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137"/>
  </p:notesMasterIdLst>
  <p:handoutMasterIdLst>
    <p:handoutMasterId r:id="rId138"/>
  </p:handoutMasterIdLst>
  <p:sldIdLst>
    <p:sldId id="256" r:id="rId2"/>
    <p:sldId id="535" r:id="rId3"/>
    <p:sldId id="638" r:id="rId4"/>
    <p:sldId id="639" r:id="rId5"/>
    <p:sldId id="640" r:id="rId6"/>
    <p:sldId id="528" r:id="rId7"/>
    <p:sldId id="556" r:id="rId8"/>
    <p:sldId id="538" r:id="rId9"/>
    <p:sldId id="539" r:id="rId10"/>
    <p:sldId id="540" r:id="rId11"/>
    <p:sldId id="541" r:id="rId12"/>
    <p:sldId id="551" r:id="rId13"/>
    <p:sldId id="542" r:id="rId14"/>
    <p:sldId id="543" r:id="rId15"/>
    <p:sldId id="545" r:id="rId16"/>
    <p:sldId id="546" r:id="rId17"/>
    <p:sldId id="602" r:id="rId18"/>
    <p:sldId id="547" r:id="rId19"/>
    <p:sldId id="548" r:id="rId20"/>
    <p:sldId id="549" r:id="rId21"/>
    <p:sldId id="550" r:id="rId22"/>
    <p:sldId id="552" r:id="rId23"/>
    <p:sldId id="607" r:id="rId24"/>
    <p:sldId id="608" r:id="rId25"/>
    <p:sldId id="609" r:id="rId26"/>
    <p:sldId id="610" r:id="rId27"/>
    <p:sldId id="415" r:id="rId28"/>
    <p:sldId id="416" r:id="rId29"/>
    <p:sldId id="417" r:id="rId30"/>
    <p:sldId id="418" r:id="rId31"/>
    <p:sldId id="419" r:id="rId32"/>
    <p:sldId id="420" r:id="rId33"/>
    <p:sldId id="421" r:id="rId34"/>
    <p:sldId id="553" r:id="rId35"/>
    <p:sldId id="555" r:id="rId36"/>
    <p:sldId id="612" r:id="rId37"/>
    <p:sldId id="613" r:id="rId38"/>
    <p:sldId id="614" r:id="rId39"/>
    <p:sldId id="615" r:id="rId40"/>
    <p:sldId id="616" r:id="rId41"/>
    <p:sldId id="617" r:id="rId42"/>
    <p:sldId id="618" r:id="rId43"/>
    <p:sldId id="619" r:id="rId44"/>
    <p:sldId id="620" r:id="rId45"/>
    <p:sldId id="621" r:id="rId46"/>
    <p:sldId id="566" r:id="rId47"/>
    <p:sldId id="554" r:id="rId48"/>
    <p:sldId id="503" r:id="rId49"/>
    <p:sldId id="504" r:id="rId50"/>
    <p:sldId id="505" r:id="rId51"/>
    <p:sldId id="425" r:id="rId52"/>
    <p:sldId id="622" r:id="rId53"/>
    <p:sldId id="427" r:id="rId54"/>
    <p:sldId id="428" r:id="rId55"/>
    <p:sldId id="508" r:id="rId56"/>
    <p:sldId id="623" r:id="rId57"/>
    <p:sldId id="510" r:id="rId58"/>
    <p:sldId id="624" r:id="rId59"/>
    <p:sldId id="625" r:id="rId60"/>
    <p:sldId id="514" r:id="rId61"/>
    <p:sldId id="515" r:id="rId62"/>
    <p:sldId id="626" r:id="rId63"/>
    <p:sldId id="627" r:id="rId64"/>
    <p:sldId id="628" r:id="rId65"/>
    <p:sldId id="629" r:id="rId66"/>
    <p:sldId id="630" r:id="rId67"/>
    <p:sldId id="631" r:id="rId68"/>
    <p:sldId id="523" r:id="rId69"/>
    <p:sldId id="632" r:id="rId70"/>
    <p:sldId id="633" r:id="rId71"/>
    <p:sldId id="634" r:id="rId72"/>
    <p:sldId id="635" r:id="rId73"/>
    <p:sldId id="636" r:id="rId74"/>
    <p:sldId id="529" r:id="rId75"/>
    <p:sldId id="530" r:id="rId76"/>
    <p:sldId id="531" r:id="rId77"/>
    <p:sldId id="532" r:id="rId78"/>
    <p:sldId id="533" r:id="rId79"/>
    <p:sldId id="451" r:id="rId80"/>
    <p:sldId id="637" r:id="rId81"/>
    <p:sldId id="422" r:id="rId82"/>
    <p:sldId id="502" r:id="rId83"/>
    <p:sldId id="641" r:id="rId84"/>
    <p:sldId id="642" r:id="rId85"/>
    <p:sldId id="506" r:id="rId86"/>
    <p:sldId id="507" r:id="rId87"/>
    <p:sldId id="643" r:id="rId88"/>
    <p:sldId id="644" r:id="rId89"/>
    <p:sldId id="645" r:id="rId90"/>
    <p:sldId id="646" r:id="rId91"/>
    <p:sldId id="647" r:id="rId92"/>
    <p:sldId id="648" r:id="rId93"/>
    <p:sldId id="649" r:id="rId94"/>
    <p:sldId id="650" r:id="rId95"/>
    <p:sldId id="651" r:id="rId96"/>
    <p:sldId id="652" r:id="rId97"/>
    <p:sldId id="557" r:id="rId98"/>
    <p:sldId id="558" r:id="rId99"/>
    <p:sldId id="559" r:id="rId100"/>
    <p:sldId id="560" r:id="rId101"/>
    <p:sldId id="563" r:id="rId102"/>
    <p:sldId id="564" r:id="rId103"/>
    <p:sldId id="653" r:id="rId104"/>
    <p:sldId id="565" r:id="rId105"/>
    <p:sldId id="654" r:id="rId106"/>
    <p:sldId id="509" r:id="rId107"/>
    <p:sldId id="655" r:id="rId108"/>
    <p:sldId id="511" r:id="rId109"/>
    <p:sldId id="512" r:id="rId110"/>
    <p:sldId id="513" r:id="rId111"/>
    <p:sldId id="656" r:id="rId112"/>
    <p:sldId id="657" r:id="rId113"/>
    <p:sldId id="516" r:id="rId114"/>
    <p:sldId id="518" r:id="rId115"/>
    <p:sldId id="519" r:id="rId116"/>
    <p:sldId id="521" r:id="rId117"/>
    <p:sldId id="522" r:id="rId118"/>
    <p:sldId id="658" r:id="rId119"/>
    <p:sldId id="524" r:id="rId120"/>
    <p:sldId id="525" r:id="rId121"/>
    <p:sldId id="526" r:id="rId122"/>
    <p:sldId id="527" r:id="rId123"/>
    <p:sldId id="659" r:id="rId124"/>
    <p:sldId id="660" r:id="rId125"/>
    <p:sldId id="661" r:id="rId126"/>
    <p:sldId id="662" r:id="rId127"/>
    <p:sldId id="663" r:id="rId128"/>
    <p:sldId id="534" r:id="rId129"/>
    <p:sldId id="664" r:id="rId130"/>
    <p:sldId id="665" r:id="rId131"/>
    <p:sldId id="666" r:id="rId132"/>
    <p:sldId id="667" r:id="rId133"/>
    <p:sldId id="544" r:id="rId134"/>
    <p:sldId id="668" r:id="rId135"/>
    <p:sldId id="669" r:id="rId1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90" autoAdjust="0"/>
    <p:restoredTop sz="92357" autoAdjust="0"/>
  </p:normalViewPr>
  <p:slideViewPr>
    <p:cSldViewPr snapToGrid="0" snapToObjects="1">
      <p:cViewPr varScale="1">
        <p:scale>
          <a:sx n="77" d="100"/>
          <a:sy n="77" d="100"/>
        </p:scale>
        <p:origin x="192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9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08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9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67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43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3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57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55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79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47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37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61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01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72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295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11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98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109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08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226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71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03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760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we had </a:t>
            </a:r>
            <a:r>
              <a:rPr lang="en-US" dirty="0" err="1"/>
              <a:t>treatmeants</a:t>
            </a:r>
            <a:r>
              <a:rPr lang="en-US" dirty="0"/>
              <a:t> C, D, E, 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03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572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375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018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972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24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65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 dirty="0"/>
          </a:p>
        </p:txBody>
      </p:sp>
      <p:sp>
        <p:nvSpPr>
          <p:cNvPr id="604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8762748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31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451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55518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221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32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656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8474119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33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8615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2956181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34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 dirty="0"/>
          </a:p>
        </p:txBody>
      </p:sp>
      <p:sp>
        <p:nvSpPr>
          <p:cNvPr id="7066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1388603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35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7271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4503353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36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7475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7982897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40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6807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2283651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08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7501369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42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295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7166771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43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499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1136172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44</a:t>
            </a: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704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780742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601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45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9095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5008010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51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0138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8338060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52</a:t>
            </a: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0343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9107253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7400259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Standard error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estimate of the standard</a:t>
            </a:r>
            <a:r>
              <a:rPr lang="en-US" baseline="0" dirty="0"/>
              <a:t> deviation, will talk about this more later </a:t>
            </a:r>
            <a:r>
              <a:rPr lang="mr-IN" baseline="0" dirty="0"/>
              <a:t>…</a:t>
            </a:r>
            <a:endParaRPr lang="en-US" baseline="0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probability of obtaining a result equal to or "more extreme" than what was actually observed, when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null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actually true 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we’ll talk about this more 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49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92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those following from home: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Variance:</a:t>
            </a:r>
            <a:r>
              <a:rPr lang="en-US" baseline="0" dirty="0"/>
              <a:t> roughly how much a set of numbers are “spread around” their mean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deviation: similar to variance (square root of variance) </a:t>
            </a:r>
            <a:r>
              <a:rPr lang="mr-IN" baseline="0" dirty="0"/>
              <a:t>–</a:t>
            </a:r>
            <a:r>
              <a:rPr lang="en-US" baseline="0" dirty="0"/>
              <a:t> same units as main data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error (of the sample mean): how far the sample mean is from the population mean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12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89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8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95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1.bin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7.wmf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github.com/JohnDickerson/cmsc641-fall2018/tree/master/project1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.bin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3.bin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40.wm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43.wm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Principles of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3275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#4 – 9/19/2018</a:t>
            </a:r>
          </a:p>
          <a:p>
            <a:endParaRPr lang="en-US" sz="1600" b="1" dirty="0"/>
          </a:p>
          <a:p>
            <a:r>
              <a:rPr lang="en-US" sz="1600" b="1" dirty="0"/>
              <a:t>CMSC641</a:t>
            </a:r>
          </a:p>
          <a:p>
            <a:r>
              <a:rPr lang="en-US" sz="1600" b="1" dirty="0"/>
              <a:t>Wednesdays </a:t>
            </a:r>
          </a:p>
          <a:p>
            <a:r>
              <a:rPr lang="en-US" sz="1600" b="1" dirty="0"/>
              <a:t>7pm – 9:30pm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Select/slicing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7620000" cy="750757"/>
          </a:xfrm>
        </p:spPr>
        <p:txBody>
          <a:bodyPr/>
          <a:lstStyle/>
          <a:p>
            <a:r>
              <a:rPr lang="en-US" dirty="0"/>
              <a:t>Select only some of the rows, or some of the columns, or </a:t>
            </a:r>
            <a:r>
              <a:rPr lang="en-US"/>
              <a:t>a combination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4156492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6800194" y="1939861"/>
          <a:ext cx="1990610" cy="193155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95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65916" y="2332731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columns</a:t>
            </a:r>
          </a:p>
          <a:p>
            <a:r>
              <a:rPr lang="en-US" dirty="0"/>
              <a:t>ID and Age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0357" y="4530110"/>
            <a:ext cx="162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rows with </a:t>
            </a:r>
            <a:r>
              <a:rPr lang="en-US" dirty="0" err="1"/>
              <a:t>wgt</a:t>
            </a:r>
            <a:r>
              <a:rPr lang="en-US" dirty="0"/>
              <a:t> &gt; 41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27580" y="437091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Both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41707" y="5385278"/>
          <a:ext cx="4143088" cy="14727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6511359" y="5025369"/>
          <a:ext cx="2071544" cy="170055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113251" y="4519956"/>
            <a:ext cx="0" cy="6666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98199" y="4366528"/>
            <a:ext cx="2313160" cy="8099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267201" y="2713220"/>
            <a:ext cx="2508393" cy="5696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4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67C7-8F1B-C346-BE06-DE4756ADDA86}" type="slidenum">
              <a:rPr lang="en-US" altLang="x-none" smtClean="0"/>
              <a:pPr/>
              <a:t>100</a:t>
            </a:fld>
            <a:endParaRPr lang="en-US" altLang="x-none"/>
          </a:p>
        </p:txBody>
      </p:sp>
      <p:sp>
        <p:nvSpPr>
          <p:cNvPr id="88078" name="Rectangle 14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8079" name="Line 15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0" name="Line 16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1" name="Line 17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2" name="Line 18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3" name="Line 19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4" name="Line 20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5" name="Line 21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6" name="Line 22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9" name="Line 25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0" name="Line 26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1" name="Line 27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2" name="Line 28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3" name="Line 29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4" name="Line 30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5" name="Line 31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6" name="Oval 32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7" name="Oval 33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8" name="Oval 34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9" name="Oval 35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0" name="Oval 36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1" name="Oval 37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2" name="Rectangle 38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8103" name="Rectangle 39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8104" name="Rectangle 40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8105" name="Rectangle 41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8106" name="Rectangle 42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8107" name="Rectangle 43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8108" name="Rectangle 44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8109" name="Rectangle 45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8110" name="Rectangle 46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8111" name="Rectangle 47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8112" name="Oval 48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3" name="Oval 49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4" name="Oval 50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5" name="Oval 51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6" name="Oval 52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7" name="Oval 53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8" name="Line 54"/>
          <p:cNvSpPr>
            <a:spLocks noChangeShapeType="1"/>
          </p:cNvSpPr>
          <p:nvPr/>
        </p:nvSpPr>
        <p:spPr bwMode="auto">
          <a:xfrm flipV="1">
            <a:off x="2590800" y="4191000"/>
            <a:ext cx="4419600" cy="6096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19" name="Line 55"/>
          <p:cNvSpPr>
            <a:spLocks noChangeShapeType="1"/>
          </p:cNvSpPr>
          <p:nvPr/>
        </p:nvSpPr>
        <p:spPr bwMode="auto">
          <a:xfrm>
            <a:off x="6340474" y="3217549"/>
            <a:ext cx="441326" cy="973451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8120" name="Text Box 56"/>
          <p:cNvSpPr txBox="1">
            <a:spLocks noChangeArrowheads="1"/>
          </p:cNvSpPr>
          <p:nvPr/>
        </p:nvSpPr>
        <p:spPr bwMode="auto">
          <a:xfrm>
            <a:off x="5429250" y="2792481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accent5"/>
                </a:solidFill>
              </a:rPr>
              <a:t>Slope changed</a:t>
            </a:r>
          </a:p>
        </p:txBody>
      </p:sp>
      <p:sp>
        <p:nvSpPr>
          <p:cNvPr id="88121" name="Text Box 57"/>
          <p:cNvSpPr txBox="1">
            <a:spLocks noChangeArrowheads="1"/>
          </p:cNvSpPr>
          <p:nvPr/>
        </p:nvSpPr>
        <p:spPr bwMode="auto">
          <a:xfrm>
            <a:off x="934752" y="6152734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changed</a:t>
            </a:r>
          </a:p>
        </p:txBody>
      </p:sp>
      <p:sp>
        <p:nvSpPr>
          <p:cNvPr id="88122" name="Line 58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23" name="Line 59"/>
          <p:cNvSpPr>
            <a:spLocks noChangeShapeType="1"/>
          </p:cNvSpPr>
          <p:nvPr/>
        </p:nvSpPr>
        <p:spPr bwMode="auto">
          <a:xfrm flipV="1">
            <a:off x="2160068" y="4800600"/>
            <a:ext cx="430732" cy="1381566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8124" name="Line 60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2519168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Least Squares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>
                <a:solidFill>
                  <a:schemeClr val="tx2"/>
                </a:solidFill>
              </a:rPr>
              <a:t>Best fit</a:t>
            </a:r>
            <a:r>
              <a:rPr lang="en-US" altLang="x-none" dirty="0"/>
              <a:t>: difference between the true Y-values and the estimated Y-values is minimized: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Positive errors offset negative errors </a:t>
            </a:r>
            <a:r>
              <a:rPr lang="mr-IN" altLang="x-none" b="0" dirty="0"/>
              <a:t>…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mr-IN" altLang="x-none" b="0" dirty="0"/>
              <a:t>…</a:t>
            </a:r>
            <a:r>
              <a:rPr lang="en-US" altLang="x-none" b="0" dirty="0"/>
              <a:t> square the error!</a:t>
            </a:r>
          </a:p>
          <a:p>
            <a:pPr lvl="1"/>
            <a:endParaRPr lang="en-US" altLang="x-none" dirty="0"/>
          </a:p>
          <a:p>
            <a:endParaRPr lang="en-US" altLang="x-none" dirty="0"/>
          </a:p>
          <a:p>
            <a:endParaRPr lang="en-US" altLang="x-none" dirty="0"/>
          </a:p>
          <a:p>
            <a:r>
              <a:rPr lang="en-US" altLang="x-none" dirty="0"/>
              <a:t>Least squares minimizes the sum of the squared errors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Why squared?  We’ll cover this in more depth in March.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Until then: http://</a:t>
            </a:r>
            <a:r>
              <a:rPr lang="en-US" altLang="x-none" b="0" dirty="0" err="1"/>
              <a:t>www.benkuhn.net</a:t>
            </a:r>
            <a:r>
              <a:rPr lang="en-US" altLang="x-none" b="0" dirty="0"/>
              <a:t>/squared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17AD-BB1C-004A-99D7-5ED5B8F4F44E}" type="slidenum">
              <a:rPr lang="en-US" altLang="x-none" smtClean="0"/>
              <a:pPr/>
              <a:t>101</a:t>
            </a:fld>
            <a:endParaRPr lang="en-US" altLang="x-none"/>
          </a:p>
        </p:txBody>
      </p:sp>
      <p:graphicFrame>
        <p:nvGraphicFramePr>
          <p:cNvPr id="100356" name="Object 4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2209800" y="3282850"/>
          <a:ext cx="3886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4" imgW="1193760" imgH="431640" progId="Equation.3">
                  <p:embed/>
                </p:oleObj>
              </mc:Choice>
              <mc:Fallback>
                <p:oleObj name="Equation" r:id="rId4" imgW="1193760" imgH="431640" progId="Equation.3">
                  <p:embed/>
                  <p:pic>
                    <p:nvPicPr>
                      <p:cNvPr id="100356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282850"/>
                        <a:ext cx="38862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54594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uiExpand="1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AF15-CB70-DC4B-9C3D-B8A286C2D5F6}" type="slidenum">
              <a:rPr lang="en-US" altLang="x-none"/>
              <a:pPr/>
              <a:t>102</a:t>
            </a:fld>
            <a:endParaRPr lang="en-US" altLang="x-none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816850" cy="1371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Least Squares, Graphically</a:t>
            </a:r>
          </a:p>
        </p:txBody>
      </p:sp>
      <p:graphicFrame>
        <p:nvGraphicFramePr>
          <p:cNvPr id="102403" name="Object 3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938213" y="2930525"/>
          <a:ext cx="6877050" cy="366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VISIO" r:id="rId4" imgW="3995640" imgH="2131920" progId="Visio.Drawing.4">
                  <p:embed/>
                </p:oleObj>
              </mc:Choice>
              <mc:Fallback>
                <p:oleObj name="VISIO" r:id="rId4" imgW="3995640" imgH="2131920" progId="Visio.Drawing.4">
                  <p:embed/>
                  <p:pic>
                    <p:nvPicPr>
                      <p:cNvPr id="102403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213" y="2930525"/>
                        <a:ext cx="6877050" cy="366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=""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4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3810000" y="2952750"/>
          <a:ext cx="36496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MathType Equation" r:id="rId6" imgW="3657600" imgH="722160" progId="Equation">
                  <p:embed/>
                </p:oleObj>
              </mc:Choice>
              <mc:Fallback>
                <p:oleObj name="MathType Equation" r:id="rId6" imgW="3657600" imgH="722160" progId="Equation">
                  <p:embed/>
                  <p:pic>
                    <p:nvPicPr>
                      <p:cNvPr id="102404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952750"/>
                        <a:ext cx="364966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5880100" y="5010150"/>
          <a:ext cx="27082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MathType Equation" r:id="rId8" imgW="2716200" imgH="722160" progId="Equation">
                  <p:embed/>
                </p:oleObj>
              </mc:Choice>
              <mc:Fallback>
                <p:oleObj name="MathType Equation" r:id="rId8" imgW="2716200" imgH="722160" progId="Equation">
                  <p:embed/>
                  <p:pic>
                    <p:nvPicPr>
                      <p:cNvPr id="102405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5010150"/>
                        <a:ext cx="27082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6" name="Arc 6"/>
          <p:cNvSpPr>
            <a:spLocks/>
          </p:cNvSpPr>
          <p:nvPr/>
        </p:nvSpPr>
        <p:spPr bwMode="auto">
          <a:xfrm>
            <a:off x="5424488" y="4343400"/>
            <a:ext cx="520700" cy="10541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7" name="Arc 7"/>
          <p:cNvSpPr>
            <a:spLocks/>
          </p:cNvSpPr>
          <p:nvPr/>
        </p:nvSpPr>
        <p:spPr bwMode="auto">
          <a:xfrm>
            <a:off x="3290888" y="3287713"/>
            <a:ext cx="485775" cy="2190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29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8"/>
                  <a:pt x="9627" y="39"/>
                  <a:pt x="21529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8"/>
                  <a:pt x="9627" y="39"/>
                  <a:pt x="21529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408" name="Object 8">
            <a:hlinkClick r:id="" action="ppaction://ole?verb=0"/>
          </p:cNvPr>
          <p:cNvGraphicFramePr>
            <a:graphicFrameLocks/>
          </p:cNvGraphicFramePr>
          <p:nvPr/>
        </p:nvGraphicFramePr>
        <p:xfrm>
          <a:off x="1004888" y="1608138"/>
          <a:ext cx="7269162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MathType Equation" r:id="rId10" imgW="7288200" imgH="1280880" progId="Equation">
                  <p:embed/>
                </p:oleObj>
              </mc:Choice>
              <mc:Fallback>
                <p:oleObj name="MathType Equation" r:id="rId10" imgW="7288200" imgH="1280880" progId="Equation">
                  <p:embed/>
                  <p:pic>
                    <p:nvPicPr>
                      <p:cNvPr id="102408" name="Object 8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8" y="1608138"/>
                        <a:ext cx="7269162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8389914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8D22-3447-EB43-B7B6-303698527A95}" type="slidenum">
              <a:rPr lang="en-US" altLang="x-none" smtClean="0"/>
              <a:pPr/>
              <a:t>103</a:t>
            </a:fld>
            <a:endParaRPr lang="en-US" altLang="x-none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Interpretation of Coefficients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Slope (</a:t>
            </a:r>
            <a:r>
              <a:rPr lang="en-US" altLang="x-none" i="1" dirty="0">
                <a:latin typeface="Symbol" charset="2"/>
              </a:rPr>
              <a:t></a:t>
            </a:r>
            <a:r>
              <a:rPr lang="en-US" altLang="x-none" baseline="-25000" dirty="0"/>
              <a:t>1</a:t>
            </a:r>
            <a:r>
              <a:rPr lang="en-US" altLang="x-none" dirty="0"/>
              <a:t>):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Estimated </a:t>
            </a:r>
            <a:r>
              <a:rPr lang="en-US" altLang="x-none" b="0" i="1" dirty="0"/>
              <a:t>Y</a:t>
            </a:r>
            <a:r>
              <a:rPr lang="en-US" altLang="x-none" b="0" dirty="0"/>
              <a:t> changes by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sz="3200" b="0" baseline="-25000" dirty="0"/>
              <a:t>1</a:t>
            </a:r>
            <a:r>
              <a:rPr lang="en-US" altLang="x-none" b="0" dirty="0"/>
              <a:t> for each unit increase in </a:t>
            </a:r>
            <a:r>
              <a:rPr lang="en-US" altLang="x-none" b="0" i="1" dirty="0"/>
              <a:t>X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If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b="0" baseline="-25000" dirty="0"/>
              <a:t>1</a:t>
            </a:r>
            <a:r>
              <a:rPr lang="en-US" altLang="x-none" b="0" dirty="0"/>
              <a:t> = 2, then </a:t>
            </a:r>
            <a:r>
              <a:rPr lang="en-US" altLang="x-none" b="0" i="1" dirty="0"/>
              <a:t>Y</a:t>
            </a:r>
            <a:r>
              <a:rPr lang="en-US" altLang="x-none" b="0" dirty="0"/>
              <a:t> Is expected to increase by 2 for each 1 unit increase in </a:t>
            </a:r>
            <a:r>
              <a:rPr lang="en-US" altLang="x-none" b="0" i="1" dirty="0"/>
              <a:t>X</a:t>
            </a:r>
            <a:endParaRPr lang="en-US" altLang="x-none" b="0" dirty="0"/>
          </a:p>
          <a:p>
            <a:r>
              <a:rPr lang="en-US" altLang="x-none" dirty="0"/>
              <a:t>Y-Intercept (</a:t>
            </a:r>
            <a:r>
              <a:rPr lang="en-US" altLang="x-none" i="1" dirty="0">
                <a:latin typeface="Symbol" charset="2"/>
              </a:rPr>
              <a:t></a:t>
            </a:r>
            <a:r>
              <a:rPr lang="en-US" altLang="x-none" baseline="-25000" dirty="0"/>
              <a:t>0</a:t>
            </a:r>
            <a:r>
              <a:rPr lang="en-US" altLang="x-none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Average value of </a:t>
            </a:r>
            <a:r>
              <a:rPr lang="en-US" altLang="x-none" b="0" i="1" dirty="0"/>
              <a:t>Y</a:t>
            </a:r>
            <a:r>
              <a:rPr lang="en-US" altLang="x-none" b="0" dirty="0"/>
              <a:t> when </a:t>
            </a:r>
            <a:r>
              <a:rPr lang="en-US" altLang="x-none" b="0" i="1" dirty="0"/>
              <a:t>X</a:t>
            </a:r>
            <a:r>
              <a:rPr lang="en-US" altLang="x-none" b="0" dirty="0"/>
              <a:t> = 0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If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b="0" baseline="-25000" dirty="0"/>
              <a:t>0</a:t>
            </a:r>
            <a:r>
              <a:rPr lang="en-US" altLang="x-none" b="0" dirty="0"/>
              <a:t> = 4, then average </a:t>
            </a:r>
            <a:r>
              <a:rPr lang="en-US" altLang="x-none" b="0" i="1" dirty="0"/>
              <a:t>Y</a:t>
            </a:r>
            <a:r>
              <a:rPr lang="en-US" altLang="x-none" b="0" dirty="0"/>
              <a:t> is expected to be 4 when </a:t>
            </a:r>
            <a:r>
              <a:rPr lang="en-US" altLang="x-none" b="0" i="1" dirty="0"/>
              <a:t>X</a:t>
            </a:r>
            <a:r>
              <a:rPr lang="en-US" altLang="x-none" b="0" dirty="0"/>
              <a:t> Is 0</a:t>
            </a:r>
          </a:p>
        </p:txBody>
      </p:sp>
      <p:sp>
        <p:nvSpPr>
          <p:cNvPr id="15" name="Explosion 2 14"/>
          <p:cNvSpPr/>
          <p:nvPr/>
        </p:nvSpPr>
        <p:spPr>
          <a:xfrm>
            <a:off x="5054368" y="4820987"/>
            <a:ext cx="3830869" cy="1813810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In-depth analysis of less naïve approaches to come!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4086" y="1622699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1180" y="3284095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87581" y="2080721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4284" y="4166852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^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234289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uiExpand="1" build="p"/>
      <p:bldP spid="15" grpId="0" animBg="1"/>
      <p:bldP spid="6" grpId="0"/>
      <p:bldP spid="17" grpId="0"/>
      <p:bldP spid="18" grpId="0"/>
      <p:bldP spid="19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49069" y="-153652"/>
            <a:ext cx="4362138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62" y="5816184"/>
            <a:ext cx="8934138" cy="1041816"/>
          </a:xfrm>
        </p:spPr>
        <p:txBody>
          <a:bodyPr>
            <a:normAutofit/>
          </a:bodyPr>
          <a:lstStyle/>
          <a:p>
            <a:r>
              <a:rPr lang="en-US" dirty="0"/>
              <a:t>Now, Back to </a:t>
            </a:r>
            <a:r>
              <a:rPr lang="en-US" dirty="0">
                <a:solidFill>
                  <a:schemeClr val="bg1"/>
                </a:solidFill>
              </a:rPr>
              <a:t>Missing Data 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58799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Question: Does the circumference of certain body parts predict BF%?</a:t>
            </a:r>
          </a:p>
          <a:p>
            <a:r>
              <a:rPr lang="en-US" dirty="0"/>
              <a:t>Assumption: BF% is a linear function of measurements of various body parts and other features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Analysis: Results from a regression model with BF%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543121" y="3939381"/>
          <a:ext cx="6041901" cy="190827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09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6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Predictor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Estimate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S.E.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p-value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Age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0.0626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0.0313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0.0463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Neck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-0.4728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0.2294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0.0403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Forearm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0.45315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0.1979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0.0229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Wrist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-1.6181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0.5323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0.0026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6308" y="6126163"/>
            <a:ext cx="49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(Interpretation ???????????)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997253" cy="1371600"/>
          </a:xfrm>
        </p:spPr>
        <p:txBody>
          <a:bodyPr>
            <a:normAutofit/>
          </a:bodyPr>
          <a:lstStyle/>
          <a:p>
            <a:r>
              <a:rPr lang="en-US"/>
              <a:t>What If data were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case, the dataset is complete: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But what if 5 percent of the participants had missing values? 10 percent? 20 percent? </a:t>
            </a:r>
          </a:p>
          <a:p>
            <a:r>
              <a:rPr lang="en-US" dirty="0"/>
              <a:t>What if we performed complete case analysis and removed those who had missing values?</a:t>
            </a:r>
          </a:p>
          <a:p>
            <a:r>
              <a:rPr lang="en-US" dirty="0"/>
              <a:t>First let’s examine the effect if we do this if when the data is </a:t>
            </a:r>
            <a:r>
              <a:rPr lang="en-US" dirty="0">
                <a:solidFill>
                  <a:schemeClr val="tx2"/>
                </a:solidFill>
              </a:rPr>
              <a:t>missing completely at random</a:t>
            </a:r>
            <a:r>
              <a:rPr lang="en-US" dirty="0"/>
              <a:t> (MCAR)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Removed cases at random, reran analysis, stored the p-values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p-value: probability of getting at least as extreme a result as what we observed given that there is no relationship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Repeat 1000 times, plot p-values </a:t>
            </a:r>
            <a:r>
              <a:rPr lang="mr-IN" b="0" dirty="0"/>
              <a:t>…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285220" y="5335249"/>
            <a:ext cx="1304977" cy="1498886"/>
            <a:chOff x="7285220" y="5335249"/>
            <a:chExt cx="1304977" cy="14988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5135" y="5659073"/>
              <a:ext cx="1175062" cy="1175062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7285220" y="5335249"/>
              <a:ext cx="344773" cy="5259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902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~5% Deleted (N=13)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91" y="2151292"/>
            <a:ext cx="2145324" cy="3478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869" y="2151292"/>
            <a:ext cx="2189284" cy="3478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359" y="2139536"/>
            <a:ext cx="2078738" cy="3393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490" y="2139536"/>
            <a:ext cx="2097609" cy="3352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9744" y="5207474"/>
            <a:ext cx="644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6870" y="5207474"/>
            <a:ext cx="14432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3435" y="5196481"/>
            <a:ext cx="1146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Forearm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3483" y="5108609"/>
            <a:ext cx="578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Wrist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164" y="2904414"/>
            <a:ext cx="461665" cy="1801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p-value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107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963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314" y="1768784"/>
            <a:ext cx="1906374" cy="3616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284" y="1921776"/>
            <a:ext cx="2078738" cy="3223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963" y="1660764"/>
            <a:ext cx="1893628" cy="3940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14" y="1676117"/>
            <a:ext cx="1879544" cy="3940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~20% Deleted (N=50)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5655" y="4831610"/>
            <a:ext cx="644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4744" y="4868303"/>
            <a:ext cx="7562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1647" y="4729804"/>
            <a:ext cx="1146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Forearm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0385" y="4733297"/>
            <a:ext cx="578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Wrist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108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1164" y="2904414"/>
            <a:ext cx="461665" cy="1801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p-value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2217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seem to change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109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67260" y="1752600"/>
            <a:ext cx="8335415" cy="3956144"/>
            <a:chOff x="367260" y="1752600"/>
            <a:chExt cx="8335415" cy="39561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9047" y="1752600"/>
              <a:ext cx="1893628" cy="394079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1898" y="1767953"/>
              <a:ext cx="1879544" cy="39407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260" y="1932482"/>
              <a:ext cx="2145324" cy="34785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2038" y="1932482"/>
              <a:ext cx="2189284" cy="34785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57422" y="3487080"/>
              <a:ext cx="580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400" y="4888073"/>
              <a:ext cx="13097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Age (5%)</a:t>
              </a:r>
              <a:endParaRPr lang="en-US" sz="135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39678" y="4888073"/>
              <a:ext cx="12293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Neck (5%)</a:t>
              </a:r>
              <a:endParaRPr lang="en-US" sz="135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90351" y="4888073"/>
              <a:ext cx="13097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Age (20%)</a:t>
              </a:r>
              <a:endParaRPr lang="en-US" sz="135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08433" y="4888073"/>
              <a:ext cx="12293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Neck (20%)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690797"/>
          </a:xfrm>
        </p:spPr>
        <p:txBody>
          <a:bodyPr>
            <a:normAutofit/>
          </a:bodyPr>
          <a:lstStyle/>
          <a:p>
            <a:r>
              <a:rPr lang="en-US" dirty="0"/>
              <a:t>Age/Neck: fail to reject the null hypothesis usually?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5231565"/>
            <a:ext cx="7620000" cy="1299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Still reject Forearm/Wrist most of the time</a:t>
            </a:r>
          </a:p>
          <a:p>
            <a:r>
              <a:rPr lang="en-US" dirty="0"/>
              <a:t>This is assuming the missing subjects’ </a:t>
            </a:r>
            <a:r>
              <a:rPr lang="en-US" dirty="0" err="1"/>
              <a:t>distribtion</a:t>
            </a:r>
            <a:r>
              <a:rPr lang="en-US" dirty="0"/>
              <a:t> does not differ from the non-missing. This would cause </a:t>
            </a:r>
            <a:r>
              <a:rPr lang="en-US" dirty="0">
                <a:solidFill>
                  <a:schemeClr val="tx2"/>
                </a:solidFill>
              </a:rPr>
              <a:t>bias</a:t>
            </a:r>
            <a:r>
              <a:rPr lang="en-US" dirty="0"/>
              <a:t>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2. Aggregate/Reduce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/>
              <a:t>Combine values across a column into a single value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4156492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65916" y="23327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27246" y="4131743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SUM(wgt_kg^2 - </a:t>
            </a:r>
            <a:r>
              <a:rPr lang="en-US" dirty="0" err="1"/>
              <a:t>hgt_cm</a:t>
            </a:r>
            <a:r>
              <a:rPr lang="en-US" dirty="0"/>
              <a:t>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198199" y="4366528"/>
            <a:ext cx="2313160" cy="8099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198199" y="2468668"/>
            <a:ext cx="2007729" cy="5143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5950431" y="2021128"/>
          <a:ext cx="3117369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73.9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232.6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640.0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665916" y="3136472"/>
            <a:ext cx="69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198199" y="3540571"/>
            <a:ext cx="2007729" cy="818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6026631" y="3192737"/>
          <a:ext cx="3117369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35.1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84.2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185.8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6511359" y="5176441"/>
          <a:ext cx="1298516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98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14167.66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1800" y="5258915"/>
            <a:ext cx="5262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about ID/Index column?</a:t>
            </a:r>
          </a:p>
          <a:p>
            <a:r>
              <a:rPr lang="en-US" dirty="0"/>
              <a:t>	Usually not meaningful to aggregate across it</a:t>
            </a:r>
          </a:p>
          <a:p>
            <a:r>
              <a:rPr lang="en-US" dirty="0"/>
              <a:t>	May need to explicitly add an ID column</a:t>
            </a:r>
          </a:p>
        </p:txBody>
      </p:sp>
    </p:spTree>
    <p:extLst>
      <p:ext uri="{BB962C8B-B14F-4D97-AF65-F5344CB8AC3E}">
        <p14:creationId xmlns:p14="http://schemas.microsoft.com/office/powerpoint/2010/main" val="138373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18" grpId="0"/>
      <p:bldP spid="11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98039" cy="1371600"/>
          </a:xfrm>
        </p:spPr>
        <p:txBody>
          <a:bodyPr/>
          <a:lstStyle/>
          <a:p>
            <a:r>
              <a:rPr lang="en-US" dirty="0"/>
              <a:t>Types Of Missing-ness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Completely at Random (MCAR)</a:t>
            </a:r>
          </a:p>
          <a:p>
            <a:endParaRPr lang="en-US" dirty="0"/>
          </a:p>
          <a:p>
            <a:r>
              <a:rPr lang="en-US" dirty="0"/>
              <a:t>Missing at Random (MAR)</a:t>
            </a:r>
          </a:p>
          <a:p>
            <a:endParaRPr lang="en-US" dirty="0"/>
          </a:p>
          <a:p>
            <a:r>
              <a:rPr lang="en-US" dirty="0"/>
              <a:t>Missing Not at Random (MNAR)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02473" cy="1371600"/>
          </a:xfrm>
        </p:spPr>
        <p:txBody>
          <a:bodyPr>
            <a:normAutofit/>
          </a:bodyPr>
          <a:lstStyle/>
          <a:p>
            <a:r>
              <a:rPr lang="en-US"/>
              <a:t>What Distinguishes Each Type of missing-ness?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you’re loitering outside of CSIC one day 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0712" y="4355689"/>
            <a:ext cx="7558961" cy="177047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Students just received their mid-semester grades</a:t>
            </a:r>
          </a:p>
          <a:p>
            <a:pPr marL="0" indent="0">
              <a:buNone/>
            </a:pPr>
            <a:r>
              <a:rPr lang="en-US" sz="2000" b="1" dirty="0"/>
              <a:t>You start asking passing undergrads their CMSC131 grades</a:t>
            </a:r>
          </a:p>
          <a:p>
            <a:r>
              <a:rPr lang="en-US" sz="2000" b="1" dirty="0"/>
              <a:t>You don’t </a:t>
            </a:r>
            <a:r>
              <a:rPr lang="en-US" sz="2000" b="1" dirty="0">
                <a:solidFill>
                  <a:schemeClr val="tx2"/>
                </a:solidFill>
              </a:rPr>
              <a:t>force</a:t>
            </a:r>
            <a:r>
              <a:rPr lang="en-US" sz="2000" b="1" i="1" dirty="0">
                <a:solidFill>
                  <a:schemeClr val="tx2"/>
                </a:solidFill>
              </a:rPr>
              <a:t> </a:t>
            </a:r>
            <a:r>
              <a:rPr lang="en-US" sz="2000" b="1" dirty="0"/>
              <a:t>them to tell you or anything</a:t>
            </a:r>
          </a:p>
          <a:p>
            <a:r>
              <a:rPr lang="en-US" sz="2000" b="1" dirty="0"/>
              <a:t>You also write down their gender and hair color</a:t>
            </a:r>
          </a:p>
          <a:p>
            <a:pPr marL="0" indent="0">
              <a:buNone/>
            </a:pPr>
            <a:endParaRPr lang="en-US" sz="20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698502" y="2362781"/>
            <a:ext cx="3693929" cy="1878767"/>
            <a:chOff x="2698502" y="2362781"/>
            <a:chExt cx="3693929" cy="1878767"/>
          </a:xfrm>
        </p:grpSpPr>
        <p:pic>
          <p:nvPicPr>
            <p:cNvPr id="1027" name="Picture 3" descr="C:\Users\student\AppData\Local\Microsoft\Windows\Temporary Internet Files\Content.IE5\ELHXT5KX\MC900083423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7408" y="2362781"/>
              <a:ext cx="2505023" cy="1878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14" name="TextBox 1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8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Sample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457199" y="1752600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15666" y="1752600"/>
            <a:ext cx="41870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Summary: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7 students received As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3 students received </a:t>
            </a:r>
            <a:r>
              <a:rPr lang="en-US" sz="2400" dirty="0" err="1"/>
              <a:t>Bs</a:t>
            </a:r>
            <a:endParaRPr lang="en-US" sz="2400" dirty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1 student received a C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Nobody is failing!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But 5 students did not reveal their grade 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32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88767" cy="1371600"/>
          </a:xfrm>
        </p:spPr>
        <p:txBody>
          <a:bodyPr>
            <a:normAutofit/>
          </a:bodyPr>
          <a:lstStyle/>
          <a:p>
            <a:r>
              <a:rPr lang="en-US" dirty="0"/>
              <a:t>What influences a data point’s Presence?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4531037" cy="4373563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900" dirty="0"/>
              <a:t>Same dataset, but the values are replaced with a “0” if the data point is observed and “1” if it is not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br>
              <a:rPr lang="en-US" sz="1900" dirty="0"/>
            </a:br>
            <a:r>
              <a:rPr lang="en-US" sz="1900" dirty="0"/>
              <a:t>Question: for any one of these data points, what is the probability that the point is equal to “1” </a:t>
            </a:r>
            <a:r>
              <a:rPr lang="mr-IN" sz="1900" dirty="0"/>
              <a:t>…</a:t>
            </a:r>
            <a:r>
              <a:rPr lang="en-US" sz="1900" dirty="0"/>
              <a:t>?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br>
              <a:rPr lang="en-US" sz="1900" dirty="0"/>
            </a:br>
            <a:r>
              <a:rPr lang="en-US" sz="1900" dirty="0"/>
              <a:t>What type of missing-ness do the grades exhibit?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321508" y="1752602"/>
          <a:ext cx="3207895" cy="476683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41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>
                          <a:effectLst/>
                        </a:rPr>
                        <a:t>1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2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0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MCAR: Missing Completely 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this probability is not dependent on </a:t>
            </a:r>
            <a:r>
              <a:rPr lang="en-US" dirty="0">
                <a:solidFill>
                  <a:schemeClr val="tx2"/>
                </a:solidFill>
              </a:rPr>
              <a:t>any</a:t>
            </a:r>
            <a:r>
              <a:rPr lang="en-US" dirty="0"/>
              <a:t> of the data, observed or unobserved, then the data is Missing Completely at Random (MCAR)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are MCAR, P(R|X,Y) = ??????????</a:t>
            </a:r>
          </a:p>
          <a:p>
            <a:pPr indent="-228600" algn="ctr"/>
            <a:br>
              <a:rPr lang="en-US" dirty="0"/>
            </a:br>
            <a:r>
              <a:rPr lang="en-US" dirty="0"/>
              <a:t>P(R|X,Y) = P(R)</a:t>
            </a:r>
            <a:br>
              <a:rPr lang="en-US" dirty="0"/>
            </a:br>
            <a:endParaRPr lang="en-US" dirty="0"/>
          </a:p>
          <a:p>
            <a:pPr indent="-228600"/>
            <a:r>
              <a:rPr lang="en-US" dirty="0"/>
              <a:t>Probability of those rows missing is </a:t>
            </a:r>
            <a:r>
              <a:rPr lang="en-US" dirty="0">
                <a:solidFill>
                  <a:schemeClr val="tx2"/>
                </a:solidFill>
              </a:rPr>
              <a:t>independent</a:t>
            </a:r>
            <a:r>
              <a:rPr lang="en-US" dirty="0"/>
              <a:t> of anything.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2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Totally Realistic MCAR Example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92308" y="1694497"/>
            <a:ext cx="3166872" cy="4373563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You are running an experiment on plants grown in pots, when suddenly you have a nervous breakdown and smash some of the pots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You will probably not choose the plants to smash in a well-defined pattern, such as height age, etc.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Hence, the missing values generated from your act of madness will likely fall into the MCAR category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7198" y="1421397"/>
            <a:ext cx="4951378" cy="4833353"/>
            <a:chOff x="427198" y="1421397"/>
            <a:chExt cx="4951378" cy="48333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478" y="3956050"/>
              <a:ext cx="1587500" cy="22987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1076" y="3623322"/>
              <a:ext cx="1587500" cy="2298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848204" flipH="1">
              <a:off x="427198" y="1421397"/>
              <a:ext cx="3254560" cy="3320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55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007902" cy="1371600"/>
          </a:xfrm>
        </p:spPr>
        <p:txBody>
          <a:bodyPr>
            <a:normAutofit/>
          </a:bodyPr>
          <a:lstStyle/>
          <a:p>
            <a:r>
              <a:rPr lang="en-US" dirty="0"/>
              <a:t>Applicability of MCAR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completely random mechanism for generating missing-ness in your data set just isn’t very realistic</a:t>
            </a:r>
          </a:p>
          <a:p>
            <a:r>
              <a:rPr lang="en-US" dirty="0"/>
              <a:t>Usually, missing data is missing for a reason: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Maybe older people are less likely to answer web-delivered questions on 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 longitudinal studies people may die before they have completed the entire study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Companies may be reluctant to reveal financial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/>
          <a:lstStyle/>
          <a:p>
            <a:r>
              <a:rPr lang="en-US" dirty="0"/>
              <a:t>MAR</a:t>
            </a:r>
            <a:r>
              <a:rPr lang="en-US"/>
              <a:t>: Missing </a:t>
            </a:r>
            <a:r>
              <a:rPr lang="en-US" dirty="0"/>
              <a:t>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Missing at Random (MAR): probability of missing data is dependent on the observed data but not the unobserved data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are MCAR, P(R|X,Y) = ??????????</a:t>
            </a:r>
          </a:p>
          <a:p>
            <a:pPr indent="-228600" algn="ctr"/>
            <a:br>
              <a:rPr lang="en-US" dirty="0"/>
            </a:br>
            <a:r>
              <a:rPr lang="en-US" dirty="0"/>
              <a:t>P(R|X,Y) = P(R|X)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Not exactly random (in the vernacular sense).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There is a probabilistic mechanism that is associated with whether the data is missing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Mechanism takes the observed data as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ExampleS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" y="-50303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944890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MAR: Key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</a:t>
            </a:r>
            <a:r>
              <a:rPr lang="en-US" dirty="0">
                <a:solidFill>
                  <a:schemeClr val="tx2"/>
                </a:solidFill>
              </a:rPr>
              <a:t>model</a:t>
            </a:r>
            <a:r>
              <a:rPr lang="en-US" dirty="0"/>
              <a:t> that latent mechanism and compensate for it</a:t>
            </a:r>
          </a:p>
          <a:p>
            <a:r>
              <a:rPr lang="en-US" dirty="0">
                <a:solidFill>
                  <a:schemeClr val="tx2"/>
                </a:solidFill>
              </a:rPr>
              <a:t>Imputation</a:t>
            </a:r>
            <a:r>
              <a:rPr lang="en-US" dirty="0"/>
              <a:t>: replacing missing data with substituted 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Models today will assume MAR</a:t>
            </a:r>
          </a:p>
          <a:p>
            <a:r>
              <a:rPr lang="en-US" dirty="0"/>
              <a:t>Example: if age is known, you can model missing-ness as a function of age</a:t>
            </a:r>
          </a:p>
          <a:p>
            <a:r>
              <a:rPr lang="en-US" dirty="0"/>
              <a:t>Whether or not missing data is MAR or the next type, Missing Not at Random (MNAR), is not* testable.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Requires you to “understand” your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73967" y="6430780"/>
            <a:ext cx="692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*unless you can get the missing data (e.g., </a:t>
            </a:r>
            <a:r>
              <a:rPr lang="en-US"/>
              <a:t>post-study phone calls)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29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3.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0" y="1703016"/>
            <a:ext cx="5179102" cy="750757"/>
          </a:xfrm>
        </p:spPr>
        <p:txBody>
          <a:bodyPr>
            <a:normAutofit/>
          </a:bodyPr>
          <a:lstStyle/>
          <a:p>
            <a:r>
              <a:rPr lang="en-US" dirty="0"/>
              <a:t>Apply a function to every row, possibly creating more or fewer columns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91800" y="3052198"/>
          <a:ext cx="3705836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32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College Park, MD, 20742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Washington</a:t>
                      </a:r>
                      <a:r>
                        <a:rPr lang="en-US" baseline="0" dirty="0"/>
                        <a:t>, DC, 20001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Silver Spring, MD 20901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580259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Variations that allow one row to generate multiple rows in the output (sometimes called “</a:t>
            </a:r>
            <a:r>
              <a:rPr lang="en-US" sz="2000" b="1" dirty="0" err="1"/>
              <a:t>flatmap</a:t>
            </a:r>
            <a:r>
              <a:rPr lang="en-US" sz="2000" b="1" dirty="0"/>
              <a:t>”)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856046" y="3052198"/>
          <a:ext cx="3883220" cy="203930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50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9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Zipcode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College Park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20742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Washington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Silver 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4061763" y="4022188"/>
            <a:ext cx="530155" cy="496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03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27430" cy="1371600"/>
          </a:xfrm>
        </p:spPr>
        <p:txBody>
          <a:bodyPr/>
          <a:lstStyle/>
          <a:p>
            <a:r>
              <a:rPr lang="en-US"/>
              <a:t>MNAR: Missing Not at Random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MNAR: missing-ness has something to do with the missing data itself</a:t>
            </a:r>
          </a:p>
          <a:p>
            <a:r>
              <a:rPr lang="en-US" dirty="0"/>
              <a:t>Examples: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you binge drink?  Do you have a trust fund?  Do you use illegal drugs?  What is your sexuality?  Are you depressed?</a:t>
            </a:r>
          </a:p>
          <a:p>
            <a:r>
              <a:rPr lang="en-US" dirty="0"/>
              <a:t>Said to be “non-ignorable”: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Missing data mechanism must be considered as you deal with the missing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Must include model for why the data are missing, and best guesses as to what the data might be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0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 to CSIC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174761" cy="4373563"/>
          </a:xfrm>
        </p:spPr>
        <p:txBody>
          <a:bodyPr/>
          <a:lstStyle/>
          <a:p>
            <a:r>
              <a:rPr lang="en-US" dirty="0"/>
              <a:t>Is the the missing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MCAR;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MAR; or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MNAR?</a:t>
            </a:r>
          </a:p>
          <a:p>
            <a:r>
              <a:rPr lang="en-US" dirty="0"/>
              <a:t>???????????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121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21507" y="4323318"/>
            <a:ext cx="3693929" cy="1878767"/>
            <a:chOff x="2698502" y="2362781"/>
            <a:chExt cx="3693929" cy="1878767"/>
          </a:xfrm>
        </p:grpSpPr>
        <p:pic>
          <p:nvPicPr>
            <p:cNvPr id="10" name="Picture 3" descr="C:\Users\student\AppData\Local\Microsoft\Windows\Temporary Internet Files\Content.IE5\ELHXT5KX\MC900083423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7408" y="2362781"/>
              <a:ext cx="2505023" cy="1878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aphicFrame>
        <p:nvGraphicFramePr>
          <p:cNvPr id="12" name="Content Placeholder 9"/>
          <p:cNvGraphicFramePr>
            <a:graphicFrameLocks/>
          </p:cNvGraphicFramePr>
          <p:nvPr>
            <p:extLst/>
          </p:nvPr>
        </p:nvGraphicFramePr>
        <p:xfrm>
          <a:off x="4940975" y="1630271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992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 in the GPA:</a:t>
            </a:r>
          </a:p>
          <a:p>
            <a:r>
              <a:rPr lang="en-US" dirty="0"/>
              <a:t>Does this change anything?</a:t>
            </a:r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/>
          </p:nvPr>
        </p:nvGraphicFramePr>
        <p:xfrm>
          <a:off x="4134752" y="1752600"/>
          <a:ext cx="4227295" cy="4748214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245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36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GPA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49069" y="-153652"/>
            <a:ext cx="4362138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44183" y="5816184"/>
            <a:ext cx="7959777" cy="1041816"/>
          </a:xfrm>
        </p:spPr>
        <p:txBody>
          <a:bodyPr>
            <a:normAutofit/>
          </a:bodyPr>
          <a:lstStyle/>
          <a:p>
            <a:r>
              <a:rPr lang="en-US"/>
              <a:t>Handling </a:t>
            </a:r>
            <a:r>
              <a:rPr lang="en-US" dirty="0">
                <a:solidFill>
                  <a:schemeClr val="bg1"/>
                </a:solidFill>
              </a:rPr>
              <a:t>Missing Data 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456124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57607" cy="1371600"/>
          </a:xfrm>
        </p:spPr>
        <p:txBody>
          <a:bodyPr>
            <a:normAutofit/>
          </a:bodyPr>
          <a:lstStyle/>
          <a:p>
            <a:r>
              <a:rPr lang="en-US" dirty="0"/>
              <a:t>Single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Mean imputation</a:t>
            </a:r>
            <a:r>
              <a:rPr lang="en-US" dirty="0"/>
              <a:t>: imputing the </a:t>
            </a:r>
            <a:r>
              <a:rPr lang="en-US" dirty="0">
                <a:solidFill>
                  <a:schemeClr val="tx2"/>
                </a:solidFill>
              </a:rPr>
              <a:t>average</a:t>
            </a:r>
            <a:r>
              <a:rPr lang="en-US" dirty="0"/>
              <a:t> from observed cases for all missing values of a variable</a:t>
            </a:r>
          </a:p>
          <a:p>
            <a:r>
              <a:rPr lang="en-US" dirty="0">
                <a:solidFill>
                  <a:schemeClr val="tx2"/>
                </a:solidFill>
              </a:rPr>
              <a:t>Hot-deck imputation</a:t>
            </a:r>
            <a:r>
              <a:rPr lang="en-US" dirty="0"/>
              <a:t>: imputing a value from another subject, or “donor,” that is most like the subject in terms of observed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Last observation carried forward (LOCF): order the dataset somehow and then fill in a missing value with its neighbor</a:t>
            </a:r>
          </a:p>
          <a:p>
            <a:r>
              <a:rPr lang="en-US" dirty="0">
                <a:solidFill>
                  <a:schemeClr val="tx2"/>
                </a:solidFill>
              </a:rPr>
              <a:t>Cold-deck imputation</a:t>
            </a:r>
            <a:r>
              <a:rPr lang="en-US" dirty="0"/>
              <a:t>: bring in other datasets</a:t>
            </a:r>
          </a:p>
          <a:p>
            <a:r>
              <a:rPr lang="en-US" dirty="0"/>
              <a:t>Old and busted: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fundamentally impose too much precision.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Have uncertainty over what unobserved values actually are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Developed before cheap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78118" cy="1371600"/>
          </a:xfrm>
        </p:spPr>
        <p:txBody>
          <a:bodyPr>
            <a:normAutofit/>
          </a:bodyPr>
          <a:lstStyle/>
          <a:p>
            <a:r>
              <a:rPr lang="en-US" dirty="0"/>
              <a:t>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to deal with noise during imputation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Impute once 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/>
              <a:t>treats imputed value as observed</a:t>
            </a:r>
          </a:p>
          <a:p>
            <a:r>
              <a:rPr lang="en-US" dirty="0"/>
              <a:t>We have uncertainty over what the observed value would have been</a:t>
            </a:r>
          </a:p>
          <a:p>
            <a:r>
              <a:rPr lang="en-US" dirty="0">
                <a:solidFill>
                  <a:schemeClr val="tx2"/>
                </a:solidFill>
              </a:rPr>
              <a:t>Multiple imputation</a:t>
            </a:r>
            <a:r>
              <a:rPr lang="en-US" dirty="0"/>
              <a:t>: generate several random values for each missing data point during imputation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0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72597" cy="1371600"/>
          </a:xfrm>
        </p:spPr>
        <p:txBody>
          <a:bodyPr/>
          <a:lstStyle/>
          <a:p>
            <a:r>
              <a:rPr lang="en-US" dirty="0"/>
              <a:t>Imputation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126</a:t>
            </a:fld>
            <a:endParaRPr lang="en-US"/>
          </a:p>
        </p:txBody>
      </p:sp>
      <p:sp>
        <p:nvSpPr>
          <p:cNvPr id="7" name="Magnetic Disk 6"/>
          <p:cNvSpPr/>
          <p:nvPr/>
        </p:nvSpPr>
        <p:spPr>
          <a:xfrm>
            <a:off x="457200" y="2818151"/>
            <a:ext cx="1836296" cy="202367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Incomplete data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146850" y="2173574"/>
            <a:ext cx="2555825" cy="2876862"/>
            <a:chOff x="6146850" y="2173574"/>
            <a:chExt cx="2555825" cy="2876862"/>
          </a:xfrm>
        </p:grpSpPr>
        <p:sp>
          <p:nvSpPr>
            <p:cNvPr id="8" name="Magnetic Disk 7"/>
            <p:cNvSpPr/>
            <p:nvPr/>
          </p:nvSpPr>
          <p:spPr>
            <a:xfrm>
              <a:off x="6866379" y="2818151"/>
              <a:ext cx="1836296" cy="2023672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Pooled results</a:t>
              </a:r>
            </a:p>
          </p:txBody>
        </p:sp>
        <p:cxnSp>
          <p:nvCxnSpPr>
            <p:cNvPr id="34" name="Straight Arrow Connector 33"/>
            <p:cNvCxnSpPr>
              <a:stCxn id="31" idx="6"/>
              <a:endCxn id="8" idx="2"/>
            </p:cNvCxnSpPr>
            <p:nvPr/>
          </p:nvCxnSpPr>
          <p:spPr>
            <a:xfrm>
              <a:off x="6176830" y="2173574"/>
              <a:ext cx="689549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2" idx="6"/>
              <a:endCxn id="8" idx="2"/>
            </p:cNvCxnSpPr>
            <p:nvPr/>
          </p:nvCxnSpPr>
          <p:spPr>
            <a:xfrm>
              <a:off x="6176830" y="3177915"/>
              <a:ext cx="689549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8" idx="2"/>
            </p:cNvCxnSpPr>
            <p:nvPr/>
          </p:nvCxnSpPr>
          <p:spPr>
            <a:xfrm>
              <a:off x="6146852" y="3681335"/>
              <a:ext cx="719527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3" idx="6"/>
              <a:endCxn id="8" idx="2"/>
            </p:cNvCxnSpPr>
            <p:nvPr/>
          </p:nvCxnSpPr>
          <p:spPr>
            <a:xfrm flipV="1">
              <a:off x="6176829" y="3829987"/>
              <a:ext cx="689550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endCxn id="8" idx="2"/>
            </p:cNvCxnSpPr>
            <p:nvPr/>
          </p:nvCxnSpPr>
          <p:spPr>
            <a:xfrm flipV="1">
              <a:off x="6146850" y="3829987"/>
              <a:ext cx="719529" cy="8606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endCxn id="8" idx="2"/>
            </p:cNvCxnSpPr>
            <p:nvPr/>
          </p:nvCxnSpPr>
          <p:spPr>
            <a:xfrm flipV="1">
              <a:off x="6146851" y="3829987"/>
              <a:ext cx="719528" cy="3560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2293496" y="1813810"/>
            <a:ext cx="1409074" cy="3596389"/>
            <a:chOff x="2293496" y="1813810"/>
            <a:chExt cx="1409074" cy="3596389"/>
          </a:xfrm>
        </p:grpSpPr>
        <p:sp>
          <p:nvSpPr>
            <p:cNvPr id="9" name="Oval 8"/>
            <p:cNvSpPr/>
            <p:nvPr/>
          </p:nvSpPr>
          <p:spPr>
            <a:xfrm>
              <a:off x="298304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98304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98304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14" name="Straight Arrow Connector 13"/>
            <p:cNvCxnSpPr>
              <a:stCxn id="7" idx="4"/>
              <a:endCxn id="9" idx="2"/>
            </p:cNvCxnSpPr>
            <p:nvPr/>
          </p:nvCxnSpPr>
          <p:spPr>
            <a:xfrm flipV="1">
              <a:off x="2293496" y="2173574"/>
              <a:ext cx="689547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6" name="Straight Arrow Connector 15"/>
            <p:cNvCxnSpPr>
              <a:stCxn id="7" idx="4"/>
              <a:endCxn id="11" idx="2"/>
            </p:cNvCxnSpPr>
            <p:nvPr/>
          </p:nvCxnSpPr>
          <p:spPr>
            <a:xfrm flipV="1">
              <a:off x="2293496" y="3177915"/>
              <a:ext cx="689547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9" name="Straight Arrow Connector 18"/>
            <p:cNvCxnSpPr>
              <a:stCxn id="7" idx="4"/>
              <a:endCxn id="12" idx="2"/>
            </p:cNvCxnSpPr>
            <p:nvPr/>
          </p:nvCxnSpPr>
          <p:spPr>
            <a:xfrm>
              <a:off x="2293496" y="3829987"/>
              <a:ext cx="689546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2" name="Straight Arrow Connector 21"/>
            <p:cNvCxnSpPr>
              <a:stCxn id="7" idx="4"/>
            </p:cNvCxnSpPr>
            <p:nvPr/>
          </p:nvCxnSpPr>
          <p:spPr>
            <a:xfrm>
              <a:off x="2293496" y="3829987"/>
              <a:ext cx="689546" cy="7120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5" name="Straight Arrow Connector 24"/>
            <p:cNvCxnSpPr>
              <a:stCxn id="7" idx="4"/>
            </p:cNvCxnSpPr>
            <p:nvPr/>
          </p:nvCxnSpPr>
          <p:spPr>
            <a:xfrm>
              <a:off x="2293496" y="3829987"/>
              <a:ext cx="689546" cy="2848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8" name="Straight Arrow Connector 27"/>
            <p:cNvCxnSpPr>
              <a:stCxn id="7" idx="4"/>
            </p:cNvCxnSpPr>
            <p:nvPr/>
          </p:nvCxnSpPr>
          <p:spPr>
            <a:xfrm flipV="1">
              <a:off x="2293496" y="3681335"/>
              <a:ext cx="689546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3253304" y="3729243"/>
              <a:ext cx="179002" cy="768612"/>
              <a:chOff x="3950791" y="4003255"/>
              <a:chExt cx="179002" cy="768612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702568" y="1813810"/>
            <a:ext cx="2474262" cy="3596389"/>
            <a:chOff x="3702568" y="1813810"/>
            <a:chExt cx="2474262" cy="3596389"/>
          </a:xfrm>
        </p:grpSpPr>
        <p:sp>
          <p:nvSpPr>
            <p:cNvPr id="31" name="Oval 30"/>
            <p:cNvSpPr/>
            <p:nvPr/>
          </p:nvSpPr>
          <p:spPr>
            <a:xfrm>
              <a:off x="545730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545730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545730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54" name="Straight Arrow Connector 53"/>
            <p:cNvCxnSpPr>
              <a:stCxn id="9" idx="6"/>
              <a:endCxn id="31" idx="2"/>
            </p:cNvCxnSpPr>
            <p:nvPr/>
          </p:nvCxnSpPr>
          <p:spPr>
            <a:xfrm>
              <a:off x="3702570" y="2173574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7" name="Straight Arrow Connector 56"/>
            <p:cNvCxnSpPr>
              <a:stCxn id="11" idx="6"/>
              <a:endCxn id="32" idx="2"/>
            </p:cNvCxnSpPr>
            <p:nvPr/>
          </p:nvCxnSpPr>
          <p:spPr>
            <a:xfrm>
              <a:off x="3702570" y="3177915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60" name="Straight Arrow Connector 59"/>
            <p:cNvCxnSpPr>
              <a:stCxn id="12" idx="6"/>
              <a:endCxn id="33" idx="2"/>
            </p:cNvCxnSpPr>
            <p:nvPr/>
          </p:nvCxnSpPr>
          <p:spPr>
            <a:xfrm>
              <a:off x="3702569" y="505043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727565" y="3729243"/>
              <a:ext cx="179002" cy="768612"/>
              <a:chOff x="3950791" y="4003255"/>
              <a:chExt cx="179002" cy="768612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>
              <a:off x="3702568" y="3821243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3702568" y="4113549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702568" y="440210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2158582" y="5624250"/>
            <a:ext cx="236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Impute N times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32842" y="5624250"/>
            <a:ext cx="236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Analysis performed on each imputed set</a:t>
            </a:r>
          </a:p>
        </p:txBody>
      </p:sp>
    </p:spTree>
    <p:extLst>
      <p:ext uri="{BB962C8B-B14F-4D97-AF65-F5344CB8AC3E}">
        <p14:creationId xmlns:p14="http://schemas.microsoft.com/office/powerpoint/2010/main" val="11532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7" grpId="0"/>
      <p:bldP spid="78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Tiny example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329856" y="2507197"/>
          <a:ext cx="6096000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29856" y="4750531"/>
            <a:ext cx="6115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variable: X</a:t>
            </a:r>
          </a:p>
          <a:p>
            <a:r>
              <a:rPr lang="en-US" sz="2000" dirty="0"/>
              <a:t>Dependent variable: Y</a:t>
            </a:r>
          </a:p>
          <a:p>
            <a:r>
              <a:rPr lang="en-US" sz="2000" dirty="0"/>
              <a:t>We </a:t>
            </a:r>
            <a:r>
              <a:rPr lang="en-US" sz="2000" dirty="0">
                <a:solidFill>
                  <a:schemeClr val="tx2"/>
                </a:solidFill>
              </a:rPr>
              <a:t>assume</a:t>
            </a:r>
            <a:r>
              <a:rPr lang="en-US" sz="2000" dirty="0"/>
              <a:t> Y has a linear relationship with X</a:t>
            </a:r>
          </a:p>
        </p:txBody>
      </p:sp>
    </p:spTree>
    <p:extLst>
      <p:ext uri="{BB962C8B-B14F-4D97-AF65-F5344CB8AC3E}">
        <p14:creationId xmlns:p14="http://schemas.microsoft.com/office/powerpoint/2010/main" val="195121875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Impute Some Data!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predictive distribution of the missing values: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Given the observed values, make random draws of the observed values and fill them in.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this N times and make N imputed datasets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128</a:t>
            </a:fld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57200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731895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53191" y="6491499"/>
            <a:ext cx="35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For very large values of N=2 </a:t>
            </a:r>
            <a:r>
              <a:rPr lang="mr-IN" dirty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Inference with 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that we have our imputed data sets, how do we make use of them?     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Analyze each of the </a:t>
            </a:r>
            <a:r>
              <a:rPr lang="en-US" b="0" dirty="0">
                <a:solidFill>
                  <a:schemeClr val="tx2"/>
                </a:solidFill>
              </a:rPr>
              <a:t>separately </a:t>
            </a:r>
          </a:p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129</a:t>
            </a:fld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379751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654446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5259670" y="4994173"/>
          <a:ext cx="2558610" cy="44100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27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4.932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4.287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984619" y="4994173"/>
          <a:ext cx="2559321" cy="441008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339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-0.8245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6.1845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1059852" y="5462751"/>
            <a:ext cx="2408854" cy="551889"/>
            <a:chOff x="2901950" y="4219575"/>
            <a:chExt cx="3269401" cy="551889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34548" y="5462751"/>
            <a:ext cx="2408854" cy="551889"/>
            <a:chOff x="2901950" y="4219575"/>
            <a:chExt cx="3269401" cy="551889"/>
          </a:xfrm>
        </p:grpSpPr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31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4.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5657154" y="1524318"/>
          <a:ext cx="1936995" cy="22774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5689652" y="4651055"/>
          <a:ext cx="1936995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986" y="974361"/>
            <a:ext cx="90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foo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09684" y="4101098"/>
            <a:ext cx="92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bar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14322" y="3731766"/>
            <a:ext cx="112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By ‘A’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7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5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Pooling analyses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Pooled slope estimate</a:t>
                </a:r>
                <a:r>
                  <a:rPr lang="en-US" dirty="0"/>
                  <a:t> is the average of the N imputed estimates</a:t>
                </a:r>
              </a:p>
              <a:p>
                <a:r>
                  <a:rPr lang="en-US" dirty="0"/>
                  <a:t>Our example, </a:t>
                </a:r>
                <a:r>
                  <a:rPr lang="el-GR" dirty="0"/>
                  <a:t>β</a:t>
                </a:r>
                <a:r>
                  <a:rPr lang="en-US" baseline="-25000" dirty="0"/>
                  <a:t>1p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11+</m:t>
                        </m:r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12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= (4.932-.8245) x 0.5 = 2.0538</a:t>
                </a:r>
              </a:p>
              <a:p>
                <a:endParaRPr lang="en-US" dirty="0"/>
              </a:p>
              <a:p>
                <a:r>
                  <a:rPr lang="en-US" dirty="0"/>
                  <a:t>The pooled slope </a:t>
                </a:r>
                <a:r>
                  <a:rPr lang="en-US" dirty="0">
                    <a:solidFill>
                      <a:schemeClr val="tx2"/>
                    </a:solidFill>
                  </a:rPr>
                  <a:t>variance</a:t>
                </a:r>
                <a:r>
                  <a:rPr lang="en-US" dirty="0"/>
                  <a:t> is given by </a:t>
                </a:r>
              </a:p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charset="0"/>
                      </a:rPr>
                      <m:t>𝑠</m:t>
                    </m:r>
                    <m:r>
                      <a:rPr lang="en-US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mtClean="0">
                                <a:latin typeface="Cambria Math" charset="0"/>
                              </a:rPr>
                              <m:t>𝑍𝑖</m:t>
                            </m:r>
                          </m:e>
                        </m:nary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  <m:r>
                      <a:rPr lang="en-US" smtClean="0">
                        <a:latin typeface="Cambria Math" charset="0"/>
                      </a:rPr>
                      <m:t>+(1+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/>
                  <a:t>)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𝑚</m:t>
                        </m:r>
                        <m:r>
                          <a:rPr lang="en-US" dirty="0" smtClean="0">
                            <a:latin typeface="Cambria Math" charset="0"/>
                          </a:rPr>
                          <m:t>−1</m:t>
                        </m:r>
                      </m:den>
                    </m:f>
                    <m:r>
                      <a:rPr lang="en-US" dirty="0" smtClean="0">
                        <a:latin typeface="Cambria Math" charset="0"/>
                      </a:rPr>
                      <m:t>∗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dirty="0" smtClean="0">
                            <a:latin typeface="Cambria Math" charset="0"/>
                          </a:rPr>
                          <m:t>(</m:t>
                        </m:r>
                        <m:r>
                          <a:rPr lang="el-GR" dirty="0">
                            <a:latin typeface="Cambria Math" charset="0"/>
                          </a:rPr>
                          <m:t>𝛽</m:t>
                        </m:r>
                        <m:r>
                          <a:rPr lang="en-US" dirty="0">
                            <a:latin typeface="Cambria Math" charset="0"/>
                          </a:rPr>
                          <m:t>1</m:t>
                        </m:r>
                        <m:r>
                          <a:rPr lang="en-US" dirty="0" smtClean="0">
                            <a:latin typeface="Cambria Math" charset="0"/>
                          </a:rPr>
                          <m:t>𝑖</m:t>
                        </m:r>
                        <m:r>
                          <a:rPr lang="en-US" dirty="0" smtClean="0">
                            <a:latin typeface="Cambria Math" charset="0"/>
                          </a:rPr>
                          <m:t> </m:t>
                        </m:r>
                      </m:e>
                    </m:nary>
                    <m:r>
                      <a:rPr lang="en-US" dirty="0" smtClean="0">
                        <a:latin typeface="Cambria Math" charset="0"/>
                      </a:rPr>
                      <m:t>−</m:t>
                    </m:r>
                  </m:oMath>
                </a14:m>
                <a:r>
                  <a:rPr lang="el-GR" dirty="0"/>
                  <a:t> β</a:t>
                </a:r>
                <a:r>
                  <a:rPr lang="en-US" baseline="-25000" dirty="0"/>
                  <a:t>1p</a:t>
                </a:r>
                <a:r>
                  <a:rPr lang="en-US" dirty="0"/>
                  <a:t> )</a:t>
                </a:r>
                <a:r>
                  <a:rPr lang="en-US" baseline="30000" dirty="0"/>
                  <a:t>2</a:t>
                </a:r>
              </a:p>
              <a:p>
                <a:r>
                  <a:rPr lang="en-US" dirty="0"/>
                  <a:t>Where 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i</a:t>
                </a:r>
                <a:r>
                  <a:rPr lang="en-US" dirty="0"/>
                  <a:t> is the standard error of the imputed slopes</a:t>
                </a:r>
              </a:p>
              <a:p>
                <a:r>
                  <a:rPr lang="en-US" dirty="0"/>
                  <a:t>Our example: (4.287 + 6.1845)/2 + (3/2)*(16.569) = 30.08925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Standard error</a:t>
                </a:r>
                <a:r>
                  <a:rPr lang="en-US" dirty="0"/>
                  <a:t>: take the square root, and we get 5.485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3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17174" cy="1371600"/>
          </a:xfrm>
        </p:spPr>
        <p:txBody>
          <a:bodyPr>
            <a:normAutofit fontScale="90000"/>
          </a:bodyPr>
          <a:lstStyle/>
          <a:p>
            <a:r>
              <a:rPr lang="en-US"/>
              <a:t>Predicting the missing data given the observed data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events A, B; and P(A) &gt; 0 </a:t>
                </a:r>
                <a:r>
                  <a:rPr lang="mr-IN" dirty="0"/>
                  <a:t>…</a:t>
                </a:r>
                <a:endParaRPr lang="en-US" dirty="0"/>
              </a:p>
              <a:p>
                <a:r>
                  <a:rPr lang="en-US" dirty="0"/>
                  <a:t>Bayes’ Theorem: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</m:e>
                        <m:e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|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)∗</m:t>
                          </m:r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our case: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accent5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𝐇</m:t>
                          </m:r>
                        </m:e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𝐄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a:rPr lang="en-US">
                              <a:latin typeface="Cambria Math" charset="0"/>
                            </a:rPr>
                            <m:t>∗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131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79489" y="4422095"/>
            <a:ext cx="3297836" cy="1424570"/>
            <a:chOff x="779489" y="4422095"/>
            <a:chExt cx="3297836" cy="142457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3087974" y="4422095"/>
              <a:ext cx="239842" cy="7794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79489" y="5200334"/>
              <a:ext cx="32978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Posterior probability of the hypothesis given the evidence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26243" y="3939381"/>
            <a:ext cx="2173574" cy="731630"/>
            <a:chOff x="5726243" y="3939381"/>
            <a:chExt cx="2173574" cy="731630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5726243" y="3939381"/>
              <a:ext cx="359765" cy="17521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086007" y="4024680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Prior probability of hypotheses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69240" y="4530079"/>
            <a:ext cx="1971207" cy="1197918"/>
            <a:chOff x="4969240" y="4530079"/>
            <a:chExt cx="1971207" cy="1197918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4969240" y="4530079"/>
              <a:ext cx="329784" cy="551587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126637" y="5081666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Prior over the evidence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26834" y="2617814"/>
            <a:ext cx="3875841" cy="1157563"/>
            <a:chOff x="4826834" y="2617814"/>
            <a:chExt cx="3875841" cy="1157563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4826834" y="3293050"/>
              <a:ext cx="1259173" cy="4823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86007" y="2617814"/>
              <a:ext cx="26166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Probability of seeing evidence given the hypothesis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0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73187" cy="1371600"/>
          </a:xfrm>
        </p:spPr>
        <p:txBody>
          <a:bodyPr/>
          <a:lstStyle/>
          <a:p>
            <a:r>
              <a:rPr lang="en-US" dirty="0"/>
              <a:t>Bayesian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Establish a </a:t>
            </a:r>
            <a:r>
              <a:rPr lang="en-US" dirty="0">
                <a:solidFill>
                  <a:schemeClr val="tx2"/>
                </a:solidFill>
              </a:rPr>
              <a:t>prior</a:t>
            </a:r>
            <a:r>
              <a:rPr lang="en-US" dirty="0"/>
              <a:t> distribution: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 distribution of parameters of interest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 </a:t>
            </a:r>
            <a:r>
              <a:rPr lang="en-US" dirty="0"/>
              <a:t>before considering the data,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 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We want to estimate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Given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dirty="0">
                <a:ea typeface="Cambria Math" panose="02040503050406030204" pitchFamily="18" charset="0"/>
              </a:rPr>
              <a:t>, can establish a distribution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Use Bayes Theorem to establish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mr-IN" i="1" dirty="0"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Make random draws for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Use these draws to make predictions of </a:t>
            </a:r>
            <a:r>
              <a:rPr lang="en-US" dirty="0" err="1">
                <a:ea typeface="Cambria Math" panose="02040503050406030204" pitchFamily="18" charset="0"/>
              </a:rPr>
              <a:t>Y</a:t>
            </a:r>
            <a:r>
              <a:rPr lang="en-US" baseline="-25000" dirty="0" err="1">
                <a:ea typeface="Cambria Math" panose="02040503050406030204" pitchFamily="18" charset="0"/>
              </a:rPr>
              <a:t>miss</a:t>
            </a:r>
            <a:endParaRPr lang="en-US" baseline="-25000" dirty="0">
              <a:ea typeface="Cambria Math" panose="02040503050406030204" pitchFamily="18" charset="0"/>
            </a:endParaRP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38079" cy="1371600"/>
          </a:xfrm>
        </p:spPr>
        <p:txBody>
          <a:bodyPr>
            <a:normAutofit/>
          </a:bodyPr>
          <a:lstStyle/>
          <a:p>
            <a:r>
              <a:rPr lang="en-US"/>
              <a:t>How big should N Be?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Number of imputations N depends on: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Size of dataset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Amount of missing data in the dataset</a:t>
                </a:r>
              </a:p>
              <a:p>
                <a:r>
                  <a:rPr lang="en-US" dirty="0"/>
                  <a:t>Some previous research indicated that a small N is sufficient for efficiency of the estimates, based on: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(1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>
                            <a:latin typeface="Cambria Math" charset="0"/>
                          </a:rPr>
                          <m:t>λ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b="0" dirty="0"/>
                  <a:t>)-1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N is the number of imputations and </a:t>
                </a:r>
                <a:r>
                  <a:rPr lang="el-GR" b="0" dirty="0"/>
                  <a:t>λ</a:t>
                </a:r>
                <a:r>
                  <a:rPr lang="en-US" b="0" dirty="0"/>
                  <a:t> is the fraction of missing information for the term being estimated </a:t>
                </a:r>
                <a:r>
                  <a:rPr lang="en-US" sz="1600" b="0" dirty="0"/>
                  <a:t>[Schaffer 1999]</a:t>
                </a:r>
                <a:endParaRPr lang="en-US" b="0" dirty="0"/>
              </a:p>
              <a:p>
                <a:r>
                  <a:rPr lang="en-US" dirty="0"/>
                  <a:t>More recent research claims that a good N is actually higher in order to achieve higher power</a:t>
                </a:r>
                <a:r>
                  <a:rPr lang="en-US" sz="1400" dirty="0"/>
                  <a:t> [Graham et al. 2007]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  <a:blipFill rotWithShape="0">
                <a:blip r:embed="rId2"/>
                <a:stretch>
                  <a:fillRect l="-800" t="-1582" r="-320" b="-1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1310"/>
            <a:ext cx="9144000" cy="12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0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82656" cy="1371600"/>
          </a:xfrm>
        </p:spPr>
        <p:txBody>
          <a:bodyPr>
            <a:normAutofit/>
          </a:bodyPr>
          <a:lstStyle/>
          <a:p>
            <a:r>
              <a:rPr lang="en-US" dirty="0"/>
              <a:t>More advanced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Interested?  Further reading: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Regression-based MI methods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Multiple Imputation Chained Equations (MICE) or Fully Conditional Specification (FCS)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Readable summary from JHU School of Public Health: 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/articles/PMC3074241/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Markov Chain Monte Carlo (MCMC)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We’ll cover this a bit, but also check out CMSC422!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1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1027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 dirty="0"/>
            </a:br>
            <a:r>
              <a:rPr lang="en-US" dirty="0"/>
              <a:t>Summary Statistics &amp;Visualization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6" y="4032354"/>
            <a:ext cx="4458741" cy="2508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39891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4.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614322" y="3731766"/>
            <a:ext cx="112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‘B’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5407821" y="760594"/>
          <a:ext cx="2056917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853554" y="2719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374385" y="1985320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5441888" y="5719284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5407821" y="3731766"/>
          <a:ext cx="2056917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880733" y="327485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3921" y="1553009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88863" y="5250615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</p:spTree>
    <p:extLst>
      <p:ext uri="{BB962C8B-B14F-4D97-AF65-F5344CB8AC3E}">
        <p14:creationId xmlns:p14="http://schemas.microsoft.com/office/powerpoint/2010/main" val="369126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4.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368970" y="3617703"/>
            <a:ext cx="179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By ‘A’, ‘B</a:t>
            </a:r>
            <a:r>
              <a:rPr lang="en-US" dirty="0"/>
              <a:t>’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5327548" y="522050"/>
          <a:ext cx="133738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235809" y="87324"/>
            <a:ext cx="158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bar, B = 1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374385" y="1985320"/>
          <a:ext cx="1337389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5441888" y="5719284"/>
          <a:ext cx="1337389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5407821" y="3731766"/>
          <a:ext cx="1337389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204935" y="3330672"/>
            <a:ext cx="158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</a:t>
            </a:r>
            <a:r>
              <a:rPr lang="en-US"/>
              <a:t>= foo, B </a:t>
            </a:r>
            <a:r>
              <a:rPr lang="en-US" dirty="0"/>
              <a:t>=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62469" y="1611408"/>
            <a:ext cx="158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 = bar, B = 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251772" y="5299722"/>
            <a:ext cx="158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foo, B = 4</a:t>
            </a:r>
          </a:p>
        </p:txBody>
      </p:sp>
    </p:spTree>
    <p:extLst>
      <p:ext uri="{BB962C8B-B14F-4D97-AF65-F5344CB8AC3E}">
        <p14:creationId xmlns:p14="http://schemas.microsoft.com/office/powerpoint/2010/main" val="1757249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5. Group By Aggregate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Compute one aggregate</a:t>
            </a:r>
          </a:p>
          <a:p>
            <a:r>
              <a:rPr lang="en-US" dirty="0"/>
              <a:t>Per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838461" y="3777932"/>
            <a:ext cx="179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by ‘B’</a:t>
            </a:r>
          </a:p>
          <a:p>
            <a:r>
              <a:rPr lang="en-US" dirty="0"/>
              <a:t>Sum on C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47759" y="4101099"/>
            <a:ext cx="1549487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4300231" y="641322"/>
          <a:ext cx="2056917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745964" y="15271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4266795" y="1866048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4334298" y="5600012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4300231" y="3612494"/>
          <a:ext cx="2056917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773143" y="315558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66331" y="143373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981273" y="5131343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7517381" y="599433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639741" y="9637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69781" y="3342469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41393" y="17397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847871" y="4785986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7639741" y="3776923"/>
          <a:ext cx="1129445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7639741" y="2149883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/>
          </p:nvPr>
        </p:nvGraphicFramePr>
        <p:xfrm>
          <a:off x="7639741" y="5220440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2" name="Straight Arrow Connector 41"/>
          <p:cNvCxnSpPr/>
          <p:nvPr/>
        </p:nvCxnSpPr>
        <p:spPr>
          <a:xfrm>
            <a:off x="6473890" y="1014688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554933" y="2529455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612561" y="4176742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493907" y="5600012"/>
            <a:ext cx="960242" cy="4649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9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32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5. Group By Aggregate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Final result usually seen</a:t>
            </a:r>
          </a:p>
          <a:p>
            <a:r>
              <a:rPr lang="en-US" dirty="0"/>
              <a:t>As a table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838461" y="3777932"/>
            <a:ext cx="179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by ‘B’</a:t>
            </a:r>
          </a:p>
          <a:p>
            <a:r>
              <a:rPr lang="en-US" dirty="0"/>
              <a:t>Sum on C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47759" y="4101099"/>
            <a:ext cx="1549487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069255" y="5968872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4245890" y="764075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368250" y="26101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98290" y="3507111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69902" y="190443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576380" y="495062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4368250" y="3941565"/>
          <a:ext cx="1129445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4368250" y="2314525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/>
          </p:nvPr>
        </p:nvGraphicFramePr>
        <p:xfrm>
          <a:off x="4368250" y="5385082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6828634" y="2637959"/>
          <a:ext cx="2055946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24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</a:t>
                      </a:r>
                      <a:r>
                        <a:rPr lang="de-DE" baseline="0" dirty="0"/>
                        <a:t>(C 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5780189" y="3476399"/>
            <a:ext cx="774744" cy="307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00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881748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6. Union/Intersection/Difference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/>
          </a:bodyPr>
          <a:lstStyle/>
          <a:p>
            <a:r>
              <a:rPr lang="en-US" dirty="0"/>
              <a:t>Set operations </a:t>
            </a:r>
            <a:r>
              <a:rPr lang="mr-IN" dirty="0"/>
              <a:t>–</a:t>
            </a:r>
            <a:r>
              <a:rPr lang="en-US" dirty="0"/>
              <a:t> only if the two tables have identical attributes/columns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2656523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3222502" y="2468668"/>
          <a:ext cx="2656523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04411" y="3061098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</a:t>
            </a:r>
            <a:endParaRPr lang="en-US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6487477" y="1876460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5974263" y="3376703"/>
            <a:ext cx="422853" cy="75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2"/>
          <p:cNvSpPr txBox="1">
            <a:spLocks/>
          </p:cNvSpPr>
          <p:nvPr/>
        </p:nvSpPr>
        <p:spPr>
          <a:xfrm>
            <a:off x="41706" y="4796852"/>
            <a:ext cx="6209191" cy="1929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Similarly Intersection and Set Difference manipulate tables as Sets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IDs may be treated in different ways, resulting in somewhat different behaviors</a:t>
            </a:r>
          </a:p>
        </p:txBody>
      </p:sp>
    </p:spTree>
    <p:extLst>
      <p:ext uri="{BB962C8B-B14F-4D97-AF65-F5344CB8AC3E}">
        <p14:creationId xmlns:p14="http://schemas.microsoft.com/office/powerpoint/2010/main" val="26757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8817480" cy="1371600"/>
          </a:xfrm>
        </p:spPr>
        <p:txBody>
          <a:bodyPr>
            <a:normAutofit/>
          </a:bodyPr>
          <a:lstStyle/>
          <a:p>
            <a:r>
              <a:rPr lang="en-US" dirty="0"/>
              <a:t>7. Merge or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6" y="1501082"/>
            <a:ext cx="7288483" cy="750757"/>
          </a:xfrm>
        </p:spPr>
        <p:txBody>
          <a:bodyPr>
            <a:normAutofit/>
          </a:bodyPr>
          <a:lstStyle/>
          <a:p>
            <a:r>
              <a:rPr lang="en-US" dirty="0"/>
              <a:t>Combine rows/tuples across two tables if they have the same key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707" y="2468668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2859722" y="2468668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5737969" y="2650894"/>
          <a:ext cx="2656523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4332023" y="3582650"/>
            <a:ext cx="12143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36269" y="3177915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⨝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1706" y="4718122"/>
            <a:ext cx="7288483" cy="1772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about IDs not present in both tables?</a:t>
            </a:r>
          </a:p>
          <a:p>
            <a:r>
              <a:rPr lang="en-US" dirty="0"/>
              <a:t>	Often need to keep them around</a:t>
            </a:r>
          </a:p>
          <a:p>
            <a:r>
              <a:rPr lang="en-US" dirty="0"/>
              <a:t>	Can “pad” with </a:t>
            </a:r>
            <a:r>
              <a:rPr lang="en-US" dirty="0" err="1"/>
              <a:t>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88177" cy="1371600"/>
          </a:xfrm>
        </p:spPr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/>
          <a:lstStyle/>
          <a:p>
            <a:r>
              <a:rPr lang="en-US" dirty="0"/>
              <a:t>Project 1 is out!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Announced on ELMS and Piazza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hlinkClick r:id="rId2"/>
              </a:rPr>
              <a:t>https://github.com/JohnDickerson/cmsc641-fall2018/tree/master/project1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Due date is October 3</a:t>
            </a:r>
            <a:r>
              <a:rPr lang="en-US" b="0" baseline="30000" dirty="0"/>
              <a:t>rd</a:t>
            </a:r>
            <a:endParaRPr lang="en-US" b="0" dirty="0"/>
          </a:p>
          <a:p>
            <a:r>
              <a:rPr lang="en-US" dirty="0"/>
              <a:t>Reminder: Weekly quizzes, due</a:t>
            </a:r>
            <a:br>
              <a:rPr lang="en-US" dirty="0"/>
            </a:br>
            <a:r>
              <a:rPr lang="en-US" dirty="0"/>
              <a:t>on Wednesdays at noon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867A25-0ED6-E44B-9AA1-D6F1C0A60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586" y="3018745"/>
            <a:ext cx="6466114" cy="383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6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8817480" cy="1371600"/>
          </a:xfrm>
        </p:spPr>
        <p:txBody>
          <a:bodyPr>
            <a:normAutofit/>
          </a:bodyPr>
          <a:lstStyle/>
          <a:p>
            <a:r>
              <a:rPr lang="en-US" dirty="0"/>
              <a:t>7. Merge or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6" y="1501082"/>
            <a:ext cx="8817481" cy="1901685"/>
          </a:xfrm>
        </p:spPr>
        <p:txBody>
          <a:bodyPr>
            <a:normAutofit/>
          </a:bodyPr>
          <a:lstStyle/>
          <a:p>
            <a:r>
              <a:rPr lang="en-US" dirty="0"/>
              <a:t>Combine rows/tuples across two tables if they have the same key</a:t>
            </a:r>
          </a:p>
          <a:p>
            <a:r>
              <a:rPr lang="en-US" dirty="0"/>
              <a:t>Outer joins can be used to ”pad” IDs that don’t appear in both tables</a:t>
            </a:r>
          </a:p>
          <a:p>
            <a:r>
              <a:rPr lang="en-US" dirty="0"/>
              <a:t>	Three variants: LEFT, RIGHT, FULL</a:t>
            </a:r>
          </a:p>
          <a:p>
            <a:r>
              <a:rPr lang="en-US" dirty="0"/>
              <a:t>	SQL Terminology -- Pandas has these operations as 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05665" y="4069450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3123680" y="4069450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5945231" y="3932368"/>
          <a:ext cx="2656523" cy="22774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4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8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4595981" y="5183432"/>
            <a:ext cx="12143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00227" y="4778697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⟗</a:t>
            </a:r>
          </a:p>
        </p:txBody>
      </p:sp>
    </p:spTree>
    <p:extLst>
      <p:ext uri="{BB962C8B-B14F-4D97-AF65-F5344CB8AC3E}">
        <p14:creationId xmlns:p14="http://schemas.microsoft.com/office/powerpoint/2010/main" val="4098849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Tables: A simple, common 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Subsumes a set of “strings” </a:t>
            </a:r>
            <a:r>
              <a:rPr lang="mr-IN" dirty="0"/>
              <a:t>–</a:t>
            </a:r>
            <a:r>
              <a:rPr lang="en-US" dirty="0"/>
              <a:t> a common input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Select, Map, Aggregate, Reduce, Join/Merge, Union/</a:t>
            </a:r>
            <a:r>
              <a:rPr lang="en-US" dirty="0" err="1"/>
              <a:t>Concat</a:t>
            </a:r>
            <a:r>
              <a:rPr lang="en-US" dirty="0"/>
              <a:t>, Group By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In a given system/language, the operations may be named differently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E.g., SQL uses “join”, whereas Pandas uses “merge”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Subtle variations in the definitions, especially for more complex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4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SQL and Relational Databases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26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Pandas: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Written by: Wes McKinney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Started in 2008 to get a high-performance, flexible tool to perform quantitative analysis on financial data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Highly optimized for performance, with critical code paths written in </a:t>
            </a:r>
            <a:r>
              <a:rPr lang="en-US" dirty="0" err="1"/>
              <a:t>Cython</a:t>
            </a:r>
            <a:r>
              <a:rPr lang="en-US" dirty="0"/>
              <a:t> or C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Key constructs: 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Series (like a </a:t>
            </a:r>
            <a:r>
              <a:rPr lang="en-US" dirty="0" err="1"/>
              <a:t>NumPy</a:t>
            </a:r>
            <a:r>
              <a:rPr lang="en-US" dirty="0"/>
              <a:t> Array)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 err="1"/>
              <a:t>DataFrame</a:t>
            </a:r>
            <a:r>
              <a:rPr lang="en-US" dirty="0"/>
              <a:t> (like a Table or Relation, or R </a:t>
            </a:r>
            <a:r>
              <a:rPr lang="en-US" dirty="0" err="1"/>
              <a:t>data.frame</a:t>
            </a:r>
            <a:r>
              <a:rPr lang="en-US" dirty="0"/>
              <a:t>)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Foundation for Data Wrangling and Analysis in Python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0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Pandas: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433" y="2413416"/>
            <a:ext cx="4790241" cy="4444584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Subclass of </a:t>
            </a:r>
            <a:r>
              <a:rPr lang="en-US" dirty="0" err="1"/>
              <a:t>numpy.ndarray</a:t>
            </a: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Data: any type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Index labels need not be ordered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Duplicates possible but result in reduced functionality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3" y="1795404"/>
            <a:ext cx="2715510" cy="42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Pandas: </a:t>
            </a:r>
            <a:r>
              <a:rPr lang="en-US" dirty="0" err="1"/>
              <a:t>DataFrame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434" y="1876642"/>
            <a:ext cx="4790241" cy="4981358"/>
          </a:xfrm>
        </p:spPr>
        <p:txBody>
          <a:bodyPr bIns="731520">
            <a:normAutofit fontScale="92500" lnSpcReduction="10000"/>
          </a:bodyPr>
          <a:lstStyle/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Each column can have a different type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Row and Column index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Mutable size: insert and delete columns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Note the use of word “index” for what we called “key”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Relational databases use “index” to mean something else</a:t>
            </a:r>
          </a:p>
          <a:p>
            <a:pPr marL="1600200" lvl="2" indent="-457200">
              <a:spcBef>
                <a:spcPts val="0"/>
              </a:spcBef>
              <a:buFont typeface="Wingdings" charset="2"/>
              <a:buChar char="§"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Non-unique index values allowed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May raise an exception for some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2" y="1524318"/>
            <a:ext cx="3817391" cy="400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Hierarchical Indexes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more intuitive organization of the data</a:t>
            </a:r>
          </a:p>
          <a:p>
            <a:r>
              <a:rPr lang="en-US" dirty="0"/>
              <a:t>Makes it easier to understand and analyze higher-dimensional data</a:t>
            </a:r>
          </a:p>
          <a:p>
            <a:r>
              <a:rPr lang="en-US" dirty="0"/>
              <a:t>	</a:t>
            </a:r>
            <a:r>
              <a:rPr lang="en-US" b="0" dirty="0"/>
              <a:t>e.g., instead of 3-D array, may only need a 2-D array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3752"/>
            <a:ext cx="5250563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537" y="4128683"/>
            <a:ext cx="30607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2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Essential Functionality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Reindexing</a:t>
            </a:r>
            <a:r>
              <a:rPr lang="en-US" dirty="0"/>
              <a:t> to change the index associated with a </a:t>
            </a:r>
            <a:r>
              <a:rPr lang="en-US" dirty="0" err="1"/>
              <a:t>DataFrame</a:t>
            </a:r>
            <a:endParaRPr lang="en-US" dirty="0"/>
          </a:p>
          <a:p>
            <a:pPr lvl="1"/>
            <a:r>
              <a:rPr lang="en-US" b="0" dirty="0"/>
              <a:t>Common usage to interpolate, fill in missing values</a:t>
            </a:r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57" y="3127876"/>
            <a:ext cx="8704126" cy="27756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1830" y="6488668"/>
            <a:ext cx="502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From: Python for Data Analysis; Wes McKinney</a:t>
            </a:r>
          </a:p>
        </p:txBody>
      </p:sp>
    </p:spTree>
    <p:extLst>
      <p:ext uri="{BB962C8B-B14F-4D97-AF65-F5344CB8AC3E}">
        <p14:creationId xmlns:p14="http://schemas.microsoft.com/office/powerpoint/2010/main" val="32688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Essential Functionality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“drop” to delete entire rows or columns</a:t>
            </a:r>
            <a:endParaRPr lang="en-US" b="0" dirty="0"/>
          </a:p>
          <a:p>
            <a:r>
              <a:rPr lang="en-US" dirty="0"/>
              <a:t>Indexing, Selection, Filtering: very similar to </a:t>
            </a:r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Arithmetic Operations</a:t>
            </a:r>
          </a:p>
          <a:p>
            <a:pPr lvl="1"/>
            <a:r>
              <a:rPr lang="en-US" b="0" dirty="0"/>
              <a:t>Result index union of the two input indexes</a:t>
            </a:r>
          </a:p>
          <a:p>
            <a:pPr lvl="1"/>
            <a:r>
              <a:rPr lang="en-US" b="0" dirty="0"/>
              <a:t>Options to do “fill” while doing these operations	</a:t>
            </a:r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189113" y="6049806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03" y="4501385"/>
            <a:ext cx="4223510" cy="1613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692" y="5817442"/>
            <a:ext cx="4135520" cy="791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537" y="4525059"/>
            <a:ext cx="3110666" cy="230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Function application and Mapping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189113" y="6049806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1052"/>
            <a:ext cx="8480523" cy="2323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87" y="4555166"/>
            <a:ext cx="6631607" cy="17521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16151" y="6550223"/>
            <a:ext cx="394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From: Python for Data Analysis; Wes McKinney</a:t>
            </a:r>
          </a:p>
        </p:txBody>
      </p:sp>
    </p:spTree>
    <p:extLst>
      <p:ext uri="{BB962C8B-B14F-4D97-AF65-F5344CB8AC3E}">
        <p14:creationId xmlns:p14="http://schemas.microsoft.com/office/powerpoint/2010/main" val="338332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670F-3606-6E46-A54C-20EF2A1E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“How does Import Work”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CF471-E67C-9444-A5C4-861023CC2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Python code is stored in </a:t>
            </a:r>
            <a:r>
              <a:rPr lang="en-US" dirty="0">
                <a:solidFill>
                  <a:schemeClr val="tx2"/>
                </a:solidFill>
              </a:rPr>
              <a:t>module</a:t>
            </a:r>
            <a:r>
              <a:rPr lang="en-US" dirty="0"/>
              <a:t> – simply put, a file full of Python code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package</a:t>
            </a:r>
            <a:r>
              <a:rPr lang="en-US" dirty="0"/>
              <a:t> is a directory (tree) full of modules that also contains a file called </a:t>
            </a:r>
            <a:r>
              <a:rPr lang="en-US" dirty="0">
                <a:latin typeface="Courier" pitchFamily="2" charset="0"/>
              </a:rPr>
              <a:t>__</a:t>
            </a:r>
            <a:r>
              <a:rPr lang="en-US" dirty="0" err="1">
                <a:latin typeface="Courier" pitchFamily="2" charset="0"/>
              </a:rPr>
              <a:t>init.py</a:t>
            </a:r>
            <a:r>
              <a:rPr lang="en-US" dirty="0">
                <a:latin typeface="Courier" pitchFamily="2" charset="0"/>
              </a:rPr>
              <a:t>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Packages let you structure Python’s module namespace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E.g., </a:t>
            </a:r>
            <a:r>
              <a:rPr lang="en-US" b="0" dirty="0">
                <a:latin typeface="Courier" pitchFamily="2" charset="0"/>
              </a:rPr>
              <a:t>X.Y</a:t>
            </a:r>
            <a:r>
              <a:rPr lang="en-US" b="0" dirty="0"/>
              <a:t> is a submodule </a:t>
            </a:r>
            <a:r>
              <a:rPr lang="en-US" b="0" dirty="0">
                <a:latin typeface="Courier" pitchFamily="2" charset="0"/>
              </a:rPr>
              <a:t>Y</a:t>
            </a:r>
            <a:r>
              <a:rPr lang="en-US" b="0" dirty="0"/>
              <a:t> in a package named </a:t>
            </a:r>
            <a:r>
              <a:rPr lang="en-US" b="0" dirty="0">
                <a:latin typeface="Courier" pitchFamily="2" charset="0"/>
              </a:rPr>
              <a:t>X</a:t>
            </a:r>
          </a:p>
          <a:p>
            <a:r>
              <a:rPr lang="en-US" dirty="0"/>
              <a:t>For one module to gain access to code in another module, it must </a:t>
            </a:r>
            <a:r>
              <a:rPr lang="en-US" dirty="0">
                <a:solidFill>
                  <a:schemeClr val="tx2"/>
                </a:solidFill>
              </a:rPr>
              <a:t>import</a:t>
            </a:r>
            <a:r>
              <a:rPr lang="en-US" dirty="0"/>
              <a:t> it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4339B-F198-744B-9441-08B90060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Sorting and Ranking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189113" y="6049806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16151" y="6550223"/>
            <a:ext cx="394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From: Python for Data Analysis; Wes McKinney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" y="1524317"/>
            <a:ext cx="7016755" cy="19247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68" y="4085906"/>
            <a:ext cx="7508814" cy="26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0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Descriptive and Summary Statistics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189113" y="6049806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16151" y="6550223"/>
            <a:ext cx="394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From: Python for Data Analysis; Wes McKinney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6" y="1307575"/>
            <a:ext cx="6973971" cy="558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9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38211" cy="1371600"/>
          </a:xfrm>
        </p:spPr>
        <p:txBody>
          <a:bodyPr>
            <a:normAutofit/>
          </a:bodyPr>
          <a:lstStyle/>
          <a:p>
            <a:r>
              <a:rPr lang="en-US" dirty="0"/>
              <a:t>Creating </a:t>
            </a:r>
            <a:r>
              <a:rPr lang="en-US" dirty="0" err="1"/>
              <a:t>Dataframes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Directly from </a:t>
            </a:r>
            <a:r>
              <a:rPr lang="en-US" dirty="0" err="1"/>
              <a:t>Dict</a:t>
            </a:r>
            <a:r>
              <a:rPr lang="en-US" dirty="0"/>
              <a:t> or Series</a:t>
            </a:r>
          </a:p>
          <a:p>
            <a:r>
              <a:rPr lang="en-US" dirty="0"/>
              <a:t>From a Comma-Separated File </a:t>
            </a:r>
            <a:r>
              <a:rPr lang="mr-IN" dirty="0"/>
              <a:t>–</a:t>
            </a:r>
            <a:r>
              <a:rPr lang="en-US" dirty="0"/>
              <a:t> CSV file</a:t>
            </a:r>
          </a:p>
          <a:p>
            <a:pPr lvl="1"/>
            <a:r>
              <a:rPr lang="en-US" b="0" dirty="0" err="1"/>
              <a:t>pandas.read_csv</a:t>
            </a:r>
            <a:r>
              <a:rPr lang="en-US" b="0" dirty="0"/>
              <a:t>()</a:t>
            </a:r>
          </a:p>
          <a:p>
            <a:pPr lvl="1"/>
            <a:r>
              <a:rPr lang="en-US" b="0" dirty="0"/>
              <a:t>Can infer headers/column names if present, otherwise may want to </a:t>
            </a:r>
            <a:r>
              <a:rPr lang="en-US" b="0" dirty="0" err="1"/>
              <a:t>reindex</a:t>
            </a:r>
            <a:endParaRPr lang="en-US" b="0" dirty="0"/>
          </a:p>
          <a:p>
            <a:r>
              <a:rPr lang="en-US" dirty="0"/>
              <a:t>From an Excel File</a:t>
            </a:r>
          </a:p>
          <a:p>
            <a:pPr lvl="1"/>
            <a:r>
              <a:rPr lang="en-US" b="0" dirty="0" err="1"/>
              <a:t>pandas.read_excel</a:t>
            </a:r>
            <a:r>
              <a:rPr lang="en-US" b="0" dirty="0"/>
              <a:t>()</a:t>
            </a:r>
          </a:p>
          <a:p>
            <a:r>
              <a:rPr lang="en-US" dirty="0"/>
              <a:t>From a Database using SQL (see the reading for an example)</a:t>
            </a:r>
          </a:p>
          <a:p>
            <a:r>
              <a:rPr lang="en-US" dirty="0"/>
              <a:t>From Clipboard, URL, Google Analytics,</a:t>
            </a:r>
            <a:r>
              <a:rPr lang="en-US" b="0" dirty="0"/>
              <a:t> </a:t>
            </a:r>
            <a:r>
              <a:rPr lang="mr-IN" b="0" dirty="0"/>
              <a:t>…</a:t>
            </a:r>
            <a:endParaRPr lang="en-US" b="0" dirty="0"/>
          </a:p>
          <a:p>
            <a:r>
              <a:rPr lang="mr-IN" b="0" dirty="0"/>
              <a:t>…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16151" y="6550223"/>
            <a:ext cx="394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From: Python for Data Analysis; Wes McKinney</a:t>
            </a:r>
          </a:p>
        </p:txBody>
      </p:sp>
    </p:spTree>
    <p:extLst>
      <p:ext uri="{BB962C8B-B14F-4D97-AF65-F5344CB8AC3E}">
        <p14:creationId xmlns:p14="http://schemas.microsoft.com/office/powerpoint/2010/main" val="251994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Unique values, Value counts</a:t>
            </a:r>
          </a:p>
          <a:p>
            <a:r>
              <a:rPr lang="en-US" dirty="0"/>
              <a:t>Correlation and Covariance</a:t>
            </a:r>
          </a:p>
          <a:p>
            <a:r>
              <a:rPr lang="en-US" dirty="0"/>
              <a:t>Functions for handling missing data </a:t>
            </a:r>
            <a:r>
              <a:rPr lang="mr-IN" dirty="0"/>
              <a:t>–</a:t>
            </a:r>
            <a:r>
              <a:rPr lang="en-US" dirty="0"/>
              <a:t> in a few classes</a:t>
            </a:r>
          </a:p>
          <a:p>
            <a:pPr lvl="1"/>
            <a:r>
              <a:rPr lang="en-US" b="0" dirty="0" err="1"/>
              <a:t>dropna</a:t>
            </a:r>
            <a:r>
              <a:rPr lang="en-US" b="0" dirty="0"/>
              <a:t>(), </a:t>
            </a:r>
            <a:r>
              <a:rPr lang="en-US" b="0" dirty="0" err="1"/>
              <a:t>fillna</a:t>
            </a:r>
            <a:r>
              <a:rPr lang="en-US" b="0" dirty="0"/>
              <a:t>()</a:t>
            </a:r>
          </a:p>
          <a:p>
            <a:r>
              <a:rPr lang="en-US" dirty="0"/>
              <a:t>Broadcasting</a:t>
            </a:r>
          </a:p>
          <a:p>
            <a:r>
              <a:rPr lang="en-US" dirty="0"/>
              <a:t>Pivoting</a:t>
            </a:r>
          </a:p>
          <a:p>
            <a:endParaRPr lang="en-US" dirty="0"/>
          </a:p>
          <a:p>
            <a:r>
              <a:rPr lang="en-US" dirty="0"/>
              <a:t>We will see some of these as we discuss data wrangling, cleaning,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7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SQL and Relational Databases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84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96852"/>
            <a:ext cx="7620000" cy="13293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But also: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Names of files/</a:t>
            </a:r>
            <a:r>
              <a:rPr lang="en-US" dirty="0" err="1"/>
              <a:t>DataFrames</a:t>
            </a:r>
            <a:r>
              <a:rPr lang="en-US" dirty="0"/>
              <a:t> = description of </a:t>
            </a:r>
            <a:r>
              <a:rPr lang="en-US" dirty="0">
                <a:solidFill>
                  <a:schemeClr val="tx2"/>
                </a:solidFill>
              </a:rPr>
              <a:t>one </a:t>
            </a:r>
            <a:r>
              <a:rPr lang="en-US" dirty="0"/>
              <a:t>dataset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Enforce one data type per dataset (</a:t>
            </a:r>
            <a:r>
              <a:rPr lang="en-US" dirty="0" err="1"/>
              <a:t>ish</a:t>
            </a:r>
            <a:r>
              <a:rPr lang="en-US" dirty="0"/>
              <a:t>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687578" y="2396311"/>
          <a:ext cx="3015522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5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39252" y="2396311"/>
            <a:ext cx="2263514" cy="369332"/>
            <a:chOff x="239843" y="2581221"/>
            <a:chExt cx="2263514" cy="369332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484026" y="2743200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39843" y="2581221"/>
              <a:ext cx="1139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Labels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4557" y="2970083"/>
            <a:ext cx="2728209" cy="1246682"/>
            <a:chOff x="-224852" y="3154993"/>
            <a:chExt cx="2728209" cy="1246682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484026" y="3154993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-224852" y="3459400"/>
              <a:ext cx="16039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>
                  <a:solidFill>
                    <a:schemeClr val="accent3"/>
                  </a:solidFill>
                </a:rPr>
                <a:t>Observations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484026" y="3570554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484026" y="398611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484026" y="440167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062333" y="1524318"/>
            <a:ext cx="2133599" cy="784783"/>
            <a:chOff x="3162924" y="1709228"/>
            <a:chExt cx="2133599" cy="784783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162924" y="2122165"/>
              <a:ext cx="24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294026" y="2122165"/>
              <a:ext cx="24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228475" y="2122165"/>
              <a:ext cx="24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653851" y="1709228"/>
              <a:ext cx="1139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Variables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722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684489"/>
          </a:xfrm>
        </p:spPr>
        <p:txBody>
          <a:bodyPr/>
          <a:lstStyle/>
          <a:p>
            <a:r>
              <a:rPr lang="en-US" dirty="0"/>
              <a:t>Variable: measure or attribute: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age, weight, height, sex</a:t>
            </a:r>
          </a:p>
          <a:p>
            <a:r>
              <a:rPr lang="en-US" dirty="0"/>
              <a:t>Value: measurement of attribute</a:t>
            </a:r>
            <a:r>
              <a:rPr lang="en-US" dirty="0">
                <a:sym typeface="Wingdings"/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12.2, 42.3kg, 145.1cm, M/F</a:t>
            </a:r>
          </a:p>
          <a:p>
            <a:r>
              <a:rPr lang="en-US" dirty="0">
                <a:sym typeface="Wingdings"/>
              </a:rPr>
              <a:t>Observation: all measurements for an object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A specific person is [12.2, 42.3, 145.1, F]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5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Tidying Data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69167" y="1802250"/>
          <a:ext cx="6096000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John Smith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Jane Doe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Mary Johnson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38269" y="6534436"/>
            <a:ext cx="601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jeannicholashould.com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/tidy-data-in-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python.html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2984" y="3378876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65008" y="3937044"/>
          <a:ext cx="8535285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07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</a:t>
                      </a:r>
                      <a:r>
                        <a:rPr lang="en-US" baseline="0" dirty="0">
                          <a:effectLst/>
                        </a:rPr>
                        <a:t> C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</a:t>
                      </a:r>
                      <a:r>
                        <a:rPr lang="en-US" baseline="0" dirty="0">
                          <a:effectLst/>
                        </a:rPr>
                        <a:t> D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John Smith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Jane Doe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Mary Johnson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72984" y="5650093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89586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Tidying Data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524000" y="1629248"/>
          <a:ext cx="6096000" cy="4820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5546361" y="838518"/>
            <a:ext cx="2218545" cy="2669180"/>
            <a:chOff x="5546361" y="838518"/>
            <a:chExt cx="2218545" cy="2669180"/>
          </a:xfrm>
        </p:grpSpPr>
        <p:sp>
          <p:nvSpPr>
            <p:cNvPr id="8" name="Oval 7"/>
            <p:cNvSpPr/>
            <p:nvPr/>
          </p:nvSpPr>
          <p:spPr>
            <a:xfrm>
              <a:off x="5546361" y="2773180"/>
              <a:ext cx="359764" cy="73451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>
              <a:stCxn id="8" idx="7"/>
            </p:cNvCxnSpPr>
            <p:nvPr/>
          </p:nvCxnSpPr>
          <p:spPr>
            <a:xfrm flipV="1">
              <a:off x="5853439" y="1019331"/>
              <a:ext cx="547361" cy="186141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340840" y="838518"/>
              <a:ext cx="1424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Next class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69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31702"/>
          </a:xfrm>
        </p:spPr>
        <p:txBody>
          <a:bodyPr/>
          <a:lstStyle/>
          <a:p>
            <a:r>
              <a:rPr lang="en-US" dirty="0"/>
              <a:t>Melting Data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09862" y="917318"/>
          <a:ext cx="8492813" cy="544494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13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3028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religion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&lt;$10k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$10-20k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$20-30k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$30-40k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$40-50k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$50-75k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515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137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515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Buddhist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Catholic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effectLst/>
                        </a:rPr>
                        <a:t>418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732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670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638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1116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87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Dont know/refused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515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Evangelical Prot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575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1064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982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1486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Hindu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07241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Historically Black Prot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787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Jehovahs Witness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Jewish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65554" y="6395158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90239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EC57-6633-1C4D-8B5D-A56B21EA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3287"/>
            <a:ext cx="5791200" cy="63468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DCF27-2859-634A-B69A-1F4AFA9F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5EAE57-3394-804C-919C-EA049EE0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38272"/>
            <a:ext cx="7327900" cy="47498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1D9EE6A-00BD-5D47-A13A-A8E081D60D1D}"/>
              </a:ext>
            </a:extLst>
          </p:cNvPr>
          <p:cNvSpPr/>
          <p:nvPr/>
        </p:nvSpPr>
        <p:spPr>
          <a:xfrm>
            <a:off x="348817" y="5204697"/>
            <a:ext cx="8536420" cy="14240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Must use full name to reference echo functions</a:t>
            </a:r>
          </a:p>
          <a:p>
            <a:r>
              <a:rPr lang="en-US" dirty="0" err="1">
                <a:latin typeface="Courier" pitchFamily="2" charset="0"/>
              </a:rPr>
              <a:t>sound.effects.echo.echofilter</a:t>
            </a:r>
            <a:r>
              <a:rPr lang="en-US" dirty="0">
                <a:latin typeface="Courier" pitchFamily="2" charset="0"/>
              </a:rPr>
              <a:t>(input, output, delay=0.7)</a:t>
            </a:r>
            <a:endParaRPr lang="en-US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25DF8-330C-2342-96B3-26BC28E8DBFE}"/>
              </a:ext>
            </a:extLst>
          </p:cNvPr>
          <p:cNvSpPr txBox="1"/>
          <p:nvPr/>
        </p:nvSpPr>
        <p:spPr>
          <a:xfrm>
            <a:off x="-1" y="6467302"/>
            <a:ext cx="8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docs.python.org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/2/tutorial/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modules.html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1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698"/>
            <a:ext cx="5791200" cy="701721"/>
          </a:xfrm>
        </p:spPr>
        <p:txBody>
          <a:bodyPr/>
          <a:lstStyle/>
          <a:p>
            <a:r>
              <a:rPr lang="en-US" dirty="0"/>
              <a:t>Melting Data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894731"/>
            <a:ext cx="7997252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pd.melt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["religion"],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var_name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="income",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value_name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freq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f_df.sort_values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(by=["religion"])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f_df.head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(10)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416570" y="3038324"/>
          <a:ext cx="6096000" cy="341122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111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religion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income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freq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&lt;$10k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$30-40k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$40-50k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$50-75k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137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$10-20k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$20-30k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$40-50k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$20-30k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$10-20k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$30-40k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 dirty="0">
                          <a:effectLst/>
                        </a:rPr>
                        <a:t>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51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7688"/>
            <a:ext cx="8042223" cy="686731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3213"/>
            <a:ext cx="7620000" cy="1710128"/>
          </a:xfrm>
        </p:spPr>
        <p:txBody>
          <a:bodyPr/>
          <a:lstStyle/>
          <a:p>
            <a:r>
              <a:rPr lang="en-US" dirty="0"/>
              <a:t>Billboard Top 100 data for songs, covering their position on the Top 100 for 75 weeks, with two “messy” bits: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Column headers for each of the 75 weeks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If a song didn’t last 75 weeks, those columns have are null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38269" y="6534436"/>
            <a:ext cx="601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jeannicholashould.com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/tidy-data-in-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python.html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38660" y="2677241"/>
          <a:ext cx="8679300" cy="3200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65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artist.inverted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track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genre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date.entered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date.peaked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x1st.week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x2nd.week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Destiny's Child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Independent Women Part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3:38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2000-11-18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 dirty="0">
                          <a:effectLst/>
                        </a:rPr>
                        <a:t>63.0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Santana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Maria, Maria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4:18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2000-02-12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2000-04-08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Savage Garden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I Knew I Loved You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1999-10-23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2000-01-29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48.0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Madonna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Music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2000-08-12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23.0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Aguilera, Christina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Come On Over Baby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3:38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2000-08-05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2000-10-14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effectLst/>
                        </a:rPr>
                        <a:t>47.0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Janet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Doesn't Really Matter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4:17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2000-06-17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2000-08-26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52.0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6071016" y="5651293"/>
            <a:ext cx="2631659" cy="7782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Messy columns!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390" y="1277450"/>
            <a:ext cx="1030315" cy="92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7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725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5949843"/>
            <a:ext cx="7620000" cy="715964"/>
          </a:xfrm>
        </p:spPr>
        <p:txBody>
          <a:bodyPr/>
          <a:lstStyle/>
          <a:p>
            <a:r>
              <a:rPr lang="en-US" dirty="0"/>
              <a:t>Creates one row per week, per record, with its 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0"/>
            <a:ext cx="7997252" cy="41569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Keep identifier variables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id_vars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["year",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artist.inverted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"track",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"time",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"genre",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date.entered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date.peaked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"]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Melt the rest into week and rank columns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pd.melt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(frame=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id_vars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id_vars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var_name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="week",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value_name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="rank")</a:t>
            </a:r>
          </a:p>
        </p:txBody>
      </p:sp>
    </p:spTree>
    <p:extLst>
      <p:ext uri="{BB962C8B-B14F-4D97-AF65-F5344CB8AC3E}">
        <p14:creationId xmlns:p14="http://schemas.microsoft.com/office/powerpoint/2010/main" val="169464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725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1524318"/>
            <a:ext cx="7997252" cy="14240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Formatting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["week"]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['week'].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str.extract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('(\d+)’,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          expand=False).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astype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["rank"]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["rank"].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astype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3687127"/>
            <a:ext cx="7997252" cy="251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Cleaning out unnecessary rows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df.dropna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Create "date" columns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['date']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pd.to_datetime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date.entered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']) +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pd.to_timedelta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['week'], unit='w')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pd.DateOffset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(weeks=1) 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200" y="3043005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…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“x2nd.week”, 63.0] </a:t>
            </a:r>
            <a:r>
              <a:rPr lang="en-US" dirty="0">
                <a:latin typeface="Courier" charset="0"/>
                <a:ea typeface="Courier" charset="0"/>
                <a:cs typeface="Courier" charset="0"/>
                <a:sym typeface="Wingdings"/>
              </a:rPr>
              <a:t> [</a:t>
            </a:r>
            <a:r>
              <a:rPr lang="mr-IN" dirty="0">
                <a:latin typeface="Courier" charset="0"/>
                <a:ea typeface="Courier" charset="0"/>
                <a:cs typeface="Courier" charset="0"/>
                <a:sym typeface="Wingdings"/>
              </a:rPr>
              <a:t>…</a:t>
            </a:r>
            <a:r>
              <a:rPr lang="en-US" dirty="0">
                <a:latin typeface="Courier" charset="0"/>
                <a:ea typeface="Courier" charset="0"/>
                <a:cs typeface="Courier" charset="0"/>
                <a:sym typeface="Wingdings"/>
              </a:rPr>
              <a:t>, 2, 63]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5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8226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24318"/>
            <a:ext cx="7997252" cy="52016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Ignore now-redundant, messy columns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[["year",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artist.inverted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"track",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"time",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"genre",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"week",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"rank",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"date"]]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df.sort_values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(ascending=True,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by=["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year","artist.inverted","track","week","rank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"])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Keep tidy dataset for future usage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billboard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df.head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70599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725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48521" y="1643380"/>
          <a:ext cx="8214610" cy="4424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40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0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9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3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8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7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artist.inverted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track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genre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effectLst/>
                        </a:rPr>
                        <a:t>2 </a:t>
                      </a:r>
                      <a:r>
                        <a:rPr lang="de-DE" sz="1200" dirty="0" err="1">
                          <a:effectLst/>
                        </a:rPr>
                        <a:t>Pac</a:t>
                      </a:r>
                      <a:endParaRPr lang="de-DE" sz="1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2000-02-26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2000-03-04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2000-03-11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2000-03-18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 dirty="0">
                          <a:effectLst/>
                        </a:rPr>
                        <a:t>2000-03-25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2000-04-01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2000-04-08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2Ge+her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The Hardest Part Of Breaking Up (Is Getting Ba...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R&amp;B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2Ge+her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The Hardest Part Of Breaking Up (Is Getting Ba...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R&amp;B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2Ge+her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The Hardest Part Of Breaking Up (Is Getting Ba...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R&amp;B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 dirty="0">
                          <a:effectLst/>
                        </a:rPr>
                        <a:t>2000-09-16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4403" y="6187122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90713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931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Column headers are values, not variable names?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 to go!</a:t>
            </a:r>
          </a:p>
          <a:p>
            <a:r>
              <a:rPr lang="en-US" dirty="0"/>
              <a:t>Multiple variables are stored in one column?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Maybe (depends on if genre text in raw data was multiple)</a:t>
            </a:r>
          </a:p>
          <a:p>
            <a:r>
              <a:rPr lang="en-US" dirty="0"/>
              <a:t>Variables are stored in both rows and columns?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 to go!</a:t>
            </a:r>
          </a:p>
          <a:p>
            <a:r>
              <a:rPr lang="en-US" dirty="0"/>
              <a:t>Multiple types of observational units in the same table?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 to go!  One row per song’s week on the Top 100.</a:t>
            </a:r>
          </a:p>
          <a:p>
            <a:r>
              <a:rPr lang="en-US" dirty="0"/>
              <a:t>A single observational unit is stored in multiple tables?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Don’t do this!</a:t>
            </a:r>
          </a:p>
          <a:p>
            <a:r>
              <a:rPr lang="en-US" dirty="0"/>
              <a:t>Repetition of data?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Lots!  Artist and song title’s text names.  Which leads us to </a:t>
            </a:r>
            <a:r>
              <a:rPr lang="mr-IN" b="0" dirty="0"/>
              <a:t>…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SQL and Relational Databases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64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today’s Lecture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Relational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is a relation, and how do they interact?</a:t>
            </a:r>
          </a:p>
          <a:p>
            <a:r>
              <a:rPr lang="en-US" dirty="0"/>
              <a:t>Querying databases: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SQL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SQLite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How does this relate to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pandas</a:t>
            </a:r>
            <a:r>
              <a:rPr lang="en-US" b="0" dirty="0"/>
              <a:t>?</a:t>
            </a:r>
          </a:p>
          <a:p>
            <a:r>
              <a:rPr lang="en-US" dirty="0"/>
              <a:t>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38269" y="6534436"/>
            <a:ext cx="601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for some structure for this lecture!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129" y="3342805"/>
            <a:ext cx="1972539" cy="22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8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802380" cy="4373563"/>
          </a:xfrm>
        </p:spPr>
        <p:txBody>
          <a:bodyPr/>
          <a:lstStyle/>
          <a:p>
            <a:r>
              <a:rPr lang="en-US" dirty="0"/>
              <a:t>Simplest relation: a table aka tabular data full of </a:t>
            </a:r>
            <a:r>
              <a:rPr lang="en-US">
                <a:solidFill>
                  <a:schemeClr val="tx2"/>
                </a:solidFill>
              </a:rPr>
              <a:t>unique</a:t>
            </a:r>
            <a:r>
              <a:rPr lang="en-US"/>
              <a:t> tuples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934111" y="3460612"/>
          <a:ext cx="4143088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629968" y="3652572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85785" y="3490593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Labels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29968" y="4064365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4518" y="4338791"/>
            <a:ext cx="179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3"/>
                </a:solidFill>
              </a:rPr>
              <a:t>Observations</a:t>
            </a:r>
          </a:p>
          <a:p>
            <a:pPr algn="r"/>
            <a:r>
              <a:rPr lang="en-US" dirty="0">
                <a:solidFill>
                  <a:schemeClr val="accent3"/>
                </a:solidFill>
              </a:rPr>
              <a:t>(called tuples)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29968" y="4449945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29968" y="4865506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29968" y="5281066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278886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484044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81465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27635" y="2250929"/>
            <a:ext cx="1956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Variables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(called attributes)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586622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9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EC57-6633-1C4D-8B5D-A56B21EA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3287"/>
            <a:ext cx="5791200" cy="63468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DCF27-2859-634A-B69A-1F4AFA9F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1D9EE6A-00BD-5D47-A13A-A8E081D60D1D}"/>
              </a:ext>
            </a:extLst>
          </p:cNvPr>
          <p:cNvSpPr/>
          <p:nvPr/>
        </p:nvSpPr>
        <p:spPr>
          <a:xfrm>
            <a:off x="348817" y="594434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b="1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Must use full name to reference echo functions</a:t>
            </a:r>
          </a:p>
          <a:p>
            <a:r>
              <a:rPr lang="en-US" b="1" dirty="0" err="1">
                <a:latin typeface="Courier" pitchFamily="2" charset="0"/>
              </a:rPr>
              <a:t>sound.effects.echo.echofilter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25DF8-330C-2342-96B3-26BC28E8DBFE}"/>
              </a:ext>
            </a:extLst>
          </p:cNvPr>
          <p:cNvSpPr txBox="1"/>
          <p:nvPr/>
        </p:nvSpPr>
        <p:spPr>
          <a:xfrm>
            <a:off x="-1" y="6467302"/>
            <a:ext cx="8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docs.python.org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/2/tutorial/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modules.html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468307-DC67-B047-B14F-69DD0E39E810}"/>
              </a:ext>
            </a:extLst>
          </p:cNvPr>
          <p:cNvSpPr/>
          <p:nvPr/>
        </p:nvSpPr>
        <p:spPr>
          <a:xfrm>
            <a:off x="348817" y="2616468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b="1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pitchFamily="2" charset="0"/>
              </a:rPr>
              <a:t>from </a:t>
            </a:r>
            <a:r>
              <a:rPr lang="en-US" b="1" dirty="0" err="1">
                <a:latin typeface="Courier" pitchFamily="2" charset="0"/>
              </a:rPr>
              <a:t>sound.effects</a:t>
            </a:r>
            <a:r>
              <a:rPr lang="en-US" b="1" dirty="0">
                <a:latin typeface="Courier" pitchFamily="2" charset="0"/>
              </a:rPr>
              <a:t> import echo</a:t>
            </a:r>
          </a:p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No longer need the package prefix for functions in echo</a:t>
            </a:r>
          </a:p>
          <a:p>
            <a:r>
              <a:rPr lang="en-US" b="1" dirty="0" err="1">
                <a:latin typeface="Courier" pitchFamily="2" charset="0"/>
              </a:rPr>
              <a:t>echo.echofilter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924905A-E309-5D4E-BB5E-1F26684B3991}"/>
              </a:ext>
            </a:extLst>
          </p:cNvPr>
          <p:cNvSpPr/>
          <p:nvPr/>
        </p:nvSpPr>
        <p:spPr>
          <a:xfrm>
            <a:off x="348817" y="4638502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pitchFamily="2" charset="0"/>
                <a:ea typeface="Courier" charset="0"/>
                <a:cs typeface="Courier" charset="0"/>
              </a:rPr>
              <a:t># Load a specific function directly</a:t>
            </a:r>
          </a:p>
          <a:p>
            <a:r>
              <a:rPr lang="en-US" b="1" dirty="0">
                <a:latin typeface="Courier" pitchFamily="2" charset="0"/>
              </a:rPr>
              <a:t>from </a:t>
            </a:r>
            <a:r>
              <a:rPr lang="en-US" b="1" dirty="0" err="1">
                <a:latin typeface="Courier" pitchFamily="2" charset="0"/>
              </a:rPr>
              <a:t>sound.effects.echo</a:t>
            </a:r>
            <a:r>
              <a:rPr lang="en-US" b="1" dirty="0">
                <a:latin typeface="Courier" pitchFamily="2" charset="0"/>
              </a:rPr>
              <a:t> import </a:t>
            </a:r>
            <a:r>
              <a:rPr lang="en-US" b="1" dirty="0" err="1">
                <a:latin typeface="Courier" pitchFamily="2" charset="0"/>
              </a:rPr>
              <a:t>echofilter</a:t>
            </a:r>
            <a:endParaRPr lang="en-US" b="1" dirty="0">
              <a:latin typeface="Courier" pitchFamily="2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Courier" pitchFamily="2" charset="0"/>
                <a:ea typeface="Courier" charset="0"/>
                <a:cs typeface="Courier" charset="0"/>
              </a:rPr>
              <a:t># Can now use that function with no prefix</a:t>
            </a:r>
          </a:p>
          <a:p>
            <a:r>
              <a:rPr lang="en-US" b="1" dirty="0" err="1">
                <a:latin typeface="Courier" pitchFamily="2" charset="0"/>
              </a:rPr>
              <a:t>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60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61548"/>
            <a:ext cx="7620000" cy="864615"/>
          </a:xfrm>
        </p:spPr>
        <p:txBody>
          <a:bodyPr>
            <a:normAutofit fontScale="92500"/>
          </a:bodyPr>
          <a:lstStyle/>
          <a:p>
            <a:r>
              <a:rPr lang="en-US" dirty="0"/>
              <a:t>The primary key is a unique identifier for every tuple in a relation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Each tuple has exactly one primary key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57200" y="1904950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801192" y="1904950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37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66314" cy="1371600"/>
          </a:xfrm>
        </p:spPr>
        <p:txBody>
          <a:bodyPr/>
          <a:lstStyle/>
          <a:p>
            <a:r>
              <a:rPr lang="en-US" dirty="0"/>
              <a:t>Aren’t these called “indexes”?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1843"/>
            <a:ext cx="7620000" cy="4898571"/>
          </a:xfrm>
        </p:spPr>
        <p:txBody>
          <a:bodyPr>
            <a:normAutofit/>
          </a:bodyPr>
          <a:lstStyle/>
          <a:p>
            <a:r>
              <a:rPr lang="en-US" dirty="0"/>
              <a:t>Yes, in Pandas; but not in the database world</a:t>
            </a:r>
          </a:p>
          <a:p>
            <a:endParaRPr lang="en-US" dirty="0"/>
          </a:p>
          <a:p>
            <a:r>
              <a:rPr lang="en-US" dirty="0"/>
              <a:t>For most databases, an “index” is a data structure used to speed up retrieval of specific tuples</a:t>
            </a:r>
          </a:p>
          <a:p>
            <a:endParaRPr lang="en-US" dirty="0"/>
          </a:p>
          <a:p>
            <a:r>
              <a:rPr lang="en-US" dirty="0"/>
              <a:t>For example, to find all tuples with </a:t>
            </a:r>
            <a:r>
              <a:rPr lang="en-US" dirty="0" err="1"/>
              <a:t>nat_id</a:t>
            </a:r>
            <a:r>
              <a:rPr lang="en-US" dirty="0"/>
              <a:t> = 2:</a:t>
            </a:r>
          </a:p>
          <a:p>
            <a:pPr lvl="1"/>
            <a:r>
              <a:rPr lang="en-US" dirty="0"/>
              <a:t>We can either scan the table </a:t>
            </a:r>
            <a:r>
              <a:rPr lang="mr-IN" dirty="0"/>
              <a:t>–</a:t>
            </a:r>
            <a:r>
              <a:rPr lang="en-US" dirty="0"/>
              <a:t> O(N)</a:t>
            </a:r>
          </a:p>
          <a:p>
            <a:pPr lvl="1"/>
            <a:r>
              <a:rPr lang="en-US" dirty="0"/>
              <a:t>Or use an “index” (e.g., binary tree) </a:t>
            </a:r>
            <a:r>
              <a:rPr lang="mr-IN" dirty="0"/>
              <a:t>–</a:t>
            </a:r>
            <a:r>
              <a:rPr lang="en-US" dirty="0"/>
              <a:t> O(log 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0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61548"/>
            <a:ext cx="7620000" cy="1229193"/>
          </a:xfrm>
        </p:spPr>
        <p:txBody>
          <a:bodyPr>
            <a:normAutofit/>
          </a:bodyPr>
          <a:lstStyle/>
          <a:p>
            <a:r>
              <a:rPr lang="en-US" dirty="0"/>
              <a:t>Foreign keys are attributes (columns) that point to a different table’s primary key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 table can have multiple foreign keys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57200" y="1904950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801192" y="1904950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8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Schema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7620000" cy="1122924"/>
          </a:xfrm>
        </p:spPr>
        <p:txBody>
          <a:bodyPr>
            <a:normAutofit/>
          </a:bodyPr>
          <a:lstStyle/>
          <a:p>
            <a:r>
              <a:rPr lang="en-US" dirty="0"/>
              <a:t>A list of all the attribute names, and their </a:t>
            </a:r>
            <a:r>
              <a:rPr lang="en-US" i="1" dirty="0"/>
              <a:t>domains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4221381"/>
            <a:ext cx="6172200" cy="2636619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90000"/>
              </a:lnSpc>
              <a:spcBef>
                <a:spcPct val="35000"/>
              </a:spcBef>
              <a:buClr>
                <a:srgbClr val="CC3300"/>
              </a:buClr>
              <a:buSzPct val="90000"/>
              <a:tabLst>
                <a:tab pos="1489075" algn="l"/>
                <a:tab pos="1949450" algn="l"/>
                <a:tab pos="3036888" algn="l"/>
              </a:tabLst>
            </a:pP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create table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</a:t>
            </a: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instructor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(</a:t>
            </a:r>
          </a:p>
          <a:p>
            <a:pPr marL="342900" lvl="0" indent="-342900" algn="l">
              <a:lnSpc>
                <a:spcPct val="90000"/>
              </a:lnSpc>
              <a:spcBef>
                <a:spcPct val="35000"/>
              </a:spcBef>
              <a:buClr>
                <a:srgbClr val="CC3300"/>
              </a:buClr>
              <a:buSzPct val="90000"/>
              <a:tabLst>
                <a:tab pos="1489075" algn="l"/>
                <a:tab pos="1949450" algn="l"/>
                <a:tab pos="3036888" algn="l"/>
              </a:tabLst>
            </a:pP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	ID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      </a:t>
            </a: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char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(5),</a:t>
            </a:r>
            <a:b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name   </a:t>
            </a:r>
            <a:r>
              <a:rPr kumimoji="1" lang="en-US" sz="2000" b="1" kern="0" baseline="0" dirty="0" err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varchar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(20) </a:t>
            </a: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not null,</a:t>
            </a:r>
            <a:br>
              <a:rPr kumimoji="1" lang="en-US" sz="2000" b="1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kumimoji="1" lang="en-US" sz="2000" i="1" kern="0" baseline="0" dirty="0" err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dept_name</a:t>
            </a: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</a:t>
            </a:r>
            <a:r>
              <a:rPr kumimoji="1" lang="en-US" sz="2000" b="1" kern="0" baseline="0" dirty="0" err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varchar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(20),</a:t>
            </a:r>
            <a:b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salary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 </a:t>
            </a: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numeric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(8,2),</a:t>
            </a:r>
          </a:p>
          <a:p>
            <a:pPr marL="342900" lvl="0" indent="-342900" algn="l">
              <a:lnSpc>
                <a:spcPct val="90000"/>
              </a:lnSpc>
              <a:spcBef>
                <a:spcPct val="35000"/>
              </a:spcBef>
              <a:buClr>
                <a:srgbClr val="CC3300"/>
              </a:buClr>
              <a:buSzPct val="90000"/>
              <a:tabLst>
                <a:tab pos="1489075" algn="l"/>
                <a:tab pos="1949450" algn="l"/>
                <a:tab pos="3036888" algn="l"/>
              </a:tabLst>
            </a:pP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   </a:t>
            </a:r>
            <a:r>
              <a:rPr lang="en-US" sz="2000" b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primary key </a:t>
            </a:r>
            <a:r>
              <a:rPr kumimoji="1" lang="en-US" sz="200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</a:t>
            </a:r>
            <a:r>
              <a:rPr lang="en-US" sz="2000" i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ID</a:t>
            </a:r>
            <a:r>
              <a:rPr kumimoji="1" lang="en-US" sz="200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),</a:t>
            </a:r>
            <a:br>
              <a:rPr kumimoji="1" lang="en-US" sz="200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kumimoji="1" lang="en-US" sz="2000" b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foreign key </a:t>
            </a:r>
            <a:r>
              <a:rPr kumimoji="1" lang="en-US" sz="2000" i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</a:t>
            </a:r>
            <a:r>
              <a:rPr kumimoji="1" lang="en-US" sz="2000" i="1" baseline="0" dirty="0" err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dept_name</a:t>
            </a:r>
            <a:r>
              <a:rPr kumimoji="1" lang="en-US" sz="2000" i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)</a:t>
            </a:r>
            <a:r>
              <a:rPr kumimoji="1" lang="en-US" sz="200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</a:t>
            </a:r>
            <a:r>
              <a:rPr kumimoji="1" lang="en-US" sz="2000" b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references </a:t>
            </a:r>
            <a:r>
              <a:rPr kumimoji="1" lang="en-US" sz="2000" i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department</a:t>
            </a:r>
            <a:endParaRPr kumimoji="1" lang="en-US" sz="2000" kern="0" baseline="0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marL="342900" lvl="0" indent="-342900" algn="l">
              <a:lnSpc>
                <a:spcPct val="90000"/>
              </a:lnSpc>
              <a:spcBef>
                <a:spcPct val="35000"/>
              </a:spcBef>
              <a:buClr>
                <a:srgbClr val="CC3300"/>
              </a:buClr>
              <a:buSzPct val="90000"/>
              <a:tabLst>
                <a:tab pos="1489075" algn="l"/>
                <a:tab pos="1949450" algn="l"/>
                <a:tab pos="3036888" algn="l"/>
              </a:tabLst>
            </a:pP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)</a:t>
            </a:r>
            <a:endParaRPr kumimoji="1" lang="en-US" kern="0" baseline="0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2079850"/>
            <a:ext cx="5638800" cy="1938992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000" b="1" baseline="0" dirty="0">
                <a:latin typeface="Helvetica"/>
                <a:cs typeface="Helvetica"/>
              </a:rPr>
              <a:t>create table </a:t>
            </a:r>
            <a:r>
              <a:rPr lang="en-US" sz="2000" baseline="0" dirty="0">
                <a:latin typeface="Helvetica"/>
                <a:cs typeface="Helvetica"/>
              </a:rPr>
              <a:t>department</a:t>
            </a:r>
          </a:p>
          <a:p>
            <a:pPr algn="l"/>
            <a:r>
              <a:rPr lang="en-US" sz="2000" baseline="0" dirty="0">
                <a:latin typeface="Helvetica"/>
                <a:cs typeface="Helvetica"/>
              </a:rPr>
              <a:t>    (</a:t>
            </a:r>
            <a:r>
              <a:rPr lang="en-US" sz="2000" baseline="0" dirty="0" err="1">
                <a:latin typeface="Helvetica"/>
                <a:cs typeface="Helvetica"/>
              </a:rPr>
              <a:t>dept_name</a:t>
            </a:r>
            <a:r>
              <a:rPr lang="en-US" sz="2000" baseline="0" dirty="0">
                <a:latin typeface="Helvetica"/>
                <a:cs typeface="Helvetica"/>
              </a:rPr>
              <a:t> </a:t>
            </a:r>
            <a:r>
              <a:rPr lang="en-US" sz="2000" b="1" baseline="0" dirty="0" err="1">
                <a:latin typeface="Helvetica"/>
                <a:cs typeface="Helvetica"/>
              </a:rPr>
              <a:t>varchar</a:t>
            </a:r>
            <a:r>
              <a:rPr lang="en-US" sz="2000" baseline="0" dirty="0">
                <a:latin typeface="Helvetica"/>
                <a:cs typeface="Helvetica"/>
              </a:rPr>
              <a:t>(20),</a:t>
            </a:r>
          </a:p>
          <a:p>
            <a:pPr algn="l"/>
            <a:r>
              <a:rPr lang="en-US" sz="2000" baseline="0" dirty="0">
                <a:latin typeface="Helvetica"/>
                <a:cs typeface="Helvetica"/>
              </a:rPr>
              <a:t>     building </a:t>
            </a:r>
            <a:r>
              <a:rPr lang="en-US" sz="2000" b="1" baseline="0" dirty="0" err="1">
                <a:latin typeface="Helvetica"/>
                <a:cs typeface="Helvetica"/>
              </a:rPr>
              <a:t>varchar</a:t>
            </a:r>
            <a:r>
              <a:rPr lang="en-US" sz="2000" baseline="0" dirty="0">
                <a:latin typeface="Helvetica"/>
                <a:cs typeface="Helvetica"/>
              </a:rPr>
              <a:t>(15),</a:t>
            </a:r>
          </a:p>
          <a:p>
            <a:pPr algn="l"/>
            <a:r>
              <a:rPr lang="da-DK" sz="2000" baseline="0" dirty="0">
                <a:latin typeface="Helvetica"/>
                <a:cs typeface="Helvetica"/>
              </a:rPr>
              <a:t>     budget </a:t>
            </a:r>
            <a:r>
              <a:rPr lang="da-DK" sz="2000" b="1" baseline="0" dirty="0" err="1">
                <a:latin typeface="Helvetica"/>
                <a:cs typeface="Helvetica"/>
              </a:rPr>
              <a:t>numeric</a:t>
            </a:r>
            <a:r>
              <a:rPr lang="da-DK" sz="2000" baseline="0" dirty="0">
                <a:latin typeface="Helvetica"/>
                <a:cs typeface="Helvetica"/>
              </a:rPr>
              <a:t>(12,2) check (budget &gt; 0),</a:t>
            </a:r>
          </a:p>
          <a:p>
            <a:pPr algn="l"/>
            <a:r>
              <a:rPr lang="da-DK" sz="2000" baseline="0" dirty="0">
                <a:latin typeface="Helvetica"/>
                <a:cs typeface="Helvetica"/>
              </a:rPr>
              <a:t>     </a:t>
            </a:r>
            <a:r>
              <a:rPr lang="da-DK" sz="2000" b="1" baseline="0" dirty="0" err="1">
                <a:latin typeface="Helvetica"/>
                <a:cs typeface="Helvetica"/>
              </a:rPr>
              <a:t>primary</a:t>
            </a:r>
            <a:r>
              <a:rPr lang="da-DK" sz="2000" b="1" baseline="0" dirty="0">
                <a:latin typeface="Helvetica"/>
                <a:cs typeface="Helvetica"/>
              </a:rPr>
              <a:t> </a:t>
            </a:r>
            <a:r>
              <a:rPr lang="da-DK" sz="2000" b="1" baseline="0" dirty="0" err="1">
                <a:latin typeface="Helvetica"/>
                <a:cs typeface="Helvetica"/>
              </a:rPr>
              <a:t>key</a:t>
            </a:r>
            <a:r>
              <a:rPr lang="da-DK" sz="2000" b="1" baseline="0" dirty="0">
                <a:latin typeface="Helvetica"/>
                <a:cs typeface="Helvetica"/>
              </a:rPr>
              <a:t> </a:t>
            </a:r>
            <a:r>
              <a:rPr lang="da-DK" sz="2000" baseline="0" dirty="0">
                <a:latin typeface="Helvetica"/>
                <a:cs typeface="Helvetica"/>
              </a:rPr>
              <a:t>(</a:t>
            </a:r>
            <a:r>
              <a:rPr lang="da-DK" sz="2000" baseline="0" dirty="0" err="1">
                <a:latin typeface="Helvetica"/>
                <a:cs typeface="Helvetica"/>
              </a:rPr>
              <a:t>dept_name</a:t>
            </a:r>
            <a:r>
              <a:rPr lang="da-DK" sz="2000" baseline="0" dirty="0">
                <a:latin typeface="Helvetica"/>
                <a:cs typeface="Helvetica"/>
              </a:rPr>
              <a:t>)</a:t>
            </a:r>
          </a:p>
          <a:p>
            <a:pPr algn="l"/>
            <a:r>
              <a:rPr lang="da-DK" sz="2000" baseline="0" dirty="0">
                <a:latin typeface="Helvetica"/>
                <a:cs typeface="Helvetica"/>
              </a:rPr>
              <a:t>    );</a:t>
            </a:r>
            <a:endParaRPr lang="da-DK" sz="2400" baseline="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9645" y="2079850"/>
            <a:ext cx="19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SQL Statements </a:t>
            </a:r>
          </a:p>
          <a:p>
            <a:r>
              <a:rPr lang="en-US" i="1" dirty="0">
                <a:solidFill>
                  <a:schemeClr val="tx2"/>
                </a:solidFill>
              </a:rPr>
              <a:t>To create Tables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6120085" y="2403016"/>
            <a:ext cx="649560" cy="244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>
            <a:off x="6498771" y="2403016"/>
            <a:ext cx="270874" cy="1818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89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  <p:bldP spid="10" grpId="0" animBg="1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197"/>
            <a:ext cx="5791200" cy="871175"/>
          </a:xfrm>
        </p:spPr>
        <p:txBody>
          <a:bodyPr/>
          <a:lstStyle/>
          <a:p>
            <a:r>
              <a:rPr lang="en-US" dirty="0"/>
              <a:t>Schema Diagrams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7620000" cy="1122924"/>
          </a:xfrm>
        </p:spPr>
        <p:txBody>
          <a:bodyPr>
            <a:normAutofit/>
          </a:bodyPr>
          <a:lstStyle/>
          <a:p>
            <a:endParaRPr lang="en-US" i="1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pic>
        <p:nvPicPr>
          <p:cNvPr id="12" name="Picture 3" descr="allFigure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914" y="1240970"/>
            <a:ext cx="915091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15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all people with nationality Canada (</a:t>
            </a:r>
            <a:r>
              <a:rPr lang="en-US" dirty="0" err="1"/>
              <a:t>nat_id</a:t>
            </a:r>
            <a:r>
              <a:rPr lang="en-US" dirty="0"/>
              <a:t> = 2):</a:t>
            </a:r>
          </a:p>
          <a:p>
            <a:pPr algn="ctr"/>
            <a:r>
              <a:rPr lang="en-US" dirty="0"/>
              <a:t>???????????????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151088" y="2864321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697573" y="5961423"/>
            <a:ext cx="1903751" cy="764498"/>
            <a:chOff x="3697573" y="5961423"/>
            <a:chExt cx="1903751" cy="764498"/>
          </a:xfrm>
        </p:grpSpPr>
        <p:sp>
          <p:nvSpPr>
            <p:cNvPr id="6" name="TextBox 5"/>
            <p:cNvSpPr txBox="1"/>
            <p:nvPr/>
          </p:nvSpPr>
          <p:spPr>
            <a:xfrm>
              <a:off x="3697573" y="6078236"/>
              <a:ext cx="1139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O(n)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6826" y="5961423"/>
              <a:ext cx="764498" cy="764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98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(Database) Indexes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a hidden sorted map of references to a specific attribute (column) in a table; allows O(log n) lookup instead of O(n)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16887" y="2684439"/>
          <a:ext cx="6071826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11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 err="1"/>
                        <a:t>loc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691675" y="2684439"/>
          <a:ext cx="2193562" cy="1752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96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locs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301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0, 384,</a:t>
                      </a:r>
                      <a:r>
                        <a:rPr lang="en-US" baseline="0" dirty="0"/>
                        <a:t> 640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128,</a:t>
                      </a:r>
                      <a:r>
                        <a:rPr lang="en-US" baseline="0" dirty="0"/>
                        <a:t> 256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413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DataBase</a:t>
            </a:r>
            <a:r>
              <a:rPr lang="en-US" dirty="0"/>
              <a:t>) </a:t>
            </a:r>
            <a:r>
              <a:rPr lang="en-US" dirty="0" err="1"/>
              <a:t>INdexes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Actually implemented with data structures like B-trees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(Take courses like CMSC642, or CMSC424)</a:t>
            </a:r>
          </a:p>
          <a:p>
            <a:r>
              <a:rPr lang="en-US" dirty="0"/>
              <a:t>But: indexes are not free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Takes memory to store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Takes time to build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Takes time to update (add/delete a row, update the column)</a:t>
            </a:r>
          </a:p>
          <a:p>
            <a:r>
              <a:rPr lang="en-US" dirty="0"/>
              <a:t>But, but: one index is (mostly) free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Index will be built automatically on the </a:t>
            </a:r>
            <a:r>
              <a:rPr lang="en-US" b="0" dirty="0">
                <a:solidFill>
                  <a:schemeClr val="tx2"/>
                </a:solidFill>
              </a:rPr>
              <a:t>primary key</a:t>
            </a:r>
          </a:p>
          <a:p>
            <a:r>
              <a:rPr lang="en-US" dirty="0">
                <a:solidFill>
                  <a:schemeClr val="tx2"/>
                </a:solidFill>
              </a:rPr>
              <a:t>Think before you build/maintain an index on other attributes!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676" y="5649025"/>
            <a:ext cx="2618724" cy="120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keys and foreign keys define interactions between different tables aka entities.  Four types: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One-to-one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One-to-one-or-none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One-to-many and many-to-one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Many-to-many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r>
              <a:rPr lang="en-US" dirty="0"/>
              <a:t>Connects (one, many) of the rows in one table to (one, many) of the rows in another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535" y="2390929"/>
            <a:ext cx="2758190" cy="2068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7337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One-to-many &amp; Many-to-one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person can have </a:t>
            </a:r>
            <a:r>
              <a:rPr lang="en-US" dirty="0">
                <a:solidFill>
                  <a:schemeClr val="tx2"/>
                </a:solidFill>
              </a:rPr>
              <a:t>one</a:t>
            </a:r>
            <a:r>
              <a:rPr lang="en-US" dirty="0"/>
              <a:t> nationality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 this example</a:t>
            </a:r>
            <a:r>
              <a:rPr lang="en-US" dirty="0"/>
              <a:t>, but one nationality can include </a:t>
            </a:r>
            <a:r>
              <a:rPr lang="en-US" dirty="0">
                <a:solidFill>
                  <a:schemeClr val="tx2"/>
                </a:solidFill>
              </a:rPr>
              <a:t>many</a:t>
            </a:r>
            <a:r>
              <a:rPr lang="en-US" dirty="0"/>
              <a:t> people.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391" y="5012803"/>
            <a:ext cx="3192905" cy="184519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43082" y="3296538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687074" y="3296538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753849" y="2533337"/>
            <a:ext cx="5455170" cy="524656"/>
            <a:chOff x="1753849" y="2533337"/>
            <a:chExt cx="5455170" cy="524656"/>
          </a:xfrm>
        </p:grpSpPr>
        <p:sp>
          <p:nvSpPr>
            <p:cNvPr id="8" name="Rounded Rectangle 7"/>
            <p:cNvSpPr/>
            <p:nvPr/>
          </p:nvSpPr>
          <p:spPr>
            <a:xfrm>
              <a:off x="1753849" y="253333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Person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915524" y="253333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Nationality</a:t>
              </a:r>
            </a:p>
          </p:txBody>
        </p:sp>
        <p:cxnSp>
          <p:nvCxnSpPr>
            <p:cNvPr id="11" name="Straight Connector 10"/>
            <p:cNvCxnSpPr>
              <a:stCxn id="9" idx="1"/>
            </p:cNvCxnSpPr>
            <p:nvPr/>
          </p:nvCxnSpPr>
          <p:spPr>
            <a:xfrm flipH="1" flipV="1">
              <a:off x="4047344" y="279566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riangle 11"/>
            <p:cNvSpPr/>
            <p:nvPr/>
          </p:nvSpPr>
          <p:spPr>
            <a:xfrm rot="5400000">
              <a:off x="4005277" y="2690733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99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92705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One-to-One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92321" cy="4373563"/>
          </a:xfrm>
        </p:spPr>
        <p:txBody>
          <a:bodyPr/>
          <a:lstStyle/>
          <a:p>
            <a:r>
              <a:rPr lang="en-US" dirty="0"/>
              <a:t>Two tables have a one-to-one relationship if every tuple in the first tables corresponds to </a:t>
            </a:r>
            <a:r>
              <a:rPr lang="en-US" dirty="0">
                <a:solidFill>
                  <a:schemeClr val="tx2"/>
                </a:solidFill>
              </a:rPr>
              <a:t>exactly one</a:t>
            </a:r>
            <a:r>
              <a:rPr lang="en-US" dirty="0"/>
              <a:t> entry in the other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general, you won’t be using these (why not just merge the rows into one table?) unless: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Split a big row between SSD and HDD or distributed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Restrict access to part of a row (some DBMSs allow column-level access control, but not all)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Caching, partitioning, &amp; serious stuff: take CMSC642, or 424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753849" y="2653257"/>
            <a:ext cx="5455170" cy="524656"/>
            <a:chOff x="1753849" y="2533337"/>
            <a:chExt cx="5455170" cy="524656"/>
          </a:xfrm>
        </p:grpSpPr>
        <p:sp>
          <p:nvSpPr>
            <p:cNvPr id="6" name="Rounded Rectangle 5"/>
            <p:cNvSpPr/>
            <p:nvPr/>
          </p:nvSpPr>
          <p:spPr>
            <a:xfrm>
              <a:off x="1753849" y="253333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Person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15524" y="253333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SSN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4047344" y="279566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984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One-to-One-Or-None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Say we want to keep track of people’s cats: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People with IDs 2 and 3 do not own cats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, and are not in the table.  </a:t>
            </a:r>
            <a:r>
              <a:rPr lang="en-US" dirty="0">
                <a:solidFill>
                  <a:schemeClr val="tx2"/>
                </a:solidFill>
              </a:rPr>
              <a:t>Each person has at most one entry in the table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this data </a:t>
            </a:r>
            <a:r>
              <a:rPr lang="en-US" dirty="0">
                <a:solidFill>
                  <a:schemeClr val="tx2"/>
                </a:solidFill>
              </a:rPr>
              <a:t>tidy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39187" y="2307236"/>
          <a:ext cx="6056026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7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Person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840043" y="4885543"/>
            <a:ext cx="5455170" cy="524656"/>
            <a:chOff x="1840043" y="4885543"/>
            <a:chExt cx="5455170" cy="524656"/>
          </a:xfrm>
        </p:grpSpPr>
        <p:sp>
          <p:nvSpPr>
            <p:cNvPr id="7" name="Rounded Rectangle 6"/>
            <p:cNvSpPr/>
            <p:nvPr/>
          </p:nvSpPr>
          <p:spPr>
            <a:xfrm>
              <a:off x="1840043" y="4885544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Person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01718" y="4885543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Cat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4133538" y="5147870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267200" y="4885543"/>
              <a:ext cx="0" cy="5246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4643202" y="5035443"/>
              <a:ext cx="224853" cy="22485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12040" y="6505731"/>
            <a:ext cx="403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*nor do they have hearts, apparently.</a:t>
            </a:r>
          </a:p>
        </p:txBody>
      </p:sp>
    </p:spTree>
    <p:extLst>
      <p:ext uri="{BB962C8B-B14F-4D97-AF65-F5344CB8AC3E}">
        <p14:creationId xmlns:p14="http://schemas.microsoft.com/office/powerpoint/2010/main" val="218410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688" y="4916774"/>
            <a:ext cx="1798489" cy="1941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Many-to-Many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63189"/>
          </a:xfrm>
        </p:spPr>
        <p:txBody>
          <a:bodyPr>
            <a:normAutofit/>
          </a:bodyPr>
          <a:lstStyle/>
          <a:p>
            <a:r>
              <a:rPr lang="en-US" dirty="0"/>
              <a:t>Say we want to keep track of people’s cats’ colorings: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One column per color, too many columns, too many nulls</a:t>
            </a:r>
          </a:p>
          <a:p>
            <a:r>
              <a:rPr lang="en-US" dirty="0"/>
              <a:t>Each cat can have many colors, and each color many cats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94610" y="2371878"/>
          <a:ext cx="3558325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94158" y="2371878"/>
          <a:ext cx="298304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61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Cat</a:t>
                      </a:r>
                      <a:r>
                        <a:rPr lang="en-US" sz="1600" baseline="0" dirty="0"/>
                        <a:t> 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Color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130509" y="5988757"/>
            <a:ext cx="5455170" cy="524656"/>
            <a:chOff x="1130509" y="5988757"/>
            <a:chExt cx="5455170" cy="524656"/>
          </a:xfrm>
        </p:grpSpPr>
        <p:sp>
          <p:nvSpPr>
            <p:cNvPr id="9" name="Rounded Rectangle 8"/>
            <p:cNvSpPr/>
            <p:nvPr/>
          </p:nvSpPr>
          <p:spPr>
            <a:xfrm>
              <a:off x="1130509" y="598875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Cat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92184" y="598875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Color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 flipV="1">
              <a:off x="3424004" y="625108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riangle 11"/>
            <p:cNvSpPr/>
            <p:nvPr/>
          </p:nvSpPr>
          <p:spPr>
            <a:xfrm rot="5400000">
              <a:off x="3381937" y="6146153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riangle 12"/>
            <p:cNvSpPr/>
            <p:nvPr/>
          </p:nvSpPr>
          <p:spPr>
            <a:xfrm rot="16200000" flipH="1">
              <a:off x="4020192" y="6146154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994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Associative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12039"/>
            <a:ext cx="7620000" cy="1978701"/>
          </a:xfrm>
        </p:spPr>
        <p:txBody>
          <a:bodyPr>
            <a:normAutofit/>
          </a:bodyPr>
          <a:lstStyle/>
          <a:p>
            <a:r>
              <a:rPr lang="en-US" dirty="0"/>
              <a:t>Primary key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[Cat ID, Color ID] (+ [Color ID, Cat ID], case-dependent)</a:t>
            </a:r>
          </a:p>
          <a:p>
            <a:r>
              <a:rPr lang="en-US" dirty="0"/>
              <a:t>Foreign key(s) 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Cat ID and Color 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265358" y="1772271"/>
          <a:ext cx="298304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61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Cat</a:t>
                      </a:r>
                      <a:r>
                        <a:rPr lang="en-US" sz="1600" baseline="0" dirty="0"/>
                        <a:t> 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Color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94611" y="1982133"/>
          <a:ext cx="2313481" cy="19003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7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Meowly</a:t>
                      </a:r>
                      <a:r>
                        <a:rPr lang="en-US" sz="1100" baseline="0" dirty="0"/>
                        <a:t> Cyrus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Fuzz</a:t>
                      </a:r>
                      <a:r>
                        <a:rPr lang="en-US" sz="1100" baseline="0" dirty="0"/>
                        <a:t> Aldrin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Chair</a:t>
                      </a:r>
                      <a:r>
                        <a:rPr lang="en-US" sz="1100" baseline="0" dirty="0"/>
                        <a:t>man Meow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Anderson</a:t>
                      </a:r>
                      <a:r>
                        <a:rPr lang="en-US" sz="1100" baseline="0" dirty="0"/>
                        <a:t> Pooper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6571756" y="1982133"/>
          <a:ext cx="2313481" cy="19003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7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Black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Brown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White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Neon</a:t>
                      </a:r>
                      <a:r>
                        <a:rPr lang="en-US" sz="1100" baseline="0" dirty="0"/>
                        <a:t> Green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Invisible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4611" y="1587605"/>
            <a:ext cx="231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Cats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1755" y="1587605"/>
            <a:ext cx="231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Colors</a:t>
            </a:r>
          </a:p>
        </p:txBody>
      </p:sp>
    </p:spTree>
    <p:extLst>
      <p:ext uri="{BB962C8B-B14F-4D97-AF65-F5344CB8AC3E}">
        <p14:creationId xmlns:p14="http://schemas.microsoft.com/office/powerpoint/2010/main" val="196154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Pandas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757410" cy="4373563"/>
          </a:xfrm>
        </p:spPr>
        <p:txBody>
          <a:bodyPr>
            <a:normAutofit/>
          </a:bodyPr>
          <a:lstStyle/>
          <a:p>
            <a:r>
              <a:rPr lang="en-US" dirty="0"/>
              <a:t>So, this </a:t>
            </a:r>
            <a:r>
              <a:rPr lang="en-US" dirty="0" err="1"/>
              <a:t>kinda</a:t>
            </a:r>
            <a:r>
              <a:rPr lang="en-US" dirty="0"/>
              <a:t> feels like pandas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And pandas </a:t>
            </a:r>
            <a:r>
              <a:rPr lang="en-US" b="0" dirty="0" err="1"/>
              <a:t>kinda</a:t>
            </a:r>
            <a:r>
              <a:rPr lang="en-US" b="0" dirty="0"/>
              <a:t> feels like a relational data system </a:t>
            </a:r>
            <a:r>
              <a:rPr lang="mr-IN" b="0" dirty="0"/>
              <a:t>…</a:t>
            </a:r>
            <a:endParaRPr lang="en-US" b="0" dirty="0"/>
          </a:p>
          <a:p>
            <a:r>
              <a:rPr lang="en-US" dirty="0"/>
              <a:t>Pandas is </a:t>
            </a:r>
            <a:r>
              <a:rPr lang="en-US" dirty="0">
                <a:solidFill>
                  <a:schemeClr val="tx2"/>
                </a:solidFill>
              </a:rPr>
              <a:t>not</a:t>
            </a:r>
            <a:r>
              <a:rPr lang="en-US" dirty="0"/>
              <a:t> strictly a relational data system: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 notion of primary / foreign keys</a:t>
            </a:r>
          </a:p>
          <a:p>
            <a:r>
              <a:rPr lang="en-US" dirty="0"/>
              <a:t>It does have indexes (and multi-column indexes):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pandas.Index</a:t>
            </a:r>
            <a:r>
              <a:rPr lang="en-US" b="0" dirty="0"/>
              <a:t>: ordered, sliceable set storing axis labels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pandas.MultiIndex</a:t>
            </a:r>
            <a:r>
              <a:rPr lang="en-US" b="0" dirty="0"/>
              <a:t>: hierarchical index</a:t>
            </a:r>
          </a:p>
          <a:p>
            <a:r>
              <a:rPr lang="en-US" dirty="0">
                <a:solidFill>
                  <a:schemeClr val="tx2"/>
                </a:solidFill>
              </a:rPr>
              <a:t>Rule of thumb: do heavy, rough lifting at the relational DB level, then fine-grained slicing and dicing and </a:t>
            </a:r>
            <a:r>
              <a:rPr lang="en-US" dirty="0" err="1">
                <a:solidFill>
                  <a:schemeClr val="tx2"/>
                </a:solidFill>
              </a:rPr>
              <a:t>viz</a:t>
            </a:r>
            <a:r>
              <a:rPr lang="en-US" dirty="0">
                <a:solidFill>
                  <a:schemeClr val="tx2"/>
                </a:solidFill>
              </a:rPr>
              <a:t> with pandas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4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On-disk</a:t>
            </a:r>
            <a:r>
              <a:rPr lang="en-US" dirty="0"/>
              <a:t> relational database management system (RDMS)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Applications connect directly to a </a:t>
            </a:r>
            <a:r>
              <a:rPr lang="en-US" b="0" dirty="0">
                <a:solidFill>
                  <a:schemeClr val="tx2"/>
                </a:solidFill>
              </a:rPr>
              <a:t>file</a:t>
            </a:r>
          </a:p>
          <a:p>
            <a:r>
              <a:rPr lang="en-US" dirty="0"/>
              <a:t>Most RDMSs have applications connect to a </a:t>
            </a:r>
            <a:r>
              <a:rPr lang="en-US" dirty="0">
                <a:solidFill>
                  <a:schemeClr val="tx2"/>
                </a:solidFill>
              </a:rPr>
              <a:t>server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Advantages include greater concurrency, less restrictive locking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Disadvantages include, for this class, setup time </a:t>
            </a:r>
            <a:r>
              <a:rPr lang="en-US" b="0" dirty="0">
                <a:sym typeface="Wingdings"/>
              </a:rPr>
              <a:t></a:t>
            </a:r>
          </a:p>
          <a:p>
            <a:r>
              <a:rPr lang="en-US" dirty="0">
                <a:ea typeface="Courier" charset="0"/>
                <a:cs typeface="Courier" charset="0"/>
              </a:rPr>
              <a:t>Installation: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-c anaconda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sqlite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</a:rPr>
              <a:t>(Should come preinstalled, I think?)</a:t>
            </a:r>
          </a:p>
          <a:p>
            <a:r>
              <a:rPr lang="en-US" dirty="0">
                <a:ea typeface="Courier" charset="0"/>
                <a:cs typeface="Courier" charset="0"/>
              </a:rPr>
              <a:t>All interactions use Structured Query Language (SQL)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5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82261" cy="1371600"/>
          </a:xfrm>
        </p:spPr>
        <p:txBody>
          <a:bodyPr>
            <a:normAutofit/>
          </a:bodyPr>
          <a:lstStyle/>
          <a:p>
            <a:r>
              <a:rPr lang="en-US" dirty="0"/>
              <a:t>How a </a:t>
            </a:r>
            <a:r>
              <a:rPr lang="en-US"/>
              <a:t>relational DB fits </a:t>
            </a:r>
            <a:r>
              <a:rPr lang="en-US" dirty="0"/>
              <a:t>into your 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936103" y="4470497"/>
            <a:ext cx="2503358" cy="12142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SQLite CLI &amp; GUI Frontend</a:t>
            </a:r>
          </a:p>
        </p:txBody>
      </p:sp>
      <p:sp>
        <p:nvSpPr>
          <p:cNvPr id="6" name="Magnetic Disk 5"/>
          <p:cNvSpPr/>
          <p:nvPr/>
        </p:nvSpPr>
        <p:spPr>
          <a:xfrm>
            <a:off x="6115986" y="2503356"/>
            <a:ext cx="2143593" cy="115424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SQLite File</a:t>
            </a:r>
          </a:p>
        </p:txBody>
      </p:sp>
      <p:sp>
        <p:nvSpPr>
          <p:cNvPr id="7" name="Multidocument 6"/>
          <p:cNvSpPr/>
          <p:nvPr/>
        </p:nvSpPr>
        <p:spPr>
          <a:xfrm>
            <a:off x="3087973" y="2398426"/>
            <a:ext cx="2233534" cy="1364105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Python</a:t>
            </a:r>
          </a:p>
        </p:txBody>
      </p:sp>
      <p:sp>
        <p:nvSpPr>
          <p:cNvPr id="8" name="Freeform 7"/>
          <p:cNvSpPr/>
          <p:nvPr/>
        </p:nvSpPr>
        <p:spPr>
          <a:xfrm rot="20521337">
            <a:off x="437000" y="1611443"/>
            <a:ext cx="2061148" cy="1573967"/>
          </a:xfrm>
          <a:custGeom>
            <a:avLst/>
            <a:gdLst>
              <a:gd name="connsiteX0" fmla="*/ 314793 w 1723869"/>
              <a:gd name="connsiteY0" fmla="*/ 539646 h 1214204"/>
              <a:gd name="connsiteX1" fmla="*/ 344773 w 1723869"/>
              <a:gd name="connsiteY1" fmla="*/ 674558 h 1214204"/>
              <a:gd name="connsiteX2" fmla="*/ 359764 w 1723869"/>
              <a:gd name="connsiteY2" fmla="*/ 749508 h 1214204"/>
              <a:gd name="connsiteX3" fmla="*/ 374754 w 1723869"/>
              <a:gd name="connsiteY3" fmla="*/ 794479 h 1214204"/>
              <a:gd name="connsiteX4" fmla="*/ 404734 w 1723869"/>
              <a:gd name="connsiteY4" fmla="*/ 914400 h 1214204"/>
              <a:gd name="connsiteX5" fmla="*/ 419724 w 1723869"/>
              <a:gd name="connsiteY5" fmla="*/ 959371 h 1214204"/>
              <a:gd name="connsiteX6" fmla="*/ 539646 w 1723869"/>
              <a:gd name="connsiteY6" fmla="*/ 1064302 h 1214204"/>
              <a:gd name="connsiteX7" fmla="*/ 569626 w 1723869"/>
              <a:gd name="connsiteY7" fmla="*/ 1109272 h 1214204"/>
              <a:gd name="connsiteX8" fmla="*/ 644577 w 1723869"/>
              <a:gd name="connsiteY8" fmla="*/ 1124263 h 1214204"/>
              <a:gd name="connsiteX9" fmla="*/ 704537 w 1723869"/>
              <a:gd name="connsiteY9" fmla="*/ 1139253 h 1214204"/>
              <a:gd name="connsiteX10" fmla="*/ 824459 w 1723869"/>
              <a:gd name="connsiteY10" fmla="*/ 1184223 h 1214204"/>
              <a:gd name="connsiteX11" fmla="*/ 869429 w 1723869"/>
              <a:gd name="connsiteY11" fmla="*/ 1214204 h 1214204"/>
              <a:gd name="connsiteX12" fmla="*/ 974360 w 1723869"/>
              <a:gd name="connsiteY12" fmla="*/ 1184223 h 1214204"/>
              <a:gd name="connsiteX13" fmla="*/ 1064301 w 1723869"/>
              <a:gd name="connsiteY13" fmla="*/ 1124263 h 1214204"/>
              <a:gd name="connsiteX14" fmla="*/ 1588957 w 1723869"/>
              <a:gd name="connsiteY14" fmla="*/ 1124263 h 1214204"/>
              <a:gd name="connsiteX15" fmla="*/ 1648918 w 1723869"/>
              <a:gd name="connsiteY15" fmla="*/ 1109272 h 1214204"/>
              <a:gd name="connsiteX16" fmla="*/ 1708878 w 1723869"/>
              <a:gd name="connsiteY16" fmla="*/ 974361 h 1214204"/>
              <a:gd name="connsiteX17" fmla="*/ 1723869 w 1723869"/>
              <a:gd name="connsiteY17" fmla="*/ 929390 h 1214204"/>
              <a:gd name="connsiteX18" fmla="*/ 1708878 w 1723869"/>
              <a:gd name="connsiteY18" fmla="*/ 884420 h 1214204"/>
              <a:gd name="connsiteX19" fmla="*/ 1663908 w 1723869"/>
              <a:gd name="connsiteY19" fmla="*/ 854440 h 1214204"/>
              <a:gd name="connsiteX20" fmla="*/ 1499016 w 1723869"/>
              <a:gd name="connsiteY20" fmla="*/ 809469 h 1214204"/>
              <a:gd name="connsiteX21" fmla="*/ 1454046 w 1723869"/>
              <a:gd name="connsiteY21" fmla="*/ 764499 h 1214204"/>
              <a:gd name="connsiteX22" fmla="*/ 1454046 w 1723869"/>
              <a:gd name="connsiteY22" fmla="*/ 674558 h 1214204"/>
              <a:gd name="connsiteX23" fmla="*/ 1484026 w 1723869"/>
              <a:gd name="connsiteY23" fmla="*/ 644577 h 1214204"/>
              <a:gd name="connsiteX24" fmla="*/ 1514006 w 1723869"/>
              <a:gd name="connsiteY24" fmla="*/ 584617 h 1214204"/>
              <a:gd name="connsiteX25" fmla="*/ 1543987 w 1723869"/>
              <a:gd name="connsiteY25" fmla="*/ 479685 h 1214204"/>
              <a:gd name="connsiteX26" fmla="*/ 1558977 w 1723869"/>
              <a:gd name="connsiteY26" fmla="*/ 434715 h 1214204"/>
              <a:gd name="connsiteX27" fmla="*/ 1543987 w 1723869"/>
              <a:gd name="connsiteY27" fmla="*/ 314794 h 1214204"/>
              <a:gd name="connsiteX28" fmla="*/ 1514006 w 1723869"/>
              <a:gd name="connsiteY28" fmla="*/ 284813 h 1214204"/>
              <a:gd name="connsiteX29" fmla="*/ 1259173 w 1723869"/>
              <a:gd name="connsiteY29" fmla="*/ 299804 h 1214204"/>
              <a:gd name="connsiteX30" fmla="*/ 1229193 w 1723869"/>
              <a:gd name="connsiteY30" fmla="*/ 344774 h 1214204"/>
              <a:gd name="connsiteX31" fmla="*/ 1154242 w 1723869"/>
              <a:gd name="connsiteY31" fmla="*/ 419725 h 1214204"/>
              <a:gd name="connsiteX32" fmla="*/ 1019331 w 1723869"/>
              <a:gd name="connsiteY32" fmla="*/ 344774 h 1214204"/>
              <a:gd name="connsiteX33" fmla="*/ 974360 w 1723869"/>
              <a:gd name="connsiteY33" fmla="*/ 314794 h 1214204"/>
              <a:gd name="connsiteX34" fmla="*/ 944380 w 1723869"/>
              <a:gd name="connsiteY34" fmla="*/ 284813 h 1214204"/>
              <a:gd name="connsiteX35" fmla="*/ 899410 w 1723869"/>
              <a:gd name="connsiteY35" fmla="*/ 254833 h 1214204"/>
              <a:gd name="connsiteX36" fmla="*/ 839449 w 1723869"/>
              <a:gd name="connsiteY36" fmla="*/ 194872 h 1214204"/>
              <a:gd name="connsiteX37" fmla="*/ 794478 w 1723869"/>
              <a:gd name="connsiteY37" fmla="*/ 164892 h 1214204"/>
              <a:gd name="connsiteX38" fmla="*/ 629587 w 1723869"/>
              <a:gd name="connsiteY38" fmla="*/ 29981 h 1214204"/>
              <a:gd name="connsiteX39" fmla="*/ 524655 w 1723869"/>
              <a:gd name="connsiteY39" fmla="*/ 0 h 1214204"/>
              <a:gd name="connsiteX40" fmla="*/ 224852 w 1723869"/>
              <a:gd name="connsiteY40" fmla="*/ 29981 h 1214204"/>
              <a:gd name="connsiteX41" fmla="*/ 134911 w 1723869"/>
              <a:gd name="connsiteY41" fmla="*/ 59961 h 1214204"/>
              <a:gd name="connsiteX42" fmla="*/ 89941 w 1723869"/>
              <a:gd name="connsiteY42" fmla="*/ 74951 h 1214204"/>
              <a:gd name="connsiteX43" fmla="*/ 44970 w 1723869"/>
              <a:gd name="connsiteY43" fmla="*/ 149902 h 1214204"/>
              <a:gd name="connsiteX44" fmla="*/ 0 w 1723869"/>
              <a:gd name="connsiteY44" fmla="*/ 254833 h 1214204"/>
              <a:gd name="connsiteX45" fmla="*/ 14990 w 1723869"/>
              <a:gd name="connsiteY45" fmla="*/ 464695 h 1214204"/>
              <a:gd name="connsiteX46" fmla="*/ 59960 w 1723869"/>
              <a:gd name="connsiteY46" fmla="*/ 479685 h 1214204"/>
              <a:gd name="connsiteX47" fmla="*/ 89941 w 1723869"/>
              <a:gd name="connsiteY47" fmla="*/ 509666 h 1214204"/>
              <a:gd name="connsiteX48" fmla="*/ 269823 w 1723869"/>
              <a:gd name="connsiteY48" fmla="*/ 524656 h 1214204"/>
              <a:gd name="connsiteX49" fmla="*/ 314793 w 1723869"/>
              <a:gd name="connsiteY49" fmla="*/ 539646 h 121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723869" h="1214204">
                <a:moveTo>
                  <a:pt x="314793" y="539646"/>
                </a:moveTo>
                <a:cubicBezTo>
                  <a:pt x="327285" y="564629"/>
                  <a:pt x="302450" y="484109"/>
                  <a:pt x="344773" y="674558"/>
                </a:cubicBezTo>
                <a:cubicBezTo>
                  <a:pt x="350300" y="699429"/>
                  <a:pt x="353584" y="724791"/>
                  <a:pt x="359764" y="749508"/>
                </a:cubicBezTo>
                <a:cubicBezTo>
                  <a:pt x="363596" y="764837"/>
                  <a:pt x="370596" y="779235"/>
                  <a:pt x="374754" y="794479"/>
                </a:cubicBezTo>
                <a:cubicBezTo>
                  <a:pt x="385595" y="834231"/>
                  <a:pt x="391704" y="875310"/>
                  <a:pt x="404734" y="914400"/>
                </a:cubicBezTo>
                <a:cubicBezTo>
                  <a:pt x="409731" y="929390"/>
                  <a:pt x="410243" y="946730"/>
                  <a:pt x="419724" y="959371"/>
                </a:cubicBezTo>
                <a:cubicBezTo>
                  <a:pt x="463570" y="1017832"/>
                  <a:pt x="487633" y="1029628"/>
                  <a:pt x="539646" y="1064302"/>
                </a:cubicBezTo>
                <a:cubicBezTo>
                  <a:pt x="549639" y="1079292"/>
                  <a:pt x="553984" y="1100334"/>
                  <a:pt x="569626" y="1109272"/>
                </a:cubicBezTo>
                <a:cubicBezTo>
                  <a:pt x="591747" y="1121913"/>
                  <a:pt x="619705" y="1118736"/>
                  <a:pt x="644577" y="1124263"/>
                </a:cubicBezTo>
                <a:cubicBezTo>
                  <a:pt x="664688" y="1128732"/>
                  <a:pt x="684550" y="1134256"/>
                  <a:pt x="704537" y="1139253"/>
                </a:cubicBezTo>
                <a:cubicBezTo>
                  <a:pt x="810006" y="1209564"/>
                  <a:pt x="676265" y="1128650"/>
                  <a:pt x="824459" y="1184223"/>
                </a:cubicBezTo>
                <a:cubicBezTo>
                  <a:pt x="841328" y="1190549"/>
                  <a:pt x="854439" y="1204210"/>
                  <a:pt x="869429" y="1214204"/>
                </a:cubicBezTo>
                <a:cubicBezTo>
                  <a:pt x="883539" y="1210676"/>
                  <a:pt x="956767" y="1193997"/>
                  <a:pt x="974360" y="1184223"/>
                </a:cubicBezTo>
                <a:cubicBezTo>
                  <a:pt x="1005857" y="1166725"/>
                  <a:pt x="1064301" y="1124263"/>
                  <a:pt x="1064301" y="1124263"/>
                </a:cubicBezTo>
                <a:cubicBezTo>
                  <a:pt x="1330702" y="1136372"/>
                  <a:pt x="1360424" y="1151150"/>
                  <a:pt x="1588957" y="1124263"/>
                </a:cubicBezTo>
                <a:cubicBezTo>
                  <a:pt x="1609418" y="1121856"/>
                  <a:pt x="1628931" y="1114269"/>
                  <a:pt x="1648918" y="1109272"/>
                </a:cubicBezTo>
                <a:cubicBezTo>
                  <a:pt x="1696428" y="1038006"/>
                  <a:pt x="1673200" y="1081395"/>
                  <a:pt x="1708878" y="974361"/>
                </a:cubicBezTo>
                <a:lnTo>
                  <a:pt x="1723869" y="929390"/>
                </a:lnTo>
                <a:cubicBezTo>
                  <a:pt x="1718872" y="914400"/>
                  <a:pt x="1718749" y="896758"/>
                  <a:pt x="1708878" y="884420"/>
                </a:cubicBezTo>
                <a:cubicBezTo>
                  <a:pt x="1697624" y="870352"/>
                  <a:pt x="1680371" y="861757"/>
                  <a:pt x="1663908" y="854440"/>
                </a:cubicBezTo>
                <a:cubicBezTo>
                  <a:pt x="1601662" y="826775"/>
                  <a:pt x="1563140" y="822294"/>
                  <a:pt x="1499016" y="809469"/>
                </a:cubicBezTo>
                <a:cubicBezTo>
                  <a:pt x="1484026" y="794479"/>
                  <a:pt x="1465805" y="782138"/>
                  <a:pt x="1454046" y="764499"/>
                </a:cubicBezTo>
                <a:cubicBezTo>
                  <a:pt x="1433006" y="732939"/>
                  <a:pt x="1435110" y="706118"/>
                  <a:pt x="1454046" y="674558"/>
                </a:cubicBezTo>
                <a:cubicBezTo>
                  <a:pt x="1461317" y="662439"/>
                  <a:pt x="1476187" y="656336"/>
                  <a:pt x="1484026" y="644577"/>
                </a:cubicBezTo>
                <a:cubicBezTo>
                  <a:pt x="1496421" y="625984"/>
                  <a:pt x="1505204" y="605156"/>
                  <a:pt x="1514006" y="584617"/>
                </a:cubicBezTo>
                <a:cubicBezTo>
                  <a:pt x="1529407" y="548681"/>
                  <a:pt x="1533122" y="517711"/>
                  <a:pt x="1543987" y="479685"/>
                </a:cubicBezTo>
                <a:cubicBezTo>
                  <a:pt x="1548328" y="464492"/>
                  <a:pt x="1553980" y="449705"/>
                  <a:pt x="1558977" y="434715"/>
                </a:cubicBezTo>
                <a:cubicBezTo>
                  <a:pt x="1553980" y="394741"/>
                  <a:pt x="1555563" y="353380"/>
                  <a:pt x="1543987" y="314794"/>
                </a:cubicBezTo>
                <a:cubicBezTo>
                  <a:pt x="1539926" y="301257"/>
                  <a:pt x="1528120" y="285556"/>
                  <a:pt x="1514006" y="284813"/>
                </a:cubicBezTo>
                <a:lnTo>
                  <a:pt x="1259173" y="299804"/>
                </a:lnTo>
                <a:cubicBezTo>
                  <a:pt x="1249180" y="314794"/>
                  <a:pt x="1241056" y="331216"/>
                  <a:pt x="1229193" y="344774"/>
                </a:cubicBezTo>
                <a:cubicBezTo>
                  <a:pt x="1205927" y="371364"/>
                  <a:pt x="1154242" y="419725"/>
                  <a:pt x="1154242" y="419725"/>
                </a:cubicBezTo>
                <a:cubicBezTo>
                  <a:pt x="1075088" y="393340"/>
                  <a:pt x="1122421" y="413500"/>
                  <a:pt x="1019331" y="344774"/>
                </a:cubicBezTo>
                <a:cubicBezTo>
                  <a:pt x="1004341" y="334781"/>
                  <a:pt x="987099" y="327533"/>
                  <a:pt x="974360" y="314794"/>
                </a:cubicBezTo>
                <a:cubicBezTo>
                  <a:pt x="964367" y="304800"/>
                  <a:pt x="955416" y="293642"/>
                  <a:pt x="944380" y="284813"/>
                </a:cubicBezTo>
                <a:cubicBezTo>
                  <a:pt x="930312" y="273559"/>
                  <a:pt x="913089" y="266557"/>
                  <a:pt x="899410" y="254833"/>
                </a:cubicBezTo>
                <a:cubicBezTo>
                  <a:pt x="877949" y="236438"/>
                  <a:pt x="862968" y="210551"/>
                  <a:pt x="839449" y="194872"/>
                </a:cubicBezTo>
                <a:cubicBezTo>
                  <a:pt x="824459" y="184879"/>
                  <a:pt x="808036" y="176756"/>
                  <a:pt x="794478" y="164892"/>
                </a:cubicBezTo>
                <a:cubicBezTo>
                  <a:pt x="742882" y="119745"/>
                  <a:pt x="699127" y="53162"/>
                  <a:pt x="629587" y="29981"/>
                </a:cubicBezTo>
                <a:cubicBezTo>
                  <a:pt x="565071" y="8475"/>
                  <a:pt x="599945" y="18822"/>
                  <a:pt x="524655" y="0"/>
                </a:cubicBezTo>
                <a:cubicBezTo>
                  <a:pt x="428998" y="6377"/>
                  <a:pt x="321017" y="3754"/>
                  <a:pt x="224852" y="29981"/>
                </a:cubicBezTo>
                <a:cubicBezTo>
                  <a:pt x="194364" y="38296"/>
                  <a:pt x="164891" y="49968"/>
                  <a:pt x="134911" y="59961"/>
                </a:cubicBezTo>
                <a:lnTo>
                  <a:pt x="89941" y="74951"/>
                </a:lnTo>
                <a:cubicBezTo>
                  <a:pt x="55145" y="179343"/>
                  <a:pt x="99842" y="67594"/>
                  <a:pt x="44970" y="149902"/>
                </a:cubicBezTo>
                <a:cubicBezTo>
                  <a:pt x="20273" y="186947"/>
                  <a:pt x="13324" y="214861"/>
                  <a:pt x="0" y="254833"/>
                </a:cubicBezTo>
                <a:cubicBezTo>
                  <a:pt x="4997" y="324787"/>
                  <a:pt x="-3080" y="396931"/>
                  <a:pt x="14990" y="464695"/>
                </a:cubicBezTo>
                <a:cubicBezTo>
                  <a:pt x="19061" y="479962"/>
                  <a:pt x="46411" y="471555"/>
                  <a:pt x="59960" y="479685"/>
                </a:cubicBezTo>
                <a:cubicBezTo>
                  <a:pt x="72079" y="486957"/>
                  <a:pt x="76122" y="506705"/>
                  <a:pt x="89941" y="509666"/>
                </a:cubicBezTo>
                <a:cubicBezTo>
                  <a:pt x="148774" y="522273"/>
                  <a:pt x="209862" y="519659"/>
                  <a:pt x="269823" y="524656"/>
                </a:cubicBezTo>
                <a:cubicBezTo>
                  <a:pt x="325393" y="543179"/>
                  <a:pt x="302301" y="514663"/>
                  <a:pt x="314793" y="539646"/>
                </a:cubicBez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Raw Input</a:t>
            </a:r>
          </a:p>
        </p:txBody>
      </p:sp>
      <p:cxnSp>
        <p:nvCxnSpPr>
          <p:cNvPr id="10" name="Straight Arrow Connector 9"/>
          <p:cNvCxnSpPr>
            <a:stCxn id="8" idx="15"/>
            <a:endCxn id="7" idx="1"/>
          </p:cNvCxnSpPr>
          <p:nvPr/>
        </p:nvCxnSpPr>
        <p:spPr>
          <a:xfrm>
            <a:off x="2563509" y="2727181"/>
            <a:ext cx="524464" cy="3532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6" idx="2"/>
          </p:cNvCxnSpPr>
          <p:nvPr/>
        </p:nvCxnSpPr>
        <p:spPr>
          <a:xfrm flipV="1">
            <a:off x="5321507" y="3080478"/>
            <a:ext cx="794479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0"/>
            <a:endCxn id="6" idx="3"/>
          </p:cNvCxnSpPr>
          <p:nvPr/>
        </p:nvCxnSpPr>
        <p:spPr>
          <a:xfrm flipV="1">
            <a:off x="7187782" y="3657599"/>
            <a:ext cx="1" cy="8128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Magnetic Disk 17"/>
          <p:cNvSpPr/>
          <p:nvPr/>
        </p:nvSpPr>
        <p:spPr>
          <a:xfrm>
            <a:off x="1798914" y="4339179"/>
            <a:ext cx="2578117" cy="238674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Structured output (trained classifiers, JSON for D3</a:t>
            </a:r>
            <a:r>
              <a:rPr lang="en-US"/>
              <a:t>, visualizations)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7" idx="2"/>
            <a:endCxn id="18" idx="1"/>
          </p:cNvCxnSpPr>
          <p:nvPr/>
        </p:nvCxnSpPr>
        <p:spPr>
          <a:xfrm flipH="1">
            <a:off x="3087973" y="3710872"/>
            <a:ext cx="961454" cy="6283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26439" y="2740096"/>
            <a:ext cx="65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SQL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673331" y="3824730"/>
            <a:ext cx="65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SQL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48126" y="1362047"/>
            <a:ext cx="8039311" cy="4322654"/>
            <a:chOff x="348126" y="1362047"/>
            <a:chExt cx="8039311" cy="4322654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7412636" y="1666805"/>
              <a:ext cx="307299" cy="6895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044932" y="1362047"/>
              <a:ext cx="1342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Persists!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023130" y="5345625"/>
              <a:ext cx="667501" cy="3390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48126" y="5040867"/>
              <a:ext cx="1342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Persists!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67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8" grpId="0" animBg="1"/>
      <p:bldP spid="23" grpId="0"/>
      <p:bldP spid="24" grpId="0"/>
      <p:bldP spid="24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12037"/>
            <a:ext cx="7620000" cy="182398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Cursor</a:t>
            </a:r>
            <a:r>
              <a:rPr lang="en-US" dirty="0"/>
              <a:t>: temporary work area in system memory for manipulating SQL statements and return values</a:t>
            </a:r>
          </a:p>
          <a:p>
            <a:r>
              <a:rPr lang="en-US" dirty="0"/>
              <a:t>If you do not close the connection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conn.close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  <a:r>
              <a:rPr lang="en-US" dirty="0"/>
              <a:t>), any outstanding transaction is rolled back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(More on this in a bit.)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779151"/>
            <a:ext cx="7997252" cy="252302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import sqlite3</a:t>
            </a:r>
          </a:p>
          <a:p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Create a database and connect to it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conn = sqlite3.connect(“cmsc641.db”)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cursor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conn.cursor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BBB59"/>
                </a:solidFill>
                <a:latin typeface="Courier" charset="0"/>
                <a:ea typeface="Courier" charset="0"/>
                <a:cs typeface="Courier" charset="0"/>
              </a:rPr>
              <a:t># do cool stuff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conn.close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0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5274410"/>
            <a:ext cx="7620000" cy="1451511"/>
          </a:xfrm>
        </p:spPr>
        <p:txBody>
          <a:bodyPr/>
          <a:lstStyle/>
          <a:p>
            <a:r>
              <a:rPr lang="en-US" dirty="0"/>
              <a:t>Capitalization doesn’t matter for SQL reserved words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SELECT = select = </a:t>
            </a:r>
            <a:r>
              <a:rPr lang="en-US" dirty="0" err="1"/>
              <a:t>SeLeCt</a:t>
            </a: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Rule of thumb: capitalize keywords for readability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1"/>
            <a:ext cx="7997252" cy="214827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Make a table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CREATE TABLE cats (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id INTEGER PRIMARY KEY,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name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)”””)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0701" y="3882454"/>
            <a:ext cx="350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?????????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446550" y="4469151"/>
          <a:ext cx="6096000" cy="365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2675" y="4803720"/>
            <a:ext cx="190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191312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 animBg="1"/>
      <p:bldP spid="6" grpId="0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1"/>
            <a:ext cx="7997252" cy="132381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Insert into the table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(“INSERT INTO cats VALUE (1, ’Megabyte’)”)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(“INSERT INTO cats VALUE (2, ‘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Meowly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Cyrus’)”)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(“INSERT INTO cats VALUE (3, ‘Fuzz Aldrin’)”)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conn.commit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488037" y="3072987"/>
          <a:ext cx="3558325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457200" y="4535568"/>
            <a:ext cx="7997252" cy="8746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Delete row(s) from the table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(“DELETE FROM cats WHERE id == 2”);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conn.commit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488036" y="5494653"/>
          <a:ext cx="3558325" cy="100699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344" y="4700117"/>
            <a:ext cx="1965169" cy="196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2513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3115925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61941"/>
            <a:ext cx="7620000" cy="1464222"/>
          </a:xfrm>
        </p:spPr>
        <p:txBody>
          <a:bodyPr/>
          <a:lstStyle/>
          <a:p>
            <a:r>
              <a:rPr lang="en-US" dirty="0" err="1"/>
              <a:t>index_col</a:t>
            </a:r>
            <a:r>
              <a:rPr lang="en-US" dirty="0"/>
              <a:t>=“id”: treat column with label “id” as an index</a:t>
            </a:r>
          </a:p>
          <a:p>
            <a:r>
              <a:rPr lang="en-US" dirty="0" err="1"/>
              <a:t>index_col</a:t>
            </a:r>
            <a:r>
              <a:rPr lang="en-US" dirty="0"/>
              <a:t>=1: treat column #1 (i.e., “name”) as an index</a:t>
            </a:r>
          </a:p>
          <a:p>
            <a:r>
              <a:rPr lang="en-US" dirty="0"/>
              <a:t>(Can also do multi-indexing.)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2"/>
            <a:ext cx="7997252" cy="9790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Read all rows from a table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for row in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(”SELECT * FROM cats”):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print(row)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2713224"/>
            <a:ext cx="7997252" cy="6745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Read all rows into pandas </a:t>
            </a:r>
            <a:r>
              <a:rPr lang="en-US" sz="1600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DataFrame</a:t>
            </a:r>
            <a:endParaRPr lang="en-US" sz="1600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(“SELECT * FROM cats”, conn,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index_col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=”id”)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488037" y="3521363"/>
          <a:ext cx="3558325" cy="100699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49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join</a:t>
            </a:r>
            <a:r>
              <a:rPr lang="en-US" dirty="0"/>
              <a:t> operation merges two or more tables into a single relation.  Different ways of doing this: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Inner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Left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Right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Full Outer</a:t>
            </a:r>
          </a:p>
          <a:p>
            <a:endParaRPr lang="en-US" dirty="0"/>
          </a:p>
          <a:p>
            <a:r>
              <a:rPr lang="en-US" dirty="0"/>
              <a:t>Join operations are done </a:t>
            </a:r>
            <a:r>
              <a:rPr lang="en-US" dirty="0">
                <a:solidFill>
                  <a:schemeClr val="tx2"/>
                </a:solidFill>
              </a:rPr>
              <a:t>on</a:t>
            </a:r>
            <a:r>
              <a:rPr lang="en-US" dirty="0"/>
              <a:t> columns that explicitly link the tables together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6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7051"/>
            <a:ext cx="7620000" cy="1419252"/>
          </a:xfrm>
        </p:spPr>
        <p:txBody>
          <a:bodyPr/>
          <a:lstStyle/>
          <a:p>
            <a:r>
              <a:rPr lang="en-US" dirty="0"/>
              <a:t>Inner join returns merged rows that share the </a:t>
            </a:r>
            <a:r>
              <a:rPr lang="en-US" dirty="0">
                <a:solidFill>
                  <a:schemeClr val="tx2"/>
                </a:solidFill>
              </a:rPr>
              <a:t>same</a:t>
            </a:r>
            <a:r>
              <a:rPr lang="en-US" dirty="0"/>
              <a:t> value in the column they are being joined on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 and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57200" y="1727301"/>
          <a:ext cx="3558325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716905" y="1727301"/>
          <a:ext cx="3558325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err="1"/>
                        <a:t>cat_id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733" y="5732858"/>
            <a:ext cx="1585992" cy="1024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076949"/>
            <a:ext cx="35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905" y="3069957"/>
            <a:ext cx="35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283567" y="5295745"/>
          <a:ext cx="5463916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07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973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99271"/>
            <a:ext cx="7997252" cy="16386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Inner join in pandas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(“SELECT * from cats”, conn)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(“SELECT * from visits”, conn)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“inner”,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3490528"/>
            <a:ext cx="7997252" cy="28952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Inner join in SQL / SQLite via Python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SELECT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*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FROM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cats, visits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WHERE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cats.id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visits.cat_id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”””)</a:t>
            </a:r>
          </a:p>
        </p:txBody>
      </p:sp>
    </p:spTree>
    <p:extLst>
      <p:ext uri="{BB962C8B-B14F-4D97-AF65-F5344CB8AC3E}">
        <p14:creationId xmlns:p14="http://schemas.microsoft.com/office/powerpoint/2010/main" val="53046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Inner joins are the most common type of joins (get results that appear in </a:t>
            </a:r>
            <a:r>
              <a:rPr lang="en-US" dirty="0">
                <a:solidFill>
                  <a:schemeClr val="tx2"/>
                </a:solidFill>
              </a:rPr>
              <a:t>both</a:t>
            </a:r>
            <a:r>
              <a:rPr lang="en-US" dirty="0"/>
              <a:t> tables)</a:t>
            </a:r>
          </a:p>
          <a:p>
            <a:r>
              <a:rPr lang="en-US" dirty="0"/>
              <a:t>Left joins: all the results from the left table, only </a:t>
            </a:r>
            <a:r>
              <a:rPr lang="en-US" dirty="0">
                <a:solidFill>
                  <a:schemeClr val="tx2"/>
                </a:solidFill>
              </a:rPr>
              <a:t>some</a:t>
            </a:r>
            <a:r>
              <a:rPr lang="en-US" dirty="0"/>
              <a:t> matching results from the right table</a:t>
            </a:r>
          </a:p>
          <a:p>
            <a:r>
              <a:rPr lang="en-US" dirty="0"/>
              <a:t>Left join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  <a:r>
              <a:rPr lang="en-US" dirty="0"/>
              <a:t>) on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  ???????????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25380" y="3939381"/>
          <a:ext cx="5883639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5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14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a guess!</a:t>
            </a:r>
          </a:p>
          <a:p>
            <a:r>
              <a:rPr lang="en-US" dirty="0">
                <a:solidFill>
                  <a:schemeClr val="tx2"/>
                </a:solidFill>
              </a:rPr>
              <a:t>Right</a:t>
            </a:r>
            <a:r>
              <a:rPr lang="en-US" dirty="0"/>
              <a:t> join</a:t>
            </a:r>
            <a:br>
              <a:rPr lang="en-US" dirty="0"/>
            </a:br>
            <a:r>
              <a:rPr lang="en-US" dirty="0"/>
              <a:t>   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on</a:t>
            </a:r>
            <a:br>
              <a:rPr lang="en-US" dirty="0"/>
            </a:br>
            <a:r>
              <a:rPr lang="en-US" dirty="0"/>
              <a:t>   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???????????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406365" y="1657980"/>
          <a:ext cx="255222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401126" y="1654551"/>
          <a:ext cx="2403423" cy="201398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09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err="1"/>
                        <a:t>cat_id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06365" y="4007628"/>
            <a:ext cx="255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1127" y="3668535"/>
            <a:ext cx="240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849171" y="4577478"/>
          <a:ext cx="5666609" cy="201398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4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dirty="0"/>
                        <a:t> Cyrus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56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Left/Right 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99271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Left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“left”,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4311240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Right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“right”,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2863123"/>
            <a:ext cx="7997252" cy="106477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Left join in SQL / SQLite via Python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(“SELECT * FROM cats LEFT JOIN visits 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cats.id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visits.cat_id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578541"/>
            <a:ext cx="7997252" cy="6873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Right join in SQL / SQLite via Python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  <a:sym typeface="Wingdings"/>
              </a:rPr>
              <a:t>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85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Outer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480934"/>
          </a:xfrm>
        </p:spPr>
        <p:txBody>
          <a:bodyPr/>
          <a:lstStyle/>
          <a:p>
            <a:r>
              <a:rPr lang="en-US" dirty="0"/>
              <a:t>Combines the left and the right join          ???????????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433895" y="2233535"/>
          <a:ext cx="5666609" cy="302097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4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dirty="0"/>
                        <a:t> Cyrus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 Aldrin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Chairman Meow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10648" y="5410199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Outer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“outer”,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115264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00505" cy="1371600"/>
          </a:xfrm>
        </p:spPr>
        <p:txBody>
          <a:bodyPr>
            <a:normAutofit/>
          </a:bodyPr>
          <a:lstStyle/>
          <a:p>
            <a:r>
              <a:rPr lang="en-US" dirty="0"/>
              <a:t>Google Image Search One Slide SQL Join Visual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987820"/>
            <a:ext cx="5588000" cy="406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9134" y="6534436"/>
            <a:ext cx="733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 credit: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www.dofactory.com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sql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/join</a:t>
            </a:r>
          </a:p>
        </p:txBody>
      </p:sp>
    </p:spTree>
    <p:extLst>
      <p:ext uri="{BB962C8B-B14F-4D97-AF65-F5344CB8AC3E}">
        <p14:creationId xmlns:p14="http://schemas.microsoft.com/office/powerpoint/2010/main" val="10327268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22168" cy="1371600"/>
          </a:xfrm>
        </p:spPr>
        <p:txBody>
          <a:bodyPr/>
          <a:lstStyle/>
          <a:p>
            <a:r>
              <a:rPr lang="en-US" dirty="0"/>
              <a:t>Group by Aggregates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79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84485" y="3248411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57200" y="2016851"/>
            <a:ext cx="5561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SELECT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nat_id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AVG(age)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average_age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persons GROUP BY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nat_id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018338" y="3778647"/>
          <a:ext cx="2515006" cy="191549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57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average_age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39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SQL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46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SQL in Pandas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“think in SQL” already, you’ll be fine with pandas: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-c anaconda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pandasql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Info: </a:t>
            </a:r>
            <a:r>
              <a:rPr lang="en-US" sz="1600" b="0" dirty="0"/>
              <a:t>http://</a:t>
            </a:r>
            <a:r>
              <a:rPr lang="en-US" sz="1600" b="0" dirty="0" err="1"/>
              <a:t>pandas.pydata.org</a:t>
            </a:r>
            <a:r>
              <a:rPr lang="en-US" sz="1600" b="0" dirty="0"/>
              <a:t>/pandas-docs/stable/</a:t>
            </a:r>
            <a:r>
              <a:rPr lang="en-US" sz="1600" b="0" dirty="0" err="1"/>
              <a:t>comparison_with_sql.html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338128"/>
            <a:ext cx="7997252" cy="321257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Write the query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q = ”””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SELECT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*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FROM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cats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LIMIT 10;”””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Store in a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DataFrame</a:t>
            </a:r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sqldf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(q, locals())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015" y="295622"/>
            <a:ext cx="2895600" cy="11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102727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 dirty="0"/>
            </a:br>
            <a:r>
              <a:rPr lang="en-US" dirty="0"/>
              <a:t>Exploratory Analysis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922" y="4077324"/>
            <a:ext cx="2411610" cy="235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855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82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110806" y="4063630"/>
            <a:ext cx="3563388" cy="2254975"/>
            <a:chOff x="4110806" y="4063630"/>
            <a:chExt cx="3563388" cy="2254975"/>
          </a:xfrm>
        </p:grpSpPr>
        <p:sp>
          <p:nvSpPr>
            <p:cNvPr id="3" name="Up Arrow 2"/>
            <p:cNvSpPr/>
            <p:nvPr/>
          </p:nvSpPr>
          <p:spPr>
            <a:xfrm rot="20374745">
              <a:off x="4847911" y="4063630"/>
              <a:ext cx="569626" cy="1678898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0806" y="5672274"/>
              <a:ext cx="3563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3"/>
                  </a:solidFill>
                </a:rPr>
                <a:t>Just a taste!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21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Lecture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is it?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Simple methods for </a:t>
            </a:r>
            <a:r>
              <a:rPr lang="en-US" b="0" dirty="0">
                <a:solidFill>
                  <a:schemeClr val="tx2"/>
                </a:solidFill>
              </a:rPr>
              <a:t>imputation </a:t>
            </a:r>
          </a:p>
          <a:p>
            <a:r>
              <a:rPr lang="mr-IN" dirty="0"/>
              <a:t>…</a:t>
            </a:r>
            <a:r>
              <a:rPr lang="en-US" dirty="0"/>
              <a:t> with a tiny taste of Stats/ML lecturers to 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6534436"/>
            <a:ext cx="6828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John Atwood and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Wenjiang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Fu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510" y="1841291"/>
            <a:ext cx="2232165" cy="3126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799" y="4313017"/>
            <a:ext cx="4442918" cy="25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6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 is information that we want to know, but don’t</a:t>
            </a:r>
          </a:p>
          <a:p>
            <a:r>
              <a:rPr lang="en-US" dirty="0"/>
              <a:t>It can come in many forms, e.g.: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People not answering questions on 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Inaccurate recordings of the height of plants that need to be discarded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Canceled runs in a driving experiment due to rain</a:t>
            </a:r>
          </a:p>
          <a:p>
            <a:r>
              <a:rPr lang="en-US" dirty="0"/>
              <a:t>Could also consider missing columns (no collection at all) to be missing data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6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Why is the data missing?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mechanism is it that contributes to, or is associated with, the probability of a data point being absent?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 it be explained by our observed data or not?</a:t>
            </a:r>
          </a:p>
          <a:p>
            <a:r>
              <a:rPr lang="en-US" dirty="0"/>
              <a:t>The answers drastically affect what we can ultimately do to compensate for the missing-ness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092" y="4148528"/>
            <a:ext cx="2709472" cy="27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22695" cy="1371600"/>
          </a:xfrm>
        </p:spPr>
        <p:txBody>
          <a:bodyPr>
            <a:normAutofit/>
          </a:bodyPr>
          <a:lstStyle/>
          <a:p>
            <a:r>
              <a:rPr lang="en-US"/>
              <a:t>Complete Case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Delete all tuples with any missing values at all, so you are left only with observations with all variables observed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Default behavior for libraries for analysis (e.g., regression)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We’ll talk about this much more during the Stats/ML lectures</a:t>
            </a:r>
          </a:p>
          <a:p>
            <a:r>
              <a:rPr lang="en-US" dirty="0"/>
              <a:t>This is the simplest way to handle missing data. In some cases, will work fine; in others, </a:t>
            </a:r>
            <a:r>
              <a:rPr lang="en-US" dirty="0">
                <a:solidFill>
                  <a:schemeClr val="tx2"/>
                </a:solidFill>
              </a:rPr>
              <a:t>?????????????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Loss of sample will lead to variance larger than reflected by the size of your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bias your sample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2469892"/>
            <a:ext cx="7997252" cy="9598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Clean out rows with nil values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df.dropna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318" y="5327347"/>
            <a:ext cx="1567357" cy="15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0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668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Dataset: Body fat percentage in men, and the circumference of various body parts </a:t>
            </a:r>
            <a:r>
              <a:rPr lang="en-US" sz="1200" dirty="0"/>
              <a:t>[Penrose et al., 1985]</a:t>
            </a:r>
            <a:endParaRPr lang="en-US" dirty="0"/>
          </a:p>
          <a:p>
            <a:r>
              <a:rPr lang="en-US" dirty="0"/>
              <a:t>Question: Does the circumference of certain body parts predict body fat percentage?</a:t>
            </a:r>
          </a:p>
          <a:p>
            <a:r>
              <a:rPr lang="en-US" dirty="0"/>
              <a:t>Given </a:t>
            </a:r>
            <a:r>
              <a:rPr lang="en-US" dirty="0">
                <a:solidFill>
                  <a:schemeClr val="tx2"/>
                </a:solidFill>
              </a:rPr>
              <a:t>complete</a:t>
            </a:r>
            <a:r>
              <a:rPr lang="en-US" dirty="0"/>
              <a:t> data, how would you answer this ?????????</a:t>
            </a:r>
          </a:p>
          <a:p>
            <a:r>
              <a:rPr lang="en-US" dirty="0"/>
              <a:t>One way to answer is </a:t>
            </a:r>
            <a:r>
              <a:rPr lang="en-US" dirty="0">
                <a:solidFill>
                  <a:schemeClr val="tx2"/>
                </a:solidFill>
              </a:rPr>
              <a:t>regression analysis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 or more independent variables ("predictors”)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 dependent variables (“outcome”)</a:t>
            </a:r>
          </a:p>
          <a:p>
            <a:r>
              <a:rPr lang="en-US" dirty="0"/>
              <a:t>What is the relationship between the predictors and the outcome?</a:t>
            </a:r>
          </a:p>
          <a:p>
            <a:r>
              <a:rPr lang="en-US" dirty="0"/>
              <a:t>What is the conditional expectation of the dependent variable given fixed values for the dependent variables?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0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01950" y="4219575"/>
            <a:ext cx="3290241" cy="644222"/>
            <a:chOff x="2901950" y="4219575"/>
            <a:chExt cx="3290241" cy="644222"/>
          </a:xfrm>
        </p:grpSpPr>
        <p:sp>
          <p:nvSpPr>
            <p:cNvPr id="59394" name="Rectangle 2"/>
            <p:cNvSpPr>
              <a:spLocks noChangeArrowheads="1"/>
            </p:cNvSpPr>
            <p:nvPr/>
          </p:nvSpPr>
          <p:spPr bwMode="auto">
            <a:xfrm>
              <a:off x="2901950" y="4219575"/>
              <a:ext cx="45685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59395" name="Rectangle 3"/>
            <p:cNvSpPr>
              <a:spLocks noChangeArrowheads="1"/>
            </p:cNvSpPr>
            <p:nvPr/>
          </p:nvSpPr>
          <p:spPr bwMode="auto">
            <a:xfrm>
              <a:off x="4894263" y="4219575"/>
              <a:ext cx="45685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59396" name="Rectangle 4"/>
            <p:cNvSpPr>
              <a:spLocks noChangeArrowheads="1"/>
            </p:cNvSpPr>
            <p:nvPr/>
          </p:nvSpPr>
          <p:spPr bwMode="auto">
            <a:xfrm>
              <a:off x="3140075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22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97" name="Rectangle 5"/>
            <p:cNvSpPr>
              <a:spLocks noChangeArrowheads="1"/>
            </p:cNvSpPr>
            <p:nvPr/>
          </p:nvSpPr>
          <p:spPr bwMode="auto">
            <a:xfrm>
              <a:off x="5197475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59398" name="Rectangle 6"/>
            <p:cNvSpPr>
              <a:spLocks noChangeArrowheads="1"/>
            </p:cNvSpPr>
            <p:nvPr/>
          </p:nvSpPr>
          <p:spPr bwMode="auto">
            <a:xfrm>
              <a:off x="5930900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3376613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59400" name="Rectangle 8"/>
            <p:cNvSpPr>
              <a:spLocks noChangeArrowheads="1"/>
            </p:cNvSpPr>
            <p:nvPr/>
          </p:nvSpPr>
          <p:spPr bwMode="auto">
            <a:xfrm>
              <a:off x="421957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59401" name="Rectangle 9"/>
            <p:cNvSpPr>
              <a:spLocks noChangeArrowheads="1"/>
            </p:cNvSpPr>
            <p:nvPr/>
          </p:nvSpPr>
          <p:spPr bwMode="auto">
            <a:xfrm>
              <a:off x="541337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3694113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59403" name="Rectangle 11"/>
            <p:cNvSpPr>
              <a:spLocks noChangeArrowheads="1"/>
            </p:cNvSpPr>
            <p:nvPr/>
          </p:nvSpPr>
          <p:spPr bwMode="auto">
            <a:xfrm>
              <a:off x="451802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59404" name="Rectangle 12"/>
            <p:cNvSpPr>
              <a:spLocks noChangeArrowheads="1"/>
            </p:cNvSpPr>
            <p:nvPr/>
          </p:nvSpPr>
          <p:spPr bwMode="auto">
            <a:xfrm>
              <a:off x="5729288" y="4219575"/>
              <a:ext cx="362280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3932238" y="4435475"/>
              <a:ext cx="339838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59406" name="Rectangle 14"/>
            <p:cNvSpPr>
              <a:spLocks noChangeArrowheads="1"/>
            </p:cNvSpPr>
            <p:nvPr/>
          </p:nvSpPr>
          <p:spPr bwMode="auto">
            <a:xfrm>
              <a:off x="4738688" y="4435475"/>
              <a:ext cx="339838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sp>
        <p:nvSpPr>
          <p:cNvPr id="59407" name="Rectangle 15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Linear regression</a:t>
            </a:r>
          </a:p>
        </p:txBody>
      </p:sp>
      <p:sp>
        <p:nvSpPr>
          <p:cNvPr id="59408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754063" y="1819275"/>
            <a:ext cx="7856537" cy="4213225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Assumption: relationship between variables is </a:t>
            </a:r>
            <a:r>
              <a:rPr lang="en-US" altLang="x-none" dirty="0">
                <a:solidFill>
                  <a:schemeClr val="tx2"/>
                </a:solidFill>
              </a:rPr>
              <a:t>linear: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(We’ll relax linearity, study in more depth later.)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1277" y="4705350"/>
            <a:ext cx="2824942" cy="1558127"/>
            <a:chOff x="915988" y="4705350"/>
            <a:chExt cx="2208212" cy="1558127"/>
          </a:xfrm>
        </p:grpSpPr>
        <p:sp>
          <p:nvSpPr>
            <p:cNvPr id="59409" name="Rectangle 17"/>
            <p:cNvSpPr>
              <a:spLocks noChangeArrowheads="1"/>
            </p:cNvSpPr>
            <p:nvPr/>
          </p:nvSpPr>
          <p:spPr bwMode="auto">
            <a:xfrm>
              <a:off x="915988" y="5065713"/>
              <a:ext cx="2208212" cy="119776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930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>Dependent Variable</a:t>
              </a:r>
              <a:b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</a:b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>(e.g., </a:t>
              </a:r>
              <a:r>
                <a:rPr lang="en-US" altLang="x-none" b="1" dirty="0">
                  <a:solidFill>
                    <a:schemeClr val="tx2"/>
                  </a:solidFill>
                  <a:latin typeface="Arial" charset="0"/>
                </a:rPr>
                <a:t>????????</a:t>
              </a:r>
              <a:r>
                <a:rPr lang="en-US" altLang="x-none" b="1" dirty="0">
                  <a:latin typeface="Arial" charset="0"/>
                </a:rPr>
                <a:t>)</a:t>
              </a:r>
            </a:p>
          </p:txBody>
        </p:sp>
        <p:sp>
          <p:nvSpPr>
            <p:cNvPr id="59414" name="Line 22"/>
            <p:cNvSpPr>
              <a:spLocks noChangeShapeType="1"/>
            </p:cNvSpPr>
            <p:nvPr/>
          </p:nvSpPr>
          <p:spPr bwMode="auto">
            <a:xfrm flipV="1">
              <a:off x="2520950" y="4705350"/>
              <a:ext cx="444500" cy="3937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81600" y="4781550"/>
            <a:ext cx="3733800" cy="1152282"/>
            <a:chOff x="5181600" y="4781550"/>
            <a:chExt cx="3733800" cy="1152282"/>
          </a:xfrm>
        </p:grpSpPr>
        <p:sp>
          <p:nvSpPr>
            <p:cNvPr id="59410" name="Rectangle 18"/>
            <p:cNvSpPr>
              <a:spLocks noChangeArrowheads="1"/>
            </p:cNvSpPr>
            <p:nvPr/>
          </p:nvSpPr>
          <p:spPr bwMode="auto">
            <a:xfrm>
              <a:off x="5181600" y="5105400"/>
              <a:ext cx="3733800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Independent Variable(s) </a:t>
              </a:r>
              <a:br>
                <a:rPr lang="en-US" altLang="x-none" sz="2400" b="1" dirty="0">
                  <a:solidFill>
                    <a:sysClr val="windowText" lastClr="000000"/>
                  </a:solidFill>
                </a:rPr>
              </a:b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(e.g., </a:t>
              </a:r>
              <a:r>
                <a:rPr lang="en-US" altLang="x-none" sz="2400" b="1" dirty="0">
                  <a:solidFill>
                    <a:schemeClr val="tx2"/>
                  </a:solidFill>
                </a:rPr>
                <a:t>?????????</a:t>
              </a: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)</a:t>
              </a:r>
            </a:p>
          </p:txBody>
        </p:sp>
        <p:sp>
          <p:nvSpPr>
            <p:cNvPr id="59415" name="Line 23"/>
            <p:cNvSpPr>
              <a:spLocks noChangeShapeType="1"/>
            </p:cNvSpPr>
            <p:nvPr/>
          </p:nvSpPr>
          <p:spPr bwMode="auto">
            <a:xfrm flipH="1" flipV="1">
              <a:off x="5327650" y="4781550"/>
              <a:ext cx="317500" cy="3937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01788" y="3094038"/>
            <a:ext cx="2206625" cy="1154112"/>
            <a:chOff x="1601788" y="3094038"/>
            <a:chExt cx="2206625" cy="1154112"/>
          </a:xfrm>
        </p:grpSpPr>
        <p:sp>
          <p:nvSpPr>
            <p:cNvPr id="59412" name="Rectangle 20"/>
            <p:cNvSpPr>
              <a:spLocks noChangeArrowheads="1"/>
            </p:cNvSpPr>
            <p:nvPr/>
          </p:nvSpPr>
          <p:spPr bwMode="auto">
            <a:xfrm>
              <a:off x="1601788" y="3094038"/>
              <a:ext cx="2206625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Population </a:t>
              </a:r>
              <a:br>
                <a:rPr lang="en-US" altLang="x-none" sz="2400" b="1" dirty="0">
                  <a:solidFill>
                    <a:sysClr val="windowText" lastClr="000000"/>
                  </a:solidFill>
                </a:rPr>
              </a:b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Y-Intercept</a:t>
              </a:r>
            </a:p>
          </p:txBody>
        </p:sp>
        <p:sp>
          <p:nvSpPr>
            <p:cNvPr id="59416" name="Line 24"/>
            <p:cNvSpPr>
              <a:spLocks noChangeShapeType="1"/>
            </p:cNvSpPr>
            <p:nvPr/>
          </p:nvSpPr>
          <p:spPr bwMode="auto">
            <a:xfrm>
              <a:off x="3511550" y="3879850"/>
              <a:ext cx="292100" cy="3683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73563" y="3094038"/>
            <a:ext cx="1797050" cy="1154112"/>
            <a:chOff x="4373563" y="3094038"/>
            <a:chExt cx="1797050" cy="1154112"/>
          </a:xfrm>
        </p:grpSpPr>
        <p:sp>
          <p:nvSpPr>
            <p:cNvPr id="59411" name="Rectangle 19"/>
            <p:cNvSpPr>
              <a:spLocks noChangeArrowheads="1"/>
            </p:cNvSpPr>
            <p:nvPr/>
          </p:nvSpPr>
          <p:spPr bwMode="auto">
            <a:xfrm>
              <a:off x="4373563" y="3094038"/>
              <a:ext cx="1797050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>
                  <a:solidFill>
                    <a:sysClr val="windowText" lastClr="000000"/>
                  </a:solidFill>
                </a:rPr>
                <a:t>Population Slope</a:t>
              </a:r>
            </a:p>
          </p:txBody>
        </p:sp>
        <p:sp>
          <p:nvSpPr>
            <p:cNvPr id="59417" name="Line 25"/>
            <p:cNvSpPr>
              <a:spLocks noChangeShapeType="1"/>
            </p:cNvSpPr>
            <p:nvPr/>
          </p:nvSpPr>
          <p:spPr bwMode="auto">
            <a:xfrm flipH="1">
              <a:off x="4794250" y="3879850"/>
              <a:ext cx="88900" cy="3683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13450" y="3094038"/>
            <a:ext cx="2057400" cy="1230312"/>
            <a:chOff x="6013450" y="3094038"/>
            <a:chExt cx="2057400" cy="1230312"/>
          </a:xfrm>
        </p:grpSpPr>
        <p:sp>
          <p:nvSpPr>
            <p:cNvPr id="59413" name="Rectangle 21"/>
            <p:cNvSpPr>
              <a:spLocks noChangeArrowheads="1"/>
            </p:cNvSpPr>
            <p:nvPr/>
          </p:nvSpPr>
          <p:spPr bwMode="auto">
            <a:xfrm>
              <a:off x="6478588" y="3094038"/>
              <a:ext cx="1592262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Random Error</a:t>
              </a:r>
            </a:p>
          </p:txBody>
        </p:sp>
        <p:sp>
          <p:nvSpPr>
            <p:cNvPr id="59418" name="Line 26"/>
            <p:cNvSpPr>
              <a:spLocks noChangeShapeType="1"/>
            </p:cNvSpPr>
            <p:nvPr/>
          </p:nvSpPr>
          <p:spPr bwMode="auto">
            <a:xfrm flipH="1">
              <a:off x="6013450" y="3879850"/>
              <a:ext cx="546100" cy="4445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88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5413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8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13DA-A9B8-E94D-8D1D-77A6558AC232}" type="slidenum">
              <a:rPr lang="en-US" altLang="x-none"/>
              <a:pPr/>
              <a:t>89</a:t>
            </a:fld>
            <a:endParaRPr lang="en-US" altLang="x-none"/>
          </a:p>
        </p:txBody>
      </p:sp>
      <p:sp>
        <p:nvSpPr>
          <p:cNvPr id="63490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/>
              <a:t>Population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36367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Recap: Tables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934111" y="3460612"/>
          <a:ext cx="4143088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457199" y="4064365"/>
            <a:ext cx="3192100" cy="1216701"/>
            <a:chOff x="457199" y="4064365"/>
            <a:chExt cx="3192100" cy="121670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2629968" y="406436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57199" y="4173900"/>
              <a:ext cx="17905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3"/>
                  </a:solidFill>
                </a:rPr>
                <a:t>Observations,</a:t>
              </a:r>
            </a:p>
            <a:p>
              <a:pPr algn="r"/>
              <a:r>
                <a:rPr lang="en-US" dirty="0">
                  <a:solidFill>
                    <a:schemeClr val="accent3"/>
                  </a:solidFill>
                </a:rPr>
                <a:t>Rows, or </a:t>
              </a:r>
            </a:p>
            <a:p>
              <a:pPr algn="r"/>
              <a:r>
                <a:rPr lang="en-US" dirty="0">
                  <a:solidFill>
                    <a:schemeClr val="accent3"/>
                  </a:solidFill>
                </a:rPr>
                <a:t>Tuples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629968" y="444994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629968" y="4865506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629968" y="5281066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961743" y="1871011"/>
            <a:ext cx="3115455" cy="1487402"/>
            <a:chOff x="4961743" y="1871011"/>
            <a:chExt cx="3115455" cy="148740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6484044" y="2986567"/>
              <a:ext cx="30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381465" y="2986567"/>
              <a:ext cx="30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961743" y="1871011"/>
              <a:ext cx="31154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Variables</a:t>
              </a:r>
            </a:p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(also called Attributes, or Columns, or Labels)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7586622" y="2986567"/>
              <a:ext cx="30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199214" y="1871011"/>
            <a:ext cx="3762530" cy="1509592"/>
            <a:chOff x="1199214" y="1871011"/>
            <a:chExt cx="3762530" cy="150959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649299" y="2794341"/>
              <a:ext cx="446361" cy="586262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199214" y="1871011"/>
              <a:ext cx="3762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</a:rPr>
                <a:t>Special Column, called “Index”, or “ID”, or “Key”</a:t>
              </a:r>
            </a:p>
            <a:p>
              <a:pPr algn="ctr"/>
              <a:r>
                <a:rPr lang="en-US" dirty="0">
                  <a:solidFill>
                    <a:srgbClr val="7030A0"/>
                  </a:solidFill>
                </a:rPr>
                <a:t>Usually, no duplicates Allowed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90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5794-272A-8345-8410-6D6AB483FC9C}" type="slidenum">
              <a:rPr lang="en-US" altLang="x-none"/>
              <a:pPr/>
              <a:t>90</a:t>
            </a:fld>
            <a:endParaRPr lang="en-US" altLang="x-none"/>
          </a:p>
        </p:txBody>
      </p:sp>
      <p:sp>
        <p:nvSpPr>
          <p:cNvPr id="65538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graphicFrame>
        <p:nvGraphicFramePr>
          <p:cNvPr id="65542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65542" name="Object 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1331561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6F64-F78D-014F-AAED-A94B0CB5F271}" type="slidenum">
              <a:rPr lang="en-US" altLang="x-none"/>
              <a:pPr/>
              <a:t>91</a:t>
            </a:fld>
            <a:endParaRPr lang="en-US" altLang="x-none"/>
          </a:p>
        </p:txBody>
      </p:sp>
      <p:sp>
        <p:nvSpPr>
          <p:cNvPr id="67586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 dirty="0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5286375" y="1976438"/>
            <a:ext cx="312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/>
              <a:t>Random Sample</a:t>
            </a:r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>
            <a:off x="6053138" y="35877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2" name="Oval 8"/>
          <p:cNvSpPr>
            <a:spLocks noChangeArrowheads="1"/>
          </p:cNvSpPr>
          <p:nvPr/>
        </p:nvSpPr>
        <p:spPr bwMode="auto">
          <a:xfrm>
            <a:off x="2063750" y="45021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7593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67593" name="Object 9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latin typeface="Wingdings" charset="2"/>
              </a:rPr>
              <a:t></a:t>
            </a:r>
            <a:r>
              <a:rPr lang="en-US" altLang="x-none" sz="3200" b="1" dirty="0"/>
              <a:t> </a:t>
            </a: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6678679" y="36290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6497704" y="407035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grpSp>
        <p:nvGrpSpPr>
          <p:cNvPr id="67603" name="Group 19"/>
          <p:cNvGrpSpPr>
            <a:grpSpLocks/>
          </p:cNvGrpSpPr>
          <p:nvPr/>
        </p:nvGrpSpPr>
        <p:grpSpPr bwMode="auto">
          <a:xfrm>
            <a:off x="3313113" y="4667250"/>
            <a:ext cx="3108325" cy="1100138"/>
            <a:chOff x="2087" y="2940"/>
            <a:chExt cx="1958" cy="693"/>
          </a:xfrm>
          <a:solidFill>
            <a:schemeClr val="tx2"/>
          </a:solidFill>
        </p:grpSpPr>
        <p:sp>
          <p:nvSpPr>
            <p:cNvPr id="67601" name="Freeform 17"/>
            <p:cNvSpPr>
              <a:spLocks/>
            </p:cNvSpPr>
            <p:nvPr/>
          </p:nvSpPr>
          <p:spPr bwMode="auto">
            <a:xfrm>
              <a:off x="2087" y="2940"/>
              <a:ext cx="1958" cy="655"/>
            </a:xfrm>
            <a:custGeom>
              <a:avLst/>
              <a:gdLst>
                <a:gd name="T0" fmla="*/ 38 w 1958"/>
                <a:gd name="T1" fmla="*/ 357 h 655"/>
                <a:gd name="T2" fmla="*/ 139 w 1958"/>
                <a:gd name="T3" fmla="*/ 422 h 655"/>
                <a:gd name="T4" fmla="*/ 270 w 1958"/>
                <a:gd name="T5" fmla="*/ 486 h 655"/>
                <a:gd name="T6" fmla="*/ 408 w 1958"/>
                <a:gd name="T7" fmla="*/ 533 h 655"/>
                <a:gd name="T8" fmla="*/ 565 w 1958"/>
                <a:gd name="T9" fmla="*/ 581 h 655"/>
                <a:gd name="T10" fmla="*/ 733 w 1958"/>
                <a:gd name="T11" fmla="*/ 614 h 655"/>
                <a:gd name="T12" fmla="*/ 937 w 1958"/>
                <a:gd name="T13" fmla="*/ 636 h 655"/>
                <a:gd name="T14" fmla="*/ 1118 w 1958"/>
                <a:gd name="T15" fmla="*/ 643 h 655"/>
                <a:gd name="T16" fmla="*/ 1302 w 1958"/>
                <a:gd name="T17" fmla="*/ 615 h 655"/>
                <a:gd name="T18" fmla="*/ 1471 w 1958"/>
                <a:gd name="T19" fmla="*/ 563 h 655"/>
                <a:gd name="T20" fmla="*/ 1571 w 1958"/>
                <a:gd name="T21" fmla="*/ 505 h 655"/>
                <a:gd name="T22" fmla="*/ 1647 w 1958"/>
                <a:gd name="T23" fmla="*/ 449 h 655"/>
                <a:gd name="T24" fmla="*/ 1807 w 1958"/>
                <a:gd name="T25" fmla="*/ 654 h 655"/>
                <a:gd name="T26" fmla="*/ 1825 w 1958"/>
                <a:gd name="T27" fmla="*/ 473 h 655"/>
                <a:gd name="T28" fmla="*/ 1866 w 1958"/>
                <a:gd name="T29" fmla="*/ 277 h 655"/>
                <a:gd name="T30" fmla="*/ 1957 w 1958"/>
                <a:gd name="T31" fmla="*/ 127 h 655"/>
                <a:gd name="T32" fmla="*/ 1839 w 1958"/>
                <a:gd name="T33" fmla="*/ 83 h 655"/>
                <a:gd name="T34" fmla="*/ 1640 w 1958"/>
                <a:gd name="T35" fmla="*/ 71 h 655"/>
                <a:gd name="T36" fmla="*/ 1496 w 1958"/>
                <a:gd name="T37" fmla="*/ 36 h 655"/>
                <a:gd name="T38" fmla="*/ 1541 w 1958"/>
                <a:gd name="T39" fmla="*/ 197 h 655"/>
                <a:gd name="T40" fmla="*/ 1419 w 1958"/>
                <a:gd name="T41" fmla="*/ 291 h 655"/>
                <a:gd name="T42" fmla="*/ 1265 w 1958"/>
                <a:gd name="T43" fmla="*/ 360 h 655"/>
                <a:gd name="T44" fmla="*/ 1086 w 1958"/>
                <a:gd name="T45" fmla="*/ 411 h 655"/>
                <a:gd name="T46" fmla="*/ 855 w 1958"/>
                <a:gd name="T47" fmla="*/ 445 h 655"/>
                <a:gd name="T48" fmla="*/ 649 w 1958"/>
                <a:gd name="T49" fmla="*/ 447 h 655"/>
                <a:gd name="T50" fmla="*/ 551 w 1958"/>
                <a:gd name="T51" fmla="*/ 444 h 655"/>
                <a:gd name="T52" fmla="*/ 468 w 1958"/>
                <a:gd name="T53" fmla="*/ 434 h 655"/>
                <a:gd name="T54" fmla="*/ 335 w 1958"/>
                <a:gd name="T55" fmla="*/ 412 h 655"/>
                <a:gd name="T56" fmla="*/ 252 w 1958"/>
                <a:gd name="T57" fmla="*/ 392 h 655"/>
                <a:gd name="T58" fmla="*/ 173 w 1958"/>
                <a:gd name="T59" fmla="*/ 368 h 655"/>
                <a:gd name="T60" fmla="*/ 86 w 1958"/>
                <a:gd name="T61" fmla="*/ 331 h 655"/>
                <a:gd name="T62" fmla="*/ 0 w 1958"/>
                <a:gd name="T63" fmla="*/ 291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8" h="655">
                  <a:moveTo>
                    <a:pt x="0" y="291"/>
                  </a:moveTo>
                  <a:lnTo>
                    <a:pt x="38" y="357"/>
                  </a:lnTo>
                  <a:lnTo>
                    <a:pt x="95" y="393"/>
                  </a:lnTo>
                  <a:lnTo>
                    <a:pt x="139" y="422"/>
                  </a:lnTo>
                  <a:lnTo>
                    <a:pt x="200" y="455"/>
                  </a:lnTo>
                  <a:lnTo>
                    <a:pt x="270" y="486"/>
                  </a:lnTo>
                  <a:lnTo>
                    <a:pt x="329" y="503"/>
                  </a:lnTo>
                  <a:lnTo>
                    <a:pt x="408" y="533"/>
                  </a:lnTo>
                  <a:lnTo>
                    <a:pt x="488" y="557"/>
                  </a:lnTo>
                  <a:lnTo>
                    <a:pt x="565" y="581"/>
                  </a:lnTo>
                  <a:lnTo>
                    <a:pt x="664" y="604"/>
                  </a:lnTo>
                  <a:lnTo>
                    <a:pt x="733" y="614"/>
                  </a:lnTo>
                  <a:lnTo>
                    <a:pt x="830" y="625"/>
                  </a:lnTo>
                  <a:lnTo>
                    <a:pt x="937" y="636"/>
                  </a:lnTo>
                  <a:lnTo>
                    <a:pt x="1040" y="642"/>
                  </a:lnTo>
                  <a:lnTo>
                    <a:pt x="1118" y="643"/>
                  </a:lnTo>
                  <a:lnTo>
                    <a:pt x="1219" y="630"/>
                  </a:lnTo>
                  <a:lnTo>
                    <a:pt x="1302" y="615"/>
                  </a:lnTo>
                  <a:lnTo>
                    <a:pt x="1387" y="593"/>
                  </a:lnTo>
                  <a:lnTo>
                    <a:pt x="1471" y="563"/>
                  </a:lnTo>
                  <a:lnTo>
                    <a:pt x="1518" y="538"/>
                  </a:lnTo>
                  <a:lnTo>
                    <a:pt x="1571" y="505"/>
                  </a:lnTo>
                  <a:lnTo>
                    <a:pt x="1610" y="476"/>
                  </a:lnTo>
                  <a:lnTo>
                    <a:pt x="1647" y="449"/>
                  </a:lnTo>
                  <a:lnTo>
                    <a:pt x="1671" y="421"/>
                  </a:lnTo>
                  <a:lnTo>
                    <a:pt x="1807" y="654"/>
                  </a:lnTo>
                  <a:lnTo>
                    <a:pt x="1813" y="571"/>
                  </a:lnTo>
                  <a:lnTo>
                    <a:pt x="1825" y="473"/>
                  </a:lnTo>
                  <a:lnTo>
                    <a:pt x="1839" y="375"/>
                  </a:lnTo>
                  <a:lnTo>
                    <a:pt x="1866" y="277"/>
                  </a:lnTo>
                  <a:lnTo>
                    <a:pt x="1894" y="213"/>
                  </a:lnTo>
                  <a:lnTo>
                    <a:pt x="1957" y="127"/>
                  </a:lnTo>
                  <a:lnTo>
                    <a:pt x="1926" y="77"/>
                  </a:lnTo>
                  <a:lnTo>
                    <a:pt x="1839" y="83"/>
                  </a:lnTo>
                  <a:lnTo>
                    <a:pt x="1744" y="86"/>
                  </a:lnTo>
                  <a:lnTo>
                    <a:pt x="1640" y="71"/>
                  </a:lnTo>
                  <a:lnTo>
                    <a:pt x="1550" y="52"/>
                  </a:lnTo>
                  <a:lnTo>
                    <a:pt x="1496" y="36"/>
                  </a:lnTo>
                  <a:lnTo>
                    <a:pt x="1427" y="0"/>
                  </a:lnTo>
                  <a:lnTo>
                    <a:pt x="1541" y="197"/>
                  </a:lnTo>
                  <a:lnTo>
                    <a:pt x="1478" y="251"/>
                  </a:lnTo>
                  <a:lnTo>
                    <a:pt x="1419" y="291"/>
                  </a:lnTo>
                  <a:lnTo>
                    <a:pt x="1343" y="330"/>
                  </a:lnTo>
                  <a:lnTo>
                    <a:pt x="1265" y="360"/>
                  </a:lnTo>
                  <a:lnTo>
                    <a:pt x="1170" y="389"/>
                  </a:lnTo>
                  <a:lnTo>
                    <a:pt x="1086" y="411"/>
                  </a:lnTo>
                  <a:lnTo>
                    <a:pt x="961" y="435"/>
                  </a:lnTo>
                  <a:lnTo>
                    <a:pt x="855" y="445"/>
                  </a:lnTo>
                  <a:lnTo>
                    <a:pt x="758" y="449"/>
                  </a:lnTo>
                  <a:lnTo>
                    <a:pt x="649" y="447"/>
                  </a:lnTo>
                  <a:lnTo>
                    <a:pt x="598" y="445"/>
                  </a:lnTo>
                  <a:lnTo>
                    <a:pt x="551" y="444"/>
                  </a:lnTo>
                  <a:lnTo>
                    <a:pt x="509" y="438"/>
                  </a:lnTo>
                  <a:lnTo>
                    <a:pt x="468" y="434"/>
                  </a:lnTo>
                  <a:lnTo>
                    <a:pt x="391" y="425"/>
                  </a:lnTo>
                  <a:lnTo>
                    <a:pt x="335" y="412"/>
                  </a:lnTo>
                  <a:lnTo>
                    <a:pt x="294" y="402"/>
                  </a:lnTo>
                  <a:lnTo>
                    <a:pt x="252" y="392"/>
                  </a:lnTo>
                  <a:lnTo>
                    <a:pt x="210" y="378"/>
                  </a:lnTo>
                  <a:lnTo>
                    <a:pt x="173" y="368"/>
                  </a:lnTo>
                  <a:lnTo>
                    <a:pt x="131" y="352"/>
                  </a:lnTo>
                  <a:lnTo>
                    <a:pt x="86" y="331"/>
                  </a:lnTo>
                  <a:lnTo>
                    <a:pt x="39" y="312"/>
                  </a:lnTo>
                  <a:lnTo>
                    <a:pt x="0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Freeform 18"/>
            <p:cNvSpPr>
              <a:spLocks/>
            </p:cNvSpPr>
            <p:nvPr/>
          </p:nvSpPr>
          <p:spPr bwMode="auto">
            <a:xfrm>
              <a:off x="2127" y="2997"/>
              <a:ext cx="1918" cy="636"/>
            </a:xfrm>
            <a:custGeom>
              <a:avLst/>
              <a:gdLst>
                <a:gd name="T0" fmla="*/ 0 w 1918"/>
                <a:gd name="T1" fmla="*/ 297 h 636"/>
                <a:gd name="T2" fmla="*/ 52 w 1918"/>
                <a:gd name="T3" fmla="*/ 342 h 636"/>
                <a:gd name="T4" fmla="*/ 97 w 1918"/>
                <a:gd name="T5" fmla="*/ 377 h 636"/>
                <a:gd name="T6" fmla="*/ 139 w 1918"/>
                <a:gd name="T7" fmla="*/ 403 h 636"/>
                <a:gd name="T8" fmla="*/ 187 w 1918"/>
                <a:gd name="T9" fmla="*/ 432 h 636"/>
                <a:gd name="T10" fmla="*/ 256 w 1918"/>
                <a:gd name="T11" fmla="*/ 472 h 636"/>
                <a:gd name="T12" fmla="*/ 325 w 1918"/>
                <a:gd name="T13" fmla="*/ 504 h 636"/>
                <a:gd name="T14" fmla="*/ 405 w 1918"/>
                <a:gd name="T15" fmla="*/ 534 h 636"/>
                <a:gd name="T16" fmla="*/ 485 w 1918"/>
                <a:gd name="T17" fmla="*/ 558 h 636"/>
                <a:gd name="T18" fmla="*/ 560 w 1918"/>
                <a:gd name="T19" fmla="*/ 578 h 636"/>
                <a:gd name="T20" fmla="*/ 657 w 1918"/>
                <a:gd name="T21" fmla="*/ 600 h 636"/>
                <a:gd name="T22" fmla="*/ 727 w 1918"/>
                <a:gd name="T23" fmla="*/ 611 h 636"/>
                <a:gd name="T24" fmla="*/ 823 w 1918"/>
                <a:gd name="T25" fmla="*/ 620 h 636"/>
                <a:gd name="T26" fmla="*/ 928 w 1918"/>
                <a:gd name="T27" fmla="*/ 630 h 636"/>
                <a:gd name="T28" fmla="*/ 1032 w 1918"/>
                <a:gd name="T29" fmla="*/ 634 h 636"/>
                <a:gd name="T30" fmla="*/ 1109 w 1918"/>
                <a:gd name="T31" fmla="*/ 635 h 636"/>
                <a:gd name="T32" fmla="*/ 1211 w 1918"/>
                <a:gd name="T33" fmla="*/ 622 h 636"/>
                <a:gd name="T34" fmla="*/ 1291 w 1918"/>
                <a:gd name="T35" fmla="*/ 606 h 636"/>
                <a:gd name="T36" fmla="*/ 1376 w 1918"/>
                <a:gd name="T37" fmla="*/ 584 h 636"/>
                <a:gd name="T38" fmla="*/ 1461 w 1918"/>
                <a:gd name="T39" fmla="*/ 554 h 636"/>
                <a:gd name="T40" fmla="*/ 1508 w 1918"/>
                <a:gd name="T41" fmla="*/ 532 h 636"/>
                <a:gd name="T42" fmla="*/ 1561 w 1918"/>
                <a:gd name="T43" fmla="*/ 498 h 636"/>
                <a:gd name="T44" fmla="*/ 1599 w 1918"/>
                <a:gd name="T45" fmla="*/ 468 h 636"/>
                <a:gd name="T46" fmla="*/ 1636 w 1918"/>
                <a:gd name="T47" fmla="*/ 439 h 636"/>
                <a:gd name="T48" fmla="*/ 1663 w 1918"/>
                <a:gd name="T49" fmla="*/ 413 h 636"/>
                <a:gd name="T50" fmla="*/ 1774 w 1918"/>
                <a:gd name="T51" fmla="*/ 606 h 636"/>
                <a:gd name="T52" fmla="*/ 1782 w 1918"/>
                <a:gd name="T53" fmla="*/ 519 h 636"/>
                <a:gd name="T54" fmla="*/ 1795 w 1918"/>
                <a:gd name="T55" fmla="*/ 439 h 636"/>
                <a:gd name="T56" fmla="*/ 1812 w 1918"/>
                <a:gd name="T57" fmla="*/ 332 h 636"/>
                <a:gd name="T58" fmla="*/ 1840 w 1918"/>
                <a:gd name="T59" fmla="*/ 239 h 636"/>
                <a:gd name="T60" fmla="*/ 1872 w 1918"/>
                <a:gd name="T61" fmla="*/ 158 h 636"/>
                <a:gd name="T62" fmla="*/ 1917 w 1918"/>
                <a:gd name="T63" fmla="*/ 71 h 636"/>
                <a:gd name="T64" fmla="*/ 1831 w 1918"/>
                <a:gd name="T65" fmla="*/ 77 h 636"/>
                <a:gd name="T66" fmla="*/ 1737 w 1918"/>
                <a:gd name="T67" fmla="*/ 80 h 636"/>
                <a:gd name="T68" fmla="*/ 1633 w 1918"/>
                <a:gd name="T69" fmla="*/ 68 h 636"/>
                <a:gd name="T70" fmla="*/ 1544 w 1918"/>
                <a:gd name="T71" fmla="*/ 48 h 636"/>
                <a:gd name="T72" fmla="*/ 1491 w 1918"/>
                <a:gd name="T73" fmla="*/ 34 h 636"/>
                <a:gd name="T74" fmla="*/ 1422 w 1918"/>
                <a:gd name="T75" fmla="*/ 0 h 636"/>
                <a:gd name="T76" fmla="*/ 1534 w 1918"/>
                <a:gd name="T77" fmla="*/ 195 h 636"/>
                <a:gd name="T78" fmla="*/ 1472 w 1918"/>
                <a:gd name="T79" fmla="*/ 245 h 636"/>
                <a:gd name="T80" fmla="*/ 1413 w 1918"/>
                <a:gd name="T81" fmla="*/ 287 h 636"/>
                <a:gd name="T82" fmla="*/ 1335 w 1918"/>
                <a:gd name="T83" fmla="*/ 325 h 636"/>
                <a:gd name="T84" fmla="*/ 1258 w 1918"/>
                <a:gd name="T85" fmla="*/ 357 h 636"/>
                <a:gd name="T86" fmla="*/ 1164 w 1918"/>
                <a:gd name="T87" fmla="*/ 384 h 636"/>
                <a:gd name="T88" fmla="*/ 1080 w 1918"/>
                <a:gd name="T89" fmla="*/ 405 h 636"/>
                <a:gd name="T90" fmla="*/ 954 w 1918"/>
                <a:gd name="T91" fmla="*/ 431 h 636"/>
                <a:gd name="T92" fmla="*/ 851 w 1918"/>
                <a:gd name="T93" fmla="*/ 442 h 636"/>
                <a:gd name="T94" fmla="*/ 753 w 1918"/>
                <a:gd name="T95" fmla="*/ 449 h 636"/>
                <a:gd name="T96" fmla="*/ 645 w 1918"/>
                <a:gd name="T97" fmla="*/ 446 h 636"/>
                <a:gd name="T98" fmla="*/ 595 w 1918"/>
                <a:gd name="T99" fmla="*/ 445 h 636"/>
                <a:gd name="T100" fmla="*/ 548 w 1918"/>
                <a:gd name="T101" fmla="*/ 444 h 636"/>
                <a:gd name="T102" fmla="*/ 505 w 1918"/>
                <a:gd name="T103" fmla="*/ 438 h 636"/>
                <a:gd name="T104" fmla="*/ 463 w 1918"/>
                <a:gd name="T105" fmla="*/ 433 h 636"/>
                <a:gd name="T106" fmla="*/ 390 w 1918"/>
                <a:gd name="T107" fmla="*/ 427 h 636"/>
                <a:gd name="T108" fmla="*/ 334 w 1918"/>
                <a:gd name="T109" fmla="*/ 414 h 636"/>
                <a:gd name="T110" fmla="*/ 293 w 1918"/>
                <a:gd name="T111" fmla="*/ 404 h 636"/>
                <a:gd name="T112" fmla="*/ 250 w 1918"/>
                <a:gd name="T113" fmla="*/ 394 h 636"/>
                <a:gd name="T114" fmla="*/ 208 w 1918"/>
                <a:gd name="T115" fmla="*/ 382 h 636"/>
                <a:gd name="T116" fmla="*/ 173 w 1918"/>
                <a:gd name="T117" fmla="*/ 371 h 636"/>
                <a:gd name="T118" fmla="*/ 130 w 1918"/>
                <a:gd name="T119" fmla="*/ 357 h 636"/>
                <a:gd name="T120" fmla="*/ 84 w 1918"/>
                <a:gd name="T121" fmla="*/ 337 h 636"/>
                <a:gd name="T122" fmla="*/ 41 w 1918"/>
                <a:gd name="T123" fmla="*/ 320 h 636"/>
                <a:gd name="T124" fmla="*/ 0 w 1918"/>
                <a:gd name="T125" fmla="*/ 297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8" h="636">
                  <a:moveTo>
                    <a:pt x="0" y="297"/>
                  </a:moveTo>
                  <a:lnTo>
                    <a:pt x="52" y="342"/>
                  </a:lnTo>
                  <a:lnTo>
                    <a:pt x="97" y="377"/>
                  </a:lnTo>
                  <a:lnTo>
                    <a:pt x="139" y="403"/>
                  </a:lnTo>
                  <a:lnTo>
                    <a:pt x="187" y="432"/>
                  </a:lnTo>
                  <a:lnTo>
                    <a:pt x="256" y="472"/>
                  </a:lnTo>
                  <a:lnTo>
                    <a:pt x="325" y="504"/>
                  </a:lnTo>
                  <a:lnTo>
                    <a:pt x="405" y="534"/>
                  </a:lnTo>
                  <a:lnTo>
                    <a:pt x="485" y="558"/>
                  </a:lnTo>
                  <a:lnTo>
                    <a:pt x="560" y="578"/>
                  </a:lnTo>
                  <a:lnTo>
                    <a:pt x="657" y="600"/>
                  </a:lnTo>
                  <a:lnTo>
                    <a:pt x="727" y="611"/>
                  </a:lnTo>
                  <a:lnTo>
                    <a:pt x="823" y="620"/>
                  </a:lnTo>
                  <a:lnTo>
                    <a:pt x="928" y="630"/>
                  </a:lnTo>
                  <a:lnTo>
                    <a:pt x="1032" y="634"/>
                  </a:lnTo>
                  <a:lnTo>
                    <a:pt x="1109" y="635"/>
                  </a:lnTo>
                  <a:lnTo>
                    <a:pt x="1211" y="622"/>
                  </a:lnTo>
                  <a:lnTo>
                    <a:pt x="1291" y="606"/>
                  </a:lnTo>
                  <a:lnTo>
                    <a:pt x="1376" y="584"/>
                  </a:lnTo>
                  <a:lnTo>
                    <a:pt x="1461" y="554"/>
                  </a:lnTo>
                  <a:lnTo>
                    <a:pt x="1508" y="532"/>
                  </a:lnTo>
                  <a:lnTo>
                    <a:pt x="1561" y="498"/>
                  </a:lnTo>
                  <a:lnTo>
                    <a:pt x="1599" y="468"/>
                  </a:lnTo>
                  <a:lnTo>
                    <a:pt x="1636" y="439"/>
                  </a:lnTo>
                  <a:lnTo>
                    <a:pt x="1663" y="413"/>
                  </a:lnTo>
                  <a:lnTo>
                    <a:pt x="1774" y="606"/>
                  </a:lnTo>
                  <a:lnTo>
                    <a:pt x="1782" y="519"/>
                  </a:lnTo>
                  <a:lnTo>
                    <a:pt x="1795" y="439"/>
                  </a:lnTo>
                  <a:lnTo>
                    <a:pt x="1812" y="332"/>
                  </a:lnTo>
                  <a:lnTo>
                    <a:pt x="1840" y="239"/>
                  </a:lnTo>
                  <a:lnTo>
                    <a:pt x="1872" y="158"/>
                  </a:lnTo>
                  <a:lnTo>
                    <a:pt x="1917" y="71"/>
                  </a:lnTo>
                  <a:lnTo>
                    <a:pt x="1831" y="77"/>
                  </a:lnTo>
                  <a:lnTo>
                    <a:pt x="1737" y="80"/>
                  </a:lnTo>
                  <a:lnTo>
                    <a:pt x="1633" y="68"/>
                  </a:lnTo>
                  <a:lnTo>
                    <a:pt x="1544" y="48"/>
                  </a:lnTo>
                  <a:lnTo>
                    <a:pt x="1491" y="34"/>
                  </a:lnTo>
                  <a:lnTo>
                    <a:pt x="1422" y="0"/>
                  </a:lnTo>
                  <a:lnTo>
                    <a:pt x="1534" y="195"/>
                  </a:lnTo>
                  <a:lnTo>
                    <a:pt x="1472" y="245"/>
                  </a:lnTo>
                  <a:lnTo>
                    <a:pt x="1413" y="287"/>
                  </a:lnTo>
                  <a:lnTo>
                    <a:pt x="1335" y="325"/>
                  </a:lnTo>
                  <a:lnTo>
                    <a:pt x="1258" y="357"/>
                  </a:lnTo>
                  <a:lnTo>
                    <a:pt x="1164" y="384"/>
                  </a:lnTo>
                  <a:lnTo>
                    <a:pt x="1080" y="405"/>
                  </a:lnTo>
                  <a:lnTo>
                    <a:pt x="954" y="431"/>
                  </a:lnTo>
                  <a:lnTo>
                    <a:pt x="851" y="442"/>
                  </a:lnTo>
                  <a:lnTo>
                    <a:pt x="753" y="449"/>
                  </a:lnTo>
                  <a:lnTo>
                    <a:pt x="645" y="446"/>
                  </a:lnTo>
                  <a:lnTo>
                    <a:pt x="595" y="445"/>
                  </a:lnTo>
                  <a:lnTo>
                    <a:pt x="548" y="444"/>
                  </a:lnTo>
                  <a:lnTo>
                    <a:pt x="505" y="438"/>
                  </a:lnTo>
                  <a:lnTo>
                    <a:pt x="463" y="433"/>
                  </a:lnTo>
                  <a:lnTo>
                    <a:pt x="390" y="427"/>
                  </a:lnTo>
                  <a:lnTo>
                    <a:pt x="334" y="414"/>
                  </a:lnTo>
                  <a:lnTo>
                    <a:pt x="293" y="404"/>
                  </a:lnTo>
                  <a:lnTo>
                    <a:pt x="250" y="394"/>
                  </a:lnTo>
                  <a:lnTo>
                    <a:pt x="208" y="382"/>
                  </a:lnTo>
                  <a:lnTo>
                    <a:pt x="173" y="371"/>
                  </a:lnTo>
                  <a:lnTo>
                    <a:pt x="130" y="357"/>
                  </a:lnTo>
                  <a:lnTo>
                    <a:pt x="84" y="337"/>
                  </a:lnTo>
                  <a:lnTo>
                    <a:pt x="41" y="320"/>
                  </a:lnTo>
                  <a:lnTo>
                    <a:pt x="0" y="29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42574839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D70C-9922-174F-A2C5-8A18619FF15B}" type="slidenum">
              <a:rPr lang="en-US" altLang="x-none"/>
              <a:pPr/>
              <a:t>92</a:t>
            </a:fld>
            <a:endParaRPr lang="en-US" altLang="x-none"/>
          </a:p>
        </p:txBody>
      </p:sp>
      <p:sp>
        <p:nvSpPr>
          <p:cNvPr id="69634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 dirty="0"/>
              <a:t>Population &amp; Sample Regression Models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5286375" y="1976438"/>
            <a:ext cx="312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/>
              <a:t>Random Sample</a:t>
            </a: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>
            <a:off x="6053138" y="35877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Oval 8"/>
          <p:cNvSpPr>
            <a:spLocks noChangeArrowheads="1"/>
          </p:cNvSpPr>
          <p:nvPr/>
        </p:nvSpPr>
        <p:spPr bwMode="auto">
          <a:xfrm>
            <a:off x="2063750" y="45021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9641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69641" name="Object 9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2" name="Object 10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5099050" y="2724150"/>
          <a:ext cx="349567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MathType Equation" r:id="rId6" imgW="3503520" imgH="722160" progId="Equation">
                  <p:embed/>
                </p:oleObj>
              </mc:Choice>
              <mc:Fallback>
                <p:oleObj name="MathType Equation" r:id="rId6" imgW="3503520" imgH="722160" progId="Equation">
                  <p:embed/>
                  <p:pic>
                    <p:nvPicPr>
                      <p:cNvPr id="69642" name="Object 10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050" y="2724150"/>
                        <a:ext cx="3495675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latin typeface="Wingdings" charset="2"/>
              </a:rPr>
              <a:t></a:t>
            </a:r>
            <a:r>
              <a:rPr lang="en-US" altLang="x-none" sz="3200" b="1" dirty="0"/>
              <a:t> </a:t>
            </a: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6678679" y="36290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6497704" y="407035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grpSp>
        <p:nvGrpSpPr>
          <p:cNvPr id="69652" name="Group 20"/>
          <p:cNvGrpSpPr>
            <a:grpSpLocks/>
          </p:cNvGrpSpPr>
          <p:nvPr/>
        </p:nvGrpSpPr>
        <p:grpSpPr bwMode="auto">
          <a:xfrm>
            <a:off x="3313113" y="4667250"/>
            <a:ext cx="3108325" cy="1100138"/>
            <a:chOff x="2087" y="2940"/>
            <a:chExt cx="1958" cy="693"/>
          </a:xfrm>
          <a:solidFill>
            <a:schemeClr val="tx2"/>
          </a:solidFill>
        </p:grpSpPr>
        <p:sp>
          <p:nvSpPr>
            <p:cNvPr id="69650" name="Freeform 18"/>
            <p:cNvSpPr>
              <a:spLocks/>
            </p:cNvSpPr>
            <p:nvPr/>
          </p:nvSpPr>
          <p:spPr bwMode="auto">
            <a:xfrm>
              <a:off x="2087" y="2940"/>
              <a:ext cx="1958" cy="655"/>
            </a:xfrm>
            <a:custGeom>
              <a:avLst/>
              <a:gdLst>
                <a:gd name="T0" fmla="*/ 38 w 1958"/>
                <a:gd name="T1" fmla="*/ 357 h 655"/>
                <a:gd name="T2" fmla="*/ 139 w 1958"/>
                <a:gd name="T3" fmla="*/ 422 h 655"/>
                <a:gd name="T4" fmla="*/ 270 w 1958"/>
                <a:gd name="T5" fmla="*/ 486 h 655"/>
                <a:gd name="T6" fmla="*/ 408 w 1958"/>
                <a:gd name="T7" fmla="*/ 533 h 655"/>
                <a:gd name="T8" fmla="*/ 565 w 1958"/>
                <a:gd name="T9" fmla="*/ 581 h 655"/>
                <a:gd name="T10" fmla="*/ 733 w 1958"/>
                <a:gd name="T11" fmla="*/ 614 h 655"/>
                <a:gd name="T12" fmla="*/ 937 w 1958"/>
                <a:gd name="T13" fmla="*/ 636 h 655"/>
                <a:gd name="T14" fmla="*/ 1118 w 1958"/>
                <a:gd name="T15" fmla="*/ 643 h 655"/>
                <a:gd name="T16" fmla="*/ 1302 w 1958"/>
                <a:gd name="T17" fmla="*/ 615 h 655"/>
                <a:gd name="T18" fmla="*/ 1471 w 1958"/>
                <a:gd name="T19" fmla="*/ 563 h 655"/>
                <a:gd name="T20" fmla="*/ 1571 w 1958"/>
                <a:gd name="T21" fmla="*/ 505 h 655"/>
                <a:gd name="T22" fmla="*/ 1647 w 1958"/>
                <a:gd name="T23" fmla="*/ 449 h 655"/>
                <a:gd name="T24" fmla="*/ 1807 w 1958"/>
                <a:gd name="T25" fmla="*/ 654 h 655"/>
                <a:gd name="T26" fmla="*/ 1825 w 1958"/>
                <a:gd name="T27" fmla="*/ 473 h 655"/>
                <a:gd name="T28" fmla="*/ 1866 w 1958"/>
                <a:gd name="T29" fmla="*/ 277 h 655"/>
                <a:gd name="T30" fmla="*/ 1957 w 1958"/>
                <a:gd name="T31" fmla="*/ 127 h 655"/>
                <a:gd name="T32" fmla="*/ 1839 w 1958"/>
                <a:gd name="T33" fmla="*/ 83 h 655"/>
                <a:gd name="T34" fmla="*/ 1640 w 1958"/>
                <a:gd name="T35" fmla="*/ 71 h 655"/>
                <a:gd name="T36" fmla="*/ 1496 w 1958"/>
                <a:gd name="T37" fmla="*/ 36 h 655"/>
                <a:gd name="T38" fmla="*/ 1541 w 1958"/>
                <a:gd name="T39" fmla="*/ 197 h 655"/>
                <a:gd name="T40" fmla="*/ 1419 w 1958"/>
                <a:gd name="T41" fmla="*/ 291 h 655"/>
                <a:gd name="T42" fmla="*/ 1265 w 1958"/>
                <a:gd name="T43" fmla="*/ 360 h 655"/>
                <a:gd name="T44" fmla="*/ 1086 w 1958"/>
                <a:gd name="T45" fmla="*/ 411 h 655"/>
                <a:gd name="T46" fmla="*/ 855 w 1958"/>
                <a:gd name="T47" fmla="*/ 445 h 655"/>
                <a:gd name="T48" fmla="*/ 649 w 1958"/>
                <a:gd name="T49" fmla="*/ 447 h 655"/>
                <a:gd name="T50" fmla="*/ 551 w 1958"/>
                <a:gd name="T51" fmla="*/ 444 h 655"/>
                <a:gd name="T52" fmla="*/ 468 w 1958"/>
                <a:gd name="T53" fmla="*/ 434 h 655"/>
                <a:gd name="T54" fmla="*/ 335 w 1958"/>
                <a:gd name="T55" fmla="*/ 412 h 655"/>
                <a:gd name="T56" fmla="*/ 252 w 1958"/>
                <a:gd name="T57" fmla="*/ 392 h 655"/>
                <a:gd name="T58" fmla="*/ 173 w 1958"/>
                <a:gd name="T59" fmla="*/ 368 h 655"/>
                <a:gd name="T60" fmla="*/ 86 w 1958"/>
                <a:gd name="T61" fmla="*/ 331 h 655"/>
                <a:gd name="T62" fmla="*/ 0 w 1958"/>
                <a:gd name="T63" fmla="*/ 291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8" h="655">
                  <a:moveTo>
                    <a:pt x="0" y="291"/>
                  </a:moveTo>
                  <a:lnTo>
                    <a:pt x="38" y="357"/>
                  </a:lnTo>
                  <a:lnTo>
                    <a:pt x="95" y="393"/>
                  </a:lnTo>
                  <a:lnTo>
                    <a:pt x="139" y="422"/>
                  </a:lnTo>
                  <a:lnTo>
                    <a:pt x="200" y="455"/>
                  </a:lnTo>
                  <a:lnTo>
                    <a:pt x="270" y="486"/>
                  </a:lnTo>
                  <a:lnTo>
                    <a:pt x="329" y="503"/>
                  </a:lnTo>
                  <a:lnTo>
                    <a:pt x="408" y="533"/>
                  </a:lnTo>
                  <a:lnTo>
                    <a:pt x="488" y="557"/>
                  </a:lnTo>
                  <a:lnTo>
                    <a:pt x="565" y="581"/>
                  </a:lnTo>
                  <a:lnTo>
                    <a:pt x="664" y="604"/>
                  </a:lnTo>
                  <a:lnTo>
                    <a:pt x="733" y="614"/>
                  </a:lnTo>
                  <a:lnTo>
                    <a:pt x="830" y="625"/>
                  </a:lnTo>
                  <a:lnTo>
                    <a:pt x="937" y="636"/>
                  </a:lnTo>
                  <a:lnTo>
                    <a:pt x="1040" y="642"/>
                  </a:lnTo>
                  <a:lnTo>
                    <a:pt x="1118" y="643"/>
                  </a:lnTo>
                  <a:lnTo>
                    <a:pt x="1219" y="630"/>
                  </a:lnTo>
                  <a:lnTo>
                    <a:pt x="1302" y="615"/>
                  </a:lnTo>
                  <a:lnTo>
                    <a:pt x="1387" y="593"/>
                  </a:lnTo>
                  <a:lnTo>
                    <a:pt x="1471" y="563"/>
                  </a:lnTo>
                  <a:lnTo>
                    <a:pt x="1518" y="538"/>
                  </a:lnTo>
                  <a:lnTo>
                    <a:pt x="1571" y="505"/>
                  </a:lnTo>
                  <a:lnTo>
                    <a:pt x="1610" y="476"/>
                  </a:lnTo>
                  <a:lnTo>
                    <a:pt x="1647" y="449"/>
                  </a:lnTo>
                  <a:lnTo>
                    <a:pt x="1671" y="421"/>
                  </a:lnTo>
                  <a:lnTo>
                    <a:pt x="1807" y="654"/>
                  </a:lnTo>
                  <a:lnTo>
                    <a:pt x="1813" y="571"/>
                  </a:lnTo>
                  <a:lnTo>
                    <a:pt x="1825" y="473"/>
                  </a:lnTo>
                  <a:lnTo>
                    <a:pt x="1839" y="375"/>
                  </a:lnTo>
                  <a:lnTo>
                    <a:pt x="1866" y="277"/>
                  </a:lnTo>
                  <a:lnTo>
                    <a:pt x="1894" y="213"/>
                  </a:lnTo>
                  <a:lnTo>
                    <a:pt x="1957" y="127"/>
                  </a:lnTo>
                  <a:lnTo>
                    <a:pt x="1926" y="77"/>
                  </a:lnTo>
                  <a:lnTo>
                    <a:pt x="1839" y="83"/>
                  </a:lnTo>
                  <a:lnTo>
                    <a:pt x="1744" y="86"/>
                  </a:lnTo>
                  <a:lnTo>
                    <a:pt x="1640" y="71"/>
                  </a:lnTo>
                  <a:lnTo>
                    <a:pt x="1550" y="52"/>
                  </a:lnTo>
                  <a:lnTo>
                    <a:pt x="1496" y="36"/>
                  </a:lnTo>
                  <a:lnTo>
                    <a:pt x="1427" y="0"/>
                  </a:lnTo>
                  <a:lnTo>
                    <a:pt x="1541" y="197"/>
                  </a:lnTo>
                  <a:lnTo>
                    <a:pt x="1478" y="251"/>
                  </a:lnTo>
                  <a:lnTo>
                    <a:pt x="1419" y="291"/>
                  </a:lnTo>
                  <a:lnTo>
                    <a:pt x="1343" y="330"/>
                  </a:lnTo>
                  <a:lnTo>
                    <a:pt x="1265" y="360"/>
                  </a:lnTo>
                  <a:lnTo>
                    <a:pt x="1170" y="389"/>
                  </a:lnTo>
                  <a:lnTo>
                    <a:pt x="1086" y="411"/>
                  </a:lnTo>
                  <a:lnTo>
                    <a:pt x="961" y="435"/>
                  </a:lnTo>
                  <a:lnTo>
                    <a:pt x="855" y="445"/>
                  </a:lnTo>
                  <a:lnTo>
                    <a:pt x="758" y="449"/>
                  </a:lnTo>
                  <a:lnTo>
                    <a:pt x="649" y="447"/>
                  </a:lnTo>
                  <a:lnTo>
                    <a:pt x="598" y="445"/>
                  </a:lnTo>
                  <a:lnTo>
                    <a:pt x="551" y="444"/>
                  </a:lnTo>
                  <a:lnTo>
                    <a:pt x="509" y="438"/>
                  </a:lnTo>
                  <a:lnTo>
                    <a:pt x="468" y="434"/>
                  </a:lnTo>
                  <a:lnTo>
                    <a:pt x="391" y="425"/>
                  </a:lnTo>
                  <a:lnTo>
                    <a:pt x="335" y="412"/>
                  </a:lnTo>
                  <a:lnTo>
                    <a:pt x="294" y="402"/>
                  </a:lnTo>
                  <a:lnTo>
                    <a:pt x="252" y="392"/>
                  </a:lnTo>
                  <a:lnTo>
                    <a:pt x="210" y="378"/>
                  </a:lnTo>
                  <a:lnTo>
                    <a:pt x="173" y="368"/>
                  </a:lnTo>
                  <a:lnTo>
                    <a:pt x="131" y="352"/>
                  </a:lnTo>
                  <a:lnTo>
                    <a:pt x="86" y="331"/>
                  </a:lnTo>
                  <a:lnTo>
                    <a:pt x="39" y="312"/>
                  </a:lnTo>
                  <a:lnTo>
                    <a:pt x="0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1" name="Freeform 19"/>
            <p:cNvSpPr>
              <a:spLocks/>
            </p:cNvSpPr>
            <p:nvPr/>
          </p:nvSpPr>
          <p:spPr bwMode="auto">
            <a:xfrm>
              <a:off x="2127" y="2997"/>
              <a:ext cx="1918" cy="636"/>
            </a:xfrm>
            <a:custGeom>
              <a:avLst/>
              <a:gdLst>
                <a:gd name="T0" fmla="*/ 0 w 1918"/>
                <a:gd name="T1" fmla="*/ 297 h 636"/>
                <a:gd name="T2" fmla="*/ 52 w 1918"/>
                <a:gd name="T3" fmla="*/ 342 h 636"/>
                <a:gd name="T4" fmla="*/ 97 w 1918"/>
                <a:gd name="T5" fmla="*/ 377 h 636"/>
                <a:gd name="T6" fmla="*/ 139 w 1918"/>
                <a:gd name="T7" fmla="*/ 403 h 636"/>
                <a:gd name="T8" fmla="*/ 187 w 1918"/>
                <a:gd name="T9" fmla="*/ 432 h 636"/>
                <a:gd name="T10" fmla="*/ 256 w 1918"/>
                <a:gd name="T11" fmla="*/ 472 h 636"/>
                <a:gd name="T12" fmla="*/ 325 w 1918"/>
                <a:gd name="T13" fmla="*/ 504 h 636"/>
                <a:gd name="T14" fmla="*/ 405 w 1918"/>
                <a:gd name="T15" fmla="*/ 534 h 636"/>
                <a:gd name="T16" fmla="*/ 485 w 1918"/>
                <a:gd name="T17" fmla="*/ 558 h 636"/>
                <a:gd name="T18" fmla="*/ 560 w 1918"/>
                <a:gd name="T19" fmla="*/ 578 h 636"/>
                <a:gd name="T20" fmla="*/ 657 w 1918"/>
                <a:gd name="T21" fmla="*/ 600 h 636"/>
                <a:gd name="T22" fmla="*/ 727 w 1918"/>
                <a:gd name="T23" fmla="*/ 611 h 636"/>
                <a:gd name="T24" fmla="*/ 823 w 1918"/>
                <a:gd name="T25" fmla="*/ 620 h 636"/>
                <a:gd name="T26" fmla="*/ 928 w 1918"/>
                <a:gd name="T27" fmla="*/ 630 h 636"/>
                <a:gd name="T28" fmla="*/ 1032 w 1918"/>
                <a:gd name="T29" fmla="*/ 634 h 636"/>
                <a:gd name="T30" fmla="*/ 1109 w 1918"/>
                <a:gd name="T31" fmla="*/ 635 h 636"/>
                <a:gd name="T32" fmla="*/ 1211 w 1918"/>
                <a:gd name="T33" fmla="*/ 622 h 636"/>
                <a:gd name="T34" fmla="*/ 1291 w 1918"/>
                <a:gd name="T35" fmla="*/ 606 h 636"/>
                <a:gd name="T36" fmla="*/ 1376 w 1918"/>
                <a:gd name="T37" fmla="*/ 584 h 636"/>
                <a:gd name="T38" fmla="*/ 1461 w 1918"/>
                <a:gd name="T39" fmla="*/ 554 h 636"/>
                <a:gd name="T40" fmla="*/ 1508 w 1918"/>
                <a:gd name="T41" fmla="*/ 532 h 636"/>
                <a:gd name="T42" fmla="*/ 1561 w 1918"/>
                <a:gd name="T43" fmla="*/ 498 h 636"/>
                <a:gd name="T44" fmla="*/ 1599 w 1918"/>
                <a:gd name="T45" fmla="*/ 468 h 636"/>
                <a:gd name="T46" fmla="*/ 1636 w 1918"/>
                <a:gd name="T47" fmla="*/ 439 h 636"/>
                <a:gd name="T48" fmla="*/ 1663 w 1918"/>
                <a:gd name="T49" fmla="*/ 413 h 636"/>
                <a:gd name="T50" fmla="*/ 1774 w 1918"/>
                <a:gd name="T51" fmla="*/ 606 h 636"/>
                <a:gd name="T52" fmla="*/ 1782 w 1918"/>
                <a:gd name="T53" fmla="*/ 519 h 636"/>
                <a:gd name="T54" fmla="*/ 1795 w 1918"/>
                <a:gd name="T55" fmla="*/ 439 h 636"/>
                <a:gd name="T56" fmla="*/ 1812 w 1918"/>
                <a:gd name="T57" fmla="*/ 332 h 636"/>
                <a:gd name="T58" fmla="*/ 1840 w 1918"/>
                <a:gd name="T59" fmla="*/ 239 h 636"/>
                <a:gd name="T60" fmla="*/ 1872 w 1918"/>
                <a:gd name="T61" fmla="*/ 158 h 636"/>
                <a:gd name="T62" fmla="*/ 1917 w 1918"/>
                <a:gd name="T63" fmla="*/ 71 h 636"/>
                <a:gd name="T64" fmla="*/ 1831 w 1918"/>
                <a:gd name="T65" fmla="*/ 77 h 636"/>
                <a:gd name="T66" fmla="*/ 1737 w 1918"/>
                <a:gd name="T67" fmla="*/ 80 h 636"/>
                <a:gd name="T68" fmla="*/ 1633 w 1918"/>
                <a:gd name="T69" fmla="*/ 68 h 636"/>
                <a:gd name="T70" fmla="*/ 1544 w 1918"/>
                <a:gd name="T71" fmla="*/ 48 h 636"/>
                <a:gd name="T72" fmla="*/ 1491 w 1918"/>
                <a:gd name="T73" fmla="*/ 34 h 636"/>
                <a:gd name="T74" fmla="*/ 1422 w 1918"/>
                <a:gd name="T75" fmla="*/ 0 h 636"/>
                <a:gd name="T76" fmla="*/ 1534 w 1918"/>
                <a:gd name="T77" fmla="*/ 195 h 636"/>
                <a:gd name="T78" fmla="*/ 1472 w 1918"/>
                <a:gd name="T79" fmla="*/ 245 h 636"/>
                <a:gd name="T80" fmla="*/ 1413 w 1918"/>
                <a:gd name="T81" fmla="*/ 287 h 636"/>
                <a:gd name="T82" fmla="*/ 1335 w 1918"/>
                <a:gd name="T83" fmla="*/ 325 h 636"/>
                <a:gd name="T84" fmla="*/ 1258 w 1918"/>
                <a:gd name="T85" fmla="*/ 357 h 636"/>
                <a:gd name="T86" fmla="*/ 1164 w 1918"/>
                <a:gd name="T87" fmla="*/ 384 h 636"/>
                <a:gd name="T88" fmla="*/ 1080 w 1918"/>
                <a:gd name="T89" fmla="*/ 405 h 636"/>
                <a:gd name="T90" fmla="*/ 954 w 1918"/>
                <a:gd name="T91" fmla="*/ 431 h 636"/>
                <a:gd name="T92" fmla="*/ 851 w 1918"/>
                <a:gd name="T93" fmla="*/ 442 h 636"/>
                <a:gd name="T94" fmla="*/ 753 w 1918"/>
                <a:gd name="T95" fmla="*/ 449 h 636"/>
                <a:gd name="T96" fmla="*/ 645 w 1918"/>
                <a:gd name="T97" fmla="*/ 446 h 636"/>
                <a:gd name="T98" fmla="*/ 595 w 1918"/>
                <a:gd name="T99" fmla="*/ 445 h 636"/>
                <a:gd name="T100" fmla="*/ 548 w 1918"/>
                <a:gd name="T101" fmla="*/ 444 h 636"/>
                <a:gd name="T102" fmla="*/ 505 w 1918"/>
                <a:gd name="T103" fmla="*/ 438 h 636"/>
                <a:gd name="T104" fmla="*/ 463 w 1918"/>
                <a:gd name="T105" fmla="*/ 433 h 636"/>
                <a:gd name="T106" fmla="*/ 390 w 1918"/>
                <a:gd name="T107" fmla="*/ 427 h 636"/>
                <a:gd name="T108" fmla="*/ 334 w 1918"/>
                <a:gd name="T109" fmla="*/ 414 h 636"/>
                <a:gd name="T110" fmla="*/ 293 w 1918"/>
                <a:gd name="T111" fmla="*/ 404 h 636"/>
                <a:gd name="T112" fmla="*/ 250 w 1918"/>
                <a:gd name="T113" fmla="*/ 394 h 636"/>
                <a:gd name="T114" fmla="*/ 208 w 1918"/>
                <a:gd name="T115" fmla="*/ 382 h 636"/>
                <a:gd name="T116" fmla="*/ 173 w 1918"/>
                <a:gd name="T117" fmla="*/ 371 h 636"/>
                <a:gd name="T118" fmla="*/ 130 w 1918"/>
                <a:gd name="T119" fmla="*/ 357 h 636"/>
                <a:gd name="T120" fmla="*/ 84 w 1918"/>
                <a:gd name="T121" fmla="*/ 337 h 636"/>
                <a:gd name="T122" fmla="*/ 41 w 1918"/>
                <a:gd name="T123" fmla="*/ 320 h 636"/>
                <a:gd name="T124" fmla="*/ 0 w 1918"/>
                <a:gd name="T125" fmla="*/ 297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8" h="636">
                  <a:moveTo>
                    <a:pt x="0" y="297"/>
                  </a:moveTo>
                  <a:lnTo>
                    <a:pt x="52" y="342"/>
                  </a:lnTo>
                  <a:lnTo>
                    <a:pt x="97" y="377"/>
                  </a:lnTo>
                  <a:lnTo>
                    <a:pt x="139" y="403"/>
                  </a:lnTo>
                  <a:lnTo>
                    <a:pt x="187" y="432"/>
                  </a:lnTo>
                  <a:lnTo>
                    <a:pt x="256" y="472"/>
                  </a:lnTo>
                  <a:lnTo>
                    <a:pt x="325" y="504"/>
                  </a:lnTo>
                  <a:lnTo>
                    <a:pt x="405" y="534"/>
                  </a:lnTo>
                  <a:lnTo>
                    <a:pt x="485" y="558"/>
                  </a:lnTo>
                  <a:lnTo>
                    <a:pt x="560" y="578"/>
                  </a:lnTo>
                  <a:lnTo>
                    <a:pt x="657" y="600"/>
                  </a:lnTo>
                  <a:lnTo>
                    <a:pt x="727" y="611"/>
                  </a:lnTo>
                  <a:lnTo>
                    <a:pt x="823" y="620"/>
                  </a:lnTo>
                  <a:lnTo>
                    <a:pt x="928" y="630"/>
                  </a:lnTo>
                  <a:lnTo>
                    <a:pt x="1032" y="634"/>
                  </a:lnTo>
                  <a:lnTo>
                    <a:pt x="1109" y="635"/>
                  </a:lnTo>
                  <a:lnTo>
                    <a:pt x="1211" y="622"/>
                  </a:lnTo>
                  <a:lnTo>
                    <a:pt x="1291" y="606"/>
                  </a:lnTo>
                  <a:lnTo>
                    <a:pt x="1376" y="584"/>
                  </a:lnTo>
                  <a:lnTo>
                    <a:pt x="1461" y="554"/>
                  </a:lnTo>
                  <a:lnTo>
                    <a:pt x="1508" y="532"/>
                  </a:lnTo>
                  <a:lnTo>
                    <a:pt x="1561" y="498"/>
                  </a:lnTo>
                  <a:lnTo>
                    <a:pt x="1599" y="468"/>
                  </a:lnTo>
                  <a:lnTo>
                    <a:pt x="1636" y="439"/>
                  </a:lnTo>
                  <a:lnTo>
                    <a:pt x="1663" y="413"/>
                  </a:lnTo>
                  <a:lnTo>
                    <a:pt x="1774" y="606"/>
                  </a:lnTo>
                  <a:lnTo>
                    <a:pt x="1782" y="519"/>
                  </a:lnTo>
                  <a:lnTo>
                    <a:pt x="1795" y="439"/>
                  </a:lnTo>
                  <a:lnTo>
                    <a:pt x="1812" y="332"/>
                  </a:lnTo>
                  <a:lnTo>
                    <a:pt x="1840" y="239"/>
                  </a:lnTo>
                  <a:lnTo>
                    <a:pt x="1872" y="158"/>
                  </a:lnTo>
                  <a:lnTo>
                    <a:pt x="1917" y="71"/>
                  </a:lnTo>
                  <a:lnTo>
                    <a:pt x="1831" y="77"/>
                  </a:lnTo>
                  <a:lnTo>
                    <a:pt x="1737" y="80"/>
                  </a:lnTo>
                  <a:lnTo>
                    <a:pt x="1633" y="68"/>
                  </a:lnTo>
                  <a:lnTo>
                    <a:pt x="1544" y="48"/>
                  </a:lnTo>
                  <a:lnTo>
                    <a:pt x="1491" y="34"/>
                  </a:lnTo>
                  <a:lnTo>
                    <a:pt x="1422" y="0"/>
                  </a:lnTo>
                  <a:lnTo>
                    <a:pt x="1534" y="195"/>
                  </a:lnTo>
                  <a:lnTo>
                    <a:pt x="1472" y="245"/>
                  </a:lnTo>
                  <a:lnTo>
                    <a:pt x="1413" y="287"/>
                  </a:lnTo>
                  <a:lnTo>
                    <a:pt x="1335" y="325"/>
                  </a:lnTo>
                  <a:lnTo>
                    <a:pt x="1258" y="357"/>
                  </a:lnTo>
                  <a:lnTo>
                    <a:pt x="1164" y="384"/>
                  </a:lnTo>
                  <a:lnTo>
                    <a:pt x="1080" y="405"/>
                  </a:lnTo>
                  <a:lnTo>
                    <a:pt x="954" y="431"/>
                  </a:lnTo>
                  <a:lnTo>
                    <a:pt x="851" y="442"/>
                  </a:lnTo>
                  <a:lnTo>
                    <a:pt x="753" y="449"/>
                  </a:lnTo>
                  <a:lnTo>
                    <a:pt x="645" y="446"/>
                  </a:lnTo>
                  <a:lnTo>
                    <a:pt x="595" y="445"/>
                  </a:lnTo>
                  <a:lnTo>
                    <a:pt x="548" y="444"/>
                  </a:lnTo>
                  <a:lnTo>
                    <a:pt x="505" y="438"/>
                  </a:lnTo>
                  <a:lnTo>
                    <a:pt x="463" y="433"/>
                  </a:lnTo>
                  <a:lnTo>
                    <a:pt x="390" y="427"/>
                  </a:lnTo>
                  <a:lnTo>
                    <a:pt x="334" y="414"/>
                  </a:lnTo>
                  <a:lnTo>
                    <a:pt x="293" y="404"/>
                  </a:lnTo>
                  <a:lnTo>
                    <a:pt x="250" y="394"/>
                  </a:lnTo>
                  <a:lnTo>
                    <a:pt x="208" y="382"/>
                  </a:lnTo>
                  <a:lnTo>
                    <a:pt x="173" y="371"/>
                  </a:lnTo>
                  <a:lnTo>
                    <a:pt x="130" y="357"/>
                  </a:lnTo>
                  <a:lnTo>
                    <a:pt x="84" y="337"/>
                  </a:lnTo>
                  <a:lnTo>
                    <a:pt x="41" y="320"/>
                  </a:lnTo>
                  <a:lnTo>
                    <a:pt x="0" y="29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55" name="Group 23"/>
          <p:cNvGrpSpPr>
            <a:grpSpLocks/>
          </p:cNvGrpSpPr>
          <p:nvPr/>
        </p:nvGrpSpPr>
        <p:grpSpPr bwMode="auto">
          <a:xfrm>
            <a:off x="3349625" y="2312988"/>
            <a:ext cx="2487613" cy="881062"/>
            <a:chOff x="2110" y="1457"/>
            <a:chExt cx="1567" cy="555"/>
          </a:xfrm>
          <a:solidFill>
            <a:schemeClr val="tx2"/>
          </a:solidFill>
        </p:grpSpPr>
        <p:sp>
          <p:nvSpPr>
            <p:cNvPr id="69653" name="Freeform 21"/>
            <p:cNvSpPr>
              <a:spLocks/>
            </p:cNvSpPr>
            <p:nvPr/>
          </p:nvSpPr>
          <p:spPr bwMode="auto">
            <a:xfrm>
              <a:off x="2110" y="1487"/>
              <a:ext cx="1567" cy="525"/>
            </a:xfrm>
            <a:custGeom>
              <a:avLst/>
              <a:gdLst>
                <a:gd name="T0" fmla="*/ 1536 w 1567"/>
                <a:gd name="T1" fmla="*/ 238 h 525"/>
                <a:gd name="T2" fmla="*/ 1455 w 1567"/>
                <a:gd name="T3" fmla="*/ 186 h 525"/>
                <a:gd name="T4" fmla="*/ 1350 w 1567"/>
                <a:gd name="T5" fmla="*/ 135 h 525"/>
                <a:gd name="T6" fmla="*/ 1240 w 1567"/>
                <a:gd name="T7" fmla="*/ 97 h 525"/>
                <a:gd name="T8" fmla="*/ 1114 w 1567"/>
                <a:gd name="T9" fmla="*/ 58 h 525"/>
                <a:gd name="T10" fmla="*/ 979 w 1567"/>
                <a:gd name="T11" fmla="*/ 32 h 525"/>
                <a:gd name="T12" fmla="*/ 816 w 1567"/>
                <a:gd name="T13" fmla="*/ 14 h 525"/>
                <a:gd name="T14" fmla="*/ 671 w 1567"/>
                <a:gd name="T15" fmla="*/ 9 h 525"/>
                <a:gd name="T16" fmla="*/ 524 w 1567"/>
                <a:gd name="T17" fmla="*/ 31 h 525"/>
                <a:gd name="T18" fmla="*/ 389 w 1567"/>
                <a:gd name="T19" fmla="*/ 73 h 525"/>
                <a:gd name="T20" fmla="*/ 309 w 1567"/>
                <a:gd name="T21" fmla="*/ 119 h 525"/>
                <a:gd name="T22" fmla="*/ 248 w 1567"/>
                <a:gd name="T23" fmla="*/ 164 h 525"/>
                <a:gd name="T24" fmla="*/ 120 w 1567"/>
                <a:gd name="T25" fmla="*/ 0 h 525"/>
                <a:gd name="T26" fmla="*/ 106 w 1567"/>
                <a:gd name="T27" fmla="*/ 145 h 525"/>
                <a:gd name="T28" fmla="*/ 73 w 1567"/>
                <a:gd name="T29" fmla="*/ 302 h 525"/>
                <a:gd name="T30" fmla="*/ 0 w 1567"/>
                <a:gd name="T31" fmla="*/ 422 h 525"/>
                <a:gd name="T32" fmla="*/ 94 w 1567"/>
                <a:gd name="T33" fmla="*/ 457 h 525"/>
                <a:gd name="T34" fmla="*/ 254 w 1567"/>
                <a:gd name="T35" fmla="*/ 467 h 525"/>
                <a:gd name="T36" fmla="*/ 369 w 1567"/>
                <a:gd name="T37" fmla="*/ 495 h 525"/>
                <a:gd name="T38" fmla="*/ 333 w 1567"/>
                <a:gd name="T39" fmla="*/ 366 h 525"/>
                <a:gd name="T40" fmla="*/ 431 w 1567"/>
                <a:gd name="T41" fmla="*/ 291 h 525"/>
                <a:gd name="T42" fmla="*/ 554 w 1567"/>
                <a:gd name="T43" fmla="*/ 236 h 525"/>
                <a:gd name="T44" fmla="*/ 697 w 1567"/>
                <a:gd name="T45" fmla="*/ 195 h 525"/>
                <a:gd name="T46" fmla="*/ 882 w 1567"/>
                <a:gd name="T47" fmla="*/ 167 h 525"/>
                <a:gd name="T48" fmla="*/ 1047 w 1567"/>
                <a:gd name="T49" fmla="*/ 166 h 525"/>
                <a:gd name="T50" fmla="*/ 1125 w 1567"/>
                <a:gd name="T51" fmla="*/ 168 h 525"/>
                <a:gd name="T52" fmla="*/ 1192 w 1567"/>
                <a:gd name="T53" fmla="*/ 176 h 525"/>
                <a:gd name="T54" fmla="*/ 1298 w 1567"/>
                <a:gd name="T55" fmla="*/ 194 h 525"/>
                <a:gd name="T56" fmla="*/ 1364 w 1567"/>
                <a:gd name="T57" fmla="*/ 210 h 525"/>
                <a:gd name="T58" fmla="*/ 1428 w 1567"/>
                <a:gd name="T59" fmla="*/ 229 h 525"/>
                <a:gd name="T60" fmla="*/ 1497 w 1567"/>
                <a:gd name="T61" fmla="*/ 259 h 525"/>
                <a:gd name="T62" fmla="*/ 1566 w 1567"/>
                <a:gd name="T63" fmla="*/ 291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67" h="525">
                  <a:moveTo>
                    <a:pt x="1566" y="291"/>
                  </a:moveTo>
                  <a:lnTo>
                    <a:pt x="1536" y="238"/>
                  </a:lnTo>
                  <a:lnTo>
                    <a:pt x="1490" y="209"/>
                  </a:lnTo>
                  <a:lnTo>
                    <a:pt x="1455" y="186"/>
                  </a:lnTo>
                  <a:lnTo>
                    <a:pt x="1406" y="159"/>
                  </a:lnTo>
                  <a:lnTo>
                    <a:pt x="1350" y="135"/>
                  </a:lnTo>
                  <a:lnTo>
                    <a:pt x="1303" y="121"/>
                  </a:lnTo>
                  <a:lnTo>
                    <a:pt x="1240" y="97"/>
                  </a:lnTo>
                  <a:lnTo>
                    <a:pt x="1176" y="78"/>
                  </a:lnTo>
                  <a:lnTo>
                    <a:pt x="1114" y="58"/>
                  </a:lnTo>
                  <a:lnTo>
                    <a:pt x="1035" y="40"/>
                  </a:lnTo>
                  <a:lnTo>
                    <a:pt x="979" y="32"/>
                  </a:lnTo>
                  <a:lnTo>
                    <a:pt x="902" y="23"/>
                  </a:lnTo>
                  <a:lnTo>
                    <a:pt x="816" y="14"/>
                  </a:lnTo>
                  <a:lnTo>
                    <a:pt x="734" y="10"/>
                  </a:lnTo>
                  <a:lnTo>
                    <a:pt x="671" y="9"/>
                  </a:lnTo>
                  <a:lnTo>
                    <a:pt x="591" y="19"/>
                  </a:lnTo>
                  <a:lnTo>
                    <a:pt x="524" y="31"/>
                  </a:lnTo>
                  <a:lnTo>
                    <a:pt x="456" y="49"/>
                  </a:lnTo>
                  <a:lnTo>
                    <a:pt x="389" y="73"/>
                  </a:lnTo>
                  <a:lnTo>
                    <a:pt x="351" y="93"/>
                  </a:lnTo>
                  <a:lnTo>
                    <a:pt x="309" y="119"/>
                  </a:lnTo>
                  <a:lnTo>
                    <a:pt x="278" y="143"/>
                  </a:lnTo>
                  <a:lnTo>
                    <a:pt x="248" y="164"/>
                  </a:lnTo>
                  <a:lnTo>
                    <a:pt x="229" y="187"/>
                  </a:lnTo>
                  <a:lnTo>
                    <a:pt x="120" y="0"/>
                  </a:lnTo>
                  <a:lnTo>
                    <a:pt x="115" y="67"/>
                  </a:lnTo>
                  <a:lnTo>
                    <a:pt x="106" y="145"/>
                  </a:lnTo>
                  <a:lnTo>
                    <a:pt x="94" y="224"/>
                  </a:lnTo>
                  <a:lnTo>
                    <a:pt x="73" y="302"/>
                  </a:lnTo>
                  <a:lnTo>
                    <a:pt x="50" y="353"/>
                  </a:lnTo>
                  <a:lnTo>
                    <a:pt x="0" y="422"/>
                  </a:lnTo>
                  <a:lnTo>
                    <a:pt x="25" y="462"/>
                  </a:lnTo>
                  <a:lnTo>
                    <a:pt x="94" y="457"/>
                  </a:lnTo>
                  <a:lnTo>
                    <a:pt x="170" y="455"/>
                  </a:lnTo>
                  <a:lnTo>
                    <a:pt x="254" y="467"/>
                  </a:lnTo>
                  <a:lnTo>
                    <a:pt x="326" y="482"/>
                  </a:lnTo>
                  <a:lnTo>
                    <a:pt x="369" y="495"/>
                  </a:lnTo>
                  <a:lnTo>
                    <a:pt x="424" y="524"/>
                  </a:lnTo>
                  <a:lnTo>
                    <a:pt x="333" y="366"/>
                  </a:lnTo>
                  <a:lnTo>
                    <a:pt x="383" y="323"/>
                  </a:lnTo>
                  <a:lnTo>
                    <a:pt x="431" y="291"/>
                  </a:lnTo>
                  <a:lnTo>
                    <a:pt x="491" y="260"/>
                  </a:lnTo>
                  <a:lnTo>
                    <a:pt x="554" y="236"/>
                  </a:lnTo>
                  <a:lnTo>
                    <a:pt x="630" y="212"/>
                  </a:lnTo>
                  <a:lnTo>
                    <a:pt x="697" y="195"/>
                  </a:lnTo>
                  <a:lnTo>
                    <a:pt x="797" y="175"/>
                  </a:lnTo>
                  <a:lnTo>
                    <a:pt x="882" y="167"/>
                  </a:lnTo>
                  <a:lnTo>
                    <a:pt x="959" y="164"/>
                  </a:lnTo>
                  <a:lnTo>
                    <a:pt x="1047" y="166"/>
                  </a:lnTo>
                  <a:lnTo>
                    <a:pt x="1087" y="167"/>
                  </a:lnTo>
                  <a:lnTo>
                    <a:pt x="1125" y="168"/>
                  </a:lnTo>
                  <a:lnTo>
                    <a:pt x="1159" y="173"/>
                  </a:lnTo>
                  <a:lnTo>
                    <a:pt x="1192" y="176"/>
                  </a:lnTo>
                  <a:lnTo>
                    <a:pt x="1253" y="183"/>
                  </a:lnTo>
                  <a:lnTo>
                    <a:pt x="1298" y="194"/>
                  </a:lnTo>
                  <a:lnTo>
                    <a:pt x="1331" y="202"/>
                  </a:lnTo>
                  <a:lnTo>
                    <a:pt x="1364" y="210"/>
                  </a:lnTo>
                  <a:lnTo>
                    <a:pt x="1398" y="221"/>
                  </a:lnTo>
                  <a:lnTo>
                    <a:pt x="1428" y="229"/>
                  </a:lnTo>
                  <a:lnTo>
                    <a:pt x="1461" y="242"/>
                  </a:lnTo>
                  <a:lnTo>
                    <a:pt x="1497" y="259"/>
                  </a:lnTo>
                  <a:lnTo>
                    <a:pt x="1535" y="274"/>
                  </a:lnTo>
                  <a:lnTo>
                    <a:pt x="1566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4" name="Freeform 22"/>
            <p:cNvSpPr>
              <a:spLocks/>
            </p:cNvSpPr>
            <p:nvPr/>
          </p:nvSpPr>
          <p:spPr bwMode="auto">
            <a:xfrm>
              <a:off x="2110" y="1457"/>
              <a:ext cx="1535" cy="509"/>
            </a:xfrm>
            <a:custGeom>
              <a:avLst/>
              <a:gdLst>
                <a:gd name="T0" fmla="*/ 1534 w 1535"/>
                <a:gd name="T1" fmla="*/ 270 h 509"/>
                <a:gd name="T2" fmla="*/ 1492 w 1535"/>
                <a:gd name="T3" fmla="*/ 234 h 509"/>
                <a:gd name="T4" fmla="*/ 1456 w 1535"/>
                <a:gd name="T5" fmla="*/ 206 h 509"/>
                <a:gd name="T6" fmla="*/ 1423 w 1535"/>
                <a:gd name="T7" fmla="*/ 186 h 509"/>
                <a:gd name="T8" fmla="*/ 1384 w 1535"/>
                <a:gd name="T9" fmla="*/ 162 h 509"/>
                <a:gd name="T10" fmla="*/ 1329 w 1535"/>
                <a:gd name="T11" fmla="*/ 130 h 509"/>
                <a:gd name="T12" fmla="*/ 1274 w 1535"/>
                <a:gd name="T13" fmla="*/ 105 h 509"/>
                <a:gd name="T14" fmla="*/ 1210 w 1535"/>
                <a:gd name="T15" fmla="*/ 81 h 509"/>
                <a:gd name="T16" fmla="*/ 1146 w 1535"/>
                <a:gd name="T17" fmla="*/ 62 h 509"/>
                <a:gd name="T18" fmla="*/ 1086 w 1535"/>
                <a:gd name="T19" fmla="*/ 46 h 509"/>
                <a:gd name="T20" fmla="*/ 1008 w 1535"/>
                <a:gd name="T21" fmla="*/ 28 h 509"/>
                <a:gd name="T22" fmla="*/ 952 w 1535"/>
                <a:gd name="T23" fmla="*/ 19 h 509"/>
                <a:gd name="T24" fmla="*/ 875 w 1535"/>
                <a:gd name="T25" fmla="*/ 12 h 509"/>
                <a:gd name="T26" fmla="*/ 791 w 1535"/>
                <a:gd name="T27" fmla="*/ 4 h 509"/>
                <a:gd name="T28" fmla="*/ 708 w 1535"/>
                <a:gd name="T29" fmla="*/ 1 h 509"/>
                <a:gd name="T30" fmla="*/ 647 w 1535"/>
                <a:gd name="T31" fmla="*/ 0 h 509"/>
                <a:gd name="T32" fmla="*/ 565 w 1535"/>
                <a:gd name="T33" fmla="*/ 10 h 509"/>
                <a:gd name="T34" fmla="*/ 501 w 1535"/>
                <a:gd name="T35" fmla="*/ 23 h 509"/>
                <a:gd name="T36" fmla="*/ 433 w 1535"/>
                <a:gd name="T37" fmla="*/ 41 h 509"/>
                <a:gd name="T38" fmla="*/ 365 w 1535"/>
                <a:gd name="T39" fmla="*/ 65 h 509"/>
                <a:gd name="T40" fmla="*/ 327 w 1535"/>
                <a:gd name="T41" fmla="*/ 82 h 509"/>
                <a:gd name="T42" fmla="*/ 285 w 1535"/>
                <a:gd name="T43" fmla="*/ 110 h 509"/>
                <a:gd name="T44" fmla="*/ 254 w 1535"/>
                <a:gd name="T45" fmla="*/ 134 h 509"/>
                <a:gd name="T46" fmla="*/ 225 w 1535"/>
                <a:gd name="T47" fmla="*/ 157 h 509"/>
                <a:gd name="T48" fmla="*/ 203 w 1535"/>
                <a:gd name="T49" fmla="*/ 178 h 509"/>
                <a:gd name="T50" fmla="*/ 114 w 1535"/>
                <a:gd name="T51" fmla="*/ 23 h 509"/>
                <a:gd name="T52" fmla="*/ 108 w 1535"/>
                <a:gd name="T53" fmla="*/ 93 h 509"/>
                <a:gd name="T54" fmla="*/ 98 w 1535"/>
                <a:gd name="T55" fmla="*/ 157 h 509"/>
                <a:gd name="T56" fmla="*/ 84 w 1535"/>
                <a:gd name="T57" fmla="*/ 242 h 509"/>
                <a:gd name="T58" fmla="*/ 62 w 1535"/>
                <a:gd name="T59" fmla="*/ 317 h 509"/>
                <a:gd name="T60" fmla="*/ 36 w 1535"/>
                <a:gd name="T61" fmla="*/ 382 h 509"/>
                <a:gd name="T62" fmla="*/ 0 w 1535"/>
                <a:gd name="T63" fmla="*/ 451 h 509"/>
                <a:gd name="T64" fmla="*/ 69 w 1535"/>
                <a:gd name="T65" fmla="*/ 446 h 509"/>
                <a:gd name="T66" fmla="*/ 144 w 1535"/>
                <a:gd name="T67" fmla="*/ 444 h 509"/>
                <a:gd name="T68" fmla="*/ 227 w 1535"/>
                <a:gd name="T69" fmla="*/ 454 h 509"/>
                <a:gd name="T70" fmla="*/ 298 w 1535"/>
                <a:gd name="T71" fmla="*/ 470 h 509"/>
                <a:gd name="T72" fmla="*/ 341 w 1535"/>
                <a:gd name="T73" fmla="*/ 481 h 509"/>
                <a:gd name="T74" fmla="*/ 396 w 1535"/>
                <a:gd name="T75" fmla="*/ 508 h 509"/>
                <a:gd name="T76" fmla="*/ 306 w 1535"/>
                <a:gd name="T77" fmla="*/ 352 h 509"/>
                <a:gd name="T78" fmla="*/ 356 w 1535"/>
                <a:gd name="T79" fmla="*/ 312 h 509"/>
                <a:gd name="T80" fmla="*/ 403 w 1535"/>
                <a:gd name="T81" fmla="*/ 278 h 509"/>
                <a:gd name="T82" fmla="*/ 466 w 1535"/>
                <a:gd name="T83" fmla="*/ 248 h 509"/>
                <a:gd name="T84" fmla="*/ 527 w 1535"/>
                <a:gd name="T85" fmla="*/ 222 h 509"/>
                <a:gd name="T86" fmla="*/ 603 w 1535"/>
                <a:gd name="T87" fmla="*/ 201 h 509"/>
                <a:gd name="T88" fmla="*/ 670 w 1535"/>
                <a:gd name="T89" fmla="*/ 184 h 509"/>
                <a:gd name="T90" fmla="*/ 771 w 1535"/>
                <a:gd name="T91" fmla="*/ 163 h 509"/>
                <a:gd name="T92" fmla="*/ 853 w 1535"/>
                <a:gd name="T93" fmla="*/ 154 h 509"/>
                <a:gd name="T94" fmla="*/ 931 w 1535"/>
                <a:gd name="T95" fmla="*/ 149 h 509"/>
                <a:gd name="T96" fmla="*/ 1018 w 1535"/>
                <a:gd name="T97" fmla="*/ 151 h 509"/>
                <a:gd name="T98" fmla="*/ 1058 w 1535"/>
                <a:gd name="T99" fmla="*/ 152 h 509"/>
                <a:gd name="T100" fmla="*/ 1095 w 1535"/>
                <a:gd name="T101" fmla="*/ 153 h 509"/>
                <a:gd name="T102" fmla="*/ 1130 w 1535"/>
                <a:gd name="T103" fmla="*/ 158 h 509"/>
                <a:gd name="T104" fmla="*/ 1164 w 1535"/>
                <a:gd name="T105" fmla="*/ 162 h 509"/>
                <a:gd name="T106" fmla="*/ 1222 w 1535"/>
                <a:gd name="T107" fmla="*/ 166 h 509"/>
                <a:gd name="T108" fmla="*/ 1267 w 1535"/>
                <a:gd name="T109" fmla="*/ 177 h 509"/>
                <a:gd name="T110" fmla="*/ 1300 w 1535"/>
                <a:gd name="T111" fmla="*/ 185 h 509"/>
                <a:gd name="T112" fmla="*/ 1334 w 1535"/>
                <a:gd name="T113" fmla="*/ 193 h 509"/>
                <a:gd name="T114" fmla="*/ 1368 w 1535"/>
                <a:gd name="T115" fmla="*/ 202 h 509"/>
                <a:gd name="T116" fmla="*/ 1396 w 1535"/>
                <a:gd name="T117" fmla="*/ 211 h 509"/>
                <a:gd name="T118" fmla="*/ 1430 w 1535"/>
                <a:gd name="T119" fmla="*/ 222 h 509"/>
                <a:gd name="T120" fmla="*/ 1467 w 1535"/>
                <a:gd name="T121" fmla="*/ 238 h 509"/>
                <a:gd name="T122" fmla="*/ 1501 w 1535"/>
                <a:gd name="T123" fmla="*/ 252 h 509"/>
                <a:gd name="T124" fmla="*/ 1534 w 1535"/>
                <a:gd name="T125" fmla="*/ 27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" h="509">
                  <a:moveTo>
                    <a:pt x="1534" y="270"/>
                  </a:moveTo>
                  <a:lnTo>
                    <a:pt x="1492" y="234"/>
                  </a:lnTo>
                  <a:lnTo>
                    <a:pt x="1456" y="206"/>
                  </a:lnTo>
                  <a:lnTo>
                    <a:pt x="1423" y="186"/>
                  </a:lnTo>
                  <a:lnTo>
                    <a:pt x="1384" y="162"/>
                  </a:lnTo>
                  <a:lnTo>
                    <a:pt x="1329" y="130"/>
                  </a:lnTo>
                  <a:lnTo>
                    <a:pt x="1274" y="105"/>
                  </a:lnTo>
                  <a:lnTo>
                    <a:pt x="1210" y="81"/>
                  </a:lnTo>
                  <a:lnTo>
                    <a:pt x="1146" y="62"/>
                  </a:lnTo>
                  <a:lnTo>
                    <a:pt x="1086" y="46"/>
                  </a:lnTo>
                  <a:lnTo>
                    <a:pt x="1008" y="28"/>
                  </a:lnTo>
                  <a:lnTo>
                    <a:pt x="952" y="19"/>
                  </a:lnTo>
                  <a:lnTo>
                    <a:pt x="875" y="12"/>
                  </a:lnTo>
                  <a:lnTo>
                    <a:pt x="791" y="4"/>
                  </a:lnTo>
                  <a:lnTo>
                    <a:pt x="708" y="1"/>
                  </a:lnTo>
                  <a:lnTo>
                    <a:pt x="647" y="0"/>
                  </a:lnTo>
                  <a:lnTo>
                    <a:pt x="565" y="10"/>
                  </a:lnTo>
                  <a:lnTo>
                    <a:pt x="501" y="23"/>
                  </a:lnTo>
                  <a:lnTo>
                    <a:pt x="433" y="41"/>
                  </a:lnTo>
                  <a:lnTo>
                    <a:pt x="365" y="65"/>
                  </a:lnTo>
                  <a:lnTo>
                    <a:pt x="327" y="82"/>
                  </a:lnTo>
                  <a:lnTo>
                    <a:pt x="285" y="110"/>
                  </a:lnTo>
                  <a:lnTo>
                    <a:pt x="254" y="134"/>
                  </a:lnTo>
                  <a:lnTo>
                    <a:pt x="225" y="157"/>
                  </a:lnTo>
                  <a:lnTo>
                    <a:pt x="203" y="178"/>
                  </a:lnTo>
                  <a:lnTo>
                    <a:pt x="114" y="23"/>
                  </a:lnTo>
                  <a:lnTo>
                    <a:pt x="108" y="93"/>
                  </a:lnTo>
                  <a:lnTo>
                    <a:pt x="98" y="157"/>
                  </a:lnTo>
                  <a:lnTo>
                    <a:pt x="84" y="242"/>
                  </a:lnTo>
                  <a:lnTo>
                    <a:pt x="62" y="317"/>
                  </a:lnTo>
                  <a:lnTo>
                    <a:pt x="36" y="382"/>
                  </a:lnTo>
                  <a:lnTo>
                    <a:pt x="0" y="451"/>
                  </a:lnTo>
                  <a:lnTo>
                    <a:pt x="69" y="446"/>
                  </a:lnTo>
                  <a:lnTo>
                    <a:pt x="144" y="444"/>
                  </a:lnTo>
                  <a:lnTo>
                    <a:pt x="227" y="454"/>
                  </a:lnTo>
                  <a:lnTo>
                    <a:pt x="298" y="470"/>
                  </a:lnTo>
                  <a:lnTo>
                    <a:pt x="341" y="481"/>
                  </a:lnTo>
                  <a:lnTo>
                    <a:pt x="396" y="508"/>
                  </a:lnTo>
                  <a:lnTo>
                    <a:pt x="306" y="352"/>
                  </a:lnTo>
                  <a:lnTo>
                    <a:pt x="356" y="312"/>
                  </a:lnTo>
                  <a:lnTo>
                    <a:pt x="403" y="278"/>
                  </a:lnTo>
                  <a:lnTo>
                    <a:pt x="466" y="248"/>
                  </a:lnTo>
                  <a:lnTo>
                    <a:pt x="527" y="222"/>
                  </a:lnTo>
                  <a:lnTo>
                    <a:pt x="603" y="201"/>
                  </a:lnTo>
                  <a:lnTo>
                    <a:pt x="670" y="184"/>
                  </a:lnTo>
                  <a:lnTo>
                    <a:pt x="771" y="163"/>
                  </a:lnTo>
                  <a:lnTo>
                    <a:pt x="853" y="154"/>
                  </a:lnTo>
                  <a:lnTo>
                    <a:pt x="931" y="149"/>
                  </a:lnTo>
                  <a:lnTo>
                    <a:pt x="1018" y="151"/>
                  </a:lnTo>
                  <a:lnTo>
                    <a:pt x="1058" y="152"/>
                  </a:lnTo>
                  <a:lnTo>
                    <a:pt x="1095" y="153"/>
                  </a:lnTo>
                  <a:lnTo>
                    <a:pt x="1130" y="158"/>
                  </a:lnTo>
                  <a:lnTo>
                    <a:pt x="1164" y="162"/>
                  </a:lnTo>
                  <a:lnTo>
                    <a:pt x="1222" y="166"/>
                  </a:lnTo>
                  <a:lnTo>
                    <a:pt x="1267" y="177"/>
                  </a:lnTo>
                  <a:lnTo>
                    <a:pt x="1300" y="185"/>
                  </a:lnTo>
                  <a:lnTo>
                    <a:pt x="1334" y="193"/>
                  </a:lnTo>
                  <a:lnTo>
                    <a:pt x="1368" y="202"/>
                  </a:lnTo>
                  <a:lnTo>
                    <a:pt x="1396" y="211"/>
                  </a:lnTo>
                  <a:lnTo>
                    <a:pt x="1430" y="222"/>
                  </a:lnTo>
                  <a:lnTo>
                    <a:pt x="1467" y="238"/>
                  </a:lnTo>
                  <a:lnTo>
                    <a:pt x="1501" y="252"/>
                  </a:lnTo>
                  <a:lnTo>
                    <a:pt x="1534" y="270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0580" y="822639"/>
            <a:ext cx="1852613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068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5302-0FD7-274D-B727-FF252C11520B}" type="slidenum">
              <a:rPr lang="en-US" altLang="x-none" smtClean="0"/>
              <a:pPr/>
              <a:t>93</a:t>
            </a:fld>
            <a:endParaRPr lang="en-US" altLang="x-none"/>
          </a:p>
        </p:txBody>
      </p:sp>
      <p:graphicFrame>
        <p:nvGraphicFramePr>
          <p:cNvPr id="71682" name="Object 2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571500" y="1928813"/>
          <a:ext cx="808355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VISIO" r:id="rId4" imgW="3993840" imgH="2130120" progId="Visio.Drawing.4">
                  <p:embed/>
                </p:oleObj>
              </mc:Choice>
              <mc:Fallback>
                <p:oleObj name="VISIO" r:id="rId4" imgW="3993840" imgH="2130120" progId="Visio.Drawing.4">
                  <p:embed/>
                  <p:pic>
                    <p:nvPicPr>
                      <p:cNvPr id="71682" name="Object 2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928813"/>
                        <a:ext cx="8083550" cy="430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=""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Arc 3"/>
          <p:cNvSpPr>
            <a:spLocks/>
          </p:cNvSpPr>
          <p:nvPr/>
        </p:nvSpPr>
        <p:spPr bwMode="auto">
          <a:xfrm>
            <a:off x="3290888" y="2452688"/>
            <a:ext cx="596900" cy="139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68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4021138" y="22431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MathType Equation" r:id="rId6" imgW="3260520" imgH="466560" progId="Equation">
                  <p:embed/>
                </p:oleObj>
              </mc:Choice>
              <mc:Fallback>
                <p:oleObj name="MathType Equation" r:id="rId6" imgW="3260520" imgH="466560" progId="Equation">
                  <p:embed/>
                  <p:pic>
                    <p:nvPicPr>
                      <p:cNvPr id="71685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22431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6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5835650" y="4419600"/>
          <a:ext cx="26225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8" imgW="1066680" imgH="228600" progId="Equation.3">
                  <p:embed/>
                </p:oleObj>
              </mc:Choice>
              <mc:Fallback>
                <p:oleObj name="Equation" r:id="rId8" imgW="1066680" imgH="228600" progId="Equation.3">
                  <p:embed/>
                  <p:pic>
                    <p:nvPicPr>
                      <p:cNvPr id="71686" name="Object 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5650" y="4419600"/>
                        <a:ext cx="262255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7" name="Arc 7"/>
          <p:cNvSpPr>
            <a:spLocks/>
          </p:cNvSpPr>
          <p:nvPr/>
        </p:nvSpPr>
        <p:spPr bwMode="auto">
          <a:xfrm>
            <a:off x="4129088" y="4191000"/>
            <a:ext cx="596900" cy="6731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7380288" y="2212975"/>
            <a:ext cx="16605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Observedvalue</a:t>
            </a:r>
          </a:p>
        </p:txBody>
      </p:sp>
      <p:sp>
        <p:nvSpPr>
          <p:cNvPr id="71689" name="Arc 9"/>
          <p:cNvSpPr>
            <a:spLocks/>
          </p:cNvSpPr>
          <p:nvPr/>
        </p:nvSpPr>
        <p:spPr bwMode="auto">
          <a:xfrm>
            <a:off x="7391400" y="2971800"/>
            <a:ext cx="368300" cy="5207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676275" y="5945188"/>
            <a:ext cx="28257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value</a:t>
            </a:r>
          </a:p>
        </p:txBody>
      </p:sp>
      <p:sp>
        <p:nvSpPr>
          <p:cNvPr id="71691" name="Arc 11"/>
          <p:cNvSpPr>
            <a:spLocks/>
          </p:cNvSpPr>
          <p:nvPr/>
        </p:nvSpPr>
        <p:spPr bwMode="auto">
          <a:xfrm>
            <a:off x="3200400" y="5410200"/>
            <a:ext cx="368300" cy="7493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3489325" y="3252788"/>
            <a:ext cx="336391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</a:t>
            </a:r>
            <a:r>
              <a:rPr lang="en-US" altLang="x-none" sz="36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x-none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Random error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9381368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35C2-CF20-5047-BDCA-FDBD4E40D74D}" type="slidenum">
              <a:rPr lang="en-US" altLang="x-none"/>
              <a:pPr/>
              <a:t>94</a:t>
            </a:fld>
            <a:endParaRPr lang="en-US" altLang="x-none"/>
          </a:p>
        </p:txBody>
      </p:sp>
      <p:graphicFrame>
        <p:nvGraphicFramePr>
          <p:cNvPr id="73730" name="Object 2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571500" y="1928813"/>
          <a:ext cx="808355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VISIO" r:id="rId4" imgW="3993840" imgH="2130120" progId="Visio.Drawing.4">
                  <p:embed/>
                </p:oleObj>
              </mc:Choice>
              <mc:Fallback>
                <p:oleObj name="VISIO" r:id="rId4" imgW="3993840" imgH="2130120" progId="Visio.Drawing.4">
                  <p:embed/>
                  <p:pic>
                    <p:nvPicPr>
                      <p:cNvPr id="73730" name="Object 2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928813"/>
                        <a:ext cx="8083550" cy="430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=""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1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3948113" y="2058988"/>
          <a:ext cx="349567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MathType Equation" r:id="rId6" imgW="3503520" imgH="722160" progId="Equation">
                  <p:embed/>
                </p:oleObj>
              </mc:Choice>
              <mc:Fallback>
                <p:oleObj name="MathType Equation" r:id="rId6" imgW="3503520" imgH="722160" progId="Equation">
                  <p:embed/>
                  <p:pic>
                    <p:nvPicPr>
                      <p:cNvPr id="73731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8113" y="2058988"/>
                        <a:ext cx="3495675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/>
              <a:t>Sample Linear Regression Model</a:t>
            </a:r>
          </a:p>
        </p:txBody>
      </p:sp>
      <p:graphicFrame>
        <p:nvGraphicFramePr>
          <p:cNvPr id="73733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4432300" y="4552950"/>
          <a:ext cx="27082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MathType Equation" r:id="rId8" imgW="2716200" imgH="722160" progId="Equation">
                  <p:embed/>
                </p:oleObj>
              </mc:Choice>
              <mc:Fallback>
                <p:oleObj name="MathType Equation" r:id="rId8" imgW="2716200" imgH="722160" progId="Equation">
                  <p:embed/>
                  <p:pic>
                    <p:nvPicPr>
                      <p:cNvPr id="73733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300" y="4552950"/>
                        <a:ext cx="27082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4" name="Arc 6"/>
          <p:cNvSpPr>
            <a:spLocks/>
          </p:cNvSpPr>
          <p:nvPr/>
        </p:nvSpPr>
        <p:spPr bwMode="auto">
          <a:xfrm>
            <a:off x="3748088" y="4343400"/>
            <a:ext cx="673100" cy="5207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Arc 7"/>
          <p:cNvSpPr>
            <a:spLocks/>
          </p:cNvSpPr>
          <p:nvPr/>
        </p:nvSpPr>
        <p:spPr bwMode="auto">
          <a:xfrm>
            <a:off x="3290888" y="2452688"/>
            <a:ext cx="596900" cy="139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6" name="Arc 8"/>
          <p:cNvSpPr>
            <a:spLocks/>
          </p:cNvSpPr>
          <p:nvPr/>
        </p:nvSpPr>
        <p:spPr bwMode="auto">
          <a:xfrm>
            <a:off x="3200400" y="5410200"/>
            <a:ext cx="368300" cy="7493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7077075" y="4040188"/>
            <a:ext cx="198913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Unsampled observation</a:t>
            </a:r>
          </a:p>
        </p:txBody>
      </p:sp>
      <p:sp>
        <p:nvSpPr>
          <p:cNvPr id="73738" name="Arc 10"/>
          <p:cNvSpPr>
            <a:spLocks/>
          </p:cNvSpPr>
          <p:nvPr/>
        </p:nvSpPr>
        <p:spPr bwMode="auto">
          <a:xfrm>
            <a:off x="6645275" y="4189413"/>
            <a:ext cx="455613" cy="2222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3490913" y="3008313"/>
            <a:ext cx="2100262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</a:t>
            </a:r>
            <a:r>
              <a:rPr lang="en-US" altLang="x-none" sz="36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x-none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Random error</a:t>
            </a: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676275" y="5945188"/>
            <a:ext cx="28257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value</a:t>
            </a: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3576638" y="3049588"/>
            <a:ext cx="3730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23509661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0">
            <a:normAutofit/>
          </a:bodyPr>
          <a:lstStyle/>
          <a:p>
            <a:r>
              <a:rPr lang="en-US" altLang="x-none" dirty="0"/>
              <a:t>Estimating Parameters:</a:t>
            </a:r>
            <a:br>
              <a:rPr lang="en-US" altLang="x-none" dirty="0"/>
            </a:br>
            <a:r>
              <a:rPr lang="en-US" altLang="x-none" dirty="0"/>
              <a:t>Least Squares Method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990" y="-1054641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/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545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787525" y="3235325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59150" y="3736975"/>
            <a:ext cx="3035300" cy="1435100"/>
            <a:chOff x="3359150" y="3736975"/>
            <a:chExt cx="3035300" cy="1435100"/>
          </a:xfrm>
          <a:solidFill>
            <a:schemeClr val="bg1"/>
          </a:solidFill>
        </p:grpSpPr>
        <p:sp>
          <p:nvSpPr>
            <p:cNvPr id="79910" name="Oval 38"/>
            <p:cNvSpPr>
              <a:spLocks noChangeArrowheads="1"/>
            </p:cNvSpPr>
            <p:nvPr/>
          </p:nvSpPr>
          <p:spPr bwMode="auto">
            <a:xfrm>
              <a:off x="4349750" y="4956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auto">
            <a:xfrm>
              <a:off x="6178550" y="37369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2" name="Oval 40"/>
            <p:cNvSpPr>
              <a:spLocks noChangeArrowheads="1"/>
            </p:cNvSpPr>
            <p:nvPr/>
          </p:nvSpPr>
          <p:spPr bwMode="auto">
            <a:xfrm>
              <a:off x="3968750" y="4270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3" name="Oval 41"/>
            <p:cNvSpPr>
              <a:spLocks noChangeArrowheads="1"/>
            </p:cNvSpPr>
            <p:nvPr/>
          </p:nvSpPr>
          <p:spPr bwMode="auto">
            <a:xfrm>
              <a:off x="5416550" y="3813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4" name="Oval 42"/>
            <p:cNvSpPr>
              <a:spLocks noChangeArrowheads="1"/>
            </p:cNvSpPr>
            <p:nvPr/>
          </p:nvSpPr>
          <p:spPr bwMode="auto">
            <a:xfrm>
              <a:off x="5111750" y="47275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5" name="Oval 43"/>
            <p:cNvSpPr>
              <a:spLocks noChangeArrowheads="1"/>
            </p:cNvSpPr>
            <p:nvPr/>
          </p:nvSpPr>
          <p:spPr bwMode="auto">
            <a:xfrm>
              <a:off x="3359150" y="4651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08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Scatter plot</a:t>
            </a:r>
            <a:endParaRPr lang="en-US" altLang="x-none" dirty="0"/>
          </a:p>
        </p:txBody>
      </p:sp>
      <p:sp>
        <p:nvSpPr>
          <p:cNvPr id="79909" name="Rectangle 3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Plot all (X</a:t>
            </a:r>
            <a:r>
              <a:rPr lang="en-US" altLang="x-none" baseline="-25000" dirty="0"/>
              <a:t>i</a:t>
            </a:r>
            <a:r>
              <a:rPr lang="en-US" altLang="x-none" dirty="0"/>
              <a:t>, Y</a:t>
            </a:r>
            <a:r>
              <a:rPr lang="en-US" altLang="x-none" baseline="-25000" dirty="0"/>
              <a:t>i</a:t>
            </a:r>
            <a:r>
              <a:rPr lang="en-US" altLang="x-none" dirty="0"/>
              <a:t>) pairs, and plot your learned model</a:t>
            </a:r>
          </a:p>
          <a:p>
            <a:r>
              <a:rPr lang="en-US" altLang="x-none" dirty="0"/>
              <a:t>If you squint, suggests how well the model fits the data</a:t>
            </a:r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7C64-4492-7842-84B7-C6A8996896A1}" type="slidenum">
              <a:rPr lang="en-US" altLang="x-none" smtClean="0"/>
              <a:pPr/>
              <a:t>96</a:t>
            </a:fld>
            <a:endParaRPr lang="en-US" altLang="x-none"/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5" name="Line 13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Line 14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7" name="Line 15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8" name="Line 16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9" name="Line 17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18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Line 19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8" name="Rectangle 26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9899" name="Rectangle 27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79900" name="Rectangle 28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79901" name="Rectangle 29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79902" name="Rectangle 30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9903" name="Rectangle 31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79904" name="Rectangle 32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79905" name="Rectangle 33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79906" name="Rectangle 34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79907" name="Rectangle 35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42467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nimBg="1"/>
      <p:bldP spid="79909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err="1"/>
              <a:t>QUestion</a:t>
            </a:r>
            <a:endParaRPr lang="en-US" altLang="x-non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</a:t>
            </a:r>
            <a:r>
              <a:rPr lang="mr-IN" altLang="x-none" dirty="0"/>
              <a:t>…</a:t>
            </a:r>
            <a:r>
              <a:rPr lang="en-US" altLang="x-none" dirty="0"/>
              <a:t>?</a:t>
            </a:r>
            <a:br>
              <a:rPr lang="en-US" altLang="x-none" dirty="0"/>
            </a:br>
            <a:r>
              <a:rPr lang="en-US" altLang="x-none" dirty="0"/>
              <a:t>			?????????</a:t>
            </a:r>
          </a:p>
          <a:p>
            <a:endParaRPr lang="en-US" dirty="0"/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6490-9200-DB48-87E2-8B520F9C4E89}" type="slidenum">
              <a:rPr lang="en-US" altLang="x-none" smtClean="0"/>
              <a:pPr/>
              <a:t>97</a:t>
            </a:fld>
            <a:endParaRPr lang="en-US" altLang="x-none"/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1787525" y="3235325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Line 19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1" name="Line 21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2" name="Line 22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3" name="Line 23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4" name="Line 24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5" name="Line 25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0" name="Line 30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1" name="Line 31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2" name="Line 32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3" name="Oval 33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4" name="Oval 34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5" name="Oval 35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6" name="Oval 36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7" name="Oval 37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8" name="Oval 38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9" name="Rectangle 39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1960" name="Rectangle 40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1961" name="Rectangle 41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1962" name="Rectangle 42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1963" name="Rectangle 43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1964" name="Rectangle 44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1965" name="Rectangle 45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1966" name="Rectangle 46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1967" name="Rectangle 47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1968" name="Rectangle 48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9150" y="3736975"/>
            <a:ext cx="3035300" cy="1435100"/>
            <a:chOff x="3359150" y="3736975"/>
            <a:chExt cx="3035300" cy="1435100"/>
          </a:xfrm>
          <a:solidFill>
            <a:schemeClr val="bg1"/>
          </a:solidFill>
        </p:grpSpPr>
        <p:sp>
          <p:nvSpPr>
            <p:cNvPr id="81969" name="Oval 49"/>
            <p:cNvSpPr>
              <a:spLocks noChangeArrowheads="1"/>
            </p:cNvSpPr>
            <p:nvPr/>
          </p:nvSpPr>
          <p:spPr bwMode="auto">
            <a:xfrm>
              <a:off x="4349750" y="4956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0" name="Oval 50"/>
            <p:cNvSpPr>
              <a:spLocks noChangeArrowheads="1"/>
            </p:cNvSpPr>
            <p:nvPr/>
          </p:nvSpPr>
          <p:spPr bwMode="auto">
            <a:xfrm>
              <a:off x="6178550" y="37369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1" name="Oval 51"/>
            <p:cNvSpPr>
              <a:spLocks noChangeArrowheads="1"/>
            </p:cNvSpPr>
            <p:nvPr/>
          </p:nvSpPr>
          <p:spPr bwMode="auto">
            <a:xfrm>
              <a:off x="3968750" y="4270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2" name="Oval 52"/>
            <p:cNvSpPr>
              <a:spLocks noChangeArrowheads="1"/>
            </p:cNvSpPr>
            <p:nvPr/>
          </p:nvSpPr>
          <p:spPr bwMode="auto">
            <a:xfrm>
              <a:off x="5416550" y="3813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3" name="Oval 53"/>
            <p:cNvSpPr>
              <a:spLocks noChangeArrowheads="1"/>
            </p:cNvSpPr>
            <p:nvPr/>
          </p:nvSpPr>
          <p:spPr bwMode="auto">
            <a:xfrm>
              <a:off x="5111750" y="47275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4" name="Oval 54"/>
            <p:cNvSpPr>
              <a:spLocks noChangeArrowheads="1"/>
            </p:cNvSpPr>
            <p:nvPr/>
          </p:nvSpPr>
          <p:spPr bwMode="auto">
            <a:xfrm>
              <a:off x="3359150" y="4651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75" name="Line 55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88716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197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altLang="x-none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6EE-2A3C-C84A-B997-BCEB012F3CE2}" type="slidenum">
              <a:rPr lang="en-US" altLang="x-none" smtClean="0"/>
              <a:pPr/>
              <a:t>98</a:t>
            </a:fld>
            <a:endParaRPr lang="en-US" altLang="x-none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3983" name="Line 15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4" name="Line 16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6" name="Line 18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7" name="Line 19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8" name="Line 20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9" name="Line 21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0" name="Line 22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1" name="Line 23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2" name="Line 24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3" name="Line 25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4" name="Line 26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5" name="Line 27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8" name="Line 30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0" name="Oval 32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1" name="Oval 33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2" name="Oval 34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3" name="Oval 35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4" name="Oval 36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5" name="Oval 37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6" name="Rectangle 38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4007" name="Rectangle 39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4008" name="Rectangle 40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4009" name="Rectangle 41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4010" name="Rectangle 42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4011" name="Rectangle 43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4012" name="Rectangle 44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4013" name="Rectangle 45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4014" name="Rectangle 46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4015" name="Rectangle 47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4016" name="Oval 48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7" name="Oval 49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8" name="Oval 50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9" name="Oval 51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0" name="Oval 52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1" name="Oval 53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3" name="Line 55"/>
          <p:cNvSpPr>
            <a:spLocks noChangeShapeType="1"/>
          </p:cNvSpPr>
          <p:nvPr/>
        </p:nvSpPr>
        <p:spPr bwMode="auto">
          <a:xfrm flipV="1">
            <a:off x="2590800" y="4191000"/>
            <a:ext cx="4419600" cy="9906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24" name="Line 56"/>
          <p:cNvSpPr>
            <a:spLocks noChangeShapeType="1"/>
          </p:cNvSpPr>
          <p:nvPr/>
        </p:nvSpPr>
        <p:spPr bwMode="auto">
          <a:xfrm>
            <a:off x="6406630" y="3181223"/>
            <a:ext cx="375170" cy="1009777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4026" name="Text Box 58"/>
          <p:cNvSpPr txBox="1">
            <a:spLocks noChangeArrowheads="1"/>
          </p:cNvSpPr>
          <p:nvPr/>
        </p:nvSpPr>
        <p:spPr bwMode="auto">
          <a:xfrm>
            <a:off x="5638800" y="2808160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Slope changed</a:t>
            </a:r>
          </a:p>
        </p:txBody>
      </p:sp>
      <p:sp>
        <p:nvSpPr>
          <p:cNvPr id="84027" name="Text Box 59"/>
          <p:cNvSpPr txBox="1">
            <a:spLocks noChangeArrowheads="1"/>
          </p:cNvSpPr>
          <p:nvPr/>
        </p:nvSpPr>
        <p:spPr bwMode="auto">
          <a:xfrm>
            <a:off x="614597" y="6138862"/>
            <a:ext cx="226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unchanged</a:t>
            </a:r>
          </a:p>
        </p:txBody>
      </p:sp>
      <p:sp>
        <p:nvSpPr>
          <p:cNvPr id="84028" name="Line 60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0" name="Line 62"/>
          <p:cNvSpPr>
            <a:spLocks noChangeShapeType="1"/>
          </p:cNvSpPr>
          <p:nvPr/>
        </p:nvSpPr>
        <p:spPr bwMode="auto">
          <a:xfrm flipV="1">
            <a:off x="1546225" y="5257800"/>
            <a:ext cx="968375" cy="881062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1" name="Line 63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29351836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0147-04C2-694E-8FF6-7394A153F3A9}" type="slidenum">
              <a:rPr lang="en-US" altLang="x-none" smtClean="0"/>
              <a:pPr/>
              <a:t>99</a:t>
            </a:fld>
            <a:endParaRPr lang="en-US" altLang="x-none"/>
          </a:p>
        </p:txBody>
      </p:sp>
      <p:sp>
        <p:nvSpPr>
          <p:cNvPr id="86071" name="Rectangle 55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6072" name="Line 56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3" name="Line 57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4" name="Line 58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5" name="Line 59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6" name="Line 60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7" name="Line 61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8" name="Line 62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9" name="Line 63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0" name="Line 64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1" name="Line 65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2" name="Line 66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3" name="Line 67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4" name="Line 68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5" name="Line 69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6" name="Line 70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7" name="Line 71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8" name="Line 72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9" name="Oval 73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0" name="Oval 74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1" name="Oval 75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2" name="Oval 76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3" name="Oval 77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4" name="Oval 78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5" name="Rectangle 79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6096" name="Rectangle 80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6097" name="Rectangle 81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6098" name="Rectangle 82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6099" name="Rectangle 83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6100" name="Rectangle 84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6101" name="Rectangle 85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6102" name="Rectangle 86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6103" name="Rectangle 87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6104" name="Rectangle 88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6105" name="Oval 89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6" name="Oval 90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7" name="Oval 91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8" name="Oval 92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9" name="Oval 93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10" name="Oval 94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12" name="Line 96"/>
          <p:cNvSpPr>
            <a:spLocks noChangeShapeType="1"/>
          </p:cNvSpPr>
          <p:nvPr/>
        </p:nvSpPr>
        <p:spPr bwMode="auto">
          <a:xfrm>
            <a:off x="6248400" y="3048000"/>
            <a:ext cx="152400" cy="609600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6113" name="Text Box 97"/>
          <p:cNvSpPr txBox="1">
            <a:spLocks noChangeArrowheads="1"/>
          </p:cNvSpPr>
          <p:nvPr/>
        </p:nvSpPr>
        <p:spPr bwMode="auto">
          <a:xfrm>
            <a:off x="5334000" y="2681288"/>
            <a:ext cx="196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accent5"/>
                </a:solidFill>
              </a:rPr>
              <a:t>Slope unchanged</a:t>
            </a:r>
          </a:p>
        </p:txBody>
      </p:sp>
      <p:sp>
        <p:nvSpPr>
          <p:cNvPr id="86114" name="Text Box 98"/>
          <p:cNvSpPr txBox="1">
            <a:spLocks noChangeArrowheads="1"/>
          </p:cNvSpPr>
          <p:nvPr/>
        </p:nvSpPr>
        <p:spPr bwMode="auto">
          <a:xfrm>
            <a:off x="1014413" y="61960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changed</a:t>
            </a:r>
          </a:p>
        </p:txBody>
      </p:sp>
      <p:sp>
        <p:nvSpPr>
          <p:cNvPr id="86115" name="Line 99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16" name="Line 100"/>
          <p:cNvSpPr>
            <a:spLocks noChangeShapeType="1"/>
          </p:cNvSpPr>
          <p:nvPr/>
        </p:nvSpPr>
        <p:spPr bwMode="auto">
          <a:xfrm flipV="1">
            <a:off x="2020888" y="4952999"/>
            <a:ext cx="569912" cy="1234345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6117" name="Line 101"/>
          <p:cNvSpPr>
            <a:spLocks noChangeShapeType="1"/>
          </p:cNvSpPr>
          <p:nvPr/>
        </p:nvSpPr>
        <p:spPr bwMode="auto">
          <a:xfrm flipV="1">
            <a:off x="2590800" y="3505200"/>
            <a:ext cx="4343400" cy="14478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8" name="Line 102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8951960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16478</TotalTime>
  <Words>8564</Words>
  <Application>Microsoft Macintosh PowerPoint</Application>
  <PresentationFormat>On-screen Show (4:3)</PresentationFormat>
  <Paragraphs>3083</Paragraphs>
  <Slides>135</Slides>
  <Notes>57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135</vt:i4>
      </vt:variant>
    </vt:vector>
  </HeadingPairs>
  <TitlesOfParts>
    <vt:vector size="153" baseType="lpstr">
      <vt:lpstr>Batang</vt:lpstr>
      <vt:lpstr>ＭＳ Ｐゴシック</vt:lpstr>
      <vt:lpstr>Adobe Arabic</vt:lpstr>
      <vt:lpstr>Arial</vt:lpstr>
      <vt:lpstr>Arial Black</vt:lpstr>
      <vt:lpstr>Calibri</vt:lpstr>
      <vt:lpstr>Cambria Math</vt:lpstr>
      <vt:lpstr>Courier</vt:lpstr>
      <vt:lpstr>Garamond</vt:lpstr>
      <vt:lpstr>Helvetica</vt:lpstr>
      <vt:lpstr>Mangal</vt:lpstr>
      <vt:lpstr>Symbol</vt:lpstr>
      <vt:lpstr>Times New Roman</vt:lpstr>
      <vt:lpstr>Wingdings</vt:lpstr>
      <vt:lpstr>Essential</vt:lpstr>
      <vt:lpstr>MathType Equation</vt:lpstr>
      <vt:lpstr>VISIO</vt:lpstr>
      <vt:lpstr>Equation</vt:lpstr>
      <vt:lpstr>Principles of  Data Science</vt:lpstr>
      <vt:lpstr>Announcements</vt:lpstr>
      <vt:lpstr>“How does Import Work”</vt:lpstr>
      <vt:lpstr>Example</vt:lpstr>
      <vt:lpstr>Example</vt:lpstr>
      <vt:lpstr>The Data Lifecycle</vt:lpstr>
      <vt:lpstr>The Data Lifecycle</vt:lpstr>
      <vt:lpstr>Today/Next Class</vt:lpstr>
      <vt:lpstr>Recap: Tables </vt:lpstr>
      <vt:lpstr>1. Select/slicing</vt:lpstr>
      <vt:lpstr>2. Aggregate/Reduce</vt:lpstr>
      <vt:lpstr>3. Map</vt:lpstr>
      <vt:lpstr>4. Group By</vt:lpstr>
      <vt:lpstr>4. Group By</vt:lpstr>
      <vt:lpstr>4. Group By</vt:lpstr>
      <vt:lpstr>5. Group By Aggregate</vt:lpstr>
      <vt:lpstr>5. Group By Aggregate</vt:lpstr>
      <vt:lpstr>6. Union/Intersection/Difference</vt:lpstr>
      <vt:lpstr>7. Merge or Join</vt:lpstr>
      <vt:lpstr>7. Merge or Join</vt:lpstr>
      <vt:lpstr>Summary</vt:lpstr>
      <vt:lpstr>Today/Next Class</vt:lpstr>
      <vt:lpstr>Pandas: History</vt:lpstr>
      <vt:lpstr>Pandas: series</vt:lpstr>
      <vt:lpstr>Pandas: DataFrame</vt:lpstr>
      <vt:lpstr>Hierarchical Indexes</vt:lpstr>
      <vt:lpstr>Essential Functionality</vt:lpstr>
      <vt:lpstr>Essential Functionality</vt:lpstr>
      <vt:lpstr>Function application and Mapping</vt:lpstr>
      <vt:lpstr>Sorting and Ranking</vt:lpstr>
      <vt:lpstr>Descriptive and Summary Statistics</vt:lpstr>
      <vt:lpstr>Creating Dataframes</vt:lpstr>
      <vt:lpstr>More…</vt:lpstr>
      <vt:lpstr>Today/Next Class</vt:lpstr>
      <vt:lpstr>Tidy Data</vt:lpstr>
      <vt:lpstr>Example</vt:lpstr>
      <vt:lpstr>Tidying Data I</vt:lpstr>
      <vt:lpstr>Tidying Data II</vt:lpstr>
      <vt:lpstr>Melting Data I</vt:lpstr>
      <vt:lpstr>Melting Data II</vt:lpstr>
      <vt:lpstr>More complicated example</vt:lpstr>
      <vt:lpstr>More complicated example</vt:lpstr>
      <vt:lpstr>More complicated example</vt:lpstr>
      <vt:lpstr>More complicated example</vt:lpstr>
      <vt:lpstr>More complicated example</vt:lpstr>
      <vt:lpstr>More to do?</vt:lpstr>
      <vt:lpstr>Today/Next Class</vt:lpstr>
      <vt:lpstr>Continuing today’s Lecture</vt:lpstr>
      <vt:lpstr>Relation</vt:lpstr>
      <vt:lpstr>Primary keys</vt:lpstr>
      <vt:lpstr>Aren’t these called “indexes”?</vt:lpstr>
      <vt:lpstr>Foreign keys</vt:lpstr>
      <vt:lpstr>Relation Schema</vt:lpstr>
      <vt:lpstr>Schema Diagrams</vt:lpstr>
      <vt:lpstr>Searching for elements</vt:lpstr>
      <vt:lpstr>(Database) Indexes</vt:lpstr>
      <vt:lpstr>(DataBase) INdexes</vt:lpstr>
      <vt:lpstr>Relationships</vt:lpstr>
      <vt:lpstr>One-to-many &amp; Many-to-one</vt:lpstr>
      <vt:lpstr>One-to-One</vt:lpstr>
      <vt:lpstr>One-to-One-Or-None</vt:lpstr>
      <vt:lpstr>Many-to-Many</vt:lpstr>
      <vt:lpstr>Associative tables</vt:lpstr>
      <vt:lpstr>Aside: Pandas</vt:lpstr>
      <vt:lpstr>SQLite</vt:lpstr>
      <vt:lpstr>How a relational DB fits into your workflow</vt:lpstr>
      <vt:lpstr>Crash Course in SQL (in python)</vt:lpstr>
      <vt:lpstr>Crash Course in SQL (in python)</vt:lpstr>
      <vt:lpstr>Crash Course in SQL (in python)</vt:lpstr>
      <vt:lpstr>Crash Course in SQL (in python)</vt:lpstr>
      <vt:lpstr>Joining data</vt:lpstr>
      <vt:lpstr>Inner Joins</vt:lpstr>
      <vt:lpstr>Inner Joins</vt:lpstr>
      <vt:lpstr>Left Joins</vt:lpstr>
      <vt:lpstr>Right Joins</vt:lpstr>
      <vt:lpstr>Left/Right Joins</vt:lpstr>
      <vt:lpstr>Full Outer Join</vt:lpstr>
      <vt:lpstr>Google Image Search One Slide SQL Join Visual</vt:lpstr>
      <vt:lpstr>Group by Aggregates</vt:lpstr>
      <vt:lpstr>Raw SQL in Pandas</vt:lpstr>
      <vt:lpstr>Next Class: Exploratory Analysis</vt:lpstr>
      <vt:lpstr>Today’s Lecture</vt:lpstr>
      <vt:lpstr>Today’s Lecture</vt:lpstr>
      <vt:lpstr>Missing Data</vt:lpstr>
      <vt:lpstr>Key Question</vt:lpstr>
      <vt:lpstr>Complete Case Analysis</vt:lpstr>
      <vt:lpstr>Example</vt:lpstr>
      <vt:lpstr>Linear regression</vt:lpstr>
      <vt:lpstr>Population &amp; Sample Regression Models</vt:lpstr>
      <vt:lpstr>Population &amp; Sample Regression Models</vt:lpstr>
      <vt:lpstr>Population &amp; Sample Regression Models</vt:lpstr>
      <vt:lpstr>Population &amp; Sample Regression Models</vt:lpstr>
      <vt:lpstr>Linear Regression</vt:lpstr>
      <vt:lpstr>Sample Linear Regression Model</vt:lpstr>
      <vt:lpstr>Estimating Parameters: Least Squares Method</vt:lpstr>
      <vt:lpstr>Scatter plot</vt:lpstr>
      <vt:lpstr>QUestion</vt:lpstr>
      <vt:lpstr>Question</vt:lpstr>
      <vt:lpstr>Question</vt:lpstr>
      <vt:lpstr>Question</vt:lpstr>
      <vt:lpstr>Least Squares</vt:lpstr>
      <vt:lpstr>Least Squares, Graphically</vt:lpstr>
      <vt:lpstr>Interpretation of Coefficients</vt:lpstr>
      <vt:lpstr>Now, Back to Missing Data … </vt:lpstr>
      <vt:lpstr>Example</vt:lpstr>
      <vt:lpstr>What If data were missing?</vt:lpstr>
      <vt:lpstr>~5% Deleted (N=13)</vt:lpstr>
      <vt:lpstr>~20% Deleted (N=50)</vt:lpstr>
      <vt:lpstr>Conclusions seem to change …</vt:lpstr>
      <vt:lpstr>Types Of Missing-ness</vt:lpstr>
      <vt:lpstr>What Distinguishes Each Type of missing-ness?</vt:lpstr>
      <vt:lpstr>Your Sample</vt:lpstr>
      <vt:lpstr>What influences a data point’s Presence?</vt:lpstr>
      <vt:lpstr>MCAR: Missing Completely at Random</vt:lpstr>
      <vt:lpstr>Totally Realistic MCAR Example</vt:lpstr>
      <vt:lpstr>Applicability of MCAR</vt:lpstr>
      <vt:lpstr>MAR: Missing at Random</vt:lpstr>
      <vt:lpstr>ExampleS?</vt:lpstr>
      <vt:lpstr>MAR: Key Point</vt:lpstr>
      <vt:lpstr>MNAR: Missing Not at Random</vt:lpstr>
      <vt:lpstr>Back to CSIC …</vt:lpstr>
      <vt:lpstr>Add a variable</vt:lpstr>
      <vt:lpstr>Handling Missing Data … </vt:lpstr>
      <vt:lpstr>Single Imputation</vt:lpstr>
      <vt:lpstr>Multiple Imputation</vt:lpstr>
      <vt:lpstr>Imputation Process</vt:lpstr>
      <vt:lpstr>Tiny example</vt:lpstr>
      <vt:lpstr>Let’s Impute Some Data!</vt:lpstr>
      <vt:lpstr>Inference with Multiple Imputation</vt:lpstr>
      <vt:lpstr>Pooling analyses</vt:lpstr>
      <vt:lpstr>Predicting the missing data given the observed data</vt:lpstr>
      <vt:lpstr>Bayesian Imputation</vt:lpstr>
      <vt:lpstr>How big should N Be?</vt:lpstr>
      <vt:lpstr>More advanced methods</vt:lpstr>
      <vt:lpstr>Next Class: Summary Statistics &amp;Visualization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1998</cp:revision>
  <cp:lastPrinted>2018-09-19T03:45:33Z</cp:lastPrinted>
  <dcterms:created xsi:type="dcterms:W3CDTF">2013-03-05T15:39:19Z</dcterms:created>
  <dcterms:modified xsi:type="dcterms:W3CDTF">2018-09-19T03:45:46Z</dcterms:modified>
</cp:coreProperties>
</file>