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77"/>
  </p:notesMasterIdLst>
  <p:handoutMasterIdLst>
    <p:handoutMasterId r:id="rId78"/>
  </p:handoutMasterIdLst>
  <p:sldIdLst>
    <p:sldId id="256" r:id="rId2"/>
    <p:sldId id="535" r:id="rId3"/>
    <p:sldId id="528" r:id="rId4"/>
    <p:sldId id="556" r:id="rId5"/>
    <p:sldId id="608" r:id="rId6"/>
    <p:sldId id="609" r:id="rId7"/>
    <p:sldId id="504" r:id="rId8"/>
    <p:sldId id="505" r:id="rId9"/>
    <p:sldId id="622" r:id="rId10"/>
    <p:sldId id="428" r:id="rId11"/>
    <p:sldId id="634" r:id="rId12"/>
    <p:sldId id="635" r:id="rId13"/>
    <p:sldId id="636" r:id="rId14"/>
    <p:sldId id="529" r:id="rId15"/>
    <p:sldId id="530" r:id="rId16"/>
    <p:sldId id="531" r:id="rId17"/>
    <p:sldId id="532" r:id="rId18"/>
    <p:sldId id="533" r:id="rId19"/>
    <p:sldId id="451" r:id="rId20"/>
    <p:sldId id="637" r:id="rId21"/>
    <p:sldId id="422" r:id="rId22"/>
    <p:sldId id="502" r:id="rId23"/>
    <p:sldId id="641" r:id="rId24"/>
    <p:sldId id="642" r:id="rId25"/>
    <p:sldId id="506" r:id="rId26"/>
    <p:sldId id="507" r:id="rId27"/>
    <p:sldId id="643" r:id="rId28"/>
    <p:sldId id="644" r:id="rId29"/>
    <p:sldId id="645" r:id="rId30"/>
    <p:sldId id="646" r:id="rId31"/>
    <p:sldId id="647" r:id="rId32"/>
    <p:sldId id="648" r:id="rId33"/>
    <p:sldId id="649" r:id="rId34"/>
    <p:sldId id="650" r:id="rId35"/>
    <p:sldId id="651" r:id="rId36"/>
    <p:sldId id="652" r:id="rId37"/>
    <p:sldId id="557" r:id="rId38"/>
    <p:sldId id="558" r:id="rId39"/>
    <p:sldId id="559" r:id="rId40"/>
    <p:sldId id="560" r:id="rId41"/>
    <p:sldId id="563" r:id="rId42"/>
    <p:sldId id="564" r:id="rId43"/>
    <p:sldId id="653" r:id="rId44"/>
    <p:sldId id="565" r:id="rId45"/>
    <p:sldId id="654" r:id="rId46"/>
    <p:sldId id="509" r:id="rId47"/>
    <p:sldId id="655" r:id="rId48"/>
    <p:sldId id="511" r:id="rId49"/>
    <p:sldId id="512" r:id="rId50"/>
    <p:sldId id="513" r:id="rId51"/>
    <p:sldId id="656" r:id="rId52"/>
    <p:sldId id="657" r:id="rId53"/>
    <p:sldId id="516" r:id="rId54"/>
    <p:sldId id="518" r:id="rId55"/>
    <p:sldId id="519" r:id="rId56"/>
    <p:sldId id="521" r:id="rId57"/>
    <p:sldId id="522" r:id="rId58"/>
    <p:sldId id="658" r:id="rId59"/>
    <p:sldId id="524" r:id="rId60"/>
    <p:sldId id="525" r:id="rId61"/>
    <p:sldId id="526" r:id="rId62"/>
    <p:sldId id="527" r:id="rId63"/>
    <p:sldId id="659" r:id="rId64"/>
    <p:sldId id="660" r:id="rId65"/>
    <p:sldId id="661" r:id="rId66"/>
    <p:sldId id="662" r:id="rId67"/>
    <p:sldId id="663" r:id="rId68"/>
    <p:sldId id="534" r:id="rId69"/>
    <p:sldId id="664" r:id="rId70"/>
    <p:sldId id="665" r:id="rId71"/>
    <p:sldId id="666" r:id="rId72"/>
    <p:sldId id="667" r:id="rId73"/>
    <p:sldId id="544" r:id="rId74"/>
    <p:sldId id="668" r:id="rId75"/>
    <p:sldId id="669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10" autoAdjust="0"/>
    <p:restoredTop sz="92357" autoAdjust="0"/>
  </p:normalViewPr>
  <p:slideViewPr>
    <p:cSldViewPr snapToGrid="0" snapToObjects="1">
      <p:cViewPr varScale="1">
        <p:scale>
          <a:sx n="100" d="100"/>
          <a:sy n="100" d="100"/>
        </p:scale>
        <p:origin x="712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4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6041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76274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31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451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555181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32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656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847411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33</a:t>
            </a: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6861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295618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34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 dirty="0"/>
          </a:p>
        </p:txBody>
      </p:sp>
      <p:sp>
        <p:nvSpPr>
          <p:cNvPr id="7066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138860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35</a:t>
            </a: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271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450335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36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7475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798289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6807" name="Rectangle 7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28365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089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750136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42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295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71667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37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43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499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1136172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3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44</a:t>
            </a:r>
          </a:p>
        </p:txBody>
      </p:sp>
      <p:sp>
        <p:nvSpPr>
          <p:cNvPr id="87044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5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70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80742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45</a:t>
            </a:r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094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8909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5008010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51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2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138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833806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9412" tIns="0" rIns="19412" bIns="0" anchor="b"/>
          <a:lstStyle>
            <a:lvl1pPr defTabSz="931863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65138" defTabSz="931863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31863" defTabSz="931863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397000" defTabSz="931863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863725" defTabSz="931863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3209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7781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2353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692525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r>
              <a:rPr lang="en-US" altLang="x-none" sz="1000" i="1"/>
              <a:t>52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29" name="Rectangle 5"/>
          <p:cNvSpPr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0343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910725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x-none" altLang="x-none"/>
          </a:p>
        </p:txBody>
      </p:sp>
      <p:sp>
        <p:nvSpPr>
          <p:cNvPr id="1136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40025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Standard error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estimate of the standard</a:t>
            </a:r>
            <a:r>
              <a:rPr lang="en-US" baseline="0" dirty="0"/>
              <a:t> deviation, will talk about this more later </a:t>
            </a:r>
            <a:r>
              <a:rPr lang="mr-IN" baseline="0" dirty="0"/>
              <a:t>…</a:t>
            </a:r>
            <a:endParaRPr lang="en-US" baseline="0" dirty="0"/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-value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probability of obtaining a result equal to or "more extreme" than what was actually observed, when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null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actually true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we’ll talk about this more </a:t>
            </a:r>
            <a:r>
              <a:rPr lang="mr-IN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92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312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8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0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6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01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01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97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2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github.com/JohnDickerson/cmsc641-fall2018/tree/master/project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0.w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23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1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28.wmf"/><Relationship Id="rId5" Type="http://schemas.openxmlformats.org/officeDocument/2006/relationships/image" Target="../media/image25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27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Principles of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3275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#5 – 9/26/2018</a:t>
            </a:r>
          </a:p>
          <a:p>
            <a:endParaRPr lang="en-US" sz="1600" b="1" dirty="0"/>
          </a:p>
          <a:p>
            <a:r>
              <a:rPr lang="en-US" sz="1600" b="1" dirty="0"/>
              <a:t>CMSC641</a:t>
            </a:r>
          </a:p>
          <a:p>
            <a:r>
              <a:rPr lang="en-US" sz="1600" b="1" dirty="0"/>
              <a:t>Wednesdays </a:t>
            </a:r>
          </a:p>
          <a:p>
            <a:r>
              <a:rPr lang="en-US" sz="1600" b="1" dirty="0"/>
              <a:t>7pm – 9:30pm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97"/>
            <a:ext cx="5791200" cy="871175"/>
          </a:xfrm>
        </p:spPr>
        <p:txBody>
          <a:bodyPr/>
          <a:lstStyle/>
          <a:p>
            <a:r>
              <a:rPr lang="en-US" dirty="0"/>
              <a:t>Schema Diagrams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524318"/>
            <a:ext cx="7620000" cy="1122924"/>
          </a:xfrm>
        </p:spPr>
        <p:txBody>
          <a:bodyPr>
            <a:normAutofit/>
          </a:bodyPr>
          <a:lstStyle/>
          <a:p>
            <a:endParaRPr lang="en-US" i="1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pic>
        <p:nvPicPr>
          <p:cNvPr id="12" name="Picture 3" descr="allFigures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14" y="1240970"/>
            <a:ext cx="915091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156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join</a:t>
            </a:r>
            <a:r>
              <a:rPr lang="en-US" dirty="0"/>
              <a:t> operation merges two or more tables into a single relation.  Different ways of doing this: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Inner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Left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Right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Full Outer</a:t>
            </a:r>
          </a:p>
          <a:p>
            <a:endParaRPr lang="en-US" dirty="0"/>
          </a:p>
          <a:p>
            <a:r>
              <a:rPr lang="en-US" dirty="0"/>
              <a:t>Join operations are done </a:t>
            </a:r>
            <a:r>
              <a:rPr lang="en-US" dirty="0">
                <a:solidFill>
                  <a:schemeClr val="tx2"/>
                </a:solidFill>
              </a:rPr>
              <a:t>on</a:t>
            </a:r>
            <a:r>
              <a:rPr lang="en-US" dirty="0"/>
              <a:t> columns that explicitly link the tables together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6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97051"/>
            <a:ext cx="7620000" cy="1419252"/>
          </a:xfrm>
        </p:spPr>
        <p:txBody>
          <a:bodyPr/>
          <a:lstStyle/>
          <a:p>
            <a:r>
              <a:rPr lang="en-US" dirty="0"/>
              <a:t>Inner join returns merged rows that share the </a:t>
            </a:r>
            <a:r>
              <a:rPr lang="en-US" dirty="0">
                <a:solidFill>
                  <a:schemeClr val="tx2"/>
                </a:solidFill>
              </a:rPr>
              <a:t>same</a:t>
            </a:r>
            <a:r>
              <a:rPr lang="en-US" dirty="0"/>
              <a:t> value in the column they are being joined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57200" y="1727301"/>
          <a:ext cx="3558325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716905" y="1727301"/>
          <a:ext cx="3558325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9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9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33" y="5732858"/>
            <a:ext cx="1585992" cy="10245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076949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6905" y="3069957"/>
            <a:ext cx="35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283567" y="5295745"/>
          <a:ext cx="5463916" cy="134265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0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73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63860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pandas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cats”,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pd.read_sql_query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(“SELECT * from visits”, conn)</a:t>
            </a: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“inner”,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3490528"/>
            <a:ext cx="7997252" cy="289528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Inner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SELECT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FROM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cats, visits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WHERE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”””)</a:t>
            </a:r>
          </a:p>
        </p:txBody>
      </p:sp>
    </p:spTree>
    <p:extLst>
      <p:ext uri="{BB962C8B-B14F-4D97-AF65-F5344CB8AC3E}">
        <p14:creationId xmlns:p14="http://schemas.microsoft.com/office/powerpoint/2010/main" val="5304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Inner joins are the most common type of joins (get results that appear in </a:t>
            </a:r>
            <a:r>
              <a:rPr lang="en-US" dirty="0">
                <a:solidFill>
                  <a:schemeClr val="tx2"/>
                </a:solidFill>
              </a:rPr>
              <a:t>both</a:t>
            </a:r>
            <a:r>
              <a:rPr lang="en-US" dirty="0"/>
              <a:t> tables)</a:t>
            </a:r>
          </a:p>
          <a:p>
            <a:r>
              <a:rPr lang="en-US" dirty="0"/>
              <a:t>Left joins: all the results from the left table, only </a:t>
            </a:r>
            <a:r>
              <a:rPr lang="en-US" dirty="0">
                <a:solidFill>
                  <a:schemeClr val="tx2"/>
                </a:solidFill>
              </a:rPr>
              <a:t>some</a:t>
            </a:r>
            <a:r>
              <a:rPr lang="en-US" dirty="0"/>
              <a:t> matching results from the right table</a:t>
            </a:r>
          </a:p>
          <a:p>
            <a:r>
              <a:rPr lang="en-US" dirty="0"/>
              <a:t>Left join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 on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25380" y="3939381"/>
          <a:ext cx="5883639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92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5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414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 Joins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 guess!</a:t>
            </a:r>
          </a:p>
          <a:p>
            <a:r>
              <a:rPr lang="en-US" dirty="0">
                <a:solidFill>
                  <a:schemeClr val="tx2"/>
                </a:solidFill>
              </a:rPr>
              <a:t>Right</a:t>
            </a:r>
            <a:r>
              <a:rPr lang="en-US" dirty="0"/>
              <a:t> join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  <a:r>
              <a:rPr lang="en-US" dirty="0"/>
              <a:t>,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    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id</a:t>
            </a:r>
            <a:r>
              <a:rPr lang="en-US" dirty="0"/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???????????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406365" y="1657980"/>
          <a:ext cx="2552222" cy="234964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91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baseline="0" dirty="0"/>
                        <a:t> Cyrus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</a:t>
                      </a:r>
                      <a:r>
                        <a:rPr lang="en-US" sz="1600" baseline="0" dirty="0"/>
                        <a:t> Aldrin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Chair</a:t>
                      </a:r>
                      <a:r>
                        <a:rPr lang="en-US" sz="1600" baseline="0" dirty="0"/>
                        <a:t>man Meow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6401126" y="1654551"/>
          <a:ext cx="2403423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09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 err="1"/>
                        <a:t>cat_id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06365" y="4007628"/>
            <a:ext cx="255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cats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1127" y="3668535"/>
            <a:ext cx="2403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" charset="0"/>
                <a:ea typeface="Courier" charset="0"/>
                <a:cs typeface="Courier" charset="0"/>
              </a:rPr>
              <a:t>visits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849171" y="4577478"/>
          <a:ext cx="5666609" cy="201398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56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Left/Right Joins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1599271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“left”,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57200" y="4311240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“right”,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7200" y="2863123"/>
            <a:ext cx="7997252" cy="10647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Left join in SQL / SQLite via Python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cursor.execute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(“SELECT * FROM cats LEFT JOIN visits ON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          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cats.id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visits.cat_id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57200" y="5578541"/>
            <a:ext cx="7997252" cy="68734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Right join in SQL / SQLite via Python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  <a:sym typeface="Wingdings"/>
              </a:rPr>
              <a:t>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85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Outer Join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1"/>
            <a:ext cx="7620000" cy="480934"/>
          </a:xfrm>
        </p:spPr>
        <p:txBody>
          <a:bodyPr/>
          <a:lstStyle/>
          <a:p>
            <a:r>
              <a:rPr lang="en-US" dirty="0"/>
              <a:t>Combines the left and the right join          ???????????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33895" y="2233535"/>
          <a:ext cx="5666609" cy="302097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48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91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last_visit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02-16-2017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Meowly</a:t>
                      </a:r>
                      <a:r>
                        <a:rPr lang="en-US" sz="1600" dirty="0"/>
                        <a:t> Cyrus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02-14-2017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Fuzz Aldrin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Chairman Meow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Anderson</a:t>
                      </a:r>
                      <a:r>
                        <a:rPr lang="en-US" sz="1600" baseline="0" dirty="0"/>
                        <a:t> Pooper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02-03-2017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Gigabyte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02-19-2017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r>
                        <a:rPr lang="en-US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NULL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02-21-2017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610648" y="5410199"/>
            <a:ext cx="7997252" cy="118889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Outer join in pandas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df_cats.merge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df_visits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, how = “outer”, </a:t>
            </a:r>
          </a:p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            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left_on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“id”, 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right_on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 = ”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cat_id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115264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00505" cy="1371600"/>
          </a:xfrm>
        </p:spPr>
        <p:txBody>
          <a:bodyPr>
            <a:normAutofit/>
          </a:bodyPr>
          <a:lstStyle/>
          <a:p>
            <a:r>
              <a:rPr lang="en-US" dirty="0"/>
              <a:t>Google Image Search One Slide SQL Join Visual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987820"/>
            <a:ext cx="5588000" cy="406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9134" y="6534436"/>
            <a:ext cx="7338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 credit: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www.dofactory.com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sql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/join</a:t>
            </a:r>
          </a:p>
        </p:txBody>
      </p:sp>
    </p:spTree>
    <p:extLst>
      <p:ext uri="{BB962C8B-B14F-4D97-AF65-F5344CB8AC3E}">
        <p14:creationId xmlns:p14="http://schemas.microsoft.com/office/powerpoint/2010/main" val="103272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922168" cy="1371600"/>
          </a:xfrm>
        </p:spPr>
        <p:txBody>
          <a:bodyPr/>
          <a:lstStyle/>
          <a:p>
            <a:r>
              <a:rPr lang="en-US" dirty="0"/>
              <a:t>Group by Aggregates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84485" y="3248411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57200" y="2016851"/>
            <a:ext cx="5561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SELECT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AVG(age) as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average_age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persons GROUP BY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nat_id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6018338" y="3778647"/>
          <a:ext cx="2515006" cy="1915494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257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average_age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139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88177" cy="1371600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/>
          <a:lstStyle/>
          <a:p>
            <a:r>
              <a:rPr lang="en-US" dirty="0"/>
              <a:t>Project 1 is out!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Announced on ELMS and Piazza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>
                <a:hlinkClick r:id="rId2"/>
              </a:rPr>
              <a:t>https://github.com/JohnDickerson/cmsc641-fall2018/tree/master/project1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Due date is October 3</a:t>
            </a:r>
            <a:r>
              <a:rPr lang="en-US" b="0" baseline="30000" dirty="0"/>
              <a:t>rd</a:t>
            </a:r>
            <a:endParaRPr lang="en-US" b="0" dirty="0"/>
          </a:p>
          <a:p>
            <a:r>
              <a:rPr lang="en-US" dirty="0"/>
              <a:t>Reminder: Weekly quizzes, due</a:t>
            </a:r>
            <a:br>
              <a:rPr lang="en-US" dirty="0"/>
            </a:br>
            <a:r>
              <a:rPr lang="en-US" dirty="0"/>
              <a:t>on Wednesdays at noon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867A25-0ED6-E44B-9AA1-D6F1C0A60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586" y="3018745"/>
            <a:ext cx="6466114" cy="383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6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SQL in Pandas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“think in SQL” already, you’ll be fine with pandas: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 anaconda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pandasql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Info: </a:t>
            </a:r>
            <a:r>
              <a:rPr lang="en-US" sz="1600" b="0" dirty="0"/>
              <a:t>http://</a:t>
            </a:r>
            <a:r>
              <a:rPr lang="en-US" sz="1600" b="0" dirty="0" err="1"/>
              <a:t>pandas.pydata.org</a:t>
            </a:r>
            <a:r>
              <a:rPr lang="en-US" sz="1600" b="0" dirty="0"/>
              <a:t>/pandas-docs/stable/</a:t>
            </a:r>
            <a:r>
              <a:rPr lang="en-US" sz="1600" b="0" dirty="0" err="1"/>
              <a:t>comparison_with_sql.html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57200" y="3338128"/>
            <a:ext cx="7997252" cy="321257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Write the query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q = ”””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SELECT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*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FROM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    cats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LIMIT 10;”””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Store in a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DataFrame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sqldf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(q, locals())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015" y="295622"/>
            <a:ext cx="2895600" cy="11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For the rest of this class:</a:t>
            </a:r>
            <a:br>
              <a:rPr lang="en-US" sz="240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/>
              <a:t>Exploratory Analysis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922" y="4077324"/>
            <a:ext cx="2411610" cy="235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85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110806" y="4063630"/>
            <a:ext cx="3563388" cy="2254975"/>
            <a:chOff x="4110806" y="4063630"/>
            <a:chExt cx="3563388" cy="2254975"/>
          </a:xfrm>
        </p:grpSpPr>
        <p:sp>
          <p:nvSpPr>
            <p:cNvPr id="3" name="Up Arrow 2"/>
            <p:cNvSpPr/>
            <p:nvPr/>
          </p:nvSpPr>
          <p:spPr>
            <a:xfrm rot="20374745">
              <a:off x="4847911" y="4063630"/>
              <a:ext cx="569626" cy="1678898"/>
            </a:xfrm>
            <a:prstGeom prst="up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10806" y="5672274"/>
              <a:ext cx="35633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3"/>
                  </a:solidFill>
                </a:rPr>
                <a:t>Just a taste!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21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Lecture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is it?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Simple methods for </a:t>
            </a:r>
            <a:r>
              <a:rPr lang="en-US" b="0" dirty="0">
                <a:solidFill>
                  <a:schemeClr val="tx2"/>
                </a:solidFill>
              </a:rPr>
              <a:t>imputation </a:t>
            </a:r>
          </a:p>
          <a:p>
            <a:r>
              <a:rPr lang="mr-IN" dirty="0"/>
              <a:t>…</a:t>
            </a:r>
            <a:r>
              <a:rPr lang="en-US" dirty="0"/>
              <a:t> with a tiny taste of Stats/ML lecturers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28800" y="6534436"/>
            <a:ext cx="6828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John Atwood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Wenjiang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Fu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510" y="1841291"/>
            <a:ext cx="2232165" cy="3126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799" y="4313017"/>
            <a:ext cx="4442918" cy="2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6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data is information that we want to know, but don’t</a:t>
            </a:r>
          </a:p>
          <a:p>
            <a:r>
              <a:rPr lang="en-US" dirty="0"/>
              <a:t>It can come in many forms, e.g.: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People not answering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Inaccurate recordings of the height of plants that need to be discarded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Canceled runs in a driving experiment due to rain</a:t>
            </a:r>
          </a:p>
          <a:p>
            <a:r>
              <a:rPr lang="en-US" dirty="0"/>
              <a:t>Could also consider missing columns (no collection at all) to be missing data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6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Why is the data missing?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mechanism is it that contributes to, or is associated with, the probability of a data point being absent?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Can it be explained by our observed data or not?</a:t>
            </a:r>
          </a:p>
          <a:p>
            <a:r>
              <a:rPr lang="en-US" dirty="0"/>
              <a:t>The answers drastically affect what we can ultimately do to compensate for the missing-ness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092" y="4148528"/>
            <a:ext cx="2709472" cy="270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322695" cy="1371600"/>
          </a:xfrm>
        </p:spPr>
        <p:txBody>
          <a:bodyPr>
            <a:normAutofit/>
          </a:bodyPr>
          <a:lstStyle/>
          <a:p>
            <a:r>
              <a:rPr lang="en-US"/>
              <a:t>Complete Case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Delete all tuples with any missing values at all, so you are left only with observations with all variables observed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Default behavior for libraries for analysis (e.g., regression)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We’ll talk about this much more during the Stats/ML lectures</a:t>
            </a:r>
          </a:p>
          <a:p>
            <a:r>
              <a:rPr lang="en-US" dirty="0"/>
              <a:t>This is the simplest way to handle missing data. In some cases, will work fine; in others,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Loss of sample will lead to variance larger than reflected by the size of your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May bias your sample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200" y="2469892"/>
            <a:ext cx="7997252" cy="9598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Clean out rows with nil values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df.dropna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318" y="5327347"/>
            <a:ext cx="1567357" cy="155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0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6684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Dataset: Body fat percentage in men, and the circumference of various body parts </a:t>
            </a:r>
            <a:r>
              <a:rPr lang="en-US" sz="1200" dirty="0"/>
              <a:t>[Penrose et al., 1985]</a:t>
            </a:r>
            <a:endParaRPr lang="en-US" dirty="0"/>
          </a:p>
          <a:p>
            <a:r>
              <a:rPr lang="en-US" dirty="0"/>
              <a:t>Question: Does the circumference of certain body parts predict body fat percentage?</a:t>
            </a:r>
          </a:p>
          <a:p>
            <a:r>
              <a:rPr lang="en-US" dirty="0"/>
              <a:t>Given </a:t>
            </a:r>
            <a:r>
              <a:rPr lang="en-US" dirty="0">
                <a:solidFill>
                  <a:schemeClr val="tx2"/>
                </a:solidFill>
              </a:rPr>
              <a:t>complete</a:t>
            </a:r>
            <a:r>
              <a:rPr lang="en-US" dirty="0"/>
              <a:t> data, how would you answer this ?????????</a:t>
            </a:r>
          </a:p>
          <a:p>
            <a:r>
              <a:rPr lang="en-US" dirty="0"/>
              <a:t>One way to answer is </a:t>
            </a:r>
            <a:r>
              <a:rPr lang="en-US" dirty="0">
                <a:solidFill>
                  <a:schemeClr val="tx2"/>
                </a:solidFill>
              </a:rPr>
              <a:t>regression analysis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or more independent variables ("predictors”)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One dependent variables (“outcome”)</a:t>
            </a:r>
          </a:p>
          <a:p>
            <a:r>
              <a:rPr lang="en-US" dirty="0"/>
              <a:t>What is the relationship between the predictors and the outcome?</a:t>
            </a:r>
          </a:p>
          <a:p>
            <a:r>
              <a:rPr lang="en-US" dirty="0"/>
              <a:t>What is the conditional expectation of the dependent variable given fixed values for the dependent variables?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00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01950" y="4219575"/>
            <a:ext cx="3290241" cy="644222"/>
            <a:chOff x="2901950" y="4219575"/>
            <a:chExt cx="3290241" cy="644222"/>
          </a:xfrm>
        </p:grpSpPr>
        <p:sp>
          <p:nvSpPr>
            <p:cNvPr id="59394" name="Rectangle 2"/>
            <p:cNvSpPr>
              <a:spLocks noChangeArrowheads="1"/>
            </p:cNvSpPr>
            <p:nvPr/>
          </p:nvSpPr>
          <p:spPr bwMode="auto">
            <a:xfrm>
              <a:off x="2901950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59395" name="Rectangle 3"/>
            <p:cNvSpPr>
              <a:spLocks noChangeArrowheads="1"/>
            </p:cNvSpPr>
            <p:nvPr/>
          </p:nvSpPr>
          <p:spPr bwMode="auto">
            <a:xfrm>
              <a:off x="4894263" y="4219575"/>
              <a:ext cx="45685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59396" name="Rectangle 4"/>
            <p:cNvSpPr>
              <a:spLocks noChangeArrowheads="1"/>
            </p:cNvSpPr>
            <p:nvPr/>
          </p:nvSpPr>
          <p:spPr bwMode="auto">
            <a:xfrm>
              <a:off x="31400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22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397" name="Rectangle 5"/>
            <p:cNvSpPr>
              <a:spLocks noChangeArrowheads="1"/>
            </p:cNvSpPr>
            <p:nvPr/>
          </p:nvSpPr>
          <p:spPr bwMode="auto">
            <a:xfrm>
              <a:off x="5197475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8" name="Rectangle 6"/>
            <p:cNvSpPr>
              <a:spLocks noChangeArrowheads="1"/>
            </p:cNvSpPr>
            <p:nvPr/>
          </p:nvSpPr>
          <p:spPr bwMode="auto">
            <a:xfrm>
              <a:off x="5930900" y="4435475"/>
              <a:ext cx="261291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59399" name="Rectangle 7"/>
            <p:cNvSpPr>
              <a:spLocks noChangeArrowheads="1"/>
            </p:cNvSpPr>
            <p:nvPr/>
          </p:nvSpPr>
          <p:spPr bwMode="auto">
            <a:xfrm>
              <a:off x="33766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59400" name="Rectangle 8"/>
            <p:cNvSpPr>
              <a:spLocks noChangeArrowheads="1"/>
            </p:cNvSpPr>
            <p:nvPr/>
          </p:nvSpPr>
          <p:spPr bwMode="auto">
            <a:xfrm>
              <a:off x="42195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1" name="Rectangle 9"/>
            <p:cNvSpPr>
              <a:spLocks noChangeArrowheads="1"/>
            </p:cNvSpPr>
            <p:nvPr/>
          </p:nvSpPr>
          <p:spPr bwMode="auto">
            <a:xfrm>
              <a:off x="541337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3694113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3" name="Rectangle 11"/>
            <p:cNvSpPr>
              <a:spLocks noChangeArrowheads="1"/>
            </p:cNvSpPr>
            <p:nvPr/>
          </p:nvSpPr>
          <p:spPr bwMode="auto">
            <a:xfrm>
              <a:off x="4518025" y="4219575"/>
              <a:ext cx="408767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59404" name="Rectangle 12"/>
            <p:cNvSpPr>
              <a:spLocks noChangeArrowheads="1"/>
            </p:cNvSpPr>
            <p:nvPr/>
          </p:nvSpPr>
          <p:spPr bwMode="auto">
            <a:xfrm>
              <a:off x="5729288" y="4219575"/>
              <a:ext cx="362280" cy="582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32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393223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59406" name="Rectangle 14"/>
            <p:cNvSpPr>
              <a:spLocks noChangeArrowheads="1"/>
            </p:cNvSpPr>
            <p:nvPr/>
          </p:nvSpPr>
          <p:spPr bwMode="auto">
            <a:xfrm>
              <a:off x="4738688" y="4435475"/>
              <a:ext cx="339838" cy="428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2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sp>
        <p:nvSpPr>
          <p:cNvPr id="59407" name="Rectangle 15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Linear regression</a:t>
            </a:r>
          </a:p>
        </p:txBody>
      </p:sp>
      <p:sp>
        <p:nvSpPr>
          <p:cNvPr id="59408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754063" y="1819275"/>
            <a:ext cx="7856537" cy="4213225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Assumption: relationship between variables is </a:t>
            </a:r>
            <a:r>
              <a:rPr lang="en-US" altLang="x-none" dirty="0">
                <a:solidFill>
                  <a:schemeClr val="tx2"/>
                </a:solidFill>
              </a:rPr>
              <a:t>linear: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(We’ll relax linearity, study in more depth later.)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1277" y="4705350"/>
            <a:ext cx="2824942" cy="1558127"/>
            <a:chOff x="915988" y="4705350"/>
            <a:chExt cx="2208212" cy="1558127"/>
          </a:xfrm>
        </p:grpSpPr>
        <p:sp>
          <p:nvSpPr>
            <p:cNvPr id="59409" name="Rectangle 17"/>
            <p:cNvSpPr>
              <a:spLocks noChangeArrowheads="1"/>
            </p:cNvSpPr>
            <p:nvPr/>
          </p:nvSpPr>
          <p:spPr bwMode="auto">
            <a:xfrm>
              <a:off x="915988" y="5065713"/>
              <a:ext cx="2208212" cy="119776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930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Dependent Variable</a:t>
              </a:r>
              <a:b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</a:br>
              <a:r>
                <a:rPr lang="en-US" altLang="x-none" b="1" dirty="0">
                  <a:solidFill>
                    <a:sysClr val="windowText" lastClr="000000"/>
                  </a:solidFill>
                  <a:latin typeface="Arial" charset="0"/>
                </a:rPr>
                <a:t>(e.g., </a:t>
              </a:r>
              <a:r>
                <a:rPr lang="en-US" altLang="x-none" b="1" dirty="0">
                  <a:solidFill>
                    <a:schemeClr val="tx2"/>
                  </a:solidFill>
                  <a:latin typeface="Arial" charset="0"/>
                </a:rPr>
                <a:t>????????</a:t>
              </a:r>
              <a:r>
                <a:rPr lang="en-US" altLang="x-none" b="1" dirty="0">
                  <a:latin typeface="Arial" charset="0"/>
                </a:rPr>
                <a:t>)</a:t>
              </a:r>
            </a:p>
          </p:txBody>
        </p:sp>
        <p:sp>
          <p:nvSpPr>
            <p:cNvPr id="59414" name="Line 22"/>
            <p:cNvSpPr>
              <a:spLocks noChangeShapeType="1"/>
            </p:cNvSpPr>
            <p:nvPr/>
          </p:nvSpPr>
          <p:spPr bwMode="auto">
            <a:xfrm flipV="1">
              <a:off x="2520950" y="4705350"/>
              <a:ext cx="444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181600" y="4781550"/>
            <a:ext cx="3733800" cy="1152282"/>
            <a:chOff x="5181600" y="4781550"/>
            <a:chExt cx="3733800" cy="1152282"/>
          </a:xfrm>
        </p:grpSpPr>
        <p:sp>
          <p:nvSpPr>
            <p:cNvPr id="59410" name="Rectangle 18"/>
            <p:cNvSpPr>
              <a:spLocks noChangeArrowheads="1"/>
            </p:cNvSpPr>
            <p:nvPr/>
          </p:nvSpPr>
          <p:spPr bwMode="auto">
            <a:xfrm>
              <a:off x="5181600" y="5105400"/>
              <a:ext cx="373380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Independent Variable(s)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(e.g., </a:t>
              </a:r>
              <a:r>
                <a:rPr lang="en-US" altLang="x-none" sz="2400" b="1" dirty="0">
                  <a:solidFill>
                    <a:schemeClr val="tx2"/>
                  </a:solidFill>
                </a:rPr>
                <a:t>?????????</a:t>
              </a: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)</a:t>
              </a:r>
            </a:p>
          </p:txBody>
        </p:sp>
        <p:sp>
          <p:nvSpPr>
            <p:cNvPr id="59415" name="Line 23"/>
            <p:cNvSpPr>
              <a:spLocks noChangeShapeType="1"/>
            </p:cNvSpPr>
            <p:nvPr/>
          </p:nvSpPr>
          <p:spPr bwMode="auto">
            <a:xfrm flipH="1" flipV="1">
              <a:off x="5327650" y="4781550"/>
              <a:ext cx="317500" cy="3937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01788" y="3094038"/>
            <a:ext cx="2206625" cy="1154112"/>
            <a:chOff x="1601788" y="3094038"/>
            <a:chExt cx="2206625" cy="1154112"/>
          </a:xfrm>
        </p:grpSpPr>
        <p:sp>
          <p:nvSpPr>
            <p:cNvPr id="59412" name="Rectangle 20"/>
            <p:cNvSpPr>
              <a:spLocks noChangeArrowheads="1"/>
            </p:cNvSpPr>
            <p:nvPr/>
          </p:nvSpPr>
          <p:spPr bwMode="auto">
            <a:xfrm>
              <a:off x="1601788" y="3094038"/>
              <a:ext cx="2206625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Population </a:t>
              </a:r>
              <a:br>
                <a:rPr lang="en-US" altLang="x-none" sz="2400" b="1" dirty="0">
                  <a:solidFill>
                    <a:sysClr val="windowText" lastClr="000000"/>
                  </a:solidFill>
                </a:rPr>
              </a:b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Y-Intercept</a:t>
              </a:r>
            </a:p>
          </p:txBody>
        </p:sp>
        <p:sp>
          <p:nvSpPr>
            <p:cNvPr id="59416" name="Line 24"/>
            <p:cNvSpPr>
              <a:spLocks noChangeShapeType="1"/>
            </p:cNvSpPr>
            <p:nvPr/>
          </p:nvSpPr>
          <p:spPr bwMode="auto">
            <a:xfrm>
              <a:off x="3511550" y="3879850"/>
              <a:ext cx="2921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73563" y="3094038"/>
            <a:ext cx="1797050" cy="1154112"/>
            <a:chOff x="4373563" y="3094038"/>
            <a:chExt cx="1797050" cy="1154112"/>
          </a:xfrm>
        </p:grpSpPr>
        <p:sp>
          <p:nvSpPr>
            <p:cNvPr id="59411" name="Rectangle 19"/>
            <p:cNvSpPr>
              <a:spLocks noChangeArrowheads="1"/>
            </p:cNvSpPr>
            <p:nvPr/>
          </p:nvSpPr>
          <p:spPr bwMode="auto">
            <a:xfrm>
              <a:off x="4373563" y="3094038"/>
              <a:ext cx="1797050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>
                  <a:solidFill>
                    <a:sysClr val="windowText" lastClr="000000"/>
                  </a:solidFill>
                </a:rPr>
                <a:t>Population Slope</a:t>
              </a:r>
            </a:p>
          </p:txBody>
        </p:sp>
        <p:sp>
          <p:nvSpPr>
            <p:cNvPr id="59417" name="Line 25"/>
            <p:cNvSpPr>
              <a:spLocks noChangeShapeType="1"/>
            </p:cNvSpPr>
            <p:nvPr/>
          </p:nvSpPr>
          <p:spPr bwMode="auto">
            <a:xfrm flipH="1">
              <a:off x="4794250" y="3879850"/>
              <a:ext cx="88900" cy="3683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013450" y="3094038"/>
            <a:ext cx="2057400" cy="1230312"/>
            <a:chOff x="6013450" y="3094038"/>
            <a:chExt cx="2057400" cy="1230312"/>
          </a:xfrm>
        </p:grpSpPr>
        <p:sp>
          <p:nvSpPr>
            <p:cNvPr id="59413" name="Rectangle 21"/>
            <p:cNvSpPr>
              <a:spLocks noChangeArrowheads="1"/>
            </p:cNvSpPr>
            <p:nvPr/>
          </p:nvSpPr>
          <p:spPr bwMode="auto">
            <a:xfrm>
              <a:off x="6478588" y="3094038"/>
              <a:ext cx="1592262" cy="8284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1" dirty="0">
                  <a:solidFill>
                    <a:sysClr val="windowText" lastClr="000000"/>
                  </a:solidFill>
                </a:rPr>
                <a:t>Random Error</a:t>
              </a:r>
            </a:p>
          </p:txBody>
        </p:sp>
        <p:sp>
          <p:nvSpPr>
            <p:cNvPr id="59418" name="Line 26"/>
            <p:cNvSpPr>
              <a:spLocks noChangeShapeType="1"/>
            </p:cNvSpPr>
            <p:nvPr/>
          </p:nvSpPr>
          <p:spPr bwMode="auto">
            <a:xfrm flipH="1">
              <a:off x="6013450" y="3879850"/>
              <a:ext cx="546100" cy="4445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5413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13DA-A9B8-E94D-8D1D-77A6558AC232}" type="slidenum">
              <a:rPr lang="en-US" altLang="x-none"/>
              <a:pPr/>
              <a:t>29</a:t>
            </a:fld>
            <a:endParaRPr lang="en-US" altLang="x-none"/>
          </a:p>
        </p:txBody>
      </p:sp>
      <p:sp>
        <p:nvSpPr>
          <p:cNvPr id="63490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/>
              <a:t>Population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6" name="Rectangle 8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3636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9270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25794-272A-8345-8410-6D6AB483FC9C}" type="slidenum">
              <a:rPr lang="en-US" altLang="x-none"/>
              <a:pPr/>
              <a:t>30</a:t>
            </a:fld>
            <a:endParaRPr lang="en-US" altLang="x-none"/>
          </a:p>
        </p:txBody>
      </p:sp>
      <p:sp>
        <p:nvSpPr>
          <p:cNvPr id="65538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graphicFrame>
        <p:nvGraphicFramePr>
          <p:cNvPr id="65542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5542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4" name="Rectangle 8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5" name="Rectangle 9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6" name="Rectangle 10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5547" name="Rectangle 11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133156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C6F64-F78D-014F-AAED-A94B0CB5F271}" type="slidenum">
              <a:rPr lang="en-US" altLang="x-none"/>
              <a:pPr/>
              <a:t>31</a:t>
            </a:fld>
            <a:endParaRPr lang="en-US" altLang="x-none"/>
          </a:p>
        </p:txBody>
      </p:sp>
      <p:sp>
        <p:nvSpPr>
          <p:cNvPr id="67586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/>
              <a:t>Population &amp; Sample Regression Models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 dirty="0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7591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92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7593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7593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5" name="Rectangle 11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7596" name="Rectangle 12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7598" name="Rectangle 14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599" name="Rectangle 15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7600" name="Rectangle 16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7601" name="Freeform 17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02" name="Freeform 18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42574839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BD70C-9922-174F-A2C5-8A18619FF15B}" type="slidenum">
              <a:rPr lang="en-US" altLang="x-none"/>
              <a:pPr/>
              <a:t>32</a:t>
            </a:fld>
            <a:endParaRPr lang="en-US" altLang="x-none"/>
          </a:p>
        </p:txBody>
      </p:sp>
      <p:sp>
        <p:nvSpPr>
          <p:cNvPr id="69634" name="Freeform 2"/>
          <p:cNvSpPr>
            <a:spLocks/>
          </p:cNvSpPr>
          <p:nvPr/>
        </p:nvSpPr>
        <p:spPr bwMode="auto">
          <a:xfrm>
            <a:off x="763588" y="2743200"/>
            <a:ext cx="3810000" cy="3417888"/>
          </a:xfrm>
          <a:custGeom>
            <a:avLst/>
            <a:gdLst>
              <a:gd name="T0" fmla="*/ 597 w 2400"/>
              <a:gd name="T1" fmla="*/ 117 h 2153"/>
              <a:gd name="T2" fmla="*/ 440 w 2400"/>
              <a:gd name="T3" fmla="*/ 184 h 2153"/>
              <a:gd name="T4" fmla="*/ 299 w 2400"/>
              <a:gd name="T5" fmla="*/ 269 h 2153"/>
              <a:gd name="T6" fmla="*/ 183 w 2400"/>
              <a:gd name="T7" fmla="*/ 372 h 2153"/>
              <a:gd name="T8" fmla="*/ 91 w 2400"/>
              <a:gd name="T9" fmla="*/ 490 h 2153"/>
              <a:gd name="T10" fmla="*/ 29 w 2400"/>
              <a:gd name="T11" fmla="*/ 619 h 2153"/>
              <a:gd name="T12" fmla="*/ 0 w 2400"/>
              <a:gd name="T13" fmla="*/ 752 h 2153"/>
              <a:gd name="T14" fmla="*/ 4 w 2400"/>
              <a:gd name="T15" fmla="*/ 885 h 2153"/>
              <a:gd name="T16" fmla="*/ 44 w 2400"/>
              <a:gd name="T17" fmla="*/ 1018 h 2153"/>
              <a:gd name="T18" fmla="*/ 103 w 2400"/>
              <a:gd name="T19" fmla="*/ 1168 h 2153"/>
              <a:gd name="T20" fmla="*/ 163 w 2400"/>
              <a:gd name="T21" fmla="*/ 1311 h 2153"/>
              <a:gd name="T22" fmla="*/ 217 w 2400"/>
              <a:gd name="T23" fmla="*/ 1444 h 2153"/>
              <a:gd name="T24" fmla="*/ 260 w 2400"/>
              <a:gd name="T25" fmla="*/ 1564 h 2153"/>
              <a:gd name="T26" fmla="*/ 295 w 2400"/>
              <a:gd name="T27" fmla="*/ 1659 h 2153"/>
              <a:gd name="T28" fmla="*/ 317 w 2400"/>
              <a:gd name="T29" fmla="*/ 1732 h 2153"/>
              <a:gd name="T30" fmla="*/ 329 w 2400"/>
              <a:gd name="T31" fmla="*/ 1778 h 2153"/>
              <a:gd name="T32" fmla="*/ 328 w 2400"/>
              <a:gd name="T33" fmla="*/ 1796 h 2153"/>
              <a:gd name="T34" fmla="*/ 383 w 2400"/>
              <a:gd name="T35" fmla="*/ 1890 h 2153"/>
              <a:gd name="T36" fmla="*/ 467 w 2400"/>
              <a:gd name="T37" fmla="*/ 1971 h 2153"/>
              <a:gd name="T38" fmla="*/ 581 w 2400"/>
              <a:gd name="T39" fmla="*/ 2045 h 2153"/>
              <a:gd name="T40" fmla="*/ 710 w 2400"/>
              <a:gd name="T41" fmla="*/ 2096 h 2153"/>
              <a:gd name="T42" fmla="*/ 860 w 2400"/>
              <a:gd name="T43" fmla="*/ 2135 h 2153"/>
              <a:gd name="T44" fmla="*/ 1022 w 2400"/>
              <a:gd name="T45" fmla="*/ 2152 h 2153"/>
              <a:gd name="T46" fmla="*/ 1191 w 2400"/>
              <a:gd name="T47" fmla="*/ 2149 h 2153"/>
              <a:gd name="T48" fmla="*/ 1358 w 2400"/>
              <a:gd name="T49" fmla="*/ 2127 h 2153"/>
              <a:gd name="T50" fmla="*/ 1527 w 2400"/>
              <a:gd name="T51" fmla="*/ 2084 h 2153"/>
              <a:gd name="T52" fmla="*/ 1693 w 2400"/>
              <a:gd name="T53" fmla="*/ 2026 h 2153"/>
              <a:gd name="T54" fmla="*/ 1848 w 2400"/>
              <a:gd name="T55" fmla="*/ 1960 h 2153"/>
              <a:gd name="T56" fmla="*/ 1984 w 2400"/>
              <a:gd name="T57" fmla="*/ 1880 h 2153"/>
              <a:gd name="T58" fmla="*/ 2099 w 2400"/>
              <a:gd name="T59" fmla="*/ 1794 h 2153"/>
              <a:gd name="T60" fmla="*/ 2185 w 2400"/>
              <a:gd name="T61" fmla="*/ 1705 h 2153"/>
              <a:gd name="T62" fmla="*/ 2241 w 2400"/>
              <a:gd name="T63" fmla="*/ 1613 h 2153"/>
              <a:gd name="T64" fmla="*/ 2268 w 2400"/>
              <a:gd name="T65" fmla="*/ 1522 h 2153"/>
              <a:gd name="T66" fmla="*/ 2267 w 2400"/>
              <a:gd name="T67" fmla="*/ 1437 h 2153"/>
              <a:gd name="T68" fmla="*/ 2229 w 2400"/>
              <a:gd name="T69" fmla="*/ 1329 h 2153"/>
              <a:gd name="T70" fmla="*/ 2193 w 2400"/>
              <a:gd name="T71" fmla="*/ 1199 h 2153"/>
              <a:gd name="T72" fmla="*/ 2180 w 2400"/>
              <a:gd name="T73" fmla="*/ 1076 h 2153"/>
              <a:gd name="T74" fmla="*/ 2188 w 2400"/>
              <a:gd name="T75" fmla="*/ 968 h 2153"/>
              <a:gd name="T76" fmla="*/ 2221 w 2400"/>
              <a:gd name="T77" fmla="*/ 879 h 2153"/>
              <a:gd name="T78" fmla="*/ 2270 w 2400"/>
              <a:gd name="T79" fmla="*/ 813 h 2153"/>
              <a:gd name="T80" fmla="*/ 2337 w 2400"/>
              <a:gd name="T81" fmla="*/ 780 h 2153"/>
              <a:gd name="T82" fmla="*/ 2375 w 2400"/>
              <a:gd name="T83" fmla="*/ 754 h 2153"/>
              <a:gd name="T84" fmla="*/ 2395 w 2400"/>
              <a:gd name="T85" fmla="*/ 699 h 2153"/>
              <a:gd name="T86" fmla="*/ 2399 w 2400"/>
              <a:gd name="T87" fmla="*/ 618 h 2153"/>
              <a:gd name="T88" fmla="*/ 2384 w 2400"/>
              <a:gd name="T89" fmla="*/ 521 h 2153"/>
              <a:gd name="T90" fmla="*/ 2351 w 2400"/>
              <a:gd name="T91" fmla="*/ 413 h 2153"/>
              <a:gd name="T92" fmla="*/ 2307 w 2400"/>
              <a:gd name="T93" fmla="*/ 313 h 2153"/>
              <a:gd name="T94" fmla="*/ 2236 w 2400"/>
              <a:gd name="T95" fmla="*/ 229 h 2153"/>
              <a:gd name="T96" fmla="*/ 2140 w 2400"/>
              <a:gd name="T97" fmla="*/ 156 h 2153"/>
              <a:gd name="T98" fmla="*/ 2016 w 2400"/>
              <a:gd name="T99" fmla="*/ 97 h 2153"/>
              <a:gd name="T100" fmla="*/ 1865 w 2400"/>
              <a:gd name="T101" fmla="*/ 50 h 2153"/>
              <a:gd name="T102" fmla="*/ 1696 w 2400"/>
              <a:gd name="T103" fmla="*/ 20 h 2153"/>
              <a:gd name="T104" fmla="*/ 1507 w 2400"/>
              <a:gd name="T105" fmla="*/ 2 h 2153"/>
              <a:gd name="T106" fmla="*/ 1310 w 2400"/>
              <a:gd name="T107" fmla="*/ 4 h 2153"/>
              <a:gd name="T108" fmla="*/ 1104 w 2400"/>
              <a:gd name="T109" fmla="*/ 17 h 2153"/>
              <a:gd name="T110" fmla="*/ 890 w 2400"/>
              <a:gd name="T111" fmla="*/ 48 h 2153"/>
              <a:gd name="T112" fmla="*/ 681 w 2400"/>
              <a:gd name="T113" fmla="*/ 93 h 2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2400" h="2153">
                <a:moveTo>
                  <a:pt x="681" y="93"/>
                </a:moveTo>
                <a:lnTo>
                  <a:pt x="597" y="117"/>
                </a:lnTo>
                <a:lnTo>
                  <a:pt x="516" y="147"/>
                </a:lnTo>
                <a:lnTo>
                  <a:pt x="440" y="184"/>
                </a:lnTo>
                <a:lnTo>
                  <a:pt x="365" y="224"/>
                </a:lnTo>
                <a:lnTo>
                  <a:pt x="299" y="269"/>
                </a:lnTo>
                <a:lnTo>
                  <a:pt x="237" y="319"/>
                </a:lnTo>
                <a:lnTo>
                  <a:pt x="183" y="372"/>
                </a:lnTo>
                <a:lnTo>
                  <a:pt x="132" y="431"/>
                </a:lnTo>
                <a:lnTo>
                  <a:pt x="91" y="490"/>
                </a:lnTo>
                <a:lnTo>
                  <a:pt x="55" y="553"/>
                </a:lnTo>
                <a:lnTo>
                  <a:pt x="29" y="619"/>
                </a:lnTo>
                <a:lnTo>
                  <a:pt x="10" y="685"/>
                </a:lnTo>
                <a:lnTo>
                  <a:pt x="0" y="752"/>
                </a:lnTo>
                <a:lnTo>
                  <a:pt x="0" y="820"/>
                </a:lnTo>
                <a:lnTo>
                  <a:pt x="4" y="885"/>
                </a:lnTo>
                <a:lnTo>
                  <a:pt x="19" y="951"/>
                </a:lnTo>
                <a:lnTo>
                  <a:pt x="44" y="1018"/>
                </a:lnTo>
                <a:lnTo>
                  <a:pt x="76" y="1091"/>
                </a:lnTo>
                <a:lnTo>
                  <a:pt x="103" y="1168"/>
                </a:lnTo>
                <a:lnTo>
                  <a:pt x="135" y="1240"/>
                </a:lnTo>
                <a:lnTo>
                  <a:pt x="163" y="1311"/>
                </a:lnTo>
                <a:lnTo>
                  <a:pt x="190" y="1379"/>
                </a:lnTo>
                <a:lnTo>
                  <a:pt x="217" y="1444"/>
                </a:lnTo>
                <a:lnTo>
                  <a:pt x="237" y="1506"/>
                </a:lnTo>
                <a:lnTo>
                  <a:pt x="260" y="1564"/>
                </a:lnTo>
                <a:lnTo>
                  <a:pt x="277" y="1613"/>
                </a:lnTo>
                <a:lnTo>
                  <a:pt x="295" y="1659"/>
                </a:lnTo>
                <a:lnTo>
                  <a:pt x="308" y="1697"/>
                </a:lnTo>
                <a:lnTo>
                  <a:pt x="317" y="1732"/>
                </a:lnTo>
                <a:lnTo>
                  <a:pt x="324" y="1757"/>
                </a:lnTo>
                <a:lnTo>
                  <a:pt x="329" y="1778"/>
                </a:lnTo>
                <a:lnTo>
                  <a:pt x="330" y="1788"/>
                </a:lnTo>
                <a:lnTo>
                  <a:pt x="328" y="1796"/>
                </a:lnTo>
                <a:lnTo>
                  <a:pt x="352" y="1843"/>
                </a:lnTo>
                <a:lnTo>
                  <a:pt x="383" y="1890"/>
                </a:lnTo>
                <a:lnTo>
                  <a:pt x="420" y="1932"/>
                </a:lnTo>
                <a:lnTo>
                  <a:pt x="467" y="1971"/>
                </a:lnTo>
                <a:lnTo>
                  <a:pt x="521" y="2011"/>
                </a:lnTo>
                <a:lnTo>
                  <a:pt x="581" y="2045"/>
                </a:lnTo>
                <a:lnTo>
                  <a:pt x="645" y="2072"/>
                </a:lnTo>
                <a:lnTo>
                  <a:pt x="710" y="2096"/>
                </a:lnTo>
                <a:lnTo>
                  <a:pt x="785" y="2119"/>
                </a:lnTo>
                <a:lnTo>
                  <a:pt x="860" y="2135"/>
                </a:lnTo>
                <a:lnTo>
                  <a:pt x="941" y="2145"/>
                </a:lnTo>
                <a:lnTo>
                  <a:pt x="1022" y="2152"/>
                </a:lnTo>
                <a:lnTo>
                  <a:pt x="1105" y="2150"/>
                </a:lnTo>
                <a:lnTo>
                  <a:pt x="1191" y="2149"/>
                </a:lnTo>
                <a:lnTo>
                  <a:pt x="1275" y="2139"/>
                </a:lnTo>
                <a:lnTo>
                  <a:pt x="1358" y="2127"/>
                </a:lnTo>
                <a:lnTo>
                  <a:pt x="1442" y="2109"/>
                </a:lnTo>
                <a:lnTo>
                  <a:pt x="1527" y="2084"/>
                </a:lnTo>
                <a:lnTo>
                  <a:pt x="1614" y="2056"/>
                </a:lnTo>
                <a:lnTo>
                  <a:pt x="1693" y="2026"/>
                </a:lnTo>
                <a:lnTo>
                  <a:pt x="1773" y="1992"/>
                </a:lnTo>
                <a:lnTo>
                  <a:pt x="1848" y="1960"/>
                </a:lnTo>
                <a:lnTo>
                  <a:pt x="1920" y="1919"/>
                </a:lnTo>
                <a:lnTo>
                  <a:pt x="1984" y="1880"/>
                </a:lnTo>
                <a:lnTo>
                  <a:pt x="2045" y="1837"/>
                </a:lnTo>
                <a:lnTo>
                  <a:pt x="2099" y="1794"/>
                </a:lnTo>
                <a:lnTo>
                  <a:pt x="2144" y="1751"/>
                </a:lnTo>
                <a:lnTo>
                  <a:pt x="2185" y="1705"/>
                </a:lnTo>
                <a:lnTo>
                  <a:pt x="2216" y="1659"/>
                </a:lnTo>
                <a:lnTo>
                  <a:pt x="2241" y="1613"/>
                </a:lnTo>
                <a:lnTo>
                  <a:pt x="2260" y="1567"/>
                </a:lnTo>
                <a:lnTo>
                  <a:pt x="2268" y="1522"/>
                </a:lnTo>
                <a:lnTo>
                  <a:pt x="2269" y="1479"/>
                </a:lnTo>
                <a:lnTo>
                  <a:pt x="2267" y="1437"/>
                </a:lnTo>
                <a:lnTo>
                  <a:pt x="2255" y="1396"/>
                </a:lnTo>
                <a:lnTo>
                  <a:pt x="2229" y="1329"/>
                </a:lnTo>
                <a:lnTo>
                  <a:pt x="2210" y="1264"/>
                </a:lnTo>
                <a:lnTo>
                  <a:pt x="2193" y="1199"/>
                </a:lnTo>
                <a:lnTo>
                  <a:pt x="2183" y="1136"/>
                </a:lnTo>
                <a:lnTo>
                  <a:pt x="2180" y="1076"/>
                </a:lnTo>
                <a:lnTo>
                  <a:pt x="2182" y="1019"/>
                </a:lnTo>
                <a:lnTo>
                  <a:pt x="2188" y="968"/>
                </a:lnTo>
                <a:lnTo>
                  <a:pt x="2201" y="920"/>
                </a:lnTo>
                <a:lnTo>
                  <a:pt x="2221" y="879"/>
                </a:lnTo>
                <a:lnTo>
                  <a:pt x="2243" y="842"/>
                </a:lnTo>
                <a:lnTo>
                  <a:pt x="2270" y="813"/>
                </a:lnTo>
                <a:lnTo>
                  <a:pt x="2301" y="791"/>
                </a:lnTo>
                <a:lnTo>
                  <a:pt x="2337" y="780"/>
                </a:lnTo>
                <a:lnTo>
                  <a:pt x="2356" y="770"/>
                </a:lnTo>
                <a:lnTo>
                  <a:pt x="2375" y="754"/>
                </a:lnTo>
                <a:lnTo>
                  <a:pt x="2388" y="730"/>
                </a:lnTo>
                <a:lnTo>
                  <a:pt x="2395" y="699"/>
                </a:lnTo>
                <a:lnTo>
                  <a:pt x="2398" y="664"/>
                </a:lnTo>
                <a:lnTo>
                  <a:pt x="2399" y="618"/>
                </a:lnTo>
                <a:lnTo>
                  <a:pt x="2393" y="570"/>
                </a:lnTo>
                <a:lnTo>
                  <a:pt x="2384" y="521"/>
                </a:lnTo>
                <a:lnTo>
                  <a:pt x="2371" y="467"/>
                </a:lnTo>
                <a:lnTo>
                  <a:pt x="2351" y="413"/>
                </a:lnTo>
                <a:lnTo>
                  <a:pt x="2331" y="355"/>
                </a:lnTo>
                <a:lnTo>
                  <a:pt x="2307" y="313"/>
                </a:lnTo>
                <a:lnTo>
                  <a:pt x="2278" y="269"/>
                </a:lnTo>
                <a:lnTo>
                  <a:pt x="2236" y="229"/>
                </a:lnTo>
                <a:lnTo>
                  <a:pt x="2193" y="192"/>
                </a:lnTo>
                <a:lnTo>
                  <a:pt x="2140" y="156"/>
                </a:lnTo>
                <a:lnTo>
                  <a:pt x="2081" y="125"/>
                </a:lnTo>
                <a:lnTo>
                  <a:pt x="2016" y="97"/>
                </a:lnTo>
                <a:lnTo>
                  <a:pt x="1942" y="74"/>
                </a:lnTo>
                <a:lnTo>
                  <a:pt x="1865" y="50"/>
                </a:lnTo>
                <a:lnTo>
                  <a:pt x="1785" y="33"/>
                </a:lnTo>
                <a:lnTo>
                  <a:pt x="1696" y="20"/>
                </a:lnTo>
                <a:lnTo>
                  <a:pt x="1604" y="8"/>
                </a:lnTo>
                <a:lnTo>
                  <a:pt x="1507" y="2"/>
                </a:lnTo>
                <a:lnTo>
                  <a:pt x="1411" y="0"/>
                </a:lnTo>
                <a:lnTo>
                  <a:pt x="1310" y="4"/>
                </a:lnTo>
                <a:lnTo>
                  <a:pt x="1206" y="8"/>
                </a:lnTo>
                <a:lnTo>
                  <a:pt x="1104" y="17"/>
                </a:lnTo>
                <a:lnTo>
                  <a:pt x="998" y="33"/>
                </a:lnTo>
                <a:lnTo>
                  <a:pt x="890" y="48"/>
                </a:lnTo>
                <a:lnTo>
                  <a:pt x="786" y="69"/>
                </a:lnTo>
                <a:lnTo>
                  <a:pt x="681" y="93"/>
                </a:lnTo>
              </a:path>
            </a:pathLst>
          </a:custGeom>
          <a:solidFill>
            <a:schemeClr val="folHlink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dist="107763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normAutofit fontScale="90000"/>
          </a:bodyPr>
          <a:lstStyle/>
          <a:p>
            <a:r>
              <a:rPr lang="en-US" altLang="x-none" dirty="0"/>
              <a:t>Population &amp; Sample Regression Models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1563688" y="2916238"/>
            <a:ext cx="2054225" cy="82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</a:rPr>
              <a:t>Unknown Relationship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565275" y="1978025"/>
            <a:ext cx="2054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800" b="1" dirty="0"/>
              <a:t>Population</a:t>
            </a:r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286375" y="1976438"/>
            <a:ext cx="3121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800" b="1"/>
              <a:t>Random Sample</a:t>
            </a: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>
            <a:off x="6053138" y="35877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0" name="Oval 8"/>
          <p:cNvSpPr>
            <a:spLocks noChangeArrowheads="1"/>
          </p:cNvSpPr>
          <p:nvPr/>
        </p:nvSpPr>
        <p:spPr bwMode="auto">
          <a:xfrm>
            <a:off x="2063750" y="4502150"/>
            <a:ext cx="1587500" cy="977900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964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884238" y="38433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MathType Equation" r:id="rId4" imgW="3260520" imgH="466560" progId="Equation">
                  <p:embed/>
                </p:oleObj>
              </mc:Choice>
              <mc:Fallback>
                <p:oleObj name="MathType Equation" r:id="rId4" imgW="3260520" imgH="466560" progId="Equation">
                  <p:embed/>
                  <p:pic>
                    <p:nvPicPr>
                      <p:cNvPr id="69641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38433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42" name="Object 10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5099050" y="2724150"/>
          <a:ext cx="3495675" cy="71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69642" name="Object 10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9050" y="2724150"/>
                        <a:ext cx="3495675" cy="71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204979" y="44799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4" name="Rectangle 12"/>
          <p:cNvSpPr>
            <a:spLocks noChangeArrowheads="1"/>
          </p:cNvSpPr>
          <p:nvPr/>
        </p:nvSpPr>
        <p:spPr bwMode="auto">
          <a:xfrm>
            <a:off x="2606741" y="449580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 dirty="0">
                <a:latin typeface="Wingdings" charset="2"/>
              </a:rPr>
              <a:t></a:t>
            </a:r>
            <a:r>
              <a:rPr lang="en-US" altLang="x-none" sz="3200" b="1" dirty="0"/>
              <a:t> </a:t>
            </a:r>
          </a:p>
        </p:txBody>
      </p:sp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3727516" y="32813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6" name="Rectangle 14"/>
          <p:cNvSpPr>
            <a:spLocks noChangeArrowheads="1"/>
          </p:cNvSpPr>
          <p:nvPr/>
        </p:nvSpPr>
        <p:spPr bwMode="auto">
          <a:xfrm>
            <a:off x="1952691" y="5516563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solidFill>
                  <a:schemeClr val="tx2"/>
                </a:solidFill>
                <a:latin typeface="Wingdings" charset="2"/>
              </a:rPr>
              <a:t></a:t>
            </a:r>
            <a:r>
              <a:rPr lang="en-US" altLang="x-none" sz="32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2425766" y="49371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8" name="Rectangle 16"/>
          <p:cNvSpPr>
            <a:spLocks noChangeArrowheads="1"/>
          </p:cNvSpPr>
          <p:nvPr/>
        </p:nvSpPr>
        <p:spPr bwMode="auto">
          <a:xfrm>
            <a:off x="6678679" y="3629025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6497704" y="4070350"/>
            <a:ext cx="642806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3200" b="1">
                <a:latin typeface="Wingdings" charset="2"/>
              </a:rPr>
              <a:t></a:t>
            </a:r>
            <a:r>
              <a:rPr lang="en-US" altLang="x-none" sz="3200" b="1"/>
              <a:t> </a:t>
            </a:r>
          </a:p>
        </p:txBody>
      </p:sp>
      <p:grpSp>
        <p:nvGrpSpPr>
          <p:cNvPr id="69652" name="Group 20"/>
          <p:cNvGrpSpPr>
            <a:grpSpLocks/>
          </p:cNvGrpSpPr>
          <p:nvPr/>
        </p:nvGrpSpPr>
        <p:grpSpPr bwMode="auto">
          <a:xfrm>
            <a:off x="3313113" y="4667250"/>
            <a:ext cx="3108325" cy="1100138"/>
            <a:chOff x="2087" y="2940"/>
            <a:chExt cx="1958" cy="693"/>
          </a:xfrm>
          <a:solidFill>
            <a:schemeClr val="tx2"/>
          </a:solidFill>
        </p:grpSpPr>
        <p:sp>
          <p:nvSpPr>
            <p:cNvPr id="69650" name="Freeform 18"/>
            <p:cNvSpPr>
              <a:spLocks/>
            </p:cNvSpPr>
            <p:nvPr/>
          </p:nvSpPr>
          <p:spPr bwMode="auto">
            <a:xfrm>
              <a:off x="2087" y="2940"/>
              <a:ext cx="1958" cy="655"/>
            </a:xfrm>
            <a:custGeom>
              <a:avLst/>
              <a:gdLst>
                <a:gd name="T0" fmla="*/ 38 w 1958"/>
                <a:gd name="T1" fmla="*/ 357 h 655"/>
                <a:gd name="T2" fmla="*/ 139 w 1958"/>
                <a:gd name="T3" fmla="*/ 422 h 655"/>
                <a:gd name="T4" fmla="*/ 270 w 1958"/>
                <a:gd name="T5" fmla="*/ 486 h 655"/>
                <a:gd name="T6" fmla="*/ 408 w 1958"/>
                <a:gd name="T7" fmla="*/ 533 h 655"/>
                <a:gd name="T8" fmla="*/ 565 w 1958"/>
                <a:gd name="T9" fmla="*/ 581 h 655"/>
                <a:gd name="T10" fmla="*/ 733 w 1958"/>
                <a:gd name="T11" fmla="*/ 614 h 655"/>
                <a:gd name="T12" fmla="*/ 937 w 1958"/>
                <a:gd name="T13" fmla="*/ 636 h 655"/>
                <a:gd name="T14" fmla="*/ 1118 w 1958"/>
                <a:gd name="T15" fmla="*/ 643 h 655"/>
                <a:gd name="T16" fmla="*/ 1302 w 1958"/>
                <a:gd name="T17" fmla="*/ 615 h 655"/>
                <a:gd name="T18" fmla="*/ 1471 w 1958"/>
                <a:gd name="T19" fmla="*/ 563 h 655"/>
                <a:gd name="T20" fmla="*/ 1571 w 1958"/>
                <a:gd name="T21" fmla="*/ 505 h 655"/>
                <a:gd name="T22" fmla="*/ 1647 w 1958"/>
                <a:gd name="T23" fmla="*/ 449 h 655"/>
                <a:gd name="T24" fmla="*/ 1807 w 1958"/>
                <a:gd name="T25" fmla="*/ 654 h 655"/>
                <a:gd name="T26" fmla="*/ 1825 w 1958"/>
                <a:gd name="T27" fmla="*/ 473 h 655"/>
                <a:gd name="T28" fmla="*/ 1866 w 1958"/>
                <a:gd name="T29" fmla="*/ 277 h 655"/>
                <a:gd name="T30" fmla="*/ 1957 w 1958"/>
                <a:gd name="T31" fmla="*/ 127 h 655"/>
                <a:gd name="T32" fmla="*/ 1839 w 1958"/>
                <a:gd name="T33" fmla="*/ 83 h 655"/>
                <a:gd name="T34" fmla="*/ 1640 w 1958"/>
                <a:gd name="T35" fmla="*/ 71 h 655"/>
                <a:gd name="T36" fmla="*/ 1496 w 1958"/>
                <a:gd name="T37" fmla="*/ 36 h 655"/>
                <a:gd name="T38" fmla="*/ 1541 w 1958"/>
                <a:gd name="T39" fmla="*/ 197 h 655"/>
                <a:gd name="T40" fmla="*/ 1419 w 1958"/>
                <a:gd name="T41" fmla="*/ 291 h 655"/>
                <a:gd name="T42" fmla="*/ 1265 w 1958"/>
                <a:gd name="T43" fmla="*/ 360 h 655"/>
                <a:gd name="T44" fmla="*/ 1086 w 1958"/>
                <a:gd name="T45" fmla="*/ 411 h 655"/>
                <a:gd name="T46" fmla="*/ 855 w 1958"/>
                <a:gd name="T47" fmla="*/ 445 h 655"/>
                <a:gd name="T48" fmla="*/ 649 w 1958"/>
                <a:gd name="T49" fmla="*/ 447 h 655"/>
                <a:gd name="T50" fmla="*/ 551 w 1958"/>
                <a:gd name="T51" fmla="*/ 444 h 655"/>
                <a:gd name="T52" fmla="*/ 468 w 1958"/>
                <a:gd name="T53" fmla="*/ 434 h 655"/>
                <a:gd name="T54" fmla="*/ 335 w 1958"/>
                <a:gd name="T55" fmla="*/ 412 h 655"/>
                <a:gd name="T56" fmla="*/ 252 w 1958"/>
                <a:gd name="T57" fmla="*/ 392 h 655"/>
                <a:gd name="T58" fmla="*/ 173 w 1958"/>
                <a:gd name="T59" fmla="*/ 368 h 655"/>
                <a:gd name="T60" fmla="*/ 86 w 1958"/>
                <a:gd name="T61" fmla="*/ 331 h 655"/>
                <a:gd name="T62" fmla="*/ 0 w 1958"/>
                <a:gd name="T63" fmla="*/ 291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58" h="655">
                  <a:moveTo>
                    <a:pt x="0" y="291"/>
                  </a:moveTo>
                  <a:lnTo>
                    <a:pt x="38" y="357"/>
                  </a:lnTo>
                  <a:lnTo>
                    <a:pt x="95" y="393"/>
                  </a:lnTo>
                  <a:lnTo>
                    <a:pt x="139" y="422"/>
                  </a:lnTo>
                  <a:lnTo>
                    <a:pt x="200" y="455"/>
                  </a:lnTo>
                  <a:lnTo>
                    <a:pt x="270" y="486"/>
                  </a:lnTo>
                  <a:lnTo>
                    <a:pt x="329" y="503"/>
                  </a:lnTo>
                  <a:lnTo>
                    <a:pt x="408" y="533"/>
                  </a:lnTo>
                  <a:lnTo>
                    <a:pt x="488" y="557"/>
                  </a:lnTo>
                  <a:lnTo>
                    <a:pt x="565" y="581"/>
                  </a:lnTo>
                  <a:lnTo>
                    <a:pt x="664" y="604"/>
                  </a:lnTo>
                  <a:lnTo>
                    <a:pt x="733" y="614"/>
                  </a:lnTo>
                  <a:lnTo>
                    <a:pt x="830" y="625"/>
                  </a:lnTo>
                  <a:lnTo>
                    <a:pt x="937" y="636"/>
                  </a:lnTo>
                  <a:lnTo>
                    <a:pt x="1040" y="642"/>
                  </a:lnTo>
                  <a:lnTo>
                    <a:pt x="1118" y="643"/>
                  </a:lnTo>
                  <a:lnTo>
                    <a:pt x="1219" y="630"/>
                  </a:lnTo>
                  <a:lnTo>
                    <a:pt x="1302" y="615"/>
                  </a:lnTo>
                  <a:lnTo>
                    <a:pt x="1387" y="593"/>
                  </a:lnTo>
                  <a:lnTo>
                    <a:pt x="1471" y="563"/>
                  </a:lnTo>
                  <a:lnTo>
                    <a:pt x="1518" y="538"/>
                  </a:lnTo>
                  <a:lnTo>
                    <a:pt x="1571" y="505"/>
                  </a:lnTo>
                  <a:lnTo>
                    <a:pt x="1610" y="476"/>
                  </a:lnTo>
                  <a:lnTo>
                    <a:pt x="1647" y="449"/>
                  </a:lnTo>
                  <a:lnTo>
                    <a:pt x="1671" y="421"/>
                  </a:lnTo>
                  <a:lnTo>
                    <a:pt x="1807" y="654"/>
                  </a:lnTo>
                  <a:lnTo>
                    <a:pt x="1813" y="571"/>
                  </a:lnTo>
                  <a:lnTo>
                    <a:pt x="1825" y="473"/>
                  </a:lnTo>
                  <a:lnTo>
                    <a:pt x="1839" y="375"/>
                  </a:lnTo>
                  <a:lnTo>
                    <a:pt x="1866" y="277"/>
                  </a:lnTo>
                  <a:lnTo>
                    <a:pt x="1894" y="213"/>
                  </a:lnTo>
                  <a:lnTo>
                    <a:pt x="1957" y="127"/>
                  </a:lnTo>
                  <a:lnTo>
                    <a:pt x="1926" y="77"/>
                  </a:lnTo>
                  <a:lnTo>
                    <a:pt x="1839" y="83"/>
                  </a:lnTo>
                  <a:lnTo>
                    <a:pt x="1744" y="86"/>
                  </a:lnTo>
                  <a:lnTo>
                    <a:pt x="1640" y="71"/>
                  </a:lnTo>
                  <a:lnTo>
                    <a:pt x="1550" y="52"/>
                  </a:lnTo>
                  <a:lnTo>
                    <a:pt x="1496" y="36"/>
                  </a:lnTo>
                  <a:lnTo>
                    <a:pt x="1427" y="0"/>
                  </a:lnTo>
                  <a:lnTo>
                    <a:pt x="1541" y="197"/>
                  </a:lnTo>
                  <a:lnTo>
                    <a:pt x="1478" y="251"/>
                  </a:lnTo>
                  <a:lnTo>
                    <a:pt x="1419" y="291"/>
                  </a:lnTo>
                  <a:lnTo>
                    <a:pt x="1343" y="330"/>
                  </a:lnTo>
                  <a:lnTo>
                    <a:pt x="1265" y="360"/>
                  </a:lnTo>
                  <a:lnTo>
                    <a:pt x="1170" y="389"/>
                  </a:lnTo>
                  <a:lnTo>
                    <a:pt x="1086" y="411"/>
                  </a:lnTo>
                  <a:lnTo>
                    <a:pt x="961" y="435"/>
                  </a:lnTo>
                  <a:lnTo>
                    <a:pt x="855" y="445"/>
                  </a:lnTo>
                  <a:lnTo>
                    <a:pt x="758" y="449"/>
                  </a:lnTo>
                  <a:lnTo>
                    <a:pt x="649" y="447"/>
                  </a:lnTo>
                  <a:lnTo>
                    <a:pt x="598" y="445"/>
                  </a:lnTo>
                  <a:lnTo>
                    <a:pt x="551" y="444"/>
                  </a:lnTo>
                  <a:lnTo>
                    <a:pt x="509" y="438"/>
                  </a:lnTo>
                  <a:lnTo>
                    <a:pt x="468" y="434"/>
                  </a:lnTo>
                  <a:lnTo>
                    <a:pt x="391" y="425"/>
                  </a:lnTo>
                  <a:lnTo>
                    <a:pt x="335" y="412"/>
                  </a:lnTo>
                  <a:lnTo>
                    <a:pt x="294" y="402"/>
                  </a:lnTo>
                  <a:lnTo>
                    <a:pt x="252" y="392"/>
                  </a:lnTo>
                  <a:lnTo>
                    <a:pt x="210" y="378"/>
                  </a:lnTo>
                  <a:lnTo>
                    <a:pt x="173" y="368"/>
                  </a:lnTo>
                  <a:lnTo>
                    <a:pt x="131" y="352"/>
                  </a:lnTo>
                  <a:lnTo>
                    <a:pt x="86" y="331"/>
                  </a:lnTo>
                  <a:lnTo>
                    <a:pt x="39" y="312"/>
                  </a:lnTo>
                  <a:lnTo>
                    <a:pt x="0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1" name="Freeform 19"/>
            <p:cNvSpPr>
              <a:spLocks/>
            </p:cNvSpPr>
            <p:nvPr/>
          </p:nvSpPr>
          <p:spPr bwMode="auto">
            <a:xfrm>
              <a:off x="2127" y="2997"/>
              <a:ext cx="1918" cy="636"/>
            </a:xfrm>
            <a:custGeom>
              <a:avLst/>
              <a:gdLst>
                <a:gd name="T0" fmla="*/ 0 w 1918"/>
                <a:gd name="T1" fmla="*/ 297 h 636"/>
                <a:gd name="T2" fmla="*/ 52 w 1918"/>
                <a:gd name="T3" fmla="*/ 342 h 636"/>
                <a:gd name="T4" fmla="*/ 97 w 1918"/>
                <a:gd name="T5" fmla="*/ 377 h 636"/>
                <a:gd name="T6" fmla="*/ 139 w 1918"/>
                <a:gd name="T7" fmla="*/ 403 h 636"/>
                <a:gd name="T8" fmla="*/ 187 w 1918"/>
                <a:gd name="T9" fmla="*/ 432 h 636"/>
                <a:gd name="T10" fmla="*/ 256 w 1918"/>
                <a:gd name="T11" fmla="*/ 472 h 636"/>
                <a:gd name="T12" fmla="*/ 325 w 1918"/>
                <a:gd name="T13" fmla="*/ 504 h 636"/>
                <a:gd name="T14" fmla="*/ 405 w 1918"/>
                <a:gd name="T15" fmla="*/ 534 h 636"/>
                <a:gd name="T16" fmla="*/ 485 w 1918"/>
                <a:gd name="T17" fmla="*/ 558 h 636"/>
                <a:gd name="T18" fmla="*/ 560 w 1918"/>
                <a:gd name="T19" fmla="*/ 578 h 636"/>
                <a:gd name="T20" fmla="*/ 657 w 1918"/>
                <a:gd name="T21" fmla="*/ 600 h 636"/>
                <a:gd name="T22" fmla="*/ 727 w 1918"/>
                <a:gd name="T23" fmla="*/ 611 h 636"/>
                <a:gd name="T24" fmla="*/ 823 w 1918"/>
                <a:gd name="T25" fmla="*/ 620 h 636"/>
                <a:gd name="T26" fmla="*/ 928 w 1918"/>
                <a:gd name="T27" fmla="*/ 630 h 636"/>
                <a:gd name="T28" fmla="*/ 1032 w 1918"/>
                <a:gd name="T29" fmla="*/ 634 h 636"/>
                <a:gd name="T30" fmla="*/ 1109 w 1918"/>
                <a:gd name="T31" fmla="*/ 635 h 636"/>
                <a:gd name="T32" fmla="*/ 1211 w 1918"/>
                <a:gd name="T33" fmla="*/ 622 h 636"/>
                <a:gd name="T34" fmla="*/ 1291 w 1918"/>
                <a:gd name="T35" fmla="*/ 606 h 636"/>
                <a:gd name="T36" fmla="*/ 1376 w 1918"/>
                <a:gd name="T37" fmla="*/ 584 h 636"/>
                <a:gd name="T38" fmla="*/ 1461 w 1918"/>
                <a:gd name="T39" fmla="*/ 554 h 636"/>
                <a:gd name="T40" fmla="*/ 1508 w 1918"/>
                <a:gd name="T41" fmla="*/ 532 h 636"/>
                <a:gd name="T42" fmla="*/ 1561 w 1918"/>
                <a:gd name="T43" fmla="*/ 498 h 636"/>
                <a:gd name="T44" fmla="*/ 1599 w 1918"/>
                <a:gd name="T45" fmla="*/ 468 h 636"/>
                <a:gd name="T46" fmla="*/ 1636 w 1918"/>
                <a:gd name="T47" fmla="*/ 439 h 636"/>
                <a:gd name="T48" fmla="*/ 1663 w 1918"/>
                <a:gd name="T49" fmla="*/ 413 h 636"/>
                <a:gd name="T50" fmla="*/ 1774 w 1918"/>
                <a:gd name="T51" fmla="*/ 606 h 636"/>
                <a:gd name="T52" fmla="*/ 1782 w 1918"/>
                <a:gd name="T53" fmla="*/ 519 h 636"/>
                <a:gd name="T54" fmla="*/ 1795 w 1918"/>
                <a:gd name="T55" fmla="*/ 439 h 636"/>
                <a:gd name="T56" fmla="*/ 1812 w 1918"/>
                <a:gd name="T57" fmla="*/ 332 h 636"/>
                <a:gd name="T58" fmla="*/ 1840 w 1918"/>
                <a:gd name="T59" fmla="*/ 239 h 636"/>
                <a:gd name="T60" fmla="*/ 1872 w 1918"/>
                <a:gd name="T61" fmla="*/ 158 h 636"/>
                <a:gd name="T62" fmla="*/ 1917 w 1918"/>
                <a:gd name="T63" fmla="*/ 71 h 636"/>
                <a:gd name="T64" fmla="*/ 1831 w 1918"/>
                <a:gd name="T65" fmla="*/ 77 h 636"/>
                <a:gd name="T66" fmla="*/ 1737 w 1918"/>
                <a:gd name="T67" fmla="*/ 80 h 636"/>
                <a:gd name="T68" fmla="*/ 1633 w 1918"/>
                <a:gd name="T69" fmla="*/ 68 h 636"/>
                <a:gd name="T70" fmla="*/ 1544 w 1918"/>
                <a:gd name="T71" fmla="*/ 48 h 636"/>
                <a:gd name="T72" fmla="*/ 1491 w 1918"/>
                <a:gd name="T73" fmla="*/ 34 h 636"/>
                <a:gd name="T74" fmla="*/ 1422 w 1918"/>
                <a:gd name="T75" fmla="*/ 0 h 636"/>
                <a:gd name="T76" fmla="*/ 1534 w 1918"/>
                <a:gd name="T77" fmla="*/ 195 h 636"/>
                <a:gd name="T78" fmla="*/ 1472 w 1918"/>
                <a:gd name="T79" fmla="*/ 245 h 636"/>
                <a:gd name="T80" fmla="*/ 1413 w 1918"/>
                <a:gd name="T81" fmla="*/ 287 h 636"/>
                <a:gd name="T82" fmla="*/ 1335 w 1918"/>
                <a:gd name="T83" fmla="*/ 325 h 636"/>
                <a:gd name="T84" fmla="*/ 1258 w 1918"/>
                <a:gd name="T85" fmla="*/ 357 h 636"/>
                <a:gd name="T86" fmla="*/ 1164 w 1918"/>
                <a:gd name="T87" fmla="*/ 384 h 636"/>
                <a:gd name="T88" fmla="*/ 1080 w 1918"/>
                <a:gd name="T89" fmla="*/ 405 h 636"/>
                <a:gd name="T90" fmla="*/ 954 w 1918"/>
                <a:gd name="T91" fmla="*/ 431 h 636"/>
                <a:gd name="T92" fmla="*/ 851 w 1918"/>
                <a:gd name="T93" fmla="*/ 442 h 636"/>
                <a:gd name="T94" fmla="*/ 753 w 1918"/>
                <a:gd name="T95" fmla="*/ 449 h 636"/>
                <a:gd name="T96" fmla="*/ 645 w 1918"/>
                <a:gd name="T97" fmla="*/ 446 h 636"/>
                <a:gd name="T98" fmla="*/ 595 w 1918"/>
                <a:gd name="T99" fmla="*/ 445 h 636"/>
                <a:gd name="T100" fmla="*/ 548 w 1918"/>
                <a:gd name="T101" fmla="*/ 444 h 636"/>
                <a:gd name="T102" fmla="*/ 505 w 1918"/>
                <a:gd name="T103" fmla="*/ 438 h 636"/>
                <a:gd name="T104" fmla="*/ 463 w 1918"/>
                <a:gd name="T105" fmla="*/ 433 h 636"/>
                <a:gd name="T106" fmla="*/ 390 w 1918"/>
                <a:gd name="T107" fmla="*/ 427 h 636"/>
                <a:gd name="T108" fmla="*/ 334 w 1918"/>
                <a:gd name="T109" fmla="*/ 414 h 636"/>
                <a:gd name="T110" fmla="*/ 293 w 1918"/>
                <a:gd name="T111" fmla="*/ 404 h 636"/>
                <a:gd name="T112" fmla="*/ 250 w 1918"/>
                <a:gd name="T113" fmla="*/ 394 h 636"/>
                <a:gd name="T114" fmla="*/ 208 w 1918"/>
                <a:gd name="T115" fmla="*/ 382 h 636"/>
                <a:gd name="T116" fmla="*/ 173 w 1918"/>
                <a:gd name="T117" fmla="*/ 371 h 636"/>
                <a:gd name="T118" fmla="*/ 130 w 1918"/>
                <a:gd name="T119" fmla="*/ 357 h 636"/>
                <a:gd name="T120" fmla="*/ 84 w 1918"/>
                <a:gd name="T121" fmla="*/ 337 h 636"/>
                <a:gd name="T122" fmla="*/ 41 w 1918"/>
                <a:gd name="T123" fmla="*/ 320 h 636"/>
                <a:gd name="T124" fmla="*/ 0 w 1918"/>
                <a:gd name="T125" fmla="*/ 297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18" h="636">
                  <a:moveTo>
                    <a:pt x="0" y="297"/>
                  </a:moveTo>
                  <a:lnTo>
                    <a:pt x="52" y="342"/>
                  </a:lnTo>
                  <a:lnTo>
                    <a:pt x="97" y="377"/>
                  </a:lnTo>
                  <a:lnTo>
                    <a:pt x="139" y="403"/>
                  </a:lnTo>
                  <a:lnTo>
                    <a:pt x="187" y="432"/>
                  </a:lnTo>
                  <a:lnTo>
                    <a:pt x="256" y="472"/>
                  </a:lnTo>
                  <a:lnTo>
                    <a:pt x="325" y="504"/>
                  </a:lnTo>
                  <a:lnTo>
                    <a:pt x="405" y="534"/>
                  </a:lnTo>
                  <a:lnTo>
                    <a:pt x="485" y="558"/>
                  </a:lnTo>
                  <a:lnTo>
                    <a:pt x="560" y="578"/>
                  </a:lnTo>
                  <a:lnTo>
                    <a:pt x="657" y="600"/>
                  </a:lnTo>
                  <a:lnTo>
                    <a:pt x="727" y="611"/>
                  </a:lnTo>
                  <a:lnTo>
                    <a:pt x="823" y="620"/>
                  </a:lnTo>
                  <a:lnTo>
                    <a:pt x="928" y="630"/>
                  </a:lnTo>
                  <a:lnTo>
                    <a:pt x="1032" y="634"/>
                  </a:lnTo>
                  <a:lnTo>
                    <a:pt x="1109" y="635"/>
                  </a:lnTo>
                  <a:lnTo>
                    <a:pt x="1211" y="622"/>
                  </a:lnTo>
                  <a:lnTo>
                    <a:pt x="1291" y="606"/>
                  </a:lnTo>
                  <a:lnTo>
                    <a:pt x="1376" y="584"/>
                  </a:lnTo>
                  <a:lnTo>
                    <a:pt x="1461" y="554"/>
                  </a:lnTo>
                  <a:lnTo>
                    <a:pt x="1508" y="532"/>
                  </a:lnTo>
                  <a:lnTo>
                    <a:pt x="1561" y="498"/>
                  </a:lnTo>
                  <a:lnTo>
                    <a:pt x="1599" y="468"/>
                  </a:lnTo>
                  <a:lnTo>
                    <a:pt x="1636" y="439"/>
                  </a:lnTo>
                  <a:lnTo>
                    <a:pt x="1663" y="413"/>
                  </a:lnTo>
                  <a:lnTo>
                    <a:pt x="1774" y="606"/>
                  </a:lnTo>
                  <a:lnTo>
                    <a:pt x="1782" y="519"/>
                  </a:lnTo>
                  <a:lnTo>
                    <a:pt x="1795" y="439"/>
                  </a:lnTo>
                  <a:lnTo>
                    <a:pt x="1812" y="332"/>
                  </a:lnTo>
                  <a:lnTo>
                    <a:pt x="1840" y="239"/>
                  </a:lnTo>
                  <a:lnTo>
                    <a:pt x="1872" y="158"/>
                  </a:lnTo>
                  <a:lnTo>
                    <a:pt x="1917" y="71"/>
                  </a:lnTo>
                  <a:lnTo>
                    <a:pt x="1831" y="77"/>
                  </a:lnTo>
                  <a:lnTo>
                    <a:pt x="1737" y="80"/>
                  </a:lnTo>
                  <a:lnTo>
                    <a:pt x="1633" y="68"/>
                  </a:lnTo>
                  <a:lnTo>
                    <a:pt x="1544" y="48"/>
                  </a:lnTo>
                  <a:lnTo>
                    <a:pt x="1491" y="34"/>
                  </a:lnTo>
                  <a:lnTo>
                    <a:pt x="1422" y="0"/>
                  </a:lnTo>
                  <a:lnTo>
                    <a:pt x="1534" y="195"/>
                  </a:lnTo>
                  <a:lnTo>
                    <a:pt x="1472" y="245"/>
                  </a:lnTo>
                  <a:lnTo>
                    <a:pt x="1413" y="287"/>
                  </a:lnTo>
                  <a:lnTo>
                    <a:pt x="1335" y="325"/>
                  </a:lnTo>
                  <a:lnTo>
                    <a:pt x="1258" y="357"/>
                  </a:lnTo>
                  <a:lnTo>
                    <a:pt x="1164" y="384"/>
                  </a:lnTo>
                  <a:lnTo>
                    <a:pt x="1080" y="405"/>
                  </a:lnTo>
                  <a:lnTo>
                    <a:pt x="954" y="431"/>
                  </a:lnTo>
                  <a:lnTo>
                    <a:pt x="851" y="442"/>
                  </a:lnTo>
                  <a:lnTo>
                    <a:pt x="753" y="449"/>
                  </a:lnTo>
                  <a:lnTo>
                    <a:pt x="645" y="446"/>
                  </a:lnTo>
                  <a:lnTo>
                    <a:pt x="595" y="445"/>
                  </a:lnTo>
                  <a:lnTo>
                    <a:pt x="548" y="444"/>
                  </a:lnTo>
                  <a:lnTo>
                    <a:pt x="505" y="438"/>
                  </a:lnTo>
                  <a:lnTo>
                    <a:pt x="463" y="433"/>
                  </a:lnTo>
                  <a:lnTo>
                    <a:pt x="390" y="427"/>
                  </a:lnTo>
                  <a:lnTo>
                    <a:pt x="334" y="414"/>
                  </a:lnTo>
                  <a:lnTo>
                    <a:pt x="293" y="404"/>
                  </a:lnTo>
                  <a:lnTo>
                    <a:pt x="250" y="394"/>
                  </a:lnTo>
                  <a:lnTo>
                    <a:pt x="208" y="382"/>
                  </a:lnTo>
                  <a:lnTo>
                    <a:pt x="173" y="371"/>
                  </a:lnTo>
                  <a:lnTo>
                    <a:pt x="130" y="357"/>
                  </a:lnTo>
                  <a:lnTo>
                    <a:pt x="84" y="337"/>
                  </a:lnTo>
                  <a:lnTo>
                    <a:pt x="41" y="320"/>
                  </a:lnTo>
                  <a:lnTo>
                    <a:pt x="0" y="297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55" name="Group 23"/>
          <p:cNvGrpSpPr>
            <a:grpSpLocks/>
          </p:cNvGrpSpPr>
          <p:nvPr/>
        </p:nvGrpSpPr>
        <p:grpSpPr bwMode="auto">
          <a:xfrm>
            <a:off x="3349625" y="2312988"/>
            <a:ext cx="2487613" cy="881062"/>
            <a:chOff x="2110" y="1457"/>
            <a:chExt cx="1567" cy="555"/>
          </a:xfrm>
          <a:solidFill>
            <a:schemeClr val="tx2"/>
          </a:solidFill>
        </p:grpSpPr>
        <p:sp>
          <p:nvSpPr>
            <p:cNvPr id="69653" name="Freeform 21"/>
            <p:cNvSpPr>
              <a:spLocks/>
            </p:cNvSpPr>
            <p:nvPr/>
          </p:nvSpPr>
          <p:spPr bwMode="auto">
            <a:xfrm>
              <a:off x="2110" y="1487"/>
              <a:ext cx="1567" cy="525"/>
            </a:xfrm>
            <a:custGeom>
              <a:avLst/>
              <a:gdLst>
                <a:gd name="T0" fmla="*/ 1536 w 1567"/>
                <a:gd name="T1" fmla="*/ 238 h 525"/>
                <a:gd name="T2" fmla="*/ 1455 w 1567"/>
                <a:gd name="T3" fmla="*/ 186 h 525"/>
                <a:gd name="T4" fmla="*/ 1350 w 1567"/>
                <a:gd name="T5" fmla="*/ 135 h 525"/>
                <a:gd name="T6" fmla="*/ 1240 w 1567"/>
                <a:gd name="T7" fmla="*/ 97 h 525"/>
                <a:gd name="T8" fmla="*/ 1114 w 1567"/>
                <a:gd name="T9" fmla="*/ 58 h 525"/>
                <a:gd name="T10" fmla="*/ 979 w 1567"/>
                <a:gd name="T11" fmla="*/ 32 h 525"/>
                <a:gd name="T12" fmla="*/ 816 w 1567"/>
                <a:gd name="T13" fmla="*/ 14 h 525"/>
                <a:gd name="T14" fmla="*/ 671 w 1567"/>
                <a:gd name="T15" fmla="*/ 9 h 525"/>
                <a:gd name="T16" fmla="*/ 524 w 1567"/>
                <a:gd name="T17" fmla="*/ 31 h 525"/>
                <a:gd name="T18" fmla="*/ 389 w 1567"/>
                <a:gd name="T19" fmla="*/ 73 h 525"/>
                <a:gd name="T20" fmla="*/ 309 w 1567"/>
                <a:gd name="T21" fmla="*/ 119 h 525"/>
                <a:gd name="T22" fmla="*/ 248 w 1567"/>
                <a:gd name="T23" fmla="*/ 164 h 525"/>
                <a:gd name="T24" fmla="*/ 120 w 1567"/>
                <a:gd name="T25" fmla="*/ 0 h 525"/>
                <a:gd name="T26" fmla="*/ 106 w 1567"/>
                <a:gd name="T27" fmla="*/ 145 h 525"/>
                <a:gd name="T28" fmla="*/ 73 w 1567"/>
                <a:gd name="T29" fmla="*/ 302 h 525"/>
                <a:gd name="T30" fmla="*/ 0 w 1567"/>
                <a:gd name="T31" fmla="*/ 422 h 525"/>
                <a:gd name="T32" fmla="*/ 94 w 1567"/>
                <a:gd name="T33" fmla="*/ 457 h 525"/>
                <a:gd name="T34" fmla="*/ 254 w 1567"/>
                <a:gd name="T35" fmla="*/ 467 h 525"/>
                <a:gd name="T36" fmla="*/ 369 w 1567"/>
                <a:gd name="T37" fmla="*/ 495 h 525"/>
                <a:gd name="T38" fmla="*/ 333 w 1567"/>
                <a:gd name="T39" fmla="*/ 366 h 525"/>
                <a:gd name="T40" fmla="*/ 431 w 1567"/>
                <a:gd name="T41" fmla="*/ 291 h 525"/>
                <a:gd name="T42" fmla="*/ 554 w 1567"/>
                <a:gd name="T43" fmla="*/ 236 h 525"/>
                <a:gd name="T44" fmla="*/ 697 w 1567"/>
                <a:gd name="T45" fmla="*/ 195 h 525"/>
                <a:gd name="T46" fmla="*/ 882 w 1567"/>
                <a:gd name="T47" fmla="*/ 167 h 525"/>
                <a:gd name="T48" fmla="*/ 1047 w 1567"/>
                <a:gd name="T49" fmla="*/ 166 h 525"/>
                <a:gd name="T50" fmla="*/ 1125 w 1567"/>
                <a:gd name="T51" fmla="*/ 168 h 525"/>
                <a:gd name="T52" fmla="*/ 1192 w 1567"/>
                <a:gd name="T53" fmla="*/ 176 h 525"/>
                <a:gd name="T54" fmla="*/ 1298 w 1567"/>
                <a:gd name="T55" fmla="*/ 194 h 525"/>
                <a:gd name="T56" fmla="*/ 1364 w 1567"/>
                <a:gd name="T57" fmla="*/ 210 h 525"/>
                <a:gd name="T58" fmla="*/ 1428 w 1567"/>
                <a:gd name="T59" fmla="*/ 229 h 525"/>
                <a:gd name="T60" fmla="*/ 1497 w 1567"/>
                <a:gd name="T61" fmla="*/ 259 h 525"/>
                <a:gd name="T62" fmla="*/ 1566 w 1567"/>
                <a:gd name="T63" fmla="*/ 29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67" h="525">
                  <a:moveTo>
                    <a:pt x="1566" y="291"/>
                  </a:moveTo>
                  <a:lnTo>
                    <a:pt x="1536" y="238"/>
                  </a:lnTo>
                  <a:lnTo>
                    <a:pt x="1490" y="209"/>
                  </a:lnTo>
                  <a:lnTo>
                    <a:pt x="1455" y="186"/>
                  </a:lnTo>
                  <a:lnTo>
                    <a:pt x="1406" y="159"/>
                  </a:lnTo>
                  <a:lnTo>
                    <a:pt x="1350" y="135"/>
                  </a:lnTo>
                  <a:lnTo>
                    <a:pt x="1303" y="121"/>
                  </a:lnTo>
                  <a:lnTo>
                    <a:pt x="1240" y="97"/>
                  </a:lnTo>
                  <a:lnTo>
                    <a:pt x="1176" y="78"/>
                  </a:lnTo>
                  <a:lnTo>
                    <a:pt x="1114" y="58"/>
                  </a:lnTo>
                  <a:lnTo>
                    <a:pt x="1035" y="40"/>
                  </a:lnTo>
                  <a:lnTo>
                    <a:pt x="979" y="32"/>
                  </a:lnTo>
                  <a:lnTo>
                    <a:pt x="902" y="23"/>
                  </a:lnTo>
                  <a:lnTo>
                    <a:pt x="816" y="14"/>
                  </a:lnTo>
                  <a:lnTo>
                    <a:pt x="734" y="10"/>
                  </a:lnTo>
                  <a:lnTo>
                    <a:pt x="671" y="9"/>
                  </a:lnTo>
                  <a:lnTo>
                    <a:pt x="591" y="19"/>
                  </a:lnTo>
                  <a:lnTo>
                    <a:pt x="524" y="31"/>
                  </a:lnTo>
                  <a:lnTo>
                    <a:pt x="456" y="49"/>
                  </a:lnTo>
                  <a:lnTo>
                    <a:pt x="389" y="73"/>
                  </a:lnTo>
                  <a:lnTo>
                    <a:pt x="351" y="93"/>
                  </a:lnTo>
                  <a:lnTo>
                    <a:pt x="309" y="119"/>
                  </a:lnTo>
                  <a:lnTo>
                    <a:pt x="278" y="143"/>
                  </a:lnTo>
                  <a:lnTo>
                    <a:pt x="248" y="164"/>
                  </a:lnTo>
                  <a:lnTo>
                    <a:pt x="229" y="187"/>
                  </a:lnTo>
                  <a:lnTo>
                    <a:pt x="120" y="0"/>
                  </a:lnTo>
                  <a:lnTo>
                    <a:pt x="115" y="67"/>
                  </a:lnTo>
                  <a:lnTo>
                    <a:pt x="106" y="145"/>
                  </a:lnTo>
                  <a:lnTo>
                    <a:pt x="94" y="224"/>
                  </a:lnTo>
                  <a:lnTo>
                    <a:pt x="73" y="302"/>
                  </a:lnTo>
                  <a:lnTo>
                    <a:pt x="50" y="353"/>
                  </a:lnTo>
                  <a:lnTo>
                    <a:pt x="0" y="422"/>
                  </a:lnTo>
                  <a:lnTo>
                    <a:pt x="25" y="462"/>
                  </a:lnTo>
                  <a:lnTo>
                    <a:pt x="94" y="457"/>
                  </a:lnTo>
                  <a:lnTo>
                    <a:pt x="170" y="455"/>
                  </a:lnTo>
                  <a:lnTo>
                    <a:pt x="254" y="467"/>
                  </a:lnTo>
                  <a:lnTo>
                    <a:pt x="326" y="482"/>
                  </a:lnTo>
                  <a:lnTo>
                    <a:pt x="369" y="495"/>
                  </a:lnTo>
                  <a:lnTo>
                    <a:pt x="424" y="524"/>
                  </a:lnTo>
                  <a:lnTo>
                    <a:pt x="333" y="366"/>
                  </a:lnTo>
                  <a:lnTo>
                    <a:pt x="383" y="323"/>
                  </a:lnTo>
                  <a:lnTo>
                    <a:pt x="431" y="291"/>
                  </a:lnTo>
                  <a:lnTo>
                    <a:pt x="491" y="260"/>
                  </a:lnTo>
                  <a:lnTo>
                    <a:pt x="554" y="236"/>
                  </a:lnTo>
                  <a:lnTo>
                    <a:pt x="630" y="212"/>
                  </a:lnTo>
                  <a:lnTo>
                    <a:pt x="697" y="195"/>
                  </a:lnTo>
                  <a:lnTo>
                    <a:pt x="797" y="175"/>
                  </a:lnTo>
                  <a:lnTo>
                    <a:pt x="882" y="167"/>
                  </a:lnTo>
                  <a:lnTo>
                    <a:pt x="959" y="164"/>
                  </a:lnTo>
                  <a:lnTo>
                    <a:pt x="1047" y="166"/>
                  </a:lnTo>
                  <a:lnTo>
                    <a:pt x="1087" y="167"/>
                  </a:lnTo>
                  <a:lnTo>
                    <a:pt x="1125" y="168"/>
                  </a:lnTo>
                  <a:lnTo>
                    <a:pt x="1159" y="173"/>
                  </a:lnTo>
                  <a:lnTo>
                    <a:pt x="1192" y="176"/>
                  </a:lnTo>
                  <a:lnTo>
                    <a:pt x="1253" y="183"/>
                  </a:lnTo>
                  <a:lnTo>
                    <a:pt x="1298" y="194"/>
                  </a:lnTo>
                  <a:lnTo>
                    <a:pt x="1331" y="202"/>
                  </a:lnTo>
                  <a:lnTo>
                    <a:pt x="1364" y="210"/>
                  </a:lnTo>
                  <a:lnTo>
                    <a:pt x="1398" y="221"/>
                  </a:lnTo>
                  <a:lnTo>
                    <a:pt x="1428" y="229"/>
                  </a:lnTo>
                  <a:lnTo>
                    <a:pt x="1461" y="242"/>
                  </a:lnTo>
                  <a:lnTo>
                    <a:pt x="1497" y="259"/>
                  </a:lnTo>
                  <a:lnTo>
                    <a:pt x="1535" y="274"/>
                  </a:lnTo>
                  <a:lnTo>
                    <a:pt x="1566" y="291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Freeform 22"/>
            <p:cNvSpPr>
              <a:spLocks/>
            </p:cNvSpPr>
            <p:nvPr/>
          </p:nvSpPr>
          <p:spPr bwMode="auto">
            <a:xfrm>
              <a:off x="2110" y="1457"/>
              <a:ext cx="1535" cy="509"/>
            </a:xfrm>
            <a:custGeom>
              <a:avLst/>
              <a:gdLst>
                <a:gd name="T0" fmla="*/ 1534 w 1535"/>
                <a:gd name="T1" fmla="*/ 270 h 509"/>
                <a:gd name="T2" fmla="*/ 1492 w 1535"/>
                <a:gd name="T3" fmla="*/ 234 h 509"/>
                <a:gd name="T4" fmla="*/ 1456 w 1535"/>
                <a:gd name="T5" fmla="*/ 206 h 509"/>
                <a:gd name="T6" fmla="*/ 1423 w 1535"/>
                <a:gd name="T7" fmla="*/ 186 h 509"/>
                <a:gd name="T8" fmla="*/ 1384 w 1535"/>
                <a:gd name="T9" fmla="*/ 162 h 509"/>
                <a:gd name="T10" fmla="*/ 1329 w 1535"/>
                <a:gd name="T11" fmla="*/ 130 h 509"/>
                <a:gd name="T12" fmla="*/ 1274 w 1535"/>
                <a:gd name="T13" fmla="*/ 105 h 509"/>
                <a:gd name="T14" fmla="*/ 1210 w 1535"/>
                <a:gd name="T15" fmla="*/ 81 h 509"/>
                <a:gd name="T16" fmla="*/ 1146 w 1535"/>
                <a:gd name="T17" fmla="*/ 62 h 509"/>
                <a:gd name="T18" fmla="*/ 1086 w 1535"/>
                <a:gd name="T19" fmla="*/ 46 h 509"/>
                <a:gd name="T20" fmla="*/ 1008 w 1535"/>
                <a:gd name="T21" fmla="*/ 28 h 509"/>
                <a:gd name="T22" fmla="*/ 952 w 1535"/>
                <a:gd name="T23" fmla="*/ 19 h 509"/>
                <a:gd name="T24" fmla="*/ 875 w 1535"/>
                <a:gd name="T25" fmla="*/ 12 h 509"/>
                <a:gd name="T26" fmla="*/ 791 w 1535"/>
                <a:gd name="T27" fmla="*/ 4 h 509"/>
                <a:gd name="T28" fmla="*/ 708 w 1535"/>
                <a:gd name="T29" fmla="*/ 1 h 509"/>
                <a:gd name="T30" fmla="*/ 647 w 1535"/>
                <a:gd name="T31" fmla="*/ 0 h 509"/>
                <a:gd name="T32" fmla="*/ 565 w 1535"/>
                <a:gd name="T33" fmla="*/ 10 h 509"/>
                <a:gd name="T34" fmla="*/ 501 w 1535"/>
                <a:gd name="T35" fmla="*/ 23 h 509"/>
                <a:gd name="T36" fmla="*/ 433 w 1535"/>
                <a:gd name="T37" fmla="*/ 41 h 509"/>
                <a:gd name="T38" fmla="*/ 365 w 1535"/>
                <a:gd name="T39" fmla="*/ 65 h 509"/>
                <a:gd name="T40" fmla="*/ 327 w 1535"/>
                <a:gd name="T41" fmla="*/ 82 h 509"/>
                <a:gd name="T42" fmla="*/ 285 w 1535"/>
                <a:gd name="T43" fmla="*/ 110 h 509"/>
                <a:gd name="T44" fmla="*/ 254 w 1535"/>
                <a:gd name="T45" fmla="*/ 134 h 509"/>
                <a:gd name="T46" fmla="*/ 225 w 1535"/>
                <a:gd name="T47" fmla="*/ 157 h 509"/>
                <a:gd name="T48" fmla="*/ 203 w 1535"/>
                <a:gd name="T49" fmla="*/ 178 h 509"/>
                <a:gd name="T50" fmla="*/ 114 w 1535"/>
                <a:gd name="T51" fmla="*/ 23 h 509"/>
                <a:gd name="T52" fmla="*/ 108 w 1535"/>
                <a:gd name="T53" fmla="*/ 93 h 509"/>
                <a:gd name="T54" fmla="*/ 98 w 1535"/>
                <a:gd name="T55" fmla="*/ 157 h 509"/>
                <a:gd name="T56" fmla="*/ 84 w 1535"/>
                <a:gd name="T57" fmla="*/ 242 h 509"/>
                <a:gd name="T58" fmla="*/ 62 w 1535"/>
                <a:gd name="T59" fmla="*/ 317 h 509"/>
                <a:gd name="T60" fmla="*/ 36 w 1535"/>
                <a:gd name="T61" fmla="*/ 382 h 509"/>
                <a:gd name="T62" fmla="*/ 0 w 1535"/>
                <a:gd name="T63" fmla="*/ 451 h 509"/>
                <a:gd name="T64" fmla="*/ 69 w 1535"/>
                <a:gd name="T65" fmla="*/ 446 h 509"/>
                <a:gd name="T66" fmla="*/ 144 w 1535"/>
                <a:gd name="T67" fmla="*/ 444 h 509"/>
                <a:gd name="T68" fmla="*/ 227 w 1535"/>
                <a:gd name="T69" fmla="*/ 454 h 509"/>
                <a:gd name="T70" fmla="*/ 298 w 1535"/>
                <a:gd name="T71" fmla="*/ 470 h 509"/>
                <a:gd name="T72" fmla="*/ 341 w 1535"/>
                <a:gd name="T73" fmla="*/ 481 h 509"/>
                <a:gd name="T74" fmla="*/ 396 w 1535"/>
                <a:gd name="T75" fmla="*/ 508 h 509"/>
                <a:gd name="T76" fmla="*/ 306 w 1535"/>
                <a:gd name="T77" fmla="*/ 352 h 509"/>
                <a:gd name="T78" fmla="*/ 356 w 1535"/>
                <a:gd name="T79" fmla="*/ 312 h 509"/>
                <a:gd name="T80" fmla="*/ 403 w 1535"/>
                <a:gd name="T81" fmla="*/ 278 h 509"/>
                <a:gd name="T82" fmla="*/ 466 w 1535"/>
                <a:gd name="T83" fmla="*/ 248 h 509"/>
                <a:gd name="T84" fmla="*/ 527 w 1535"/>
                <a:gd name="T85" fmla="*/ 222 h 509"/>
                <a:gd name="T86" fmla="*/ 603 w 1535"/>
                <a:gd name="T87" fmla="*/ 201 h 509"/>
                <a:gd name="T88" fmla="*/ 670 w 1535"/>
                <a:gd name="T89" fmla="*/ 184 h 509"/>
                <a:gd name="T90" fmla="*/ 771 w 1535"/>
                <a:gd name="T91" fmla="*/ 163 h 509"/>
                <a:gd name="T92" fmla="*/ 853 w 1535"/>
                <a:gd name="T93" fmla="*/ 154 h 509"/>
                <a:gd name="T94" fmla="*/ 931 w 1535"/>
                <a:gd name="T95" fmla="*/ 149 h 509"/>
                <a:gd name="T96" fmla="*/ 1018 w 1535"/>
                <a:gd name="T97" fmla="*/ 151 h 509"/>
                <a:gd name="T98" fmla="*/ 1058 w 1535"/>
                <a:gd name="T99" fmla="*/ 152 h 509"/>
                <a:gd name="T100" fmla="*/ 1095 w 1535"/>
                <a:gd name="T101" fmla="*/ 153 h 509"/>
                <a:gd name="T102" fmla="*/ 1130 w 1535"/>
                <a:gd name="T103" fmla="*/ 158 h 509"/>
                <a:gd name="T104" fmla="*/ 1164 w 1535"/>
                <a:gd name="T105" fmla="*/ 162 h 509"/>
                <a:gd name="T106" fmla="*/ 1222 w 1535"/>
                <a:gd name="T107" fmla="*/ 166 h 509"/>
                <a:gd name="T108" fmla="*/ 1267 w 1535"/>
                <a:gd name="T109" fmla="*/ 177 h 509"/>
                <a:gd name="T110" fmla="*/ 1300 w 1535"/>
                <a:gd name="T111" fmla="*/ 185 h 509"/>
                <a:gd name="T112" fmla="*/ 1334 w 1535"/>
                <a:gd name="T113" fmla="*/ 193 h 509"/>
                <a:gd name="T114" fmla="*/ 1368 w 1535"/>
                <a:gd name="T115" fmla="*/ 202 h 509"/>
                <a:gd name="T116" fmla="*/ 1396 w 1535"/>
                <a:gd name="T117" fmla="*/ 211 h 509"/>
                <a:gd name="T118" fmla="*/ 1430 w 1535"/>
                <a:gd name="T119" fmla="*/ 222 h 509"/>
                <a:gd name="T120" fmla="*/ 1467 w 1535"/>
                <a:gd name="T121" fmla="*/ 238 h 509"/>
                <a:gd name="T122" fmla="*/ 1501 w 1535"/>
                <a:gd name="T123" fmla="*/ 252 h 509"/>
                <a:gd name="T124" fmla="*/ 1534 w 1535"/>
                <a:gd name="T125" fmla="*/ 270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35" h="509">
                  <a:moveTo>
                    <a:pt x="1534" y="270"/>
                  </a:moveTo>
                  <a:lnTo>
                    <a:pt x="1492" y="234"/>
                  </a:lnTo>
                  <a:lnTo>
                    <a:pt x="1456" y="206"/>
                  </a:lnTo>
                  <a:lnTo>
                    <a:pt x="1423" y="186"/>
                  </a:lnTo>
                  <a:lnTo>
                    <a:pt x="1384" y="162"/>
                  </a:lnTo>
                  <a:lnTo>
                    <a:pt x="1329" y="130"/>
                  </a:lnTo>
                  <a:lnTo>
                    <a:pt x="1274" y="105"/>
                  </a:lnTo>
                  <a:lnTo>
                    <a:pt x="1210" y="81"/>
                  </a:lnTo>
                  <a:lnTo>
                    <a:pt x="1146" y="62"/>
                  </a:lnTo>
                  <a:lnTo>
                    <a:pt x="1086" y="46"/>
                  </a:lnTo>
                  <a:lnTo>
                    <a:pt x="1008" y="28"/>
                  </a:lnTo>
                  <a:lnTo>
                    <a:pt x="952" y="19"/>
                  </a:lnTo>
                  <a:lnTo>
                    <a:pt x="875" y="12"/>
                  </a:lnTo>
                  <a:lnTo>
                    <a:pt x="791" y="4"/>
                  </a:lnTo>
                  <a:lnTo>
                    <a:pt x="708" y="1"/>
                  </a:lnTo>
                  <a:lnTo>
                    <a:pt x="647" y="0"/>
                  </a:lnTo>
                  <a:lnTo>
                    <a:pt x="565" y="10"/>
                  </a:lnTo>
                  <a:lnTo>
                    <a:pt x="501" y="23"/>
                  </a:lnTo>
                  <a:lnTo>
                    <a:pt x="433" y="41"/>
                  </a:lnTo>
                  <a:lnTo>
                    <a:pt x="365" y="65"/>
                  </a:lnTo>
                  <a:lnTo>
                    <a:pt x="327" y="82"/>
                  </a:lnTo>
                  <a:lnTo>
                    <a:pt x="285" y="110"/>
                  </a:lnTo>
                  <a:lnTo>
                    <a:pt x="254" y="134"/>
                  </a:lnTo>
                  <a:lnTo>
                    <a:pt x="225" y="157"/>
                  </a:lnTo>
                  <a:lnTo>
                    <a:pt x="203" y="178"/>
                  </a:lnTo>
                  <a:lnTo>
                    <a:pt x="114" y="23"/>
                  </a:lnTo>
                  <a:lnTo>
                    <a:pt x="108" y="93"/>
                  </a:lnTo>
                  <a:lnTo>
                    <a:pt x="98" y="157"/>
                  </a:lnTo>
                  <a:lnTo>
                    <a:pt x="84" y="242"/>
                  </a:lnTo>
                  <a:lnTo>
                    <a:pt x="62" y="317"/>
                  </a:lnTo>
                  <a:lnTo>
                    <a:pt x="36" y="382"/>
                  </a:lnTo>
                  <a:lnTo>
                    <a:pt x="0" y="451"/>
                  </a:lnTo>
                  <a:lnTo>
                    <a:pt x="69" y="446"/>
                  </a:lnTo>
                  <a:lnTo>
                    <a:pt x="144" y="444"/>
                  </a:lnTo>
                  <a:lnTo>
                    <a:pt x="227" y="454"/>
                  </a:lnTo>
                  <a:lnTo>
                    <a:pt x="298" y="470"/>
                  </a:lnTo>
                  <a:lnTo>
                    <a:pt x="341" y="481"/>
                  </a:lnTo>
                  <a:lnTo>
                    <a:pt x="396" y="508"/>
                  </a:lnTo>
                  <a:lnTo>
                    <a:pt x="306" y="352"/>
                  </a:lnTo>
                  <a:lnTo>
                    <a:pt x="356" y="312"/>
                  </a:lnTo>
                  <a:lnTo>
                    <a:pt x="403" y="278"/>
                  </a:lnTo>
                  <a:lnTo>
                    <a:pt x="466" y="248"/>
                  </a:lnTo>
                  <a:lnTo>
                    <a:pt x="527" y="222"/>
                  </a:lnTo>
                  <a:lnTo>
                    <a:pt x="603" y="201"/>
                  </a:lnTo>
                  <a:lnTo>
                    <a:pt x="670" y="184"/>
                  </a:lnTo>
                  <a:lnTo>
                    <a:pt x="771" y="163"/>
                  </a:lnTo>
                  <a:lnTo>
                    <a:pt x="853" y="154"/>
                  </a:lnTo>
                  <a:lnTo>
                    <a:pt x="931" y="149"/>
                  </a:lnTo>
                  <a:lnTo>
                    <a:pt x="1018" y="151"/>
                  </a:lnTo>
                  <a:lnTo>
                    <a:pt x="1058" y="152"/>
                  </a:lnTo>
                  <a:lnTo>
                    <a:pt x="1095" y="153"/>
                  </a:lnTo>
                  <a:lnTo>
                    <a:pt x="1130" y="158"/>
                  </a:lnTo>
                  <a:lnTo>
                    <a:pt x="1164" y="162"/>
                  </a:lnTo>
                  <a:lnTo>
                    <a:pt x="1222" y="166"/>
                  </a:lnTo>
                  <a:lnTo>
                    <a:pt x="1267" y="177"/>
                  </a:lnTo>
                  <a:lnTo>
                    <a:pt x="1300" y="185"/>
                  </a:lnTo>
                  <a:lnTo>
                    <a:pt x="1334" y="193"/>
                  </a:lnTo>
                  <a:lnTo>
                    <a:pt x="1368" y="202"/>
                  </a:lnTo>
                  <a:lnTo>
                    <a:pt x="1396" y="211"/>
                  </a:lnTo>
                  <a:lnTo>
                    <a:pt x="1430" y="222"/>
                  </a:lnTo>
                  <a:lnTo>
                    <a:pt x="1467" y="238"/>
                  </a:lnTo>
                  <a:lnTo>
                    <a:pt x="1501" y="252"/>
                  </a:lnTo>
                  <a:lnTo>
                    <a:pt x="1534" y="270"/>
                  </a:lnTo>
                </a:path>
              </a:pathLst>
            </a:custGeom>
            <a:grp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0580" y="822639"/>
            <a:ext cx="1852613" cy="12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06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F5302-0FD7-274D-B727-FF252C11520B}" type="slidenum">
              <a:rPr lang="en-US" altLang="x-none" smtClean="0"/>
              <a:pPr/>
              <a:t>33</a:t>
            </a:fld>
            <a:endParaRPr lang="en-US" altLang="x-none"/>
          </a:p>
        </p:txBody>
      </p:sp>
      <p:graphicFrame>
        <p:nvGraphicFramePr>
          <p:cNvPr id="71682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1682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3" name="Arc 3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7168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021138" y="2243138"/>
          <a:ext cx="3252787" cy="458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MathType Equation" r:id="rId6" imgW="3260520" imgH="466560" progId="Equation">
                  <p:embed/>
                </p:oleObj>
              </mc:Choice>
              <mc:Fallback>
                <p:oleObj name="MathType Equation" r:id="rId6" imgW="3260520" imgH="466560" progId="Equation">
                  <p:embed/>
                  <p:pic>
                    <p:nvPicPr>
                      <p:cNvPr id="7168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8" y="2243138"/>
                        <a:ext cx="3252787" cy="458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6" name="Object 6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35650" y="4419600"/>
          <a:ext cx="26225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Equation" r:id="rId8" imgW="1066680" imgH="228600" progId="Equation.3">
                  <p:embed/>
                </p:oleObj>
              </mc:Choice>
              <mc:Fallback>
                <p:oleObj name="Equation" r:id="rId8" imgW="1066680" imgH="228600" progId="Equation.3">
                  <p:embed/>
                  <p:pic>
                    <p:nvPicPr>
                      <p:cNvPr id="71686" name="Object 6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5650" y="4419600"/>
                        <a:ext cx="26225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7" name="Arc 7"/>
          <p:cNvSpPr>
            <a:spLocks/>
          </p:cNvSpPr>
          <p:nvPr/>
        </p:nvSpPr>
        <p:spPr bwMode="auto">
          <a:xfrm>
            <a:off x="4129088" y="4191000"/>
            <a:ext cx="596900" cy="673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Rectangle 8"/>
          <p:cNvSpPr>
            <a:spLocks noChangeArrowheads="1"/>
          </p:cNvSpPr>
          <p:nvPr/>
        </p:nvSpPr>
        <p:spPr bwMode="auto">
          <a:xfrm>
            <a:off x="7380288" y="2212975"/>
            <a:ext cx="1660525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Observedvalue</a:t>
            </a:r>
          </a:p>
        </p:txBody>
      </p:sp>
      <p:sp>
        <p:nvSpPr>
          <p:cNvPr id="71689" name="Arc 9"/>
          <p:cNvSpPr>
            <a:spLocks/>
          </p:cNvSpPr>
          <p:nvPr/>
        </p:nvSpPr>
        <p:spPr bwMode="auto">
          <a:xfrm>
            <a:off x="7391400" y="2971800"/>
            <a:ext cx="368300" cy="5207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Rectangle 10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1691" name="Arc 11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2" name="Rectangle 12"/>
          <p:cNvSpPr>
            <a:spLocks noChangeArrowheads="1"/>
          </p:cNvSpPr>
          <p:nvPr/>
        </p:nvSpPr>
        <p:spPr bwMode="auto">
          <a:xfrm>
            <a:off x="3489325" y="3252788"/>
            <a:ext cx="3363913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938136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835C2-CF20-5047-BDCA-FDBD4E40D74D}" type="slidenum">
              <a:rPr lang="en-US" altLang="x-none"/>
              <a:pPr/>
              <a:t>34</a:t>
            </a:fld>
            <a:endParaRPr lang="en-US" altLang="x-none"/>
          </a:p>
        </p:txBody>
      </p:sp>
      <p:graphicFrame>
        <p:nvGraphicFramePr>
          <p:cNvPr id="73730" name="Object 2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571500" y="1928813"/>
          <a:ext cx="8083550" cy="430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VISIO" r:id="rId4" imgW="3993840" imgH="2130120" progId="Visio.Drawing.4">
                  <p:embed/>
                </p:oleObj>
              </mc:Choice>
              <mc:Fallback>
                <p:oleObj name="VISIO" r:id="rId4" imgW="3993840" imgH="2130120" progId="Visio.Drawing.4">
                  <p:embed/>
                  <p:pic>
                    <p:nvPicPr>
                      <p:cNvPr id="73730" name="Object 2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" y="1928813"/>
                        <a:ext cx="8083550" cy="430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3948113" y="2058988"/>
          <a:ext cx="3495675" cy="71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MathType Equation" r:id="rId6" imgW="3503520" imgH="722160" progId="Equation">
                  <p:embed/>
                </p:oleObj>
              </mc:Choice>
              <mc:Fallback>
                <p:oleObj name="MathType Equation" r:id="rId6" imgW="3503520" imgH="722160" progId="Equation">
                  <p:embed/>
                  <p:pic>
                    <p:nvPicPr>
                      <p:cNvPr id="73731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8113" y="2058988"/>
                        <a:ext cx="3495675" cy="71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/>
              <a:t>Sample Linear Regression Model</a:t>
            </a:r>
          </a:p>
        </p:txBody>
      </p:sp>
      <p:graphicFrame>
        <p:nvGraphicFramePr>
          <p:cNvPr id="73733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4432300" y="45529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73733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2300" y="45529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734" name="Arc 6"/>
          <p:cNvSpPr>
            <a:spLocks/>
          </p:cNvSpPr>
          <p:nvPr/>
        </p:nvSpPr>
        <p:spPr bwMode="auto">
          <a:xfrm>
            <a:off x="3748088" y="4343400"/>
            <a:ext cx="673100" cy="5207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Arc 7"/>
          <p:cNvSpPr>
            <a:spLocks/>
          </p:cNvSpPr>
          <p:nvPr/>
        </p:nvSpPr>
        <p:spPr bwMode="auto">
          <a:xfrm>
            <a:off x="3290888" y="2452688"/>
            <a:ext cx="596900" cy="139700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43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2"/>
                  <a:pt x="9635" y="31"/>
                  <a:pt x="21543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Arc 8"/>
          <p:cNvSpPr>
            <a:spLocks/>
          </p:cNvSpPr>
          <p:nvPr/>
        </p:nvSpPr>
        <p:spPr bwMode="auto">
          <a:xfrm>
            <a:off x="3200400" y="5410200"/>
            <a:ext cx="368300" cy="749300"/>
          </a:xfrm>
          <a:custGeom>
            <a:avLst/>
            <a:gdLst>
              <a:gd name="G0" fmla="+- 0 0 0"/>
              <a:gd name="G1" fmla="+- 0 0 0"/>
              <a:gd name="G2" fmla="+- 21600 0 0"/>
              <a:gd name="T0" fmla="*/ 21600 w 21600"/>
              <a:gd name="T1" fmla="*/ 0 h 21600"/>
              <a:gd name="T2" fmla="*/ 0 w 21600"/>
              <a:gd name="T3" fmla="*/ 21600 h 21600"/>
              <a:gd name="T4" fmla="*/ 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7077075" y="4040188"/>
            <a:ext cx="1989138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Unsampled observation</a:t>
            </a:r>
          </a:p>
        </p:txBody>
      </p:sp>
      <p:sp>
        <p:nvSpPr>
          <p:cNvPr id="73738" name="Arc 10"/>
          <p:cNvSpPr>
            <a:spLocks/>
          </p:cNvSpPr>
          <p:nvPr/>
        </p:nvSpPr>
        <p:spPr bwMode="auto">
          <a:xfrm>
            <a:off x="6645275" y="4189413"/>
            <a:ext cx="455613" cy="22225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1"/>
          <p:cNvSpPr>
            <a:spLocks noChangeArrowheads="1"/>
          </p:cNvSpPr>
          <p:nvPr/>
        </p:nvSpPr>
        <p:spPr bwMode="auto">
          <a:xfrm>
            <a:off x="3490913" y="3008313"/>
            <a:ext cx="2100262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</a:t>
            </a:r>
            <a:r>
              <a:rPr lang="en-US" altLang="x-none" sz="3600" b="1" i="1" baseline="-25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altLang="x-none" sz="3600" b="1" i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= Random error</a:t>
            </a:r>
          </a:p>
        </p:txBody>
      </p:sp>
      <p:sp>
        <p:nvSpPr>
          <p:cNvPr id="73740" name="Rectangle 12"/>
          <p:cNvSpPr>
            <a:spLocks noChangeArrowheads="1"/>
          </p:cNvSpPr>
          <p:nvPr/>
        </p:nvSpPr>
        <p:spPr bwMode="auto">
          <a:xfrm>
            <a:off x="676275" y="5945188"/>
            <a:ext cx="28257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Observed value</a:t>
            </a:r>
          </a:p>
        </p:txBody>
      </p:sp>
      <p:sp>
        <p:nvSpPr>
          <p:cNvPr id="73741" name="Rectangle 13"/>
          <p:cNvSpPr>
            <a:spLocks noChangeArrowheads="1"/>
          </p:cNvSpPr>
          <p:nvPr/>
        </p:nvSpPr>
        <p:spPr bwMode="auto">
          <a:xfrm>
            <a:off x="3576638" y="3049588"/>
            <a:ext cx="3730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x-none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350966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400"/>
            <a:ext cx="914400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 anchorCtr="0">
            <a:normAutofit/>
          </a:bodyPr>
          <a:lstStyle/>
          <a:p>
            <a:r>
              <a:rPr lang="en-US" altLang="x-none" dirty="0"/>
              <a:t>Estimating Parameters:</a:t>
            </a:r>
            <a:br>
              <a:rPr lang="en-US" altLang="x-none" dirty="0"/>
            </a:br>
            <a:r>
              <a:rPr lang="en-US" altLang="x-none" dirty="0"/>
              <a:t>Least Squares Method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4990" y="-1054641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545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79910" name="Oval 38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1" name="Oval 39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2" name="Oval 40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3" name="Oval 41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4" name="Oval 42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5" name="Oval 43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908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Scatter plot</a:t>
            </a:r>
            <a:endParaRPr lang="en-US" altLang="x-none" dirty="0"/>
          </a:p>
        </p:txBody>
      </p:sp>
      <p:sp>
        <p:nvSpPr>
          <p:cNvPr id="79909" name="Rectangle 3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/>
              <a:t>Plot all (X</a:t>
            </a:r>
            <a:r>
              <a:rPr lang="en-US" altLang="x-none" baseline="-25000" dirty="0"/>
              <a:t>i</a:t>
            </a:r>
            <a:r>
              <a:rPr lang="en-US" altLang="x-none" dirty="0"/>
              <a:t>, Y</a:t>
            </a:r>
            <a:r>
              <a:rPr lang="en-US" altLang="x-none" baseline="-25000" dirty="0"/>
              <a:t>i</a:t>
            </a:r>
            <a:r>
              <a:rPr lang="en-US" altLang="x-none" dirty="0"/>
              <a:t>) pairs, and plot your learned model</a:t>
            </a:r>
          </a:p>
          <a:p>
            <a:r>
              <a:rPr lang="en-US" altLang="x-none" dirty="0"/>
              <a:t>If you squint, suggests how well the model fits the data</a:t>
            </a:r>
          </a:p>
        </p:txBody>
      </p:sp>
      <p:sp>
        <p:nvSpPr>
          <p:cNvPr id="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7C64-4492-7842-84B7-C6A8996896A1}" type="slidenum">
              <a:rPr lang="en-US" altLang="x-none" smtClean="0"/>
              <a:pPr/>
              <a:t>36</a:t>
            </a:fld>
            <a:endParaRPr lang="en-US" altLang="x-none"/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Line 4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Line 5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Line 6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Line 7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Line 8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Line 9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Line 15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8" name="Line 16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0" name="Line 18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1" name="Line 19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98" name="Rectangle 26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899" name="Rectangle 27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79903" name="Rectangle 31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79904" name="Rectangle 32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79905" name="Rectangle 33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79906" name="Rectangle 34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79907" name="Rectangle 35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42467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animBg="1"/>
      <p:bldP spid="79909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 err="1"/>
              <a:t>QUestion</a:t>
            </a:r>
            <a:endParaRPr lang="en-US" altLang="x-non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</a:t>
            </a:r>
            <a:r>
              <a:rPr lang="mr-IN" altLang="x-none" dirty="0"/>
              <a:t>…</a:t>
            </a:r>
            <a:r>
              <a:rPr lang="en-US" altLang="x-none" dirty="0"/>
              <a:t>?</a:t>
            </a:r>
            <a:br>
              <a:rPr lang="en-US" altLang="x-none" dirty="0"/>
            </a:br>
            <a:r>
              <a:rPr lang="en-US" altLang="x-none" dirty="0"/>
              <a:t>			?????????</a:t>
            </a:r>
          </a:p>
          <a:p>
            <a:endParaRPr lang="en-US" dirty="0"/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A6490-9200-DB48-87E2-8B520F9C4E89}" type="slidenum">
              <a:rPr lang="en-US" altLang="x-none" smtClean="0"/>
              <a:pPr/>
              <a:t>37</a:t>
            </a:fld>
            <a:endParaRPr lang="en-US" altLang="x-none"/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1787525" y="3235325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Line 1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7" name="Line 1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8" name="Line 1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0" name="Line 2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1" name="Line 2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2" name="Line 2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3" name="Line 2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0" name="Line 3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1" name="Line 3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2" name="Line 3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3" name="Oval 3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4" name="Oval 3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5" name="Oval 3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6" name="Oval 3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7" name="Oval 3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8" name="Oval 3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59" name="Rectangle 3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0" name="Rectangle 4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1" name="Rectangle 4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2" name="Rectangle 4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3" name="Rectangle 4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1964" name="Rectangle 4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1965" name="Rectangle 4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1966" name="Rectangle 4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1967" name="Rectangle 4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1968" name="Rectangle 4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9150" y="3736975"/>
            <a:ext cx="3035300" cy="1435100"/>
            <a:chOff x="3359150" y="3736975"/>
            <a:chExt cx="3035300" cy="1435100"/>
          </a:xfrm>
          <a:solidFill>
            <a:schemeClr val="bg1"/>
          </a:solidFill>
        </p:grpSpPr>
        <p:sp>
          <p:nvSpPr>
            <p:cNvPr id="81969" name="Oval 49"/>
            <p:cNvSpPr>
              <a:spLocks noChangeArrowheads="1"/>
            </p:cNvSpPr>
            <p:nvPr/>
          </p:nvSpPr>
          <p:spPr bwMode="auto">
            <a:xfrm>
              <a:off x="4349750" y="4956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0" name="Oval 50"/>
            <p:cNvSpPr>
              <a:spLocks noChangeArrowheads="1"/>
            </p:cNvSpPr>
            <p:nvPr/>
          </p:nvSpPr>
          <p:spPr bwMode="auto">
            <a:xfrm>
              <a:off x="6178550" y="37369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1" name="Oval 51"/>
            <p:cNvSpPr>
              <a:spLocks noChangeArrowheads="1"/>
            </p:cNvSpPr>
            <p:nvPr/>
          </p:nvSpPr>
          <p:spPr bwMode="auto">
            <a:xfrm>
              <a:off x="3968750" y="4270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2" name="Oval 52"/>
            <p:cNvSpPr>
              <a:spLocks noChangeArrowheads="1"/>
            </p:cNvSpPr>
            <p:nvPr/>
          </p:nvSpPr>
          <p:spPr bwMode="auto">
            <a:xfrm>
              <a:off x="5416550" y="38131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3" name="Oval 53"/>
            <p:cNvSpPr>
              <a:spLocks noChangeArrowheads="1"/>
            </p:cNvSpPr>
            <p:nvPr/>
          </p:nvSpPr>
          <p:spPr bwMode="auto">
            <a:xfrm>
              <a:off x="5111750" y="47275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74" name="Oval 54"/>
            <p:cNvSpPr>
              <a:spLocks noChangeArrowheads="1"/>
            </p:cNvSpPr>
            <p:nvPr/>
          </p:nvSpPr>
          <p:spPr bwMode="auto">
            <a:xfrm>
              <a:off x="3359150" y="4651375"/>
              <a:ext cx="215900" cy="215900"/>
            </a:xfrm>
            <a:prstGeom prst="ellipse">
              <a:avLst/>
            </a:prstGeom>
            <a:grp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75" name="Line 55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38871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197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altLang="x-none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9C6EE-2A3C-C84A-B997-BCEB012F3CE2}" type="slidenum">
              <a:rPr lang="en-US" altLang="x-none" smtClean="0"/>
              <a:pPr/>
              <a:t>38</a:t>
            </a:fld>
            <a:endParaRPr lang="en-US" altLang="x-none"/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5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6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7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9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0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1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2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3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0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1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2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3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4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5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06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07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08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09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0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4011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4012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4013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4014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4015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4016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7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8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19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0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1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4023" name="Line 55"/>
          <p:cNvSpPr>
            <a:spLocks noChangeShapeType="1"/>
          </p:cNvSpPr>
          <p:nvPr/>
        </p:nvSpPr>
        <p:spPr bwMode="auto">
          <a:xfrm flipV="1">
            <a:off x="2590800" y="4191000"/>
            <a:ext cx="4419600" cy="990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6406630" y="3181223"/>
            <a:ext cx="375170" cy="1009777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4026" name="Text Box 58"/>
          <p:cNvSpPr txBox="1">
            <a:spLocks noChangeArrowheads="1"/>
          </p:cNvSpPr>
          <p:nvPr/>
        </p:nvSpPr>
        <p:spPr bwMode="auto">
          <a:xfrm>
            <a:off x="5638800" y="2808160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4027" name="Text Box 59"/>
          <p:cNvSpPr txBox="1">
            <a:spLocks noChangeArrowheads="1"/>
          </p:cNvSpPr>
          <p:nvPr/>
        </p:nvSpPr>
        <p:spPr bwMode="auto">
          <a:xfrm>
            <a:off x="614597" y="6138862"/>
            <a:ext cx="226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unchanged</a:t>
            </a:r>
          </a:p>
        </p:txBody>
      </p:sp>
      <p:sp>
        <p:nvSpPr>
          <p:cNvPr id="84028" name="Line 60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0" name="Line 62"/>
          <p:cNvSpPr>
            <a:spLocks noChangeShapeType="1"/>
          </p:cNvSpPr>
          <p:nvPr/>
        </p:nvSpPr>
        <p:spPr bwMode="auto">
          <a:xfrm flipV="1">
            <a:off x="1546225" y="5257800"/>
            <a:ext cx="968375" cy="881062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1" name="Line 63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935183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60147-04C2-694E-8FF6-7394A153F3A9}" type="slidenum">
              <a:rPr lang="en-US" altLang="x-none" smtClean="0"/>
              <a:pPr/>
              <a:t>39</a:t>
            </a:fld>
            <a:endParaRPr lang="en-US" altLang="x-none"/>
          </a:p>
        </p:txBody>
      </p:sp>
      <p:sp>
        <p:nvSpPr>
          <p:cNvPr id="86071" name="Rectangle 55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6072" name="Line 56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Line 57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Line 58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Line 59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Line 60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Line 61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Line 62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Line 63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Line 64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Line 65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Line 66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Line 67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Line 68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Line 69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Line 70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Line 71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Line 72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Oval 73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Oval 74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Oval 75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Oval 76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Oval 77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Oval 78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5" name="Rectangle 79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096" name="Rectangle 80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097" name="Rectangle 81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098" name="Rectangle 82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099" name="Rectangle 83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6100" name="Rectangle 84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6101" name="Rectangle 85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6102" name="Rectangle 86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6103" name="Rectangle 87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6104" name="Rectangle 88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6105" name="Oval 89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Oval 90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Oval 91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Oval 92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Oval 93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Oval 94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Line 96"/>
          <p:cNvSpPr>
            <a:spLocks noChangeShapeType="1"/>
          </p:cNvSpPr>
          <p:nvPr/>
        </p:nvSpPr>
        <p:spPr bwMode="auto">
          <a:xfrm>
            <a:off x="6248400" y="3048000"/>
            <a:ext cx="152400" cy="609600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3" name="Text Box 97"/>
          <p:cNvSpPr txBox="1">
            <a:spLocks noChangeArrowheads="1"/>
          </p:cNvSpPr>
          <p:nvPr/>
        </p:nvSpPr>
        <p:spPr bwMode="auto">
          <a:xfrm>
            <a:off x="5334000" y="2681288"/>
            <a:ext cx="196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unchanged</a:t>
            </a:r>
          </a:p>
        </p:txBody>
      </p:sp>
      <p:sp>
        <p:nvSpPr>
          <p:cNvPr id="86114" name="Text Box 98"/>
          <p:cNvSpPr txBox="1">
            <a:spLocks noChangeArrowheads="1"/>
          </p:cNvSpPr>
          <p:nvPr/>
        </p:nvSpPr>
        <p:spPr bwMode="auto">
          <a:xfrm>
            <a:off x="1014413" y="6196013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6115" name="Line 99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116" name="Line 100"/>
          <p:cNvSpPr>
            <a:spLocks noChangeShapeType="1"/>
          </p:cNvSpPr>
          <p:nvPr/>
        </p:nvSpPr>
        <p:spPr bwMode="auto">
          <a:xfrm flipV="1">
            <a:off x="2020888" y="4952999"/>
            <a:ext cx="569912" cy="1234345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6117" name="Line 101"/>
          <p:cNvSpPr>
            <a:spLocks noChangeShapeType="1"/>
          </p:cNvSpPr>
          <p:nvPr/>
        </p:nvSpPr>
        <p:spPr bwMode="auto">
          <a:xfrm flipV="1">
            <a:off x="2590800" y="3505200"/>
            <a:ext cx="4343400" cy="14478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Line 102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1895196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Lifecycle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D48863A-EFC3-AB45-AD59-3A046571D3AB}"/>
              </a:ext>
            </a:extLst>
          </p:cNvPr>
          <p:cNvSpPr/>
          <p:nvPr/>
        </p:nvSpPr>
        <p:spPr>
          <a:xfrm>
            <a:off x="1701800" y="5283199"/>
            <a:ext cx="6032500" cy="131572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Quick wrap-up from last class:</a:t>
            </a:r>
          </a:p>
          <a:p>
            <a:pPr algn="ctr"/>
            <a:r>
              <a:rPr lang="en-US" sz="2800" dirty="0"/>
              <a:t> pandas/relational databases</a:t>
            </a:r>
          </a:p>
        </p:txBody>
      </p:sp>
    </p:spTree>
    <p:extLst>
      <p:ext uri="{BB962C8B-B14F-4D97-AF65-F5344CB8AC3E}">
        <p14:creationId xmlns:p14="http://schemas.microsoft.com/office/powerpoint/2010/main" val="1311592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Question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How would you draw a line through the points?</a:t>
            </a:r>
          </a:p>
          <a:p>
            <a:r>
              <a:rPr lang="en-US" altLang="x-none" dirty="0"/>
              <a:t>How do you determine which line “fits the best” ?????????</a:t>
            </a:r>
          </a:p>
          <a:p>
            <a:endParaRPr lang="en-US" dirty="0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67C7-8F1B-C346-BE06-DE4756ADDA86}" type="slidenum">
              <a:rPr lang="en-US" altLang="x-none" smtClean="0"/>
              <a:pPr/>
              <a:t>40</a:t>
            </a:fld>
            <a:endParaRPr lang="en-US" altLang="x-none"/>
          </a:p>
        </p:txBody>
      </p:sp>
      <p:sp>
        <p:nvSpPr>
          <p:cNvPr id="88078" name="Rectangle 14"/>
          <p:cNvSpPr>
            <a:spLocks noChangeArrowheads="1"/>
          </p:cNvSpPr>
          <p:nvPr/>
        </p:nvSpPr>
        <p:spPr bwMode="auto">
          <a:xfrm>
            <a:off x="1783830" y="3244120"/>
            <a:ext cx="5657850" cy="291147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  <a:alpha val="74998"/>
              </a:schemeClr>
            </a:prstShdw>
          </a:effectLst>
        </p:spPr>
        <p:txBody>
          <a:bodyPr wrap="none" anchor="ctr"/>
          <a:lstStyle/>
          <a:p>
            <a:pPr algn="ctr"/>
            <a:endParaRPr lang="x-none" altLang="x-none"/>
          </a:p>
        </p:txBody>
      </p:sp>
      <p:sp>
        <p:nvSpPr>
          <p:cNvPr id="88079" name="Line 15"/>
          <p:cNvSpPr>
            <a:spLocks noChangeShapeType="1"/>
          </p:cNvSpPr>
          <p:nvPr/>
        </p:nvSpPr>
        <p:spPr bwMode="auto">
          <a:xfrm>
            <a:off x="2571750" y="3894138"/>
            <a:ext cx="0" cy="137795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2474913" y="528478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2474913" y="48180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2474913" y="4348163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3" name="Line 19"/>
          <p:cNvSpPr>
            <a:spLocks noChangeShapeType="1"/>
          </p:cNvSpPr>
          <p:nvPr/>
        </p:nvSpPr>
        <p:spPr bwMode="auto">
          <a:xfrm>
            <a:off x="2474913" y="3881438"/>
            <a:ext cx="1936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4" name="Line 20"/>
          <p:cNvSpPr>
            <a:spLocks noChangeShapeType="1"/>
          </p:cNvSpPr>
          <p:nvPr/>
        </p:nvSpPr>
        <p:spPr bwMode="auto">
          <a:xfrm>
            <a:off x="2584450" y="5284788"/>
            <a:ext cx="443547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5" name="Line 21"/>
          <p:cNvSpPr>
            <a:spLocks noChangeShapeType="1"/>
          </p:cNvSpPr>
          <p:nvPr/>
        </p:nvSpPr>
        <p:spPr bwMode="auto">
          <a:xfrm flipV="1">
            <a:off x="25717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6" name="Line 22"/>
          <p:cNvSpPr>
            <a:spLocks noChangeShapeType="1"/>
          </p:cNvSpPr>
          <p:nvPr/>
        </p:nvSpPr>
        <p:spPr bwMode="auto">
          <a:xfrm flipV="1">
            <a:off x="331787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7" name="Line 23"/>
          <p:cNvSpPr>
            <a:spLocks noChangeShapeType="1"/>
          </p:cNvSpPr>
          <p:nvPr/>
        </p:nvSpPr>
        <p:spPr bwMode="auto">
          <a:xfrm flipV="1">
            <a:off x="4057650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8" name="Line 24"/>
          <p:cNvSpPr>
            <a:spLocks noChangeShapeType="1"/>
          </p:cNvSpPr>
          <p:nvPr/>
        </p:nvSpPr>
        <p:spPr bwMode="auto">
          <a:xfrm flipV="1">
            <a:off x="48021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89" name="Line 25"/>
          <p:cNvSpPr>
            <a:spLocks noChangeShapeType="1"/>
          </p:cNvSpPr>
          <p:nvPr/>
        </p:nvSpPr>
        <p:spPr bwMode="auto">
          <a:xfrm flipV="1">
            <a:off x="5548313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0" name="Line 26"/>
          <p:cNvSpPr>
            <a:spLocks noChangeShapeType="1"/>
          </p:cNvSpPr>
          <p:nvPr/>
        </p:nvSpPr>
        <p:spPr bwMode="auto">
          <a:xfrm flipV="1">
            <a:off x="6288088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1" name="Line 27"/>
          <p:cNvSpPr>
            <a:spLocks noChangeShapeType="1"/>
          </p:cNvSpPr>
          <p:nvPr/>
        </p:nvSpPr>
        <p:spPr bwMode="auto">
          <a:xfrm flipV="1">
            <a:off x="7032625" y="5189538"/>
            <a:ext cx="0" cy="1905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2" name="Line 28"/>
          <p:cNvSpPr>
            <a:spLocks noChangeShapeType="1"/>
          </p:cNvSpPr>
          <p:nvPr/>
        </p:nvSpPr>
        <p:spPr bwMode="auto">
          <a:xfrm flipV="1">
            <a:off x="25717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Line 29"/>
          <p:cNvSpPr>
            <a:spLocks noChangeShapeType="1"/>
          </p:cNvSpPr>
          <p:nvPr/>
        </p:nvSpPr>
        <p:spPr bwMode="auto">
          <a:xfrm flipV="1">
            <a:off x="4057650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4" name="Line 30"/>
          <p:cNvSpPr>
            <a:spLocks noChangeShapeType="1"/>
          </p:cNvSpPr>
          <p:nvPr/>
        </p:nvSpPr>
        <p:spPr bwMode="auto">
          <a:xfrm flipV="1">
            <a:off x="5548313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5" name="Line 31"/>
          <p:cNvSpPr>
            <a:spLocks noChangeShapeType="1"/>
          </p:cNvSpPr>
          <p:nvPr/>
        </p:nvSpPr>
        <p:spPr bwMode="auto">
          <a:xfrm flipV="1">
            <a:off x="7032625" y="5162550"/>
            <a:ext cx="0" cy="2444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6" name="Oval 32"/>
          <p:cNvSpPr>
            <a:spLocks noChangeArrowheads="1"/>
          </p:cNvSpPr>
          <p:nvPr/>
        </p:nvSpPr>
        <p:spPr bwMode="auto">
          <a:xfrm>
            <a:off x="5208588" y="4775200"/>
            <a:ext cx="74612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Oval 33"/>
          <p:cNvSpPr>
            <a:spLocks noChangeArrowheads="1"/>
          </p:cNvSpPr>
          <p:nvPr/>
        </p:nvSpPr>
        <p:spPr bwMode="auto">
          <a:xfrm>
            <a:off x="4462463" y="5008563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8" name="Oval 34"/>
          <p:cNvSpPr>
            <a:spLocks noChangeArrowheads="1"/>
          </p:cNvSpPr>
          <p:nvPr/>
        </p:nvSpPr>
        <p:spPr bwMode="auto">
          <a:xfrm>
            <a:off x="3421063" y="4725988"/>
            <a:ext cx="76200" cy="74612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9" name="Oval 35"/>
          <p:cNvSpPr>
            <a:spLocks noChangeArrowheads="1"/>
          </p:cNvSpPr>
          <p:nvPr/>
        </p:nvSpPr>
        <p:spPr bwMode="auto">
          <a:xfrm>
            <a:off x="5505450" y="3884613"/>
            <a:ext cx="74613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0" name="Oval 36"/>
          <p:cNvSpPr>
            <a:spLocks noChangeArrowheads="1"/>
          </p:cNvSpPr>
          <p:nvPr/>
        </p:nvSpPr>
        <p:spPr bwMode="auto">
          <a:xfrm>
            <a:off x="6245225" y="3838575"/>
            <a:ext cx="76200" cy="76200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1" name="Oval 37"/>
          <p:cNvSpPr>
            <a:spLocks noChangeArrowheads="1"/>
          </p:cNvSpPr>
          <p:nvPr/>
        </p:nvSpPr>
        <p:spPr bwMode="auto">
          <a:xfrm>
            <a:off x="4014788" y="4305300"/>
            <a:ext cx="76200" cy="74613"/>
          </a:xfrm>
          <a:prstGeom prst="ellipse">
            <a:avLst/>
          </a:prstGeom>
          <a:solidFill>
            <a:srgbClr val="FFFF80"/>
          </a:solidFill>
          <a:ln w="25400">
            <a:solidFill>
              <a:srgbClr val="FFFF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2" name="Rectangle 38"/>
          <p:cNvSpPr>
            <a:spLocks noChangeArrowheads="1"/>
          </p:cNvSpPr>
          <p:nvPr/>
        </p:nvSpPr>
        <p:spPr bwMode="auto">
          <a:xfrm>
            <a:off x="2020888" y="5045075"/>
            <a:ext cx="3714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3" name="Rectangle 39"/>
          <p:cNvSpPr>
            <a:spLocks noChangeArrowheads="1"/>
          </p:cNvSpPr>
          <p:nvPr/>
        </p:nvSpPr>
        <p:spPr bwMode="auto">
          <a:xfrm>
            <a:off x="1828800" y="4579938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4" name="Rectangle 40"/>
          <p:cNvSpPr>
            <a:spLocks noChangeArrowheads="1"/>
          </p:cNvSpPr>
          <p:nvPr/>
        </p:nvSpPr>
        <p:spPr bwMode="auto">
          <a:xfrm>
            <a:off x="1828800" y="4108450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5" name="Rectangle 41"/>
          <p:cNvSpPr>
            <a:spLocks noChangeArrowheads="1"/>
          </p:cNvSpPr>
          <p:nvPr/>
        </p:nvSpPr>
        <p:spPr bwMode="auto">
          <a:xfrm>
            <a:off x="1828800" y="3641725"/>
            <a:ext cx="5619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06" name="Rectangle 42"/>
          <p:cNvSpPr>
            <a:spLocks noChangeArrowheads="1"/>
          </p:cNvSpPr>
          <p:nvPr/>
        </p:nvSpPr>
        <p:spPr bwMode="auto">
          <a:xfrm>
            <a:off x="2386013" y="5561013"/>
            <a:ext cx="3714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88107" name="Rectangle 43"/>
          <p:cNvSpPr>
            <a:spLocks noChangeArrowheads="1"/>
          </p:cNvSpPr>
          <p:nvPr/>
        </p:nvSpPr>
        <p:spPr bwMode="auto">
          <a:xfrm>
            <a:off x="3775075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20</a:t>
            </a:r>
          </a:p>
        </p:txBody>
      </p:sp>
      <p:sp>
        <p:nvSpPr>
          <p:cNvPr id="88108" name="Rectangle 44"/>
          <p:cNvSpPr>
            <a:spLocks noChangeArrowheads="1"/>
          </p:cNvSpPr>
          <p:nvPr/>
        </p:nvSpPr>
        <p:spPr bwMode="auto">
          <a:xfrm>
            <a:off x="52657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40</a:t>
            </a:r>
          </a:p>
        </p:txBody>
      </p:sp>
      <p:sp>
        <p:nvSpPr>
          <p:cNvPr id="88109" name="Rectangle 45"/>
          <p:cNvSpPr>
            <a:spLocks noChangeArrowheads="1"/>
          </p:cNvSpPr>
          <p:nvPr/>
        </p:nvSpPr>
        <p:spPr bwMode="auto">
          <a:xfrm>
            <a:off x="6751638" y="5561013"/>
            <a:ext cx="561975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60</a:t>
            </a:r>
          </a:p>
        </p:txBody>
      </p:sp>
      <p:sp>
        <p:nvSpPr>
          <p:cNvPr id="88110" name="Rectangle 46"/>
          <p:cNvSpPr>
            <a:spLocks noChangeArrowheads="1"/>
          </p:cNvSpPr>
          <p:nvPr/>
        </p:nvSpPr>
        <p:spPr bwMode="auto">
          <a:xfrm>
            <a:off x="7056438" y="5054600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88111" name="Rectangle 47"/>
          <p:cNvSpPr>
            <a:spLocks noChangeArrowheads="1"/>
          </p:cNvSpPr>
          <p:nvPr/>
        </p:nvSpPr>
        <p:spPr bwMode="auto">
          <a:xfrm>
            <a:off x="2381250" y="3349625"/>
            <a:ext cx="40957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x-none" sz="2700" b="1">
                <a:solidFill>
                  <a:srgbClr val="FFFFFF"/>
                </a:solidFill>
              </a:rPr>
              <a:t>Y</a:t>
            </a:r>
          </a:p>
        </p:txBody>
      </p:sp>
      <p:sp>
        <p:nvSpPr>
          <p:cNvPr id="88112" name="Oval 48"/>
          <p:cNvSpPr>
            <a:spLocks noChangeArrowheads="1"/>
          </p:cNvSpPr>
          <p:nvPr/>
        </p:nvSpPr>
        <p:spPr bwMode="auto">
          <a:xfrm>
            <a:off x="4349750" y="4956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3" name="Oval 49"/>
          <p:cNvSpPr>
            <a:spLocks noChangeArrowheads="1"/>
          </p:cNvSpPr>
          <p:nvPr/>
        </p:nvSpPr>
        <p:spPr bwMode="auto">
          <a:xfrm>
            <a:off x="6178550" y="37369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4" name="Oval 50"/>
          <p:cNvSpPr>
            <a:spLocks noChangeArrowheads="1"/>
          </p:cNvSpPr>
          <p:nvPr/>
        </p:nvSpPr>
        <p:spPr bwMode="auto">
          <a:xfrm>
            <a:off x="3968750" y="4270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5" name="Oval 51"/>
          <p:cNvSpPr>
            <a:spLocks noChangeArrowheads="1"/>
          </p:cNvSpPr>
          <p:nvPr/>
        </p:nvSpPr>
        <p:spPr bwMode="auto">
          <a:xfrm>
            <a:off x="5416550" y="38131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6" name="Oval 52"/>
          <p:cNvSpPr>
            <a:spLocks noChangeArrowheads="1"/>
          </p:cNvSpPr>
          <p:nvPr/>
        </p:nvSpPr>
        <p:spPr bwMode="auto">
          <a:xfrm>
            <a:off x="5111750" y="47275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7" name="Oval 53"/>
          <p:cNvSpPr>
            <a:spLocks noChangeArrowheads="1"/>
          </p:cNvSpPr>
          <p:nvPr/>
        </p:nvSpPr>
        <p:spPr bwMode="auto">
          <a:xfrm>
            <a:off x="3359150" y="4651375"/>
            <a:ext cx="215900" cy="2159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8118" name="Line 54"/>
          <p:cNvSpPr>
            <a:spLocks noChangeShapeType="1"/>
          </p:cNvSpPr>
          <p:nvPr/>
        </p:nvSpPr>
        <p:spPr bwMode="auto">
          <a:xfrm flipV="1">
            <a:off x="2590800" y="4191000"/>
            <a:ext cx="4419600" cy="609600"/>
          </a:xfrm>
          <a:prstGeom prst="line">
            <a:avLst/>
          </a:prstGeom>
          <a:noFill/>
          <a:ln w="50800">
            <a:solidFill>
              <a:srgbClr val="A2C1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19" name="Line 55"/>
          <p:cNvSpPr>
            <a:spLocks noChangeShapeType="1"/>
          </p:cNvSpPr>
          <p:nvPr/>
        </p:nvSpPr>
        <p:spPr bwMode="auto">
          <a:xfrm>
            <a:off x="6340474" y="3217549"/>
            <a:ext cx="441326" cy="973451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0" name="Text Box 56"/>
          <p:cNvSpPr txBox="1">
            <a:spLocks noChangeArrowheads="1"/>
          </p:cNvSpPr>
          <p:nvPr/>
        </p:nvSpPr>
        <p:spPr bwMode="auto">
          <a:xfrm>
            <a:off x="5429250" y="2792481"/>
            <a:ext cx="1708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>
                <a:solidFill>
                  <a:schemeClr val="accent5"/>
                </a:solidFill>
              </a:rPr>
              <a:t>Slope changed</a:t>
            </a:r>
          </a:p>
        </p:txBody>
      </p:sp>
      <p:sp>
        <p:nvSpPr>
          <p:cNvPr id="88121" name="Text Box 57"/>
          <p:cNvSpPr txBox="1">
            <a:spLocks noChangeArrowheads="1"/>
          </p:cNvSpPr>
          <p:nvPr/>
        </p:nvSpPr>
        <p:spPr bwMode="auto">
          <a:xfrm>
            <a:off x="934752" y="6152734"/>
            <a:ext cx="201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dirty="0">
                <a:solidFill>
                  <a:schemeClr val="accent5"/>
                </a:solidFill>
              </a:rPr>
              <a:t>Intercept changed</a:t>
            </a:r>
          </a:p>
        </p:txBody>
      </p:sp>
      <p:sp>
        <p:nvSpPr>
          <p:cNvPr id="88122" name="Line 58"/>
          <p:cNvSpPr>
            <a:spLocks noChangeShapeType="1"/>
          </p:cNvSpPr>
          <p:nvPr/>
        </p:nvSpPr>
        <p:spPr bwMode="auto">
          <a:xfrm>
            <a:off x="2590800" y="51816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23" name="Line 59"/>
          <p:cNvSpPr>
            <a:spLocks noChangeShapeType="1"/>
          </p:cNvSpPr>
          <p:nvPr/>
        </p:nvSpPr>
        <p:spPr bwMode="auto">
          <a:xfrm flipV="1">
            <a:off x="2160068" y="4800600"/>
            <a:ext cx="430732" cy="1381566"/>
          </a:xfrm>
          <a:prstGeom prst="line">
            <a:avLst/>
          </a:prstGeom>
          <a:noFill/>
          <a:ln w="38100">
            <a:solidFill>
              <a:schemeClr val="accent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chemeClr val="accent5"/>
              </a:solidFill>
            </a:endParaRPr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 flipV="1">
            <a:off x="2590800" y="3733800"/>
            <a:ext cx="4343400" cy="14478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519168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Least Squares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x-none" dirty="0">
                <a:solidFill>
                  <a:schemeClr val="tx2"/>
                </a:solidFill>
              </a:rPr>
              <a:t>Best fit</a:t>
            </a:r>
            <a:r>
              <a:rPr lang="en-US" altLang="x-none" dirty="0"/>
              <a:t>: difference between the true Y-values and the estimated Y-values is minimized: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Positive errors offset negative errors </a:t>
            </a:r>
            <a:r>
              <a:rPr lang="mr-IN" altLang="x-none" b="0" dirty="0"/>
              <a:t>…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mr-IN" altLang="x-none" b="0" dirty="0"/>
              <a:t>…</a:t>
            </a:r>
            <a:r>
              <a:rPr lang="en-US" altLang="x-none" b="0" dirty="0"/>
              <a:t> square the error!</a:t>
            </a:r>
          </a:p>
          <a:p>
            <a:pPr lvl="1"/>
            <a:endParaRPr lang="en-US" altLang="x-none" dirty="0"/>
          </a:p>
          <a:p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Least squares minimizes the sum of the squared errors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Why squared?  We’ll cover this in more depth in March.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Until then: http://</a:t>
            </a:r>
            <a:r>
              <a:rPr lang="en-US" altLang="x-none" b="0" dirty="0" err="1"/>
              <a:t>www.benkuhn.net</a:t>
            </a:r>
            <a:r>
              <a:rPr lang="en-US" altLang="x-none" b="0" dirty="0"/>
              <a:t>/squared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217AD-BB1C-004A-99D7-5ED5B8F4F44E}" type="slidenum">
              <a:rPr lang="en-US" altLang="x-none" smtClean="0"/>
              <a:pPr/>
              <a:t>41</a:t>
            </a:fld>
            <a:endParaRPr lang="en-US" altLang="x-none"/>
          </a:p>
        </p:txBody>
      </p:sp>
      <p:graphicFrame>
        <p:nvGraphicFramePr>
          <p:cNvPr id="100356" name="Object 4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2209800" y="3282850"/>
          <a:ext cx="38862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4" imgW="1193760" imgH="431640" progId="Equation.3">
                  <p:embed/>
                </p:oleObj>
              </mc:Choice>
              <mc:Fallback>
                <p:oleObj name="Equation" r:id="rId4" imgW="1193760" imgH="431640" progId="Equation.3">
                  <p:embed/>
                  <p:pic>
                    <p:nvPicPr>
                      <p:cNvPr id="100356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282850"/>
                        <a:ext cx="38862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54594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5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FAF15-CB70-DC4B-9C3D-B8A286C2D5F6}" type="slidenum">
              <a:rPr lang="en-US" altLang="x-none"/>
              <a:pPr/>
              <a:t>42</a:t>
            </a:fld>
            <a:endParaRPr lang="en-US" altLang="x-none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816850" cy="13716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Least Squares, Graphically</a:t>
            </a:r>
          </a:p>
        </p:txBody>
      </p:sp>
      <p:graphicFrame>
        <p:nvGraphicFramePr>
          <p:cNvPr id="102403" name="Object 3">
            <a:hlinkClick r:id="" action="ppaction://ole?verb=0"/>
          </p:cNvPr>
          <p:cNvGraphicFramePr>
            <a:graphicFrameLocks noGrp="1"/>
          </p:cNvGraphicFramePr>
          <p:nvPr>
            <p:ph idx="1"/>
          </p:nvPr>
        </p:nvGraphicFramePr>
        <p:xfrm>
          <a:off x="938213" y="2930525"/>
          <a:ext cx="6877050" cy="366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VISIO" r:id="rId4" imgW="3995640" imgH="2131920" progId="Visio.Drawing.4">
                  <p:embed/>
                </p:oleObj>
              </mc:Choice>
              <mc:Fallback>
                <p:oleObj name="VISIO" r:id="rId4" imgW="3995640" imgH="2131920" progId="Visio.Drawing.4">
                  <p:embed/>
                  <p:pic>
                    <p:nvPicPr>
                      <p:cNvPr id="102403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213" y="2930525"/>
                        <a:ext cx="6877050" cy="366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FAA26D3D-D897-4be2-8F04-BA451C77F1D7}">
                          <ma14:placeholderFlag xmlns="" xmlns:ma14="http://schemas.microsoft.com/office/mac/drawingml/2011/main" val="1"/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4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3810000" y="2952750"/>
          <a:ext cx="36496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MathType Equation" r:id="rId6" imgW="3657600" imgH="722160" progId="Equation">
                  <p:embed/>
                </p:oleObj>
              </mc:Choice>
              <mc:Fallback>
                <p:oleObj name="MathType Equation" r:id="rId6" imgW="3657600" imgH="722160" progId="Equation">
                  <p:embed/>
                  <p:pic>
                    <p:nvPicPr>
                      <p:cNvPr id="102404" name="Object 4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952750"/>
                        <a:ext cx="364966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05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5880100" y="5010150"/>
          <a:ext cx="270827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MathType Equation" r:id="rId8" imgW="2716200" imgH="722160" progId="Equation">
                  <p:embed/>
                </p:oleObj>
              </mc:Choice>
              <mc:Fallback>
                <p:oleObj name="MathType Equation" r:id="rId8" imgW="2716200" imgH="722160" progId="Equation">
                  <p:embed/>
                  <p:pic>
                    <p:nvPicPr>
                      <p:cNvPr id="102405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0" y="5010150"/>
                        <a:ext cx="270827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06" name="Arc 6"/>
          <p:cNvSpPr>
            <a:spLocks/>
          </p:cNvSpPr>
          <p:nvPr/>
        </p:nvSpPr>
        <p:spPr bwMode="auto">
          <a:xfrm>
            <a:off x="5424488" y="4343400"/>
            <a:ext cx="520700" cy="1054100"/>
          </a:xfrm>
          <a:custGeom>
            <a:avLst/>
            <a:gdLst>
              <a:gd name="G0" fmla="+- 21600 0 0"/>
              <a:gd name="G1" fmla="+- 0 0 0"/>
              <a:gd name="G2" fmla="+- 21600 0 0"/>
              <a:gd name="T0" fmla="*/ 21600 w 21600"/>
              <a:gd name="T1" fmla="*/ 21600 h 21600"/>
              <a:gd name="T2" fmla="*/ 0 w 21600"/>
              <a:gd name="T3" fmla="*/ 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07" name="Arc 7"/>
          <p:cNvSpPr>
            <a:spLocks/>
          </p:cNvSpPr>
          <p:nvPr/>
        </p:nvSpPr>
        <p:spPr bwMode="auto">
          <a:xfrm>
            <a:off x="3290888" y="3287713"/>
            <a:ext cx="485775" cy="21907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0 w 21600"/>
              <a:gd name="T1" fmla="*/ 21600 h 21600"/>
              <a:gd name="T2" fmla="*/ 21529 w 21600"/>
              <a:gd name="T3" fmla="*/ 0 h 21600"/>
              <a:gd name="T4" fmla="*/ 2160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</a:path>
              <a:path w="21600" h="21600" stroke="0" extrusionOk="0">
                <a:moveTo>
                  <a:pt x="-1" y="21599"/>
                </a:moveTo>
                <a:cubicBezTo>
                  <a:pt x="-1" y="9698"/>
                  <a:pt x="9627" y="39"/>
                  <a:pt x="21529" y="0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 cap="rnd">
            <a:solidFill>
              <a:schemeClr val="folHlink"/>
            </a:solidFill>
            <a:round/>
            <a:headEnd type="triangle" w="med" len="med"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408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04888" y="1608138"/>
          <a:ext cx="7269162" cy="1262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6" name="MathType Equation" r:id="rId10" imgW="7288200" imgH="1280880" progId="Equation">
                  <p:embed/>
                </p:oleObj>
              </mc:Choice>
              <mc:Fallback>
                <p:oleObj name="MathType Equation" r:id="rId10" imgW="7288200" imgH="1280880" progId="Equation">
                  <p:embed/>
                  <p:pic>
                    <p:nvPicPr>
                      <p:cNvPr id="102408" name="Object 8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1608138"/>
                        <a:ext cx="7269162" cy="1262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838991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A8D22-3447-EB43-B7B6-303698527A95}" type="slidenum">
              <a:rPr lang="en-US" altLang="x-none" smtClean="0"/>
              <a:pPr/>
              <a:t>43</a:t>
            </a:fld>
            <a:endParaRPr lang="en-US" altLang="x-none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Interpretation of Coefficients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 altLang="x-none" dirty="0"/>
              <a:t>Slope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1</a:t>
            </a:r>
            <a:r>
              <a:rPr lang="en-US" altLang="x-none" dirty="0"/>
              <a:t>):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Estimated </a:t>
            </a:r>
            <a:r>
              <a:rPr lang="en-US" altLang="x-none" b="0" i="1" dirty="0"/>
              <a:t>Y</a:t>
            </a:r>
            <a:r>
              <a:rPr lang="en-US" altLang="x-none" b="0" dirty="0"/>
              <a:t> changes by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sz="3200" b="0" baseline="-25000" dirty="0"/>
              <a:t>1</a:t>
            </a:r>
            <a:r>
              <a:rPr lang="en-US" altLang="x-none" b="0" dirty="0"/>
              <a:t> for each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1</a:t>
            </a:r>
            <a:r>
              <a:rPr lang="en-US" altLang="x-none" b="0" dirty="0"/>
              <a:t> = 2, then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increase by 2 for each 1 unit increase in </a:t>
            </a:r>
            <a:r>
              <a:rPr lang="en-US" altLang="x-none" b="0" i="1" dirty="0"/>
              <a:t>X</a:t>
            </a:r>
            <a:endParaRPr lang="en-US" altLang="x-none" b="0" dirty="0"/>
          </a:p>
          <a:p>
            <a:r>
              <a:rPr lang="en-US" altLang="x-none" dirty="0"/>
              <a:t>Y-Intercept (</a:t>
            </a:r>
            <a:r>
              <a:rPr lang="en-US" altLang="x-none" i="1" dirty="0">
                <a:latin typeface="Symbol" charset="2"/>
              </a:rPr>
              <a:t></a:t>
            </a:r>
            <a:r>
              <a:rPr lang="en-US" altLang="x-none" baseline="-25000" dirty="0"/>
              <a:t>0</a:t>
            </a:r>
            <a:r>
              <a:rPr lang="en-US" altLang="x-none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Average value of </a:t>
            </a:r>
            <a:r>
              <a:rPr lang="en-US" altLang="x-none" b="0" i="1" dirty="0"/>
              <a:t>Y</a:t>
            </a:r>
            <a:r>
              <a:rPr lang="en-US" altLang="x-none" b="0" dirty="0"/>
              <a:t> when </a:t>
            </a:r>
            <a:r>
              <a:rPr lang="en-US" altLang="x-none" b="0" i="1" dirty="0"/>
              <a:t>X</a:t>
            </a:r>
            <a:r>
              <a:rPr lang="en-US" altLang="x-none" b="0" dirty="0"/>
              <a:t> = 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x-none" b="0" dirty="0"/>
              <a:t>If </a:t>
            </a:r>
            <a:r>
              <a:rPr lang="en-US" altLang="x-none" b="0" i="1" dirty="0">
                <a:latin typeface="Symbol" charset="2"/>
              </a:rPr>
              <a:t></a:t>
            </a:r>
            <a:r>
              <a:rPr lang="en-US" altLang="x-none" b="0" baseline="-25000" dirty="0"/>
              <a:t>0</a:t>
            </a:r>
            <a:r>
              <a:rPr lang="en-US" altLang="x-none" b="0" dirty="0"/>
              <a:t> = 4, then average </a:t>
            </a:r>
            <a:r>
              <a:rPr lang="en-US" altLang="x-none" b="0" i="1" dirty="0"/>
              <a:t>Y</a:t>
            </a:r>
            <a:r>
              <a:rPr lang="en-US" altLang="x-none" b="0" dirty="0"/>
              <a:t> is expected to be 4 when </a:t>
            </a:r>
            <a:r>
              <a:rPr lang="en-US" altLang="x-none" b="0" i="1" dirty="0"/>
              <a:t>X</a:t>
            </a:r>
            <a:r>
              <a:rPr lang="en-US" altLang="x-none" b="0" dirty="0"/>
              <a:t> Is 0</a:t>
            </a:r>
          </a:p>
        </p:txBody>
      </p:sp>
      <p:sp>
        <p:nvSpPr>
          <p:cNvPr id="15" name="Explosion 2 14"/>
          <p:cNvSpPr/>
          <p:nvPr/>
        </p:nvSpPr>
        <p:spPr>
          <a:xfrm>
            <a:off x="5054368" y="4820987"/>
            <a:ext cx="3830869" cy="1813810"/>
          </a:xfrm>
          <a:prstGeom prst="irregularSeal2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In-depth analysis of less naïve approaches to come!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086" y="1622699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11180" y="3284095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87581" y="2080721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^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94284" y="4166852"/>
            <a:ext cx="239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^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[WF]</a:t>
            </a:r>
          </a:p>
        </p:txBody>
      </p:sp>
    </p:spTree>
    <p:extLst>
      <p:ext uri="{BB962C8B-B14F-4D97-AF65-F5344CB8AC3E}">
        <p14:creationId xmlns:p14="http://schemas.microsoft.com/office/powerpoint/2010/main" val="234289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uiExpand="1" build="p"/>
      <p:bldP spid="15" grpId="0" animBg="1"/>
      <p:bldP spid="6" grpId="0"/>
      <p:bldP spid="17" grpId="0"/>
      <p:bldP spid="18" grpId="0"/>
      <p:bldP spid="1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862" y="5816184"/>
            <a:ext cx="8934138" cy="1041816"/>
          </a:xfrm>
        </p:spPr>
        <p:txBody>
          <a:bodyPr>
            <a:normAutofit/>
          </a:bodyPr>
          <a:lstStyle/>
          <a:p>
            <a:r>
              <a:rPr lang="en-US" dirty="0"/>
              <a:t>Now, Back to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58799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Question: Does the circumference of certain body parts predict BF%?</a:t>
            </a:r>
          </a:p>
          <a:p>
            <a:r>
              <a:rPr lang="en-US" dirty="0"/>
              <a:t>Assumption: BF% is a linear function of measurements of various body parts and other features 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Analysis: Results from a regression model with BF%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543121" y="3939381"/>
          <a:ext cx="6041901" cy="19082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9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9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6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67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Predictor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Estimate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S.E.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p-value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Age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0.0626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0.0313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0.0463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Neck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-0.4728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0.2294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0.0403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Forearm</a:t>
                      </a:r>
                      <a:endParaRPr lang="en-US" sz="2300" b="1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0.45315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0.1979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0.0229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65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Wrist</a:t>
                      </a:r>
                      <a:endParaRPr lang="en-US" sz="2300" b="1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-1.6181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>
                          <a:effectLst/>
                        </a:rPr>
                        <a:t>0.5323</a:t>
                      </a:r>
                      <a:endParaRPr lang="en-US" sz="2300" b="0" i="0" u="none" strike="noStrike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300" u="none" strike="noStrike" dirty="0">
                          <a:effectLst/>
                        </a:rPr>
                        <a:t>0.0026</a:t>
                      </a:r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</a:endParaRPr>
                    </a:p>
                  </a:txBody>
                  <a:tcPr marL="13728" marR="13728" marT="1372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6308" y="6126163"/>
            <a:ext cx="4901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(Interpretation ???????????)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0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97253" cy="1371600"/>
          </a:xfrm>
        </p:spPr>
        <p:txBody>
          <a:bodyPr>
            <a:normAutofit/>
          </a:bodyPr>
          <a:lstStyle/>
          <a:p>
            <a:r>
              <a:rPr lang="en-US"/>
              <a:t>What If data were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this case, the dataset is complete: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But what if 5 percent of the participants had missing values? 10 percent? 20 percent? </a:t>
            </a:r>
          </a:p>
          <a:p>
            <a:r>
              <a:rPr lang="en-US" dirty="0"/>
              <a:t>What if we performed complete case analysis and removed those who had missing values?</a:t>
            </a:r>
          </a:p>
          <a:p>
            <a:r>
              <a:rPr lang="en-US" dirty="0"/>
              <a:t>First let’s examine the effect if we do this if when the data is </a:t>
            </a:r>
            <a:r>
              <a:rPr lang="en-US" dirty="0">
                <a:solidFill>
                  <a:schemeClr val="tx2"/>
                </a:solidFill>
              </a:rPr>
              <a:t>missing completely at random</a:t>
            </a:r>
            <a:r>
              <a:rPr lang="en-US" dirty="0"/>
              <a:t> (MCAR)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Removed cases at random, reran analysis, stored the p-values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p-value: probability of getting at least as extreme a result as what we observed given that there is no relationship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Repeat 1000 times, plot p-values </a:t>
            </a:r>
            <a:r>
              <a:rPr lang="mr-IN" b="0" dirty="0"/>
              <a:t>…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85220" y="5335249"/>
            <a:ext cx="1304977" cy="1498886"/>
            <a:chOff x="7285220" y="5335249"/>
            <a:chExt cx="1304977" cy="14988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135" y="5659073"/>
              <a:ext cx="1175062" cy="1175062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H="1" flipV="1">
              <a:off x="7285220" y="5335249"/>
              <a:ext cx="344773" cy="52590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890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~5% Deleted (N=13)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91" y="2151292"/>
            <a:ext cx="2145324" cy="3478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869" y="2151292"/>
            <a:ext cx="2189284" cy="3478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359" y="2139536"/>
            <a:ext cx="2078738" cy="3393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3490" y="2139536"/>
            <a:ext cx="2097609" cy="33524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69744" y="5207474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96870" y="5207474"/>
            <a:ext cx="14432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23435" y="5196481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93483" y="5108609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9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14" y="1768784"/>
            <a:ext cx="1906374" cy="3616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84" y="1921776"/>
            <a:ext cx="2078738" cy="32235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63" y="1660764"/>
            <a:ext cx="1893628" cy="3940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14" y="1676117"/>
            <a:ext cx="1879544" cy="3940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~20% Deleted (N=50)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5655" y="4831610"/>
            <a:ext cx="6442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74744" y="4868303"/>
            <a:ext cx="7562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01647" y="4729804"/>
            <a:ext cx="114641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Forearm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0385" y="4733297"/>
            <a:ext cx="5789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Wrist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61164" y="2904414"/>
            <a:ext cx="461665" cy="18015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n-US" dirty="0"/>
              <a:t>p-value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22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seem to change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67260" y="1752600"/>
            <a:ext cx="8335415" cy="3956144"/>
            <a:chOff x="367260" y="1752600"/>
            <a:chExt cx="8335415" cy="395614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9047" y="1752600"/>
              <a:ext cx="1893628" cy="394079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1898" y="1767953"/>
              <a:ext cx="1879544" cy="394079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7260" y="1932482"/>
              <a:ext cx="2145324" cy="347852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02038" y="1932482"/>
              <a:ext cx="2189284" cy="347852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57422" y="3487080"/>
              <a:ext cx="580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vs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(5%)</a:t>
              </a:r>
              <a:endParaRPr lang="en-US" sz="135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39678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Neck (5%)</a:t>
              </a:r>
              <a:endParaRPr lang="en-US" sz="13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90351" y="4888073"/>
              <a:ext cx="13097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/>
                <a:t>Age (20%)</a:t>
              </a:r>
              <a:endParaRPr lang="en-US" sz="135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8433" y="4888073"/>
              <a:ext cx="122934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/>
                <a:t>Neck (20%)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690797"/>
          </a:xfrm>
        </p:spPr>
        <p:txBody>
          <a:bodyPr>
            <a:normAutofit/>
          </a:bodyPr>
          <a:lstStyle/>
          <a:p>
            <a:r>
              <a:rPr lang="en-US" dirty="0"/>
              <a:t>Age/Neck: fail to reject the null hypothesis usually?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5231565"/>
            <a:ext cx="7620000" cy="1299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Still reject Forearm/Wrist most of the time</a:t>
            </a:r>
          </a:p>
          <a:p>
            <a:r>
              <a:rPr lang="en-US" dirty="0"/>
              <a:t>This is assuming the missing subjects’ </a:t>
            </a:r>
            <a:r>
              <a:rPr lang="en-US" dirty="0" err="1"/>
              <a:t>distribtion</a:t>
            </a:r>
            <a:r>
              <a:rPr lang="en-US" dirty="0"/>
              <a:t> does not differ from the non-missing. This would cause </a:t>
            </a:r>
            <a:r>
              <a:rPr lang="en-US" dirty="0">
                <a:solidFill>
                  <a:schemeClr val="tx2"/>
                </a:solidFill>
              </a:rPr>
              <a:t>bias</a:t>
            </a:r>
            <a:r>
              <a:rPr lang="en-US" dirty="0"/>
              <a:t> </a:t>
            </a:r>
            <a:r>
              <a:rPr lang="mr-IN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3" y="2413416"/>
            <a:ext cx="4790241" cy="4444584"/>
          </a:xfrm>
        </p:spPr>
        <p:txBody>
          <a:bodyPr bIns="731520"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Subclass of </a:t>
            </a:r>
            <a:r>
              <a:rPr lang="en-US" dirty="0" err="1"/>
              <a:t>numpy.ndarray</a:t>
            </a:r>
            <a:endParaRPr lang="en-US" dirty="0"/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Data: any type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Index labels need not be ordered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Duplicates possible but result in reduced functionality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13" y="1795404"/>
            <a:ext cx="2715510" cy="427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98039" cy="1371600"/>
          </a:xfrm>
        </p:spPr>
        <p:txBody>
          <a:bodyPr/>
          <a:lstStyle/>
          <a:p>
            <a:r>
              <a:rPr lang="en-US" dirty="0"/>
              <a:t>Types Of Missing-ness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Missing Completely at Random (MCAR)</a:t>
            </a:r>
          </a:p>
          <a:p>
            <a:endParaRPr lang="en-US" dirty="0"/>
          </a:p>
          <a:p>
            <a:r>
              <a:rPr lang="en-US" dirty="0"/>
              <a:t>Missing at Random (MAR)</a:t>
            </a:r>
          </a:p>
          <a:p>
            <a:endParaRPr lang="en-US" dirty="0"/>
          </a:p>
          <a:p>
            <a:r>
              <a:rPr lang="en-US" dirty="0"/>
              <a:t>Missing Not at Random (MNAR)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7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02473" cy="1371600"/>
          </a:xfrm>
        </p:spPr>
        <p:txBody>
          <a:bodyPr>
            <a:normAutofit/>
          </a:bodyPr>
          <a:lstStyle/>
          <a:p>
            <a:r>
              <a:rPr lang="en-US"/>
              <a:t>What Distinguishes Each Type of missing-ness?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you’re loitering outside of CSIC one day 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712" y="4355689"/>
            <a:ext cx="7558961" cy="1770474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Students just received their mid-semester grades</a:t>
            </a:r>
          </a:p>
          <a:p>
            <a:pPr marL="0" indent="0">
              <a:buNone/>
            </a:pPr>
            <a:r>
              <a:rPr lang="en-US" sz="2000" b="1" dirty="0"/>
              <a:t>You start asking passing undergrads their CMSC131 grades</a:t>
            </a:r>
          </a:p>
          <a:p>
            <a:r>
              <a:rPr lang="en-US" sz="2000" b="1" dirty="0"/>
              <a:t>You don’t </a:t>
            </a:r>
            <a:r>
              <a:rPr lang="en-US" sz="2000" b="1" dirty="0">
                <a:solidFill>
                  <a:schemeClr val="tx2"/>
                </a:solidFill>
              </a:rPr>
              <a:t>force</a:t>
            </a:r>
            <a:r>
              <a:rPr lang="en-US" sz="2000" b="1" i="1" dirty="0">
                <a:solidFill>
                  <a:schemeClr val="tx2"/>
                </a:solidFill>
              </a:rPr>
              <a:t> </a:t>
            </a:r>
            <a:r>
              <a:rPr lang="en-US" sz="2000" b="1" dirty="0"/>
              <a:t>them to tell you or anything</a:t>
            </a:r>
          </a:p>
          <a:p>
            <a:r>
              <a:rPr lang="en-US" sz="2000" b="1" dirty="0"/>
              <a:t>You also write down their gender and hair color</a:t>
            </a:r>
          </a:p>
          <a:p>
            <a:pPr marL="0" indent="0">
              <a:buNone/>
            </a:pPr>
            <a:endParaRPr lang="en-US" sz="2000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2698502" y="2362781"/>
            <a:ext cx="3693929" cy="1878767"/>
            <a:chOff x="2698502" y="2362781"/>
            <a:chExt cx="3693929" cy="1878767"/>
          </a:xfrm>
        </p:grpSpPr>
        <p:pic>
          <p:nvPicPr>
            <p:cNvPr id="1027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14" name="TextBox 13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98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Your Sample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/>
          </p:nvPr>
        </p:nvGraphicFramePr>
        <p:xfrm>
          <a:off x="457199" y="1752600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15666" y="1752600"/>
            <a:ext cx="41870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Summary: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7 students received As</a:t>
            </a:r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3 students received </a:t>
            </a:r>
            <a:r>
              <a:rPr lang="en-US" sz="2400" dirty="0" err="1"/>
              <a:t>Bs</a:t>
            </a:r>
            <a:endParaRPr lang="en-US" sz="2400" dirty="0"/>
          </a:p>
          <a:p>
            <a:pPr marL="342900" indent="-342900">
              <a:buClr>
                <a:schemeClr val="accent1">
                  <a:lumMod val="75000"/>
                </a:schemeClr>
              </a:buClr>
              <a:buFont typeface="Arial" charset="0"/>
              <a:buChar char="•"/>
            </a:pPr>
            <a:r>
              <a:rPr lang="en-US" sz="2400" dirty="0"/>
              <a:t>1 student received a C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2400" dirty="0"/>
              <a:t>Nobody is failing!</a:t>
            </a:r>
          </a:p>
          <a:p>
            <a:pPr marL="214313" indent="-214313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But 5 students did not reveal their grade 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32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688767" cy="1371600"/>
          </a:xfrm>
        </p:spPr>
        <p:txBody>
          <a:bodyPr>
            <a:normAutofit/>
          </a:bodyPr>
          <a:lstStyle/>
          <a:p>
            <a:r>
              <a:rPr lang="en-US" dirty="0"/>
              <a:t>What influences a data point’s Presence?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4531037" cy="4373563"/>
          </a:xfrm>
        </p:spPr>
        <p:txBody>
          <a:bodyPr>
            <a:normAutofit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sz="1900" dirty="0"/>
              <a:t>Same dataset, but the values are replaced with a “0” if the data point is observed and “1” if it is not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Question: for any one of these data points, what is the probability that the point is equal to “1” </a:t>
            </a:r>
            <a:r>
              <a:rPr lang="mr-IN" sz="1900" dirty="0"/>
              <a:t>…</a:t>
            </a:r>
            <a:r>
              <a:rPr lang="en-US" sz="1900" dirty="0"/>
              <a:t>?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br>
              <a:rPr lang="en-US" sz="1900" dirty="0"/>
            </a:br>
            <a:r>
              <a:rPr lang="en-US" sz="1900" dirty="0"/>
              <a:t>What type of missing-ness do the grades exhibit?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321508" y="1752602"/>
          <a:ext cx="3207895" cy="476683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416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2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9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7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>
                          <a:effectLst/>
                        </a:rPr>
                        <a:t>1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sng" strike="noStrike" dirty="0">
                          <a:effectLst/>
                        </a:rPr>
                        <a:t>1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5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02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70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MCAR: Missing Completely 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this probability is not dependent on </a:t>
            </a:r>
            <a:r>
              <a:rPr lang="en-US" dirty="0">
                <a:solidFill>
                  <a:schemeClr val="tx2"/>
                </a:solidFill>
              </a:rPr>
              <a:t>any</a:t>
            </a:r>
            <a:r>
              <a:rPr lang="en-US" dirty="0"/>
              <a:t> of the data, observed or unobserved, then the data is Missing Completely at Random (MCAR)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P(R)</a:t>
            </a:r>
            <a:br>
              <a:rPr lang="en-US" dirty="0"/>
            </a:br>
            <a:endParaRPr lang="en-US" dirty="0"/>
          </a:p>
          <a:p>
            <a:pPr indent="-228600"/>
            <a:r>
              <a:rPr lang="en-US" dirty="0"/>
              <a:t>Probability of those rows missing is </a:t>
            </a:r>
            <a:r>
              <a:rPr lang="en-US" dirty="0">
                <a:solidFill>
                  <a:schemeClr val="tx2"/>
                </a:solidFill>
              </a:rPr>
              <a:t>independent</a:t>
            </a:r>
            <a:r>
              <a:rPr lang="en-US" dirty="0"/>
              <a:t> of anything.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2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Totally Realistic MCAR Example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2308" y="1694497"/>
            <a:ext cx="3166872" cy="4373563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are running an experiment on plants grown in pots, when suddenly you have a nervous breakdown and smash some of the pots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You will probably not choose the plants to smash in a well-defined pattern, such as height age, etc.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en-US" dirty="0"/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dirty="0"/>
              <a:t>Hence, the missing values generated from your act of madness will likely fall into the MCAR category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9446"/>
            <a:ext cx="614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[JA]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7198" y="1421397"/>
            <a:ext cx="4951378" cy="4833353"/>
            <a:chOff x="427198" y="1421397"/>
            <a:chExt cx="4951378" cy="483335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4478" y="3956050"/>
              <a:ext cx="1587500" cy="22987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1076" y="3623322"/>
              <a:ext cx="1587500" cy="2298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848204" flipH="1">
              <a:off x="427198" y="1421397"/>
              <a:ext cx="3254560" cy="33203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55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007902" cy="1371600"/>
          </a:xfrm>
        </p:spPr>
        <p:txBody>
          <a:bodyPr>
            <a:normAutofit/>
          </a:bodyPr>
          <a:lstStyle/>
          <a:p>
            <a:r>
              <a:rPr lang="en-US" dirty="0"/>
              <a:t>Applicability of MCAR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completely random mechanism for generating missing-ness in your data set just isn’t very realistic</a:t>
            </a:r>
          </a:p>
          <a:p>
            <a:r>
              <a:rPr lang="en-US" dirty="0"/>
              <a:t>Usually, missing data is missing for a reason: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Maybe older people are less likely to answer web-delivered questions on surveys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 longitudinal studies people may die before they have completed the entire study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Companies may be reluctant to reveal financial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/>
          <a:lstStyle/>
          <a:p>
            <a:r>
              <a:rPr lang="en-US" dirty="0"/>
              <a:t>MAR</a:t>
            </a:r>
            <a:r>
              <a:rPr lang="en-US"/>
              <a:t>: Missing </a:t>
            </a:r>
            <a:r>
              <a:rPr lang="en-US" dirty="0"/>
              <a:t>at Random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Missing at Random (MAR): probability of missing data is dependent on the observed data but not the unobserved data</a:t>
            </a:r>
          </a:p>
          <a:p>
            <a:r>
              <a:rPr lang="en-US" dirty="0"/>
              <a:t>Suppose that X is the observed data and Y is the unobserved data. Call our “missing matrix” R</a:t>
            </a:r>
          </a:p>
          <a:p>
            <a:pPr indent="-228600"/>
            <a:r>
              <a:rPr lang="en-US" dirty="0"/>
              <a:t>Then, if the data are MCAR, P(R|X,Y) = ??????????</a:t>
            </a:r>
          </a:p>
          <a:p>
            <a:pPr indent="-228600" algn="ctr"/>
            <a:br>
              <a:rPr lang="en-US" dirty="0"/>
            </a:br>
            <a:r>
              <a:rPr lang="en-US" dirty="0"/>
              <a:t>P(R|X,Y) = P(R|X)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Not exactly random (in the vernacular sense).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There is a probabilistic mechanism that is associated with whether the data is missing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Mechanism takes the observed data as input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ExampleS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1" y="-50303"/>
            <a:ext cx="9144000" cy="77251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9448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MAR: Key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can </a:t>
            </a:r>
            <a:r>
              <a:rPr lang="en-US" dirty="0">
                <a:solidFill>
                  <a:schemeClr val="tx2"/>
                </a:solidFill>
              </a:rPr>
              <a:t>model</a:t>
            </a:r>
            <a:r>
              <a:rPr lang="en-US" dirty="0"/>
              <a:t> that latent mechanism and compensate for it</a:t>
            </a:r>
          </a:p>
          <a:p>
            <a:r>
              <a:rPr lang="en-US" dirty="0">
                <a:solidFill>
                  <a:schemeClr val="tx2"/>
                </a:solidFill>
              </a:rPr>
              <a:t>Imputation</a:t>
            </a:r>
            <a:r>
              <a:rPr lang="en-US" dirty="0"/>
              <a:t>: replacing missing data with substituted values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Models today will assume MAR</a:t>
            </a:r>
          </a:p>
          <a:p>
            <a:r>
              <a:rPr lang="en-US" dirty="0"/>
              <a:t>Example: if age is known, you can model missing-ness as a function of age</a:t>
            </a:r>
          </a:p>
          <a:p>
            <a:r>
              <a:rPr lang="en-US" dirty="0"/>
              <a:t>Whether or not missing data is MAR or the next type, Missing Not at Random (MNAR), is not* testable.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Requires you to “understand” your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73967" y="6430780"/>
            <a:ext cx="692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*unless you can get the missing data (e.g., </a:t>
            </a:r>
            <a:r>
              <a:rPr lang="en-US"/>
              <a:t>post-study phone calls)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29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77725" cy="1371600"/>
          </a:xfrm>
        </p:spPr>
        <p:txBody>
          <a:bodyPr>
            <a:normAutofit/>
          </a:bodyPr>
          <a:lstStyle/>
          <a:p>
            <a:r>
              <a:rPr lang="en-US" dirty="0"/>
              <a:t>Pandas: </a:t>
            </a:r>
            <a:r>
              <a:rPr lang="en-US" dirty="0" err="1"/>
              <a:t>DataFrame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434" y="1876642"/>
            <a:ext cx="4790241" cy="4981358"/>
          </a:xfrm>
        </p:spPr>
        <p:txBody>
          <a:bodyPr bIns="731520">
            <a:normAutofit fontScale="92500" lnSpcReduction="10000"/>
          </a:bodyPr>
          <a:lstStyle/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Each column can have a different type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Row and Column index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/>
              <a:t>Mutable size: insert and delete columns</a:t>
            </a:r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endParaRPr lang="en-US" dirty="0"/>
          </a:p>
          <a:p>
            <a:pPr marL="457200" marR="0" lvl="0" indent="-4572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Note the use of word “index” for what we called “key”</a:t>
            </a:r>
          </a:p>
          <a:p>
            <a:pPr marL="914400" lvl="1" indent="-457200">
              <a:spcBef>
                <a:spcPts val="0"/>
              </a:spcBef>
              <a:buClrTx/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Relational databases use “index” to mean something else</a:t>
            </a:r>
          </a:p>
          <a:p>
            <a:pPr marL="1600200" lvl="2" indent="-457200">
              <a:spcBef>
                <a:spcPts val="0"/>
              </a:spcBef>
              <a:buFont typeface="Wingdings" charset="2"/>
              <a:buChar char="§"/>
            </a:pPr>
            <a:endParaRPr lang="en-US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Non-unique index values allowed</a:t>
            </a:r>
          </a:p>
          <a:p>
            <a:pPr marL="914400" lvl="1" indent="-457200">
              <a:spcBef>
                <a:spcPts val="0"/>
              </a:spcBef>
              <a:buFont typeface="Wingdings" charset="2"/>
              <a:buChar char="§"/>
            </a:pPr>
            <a:r>
              <a:rPr lang="en-US" dirty="0">
                <a:solidFill>
                  <a:schemeClr val="tx2"/>
                </a:solidFill>
              </a:rPr>
              <a:t>May raise an exception for some operations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2" y="1524318"/>
            <a:ext cx="3817391" cy="4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5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27430" cy="1371600"/>
          </a:xfrm>
        </p:spPr>
        <p:txBody>
          <a:bodyPr/>
          <a:lstStyle/>
          <a:p>
            <a:r>
              <a:rPr lang="en-US"/>
              <a:t>MNAR: Missing Not at Random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MNAR: missing-ness has something to do with the missing data itself</a:t>
            </a:r>
          </a:p>
          <a:p>
            <a:r>
              <a:rPr lang="en-US" dirty="0"/>
              <a:t>Examples: 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you binge drink?  Do you have a trust fund?  Do you use illegal drugs?  What is your sexuality?  Are you depressed?</a:t>
            </a:r>
          </a:p>
          <a:p>
            <a:r>
              <a:rPr lang="en-US" dirty="0"/>
              <a:t>Said to be “non-ignorable”: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Missing data mechanism must be considered as you deal with the missing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Must include model for why the data are missing, and best guesses as to what the data might be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Back to CSIC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174761" cy="4373563"/>
          </a:xfrm>
        </p:spPr>
        <p:txBody>
          <a:bodyPr/>
          <a:lstStyle/>
          <a:p>
            <a:r>
              <a:rPr lang="en-US" dirty="0"/>
              <a:t>Is the the missing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MCAR;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MAR; or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MNAR?</a:t>
            </a:r>
          </a:p>
          <a:p>
            <a:r>
              <a:rPr lang="en-US" dirty="0"/>
              <a:t>???????????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21507" y="4323318"/>
            <a:ext cx="3693929" cy="1878767"/>
            <a:chOff x="2698502" y="2362781"/>
            <a:chExt cx="3693929" cy="1878767"/>
          </a:xfrm>
        </p:grpSpPr>
        <p:pic>
          <p:nvPicPr>
            <p:cNvPr id="10" name="Picture 3" descr="C:\Users\student\AppData\Local\Microsoft\Windows\Temporary Internet Files\Content.IE5\ELHXT5KX\MC900083423[1]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8502" y="2512315"/>
              <a:ext cx="829704" cy="1615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7408" y="2362781"/>
              <a:ext cx="2505023" cy="18787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aphicFrame>
        <p:nvGraphicFramePr>
          <p:cNvPr id="12" name="Content Placeholder 9"/>
          <p:cNvGraphicFramePr>
            <a:graphicFrameLocks/>
          </p:cNvGraphicFramePr>
          <p:nvPr>
            <p:extLst/>
          </p:nvPr>
        </p:nvGraphicFramePr>
        <p:xfrm>
          <a:off x="4940975" y="1630271"/>
          <a:ext cx="3635115" cy="4618219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596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6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5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992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 variable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Bring in the GPA:</a:t>
            </a:r>
          </a:p>
          <a:p>
            <a:r>
              <a:rPr lang="en-US" dirty="0"/>
              <a:t>Does this change anything?</a:t>
            </a:r>
          </a:p>
        </p:txBody>
      </p:sp>
      <p:graphicFrame>
        <p:nvGraphicFramePr>
          <p:cNvPr id="4" name="Content Placeholder 9"/>
          <p:cNvGraphicFramePr>
            <a:graphicFrameLocks/>
          </p:cNvGraphicFramePr>
          <p:nvPr>
            <p:extLst/>
          </p:nvPr>
        </p:nvGraphicFramePr>
        <p:xfrm>
          <a:off x="4134752" y="1752600"/>
          <a:ext cx="4227295" cy="4748214"/>
        </p:xfrm>
        <a:graphic>
          <a:graphicData uri="http://schemas.openxmlformats.org/drawingml/2006/table">
            <a:tbl>
              <a:tblPr firstRow="1">
                <a:tableStyleId>{7E9639D4-E3E2-4D34-9284-5A2195B3D0D7}</a:tableStyleId>
              </a:tblPr>
              <a:tblGrid>
                <a:gridCol w="1245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36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Hair Color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GPA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Garamond" panose="02020404030301010803" pitchFamily="18" charset="0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Gender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Grade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Red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Black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Brown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B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Red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Brown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0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Black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3.67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dobe Arabic" panose="02040503050201020203" pitchFamily="18" charset="-78"/>
                        <a:cs typeface="Adobe Arabic" panose="02040503050201020203" pitchFamily="18" charset="-78"/>
                      </a:endParaRPr>
                    </a:p>
                  </a:txBody>
                  <a:tcPr marL="3659" marR="3659" marT="3659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39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45612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11532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19512187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69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31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02380" cy="4373563"/>
          </a:xfrm>
        </p:spPr>
        <p:txBody>
          <a:bodyPr/>
          <a:lstStyle/>
          <a:p>
            <a:r>
              <a:rPr lang="en-US" dirty="0"/>
              <a:t>Simplest relation: a table aka tabular data full of </a:t>
            </a:r>
            <a:r>
              <a:rPr lang="en-US">
                <a:solidFill>
                  <a:schemeClr val="tx2"/>
                </a:solidFill>
              </a:rPr>
              <a:t>unique</a:t>
            </a:r>
            <a:r>
              <a:rPr lang="en-US"/>
              <a:t> tuples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934111" y="3460612"/>
          <a:ext cx="4143088" cy="21256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35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57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629968" y="3652572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85785" y="3490593"/>
            <a:ext cx="1139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Labels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29968" y="406436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4518" y="4338791"/>
            <a:ext cx="179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3"/>
                </a:solidFill>
              </a:rPr>
              <a:t>Observations</a:t>
            </a:r>
          </a:p>
          <a:p>
            <a:pPr algn="r"/>
            <a:r>
              <a:rPr lang="en-US" dirty="0">
                <a:solidFill>
                  <a:schemeClr val="accent3"/>
                </a:solidFill>
              </a:rPr>
              <a:t>(called tuples)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29968" y="4449945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629968" y="486550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29968" y="5281066"/>
            <a:ext cx="1019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78886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484044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381465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027635" y="2250929"/>
            <a:ext cx="1956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Variables</a:t>
            </a:r>
          </a:p>
          <a:p>
            <a:pPr algn="ctr"/>
            <a:r>
              <a:rPr lang="en-US" dirty="0">
                <a:solidFill>
                  <a:schemeClr val="accent5"/>
                </a:solidFill>
              </a:rPr>
              <a:t>(called attributes)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586622" y="2986567"/>
            <a:ext cx="3097" cy="3718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190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  <p:bldP spid="1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3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305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previous research indicated that a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50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CMSC643!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1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3989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864615"/>
          </a:xfrm>
        </p:spPr>
        <p:txBody>
          <a:bodyPr>
            <a:normAutofit fontScale="92500"/>
          </a:bodyPr>
          <a:lstStyle/>
          <a:p>
            <a:r>
              <a:rPr lang="en-US" dirty="0"/>
              <a:t>The primary key is a unique identifier for every tuple in a relation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Each tuple has exactly one primary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37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Foreign 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61548"/>
            <a:ext cx="7620000" cy="1229193"/>
          </a:xfrm>
        </p:spPr>
        <p:txBody>
          <a:bodyPr>
            <a:normAutofit/>
          </a:bodyPr>
          <a:lstStyle/>
          <a:p>
            <a:r>
              <a:rPr lang="en-US" dirty="0"/>
              <a:t>Foreign keys are attributes (columns) that point to a different table’s primary key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 table can have multiple foreign keys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57200" y="1904950"/>
          <a:ext cx="5030010" cy="2975966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06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0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wgt_kg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hgt_cm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nat_id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138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801192" y="1904950"/>
          <a:ext cx="2758192" cy="14833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3790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9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Nationality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8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16535</TotalTime>
  <Words>4073</Words>
  <Application>Microsoft Macintosh PowerPoint</Application>
  <PresentationFormat>On-screen Show (4:3)</PresentationFormat>
  <Paragraphs>1287</Paragraphs>
  <Slides>75</Slides>
  <Notes>29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75</vt:i4>
      </vt:variant>
    </vt:vector>
  </HeadingPairs>
  <TitlesOfParts>
    <vt:vector size="91" baseType="lpstr">
      <vt:lpstr>Batang</vt:lpstr>
      <vt:lpstr>Adobe Arabic</vt:lpstr>
      <vt:lpstr>Arial</vt:lpstr>
      <vt:lpstr>Arial Black</vt:lpstr>
      <vt:lpstr>Calibri</vt:lpstr>
      <vt:lpstr>Cambria Math</vt:lpstr>
      <vt:lpstr>Courier</vt:lpstr>
      <vt:lpstr>Garamond</vt:lpstr>
      <vt:lpstr>Mangal</vt:lpstr>
      <vt:lpstr>Symbol</vt:lpstr>
      <vt:lpstr>Times New Roman</vt:lpstr>
      <vt:lpstr>Wingdings</vt:lpstr>
      <vt:lpstr>Essential</vt:lpstr>
      <vt:lpstr>MathType Equation</vt:lpstr>
      <vt:lpstr>VISIO</vt:lpstr>
      <vt:lpstr>Equation</vt:lpstr>
      <vt:lpstr>Principles of  Data Science</vt:lpstr>
      <vt:lpstr>Announcements</vt:lpstr>
      <vt:lpstr>The Data Lifecycle</vt:lpstr>
      <vt:lpstr>The Data Lifecycle</vt:lpstr>
      <vt:lpstr>Pandas: series</vt:lpstr>
      <vt:lpstr>Pandas: DataFrame</vt:lpstr>
      <vt:lpstr>Relation</vt:lpstr>
      <vt:lpstr>Primary keys</vt:lpstr>
      <vt:lpstr>Foreign keys</vt:lpstr>
      <vt:lpstr>Schema Diagrams</vt:lpstr>
      <vt:lpstr>Joining data</vt:lpstr>
      <vt:lpstr>Inner Joins</vt:lpstr>
      <vt:lpstr>Inner Joins</vt:lpstr>
      <vt:lpstr>Left Joins</vt:lpstr>
      <vt:lpstr>Right Joins</vt:lpstr>
      <vt:lpstr>Left/Right Joins</vt:lpstr>
      <vt:lpstr>Full Outer Join</vt:lpstr>
      <vt:lpstr>Google Image Search One Slide SQL Join Visual</vt:lpstr>
      <vt:lpstr>Group by Aggregates</vt:lpstr>
      <vt:lpstr>Raw SQL in Pandas</vt:lpstr>
      <vt:lpstr>For the rest of this class: Exploratory Analysis</vt:lpstr>
      <vt:lpstr>Today’s Lecture</vt:lpstr>
      <vt:lpstr>Today’s Lecture</vt:lpstr>
      <vt:lpstr>Missing Data</vt:lpstr>
      <vt:lpstr>Key Question</vt:lpstr>
      <vt:lpstr>Complete Case Analysis</vt:lpstr>
      <vt:lpstr>Example</vt:lpstr>
      <vt:lpstr>Linear regression</vt:lpstr>
      <vt:lpstr>Population &amp; Sample Regression Models</vt:lpstr>
      <vt:lpstr>Population &amp; Sample Regression Models</vt:lpstr>
      <vt:lpstr>Population &amp; Sample Regression Models</vt:lpstr>
      <vt:lpstr>Population &amp; Sample Regression Models</vt:lpstr>
      <vt:lpstr>Linear Regression</vt:lpstr>
      <vt:lpstr>Sample Linear Regression Model</vt:lpstr>
      <vt:lpstr>Estimating Parameters: Least Squares Method</vt:lpstr>
      <vt:lpstr>Scatter plot</vt:lpstr>
      <vt:lpstr>QUestion</vt:lpstr>
      <vt:lpstr>Question</vt:lpstr>
      <vt:lpstr>Question</vt:lpstr>
      <vt:lpstr>Question</vt:lpstr>
      <vt:lpstr>Least Squares</vt:lpstr>
      <vt:lpstr>Least Squares, Graphically</vt:lpstr>
      <vt:lpstr>Interpretation of Coefficients</vt:lpstr>
      <vt:lpstr>Now, Back to Missing Data … </vt:lpstr>
      <vt:lpstr>Example</vt:lpstr>
      <vt:lpstr>What If data were missing?</vt:lpstr>
      <vt:lpstr>~5% Deleted (N=13)</vt:lpstr>
      <vt:lpstr>~20% Deleted (N=50)</vt:lpstr>
      <vt:lpstr>Conclusions seem to change …</vt:lpstr>
      <vt:lpstr>Types Of Missing-ness</vt:lpstr>
      <vt:lpstr>What Distinguishes Each Type of missing-ness?</vt:lpstr>
      <vt:lpstr>Your Sample</vt:lpstr>
      <vt:lpstr>What influences a data point’s Presence?</vt:lpstr>
      <vt:lpstr>MCAR: Missing Completely at Random</vt:lpstr>
      <vt:lpstr>Totally Realistic MCAR Example</vt:lpstr>
      <vt:lpstr>Applicability of MCAR</vt:lpstr>
      <vt:lpstr>MAR: Missing at Random</vt:lpstr>
      <vt:lpstr>ExampleS?</vt:lpstr>
      <vt:lpstr>MAR: Key Point</vt:lpstr>
      <vt:lpstr>MNAR: Missing Not at Random</vt:lpstr>
      <vt:lpstr>Back to CSIC …</vt:lpstr>
      <vt:lpstr>Add a variable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Next Class: Summary Statistics &amp;Visualization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2003</cp:revision>
  <cp:lastPrinted>2018-09-19T03:45:33Z</cp:lastPrinted>
  <dcterms:created xsi:type="dcterms:W3CDTF">2013-03-05T15:39:19Z</dcterms:created>
  <dcterms:modified xsi:type="dcterms:W3CDTF">2018-09-25T23:06:33Z</dcterms:modified>
</cp:coreProperties>
</file>