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423" r:id="rId3"/>
    <p:sldId id="502" r:id="rId4"/>
    <p:sldId id="582" r:id="rId5"/>
    <p:sldId id="621" r:id="rId6"/>
    <p:sldId id="583" r:id="rId7"/>
    <p:sldId id="584" r:id="rId8"/>
    <p:sldId id="586" r:id="rId9"/>
    <p:sldId id="623" r:id="rId10"/>
    <p:sldId id="632" r:id="rId11"/>
    <p:sldId id="625" r:id="rId12"/>
    <p:sldId id="585" r:id="rId13"/>
    <p:sldId id="635" r:id="rId14"/>
    <p:sldId id="636" r:id="rId15"/>
    <p:sldId id="626" r:id="rId16"/>
    <p:sldId id="628" r:id="rId17"/>
    <p:sldId id="638" r:id="rId18"/>
    <p:sldId id="624" r:id="rId19"/>
    <p:sldId id="641" r:id="rId20"/>
    <p:sldId id="588" r:id="rId21"/>
    <p:sldId id="622" r:id="rId22"/>
    <p:sldId id="589" r:id="rId23"/>
    <p:sldId id="587" r:id="rId24"/>
    <p:sldId id="644" r:id="rId25"/>
    <p:sldId id="592" r:id="rId26"/>
    <p:sldId id="593" r:id="rId27"/>
    <p:sldId id="595" r:id="rId28"/>
    <p:sldId id="594" r:id="rId29"/>
    <p:sldId id="642" r:id="rId30"/>
    <p:sldId id="596" r:id="rId31"/>
    <p:sldId id="643" r:id="rId32"/>
    <p:sldId id="597" r:id="rId33"/>
    <p:sldId id="598" r:id="rId34"/>
    <p:sldId id="599" r:id="rId35"/>
    <p:sldId id="600" r:id="rId36"/>
    <p:sldId id="601" r:id="rId37"/>
    <p:sldId id="602" r:id="rId38"/>
    <p:sldId id="603" r:id="rId39"/>
    <p:sldId id="604" r:id="rId40"/>
    <p:sldId id="605" r:id="rId41"/>
    <p:sldId id="606" r:id="rId42"/>
    <p:sldId id="607" r:id="rId43"/>
    <p:sldId id="608" r:id="rId44"/>
    <p:sldId id="422" r:id="rId45"/>
    <p:sldId id="645" r:id="rId46"/>
    <p:sldId id="561" r:id="rId47"/>
    <p:sldId id="562" r:id="rId48"/>
    <p:sldId id="512" r:id="rId49"/>
    <p:sldId id="525" r:id="rId50"/>
    <p:sldId id="527" r:id="rId51"/>
    <p:sldId id="528" r:id="rId52"/>
    <p:sldId id="529" r:id="rId53"/>
    <p:sldId id="530" r:id="rId54"/>
    <p:sldId id="531" r:id="rId55"/>
    <p:sldId id="563" r:id="rId56"/>
    <p:sldId id="567" r:id="rId57"/>
    <p:sldId id="564" r:id="rId58"/>
    <p:sldId id="568" r:id="rId59"/>
    <p:sldId id="569" r:id="rId60"/>
    <p:sldId id="570" r:id="rId61"/>
    <p:sldId id="571" r:id="rId62"/>
    <p:sldId id="565" r:id="rId63"/>
    <p:sldId id="566" r:id="rId64"/>
    <p:sldId id="534" r:id="rId65"/>
    <p:sldId id="535" r:id="rId66"/>
    <p:sldId id="536" r:id="rId67"/>
    <p:sldId id="538" r:id="rId68"/>
    <p:sldId id="539" r:id="rId69"/>
    <p:sldId id="540" r:id="rId70"/>
    <p:sldId id="541" r:id="rId71"/>
    <p:sldId id="573" r:id="rId72"/>
    <p:sldId id="572" r:id="rId73"/>
    <p:sldId id="574" r:id="rId74"/>
    <p:sldId id="551" r:id="rId75"/>
    <p:sldId id="552" r:id="rId76"/>
    <p:sldId id="553" r:id="rId77"/>
    <p:sldId id="554" r:id="rId78"/>
    <p:sldId id="555" r:id="rId79"/>
    <p:sldId id="556" r:id="rId80"/>
    <p:sldId id="557" r:id="rId81"/>
    <p:sldId id="558" r:id="rId82"/>
    <p:sldId id="559" r:id="rId83"/>
    <p:sldId id="575" r:id="rId84"/>
    <p:sldId id="576" r:id="rId85"/>
    <p:sldId id="504" r:id="rId86"/>
    <p:sldId id="510" r:id="rId87"/>
    <p:sldId id="258" r:id="rId88"/>
    <p:sldId id="259" r:id="rId89"/>
    <p:sldId id="260" r:id="rId90"/>
    <p:sldId id="261" r:id="rId91"/>
    <p:sldId id="262" r:id="rId92"/>
    <p:sldId id="505" r:id="rId93"/>
    <p:sldId id="577" r:id="rId94"/>
    <p:sldId id="507" r:id="rId95"/>
    <p:sldId id="578" r:id="rId96"/>
    <p:sldId id="508" r:id="rId97"/>
    <p:sldId id="509" r:id="rId98"/>
    <p:sldId id="579" r:id="rId99"/>
    <p:sldId id="646" r:id="rId10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502"/>
            <p14:sldId id="582"/>
            <p14:sldId id="621"/>
            <p14:sldId id="583"/>
            <p14:sldId id="584"/>
            <p14:sldId id="586"/>
            <p14:sldId id="623"/>
            <p14:sldId id="632"/>
            <p14:sldId id="625"/>
            <p14:sldId id="585"/>
            <p14:sldId id="635"/>
            <p14:sldId id="636"/>
            <p14:sldId id="626"/>
            <p14:sldId id="628"/>
            <p14:sldId id="638"/>
            <p14:sldId id="624"/>
            <p14:sldId id="641"/>
            <p14:sldId id="588"/>
            <p14:sldId id="622"/>
            <p14:sldId id="589"/>
            <p14:sldId id="587"/>
            <p14:sldId id="644"/>
            <p14:sldId id="592"/>
            <p14:sldId id="593"/>
            <p14:sldId id="595"/>
            <p14:sldId id="594"/>
            <p14:sldId id="642"/>
            <p14:sldId id="596"/>
            <p14:sldId id="643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422"/>
            <p14:sldId id="645"/>
            <p14:sldId id="561"/>
            <p14:sldId id="562"/>
            <p14:sldId id="512"/>
            <p14:sldId id="525"/>
            <p14:sldId id="527"/>
            <p14:sldId id="528"/>
            <p14:sldId id="529"/>
            <p14:sldId id="530"/>
            <p14:sldId id="531"/>
            <p14:sldId id="563"/>
            <p14:sldId id="567"/>
            <p14:sldId id="564"/>
            <p14:sldId id="568"/>
            <p14:sldId id="569"/>
            <p14:sldId id="570"/>
            <p14:sldId id="571"/>
            <p14:sldId id="565"/>
            <p14:sldId id="566"/>
            <p14:sldId id="534"/>
            <p14:sldId id="535"/>
            <p14:sldId id="536"/>
            <p14:sldId id="538"/>
            <p14:sldId id="539"/>
            <p14:sldId id="540"/>
            <p14:sldId id="541"/>
            <p14:sldId id="573"/>
            <p14:sldId id="572"/>
            <p14:sldId id="574"/>
            <p14:sldId id="551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75"/>
            <p14:sldId id="576"/>
            <p14:sldId id="504"/>
            <p14:sldId id="510"/>
            <p14:sldId id="258"/>
            <p14:sldId id="259"/>
            <p14:sldId id="260"/>
            <p14:sldId id="261"/>
            <p14:sldId id="262"/>
            <p14:sldId id="505"/>
            <p14:sldId id="577"/>
            <p14:sldId id="507"/>
            <p14:sldId id="578"/>
            <p14:sldId id="508"/>
            <p14:sldId id="509"/>
            <p14:sldId id="579"/>
            <p14:sldId id="6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60" autoAdjust="0"/>
    <p:restoredTop sz="91242" autoAdjust="0"/>
  </p:normalViewPr>
  <p:slideViewPr>
    <p:cSldViewPr snapToGrid="0" snapToObjects="1">
      <p:cViewPr varScale="1">
        <p:scale>
          <a:sx n="70" d="100"/>
          <a:sy n="70" d="100"/>
        </p:scale>
        <p:origin x="184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8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25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54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A596B2EB-4F63-F04C-8085-9DE6D44C5C29}" type="slidenum">
              <a:rPr lang="en-US" altLang="x-none"/>
              <a:pPr/>
              <a:t>17</a:t>
            </a:fld>
            <a:endParaRPr lang="en-US" altLang="x-non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44395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71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51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6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12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7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9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67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90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62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37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2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58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02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58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13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50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71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13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4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3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22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245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24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6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891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446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474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752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BA647-B3E9-4561-BFF7-22EA6EC82D17}" type="slidenum">
              <a:rPr lang="en-US"/>
              <a:pPr/>
              <a:t>47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97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70F0C-AF6A-4857-818C-2A30D8D7651C}" type="slidenum">
              <a:rPr lang="en-US"/>
              <a:pPr/>
              <a:t>48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037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116BF-72A6-48B5-AAC6-C52230143D39}" type="slidenum">
              <a:rPr lang="en-US"/>
              <a:pPr/>
              <a:t>49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554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353CC-A55A-4E81-B031-3570C6918467}" type="slidenum">
              <a:rPr lang="en-US"/>
              <a:pPr/>
              <a:t>50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067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B54E2-B67F-40F9-BFAC-019D1D46F7EF}" type="slidenum">
              <a:rPr lang="en-US"/>
              <a:pPr/>
              <a:t>51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81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B4AF2B-9D26-442F-9F6B-FB8D2DD69456}" type="slidenum">
              <a:rPr lang="en-US"/>
              <a:pPr/>
              <a:t>52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320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DF90A6-3FD3-4B77-99A2-925135A68DDD}" type="slidenum">
              <a:rPr lang="en-US"/>
              <a:pPr/>
              <a:t>53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04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563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558C5-EBC1-4DE7-A0C7-4DFAA16992AD}" type="slidenum">
              <a:rPr lang="en-US"/>
              <a:pPr/>
              <a:t>54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064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2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44E1B-A8B2-4004-B356-CA9BFDC000F1}" type="slidenum">
              <a:rPr lang="en-US"/>
              <a:pPr/>
              <a:t>63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150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7276DC-D5F0-483A-A828-388A800F5AA8}" type="slidenum">
              <a:rPr lang="en-US"/>
              <a:pPr/>
              <a:t>64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452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DE73BD-423D-4BF8-87BB-B002151D4933}" type="slidenum">
              <a:rPr lang="en-US"/>
              <a:pPr/>
              <a:t>65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634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FC4B0D-638D-48F4-ADE0-BFBBF39EFE22}" type="slidenum">
              <a:rPr lang="en-US"/>
              <a:pPr/>
              <a:t>68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095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8279E-F6BC-4545-8554-F67BFA8B1B5E}" type="slidenum">
              <a:rPr lang="en-US"/>
              <a:pPr/>
              <a:t>70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285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555D8-5637-41CA-9230-A15C8A1298AC}" type="slidenum">
              <a:rPr lang="en-US"/>
              <a:pPr/>
              <a:t>74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247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2DCB75-36C0-453B-BA9B-978D7808816B}" type="slidenum">
              <a:rPr lang="en-US"/>
              <a:pPr/>
              <a:t>75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460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5DDEE5-2D27-4946-8670-C97F1F1AD5D7}" type="slidenum">
              <a:rPr lang="en-US"/>
              <a:pPr/>
              <a:t>76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83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306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01347-F253-438C-B32E-8AFB1420F719}" type="slidenum">
              <a:rPr lang="en-US"/>
              <a:pPr/>
              <a:t>77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252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5C2D8-3B93-4AED-B721-3F96F98CADFE}" type="slidenum">
              <a:rPr lang="en-US"/>
              <a:pPr/>
              <a:t>78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29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1A165-E512-4574-AC6B-821F8FC1E5AF}" type="slidenum">
              <a:rPr lang="en-US"/>
              <a:pPr/>
              <a:t>79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306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2C225-E5B3-4D9F-9B2E-0D0D4E88F30A}" type="slidenum">
              <a:rPr lang="en-US"/>
              <a:pPr/>
              <a:t>80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706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DD741-1B79-4318-BB07-36E29E903EEE}" type="slidenum">
              <a:rPr lang="en-US"/>
              <a:pPr/>
              <a:t>81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447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2632A-9D0B-4538-B856-1D2BC00D1611}" type="slidenum">
              <a:rPr lang="en-US"/>
              <a:pPr/>
              <a:t>82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827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of z = 0</a:t>
            </a:r>
          </a:p>
          <a:p>
            <a:r>
              <a:rPr lang="en-US" dirty="0" err="1"/>
              <a:t>Stdev</a:t>
            </a:r>
            <a:r>
              <a:rPr lang="en-US" dirty="0"/>
              <a:t> of z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775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31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62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49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.informatik.hu-berlin.de/mac/lehre/lehrmaterial/Informationsintegration/Rahm00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i.informatik.hu-berlin.de/mac/lehre/lehrmaterial/Informationsintegration/Rahm00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utlie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md.edu/~getoor/Tutorials/ER_VLDB2012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nde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amond_(gemstone)#Gemological_characteristics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8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6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7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8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69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70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72.w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8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Principles of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#6 – 10/3/2018</a:t>
            </a:r>
          </a:p>
          <a:p>
            <a:endParaRPr lang="en-US" sz="1600" b="1" dirty="0"/>
          </a:p>
          <a:p>
            <a:r>
              <a:rPr lang="en-US" sz="1600" b="1" dirty="0"/>
              <a:t>CMSC641</a:t>
            </a:r>
          </a:p>
          <a:p>
            <a:r>
              <a:rPr lang="en-US" sz="1600" b="1" dirty="0"/>
              <a:t>Wednesdays</a:t>
            </a:r>
          </a:p>
          <a:p>
            <a:r>
              <a:rPr lang="en-US" sz="1600" b="1" dirty="0"/>
              <a:t>7:00pm – 9:30pm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7BB94985-A81C-F341-9A30-0F5F343571A8}" type="slidenum">
              <a:rPr lang="he-IL" altLang="en-US">
                <a:solidFill>
                  <a:srgbClr val="898989"/>
                </a:solidFill>
              </a:rPr>
              <a:pPr/>
              <a:t>10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Data Integration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2057400"/>
            <a:ext cx="2895600" cy="4362450"/>
            <a:chOff x="144" y="1296"/>
            <a:chExt cx="1824" cy="2748"/>
          </a:xfrm>
        </p:grpSpPr>
        <p:sp>
          <p:nvSpPr>
            <p:cNvPr id="5145" name="AutoShape 4"/>
            <p:cNvSpPr>
              <a:spLocks noChangeArrowheads="1"/>
            </p:cNvSpPr>
            <p:nvPr/>
          </p:nvSpPr>
          <p:spPr bwMode="auto">
            <a:xfrm>
              <a:off x="816" y="1296"/>
              <a:ext cx="576" cy="720"/>
            </a:xfrm>
            <a:prstGeom prst="can">
              <a:avLst>
                <a:gd name="adj" fmla="val 31250"/>
              </a:avLst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6" name="AutoShape 5"/>
            <p:cNvSpPr>
              <a:spLocks noChangeArrowheads="1"/>
            </p:cNvSpPr>
            <p:nvPr/>
          </p:nvSpPr>
          <p:spPr bwMode="auto">
            <a:xfrm>
              <a:off x="1200" y="1584"/>
              <a:ext cx="766" cy="530"/>
            </a:xfrm>
            <a:prstGeom prst="can">
              <a:avLst>
                <a:gd name="adj" fmla="val 25000"/>
              </a:avLst>
            </a:prstGeom>
            <a:solidFill>
              <a:srgbClr val="99CC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7" name="AutoShape 6"/>
            <p:cNvSpPr>
              <a:spLocks noChangeArrowheads="1"/>
            </p:cNvSpPr>
            <p:nvPr/>
          </p:nvSpPr>
          <p:spPr bwMode="auto">
            <a:xfrm>
              <a:off x="528" y="1536"/>
              <a:ext cx="672" cy="672"/>
            </a:xfrm>
            <a:prstGeom prst="can">
              <a:avLst>
                <a:gd name="adj" fmla="val 25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8" name="AutoShape 7" descr="Trellis"/>
            <p:cNvSpPr>
              <a:spLocks noChangeArrowheads="1"/>
            </p:cNvSpPr>
            <p:nvPr/>
          </p:nvSpPr>
          <p:spPr bwMode="auto">
            <a:xfrm>
              <a:off x="1008" y="1824"/>
              <a:ext cx="766" cy="530"/>
            </a:xfrm>
            <a:prstGeom prst="can">
              <a:avLst>
                <a:gd name="adj" fmla="val 25000"/>
              </a:avLst>
            </a:prstGeom>
            <a:pattFill prst="trellis">
              <a:fgClr>
                <a:srgbClr val="99CC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9" name="Text Box 8"/>
            <p:cNvSpPr txBox="1">
              <a:spLocks noChangeArrowheads="1"/>
            </p:cNvSpPr>
            <p:nvPr/>
          </p:nvSpPr>
          <p:spPr bwMode="auto">
            <a:xfrm>
              <a:off x="144" y="2496"/>
              <a:ext cx="182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sz="2000"/>
                <a:t> </a:t>
              </a:r>
              <a:r>
                <a:rPr lang="en-US" altLang="x-none" b="1"/>
                <a:t>Discovering</a:t>
              </a:r>
              <a:r>
                <a:rPr lang="en-US" altLang="x-none"/>
                <a:t> information sources (e.g. deep web modeling, schema learning, …)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/>
                <a:t> </a:t>
              </a:r>
              <a:r>
                <a:rPr lang="en-US" altLang="x-none" b="1"/>
                <a:t>Gathering</a:t>
              </a:r>
              <a:r>
                <a:rPr lang="en-US" altLang="x-none"/>
                <a:t> data (e.g., wrapper learning &amp; information extraction, federated search, …)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715000" y="2133600"/>
            <a:ext cx="3200400" cy="4408488"/>
            <a:chOff x="3600" y="1344"/>
            <a:chExt cx="2016" cy="2777"/>
          </a:xfrm>
        </p:grpSpPr>
        <p:sp>
          <p:nvSpPr>
            <p:cNvPr id="5140" name="server"/>
            <p:cNvSpPr>
              <a:spLocks noEditPoints="1" noChangeArrowheads="1"/>
            </p:cNvSpPr>
            <p:nvPr/>
          </p:nvSpPr>
          <p:spPr bwMode="auto">
            <a:xfrm>
              <a:off x="4512" y="1344"/>
              <a:ext cx="768" cy="564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0 h 21600"/>
                <a:gd name="T4" fmla="*/ 27 w 21600"/>
                <a:gd name="T5" fmla="*/ 0 h 21600"/>
                <a:gd name="T6" fmla="*/ 27 w 21600"/>
                <a:gd name="T7" fmla="*/ 7 h 21600"/>
                <a:gd name="T8" fmla="*/ 27 w 21600"/>
                <a:gd name="T9" fmla="*/ 15 h 21600"/>
                <a:gd name="T10" fmla="*/ 14 w 21600"/>
                <a:gd name="T11" fmla="*/ 15 h 21600"/>
                <a:gd name="T12" fmla="*/ 0 w 21600"/>
                <a:gd name="T13" fmla="*/ 15 h 21600"/>
                <a:gd name="T14" fmla="*/ 0 w 21600"/>
                <a:gd name="T15" fmla="*/ 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59 w 21600"/>
                <a:gd name="T25" fmla="*/ 22443 h 21600"/>
                <a:gd name="T26" fmla="*/ 21066 w 21600"/>
                <a:gd name="T27" fmla="*/ 2826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  <a:path w="21600" h="21600" extrusionOk="0">
                  <a:moveTo>
                    <a:pt x="1662" y="1709"/>
                  </a:moveTo>
                  <a:lnTo>
                    <a:pt x="9046" y="1709"/>
                  </a:lnTo>
                  <a:lnTo>
                    <a:pt x="9046" y="2331"/>
                  </a:lnTo>
                  <a:lnTo>
                    <a:pt x="1662" y="2331"/>
                  </a:lnTo>
                  <a:lnTo>
                    <a:pt x="1662" y="1709"/>
                  </a:lnTo>
                  <a:moveTo>
                    <a:pt x="0" y="4351"/>
                  </a:moveTo>
                  <a:lnTo>
                    <a:pt x="10892" y="4351"/>
                  </a:lnTo>
                  <a:lnTo>
                    <a:pt x="10892" y="14141"/>
                  </a:lnTo>
                  <a:lnTo>
                    <a:pt x="21600" y="14141"/>
                  </a:lnTo>
                  <a:moveTo>
                    <a:pt x="11631" y="1243"/>
                  </a:moveTo>
                  <a:lnTo>
                    <a:pt x="20492" y="1243"/>
                  </a:lnTo>
                  <a:lnTo>
                    <a:pt x="20492" y="1554"/>
                  </a:lnTo>
                  <a:lnTo>
                    <a:pt x="11631" y="1554"/>
                  </a:lnTo>
                  <a:lnTo>
                    <a:pt x="11631" y="1243"/>
                  </a:lnTo>
                  <a:moveTo>
                    <a:pt x="11631" y="3263"/>
                  </a:moveTo>
                  <a:lnTo>
                    <a:pt x="20492" y="3263"/>
                  </a:lnTo>
                  <a:lnTo>
                    <a:pt x="20492" y="3574"/>
                  </a:lnTo>
                  <a:lnTo>
                    <a:pt x="11631" y="3574"/>
                  </a:lnTo>
                  <a:lnTo>
                    <a:pt x="11631" y="3263"/>
                  </a:lnTo>
                  <a:moveTo>
                    <a:pt x="11631" y="6060"/>
                  </a:moveTo>
                  <a:lnTo>
                    <a:pt x="20492" y="6060"/>
                  </a:lnTo>
                  <a:lnTo>
                    <a:pt x="20492" y="6371"/>
                  </a:lnTo>
                  <a:lnTo>
                    <a:pt x="11631" y="6371"/>
                  </a:lnTo>
                  <a:lnTo>
                    <a:pt x="11631" y="6060"/>
                  </a:lnTo>
                  <a:moveTo>
                    <a:pt x="11631" y="8081"/>
                  </a:moveTo>
                  <a:lnTo>
                    <a:pt x="20308" y="8081"/>
                  </a:lnTo>
                  <a:lnTo>
                    <a:pt x="20308" y="8391"/>
                  </a:lnTo>
                  <a:lnTo>
                    <a:pt x="11631" y="8391"/>
                  </a:lnTo>
                  <a:lnTo>
                    <a:pt x="11631" y="8081"/>
                  </a:lnTo>
                  <a:moveTo>
                    <a:pt x="11631" y="4196"/>
                  </a:moveTo>
                  <a:lnTo>
                    <a:pt x="12369" y="4196"/>
                  </a:lnTo>
                  <a:lnTo>
                    <a:pt x="12369" y="4817"/>
                  </a:lnTo>
                  <a:lnTo>
                    <a:pt x="11631" y="4817"/>
                  </a:lnTo>
                  <a:lnTo>
                    <a:pt x="11631" y="4196"/>
                  </a:lnTo>
                  <a:moveTo>
                    <a:pt x="14400" y="4196"/>
                  </a:moveTo>
                  <a:lnTo>
                    <a:pt x="15138" y="4196"/>
                  </a:lnTo>
                  <a:lnTo>
                    <a:pt x="15138" y="4817"/>
                  </a:lnTo>
                  <a:lnTo>
                    <a:pt x="14400" y="4817"/>
                  </a:lnTo>
                  <a:lnTo>
                    <a:pt x="14400" y="4196"/>
                  </a:lnTo>
                  <a:moveTo>
                    <a:pt x="16985" y="4196"/>
                  </a:moveTo>
                  <a:lnTo>
                    <a:pt x="17723" y="4196"/>
                  </a:lnTo>
                  <a:lnTo>
                    <a:pt x="17723" y="4817"/>
                  </a:lnTo>
                  <a:lnTo>
                    <a:pt x="16985" y="4817"/>
                  </a:lnTo>
                  <a:lnTo>
                    <a:pt x="16985" y="4196"/>
                  </a:lnTo>
                  <a:moveTo>
                    <a:pt x="19754" y="4196"/>
                  </a:moveTo>
                  <a:lnTo>
                    <a:pt x="20492" y="4196"/>
                  </a:lnTo>
                  <a:lnTo>
                    <a:pt x="20492" y="4817"/>
                  </a:lnTo>
                  <a:lnTo>
                    <a:pt x="19754" y="4817"/>
                  </a:lnTo>
                  <a:lnTo>
                    <a:pt x="19754" y="4196"/>
                  </a:lnTo>
                  <a:moveTo>
                    <a:pt x="11631" y="9635"/>
                  </a:moveTo>
                  <a:lnTo>
                    <a:pt x="12369" y="9635"/>
                  </a:lnTo>
                  <a:lnTo>
                    <a:pt x="12369" y="10256"/>
                  </a:lnTo>
                  <a:lnTo>
                    <a:pt x="11631" y="10256"/>
                  </a:lnTo>
                  <a:lnTo>
                    <a:pt x="11631" y="9635"/>
                  </a:lnTo>
                  <a:moveTo>
                    <a:pt x="14400" y="9635"/>
                  </a:moveTo>
                  <a:lnTo>
                    <a:pt x="15138" y="9635"/>
                  </a:lnTo>
                  <a:lnTo>
                    <a:pt x="15138" y="10256"/>
                  </a:lnTo>
                  <a:lnTo>
                    <a:pt x="14400" y="10256"/>
                  </a:lnTo>
                  <a:lnTo>
                    <a:pt x="14400" y="9635"/>
                  </a:lnTo>
                  <a:moveTo>
                    <a:pt x="16985" y="9635"/>
                  </a:moveTo>
                  <a:lnTo>
                    <a:pt x="17723" y="9635"/>
                  </a:lnTo>
                  <a:lnTo>
                    <a:pt x="17723" y="10256"/>
                  </a:lnTo>
                  <a:lnTo>
                    <a:pt x="16985" y="10256"/>
                  </a:lnTo>
                  <a:lnTo>
                    <a:pt x="16985" y="9635"/>
                  </a:lnTo>
                  <a:moveTo>
                    <a:pt x="19754" y="9635"/>
                  </a:moveTo>
                  <a:lnTo>
                    <a:pt x="20492" y="9635"/>
                  </a:lnTo>
                  <a:lnTo>
                    <a:pt x="20492" y="10256"/>
                  </a:lnTo>
                  <a:lnTo>
                    <a:pt x="19754" y="10256"/>
                  </a:lnTo>
                  <a:lnTo>
                    <a:pt x="19754" y="9635"/>
                  </a:lnTo>
                  <a:moveTo>
                    <a:pt x="10892" y="14141"/>
                  </a:moveTo>
                  <a:lnTo>
                    <a:pt x="10892" y="15384"/>
                  </a:lnTo>
                  <a:lnTo>
                    <a:pt x="10892" y="20046"/>
                  </a:lnTo>
                  <a:lnTo>
                    <a:pt x="10892" y="21600"/>
                  </a:lnTo>
                  <a:lnTo>
                    <a:pt x="10892" y="14141"/>
                  </a:lnTo>
                  <a:moveTo>
                    <a:pt x="10892" y="4351"/>
                  </a:moveTo>
                  <a:lnTo>
                    <a:pt x="10892" y="3574"/>
                  </a:lnTo>
                  <a:lnTo>
                    <a:pt x="10892" y="932"/>
                  </a:lnTo>
                  <a:lnTo>
                    <a:pt x="10892" y="0"/>
                  </a:lnTo>
                  <a:lnTo>
                    <a:pt x="10892" y="4351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1" name="AutoShape 11"/>
            <p:cNvSpPr>
              <a:spLocks noChangeArrowheads="1"/>
            </p:cNvSpPr>
            <p:nvPr/>
          </p:nvSpPr>
          <p:spPr bwMode="auto">
            <a:xfrm>
              <a:off x="4320" y="1536"/>
              <a:ext cx="384" cy="384"/>
            </a:xfrm>
            <a:prstGeom prst="smileyFace">
              <a:avLst>
                <a:gd name="adj" fmla="val 4653"/>
              </a:avLst>
            </a:prstGeom>
            <a:solidFill>
              <a:srgbClr val="99CC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2" name="Text Box 12"/>
            <p:cNvSpPr txBox="1">
              <a:spLocks noChangeArrowheads="1"/>
            </p:cNvSpPr>
            <p:nvPr/>
          </p:nvSpPr>
          <p:spPr bwMode="auto">
            <a:xfrm>
              <a:off x="3600" y="1872"/>
              <a:ext cx="7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/>
              <a:r>
                <a:rPr lang="en-US" altLang="x-none" sz="2000" b="1"/>
                <a:t>Queries</a:t>
              </a:r>
            </a:p>
          </p:txBody>
        </p:sp>
        <p:sp>
          <p:nvSpPr>
            <p:cNvPr id="5143" name="Line 13"/>
            <p:cNvSpPr>
              <a:spLocks noChangeShapeType="1"/>
            </p:cNvSpPr>
            <p:nvPr/>
          </p:nvSpPr>
          <p:spPr bwMode="auto">
            <a:xfrm flipH="1">
              <a:off x="3648" y="1728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Text Box 14"/>
            <p:cNvSpPr txBox="1">
              <a:spLocks noChangeArrowheads="1"/>
            </p:cNvSpPr>
            <p:nvPr/>
          </p:nvSpPr>
          <p:spPr bwMode="auto">
            <a:xfrm>
              <a:off x="3600" y="2400"/>
              <a:ext cx="2016" cy="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sz="2000"/>
                <a:t> </a:t>
              </a:r>
              <a:r>
                <a:rPr lang="en-US" altLang="x-none" b="1"/>
                <a:t>Querying</a:t>
              </a:r>
              <a:r>
                <a:rPr lang="en-US" altLang="x-none"/>
                <a:t> integrated information sources (e.g. queries to views, execution of web-based queries, …)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/>
                <a:t> </a:t>
              </a:r>
              <a:r>
                <a:rPr lang="en-US" altLang="x-none" b="1"/>
                <a:t>Data mining &amp; analyzing</a:t>
              </a:r>
              <a:r>
                <a:rPr lang="en-US" altLang="x-none" i="1"/>
                <a:t> </a:t>
              </a:r>
              <a:r>
                <a:rPr lang="en-US" altLang="x-none"/>
                <a:t>integrated information (e.g., collaborative filtering/classification learning using extracted data, …)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276600" y="1905000"/>
            <a:ext cx="2362200" cy="3949700"/>
            <a:chOff x="2064" y="1200"/>
            <a:chExt cx="1488" cy="2488"/>
          </a:xfrm>
        </p:grpSpPr>
        <p:grpSp>
          <p:nvGrpSpPr>
            <p:cNvPr id="5130" name="Group 16"/>
            <p:cNvGrpSpPr>
              <a:grpSpLocks/>
            </p:cNvGrpSpPr>
            <p:nvPr/>
          </p:nvGrpSpPr>
          <p:grpSpPr bwMode="auto">
            <a:xfrm>
              <a:off x="2832" y="1200"/>
              <a:ext cx="720" cy="816"/>
              <a:chOff x="2448" y="768"/>
              <a:chExt cx="720" cy="816"/>
            </a:xfrm>
          </p:grpSpPr>
          <p:grpSp>
            <p:nvGrpSpPr>
              <p:cNvPr id="5134" name="Group 17"/>
              <p:cNvGrpSpPr>
                <a:grpSpLocks/>
              </p:cNvGrpSpPr>
              <p:nvPr/>
            </p:nvGrpSpPr>
            <p:grpSpPr bwMode="auto">
              <a:xfrm>
                <a:off x="2640" y="1056"/>
                <a:ext cx="336" cy="384"/>
                <a:chOff x="2448" y="576"/>
                <a:chExt cx="768" cy="1488"/>
              </a:xfrm>
            </p:grpSpPr>
            <p:sp>
              <p:nvSpPr>
                <p:cNvPr id="5136" name="AutoShape 18"/>
                <p:cNvSpPr>
                  <a:spLocks noChangeArrowheads="1"/>
                </p:cNvSpPr>
                <p:nvPr/>
              </p:nvSpPr>
              <p:spPr bwMode="auto">
                <a:xfrm>
                  <a:off x="2448" y="1248"/>
                  <a:ext cx="768" cy="816"/>
                </a:xfrm>
                <a:prstGeom prst="can">
                  <a:avLst>
                    <a:gd name="adj" fmla="val 26563"/>
                  </a:avLst>
                </a:prstGeom>
                <a:solidFill>
                  <a:srgbClr val="80808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7" name="AutoShape 19" descr="Trellis"/>
                <p:cNvSpPr>
                  <a:spLocks noChangeArrowheads="1"/>
                </p:cNvSpPr>
                <p:nvPr/>
              </p:nvSpPr>
              <p:spPr bwMode="auto">
                <a:xfrm>
                  <a:off x="2448" y="1248"/>
                  <a:ext cx="766" cy="530"/>
                </a:xfrm>
                <a:prstGeom prst="can">
                  <a:avLst>
                    <a:gd name="adj" fmla="val 25000"/>
                  </a:avLst>
                </a:prstGeom>
                <a:pattFill prst="trellis">
                  <a:fgClr>
                    <a:srgbClr val="99CC00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8" name="AutoShape 20"/>
                <p:cNvSpPr>
                  <a:spLocks noChangeArrowheads="1"/>
                </p:cNvSpPr>
                <p:nvPr/>
              </p:nvSpPr>
              <p:spPr bwMode="auto">
                <a:xfrm>
                  <a:off x="2448" y="864"/>
                  <a:ext cx="766" cy="530"/>
                </a:xfrm>
                <a:prstGeom prst="can">
                  <a:avLst>
                    <a:gd name="adj" fmla="val 25000"/>
                  </a:avLst>
                </a:prstGeom>
                <a:solidFill>
                  <a:srgbClr val="99CCFF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9" name="AutoShape 21"/>
                <p:cNvSpPr>
                  <a:spLocks noChangeArrowheads="1"/>
                </p:cNvSpPr>
                <p:nvPr/>
              </p:nvSpPr>
              <p:spPr bwMode="auto">
                <a:xfrm>
                  <a:off x="2448" y="576"/>
                  <a:ext cx="768" cy="432"/>
                </a:xfrm>
                <a:prstGeom prst="can">
                  <a:avLst>
                    <a:gd name="adj" fmla="val 25000"/>
                  </a:avLst>
                </a:prstGeom>
                <a:solidFill>
                  <a:srgbClr val="FF990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</p:grpSp>
          <p:sp>
            <p:nvSpPr>
              <p:cNvPr id="5135" name="AutoShape 22"/>
              <p:cNvSpPr>
                <a:spLocks noChangeArrowheads="1"/>
              </p:cNvSpPr>
              <p:nvPr/>
            </p:nvSpPr>
            <p:spPr bwMode="auto">
              <a:xfrm>
                <a:off x="2448" y="768"/>
                <a:ext cx="720" cy="816"/>
              </a:xfrm>
              <a:prstGeom prst="can">
                <a:avLst>
                  <a:gd name="adj" fmla="val 28333"/>
                </a:avLst>
              </a:prstGeom>
              <a:solidFill>
                <a:srgbClr val="808080">
                  <a:alpha val="50195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endParaRPr lang="x-none" altLang="x-none"/>
              </a:p>
            </p:txBody>
          </p:sp>
        </p:grpSp>
        <p:sp>
          <p:nvSpPr>
            <p:cNvPr id="5131" name="Line 23"/>
            <p:cNvSpPr>
              <a:spLocks noChangeShapeType="1"/>
            </p:cNvSpPr>
            <p:nvPr/>
          </p:nvSpPr>
          <p:spPr bwMode="auto">
            <a:xfrm>
              <a:off x="2208" y="1680"/>
              <a:ext cx="48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Text Box 24"/>
            <p:cNvSpPr txBox="1">
              <a:spLocks noChangeArrowheads="1"/>
            </p:cNvSpPr>
            <p:nvPr/>
          </p:nvSpPr>
          <p:spPr bwMode="auto">
            <a:xfrm>
              <a:off x="2064" y="1872"/>
              <a:ext cx="7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/>
              <a:r>
                <a:rPr lang="en-US" altLang="x-none" sz="2000" b="1"/>
                <a:t>Linkage</a:t>
              </a:r>
            </a:p>
          </p:txBody>
        </p:sp>
        <p:sp>
          <p:nvSpPr>
            <p:cNvPr id="5133" name="Text Box 25"/>
            <p:cNvSpPr txBox="1">
              <a:spLocks noChangeArrowheads="1"/>
            </p:cNvSpPr>
            <p:nvPr/>
          </p:nvSpPr>
          <p:spPr bwMode="auto">
            <a:xfrm>
              <a:off x="2112" y="2592"/>
              <a:ext cx="1200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dirty="0"/>
                <a:t> </a:t>
              </a:r>
              <a:r>
                <a:rPr lang="en-US" altLang="x-none" b="1" dirty="0"/>
                <a:t>Cleaning</a:t>
              </a:r>
              <a:r>
                <a:rPr lang="en-US" altLang="x-none" dirty="0"/>
                <a:t> data (e.g., de-duping and </a:t>
              </a:r>
              <a:r>
                <a:rPr lang="en-US" altLang="x-none" b="1" dirty="0">
                  <a:solidFill>
                    <a:schemeClr val="tx2"/>
                  </a:solidFill>
                </a:rPr>
                <a:t>linking records</a:t>
              </a:r>
              <a:r>
                <a:rPr lang="en-US" altLang="x-none" dirty="0"/>
                <a:t>) to form a single [virtual] database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7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623532"/>
            <a:ext cx="7797546" cy="42003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Goal: Combine data residing in different sources and provide users with a unified view of these data for querying or analysis</a:t>
            </a:r>
          </a:p>
          <a:p>
            <a:pPr lvl="1"/>
            <a:r>
              <a:rPr lang="en-US" dirty="0"/>
              <a:t>Each data source has its own schema called </a:t>
            </a:r>
            <a:r>
              <a:rPr lang="en-US" b="1" dirty="0"/>
              <a:t>local schemas</a:t>
            </a:r>
            <a:r>
              <a:rPr lang="en-US" dirty="0"/>
              <a:t> (much work assumes relational schemas, but some work on XML as well)</a:t>
            </a:r>
          </a:p>
          <a:p>
            <a:pPr lvl="1"/>
            <a:r>
              <a:rPr lang="en-US" dirty="0"/>
              <a:t>The unified schema is often called </a:t>
            </a:r>
            <a:r>
              <a:rPr lang="en-US" b="1" dirty="0"/>
              <a:t>mediated schema</a:t>
            </a:r>
            <a:r>
              <a:rPr lang="en-US" dirty="0"/>
              <a:t> or </a:t>
            </a:r>
            <a:r>
              <a:rPr lang="en-US" b="1" dirty="0"/>
              <a:t>global schema</a:t>
            </a:r>
            <a:endParaRPr lang="en-US" dirty="0"/>
          </a:p>
          <a:p>
            <a:endParaRPr lang="en-US" dirty="0"/>
          </a:p>
          <a:p>
            <a:r>
              <a:rPr lang="en-US" dirty="0"/>
              <a:t>Two different setups:</a:t>
            </a:r>
          </a:p>
          <a:p>
            <a:pPr marL="457200" indent="-457200">
              <a:buAutoNum type="arabicPeriod"/>
            </a:pPr>
            <a:r>
              <a:rPr lang="en-US" b="0" dirty="0"/>
              <a:t>Bring the data together into a single repository (often called data warehousing)</a:t>
            </a:r>
          </a:p>
          <a:p>
            <a:pPr marL="457200" indent="-457200">
              <a:buAutoNum type="arabicPeriod"/>
            </a:pPr>
            <a:r>
              <a:rPr lang="en-US" b="0" dirty="0"/>
              <a:t>Keep the data where it is, and send queries back and forth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3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6" y="106045"/>
            <a:ext cx="7142813" cy="914718"/>
          </a:xfrm>
        </p:spPr>
        <p:txBody>
          <a:bodyPr>
            <a:normAutofit/>
          </a:bodyPr>
          <a:lstStyle/>
          <a:p>
            <a:r>
              <a:rPr lang="en-US" dirty="0"/>
              <a:t>1. Data Warehousing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of the problems are not easy to formalize, and have seen little work</a:t>
            </a:r>
          </a:p>
          <a:p>
            <a:pPr lvl="1"/>
            <a:r>
              <a:rPr lang="en-US" dirty="0"/>
              <a:t>E.g., Cleaning</a:t>
            </a:r>
          </a:p>
          <a:p>
            <a:pPr lvl="1"/>
            <a:r>
              <a:rPr lang="en-US" dirty="0"/>
              <a:t>Others aspects of integration, e.g., schema mapping, have been studied in depth</a:t>
            </a:r>
          </a:p>
          <a:p>
            <a:r>
              <a:rPr lang="en-US" dirty="0"/>
              <a:t>Typical workflow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hlinkClick r:id="rId3"/>
              </a:rPr>
              <a:t>Data Cleaning: Problems and Current Approaches</a:t>
            </a:r>
            <a:endParaRPr lang="en-US" dirty="0"/>
          </a:p>
          <a:p>
            <a:pPr lvl="1"/>
            <a:r>
              <a:rPr lang="en-US" dirty="0"/>
              <a:t>Somewhat old: data is mostly coming from structured sources</a:t>
            </a:r>
          </a:p>
          <a:p>
            <a:pPr lvl="1"/>
            <a:r>
              <a:rPr lang="en-US" dirty="0"/>
              <a:t>For a data scientist, the data scraping is equally important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https://github.com/umddb/datascience-fall14/raw/master/lecture-notes/multimedia/etl-clea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385933"/>
            <a:ext cx="7647214" cy="54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915" y="1687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From </a:t>
            </a:r>
            <a:r>
              <a:rPr lang="en-US" dirty="0">
                <a:hlinkClick r:id="rId3"/>
              </a:rPr>
              <a:t>Data Cleaning: Problems and Current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54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739743" cy="1371600"/>
          </a:xfrm>
        </p:spPr>
        <p:txBody>
          <a:bodyPr/>
          <a:lstStyle/>
          <a:p>
            <a:r>
              <a:rPr lang="en-US" dirty="0"/>
              <a:t>2. In-place integration</a:t>
            </a:r>
            <a:endParaRPr lang="en-US" altLang="x-none" dirty="0"/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2819400" y="2438400"/>
            <a:ext cx="3124200" cy="14478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124200" y="289560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>
                <a:latin typeface="Tahoma" charset="0"/>
              </a:rPr>
              <a:t>Mediated Schema</a:t>
            </a: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5657850" y="5372100"/>
            <a:ext cx="1100138" cy="1050925"/>
            <a:chOff x="432" y="3504"/>
            <a:chExt cx="693" cy="662"/>
          </a:xfrm>
        </p:grpSpPr>
        <p:sp>
          <p:nvSpPr>
            <p:cNvPr id="19491" name="Oval 6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92" name="Text Box 7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3" name="Group 9"/>
          <p:cNvGrpSpPr>
            <a:grpSpLocks/>
          </p:cNvGrpSpPr>
          <p:nvPr/>
        </p:nvGrpSpPr>
        <p:grpSpPr bwMode="auto">
          <a:xfrm>
            <a:off x="457200" y="5372100"/>
            <a:ext cx="1100138" cy="1050925"/>
            <a:chOff x="432" y="3504"/>
            <a:chExt cx="693" cy="662"/>
          </a:xfrm>
        </p:grpSpPr>
        <p:sp>
          <p:nvSpPr>
            <p:cNvPr id="19489" name="Oval 10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4" name="Group 12"/>
          <p:cNvGrpSpPr>
            <a:grpSpLocks/>
          </p:cNvGrpSpPr>
          <p:nvPr/>
        </p:nvGrpSpPr>
        <p:grpSpPr bwMode="auto">
          <a:xfrm>
            <a:off x="2190750" y="5372100"/>
            <a:ext cx="1100138" cy="1050925"/>
            <a:chOff x="432" y="3504"/>
            <a:chExt cx="693" cy="662"/>
          </a:xfrm>
        </p:grpSpPr>
        <p:sp>
          <p:nvSpPr>
            <p:cNvPr id="19487" name="Oval 13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8" name="Text Box 14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5" name="Group 15"/>
          <p:cNvGrpSpPr>
            <a:grpSpLocks/>
          </p:cNvGrpSpPr>
          <p:nvPr/>
        </p:nvGrpSpPr>
        <p:grpSpPr bwMode="auto">
          <a:xfrm>
            <a:off x="3924300" y="5372100"/>
            <a:ext cx="1100138" cy="1050925"/>
            <a:chOff x="432" y="3504"/>
            <a:chExt cx="693" cy="662"/>
          </a:xfrm>
        </p:grpSpPr>
        <p:sp>
          <p:nvSpPr>
            <p:cNvPr id="19485" name="Oval 16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6" name="Text Box 17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6" name="Group 18"/>
          <p:cNvGrpSpPr>
            <a:grpSpLocks/>
          </p:cNvGrpSpPr>
          <p:nvPr/>
        </p:nvGrpSpPr>
        <p:grpSpPr bwMode="auto">
          <a:xfrm>
            <a:off x="7391400" y="5372100"/>
            <a:ext cx="1100138" cy="1050925"/>
            <a:chOff x="432" y="3504"/>
            <a:chExt cx="693" cy="662"/>
          </a:xfrm>
        </p:grpSpPr>
        <p:sp>
          <p:nvSpPr>
            <p:cNvPr id="19483" name="Oval 19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4" name="Text Box 20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sp>
        <p:nvSpPr>
          <p:cNvPr id="19467" name="Line 21"/>
          <p:cNvSpPr>
            <a:spLocks noChangeShapeType="1"/>
          </p:cNvSpPr>
          <p:nvPr/>
        </p:nvSpPr>
        <p:spPr bwMode="auto">
          <a:xfrm flipV="1">
            <a:off x="1371600" y="3810000"/>
            <a:ext cx="182880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8" name="Line 23"/>
          <p:cNvSpPr>
            <a:spLocks noChangeShapeType="1"/>
          </p:cNvSpPr>
          <p:nvPr/>
        </p:nvSpPr>
        <p:spPr bwMode="auto">
          <a:xfrm flipV="1">
            <a:off x="2819400" y="3962400"/>
            <a:ext cx="91440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9" name="Line 24"/>
          <p:cNvSpPr>
            <a:spLocks noChangeShapeType="1"/>
          </p:cNvSpPr>
          <p:nvPr/>
        </p:nvSpPr>
        <p:spPr bwMode="auto">
          <a:xfrm flipV="1">
            <a:off x="4495800" y="3962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70" name="Line 25"/>
          <p:cNvSpPr>
            <a:spLocks noChangeShapeType="1"/>
          </p:cNvSpPr>
          <p:nvPr/>
        </p:nvSpPr>
        <p:spPr bwMode="auto">
          <a:xfrm flipH="1" flipV="1">
            <a:off x="5181600" y="3886200"/>
            <a:ext cx="990600" cy="1371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71" name="Line 26"/>
          <p:cNvSpPr>
            <a:spLocks noChangeShapeType="1"/>
          </p:cNvSpPr>
          <p:nvPr/>
        </p:nvSpPr>
        <p:spPr bwMode="auto">
          <a:xfrm flipH="1" flipV="1">
            <a:off x="5791200" y="3657600"/>
            <a:ext cx="1981200" cy="1600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524002" y="1828801"/>
            <a:ext cx="3252792" cy="646113"/>
            <a:chOff x="960" y="1152"/>
            <a:chExt cx="2049" cy="407"/>
          </a:xfrm>
        </p:grpSpPr>
        <p:sp>
          <p:nvSpPr>
            <p:cNvPr id="19481" name="Text Box 28"/>
            <p:cNvSpPr txBox="1">
              <a:spLocks noChangeArrowheads="1"/>
            </p:cNvSpPr>
            <p:nvPr/>
          </p:nvSpPr>
          <p:spPr bwMode="auto">
            <a:xfrm>
              <a:off x="960" y="1152"/>
              <a:ext cx="204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 sz="3600" dirty="0">
                  <a:latin typeface="Tahoma" charset="0"/>
                </a:rPr>
                <a:t>Query </a:t>
              </a:r>
              <a:r>
                <a:rPr lang="en-US" altLang="x-none" sz="3600" i="1" dirty="0">
                  <a:latin typeface="Tahoma" charset="0"/>
                </a:rPr>
                <a:t>Q</a:t>
              </a:r>
            </a:p>
          </p:txBody>
        </p:sp>
        <p:sp>
          <p:nvSpPr>
            <p:cNvPr id="19482" name="Line 29"/>
            <p:cNvSpPr>
              <a:spLocks noChangeShapeType="1"/>
            </p:cNvSpPr>
            <p:nvPr/>
          </p:nvSpPr>
          <p:spPr bwMode="auto">
            <a:xfrm>
              <a:off x="2112" y="1440"/>
              <a:ext cx="24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304800" y="5105400"/>
            <a:ext cx="7283450" cy="457200"/>
            <a:chOff x="192" y="3216"/>
            <a:chExt cx="4588" cy="288"/>
          </a:xfrm>
        </p:grpSpPr>
        <p:sp>
          <p:nvSpPr>
            <p:cNvPr id="19476" name="Text Box 31"/>
            <p:cNvSpPr txBox="1">
              <a:spLocks noChangeArrowheads="1"/>
            </p:cNvSpPr>
            <p:nvPr/>
          </p:nvSpPr>
          <p:spPr bwMode="auto">
            <a:xfrm>
              <a:off x="192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7" name="Text Box 32"/>
            <p:cNvSpPr txBox="1">
              <a:spLocks noChangeArrowheads="1"/>
            </p:cNvSpPr>
            <p:nvPr/>
          </p:nvSpPr>
          <p:spPr bwMode="auto">
            <a:xfrm>
              <a:off x="1260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8" name="Text Box 33"/>
            <p:cNvSpPr txBox="1">
              <a:spLocks noChangeArrowheads="1"/>
            </p:cNvSpPr>
            <p:nvPr/>
          </p:nvSpPr>
          <p:spPr bwMode="auto">
            <a:xfrm>
              <a:off x="2328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9" name="Text Box 34"/>
            <p:cNvSpPr txBox="1">
              <a:spLocks noChangeArrowheads="1"/>
            </p:cNvSpPr>
            <p:nvPr/>
          </p:nvSpPr>
          <p:spPr bwMode="auto">
            <a:xfrm>
              <a:off x="3396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80" name="Text Box 35"/>
            <p:cNvSpPr txBox="1">
              <a:spLocks noChangeArrowheads="1"/>
            </p:cNvSpPr>
            <p:nvPr/>
          </p:nvSpPr>
          <p:spPr bwMode="auto">
            <a:xfrm>
              <a:off x="4464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2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677960"/>
            <a:ext cx="7797546" cy="42003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Two different setups:</a:t>
            </a:r>
          </a:p>
          <a:p>
            <a:pPr marL="457200" indent="-457200">
              <a:buAutoNum type="arabicPeriod"/>
            </a:pPr>
            <a:r>
              <a:rPr lang="en-US" b="0" dirty="0"/>
              <a:t>Bring the data together into a single repository (often called data warehousing)</a:t>
            </a:r>
          </a:p>
          <a:p>
            <a:pPr lvl="1"/>
            <a:r>
              <a:rPr lang="en-US" dirty="0"/>
              <a:t>Relatively easier problem - only need one-way-mappings</a:t>
            </a:r>
          </a:p>
          <a:p>
            <a:pPr lvl="1"/>
            <a:r>
              <a:rPr lang="en-US" dirty="0"/>
              <a:t>Query performance predictable and under your control</a:t>
            </a:r>
          </a:p>
          <a:p>
            <a:pPr marL="914400" lvl="1" indent="-457200">
              <a:buAutoNum type="arabicPeriod"/>
            </a:pPr>
            <a:endParaRPr lang="en-US" b="0" dirty="0"/>
          </a:p>
          <a:p>
            <a:pPr marL="457200" indent="-457200">
              <a:buAutoNum type="arabicPeriod"/>
            </a:pPr>
            <a:r>
              <a:rPr lang="en-US" b="0" dirty="0"/>
              <a:t>Keep the data where it is, and send queries back and forth</a:t>
            </a:r>
          </a:p>
          <a:p>
            <a:pPr lvl="1"/>
            <a:r>
              <a:rPr lang="en-US" dirty="0"/>
              <a:t>Need two-way mappings -- a query on the mediated schema needs to be translated into queries over data source schemas</a:t>
            </a:r>
          </a:p>
          <a:p>
            <a:pPr lvl="1"/>
            <a:r>
              <a:rPr lang="en-US" dirty="0"/>
              <a:t>Not as efficient and clean as data warehousing, but a better fit for dynamic data</a:t>
            </a:r>
          </a:p>
          <a:p>
            <a:pPr lvl="1"/>
            <a:r>
              <a:rPr lang="en-US" dirty="0"/>
              <a:t>Or when data warehousing is not feasible</a:t>
            </a:r>
          </a:p>
          <a:p>
            <a:pPr marL="457200" indent="-457200">
              <a:buAutoNum type="arabicPeriod"/>
            </a:pP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Integration: Key Challenges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extraction, reconciliation, and cleaning </a:t>
            </a:r>
          </a:p>
          <a:p>
            <a:pPr lvl="1"/>
            <a:r>
              <a:rPr lang="en-US" dirty="0"/>
              <a:t>Get the data from each source in a structured form</a:t>
            </a:r>
          </a:p>
          <a:p>
            <a:pPr lvl="1"/>
            <a:r>
              <a:rPr lang="en-US" dirty="0"/>
              <a:t>Often need to use wrappers to extract data from web sources</a:t>
            </a:r>
          </a:p>
          <a:p>
            <a:pPr lvl="1"/>
            <a:r>
              <a:rPr lang="en-US" dirty="0"/>
              <a:t>May need to define a schema</a:t>
            </a:r>
          </a:p>
          <a:p>
            <a:r>
              <a:rPr lang="en-US" dirty="0"/>
              <a:t>Schema alignment and mapping </a:t>
            </a:r>
          </a:p>
          <a:p>
            <a:pPr lvl="1"/>
            <a:r>
              <a:rPr lang="en-US" dirty="0"/>
              <a:t>Decide on the best mediated schema</a:t>
            </a:r>
          </a:p>
          <a:p>
            <a:pPr lvl="1"/>
            <a:r>
              <a:rPr lang="en-US" dirty="0"/>
              <a:t>Figure out mappings and matchings between the local schemas and the global schema</a:t>
            </a:r>
          </a:p>
          <a:p>
            <a:r>
              <a:rPr lang="en-US" dirty="0"/>
              <a:t>Answer queries over the global schema </a:t>
            </a:r>
          </a:p>
          <a:p>
            <a:pPr lvl="1"/>
            <a:r>
              <a:rPr lang="en-US" dirty="0"/>
              <a:t>In the second scenario, need to figure out how to map a query on global schema onto queries over local schemas</a:t>
            </a:r>
          </a:p>
          <a:p>
            <a:pPr lvl="1"/>
            <a:r>
              <a:rPr lang="en-US" dirty="0"/>
              <a:t>Also need to decide which sources contain relevant data</a:t>
            </a:r>
          </a:p>
          <a:p>
            <a:r>
              <a:rPr lang="en-US" dirty="0"/>
              <a:t>Limitations in mechanisms for accessing sources </a:t>
            </a:r>
          </a:p>
          <a:p>
            <a:pPr lvl="1"/>
            <a:r>
              <a:rPr lang="en-US" dirty="0"/>
              <a:t>Many sources have limits on how you can access them</a:t>
            </a:r>
          </a:p>
          <a:p>
            <a:pPr lvl="1"/>
            <a:r>
              <a:rPr lang="en-US" dirty="0"/>
              <a:t>Limits on the number of queries you can issues (say 100 per min)</a:t>
            </a:r>
          </a:p>
          <a:p>
            <a:pPr lvl="1"/>
            <a:r>
              <a:rPr lang="en-US" dirty="0"/>
              <a:t>Limits on the types of queries (e.g., must enter a </a:t>
            </a:r>
            <a:r>
              <a:rPr lang="en-US" dirty="0" err="1"/>
              <a:t>zipcode</a:t>
            </a:r>
            <a:r>
              <a:rPr lang="en-US" dirty="0"/>
              <a:t> to get information from a web source)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sz="2800" dirty="0"/>
              <a:t>Schema Matching or Alignment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/>
          </a:bodyPr>
          <a:lstStyle/>
          <a:p>
            <a:r>
              <a:rPr lang="en-US" dirty="0"/>
              <a:t>Goal: Identify corresponding elements in two schemas</a:t>
            </a:r>
          </a:p>
          <a:p>
            <a:pPr lvl="1"/>
            <a:r>
              <a:rPr lang="en-US" dirty="0"/>
              <a:t>As a first step toward constructing a global schema</a:t>
            </a:r>
          </a:p>
          <a:p>
            <a:pPr lvl="1"/>
            <a:r>
              <a:rPr lang="en-US" dirty="0"/>
              <a:t>Schema heterogeneity is a key roadblock</a:t>
            </a:r>
          </a:p>
          <a:p>
            <a:pPr lvl="2"/>
            <a:r>
              <a:rPr lang="en-US" dirty="0"/>
              <a:t>Different data sources speak their own schema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7546" y="3513710"/>
            <a:ext cx="8305800" cy="3124200"/>
            <a:chOff x="381000" y="1447800"/>
            <a:chExt cx="8305800" cy="312420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352800"/>
              <a:ext cx="4286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loud"/>
            <p:cNvSpPr>
              <a:spLocks noChangeAspect="1" noEditPoints="1" noChangeArrowheads="1"/>
            </p:cNvSpPr>
            <p:nvPr/>
          </p:nvSpPr>
          <p:spPr bwMode="auto">
            <a:xfrm>
              <a:off x="1647825" y="2867025"/>
              <a:ext cx="5715000" cy="381000"/>
            </a:xfrm>
            <a:custGeom>
              <a:avLst/>
              <a:gdLst>
                <a:gd name="T0" fmla="*/ 17727 w 21600"/>
                <a:gd name="T1" fmla="*/ 190500 h 21600"/>
                <a:gd name="T2" fmla="*/ 2857500 w 21600"/>
                <a:gd name="T3" fmla="*/ 380594 h 21600"/>
                <a:gd name="T4" fmla="*/ 5710238 w 21600"/>
                <a:gd name="T5" fmla="*/ 190500 h 21600"/>
                <a:gd name="T6" fmla="*/ 2857500 w 21600"/>
                <a:gd name="T7" fmla="*/ 2178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1428750" y="3962400"/>
              <a:ext cx="457200" cy="2286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5743575" y="3533775"/>
              <a:ext cx="381000" cy="2286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1600200" y="2362200"/>
              <a:ext cx="990600" cy="3048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1647825" y="3810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3657600" y="3562350"/>
              <a:ext cx="1219200" cy="30480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981200"/>
              <a:ext cx="914400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1600200" y="2908300"/>
              <a:ext cx="2387600" cy="673100"/>
            </a:xfrm>
            <a:custGeom>
              <a:avLst/>
              <a:gdLst>
                <a:gd name="T0" fmla="*/ 0 w 1504"/>
                <a:gd name="T1" fmla="*/ 376 h 424"/>
                <a:gd name="T2" fmla="*/ 528 w 1504"/>
                <a:gd name="T3" fmla="*/ 40 h 424"/>
                <a:gd name="T4" fmla="*/ 1344 w 1504"/>
                <a:gd name="T5" fmla="*/ 136 h 424"/>
                <a:gd name="T6" fmla="*/ 1488 w 1504"/>
                <a:gd name="T7" fmla="*/ 424 h 4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4"/>
                <a:gd name="T13" fmla="*/ 0 h 424"/>
                <a:gd name="T14" fmla="*/ 1504 w 1504"/>
                <a:gd name="T15" fmla="*/ 424 h 4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4" h="424">
                  <a:moveTo>
                    <a:pt x="0" y="376"/>
                  </a:moveTo>
                  <a:cubicBezTo>
                    <a:pt x="152" y="228"/>
                    <a:pt x="304" y="80"/>
                    <a:pt x="528" y="40"/>
                  </a:cubicBezTo>
                  <a:cubicBezTo>
                    <a:pt x="752" y="0"/>
                    <a:pt x="1184" y="72"/>
                    <a:pt x="1344" y="136"/>
                  </a:cubicBezTo>
                  <a:cubicBezTo>
                    <a:pt x="1504" y="200"/>
                    <a:pt x="1464" y="376"/>
                    <a:pt x="1488" y="4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2057400" y="2286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2032000" y="2009775"/>
              <a:ext cx="2311400" cy="1638300"/>
            </a:xfrm>
            <a:custGeom>
              <a:avLst/>
              <a:gdLst>
                <a:gd name="T0" fmla="*/ 16 w 1456"/>
                <a:gd name="T1" fmla="*/ 216 h 1032"/>
                <a:gd name="T2" fmla="*/ 16 w 1456"/>
                <a:gd name="T3" fmla="*/ 72 h 1032"/>
                <a:gd name="T4" fmla="*/ 112 w 1456"/>
                <a:gd name="T5" fmla="*/ 24 h 1032"/>
                <a:gd name="T6" fmla="*/ 448 w 1456"/>
                <a:gd name="T7" fmla="*/ 216 h 1032"/>
                <a:gd name="T8" fmla="*/ 1264 w 1456"/>
                <a:gd name="T9" fmla="*/ 792 h 1032"/>
                <a:gd name="T10" fmla="*/ 1456 w 1456"/>
                <a:gd name="T11" fmla="*/ 1032 h 1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6"/>
                <a:gd name="T19" fmla="*/ 0 h 1032"/>
                <a:gd name="T20" fmla="*/ 1456 w 1456"/>
                <a:gd name="T21" fmla="*/ 1032 h 1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6" h="1032">
                  <a:moveTo>
                    <a:pt x="16" y="216"/>
                  </a:moveTo>
                  <a:cubicBezTo>
                    <a:pt x="8" y="160"/>
                    <a:pt x="0" y="104"/>
                    <a:pt x="16" y="72"/>
                  </a:cubicBezTo>
                  <a:cubicBezTo>
                    <a:pt x="32" y="40"/>
                    <a:pt x="40" y="0"/>
                    <a:pt x="112" y="24"/>
                  </a:cubicBezTo>
                  <a:cubicBezTo>
                    <a:pt x="184" y="48"/>
                    <a:pt x="256" y="88"/>
                    <a:pt x="448" y="216"/>
                  </a:cubicBezTo>
                  <a:cubicBezTo>
                    <a:pt x="640" y="344"/>
                    <a:pt x="1096" y="656"/>
                    <a:pt x="1264" y="792"/>
                  </a:cubicBezTo>
                  <a:cubicBezTo>
                    <a:pt x="1432" y="928"/>
                    <a:pt x="1424" y="992"/>
                    <a:pt x="1456" y="103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4410075" y="2133600"/>
              <a:ext cx="2676525" cy="1485900"/>
            </a:xfrm>
            <a:custGeom>
              <a:avLst/>
              <a:gdLst>
                <a:gd name="T0" fmla="*/ 0 w 1824"/>
                <a:gd name="T1" fmla="*/ 936 h 936"/>
                <a:gd name="T2" fmla="*/ 192 w 1824"/>
                <a:gd name="T3" fmla="*/ 552 h 936"/>
                <a:gd name="T4" fmla="*/ 864 w 1824"/>
                <a:gd name="T5" fmla="*/ 504 h 936"/>
                <a:gd name="T6" fmla="*/ 1344 w 1824"/>
                <a:gd name="T7" fmla="*/ 456 h 936"/>
                <a:gd name="T8" fmla="*/ 1680 w 1824"/>
                <a:gd name="T9" fmla="*/ 72 h 936"/>
                <a:gd name="T10" fmla="*/ 1824 w 1824"/>
                <a:gd name="T11" fmla="*/ 24 h 9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4"/>
                <a:gd name="T19" fmla="*/ 0 h 936"/>
                <a:gd name="T20" fmla="*/ 1824 w 1824"/>
                <a:gd name="T21" fmla="*/ 936 h 9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4" h="936">
                  <a:moveTo>
                    <a:pt x="0" y="936"/>
                  </a:moveTo>
                  <a:cubicBezTo>
                    <a:pt x="24" y="780"/>
                    <a:pt x="48" y="624"/>
                    <a:pt x="192" y="552"/>
                  </a:cubicBezTo>
                  <a:cubicBezTo>
                    <a:pt x="336" y="480"/>
                    <a:pt x="672" y="520"/>
                    <a:pt x="864" y="504"/>
                  </a:cubicBezTo>
                  <a:cubicBezTo>
                    <a:pt x="1056" y="488"/>
                    <a:pt x="1208" y="528"/>
                    <a:pt x="1344" y="456"/>
                  </a:cubicBezTo>
                  <a:cubicBezTo>
                    <a:pt x="1480" y="384"/>
                    <a:pt x="1600" y="144"/>
                    <a:pt x="1680" y="72"/>
                  </a:cubicBezTo>
                  <a:cubicBezTo>
                    <a:pt x="1760" y="0"/>
                    <a:pt x="1792" y="12"/>
                    <a:pt x="1824" y="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3886200" y="3581400"/>
              <a:ext cx="7524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Mediator</a:t>
              </a:r>
            </a:p>
          </p:txBody>
        </p:sp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553325" y="2590800"/>
              <a:ext cx="8096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Consumer</a:t>
              </a:r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5526088" y="3763963"/>
              <a:ext cx="95091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572000" y="3035300"/>
              <a:ext cx="1473200" cy="622300"/>
            </a:xfrm>
            <a:custGeom>
              <a:avLst/>
              <a:gdLst>
                <a:gd name="T0" fmla="*/ 864 w 928"/>
                <a:gd name="T1" fmla="*/ 344 h 392"/>
                <a:gd name="T2" fmla="*/ 816 w 928"/>
                <a:gd name="T3" fmla="*/ 56 h 392"/>
                <a:gd name="T4" fmla="*/ 192 w 928"/>
                <a:gd name="T5" fmla="*/ 56 h 392"/>
                <a:gd name="T6" fmla="*/ 0 w 928"/>
                <a:gd name="T7" fmla="*/ 392 h 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8"/>
                <a:gd name="T13" fmla="*/ 0 h 392"/>
                <a:gd name="T14" fmla="*/ 928 w 928"/>
                <a:gd name="T15" fmla="*/ 392 h 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8" h="392">
                  <a:moveTo>
                    <a:pt x="864" y="344"/>
                  </a:moveTo>
                  <a:cubicBezTo>
                    <a:pt x="896" y="224"/>
                    <a:pt x="928" y="104"/>
                    <a:pt x="816" y="56"/>
                  </a:cubicBezTo>
                  <a:cubicBezTo>
                    <a:pt x="704" y="8"/>
                    <a:pt x="328" y="0"/>
                    <a:pt x="192" y="56"/>
                  </a:cubicBezTo>
                  <a:cubicBezTo>
                    <a:pt x="56" y="112"/>
                    <a:pt x="28" y="252"/>
                    <a:pt x="0" y="39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1581150" y="2409825"/>
              <a:ext cx="11033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609600" y="3687763"/>
              <a:ext cx="95091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grpSp>
          <p:nvGrpSpPr>
            <p:cNvPr id="30" name="Group 22"/>
            <p:cNvGrpSpPr>
              <a:grpSpLocks/>
            </p:cNvGrpSpPr>
            <p:nvPr/>
          </p:nvGrpSpPr>
          <p:grpSpPr bwMode="auto">
            <a:xfrm>
              <a:off x="381000" y="1447800"/>
              <a:ext cx="8305800" cy="3124200"/>
              <a:chOff x="240" y="912"/>
              <a:chExt cx="5232" cy="1968"/>
            </a:xfrm>
          </p:grpSpPr>
          <p:sp>
            <p:nvSpPr>
              <p:cNvPr id="35" name="AutoShape 23"/>
              <p:cNvSpPr>
                <a:spLocks noChangeArrowheads="1"/>
              </p:cNvSpPr>
              <p:nvPr/>
            </p:nvSpPr>
            <p:spPr bwMode="auto">
              <a:xfrm>
                <a:off x="4320" y="2064"/>
                <a:ext cx="1152" cy="288"/>
              </a:xfrm>
              <a:prstGeom prst="wedgeRoundRectCallout">
                <a:avLst>
                  <a:gd name="adj1" fmla="val -95486"/>
                  <a:gd name="adj2" fmla="val 3298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>
                    <a:latin typeface="Comic Sans MS" charset="0"/>
                  </a:rPr>
                  <a:t>Hotel, Gaststätte</a:t>
                </a:r>
              </a:p>
              <a:p>
                <a:pPr algn="ctr"/>
                <a:r>
                  <a:rPr lang="en-US" altLang="x-none" sz="1200">
                    <a:latin typeface="Comic Sans MS" charset="0"/>
                  </a:rPr>
                  <a:t>Brauerei, Kathedrale</a:t>
                </a:r>
              </a:p>
            </p:txBody>
          </p:sp>
          <p:sp>
            <p:nvSpPr>
              <p:cNvPr id="36" name="AutoShape 24"/>
              <p:cNvSpPr>
                <a:spLocks noChangeArrowheads="1"/>
              </p:cNvSpPr>
              <p:nvPr/>
            </p:nvSpPr>
            <p:spPr bwMode="auto">
              <a:xfrm>
                <a:off x="1248" y="2592"/>
                <a:ext cx="1104" cy="288"/>
              </a:xfrm>
              <a:prstGeom prst="wedgeRoundRectCallout">
                <a:avLst>
                  <a:gd name="adj1" fmla="val -65125"/>
                  <a:gd name="adj2" fmla="val -4930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>
                    <a:latin typeface="Comic Sans MS" charset="0"/>
                  </a:rPr>
                  <a:t>Lodges, Restaurants</a:t>
                </a:r>
              </a:p>
              <a:p>
                <a:pPr algn="ctr"/>
                <a:r>
                  <a:rPr lang="en-US" altLang="x-none" sz="1200">
                    <a:latin typeface="Comic Sans MS" charset="0"/>
                  </a:rPr>
                  <a:t>Beaches, Volcanoes</a:t>
                </a:r>
              </a:p>
            </p:txBody>
          </p:sp>
          <p:sp>
            <p:nvSpPr>
              <p:cNvPr id="37" name="AutoShape 25"/>
              <p:cNvSpPr>
                <a:spLocks noChangeArrowheads="1"/>
              </p:cNvSpPr>
              <p:nvPr/>
            </p:nvSpPr>
            <p:spPr bwMode="auto">
              <a:xfrm>
                <a:off x="240" y="912"/>
                <a:ext cx="1104" cy="432"/>
              </a:xfrm>
              <a:prstGeom prst="wedgeRoundRectCallout">
                <a:avLst>
                  <a:gd name="adj1" fmla="val 40671"/>
                  <a:gd name="adj2" fmla="val 9004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 dirty="0">
                    <a:latin typeface="Comic Sans MS" charset="0"/>
                  </a:rPr>
                  <a:t>Hotel, Restaurant,</a:t>
                </a:r>
              </a:p>
              <a:p>
                <a:pPr algn="ctr"/>
                <a:r>
                  <a:rPr lang="en-US" altLang="x-none" sz="1200" dirty="0" err="1">
                    <a:latin typeface="Comic Sans MS" charset="0"/>
                  </a:rPr>
                  <a:t>AdventureSports</a:t>
                </a:r>
                <a:r>
                  <a:rPr lang="en-US" altLang="x-none" sz="1200" dirty="0">
                    <a:latin typeface="Comic Sans MS" charset="0"/>
                  </a:rPr>
                  <a:t>, </a:t>
                </a:r>
                <a:r>
                  <a:rPr lang="en-US" altLang="x-none" sz="1200" dirty="0" err="1">
                    <a:latin typeface="Comic Sans MS" charset="0"/>
                  </a:rPr>
                  <a:t>HistoricalSites</a:t>
                </a:r>
                <a:endParaRPr lang="en-US" altLang="x-none" sz="1200" dirty="0">
                  <a:latin typeface="Comic Sans MS" charset="0"/>
                </a:endParaRPr>
              </a:p>
            </p:txBody>
          </p:sp>
        </p:grpSp>
        <p:grpSp>
          <p:nvGrpSpPr>
            <p:cNvPr id="31" name="Group 26"/>
            <p:cNvGrpSpPr>
              <a:grpSpLocks/>
            </p:cNvGrpSpPr>
            <p:nvPr/>
          </p:nvGrpSpPr>
          <p:grpSpPr bwMode="auto">
            <a:xfrm>
              <a:off x="1257300" y="1790700"/>
              <a:ext cx="6515100" cy="2552700"/>
              <a:chOff x="792" y="1128"/>
              <a:chExt cx="4104" cy="1608"/>
            </a:xfrm>
          </p:grpSpPr>
          <p:cxnSp>
            <p:nvCxnSpPr>
              <p:cNvPr id="32" name="AutoShape 27"/>
              <p:cNvCxnSpPr>
                <a:cxnSpLocks noChangeShapeType="1"/>
              </p:cNvCxnSpPr>
              <p:nvPr/>
            </p:nvCxnSpPr>
            <p:spPr bwMode="auto">
              <a:xfrm flipV="1">
                <a:off x="2352" y="2352"/>
                <a:ext cx="2544" cy="384"/>
              </a:xfrm>
              <a:prstGeom prst="curvedConnector2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AutoShape 28"/>
              <p:cNvCxnSpPr>
                <a:cxnSpLocks noChangeShapeType="1"/>
              </p:cNvCxnSpPr>
              <p:nvPr/>
            </p:nvCxnSpPr>
            <p:spPr bwMode="auto">
              <a:xfrm rot="5400000" flipH="1">
                <a:off x="2652" y="-180"/>
                <a:ext cx="936" cy="3552"/>
              </a:xfrm>
              <a:prstGeom prst="curvedConnector2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AutoShape 29"/>
              <p:cNvCxnSpPr>
                <a:cxnSpLocks noChangeShapeType="1"/>
              </p:cNvCxnSpPr>
              <p:nvPr/>
            </p:nvCxnSpPr>
            <p:spPr bwMode="auto">
              <a:xfrm rot="5400000" flipH="1">
                <a:off x="672" y="1464"/>
                <a:ext cx="1248" cy="1008"/>
              </a:xfrm>
              <a:prstGeom prst="curvedConnector3">
                <a:avLst>
                  <a:gd name="adj1" fmla="val 37500"/>
                </a:avLst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8ADA8EB-F03F-A04A-90B2-0E2B813BD69B}"/>
              </a:ext>
            </a:extLst>
          </p:cNvPr>
          <p:cNvSpPr/>
          <p:nvPr/>
        </p:nvSpPr>
        <p:spPr>
          <a:xfrm>
            <a:off x="1804184" y="194533"/>
            <a:ext cx="5130800" cy="68563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Flashbacks to Project 1 …</a:t>
            </a:r>
          </a:p>
        </p:txBody>
      </p:sp>
    </p:spTree>
    <p:extLst>
      <p:ext uri="{BB962C8B-B14F-4D97-AF65-F5344CB8AC3E}">
        <p14:creationId xmlns:p14="http://schemas.microsoft.com/office/powerpoint/2010/main" val="1807366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805057" cy="1371600"/>
          </a:xfrm>
        </p:spPr>
        <p:txBody>
          <a:bodyPr>
            <a:normAutofit/>
          </a:bodyPr>
          <a:lstStyle/>
          <a:p>
            <a:r>
              <a:rPr lang="en-US" sz="2800"/>
              <a:t>Schema Matching or Alignment</a:t>
            </a:r>
            <a:endParaRPr lang="en-US" altLang="x-none" sz="2800" dirty="0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191000" y="1677308"/>
            <a:ext cx="3886200" cy="4343400"/>
          </a:xfrm>
          <a:prstGeom prst="roundRect">
            <a:avLst>
              <a:gd name="adj" fmla="val 7144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1295400" y="2820308"/>
            <a:ext cx="2133600" cy="2133600"/>
          </a:xfrm>
          <a:prstGeom prst="roundRect">
            <a:avLst>
              <a:gd name="adj" fmla="val 7991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447800" y="2972708"/>
            <a:ext cx="1828800" cy="1790700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BooksAndMusic</a:t>
            </a:r>
          </a:p>
          <a:p>
            <a:r>
              <a:rPr lang="en-US" altLang="x-none" sz="1200">
                <a:latin typeface="Comic Sans MS" charset="0"/>
              </a:rPr>
              <a:t>Title</a:t>
            </a:r>
          </a:p>
          <a:p>
            <a:r>
              <a:rPr lang="en-US" altLang="x-none" sz="1200">
                <a:latin typeface="Comic Sans MS" charset="0"/>
              </a:rPr>
              <a:t>Author</a:t>
            </a:r>
          </a:p>
          <a:p>
            <a:r>
              <a:rPr lang="en-US" altLang="x-none" sz="1200">
                <a:latin typeface="Comic Sans MS" charset="0"/>
              </a:rPr>
              <a:t>Publisher</a:t>
            </a:r>
          </a:p>
          <a:p>
            <a:r>
              <a:rPr lang="en-US" altLang="x-none" sz="1200">
                <a:latin typeface="Comic Sans MS" charset="0"/>
              </a:rPr>
              <a:t>ItemID</a:t>
            </a:r>
          </a:p>
          <a:p>
            <a:r>
              <a:rPr lang="en-US" altLang="x-none" sz="1200">
                <a:latin typeface="Comic Sans MS" charset="0"/>
              </a:rPr>
              <a:t>ItemType</a:t>
            </a:r>
          </a:p>
          <a:p>
            <a:r>
              <a:rPr lang="en-US" altLang="x-none" sz="1200">
                <a:latin typeface="Comic Sans MS" charset="0"/>
              </a:rPr>
              <a:t>SuggestedPrice</a:t>
            </a:r>
          </a:p>
          <a:p>
            <a:r>
              <a:rPr lang="en-US" altLang="x-none" sz="1200">
                <a:latin typeface="Comic Sans MS" charset="0"/>
              </a:rPr>
              <a:t>Categories</a:t>
            </a:r>
          </a:p>
          <a:p>
            <a:r>
              <a:rPr lang="en-US" altLang="x-none" sz="1200">
                <a:latin typeface="Comic Sans MS" charset="0"/>
              </a:rPr>
              <a:t>Keywords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343400" y="1905908"/>
            <a:ext cx="1549400" cy="1243013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>
                <a:latin typeface="Comic Sans MS" charset="0"/>
              </a:rPr>
              <a:t>      </a:t>
            </a:r>
            <a:r>
              <a:rPr lang="en-US" altLang="x-none" sz="1400" b="1" u="sng">
                <a:latin typeface="Comic Sans MS" charset="0"/>
              </a:rPr>
              <a:t>Books</a:t>
            </a:r>
            <a:r>
              <a:rPr lang="en-US" altLang="x-none" sz="1200" b="1" u="sng">
                <a:latin typeface="Comic Sans MS" charset="0"/>
              </a:rPr>
              <a:t>        </a:t>
            </a:r>
          </a:p>
          <a:p>
            <a:r>
              <a:rPr lang="en-US" altLang="x-none" sz="1200">
                <a:latin typeface="Comic Sans MS" charset="0"/>
              </a:rPr>
              <a:t>Title</a:t>
            </a: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Price</a:t>
            </a:r>
          </a:p>
          <a:p>
            <a:r>
              <a:rPr lang="en-US" altLang="x-none" sz="1200">
                <a:latin typeface="Comic Sans MS" charset="0"/>
              </a:rPr>
              <a:t>DiscountPrice</a:t>
            </a:r>
          </a:p>
          <a:p>
            <a:r>
              <a:rPr lang="en-US" altLang="x-none" sz="1200">
                <a:latin typeface="Comic Sans MS" charset="0"/>
              </a:rPr>
              <a:t>Edition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410075" y="4660221"/>
            <a:ext cx="1685925" cy="1243012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200" b="1">
                <a:latin typeface="Comic Sans MS" charset="0"/>
              </a:rPr>
              <a:t>      </a:t>
            </a:r>
            <a:r>
              <a:rPr lang="en-US" altLang="x-none" sz="1400" b="1" u="sng">
                <a:latin typeface="Comic Sans MS" charset="0"/>
              </a:rPr>
              <a:t>CDs       </a:t>
            </a:r>
          </a:p>
          <a:p>
            <a:r>
              <a:rPr lang="en-US" altLang="x-none" sz="1200">
                <a:latin typeface="Comic Sans MS" charset="0"/>
              </a:rPr>
              <a:t>Album</a:t>
            </a: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Price</a:t>
            </a:r>
          </a:p>
          <a:p>
            <a:r>
              <a:rPr lang="en-US" altLang="x-none" sz="1200">
                <a:latin typeface="Comic Sans MS" charset="0"/>
              </a:rPr>
              <a:t>DiscountPrice</a:t>
            </a:r>
          </a:p>
          <a:p>
            <a:r>
              <a:rPr lang="en-US" altLang="x-none" sz="1200">
                <a:latin typeface="Comic Sans MS" charset="0"/>
              </a:rPr>
              <a:t>Studio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167438" y="3115583"/>
            <a:ext cx="1757362" cy="6953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BookCategories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Category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183313" y="4039508"/>
            <a:ext cx="1757362" cy="6953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CDCategories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Category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305550" y="5030108"/>
            <a:ext cx="1619250" cy="877888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Artists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ArtistName</a:t>
            </a:r>
          </a:p>
          <a:p>
            <a:r>
              <a:rPr lang="en-US" altLang="x-none" sz="1200">
                <a:latin typeface="Comic Sans MS" charset="0"/>
              </a:rPr>
              <a:t>GroupName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6389688" y="1950358"/>
            <a:ext cx="1549400" cy="877888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Authors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FirstName</a:t>
            </a:r>
          </a:p>
          <a:p>
            <a:r>
              <a:rPr lang="en-US" altLang="x-none" sz="1200">
                <a:latin typeface="Comic Sans MS" charset="0"/>
              </a:rPr>
              <a:t>LastName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981200" y="2286908"/>
            <a:ext cx="4495800" cy="3352800"/>
            <a:chOff x="1248" y="1152"/>
            <a:chExt cx="2832" cy="2112"/>
          </a:xfrm>
        </p:grpSpPr>
        <p:sp>
          <p:nvSpPr>
            <p:cNvPr id="27667" name="Line 14"/>
            <p:cNvSpPr>
              <a:spLocks noChangeShapeType="1"/>
            </p:cNvSpPr>
            <p:nvPr/>
          </p:nvSpPr>
          <p:spPr bwMode="auto">
            <a:xfrm flipV="1">
              <a:off x="1248" y="1152"/>
              <a:ext cx="1544" cy="6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Line 15"/>
            <p:cNvSpPr>
              <a:spLocks noChangeShapeType="1"/>
            </p:cNvSpPr>
            <p:nvPr/>
          </p:nvSpPr>
          <p:spPr bwMode="auto">
            <a:xfrm>
              <a:off x="1440" y="2064"/>
              <a:ext cx="1392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16"/>
            <p:cNvSpPr>
              <a:spLocks noChangeShapeType="1"/>
            </p:cNvSpPr>
            <p:nvPr/>
          </p:nvSpPr>
          <p:spPr bwMode="auto">
            <a:xfrm flipV="1">
              <a:off x="1344" y="1440"/>
              <a:ext cx="27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2" name="Text Box 17"/>
          <p:cNvSpPr txBox="1">
            <a:spLocks noChangeArrowheads="1"/>
          </p:cNvSpPr>
          <p:nvPr/>
        </p:nvSpPr>
        <p:spPr bwMode="auto">
          <a:xfrm>
            <a:off x="1671638" y="5030108"/>
            <a:ext cx="17573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Inventory </a:t>
            </a:r>
          </a:p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Database A</a:t>
            </a: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5024438" y="6020708"/>
            <a:ext cx="2519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Inventory Database B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276600" y="2667908"/>
            <a:ext cx="1143000" cy="2133600"/>
            <a:chOff x="2064" y="1392"/>
            <a:chExt cx="720" cy="1344"/>
          </a:xfrm>
        </p:grpSpPr>
        <p:sp>
          <p:nvSpPr>
            <p:cNvPr id="27665" name="Line 20"/>
            <p:cNvSpPr>
              <a:spLocks noChangeShapeType="1"/>
            </p:cNvSpPr>
            <p:nvPr/>
          </p:nvSpPr>
          <p:spPr bwMode="auto">
            <a:xfrm flipV="1">
              <a:off x="2064" y="1392"/>
              <a:ext cx="672" cy="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21"/>
            <p:cNvSpPr>
              <a:spLocks noChangeShapeType="1"/>
            </p:cNvSpPr>
            <p:nvPr/>
          </p:nvSpPr>
          <p:spPr bwMode="auto">
            <a:xfrm>
              <a:off x="2064" y="2160"/>
              <a:ext cx="720" cy="57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04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Data integration continues to be a very active area in research and increasingly industry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Solutions still somewhat ad hoc and manual, although tools beginning to emerge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Need to minimize the time needed to integrate a new data source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Crucial opportunities may be lost otherwise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Can take weeks to do it properly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Dealing with changes to the data sources a major headache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Especially for data sources not under your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5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2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8620" y="4138908"/>
            <a:ext cx="4863865" cy="27340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#1 was due today!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b="0" dirty="0"/>
              <a:t>https://</a:t>
            </a:r>
            <a:r>
              <a:rPr lang="en-US" sz="1600" b="0" dirty="0" err="1"/>
              <a:t>github.com</a:t>
            </a:r>
            <a:r>
              <a:rPr lang="en-US" sz="1600" b="0" dirty="0"/>
              <a:t>/</a:t>
            </a:r>
            <a:r>
              <a:rPr lang="en-US" sz="1600" b="0" dirty="0" err="1"/>
              <a:t>umddb</a:t>
            </a:r>
            <a:r>
              <a:rPr lang="en-US" sz="1600" b="0" dirty="0"/>
              <a:t>/cmsc641-fall2018/tree/master/project1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r>
              <a:rPr lang="en-US" dirty="0"/>
              <a:t>Mini-Project #2 is out!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b="0" dirty="0"/>
              <a:t>https://</a:t>
            </a:r>
            <a:r>
              <a:rPr lang="en-US" sz="1600" b="0" dirty="0" err="1"/>
              <a:t>github.com</a:t>
            </a:r>
            <a:r>
              <a:rPr lang="en-US" sz="1600" b="0" dirty="0"/>
              <a:t>/</a:t>
            </a:r>
            <a:r>
              <a:rPr lang="en-US" sz="1600" b="0" dirty="0" err="1"/>
              <a:t>umddb</a:t>
            </a:r>
            <a:r>
              <a:rPr lang="en-US" sz="1600" b="0" dirty="0"/>
              <a:t>/cmsc641-fall2018/tree/master/project2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Due </a:t>
            </a:r>
            <a:r>
              <a:rPr lang="en-US" b="0" dirty="0">
                <a:solidFill>
                  <a:schemeClr val="tx2"/>
                </a:solidFill>
              </a:rPr>
              <a:t>Wednesday, October 24th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quality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sources are developed separately, and maintained by different people</a:t>
            </a:r>
          </a:p>
          <a:p>
            <a:r>
              <a:rPr lang="en-US" dirty="0"/>
              <a:t>Issue 1: Mapping information across sources (schema mapping/transformation)</a:t>
            </a:r>
          </a:p>
          <a:p>
            <a:pPr lvl="1"/>
            <a:r>
              <a:rPr lang="en-US" dirty="0"/>
              <a:t>Naming conflicts: same name used for different objects</a:t>
            </a:r>
          </a:p>
          <a:p>
            <a:pPr lvl="1"/>
            <a:r>
              <a:rPr lang="en-US" dirty="0"/>
              <a:t>Structural conflicts: different representations across sources</a:t>
            </a:r>
          </a:p>
          <a:p>
            <a:pPr lvl="1"/>
            <a:r>
              <a:rPr lang="en-US" dirty="0"/>
              <a:t>We will cover this later</a:t>
            </a:r>
          </a:p>
          <a:p>
            <a:r>
              <a:rPr lang="en-US" dirty="0"/>
              <a:t>Issue 2: Entity Resolution: Matching entities across sources</a:t>
            </a:r>
          </a:p>
          <a:p>
            <a:r>
              <a:rPr lang="en-US" dirty="0"/>
              <a:t>Issue 3: Data quality issues</a:t>
            </a:r>
          </a:p>
          <a:p>
            <a:pPr lvl="1"/>
            <a:r>
              <a:rPr lang="en-US" dirty="0"/>
              <a:t>Contradicting information, Mismatched information,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146" name="Picture 2" descr="https://github.com/umddb/datascience-fall14/raw/master/lecture-notes/multimedia/cleaning-sourc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774021"/>
            <a:ext cx="8455525" cy="41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88029" y="6375866"/>
            <a:ext cx="7206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From </a:t>
            </a:r>
            <a:r>
              <a:rPr lang="en-US" dirty="0">
                <a:hlinkClick r:id="rId4"/>
              </a:rPr>
              <a:t>Data Cleaning: Problems and Current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99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Single-source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Depends largely on the source</a:t>
            </a:r>
          </a:p>
          <a:p>
            <a:r>
              <a:rPr lang="en-US" dirty="0"/>
              <a:t>Databases can enforce constraints, whereas data extracted from files or spreadsheets, or scraped from webpages is much more messy</a:t>
            </a:r>
          </a:p>
          <a:p>
            <a:r>
              <a:rPr lang="en-US" dirty="0"/>
              <a:t>Types of problems: </a:t>
            </a:r>
          </a:p>
          <a:p>
            <a:pPr lvl="1"/>
            <a:r>
              <a:rPr lang="en-US" dirty="0"/>
              <a:t>Ill-formatted data, especially from webpages or files or spreadsheets</a:t>
            </a:r>
          </a:p>
          <a:p>
            <a:pPr lvl="1"/>
            <a:r>
              <a:rPr lang="en-US" dirty="0"/>
              <a:t>Missing or illegal values, Misspellings, Use of wrong fields, Extraction issues (not easy to separate out different fields)</a:t>
            </a:r>
          </a:p>
          <a:p>
            <a:pPr lvl="1"/>
            <a:r>
              <a:rPr lang="en-US" dirty="0"/>
              <a:t>Duplicated records, Contradicting Information, Referential Integrity Violations</a:t>
            </a:r>
          </a:p>
          <a:p>
            <a:pPr lvl="1"/>
            <a:r>
              <a:rPr lang="en-US" dirty="0"/>
              <a:t>Unclear default values (e.g., data entry software needs something)</a:t>
            </a:r>
          </a:p>
          <a:p>
            <a:pPr lvl="1"/>
            <a:r>
              <a:rPr lang="en-US" dirty="0"/>
              <a:t>Evolving schemas or classification schemes (for categorical attributes)</a:t>
            </a:r>
          </a:p>
          <a:p>
            <a:pPr lvl="1"/>
            <a:r>
              <a:rPr lang="en-US" dirty="0"/>
              <a:t>Outliers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quality Problems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170" name="Picture 2" descr="https://github.com/umddb/datascience-fall14/raw/master/lecture-notes/multimedia/cleaning-tabl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69" y="2121408"/>
            <a:ext cx="8872862" cy="362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07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Multi-source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sources are developed separately, and maintained by different people</a:t>
            </a:r>
          </a:p>
          <a:p>
            <a:r>
              <a:rPr lang="en-US" dirty="0"/>
              <a:t>Issue 1: Mapping information across sources (schema mapping/transformation)</a:t>
            </a:r>
          </a:p>
          <a:p>
            <a:pPr lvl="1"/>
            <a:r>
              <a:rPr lang="en-US" dirty="0"/>
              <a:t>Naming conflicts: same name used for different objects</a:t>
            </a:r>
          </a:p>
          <a:p>
            <a:pPr lvl="1"/>
            <a:r>
              <a:rPr lang="en-US" dirty="0"/>
              <a:t>Structural conflicts: different representations across sources</a:t>
            </a:r>
          </a:p>
          <a:p>
            <a:pPr lvl="1"/>
            <a:r>
              <a:rPr lang="en-US" dirty="0"/>
              <a:t>We will cover this later</a:t>
            </a:r>
          </a:p>
          <a:p>
            <a:r>
              <a:rPr lang="en-US" dirty="0"/>
              <a:t>Issue 2: Entity Resolution: Matching entities across sources</a:t>
            </a:r>
          </a:p>
          <a:p>
            <a:r>
              <a:rPr lang="en-US" dirty="0"/>
              <a:t>Issue 3: Data quality issues</a:t>
            </a:r>
          </a:p>
          <a:p>
            <a:pPr lvl="1"/>
            <a:r>
              <a:rPr lang="en-US" dirty="0"/>
              <a:t>Contradicting information, Mismatched information,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Outlier Detection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Constraint-based Cleaning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7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Univariate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687286"/>
            <a:ext cx="7797546" cy="49506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set of values can be characterized by metrics such as center (e.g., mean), dispersion (e.g., standard deviation), and skew </a:t>
            </a:r>
          </a:p>
          <a:p>
            <a:r>
              <a:rPr lang="en-US" dirty="0"/>
              <a:t>Can be used to identify outliers</a:t>
            </a:r>
          </a:p>
          <a:p>
            <a:pPr lvl="1"/>
            <a:r>
              <a:rPr lang="en-US" dirty="0"/>
              <a:t>Must watch out for "masking": one extreme outlier may alter the metrics sufficiently to mask other outliers</a:t>
            </a:r>
          </a:p>
          <a:p>
            <a:pPr lvl="1"/>
            <a:r>
              <a:rPr lang="en-US" dirty="0"/>
              <a:t>Should use </a:t>
            </a:r>
            <a:r>
              <a:rPr lang="en-US" b="1" dirty="0"/>
              <a:t>robust statistics</a:t>
            </a:r>
            <a:r>
              <a:rPr lang="en-US" dirty="0"/>
              <a:t>: considers effect of corrupted data values on distributions – </a:t>
            </a:r>
            <a:r>
              <a:rPr lang="en-US" dirty="0">
                <a:solidFill>
                  <a:schemeClr val="tx2"/>
                </a:solidFill>
              </a:rPr>
              <a:t>we will talk about this in depth later</a:t>
            </a:r>
          </a:p>
          <a:p>
            <a:pPr lvl="1"/>
            <a:r>
              <a:rPr lang="en-US" dirty="0"/>
              <a:t>Robust center metrics: median, k% trimmed mean (discard lowest and highest k% values)</a:t>
            </a:r>
          </a:p>
          <a:p>
            <a:pPr lvl="1"/>
            <a:r>
              <a:rPr lang="en-US" dirty="0"/>
              <a:t>Robust dispersion: </a:t>
            </a:r>
          </a:p>
          <a:p>
            <a:pPr lvl="2"/>
            <a:r>
              <a:rPr lang="en-US" dirty="0"/>
              <a:t>Median Absolute Deviation (MAD): median distance of all the values from the median value</a:t>
            </a:r>
          </a:p>
          <a:p>
            <a:r>
              <a:rPr lang="en-US" dirty="0"/>
              <a:t>A reasonable approach to find outliers: any data points 1.4826x MAD away from median </a:t>
            </a:r>
          </a:p>
          <a:p>
            <a:pPr lvl="1"/>
            <a:r>
              <a:rPr lang="en-US" dirty="0"/>
              <a:t>The above assumes that data follows a </a:t>
            </a:r>
            <a:r>
              <a:rPr lang="en-US" b="1" dirty="0"/>
              <a:t>normal</a:t>
            </a:r>
            <a:r>
              <a:rPr lang="en-US" dirty="0"/>
              <a:t> distribution</a:t>
            </a:r>
          </a:p>
          <a:p>
            <a:pPr lvl="1"/>
            <a:r>
              <a:rPr lang="en-US" dirty="0"/>
              <a:t>May need to eyeball the data (e.g., plot a histogram) to decide if this is true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Univariate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fontScale="92500"/>
          </a:bodyPr>
          <a:lstStyle/>
          <a:p>
            <a:r>
              <a:rPr lang="en-US" dirty="0">
                <a:hlinkClick r:id="rId3"/>
              </a:rPr>
              <a:t>Wikipedia Article on Outliers</a:t>
            </a:r>
            <a:r>
              <a:rPr lang="en-US" dirty="0"/>
              <a:t> lists several other normality-based tests for outliers </a:t>
            </a:r>
          </a:p>
          <a:p>
            <a:r>
              <a:rPr lang="en-US" dirty="0"/>
              <a:t>If data appears to be not normally distributed: </a:t>
            </a:r>
          </a:p>
          <a:p>
            <a:pPr lvl="1"/>
            <a:r>
              <a:rPr lang="en-US" dirty="0"/>
              <a:t>Distance-based methods: look for data points that do not have many neighbors</a:t>
            </a:r>
          </a:p>
          <a:p>
            <a:pPr lvl="1"/>
            <a:r>
              <a:rPr lang="en-US" dirty="0"/>
              <a:t>Density-based methods: </a:t>
            </a:r>
          </a:p>
          <a:p>
            <a:pPr lvl="2"/>
            <a:r>
              <a:rPr lang="en-US" dirty="0"/>
              <a:t>Define </a:t>
            </a:r>
            <a:r>
              <a:rPr lang="en-US" i="1" dirty="0"/>
              <a:t>density</a:t>
            </a:r>
            <a:r>
              <a:rPr lang="en-US" dirty="0"/>
              <a:t> to be average distance to </a:t>
            </a:r>
            <a:r>
              <a:rPr lang="en-US" i="1" dirty="0"/>
              <a:t>k</a:t>
            </a:r>
            <a:r>
              <a:rPr lang="en-US" dirty="0"/>
              <a:t> nearest neighbors</a:t>
            </a:r>
          </a:p>
          <a:p>
            <a:pPr lvl="2"/>
            <a:r>
              <a:rPr lang="en-US" i="1" dirty="0"/>
              <a:t>Relative density</a:t>
            </a:r>
            <a:r>
              <a:rPr lang="en-US" dirty="0"/>
              <a:t> = density of node/average density of its neighbors</a:t>
            </a:r>
          </a:p>
          <a:p>
            <a:pPr lvl="2"/>
            <a:r>
              <a:rPr lang="en-US" dirty="0"/>
              <a:t>Use relative density to decide if a node is an outlier</a:t>
            </a:r>
          </a:p>
          <a:p>
            <a:r>
              <a:rPr lang="en-US" dirty="0"/>
              <a:t>Most of these techniques start breaking down as the dimensionality of the data increases </a:t>
            </a:r>
          </a:p>
          <a:p>
            <a:pPr lvl="1"/>
            <a:r>
              <a:rPr lang="en-US" i="1" dirty="0"/>
              <a:t>Curse of dimensionality</a:t>
            </a:r>
            <a:endParaRPr lang="en-US" dirty="0"/>
          </a:p>
          <a:p>
            <a:pPr lvl="1"/>
            <a:r>
              <a:rPr lang="en-US" dirty="0"/>
              <a:t>Can project data into lower-dimensional space and look for outliers there </a:t>
            </a:r>
          </a:p>
          <a:p>
            <a:pPr lvl="2"/>
            <a:r>
              <a:rPr lang="en-US" dirty="0"/>
              <a:t>Not as straightforward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Multivariate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/>
          </a:bodyPr>
          <a:lstStyle/>
          <a:p>
            <a:r>
              <a:rPr lang="en-US" dirty="0"/>
              <a:t>Analogous to above, one set of techniques based on assuming data follows a </a:t>
            </a:r>
            <a:r>
              <a:rPr lang="en-US" i="1" dirty="0"/>
              <a:t>multi-variate normal distribution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Defined by a mean, </a:t>
            </a:r>
            <a:r>
              <a:rPr lang="en-US" dirty="0" err="1"/>
              <a:t>μ</a:t>
            </a:r>
            <a:r>
              <a:rPr lang="en-US" dirty="0"/>
              <a:t>, and a </a:t>
            </a:r>
            <a:r>
              <a:rPr lang="en-US" i="1" dirty="0"/>
              <a:t>covariance matrix</a:t>
            </a:r>
            <a:r>
              <a:rPr lang="en-US" dirty="0"/>
              <a:t>, </a:t>
            </a:r>
            <a:r>
              <a:rPr lang="en-US" dirty="0" err="1"/>
              <a:t>Σ</a:t>
            </a:r>
            <a:endParaRPr lang="en-US" dirty="0"/>
          </a:p>
          <a:p>
            <a:pPr lvl="1"/>
            <a:r>
              <a:rPr lang="en-US" b="1" dirty="0" err="1"/>
              <a:t>Mahalanobis</a:t>
            </a:r>
            <a:r>
              <a:rPr lang="en-US" b="1" dirty="0"/>
              <a:t> Depth of a point</a:t>
            </a:r>
            <a:r>
              <a:rPr lang="en-US" dirty="0"/>
              <a:t>: Square root of (x - </a:t>
            </a:r>
            <a:r>
              <a:rPr lang="en-US" dirty="0" err="1"/>
              <a:t>μ</a:t>
            </a:r>
            <a:r>
              <a:rPr lang="en-US" dirty="0"/>
              <a:t>)'Σ</a:t>
            </a:r>
            <a:r>
              <a:rPr lang="en-US" baseline="30000" dirty="0"/>
              <a:t>-1</a:t>
            </a:r>
            <a:r>
              <a:rPr lang="en-US" dirty="0"/>
              <a:t>(x - </a:t>
            </a:r>
            <a:r>
              <a:rPr lang="en-US" dirty="0" err="1"/>
              <a:t>μ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Measures how far the point x is from the multivariate normal distribution </a:t>
            </a:r>
          </a:p>
          <a:p>
            <a:pPr lvl="2"/>
            <a:r>
              <a:rPr lang="en-US" dirty="0"/>
              <a:t>Look for points that are too far away</a:t>
            </a:r>
          </a:p>
          <a:p>
            <a:r>
              <a:rPr lang="en-US" dirty="0"/>
              <a:t>Mean/Covariance are not </a:t>
            </a:r>
            <a:r>
              <a:rPr lang="en-US" i="1" dirty="0"/>
              <a:t>robust</a:t>
            </a:r>
            <a:r>
              <a:rPr lang="en-US" dirty="0"/>
              <a:t> -- they are sensitive to outliers </a:t>
            </a:r>
          </a:p>
          <a:p>
            <a:pPr lvl="1"/>
            <a:r>
              <a:rPr lang="en-US" dirty="0"/>
              <a:t>Iterative approach: remove points with high </a:t>
            </a:r>
            <a:r>
              <a:rPr lang="en-US" dirty="0" err="1"/>
              <a:t>Mahalanobis</a:t>
            </a:r>
            <a:r>
              <a:rPr lang="en-US" dirty="0"/>
              <a:t> distance, </a:t>
            </a:r>
            <a:r>
              <a:rPr lang="en-US" dirty="0" err="1"/>
              <a:t>recompute</a:t>
            </a:r>
            <a:r>
              <a:rPr lang="en-US" dirty="0"/>
              <a:t> the mean and covariance</a:t>
            </a:r>
          </a:p>
          <a:p>
            <a:pPr lvl="1"/>
            <a:r>
              <a:rPr lang="en-US" dirty="0"/>
              <a:t>Several other general approaches discussed in the reference above (by </a:t>
            </a:r>
            <a:r>
              <a:rPr lang="en-US" dirty="0" err="1"/>
              <a:t>Hellerstein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clear guidelines here -- need to try different techniques based on the data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4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826996"/>
          </a:xfrm>
        </p:spPr>
        <p:txBody>
          <a:bodyPr>
            <a:norm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2290" name="Picture 2" descr="https://github.com/umddb/datascience-fall14/raw/master/lecture-notes/multimedia/outliers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905" y="1515872"/>
            <a:ext cx="6705600" cy="53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87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707253"/>
          </a:xfrm>
        </p:spPr>
        <p:txBody>
          <a:bodyPr>
            <a:norm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4" y="1346200"/>
            <a:ext cx="54991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1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of 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15C0D43-1CDD-EA46-B12A-398F1E5379C6}"/>
              </a:ext>
            </a:extLst>
          </p:cNvPr>
          <p:cNvSpPr txBox="1"/>
          <p:nvPr/>
        </p:nvSpPr>
        <p:spPr>
          <a:xfrm>
            <a:off x="2265618" y="5606395"/>
            <a:ext cx="492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Continue with the general topic of data wrangling and cleaning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973214-2F77-FD4D-ACBF-3453C17C036F}"/>
              </a:ext>
            </a:extLst>
          </p:cNvPr>
          <p:cNvSpPr txBox="1"/>
          <p:nvPr/>
        </p:nvSpPr>
        <p:spPr>
          <a:xfrm>
            <a:off x="37199" y="6488668"/>
            <a:ext cx="492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Many slides from Amol Deshpande (UMD)</a:t>
            </a:r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Other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Timeseries</a:t>
            </a:r>
            <a:r>
              <a:rPr lang="en-US" dirty="0"/>
              <a:t> outliers</a:t>
            </a:r>
          </a:p>
          <a:p>
            <a:pPr lvl="1"/>
            <a:r>
              <a:rPr lang="en-US" dirty="0"/>
              <a:t>Often the data is in the form of a </a:t>
            </a:r>
            <a:r>
              <a:rPr lang="en-US" dirty="0" err="1"/>
              <a:t>timeseries</a:t>
            </a:r>
            <a:endParaRPr lang="en-US" dirty="0"/>
          </a:p>
          <a:p>
            <a:pPr lvl="1"/>
            <a:r>
              <a:rPr lang="en-US" dirty="0"/>
              <a:t>Can use the historical values/patterns in the data to flag outliers</a:t>
            </a:r>
          </a:p>
          <a:p>
            <a:pPr lvl="1"/>
            <a:r>
              <a:rPr lang="en-US" dirty="0"/>
              <a:t>Rich literature on </a:t>
            </a:r>
            <a:r>
              <a:rPr lang="en-US" i="1" dirty="0"/>
              <a:t>forecasting</a:t>
            </a:r>
            <a:r>
              <a:rPr lang="en-US" dirty="0"/>
              <a:t> in </a:t>
            </a:r>
            <a:r>
              <a:rPr lang="en-US" dirty="0" err="1"/>
              <a:t>timeseries</a:t>
            </a:r>
            <a:r>
              <a:rPr lang="en-US" dirty="0"/>
              <a:t> data</a:t>
            </a:r>
          </a:p>
          <a:p>
            <a:r>
              <a:rPr lang="en-US" dirty="0"/>
              <a:t>Frequency-based outliers</a:t>
            </a:r>
          </a:p>
          <a:p>
            <a:pPr lvl="1"/>
            <a:r>
              <a:rPr lang="en-US" dirty="0"/>
              <a:t>An item is considered a "heavy hitter" if it is much more frequent than other items</a:t>
            </a:r>
          </a:p>
          <a:p>
            <a:pPr lvl="1"/>
            <a:r>
              <a:rPr lang="en-US" dirty="0"/>
              <a:t>In relational tables, can be found using a simple </a:t>
            </a:r>
            <a:r>
              <a:rPr lang="en-US" i="1" dirty="0" err="1"/>
              <a:t>groupby</a:t>
            </a:r>
            <a:r>
              <a:rPr lang="en-US" i="1" dirty="0"/>
              <a:t>-count</a:t>
            </a:r>
            <a:endParaRPr lang="en-US" dirty="0"/>
          </a:p>
          <a:p>
            <a:pPr lvl="1"/>
            <a:r>
              <a:rPr lang="en-US" dirty="0"/>
              <a:t>Often the volume of data may be too much (e.g., internet routers) </a:t>
            </a:r>
          </a:p>
          <a:p>
            <a:pPr lvl="2"/>
            <a:r>
              <a:rPr lang="en-US" dirty="0"/>
              <a:t>Approximation techniques often used</a:t>
            </a:r>
          </a:p>
          <a:p>
            <a:pPr lvl="2"/>
            <a:r>
              <a:rPr lang="en-US" dirty="0"/>
              <a:t>To be discussed sometime later in the class</a:t>
            </a:r>
          </a:p>
          <a:p>
            <a:r>
              <a:rPr lang="en-US" dirty="0"/>
              <a:t>Things generally not as straightforward with other types of data</a:t>
            </a:r>
          </a:p>
          <a:p>
            <a:pPr lvl="1"/>
            <a:r>
              <a:rPr lang="en-US" dirty="0"/>
              <a:t>Outlier detection continues to be a major research area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wrangling/cleaning are a key component of data science pipeline</a:t>
            </a:r>
          </a:p>
          <a:p>
            <a:r>
              <a:rPr lang="en-US" dirty="0"/>
              <a:t>Still largely ad hoc although much tooling in recent years</a:t>
            </a:r>
          </a:p>
          <a:p>
            <a:r>
              <a:rPr lang="en-US" dirty="0"/>
              <a:t>Specifically, we covered: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Schema mapping and matching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Outliers</a:t>
            </a:r>
          </a:p>
          <a:p>
            <a:r>
              <a:rPr lang="en-US" dirty="0"/>
              <a:t>Next up: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Constraint-based Cleaning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Entity Resolution/Record Linkage/Data Matching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Cleaning: Outlier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Entity Resolution Tutorial</a:t>
            </a:r>
            <a:endParaRPr lang="en-US" dirty="0"/>
          </a:p>
          <a:p>
            <a:r>
              <a:rPr lang="en-US" dirty="0"/>
              <a:t>Identify different manifestations of the same real world object</a:t>
            </a:r>
          </a:p>
          <a:p>
            <a:pPr lvl="1"/>
            <a:r>
              <a:rPr lang="en-US" dirty="0"/>
              <a:t>Also called: identity reconciliation, record linkage, deduplication, fuzzy matching, Object consolidation, </a:t>
            </a:r>
            <a:r>
              <a:rPr lang="en-US" dirty="0" err="1"/>
              <a:t>Coreference</a:t>
            </a:r>
            <a:r>
              <a:rPr lang="en-US" dirty="0"/>
              <a:t> resolution, and several others</a:t>
            </a:r>
          </a:p>
          <a:p>
            <a:r>
              <a:rPr lang="en-US" dirty="0"/>
              <a:t>Motivating examples: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</a:p>
          <a:p>
            <a:pPr lvl="1"/>
            <a:r>
              <a:rPr lang="en-US" dirty="0"/>
              <a:t>Postal addresses</a:t>
            </a:r>
          </a:p>
          <a:p>
            <a:pPr lvl="1"/>
            <a:r>
              <a:rPr lang="en-US" dirty="0"/>
              <a:t>Entity recognition in NLP/Information Extraction</a:t>
            </a:r>
          </a:p>
          <a:p>
            <a:pPr lvl="1"/>
            <a:r>
              <a:rPr lang="en-US" dirty="0"/>
              <a:t>Identifying companies in financial records</a:t>
            </a:r>
          </a:p>
          <a:p>
            <a:pPr lvl="1"/>
            <a:r>
              <a:rPr lang="en-US" dirty="0"/>
              <a:t>Comparison shopping</a:t>
            </a:r>
          </a:p>
          <a:p>
            <a:pPr lvl="1"/>
            <a:r>
              <a:rPr lang="en-US" dirty="0"/>
              <a:t>Author disambiguation in citation data</a:t>
            </a:r>
          </a:p>
          <a:p>
            <a:pPr lvl="1"/>
            <a:r>
              <a:rPr lang="en-US" dirty="0"/>
              <a:t>Connecting up accounts on online networks</a:t>
            </a:r>
          </a:p>
          <a:p>
            <a:pPr lvl="1"/>
            <a:r>
              <a:rPr lang="en-US" dirty="0"/>
              <a:t>Crime/Fraud Detection</a:t>
            </a:r>
          </a:p>
          <a:p>
            <a:pPr lvl="1"/>
            <a:r>
              <a:rPr lang="en-US" dirty="0"/>
              <a:t>Census</a:t>
            </a:r>
          </a:p>
          <a:p>
            <a:pPr lvl="1"/>
            <a:r>
              <a:rPr lang="en-US" dirty="0"/>
              <a:t>...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Cleaning: Outlier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Important to correctly identify references</a:t>
            </a:r>
          </a:p>
          <a:p>
            <a:pPr lvl="1"/>
            <a:r>
              <a:rPr lang="en-US" dirty="0"/>
              <a:t>Often actions taken based on extracted data</a:t>
            </a:r>
          </a:p>
          <a:p>
            <a:pPr lvl="1"/>
            <a:r>
              <a:rPr lang="en-US" dirty="0"/>
              <a:t>Cleaning up data by entity resolution can show structure that may not be apparent before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Such data is naturally ambiguous (e.g., names, postal addresses)</a:t>
            </a:r>
          </a:p>
          <a:p>
            <a:pPr lvl="1"/>
            <a:r>
              <a:rPr lang="en-US" dirty="0"/>
              <a:t>Abbreviations/data truncation</a:t>
            </a:r>
          </a:p>
          <a:p>
            <a:pPr lvl="1"/>
            <a:r>
              <a:rPr lang="en-US" dirty="0"/>
              <a:t>Data entry errors, Missing values, Data formatting issues complicate the problem</a:t>
            </a:r>
          </a:p>
          <a:p>
            <a:pPr lvl="1"/>
            <a:r>
              <a:rPr lang="en-US" dirty="0"/>
              <a:t>Heterogeneous data from many diverse sources</a:t>
            </a:r>
          </a:p>
          <a:p>
            <a:r>
              <a:rPr lang="en-US" dirty="0"/>
              <a:t>No magic bullet here !!</a:t>
            </a:r>
          </a:p>
          <a:p>
            <a:pPr lvl="1"/>
            <a:r>
              <a:rPr lang="en-US" dirty="0"/>
              <a:t>Approaches fairly domain-specific</a:t>
            </a:r>
          </a:p>
          <a:p>
            <a:pPr lvl="1"/>
            <a:r>
              <a:rPr lang="en-US" dirty="0"/>
              <a:t>Be prepared to do a fair amount of manual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2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>
            <a:normAutofit/>
          </a:bodyPr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</a:t>
            </a:r>
          </a:p>
          <a:p>
            <a:r>
              <a:rPr lang="en-US" dirty="0"/>
              <a:t>Deduplication</a:t>
            </a:r>
          </a:p>
          <a:p>
            <a:pPr lvl="1"/>
            <a:r>
              <a:rPr lang="en-US" dirty="0"/>
              <a:t>Cluster records/mentions that correspond to the same entity</a:t>
            </a:r>
          </a:p>
          <a:p>
            <a:pPr lvl="1"/>
            <a:r>
              <a:rPr lang="en-US" dirty="0"/>
              <a:t>Choose/construct a cluster representative</a:t>
            </a:r>
          </a:p>
          <a:p>
            <a:pPr lvl="2"/>
            <a:r>
              <a:rPr lang="en-US" dirty="0"/>
              <a:t>This is in itself a non-trivial task (e.g., averaging may work for numerical attributes, but what about string attributes?)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7410" name="Picture 2" descr="https://github.com/umddb/datascience-fall14/raw/master/lecture-notes/multimedia/er-1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8450" y="5397500"/>
            <a:ext cx="28575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57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12886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 </a:t>
            </a:r>
          </a:p>
          <a:p>
            <a:r>
              <a:rPr lang="en-US" dirty="0"/>
              <a:t>Record Linkage</a:t>
            </a:r>
          </a:p>
          <a:p>
            <a:pPr lvl="1"/>
            <a:r>
              <a:rPr lang="en-US" dirty="0"/>
              <a:t>Match records across two different databases (e.g., two social networks, or financial records w/ campaign donations)</a:t>
            </a:r>
          </a:p>
          <a:p>
            <a:pPr lvl="1"/>
            <a:r>
              <a:rPr lang="en-US" dirty="0"/>
              <a:t>Typically assume that the two databases are fairly clean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8434" name="Picture 2" descr="https://github.com/umddb/datascience-fall14/raw/master/lecture-notes/multimedia/er-2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407" y="5083925"/>
            <a:ext cx="2967464" cy="164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3439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</a:t>
            </a:r>
          </a:p>
          <a:p>
            <a:r>
              <a:rPr lang="en-US" dirty="0"/>
              <a:t>Reference Matching</a:t>
            </a:r>
          </a:p>
          <a:p>
            <a:pPr lvl="1"/>
            <a:r>
              <a:rPr lang="en-US" dirty="0"/>
              <a:t>Match "references" to clean records in a reference table</a:t>
            </a:r>
          </a:p>
          <a:p>
            <a:pPr lvl="1"/>
            <a:r>
              <a:rPr lang="en-US" dirty="0"/>
              <a:t>Commonly comes up in "entity recognition" (e.g., matching newspaper article mentions to names of people)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9458" name="Picture 2" descr="https://github.com/umddb/datascience-fall14/raw/master/lecture-notes/multimedia/er-3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0390" y="5082689"/>
            <a:ext cx="3162471" cy="172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4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Data Matching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Comprehensive treatment: Data Matching; P. Christen; 2012 (Springer Books -- not available for free)</a:t>
            </a:r>
          </a:p>
          <a:p>
            <a:r>
              <a:rPr lang="en-US" dirty="0"/>
              <a:t>One of the key issues is finding similarities between two references</a:t>
            </a:r>
          </a:p>
          <a:p>
            <a:pPr lvl="1"/>
            <a:r>
              <a:rPr lang="en-US" dirty="0"/>
              <a:t>What similarity function to use?</a:t>
            </a:r>
          </a:p>
          <a:p>
            <a:r>
              <a:rPr lang="en-US" dirty="0"/>
              <a:t>Edit Distance Functions</a:t>
            </a:r>
          </a:p>
          <a:p>
            <a:pPr lvl="1"/>
            <a:r>
              <a:rPr lang="en-US" dirty="0" err="1"/>
              <a:t>Levenstein</a:t>
            </a:r>
            <a:r>
              <a:rPr lang="en-US" dirty="0"/>
              <a:t>: min number of changes to go from one reference to another </a:t>
            </a:r>
          </a:p>
          <a:p>
            <a:pPr lvl="2"/>
            <a:r>
              <a:rPr lang="en-US" dirty="0"/>
              <a:t>A change is defined to be: a single character insertion or deletion or substitution</a:t>
            </a:r>
          </a:p>
          <a:p>
            <a:pPr lvl="2"/>
            <a:r>
              <a:rPr lang="en-US" dirty="0"/>
              <a:t>May add transposition</a:t>
            </a:r>
          </a:p>
          <a:p>
            <a:pPr lvl="1"/>
            <a:r>
              <a:rPr lang="en-US" dirty="0"/>
              <a:t>Many adjustments to the basic idea proposed (e.g., higher weights to changes at the start)</a:t>
            </a:r>
          </a:p>
          <a:p>
            <a:pPr lvl="1"/>
            <a:r>
              <a:rPr lang="en-US" dirty="0"/>
              <a:t>Not cheap to compute, especially for millions of pairs</a:t>
            </a:r>
          </a:p>
          <a:p>
            <a:r>
              <a:rPr lang="en-US" dirty="0"/>
              <a:t>Set Similarity</a:t>
            </a:r>
          </a:p>
          <a:p>
            <a:pPr lvl="1"/>
            <a:r>
              <a:rPr lang="en-US" dirty="0"/>
              <a:t>Some function of intersection size and union size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Jaccard</a:t>
            </a:r>
            <a:r>
              <a:rPr lang="en-US" dirty="0"/>
              <a:t> distance = size of intersection/size of union</a:t>
            </a:r>
          </a:p>
          <a:p>
            <a:pPr lvl="1"/>
            <a:r>
              <a:rPr lang="en-US" dirty="0"/>
              <a:t>Much faster to compute</a:t>
            </a:r>
          </a:p>
          <a:p>
            <a:r>
              <a:rPr lang="en-US" dirty="0"/>
              <a:t>Vector Similarity</a:t>
            </a:r>
          </a:p>
          <a:p>
            <a:pPr lvl="1"/>
            <a:r>
              <a:rPr lang="en-US" dirty="0"/>
              <a:t>Cosine similarity – </a:t>
            </a:r>
            <a:r>
              <a:rPr lang="en-US" dirty="0">
                <a:solidFill>
                  <a:schemeClr val="tx2"/>
                </a:solidFill>
              </a:rPr>
              <a:t>we’ll talk about this much more in NLP lectures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1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Data Matching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Q-Grams</a:t>
            </a:r>
          </a:p>
          <a:p>
            <a:pPr lvl="1"/>
            <a:r>
              <a:rPr lang="en-US" dirty="0"/>
              <a:t>Find all length-q substrings in each string</a:t>
            </a:r>
          </a:p>
          <a:p>
            <a:pPr lvl="1"/>
            <a:r>
              <a:rPr lang="en-US" dirty="0"/>
              <a:t>Use set/vector similarity on the resulting set</a:t>
            </a:r>
          </a:p>
          <a:p>
            <a:r>
              <a:rPr lang="en-US" dirty="0"/>
              <a:t>Several approaches that combine the above (especially q-grams and edit distance, e.g., </a:t>
            </a:r>
            <a:r>
              <a:rPr lang="en-US" dirty="0" err="1"/>
              <a:t>Jaro</a:t>
            </a:r>
            <a:r>
              <a:rPr lang="en-US" dirty="0"/>
              <a:t>-Winkler)</a:t>
            </a:r>
          </a:p>
          <a:p>
            <a:r>
              <a:rPr lang="en-US" dirty="0">
                <a:hlinkClick r:id="rId3"/>
              </a:rPr>
              <a:t>Soundex</a:t>
            </a:r>
            <a:r>
              <a:rPr lang="en-US" dirty="0"/>
              <a:t>: Phonetic Similarity Metric</a:t>
            </a:r>
          </a:p>
          <a:p>
            <a:pPr lvl="1"/>
            <a:r>
              <a:rPr lang="en-US" dirty="0"/>
              <a:t>Homophones should be encoded to the same representation so spelling errors can be handled</a:t>
            </a:r>
          </a:p>
          <a:p>
            <a:pPr lvl="1"/>
            <a:r>
              <a:rPr lang="en-US" dirty="0"/>
              <a:t>Robert and Rupert get assigned the same code (R163), but Rubin yields R150</a:t>
            </a:r>
          </a:p>
          <a:p>
            <a:r>
              <a:rPr lang="en-US" dirty="0"/>
              <a:t>May need to use Translation Tables</a:t>
            </a:r>
          </a:p>
          <a:p>
            <a:pPr lvl="1"/>
            <a:r>
              <a:rPr lang="en-US" dirty="0"/>
              <a:t>To handle abbreviations, nicknames, other synonyms</a:t>
            </a:r>
          </a:p>
          <a:p>
            <a:r>
              <a:rPr lang="en-US" dirty="0"/>
              <a:t>Different types of data requires more domain-specific functions</a:t>
            </a:r>
          </a:p>
          <a:p>
            <a:pPr lvl="1"/>
            <a:r>
              <a:rPr lang="en-US" dirty="0"/>
              <a:t>E.g., geographical locations, postal addresses</a:t>
            </a:r>
          </a:p>
          <a:p>
            <a:pPr lvl="1"/>
            <a:r>
              <a:rPr lang="en-US" dirty="0"/>
              <a:t>Also much work on computing distances between XML documents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622197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76394"/>
            <a:ext cx="7620000" cy="5149770"/>
          </a:xfrm>
        </p:spPr>
        <p:txBody>
          <a:bodyPr/>
          <a:lstStyle/>
          <a:p>
            <a:r>
              <a:rPr lang="en-US" dirty="0"/>
              <a:t>Simple threshold method</a:t>
            </a:r>
          </a:p>
          <a:p>
            <a:pPr lvl="1"/>
            <a:r>
              <a:rPr lang="en-US" dirty="0"/>
              <a:t>If the distance below some number, the two references are assumed to be equal</a:t>
            </a:r>
          </a:p>
          <a:p>
            <a:pPr lvl="1"/>
            <a:r>
              <a:rPr lang="en-US" dirty="0"/>
              <a:t>May review borderline matches manually</a:t>
            </a:r>
          </a:p>
          <a:p>
            <a:r>
              <a:rPr lang="en-US" dirty="0"/>
              <a:t>Can be generalized to rule-based:</a:t>
            </a:r>
          </a:p>
          <a:p>
            <a:pPr lvl="1"/>
            <a:r>
              <a:rPr lang="en-US" dirty="0"/>
              <a:t>Example from Christen,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2530" name="Picture 2" descr="https://github.com/umddb/datascience-fall14/raw/master/lecture-notes/multimedia/er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" y="3351298"/>
            <a:ext cx="6288505" cy="33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Goal: get data into a structured form suitable for analysis</a:t>
            </a:r>
          </a:p>
          <a:p>
            <a:pPr lvl="1"/>
            <a:r>
              <a:rPr lang="en-US" dirty="0"/>
              <a:t>Variously called: data preparation, data munging, data curation</a:t>
            </a:r>
          </a:p>
          <a:p>
            <a:pPr lvl="1"/>
            <a:r>
              <a:rPr lang="en-US" dirty="0"/>
              <a:t>Also often called ETL (Extract-Transform-Load) process</a:t>
            </a:r>
          </a:p>
          <a:p>
            <a:r>
              <a:rPr lang="en-US" dirty="0"/>
              <a:t>Often the step where majority of time (80-90%) is spent</a:t>
            </a:r>
          </a:p>
          <a:p>
            <a:r>
              <a:rPr lang="en-US" dirty="0"/>
              <a:t>Key steps:</a:t>
            </a:r>
          </a:p>
          <a:p>
            <a:pPr lvl="1"/>
            <a:r>
              <a:rPr lang="en-US" dirty="0"/>
              <a:t>Scraping: extracting information from sources, e.g., webpages, spreadsheets</a:t>
            </a:r>
          </a:p>
          <a:p>
            <a:pPr lvl="1"/>
            <a:r>
              <a:rPr lang="en-US" dirty="0"/>
              <a:t>Data transformation: to get it into the right structure</a:t>
            </a:r>
          </a:p>
          <a:p>
            <a:pPr lvl="1"/>
            <a:r>
              <a:rPr lang="en-US" dirty="0"/>
              <a:t>Data integration: combine information from multiple sources</a:t>
            </a:r>
          </a:p>
          <a:p>
            <a:pPr lvl="1"/>
            <a:r>
              <a:rPr lang="en-US" dirty="0"/>
              <a:t>Information extraction: extracting structured information from unstructured/text sources</a:t>
            </a:r>
          </a:p>
          <a:p>
            <a:pPr lvl="1"/>
            <a:r>
              <a:rPr lang="en-US" dirty="0"/>
              <a:t>Data cleaning: remove inconsistencies/errors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May want to give more weight to matches involving rarer words</a:t>
            </a:r>
          </a:p>
          <a:p>
            <a:pPr lvl="1"/>
            <a:r>
              <a:rPr lang="en-US" dirty="0"/>
              <a:t>More naturally applicable to record linkage problem</a:t>
            </a:r>
          </a:p>
          <a:p>
            <a:pPr lvl="1"/>
            <a:r>
              <a:rPr lang="en-US" dirty="0"/>
              <a:t>If two records match on a rare name like "</a:t>
            </a:r>
            <a:r>
              <a:rPr lang="en-US" dirty="0" err="1"/>
              <a:t>Machanavajjhala</a:t>
            </a:r>
            <a:r>
              <a:rPr lang="en-US" dirty="0"/>
              <a:t>", they are likely to be a match</a:t>
            </a:r>
          </a:p>
          <a:p>
            <a:pPr lvl="1"/>
            <a:r>
              <a:rPr lang="en-US" dirty="0"/>
              <a:t>Can formalize this as "probabilistic record linkage”</a:t>
            </a:r>
          </a:p>
          <a:p>
            <a:r>
              <a:rPr lang="en-US" dirty="0"/>
              <a:t>Constraints: May need to be satisfied, but can also be used to find matches</a:t>
            </a:r>
          </a:p>
          <a:p>
            <a:pPr lvl="1"/>
            <a:r>
              <a:rPr lang="en-US" dirty="0"/>
              <a:t>Often have constraints on the matching possibilities</a:t>
            </a:r>
          </a:p>
          <a:p>
            <a:pPr lvl="1"/>
            <a:r>
              <a:rPr lang="en-US" dirty="0"/>
              <a:t>Transitivity: M1 and M2 match, and M2 and M3 match, and M1 and M3 must match</a:t>
            </a:r>
          </a:p>
          <a:p>
            <a:pPr lvl="1"/>
            <a:r>
              <a:rPr lang="en-US" dirty="0"/>
              <a:t>Exclusivity: M1 and M2 match --&gt; M3 cannot match with M2</a:t>
            </a:r>
          </a:p>
          <a:p>
            <a:pPr lvl="1"/>
            <a:r>
              <a:rPr lang="en-US" dirty="0"/>
              <a:t>Other types of constraints: </a:t>
            </a:r>
          </a:p>
          <a:p>
            <a:pPr lvl="2"/>
            <a:r>
              <a:rPr lang="en-US" dirty="0"/>
              <a:t>E.g., if two papers match, their venues must match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5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Clustering-based ER Techniques:</a:t>
            </a:r>
          </a:p>
          <a:p>
            <a:pPr lvl="1"/>
            <a:r>
              <a:rPr lang="en-US" dirty="0"/>
              <a:t>Deduplication is basically a clustering problem</a:t>
            </a:r>
          </a:p>
          <a:p>
            <a:pPr lvl="1"/>
            <a:r>
              <a:rPr lang="en-US" dirty="0"/>
              <a:t>Can use clustering algorithms for this purpose</a:t>
            </a:r>
          </a:p>
          <a:p>
            <a:pPr lvl="1"/>
            <a:r>
              <a:rPr lang="en-US" dirty="0"/>
              <a:t>But most clusters are very small (in fact of size = 1)</a:t>
            </a:r>
          </a:p>
          <a:p>
            <a:pPr lvl="1"/>
            <a:r>
              <a:rPr lang="en-US" dirty="0"/>
              <a:t>Some clustering algorithms are better suited for this, especially Agglomerative Clustering </a:t>
            </a:r>
          </a:p>
          <a:p>
            <a:pPr lvl="2"/>
            <a:r>
              <a:rPr lang="en-US" dirty="0"/>
              <a:t>Unlikely K-Means would work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Crowdsourcing</a:t>
            </a:r>
          </a:p>
          <a:p>
            <a:pPr lvl="1"/>
            <a:r>
              <a:rPr lang="en-US" dirty="0"/>
              <a:t>Humans are often better at this task</a:t>
            </a:r>
          </a:p>
          <a:p>
            <a:pPr lvl="1"/>
            <a:r>
              <a:rPr lang="en-US" dirty="0"/>
              <a:t>Can use one of the crowdsourcing mechanisms (e.g., Mechanical Turk) for getting human input on the difficult pairs</a:t>
            </a:r>
          </a:p>
          <a:p>
            <a:pPr lvl="1"/>
            <a:r>
              <a:rPr lang="en-US" dirty="0"/>
              <a:t>Quite heavily used commercially (e.g., to disambiguate products, restaurants, etc.)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9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Scaling to Big Data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One immediate problem</a:t>
            </a:r>
          </a:p>
          <a:p>
            <a:pPr lvl="1"/>
            <a:r>
              <a:rPr lang="en-US" dirty="0"/>
              <a:t>There are O(N</a:t>
            </a:r>
            <a:r>
              <a:rPr lang="en-US" baseline="30000" dirty="0"/>
              <a:t>2</a:t>
            </a:r>
            <a:r>
              <a:rPr lang="en-US" dirty="0"/>
              <a:t>) possible matches</a:t>
            </a:r>
          </a:p>
          <a:p>
            <a:pPr lvl="1"/>
            <a:r>
              <a:rPr lang="en-US" dirty="0"/>
              <a:t>Must reduce the search space</a:t>
            </a:r>
          </a:p>
          <a:p>
            <a:r>
              <a:rPr lang="en-US" dirty="0"/>
              <a:t>Use some easy-to-evaluate criterion to restrict the pairs considered further</a:t>
            </a:r>
          </a:p>
          <a:p>
            <a:pPr lvl="1"/>
            <a:r>
              <a:rPr lang="en-US" dirty="0"/>
              <a:t>May lead to false negative (i.e., missed matches) depending on how noisy the data is</a:t>
            </a:r>
          </a:p>
          <a:p>
            <a:r>
              <a:rPr lang="en-US" dirty="0"/>
              <a:t>Much work on this problem as well, but domain-specific knowledge likely to be more useful in practice</a:t>
            </a:r>
          </a:p>
          <a:p>
            <a:r>
              <a:rPr lang="en-US" dirty="0"/>
              <a:t>One useful technique to know: min-hash signatures</a:t>
            </a:r>
          </a:p>
          <a:p>
            <a:pPr lvl="1"/>
            <a:r>
              <a:rPr lang="en-US" dirty="0"/>
              <a:t>Can quickly find potentially overlapping sets</a:t>
            </a:r>
          </a:p>
          <a:p>
            <a:pPr lvl="1"/>
            <a:r>
              <a:rPr lang="en-US" dirty="0"/>
              <a:t>Turns up to be very useful in many domains (beyond 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Up:</a:t>
            </a:r>
            <a:br>
              <a:rPr lang="en-US" dirty="0"/>
            </a:br>
            <a:r>
              <a:rPr lang="en-US" dirty="0"/>
              <a:t>Summary Statistics &amp;Visualization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6" y="4032354"/>
            <a:ext cx="4458741" cy="2508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46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Seen so far: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Manipulations that prepare datasets into tidy form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Join tables and compute summaries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Form relationships between different entities</a:t>
            </a:r>
          </a:p>
          <a:p>
            <a:r>
              <a:rPr lang="en-US" dirty="0">
                <a:solidFill>
                  <a:schemeClr val="tx2"/>
                </a:solidFill>
              </a:rPr>
              <a:t>EDA</a:t>
            </a:r>
            <a:r>
              <a:rPr lang="en-US" dirty="0"/>
              <a:t> is the last step before Big Time Statistics and ML™: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Want to quickly “get a feel” for the data through summary statistics, visualization, et cetera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Spot nuances like skew, how distributed the data is, trends, how pairs of variables interact, problems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Suggests which Stats/ML assumptions to make and approaches to take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983" y="381648"/>
            <a:ext cx="1287979" cy="24808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9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8200504" cy="1371600"/>
          </a:xfrm>
        </p:spPr>
        <p:txBody>
          <a:bodyPr/>
          <a:lstStyle/>
          <a:p>
            <a:r>
              <a:rPr lang="en-US" dirty="0"/>
              <a:t>Last Week’s lesson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497049"/>
            <a:ext cx="7620000" cy="1629114"/>
          </a:xfrm>
        </p:spPr>
        <p:txBody>
          <a:bodyPr/>
          <a:lstStyle/>
          <a:p>
            <a:r>
              <a:rPr lang="en-US" dirty="0"/>
              <a:t>Not all randomness is create equal when it comes to random sampling of a population: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Ask </a:t>
            </a:r>
            <a:r>
              <a:rPr lang="en-US" dirty="0">
                <a:solidFill>
                  <a:schemeClr val="tx2"/>
                </a:solidFill>
              </a:rPr>
              <a:t>why</a:t>
            </a:r>
            <a:r>
              <a:rPr lang="en-US" dirty="0"/>
              <a:t> data are missing!  MCAR, MAR, MNAR.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Ask how the data were collected.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12229" y="1813812"/>
            <a:ext cx="8245475" cy="238343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/>
              <a:t>Having a really big sample does not assure you of an accurate result.</a:t>
            </a:r>
          </a:p>
          <a:p>
            <a:pPr>
              <a:spcBef>
                <a:spcPct val="50000"/>
              </a:spcBef>
            </a:pPr>
            <a:r>
              <a:rPr lang="en-US" sz="2800" b="1" dirty="0"/>
              <a:t>It may assure you of a really solid, really bad (inaccurate) result.</a:t>
            </a:r>
          </a:p>
        </p:txBody>
      </p:sp>
    </p:spTree>
    <p:extLst>
      <p:ext uri="{BB962C8B-B14F-4D97-AF65-F5344CB8AC3E}">
        <p14:creationId xmlns:p14="http://schemas.microsoft.com/office/powerpoint/2010/main" val="114637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Today’s lesson: Summary Statistics</a:t>
            </a:r>
          </a:p>
        </p:txBody>
      </p:sp>
      <p:sp>
        <p:nvSpPr>
          <p:cNvPr id="30723" name="Rectangle 1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of </a:t>
            </a:r>
            <a:r>
              <a:rPr lang="en-US" dirty="0">
                <a:solidFill>
                  <a:schemeClr val="tx2"/>
                </a:solidFill>
              </a:rPr>
              <a:t>descriptive statistics</a:t>
            </a:r>
            <a:r>
              <a:rPr lang="en-US" dirty="0"/>
              <a:t>, used to summarize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Convey lots of information with extreme simplicity</a:t>
            </a:r>
            <a:endParaRPr lang="en-US" dirty="0"/>
          </a:p>
          <a:p>
            <a:r>
              <a:rPr lang="en-US" dirty="0"/>
              <a:t>Descriptive statistics for a variable: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Measures of location: mean, median, mode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Measure of dispersion: variance, standard deviation</a:t>
            </a:r>
          </a:p>
          <a:p>
            <a:r>
              <a:rPr lang="en-US" dirty="0"/>
              <a:t>Measuring correlation of two variables: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Understanding 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Measuring 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Scatter plots and regression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804" y="6475751"/>
            <a:ext cx="837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Thanks to William Green (NYU Stern IOMS) and Hector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Corrada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Bravo (UMD)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6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6753069" cy="1371600"/>
          </a:xfrm>
        </p:spPr>
        <p:txBody>
          <a:bodyPr/>
          <a:lstStyle/>
          <a:p>
            <a:r>
              <a:rPr lang="en-US"/>
              <a:t>Measures of Location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444308"/>
            <a:ext cx="7620000" cy="2926511"/>
          </a:xfrm>
        </p:spPr>
        <p:txBody>
          <a:bodyPr>
            <a:normAutofit/>
          </a:bodyPr>
          <a:lstStyle/>
          <a:p>
            <a:r>
              <a:rPr lang="en-US" dirty="0"/>
              <a:t>Location and central tendency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There exists a distribution of values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We are interested in the “center” of the distribution</a:t>
            </a:r>
          </a:p>
          <a:p>
            <a:r>
              <a:rPr lang="en-US" dirty="0"/>
              <a:t>Two measures are the </a:t>
            </a:r>
            <a:r>
              <a:rPr lang="en-US" dirty="0">
                <a:solidFill>
                  <a:schemeClr val="tx2"/>
                </a:solidFill>
              </a:rPr>
              <a:t>sample mean</a:t>
            </a:r>
            <a:r>
              <a:rPr lang="en-US" dirty="0"/>
              <a:t> and the </a:t>
            </a:r>
            <a:r>
              <a:rPr lang="en-US" dirty="0">
                <a:solidFill>
                  <a:schemeClr val="tx2"/>
                </a:solidFill>
              </a:rPr>
              <a:t>sample median</a:t>
            </a:r>
          </a:p>
          <a:p>
            <a:r>
              <a:rPr lang="en-US" dirty="0"/>
              <a:t>They look similar, and measure the same thing</a:t>
            </a:r>
          </a:p>
          <a:p>
            <a:r>
              <a:rPr lang="en-US" dirty="0"/>
              <a:t>They differ systematically (and predictably) when the data are not </a:t>
            </a:r>
            <a:r>
              <a:rPr lang="en-US" dirty="0">
                <a:solidFill>
                  <a:schemeClr val="tx2"/>
                </a:solidFill>
              </a:rPr>
              <a:t>symmetric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46090" y="1676400"/>
            <a:ext cx="8534400" cy="16158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These </a:t>
            </a:r>
            <a:r>
              <a:rPr lang="en-US" b="1">
                <a:latin typeface="Courier New" pitchFamily="49" charset="0"/>
              </a:rPr>
              <a:t>are 30 </a:t>
            </a:r>
            <a:r>
              <a:rPr lang="en-US" b="1" dirty="0">
                <a:latin typeface="Courier New" pitchFamily="49" charset="0"/>
              </a:rPr>
              <a:t>hours of average defect data on sets </a:t>
            </a:r>
            <a:r>
              <a:rPr lang="en-US" b="1">
                <a:latin typeface="Courier New" pitchFamily="49" charset="0"/>
              </a:rPr>
              <a:t>of  circuit boards. </a:t>
            </a:r>
            <a:r>
              <a:rPr lang="en-US" b="1" dirty="0">
                <a:latin typeface="Courier New" pitchFamily="49" charset="0"/>
              </a:rPr>
              <a:t>Roughly what is the typical value?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1.45  1.65  1.50  2.25  1.65  1.60  2.30  2.20  2.70  1.70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2.35  1.70  1.90  1.45  1.40  2.60  2.05  1.70  1.05  2.35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1.90  1.55  1.95  1.60  2.05  2.05  1.70  2.30  1.30  2.35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</p:spTree>
    <p:extLst>
      <p:ext uri="{BB962C8B-B14F-4D97-AF65-F5344CB8AC3E}">
        <p14:creationId xmlns:p14="http://schemas.microsoft.com/office/powerpoint/2010/main" val="427940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409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524318"/>
            <a:ext cx="7932737" cy="49417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Goal: get data into a structured form suitable for analysis</a:t>
            </a:r>
          </a:p>
          <a:p>
            <a:pPr lvl="1"/>
            <a:r>
              <a:rPr lang="en-US" dirty="0"/>
              <a:t>Variously called: data preparation, data munging, data curation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Also often called ETL (Extract-Transform-Load) process</a:t>
            </a:r>
          </a:p>
          <a:p>
            <a:pPr>
              <a:lnSpc>
                <a:spcPct val="160000"/>
              </a:lnSpc>
            </a:pPr>
            <a:r>
              <a:rPr lang="en-US" dirty="0"/>
              <a:t>Often the step where majority of time (80-90%) is spent</a:t>
            </a:r>
          </a:p>
          <a:p>
            <a:r>
              <a:rPr lang="en-US" dirty="0"/>
              <a:t>Key steps: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Scraping: extracting information from sources, e.g., webpages, spreadsheets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Data transformation: to get it into the right structure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Information extraction: extracting structured information from unstructured/text sources</a:t>
            </a:r>
          </a:p>
          <a:p>
            <a:pPr lvl="1"/>
            <a:r>
              <a:rPr lang="en-US" b="1" dirty="0"/>
              <a:t>Data integration: combine information from multiple sources</a:t>
            </a:r>
          </a:p>
          <a:p>
            <a:pPr lvl="1"/>
            <a:r>
              <a:rPr lang="en-US" b="1" dirty="0"/>
              <a:t>Data cleaning: remove inconsistencies/errors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37904" y="3262462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Already covered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3029" y="4825424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</a:rPr>
              <a:t>In a few</a:t>
            </a:r>
          </a:p>
          <a:p>
            <a:r>
              <a:rPr lang="en-US" sz="1600" i="1" dirty="0">
                <a:solidFill>
                  <a:srgbClr val="00B0F0"/>
                </a:solidFill>
              </a:rPr>
              <a:t>classes</a:t>
            </a:r>
          </a:p>
        </p:txBody>
      </p:sp>
    </p:spTree>
    <p:extLst>
      <p:ext uri="{BB962C8B-B14F-4D97-AF65-F5344CB8AC3E}">
        <p14:creationId xmlns:p14="http://schemas.microsoft.com/office/powerpoint/2010/main" val="924473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Of aggregate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511" y="1596707"/>
            <a:ext cx="73152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538" y="5766444"/>
            <a:ext cx="755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Average list price:</a:t>
            </a:r>
          </a:p>
          <a:p>
            <a:r>
              <a:rPr lang="en-US" b="1" dirty="0"/>
              <a:t>1/51 ($898,800 + $713,864 + </a:t>
            </a:r>
            <a:r>
              <a:rPr lang="mr-IN" b="1" dirty="0"/>
              <a:t>…</a:t>
            </a:r>
            <a:r>
              <a:rPr lang="en-US" b="1" dirty="0"/>
              <a:t> + $164,326) = $369,687</a:t>
            </a:r>
          </a:p>
        </p:txBody>
      </p:sp>
    </p:spTree>
    <p:extLst>
      <p:ext uri="{BB962C8B-B14F-4D97-AF65-F5344CB8AC3E}">
        <p14:creationId xmlns:p14="http://schemas.microsoft.com/office/powerpoint/2010/main" val="36048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872990" cy="1371600"/>
          </a:xfrm>
        </p:spPr>
        <p:txBody>
          <a:bodyPr/>
          <a:lstStyle/>
          <a:p>
            <a:r>
              <a:rPr lang="en-US"/>
              <a:t>Averaging Averages?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Hawaii’s average listing 	= $896,800</a:t>
            </a:r>
          </a:p>
          <a:p>
            <a:r>
              <a:rPr lang="en-US" dirty="0"/>
              <a:t>Hawaii’s population       	= 1,275,194</a:t>
            </a:r>
          </a:p>
          <a:p>
            <a:r>
              <a:rPr lang="en-US" dirty="0"/>
              <a:t>Illinois’ average listing 	= $377,683</a:t>
            </a:r>
          </a:p>
          <a:p>
            <a:r>
              <a:rPr lang="en-US" dirty="0"/>
              <a:t>Illinois’ population 		= 12,763,371</a:t>
            </a:r>
          </a:p>
          <a:p>
            <a:endParaRPr lang="en-US" dirty="0"/>
          </a:p>
          <a:p>
            <a:r>
              <a:rPr lang="en-US" dirty="0"/>
              <a:t>Illinois and Hawaii each get an equal weight of 1/51 = .019607 when the mean is computed.</a:t>
            </a:r>
          </a:p>
          <a:p>
            <a:r>
              <a:rPr lang="en-US" dirty="0"/>
              <a:t>Looks like Hawaii is getting too much influence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776" y="1752600"/>
            <a:ext cx="2041161" cy="17451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7510" y="5570613"/>
            <a:ext cx="8315165" cy="1111100"/>
            <a:chOff x="387510" y="5570613"/>
            <a:chExt cx="8315165" cy="1111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510" y="5570613"/>
              <a:ext cx="1119849" cy="11111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6339" y="5570613"/>
              <a:ext cx="1119849" cy="1111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168" y="5570613"/>
              <a:ext cx="1119849" cy="11111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3997" y="5570613"/>
              <a:ext cx="1119849" cy="1111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2826" y="5570613"/>
              <a:ext cx="1119849" cy="1111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2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Average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52</a:t>
            </a:fld>
            <a:endParaRPr lang="en-US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extLst/>
          </p:nvPr>
        </p:nvGraphicFramePr>
        <p:xfrm>
          <a:off x="838200" y="1781330"/>
          <a:ext cx="7772400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4" imgW="4279900" imgH="1270000" progId="Equation.DSMT4">
                  <p:embed/>
                </p:oleObj>
              </mc:Choice>
              <mc:Fallback>
                <p:oleObj name="Equation" r:id="rId4" imgW="4279900" imgH="1270000" progId="Equation.DSMT4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81330"/>
                        <a:ext cx="7772400" cy="230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62000" y="4310920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New average is $409,234 compared to $369,687 without weights, an error of 11%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778240" y="1628930"/>
            <a:ext cx="6934200" cy="685800"/>
          </a:xfrm>
          <a:prstGeom prst="rect">
            <a:avLst/>
          </a:prstGeom>
          <a:noFill/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3613" y="6475751"/>
            <a:ext cx="656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State population data: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www.factmonster.com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ipka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/A0004986.html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5127295"/>
            <a:ext cx="8153400" cy="113859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Sometimes an unequal weighting of the observations is necessary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66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8" grpId="0" animBg="1"/>
      <p:bldP spid="10" grpId="0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217764" cy="1371600"/>
          </a:xfrm>
        </p:spPr>
        <p:txBody>
          <a:bodyPr>
            <a:normAutofit/>
          </a:bodyPr>
          <a:lstStyle/>
          <a:p>
            <a:r>
              <a:rPr lang="en-US" dirty="0"/>
              <a:t>Averages </a:t>
            </a:r>
            <a:r>
              <a:rPr lang="en-US"/>
              <a:t>&amp; Time Series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Averaging </a:t>
            </a:r>
            <a:r>
              <a:rPr lang="en-US" dirty="0">
                <a:solidFill>
                  <a:schemeClr val="tx2"/>
                </a:solidFill>
              </a:rPr>
              <a:t>trending</a:t>
            </a:r>
            <a:r>
              <a:rPr lang="en-US" dirty="0"/>
              <a:t> time series is usually not helpful</a:t>
            </a:r>
          </a:p>
          <a:p>
            <a:r>
              <a:rPr lang="en-US" dirty="0"/>
              <a:t>Mean changes completely depending on time interval</a:t>
            </a:r>
          </a:p>
          <a:p>
            <a:r>
              <a:rPr lang="en-US" dirty="0"/>
              <a:t>What about </a:t>
            </a:r>
            <a:r>
              <a:rPr lang="en-US" dirty="0">
                <a:solidFill>
                  <a:schemeClr val="tx2"/>
                </a:solidFill>
              </a:rPr>
              <a:t>periodic</a:t>
            </a:r>
            <a:r>
              <a:rPr lang="en-US" dirty="0"/>
              <a:t> time series data ??????????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887" y="3429000"/>
            <a:ext cx="4776788" cy="32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57200" y="3429000"/>
            <a:ext cx="3260361" cy="322121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Ask yourself: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Does the mean over the entire observation period mean anything?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Does it estimate anything meaningful?</a:t>
            </a:r>
          </a:p>
        </p:txBody>
      </p:sp>
    </p:spTree>
    <p:extLst>
      <p:ext uri="{BB962C8B-B14F-4D97-AF65-F5344CB8AC3E}">
        <p14:creationId xmlns:p14="http://schemas.microsoft.com/office/powerpoint/2010/main" val="20788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Sample Median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Median: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Sort the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 the middle point*</a:t>
            </a:r>
          </a:p>
          <a:p>
            <a:r>
              <a:rPr lang="en-US" dirty="0"/>
              <a:t>Odd number: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Central observation: Med[1,2,4,</a:t>
            </a:r>
            <a:r>
              <a:rPr lang="en-US" b="0" dirty="0">
                <a:solidFill>
                  <a:schemeClr val="tx2"/>
                </a:solidFill>
              </a:rPr>
              <a:t>6</a:t>
            </a:r>
            <a:r>
              <a:rPr lang="en-US" b="0" dirty="0"/>
              <a:t>,8,9,17]</a:t>
            </a:r>
          </a:p>
          <a:p>
            <a:r>
              <a:rPr lang="en-US" dirty="0"/>
              <a:t>Even number: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Midpoint between the two central observations Med[1,2,4,6,8,9,14,17] = (6+8)/2=7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2261018" y="5044189"/>
            <a:ext cx="0" cy="381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13613" y="6475751"/>
            <a:ext cx="656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There are faster ways, e.g., to find the median in linear time!</a:t>
            </a:r>
          </a:p>
        </p:txBody>
      </p:sp>
    </p:spTree>
    <p:extLst>
      <p:ext uri="{BB962C8B-B14F-4D97-AF65-F5344CB8AC3E}">
        <p14:creationId xmlns:p14="http://schemas.microsoft.com/office/powerpoint/2010/main" val="424416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uiExpand="1" build="p"/>
      <p:bldP spid="43012" grpId="0" animBg="1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806" y="4969590"/>
            <a:ext cx="3372787" cy="1888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32951" cy="1371600"/>
          </a:xfrm>
        </p:spPr>
        <p:txBody>
          <a:bodyPr/>
          <a:lstStyle/>
          <a:p>
            <a:r>
              <a:rPr lang="en-US" dirty="0"/>
              <a:t>What is the center?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mean and median measure the </a:t>
            </a:r>
            <a:r>
              <a:rPr lang="en-US" dirty="0">
                <a:solidFill>
                  <a:schemeClr val="tx2"/>
                </a:solidFill>
              </a:rPr>
              <a:t>central tendency</a:t>
            </a:r>
            <a:r>
              <a:rPr lang="en-US" dirty="0"/>
              <a:t> of data</a:t>
            </a:r>
          </a:p>
          <a:p>
            <a:r>
              <a:rPr lang="en-US" dirty="0"/>
              <a:t>Generally, the </a:t>
            </a:r>
            <a:r>
              <a:rPr lang="en-US" dirty="0">
                <a:solidFill>
                  <a:schemeClr val="tx2"/>
                </a:solidFill>
              </a:rPr>
              <a:t>center</a:t>
            </a:r>
            <a:r>
              <a:rPr lang="en-US" dirty="0"/>
              <a:t> of of a dataset is a point in its range that is close to the data.</a:t>
            </a:r>
          </a:p>
          <a:p>
            <a:r>
              <a:rPr lang="en-US" dirty="0"/>
              <a:t>Close?  Need a </a:t>
            </a:r>
            <a:r>
              <a:rPr lang="en-US" dirty="0">
                <a:solidFill>
                  <a:schemeClr val="tx2"/>
                </a:solidFill>
              </a:rPr>
              <a:t>distance metric </a:t>
            </a:r>
            <a:r>
              <a:rPr lang="en-US" dirty="0"/>
              <a:t>between two points x and x</a:t>
            </a:r>
            <a:r>
              <a:rPr lang="en-US" baseline="-25000" dirty="0"/>
              <a:t>2</a:t>
            </a:r>
          </a:p>
          <a:p>
            <a:r>
              <a:rPr lang="en-US" dirty="0"/>
              <a:t>We’ve talked about some already!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Absolute deviation: | x</a:t>
            </a:r>
            <a:r>
              <a:rPr lang="en-US" b="0" baseline="-25000" dirty="0"/>
              <a:t>1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x</a:t>
            </a:r>
            <a:r>
              <a:rPr lang="en-US" b="0" baseline="-25000" dirty="0"/>
              <a:t>2</a:t>
            </a:r>
            <a:r>
              <a:rPr lang="en-US" b="0" dirty="0"/>
              <a:t> |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Squared deviation: (x</a:t>
            </a:r>
            <a:r>
              <a:rPr lang="en-US" b="0" baseline="-25000" dirty="0"/>
              <a:t>1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x</a:t>
            </a:r>
            <a:r>
              <a:rPr lang="en-US" b="0" baseline="-25000" dirty="0"/>
              <a:t>2</a:t>
            </a:r>
            <a:r>
              <a:rPr lang="en-US" b="0" dirty="0"/>
              <a:t>)</a:t>
            </a:r>
            <a:r>
              <a:rPr lang="en-US" b="0" baseline="30000" dirty="0"/>
              <a:t>2</a:t>
            </a:r>
          </a:p>
          <a:p>
            <a:r>
              <a:rPr lang="en-US" dirty="0"/>
              <a:t>We’ll define the center based on these metrics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453266" cy="1371600"/>
          </a:xfrm>
        </p:spPr>
        <p:txBody>
          <a:bodyPr/>
          <a:lstStyle/>
          <a:p>
            <a:r>
              <a:rPr lang="en-US"/>
              <a:t>Dataset for this 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770089"/>
          </a:xfrm>
        </p:spPr>
        <p:txBody>
          <a:bodyPr/>
          <a:lstStyle/>
          <a:p>
            <a:r>
              <a:rPr lang="en-US" dirty="0"/>
              <a:t>53,940 measurements of diamonds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384" y="2111432"/>
            <a:ext cx="5893632" cy="4209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813" y="6475751"/>
            <a:ext cx="8394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More info:  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https://en.wikipedia.org/wiki/Diamond_(gemstone)#Gemological_characteristics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962" y="2184202"/>
            <a:ext cx="2539343" cy="1829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484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009931"/>
          </a:xfrm>
        </p:spPr>
        <p:txBody>
          <a:bodyPr/>
          <a:lstStyle/>
          <a:p>
            <a:r>
              <a:rPr lang="en-US" dirty="0"/>
              <a:t>Define a center point </a:t>
            </a:r>
            <a:r>
              <a:rPr lang="el-GR" dirty="0"/>
              <a:t>μ</a:t>
            </a:r>
            <a:r>
              <a:rPr lang="el-GR" b="0" dirty="0"/>
              <a:t> </a:t>
            </a:r>
            <a:r>
              <a:rPr lang="en-US" dirty="0"/>
              <a:t>based on some function of the distance from each data point to that center point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Residual sum of squares (RSS) for a point </a:t>
            </a:r>
            <a:r>
              <a:rPr lang="el-GR" b="0" dirty="0"/>
              <a:t>μ</a:t>
            </a:r>
            <a:r>
              <a:rPr lang="en-US" b="0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2863331"/>
            <a:ext cx="3466163" cy="1145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92" y="4009010"/>
            <a:ext cx="3785461" cy="2703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1685" y="4760795"/>
            <a:ext cx="3372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what should our estimate of the “center” of this dataset be, based on the RSS metric?</a:t>
            </a:r>
          </a:p>
          <a:p>
            <a:r>
              <a:rPr lang="en-US" dirty="0"/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22427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the point </a:t>
            </a:r>
            <a:r>
              <a:rPr lang="el-GR" dirty="0"/>
              <a:t>μ</a:t>
            </a:r>
            <a:r>
              <a:rPr lang="en-US" b="0" dirty="0"/>
              <a:t> </a:t>
            </a:r>
            <a:r>
              <a:rPr lang="en-US" dirty="0"/>
              <a:t>that minimizes the RSS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the derivative of RSS and set it to zero, solve for </a:t>
            </a:r>
            <a:r>
              <a:rPr lang="el-GR" b="0" dirty="0"/>
              <a:t>μ</a:t>
            </a:r>
            <a:r>
              <a:rPr lang="en-US" b="0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43981"/>
            <a:ext cx="32639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0" y="2643981"/>
            <a:ext cx="383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280" y="4183062"/>
            <a:ext cx="4445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0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19" y="1524318"/>
            <a:ext cx="44450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09" y="2934018"/>
            <a:ext cx="30861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89" y="4128446"/>
            <a:ext cx="2933700" cy="139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99" y="5525446"/>
            <a:ext cx="24638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8594" y="2540653"/>
            <a:ext cx="4984481" cy="35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1026" name="Picture 2" descr="https://github.com/umddb/datascience-fall14/raw/master/lecture-notes/multimedia/wrangling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8702676" cy="68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175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the derivative to zero and solve for </a:t>
            </a:r>
            <a:r>
              <a:rPr lang="el-GR" dirty="0"/>
              <a:t>μ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2190750"/>
            <a:ext cx="2882900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638" y="2070100"/>
            <a:ext cx="2108200" cy="135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989" y="3321773"/>
            <a:ext cx="2349500" cy="1435100"/>
          </a:xfrm>
          <a:prstGeom prst="rect">
            <a:avLst/>
          </a:prstGeom>
        </p:spPr>
      </p:pic>
      <p:cxnSp>
        <p:nvCxnSpPr>
          <p:cNvPr id="11" name="Curved Connector 10"/>
          <p:cNvCxnSpPr/>
          <p:nvPr/>
        </p:nvCxnSpPr>
        <p:spPr>
          <a:xfrm flipV="1">
            <a:off x="3352800" y="2749550"/>
            <a:ext cx="1743856" cy="118983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84420" y="4976734"/>
            <a:ext cx="7060367" cy="1603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mean is the point</a:t>
            </a:r>
            <a:r>
              <a:rPr lang="el-GR" sz="3200" dirty="0"/>
              <a:t> μ</a:t>
            </a:r>
            <a:r>
              <a:rPr lang="en-US" sz="3200" dirty="0"/>
              <a:t> that minimizes the RSS for a dataset.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335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08" y="2142663"/>
            <a:ext cx="356638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793" y="2187633"/>
            <a:ext cx="3576393" cy="2286000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4062334" y="2908093"/>
            <a:ext cx="914400" cy="42254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84420" y="4976734"/>
            <a:ext cx="7060367" cy="1603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mean is the point</a:t>
            </a:r>
            <a:r>
              <a:rPr lang="el-GR" sz="3200" dirty="0"/>
              <a:t> μ</a:t>
            </a:r>
            <a:r>
              <a:rPr lang="en-US" sz="3200" dirty="0"/>
              <a:t> that minimizes the RSS for a dataset.</a:t>
            </a:r>
            <a:r>
              <a:rPr lang="en-US" dirty="0"/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6052097" y="289505"/>
            <a:ext cx="2837070" cy="151400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What about a weighted average ???????</a:t>
            </a:r>
          </a:p>
        </p:txBody>
      </p:sp>
    </p:spTree>
    <p:extLst>
      <p:ext uri="{BB962C8B-B14F-4D97-AF65-F5344CB8AC3E}">
        <p14:creationId xmlns:p14="http://schemas.microsoft.com/office/powerpoint/2010/main" val="34966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258393" cy="1371600"/>
          </a:xfrm>
        </p:spPr>
        <p:txBody>
          <a:bodyPr/>
          <a:lstStyle/>
          <a:p>
            <a:r>
              <a:rPr lang="en-US" dirty="0"/>
              <a:t>The median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 center point </a:t>
            </a:r>
            <a:r>
              <a:rPr lang="en-US" i="1" dirty="0"/>
              <a:t>m</a:t>
            </a:r>
            <a:r>
              <a:rPr lang="el-GR" b="0" dirty="0"/>
              <a:t> </a:t>
            </a:r>
            <a:r>
              <a:rPr lang="en-US" dirty="0"/>
              <a:t>based on some function of the distance from each data point to that center point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median </a:t>
            </a:r>
            <a:r>
              <a:rPr lang="en-US" i="1" dirty="0"/>
              <a:t>m</a:t>
            </a:r>
            <a:r>
              <a:rPr lang="en-US" dirty="0"/>
              <a:t> minimizes the sum of absolute differences: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2836981"/>
            <a:ext cx="349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014" y="3952880"/>
            <a:ext cx="4362139" cy="2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685801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/>
              <a:t>Mean != Median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58" y="1600201"/>
            <a:ext cx="7250555" cy="50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537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6165791" y="2063471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Monthly Earnings</a:t>
            </a:r>
            <a:br>
              <a:rPr lang="en-US" dirty="0"/>
            </a:br>
            <a:r>
              <a:rPr lang="en-US" dirty="0"/>
              <a:t>N = 595, </a:t>
            </a:r>
            <a:br>
              <a:rPr lang="en-US" dirty="0"/>
            </a:br>
            <a:r>
              <a:rPr lang="en-US" dirty="0"/>
              <a:t>Median = 800</a:t>
            </a:r>
            <a:br>
              <a:rPr lang="en-US" dirty="0"/>
            </a:br>
            <a:r>
              <a:rPr lang="en-US" dirty="0"/>
              <a:t>Mean    = 883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5268516" cy="270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3048000"/>
            <a:ext cx="32004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These data are skewed to the </a:t>
            </a:r>
            <a:r>
              <a:rPr lang="en-US" sz="1400" b="1" dirty="0">
                <a:solidFill>
                  <a:schemeClr val="tx2"/>
                </a:solidFill>
              </a:rPr>
              <a:t>right</a:t>
            </a:r>
            <a:r>
              <a:rPr lang="en-US" sz="1400" b="1" dirty="0"/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07067" y="4419600"/>
            <a:ext cx="1094282" cy="944051"/>
            <a:chOff x="907067" y="4419600"/>
            <a:chExt cx="1094282" cy="944051"/>
          </a:xfrm>
        </p:grpSpPr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1854437" y="4419600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7067" y="4994319"/>
              <a:ext cx="1094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Median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39440" y="4419600"/>
            <a:ext cx="1094282" cy="944051"/>
            <a:chOff x="1939440" y="4419600"/>
            <a:chExt cx="1094282" cy="944051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2063809" y="4419600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39440" y="4994319"/>
              <a:ext cx="1094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Mean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2801808" y="4886793"/>
            <a:ext cx="5742585" cy="183912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The mean will exceed the median when the distribution is skewed to the right.</a:t>
            </a:r>
          </a:p>
          <a:p>
            <a:pPr>
              <a:spcBef>
                <a:spcPct val="50000"/>
              </a:spcBef>
            </a:pPr>
            <a:r>
              <a:rPr lang="en-US" sz="2000" b="1" dirty="0"/>
              <a:t>Skewness is in the direction of the </a:t>
            </a:r>
            <a:r>
              <a:rPr lang="en-US" sz="2000" b="1" dirty="0">
                <a:solidFill>
                  <a:schemeClr val="tx2"/>
                </a:solidFill>
              </a:rPr>
              <a:t>long tail</a:t>
            </a:r>
          </a:p>
        </p:txBody>
      </p:sp>
    </p:spTree>
    <p:extLst>
      <p:ext uri="{BB962C8B-B14F-4D97-AF65-F5344CB8AC3E}">
        <p14:creationId xmlns:p14="http://schemas.microsoft.com/office/powerpoint/2010/main" val="35149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3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SKewness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93493" y="4482059"/>
            <a:ext cx="6697571" cy="2390931"/>
            <a:chOff x="2293493" y="4482059"/>
            <a:chExt cx="6697571" cy="23909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493" y="5540115"/>
              <a:ext cx="2308484" cy="13328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3256" y="4482059"/>
              <a:ext cx="1707808" cy="23909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9406" y="5207958"/>
              <a:ext cx="1593850" cy="16650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127" y="4935230"/>
              <a:ext cx="1291839" cy="1937759"/>
            </a:xfrm>
            <a:prstGeom prst="rect">
              <a:avLst/>
            </a:prstGeom>
          </p:spPr>
        </p:pic>
      </p:grp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Extreme observations distort means but not medians.</a:t>
            </a:r>
          </a:p>
          <a:p>
            <a:r>
              <a:rPr lang="en-US" dirty="0"/>
              <a:t>Outlying observations distort the mean: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Med  [1,2,4,6,8,9,17] = 6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Mean[1,2,4,6,8,9,17] = 6.714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Med  [1,2,4,6,8,9,</a:t>
            </a:r>
            <a:r>
              <a:rPr lang="en-US" b="0" dirty="0">
                <a:solidFill>
                  <a:schemeClr val="tx2"/>
                </a:solidFill>
              </a:rPr>
              <a:t>17000</a:t>
            </a:r>
            <a:r>
              <a:rPr lang="en-US" b="0" dirty="0"/>
              <a:t>] = 6 (still)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Mean[1,2,4,6,8,9,</a:t>
            </a:r>
            <a:r>
              <a:rPr lang="en-US" b="0" dirty="0">
                <a:solidFill>
                  <a:schemeClr val="tx2"/>
                </a:solidFill>
              </a:rPr>
              <a:t>17000</a:t>
            </a:r>
            <a:r>
              <a:rPr lang="en-US" b="0" dirty="0"/>
              <a:t>] = 2432.8 (!)</a:t>
            </a:r>
          </a:p>
          <a:p>
            <a:r>
              <a:rPr lang="en-US" dirty="0"/>
              <a:t>Typically occurs when there are some outlying observations, such as in cross sections of income or wealth and/or when the sample is not very large.</a:t>
            </a:r>
          </a:p>
        </p:txBody>
      </p:sp>
    </p:spTree>
    <p:extLst>
      <p:ext uri="{BB962C8B-B14F-4D97-AF65-F5344CB8AC3E}">
        <p14:creationId xmlns:p14="http://schemas.microsoft.com/office/powerpoint/2010/main" val="11016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762000"/>
            <a:ext cx="57435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3080" y="1478280"/>
            <a:ext cx="52578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8607" y="5382768"/>
            <a:ext cx="56864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 bwMode="auto">
          <a:xfrm>
            <a:off x="1905000" y="3429000"/>
            <a:ext cx="1752600" cy="1371600"/>
          </a:xfrm>
          <a:prstGeom prst="rect">
            <a:avLst/>
          </a:prstGeom>
          <a:solidFill>
            <a:srgbClr val="99CC00">
              <a:alpha val="16078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828800" y="5410200"/>
            <a:ext cx="5562600" cy="990600"/>
          </a:xfrm>
          <a:prstGeom prst="rect">
            <a:avLst/>
          </a:prstGeom>
          <a:solidFill>
            <a:srgbClr val="99CC00">
              <a:alpha val="16078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358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2459" cy="1371600"/>
          </a:xfrm>
        </p:spPr>
        <p:txBody>
          <a:bodyPr/>
          <a:lstStyle/>
          <a:p>
            <a:r>
              <a:rPr lang="en-US"/>
              <a:t>More Information Needed!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969812"/>
            <a:ext cx="5853112" cy="39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60314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Both data sets have a mean of about 100.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2209800" y="3581400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0362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8012243" cy="1371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Dispersion</a:t>
            </a:r>
            <a:r>
              <a:rPr lang="en-US" dirty="0"/>
              <a:t> of the Observations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37279" y="3068321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10242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279" y="3068321"/>
                        <a:ext cx="5486400" cy="365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6077263" y="3068320"/>
            <a:ext cx="2781924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We quantify the variation of the values around the mean.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Note the </a:t>
            </a:r>
            <a:r>
              <a:rPr lang="en-US" b="1" dirty="0">
                <a:solidFill>
                  <a:schemeClr val="tx2"/>
                </a:solidFill>
              </a:rPr>
              <a:t>range</a:t>
            </a:r>
            <a:r>
              <a:rPr lang="en-US" b="1" dirty="0"/>
              <a:t> is from 1.05 to 2.70.  This gives an idea where the data lie.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The mean plus a measure of the variation do the same job.</a:t>
            </a:r>
          </a:p>
        </p:txBody>
      </p:sp>
      <p:sp>
        <p:nvSpPr>
          <p:cNvPr id="10246" name="Line 9"/>
          <p:cNvSpPr>
            <a:spLocks noChangeShapeType="1"/>
          </p:cNvSpPr>
          <p:nvPr/>
        </p:nvSpPr>
        <p:spPr bwMode="auto">
          <a:xfrm>
            <a:off x="3396521" y="5856001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7280" y="1676400"/>
            <a:ext cx="8534400" cy="13388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30 hours of average defect data on sets of circuit boards.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1.45  1.65  1.50  2.25  1.65  1.60  2.30  2.20  2.70  1.70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2.35  1.70  1.90  1.45  1.40  2.60  2.05  1.70  1.05  2.35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1.90  1.55  1.95  1.60  2.05  2.05  1.70  2.30  1.30  2.35</a:t>
            </a:r>
          </a:p>
        </p:txBody>
      </p:sp>
    </p:spTree>
    <p:extLst>
      <p:ext uri="{BB962C8B-B14F-4D97-AF65-F5344CB8AC3E}">
        <p14:creationId xmlns:p14="http://schemas.microsoft.com/office/powerpoint/2010/main" val="187603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build="p"/>
      <p:bldP spid="1024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Range as a Measure of Dispersion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</a:t>
            </a:r>
            <a:br>
              <a:rPr lang="en-US" dirty="0"/>
            </a:br>
            <a:r>
              <a:rPr lang="en-US" dirty="0"/>
              <a:t>????????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5853112" cy="39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0182" y="5708441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two data sets both have 1,000 observations </a:t>
            </a:r>
            <a:br>
              <a:rPr lang="en-US" dirty="0"/>
            </a:br>
            <a:r>
              <a:rPr lang="en-US" dirty="0"/>
              <a:t>that range from about 10 to about 180.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0017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4975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8023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61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of the problems are not easy to formalize, and have seen little work</a:t>
            </a:r>
          </a:p>
          <a:p>
            <a:pPr lvl="1"/>
            <a:r>
              <a:rPr lang="en-US" dirty="0"/>
              <a:t>E.g., Cleaning</a:t>
            </a:r>
          </a:p>
          <a:p>
            <a:pPr lvl="1"/>
            <a:r>
              <a:rPr lang="en-US" dirty="0"/>
              <a:t>Others aspects of integration, e.g., schema mapping, have been studied in depth</a:t>
            </a:r>
          </a:p>
          <a:p>
            <a:endParaRPr lang="en-US" dirty="0"/>
          </a:p>
          <a:p>
            <a:r>
              <a:rPr lang="en-US" dirty="0"/>
              <a:t>A mish-mash of tools typically used </a:t>
            </a:r>
          </a:p>
          <a:p>
            <a:pPr lvl="1"/>
            <a:r>
              <a:rPr lang="en-US" dirty="0"/>
              <a:t>Visual (e.g., </a:t>
            </a:r>
            <a:r>
              <a:rPr lang="en-US" dirty="0" err="1"/>
              <a:t>Trifacta</a:t>
            </a:r>
            <a:r>
              <a:rPr lang="en-US" dirty="0"/>
              <a:t>), or not (UNIX grep/</a:t>
            </a:r>
            <a:r>
              <a:rPr lang="en-US" dirty="0" err="1"/>
              <a:t>sed</a:t>
            </a:r>
            <a:r>
              <a:rPr lang="en-US" dirty="0"/>
              <a:t>/</a:t>
            </a:r>
            <a:r>
              <a:rPr lang="en-US" dirty="0" err="1"/>
              <a:t>awk</a:t>
            </a:r>
            <a:r>
              <a:rPr lang="en-US" dirty="0"/>
              <a:t>, Pandas)</a:t>
            </a:r>
          </a:p>
          <a:p>
            <a:pPr lvl="1"/>
            <a:r>
              <a:rPr lang="en-US" dirty="0"/>
              <a:t>Ad hoc programs for cleaning data, depending on the exact type of errors</a:t>
            </a:r>
          </a:p>
          <a:p>
            <a:pPr lvl="1"/>
            <a:r>
              <a:rPr lang="en-US" dirty="0"/>
              <a:t>Different types of transformation tools </a:t>
            </a:r>
          </a:p>
          <a:p>
            <a:pPr lvl="1"/>
            <a:r>
              <a:rPr lang="en-US" dirty="0"/>
              <a:t>Visualization and exploratory data analysis to understand and remove outliers/noise</a:t>
            </a:r>
          </a:p>
          <a:p>
            <a:pPr lvl="1"/>
            <a:r>
              <a:rPr lang="en-US" dirty="0"/>
              <a:t>Several tools for setting up the actual pipelines, assuming the individual steps are setup (e.g., </a:t>
            </a:r>
            <a:r>
              <a:rPr lang="en-US" dirty="0" err="1"/>
              <a:t>Talend</a:t>
            </a:r>
            <a:r>
              <a:rPr lang="en-US" dirty="0"/>
              <a:t>, AWS Glue)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757410" cy="1371600"/>
          </a:xfrm>
        </p:spPr>
        <p:txBody>
          <a:bodyPr>
            <a:normAutofit/>
          </a:bodyPr>
          <a:lstStyle/>
          <a:p>
            <a:r>
              <a:rPr lang="en-US" dirty="0"/>
              <a:t>Variance &amp; STDEV: </a:t>
            </a:r>
            <a:br>
              <a:rPr lang="en-US" dirty="0"/>
            </a:br>
            <a:r>
              <a:rPr lang="en-US" dirty="0"/>
              <a:t>Measures of dispersion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Variance = s</a:t>
            </a:r>
            <a:r>
              <a:rPr lang="en-US" baseline="-25000" dirty="0"/>
              <a:t>X</a:t>
            </a:r>
            <a:r>
              <a:rPr lang="en-US" baseline="30000" dirty="0"/>
              <a:t>2</a:t>
            </a:r>
            <a:r>
              <a:rPr lang="en-US" dirty="0"/>
              <a:t> =  </a:t>
            </a:r>
          </a:p>
          <a:p>
            <a:endParaRPr lang="en-US" dirty="0"/>
          </a:p>
          <a:p>
            <a:r>
              <a:rPr lang="en-US" dirty="0"/>
              <a:t>Standard deviation =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 = </a:t>
            </a:r>
          </a:p>
          <a:p>
            <a:endParaRPr lang="en-US" dirty="0"/>
          </a:p>
          <a:p>
            <a:r>
              <a:rPr lang="en-US" dirty="0"/>
              <a:t>The variance is commonly used statistic for spread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are the units of the variance ??????????</a:t>
            </a:r>
          </a:p>
          <a:p>
            <a:r>
              <a:rPr lang="en-US" dirty="0"/>
              <a:t>Standard deviation “fixes this,” can be used as an </a:t>
            </a:r>
            <a:r>
              <a:rPr lang="en-US" dirty="0">
                <a:solidFill>
                  <a:schemeClr val="tx2"/>
                </a:solidFill>
              </a:rPr>
              <a:t>interpretable unit of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04" y="1524318"/>
            <a:ext cx="2057400" cy="914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04143" y="6475751"/>
            <a:ext cx="7375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Why n-1?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nebula.deanza.edu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/~bloom/math10/m10divideby_nminus1.pdf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06" y="1543368"/>
            <a:ext cx="1676400" cy="876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564" y="2279968"/>
            <a:ext cx="1955800" cy="12319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5845" y="1752600"/>
            <a:ext cx="655818" cy="376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63235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uiExpand="1" build="p"/>
      <p:bldP spid="24" grpId="0"/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578"/>
            <a:ext cx="8904157" cy="61913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330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2230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“standard deviations from the mean” as a unit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2" y="1752600"/>
          <a:ext cx="7922301" cy="461195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41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6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>
                          <a:effectLst/>
                        </a:rPr>
                        <a:t>SDs</a:t>
                      </a:r>
                    </a:p>
                  </a:txBody>
                  <a:tcPr marL="27185" marR="27185" marT="27185" marB="2718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dirty="0">
                          <a:effectLst/>
                        </a:rPr>
                        <a:t>Proportion</a:t>
                      </a:r>
                    </a:p>
                  </a:txBody>
                  <a:tcPr marL="27185" marR="27185" marT="27185" marB="2718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>
                          <a:effectLst/>
                        </a:rPr>
                        <a:t>Interpretation</a:t>
                      </a:r>
                    </a:p>
                  </a:txBody>
                  <a:tcPr marL="27185" marR="27185" marT="27185" marB="2718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13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2400">
                          <a:effectLst/>
                        </a:rPr>
                        <a:t>0.68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68%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1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132">
                <a:tc>
                  <a:txBody>
                    <a:bodyPr/>
                    <a:lstStyle/>
                    <a:p>
                      <a:pPr algn="l" fontAlgn="t"/>
                      <a:r>
                        <a:rPr lang="is-IS" sz="2400">
                          <a:effectLst/>
                        </a:rPr>
                        <a:t>2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0.95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95%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2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3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0.9973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99.73%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3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4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0.999937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99.9937%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4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5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2400">
                          <a:effectLst/>
                        </a:rPr>
                        <a:t>0.9999994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99.999943%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5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6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99.9999998%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6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6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30" y="0"/>
            <a:ext cx="702633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23285" cy="1371600"/>
          </a:xfrm>
        </p:spPr>
        <p:txBody>
          <a:bodyPr/>
          <a:lstStyle/>
          <a:p>
            <a:r>
              <a:rPr lang="en-US"/>
              <a:t>Pairs of data Points?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002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Variables Y and X vary together</a:t>
            </a:r>
          </a:p>
          <a:p>
            <a:r>
              <a:rPr lang="en-US" dirty="0"/>
              <a:t>Causality vs. correlation:  Does movement in X “cause” movement in Y in some metaphysical sense?</a:t>
            </a:r>
          </a:p>
          <a:p>
            <a:r>
              <a:rPr lang="en-US" dirty="0"/>
              <a:t>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Simultaneous movement through a statistical relationship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Simultaneous variation “induced” by the variation of a common third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4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96200" cy="1371600"/>
          </a:xfrm>
        </p:spPr>
        <p:txBody>
          <a:bodyPr>
            <a:normAutofit/>
          </a:bodyPr>
          <a:lstStyle/>
          <a:p>
            <a:r>
              <a:rPr lang="en-US" dirty="0"/>
              <a:t>House Prices &amp; Per Capita Income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68350" y="1828800"/>
          <a:ext cx="235585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Bitmap Image" r:id="rId4" imgW="2152951" imgH="3619048" progId="PBrush">
                  <p:embed/>
                </p:oleObj>
              </mc:Choice>
              <mc:Fallback>
                <p:oleObj name="Bitmap Image" r:id="rId4" imgW="2152951" imgH="3619048" progId="PBrush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1828800"/>
                        <a:ext cx="235585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5791200" y="1828800"/>
          <a:ext cx="2366963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Bitmap Image" r:id="rId6" imgW="2161905" imgH="3619048" progId="PBrush">
                  <p:embed/>
                </p:oleObj>
              </mc:Choice>
              <mc:Fallback>
                <p:oleObj name="Bitmap Image" r:id="rId6" imgW="2161905" imgH="3619048" progId="PBrush">
                  <p:embed/>
                  <p:pic>
                    <p:nvPicPr>
                      <p:cNvPr id="205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828800"/>
                        <a:ext cx="2366963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3278188" y="1828800"/>
          <a:ext cx="2360612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Bitmap Image" r:id="rId8" imgW="2161905" imgH="3629532" progId="PBrush">
                  <p:embed/>
                </p:oleObj>
              </mc:Choice>
              <mc:Fallback>
                <p:oleObj name="Bitmap Image" r:id="rId8" imgW="2161905" imgH="3629532" progId="PBrush">
                  <p:embed/>
                  <p:pic>
                    <p:nvPicPr>
                      <p:cNvPr id="205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188" y="1828800"/>
                        <a:ext cx="2360612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3200400" y="180975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5705475" y="182880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8153400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5638800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133725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690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292715" cy="1371600"/>
          </a:xfrm>
        </p:spPr>
        <p:txBody>
          <a:bodyPr>
            <a:normAutofit/>
          </a:bodyPr>
          <a:lstStyle/>
          <a:p>
            <a:r>
              <a:rPr lang="en-US" dirty="0"/>
              <a:t>Scatter Plot Suggests Positive Correlation</a:t>
            </a:r>
          </a:p>
        </p:txBody>
      </p:sp>
      <p:graphicFrame>
        <p:nvGraphicFramePr>
          <p:cNvPr id="18434" name="Object 4"/>
          <p:cNvGraphicFramePr>
            <a:graphicFrameLocks noChangeAspect="1"/>
          </p:cNvGraphicFramePr>
          <p:nvPr>
            <p:extLst/>
          </p:nvPr>
        </p:nvGraphicFramePr>
        <p:xfrm>
          <a:off x="1752600" y="1828800"/>
          <a:ext cx="63246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1843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28800"/>
                        <a:ext cx="6324600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 fontScale="90000"/>
          </a:bodyPr>
          <a:lstStyle/>
          <a:p>
            <a:r>
              <a:rPr lang="en-US"/>
              <a:t>Linear Regression Measures Correlation</a:t>
            </a:r>
            <a:endParaRPr lang="en-US" dirty="0"/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>
            <p:extLst/>
          </p:nvPr>
        </p:nvGraphicFramePr>
        <p:xfrm>
          <a:off x="1752600" y="1803400"/>
          <a:ext cx="63246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1945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03400"/>
                        <a:ext cx="6324600" cy="421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200400" y="2566142"/>
            <a:ext cx="3886200" cy="3111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Regression Line: Listing = a + b </a:t>
            </a:r>
            <a:r>
              <a:rPr lang="en-US" sz="1400" b="1" dirty="0" err="1"/>
              <a:t>IncomePC</a:t>
            </a:r>
            <a:endParaRPr lang="en-US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 Is Not Causation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Price and income seem to be </a:t>
            </a:r>
            <a:r>
              <a:rPr lang="en-US" dirty="0">
                <a:solidFill>
                  <a:schemeClr val="tx2"/>
                </a:solidFill>
              </a:rPr>
              <a:t>positively</a:t>
            </a:r>
            <a:r>
              <a:rPr lang="en-US" dirty="0"/>
              <a:t> correlated.</a:t>
            </a:r>
          </a:p>
          <a:p>
            <a:endParaRPr lang="en-US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/>
          </p:nvPr>
        </p:nvGraphicFramePr>
        <p:xfrm>
          <a:off x="831959" y="2305529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1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959" y="2305529"/>
                        <a:ext cx="548640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3815" y="6475751"/>
            <a:ext cx="6715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US gasoline prices, 1953-2004, plotted against per-capita US income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7584" y="3434912"/>
            <a:ext cx="204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Does a rise in income </a:t>
            </a:r>
            <a:r>
              <a:rPr lang="en-US" dirty="0">
                <a:solidFill>
                  <a:schemeClr val="tx2"/>
                </a:solidFill>
              </a:rPr>
              <a:t>cause</a:t>
            </a:r>
            <a:r>
              <a:rPr lang="en-US" dirty="0"/>
              <a:t> a rise in gas prices ??????????????</a:t>
            </a:r>
          </a:p>
        </p:txBody>
      </p:sp>
    </p:spTree>
    <p:extLst>
      <p:ext uri="{BB962C8B-B14F-4D97-AF65-F5344CB8AC3E}">
        <p14:creationId xmlns:p14="http://schemas.microsoft.com/office/powerpoint/2010/main" val="98997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442616" cy="1371600"/>
          </a:xfrm>
        </p:spPr>
        <p:txBody>
          <a:bodyPr>
            <a:normAutofit/>
          </a:bodyPr>
          <a:lstStyle/>
          <a:p>
            <a:r>
              <a:rPr lang="en-US" dirty="0"/>
              <a:t>A Hidden Relationship</a:t>
            </a:r>
          </a:p>
        </p:txBody>
      </p:sp>
      <p:graphicFrame>
        <p:nvGraphicFramePr>
          <p:cNvPr id="21506" name="Object 5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244840" y="2743201"/>
          <a:ext cx="4232491" cy="282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21506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40" y="2743201"/>
                        <a:ext cx="4232491" cy="2821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7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4607776" y="2743201"/>
          <a:ext cx="4232491" cy="282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Graph" r:id="rId6" imgW="5486400" imgH="3657600" progId="MtbGraph.Document">
                  <p:embed/>
                </p:oleObj>
              </mc:Choice>
              <mc:Fallback>
                <p:oleObj name="Graph" r:id="rId6" imgW="5486400" imgH="3657600" progId="MtbGraph.Document">
                  <p:embed/>
                  <p:pic>
                    <p:nvPicPr>
                      <p:cNvPr id="21507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776" y="2743201"/>
                        <a:ext cx="4232491" cy="2821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4200" y="18105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Not positively “related” to each other; both positively related to “time.”</a:t>
            </a:r>
          </a:p>
        </p:txBody>
      </p:sp>
    </p:spTree>
    <p:extLst>
      <p:ext uri="{BB962C8B-B14F-4D97-AF65-F5344CB8AC3E}">
        <p14:creationId xmlns:p14="http://schemas.microsoft.com/office/powerpoint/2010/main" val="19337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49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“Related” ...?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to capture: some variable X varies in the same direction and at the same scale as some other variable 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happens if: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X varies in the opposite direction as Y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X varies in the same direction as Y  ????????</a:t>
            </a:r>
          </a:p>
          <a:p>
            <a:r>
              <a:rPr lang="en-US" dirty="0"/>
              <a:t>What are the units of the covariance ????????</a:t>
            </a:r>
          </a:p>
          <a:p>
            <a:r>
              <a:rPr lang="en-US" dirty="0"/>
              <a:t>Pearson’s correlation coefficient is </a:t>
            </a:r>
            <a:r>
              <a:rPr lang="en-US" dirty="0" err="1">
                <a:solidFill>
                  <a:schemeClr val="tx2"/>
                </a:solidFill>
              </a:rPr>
              <a:t>unitless</a:t>
            </a:r>
            <a:r>
              <a:rPr lang="en-US" dirty="0"/>
              <a:t> in [-1,+1]: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2543956"/>
            <a:ext cx="37084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50" y="5617123"/>
            <a:ext cx="2552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</a:t>
            </a:r>
          </a:p>
        </p:txBody>
      </p:sp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2133600" y="1905000"/>
          <a:ext cx="5029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235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905000"/>
                        <a:ext cx="5029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7"/>
          <p:cNvGraphicFramePr>
            <a:graphicFrameLocks noChangeAspect="1"/>
          </p:cNvGraphicFramePr>
          <p:nvPr/>
        </p:nvGraphicFramePr>
        <p:xfrm>
          <a:off x="7429500" y="3886200"/>
          <a:ext cx="495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6" imgW="495085" imgH="228501" progId="Equation.DSMT4">
                  <p:embed/>
                </p:oleObj>
              </mc:Choice>
              <mc:Fallback>
                <p:oleObj name="Equation" r:id="rId6" imgW="495085" imgH="228501" progId="Equation.DSMT4">
                  <p:embed/>
                  <p:pic>
                    <p:nvPicPr>
                      <p:cNvPr id="2355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0" y="3886200"/>
                        <a:ext cx="4953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8"/>
          <p:cNvGraphicFramePr>
            <a:graphicFrameLocks noChangeAspect="1"/>
          </p:cNvGraphicFramePr>
          <p:nvPr/>
        </p:nvGraphicFramePr>
        <p:xfrm>
          <a:off x="4114800" y="1524000"/>
          <a:ext cx="533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Equation" r:id="rId8" imgW="533169" imgH="203112" progId="Equation.DSMT4">
                  <p:embed/>
                </p:oleObj>
              </mc:Choice>
              <mc:Fallback>
                <p:oleObj name="Equation" r:id="rId8" imgW="533169" imgH="203112" progId="Equation.DSMT4">
                  <p:embed/>
                  <p:pic>
                    <p:nvPicPr>
                      <p:cNvPr id="2355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524000"/>
                        <a:ext cx="5334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Line 10"/>
          <p:cNvSpPr>
            <a:spLocks noChangeShapeType="1"/>
          </p:cNvSpPr>
          <p:nvPr/>
        </p:nvSpPr>
        <p:spPr bwMode="auto">
          <a:xfrm flipV="1">
            <a:off x="4362450" y="173355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11"/>
          <p:cNvSpPr>
            <a:spLocks noChangeShapeType="1"/>
          </p:cNvSpPr>
          <p:nvPr/>
        </p:nvSpPr>
        <p:spPr bwMode="auto">
          <a:xfrm>
            <a:off x="2933700" y="4010025"/>
            <a:ext cx="441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Text Box 12"/>
          <p:cNvSpPr txBox="1">
            <a:spLocks noChangeArrowheads="1"/>
          </p:cNvSpPr>
          <p:nvPr/>
        </p:nvSpPr>
        <p:spPr bwMode="auto">
          <a:xfrm>
            <a:off x="2133600" y="5410200"/>
            <a:ext cx="5029200" cy="3730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r</a:t>
            </a:r>
            <a:r>
              <a:rPr lang="en-US" b="1" baseline="-25000"/>
              <a:t>Income,Listing</a:t>
            </a:r>
            <a:r>
              <a:rPr lang="en-US" b="1"/>
              <a:t> = +0.591</a:t>
            </a:r>
          </a:p>
        </p:txBody>
      </p:sp>
      <p:sp>
        <p:nvSpPr>
          <p:cNvPr id="23561" name="Oval 13"/>
          <p:cNvSpPr>
            <a:spLocks noChangeArrowheads="1"/>
          </p:cNvSpPr>
          <p:nvPr/>
        </p:nvSpPr>
        <p:spPr bwMode="auto">
          <a:xfrm rot="-1337877">
            <a:off x="3200400" y="4038600"/>
            <a:ext cx="12954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Oval 14"/>
          <p:cNvSpPr>
            <a:spLocks noChangeArrowheads="1"/>
          </p:cNvSpPr>
          <p:nvPr/>
        </p:nvSpPr>
        <p:spPr bwMode="auto">
          <a:xfrm rot="-1337877">
            <a:off x="4316413" y="3146425"/>
            <a:ext cx="19812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224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Correlations</a:t>
            </a:r>
          </a:p>
        </p:txBody>
      </p:sp>
      <p:graphicFrame>
        <p:nvGraphicFramePr>
          <p:cNvPr id="24578" name="Object 5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27119" y="1734796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24578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19" y="1734796"/>
                        <a:ext cx="5486400" cy="365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7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5872397" y="1196578"/>
          <a:ext cx="2971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Graph" r:id="rId6" imgW="5486400" imgH="3657600" progId="MtbGraph.Document">
                  <p:embed/>
                </p:oleObj>
              </mc:Choice>
              <mc:Fallback>
                <p:oleObj name="Graph" r:id="rId6" imgW="5486400" imgH="3657600" progId="MtbGraph.Document">
                  <p:embed/>
                  <p:pic>
                    <p:nvPicPr>
                      <p:cNvPr id="24579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397" y="1196578"/>
                        <a:ext cx="29718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9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5872397" y="3779044"/>
          <a:ext cx="2971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Graph" r:id="rId8" imgW="5486400" imgH="3657600" progId="MtbGraph.Document">
                  <p:embed/>
                </p:oleObj>
              </mc:Choice>
              <mc:Fallback>
                <p:oleObj name="Graph" r:id="rId8" imgW="5486400" imgH="3657600" progId="MtbGraph.Document">
                  <p:embed/>
                  <p:pic>
                    <p:nvPicPr>
                      <p:cNvPr id="2458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397" y="3779044"/>
                        <a:ext cx="29718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1676400" y="5419517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+1.0</a:t>
            </a:r>
          </a:p>
        </p:txBody>
      </p:sp>
      <p:sp>
        <p:nvSpPr>
          <p:cNvPr id="24583" name="Text Box 12"/>
          <p:cNvSpPr txBox="1">
            <a:spLocks noChangeArrowheads="1"/>
          </p:cNvSpPr>
          <p:nvPr/>
        </p:nvSpPr>
        <p:spPr bwMode="auto">
          <a:xfrm>
            <a:off x="6807437" y="3196884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0.0</a:t>
            </a:r>
          </a:p>
        </p:txBody>
      </p:sp>
      <p:sp>
        <p:nvSpPr>
          <p:cNvPr id="24584" name="Text Box 13"/>
          <p:cNvSpPr txBox="1">
            <a:spLocks noChangeArrowheads="1"/>
          </p:cNvSpPr>
          <p:nvPr/>
        </p:nvSpPr>
        <p:spPr bwMode="auto">
          <a:xfrm>
            <a:off x="6807437" y="5975692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+0.5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0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3" grpId="0"/>
      <p:bldP spid="2458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is not causation!!!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318"/>
            <a:ext cx="8382000" cy="2921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81000" y="4585762"/>
          <a:ext cx="6199729" cy="2000448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60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9148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 dirty="0">
                          <a:effectLst/>
                        </a:rPr>
                        <a:t>2000</a:t>
                      </a:r>
                      <a:endParaRPr lang="is-IS" sz="1100" dirty="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2001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2002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2003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2004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2005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2006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2007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2008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 dirty="0">
                          <a:effectLst/>
                        </a:rPr>
                        <a:t>2009</a:t>
                      </a:r>
                      <a:endParaRPr lang="is-IS" sz="1100" dirty="0">
                        <a:effectLst/>
                      </a:endParaRP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052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Divorce rate in Maine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Divorces per 1000 people (US Census)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4.7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4.6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4.4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4.3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4.1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4.1</a:t>
                      </a: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983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Per capita consumption of margarine (US)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Pounds (USDA)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8.2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7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6.5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>
                          <a:effectLst/>
                        </a:rPr>
                        <a:t>5.3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dirty="0">
                          <a:effectLst/>
                        </a:rPr>
                        <a:t>5.2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4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4.6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3.7</a:t>
                      </a: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075355" y="4717469"/>
            <a:ext cx="1349115" cy="4205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r=0.993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11778" y="5375697"/>
            <a:ext cx="1876267" cy="4205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?????????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1859" y="6580681"/>
            <a:ext cx="4287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tylervigen.com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/spurious-correlations</a:t>
            </a:r>
          </a:p>
        </p:txBody>
      </p:sp>
    </p:spTree>
    <p:extLst>
      <p:ext uri="{BB962C8B-B14F-4D97-AF65-F5344CB8AC3E}">
        <p14:creationId xmlns:p14="http://schemas.microsoft.com/office/powerpoint/2010/main" val="37133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 to drive the point home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1" y="1765432"/>
            <a:ext cx="8889167" cy="42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095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86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60" y="5486400"/>
            <a:ext cx="5791200" cy="1371600"/>
          </a:xfrm>
        </p:spPr>
        <p:txBody>
          <a:bodyPr/>
          <a:lstStyle/>
          <a:p>
            <a:r>
              <a:rPr lang="en-US" dirty="0"/>
              <a:t>Transformations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73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So, you’ve figured out that your data 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Skewed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vastly different ranges across datasets and/or different units</a:t>
            </a:r>
          </a:p>
          <a:p>
            <a:r>
              <a:rPr lang="en-US" dirty="0"/>
              <a:t>What do you do?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3939381"/>
            <a:ext cx="8245475" cy="17238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Transform the variables to: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ease the validity and interpretation of data analyses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change or ease the type of Stat/ML models you can use</a:t>
            </a:r>
          </a:p>
        </p:txBody>
      </p:sp>
    </p:spTree>
    <p:extLst>
      <p:ext uri="{BB962C8B-B14F-4D97-AF65-F5344CB8AC3E}">
        <p14:creationId xmlns:p14="http://schemas.microsoft.com/office/powerpoint/2010/main" val="359081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B43B979-AF50-C147-A851-F344C21751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Standardization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506E2AE-1654-5845-821F-FA562D5B3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Transforming the variable to a comparable metric</a:t>
            </a:r>
          </a:p>
          <a:p>
            <a:pPr lvl="1"/>
            <a:r>
              <a:rPr lang="en-US" altLang="en-US" dirty="0"/>
              <a:t>known unit</a:t>
            </a:r>
          </a:p>
          <a:p>
            <a:pPr lvl="1"/>
            <a:r>
              <a:rPr lang="en-US" altLang="en-US" dirty="0"/>
              <a:t>known mean</a:t>
            </a:r>
          </a:p>
          <a:p>
            <a:pPr lvl="1"/>
            <a:r>
              <a:rPr lang="en-US" altLang="en-US" dirty="0"/>
              <a:t>known standard deviation</a:t>
            </a:r>
          </a:p>
          <a:p>
            <a:pPr lvl="1"/>
            <a:r>
              <a:rPr lang="en-US" altLang="en-US" dirty="0"/>
              <a:t>known range</a:t>
            </a:r>
          </a:p>
          <a:p>
            <a:r>
              <a:rPr lang="en-US" altLang="en-US" dirty="0"/>
              <a:t>Three ways of standardizing:</a:t>
            </a:r>
          </a:p>
          <a:p>
            <a:pPr lvl="1"/>
            <a:r>
              <a:rPr lang="en-US" altLang="en-US" dirty="0"/>
              <a:t>P-standardization (percentile scores)</a:t>
            </a:r>
          </a:p>
          <a:p>
            <a:pPr lvl="1"/>
            <a:r>
              <a:rPr lang="en-US" altLang="en-US" dirty="0"/>
              <a:t>Z-standardization (z-scores)</a:t>
            </a:r>
          </a:p>
          <a:p>
            <a:pPr lvl="1"/>
            <a:r>
              <a:rPr lang="en-US" altLang="en-US" dirty="0"/>
              <a:t>D-standardization (dichotomize a variable)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235D5D-77F5-9841-BCD6-A63CB8E1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1AD1-28C9-AE4F-9C62-13E43870BB0E}" type="slidenum">
              <a:rPr lang="en-GB" altLang="en-US"/>
              <a:pPr/>
              <a:t>87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08E5B-19BE-E546-9378-3A8BB27D21C7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6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1AF38A0-FB22-CD49-8883-3DB2A89D44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When you should always standardize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A1ED691-6D6B-054C-9C3D-E5988142F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When averaging multiple variables, e.g. when creating a socioeconomic status variable out of income and education.</a:t>
            </a:r>
          </a:p>
          <a:p>
            <a:r>
              <a:rPr lang="en-US" altLang="en-US" dirty="0"/>
              <a:t>When comparing the effects of variables with unequal units, e.g. does age or education have a larger effect on income?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3873C1-63F9-EE45-8A87-0BD87606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B7C1-98C6-A343-A05A-0B4CF3A2EAC2}" type="slidenum">
              <a:rPr lang="en-GB" altLang="en-US"/>
              <a:pPr/>
              <a:t>88</a:t>
            </a:fld>
            <a:endParaRPr lang="en-GB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8D0D5-0F9F-2540-B453-04D5B060F63C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5746F7-DC7D-7A4B-AA30-D4FEDC86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232" y="3729736"/>
            <a:ext cx="2032000" cy="203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8B1719-CA0A-8B45-B41D-D1A5D6A7D5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23" y="3968496"/>
            <a:ext cx="1706036" cy="17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5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AF3A28-0F29-E346-A5BE-BB7AA6DA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0EF79-90C9-334C-B999-12F8AED3E84B}" type="slidenum">
              <a:rPr lang="en-GB" altLang="en-US"/>
              <a:pPr/>
              <a:t>89</a:t>
            </a:fld>
            <a:endParaRPr lang="en-GB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7821E5FE-F9AB-B44D-A32C-19C4C767B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/>
              <a:t>P</a:t>
            </a:r>
            <a:r>
              <a:rPr lang="en-US" altLang="en-US" dirty="0"/>
              <a:t>-Standardization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CF42BA9-2F5C-FF4C-8E18-D8AA42FEC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Every observation is assigned a number between 0 and 100, indicating the percentage of observation </a:t>
            </a:r>
            <a:r>
              <a:rPr lang="en-US" altLang="en-US" b="1" dirty="0"/>
              <a:t>beneath</a:t>
            </a:r>
            <a:r>
              <a:rPr lang="en-US" altLang="en-US" dirty="0"/>
              <a:t> it.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Can be read from the cumulative distribution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 case of knots: assign midpoints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The median, quartiles, quintiles, and deciles are special cases of P-scores.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6A64D-48C6-164C-AD3C-E4B40CF19991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1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039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CD4F2-1E42-F84D-AADA-E161607DE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7A78D-30B8-A34A-A5B0-754502C16658}" type="slidenum">
              <a:rPr lang="en-GB" altLang="en-US"/>
              <a:pPr/>
              <a:t>90</a:t>
            </a:fld>
            <a:endParaRPr lang="en-GB" altLang="en-US"/>
          </a:p>
        </p:txBody>
      </p:sp>
      <p:graphicFrame>
        <p:nvGraphicFramePr>
          <p:cNvPr id="7173" name="Object 5">
            <a:extLst>
              <a:ext uri="{FF2B5EF4-FFF2-40B4-BE49-F238E27FC236}">
                <a16:creationId xmlns:a16="http://schemas.microsoft.com/office/drawing/2014/main" id="{A9F0BCC5-838F-5A4C-B96B-E843CE2B9C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57200"/>
          <a:ext cx="4651375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Worksheet" r:id="rId3" imgW="1454150" imgH="1924050" progId="Excel.Sheet.8">
                  <p:embed/>
                </p:oleObj>
              </mc:Choice>
              <mc:Fallback>
                <p:oleObj name="Worksheet" r:id="rId3" imgW="1454150" imgH="1924050" progId="Excel.Sheet.8">
                  <p:embed/>
                  <p:pic>
                    <p:nvPicPr>
                      <p:cNvPr id="7173" name="Object 5">
                        <a:extLst>
                          <a:ext uri="{FF2B5EF4-FFF2-40B4-BE49-F238E27FC236}">
                            <a16:creationId xmlns:a16="http://schemas.microsoft.com/office/drawing/2014/main" id="{A9F0BCC5-838F-5A4C-B96B-E843CE2B9C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57200"/>
                        <a:ext cx="4651375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F494E6-1B51-D943-A3CA-7C9A5B3B1146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869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4C29D1-CCA9-8248-B905-4ED0A8F5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BFFF-6F82-254D-890D-7B6D076167AF}" type="slidenum">
              <a:rPr lang="en-GB" altLang="en-US"/>
              <a:pPr/>
              <a:t>91</a:t>
            </a:fld>
            <a:endParaRPr lang="en-GB" alt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8983F04-B33E-D44D-AE63-D0C847992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P-standardization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149F8F9-DDA0-1647-98CC-CD3BE11F3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Turns the variable into a ranking, i.e. it turns the variable into a ordinal variable.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It is a </a:t>
            </a:r>
            <a:r>
              <a:rPr lang="en-US" altLang="en-US" sz="2800" b="1" dirty="0"/>
              <a:t>non-linear</a:t>
            </a:r>
            <a:r>
              <a:rPr lang="en-US" altLang="en-US" sz="2800" dirty="0"/>
              <a:t> transformation: relative distances change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Results in a fixed mean, range, and standard deviation; M=50, SD=28.6, This can change slightly due to knots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 histogram of a P-standardized variable approximates a uniform distribution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E4650-AE47-5243-A8D9-B73036B7D8AC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1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18220"/>
          </a:xfrm>
        </p:spPr>
        <p:txBody>
          <a:bodyPr>
            <a:normAutofit/>
          </a:bodyPr>
          <a:lstStyle/>
          <a:p>
            <a:r>
              <a:rPr lang="en-US" dirty="0"/>
              <a:t>Transform your data into a </a:t>
            </a:r>
            <a:r>
              <a:rPr lang="en-US" dirty="0" err="1">
                <a:solidFill>
                  <a:schemeClr val="tx2"/>
                </a:solidFill>
              </a:rPr>
              <a:t>unitless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scale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Put data into “standard deviations from the mean” units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This is called </a:t>
            </a:r>
            <a:r>
              <a:rPr lang="en-US" b="0" dirty="0">
                <a:solidFill>
                  <a:schemeClr val="tx2"/>
                </a:solidFill>
              </a:rPr>
              <a:t>standardizing</a:t>
            </a:r>
            <a:r>
              <a:rPr lang="en-US" b="0" dirty="0"/>
              <a:t> a variable, into standard units</a:t>
            </a:r>
          </a:p>
          <a:p>
            <a:r>
              <a:rPr lang="en-US" dirty="0"/>
              <a:t>Given data points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, ..., </a:t>
            </a:r>
            <a:r>
              <a:rPr lang="en-US" i="1" dirty="0" err="1"/>
              <a:t>x</a:t>
            </a:r>
            <a:r>
              <a:rPr lang="en-US" i="1" baseline="-25000" dirty="0" err="1"/>
              <a:t>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Translates </a:t>
            </a:r>
            <a:r>
              <a:rPr lang="en-US" i="1" dirty="0"/>
              <a:t>x</a:t>
            </a:r>
            <a:r>
              <a:rPr lang="en-US" dirty="0"/>
              <a:t> into a scaled and centered variable </a:t>
            </a:r>
            <a:r>
              <a:rPr lang="en-US" i="1" dirty="0"/>
              <a:t>z</a:t>
            </a:r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82657" cy="1371600"/>
          </a:xfrm>
        </p:spPr>
        <p:txBody>
          <a:bodyPr/>
          <a:lstStyle/>
          <a:p>
            <a:r>
              <a:rPr lang="en-US"/>
              <a:t>Centering And </a:t>
            </a:r>
            <a:r>
              <a:rPr lang="en-US" dirty="0"/>
              <a:t>Scaling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609" y="3537679"/>
            <a:ext cx="3098800" cy="12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Centering </a:t>
            </a:r>
            <a:r>
              <a:rPr lang="en-US"/>
              <a:t>or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531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Maybe you just want to center the data: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r>
              <a:rPr lang="en-US" dirty="0"/>
              <a:t>Maybe you just want to scale the data: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21" y="2197100"/>
            <a:ext cx="2705100" cy="63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421" y="4185796"/>
            <a:ext cx="24765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7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Discrete to continuous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models only work on continuous numeric data</a:t>
            </a:r>
          </a:p>
          <a:p>
            <a:r>
              <a:rPr lang="en-US" dirty="0"/>
              <a:t>Convert a binary variable to a number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health_insurance</a:t>
            </a:r>
            <a:r>
              <a:rPr lang="en-US" b="0" dirty="0"/>
              <a:t> = {“yes”, “no”} </a:t>
            </a:r>
            <a:r>
              <a:rPr lang="en-US" b="0" dirty="0">
                <a:sym typeface="Wingdings"/>
              </a:rPr>
              <a:t> {1, 0}</a:t>
            </a:r>
          </a:p>
          <a:p>
            <a:r>
              <a:rPr lang="en-US" dirty="0">
                <a:sym typeface="Wingdings"/>
              </a:rPr>
              <a:t>Why not {-1, +1} or {-10, +14}?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0/1 encoding lets us say things like “if a person has healthcare then their income increases by $X.”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Might need {-1,+1} for certain ML algorithms (e.g., SVM)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1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Discrete to continuous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non-binary variables?</a:t>
            </a:r>
          </a:p>
          <a:p>
            <a:r>
              <a:rPr lang="en-US" dirty="0"/>
              <a:t>My main transportation is a {BMW, Bicycle, Hovercraft}</a:t>
            </a:r>
          </a:p>
          <a:p>
            <a:r>
              <a:rPr lang="en-US" dirty="0"/>
              <a:t>One option: { BMW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1, Bicycle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2, Hovercraft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3 }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Problems ??????????</a:t>
            </a:r>
          </a:p>
          <a:p>
            <a:r>
              <a:rPr lang="en-US" dirty="0">
                <a:solidFill>
                  <a:schemeClr val="tx2"/>
                </a:solidFill>
              </a:rPr>
              <a:t>One-hot encoding</a:t>
            </a:r>
            <a:r>
              <a:rPr lang="en-US" dirty="0"/>
              <a:t>: convert a categorical variable with N values into a N-bit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BMW </a:t>
            </a:r>
            <a:r>
              <a:rPr lang="en-US" b="0" dirty="0">
                <a:sym typeface="Wingdings"/>
              </a:rPr>
              <a:t></a:t>
            </a:r>
            <a:r>
              <a:rPr lang="en-US" b="0" dirty="0"/>
              <a:t> [1, 0, 0]; Bicycle </a:t>
            </a:r>
            <a:r>
              <a:rPr lang="en-US" b="0" dirty="0">
                <a:sym typeface="Wingdings"/>
              </a:rPr>
              <a:t> [0, 1, 0]; Hovercraft  [0, 0, 1]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848512"/>
            <a:ext cx="7997252" cy="12776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Converts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dtype</a:t>
            </a:r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=category to one-hot-encoded cols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cols = [‘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my_transportation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’]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df.get_dummies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columns = cols )</a:t>
            </a:r>
          </a:p>
        </p:txBody>
      </p:sp>
    </p:spTree>
    <p:extLst>
      <p:ext uri="{BB962C8B-B14F-4D97-AF65-F5344CB8AC3E}">
        <p14:creationId xmlns:p14="http://schemas.microsoft.com/office/powerpoint/2010/main" val="39912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to discrete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doctors prescribe a certain medication to older kids more often?  Is there a difference in wage based on age?</a:t>
            </a:r>
          </a:p>
          <a:p>
            <a:r>
              <a:rPr lang="en-US" dirty="0"/>
              <a:t>Pick a discrete set of bins, then put values into the bins</a:t>
            </a:r>
          </a:p>
          <a:p>
            <a:r>
              <a:rPr lang="en-US" dirty="0"/>
              <a:t>Equal-length bins: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Bins have an equal-length range and skewed membership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Good/Bad ????????</a:t>
            </a:r>
          </a:p>
          <a:p>
            <a:r>
              <a:rPr lang="en-US" dirty="0"/>
              <a:t>Equal-sized bins: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Bins have variable-length ranges but equal membership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Good/Bad ????????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994" y="5122056"/>
            <a:ext cx="1735944" cy="17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Skewed data often arises in multiplicative processes: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 points float around 1, but one unlucky draw </a:t>
            </a:r>
            <a:r>
              <a:rPr lang="en-US" b="0" dirty="0">
                <a:sym typeface="Wingdings"/>
              </a:rPr>
              <a:t> 0</a:t>
            </a:r>
          </a:p>
          <a:p>
            <a:r>
              <a:rPr lang="en-US" dirty="0">
                <a:sym typeface="Wingdings"/>
              </a:rPr>
              <a:t>Logarithmic transforms reduce skew: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If values are all positive, apply log</a:t>
            </a:r>
            <a:r>
              <a:rPr lang="en-US" b="0" baseline="-25000" dirty="0">
                <a:sym typeface="Wingdings"/>
              </a:rPr>
              <a:t>2</a:t>
            </a:r>
            <a:r>
              <a:rPr lang="en-US" b="0" dirty="0">
                <a:sym typeface="Wingdings"/>
              </a:rPr>
              <a:t> transform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If some values are negative: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Shift all values so they are positive, apply log</a:t>
            </a:r>
            <a:r>
              <a:rPr lang="en-US" baseline="-25000" dirty="0">
                <a:sym typeface="Wingdings"/>
              </a:rPr>
              <a:t>2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Signed log: sign(x) * log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( |x| + 1)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660" y="4956441"/>
            <a:ext cx="4553080" cy="16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224072" cy="611780"/>
          </a:xfrm>
        </p:spPr>
        <p:txBody>
          <a:bodyPr>
            <a:normAutofit fontScale="90000"/>
          </a:bodyPr>
          <a:lstStyle/>
          <a:p>
            <a:r>
              <a:rPr lang="en-US" dirty="0"/>
              <a:t>Skewed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094"/>
            <a:ext cx="8949128" cy="2325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022304"/>
            <a:ext cx="5091633" cy="3667507"/>
          </a:xfrm>
          <a:prstGeom prst="rect">
            <a:avLst/>
          </a:prstGeom>
        </p:spPr>
      </p:pic>
      <p:sp>
        <p:nvSpPr>
          <p:cNvPr id="13" name="Bent Arrow 12"/>
          <p:cNvSpPr/>
          <p:nvPr/>
        </p:nvSpPr>
        <p:spPr>
          <a:xfrm rot="10800000" flipH="1">
            <a:off x="1430650" y="3087218"/>
            <a:ext cx="1663908" cy="176883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577" y="4856057"/>
            <a:ext cx="173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</a:t>
            </a:r>
            <a:r>
              <a:rPr lang="en-US" baseline="-25000" dirty="0"/>
              <a:t>2</a:t>
            </a:r>
            <a:r>
              <a:rPr lang="en-US" dirty="0"/>
              <a:t> transform on airline takeoff delays</a:t>
            </a:r>
          </a:p>
        </p:txBody>
      </p:sp>
    </p:spTree>
    <p:extLst>
      <p:ext uri="{BB962C8B-B14F-4D97-AF65-F5344CB8AC3E}">
        <p14:creationId xmlns:p14="http://schemas.microsoft.com/office/powerpoint/2010/main" val="4753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202" y="2143136"/>
            <a:ext cx="4497050" cy="4310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960" y="919695"/>
            <a:ext cx="9144000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/>
            </a:br>
            <a:r>
              <a:rPr lang="en-US"/>
              <a:t>Visualization, Graphs, </a:t>
            </a:r>
            <a:r>
              <a:rPr lang="en-US" dirty="0"/>
              <a:t>&amp; Networks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06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20086</TotalTime>
  <Words>5433</Words>
  <Application>Microsoft Macintosh PowerPoint</Application>
  <PresentationFormat>On-screen Show (4:3)</PresentationFormat>
  <Paragraphs>914</Paragraphs>
  <Slides>99</Slides>
  <Notes>67</Notes>
  <HiddenSlides>3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99</vt:i4>
      </vt:variant>
    </vt:vector>
  </HeadingPairs>
  <TitlesOfParts>
    <vt:vector size="114" baseType="lpstr">
      <vt:lpstr>Arial</vt:lpstr>
      <vt:lpstr>Arial Black</vt:lpstr>
      <vt:lpstr>Calibri</vt:lpstr>
      <vt:lpstr>Comic Sans MS</vt:lpstr>
      <vt:lpstr>Courier</vt:lpstr>
      <vt:lpstr>Courier New</vt:lpstr>
      <vt:lpstr>Mangal</vt:lpstr>
      <vt:lpstr>Tahoma</vt:lpstr>
      <vt:lpstr>Times New Roman</vt:lpstr>
      <vt:lpstr>Wingdings</vt:lpstr>
      <vt:lpstr>Essential</vt:lpstr>
      <vt:lpstr>Equation</vt:lpstr>
      <vt:lpstr>Graph</vt:lpstr>
      <vt:lpstr>Bitmap Image</vt:lpstr>
      <vt:lpstr>Microsoft Excel Worksheet</vt:lpstr>
      <vt:lpstr>Principles of  Data Science</vt:lpstr>
      <vt:lpstr>Announcements</vt:lpstr>
      <vt:lpstr>Rest of Today’s Lecture</vt:lpstr>
      <vt:lpstr>Overview</vt:lpstr>
      <vt:lpstr>Overview</vt:lpstr>
      <vt:lpstr>Overview</vt:lpstr>
      <vt:lpstr>Overview</vt:lpstr>
      <vt:lpstr>Outline</vt:lpstr>
      <vt:lpstr>Outline</vt:lpstr>
      <vt:lpstr>Data Integration</vt:lpstr>
      <vt:lpstr>Data Integration</vt:lpstr>
      <vt:lpstr>1. Data Warehousing</vt:lpstr>
      <vt:lpstr>2. In-place integration</vt:lpstr>
      <vt:lpstr>Data Integration</vt:lpstr>
      <vt:lpstr>Data Integration: Key Challenges</vt:lpstr>
      <vt:lpstr>Schema Matching or Alignment</vt:lpstr>
      <vt:lpstr>Schema Matching or Alignment</vt:lpstr>
      <vt:lpstr>summary</vt:lpstr>
      <vt:lpstr>Outline</vt:lpstr>
      <vt:lpstr>Data quality Problems</vt:lpstr>
      <vt:lpstr>Single-source problems</vt:lpstr>
      <vt:lpstr>Data quality Problems</vt:lpstr>
      <vt:lpstr>Multi-source problems</vt:lpstr>
      <vt:lpstr>Outline</vt:lpstr>
      <vt:lpstr>Univariate outliers</vt:lpstr>
      <vt:lpstr>Univariate outliers</vt:lpstr>
      <vt:lpstr>Multivariate outliers</vt:lpstr>
      <vt:lpstr>outliers</vt:lpstr>
      <vt:lpstr>outliers</vt:lpstr>
      <vt:lpstr>Other outliers</vt:lpstr>
      <vt:lpstr>Wrap-up</vt:lpstr>
      <vt:lpstr>Data Cleaning: Outlier Resolution</vt:lpstr>
      <vt:lpstr>Data Cleaning: Outlier Resolution</vt:lpstr>
      <vt:lpstr>Entity Resolution: Three Slightly Different Problems</vt:lpstr>
      <vt:lpstr>Entity Resolution: Three Slightly Different Problems</vt:lpstr>
      <vt:lpstr>Entity Resolution: Three Slightly Different Problems</vt:lpstr>
      <vt:lpstr>Entity Resolution: Data Matching</vt:lpstr>
      <vt:lpstr>Entity Resolution: Data Matching</vt:lpstr>
      <vt:lpstr>Entity Resolution: Algorithms</vt:lpstr>
      <vt:lpstr>Entity Resolution: Algorithms</vt:lpstr>
      <vt:lpstr>Entity Resolution: Algorithms</vt:lpstr>
      <vt:lpstr>Entity Resolution: Algorithms</vt:lpstr>
      <vt:lpstr>Entity Resolution: Scaling to Big Data</vt:lpstr>
      <vt:lpstr>Next Up: Summary Statistics &amp;Visualization</vt:lpstr>
      <vt:lpstr>Today’s Lecture</vt:lpstr>
      <vt:lpstr>Exploratory Data Analysis</vt:lpstr>
      <vt:lpstr>Last Week’s lesson</vt:lpstr>
      <vt:lpstr>Today’s lesson: Summary Statistics</vt:lpstr>
      <vt:lpstr>Measures of Location</vt:lpstr>
      <vt:lpstr>The mean Of aggregate data</vt:lpstr>
      <vt:lpstr>Averaging Averages?</vt:lpstr>
      <vt:lpstr>Weighted Average</vt:lpstr>
      <vt:lpstr>Averages &amp; Time Series</vt:lpstr>
      <vt:lpstr>The Sample Median</vt:lpstr>
      <vt:lpstr>What is the center?</vt:lpstr>
      <vt:lpstr>Dataset for this part</vt:lpstr>
      <vt:lpstr>The Mean Revisited</vt:lpstr>
      <vt:lpstr>The mean Revisited</vt:lpstr>
      <vt:lpstr>The mean revisited</vt:lpstr>
      <vt:lpstr>The mean revisited</vt:lpstr>
      <vt:lpstr>The mean revisited</vt:lpstr>
      <vt:lpstr>The median revisited</vt:lpstr>
      <vt:lpstr>Mean != Median</vt:lpstr>
      <vt:lpstr>Skewed Data</vt:lpstr>
      <vt:lpstr>SKewness</vt:lpstr>
      <vt:lpstr>PowerPoint Presentation</vt:lpstr>
      <vt:lpstr>More Information Needed!</vt:lpstr>
      <vt:lpstr>Dispersion of the Observations</vt:lpstr>
      <vt:lpstr>Range as a Measure of Dispersion</vt:lpstr>
      <vt:lpstr>Variance &amp; STDEV:  Measures of dispersion</vt:lpstr>
      <vt:lpstr>PowerPoint Presentation</vt:lpstr>
      <vt:lpstr>Using “standard deviations from the mean” as a unit</vt:lpstr>
      <vt:lpstr>Pairs of data Points?</vt:lpstr>
      <vt:lpstr>Correlation</vt:lpstr>
      <vt:lpstr>House Prices &amp; Per Capita Income</vt:lpstr>
      <vt:lpstr>Scatter Plot Suggests Positive Correlation</vt:lpstr>
      <vt:lpstr>Linear Regression Measures Correlation</vt:lpstr>
      <vt:lpstr>Correlation Is Not Causation</vt:lpstr>
      <vt:lpstr>A Hidden Relationship</vt:lpstr>
      <vt:lpstr>“Related” ...?</vt:lpstr>
      <vt:lpstr>Correlation</vt:lpstr>
      <vt:lpstr>Correlations</vt:lpstr>
      <vt:lpstr>Correlation is not causation!!!</vt:lpstr>
      <vt:lpstr>Just to drive the point home …</vt:lpstr>
      <vt:lpstr>Transformations</vt:lpstr>
      <vt:lpstr>Transformations</vt:lpstr>
      <vt:lpstr>Standardization</vt:lpstr>
      <vt:lpstr>When you should always standardize</vt:lpstr>
      <vt:lpstr>P-Standardization</vt:lpstr>
      <vt:lpstr>PowerPoint Presentation</vt:lpstr>
      <vt:lpstr>P-standardization</vt:lpstr>
      <vt:lpstr>Centering And Scaling</vt:lpstr>
      <vt:lpstr>Centering or Scaling</vt:lpstr>
      <vt:lpstr>Discrete to continuous variables</vt:lpstr>
      <vt:lpstr>Discrete to continuous variables</vt:lpstr>
      <vt:lpstr>Continuous to discrete variables</vt:lpstr>
      <vt:lpstr>Skewed Data</vt:lpstr>
      <vt:lpstr>Skewed Data</vt:lpstr>
      <vt:lpstr>Next Class: Visualization, Graphs, &amp; Networks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2527</cp:revision>
  <cp:lastPrinted>2018-10-03T22:55:32Z</cp:lastPrinted>
  <dcterms:created xsi:type="dcterms:W3CDTF">2013-03-05T15:39:19Z</dcterms:created>
  <dcterms:modified xsi:type="dcterms:W3CDTF">2018-10-03T22:56:02Z</dcterms:modified>
</cp:coreProperties>
</file>