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85"/>
  </p:notesMasterIdLst>
  <p:handoutMasterIdLst>
    <p:handoutMasterId r:id="rId86"/>
  </p:handoutMasterIdLst>
  <p:sldIdLst>
    <p:sldId id="256" r:id="rId2"/>
    <p:sldId id="423" r:id="rId3"/>
    <p:sldId id="645" r:id="rId4"/>
    <p:sldId id="646" r:id="rId5"/>
    <p:sldId id="597" r:id="rId6"/>
    <p:sldId id="599" r:id="rId7"/>
    <p:sldId id="600" r:id="rId8"/>
    <p:sldId id="601" r:id="rId9"/>
    <p:sldId id="602" r:id="rId10"/>
    <p:sldId id="564" r:id="rId11"/>
    <p:sldId id="603" r:id="rId12"/>
    <p:sldId id="572" r:id="rId13"/>
    <p:sldId id="573" r:id="rId14"/>
    <p:sldId id="656" r:id="rId15"/>
    <p:sldId id="657" r:id="rId16"/>
    <p:sldId id="658" r:id="rId17"/>
    <p:sldId id="659" r:id="rId18"/>
    <p:sldId id="660" r:id="rId19"/>
    <p:sldId id="580" r:id="rId20"/>
    <p:sldId id="581" r:id="rId21"/>
    <p:sldId id="584" r:id="rId22"/>
    <p:sldId id="585" r:id="rId23"/>
    <p:sldId id="586" r:id="rId24"/>
    <p:sldId id="587" r:id="rId25"/>
    <p:sldId id="588" r:id="rId26"/>
    <p:sldId id="605" r:id="rId27"/>
    <p:sldId id="606" r:id="rId28"/>
    <p:sldId id="607" r:id="rId29"/>
    <p:sldId id="561" r:id="rId30"/>
    <p:sldId id="617" r:id="rId31"/>
    <p:sldId id="619" r:id="rId32"/>
    <p:sldId id="620" r:id="rId33"/>
    <p:sldId id="618" r:id="rId34"/>
    <p:sldId id="621" r:id="rId35"/>
    <p:sldId id="622" r:id="rId36"/>
    <p:sldId id="624" r:id="rId37"/>
    <p:sldId id="623" r:id="rId38"/>
    <p:sldId id="625" r:id="rId39"/>
    <p:sldId id="627" r:id="rId40"/>
    <p:sldId id="629" r:id="rId41"/>
    <p:sldId id="661" r:id="rId42"/>
    <p:sldId id="292" r:id="rId43"/>
    <p:sldId id="293" r:id="rId44"/>
    <p:sldId id="298" r:id="rId45"/>
    <p:sldId id="300" r:id="rId46"/>
    <p:sldId id="294" r:id="rId47"/>
    <p:sldId id="435" r:id="rId48"/>
    <p:sldId id="295" r:id="rId49"/>
    <p:sldId id="313" r:id="rId50"/>
    <p:sldId id="436" r:id="rId51"/>
    <p:sldId id="299" r:id="rId52"/>
    <p:sldId id="301" r:id="rId53"/>
    <p:sldId id="296" r:id="rId54"/>
    <p:sldId id="626" r:id="rId55"/>
    <p:sldId id="628" r:id="rId56"/>
    <p:sldId id="630" r:id="rId57"/>
    <p:sldId id="631" r:id="rId58"/>
    <p:sldId id="632" r:id="rId59"/>
    <p:sldId id="633" r:id="rId60"/>
    <p:sldId id="634" r:id="rId61"/>
    <p:sldId id="641" r:id="rId62"/>
    <p:sldId id="642" r:id="rId63"/>
    <p:sldId id="643" r:id="rId64"/>
    <p:sldId id="635" r:id="rId65"/>
    <p:sldId id="644" r:id="rId66"/>
    <p:sldId id="636" r:id="rId67"/>
    <p:sldId id="640" r:id="rId68"/>
    <p:sldId id="426" r:id="rId69"/>
    <p:sldId id="427" r:id="rId70"/>
    <p:sldId id="429" r:id="rId71"/>
    <p:sldId id="430" r:id="rId72"/>
    <p:sldId id="649" r:id="rId73"/>
    <p:sldId id="650" r:id="rId74"/>
    <p:sldId id="651" r:id="rId75"/>
    <p:sldId id="652" r:id="rId76"/>
    <p:sldId id="653" r:id="rId77"/>
    <p:sldId id="654" r:id="rId78"/>
    <p:sldId id="431" r:id="rId79"/>
    <p:sldId id="437" r:id="rId80"/>
    <p:sldId id="432" r:id="rId81"/>
    <p:sldId id="439" r:id="rId82"/>
    <p:sldId id="440" r:id="rId83"/>
    <p:sldId id="44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423"/>
            <p14:sldId id="645"/>
            <p14:sldId id="646"/>
            <p14:sldId id="597"/>
            <p14:sldId id="599"/>
            <p14:sldId id="600"/>
            <p14:sldId id="601"/>
            <p14:sldId id="602"/>
            <p14:sldId id="564"/>
            <p14:sldId id="603"/>
            <p14:sldId id="572"/>
            <p14:sldId id="573"/>
            <p14:sldId id="656"/>
            <p14:sldId id="657"/>
            <p14:sldId id="658"/>
            <p14:sldId id="659"/>
            <p14:sldId id="660"/>
            <p14:sldId id="580"/>
            <p14:sldId id="581"/>
            <p14:sldId id="584"/>
            <p14:sldId id="585"/>
            <p14:sldId id="586"/>
            <p14:sldId id="587"/>
            <p14:sldId id="588"/>
            <p14:sldId id="605"/>
            <p14:sldId id="606"/>
            <p14:sldId id="607"/>
            <p14:sldId id="561"/>
            <p14:sldId id="617"/>
            <p14:sldId id="619"/>
            <p14:sldId id="620"/>
            <p14:sldId id="618"/>
            <p14:sldId id="621"/>
            <p14:sldId id="622"/>
            <p14:sldId id="624"/>
            <p14:sldId id="623"/>
            <p14:sldId id="625"/>
            <p14:sldId id="627"/>
            <p14:sldId id="629"/>
            <p14:sldId id="661"/>
            <p14:sldId id="292"/>
            <p14:sldId id="293"/>
            <p14:sldId id="298"/>
            <p14:sldId id="300"/>
            <p14:sldId id="294"/>
            <p14:sldId id="435"/>
            <p14:sldId id="295"/>
            <p14:sldId id="313"/>
            <p14:sldId id="436"/>
            <p14:sldId id="299"/>
            <p14:sldId id="301"/>
            <p14:sldId id="296"/>
            <p14:sldId id="626"/>
            <p14:sldId id="628"/>
            <p14:sldId id="630"/>
            <p14:sldId id="631"/>
            <p14:sldId id="632"/>
            <p14:sldId id="633"/>
            <p14:sldId id="634"/>
            <p14:sldId id="641"/>
            <p14:sldId id="642"/>
            <p14:sldId id="643"/>
            <p14:sldId id="635"/>
            <p14:sldId id="644"/>
            <p14:sldId id="636"/>
            <p14:sldId id="640"/>
            <p14:sldId id="426"/>
            <p14:sldId id="427"/>
            <p14:sldId id="429"/>
            <p14:sldId id="430"/>
            <p14:sldId id="649"/>
            <p14:sldId id="650"/>
            <p14:sldId id="651"/>
            <p14:sldId id="652"/>
            <p14:sldId id="653"/>
            <p14:sldId id="654"/>
            <p14:sldId id="431"/>
            <p14:sldId id="437"/>
            <p14:sldId id="432"/>
            <p14:sldId id="439"/>
            <p14:sldId id="440"/>
            <p14:sldId id="4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523" autoAdjust="0"/>
    <p:restoredTop sz="91246" autoAdjust="0"/>
  </p:normalViewPr>
  <p:slideViewPr>
    <p:cSldViewPr snapToGrid="0" snapToObjects="1">
      <p:cViewPr varScale="1">
        <p:scale>
          <a:sx n="70" d="100"/>
          <a:sy n="70" d="100"/>
        </p:scale>
        <p:origin x="184" y="792"/>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10/16/18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61</a:t>
            </a:fld>
            <a:endParaRPr lang="en-US"/>
          </a:p>
        </p:txBody>
      </p:sp>
    </p:spTree>
    <p:extLst>
      <p:ext uri="{BB962C8B-B14F-4D97-AF65-F5344CB8AC3E}">
        <p14:creationId xmlns:p14="http://schemas.microsoft.com/office/powerpoint/2010/main" val="75521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63</a:t>
            </a:fld>
            <a:endParaRPr lang="en-US"/>
          </a:p>
        </p:txBody>
      </p:sp>
    </p:spTree>
    <p:extLst>
      <p:ext uri="{BB962C8B-B14F-4D97-AF65-F5344CB8AC3E}">
        <p14:creationId xmlns:p14="http://schemas.microsoft.com/office/powerpoint/2010/main" val="56823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68</a:t>
            </a:fld>
            <a:endParaRPr lang="en-US"/>
          </a:p>
        </p:txBody>
      </p:sp>
    </p:spTree>
    <p:extLst>
      <p:ext uri="{BB962C8B-B14F-4D97-AF65-F5344CB8AC3E}">
        <p14:creationId xmlns:p14="http://schemas.microsoft.com/office/powerpoint/2010/main" val="6670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72</a:t>
            </a:fld>
            <a:endParaRPr lang="en-US"/>
          </a:p>
        </p:txBody>
      </p:sp>
    </p:spTree>
    <p:extLst>
      <p:ext uri="{BB962C8B-B14F-4D97-AF65-F5344CB8AC3E}">
        <p14:creationId xmlns:p14="http://schemas.microsoft.com/office/powerpoint/2010/main" val="1038799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74</a:t>
            </a:fld>
            <a:endParaRPr lang="en-US"/>
          </a:p>
        </p:txBody>
      </p:sp>
    </p:spTree>
    <p:extLst>
      <p:ext uri="{BB962C8B-B14F-4D97-AF65-F5344CB8AC3E}">
        <p14:creationId xmlns:p14="http://schemas.microsoft.com/office/powerpoint/2010/main" val="416972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357E1AA-3B5C-7144-BCE2-DB2BE2D704A0}" type="slidenum">
              <a:rPr lang="en-US"/>
              <a:pPr/>
              <a:t>80</a:t>
            </a:fld>
            <a:endParaRPr lang="en-US"/>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646737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81</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73777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82</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2597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83</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34785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18922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a:t>
            </a:fld>
            <a:endParaRPr lang="en-US"/>
          </a:p>
        </p:txBody>
      </p:sp>
    </p:spTree>
    <p:extLst>
      <p:ext uri="{BB962C8B-B14F-4D97-AF65-F5344CB8AC3E}">
        <p14:creationId xmlns:p14="http://schemas.microsoft.com/office/powerpoint/2010/main" val="426253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11</a:t>
            </a:fld>
            <a:endParaRPr lang="en-US"/>
          </a:p>
        </p:txBody>
      </p:sp>
    </p:spTree>
    <p:extLst>
      <p:ext uri="{BB962C8B-B14F-4D97-AF65-F5344CB8AC3E}">
        <p14:creationId xmlns:p14="http://schemas.microsoft.com/office/powerpoint/2010/main" val="1415580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101312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Precursor</a:t>
            </a:r>
            <a:r>
              <a:rPr lang="en-US" baseline="0" dirty="0"/>
              <a:t> to the Turing Test </a:t>
            </a:r>
            <a:r>
              <a:rPr lang="mr-IN" baseline="0" dirty="0"/>
              <a:t>–</a:t>
            </a:r>
            <a:r>
              <a:rPr lang="en-US" baseline="0" dirty="0"/>
              <a:t> Descartes seems to think we’ll never pass it</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30</a:t>
            </a:fld>
            <a:endParaRPr lang="en-US"/>
          </a:p>
        </p:txBody>
      </p:sp>
    </p:spTree>
    <p:extLst>
      <p:ext uri="{BB962C8B-B14F-4D97-AF65-F5344CB8AC3E}">
        <p14:creationId xmlns:p14="http://schemas.microsoft.com/office/powerpoint/2010/main" val="388736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34</a:t>
            </a:fld>
            <a:endParaRPr lang="en-US"/>
          </a:p>
        </p:txBody>
      </p:sp>
    </p:spTree>
    <p:extLst>
      <p:ext uri="{BB962C8B-B14F-4D97-AF65-F5344CB8AC3E}">
        <p14:creationId xmlns:p14="http://schemas.microsoft.com/office/powerpoint/2010/main" val="128063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289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60</a:t>
            </a:fld>
            <a:endParaRPr lang="en-US"/>
          </a:p>
        </p:txBody>
      </p:sp>
    </p:spTree>
    <p:extLst>
      <p:ext uri="{BB962C8B-B14F-4D97-AF65-F5344CB8AC3E}">
        <p14:creationId xmlns:p14="http://schemas.microsoft.com/office/powerpoint/2010/main" val="311858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networkx.github.io/documentation/development/gallery.html" TargetMode="External"/><Relationship Id="rId2" Type="http://schemas.openxmlformats.org/officeDocument/2006/relationships/hyperlink" Target="https://networkx.github.io/documentation/networkx-1.10/reference/drawing.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The_Federalist_Papers#Authorship" TargetMode="External"/><Relationship Id="rId2" Type="http://schemas.openxmlformats.org/officeDocument/2006/relationships/image" Target="../media/image46.tiff"/><Relationship Id="rId1" Type="http://schemas.openxmlformats.org/officeDocument/2006/relationships/slideLayout" Target="../slideLayouts/slideLayout2.xml"/><Relationship Id="rId4" Type="http://schemas.openxmlformats.org/officeDocument/2006/relationships/hyperlink" Target="https://www.uwgb.edu/dutchs/pseudosc/hidncode.ht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tiff"/></Relationships>
</file>

<file path=ppt/slides/_rels/slide73.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6.emf"/><Relationship Id="rId5" Type="http://schemas.openxmlformats.org/officeDocument/2006/relationships/oleObject" Target="../embeddings/oleObject1.bin"/><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8.emf"/><Relationship Id="rId5" Type="http://schemas.openxmlformats.org/officeDocument/2006/relationships/oleObject" Target="../embeddings/oleObject2.bin"/><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Principles of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normAutofit/>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#8 – 10/17/2018</a:t>
            </a:r>
          </a:p>
          <a:p>
            <a:endParaRPr lang="en-US" sz="1600" b="1" dirty="0"/>
          </a:p>
          <a:p>
            <a:r>
              <a:rPr lang="en-US" sz="1600" b="1" dirty="0"/>
              <a:t>CMSC641</a:t>
            </a:r>
          </a:p>
          <a:p>
            <a:r>
              <a:rPr lang="en-US" sz="1600" b="1" dirty="0"/>
              <a:t>Wednesdays</a:t>
            </a:r>
          </a:p>
          <a:p>
            <a:r>
              <a:rPr lang="en-US" sz="1600" b="1" dirty="0"/>
              <a:t>7:00pm – 9:30pm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40385" cy="1371600"/>
          </a:xfrm>
        </p:spPr>
        <p:txBody>
          <a:bodyPr/>
          <a:lstStyle/>
          <a:p>
            <a:r>
              <a:rPr lang="en-US"/>
              <a:t>Importance of vertices</a:t>
            </a:r>
            <a:endParaRPr lang="en-US" dirty="0"/>
          </a:p>
        </p:txBody>
      </p:sp>
      <p:sp>
        <p:nvSpPr>
          <p:cNvPr id="3" name="Content Placeholder 2"/>
          <p:cNvSpPr>
            <a:spLocks noGrp="1"/>
          </p:cNvSpPr>
          <p:nvPr>
            <p:ph idx="1"/>
          </p:nvPr>
        </p:nvSpPr>
        <p:spPr>
          <a:xfrm>
            <a:off x="457200" y="1752600"/>
            <a:ext cx="7620000" cy="4664825"/>
          </a:xfrm>
        </p:spPr>
        <p:txBody>
          <a:bodyPr>
            <a:normAutofit/>
          </a:bodyPr>
          <a:lstStyle/>
          <a:p>
            <a:r>
              <a:rPr lang="en-US" dirty="0"/>
              <a:t>Not all vertices are equally important</a:t>
            </a:r>
          </a:p>
          <a:p>
            <a:r>
              <a:rPr lang="en-US" dirty="0">
                <a:solidFill>
                  <a:schemeClr val="tx2"/>
                </a:solidFill>
              </a:rPr>
              <a:t>Centrality</a:t>
            </a:r>
            <a:r>
              <a:rPr lang="en-US" dirty="0"/>
              <a:t> Analysis: </a:t>
            </a:r>
          </a:p>
          <a:p>
            <a:pPr marL="160020" indent="-342900">
              <a:buFont typeface="Arial" charset="0"/>
              <a:buChar char="•"/>
            </a:pPr>
            <a:r>
              <a:rPr lang="en-US" b="0" dirty="0"/>
              <a:t>Find out the most important node(s) in one network</a:t>
            </a:r>
          </a:p>
          <a:p>
            <a:pPr marL="342900" indent="-342900">
              <a:buFont typeface="Arial" charset="0"/>
              <a:buChar char="•"/>
            </a:pPr>
            <a:r>
              <a:rPr lang="en-US" b="0" dirty="0"/>
              <a:t>Used as a feature in classification, for visualization, </a:t>
            </a:r>
            <a:r>
              <a:rPr lang="en-US" b="0" dirty="0" err="1"/>
              <a:t>etc</a:t>
            </a:r>
            <a:r>
              <a:rPr lang="en-US" b="0" dirty="0"/>
              <a:t> </a:t>
            </a:r>
            <a:r>
              <a:rPr lang="mr-IN" b="0" dirty="0"/>
              <a:t>…</a:t>
            </a:r>
            <a:endParaRPr lang="en-US" b="0" dirty="0"/>
          </a:p>
          <a:p>
            <a:pPr marL="342900" indent="-342900">
              <a:buFont typeface="Arial" charset="0"/>
              <a:buChar char="•"/>
            </a:pPr>
            <a:endParaRPr lang="en-US" b="0" dirty="0"/>
          </a:p>
          <a:p>
            <a:r>
              <a:rPr lang="en-US" dirty="0"/>
              <a:t>Commonly-used Measures</a:t>
            </a:r>
          </a:p>
          <a:p>
            <a:pPr marL="160020" indent="-342900">
              <a:buFont typeface="Arial" charset="0"/>
              <a:buChar char="•"/>
            </a:pPr>
            <a:r>
              <a:rPr lang="en-US" b="0" dirty="0"/>
              <a:t>Degree Centrality</a:t>
            </a:r>
          </a:p>
          <a:p>
            <a:pPr marL="160020" indent="-342900">
              <a:buFont typeface="Arial" charset="0"/>
              <a:buChar char="•"/>
            </a:pPr>
            <a:r>
              <a:rPr lang="en-US" b="0" dirty="0"/>
              <a:t>Closeness Centrality</a:t>
            </a:r>
          </a:p>
          <a:p>
            <a:pPr marL="160020" indent="-342900">
              <a:buFont typeface="Arial" charset="0"/>
              <a:buChar char="•"/>
            </a:pPr>
            <a:r>
              <a:rPr lang="en-US" b="0" dirty="0" err="1"/>
              <a:t>Betweenness</a:t>
            </a:r>
            <a:r>
              <a:rPr lang="en-US" b="0" dirty="0"/>
              <a:t> Centrality</a:t>
            </a:r>
          </a:p>
          <a:p>
            <a:pPr marL="160020" indent="-342900">
              <a:buFont typeface="Arial" charset="0"/>
              <a:buChar char="•"/>
            </a:pPr>
            <a:r>
              <a:rPr lang="en-US" b="0" dirty="0"/>
              <a:t>Eigenvector Centrality</a:t>
            </a:r>
          </a:p>
        </p:txBody>
      </p:sp>
      <p:sp>
        <p:nvSpPr>
          <p:cNvPr id="4" name="Slide Number Placeholder 3"/>
          <p:cNvSpPr>
            <a:spLocks noGrp="1"/>
          </p:cNvSpPr>
          <p:nvPr>
            <p:ph type="sldNum" sz="quarter" idx="12"/>
          </p:nvPr>
        </p:nvSpPr>
        <p:spPr/>
        <p:txBody>
          <a:bodyPr/>
          <a:lstStyle/>
          <a:p>
            <a:fld id="{31FEF6B9-9B80-7546-B532-32978B7F9A49}" type="slidenum">
              <a:rPr lang="en-US" smtClean="0"/>
              <a:pPr/>
              <a:t>10</a:t>
            </a:fld>
            <a:endParaRPr lang="en-US"/>
          </a:p>
        </p:txBody>
      </p:sp>
    </p:spTree>
    <p:extLst>
      <p:ext uri="{BB962C8B-B14F-4D97-AF65-F5344CB8AC3E}">
        <p14:creationId xmlns:p14="http://schemas.microsoft.com/office/powerpoint/2010/main" val="7087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42" y="3580701"/>
            <a:ext cx="5791200" cy="1371600"/>
          </a:xfrm>
        </p:spPr>
        <p:txBody>
          <a:bodyPr/>
          <a:lstStyle/>
          <a:p>
            <a:r>
              <a:rPr lang="en-US" dirty="0"/>
              <a:t>Strength </a:t>
            </a:r>
            <a:r>
              <a:rPr lang="en-US"/>
              <a:t>of relationships</a:t>
            </a:r>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pic>
        <p:nvPicPr>
          <p:cNvPr id="5" name="Picture 4"/>
          <p:cNvPicPr>
            <a:picLocks noChangeAspect="1"/>
          </p:cNvPicPr>
          <p:nvPr/>
        </p:nvPicPr>
        <p:blipFill>
          <a:blip r:embed="rId3"/>
          <a:stretch>
            <a:fillRect/>
          </a:stretch>
        </p:blipFill>
        <p:spPr>
          <a:xfrm>
            <a:off x="0" y="5035428"/>
            <a:ext cx="8702675" cy="1834556"/>
          </a:xfrm>
          <a:prstGeom prst="rect">
            <a:avLst/>
          </a:prstGeom>
        </p:spPr>
      </p:pic>
    </p:spTree>
    <p:extLst>
      <p:ext uri="{BB962C8B-B14F-4D97-AF65-F5344CB8AC3E}">
        <p14:creationId xmlns:p14="http://schemas.microsoft.com/office/powerpoint/2010/main" val="173754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841375" cy="1371600"/>
          </a:xfrm>
        </p:spPr>
        <p:txBody>
          <a:bodyPr/>
          <a:lstStyle/>
          <a:p>
            <a:r>
              <a:rPr lang="en-US"/>
              <a:t>Weak and Strong Ties</a:t>
            </a:r>
            <a:endParaRPr lang="en-US" dirty="0"/>
          </a:p>
        </p:txBody>
      </p:sp>
      <p:sp>
        <p:nvSpPr>
          <p:cNvPr id="3" name="Content Placeholder 2"/>
          <p:cNvSpPr>
            <a:spLocks noGrp="1"/>
          </p:cNvSpPr>
          <p:nvPr>
            <p:ph idx="1"/>
          </p:nvPr>
        </p:nvSpPr>
        <p:spPr/>
        <p:txBody>
          <a:bodyPr/>
          <a:lstStyle/>
          <a:p>
            <a:r>
              <a:rPr lang="en-US" dirty="0"/>
              <a:t>In practice, connections are not of the same strength</a:t>
            </a:r>
          </a:p>
          <a:p>
            <a:r>
              <a:rPr lang="en-US" dirty="0"/>
              <a:t>Interpersonal social networks are composed of strong ties (close friends) and weak ties (acquaintances).</a:t>
            </a:r>
          </a:p>
          <a:p>
            <a:r>
              <a:rPr lang="en-US" dirty="0"/>
              <a:t>Strong ties and weak ties play different roles for </a:t>
            </a:r>
            <a:r>
              <a:rPr lang="en-US" dirty="0">
                <a:solidFill>
                  <a:schemeClr val="tx2"/>
                </a:solidFill>
              </a:rPr>
              <a:t>community formation</a:t>
            </a:r>
            <a:r>
              <a:rPr lang="en-US" dirty="0"/>
              <a:t> and </a:t>
            </a:r>
            <a:r>
              <a:rPr lang="en-US" dirty="0">
                <a:solidFill>
                  <a:schemeClr val="tx2"/>
                </a:solidFill>
              </a:rPr>
              <a:t>information diffusion</a:t>
            </a:r>
          </a:p>
          <a:p>
            <a:r>
              <a:rPr lang="en-US" dirty="0"/>
              <a:t>Strength of Weak Ties </a:t>
            </a:r>
            <a:r>
              <a:rPr lang="en-US" sz="1400" dirty="0"/>
              <a:t>[</a:t>
            </a:r>
            <a:r>
              <a:rPr lang="en-US" sz="1400" dirty="0" err="1"/>
              <a:t>Granovetter</a:t>
            </a:r>
            <a:r>
              <a:rPr lang="en-US" sz="1400" dirty="0"/>
              <a:t> 1973]</a:t>
            </a:r>
          </a:p>
          <a:p>
            <a:pPr marL="160020" indent="-342900">
              <a:buFont typeface="Arial" charset="0"/>
              <a:buChar char="•"/>
            </a:pPr>
            <a:r>
              <a:rPr lang="en-US" b="0" dirty="0"/>
              <a:t>Occasional encounters with distant acquaintances can provide important information about new opportunities for job search</a:t>
            </a:r>
          </a:p>
          <a:p>
            <a:pPr lvl="1"/>
            <a:endParaRPr lang="en-US" dirty="0"/>
          </a:p>
        </p:txBody>
      </p:sp>
      <p:sp>
        <p:nvSpPr>
          <p:cNvPr id="4" name="Slide Number Placeholder 3"/>
          <p:cNvSpPr>
            <a:spLocks noGrp="1"/>
          </p:cNvSpPr>
          <p:nvPr>
            <p:ph type="sldNum" sz="quarter" idx="12"/>
          </p:nvPr>
        </p:nvSpPr>
        <p:spPr/>
        <p:txBody>
          <a:bodyPr/>
          <a:lstStyle/>
          <a:p>
            <a:fld id="{31FEF6B9-9B80-7546-B532-32978B7F9A49}" type="slidenum">
              <a:rPr lang="en-US" smtClean="0"/>
              <a:pPr/>
              <a:t>12</a:t>
            </a:fld>
            <a:endParaRPr lang="en-US"/>
          </a:p>
        </p:txBody>
      </p:sp>
    </p:spTree>
    <p:extLst>
      <p:ext uri="{BB962C8B-B14F-4D97-AF65-F5344CB8AC3E}">
        <p14:creationId xmlns:p14="http://schemas.microsoft.com/office/powerpoint/2010/main" val="15991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Connections in Social Media</a:t>
            </a:r>
            <a:endParaRPr lang="en-US" dirty="0"/>
          </a:p>
        </p:txBody>
      </p:sp>
      <p:sp>
        <p:nvSpPr>
          <p:cNvPr id="3" name="Content Placeholder 2"/>
          <p:cNvSpPr>
            <a:spLocks noGrp="1"/>
          </p:cNvSpPr>
          <p:nvPr>
            <p:ph idx="1"/>
          </p:nvPr>
        </p:nvSpPr>
        <p:spPr/>
        <p:txBody>
          <a:bodyPr>
            <a:normAutofit lnSpcReduction="10000"/>
          </a:bodyPr>
          <a:lstStyle/>
          <a:p>
            <a:pPr indent="-182880"/>
            <a:r>
              <a:rPr lang="en-US" dirty="0"/>
              <a:t>Social media allows users to connect to each other more easily than ever.</a:t>
            </a:r>
          </a:p>
          <a:p>
            <a:pPr marL="114300" indent="-342900">
              <a:buFont typeface="Arial" charset="0"/>
              <a:buChar char="•"/>
            </a:pPr>
            <a:r>
              <a:rPr lang="en-US" b="0" dirty="0"/>
              <a:t>One user might have thousands of friends online</a:t>
            </a:r>
          </a:p>
          <a:p>
            <a:pPr marL="114300" indent="-342900">
              <a:buFont typeface="Arial" charset="0"/>
              <a:buChar char="•"/>
            </a:pPr>
            <a:r>
              <a:rPr lang="en-US" b="0" dirty="0"/>
              <a:t>Who are the most important ones among your 300 Facebook friends?</a:t>
            </a:r>
          </a:p>
          <a:p>
            <a:pPr indent="-182880"/>
            <a:endParaRPr lang="en-US" dirty="0"/>
          </a:p>
          <a:p>
            <a:pPr indent="-182880"/>
            <a:r>
              <a:rPr lang="en-US" dirty="0"/>
              <a:t>Imperative to estimate the strengths of ties for advanced analysis  </a:t>
            </a:r>
          </a:p>
          <a:p>
            <a:pPr marL="114300" indent="-342900">
              <a:buFont typeface="Arial" charset="0"/>
              <a:buChar char="•"/>
            </a:pPr>
            <a:r>
              <a:rPr lang="en-US" b="0" dirty="0"/>
              <a:t>Analyze network topology</a:t>
            </a:r>
          </a:p>
          <a:p>
            <a:pPr marL="114300" indent="-342900">
              <a:buFont typeface="Arial" charset="0"/>
              <a:buChar char="•"/>
            </a:pPr>
            <a:r>
              <a:rPr lang="en-US" b="0" dirty="0"/>
              <a:t>Learn from User Profiles and Attributes</a:t>
            </a:r>
          </a:p>
          <a:p>
            <a:pPr marL="114300" indent="-342900">
              <a:buFont typeface="Arial" charset="0"/>
              <a:buChar char="•"/>
            </a:pPr>
            <a:r>
              <a:rPr lang="en-US" b="0" dirty="0"/>
              <a:t>Learn from User Activities</a:t>
            </a:r>
          </a:p>
        </p:txBody>
      </p:sp>
      <p:sp>
        <p:nvSpPr>
          <p:cNvPr id="4" name="Slide Number Placeholder 3"/>
          <p:cNvSpPr>
            <a:spLocks noGrp="1"/>
          </p:cNvSpPr>
          <p:nvPr>
            <p:ph type="sldNum" sz="quarter" idx="12"/>
          </p:nvPr>
        </p:nvSpPr>
        <p:spPr/>
        <p:txBody>
          <a:bodyPr/>
          <a:lstStyle/>
          <a:p>
            <a:fld id="{31FEF6B9-9B80-7546-B532-32978B7F9A49}" type="slidenum">
              <a:rPr lang="en-US" smtClean="0"/>
              <a:pPr/>
              <a:t>13</a:t>
            </a:fld>
            <a:endParaRPr lang="en-US"/>
          </a:p>
        </p:txBody>
      </p:sp>
    </p:spTree>
    <p:extLst>
      <p:ext uri="{BB962C8B-B14F-4D97-AF65-F5344CB8AC3E}">
        <p14:creationId xmlns:p14="http://schemas.microsoft.com/office/powerpoint/2010/main" val="4764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from Network Topology</a:t>
            </a:r>
            <a:endParaRPr lang="en-US" dirty="0"/>
          </a:p>
        </p:txBody>
      </p:sp>
      <p:sp>
        <p:nvSpPr>
          <p:cNvPr id="3" name="Content Placeholder 2"/>
          <p:cNvSpPr>
            <a:spLocks noGrp="1"/>
          </p:cNvSpPr>
          <p:nvPr>
            <p:ph idx="1"/>
          </p:nvPr>
        </p:nvSpPr>
        <p:spPr/>
        <p:txBody>
          <a:bodyPr/>
          <a:lstStyle/>
          <a:p>
            <a:r>
              <a:rPr lang="en-US" dirty="0">
                <a:solidFill>
                  <a:schemeClr val="tx2"/>
                </a:solidFill>
              </a:rPr>
              <a:t>Bridges</a:t>
            </a:r>
            <a:r>
              <a:rPr lang="en-US" dirty="0"/>
              <a:t> connecting two different communities are weak ties</a:t>
            </a:r>
          </a:p>
          <a:p>
            <a:r>
              <a:rPr lang="en-US" dirty="0"/>
              <a:t>An edge is a bridge if its removal results in disconnection of its terminal vertices</a:t>
            </a:r>
          </a:p>
        </p:txBody>
      </p:sp>
      <p:sp>
        <p:nvSpPr>
          <p:cNvPr id="9" name="Slide Number Placeholder 8"/>
          <p:cNvSpPr>
            <a:spLocks noGrp="1"/>
          </p:cNvSpPr>
          <p:nvPr>
            <p:ph type="sldNum" sz="quarter" idx="12"/>
          </p:nvPr>
        </p:nvSpPr>
        <p:spPr/>
        <p:txBody>
          <a:bodyPr/>
          <a:lstStyle/>
          <a:p>
            <a:fld id="{31FEF6B9-9B80-7546-B532-32978B7F9A49}" type="slidenum">
              <a:rPr lang="en-US" smtClean="0"/>
              <a:pPr/>
              <a:t>14</a:t>
            </a:fld>
            <a:endParaRPr lang="en-US"/>
          </a:p>
        </p:txBody>
      </p:sp>
      <p:pic>
        <p:nvPicPr>
          <p:cNvPr id="4" name="Picture 3" descr="bridge.pdf"/>
          <p:cNvPicPr>
            <a:picLocks noChangeAspect="1"/>
          </p:cNvPicPr>
          <p:nvPr/>
        </p:nvPicPr>
        <p:blipFill>
          <a:blip r:embed="rId2"/>
          <a:stretch>
            <a:fillRect/>
          </a:stretch>
        </p:blipFill>
        <p:spPr>
          <a:xfrm>
            <a:off x="647323" y="3344615"/>
            <a:ext cx="3927209" cy="1477207"/>
          </a:xfrm>
          <a:prstGeom prst="rect">
            <a:avLst/>
          </a:prstGeom>
        </p:spPr>
      </p:pic>
      <p:pic>
        <p:nvPicPr>
          <p:cNvPr id="5" name="Picture 4" descr="localbridge.pdf"/>
          <p:cNvPicPr>
            <a:picLocks noChangeAspect="1"/>
          </p:cNvPicPr>
          <p:nvPr/>
        </p:nvPicPr>
        <p:blipFill>
          <a:blip r:embed="rId3"/>
          <a:stretch>
            <a:fillRect/>
          </a:stretch>
        </p:blipFill>
        <p:spPr>
          <a:xfrm>
            <a:off x="5162576" y="2699814"/>
            <a:ext cx="3171045" cy="2674199"/>
          </a:xfrm>
          <a:prstGeom prst="rect">
            <a:avLst/>
          </a:prstGeom>
        </p:spPr>
      </p:pic>
      <p:sp>
        <p:nvSpPr>
          <p:cNvPr id="7" name="TextBox 6"/>
          <p:cNvSpPr txBox="1"/>
          <p:nvPr/>
        </p:nvSpPr>
        <p:spPr>
          <a:xfrm>
            <a:off x="1206619" y="4973903"/>
            <a:ext cx="2836033" cy="400110"/>
          </a:xfrm>
          <a:prstGeom prst="rect">
            <a:avLst/>
          </a:prstGeom>
          <a:noFill/>
        </p:spPr>
        <p:txBody>
          <a:bodyPr wrap="none" rtlCol="0">
            <a:spAutoFit/>
          </a:bodyPr>
          <a:lstStyle/>
          <a:p>
            <a:pPr marL="0" lvl="1"/>
            <a:r>
              <a:rPr lang="en-US" sz="2000" b="1" dirty="0"/>
              <a:t>Bridge edge(s) ?????</a:t>
            </a:r>
          </a:p>
        </p:txBody>
      </p:sp>
      <p:sp>
        <p:nvSpPr>
          <p:cNvPr id="12" name="TextBox 11"/>
          <p:cNvSpPr txBox="1"/>
          <p:nvPr/>
        </p:nvSpPr>
        <p:spPr>
          <a:xfrm>
            <a:off x="5330081" y="5537399"/>
            <a:ext cx="2836033" cy="400110"/>
          </a:xfrm>
          <a:prstGeom prst="rect">
            <a:avLst/>
          </a:prstGeom>
          <a:noFill/>
        </p:spPr>
        <p:txBody>
          <a:bodyPr wrap="none" rtlCol="0">
            <a:spAutoFit/>
          </a:bodyPr>
          <a:lstStyle/>
          <a:p>
            <a:pPr marL="0" lvl="1"/>
            <a:r>
              <a:rPr lang="en-US" sz="2000" b="1"/>
              <a:t>Bridge edge(s) </a:t>
            </a:r>
            <a:r>
              <a:rPr lang="en-US" sz="2000" b="1" dirty="0"/>
              <a:t>?????</a:t>
            </a:r>
          </a:p>
        </p:txBody>
      </p:sp>
    </p:spTree>
    <p:extLst>
      <p:ext uri="{BB962C8B-B14F-4D97-AF65-F5344CB8AC3E}">
        <p14:creationId xmlns:p14="http://schemas.microsoft.com/office/powerpoint/2010/main" val="238976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“shortcut” Bridge</a:t>
            </a:r>
            <a:endParaRPr lang="en-US" dirty="0"/>
          </a:p>
        </p:txBody>
      </p:sp>
      <p:sp>
        <p:nvSpPr>
          <p:cNvPr id="10" name="Content Placeholder 9"/>
          <p:cNvSpPr>
            <a:spLocks noGrp="1"/>
          </p:cNvSpPr>
          <p:nvPr>
            <p:ph idx="1"/>
          </p:nvPr>
        </p:nvSpPr>
        <p:spPr/>
        <p:txBody>
          <a:bodyPr/>
          <a:lstStyle/>
          <a:p>
            <a:r>
              <a:rPr lang="en-US" dirty="0"/>
              <a:t>Bridges are rare in real-life networks</a:t>
            </a:r>
          </a:p>
          <a:p>
            <a:r>
              <a:rPr lang="en-US" dirty="0"/>
              <a:t>Idea: relax the definition by checking if the distance between two terminal vertices increases if the edge is removed</a:t>
            </a:r>
          </a:p>
          <a:p>
            <a:pPr marL="342900" indent="-342900">
              <a:buFont typeface="Arial" charset="0"/>
              <a:buChar char="•"/>
            </a:pPr>
            <a:r>
              <a:rPr lang="en-US" b="0" dirty="0"/>
              <a:t>The larger the distance, the weaker the tie is</a:t>
            </a:r>
          </a:p>
          <a:p>
            <a:endParaRPr lang="en-US" dirty="0"/>
          </a:p>
          <a:p>
            <a:r>
              <a:rPr lang="en-US" dirty="0"/>
              <a:t>Example:</a:t>
            </a:r>
          </a:p>
          <a:p>
            <a:pPr marL="342900" indent="-342900">
              <a:buFont typeface="Arial" charset="0"/>
              <a:buChar char="•"/>
            </a:pPr>
            <a:r>
              <a:rPr lang="en-US" b="0" dirty="0"/>
              <a:t>d(2,5) = 4 if (2,5) is removed</a:t>
            </a:r>
          </a:p>
          <a:p>
            <a:pPr marL="342900" indent="-342900">
              <a:buFont typeface="Arial" charset="0"/>
              <a:buChar char="•"/>
            </a:pPr>
            <a:r>
              <a:rPr lang="en-US" b="0" dirty="0"/>
              <a:t>d(5,6) = 2 if (5,6) is removed</a:t>
            </a:r>
          </a:p>
          <a:p>
            <a:pPr marL="342900" indent="-342900">
              <a:buFont typeface="Arial" charset="0"/>
              <a:buChar char="•"/>
            </a:pPr>
            <a:r>
              <a:rPr lang="en-US" b="0" dirty="0"/>
              <a:t>(5,6) is a stronger tie than (2,5)</a:t>
            </a:r>
          </a:p>
        </p:txBody>
      </p:sp>
      <p:sp>
        <p:nvSpPr>
          <p:cNvPr id="5" name="Slide Number Placeholder 4"/>
          <p:cNvSpPr>
            <a:spLocks noGrp="1"/>
          </p:cNvSpPr>
          <p:nvPr>
            <p:ph type="sldNum" sz="quarter" idx="12"/>
          </p:nvPr>
        </p:nvSpPr>
        <p:spPr/>
        <p:txBody>
          <a:bodyPr/>
          <a:lstStyle/>
          <a:p>
            <a:fld id="{31FEF6B9-9B80-7546-B532-32978B7F9A49}" type="slidenum">
              <a:rPr lang="en-US" smtClean="0"/>
              <a:pPr/>
              <a:t>15</a:t>
            </a:fld>
            <a:endParaRPr lang="en-US"/>
          </a:p>
        </p:txBody>
      </p:sp>
      <p:pic>
        <p:nvPicPr>
          <p:cNvPr id="8" name="Picture 7" descr="localbridge.pdf"/>
          <p:cNvPicPr>
            <a:picLocks noChangeAspect="1"/>
          </p:cNvPicPr>
          <p:nvPr/>
        </p:nvPicPr>
        <p:blipFill>
          <a:blip r:embed="rId2"/>
          <a:stretch>
            <a:fillRect/>
          </a:stretch>
        </p:blipFill>
        <p:spPr>
          <a:xfrm>
            <a:off x="5321299" y="3331601"/>
            <a:ext cx="3313769" cy="2794561"/>
          </a:xfrm>
          <a:prstGeom prst="rect">
            <a:avLst/>
          </a:prstGeom>
        </p:spPr>
      </p:pic>
    </p:spTree>
    <p:extLst>
      <p:ext uri="{BB962C8B-B14F-4D97-AF65-F5344CB8AC3E}">
        <p14:creationId xmlns:p14="http://schemas.microsoft.com/office/powerpoint/2010/main" val="293228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340138" cy="1371600"/>
          </a:xfrm>
        </p:spPr>
        <p:txBody>
          <a:bodyPr/>
          <a:lstStyle/>
          <a:p>
            <a:r>
              <a:rPr lang="en-US"/>
              <a:t>Neighborhood Overlap</a:t>
            </a:r>
            <a:endParaRPr lang="en-US" dirty="0"/>
          </a:p>
        </p:txBody>
      </p:sp>
      <p:sp>
        <p:nvSpPr>
          <p:cNvPr id="3" name="Content Placeholder 2"/>
          <p:cNvSpPr>
            <a:spLocks noGrp="1"/>
          </p:cNvSpPr>
          <p:nvPr>
            <p:ph idx="1"/>
          </p:nvPr>
        </p:nvSpPr>
        <p:spPr/>
        <p:txBody>
          <a:bodyPr/>
          <a:lstStyle/>
          <a:p>
            <a:r>
              <a:rPr lang="en-US" dirty="0"/>
              <a:t>Tie strength can be measured based on neighborhood overlap; the larger the overlap, the stronger the tie is.</a:t>
            </a:r>
          </a:p>
          <a:p>
            <a:endParaRPr lang="en-US" dirty="0"/>
          </a:p>
          <a:p>
            <a:endParaRPr lang="en-US" dirty="0"/>
          </a:p>
          <a:p>
            <a:endParaRPr lang="en-US" dirty="0"/>
          </a:p>
          <a:p>
            <a:r>
              <a:rPr lang="en-US" b="0" i="1" dirty="0"/>
              <a:t>(-2 in the denominator is to exclude v</a:t>
            </a:r>
            <a:r>
              <a:rPr lang="en-US" b="0" i="1" baseline="-25000" dirty="0"/>
              <a:t>i</a:t>
            </a:r>
            <a:r>
              <a:rPr lang="en-US" b="0" i="1" dirty="0"/>
              <a:t> and </a:t>
            </a:r>
            <a:r>
              <a:rPr lang="en-US" b="0" i="1" dirty="0" err="1"/>
              <a:t>v</a:t>
            </a:r>
            <a:r>
              <a:rPr lang="en-US" b="0" i="1" baseline="-25000" dirty="0" err="1"/>
              <a:t>j</a:t>
            </a:r>
            <a:r>
              <a:rPr lang="en-US" b="0" i="1" dirty="0"/>
              <a:t>)</a:t>
            </a:r>
          </a:p>
          <a:p>
            <a:r>
              <a:rPr lang="en-US" dirty="0"/>
              <a:t>Example:</a:t>
            </a:r>
          </a:p>
          <a:p>
            <a:endParaRPr lang="en-US" dirty="0"/>
          </a:p>
          <a:p>
            <a:endParaRPr lang="en-US" dirty="0"/>
          </a:p>
          <a:p>
            <a:endParaRPr lang="en-US" dirty="0"/>
          </a:p>
        </p:txBody>
      </p:sp>
      <p:sp>
        <p:nvSpPr>
          <p:cNvPr id="9" name="Slide Number Placeholder 8"/>
          <p:cNvSpPr>
            <a:spLocks noGrp="1"/>
          </p:cNvSpPr>
          <p:nvPr>
            <p:ph type="sldNum" sz="quarter" idx="12"/>
          </p:nvPr>
        </p:nvSpPr>
        <p:spPr/>
        <p:txBody>
          <a:bodyPr/>
          <a:lstStyle/>
          <a:p>
            <a:fld id="{31FEF6B9-9B80-7546-B532-32978B7F9A49}" type="slidenum">
              <a:rPr lang="en-US" smtClean="0"/>
              <a:pPr/>
              <a:t>16</a:t>
            </a:fld>
            <a:endParaRPr lang="en-US"/>
          </a:p>
        </p:txBody>
      </p:sp>
      <p:pic>
        <p:nvPicPr>
          <p:cNvPr id="4" name="Picture 3"/>
          <p:cNvPicPr>
            <a:picLocks noChangeAspect="1"/>
          </p:cNvPicPr>
          <p:nvPr/>
        </p:nvPicPr>
        <p:blipFill>
          <a:blip r:embed="rId2"/>
          <a:stretch>
            <a:fillRect/>
          </a:stretch>
        </p:blipFill>
        <p:spPr>
          <a:xfrm>
            <a:off x="361977" y="2448594"/>
            <a:ext cx="8144142" cy="1402932"/>
          </a:xfrm>
          <a:prstGeom prst="rect">
            <a:avLst/>
          </a:prstGeom>
        </p:spPr>
      </p:pic>
      <p:pic>
        <p:nvPicPr>
          <p:cNvPr id="7" name="Picture 6"/>
          <p:cNvPicPr>
            <a:picLocks noChangeAspect="1"/>
          </p:cNvPicPr>
          <p:nvPr/>
        </p:nvPicPr>
        <p:blipFill>
          <a:blip r:embed="rId3"/>
          <a:stretch>
            <a:fillRect/>
          </a:stretch>
        </p:blipFill>
        <p:spPr>
          <a:xfrm>
            <a:off x="576017" y="5184556"/>
            <a:ext cx="5232400" cy="787400"/>
          </a:xfrm>
          <a:prstGeom prst="rect">
            <a:avLst/>
          </a:prstGeom>
        </p:spPr>
      </p:pic>
      <p:pic>
        <p:nvPicPr>
          <p:cNvPr id="8" name="Picture 7"/>
          <p:cNvPicPr>
            <a:picLocks noChangeAspect="1"/>
          </p:cNvPicPr>
          <p:nvPr/>
        </p:nvPicPr>
        <p:blipFill>
          <a:blip r:embed="rId4"/>
          <a:stretch>
            <a:fillRect/>
          </a:stretch>
        </p:blipFill>
        <p:spPr>
          <a:xfrm>
            <a:off x="620828" y="4867056"/>
            <a:ext cx="2070100" cy="317500"/>
          </a:xfrm>
          <a:prstGeom prst="rect">
            <a:avLst/>
          </a:prstGeom>
        </p:spPr>
      </p:pic>
      <p:pic>
        <p:nvPicPr>
          <p:cNvPr id="6" name="Picture 5" descr="localbridge.pdf"/>
          <p:cNvPicPr>
            <a:picLocks noChangeAspect="1"/>
          </p:cNvPicPr>
          <p:nvPr/>
        </p:nvPicPr>
        <p:blipFill>
          <a:blip r:embed="rId5"/>
          <a:stretch>
            <a:fillRect/>
          </a:stretch>
        </p:blipFill>
        <p:spPr>
          <a:xfrm>
            <a:off x="5888920" y="3529915"/>
            <a:ext cx="2980639" cy="2513626"/>
          </a:xfrm>
          <a:prstGeom prst="rect">
            <a:avLst/>
          </a:prstGeom>
        </p:spPr>
      </p:pic>
    </p:spTree>
    <p:extLst>
      <p:ext uri="{BB962C8B-B14F-4D97-AF65-F5344CB8AC3E}">
        <p14:creationId xmlns:p14="http://schemas.microsoft.com/office/powerpoint/2010/main" val="59011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05404" cy="1371600"/>
          </a:xfrm>
        </p:spPr>
        <p:txBody>
          <a:bodyPr>
            <a:normAutofit/>
          </a:bodyPr>
          <a:lstStyle/>
          <a:p>
            <a:r>
              <a:rPr lang="en-US"/>
              <a:t>Learning from Profiles and Interactions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a:t>Twitter: one can follow others without </a:t>
            </a:r>
            <a:r>
              <a:rPr lang="en-US" dirty="0" err="1"/>
              <a:t>followee’s</a:t>
            </a:r>
            <a:r>
              <a:rPr lang="en-US" dirty="0"/>
              <a:t> confirmation</a:t>
            </a:r>
          </a:p>
          <a:p>
            <a:pPr marL="160020" indent="-342900">
              <a:buFont typeface="Arial" charset="0"/>
              <a:buChar char="•"/>
            </a:pPr>
            <a:r>
              <a:rPr lang="en-US" b="0" dirty="0"/>
              <a:t>The real friendship network is determined by the frequency two users talk to each other, rather than the follower-</a:t>
            </a:r>
            <a:r>
              <a:rPr lang="en-US" b="0" dirty="0" err="1"/>
              <a:t>followee</a:t>
            </a:r>
            <a:r>
              <a:rPr lang="en-US" b="0" dirty="0"/>
              <a:t> network</a:t>
            </a:r>
          </a:p>
          <a:p>
            <a:pPr marL="160020" indent="-342900">
              <a:buFont typeface="Arial" charset="0"/>
              <a:buChar char="•"/>
            </a:pPr>
            <a:r>
              <a:rPr lang="en-US" b="0" dirty="0"/>
              <a:t>The real friendship network is more influential in driving Twitter usage</a:t>
            </a:r>
          </a:p>
          <a:p>
            <a:r>
              <a:rPr lang="en-US" dirty="0"/>
              <a:t>Strengths of ties can be predicted accurately based on various information from Facebook</a:t>
            </a:r>
          </a:p>
          <a:p>
            <a:pPr marL="342900" indent="-342900">
              <a:buFont typeface="Arial" charset="0"/>
              <a:buChar char="•"/>
            </a:pPr>
            <a:r>
              <a:rPr lang="en-US" b="0" dirty="0"/>
              <a:t>Friend-initiated posts, message exchanged in wall post, number of mutual friends, etc. </a:t>
            </a:r>
          </a:p>
          <a:p>
            <a:r>
              <a:rPr lang="en-US" dirty="0"/>
              <a:t>Learning numeric link strength by maximum likelihood estimation</a:t>
            </a:r>
          </a:p>
          <a:p>
            <a:pPr marL="160020" indent="-342900">
              <a:buFont typeface="Arial" charset="0"/>
              <a:buChar char="•"/>
            </a:pPr>
            <a:r>
              <a:rPr lang="en-US" b="0" dirty="0"/>
              <a:t>User profile similarity determines the strength</a:t>
            </a:r>
          </a:p>
          <a:p>
            <a:pPr marL="160020" indent="-342900">
              <a:buFont typeface="Arial" charset="0"/>
              <a:buChar char="•"/>
            </a:pPr>
            <a:r>
              <a:rPr lang="en-US" b="0" dirty="0"/>
              <a:t>Link strength in turn determines user interaction</a:t>
            </a:r>
          </a:p>
          <a:p>
            <a:pPr marL="160020" indent="-342900">
              <a:buFont typeface="Arial" charset="0"/>
              <a:buChar char="•"/>
            </a:pPr>
            <a:r>
              <a:rPr lang="en-US" b="0" dirty="0"/>
              <a:t>Maximize the likelihood based on observed profiles and interactions</a:t>
            </a:r>
          </a:p>
          <a:p>
            <a:pPr lvl="2"/>
            <a:endParaRPr lang="en-US" dirty="0"/>
          </a:p>
        </p:txBody>
      </p:sp>
      <p:sp>
        <p:nvSpPr>
          <p:cNvPr id="4" name="Slide Number Placeholder 3"/>
          <p:cNvSpPr>
            <a:spLocks noGrp="1"/>
          </p:cNvSpPr>
          <p:nvPr>
            <p:ph type="sldNum" sz="quarter" idx="12"/>
          </p:nvPr>
        </p:nvSpPr>
        <p:spPr/>
        <p:txBody>
          <a:bodyPr/>
          <a:lstStyle/>
          <a:p>
            <a:fld id="{31FEF6B9-9B80-7546-B532-32978B7F9A49}" type="slidenum">
              <a:rPr lang="en-US" smtClean="0"/>
              <a:pPr/>
              <a:t>17</a:t>
            </a:fld>
            <a:endParaRPr lang="en-US"/>
          </a:p>
        </p:txBody>
      </p:sp>
    </p:spTree>
    <p:extLst>
      <p:ext uri="{BB962C8B-B14F-4D97-AF65-F5344CB8AC3E}">
        <p14:creationId xmlns:p14="http://schemas.microsoft.com/office/powerpoint/2010/main" val="77363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Community detection</a:t>
            </a:r>
          </a:p>
        </p:txBody>
      </p:sp>
      <p:sp>
        <p:nvSpPr>
          <p:cNvPr id="5" name="TextBox 4"/>
          <p:cNvSpPr txBox="1"/>
          <p:nvPr/>
        </p:nvSpPr>
        <p:spPr>
          <a:xfrm>
            <a:off x="1311151" y="6029335"/>
            <a:ext cx="6109493" cy="646331"/>
          </a:xfrm>
          <a:prstGeom prst="rect">
            <a:avLst/>
          </a:prstGeom>
          <a:noFill/>
        </p:spPr>
        <p:txBody>
          <a:bodyPr wrap="none" rtlCol="0">
            <a:spAutoFit/>
          </a:bodyPr>
          <a:lstStyle/>
          <a:p>
            <a:pPr algn="ctr"/>
            <a:r>
              <a:rPr lang="en-US" dirty="0"/>
              <a:t>A co-authorship network of </a:t>
            </a:r>
            <a:r>
              <a:rPr lang="en-US" dirty="0">
                <a:solidFill>
                  <a:schemeClr val="tx2"/>
                </a:solidFill>
              </a:rPr>
              <a:t>physicists</a:t>
            </a:r>
            <a:r>
              <a:rPr lang="en-US" dirty="0"/>
              <a:t> and </a:t>
            </a:r>
            <a:r>
              <a:rPr lang="en-US" dirty="0">
                <a:solidFill>
                  <a:schemeClr val="tx2"/>
                </a:solidFill>
              </a:rPr>
              <a:t>mathematicians</a:t>
            </a:r>
          </a:p>
          <a:p>
            <a:pPr algn="ctr"/>
            <a:r>
              <a:rPr lang="en-US" dirty="0"/>
              <a:t>(Courtesy: Easley &amp; Kleinberg) </a:t>
            </a:r>
          </a:p>
        </p:txBody>
      </p:sp>
      <p:pic>
        <p:nvPicPr>
          <p:cNvPr id="7" name="Picture 6"/>
          <p:cNvPicPr>
            <a:picLocks noChangeAspect="1"/>
          </p:cNvPicPr>
          <p:nvPr/>
        </p:nvPicPr>
        <p:blipFill>
          <a:blip r:embed="rId2"/>
          <a:stretch>
            <a:fillRect/>
          </a:stretch>
        </p:blipFill>
        <p:spPr>
          <a:xfrm>
            <a:off x="597682" y="1417638"/>
            <a:ext cx="8089118" cy="4611697"/>
          </a:xfrm>
          <a:prstGeom prst="rect">
            <a:avLst/>
          </a:prstGeom>
        </p:spPr>
      </p:pic>
      <p:sp>
        <p:nvSpPr>
          <p:cNvPr id="3" name="Slide Number Placeholder 2"/>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152782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07382" cy="1371600"/>
          </a:xfrm>
        </p:spPr>
        <p:txBody>
          <a:bodyPr/>
          <a:lstStyle/>
          <a:p>
            <a:r>
              <a:rPr lang="en-US"/>
              <a:t>What is a community?</a:t>
            </a:r>
            <a:endParaRPr lang="en-US" dirty="0"/>
          </a:p>
        </p:txBody>
      </p:sp>
      <p:sp>
        <p:nvSpPr>
          <p:cNvPr id="5" name="Content Placeholder 4"/>
          <p:cNvSpPr>
            <a:spLocks noGrp="1"/>
          </p:cNvSpPr>
          <p:nvPr>
            <p:ph idx="1"/>
          </p:nvPr>
        </p:nvSpPr>
        <p:spPr/>
        <p:txBody>
          <a:bodyPr/>
          <a:lstStyle/>
          <a:p>
            <a:r>
              <a:rPr lang="en-US" dirty="0"/>
              <a:t>Informally: “tightly-knit region” of the network.</a:t>
            </a:r>
          </a:p>
          <a:p>
            <a:pPr marL="342900" indent="-342900">
              <a:buFont typeface="Arial" charset="0"/>
              <a:buChar char="•"/>
            </a:pPr>
            <a:r>
              <a:rPr lang="en-US" dirty="0"/>
              <a:t>How do we identify this region?</a:t>
            </a:r>
          </a:p>
          <a:p>
            <a:pPr marL="342900" indent="-342900">
              <a:buFont typeface="Arial" charset="0"/>
              <a:buChar char="•"/>
            </a:pPr>
            <a:r>
              <a:rPr lang="en-US" dirty="0"/>
              <a:t>How do we separate tightly-knit regions from each other?</a:t>
            </a:r>
          </a:p>
          <a:p>
            <a:r>
              <a:rPr lang="en-US" dirty="0"/>
              <a:t>It depends on the definition of </a:t>
            </a:r>
            <a:r>
              <a:rPr lang="en-US" dirty="0">
                <a:solidFill>
                  <a:schemeClr val="tx2"/>
                </a:solidFill>
              </a:rPr>
              <a:t>tightly knit</a:t>
            </a:r>
            <a:r>
              <a:rPr lang="en-US" dirty="0"/>
              <a:t>.</a:t>
            </a:r>
          </a:p>
          <a:p>
            <a:pPr marL="342900" indent="-342900">
              <a:buFont typeface="Arial" charset="0"/>
              <a:buChar char="•"/>
            </a:pPr>
            <a:r>
              <a:rPr lang="en-US" b="0" dirty="0"/>
              <a:t>Regions can be nested</a:t>
            </a:r>
          </a:p>
          <a:p>
            <a:pPr marL="342900" indent="-342900">
              <a:buFont typeface="Arial" charset="0"/>
              <a:buChar char="•"/>
            </a:pPr>
            <a:r>
              <a:rPr lang="en-US" b="0" dirty="0"/>
              <a:t>Examples ?????????</a:t>
            </a:r>
          </a:p>
          <a:p>
            <a:pPr marL="342900" indent="-342900">
              <a:buFont typeface="Arial" charset="0"/>
              <a:buChar char="•"/>
            </a:pPr>
            <a:r>
              <a:rPr lang="en-US" b="0" dirty="0"/>
              <a:t>How do bridges fit into this ?????????</a:t>
            </a:r>
          </a:p>
          <a:p>
            <a:endParaRPr lang="en-US" dirty="0"/>
          </a:p>
        </p:txBody>
      </p:sp>
      <p:pic>
        <p:nvPicPr>
          <p:cNvPr id="8" name="Picture 7"/>
          <p:cNvPicPr>
            <a:picLocks noChangeAspect="1"/>
          </p:cNvPicPr>
          <p:nvPr/>
        </p:nvPicPr>
        <p:blipFill>
          <a:blip r:embed="rId3"/>
          <a:stretch>
            <a:fillRect/>
          </a:stretch>
        </p:blipFill>
        <p:spPr>
          <a:xfrm>
            <a:off x="4971011" y="4905529"/>
            <a:ext cx="3488112" cy="1969095"/>
          </a:xfrm>
          <a:prstGeom prst="rect">
            <a:avLst/>
          </a:prstGeom>
        </p:spPr>
      </p:pic>
      <p:sp>
        <p:nvSpPr>
          <p:cNvPr id="9" name="Slide Number Placeholder 8"/>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114417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6" name="Picture 5"/>
          <p:cNvPicPr>
            <a:picLocks noChangeAspect="1"/>
          </p:cNvPicPr>
          <p:nvPr/>
        </p:nvPicPr>
        <p:blipFill>
          <a:blip r:embed="rId2"/>
          <a:stretch>
            <a:fillRect/>
          </a:stretch>
        </p:blipFill>
        <p:spPr>
          <a:xfrm flipH="1">
            <a:off x="4138620" y="4138908"/>
            <a:ext cx="4863865" cy="2734082"/>
          </a:xfrm>
          <a:prstGeom prst="rect">
            <a:avLst/>
          </a:prstGeom>
        </p:spPr>
      </p:pic>
      <p:sp>
        <p:nvSpPr>
          <p:cNvPr id="3" name="Content Placeholder 2"/>
          <p:cNvSpPr>
            <a:spLocks noGrp="1"/>
          </p:cNvSpPr>
          <p:nvPr>
            <p:ph idx="1"/>
          </p:nvPr>
        </p:nvSpPr>
        <p:spPr/>
        <p:txBody>
          <a:bodyPr/>
          <a:lstStyle/>
          <a:p>
            <a:r>
              <a:rPr lang="en-US" dirty="0"/>
              <a:t>Mini-Project #2 is out!</a:t>
            </a:r>
          </a:p>
          <a:p>
            <a:pPr marL="342900" indent="-342900">
              <a:buFont typeface="Arial" charset="0"/>
              <a:buChar char="•"/>
            </a:pPr>
            <a:r>
              <a:rPr lang="en-US" b="0" dirty="0"/>
              <a:t>It is linked to from ELMS; also available at: </a:t>
            </a:r>
            <a:r>
              <a:rPr lang="en-US" sz="1600" b="0" dirty="0"/>
              <a:t>https://</a:t>
            </a:r>
            <a:r>
              <a:rPr lang="en-US" sz="1600" b="0" dirty="0" err="1"/>
              <a:t>github.com</a:t>
            </a:r>
            <a:r>
              <a:rPr lang="en-US" sz="1600" b="0" dirty="0"/>
              <a:t>/</a:t>
            </a:r>
            <a:r>
              <a:rPr lang="en-US" sz="1600" b="0" dirty="0" err="1"/>
              <a:t>umddb</a:t>
            </a:r>
            <a:r>
              <a:rPr lang="en-US" sz="1600" b="0" dirty="0"/>
              <a:t>/cmsc641-fall2018/tree/master/project2</a:t>
            </a:r>
            <a:endParaRPr lang="en-US" b="0" dirty="0"/>
          </a:p>
          <a:p>
            <a:pPr marL="342900" indent="-342900">
              <a:buFont typeface="Arial" charset="0"/>
              <a:buChar char="•"/>
            </a:pPr>
            <a:r>
              <a:rPr lang="en-US" b="0" dirty="0"/>
              <a:t>Deliverable is a .</a:t>
            </a:r>
            <a:r>
              <a:rPr lang="en-US" b="0" dirty="0" err="1"/>
              <a:t>ipynb</a:t>
            </a:r>
            <a:r>
              <a:rPr lang="en-US" b="0" dirty="0"/>
              <a:t> file submitted to ELMS</a:t>
            </a:r>
          </a:p>
          <a:p>
            <a:pPr marL="342900" indent="-342900">
              <a:buFont typeface="Arial" charset="0"/>
              <a:buChar char="•"/>
            </a:pPr>
            <a:r>
              <a:rPr lang="en-US" b="0" dirty="0"/>
              <a:t>Due </a:t>
            </a:r>
            <a:r>
              <a:rPr lang="en-US" b="0" dirty="0">
                <a:solidFill>
                  <a:schemeClr val="tx2"/>
                </a:solidFill>
              </a:rPr>
              <a:t>Wednesday, October 24th</a:t>
            </a:r>
          </a:p>
          <a:p>
            <a:pPr marL="342900" indent="-342900">
              <a:buFont typeface="Arial" charset="0"/>
              <a:buChar char="•"/>
            </a:pPr>
            <a:endParaRPr lang="en-US" dirty="0"/>
          </a:p>
        </p:txBody>
      </p:sp>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423265" cy="1371600"/>
          </a:xfrm>
        </p:spPr>
        <p:txBody>
          <a:bodyPr/>
          <a:lstStyle/>
          <a:p>
            <a:r>
              <a:rPr lang="en-US" b="1" dirty="0"/>
              <a:t>What is a community?</a:t>
            </a:r>
          </a:p>
        </p:txBody>
      </p:sp>
      <p:sp>
        <p:nvSpPr>
          <p:cNvPr id="5" name="TextBox 4"/>
          <p:cNvSpPr txBox="1"/>
          <p:nvPr/>
        </p:nvSpPr>
        <p:spPr>
          <a:xfrm>
            <a:off x="2876598" y="6399608"/>
            <a:ext cx="2991962" cy="369332"/>
          </a:xfrm>
          <a:prstGeom prst="rect">
            <a:avLst/>
          </a:prstGeom>
          <a:noFill/>
        </p:spPr>
        <p:txBody>
          <a:bodyPr wrap="none" rtlCol="0">
            <a:spAutoFit/>
          </a:bodyPr>
          <a:lstStyle/>
          <a:p>
            <a:pPr algn="ctr"/>
            <a:r>
              <a:rPr lang="en-US" dirty="0"/>
              <a:t>(Courtesy: Easley &amp; Kleinberg) </a:t>
            </a:r>
          </a:p>
        </p:txBody>
      </p:sp>
      <p:sp>
        <p:nvSpPr>
          <p:cNvPr id="6" name="TextBox 5"/>
          <p:cNvSpPr txBox="1"/>
          <p:nvPr/>
        </p:nvSpPr>
        <p:spPr>
          <a:xfrm>
            <a:off x="1988500" y="6030276"/>
            <a:ext cx="5269066" cy="369332"/>
          </a:xfrm>
          <a:prstGeom prst="rect">
            <a:avLst/>
          </a:prstGeom>
          <a:noFill/>
        </p:spPr>
        <p:txBody>
          <a:bodyPr wrap="none" rtlCol="0">
            <a:spAutoFit/>
          </a:bodyPr>
          <a:lstStyle/>
          <a:p>
            <a:r>
              <a:rPr lang="en-US" dirty="0"/>
              <a:t>An example of a nested structure of the communities</a:t>
            </a:r>
          </a:p>
        </p:txBody>
      </p:sp>
      <p:pic>
        <p:nvPicPr>
          <p:cNvPr id="7" name="Picture 6"/>
          <p:cNvPicPr>
            <a:picLocks noChangeAspect="1"/>
          </p:cNvPicPr>
          <p:nvPr/>
        </p:nvPicPr>
        <p:blipFill>
          <a:blip r:embed="rId2"/>
          <a:stretch>
            <a:fillRect/>
          </a:stretch>
        </p:blipFill>
        <p:spPr>
          <a:xfrm>
            <a:off x="1568914" y="1476639"/>
            <a:ext cx="5870091" cy="4553637"/>
          </a:xfrm>
          <a:prstGeom prst="rect">
            <a:avLst/>
          </a:prstGeom>
        </p:spPr>
      </p:pic>
      <p:sp>
        <p:nvSpPr>
          <p:cNvPr id="8" name="TextBox 7"/>
          <p:cNvSpPr txBox="1"/>
          <p:nvPr/>
        </p:nvSpPr>
        <p:spPr>
          <a:xfrm>
            <a:off x="4138619" y="2796469"/>
            <a:ext cx="771365" cy="307777"/>
          </a:xfrm>
          <a:prstGeom prst="rect">
            <a:avLst/>
          </a:prstGeom>
          <a:noFill/>
        </p:spPr>
        <p:txBody>
          <a:bodyPr wrap="none" rtlCol="0">
            <a:spAutoFit/>
          </a:bodyPr>
          <a:lstStyle/>
          <a:p>
            <a:r>
              <a:rPr lang="en-US" sz="1400"/>
              <a:t>bridges</a:t>
            </a:r>
            <a:endParaRPr lang="en-US" sz="1400" dirty="0"/>
          </a:p>
        </p:txBody>
      </p:sp>
      <p:cxnSp>
        <p:nvCxnSpPr>
          <p:cNvPr id="10" name="Straight Arrow Connector 9"/>
          <p:cNvCxnSpPr/>
          <p:nvPr/>
        </p:nvCxnSpPr>
        <p:spPr>
          <a:xfrm rot="5400000" flipH="1" flipV="1">
            <a:off x="4333211" y="2615049"/>
            <a:ext cx="362844" cy="158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0"/>
          </p:cNvCxnSpPr>
          <p:nvPr/>
        </p:nvCxnSpPr>
        <p:spPr>
          <a:xfrm flipV="1">
            <a:off x="4524302" y="2615048"/>
            <a:ext cx="564204" cy="1814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3788878" y="2615047"/>
            <a:ext cx="736429" cy="18142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666627" y="1965003"/>
            <a:ext cx="2477373" cy="1200329"/>
          </a:xfrm>
          <a:prstGeom prst="rect">
            <a:avLst/>
          </a:prstGeom>
          <a:noFill/>
        </p:spPr>
        <p:txBody>
          <a:bodyPr wrap="square" rtlCol="0">
            <a:spAutoFit/>
          </a:bodyPr>
          <a:lstStyle/>
          <a:p>
            <a:r>
              <a:rPr lang="en-US" dirty="0"/>
              <a:t>Removal of a bridge separates the graph into disjoint components</a:t>
            </a:r>
          </a:p>
        </p:txBody>
      </p:sp>
      <p:sp>
        <p:nvSpPr>
          <p:cNvPr id="3" name="Slide Number Placeholder 2"/>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21259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974378" cy="1371600"/>
          </a:xfrm>
        </p:spPr>
        <p:txBody>
          <a:bodyPr/>
          <a:lstStyle/>
          <a:p>
            <a:r>
              <a:rPr lang="en-US"/>
              <a:t>Community detection</a:t>
            </a:r>
            <a:endParaRPr lang="en-US" dirty="0"/>
          </a:p>
        </p:txBody>
      </p:sp>
      <p:sp>
        <p:nvSpPr>
          <p:cNvPr id="7" name="Content Placeholder 6"/>
          <p:cNvSpPr>
            <a:spLocks noGrp="1"/>
          </p:cNvSpPr>
          <p:nvPr>
            <p:ph idx="1"/>
          </p:nvPr>
        </p:nvSpPr>
        <p:spPr/>
        <p:txBody>
          <a:bodyPr/>
          <a:lstStyle/>
          <a:p>
            <a:r>
              <a:rPr lang="en-US" dirty="0"/>
              <a:t>Girvan-Newman Method</a:t>
            </a:r>
          </a:p>
          <a:p>
            <a:pPr marL="342900" indent="-342900">
              <a:buFont typeface="Arial" charset="0"/>
              <a:buChar char="•"/>
            </a:pPr>
            <a:r>
              <a:rPr lang="en-US" b="0" dirty="0"/>
              <a:t>Remove the edges of highest </a:t>
            </a:r>
            <a:r>
              <a:rPr lang="en-US" b="0" dirty="0" err="1"/>
              <a:t>betweenness</a:t>
            </a:r>
            <a:r>
              <a:rPr lang="en-US" b="0" dirty="0"/>
              <a:t> first. </a:t>
            </a:r>
          </a:p>
          <a:p>
            <a:pPr marL="342900" indent="-342900">
              <a:buFont typeface="Arial" charset="0"/>
              <a:buChar char="•"/>
            </a:pPr>
            <a:r>
              <a:rPr lang="en-US" b="0" dirty="0"/>
              <a:t>Repeat the same step with the remainder graph. </a:t>
            </a:r>
          </a:p>
          <a:p>
            <a:pPr marL="342900" indent="-342900">
              <a:buFont typeface="Arial" charset="0"/>
              <a:buChar char="•"/>
            </a:pPr>
            <a:r>
              <a:rPr lang="en-US" b="0" dirty="0"/>
              <a:t>Continue this until the graph breaks down into individual nodes.</a:t>
            </a:r>
          </a:p>
          <a:p>
            <a:endParaRPr lang="en-US" dirty="0"/>
          </a:p>
          <a:p>
            <a:r>
              <a:rPr lang="en-US" dirty="0"/>
              <a:t>As the graph breaks down into pieces, the tightly knit community structure is exposed.</a:t>
            </a:r>
          </a:p>
          <a:p>
            <a:r>
              <a:rPr lang="en-US" dirty="0"/>
              <a:t>Results in a </a:t>
            </a:r>
            <a:r>
              <a:rPr lang="en-US" dirty="0">
                <a:solidFill>
                  <a:schemeClr val="tx2"/>
                </a:solidFill>
              </a:rPr>
              <a:t>hierarchical partitioning</a:t>
            </a:r>
            <a:r>
              <a:rPr lang="en-US" dirty="0"/>
              <a:t> of the graph</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21</a:t>
            </a:fld>
            <a:endParaRPr lang="en-US"/>
          </a:p>
        </p:txBody>
      </p:sp>
    </p:spTree>
    <p:extLst>
      <p:ext uri="{BB962C8B-B14F-4D97-AF65-F5344CB8AC3E}">
        <p14:creationId xmlns:p14="http://schemas.microsoft.com/office/powerpoint/2010/main" val="407565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Girvan-Newman method</a:t>
            </a:r>
          </a:p>
        </p:txBody>
      </p:sp>
      <p:pic>
        <p:nvPicPr>
          <p:cNvPr id="4" name="Picture 3"/>
          <p:cNvPicPr>
            <a:picLocks noChangeAspect="1"/>
          </p:cNvPicPr>
          <p:nvPr/>
        </p:nvPicPr>
        <p:blipFill>
          <a:blip r:embed="rId2"/>
          <a:stretch>
            <a:fillRect/>
          </a:stretch>
        </p:blipFill>
        <p:spPr>
          <a:xfrm>
            <a:off x="1291123" y="1423644"/>
            <a:ext cx="7213600" cy="3860800"/>
          </a:xfrm>
          <a:prstGeom prst="rect">
            <a:avLst/>
          </a:prstGeom>
        </p:spPr>
      </p:pic>
      <p:sp>
        <p:nvSpPr>
          <p:cNvPr id="5" name="TextBox 4"/>
          <p:cNvSpPr txBox="1"/>
          <p:nvPr/>
        </p:nvSpPr>
        <p:spPr>
          <a:xfrm>
            <a:off x="651846" y="5406232"/>
            <a:ext cx="3121367" cy="369332"/>
          </a:xfrm>
          <a:prstGeom prst="rect">
            <a:avLst/>
          </a:prstGeom>
          <a:noFill/>
        </p:spPr>
        <p:txBody>
          <a:bodyPr wrap="none" rtlCol="0">
            <a:spAutoFit/>
          </a:bodyPr>
          <a:lstStyle/>
          <a:p>
            <a:r>
              <a:rPr lang="en-US" dirty="0"/>
              <a:t>Betweenness(7-8)= 7*7 = 49</a:t>
            </a:r>
          </a:p>
        </p:txBody>
      </p:sp>
      <p:sp>
        <p:nvSpPr>
          <p:cNvPr id="6" name="TextBox 5"/>
          <p:cNvSpPr txBox="1"/>
          <p:nvPr/>
        </p:nvSpPr>
        <p:spPr>
          <a:xfrm>
            <a:off x="651846" y="5897352"/>
            <a:ext cx="5560112" cy="646331"/>
          </a:xfrm>
          <a:prstGeom prst="rect">
            <a:avLst/>
          </a:prstGeom>
          <a:noFill/>
        </p:spPr>
        <p:txBody>
          <a:bodyPr wrap="none" rtlCol="0">
            <a:spAutoFit/>
          </a:bodyPr>
          <a:lstStyle/>
          <a:p>
            <a:r>
              <a:rPr lang="en-US" dirty="0" err="1"/>
              <a:t>Betweenness</a:t>
            </a:r>
            <a:r>
              <a:rPr lang="en-US" dirty="0"/>
              <a:t>(3-7) = </a:t>
            </a:r>
            <a:r>
              <a:rPr lang="en-US" dirty="0" err="1"/>
              <a:t>Betweenness</a:t>
            </a:r>
            <a:r>
              <a:rPr lang="en-US" dirty="0"/>
              <a:t>(6-7) =</a:t>
            </a:r>
          </a:p>
          <a:p>
            <a:r>
              <a:rPr lang="en-US" dirty="0" err="1"/>
              <a:t>Betweenness</a:t>
            </a:r>
            <a:r>
              <a:rPr lang="en-US" dirty="0"/>
              <a:t>(8-9) = </a:t>
            </a:r>
            <a:r>
              <a:rPr lang="en-US" dirty="0" err="1"/>
              <a:t>Betweenness</a:t>
            </a:r>
            <a:r>
              <a:rPr lang="en-US" dirty="0"/>
              <a:t>(8-12) = 3*11= 33</a:t>
            </a:r>
          </a:p>
        </p:txBody>
      </p:sp>
      <p:sp>
        <p:nvSpPr>
          <p:cNvPr id="8" name="TextBox 7"/>
          <p:cNvSpPr txBox="1"/>
          <p:nvPr/>
        </p:nvSpPr>
        <p:spPr>
          <a:xfrm>
            <a:off x="4101877" y="5406232"/>
            <a:ext cx="3296450" cy="369332"/>
          </a:xfrm>
          <a:prstGeom prst="rect">
            <a:avLst/>
          </a:prstGeom>
          <a:noFill/>
        </p:spPr>
        <p:txBody>
          <a:bodyPr wrap="square" rtlCol="0">
            <a:spAutoFit/>
          </a:bodyPr>
          <a:lstStyle/>
          <a:p>
            <a:r>
              <a:rPr lang="en-US" dirty="0"/>
              <a:t>Betweenness(1-3) = 1*12 = 12</a:t>
            </a:r>
          </a:p>
        </p:txBody>
      </p:sp>
      <p:sp>
        <p:nvSpPr>
          <p:cNvPr id="3" name="Slide Number Placeholder 2"/>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285416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Girvan-Newman method</a:t>
            </a:r>
          </a:p>
        </p:txBody>
      </p:sp>
      <p:sp>
        <p:nvSpPr>
          <p:cNvPr id="6" name="TextBox 5"/>
          <p:cNvSpPr txBox="1"/>
          <p:nvPr/>
        </p:nvSpPr>
        <p:spPr>
          <a:xfrm>
            <a:off x="651846" y="5897352"/>
            <a:ext cx="5448928" cy="646331"/>
          </a:xfrm>
          <a:prstGeom prst="rect">
            <a:avLst/>
          </a:prstGeom>
          <a:noFill/>
        </p:spPr>
        <p:txBody>
          <a:bodyPr wrap="none" rtlCol="0">
            <a:spAutoFit/>
          </a:bodyPr>
          <a:lstStyle/>
          <a:p>
            <a:r>
              <a:rPr lang="en-US" dirty="0" err="1"/>
              <a:t>Betweenness</a:t>
            </a:r>
            <a:r>
              <a:rPr lang="en-US" dirty="0"/>
              <a:t>(3-7) = </a:t>
            </a:r>
            <a:r>
              <a:rPr lang="en-US" dirty="0" err="1"/>
              <a:t>Betweenness</a:t>
            </a:r>
            <a:r>
              <a:rPr lang="en-US" dirty="0"/>
              <a:t>(6-7) = </a:t>
            </a:r>
          </a:p>
          <a:p>
            <a:r>
              <a:rPr lang="en-US" dirty="0" err="1"/>
              <a:t>Betweenness</a:t>
            </a:r>
            <a:r>
              <a:rPr lang="en-US" dirty="0"/>
              <a:t>(8-9) = </a:t>
            </a:r>
            <a:r>
              <a:rPr lang="en-US" dirty="0" err="1"/>
              <a:t>Betweenness</a:t>
            </a:r>
            <a:r>
              <a:rPr lang="en-US" dirty="0"/>
              <a:t>(8-12) = 3*4 = 12</a:t>
            </a:r>
          </a:p>
        </p:txBody>
      </p:sp>
      <p:sp>
        <p:nvSpPr>
          <p:cNvPr id="8" name="TextBox 7"/>
          <p:cNvSpPr txBox="1"/>
          <p:nvPr/>
        </p:nvSpPr>
        <p:spPr>
          <a:xfrm>
            <a:off x="651845" y="5472776"/>
            <a:ext cx="3022379" cy="369332"/>
          </a:xfrm>
          <a:prstGeom prst="rect">
            <a:avLst/>
          </a:prstGeom>
          <a:noFill/>
        </p:spPr>
        <p:txBody>
          <a:bodyPr wrap="square" rtlCol="0">
            <a:spAutoFit/>
          </a:bodyPr>
          <a:lstStyle/>
          <a:p>
            <a:r>
              <a:rPr lang="en-US" dirty="0"/>
              <a:t>Betweenness(1-3) = 1*5=5</a:t>
            </a:r>
          </a:p>
        </p:txBody>
      </p:sp>
      <p:pic>
        <p:nvPicPr>
          <p:cNvPr id="7" name="Picture 6"/>
          <p:cNvPicPr>
            <a:picLocks noChangeAspect="1"/>
          </p:cNvPicPr>
          <p:nvPr/>
        </p:nvPicPr>
        <p:blipFill>
          <a:blip r:embed="rId2"/>
          <a:stretch>
            <a:fillRect/>
          </a:stretch>
        </p:blipFill>
        <p:spPr>
          <a:xfrm>
            <a:off x="1758950" y="1403350"/>
            <a:ext cx="5626100" cy="4051300"/>
          </a:xfrm>
          <a:prstGeom prst="rect">
            <a:avLst/>
          </a:prstGeom>
        </p:spPr>
      </p:pic>
      <p:sp>
        <p:nvSpPr>
          <p:cNvPr id="3" name="Slide Number Placeholder 2"/>
          <p:cNvSpPr>
            <a:spLocks noGrp="1"/>
          </p:cNvSpPr>
          <p:nvPr>
            <p:ph type="sldNum" sz="quarter" idx="12"/>
          </p:nvPr>
        </p:nvSpPr>
        <p:spPr/>
        <p:txBody>
          <a:bodyPr/>
          <a:lstStyle/>
          <a:p>
            <a:fld id="{A2EF37A0-74FC-AB4F-AE4C-D9BFC6719E9F}" type="slidenum">
              <a:rPr lang="en-US" smtClean="0"/>
              <a:t>23</a:t>
            </a:fld>
            <a:endParaRPr lang="en-US"/>
          </a:p>
        </p:txBody>
      </p:sp>
    </p:spTree>
    <p:extLst>
      <p:ext uri="{BB962C8B-B14F-4D97-AF65-F5344CB8AC3E}">
        <p14:creationId xmlns:p14="http://schemas.microsoft.com/office/powerpoint/2010/main" val="42650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Girvan-Newman method</a:t>
            </a:r>
          </a:p>
        </p:txBody>
      </p:sp>
      <p:sp>
        <p:nvSpPr>
          <p:cNvPr id="8" name="TextBox 7"/>
          <p:cNvSpPr txBox="1"/>
          <p:nvPr/>
        </p:nvSpPr>
        <p:spPr>
          <a:xfrm>
            <a:off x="2871007" y="5454650"/>
            <a:ext cx="3422732" cy="646331"/>
          </a:xfrm>
          <a:prstGeom prst="rect">
            <a:avLst/>
          </a:prstGeom>
          <a:noFill/>
        </p:spPr>
        <p:txBody>
          <a:bodyPr wrap="none" rtlCol="0">
            <a:spAutoFit/>
          </a:bodyPr>
          <a:lstStyle/>
          <a:p>
            <a:r>
              <a:rPr lang="en-US" dirty="0"/>
              <a:t>???????????????????</a:t>
            </a:r>
          </a:p>
          <a:p>
            <a:r>
              <a:rPr lang="en-US" dirty="0" err="1"/>
              <a:t>Betweenness</a:t>
            </a:r>
            <a:r>
              <a:rPr lang="en-US" dirty="0"/>
              <a:t> of every edge = 1</a:t>
            </a:r>
          </a:p>
        </p:txBody>
      </p:sp>
      <p:pic>
        <p:nvPicPr>
          <p:cNvPr id="9" name="Picture 8"/>
          <p:cNvPicPr>
            <a:picLocks noChangeAspect="1"/>
          </p:cNvPicPr>
          <p:nvPr/>
        </p:nvPicPr>
        <p:blipFill>
          <a:blip r:embed="rId2"/>
          <a:stretch>
            <a:fillRect/>
          </a:stretch>
        </p:blipFill>
        <p:spPr>
          <a:xfrm>
            <a:off x="1673352" y="1466850"/>
            <a:ext cx="5791200" cy="3924300"/>
          </a:xfrm>
          <a:prstGeom prst="rect">
            <a:avLst/>
          </a:prstGeom>
        </p:spPr>
      </p:pic>
      <p:sp>
        <p:nvSpPr>
          <p:cNvPr id="3" name="Slide Number Placeholder 2"/>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386710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Girvan-Newman method</a:t>
            </a:r>
          </a:p>
        </p:txBody>
      </p:sp>
      <p:pic>
        <p:nvPicPr>
          <p:cNvPr id="5" name="Picture 4"/>
          <p:cNvPicPr>
            <a:picLocks noChangeAspect="1"/>
          </p:cNvPicPr>
          <p:nvPr/>
        </p:nvPicPr>
        <p:blipFill>
          <a:blip r:embed="rId2"/>
          <a:stretch>
            <a:fillRect/>
          </a:stretch>
        </p:blipFill>
        <p:spPr>
          <a:xfrm>
            <a:off x="775577" y="1778923"/>
            <a:ext cx="6477000" cy="3225800"/>
          </a:xfrm>
          <a:prstGeom prst="rect">
            <a:avLst/>
          </a:prstGeom>
        </p:spPr>
      </p:pic>
      <p:sp>
        <p:nvSpPr>
          <p:cNvPr id="3" name="Slide Number Placeholder 2"/>
          <p:cNvSpPr>
            <a:spLocks noGrp="1"/>
          </p:cNvSpPr>
          <p:nvPr>
            <p:ph type="sldNum" sz="quarter" idx="12"/>
          </p:nvPr>
        </p:nvSpPr>
        <p:spPr/>
        <p:txBody>
          <a:bodyPr/>
          <a:lstStyle/>
          <a:p>
            <a:fld id="{A2EF37A0-74FC-AB4F-AE4C-D9BFC6719E9F}" type="slidenum">
              <a:rPr lang="en-US" smtClean="0"/>
              <a:t>25</a:t>
            </a:fld>
            <a:endParaRPr lang="en-US"/>
          </a:p>
        </p:txBody>
      </p:sp>
      <p:sp>
        <p:nvSpPr>
          <p:cNvPr id="6" name="Rounded Rectangle 5"/>
          <p:cNvSpPr/>
          <p:nvPr/>
        </p:nvSpPr>
        <p:spPr>
          <a:xfrm>
            <a:off x="457200" y="5004723"/>
            <a:ext cx="7639395" cy="15955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mr-IN" dirty="0" err="1">
                <a:latin typeface="Courier" charset="0"/>
                <a:ea typeface="Courier" charset="0"/>
                <a:cs typeface="Courier" charset="0"/>
              </a:rPr>
              <a:t>G</a:t>
            </a:r>
            <a:r>
              <a:rPr lang="mr-IN" dirty="0">
                <a:latin typeface="Courier" charset="0"/>
                <a:ea typeface="Courier" charset="0"/>
                <a:cs typeface="Courier" charset="0"/>
              </a:rPr>
              <a:t>=</a:t>
            </a:r>
            <a:r>
              <a:rPr lang="mr-IN" dirty="0" err="1">
                <a:latin typeface="Courier" charset="0"/>
                <a:ea typeface="Courier" charset="0"/>
                <a:cs typeface="Courier" charset="0"/>
              </a:rPr>
              <a:t>nx.Graph</a:t>
            </a:r>
            <a:r>
              <a:rPr lang="mr-IN" dirty="0">
                <a:latin typeface="Courier" charset="0"/>
                <a:ea typeface="Courier" charset="0"/>
                <a:cs typeface="Courier" charset="0"/>
              </a:rPr>
              <a:t>()</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Returns an iterator over partitions at </a:t>
            </a:r>
          </a:p>
          <a:p>
            <a:r>
              <a:rPr lang="en-US" dirty="0">
                <a:solidFill>
                  <a:srgbClr val="00B050"/>
                </a:solidFill>
                <a:latin typeface="Courier" charset="0"/>
                <a:ea typeface="Courier" charset="0"/>
                <a:cs typeface="Courier" charset="0"/>
              </a:rPr>
              <a:t># different hierarchy levels</a:t>
            </a:r>
          </a:p>
          <a:p>
            <a:r>
              <a:rPr lang="en-US" dirty="0" err="1">
                <a:latin typeface="Courier" charset="0"/>
                <a:ea typeface="Courier" charset="0"/>
                <a:cs typeface="Courier" charset="0"/>
              </a:rPr>
              <a:t>nx.girvan_newman</a:t>
            </a:r>
            <a:r>
              <a:rPr lang="en-US" dirty="0">
                <a:latin typeface="Courier" charset="0"/>
                <a:ea typeface="Courier" charset="0"/>
                <a:cs typeface="Courier" charset="0"/>
              </a:rPr>
              <a:t>(G)</a:t>
            </a:r>
          </a:p>
        </p:txBody>
      </p:sp>
      <p:sp>
        <p:nvSpPr>
          <p:cNvPr id="4" name="TextBox 3"/>
          <p:cNvSpPr txBox="1"/>
          <p:nvPr/>
        </p:nvSpPr>
        <p:spPr>
          <a:xfrm>
            <a:off x="5586153" y="69161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5439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NetworkX</a:t>
            </a:r>
            <a:r>
              <a:rPr lang="en-US" dirty="0"/>
              <a:t>: </a:t>
            </a:r>
            <a:r>
              <a:rPr lang="en-US" dirty="0" err="1"/>
              <a:t>Viz</a:t>
            </a:r>
            <a:endParaRPr lang="en-US" dirty="0"/>
          </a:p>
        </p:txBody>
      </p:sp>
      <p:sp>
        <p:nvSpPr>
          <p:cNvPr id="3" name="Content Placeholder 2"/>
          <p:cNvSpPr>
            <a:spLocks noGrp="1"/>
          </p:cNvSpPr>
          <p:nvPr>
            <p:ph idx="1"/>
          </p:nvPr>
        </p:nvSpPr>
        <p:spPr>
          <a:xfrm>
            <a:off x="457200" y="1752600"/>
            <a:ext cx="7620000" cy="4681451"/>
          </a:xfrm>
        </p:spPr>
        <p:txBody>
          <a:bodyPr>
            <a:normAutofit/>
          </a:bodyPr>
          <a:lstStyle/>
          <a:p>
            <a:r>
              <a:rPr lang="en-US" dirty="0"/>
              <a:t>Can render via </a:t>
            </a:r>
            <a:r>
              <a:rPr lang="en-US" dirty="0" err="1"/>
              <a:t>Matplotlib</a:t>
            </a:r>
            <a:r>
              <a:rPr lang="en-US" dirty="0"/>
              <a:t> or </a:t>
            </a:r>
            <a:r>
              <a:rPr lang="en-US" dirty="0" err="1"/>
              <a:t>GraphViz</a:t>
            </a:r>
            <a:endParaRPr lang="en-US" dirty="0"/>
          </a:p>
          <a:p>
            <a:endParaRPr lang="en-US" dirty="0"/>
          </a:p>
          <a:p>
            <a:endParaRPr lang="en-US" dirty="0"/>
          </a:p>
          <a:p>
            <a:endParaRPr lang="en-US" dirty="0"/>
          </a:p>
          <a:p>
            <a:endParaRPr lang="en-US" dirty="0"/>
          </a:p>
          <a:p>
            <a:endParaRPr lang="en-US" dirty="0"/>
          </a:p>
          <a:p>
            <a:r>
              <a:rPr lang="en-US" dirty="0"/>
              <a:t>Many different layout engines, aesthetic options, </a:t>
            </a:r>
            <a:r>
              <a:rPr lang="en-US" dirty="0" err="1"/>
              <a:t>etc</a:t>
            </a:r>
            <a:endParaRPr lang="en-US" dirty="0"/>
          </a:p>
          <a:p>
            <a:pPr marL="342900" indent="-342900">
              <a:buFont typeface="Arial" charset="0"/>
              <a:buChar char="•"/>
            </a:pPr>
            <a:r>
              <a:rPr lang="en-US" b="0" dirty="0">
                <a:hlinkClick r:id="rId2"/>
              </a:rPr>
              <a:t>https://networkx.github.io/documentation/networkx-1.10/reference/drawing.html</a:t>
            </a:r>
            <a:endParaRPr lang="en-US" b="0" dirty="0"/>
          </a:p>
          <a:p>
            <a:pPr marL="342900" indent="-342900">
              <a:buFont typeface="Arial" charset="0"/>
              <a:buChar char="•"/>
            </a:pPr>
            <a:r>
              <a:rPr lang="en-US" b="0" dirty="0">
                <a:hlinkClick r:id="rId3"/>
              </a:rPr>
              <a:t>https://networkx.github.io/documentation/development/gallery.html</a:t>
            </a:r>
            <a:endParaRPr lang="en-US" b="0"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26</a:t>
            </a:fld>
            <a:endParaRPr lang="en-US"/>
          </a:p>
        </p:txBody>
      </p:sp>
      <p:sp>
        <p:nvSpPr>
          <p:cNvPr id="5" name="Rounded Rectangle 4"/>
          <p:cNvSpPr/>
          <p:nvPr/>
        </p:nvSpPr>
        <p:spPr>
          <a:xfrm>
            <a:off x="437805" y="2194171"/>
            <a:ext cx="7639395" cy="20951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matplotlib.pyplot</a:t>
            </a:r>
            <a:r>
              <a:rPr lang="en-US" dirty="0">
                <a:latin typeface="Courier" charset="0"/>
                <a:ea typeface="Courier" charset="0"/>
                <a:cs typeface="Courier" charset="0"/>
              </a:rPr>
              <a:t> as </a:t>
            </a:r>
            <a:r>
              <a:rPr lang="en-US" dirty="0" err="1">
                <a:latin typeface="Courier" charset="0"/>
                <a:ea typeface="Courier" charset="0"/>
                <a:cs typeface="Courier" charset="0"/>
              </a:rPr>
              <a:t>plt</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mr-IN" dirty="0" err="1">
                <a:latin typeface="Courier" charset="0"/>
                <a:ea typeface="Courier" charset="0"/>
                <a:cs typeface="Courier" charset="0"/>
              </a:rPr>
              <a:t>G</a:t>
            </a:r>
            <a:r>
              <a:rPr lang="mr-IN" dirty="0">
                <a:latin typeface="Courier" charset="0"/>
                <a:ea typeface="Courier" charset="0"/>
                <a:cs typeface="Courier" charset="0"/>
              </a:rPr>
              <a:t>=</a:t>
            </a:r>
            <a:r>
              <a:rPr lang="mr-IN" dirty="0" err="1">
                <a:latin typeface="Courier" charset="0"/>
                <a:ea typeface="Courier" charset="0"/>
                <a:cs typeface="Courier" charset="0"/>
              </a:rPr>
              <a:t>nx.Graph</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en-US" dirty="0" err="1">
                <a:latin typeface="Courier" charset="0"/>
                <a:ea typeface="Courier" charset="0"/>
                <a:cs typeface="Courier" charset="0"/>
              </a:rPr>
              <a:t>nx.draw</a:t>
            </a:r>
            <a:r>
              <a:rPr lang="en-US" dirty="0">
                <a:latin typeface="Courier" charset="0"/>
                <a:ea typeface="Courier" charset="0"/>
                <a:cs typeface="Courier" charset="0"/>
              </a:rPr>
              <a:t>(G, </a:t>
            </a:r>
            <a:r>
              <a:rPr lang="en-US" dirty="0" err="1">
                <a:latin typeface="Courier" charset="0"/>
                <a:ea typeface="Courier" charset="0"/>
                <a:cs typeface="Courier" charset="0"/>
              </a:rPr>
              <a:t>with_labels</a:t>
            </a:r>
            <a:r>
              <a:rPr lang="en-US" dirty="0">
                <a:latin typeface="Courier" charset="0"/>
                <a:ea typeface="Courier" charset="0"/>
                <a:cs typeface="Courier" charset="0"/>
              </a:rPr>
              <a:t>=True)</a:t>
            </a: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Save to a PDF</a:t>
            </a:r>
          </a:p>
          <a:p>
            <a:r>
              <a:rPr lang="en-US" dirty="0" err="1">
                <a:latin typeface="Courier" charset="0"/>
                <a:ea typeface="Courier" charset="0"/>
                <a:cs typeface="Courier" charset="0"/>
              </a:rPr>
              <a:t>plt.savefig</a:t>
            </a:r>
            <a:r>
              <a:rPr lang="en-US" dirty="0">
                <a:latin typeface="Courier" charset="0"/>
                <a:ea typeface="Courier" charset="0"/>
                <a:cs typeface="Courier" charset="0"/>
              </a:rPr>
              <a:t>(“</a:t>
            </a:r>
            <a:r>
              <a:rPr lang="en-US" dirty="0" err="1">
                <a:latin typeface="Courier" charset="0"/>
                <a:ea typeface="Courier" charset="0"/>
                <a:cs typeface="Courier" charset="0"/>
              </a:rPr>
              <a:t>my_filename.pdf</a:t>
            </a:r>
            <a:r>
              <a:rPr lang="en-US" dirty="0">
                <a:latin typeface="Courier" charset="0"/>
                <a:ea typeface="Courier" charset="0"/>
                <a:cs typeface="Courier" charset="0"/>
              </a:rPr>
              <a:t>”)</a:t>
            </a:r>
          </a:p>
        </p:txBody>
      </p:sp>
    </p:spTree>
    <p:extLst>
      <p:ext uri="{BB962C8B-B14F-4D97-AF65-F5344CB8AC3E}">
        <p14:creationId xmlns:p14="http://schemas.microsoft.com/office/powerpoint/2010/main" val="53005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38006" y="1967843"/>
            <a:ext cx="4060767" cy="4060767"/>
          </a:xfrm>
          <a:prstGeom prst="rect">
            <a:avLst/>
          </a:prstGeom>
        </p:spPr>
      </p:pic>
      <p:sp>
        <p:nvSpPr>
          <p:cNvPr id="2" name="Title 1"/>
          <p:cNvSpPr>
            <a:spLocks noGrp="1"/>
          </p:cNvSpPr>
          <p:nvPr>
            <p:ph type="title"/>
          </p:nvPr>
        </p:nvSpPr>
        <p:spPr/>
        <p:txBody>
          <a:bodyPr/>
          <a:lstStyle/>
          <a:p>
            <a:r>
              <a:rPr lang="en-US" dirty="0" err="1"/>
              <a:t>Networkx</a:t>
            </a:r>
            <a:r>
              <a:rPr lang="en-US" dirty="0"/>
              <a:t>: </a:t>
            </a:r>
            <a:r>
              <a:rPr lang="en-US" dirty="0" err="1"/>
              <a:t>Viz</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27</a:t>
            </a:fld>
            <a:endParaRPr lang="en-US"/>
          </a:p>
        </p:txBody>
      </p:sp>
      <p:sp>
        <p:nvSpPr>
          <p:cNvPr id="5" name="Rounded Rectangle 4"/>
          <p:cNvSpPr/>
          <p:nvPr/>
        </p:nvSpPr>
        <p:spPr>
          <a:xfrm>
            <a:off x="457200" y="1695406"/>
            <a:ext cx="4530436" cy="48383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Cycle with 24 vertices</a:t>
            </a:r>
          </a:p>
          <a:p>
            <a:r>
              <a:rPr lang="en-US" dirty="0">
                <a:latin typeface="Courier" charset="0"/>
                <a:ea typeface="Courier" charset="0"/>
                <a:cs typeface="Courier" charset="0"/>
              </a:rPr>
              <a:t>G</a:t>
            </a:r>
            <a:r>
              <a:rPr lang="en-US" b="1" dirty="0">
                <a:latin typeface="Courier" charset="0"/>
                <a:ea typeface="Courier" charset="0"/>
                <a:cs typeface="Courier" charset="0"/>
              </a:rPr>
              <a:t>=</a:t>
            </a:r>
            <a:r>
              <a:rPr lang="en-US" dirty="0" err="1">
                <a:latin typeface="Courier" charset="0"/>
                <a:ea typeface="Courier" charset="0"/>
                <a:cs typeface="Courier" charset="0"/>
              </a:rPr>
              <a:t>nx</a:t>
            </a:r>
            <a:r>
              <a:rPr lang="en-US" b="1" dirty="0" err="1">
                <a:latin typeface="Courier" charset="0"/>
                <a:ea typeface="Courier" charset="0"/>
                <a:cs typeface="Courier" charset="0"/>
              </a:rPr>
              <a:t>.</a:t>
            </a:r>
            <a:r>
              <a:rPr lang="en-US" dirty="0" err="1">
                <a:latin typeface="Courier" charset="0"/>
                <a:ea typeface="Courier" charset="0"/>
                <a:cs typeface="Courier" charset="0"/>
              </a:rPr>
              <a:t>cycle_graph</a:t>
            </a:r>
            <a:r>
              <a:rPr lang="en-US" dirty="0">
                <a:latin typeface="Courier" charset="0"/>
                <a:ea typeface="Courier" charset="0"/>
                <a:cs typeface="Courier" charset="0"/>
              </a:rPr>
              <a:t>(24) </a:t>
            </a: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Compute force-based layout</a:t>
            </a:r>
          </a:p>
          <a:p>
            <a:r>
              <a:rPr lang="en-US" dirty="0" err="1">
                <a:latin typeface="Courier" charset="0"/>
                <a:ea typeface="Courier" charset="0"/>
                <a:cs typeface="Courier" charset="0"/>
              </a:rPr>
              <a:t>pos</a:t>
            </a:r>
            <a:r>
              <a:rPr lang="en-US" b="1" dirty="0">
                <a:latin typeface="Courier" charset="0"/>
                <a:ea typeface="Courier" charset="0"/>
                <a:cs typeface="Courier" charset="0"/>
              </a:rPr>
              <a:t>=</a:t>
            </a:r>
            <a:r>
              <a:rPr lang="en-US" dirty="0" err="1">
                <a:latin typeface="Courier" charset="0"/>
                <a:ea typeface="Courier" charset="0"/>
                <a:cs typeface="Courier" charset="0"/>
              </a:rPr>
              <a:t>nx</a:t>
            </a:r>
            <a:r>
              <a:rPr lang="en-US" b="1" dirty="0" err="1">
                <a:latin typeface="Courier" charset="0"/>
                <a:ea typeface="Courier" charset="0"/>
                <a:cs typeface="Courier" charset="0"/>
              </a:rPr>
              <a:t>.</a:t>
            </a:r>
            <a:r>
              <a:rPr lang="en-US" dirty="0" err="1">
                <a:latin typeface="Courier" charset="0"/>
                <a:ea typeface="Courier" charset="0"/>
                <a:cs typeface="Courier" charset="0"/>
              </a:rPr>
              <a:t>spring_layout</a:t>
            </a:r>
            <a:r>
              <a:rPr lang="en-US" dirty="0">
                <a:latin typeface="Courier" charset="0"/>
                <a:ea typeface="Courier" charset="0"/>
                <a:cs typeface="Courier" charset="0"/>
              </a:rPr>
              <a:t>(G,</a:t>
            </a:r>
          </a:p>
          <a:p>
            <a:r>
              <a:rPr lang="en-US" dirty="0">
                <a:latin typeface="Courier" charset="0"/>
                <a:ea typeface="Courier" charset="0"/>
                <a:cs typeface="Courier" charset="0"/>
              </a:rPr>
              <a:t>         iterations</a:t>
            </a:r>
            <a:r>
              <a:rPr lang="en-US" b="1" dirty="0">
                <a:latin typeface="Courier" charset="0"/>
                <a:ea typeface="Courier" charset="0"/>
                <a:cs typeface="Courier" charset="0"/>
              </a:rPr>
              <a:t>=</a:t>
            </a:r>
            <a:r>
              <a:rPr lang="en-US" dirty="0">
                <a:latin typeface="Courier" charset="0"/>
                <a:ea typeface="Courier" charset="0"/>
                <a:cs typeface="Courier" charset="0"/>
              </a:rPr>
              <a:t>200)</a:t>
            </a:r>
          </a:p>
          <a:p>
            <a:endParaRPr lang="en-US" dirty="0">
              <a:solidFill>
                <a:srgbClr val="00B050"/>
              </a:solidFill>
              <a:latin typeface="Courier" charset="0"/>
              <a:ea typeface="Courier" charset="0"/>
              <a:cs typeface="Courier" charset="0"/>
            </a:endParaRPr>
          </a:p>
          <a:p>
            <a:r>
              <a:rPr lang="en-US" dirty="0">
                <a:solidFill>
                  <a:srgbClr val="00B050"/>
                </a:solidFill>
                <a:latin typeface="Courier" charset="0"/>
                <a:ea typeface="Courier" charset="0"/>
                <a:cs typeface="Courier" charset="0"/>
              </a:rPr>
              <a:t># Draw the graph </a:t>
            </a:r>
          </a:p>
          <a:p>
            <a:r>
              <a:rPr lang="en-US" dirty="0" err="1">
                <a:latin typeface="Courier" charset="0"/>
                <a:ea typeface="Courier" charset="0"/>
                <a:cs typeface="Courier" charset="0"/>
              </a:rPr>
              <a:t>nx</a:t>
            </a:r>
            <a:r>
              <a:rPr lang="en-US" b="1" dirty="0" err="1">
                <a:latin typeface="Courier" charset="0"/>
                <a:ea typeface="Courier" charset="0"/>
                <a:cs typeface="Courier" charset="0"/>
              </a:rPr>
              <a:t>.</a:t>
            </a:r>
            <a:r>
              <a:rPr lang="en-US" dirty="0" err="1">
                <a:latin typeface="Courier" charset="0"/>
                <a:ea typeface="Courier" charset="0"/>
                <a:cs typeface="Courier" charset="0"/>
              </a:rPr>
              <a:t>draw</a:t>
            </a:r>
            <a:r>
              <a:rPr lang="en-US" dirty="0">
                <a:latin typeface="Courier" charset="0"/>
                <a:ea typeface="Courier" charset="0"/>
                <a:cs typeface="Courier" charset="0"/>
              </a:rPr>
              <a:t>(</a:t>
            </a:r>
            <a:r>
              <a:rPr lang="en-US" dirty="0" err="1">
                <a:latin typeface="Courier" charset="0"/>
                <a:ea typeface="Courier" charset="0"/>
                <a:cs typeface="Courier" charset="0"/>
              </a:rPr>
              <a:t>G,pos</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node_color</a:t>
            </a:r>
            <a:r>
              <a:rPr lang="en-US" b="1" dirty="0">
                <a:latin typeface="Courier" charset="0"/>
                <a:ea typeface="Courier" charset="0"/>
                <a:cs typeface="Courier" charset="0"/>
              </a:rPr>
              <a:t>=</a:t>
            </a:r>
            <a:r>
              <a:rPr lang="en-US" dirty="0">
                <a:latin typeface="Courier" charset="0"/>
                <a:ea typeface="Courier" charset="0"/>
                <a:cs typeface="Courier" charset="0"/>
              </a:rPr>
              <a:t>range(24),</a:t>
            </a:r>
          </a:p>
          <a:p>
            <a:r>
              <a:rPr lang="en-US" dirty="0">
                <a:latin typeface="Courier" charset="0"/>
                <a:ea typeface="Courier" charset="0"/>
                <a:cs typeface="Courier" charset="0"/>
              </a:rPr>
              <a:t>      </a:t>
            </a:r>
            <a:r>
              <a:rPr lang="en-US" dirty="0" err="1">
                <a:latin typeface="Courier" charset="0"/>
                <a:ea typeface="Courier" charset="0"/>
                <a:cs typeface="Courier" charset="0"/>
              </a:rPr>
              <a:t>node_size</a:t>
            </a:r>
            <a:r>
              <a:rPr lang="en-US" b="1" dirty="0">
                <a:latin typeface="Courier" charset="0"/>
                <a:ea typeface="Courier" charset="0"/>
                <a:cs typeface="Courier" charset="0"/>
              </a:rPr>
              <a:t>=</a:t>
            </a:r>
            <a:r>
              <a:rPr lang="en-US" dirty="0">
                <a:latin typeface="Courier" charset="0"/>
                <a:ea typeface="Courier" charset="0"/>
                <a:cs typeface="Courier" charset="0"/>
              </a:rPr>
              <a:t>800,</a:t>
            </a:r>
          </a:p>
          <a:p>
            <a:r>
              <a:rPr lang="en-US" dirty="0">
                <a:latin typeface="Courier" charset="0"/>
                <a:ea typeface="Courier" charset="0"/>
                <a:cs typeface="Courier" charset="0"/>
              </a:rPr>
              <a:t>      </a:t>
            </a:r>
            <a:r>
              <a:rPr lang="en-US" dirty="0" err="1">
                <a:latin typeface="Courier" charset="0"/>
                <a:ea typeface="Courier" charset="0"/>
                <a:cs typeface="Courier" charset="0"/>
              </a:rPr>
              <a:t>cmap</a:t>
            </a:r>
            <a:r>
              <a:rPr lang="en-US" b="1" dirty="0">
                <a:latin typeface="Courier" charset="0"/>
                <a:ea typeface="Courier" charset="0"/>
                <a:cs typeface="Courier" charset="0"/>
              </a:rPr>
              <a:t>=</a:t>
            </a:r>
            <a:r>
              <a:rPr lang="en-US" dirty="0" err="1">
                <a:latin typeface="Courier" charset="0"/>
                <a:ea typeface="Courier" charset="0"/>
                <a:cs typeface="Courier" charset="0"/>
              </a:rPr>
              <a:t>plt</a:t>
            </a:r>
            <a:r>
              <a:rPr lang="en-US" b="1" dirty="0" err="1">
                <a:latin typeface="Courier" charset="0"/>
                <a:ea typeface="Courier" charset="0"/>
                <a:cs typeface="Courier" charset="0"/>
              </a:rPr>
              <a:t>.</a:t>
            </a:r>
            <a:r>
              <a:rPr lang="en-US" dirty="0" err="1">
                <a:latin typeface="Courier" charset="0"/>
                <a:ea typeface="Courier" charset="0"/>
                <a:cs typeface="Courier" charset="0"/>
              </a:rPr>
              <a:t>cm</a:t>
            </a:r>
            <a:r>
              <a:rPr lang="en-US" b="1" dirty="0" err="1">
                <a:latin typeface="Courier" charset="0"/>
                <a:ea typeface="Courier" charset="0"/>
                <a:cs typeface="Courier" charset="0"/>
              </a:rPr>
              <a:t>.</a:t>
            </a:r>
            <a:r>
              <a:rPr lang="en-US" dirty="0" err="1">
                <a:latin typeface="Courier" charset="0"/>
                <a:ea typeface="Courier" charset="0"/>
                <a:cs typeface="Courier" charset="0"/>
              </a:rPr>
              <a:t>Blues</a:t>
            </a:r>
            <a:r>
              <a:rPr lang="en-US" dirty="0">
                <a:latin typeface="Courier" charset="0"/>
                <a:ea typeface="Courier" charset="0"/>
                <a:cs typeface="Courier" charset="0"/>
              </a:rPr>
              <a:t>) </a:t>
            </a: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Save as PNG, then display</a:t>
            </a:r>
          </a:p>
          <a:p>
            <a:r>
              <a:rPr lang="en-US" dirty="0" err="1">
                <a:latin typeface="Courier" charset="0"/>
                <a:ea typeface="Courier" charset="0"/>
                <a:cs typeface="Courier" charset="0"/>
              </a:rPr>
              <a:t>plt</a:t>
            </a:r>
            <a:r>
              <a:rPr lang="en-US" b="1" dirty="0" err="1">
                <a:latin typeface="Courier" charset="0"/>
                <a:ea typeface="Courier" charset="0"/>
                <a:cs typeface="Courier" charset="0"/>
              </a:rPr>
              <a:t>.</a:t>
            </a:r>
            <a:r>
              <a:rPr lang="en-US" dirty="0" err="1">
                <a:latin typeface="Courier" charset="0"/>
                <a:ea typeface="Courier" charset="0"/>
                <a:cs typeface="Courier" charset="0"/>
              </a:rPr>
              <a:t>savefig</a:t>
            </a:r>
            <a:r>
              <a:rPr lang="en-US" dirty="0">
                <a:latin typeface="Courier" charset="0"/>
                <a:ea typeface="Courier" charset="0"/>
                <a:cs typeface="Courier" charset="0"/>
              </a:rPr>
              <a:t>(”</a:t>
            </a:r>
            <a:r>
              <a:rPr lang="en-US" dirty="0" err="1">
                <a:latin typeface="Courier" charset="0"/>
                <a:ea typeface="Courier" charset="0"/>
                <a:cs typeface="Courier" charset="0"/>
              </a:rPr>
              <a:t>graph.png</a:t>
            </a:r>
            <a:r>
              <a:rPr lang="en-US" dirty="0">
                <a:latin typeface="Courier" charset="0"/>
                <a:ea typeface="Courier" charset="0"/>
                <a:cs typeface="Courier" charset="0"/>
              </a:rPr>
              <a:t>")</a:t>
            </a:r>
          </a:p>
          <a:p>
            <a:r>
              <a:rPr lang="en-US" dirty="0" err="1">
                <a:latin typeface="Courier" charset="0"/>
                <a:ea typeface="Courier" charset="0"/>
                <a:cs typeface="Courier" charset="0"/>
              </a:rPr>
              <a:t>plt</a:t>
            </a:r>
            <a:r>
              <a:rPr lang="en-US" b="1" dirty="0" err="1">
                <a:latin typeface="Courier" charset="0"/>
                <a:ea typeface="Courier" charset="0"/>
                <a:cs typeface="Courier" charset="0"/>
              </a:rPr>
              <a:t>.</a:t>
            </a:r>
            <a:r>
              <a:rPr lang="en-US" dirty="0" err="1">
                <a:latin typeface="Courier" charset="0"/>
                <a:ea typeface="Courier" charset="0"/>
                <a:cs typeface="Courier" charset="0"/>
              </a:rPr>
              <a:t>show</a:t>
            </a:r>
            <a:r>
              <a:rPr lang="en-US" dirty="0">
                <a:latin typeface="Courier" charset="0"/>
                <a:ea typeface="Courier" charset="0"/>
                <a:cs typeface="Courier" charset="0"/>
              </a:rPr>
              <a:t>()</a:t>
            </a:r>
          </a:p>
        </p:txBody>
      </p:sp>
    </p:spTree>
    <p:extLst>
      <p:ext uri="{BB962C8B-B14F-4D97-AF65-F5344CB8AC3E}">
        <p14:creationId xmlns:p14="http://schemas.microsoft.com/office/powerpoint/2010/main" val="11604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08903" y="1978429"/>
            <a:ext cx="4373563" cy="3757353"/>
          </a:xfrm>
          <a:prstGeom prst="rect">
            <a:avLst/>
          </a:prstGeom>
        </p:spPr>
      </p:pic>
      <p:sp>
        <p:nvSpPr>
          <p:cNvPr id="2" name="Title 1"/>
          <p:cNvSpPr>
            <a:spLocks noGrp="1"/>
          </p:cNvSpPr>
          <p:nvPr>
            <p:ph type="title"/>
          </p:nvPr>
        </p:nvSpPr>
        <p:spPr/>
        <p:txBody>
          <a:bodyPr/>
          <a:lstStyle/>
          <a:p>
            <a:r>
              <a:rPr lang="en-US" dirty="0" err="1"/>
              <a:t>Networkx</a:t>
            </a:r>
            <a:r>
              <a:rPr lang="en-US" dirty="0"/>
              <a:t>: </a:t>
            </a:r>
            <a:r>
              <a:rPr lang="en-US" dirty="0" err="1"/>
              <a:t>Viz</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28</a:t>
            </a:fld>
            <a:endParaRPr lang="en-US"/>
          </a:p>
        </p:txBody>
      </p:sp>
      <p:sp>
        <p:nvSpPr>
          <p:cNvPr id="5" name="Rounded Rectangle 4"/>
          <p:cNvSpPr/>
          <p:nvPr/>
        </p:nvSpPr>
        <p:spPr>
          <a:xfrm>
            <a:off x="457200" y="1695406"/>
            <a:ext cx="4530436" cy="48383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Branch factor 3, depth 5</a:t>
            </a:r>
          </a:p>
          <a:p>
            <a:r>
              <a:rPr lang="en-US" dirty="0">
                <a:latin typeface="Courier" charset="0"/>
                <a:ea typeface="Courier" charset="0"/>
                <a:cs typeface="Courier" charset="0"/>
              </a:rPr>
              <a:t>G </a:t>
            </a:r>
            <a:r>
              <a:rPr lang="en-US" b="1" dirty="0">
                <a:latin typeface="Courier" charset="0"/>
                <a:ea typeface="Courier" charset="0"/>
                <a:cs typeface="Courier" charset="0"/>
              </a:rPr>
              <a:t>=</a:t>
            </a:r>
            <a:r>
              <a:rPr lang="en-US" dirty="0">
                <a:latin typeface="Courier" charset="0"/>
                <a:ea typeface="Courier" charset="0"/>
                <a:cs typeface="Courier" charset="0"/>
              </a:rPr>
              <a:t> </a:t>
            </a:r>
            <a:r>
              <a:rPr lang="en-US" dirty="0" err="1">
                <a:latin typeface="Courier" charset="0"/>
                <a:ea typeface="Courier" charset="0"/>
                <a:cs typeface="Courier" charset="0"/>
              </a:rPr>
              <a:t>nx</a:t>
            </a:r>
            <a:r>
              <a:rPr lang="en-US" b="1" dirty="0" err="1">
                <a:latin typeface="Courier" charset="0"/>
                <a:ea typeface="Courier" charset="0"/>
                <a:cs typeface="Courier" charset="0"/>
              </a:rPr>
              <a:t>.</a:t>
            </a:r>
            <a:r>
              <a:rPr lang="en-US" dirty="0" err="1">
                <a:latin typeface="Courier" charset="0"/>
                <a:ea typeface="Courier" charset="0"/>
                <a:cs typeface="Courier" charset="0"/>
              </a:rPr>
              <a:t>balanced_tree</a:t>
            </a:r>
            <a:r>
              <a:rPr lang="en-US" dirty="0">
                <a:latin typeface="Courier" charset="0"/>
                <a:ea typeface="Courier" charset="0"/>
                <a:cs typeface="Courier" charset="0"/>
              </a:rPr>
              <a:t>(3, 5) </a:t>
            </a: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Circular layout</a:t>
            </a:r>
            <a:endParaRPr lang="en-US" dirty="0">
              <a:latin typeface="Courier" charset="0"/>
              <a:ea typeface="Courier" charset="0"/>
              <a:cs typeface="Courier" charset="0"/>
            </a:endParaRPr>
          </a:p>
          <a:p>
            <a:r>
              <a:rPr lang="en-US" dirty="0" err="1">
                <a:latin typeface="Courier" charset="0"/>
                <a:ea typeface="Courier" charset="0"/>
                <a:cs typeface="Courier" charset="0"/>
              </a:rPr>
              <a:t>pos</a:t>
            </a:r>
            <a:r>
              <a:rPr lang="en-US" dirty="0">
                <a:latin typeface="Courier" charset="0"/>
                <a:ea typeface="Courier" charset="0"/>
                <a:cs typeface="Courier" charset="0"/>
              </a:rPr>
              <a:t> </a:t>
            </a:r>
            <a:r>
              <a:rPr lang="en-US" b="1" dirty="0">
                <a:latin typeface="Courier" charset="0"/>
                <a:ea typeface="Courier" charset="0"/>
                <a:cs typeface="Courier" charset="0"/>
              </a:rPr>
              <a:t>=</a:t>
            </a:r>
            <a:r>
              <a:rPr lang="en-US" dirty="0">
                <a:latin typeface="Courier" charset="0"/>
                <a:ea typeface="Courier" charset="0"/>
                <a:cs typeface="Courier" charset="0"/>
              </a:rPr>
              <a:t> </a:t>
            </a:r>
            <a:r>
              <a:rPr lang="en-US" dirty="0" err="1">
                <a:latin typeface="Courier" charset="0"/>
                <a:ea typeface="Courier" charset="0"/>
                <a:cs typeface="Courier" charset="0"/>
              </a:rPr>
              <a:t>graphviz_layout</a:t>
            </a:r>
            <a:r>
              <a:rPr lang="en-US" dirty="0">
                <a:latin typeface="Courier" charset="0"/>
                <a:ea typeface="Courier" charset="0"/>
                <a:cs typeface="Courier" charset="0"/>
              </a:rPr>
              <a:t>(G,</a:t>
            </a:r>
          </a:p>
          <a:p>
            <a:r>
              <a:rPr lang="en-US" dirty="0">
                <a:latin typeface="Courier" charset="0"/>
                <a:ea typeface="Courier" charset="0"/>
                <a:cs typeface="Courier" charset="0"/>
              </a:rPr>
              <a:t>      </a:t>
            </a:r>
            <a:r>
              <a:rPr lang="en-US" dirty="0" err="1">
                <a:latin typeface="Courier" charset="0"/>
                <a:ea typeface="Courier" charset="0"/>
                <a:cs typeface="Courier" charset="0"/>
              </a:rPr>
              <a:t>prog</a:t>
            </a:r>
            <a:r>
              <a:rPr lang="en-US" b="1" dirty="0">
                <a:latin typeface="Courier" charset="0"/>
                <a:ea typeface="Courier" charset="0"/>
                <a:cs typeface="Courier" charset="0"/>
              </a:rPr>
              <a:t>=</a:t>
            </a:r>
            <a:r>
              <a:rPr lang="en-US" dirty="0">
                <a:latin typeface="Courier" charset="0"/>
                <a:ea typeface="Courier" charset="0"/>
                <a:cs typeface="Courier" charset="0"/>
              </a:rPr>
              <a:t>'</a:t>
            </a:r>
            <a:r>
              <a:rPr lang="en-US" dirty="0" err="1">
                <a:latin typeface="Courier" charset="0"/>
                <a:ea typeface="Courier" charset="0"/>
                <a:cs typeface="Courier" charset="0"/>
              </a:rPr>
              <a:t>twopi</a:t>
            </a:r>
            <a:r>
              <a:rPr lang="en-US" dirty="0">
                <a:latin typeface="Courier" charset="0"/>
                <a:ea typeface="Courier" charset="0"/>
                <a:cs typeface="Courier" charset="0"/>
              </a:rPr>
              <a:t>', </a:t>
            </a:r>
            <a:r>
              <a:rPr lang="en-US" dirty="0" err="1">
                <a:latin typeface="Courier" charset="0"/>
                <a:ea typeface="Courier" charset="0"/>
                <a:cs typeface="Courier" charset="0"/>
              </a:rPr>
              <a:t>args</a:t>
            </a:r>
            <a:r>
              <a:rPr lang="en-US" b="1" dirty="0">
                <a:latin typeface="Courier" charset="0"/>
                <a:ea typeface="Courier" charset="0"/>
                <a:cs typeface="Courier" charset="0"/>
              </a:rPr>
              <a:t>=</a:t>
            </a:r>
            <a:r>
              <a:rPr lang="en-US" dirty="0">
                <a:latin typeface="Courier" charset="0"/>
                <a:ea typeface="Courier" charset="0"/>
                <a:cs typeface="Courier" charset="0"/>
              </a:rPr>
              <a:t>'') </a:t>
            </a: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Draw 8x8 figure </a:t>
            </a:r>
            <a:endParaRPr lang="en-US" dirty="0">
              <a:latin typeface="Courier" charset="0"/>
              <a:ea typeface="Courier" charset="0"/>
              <a:cs typeface="Courier" charset="0"/>
            </a:endParaRPr>
          </a:p>
          <a:p>
            <a:r>
              <a:rPr lang="en-US" dirty="0" err="1">
                <a:latin typeface="Courier" charset="0"/>
                <a:ea typeface="Courier" charset="0"/>
                <a:cs typeface="Courier" charset="0"/>
              </a:rPr>
              <a:t>plt</a:t>
            </a:r>
            <a:r>
              <a:rPr lang="en-US" b="1" dirty="0" err="1">
                <a:latin typeface="Courier" charset="0"/>
                <a:ea typeface="Courier" charset="0"/>
                <a:cs typeface="Courier" charset="0"/>
              </a:rPr>
              <a:t>.</a:t>
            </a:r>
            <a:r>
              <a:rPr lang="en-US" dirty="0" err="1">
                <a:latin typeface="Courier" charset="0"/>
                <a:ea typeface="Courier" charset="0"/>
                <a:cs typeface="Courier" charset="0"/>
              </a:rPr>
              <a:t>figure</a:t>
            </a:r>
            <a:r>
              <a:rPr lang="en-US" dirty="0">
                <a:latin typeface="Courier" charset="0"/>
                <a:ea typeface="Courier" charset="0"/>
                <a:cs typeface="Courier" charset="0"/>
              </a:rPr>
              <a:t>(</a:t>
            </a:r>
            <a:r>
              <a:rPr lang="en-US" dirty="0" err="1">
                <a:latin typeface="Courier" charset="0"/>
                <a:ea typeface="Courier" charset="0"/>
                <a:cs typeface="Courier" charset="0"/>
              </a:rPr>
              <a:t>figsize</a:t>
            </a:r>
            <a:r>
              <a:rPr lang="en-US" b="1" dirty="0">
                <a:latin typeface="Courier" charset="0"/>
                <a:ea typeface="Courier" charset="0"/>
                <a:cs typeface="Courier" charset="0"/>
              </a:rPr>
              <a:t>=</a:t>
            </a:r>
            <a:r>
              <a:rPr lang="en-US" dirty="0">
                <a:latin typeface="Courier" charset="0"/>
                <a:ea typeface="Courier" charset="0"/>
                <a:cs typeface="Courier" charset="0"/>
              </a:rPr>
              <a:t>(8, 8)) </a:t>
            </a:r>
          </a:p>
          <a:p>
            <a:r>
              <a:rPr lang="en-US" dirty="0" err="1">
                <a:latin typeface="Courier" charset="0"/>
                <a:ea typeface="Courier" charset="0"/>
                <a:cs typeface="Courier" charset="0"/>
              </a:rPr>
              <a:t>nx</a:t>
            </a:r>
            <a:r>
              <a:rPr lang="en-US" b="1" dirty="0" err="1">
                <a:latin typeface="Courier" charset="0"/>
                <a:ea typeface="Courier" charset="0"/>
                <a:cs typeface="Courier" charset="0"/>
              </a:rPr>
              <a:t>.</a:t>
            </a:r>
            <a:r>
              <a:rPr lang="en-US" dirty="0" err="1">
                <a:latin typeface="Courier" charset="0"/>
                <a:ea typeface="Courier" charset="0"/>
                <a:cs typeface="Courier" charset="0"/>
              </a:rPr>
              <a:t>draw</a:t>
            </a:r>
            <a:r>
              <a:rPr lang="en-US" dirty="0">
                <a:latin typeface="Courier" charset="0"/>
                <a:ea typeface="Courier" charset="0"/>
                <a:cs typeface="Courier" charset="0"/>
              </a:rPr>
              <a:t>(G, </a:t>
            </a:r>
            <a:r>
              <a:rPr lang="en-US" dirty="0" err="1">
                <a:latin typeface="Courier" charset="0"/>
                <a:ea typeface="Courier" charset="0"/>
                <a:cs typeface="Courier" charset="0"/>
              </a:rPr>
              <a:t>pos</a:t>
            </a:r>
            <a:r>
              <a:rPr lang="en-US" dirty="0">
                <a:latin typeface="Courier" charset="0"/>
                <a:ea typeface="Courier" charset="0"/>
                <a:cs typeface="Courier" charset="0"/>
              </a:rPr>
              <a:t>,</a:t>
            </a:r>
          </a:p>
          <a:p>
            <a:r>
              <a:rPr lang="en-US" dirty="0">
                <a:latin typeface="Courier" charset="0"/>
                <a:ea typeface="Courier" charset="0"/>
                <a:cs typeface="Courier" charset="0"/>
              </a:rPr>
              <a:t>          </a:t>
            </a:r>
            <a:r>
              <a:rPr lang="en-US" dirty="0" err="1">
                <a:latin typeface="Courier" charset="0"/>
                <a:ea typeface="Courier" charset="0"/>
                <a:cs typeface="Courier" charset="0"/>
              </a:rPr>
              <a:t>node_size</a:t>
            </a:r>
            <a:r>
              <a:rPr lang="en-US" b="1" dirty="0">
                <a:latin typeface="Courier" charset="0"/>
                <a:ea typeface="Courier" charset="0"/>
                <a:cs typeface="Courier" charset="0"/>
              </a:rPr>
              <a:t>=</a:t>
            </a:r>
            <a:r>
              <a:rPr lang="en-US" dirty="0">
                <a:latin typeface="Courier" charset="0"/>
                <a:ea typeface="Courier" charset="0"/>
                <a:cs typeface="Courier" charset="0"/>
              </a:rPr>
              <a:t>20,</a:t>
            </a:r>
          </a:p>
          <a:p>
            <a:r>
              <a:rPr lang="en-US" dirty="0">
                <a:latin typeface="Courier" charset="0"/>
                <a:ea typeface="Courier" charset="0"/>
                <a:cs typeface="Courier" charset="0"/>
              </a:rPr>
              <a:t>          alpha</a:t>
            </a:r>
            <a:r>
              <a:rPr lang="en-US" b="1" dirty="0">
                <a:latin typeface="Courier" charset="0"/>
                <a:ea typeface="Courier" charset="0"/>
                <a:cs typeface="Courier" charset="0"/>
              </a:rPr>
              <a:t>=</a:t>
            </a:r>
            <a:r>
              <a:rPr lang="en-US" dirty="0">
                <a:latin typeface="Courier" charset="0"/>
                <a:ea typeface="Courier" charset="0"/>
                <a:cs typeface="Courier" charset="0"/>
              </a:rPr>
              <a:t>0.5,</a:t>
            </a:r>
          </a:p>
          <a:p>
            <a:r>
              <a:rPr lang="en-US" dirty="0">
                <a:latin typeface="Courier" charset="0"/>
                <a:ea typeface="Courier" charset="0"/>
                <a:cs typeface="Courier" charset="0"/>
              </a:rPr>
              <a:t>          </a:t>
            </a:r>
            <a:r>
              <a:rPr lang="en-US" dirty="0" err="1">
                <a:latin typeface="Courier" charset="0"/>
                <a:ea typeface="Courier" charset="0"/>
                <a:cs typeface="Courier" charset="0"/>
              </a:rPr>
              <a:t>node_color</a:t>
            </a:r>
            <a:r>
              <a:rPr lang="en-US" b="1" dirty="0">
                <a:latin typeface="Courier" charset="0"/>
                <a:ea typeface="Courier" charset="0"/>
                <a:cs typeface="Courier" charset="0"/>
              </a:rPr>
              <a:t>=</a:t>
            </a:r>
            <a:r>
              <a:rPr lang="en-US" dirty="0">
                <a:latin typeface="Courier" charset="0"/>
                <a:ea typeface="Courier" charset="0"/>
                <a:cs typeface="Courier" charset="0"/>
              </a:rPr>
              <a:t>"blue",</a:t>
            </a:r>
          </a:p>
          <a:p>
            <a:r>
              <a:rPr lang="en-US" dirty="0">
                <a:latin typeface="Courier" charset="0"/>
                <a:ea typeface="Courier" charset="0"/>
                <a:cs typeface="Courier" charset="0"/>
              </a:rPr>
              <a:t>          </a:t>
            </a:r>
            <a:r>
              <a:rPr lang="en-US" dirty="0" err="1">
                <a:latin typeface="Courier" charset="0"/>
                <a:ea typeface="Courier" charset="0"/>
                <a:cs typeface="Courier" charset="0"/>
              </a:rPr>
              <a:t>with_labels</a:t>
            </a:r>
            <a:r>
              <a:rPr lang="en-US" b="1" dirty="0">
                <a:latin typeface="Courier" charset="0"/>
                <a:ea typeface="Courier" charset="0"/>
                <a:cs typeface="Courier" charset="0"/>
              </a:rPr>
              <a:t>=</a:t>
            </a:r>
            <a:r>
              <a:rPr lang="en-US" dirty="0">
                <a:latin typeface="Courier" charset="0"/>
                <a:ea typeface="Courier" charset="0"/>
                <a:cs typeface="Courier" charset="0"/>
              </a:rPr>
              <a:t>False) </a:t>
            </a:r>
          </a:p>
          <a:p>
            <a:endParaRPr lang="en-US" dirty="0">
              <a:latin typeface="Courier" charset="0"/>
              <a:ea typeface="Courier" charset="0"/>
              <a:cs typeface="Courier" charset="0"/>
            </a:endParaRPr>
          </a:p>
          <a:p>
            <a:r>
              <a:rPr lang="en-US" dirty="0" err="1">
                <a:latin typeface="Courier" charset="0"/>
                <a:ea typeface="Courier" charset="0"/>
                <a:cs typeface="Courier" charset="0"/>
              </a:rPr>
              <a:t>plt</a:t>
            </a:r>
            <a:r>
              <a:rPr lang="en-US" b="1" dirty="0" err="1">
                <a:latin typeface="Courier" charset="0"/>
                <a:ea typeface="Courier" charset="0"/>
                <a:cs typeface="Courier" charset="0"/>
              </a:rPr>
              <a:t>.</a:t>
            </a:r>
            <a:r>
              <a:rPr lang="en-US" dirty="0" err="1">
                <a:latin typeface="Courier" charset="0"/>
                <a:ea typeface="Courier" charset="0"/>
                <a:cs typeface="Courier" charset="0"/>
              </a:rPr>
              <a:t>axis</a:t>
            </a:r>
            <a:r>
              <a:rPr lang="en-US" dirty="0">
                <a:latin typeface="Courier" charset="0"/>
                <a:ea typeface="Courier" charset="0"/>
                <a:cs typeface="Courier" charset="0"/>
              </a:rPr>
              <a:t>('equal') </a:t>
            </a:r>
          </a:p>
          <a:p>
            <a:r>
              <a:rPr lang="en-US" dirty="0" err="1">
                <a:latin typeface="Courier" charset="0"/>
                <a:ea typeface="Courier" charset="0"/>
                <a:cs typeface="Courier" charset="0"/>
              </a:rPr>
              <a:t>plt</a:t>
            </a:r>
            <a:r>
              <a:rPr lang="en-US" b="1" dirty="0" err="1">
                <a:latin typeface="Courier" charset="0"/>
                <a:ea typeface="Courier" charset="0"/>
                <a:cs typeface="Courier" charset="0"/>
              </a:rPr>
              <a:t>.</a:t>
            </a:r>
            <a:r>
              <a:rPr lang="en-US" dirty="0" err="1">
                <a:latin typeface="Courier" charset="0"/>
                <a:ea typeface="Courier" charset="0"/>
                <a:cs typeface="Courier" charset="0"/>
              </a:rPr>
              <a:t>show</a:t>
            </a:r>
            <a:r>
              <a:rPr lang="en-US" dirty="0">
                <a:latin typeface="Courier" charset="0"/>
                <a:ea typeface="Courier" charset="0"/>
                <a:cs typeface="Courier" charset="0"/>
              </a:rPr>
              <a:t>()</a:t>
            </a:r>
          </a:p>
        </p:txBody>
      </p:sp>
    </p:spTree>
    <p:extLst>
      <p:ext uri="{BB962C8B-B14F-4D97-AF65-F5344CB8AC3E}">
        <p14:creationId xmlns:p14="http://schemas.microsoft.com/office/powerpoint/2010/main" val="4184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now:</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t>Free text and natural language processing in data science</a:t>
            </a:r>
          </a:p>
          <a:p>
            <a:pPr marL="342900" indent="-342900">
              <a:buFont typeface="Arial" charset="0"/>
              <a:buChar char="•"/>
            </a:pPr>
            <a:r>
              <a:rPr lang="en-US" b="0" dirty="0"/>
              <a:t>Bag of words and TF-IDF</a:t>
            </a:r>
          </a:p>
          <a:p>
            <a:pPr marL="342900" indent="-342900">
              <a:buFont typeface="Arial" charset="0"/>
              <a:buChar char="•"/>
            </a:pPr>
            <a:r>
              <a:rPr lang="en-US" b="0" dirty="0"/>
              <a:t>N-Grams and language models</a:t>
            </a:r>
          </a:p>
          <a:p>
            <a:pPr marL="342900" indent="-342900">
              <a:buFont typeface="Arial" charset="0"/>
              <a:buChar char="•"/>
            </a:pPr>
            <a:r>
              <a:rPr lang="en-US" b="0" dirty="0"/>
              <a:t>Sentiment mining</a:t>
            </a:r>
          </a:p>
          <a:p>
            <a:r>
              <a:rPr lang="en-US" dirty="0">
                <a:solidFill>
                  <a:schemeClr val="tx2"/>
                </a:solidFill>
              </a:rPr>
              <a:t>Thanks to: Zico </a:t>
            </a:r>
            <a:r>
              <a:rPr lang="en-US" dirty="0" err="1">
                <a:solidFill>
                  <a:schemeClr val="tx2"/>
                </a:solidFill>
              </a:rPr>
              <a:t>Kolter</a:t>
            </a:r>
            <a:r>
              <a:rPr lang="en-US" dirty="0">
                <a:solidFill>
                  <a:schemeClr val="tx2"/>
                </a:solidFill>
              </a:rPr>
              <a:t> (CMU) &amp; Marine </a:t>
            </a:r>
            <a:r>
              <a:rPr lang="en-US" dirty="0" err="1">
                <a:solidFill>
                  <a:schemeClr val="tx2"/>
                </a:solidFill>
              </a:rPr>
              <a:t>Carpuat’s</a:t>
            </a:r>
            <a:r>
              <a:rPr lang="en-US" dirty="0">
                <a:solidFill>
                  <a:schemeClr val="tx2"/>
                </a:solidFill>
              </a:rPr>
              <a:t> 723 (UMD)</a:t>
            </a: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grpSp>
        <p:nvGrpSpPr>
          <p:cNvPr id="10" name="Group 9"/>
          <p:cNvGrpSpPr/>
          <p:nvPr/>
        </p:nvGrpSpPr>
        <p:grpSpPr>
          <a:xfrm>
            <a:off x="665480" y="4599048"/>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Tree>
    <p:extLst>
      <p:ext uri="{BB962C8B-B14F-4D97-AF65-F5344CB8AC3E}">
        <p14:creationId xmlns:p14="http://schemas.microsoft.com/office/powerpoint/2010/main" val="34480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From last Lecture …</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3" name="Slide Number Placeholder 2"/>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804346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3680" cy="1371600"/>
          </a:xfrm>
        </p:spPr>
        <p:txBody>
          <a:bodyPr/>
          <a:lstStyle/>
          <a:p>
            <a:r>
              <a:rPr lang="en-US" dirty="0"/>
              <a:t>Precursor to Natural language processing</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
        <p:nvSpPr>
          <p:cNvPr id="5" name="Rounded Rectangle 4"/>
          <p:cNvSpPr/>
          <p:nvPr/>
        </p:nvSpPr>
        <p:spPr>
          <a:xfrm>
            <a:off x="457200" y="1564640"/>
            <a:ext cx="7853680" cy="304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For we can easily understand a machine's being constituted so that it can </a:t>
            </a:r>
            <a:r>
              <a:rPr lang="en-US" sz="2400" dirty="0">
                <a:solidFill>
                  <a:schemeClr val="tx2"/>
                </a:solidFill>
              </a:rPr>
              <a:t>utter words</a:t>
            </a:r>
            <a:r>
              <a:rPr lang="en-US" sz="2400" dirty="0"/>
              <a:t>, and even emit some responses to action on it of a corporeal kind, which brings about a change in its organs; for instance, if touched in a particular part it may </a:t>
            </a:r>
            <a:r>
              <a:rPr lang="en-US" sz="2400" dirty="0">
                <a:solidFill>
                  <a:schemeClr val="tx2"/>
                </a:solidFill>
              </a:rPr>
              <a:t>ask</a:t>
            </a:r>
            <a:r>
              <a:rPr lang="en-US" sz="2400" dirty="0"/>
              <a:t> what we wish </a:t>
            </a:r>
            <a:r>
              <a:rPr lang="en-US" sz="2400" dirty="0">
                <a:solidFill>
                  <a:schemeClr val="tx2"/>
                </a:solidFill>
              </a:rPr>
              <a:t>to say to it</a:t>
            </a:r>
            <a:r>
              <a:rPr lang="en-US" sz="2400" dirty="0"/>
              <a:t>; if in another part it may </a:t>
            </a:r>
            <a:r>
              <a:rPr lang="en-US" sz="2400" dirty="0">
                <a:solidFill>
                  <a:schemeClr val="tx2"/>
                </a:solidFill>
              </a:rPr>
              <a:t>exclaim</a:t>
            </a:r>
            <a:r>
              <a:rPr lang="en-US" sz="2400" dirty="0"/>
              <a:t> that it is being hurt, and so on.</a:t>
            </a:r>
          </a:p>
        </p:txBody>
      </p:sp>
      <p:sp>
        <p:nvSpPr>
          <p:cNvPr id="7" name="TextBox 6"/>
          <p:cNvSpPr txBox="1"/>
          <p:nvPr/>
        </p:nvSpPr>
        <p:spPr>
          <a:xfrm>
            <a:off x="4983480" y="6480294"/>
            <a:ext cx="3180080" cy="369332"/>
          </a:xfrm>
          <a:prstGeom prst="rect">
            <a:avLst/>
          </a:prstGeom>
          <a:noFill/>
        </p:spPr>
        <p:txBody>
          <a:bodyPr wrap="square" rtlCol="0">
            <a:spAutoFit/>
          </a:bodyPr>
          <a:lstStyle/>
          <a:p>
            <a:pPr algn="r"/>
            <a:r>
              <a:rPr lang="en-US"/>
              <a:t>-- René Descartes, 1600s  </a:t>
            </a:r>
            <a:endParaRPr lang="en-US" dirty="0"/>
          </a:p>
        </p:txBody>
      </p:sp>
      <p:sp>
        <p:nvSpPr>
          <p:cNvPr id="8" name="Rounded Rectangle 7"/>
          <p:cNvSpPr/>
          <p:nvPr/>
        </p:nvSpPr>
        <p:spPr>
          <a:xfrm>
            <a:off x="457200" y="4795520"/>
            <a:ext cx="7853680" cy="16865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(But it never happens that it arranges its speech in various ways, in order to reply appropriately to everything that may be said in its presence, as even the lowest type of man can do.)</a:t>
            </a:r>
          </a:p>
        </p:txBody>
      </p:sp>
    </p:spTree>
    <p:extLst>
      <p:ext uri="{BB962C8B-B14F-4D97-AF65-F5344CB8AC3E}">
        <p14:creationId xmlns:p14="http://schemas.microsoft.com/office/powerpoint/2010/main" val="25768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t>Turing’s Imitation Game [1950]:</a:t>
            </a:r>
          </a:p>
          <a:p>
            <a:pPr marL="342900" indent="-342900">
              <a:buFont typeface="Arial" charset="0"/>
              <a:buChar char="•"/>
            </a:pPr>
            <a:r>
              <a:rPr lang="en-US" b="0" dirty="0"/>
              <a:t>Person A and Person B go into separate rooms</a:t>
            </a:r>
          </a:p>
          <a:p>
            <a:pPr marL="342900" indent="-342900">
              <a:buFont typeface="Arial" charset="0"/>
              <a:buChar char="•"/>
            </a:pPr>
            <a:r>
              <a:rPr lang="en-US" b="0" dirty="0"/>
              <a:t>Guests send questions in, read questions that come out </a:t>
            </a:r>
            <a:r>
              <a:rPr lang="mr-IN" b="0" dirty="0"/>
              <a:t>–</a:t>
            </a:r>
            <a:r>
              <a:rPr lang="en-US" b="0" dirty="0"/>
              <a:t> but they are not told who sent the answers</a:t>
            </a:r>
          </a:p>
          <a:p>
            <a:pPr marL="342900" indent="-342900">
              <a:buFont typeface="Arial" charset="0"/>
              <a:buChar char="•"/>
            </a:pPr>
            <a:r>
              <a:rPr lang="en-US" b="0" dirty="0"/>
              <a:t>Person A (B) wants to convince group that she is Person B (A)</a:t>
            </a:r>
          </a:p>
        </p:txBody>
      </p:sp>
      <p:sp>
        <p:nvSpPr>
          <p:cNvPr id="4" name="Slide Number Placeholder 3"/>
          <p:cNvSpPr>
            <a:spLocks noGrp="1"/>
          </p:cNvSpPr>
          <p:nvPr>
            <p:ph type="sldNum" sz="quarter" idx="12"/>
          </p:nvPr>
        </p:nvSpPr>
        <p:spPr/>
        <p:txBody>
          <a:bodyPr/>
          <a:lstStyle/>
          <a:p>
            <a:fld id="{A2EF37A0-74FC-AB4F-AE4C-D9BFC6719E9F}" type="slidenum">
              <a:rPr lang="en-US" smtClean="0"/>
              <a:pPr/>
              <a:t>31</a:t>
            </a:fld>
            <a:endParaRPr lang="en-US"/>
          </a:p>
        </p:txBody>
      </p:sp>
      <p:sp>
        <p:nvSpPr>
          <p:cNvPr id="9" name="Rounded Rectangle 8"/>
          <p:cNvSpPr/>
          <p:nvPr/>
        </p:nvSpPr>
        <p:spPr>
          <a:xfrm>
            <a:off x="457200" y="3921759"/>
            <a:ext cx="7853680" cy="2432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now ask the question, "What will happen when a machine takes the part of [Person] A in this game?" Will the interrogator decide wrongly as often when the game is played like this as he does when the game is played between [two humans]? These questions replace our original, "Can machines think?"</a:t>
            </a:r>
          </a:p>
        </p:txBody>
      </p:sp>
    </p:spTree>
    <p:extLst>
      <p:ext uri="{BB962C8B-B14F-4D97-AF65-F5344CB8AC3E}">
        <p14:creationId xmlns:p14="http://schemas.microsoft.com/office/powerpoint/2010/main" val="212181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solidFill>
                  <a:schemeClr val="tx2"/>
                </a:solidFill>
              </a:rPr>
              <a:t>Mechanical translation</a:t>
            </a:r>
            <a:r>
              <a:rPr lang="en-US" dirty="0"/>
              <a:t> started in the 1930s </a:t>
            </a:r>
          </a:p>
          <a:p>
            <a:pPr marL="342900" indent="-342900">
              <a:buFont typeface="Arial" charset="0"/>
              <a:buChar char="•"/>
            </a:pPr>
            <a:r>
              <a:rPr lang="en-US" b="0" dirty="0"/>
              <a:t>Largely based on dictionary lookups</a:t>
            </a:r>
          </a:p>
          <a:p>
            <a:r>
              <a:rPr lang="en-US" dirty="0"/>
              <a:t>Georgetown-IBM Experiment:</a:t>
            </a:r>
          </a:p>
          <a:p>
            <a:pPr marL="342900" indent="-342900">
              <a:buFont typeface="Arial" charset="0"/>
              <a:buChar char="•"/>
            </a:pPr>
            <a:r>
              <a:rPr lang="en-US" b="0" dirty="0"/>
              <a:t>Translated 60 Russian sentences to English</a:t>
            </a:r>
          </a:p>
          <a:p>
            <a:pPr marL="342900" indent="-342900">
              <a:buFont typeface="Arial" charset="0"/>
              <a:buChar char="•"/>
            </a:pPr>
            <a:r>
              <a:rPr lang="en-US" b="0" dirty="0"/>
              <a:t>Fairly basic system behind the scenes</a:t>
            </a:r>
          </a:p>
          <a:p>
            <a:pPr marL="342900" indent="-342900">
              <a:buFont typeface="Arial" charset="0"/>
              <a:buChar char="•"/>
            </a:pPr>
            <a:r>
              <a:rPr lang="en-US" b="0" dirty="0"/>
              <a:t>Highly publicized, system ended up spectacularly failing</a:t>
            </a:r>
          </a:p>
          <a:p>
            <a:r>
              <a:rPr lang="en-US" dirty="0"/>
              <a:t>Funding dried up; not much research in “mechanical translation” until the 1980s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pic>
        <p:nvPicPr>
          <p:cNvPr id="5" name="Picture 4"/>
          <p:cNvPicPr>
            <a:picLocks noChangeAspect="1"/>
          </p:cNvPicPr>
          <p:nvPr/>
        </p:nvPicPr>
        <p:blipFill>
          <a:blip r:embed="rId2"/>
          <a:stretch>
            <a:fillRect/>
          </a:stretch>
        </p:blipFill>
        <p:spPr>
          <a:xfrm>
            <a:off x="4746518" y="5043806"/>
            <a:ext cx="2975081" cy="15544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1245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03263" y="5343524"/>
            <a:ext cx="3927873" cy="1641822"/>
          </a:xfrm>
          <a:prstGeom prst="rect">
            <a:avLst/>
          </a:prstGeom>
        </p:spPr>
      </p:pic>
      <p:sp>
        <p:nvSpPr>
          <p:cNvPr id="2" name="Title 1"/>
          <p:cNvSpPr>
            <a:spLocks noGrp="1"/>
          </p:cNvSpPr>
          <p:nvPr>
            <p:ph type="title"/>
          </p:nvPr>
        </p:nvSpPr>
        <p:spPr>
          <a:xfrm>
            <a:off x="457200" y="152718"/>
            <a:ext cx="7620000" cy="1371600"/>
          </a:xfrm>
        </p:spPr>
        <p:txBody>
          <a:bodyPr>
            <a:normAutofit/>
          </a:bodyPr>
          <a:lstStyle/>
          <a:p>
            <a:r>
              <a:rPr lang="en-US" dirty="0"/>
              <a:t>Statistical Natural Language Processing</a:t>
            </a:r>
          </a:p>
        </p:txBody>
      </p:sp>
      <p:sp>
        <p:nvSpPr>
          <p:cNvPr id="3" name="Content Placeholder 2"/>
          <p:cNvSpPr>
            <a:spLocks noGrp="1"/>
          </p:cNvSpPr>
          <p:nvPr>
            <p:ph idx="1"/>
          </p:nvPr>
        </p:nvSpPr>
        <p:spPr/>
        <p:txBody>
          <a:bodyPr/>
          <a:lstStyle/>
          <a:p>
            <a:r>
              <a:rPr lang="en-US" dirty="0"/>
              <a:t>Pre-1980s: primarily based on sets of hand-tuned rules</a:t>
            </a:r>
          </a:p>
          <a:p>
            <a:r>
              <a:rPr lang="en-US" dirty="0"/>
              <a:t>Post-1980s: introduction of machine learning to NLP</a:t>
            </a:r>
          </a:p>
          <a:p>
            <a:pPr marL="342900" indent="-342900">
              <a:buFont typeface="Arial" charset="0"/>
              <a:buChar char="•"/>
            </a:pPr>
            <a:r>
              <a:rPr lang="en-US" b="0" dirty="0"/>
              <a:t>Initially, </a:t>
            </a:r>
            <a:r>
              <a:rPr lang="en-US" b="0" dirty="0">
                <a:solidFill>
                  <a:schemeClr val="tx2"/>
                </a:solidFill>
              </a:rPr>
              <a:t>decision trees</a:t>
            </a:r>
            <a:r>
              <a:rPr lang="en-US" b="0" dirty="0"/>
              <a:t> learned what-if rules automatically</a:t>
            </a:r>
          </a:p>
          <a:p>
            <a:pPr marL="342900" indent="-342900">
              <a:buFont typeface="Arial" charset="0"/>
              <a:buChar char="•"/>
            </a:pPr>
            <a:r>
              <a:rPr lang="en-US" b="0" dirty="0"/>
              <a:t>Then, hidden Markov models (HMMs) were used for part of speech (POS) tagging</a:t>
            </a:r>
          </a:p>
          <a:p>
            <a:pPr marL="342900" indent="-342900">
              <a:buFont typeface="Arial" charset="0"/>
              <a:buChar char="•"/>
            </a:pPr>
            <a:r>
              <a:rPr lang="en-US" b="0" dirty="0"/>
              <a:t>Explosion of statistical models for language</a:t>
            </a:r>
          </a:p>
          <a:p>
            <a:pPr marL="342900" indent="-342900">
              <a:buFont typeface="Arial" charset="0"/>
              <a:buChar char="•"/>
            </a:pPr>
            <a:r>
              <a:rPr lang="en-US" b="0" dirty="0"/>
              <a:t>Recent work focuses on purely </a:t>
            </a:r>
            <a:r>
              <a:rPr lang="en-US" b="0" dirty="0">
                <a:solidFill>
                  <a:schemeClr val="tx2"/>
                </a:solidFill>
              </a:rPr>
              <a:t>unsupervised</a:t>
            </a:r>
            <a:r>
              <a:rPr lang="en-US" b="0" dirty="0"/>
              <a:t> or </a:t>
            </a:r>
            <a:r>
              <a:rPr lang="en-US" b="0" dirty="0">
                <a:solidFill>
                  <a:schemeClr val="tx2"/>
                </a:solidFill>
              </a:rPr>
              <a:t>semi-supervised</a:t>
            </a:r>
            <a:r>
              <a:rPr lang="en-US" b="0" dirty="0"/>
              <a:t> learning of models</a:t>
            </a:r>
          </a:p>
          <a:p>
            <a:r>
              <a:rPr lang="en-US" dirty="0"/>
              <a:t>We’ll cover some of this in the machine learning lectures!</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300617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Data Science</a:t>
            </a:r>
          </a:p>
        </p:txBody>
      </p:sp>
      <p:sp>
        <p:nvSpPr>
          <p:cNvPr id="3" name="Content Placeholder 2"/>
          <p:cNvSpPr>
            <a:spLocks noGrp="1"/>
          </p:cNvSpPr>
          <p:nvPr>
            <p:ph idx="1"/>
          </p:nvPr>
        </p:nvSpPr>
        <p:spPr/>
        <p:txBody>
          <a:bodyPr/>
          <a:lstStyle/>
          <a:p>
            <a:r>
              <a:rPr lang="en-US" dirty="0"/>
              <a:t>In Mini-Project #1, you used </a:t>
            </a:r>
            <a:r>
              <a:rPr lang="en-US" dirty="0">
                <a:latin typeface="Courier" charset="0"/>
                <a:ea typeface="Courier" charset="0"/>
                <a:cs typeface="Courier" charset="0"/>
              </a:rPr>
              <a:t>requests</a:t>
            </a:r>
            <a:r>
              <a:rPr lang="en-US" dirty="0"/>
              <a:t> and </a:t>
            </a:r>
            <a:r>
              <a:rPr lang="en-US" dirty="0" err="1">
                <a:latin typeface="Courier" charset="0"/>
                <a:ea typeface="Courier" charset="0"/>
                <a:cs typeface="Courier" charset="0"/>
              </a:rPr>
              <a:t>BeautifulSoup</a:t>
            </a:r>
            <a:r>
              <a:rPr lang="en-US" dirty="0"/>
              <a:t> to scrape structured data from the web</a:t>
            </a:r>
          </a:p>
          <a:p>
            <a:r>
              <a:rPr lang="en-US" dirty="0"/>
              <a:t>Lots of data come as unstructured free text:   ???????????</a:t>
            </a:r>
          </a:p>
          <a:p>
            <a:pPr marL="342900" indent="-342900">
              <a:buFont typeface="Arial" charset="0"/>
              <a:buChar char="•"/>
            </a:pPr>
            <a:r>
              <a:rPr lang="en-US" b="0" dirty="0"/>
              <a:t>Facebook posts</a:t>
            </a:r>
          </a:p>
          <a:p>
            <a:pPr marL="342900" indent="-342900">
              <a:buFont typeface="Arial" charset="0"/>
              <a:buChar char="•"/>
            </a:pPr>
            <a:r>
              <a:rPr lang="en-US" b="0" dirty="0"/>
              <a:t>Amazon Reviews</a:t>
            </a:r>
          </a:p>
          <a:p>
            <a:pPr marL="342900" indent="-342900">
              <a:buFont typeface="Arial" charset="0"/>
              <a:buChar char="•"/>
            </a:pPr>
            <a:r>
              <a:rPr lang="en-US" b="0" dirty="0" err="1"/>
              <a:t>Wikileaks</a:t>
            </a:r>
            <a:r>
              <a:rPr lang="en-US" b="0" dirty="0"/>
              <a:t> dump</a:t>
            </a:r>
          </a:p>
          <a:p>
            <a:r>
              <a:rPr lang="en-US" dirty="0"/>
              <a:t>Data science: want to get some </a:t>
            </a:r>
            <a:r>
              <a:rPr lang="en-US" dirty="0">
                <a:solidFill>
                  <a:schemeClr val="tx2"/>
                </a:solidFill>
              </a:rPr>
              <a:t>meaningful information</a:t>
            </a:r>
            <a:r>
              <a:rPr lang="en-US" dirty="0"/>
              <a:t> from unstructured text</a:t>
            </a:r>
          </a:p>
          <a:p>
            <a:pPr marL="342900" indent="-342900">
              <a:buFont typeface="Arial" charset="0"/>
              <a:buChar char="•"/>
            </a:pPr>
            <a:r>
              <a:rPr lang="en-US" b="0" dirty="0"/>
              <a:t>Need to get </a:t>
            </a:r>
            <a:r>
              <a:rPr lang="en-US" b="0" dirty="0">
                <a:solidFill>
                  <a:schemeClr val="tx2"/>
                </a:solidFill>
              </a:rPr>
              <a:t>some level</a:t>
            </a:r>
            <a:r>
              <a:rPr lang="en-US" b="0" dirty="0"/>
              <a:t> of understanding what the text says</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3468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
        <p:nvSpPr>
          <p:cNvPr id="6" name="Rounded Rectangle 5"/>
          <p:cNvSpPr/>
          <p:nvPr/>
        </p:nvSpPr>
        <p:spPr>
          <a:xfrm>
            <a:off x="457200" y="1766807"/>
            <a:ext cx="8098241" cy="19992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rPr>
              <a:t>One morning I shot an elephant in my pajamas.</a:t>
            </a:r>
          </a:p>
          <a:p>
            <a:pPr algn="ctr"/>
            <a:endParaRPr lang="en-US" sz="2800" dirty="0">
              <a:solidFill>
                <a:schemeClr val="bg1"/>
              </a:solidFill>
            </a:endParaRPr>
          </a:p>
          <a:p>
            <a:pPr algn="ctr"/>
            <a:r>
              <a:rPr lang="en-US" sz="2800" dirty="0">
                <a:solidFill>
                  <a:schemeClr val="bg1"/>
                </a:solidFill>
              </a:rPr>
              <a:t>How he got into my pajamas, I'll never know.</a:t>
            </a:r>
          </a:p>
        </p:txBody>
      </p:sp>
      <p:sp>
        <p:nvSpPr>
          <p:cNvPr id="7" name="TextBox 6"/>
          <p:cNvSpPr txBox="1"/>
          <p:nvPr/>
        </p:nvSpPr>
        <p:spPr>
          <a:xfrm>
            <a:off x="5594887" y="3766089"/>
            <a:ext cx="2805193" cy="369332"/>
          </a:xfrm>
          <a:prstGeom prst="rect">
            <a:avLst/>
          </a:prstGeom>
          <a:noFill/>
        </p:spPr>
        <p:txBody>
          <a:bodyPr wrap="square" rtlCol="0">
            <a:spAutoFit/>
          </a:bodyPr>
          <a:lstStyle/>
          <a:p>
            <a:pPr algn="r"/>
            <a:r>
              <a:rPr lang="en-US" dirty="0"/>
              <a:t>Groucho Marx</a:t>
            </a:r>
          </a:p>
        </p:txBody>
      </p:sp>
      <p:pic>
        <p:nvPicPr>
          <p:cNvPr id="8" name="Picture 7"/>
          <p:cNvPicPr>
            <a:picLocks noChangeAspect="1"/>
          </p:cNvPicPr>
          <p:nvPr/>
        </p:nvPicPr>
        <p:blipFill>
          <a:blip r:embed="rId2"/>
          <a:stretch>
            <a:fillRect/>
          </a:stretch>
        </p:blipFill>
        <p:spPr>
          <a:xfrm>
            <a:off x="0" y="4572000"/>
            <a:ext cx="2261036" cy="2286000"/>
          </a:xfrm>
          <a:prstGeom prst="rect">
            <a:avLst/>
          </a:prstGeom>
        </p:spPr>
      </p:pic>
      <p:grpSp>
        <p:nvGrpSpPr>
          <p:cNvPr id="12" name="Group 11"/>
          <p:cNvGrpSpPr/>
          <p:nvPr/>
        </p:nvGrpSpPr>
        <p:grpSpPr>
          <a:xfrm>
            <a:off x="3750826" y="4170481"/>
            <a:ext cx="4295894" cy="2479435"/>
            <a:chOff x="3750826" y="4170481"/>
            <a:chExt cx="4295894" cy="2479435"/>
          </a:xfrm>
        </p:grpSpPr>
        <p:pic>
          <p:nvPicPr>
            <p:cNvPr id="10" name="Picture 9"/>
            <p:cNvPicPr>
              <a:picLocks noChangeAspect="1"/>
            </p:cNvPicPr>
            <p:nvPr/>
          </p:nvPicPr>
          <p:blipFill>
            <a:blip r:embed="rId3"/>
            <a:stretch>
              <a:fillRect/>
            </a:stretch>
          </p:blipFill>
          <p:spPr>
            <a:xfrm>
              <a:off x="3750826" y="4170481"/>
              <a:ext cx="3246657" cy="2479435"/>
            </a:xfrm>
            <a:prstGeom prst="rect">
              <a:avLst/>
            </a:prstGeom>
          </p:spPr>
        </p:pic>
        <p:sp>
          <p:nvSpPr>
            <p:cNvPr id="11" name="TextBox 10"/>
            <p:cNvSpPr txBox="1"/>
            <p:nvPr/>
          </p:nvSpPr>
          <p:spPr>
            <a:xfrm>
              <a:off x="6705600" y="4572000"/>
              <a:ext cx="1341120" cy="1446550"/>
            </a:xfrm>
            <a:prstGeom prst="rect">
              <a:avLst/>
            </a:prstGeom>
            <a:noFill/>
          </p:spPr>
          <p:txBody>
            <a:bodyPr wrap="square" rtlCol="0">
              <a:spAutoFit/>
            </a:bodyPr>
            <a:lstStyle/>
            <a:p>
              <a:r>
                <a:rPr lang="en-US" sz="8800" dirty="0"/>
                <a:t>?</a:t>
              </a:r>
            </a:p>
          </p:txBody>
        </p:sp>
      </p:grpSp>
    </p:spTree>
    <p:extLst>
      <p:ext uri="{BB962C8B-B14F-4D97-AF65-F5344CB8AC3E}">
        <p14:creationId xmlns:p14="http://schemas.microsoft.com/office/powerpoint/2010/main" val="25862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1752600"/>
            <a:ext cx="7620000" cy="4973321"/>
          </a:xfrm>
        </p:spPr>
        <p:txBody>
          <a:bodyPr>
            <a:normAutofit/>
          </a:bodyPr>
          <a:lstStyle/>
          <a:p>
            <a:r>
              <a:rPr lang="en-US" dirty="0"/>
              <a:t>The </a:t>
            </a:r>
            <a:r>
              <a:rPr lang="en-US" dirty="0" err="1"/>
              <a:t>Winograd</a:t>
            </a:r>
            <a:r>
              <a:rPr lang="en-US" dirty="0"/>
              <a:t> Schema Challenge:</a:t>
            </a:r>
          </a:p>
          <a:p>
            <a:pPr marL="342900" indent="-342900">
              <a:buFont typeface="Arial" charset="0"/>
              <a:buChar char="•"/>
            </a:pPr>
            <a:r>
              <a:rPr lang="en-US" b="0" dirty="0"/>
              <a:t>Proposed by Levesque as a complement to the Turing Test</a:t>
            </a:r>
          </a:p>
          <a:p>
            <a:r>
              <a:rPr lang="en-US" dirty="0"/>
              <a:t>Formally, need to pick out the antecedent of an ambiguous pronoun:</a:t>
            </a:r>
          </a:p>
          <a:p>
            <a:endParaRPr lang="en-US" dirty="0"/>
          </a:p>
          <a:p>
            <a:endParaRPr lang="en-US" dirty="0"/>
          </a:p>
          <a:p>
            <a:endParaRPr lang="en-US" dirty="0"/>
          </a:p>
          <a:p>
            <a:endParaRPr lang="en-US" dirty="0"/>
          </a:p>
          <a:p>
            <a:r>
              <a:rPr lang="en-US" dirty="0"/>
              <a:t>Levesque argues that understanding such sentences requires more than NLP, but also commonsense reasoning and deep contextual reasoning</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22160" y="324802"/>
            <a:ext cx="1712595" cy="1712595"/>
          </a:xfrm>
          <a:prstGeom prst="rect">
            <a:avLst/>
          </a:prstGeom>
        </p:spPr>
      </p:pic>
      <p:sp>
        <p:nvSpPr>
          <p:cNvPr id="6" name="Rounded Rectangle 5"/>
          <p:cNvSpPr/>
          <p:nvPr/>
        </p:nvSpPr>
        <p:spPr>
          <a:xfrm>
            <a:off x="457200" y="3343275"/>
            <a:ext cx="8098241" cy="14522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The city </a:t>
            </a:r>
            <a:r>
              <a:rPr lang="en-US" sz="2800" dirty="0">
                <a:solidFill>
                  <a:schemeClr val="accent2"/>
                </a:solidFill>
              </a:rPr>
              <a:t>councilmen</a:t>
            </a:r>
            <a:r>
              <a:rPr lang="en-US" sz="2800" dirty="0"/>
              <a:t> refused the </a:t>
            </a:r>
            <a:r>
              <a:rPr lang="en-US" sz="2800" dirty="0">
                <a:solidFill>
                  <a:schemeClr val="accent2"/>
                </a:solidFill>
              </a:rPr>
              <a:t>demonstrators</a:t>
            </a:r>
            <a:r>
              <a:rPr lang="en-US" sz="2800" dirty="0"/>
              <a:t> a permit because </a:t>
            </a:r>
            <a:r>
              <a:rPr lang="en-US" sz="2800" dirty="0">
                <a:solidFill>
                  <a:schemeClr val="accent2"/>
                </a:solidFill>
              </a:rPr>
              <a:t>they</a:t>
            </a:r>
            <a:r>
              <a:rPr lang="en-US" sz="2800" dirty="0"/>
              <a:t> </a:t>
            </a:r>
            <a:r>
              <a:rPr lang="en-US" sz="2800" dirty="0">
                <a:solidFill>
                  <a:schemeClr val="tx2"/>
                </a:solidFill>
              </a:rPr>
              <a:t>[feared/advocated] </a:t>
            </a:r>
            <a:r>
              <a:rPr lang="en-US" sz="2800" dirty="0"/>
              <a:t>violence.</a:t>
            </a:r>
            <a:endParaRPr lang="en-US" sz="2800" dirty="0">
              <a:solidFill>
                <a:schemeClr val="bg1"/>
              </a:solidFill>
            </a:endParaRPr>
          </a:p>
        </p:txBody>
      </p:sp>
      <p:sp>
        <p:nvSpPr>
          <p:cNvPr id="7" name="TextBox 6"/>
          <p:cNvSpPr txBox="1"/>
          <p:nvPr/>
        </p:nvSpPr>
        <p:spPr>
          <a:xfrm>
            <a:off x="5811520" y="4795520"/>
            <a:ext cx="2662641" cy="369332"/>
          </a:xfrm>
          <a:prstGeom prst="rect">
            <a:avLst/>
          </a:prstGeom>
          <a:noFill/>
        </p:spPr>
        <p:txBody>
          <a:bodyPr wrap="square" rtlCol="0">
            <a:spAutoFit/>
          </a:bodyPr>
          <a:lstStyle/>
          <a:p>
            <a:pPr algn="r"/>
            <a:r>
              <a:rPr lang="en-US" dirty="0"/>
              <a:t>Terry </a:t>
            </a:r>
            <a:r>
              <a:rPr lang="en-US" dirty="0" err="1"/>
              <a:t>Winograd</a:t>
            </a:r>
            <a:endParaRPr lang="en-US" dirty="0"/>
          </a:p>
        </p:txBody>
      </p:sp>
    </p:spTree>
    <p:extLst>
      <p:ext uri="{BB962C8B-B14F-4D97-AF65-F5344CB8AC3E}">
        <p14:creationId xmlns:p14="http://schemas.microsoft.com/office/powerpoint/2010/main" val="17829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5410199"/>
            <a:ext cx="7620000" cy="715964"/>
          </a:xfrm>
        </p:spPr>
        <p:txBody>
          <a:bodyPr/>
          <a:lstStyle/>
          <a:p>
            <a:r>
              <a:rPr lang="en-US" dirty="0"/>
              <a:t>Perhaps we can get some signal (in this case, sentiment) without truly understanding the text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grpSp>
        <p:nvGrpSpPr>
          <p:cNvPr id="7" name="Group 6"/>
          <p:cNvGrpSpPr/>
          <p:nvPr/>
        </p:nvGrpSpPr>
        <p:grpSpPr>
          <a:xfrm>
            <a:off x="609600" y="3616960"/>
            <a:ext cx="7843520" cy="1674891"/>
            <a:chOff x="609600" y="4104640"/>
            <a:chExt cx="7843520" cy="1674891"/>
          </a:xfrm>
        </p:grpSpPr>
        <p:sp>
          <p:nvSpPr>
            <p:cNvPr id="5" name="Rounded Rectangle 4"/>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a horrible stupid </a:t>
              </a:r>
              <a:r>
                <a:rPr lang="en-US" sz="2000" dirty="0" err="1"/>
                <a:t>game,it's</a:t>
              </a:r>
              <a:r>
                <a:rPr lang="en-US" sz="2000" dirty="0"/>
                <a:t> like 5 years ago game,900p 20~30f, </a:t>
              </a:r>
              <a:r>
                <a:rPr lang="en-US" sz="2000" dirty="0" err="1"/>
                <a:t>i</a:t>
              </a:r>
              <a:r>
                <a:rPr lang="en-US" sz="2000" dirty="0"/>
                <a:t> don't play this **** anymore it's like someone give me a **** to play ,no this time </a:t>
              </a:r>
              <a:r>
                <a:rPr lang="en-US" sz="2000" dirty="0" err="1"/>
                <a:t>sorry,so</a:t>
              </a:r>
              <a:r>
                <a:rPr lang="en-US" sz="2000" dirty="0"/>
                <a:t> Nintendo go f yourself </a:t>
              </a:r>
              <a:r>
                <a:rPr lang="en-US" sz="2000" dirty="0" err="1"/>
                <a:t>pls</a:t>
              </a:r>
              <a:endParaRPr lang="en-US" sz="2000" dirty="0"/>
            </a:p>
          </p:txBody>
        </p:sp>
        <p:sp>
          <p:nvSpPr>
            <p:cNvPr id="6" name="TextBox 5"/>
            <p:cNvSpPr txBox="1"/>
            <p:nvPr/>
          </p:nvSpPr>
          <p:spPr>
            <a:xfrm>
              <a:off x="3677920" y="5410199"/>
              <a:ext cx="4561840" cy="369332"/>
            </a:xfrm>
            <a:prstGeom prst="rect">
              <a:avLst/>
            </a:prstGeom>
            <a:noFill/>
          </p:spPr>
          <p:txBody>
            <a:bodyPr wrap="square" rtlCol="0">
              <a:spAutoFit/>
            </a:bodyPr>
            <a:lstStyle/>
            <a:p>
              <a:pPr algn="r"/>
              <a:r>
                <a:rPr lang="en-US" dirty="0"/>
                <a:t>Nsucks7752, March 6, 2017, </a:t>
              </a:r>
              <a:r>
                <a:rPr lang="en-US" dirty="0" err="1"/>
                <a:t>Metacritic</a:t>
              </a:r>
              <a:endParaRPr lang="en-US" dirty="0"/>
            </a:p>
          </p:txBody>
        </p:sp>
      </p:grpSp>
      <p:grpSp>
        <p:nvGrpSpPr>
          <p:cNvPr id="8" name="Group 7"/>
          <p:cNvGrpSpPr/>
          <p:nvPr/>
        </p:nvGrpSpPr>
        <p:grpSpPr>
          <a:xfrm>
            <a:off x="609600" y="1879323"/>
            <a:ext cx="7843520" cy="1674891"/>
            <a:chOff x="609600" y="4104640"/>
            <a:chExt cx="7843520" cy="1674891"/>
          </a:xfrm>
        </p:grpSpPr>
        <p:sp>
          <p:nvSpPr>
            <p:cNvPr id="9" name="Rounded Rectangle 8"/>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I haven't played it that much yet, but it's shaping to be one of the greatest games ever made! It exudes beauty in every single pixel of it. It's a masterpiece. 10/10</a:t>
              </a:r>
            </a:p>
          </p:txBody>
        </p:sp>
        <p:sp>
          <p:nvSpPr>
            <p:cNvPr id="10" name="TextBox 9"/>
            <p:cNvSpPr txBox="1"/>
            <p:nvPr/>
          </p:nvSpPr>
          <p:spPr>
            <a:xfrm>
              <a:off x="3677920" y="5410199"/>
              <a:ext cx="4561840" cy="369332"/>
            </a:xfrm>
            <a:prstGeom prst="rect">
              <a:avLst/>
            </a:prstGeom>
            <a:noFill/>
          </p:spPr>
          <p:txBody>
            <a:bodyPr wrap="square" rtlCol="0">
              <a:spAutoFit/>
            </a:bodyPr>
            <a:lstStyle/>
            <a:p>
              <a:pPr algn="r"/>
              <a:r>
                <a:rPr lang="en-US" dirty="0" err="1"/>
                <a:t>fabchan</a:t>
              </a:r>
              <a:r>
                <a:rPr lang="en-US" dirty="0"/>
                <a:t>, March 3, 2017, </a:t>
              </a:r>
              <a:r>
                <a:rPr lang="en-US" dirty="0" err="1"/>
                <a:t>Metacritic</a:t>
              </a:r>
              <a:endParaRPr lang="en-US" dirty="0"/>
            </a:p>
          </p:txBody>
        </p:sp>
      </p:grpSp>
      <p:pic>
        <p:nvPicPr>
          <p:cNvPr id="11" name="Picture 10"/>
          <p:cNvPicPr>
            <a:picLocks noChangeAspect="1"/>
          </p:cNvPicPr>
          <p:nvPr/>
        </p:nvPicPr>
        <p:blipFill>
          <a:blip r:embed="rId2"/>
          <a:stretch>
            <a:fillRect/>
          </a:stretch>
        </p:blipFill>
        <p:spPr>
          <a:xfrm>
            <a:off x="6461760" y="176520"/>
            <a:ext cx="2026920" cy="1589106"/>
          </a:xfrm>
          <a:prstGeom prst="rect">
            <a:avLst/>
          </a:prstGeom>
        </p:spPr>
      </p:pic>
    </p:spTree>
    <p:extLst>
      <p:ext uri="{BB962C8B-B14F-4D97-AF65-F5344CB8AC3E}">
        <p14:creationId xmlns:p14="http://schemas.microsoft.com/office/powerpoint/2010/main" val="1165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Signal”</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6" name="Picture 5"/>
          <p:cNvPicPr>
            <a:picLocks noChangeAspect="1"/>
          </p:cNvPicPr>
          <p:nvPr/>
        </p:nvPicPr>
        <p:blipFill>
          <a:blip r:embed="rId2"/>
          <a:stretch>
            <a:fillRect/>
          </a:stretch>
        </p:blipFill>
        <p:spPr>
          <a:xfrm>
            <a:off x="924560" y="1524318"/>
            <a:ext cx="6979920" cy="4012521"/>
          </a:xfrm>
          <a:prstGeom prst="rect">
            <a:avLst/>
          </a:prstGeom>
        </p:spPr>
      </p:pic>
      <p:grpSp>
        <p:nvGrpSpPr>
          <p:cNvPr id="11" name="Group 10"/>
          <p:cNvGrpSpPr/>
          <p:nvPr/>
        </p:nvGrpSpPr>
        <p:grpSpPr>
          <a:xfrm>
            <a:off x="5429752" y="152718"/>
            <a:ext cx="2799848" cy="1530350"/>
            <a:chOff x="5429752" y="152718"/>
            <a:chExt cx="2799848" cy="1530350"/>
          </a:xfrm>
        </p:grpSpPr>
        <p:pic>
          <p:nvPicPr>
            <p:cNvPr id="8" name="Picture 7"/>
            <p:cNvPicPr>
              <a:picLocks noChangeAspect="1"/>
            </p:cNvPicPr>
            <p:nvPr/>
          </p:nvPicPr>
          <p:blipFill>
            <a:blip r:embed="rId3"/>
            <a:stretch>
              <a:fillRect/>
            </a:stretch>
          </p:blipFill>
          <p:spPr>
            <a:xfrm>
              <a:off x="5429752" y="152718"/>
              <a:ext cx="1286008" cy="1530350"/>
            </a:xfrm>
            <a:prstGeom prst="rect">
              <a:avLst/>
            </a:prstGeom>
          </p:spPr>
        </p:pic>
        <p:sp>
          <p:nvSpPr>
            <p:cNvPr id="9" name="TextBox 8"/>
            <p:cNvSpPr txBox="1"/>
            <p:nvPr/>
          </p:nvSpPr>
          <p:spPr>
            <a:xfrm>
              <a:off x="6705600" y="751840"/>
              <a:ext cx="772094" cy="369332"/>
            </a:xfrm>
            <a:prstGeom prst="rect">
              <a:avLst/>
            </a:prstGeom>
            <a:noFill/>
          </p:spPr>
          <p:txBody>
            <a:bodyPr wrap="square" rtlCol="0">
              <a:spAutoFit/>
            </a:bodyPr>
            <a:lstStyle/>
            <a:p>
              <a:r>
                <a:rPr lang="en-US" dirty="0"/>
                <a:t>or</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0399" y="352950"/>
              <a:ext cx="1219201" cy="1156499"/>
            </a:xfrm>
            <a:prstGeom prst="rect">
              <a:avLst/>
            </a:prstGeom>
          </p:spPr>
        </p:pic>
      </p:grpSp>
      <p:sp>
        <p:nvSpPr>
          <p:cNvPr id="12" name="TextBox 11"/>
          <p:cNvSpPr txBox="1"/>
          <p:nvPr/>
        </p:nvSpPr>
        <p:spPr>
          <a:xfrm>
            <a:off x="2702560" y="5939985"/>
            <a:ext cx="3352800" cy="369332"/>
          </a:xfrm>
          <a:prstGeom prst="rect">
            <a:avLst/>
          </a:prstGeom>
          <a:noFill/>
        </p:spPr>
        <p:txBody>
          <a:bodyPr wrap="square" rtlCol="0">
            <a:spAutoFit/>
          </a:bodyPr>
          <a:lstStyle/>
          <a:p>
            <a:r>
              <a:rPr lang="en-US" b="1"/>
              <a:t>Possible signals ?????????</a:t>
            </a:r>
          </a:p>
        </p:txBody>
      </p:sp>
    </p:spTree>
    <p:extLst>
      <p:ext uri="{BB962C8B-B14F-4D97-AF65-F5344CB8AC3E}">
        <p14:creationId xmlns:p14="http://schemas.microsoft.com/office/powerpoint/2010/main" val="10533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0" y="152718"/>
            <a:ext cx="4537074" cy="1371600"/>
          </a:xfrm>
        </p:spPr>
        <p:txBody>
          <a:bodyPr/>
          <a:lstStyle/>
          <a:p>
            <a:r>
              <a:rPr lang="en-US" dirty="0"/>
              <a:t>“Some Signal”</a:t>
            </a:r>
          </a:p>
        </p:txBody>
      </p:sp>
      <p:sp>
        <p:nvSpPr>
          <p:cNvPr id="3" name="Content Placeholder 2"/>
          <p:cNvSpPr>
            <a:spLocks noGrp="1"/>
          </p:cNvSpPr>
          <p:nvPr>
            <p:ph idx="1"/>
          </p:nvPr>
        </p:nvSpPr>
        <p:spPr>
          <a:xfrm>
            <a:off x="4165600" y="1752600"/>
            <a:ext cx="3911600" cy="4373563"/>
          </a:xfrm>
        </p:spPr>
        <p:txBody>
          <a:bodyPr/>
          <a:lstStyle/>
          <a:p>
            <a:r>
              <a:rPr lang="en-US" dirty="0"/>
              <a:t>What type of article is this?</a:t>
            </a:r>
          </a:p>
          <a:p>
            <a:pPr marL="342900" indent="-342900">
              <a:buFont typeface="Arial" charset="0"/>
              <a:buChar char="•"/>
            </a:pPr>
            <a:r>
              <a:rPr lang="en-US" b="0" dirty="0"/>
              <a:t>Sports</a:t>
            </a:r>
          </a:p>
          <a:p>
            <a:pPr marL="342900" indent="-342900">
              <a:buFont typeface="Arial" charset="0"/>
              <a:buChar char="•"/>
            </a:pPr>
            <a:r>
              <a:rPr lang="en-US" b="0" dirty="0"/>
              <a:t>Political</a:t>
            </a:r>
          </a:p>
          <a:p>
            <a:pPr marL="342900" indent="-342900">
              <a:buFont typeface="Arial" charset="0"/>
              <a:buChar char="•"/>
            </a:pPr>
            <a:r>
              <a:rPr lang="en-US" b="0" dirty="0"/>
              <a:t>Dark comedy</a:t>
            </a:r>
          </a:p>
          <a:p>
            <a:r>
              <a:rPr lang="en-US" dirty="0"/>
              <a:t>What entities are covered?</a:t>
            </a:r>
          </a:p>
          <a:p>
            <a:pPr marL="342900" indent="-342900">
              <a:buFont typeface="Arial" charset="0"/>
              <a:buChar char="•"/>
            </a:pPr>
            <a:r>
              <a:rPr lang="en-US" b="0" dirty="0"/>
              <a:t>And are they covered with positive or negative sentiment?</a:t>
            </a:r>
          </a:p>
          <a:p>
            <a:r>
              <a:rPr lang="en-US" dirty="0"/>
              <a:t>Possible signals ????????</a:t>
            </a:r>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5" name="Picture 4"/>
          <p:cNvPicPr>
            <a:picLocks noChangeAspect="1"/>
          </p:cNvPicPr>
          <p:nvPr/>
        </p:nvPicPr>
        <p:blipFill>
          <a:blip r:embed="rId2"/>
          <a:stretch>
            <a:fillRect/>
          </a:stretch>
        </p:blipFill>
        <p:spPr>
          <a:xfrm>
            <a:off x="0" y="0"/>
            <a:ext cx="3986973" cy="6858000"/>
          </a:xfrm>
          <a:prstGeom prst="rect">
            <a:avLst/>
          </a:prstGeom>
        </p:spPr>
      </p:pic>
    </p:spTree>
    <p:extLst>
      <p:ext uri="{BB962C8B-B14F-4D97-AF65-F5344CB8AC3E}">
        <p14:creationId xmlns:p14="http://schemas.microsoft.com/office/powerpoint/2010/main" val="7702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202" y="2143136"/>
            <a:ext cx="4497050" cy="4310130"/>
          </a:xfrm>
          <a:prstGeom prst="rect">
            <a:avLst/>
          </a:prstGeom>
        </p:spPr>
      </p:pic>
      <p:sp>
        <p:nvSpPr>
          <p:cNvPr id="2" name="Title 1"/>
          <p:cNvSpPr>
            <a:spLocks noGrp="1"/>
          </p:cNvSpPr>
          <p:nvPr>
            <p:ph type="title"/>
          </p:nvPr>
        </p:nvSpPr>
        <p:spPr>
          <a:xfrm>
            <a:off x="-59960" y="919695"/>
            <a:ext cx="9144000" cy="1102727"/>
          </a:xfrm>
        </p:spPr>
        <p:txBody>
          <a:bodyPr>
            <a:normAutofit/>
          </a:bodyPr>
          <a:lstStyle/>
          <a:p>
            <a:pPr algn="ctr"/>
            <a:r>
              <a:rPr lang="en-US" sz="2400" i="1" dirty="0">
                <a:solidFill>
                  <a:schemeClr val="bg1">
                    <a:lumMod val="50000"/>
                  </a:schemeClr>
                </a:solidFill>
              </a:rPr>
              <a:t>Wrapping Up:</a:t>
            </a:r>
            <a:br>
              <a:rPr lang="en-US" dirty="0"/>
            </a:br>
            <a:r>
              <a:rPr lang="en-US" dirty="0"/>
              <a:t>Graphs, &amp; Networks</a:t>
            </a:r>
            <a:endParaRPr lang="en-US" b="1" i="1" dirty="0">
              <a:solidFill>
                <a:schemeClr val="accent1"/>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spTree>
    <p:extLst>
      <p:ext uri="{BB962C8B-B14F-4D97-AF65-F5344CB8AC3E}">
        <p14:creationId xmlns:p14="http://schemas.microsoft.com/office/powerpoint/2010/main" val="3972510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Terminology</a:t>
            </a:r>
          </a:p>
        </p:txBody>
      </p:sp>
      <p:sp>
        <p:nvSpPr>
          <p:cNvPr id="3" name="Content Placeholder 2"/>
          <p:cNvSpPr>
            <a:spLocks noGrp="1"/>
          </p:cNvSpPr>
          <p:nvPr>
            <p:ph idx="1"/>
          </p:nvPr>
        </p:nvSpPr>
        <p:spPr/>
        <p:txBody>
          <a:bodyPr/>
          <a:lstStyle/>
          <a:p>
            <a:r>
              <a:rPr lang="en-US" dirty="0">
                <a:solidFill>
                  <a:schemeClr val="tx2"/>
                </a:solidFill>
              </a:rPr>
              <a:t>Documents</a:t>
            </a:r>
            <a:r>
              <a:rPr lang="en-US" dirty="0"/>
              <a:t>: groups of free text</a:t>
            </a:r>
          </a:p>
          <a:p>
            <a:pPr marL="342900" indent="-342900">
              <a:buFont typeface="Arial" charset="0"/>
              <a:buChar char="•"/>
            </a:pPr>
            <a:r>
              <a:rPr lang="en-US" b="0" dirty="0"/>
              <a:t>Actual documents (NYT article, journal paper)</a:t>
            </a:r>
          </a:p>
          <a:p>
            <a:pPr marL="342900" indent="-342900">
              <a:buFont typeface="Arial" charset="0"/>
              <a:buChar char="•"/>
            </a:pPr>
            <a:r>
              <a:rPr lang="en-US" b="0" dirty="0"/>
              <a:t>Entries in a table</a:t>
            </a:r>
          </a:p>
          <a:p>
            <a:r>
              <a:rPr lang="en-US" dirty="0">
                <a:solidFill>
                  <a:schemeClr val="tx2"/>
                </a:solidFill>
              </a:rPr>
              <a:t>Corpus</a:t>
            </a:r>
            <a:r>
              <a:rPr lang="en-US" dirty="0"/>
              <a:t>: a collection of documents</a:t>
            </a:r>
          </a:p>
          <a:p>
            <a:r>
              <a:rPr lang="en-US" dirty="0">
                <a:solidFill>
                  <a:schemeClr val="tx2"/>
                </a:solidFill>
              </a:rPr>
              <a:t>Terms</a:t>
            </a:r>
            <a:r>
              <a:rPr lang="en-US" dirty="0"/>
              <a:t>: individual words</a:t>
            </a:r>
          </a:p>
          <a:p>
            <a:pPr marL="342900" indent="-342900">
              <a:buFont typeface="Arial" charset="0"/>
              <a:buChar char="•"/>
            </a:pPr>
            <a:r>
              <a:rPr lang="en-US" b="0" dirty="0"/>
              <a:t>Separated by whitespace or punctuation</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21506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DC15-1782-9C47-85E4-F4E2D6E220F7}"/>
              </a:ext>
            </a:extLst>
          </p:cNvPr>
          <p:cNvSpPr>
            <a:spLocks noGrp="1"/>
          </p:cNvSpPr>
          <p:nvPr>
            <p:ph type="title"/>
          </p:nvPr>
        </p:nvSpPr>
        <p:spPr/>
        <p:txBody>
          <a:bodyPr/>
          <a:lstStyle/>
          <a:p>
            <a:r>
              <a:rPr lang="en-US" dirty="0"/>
              <a:t>NLP Tasks</a:t>
            </a:r>
          </a:p>
        </p:txBody>
      </p:sp>
      <p:sp>
        <p:nvSpPr>
          <p:cNvPr id="3" name="Content Placeholder 2">
            <a:extLst>
              <a:ext uri="{FF2B5EF4-FFF2-40B4-BE49-F238E27FC236}">
                <a16:creationId xmlns:a16="http://schemas.microsoft.com/office/drawing/2014/main" id="{3617BC13-34EA-9148-90E4-0067887ADA9C}"/>
              </a:ext>
            </a:extLst>
          </p:cNvPr>
          <p:cNvSpPr>
            <a:spLocks noGrp="1"/>
          </p:cNvSpPr>
          <p:nvPr>
            <p:ph idx="1"/>
          </p:nvPr>
        </p:nvSpPr>
        <p:spPr/>
        <p:txBody>
          <a:bodyPr/>
          <a:lstStyle/>
          <a:p>
            <a:r>
              <a:rPr lang="en-US" dirty="0">
                <a:solidFill>
                  <a:schemeClr val="tx2"/>
                </a:solidFill>
              </a:rPr>
              <a:t>Syntax</a:t>
            </a:r>
            <a:r>
              <a:rPr lang="en-US" dirty="0"/>
              <a:t>: refers to the grammatical structure of language</a:t>
            </a:r>
          </a:p>
          <a:p>
            <a:pPr marL="342900" indent="-342900">
              <a:buFont typeface="Arial" panose="020B0604020202020204" pitchFamily="34" charset="0"/>
              <a:buChar char="•"/>
            </a:pPr>
            <a:r>
              <a:rPr lang="en-US" b="0" dirty="0"/>
              <a:t>The rules via which one forms sentences/expressions</a:t>
            </a:r>
          </a:p>
          <a:p>
            <a:r>
              <a:rPr lang="en-US" dirty="0">
                <a:solidFill>
                  <a:schemeClr val="tx2"/>
                </a:solidFill>
              </a:rPr>
              <a:t>Semantics</a:t>
            </a:r>
            <a:r>
              <a:rPr lang="en-US" dirty="0"/>
              <a:t>: the study of meaning of language</a:t>
            </a:r>
          </a:p>
          <a:p>
            <a:endParaRPr lang="en-US" dirty="0"/>
          </a:p>
          <a:p>
            <a:r>
              <a:rPr lang="en-US" dirty="0"/>
              <a:t>John is rectangular and a rainbow.</a:t>
            </a:r>
          </a:p>
          <a:p>
            <a:pPr marL="342900" indent="-342900">
              <a:buFont typeface="Arial" panose="020B0604020202020204" pitchFamily="34" charset="0"/>
              <a:buChar char="•"/>
            </a:pPr>
            <a:r>
              <a:rPr lang="en-US" b="0" dirty="0"/>
              <a:t>Syntactically correct</a:t>
            </a:r>
          </a:p>
          <a:p>
            <a:pPr marL="342900" indent="-342900">
              <a:buFont typeface="Arial" panose="020B0604020202020204" pitchFamily="34" charset="0"/>
              <a:buChar char="•"/>
            </a:pPr>
            <a:r>
              <a:rPr lang="en-US" b="0" dirty="0"/>
              <a:t>Semantically meaningless</a:t>
            </a:r>
          </a:p>
          <a:p>
            <a:endParaRPr lang="en-US" dirty="0"/>
          </a:p>
        </p:txBody>
      </p:sp>
      <p:sp>
        <p:nvSpPr>
          <p:cNvPr id="4" name="Slide Number Placeholder 3">
            <a:extLst>
              <a:ext uri="{FF2B5EF4-FFF2-40B4-BE49-F238E27FC236}">
                <a16:creationId xmlns:a16="http://schemas.microsoft.com/office/drawing/2014/main" id="{C3689546-CB72-BA47-A2E9-1D72D1231DB5}"/>
              </a:ext>
            </a:extLst>
          </p:cNvPr>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7648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Syntax</a:t>
            </a:r>
          </a:p>
        </p:txBody>
      </p:sp>
      <p:sp>
        <p:nvSpPr>
          <p:cNvPr id="3" name="Content Placeholder 2"/>
          <p:cNvSpPr>
            <a:spLocks noGrp="1"/>
          </p:cNvSpPr>
          <p:nvPr>
            <p:ph idx="1"/>
          </p:nvPr>
        </p:nvSpPr>
        <p:spPr/>
        <p:txBody>
          <a:bodyPr>
            <a:normAutofit lnSpcReduction="10000"/>
          </a:bodyPr>
          <a:lstStyle/>
          <a:p>
            <a:r>
              <a:rPr lang="en-US" dirty="0"/>
              <a:t>Tokenization</a:t>
            </a:r>
          </a:p>
          <a:p>
            <a:pPr lvl="1"/>
            <a:r>
              <a:rPr lang="en-US" dirty="0"/>
              <a:t>Splitting sentences into tokens</a:t>
            </a:r>
          </a:p>
          <a:p>
            <a:r>
              <a:rPr lang="en-US" dirty="0"/>
              <a:t>Lemmatization/Stemming</a:t>
            </a:r>
          </a:p>
          <a:p>
            <a:pPr lvl="1"/>
            <a:r>
              <a:rPr lang="en-US" dirty="0"/>
              <a:t>Turning “organizing” and “organized” into “</a:t>
            </a:r>
            <a:r>
              <a:rPr lang="en-US" dirty="0" err="1"/>
              <a:t>organiz</a:t>
            </a:r>
            <a:r>
              <a:rPr lang="en-US" dirty="0"/>
              <a:t>”</a:t>
            </a:r>
          </a:p>
          <a:p>
            <a:r>
              <a:rPr lang="en-US" dirty="0"/>
              <a:t>Morphological Segmentation</a:t>
            </a:r>
          </a:p>
          <a:p>
            <a:pPr lvl="1"/>
            <a:r>
              <a:rPr lang="en-US" dirty="0"/>
              <a:t>How words are formed, and relationships of different parts</a:t>
            </a:r>
          </a:p>
          <a:p>
            <a:pPr lvl="1"/>
            <a:r>
              <a:rPr lang="en-US" dirty="0"/>
              <a:t>Easy for English, but other languages are difficult</a:t>
            </a:r>
          </a:p>
          <a:p>
            <a:r>
              <a:rPr lang="en-US" dirty="0"/>
              <a:t>Part-of-speech (POS) Tagging</a:t>
            </a:r>
          </a:p>
          <a:p>
            <a:pPr lvl="1"/>
            <a:r>
              <a:rPr lang="en-US" dirty="0"/>
              <a:t>Determine whether a word is a noun/adverb/verb etc.</a:t>
            </a:r>
          </a:p>
          <a:p>
            <a:r>
              <a:rPr lang="en-US" dirty="0"/>
              <a:t>Parsing </a:t>
            </a:r>
          </a:p>
          <a:p>
            <a:pPr lvl="1"/>
            <a:r>
              <a:rPr lang="en-US" dirty="0"/>
              <a:t>Create a “parse tree” for a sentence</a:t>
            </a:r>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42</a:t>
            </a:fld>
            <a:endParaRPr lang="en-US"/>
          </a:p>
        </p:txBody>
      </p:sp>
    </p:spTree>
    <p:extLst>
      <p:ext uri="{BB962C8B-B14F-4D97-AF65-F5344CB8AC3E}">
        <p14:creationId xmlns:p14="http://schemas.microsoft.com/office/powerpoint/2010/main" val="23058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Semantics: information extraction</a:t>
            </a:r>
          </a:p>
        </p:txBody>
      </p:sp>
      <p:sp>
        <p:nvSpPr>
          <p:cNvPr id="6" name="Content Placeholder 5">
            <a:extLst>
              <a:ext uri="{FF2B5EF4-FFF2-40B4-BE49-F238E27FC236}">
                <a16:creationId xmlns:a16="http://schemas.microsoft.com/office/drawing/2014/main" id="{6BD37A41-BAFD-DE45-B228-92767752583A}"/>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43</a:t>
            </a:fld>
            <a:endParaRPr lang="en-US"/>
          </a:p>
        </p:txBody>
      </p:sp>
      <p:pic>
        <p:nvPicPr>
          <p:cNvPr id="1026" name="Picture 2" descr="mage result for information ext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 y="1491393"/>
            <a:ext cx="7147560" cy="536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89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named entity recognition</a:t>
            </a:r>
          </a:p>
        </p:txBody>
      </p:sp>
      <p:sp>
        <p:nvSpPr>
          <p:cNvPr id="3" name="Content Placeholder 2"/>
          <p:cNvSpPr>
            <a:spLocks noGrp="1"/>
          </p:cNvSpPr>
          <p:nvPr>
            <p:ph idx="1"/>
          </p:nvPr>
        </p:nvSpPr>
        <p:spPr/>
        <p:txBody>
          <a:bodyPr/>
          <a:lstStyle/>
          <a:p>
            <a:r>
              <a:rPr lang="en-US" dirty="0"/>
              <a:t>Identifying key entities in text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44</a:t>
            </a:fld>
            <a:endParaRPr lang="en-US"/>
          </a:p>
        </p:txBody>
      </p:sp>
      <p:pic>
        <p:nvPicPr>
          <p:cNvPr id="12290" name="Picture 2" descr="mage result for named entity recogn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81" y="2399569"/>
            <a:ext cx="8367519" cy="37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57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sentiment analysis</a:t>
            </a:r>
          </a:p>
        </p:txBody>
      </p:sp>
      <p:sp>
        <p:nvSpPr>
          <p:cNvPr id="3" name="Content Placeholder 2"/>
          <p:cNvSpPr>
            <a:spLocks noGrp="1"/>
          </p:cNvSpPr>
          <p:nvPr>
            <p:ph idx="1"/>
          </p:nvPr>
        </p:nvSpPr>
        <p:spPr/>
        <p:txBody>
          <a:bodyPr/>
          <a:lstStyle/>
          <a:p>
            <a:r>
              <a:rPr lang="en-US" dirty="0"/>
              <a:t>Deciding if reviews/opinions are positive or negative</a:t>
            </a:r>
          </a:p>
          <a:p>
            <a:r>
              <a:rPr lang="en-US" dirty="0"/>
              <a:t>Heavily used by ad industry today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45</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18" y="2858073"/>
            <a:ext cx="7573963" cy="37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483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3" name="Content Placeholder 2"/>
          <p:cNvSpPr>
            <a:spLocks noGrp="1"/>
          </p:cNvSpPr>
          <p:nvPr>
            <p:ph idx="1"/>
          </p:nvPr>
        </p:nvSpPr>
        <p:spPr>
          <a:xfrm>
            <a:off x="457200" y="1752600"/>
            <a:ext cx="3310128" cy="4373563"/>
          </a:xfrm>
        </p:spPr>
        <p:txBody>
          <a:bodyPr/>
          <a:lstStyle/>
          <a:p>
            <a:r>
              <a:rPr lang="en-US" dirty="0"/>
              <a:t>Translating from one language to another</a:t>
            </a:r>
          </a:p>
          <a:p>
            <a:r>
              <a:rPr lang="en-US" dirty="0"/>
              <a:t>Simple substitution of words doesn’t work very well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46</a:t>
            </a:fld>
            <a:endParaRPr lang="en-US"/>
          </a:p>
        </p:txBody>
      </p:sp>
      <p:pic>
        <p:nvPicPr>
          <p:cNvPr id="6146" name="Picture 2" descr="mage result for machine trans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152" y="2119508"/>
            <a:ext cx="4765085" cy="2220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ogle-neural-machine-translation-system-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4334"/>
            <a:ext cx="9117354" cy="2403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085002"/>
            <a:ext cx="1984198" cy="369332"/>
          </a:xfrm>
          <a:prstGeom prst="rect">
            <a:avLst/>
          </a:prstGeom>
        </p:spPr>
        <p:txBody>
          <a:bodyPr wrap="none">
            <a:spAutoFit/>
          </a:bodyPr>
          <a:lstStyle/>
          <a:p>
            <a:r>
              <a:rPr lang="en-US">
                <a:solidFill>
                  <a:schemeClr val="bg1">
                    <a:lumMod val="75000"/>
                  </a:schemeClr>
                </a:solidFill>
              </a:rPr>
              <a:t>(Image: Google) </a:t>
            </a:r>
          </a:p>
        </p:txBody>
      </p:sp>
    </p:spTree>
    <p:extLst>
      <p:ext uri="{BB962C8B-B14F-4D97-AF65-F5344CB8AC3E}">
        <p14:creationId xmlns:p14="http://schemas.microsoft.com/office/powerpoint/2010/main" val="37434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6" name="Content Placeholder 5"/>
          <p:cNvSpPr>
            <a:spLocks noGrp="1"/>
          </p:cNvSpPr>
          <p:nvPr>
            <p:ph idx="1"/>
          </p:nvPr>
        </p:nvSpPr>
        <p:spPr/>
        <p:txBody>
          <a:bodyPr>
            <a:normAutofit fontScale="77500" lnSpcReduction="20000"/>
          </a:bodyPr>
          <a:lstStyle/>
          <a:p>
            <a:r>
              <a:rPr lang="en-US" dirty="0"/>
              <a:t>0&gt; how long before the next flight to Alice Springs?</a:t>
            </a:r>
          </a:p>
          <a:p>
            <a:r>
              <a:rPr lang="en-US" dirty="0"/>
              <a:t>1&gt;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Springs?</a:t>
            </a:r>
          </a:p>
          <a:p>
            <a:r>
              <a:rPr lang="en-US" dirty="0"/>
              <a:t>2&gt; how long before the following flight to Alice jump?</a:t>
            </a:r>
          </a:p>
          <a:p>
            <a:r>
              <a:rPr lang="en-US" dirty="0"/>
              <a:t>3&gt;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a:t>
            </a:r>
            <a:r>
              <a:rPr lang="en-US" dirty="0" err="1"/>
              <a:t>springen</a:t>
            </a:r>
            <a:r>
              <a:rPr lang="en-US" dirty="0"/>
              <a:t> </a:t>
            </a:r>
            <a:r>
              <a:rPr lang="en-US" dirty="0" err="1"/>
              <a:t>Sie</a:t>
            </a:r>
            <a:r>
              <a:rPr lang="en-US" dirty="0"/>
              <a:t>?</a:t>
            </a:r>
          </a:p>
          <a:p>
            <a:r>
              <a:rPr lang="en-US" dirty="0"/>
              <a:t>4&gt; how long before the following flight to Alice do you jump?</a:t>
            </a:r>
          </a:p>
          <a:p>
            <a:r>
              <a:rPr lang="en-US" dirty="0"/>
              <a:t>5&gt;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a:t>
            </a:r>
            <a:r>
              <a:rPr lang="en-US" dirty="0" err="1"/>
              <a:t>tun</a:t>
            </a:r>
            <a:r>
              <a:rPr lang="en-US" dirty="0"/>
              <a:t>, </a:t>
            </a:r>
            <a:r>
              <a:rPr lang="en-US" dirty="0" err="1"/>
              <a:t>Sie</a:t>
            </a:r>
            <a:r>
              <a:rPr lang="en-US" dirty="0"/>
              <a:t> </a:t>
            </a:r>
            <a:r>
              <a:rPr lang="en-US" dirty="0" err="1"/>
              <a:t>springen</a:t>
            </a:r>
            <a:r>
              <a:rPr lang="en-US" dirty="0"/>
              <a:t>?</a:t>
            </a:r>
          </a:p>
          <a:p>
            <a:r>
              <a:rPr lang="en-US" dirty="0"/>
              <a:t>6&gt; how long, before the following flight to Alice does, do you jump?</a:t>
            </a:r>
          </a:p>
          <a:p>
            <a:r>
              <a:rPr lang="en-US" dirty="0"/>
              <a:t>7&gt;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8&gt; how long before the following flight to Alice does, do you jump?</a:t>
            </a:r>
          </a:p>
          <a:p>
            <a:r>
              <a:rPr lang="en-US" dirty="0"/>
              <a:t>9&gt;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10&gt; how long, before the following flight does to Alice, do do you jump?</a:t>
            </a:r>
          </a:p>
          <a:p>
            <a:r>
              <a:rPr lang="en-US" dirty="0"/>
              <a:t>11&gt;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Sie</a:t>
            </a:r>
            <a:r>
              <a:rPr lang="en-US" dirty="0"/>
              <a:t> </a:t>
            </a:r>
            <a:r>
              <a:rPr lang="en-US" dirty="0" err="1"/>
              <a:t>tun</a:t>
            </a:r>
            <a:r>
              <a:rPr lang="en-US" dirty="0"/>
              <a:t> Sprung?</a:t>
            </a:r>
          </a:p>
          <a:p>
            <a:r>
              <a:rPr lang="en-US" dirty="0"/>
              <a:t>12&gt; how long before the following flight does leap to Alice, does you?</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
        <p:nvSpPr>
          <p:cNvPr id="5" name="Rectangle 4"/>
          <p:cNvSpPr/>
          <p:nvPr/>
        </p:nvSpPr>
        <p:spPr>
          <a:xfrm>
            <a:off x="5562600" y="6453244"/>
            <a:ext cx="1945148" cy="369332"/>
          </a:xfrm>
          <a:prstGeom prst="rect">
            <a:avLst/>
          </a:prstGeom>
        </p:spPr>
        <p:txBody>
          <a:bodyPr wrap="none">
            <a:spAutoFit/>
          </a:bodyPr>
          <a:lstStyle/>
          <a:p>
            <a:r>
              <a:rPr lang="en-US" dirty="0">
                <a:solidFill>
                  <a:schemeClr val="bg1">
                    <a:lumMod val="75000"/>
                  </a:schemeClr>
                </a:solidFill>
              </a:rPr>
              <a:t>From NLTK Book</a:t>
            </a:r>
          </a:p>
        </p:txBody>
      </p:sp>
    </p:spTree>
    <p:extLst>
      <p:ext uri="{BB962C8B-B14F-4D97-AF65-F5344CB8AC3E}">
        <p14:creationId xmlns:p14="http://schemas.microsoft.com/office/powerpoint/2010/main" val="4496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48</a:t>
            </a:fld>
            <a:endParaRPr lang="en-US"/>
          </a:p>
        </p:txBody>
      </p:sp>
      <p:pic>
        <p:nvPicPr>
          <p:cNvPr id="5" name="Picture 4"/>
          <p:cNvPicPr>
            <a:picLocks noChangeAspect="1"/>
          </p:cNvPicPr>
          <p:nvPr/>
        </p:nvPicPr>
        <p:blipFill>
          <a:blip r:embed="rId2"/>
          <a:stretch>
            <a:fillRect/>
          </a:stretch>
        </p:blipFill>
        <p:spPr>
          <a:xfrm>
            <a:off x="3822700" y="4000500"/>
            <a:ext cx="4864100" cy="2857500"/>
          </a:xfrm>
          <a:prstGeom prst="rect">
            <a:avLst/>
          </a:prstGeom>
        </p:spPr>
      </p:pic>
      <p:pic>
        <p:nvPicPr>
          <p:cNvPr id="6" name="Picture 5" descr="sirir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7362"/>
            <a:ext cx="2567092" cy="3850638"/>
          </a:xfrm>
          <a:prstGeom prst="rect">
            <a:avLst/>
          </a:prstGeom>
        </p:spPr>
      </p:pic>
      <p:sp>
        <p:nvSpPr>
          <p:cNvPr id="7" name="Rectangle 6"/>
          <p:cNvSpPr/>
          <p:nvPr/>
        </p:nvSpPr>
        <p:spPr bwMode="auto">
          <a:xfrm>
            <a:off x="2946954" y="2515264"/>
            <a:ext cx="4121531" cy="1634490"/>
          </a:xfrm>
          <a:prstGeom prst="rect">
            <a:avLst/>
          </a:prstGeom>
          <a:solidFill>
            <a:srgbClr val="000099"/>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solidFill>
                  <a:schemeClr val="bg1"/>
                </a:solidFill>
              </a:rPr>
              <a:t>WILLIAM WILKINSON’S </a:t>
            </a:r>
          </a:p>
          <a:p>
            <a:pPr algn="ctr"/>
            <a:r>
              <a:rPr lang="en-US" sz="1600" dirty="0">
                <a:solidFill>
                  <a:schemeClr val="bg1"/>
                </a:solidFill>
              </a:rPr>
              <a:t>“AN ACCOUNT OF THE PRINCIPALITIES OF</a:t>
            </a:r>
            <a:br>
              <a:rPr lang="en-US" sz="1600" dirty="0">
                <a:solidFill>
                  <a:schemeClr val="bg1"/>
                </a:solidFill>
              </a:rPr>
            </a:br>
            <a:r>
              <a:rPr lang="en-US" sz="1600" dirty="0">
                <a:solidFill>
                  <a:schemeClr val="bg1"/>
                </a:solidFill>
              </a:rPr>
              <a:t>WALLACHIA AND MOLDOVIA”</a:t>
            </a:r>
          </a:p>
          <a:p>
            <a:pPr algn="ctr"/>
            <a:r>
              <a:rPr lang="en-US" sz="1600" dirty="0">
                <a:solidFill>
                  <a:schemeClr val="bg1"/>
                </a:solidFill>
              </a:rPr>
              <a:t>INSPIRED THIS AUTHOR’S</a:t>
            </a:r>
          </a:p>
          <a:p>
            <a:pPr algn="ctr"/>
            <a:r>
              <a:rPr lang="en-US" sz="1600" dirty="0">
                <a:solidFill>
                  <a:schemeClr val="bg1"/>
                </a:solidFill>
              </a:rPr>
              <a:t>MOST FAMOUS NOVEL</a:t>
            </a:r>
          </a:p>
        </p:txBody>
      </p:sp>
      <p:sp>
        <p:nvSpPr>
          <p:cNvPr id="8" name="TextBox 7"/>
          <p:cNvSpPr txBox="1"/>
          <p:nvPr/>
        </p:nvSpPr>
        <p:spPr>
          <a:xfrm>
            <a:off x="7839248" y="2888902"/>
            <a:ext cx="1034450" cy="646331"/>
          </a:xfrm>
          <a:prstGeom prst="rect">
            <a:avLst/>
          </a:prstGeom>
          <a:noFill/>
        </p:spPr>
        <p:txBody>
          <a:bodyPr wrap="square" rtlCol="0">
            <a:spAutoFit/>
          </a:bodyPr>
          <a:lstStyle/>
          <a:p>
            <a:r>
              <a:rPr lang="en-US" dirty="0">
                <a:latin typeface="+mn-lt"/>
              </a:rPr>
              <a:t>Bram Stoker</a:t>
            </a:r>
          </a:p>
        </p:txBody>
      </p:sp>
      <p:sp>
        <p:nvSpPr>
          <p:cNvPr id="9" name="Right Arrow 8"/>
          <p:cNvSpPr/>
          <p:nvPr/>
        </p:nvSpPr>
        <p:spPr bwMode="auto">
          <a:xfrm>
            <a:off x="7068485" y="3014571"/>
            <a:ext cx="770763" cy="533400"/>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Tree>
    <p:extLst>
      <p:ext uri="{BB962C8B-B14F-4D97-AF65-F5344CB8AC3E}">
        <p14:creationId xmlns:p14="http://schemas.microsoft.com/office/powerpoint/2010/main" val="7826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a:p>
            <a:r>
              <a:rPr lang="en-US" dirty="0"/>
              <a:t>Factoid questions</a:t>
            </a:r>
          </a:p>
          <a:p>
            <a:pPr lvl="1"/>
            <a:r>
              <a:rPr lang="en-US" dirty="0"/>
              <a:t>Who wrote “The Universal Declaration of Human Rights”?</a:t>
            </a:r>
          </a:p>
          <a:p>
            <a:pPr lvl="1"/>
            <a:r>
              <a:rPr lang="en-US" dirty="0"/>
              <a:t>How many calories are there in two slices of apple pie?</a:t>
            </a:r>
          </a:p>
          <a:p>
            <a:pPr lvl="1"/>
            <a:r>
              <a:rPr lang="en-US" dirty="0"/>
              <a:t>What is the average age of the onset of autism?</a:t>
            </a:r>
          </a:p>
          <a:p>
            <a:pPr lvl="1"/>
            <a:r>
              <a:rPr lang="en-US" dirty="0"/>
              <a:t>Where is Apple Computer based?</a:t>
            </a:r>
          </a:p>
          <a:p>
            <a:r>
              <a:rPr lang="en-US" dirty="0"/>
              <a:t>Complex (narrative) questions:</a:t>
            </a:r>
          </a:p>
          <a:p>
            <a:pPr lvl="1"/>
            <a:r>
              <a:rPr lang="en-US" dirty="0"/>
              <a:t>In children with an acute febrile illness, what is the efficacy of acetaminophen in reducing fever?</a:t>
            </a:r>
          </a:p>
          <a:p>
            <a:pPr lvl="1"/>
            <a:r>
              <a:rPr lang="en-US" dirty="0"/>
              <a:t>What do scholars think about Jefferson’s position on dealing with pirates?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49</a:t>
            </a:fld>
            <a:endParaRPr lang="en-US"/>
          </a:p>
        </p:txBody>
      </p:sp>
    </p:spTree>
    <p:extLst>
      <p:ext uri="{BB962C8B-B14F-4D97-AF65-F5344CB8AC3E}">
        <p14:creationId xmlns:p14="http://schemas.microsoft.com/office/powerpoint/2010/main" val="39368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Storing a Graph</a:t>
            </a:r>
          </a:p>
        </p:txBody>
      </p:sp>
      <p:sp>
        <p:nvSpPr>
          <p:cNvPr id="3" name="Content Placeholder 2"/>
          <p:cNvSpPr>
            <a:spLocks noGrp="1"/>
          </p:cNvSpPr>
          <p:nvPr>
            <p:ph idx="1"/>
          </p:nvPr>
        </p:nvSpPr>
        <p:spPr/>
        <p:txBody>
          <a:bodyPr/>
          <a:lstStyle/>
          <a:p>
            <a:r>
              <a:rPr lang="en-US" dirty="0"/>
              <a:t>Three main ways to </a:t>
            </a:r>
            <a:r>
              <a:rPr lang="en-US" dirty="0">
                <a:solidFill>
                  <a:schemeClr val="tx2"/>
                </a:solidFill>
              </a:rPr>
              <a:t>represent</a:t>
            </a:r>
            <a:r>
              <a:rPr lang="en-US" dirty="0"/>
              <a:t> a graph in memory:</a:t>
            </a:r>
          </a:p>
          <a:p>
            <a:pPr marL="342900" indent="-342900">
              <a:buFont typeface="Arial" charset="0"/>
              <a:buChar char="•"/>
            </a:pPr>
            <a:r>
              <a:rPr lang="en-US" dirty="0"/>
              <a:t>Adjacency lists</a:t>
            </a:r>
          </a:p>
          <a:p>
            <a:pPr marL="342900" indent="-342900">
              <a:buFont typeface="Arial" charset="0"/>
              <a:buChar char="•"/>
            </a:pPr>
            <a:r>
              <a:rPr lang="en-US" dirty="0"/>
              <a:t>Adjacency dictionaries</a:t>
            </a:r>
          </a:p>
          <a:p>
            <a:pPr marL="342900" indent="-342900">
              <a:buFont typeface="Arial" charset="0"/>
              <a:buChar char="•"/>
            </a:pPr>
            <a:r>
              <a:rPr lang="en-US" dirty="0"/>
              <a:t>Adjacency matrix</a:t>
            </a:r>
          </a:p>
          <a:p>
            <a:endParaRPr lang="en-US" dirty="0"/>
          </a:p>
          <a:p>
            <a:r>
              <a:rPr lang="en-US" dirty="0"/>
              <a:t>The storage decision should be made based on the expected use case of your graph:</a:t>
            </a:r>
          </a:p>
          <a:p>
            <a:pPr marL="342900" indent="-342900">
              <a:buFont typeface="Arial" charset="0"/>
              <a:buChar char="•"/>
            </a:pPr>
            <a:r>
              <a:rPr lang="en-US" dirty="0"/>
              <a:t>Static analysis only?</a:t>
            </a:r>
          </a:p>
          <a:p>
            <a:pPr marL="342900" indent="-342900">
              <a:buFont typeface="Arial" charset="0"/>
              <a:buChar char="•"/>
            </a:pPr>
            <a:r>
              <a:rPr lang="en-US" dirty="0"/>
              <a:t>Frequent updates to the structure?</a:t>
            </a:r>
          </a:p>
          <a:p>
            <a:pPr marL="342900" indent="-342900">
              <a:buFont typeface="Arial" charset="0"/>
              <a:buChar char="•"/>
            </a:pPr>
            <a:r>
              <a:rPr lang="en-US" dirty="0"/>
              <a:t>Frequent updates to semantic information?</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spTree>
    <p:extLst>
      <p:ext uri="{BB962C8B-B14F-4D97-AF65-F5344CB8AC3E}">
        <p14:creationId xmlns:p14="http://schemas.microsoft.com/office/powerpoint/2010/main" val="40405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Spoken Dialogue Systems</a:t>
            </a:r>
          </a:p>
        </p:txBody>
      </p:sp>
      <p:sp>
        <p:nvSpPr>
          <p:cNvPr id="6" name="Content Placeholder 5">
            <a:extLst>
              <a:ext uri="{FF2B5EF4-FFF2-40B4-BE49-F238E27FC236}">
                <a16:creationId xmlns:a16="http://schemas.microsoft.com/office/drawing/2014/main" id="{E4BDB34C-0CDB-FE4D-A918-DDBECA557EE6}"/>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50</a:t>
            </a:fld>
            <a:endParaRPr lang="en-US"/>
          </a:p>
        </p:txBody>
      </p:sp>
      <p:pic>
        <p:nvPicPr>
          <p:cNvPr id="14338" name="Picture 2" descr="./images/dialog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3976"/>
            <a:ext cx="9159240" cy="494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69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textual entailment</a:t>
            </a:r>
          </a:p>
        </p:txBody>
      </p:sp>
      <p:sp>
        <p:nvSpPr>
          <p:cNvPr id="3" name="Content Placeholder 2"/>
          <p:cNvSpPr>
            <a:spLocks noGrp="1"/>
          </p:cNvSpPr>
          <p:nvPr>
            <p:ph idx="1"/>
          </p:nvPr>
        </p:nvSpPr>
        <p:spPr/>
        <p:txBody>
          <a:bodyPr/>
          <a:lstStyle/>
          <a:p>
            <a:r>
              <a:rPr lang="en-US" dirty="0"/>
              <a:t>Given two text fragments, determine if one being true entails the other, entails the other's negation, or allows the other to be either true or false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51</a:t>
            </a:fld>
            <a:endParaRPr lang="en-US"/>
          </a:p>
        </p:txBody>
      </p:sp>
      <p:pic>
        <p:nvPicPr>
          <p:cNvPr id="5" name="Picture 4"/>
          <p:cNvPicPr>
            <a:picLocks noChangeAspect="1"/>
          </p:cNvPicPr>
          <p:nvPr/>
        </p:nvPicPr>
        <p:blipFill>
          <a:blip r:embed="rId2"/>
          <a:stretch>
            <a:fillRect/>
          </a:stretch>
        </p:blipFill>
        <p:spPr>
          <a:xfrm>
            <a:off x="1168146" y="2762276"/>
            <a:ext cx="7315200" cy="4095724"/>
          </a:xfrm>
          <a:prstGeom prst="rect">
            <a:avLst/>
          </a:prstGeom>
        </p:spPr>
      </p:pic>
    </p:spTree>
    <p:extLst>
      <p:ext uri="{BB962C8B-B14F-4D97-AF65-F5344CB8AC3E}">
        <p14:creationId xmlns:p14="http://schemas.microsoft.com/office/powerpoint/2010/main" val="8192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document summarization</a:t>
            </a:r>
          </a:p>
        </p:txBody>
      </p:sp>
      <p:sp>
        <p:nvSpPr>
          <p:cNvPr id="3" name="Content Placeholder 2"/>
          <p:cNvSpPr>
            <a:spLocks noGrp="1"/>
          </p:cNvSpPr>
          <p:nvPr>
            <p:ph idx="1"/>
          </p:nvPr>
        </p:nvSpPr>
        <p:spPr/>
        <p:txBody>
          <a:bodyPr/>
          <a:lstStyle/>
          <a:p>
            <a:r>
              <a:rPr lang="en-US" dirty="0"/>
              <a:t>Quite a few tools out there today</a:t>
            </a:r>
            <a:r>
              <a:rPr lang="mr-IN" dirty="0"/>
              <a:t>…</a:t>
            </a:r>
            <a:r>
              <a:rPr lang="en-US" dirty="0"/>
              <a:t> e.g., SMMRY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52</a:t>
            </a:fld>
            <a:endParaRPr lang="en-US"/>
          </a:p>
        </p:txBody>
      </p:sp>
      <p:pic>
        <p:nvPicPr>
          <p:cNvPr id="6" name="Picture 5"/>
          <p:cNvPicPr>
            <a:picLocks noChangeAspect="1"/>
          </p:cNvPicPr>
          <p:nvPr/>
        </p:nvPicPr>
        <p:blipFill>
          <a:blip r:embed="rId3"/>
          <a:stretch>
            <a:fillRect/>
          </a:stretch>
        </p:blipFill>
        <p:spPr>
          <a:xfrm>
            <a:off x="-7511" y="2622533"/>
            <a:ext cx="9144000" cy="3832814"/>
          </a:xfrm>
          <a:prstGeom prst="rect">
            <a:avLst/>
          </a:prstGeom>
        </p:spPr>
      </p:pic>
    </p:spTree>
    <p:extLst>
      <p:ext uri="{BB962C8B-B14F-4D97-AF65-F5344CB8AC3E}">
        <p14:creationId xmlns:p14="http://schemas.microsoft.com/office/powerpoint/2010/main" val="24926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tasks</a:t>
            </a:r>
          </a:p>
        </p:txBody>
      </p:sp>
      <p:sp>
        <p:nvSpPr>
          <p:cNvPr id="3" name="Content Placeholder 2"/>
          <p:cNvSpPr>
            <a:spLocks noGrp="1"/>
          </p:cNvSpPr>
          <p:nvPr>
            <p:ph idx="1"/>
          </p:nvPr>
        </p:nvSpPr>
        <p:spPr/>
        <p:txBody>
          <a:bodyPr/>
          <a:lstStyle/>
          <a:p>
            <a:r>
              <a:rPr lang="en-US" dirty="0"/>
              <a:t>Speech Recognition</a:t>
            </a:r>
          </a:p>
          <a:p>
            <a:r>
              <a:rPr lang="en-US" dirty="0"/>
              <a:t>Caption Generation</a:t>
            </a:r>
          </a:p>
          <a:p>
            <a:r>
              <a:rPr lang="en-US" dirty="0"/>
              <a:t>Natural Language Generation</a:t>
            </a:r>
          </a:p>
          <a:p>
            <a:r>
              <a:rPr lang="en-US" dirty="0"/>
              <a:t>Optical Character Recognition</a:t>
            </a:r>
          </a:p>
          <a:p>
            <a:r>
              <a:rPr lang="en-US" dirty="0"/>
              <a:t>Word Sense Disambiguation</a:t>
            </a:r>
          </a:p>
          <a:p>
            <a:pPr lvl="1"/>
            <a:r>
              <a:rPr lang="en-US" dirty="0"/>
              <a:t>serve: help with food or drink; hold an office; put ball into play</a:t>
            </a:r>
          </a:p>
          <a:p>
            <a:r>
              <a:rPr lang="mr-IN" dirty="0"/>
              <a:t>…</a:t>
            </a:r>
            <a:endParaRPr lang="en-US" dirty="0"/>
          </a:p>
          <a:p>
            <a:endParaRPr lang="en-US" dirty="0"/>
          </a:p>
          <a:p>
            <a:r>
              <a:rPr lang="en-US" dirty="0"/>
              <a:t>Doing all of these for many different languages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53</a:t>
            </a:fld>
            <a:endParaRPr lang="en-US"/>
          </a:p>
        </p:txBody>
      </p:sp>
      <p:pic>
        <p:nvPicPr>
          <p:cNvPr id="13314" name="Picture 2" descr="mage result for rosetta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680" y="0"/>
            <a:ext cx="2560320" cy="323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3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51680" y="3949008"/>
            <a:ext cx="4348480" cy="2929311"/>
          </a:xfrm>
          <a:prstGeom prst="rect">
            <a:avLst/>
          </a:prstGeom>
        </p:spPr>
      </p:pic>
      <p:sp>
        <p:nvSpPr>
          <p:cNvPr id="2" name="Title 1"/>
          <p:cNvSpPr>
            <a:spLocks noGrp="1"/>
          </p:cNvSpPr>
          <p:nvPr>
            <p:ph type="title"/>
          </p:nvPr>
        </p:nvSpPr>
        <p:spPr>
          <a:xfrm>
            <a:off x="457200" y="152718"/>
            <a:ext cx="7620000" cy="1371600"/>
          </a:xfrm>
        </p:spPr>
        <p:txBody>
          <a:bodyPr/>
          <a:lstStyle/>
          <a:p>
            <a:r>
              <a:rPr lang="en-US" dirty="0"/>
              <a:t>Semantics: Text classification</a:t>
            </a:r>
          </a:p>
        </p:txBody>
      </p:sp>
      <p:sp>
        <p:nvSpPr>
          <p:cNvPr id="3" name="Content Placeholder 2"/>
          <p:cNvSpPr>
            <a:spLocks noGrp="1"/>
          </p:cNvSpPr>
          <p:nvPr>
            <p:ph idx="1"/>
          </p:nvPr>
        </p:nvSpPr>
        <p:spPr>
          <a:xfrm>
            <a:off x="457200" y="1752600"/>
            <a:ext cx="7934960" cy="4373563"/>
          </a:xfrm>
        </p:spPr>
        <p:txBody>
          <a:bodyPr/>
          <a:lstStyle/>
          <a:p>
            <a:r>
              <a:rPr lang="en-US" dirty="0"/>
              <a:t>Is it spam?</a:t>
            </a:r>
          </a:p>
          <a:p>
            <a:r>
              <a:rPr lang="en-US" dirty="0"/>
              <a:t>Who wrote this paper?  (Author identification)</a:t>
            </a:r>
          </a:p>
          <a:p>
            <a:pPr marL="342900" indent="-342900">
              <a:buFont typeface="Arial" charset="0"/>
              <a:buChar char="•"/>
            </a:pPr>
            <a:r>
              <a:rPr lang="en-US" b="0" dirty="0">
                <a:hlinkClick r:id="rId3"/>
              </a:rPr>
              <a:t>https://en.wikipedia.org/wiki/The_Federalist_Papers#Authorship</a:t>
            </a:r>
            <a:endParaRPr lang="en-US" b="0" dirty="0"/>
          </a:p>
          <a:p>
            <a:pPr marL="342900" indent="-342900">
              <a:buFont typeface="Arial" charset="0"/>
              <a:buChar char="•"/>
            </a:pPr>
            <a:r>
              <a:rPr lang="en-US" b="0" dirty="0">
                <a:hlinkClick r:id="rId4"/>
              </a:rPr>
              <a:t>https://www.uwgb.edu/dutchs/pseudosc/hidncode.htm</a:t>
            </a:r>
            <a:endParaRPr lang="en-US" b="0" dirty="0"/>
          </a:p>
          <a:p>
            <a:r>
              <a:rPr lang="es-ES_tradnl" b="0" dirty="0"/>
              <a:t>¡</a:t>
            </a:r>
            <a:r>
              <a:rPr lang="es-ES" dirty="0"/>
              <a:t>Identificación del idioma!</a:t>
            </a:r>
          </a:p>
          <a:p>
            <a:r>
              <a:rPr lang="en-US" dirty="0"/>
              <a:t>Sentiment analysis</a:t>
            </a:r>
          </a:p>
          <a:p>
            <a:r>
              <a:rPr lang="en-US" dirty="0"/>
              <a:t>What type of document is this?</a:t>
            </a:r>
          </a:p>
          <a:p>
            <a:r>
              <a:rPr lang="en-US" dirty="0"/>
              <a:t>When was this document written?</a:t>
            </a:r>
          </a:p>
          <a:p>
            <a:r>
              <a:rPr lang="en-US" dirty="0"/>
              <a:t>Readability assessment</a:t>
            </a:r>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spTree>
    <p:extLst>
      <p:ext uri="{BB962C8B-B14F-4D97-AF65-F5344CB8AC3E}">
        <p14:creationId xmlns:p14="http://schemas.microsoft.com/office/powerpoint/2010/main" val="349948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endParaRPr lang="en-US" dirty="0"/>
          </a:p>
          <a:p>
            <a:r>
              <a:rPr lang="en-US" dirty="0"/>
              <a:t>Output:</a:t>
            </a:r>
          </a:p>
          <a:p>
            <a:pPr marL="342900" indent="-342900">
              <a:buFont typeface="Arial" charset="0"/>
              <a:buChar char="•"/>
            </a:pPr>
            <a:r>
              <a:rPr lang="en-US" b="0" dirty="0"/>
              <a:t>A predicted class </a:t>
            </a:r>
            <a:r>
              <a:rPr lang="en-US" b="0" i="1" dirty="0"/>
              <a:t>y</a:t>
            </a:r>
            <a:r>
              <a:rPr lang="en-US" b="0" dirty="0"/>
              <a:t> ∈ </a:t>
            </a:r>
            <a:r>
              <a:rPr lang="en-US" b="0" i="1" dirty="0"/>
              <a:t>Y</a:t>
            </a:r>
          </a:p>
          <a:p>
            <a:endParaRPr lang="en-US" b="0" dirty="0"/>
          </a:p>
          <a:p>
            <a:r>
              <a:rPr lang="en-US" dirty="0"/>
              <a:t>(You will spend much more time on </a:t>
            </a:r>
            <a:r>
              <a:rPr lang="en-US" dirty="0">
                <a:solidFill>
                  <a:schemeClr val="tx2"/>
                </a:solidFill>
              </a:rPr>
              <a:t>classification</a:t>
            </a:r>
            <a:r>
              <a:rPr lang="en-US" dirty="0"/>
              <a:t> problems throughout the program, this is just a light intro!)</a:t>
            </a:r>
          </a:p>
        </p:txBody>
      </p:sp>
      <p:sp>
        <p:nvSpPr>
          <p:cNvPr id="4" name="Slide Number Placeholder 3"/>
          <p:cNvSpPr>
            <a:spLocks noGrp="1"/>
          </p:cNvSpPr>
          <p:nvPr>
            <p:ph type="sldNum" sz="quarter" idx="12"/>
          </p:nvPr>
        </p:nvSpPr>
        <p:spPr/>
        <p:txBody>
          <a:bodyPr/>
          <a:lstStyle/>
          <a:p>
            <a:fld id="{A2EF37A0-74FC-AB4F-AE4C-D9BFC6719E9F}" type="slidenum">
              <a:rPr lang="en-US" smtClean="0"/>
              <a:t>55</a:t>
            </a:fld>
            <a:endParaRPr lang="en-US"/>
          </a:p>
        </p:txBody>
      </p:sp>
    </p:spTree>
    <p:extLst>
      <p:ext uri="{BB962C8B-B14F-4D97-AF65-F5344CB8AC3E}">
        <p14:creationId xmlns:p14="http://schemas.microsoft.com/office/powerpoint/2010/main" val="4710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a:xfrm>
            <a:off x="457200" y="1752600"/>
            <a:ext cx="7620000" cy="4831080"/>
          </a:xfrm>
        </p:spPr>
        <p:txBody>
          <a:bodyPr>
            <a:normAutofit/>
          </a:bodyPr>
          <a:lstStyle/>
          <a:p>
            <a:r>
              <a:rPr lang="en-US" dirty="0"/>
              <a:t>Hand-coded rules based on combinations of terms (and possibly other context)</a:t>
            </a:r>
          </a:p>
          <a:p>
            <a:r>
              <a:rPr lang="en-US" dirty="0"/>
              <a:t>If email </a:t>
            </a:r>
            <a:r>
              <a:rPr lang="en-US" i="1" dirty="0"/>
              <a:t>w</a:t>
            </a:r>
            <a:r>
              <a:rPr lang="en-US" dirty="0"/>
              <a:t>:</a:t>
            </a:r>
          </a:p>
          <a:p>
            <a:pPr marL="342900" indent="-342900">
              <a:buFont typeface="Arial" charset="0"/>
              <a:buChar char="•"/>
            </a:pPr>
            <a:r>
              <a:rPr lang="en-US" b="0" dirty="0"/>
              <a:t>Sent from a DNSBL (DNS blacklist)	</a:t>
            </a:r>
            <a:r>
              <a:rPr lang="en-US" dirty="0"/>
              <a:t>	OR</a:t>
            </a:r>
          </a:p>
          <a:p>
            <a:pPr marL="342900" indent="-342900">
              <a:buFont typeface="Arial" charset="0"/>
              <a:buChar char="•"/>
            </a:pPr>
            <a:r>
              <a:rPr lang="en-US" b="0" dirty="0"/>
              <a:t>Contains “Nigerian prince”	</a:t>
            </a:r>
            <a:r>
              <a:rPr lang="en-US" dirty="0"/>
              <a:t>		OR</a:t>
            </a:r>
          </a:p>
          <a:p>
            <a:pPr marL="342900" indent="-342900">
              <a:buFont typeface="Arial" charset="0"/>
              <a:buChar char="•"/>
            </a:pPr>
            <a:r>
              <a:rPr lang="en-US" b="0" dirty="0"/>
              <a:t>Contains URL with Unicode			</a:t>
            </a:r>
            <a:r>
              <a:rPr lang="en-US" dirty="0"/>
              <a:t>OR</a:t>
            </a:r>
            <a:r>
              <a:rPr lang="en-US" b="0" dirty="0"/>
              <a:t> </a:t>
            </a:r>
            <a:r>
              <a:rPr lang="mr-IN" b="0" dirty="0"/>
              <a:t>…</a:t>
            </a:r>
            <a:endParaRPr lang="en-US" b="0" dirty="0"/>
          </a:p>
          <a:p>
            <a:r>
              <a:rPr lang="en-US" dirty="0"/>
              <a:t>Then: </a:t>
            </a:r>
            <a:r>
              <a:rPr lang="en-US" dirty="0" err="1"/>
              <a:t>y</a:t>
            </a:r>
            <a:r>
              <a:rPr lang="en-US" baseline="-25000" dirty="0" err="1"/>
              <a:t>w</a:t>
            </a:r>
            <a:r>
              <a:rPr lang="en-US" dirty="0"/>
              <a:t> = spam</a:t>
            </a:r>
          </a:p>
          <a:p>
            <a:r>
              <a:rPr lang="en-US" dirty="0"/>
              <a:t>Pros:  ?????????</a:t>
            </a:r>
          </a:p>
          <a:p>
            <a:pPr marL="342900" indent="-342900">
              <a:buFont typeface="Arial" charset="0"/>
              <a:buChar char="•"/>
            </a:pPr>
            <a:r>
              <a:rPr lang="en-US" b="0" dirty="0"/>
              <a:t>Domain expertise, human-understandable</a:t>
            </a:r>
          </a:p>
          <a:p>
            <a:r>
              <a:rPr lang="en-US" dirty="0"/>
              <a:t>Cons:  ?????????</a:t>
            </a:r>
          </a:p>
          <a:p>
            <a:pPr marL="342900" indent="-342900">
              <a:buFont typeface="Arial" charset="0"/>
              <a:buChar char="•"/>
            </a:pPr>
            <a:r>
              <a:rPr lang="en-US" b="0" dirty="0"/>
              <a:t>Brittle, expensive to maintain, overly conservative</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56</a:t>
            </a:fld>
            <a:endParaRPr lang="en-US"/>
          </a:p>
        </p:txBody>
      </p:sp>
    </p:spTree>
    <p:extLst>
      <p:ext uri="{BB962C8B-B14F-4D97-AF65-F5344CB8AC3E}">
        <p14:creationId xmlns:p14="http://schemas.microsoft.com/office/powerpoint/2010/main" val="37651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3448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pPr marL="342900" indent="-342900">
              <a:buFont typeface="Arial" charset="0"/>
              <a:buChar char="•"/>
            </a:pPr>
            <a:r>
              <a:rPr lang="en-US" b="0" dirty="0"/>
              <a:t>A training set of </a:t>
            </a:r>
            <a:r>
              <a:rPr lang="en-US" b="0" i="1" dirty="0"/>
              <a:t>m</a:t>
            </a:r>
            <a:r>
              <a:rPr lang="en-US" b="0" dirty="0"/>
              <a:t> hand-labeled documents</a:t>
            </a:r>
            <a:br>
              <a:rPr lang="en-US" b="0" dirty="0"/>
            </a:br>
            <a:r>
              <a:rPr lang="en-US" b="0" dirty="0"/>
              <a:t>	{(</a:t>
            </a:r>
            <a:r>
              <a:rPr lang="en-US" b="0" i="1" dirty="0"/>
              <a:t>w</a:t>
            </a:r>
            <a:r>
              <a:rPr lang="en-US" b="0" i="1" baseline="-25000" dirty="0"/>
              <a:t>1</a:t>
            </a:r>
            <a:r>
              <a:rPr lang="en-US" b="0" dirty="0"/>
              <a:t>, </a:t>
            </a:r>
            <a:r>
              <a:rPr lang="en-US" b="0" i="1" dirty="0"/>
              <a:t>y</a:t>
            </a:r>
            <a:r>
              <a:rPr lang="en-US" b="0" i="1" baseline="-25000" dirty="0"/>
              <a:t>1</a:t>
            </a:r>
            <a:r>
              <a:rPr lang="en-US" b="0" dirty="0"/>
              <a:t>), (</a:t>
            </a:r>
            <a:r>
              <a:rPr lang="en-US" b="0" i="1" dirty="0"/>
              <a:t>w</a:t>
            </a:r>
            <a:r>
              <a:rPr lang="en-US" b="0" i="1" baseline="-25000" dirty="0"/>
              <a:t>2</a:t>
            </a:r>
            <a:r>
              <a:rPr lang="en-US" b="0" dirty="0"/>
              <a:t>, </a:t>
            </a:r>
            <a:r>
              <a:rPr lang="en-US" b="0" i="1" dirty="0"/>
              <a:t>y</a:t>
            </a:r>
            <a:r>
              <a:rPr lang="en-US" b="0" i="1" baseline="-25000" dirty="0"/>
              <a:t>2</a:t>
            </a:r>
            <a:r>
              <a:rPr lang="en-US" b="0" dirty="0"/>
              <a:t>), </a:t>
            </a:r>
            <a:r>
              <a:rPr lang="mr-IN" b="0" dirty="0"/>
              <a:t>…</a:t>
            </a:r>
            <a:r>
              <a:rPr lang="en-US" b="0" dirty="0"/>
              <a:t>, (</a:t>
            </a:r>
            <a:r>
              <a:rPr lang="en-US" b="0" i="1" dirty="0" err="1"/>
              <a:t>w</a:t>
            </a:r>
            <a:r>
              <a:rPr lang="en-US" b="0" i="1" baseline="-25000" dirty="0" err="1"/>
              <a:t>m</a:t>
            </a:r>
            <a:r>
              <a:rPr lang="en-US" b="0" dirty="0"/>
              <a:t>, </a:t>
            </a:r>
            <a:r>
              <a:rPr lang="en-US" b="0" i="1" dirty="0" err="1"/>
              <a:t>y</a:t>
            </a:r>
            <a:r>
              <a:rPr lang="en-US" b="0" i="1" baseline="-25000" dirty="0" err="1"/>
              <a:t>m</a:t>
            </a:r>
            <a:r>
              <a:rPr lang="en-US" b="0" dirty="0"/>
              <a:t>)}</a:t>
            </a:r>
          </a:p>
          <a:p>
            <a:endParaRPr lang="en-US" dirty="0"/>
          </a:p>
          <a:p>
            <a:r>
              <a:rPr lang="en-US" dirty="0"/>
              <a:t>Output:</a:t>
            </a:r>
          </a:p>
          <a:p>
            <a:pPr marL="342900" indent="-342900">
              <a:buFont typeface="Arial" charset="0"/>
              <a:buChar char="•"/>
            </a:pPr>
            <a:r>
              <a:rPr lang="en-US" b="0" dirty="0"/>
              <a:t>A learned classifier </a:t>
            </a:r>
            <a:r>
              <a:rPr lang="en-US" b="0" i="1" dirty="0"/>
              <a:t>w</a:t>
            </a:r>
            <a:r>
              <a:rPr lang="en-US" b="0" dirty="0"/>
              <a:t> </a:t>
            </a:r>
            <a:r>
              <a:rPr lang="en-US" b="0" dirty="0">
                <a:sym typeface="Wingdings"/>
              </a:rPr>
              <a:t> </a:t>
            </a:r>
            <a:r>
              <a:rPr lang="en-US" b="0" i="1" dirty="0">
                <a:sym typeface="Wingdings"/>
              </a:rPr>
              <a:t>y</a:t>
            </a:r>
          </a:p>
          <a:p>
            <a:endParaRPr lang="en-US" i="1" dirty="0">
              <a:sym typeface="Wingdings"/>
            </a:endParaRPr>
          </a:p>
          <a:p>
            <a:r>
              <a:rPr lang="en-US" dirty="0">
                <a:sym typeface="Wingdings"/>
              </a:rPr>
              <a:t>This is an example of </a:t>
            </a:r>
            <a:r>
              <a:rPr lang="en-US" dirty="0">
                <a:solidFill>
                  <a:schemeClr val="tx2"/>
                </a:solidFill>
                <a:sym typeface="Wingdings"/>
              </a:rPr>
              <a:t>supervised learning</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57</a:t>
            </a:fld>
            <a:endParaRPr lang="en-US"/>
          </a:p>
        </p:txBody>
      </p:sp>
    </p:spTree>
    <p:extLst>
      <p:ext uri="{BB962C8B-B14F-4D97-AF65-F5344CB8AC3E}">
        <p14:creationId xmlns:p14="http://schemas.microsoft.com/office/powerpoint/2010/main" val="22982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a document “in math”</a:t>
            </a:r>
          </a:p>
        </p:txBody>
      </p:sp>
      <p:sp>
        <p:nvSpPr>
          <p:cNvPr id="3" name="Content Placeholder 2"/>
          <p:cNvSpPr>
            <a:spLocks noGrp="1"/>
          </p:cNvSpPr>
          <p:nvPr>
            <p:ph idx="1"/>
          </p:nvPr>
        </p:nvSpPr>
        <p:spPr/>
        <p:txBody>
          <a:bodyPr>
            <a:normAutofit lnSpcReduction="10000"/>
          </a:bodyPr>
          <a:lstStyle/>
          <a:p>
            <a:r>
              <a:rPr lang="en-US" dirty="0"/>
              <a:t>Simplest method: </a:t>
            </a:r>
            <a:r>
              <a:rPr lang="en-US" dirty="0">
                <a:solidFill>
                  <a:schemeClr val="tx2"/>
                </a:solidFill>
              </a:rPr>
              <a:t>bag of words</a:t>
            </a:r>
          </a:p>
          <a:p>
            <a:endParaRPr lang="en-US" dirty="0"/>
          </a:p>
          <a:p>
            <a:endParaRPr lang="en-US" dirty="0"/>
          </a:p>
          <a:p>
            <a:endParaRPr lang="en-US" dirty="0"/>
          </a:p>
          <a:p>
            <a:endParaRPr lang="en-US" dirty="0"/>
          </a:p>
          <a:p>
            <a:endParaRPr lang="en-US" dirty="0"/>
          </a:p>
          <a:p>
            <a:endParaRPr lang="en-US" dirty="0"/>
          </a:p>
          <a:p>
            <a:endParaRPr lang="en-US" dirty="0"/>
          </a:p>
          <a:p>
            <a:r>
              <a:rPr lang="en-US" dirty="0"/>
              <a:t>Represent each document as a vector of word frequencies</a:t>
            </a:r>
          </a:p>
          <a:p>
            <a:pPr marL="342900" indent="-342900">
              <a:buFont typeface="Arial" charset="0"/>
              <a:buChar char="•"/>
            </a:pPr>
            <a:r>
              <a:rPr lang="en-US" b="0" dirty="0"/>
              <a:t>Order of words does not matter, just #occurrences</a:t>
            </a:r>
          </a:p>
        </p:txBody>
      </p:sp>
      <p:sp>
        <p:nvSpPr>
          <p:cNvPr id="4" name="Slide Number Placeholder 3"/>
          <p:cNvSpPr>
            <a:spLocks noGrp="1"/>
          </p:cNvSpPr>
          <p:nvPr>
            <p:ph type="sldNum" sz="quarter" idx="12"/>
          </p:nvPr>
        </p:nvSpPr>
        <p:spPr/>
        <p:txBody>
          <a:bodyPr/>
          <a:lstStyle/>
          <a:p>
            <a:fld id="{A2EF37A0-74FC-AB4F-AE4C-D9BFC6719E9F}" type="slidenum">
              <a:rPr lang="en-US" smtClean="0"/>
              <a:t>58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91339" y="2171910"/>
            <a:ext cx="3551722" cy="27912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258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Bag of </a:t>
            </a:r>
            <a:r>
              <a:rPr lang="en-US"/>
              <a:t>words Example</a:t>
            </a:r>
          </a:p>
        </p:txBody>
      </p:sp>
      <p:sp>
        <p:nvSpPr>
          <p:cNvPr id="3" name="Content Placeholder 2"/>
          <p:cNvSpPr>
            <a:spLocks noGrp="1"/>
          </p:cNvSpPr>
          <p:nvPr>
            <p:ph idx="1"/>
          </p:nvPr>
        </p:nvSpPr>
        <p:spPr/>
        <p:txBody>
          <a:bodyPr/>
          <a:lstStyle/>
          <a:p>
            <a:r>
              <a:rPr lang="en-US" dirty="0"/>
              <a:t>the quick brown fox jumps over the lazy dog</a:t>
            </a:r>
          </a:p>
          <a:p>
            <a:r>
              <a:rPr lang="en-US" dirty="0"/>
              <a:t>I am he as you are he as you are me</a:t>
            </a:r>
          </a:p>
          <a:p>
            <a:r>
              <a:rPr lang="en-US" dirty="0"/>
              <a:t>he said the CMSC641 is 510 more CMSCs than the CMSC131</a:t>
            </a:r>
          </a:p>
        </p:txBody>
      </p:sp>
      <p:sp>
        <p:nvSpPr>
          <p:cNvPr id="4" name="Slide Number Placeholder 3"/>
          <p:cNvSpPr>
            <a:spLocks noGrp="1"/>
          </p:cNvSpPr>
          <p:nvPr>
            <p:ph type="sldNum" sz="quarter" idx="12"/>
          </p:nvPr>
        </p:nvSpPr>
        <p:spPr/>
        <p:txBody>
          <a:bodyPr/>
          <a:lstStyle/>
          <a:p>
            <a:fld id="{A2EF37A0-74FC-AB4F-AE4C-D9BFC6719E9F}" type="slidenum">
              <a:rPr lang="en-US" smtClean="0"/>
              <a:t>59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89994752"/>
              </p:ext>
            </p:extLst>
          </p:nvPr>
        </p:nvGraphicFramePr>
        <p:xfrm>
          <a:off x="1981200" y="3520493"/>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CMSC641</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5225533"/>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5590154"/>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5959486"/>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373208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Lists</a:t>
            </a:r>
          </a:p>
        </p:txBody>
      </p:sp>
      <p:sp>
        <p:nvSpPr>
          <p:cNvPr id="3" name="Content Placeholder 2"/>
          <p:cNvSpPr>
            <a:spLocks noGrp="1"/>
          </p:cNvSpPr>
          <p:nvPr>
            <p:ph idx="1"/>
          </p:nvPr>
        </p:nvSpPr>
        <p:spPr>
          <a:xfrm>
            <a:off x="457199" y="1752600"/>
            <a:ext cx="8245476" cy="4831080"/>
          </a:xfrm>
        </p:spPr>
        <p:txBody>
          <a:bodyPr>
            <a:normAutofit/>
          </a:bodyPr>
          <a:lstStyle/>
          <a:p>
            <a:r>
              <a:rPr lang="en-US" dirty="0"/>
              <a:t>For each vertex, store an array of the vertices it connects to</a:t>
            </a:r>
          </a:p>
          <a:p>
            <a:endParaRPr lang="en-US" dirty="0"/>
          </a:p>
          <a:p>
            <a:endParaRPr lang="en-US" dirty="0"/>
          </a:p>
          <a:p>
            <a:endParaRPr lang="en-US" dirty="0"/>
          </a:p>
          <a:p>
            <a:endParaRPr lang="en-US" dirty="0"/>
          </a:p>
          <a:p>
            <a:endParaRPr lang="en-US" dirty="0"/>
          </a:p>
          <a:p>
            <a:endParaRPr lang="en-US" dirty="0"/>
          </a:p>
          <a:p>
            <a:r>
              <a:rPr lang="en-US" dirty="0"/>
              <a:t>Pros:  ????????</a:t>
            </a:r>
          </a:p>
          <a:p>
            <a:pPr marL="342900" indent="-342900">
              <a:buFont typeface="Arial" charset="0"/>
              <a:buChar char="•"/>
            </a:pPr>
            <a:r>
              <a:rPr lang="en-US" b="0" dirty="0"/>
              <a:t>Iterate over all outgoing edges; easy to add an edge</a:t>
            </a:r>
          </a:p>
          <a:p>
            <a:r>
              <a:rPr lang="en-US" dirty="0"/>
              <a:t>Cons:  ????????</a:t>
            </a:r>
          </a:p>
          <a:p>
            <a:pPr marL="342900" indent="-342900">
              <a:buFont typeface="Arial" charset="0"/>
              <a:buChar char="•"/>
            </a:pPr>
            <a:r>
              <a:rPr lang="en-US" b="0" dirty="0"/>
              <a:t>Checking for the existence of an edge is O(|V|), deleting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a:p>
        </p:txBody>
      </p:sp>
      <p:grpSp>
        <p:nvGrpSpPr>
          <p:cNvPr id="13" name="Group 12"/>
          <p:cNvGrpSpPr/>
          <p:nvPr/>
        </p:nvGrpSpPr>
        <p:grpSpPr>
          <a:xfrm>
            <a:off x="877783" y="2608750"/>
            <a:ext cx="2416632" cy="1683092"/>
            <a:chOff x="877783" y="2608750"/>
            <a:chExt cx="2416632" cy="1683092"/>
          </a:xfrm>
        </p:grpSpPr>
        <p:sp>
          <p:nvSpPr>
            <p:cNvPr id="5" name="Oval 4"/>
            <p:cNvSpPr/>
            <p:nvPr/>
          </p:nvSpPr>
          <p:spPr>
            <a:xfrm>
              <a:off x="2086099"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6" name="Oval 5"/>
            <p:cNvSpPr/>
            <p:nvPr/>
          </p:nvSpPr>
          <p:spPr>
            <a:xfrm>
              <a:off x="1481941"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7" name="Oval 6"/>
            <p:cNvSpPr/>
            <p:nvPr/>
          </p:nvSpPr>
          <p:spPr>
            <a:xfrm>
              <a:off x="2690257"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8" name="Oval 7"/>
            <p:cNvSpPr/>
            <p:nvPr/>
          </p:nvSpPr>
          <p:spPr>
            <a:xfrm>
              <a:off x="877783"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cxnSp>
          <p:nvCxnSpPr>
            <p:cNvPr id="9" name="Curved Connector 8"/>
            <p:cNvCxnSpPr/>
            <p:nvPr/>
          </p:nvCxnSpPr>
          <p:spPr>
            <a:xfrm rot="5400000" flipH="1" flipV="1">
              <a:off x="1784020" y="2306671"/>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p:nvPr/>
          </p:nvCxnSpPr>
          <p:spPr>
            <a:xfrm rot="16200000" flipH="1">
              <a:off x="2388178" y="3812809"/>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1481941" y="2910829"/>
              <a:ext cx="58284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1997622" y="3124431"/>
              <a:ext cx="176954" cy="651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14" name="Table 13"/>
          <p:cNvGraphicFramePr>
            <a:graphicFrameLocks noGrp="1"/>
          </p:cNvGraphicFramePr>
          <p:nvPr>
            <p:extLst/>
          </p:nvPr>
        </p:nvGraphicFramePr>
        <p:xfrm>
          <a:off x="4372301" y="2523196"/>
          <a:ext cx="4028902" cy="1854200"/>
        </p:xfrm>
        <a:graphic>
          <a:graphicData uri="http://schemas.openxmlformats.org/drawingml/2006/table">
            <a:tbl>
              <a:tblPr firstRow="1" bandRow="1">
                <a:tableStyleId>{7E9639D4-E3E2-4D34-9284-5A2195B3D0D7}</a:tableStyleId>
              </a:tblPr>
              <a:tblGrid>
                <a:gridCol w="2014451">
                  <a:extLst>
                    <a:ext uri="{9D8B030D-6E8A-4147-A177-3AD203B41FA5}">
                      <a16:colId xmlns:a16="http://schemas.microsoft.com/office/drawing/2014/main" val="20000"/>
                    </a:ext>
                  </a:extLst>
                </a:gridCol>
                <a:gridCol w="2014451">
                  <a:extLst>
                    <a:ext uri="{9D8B030D-6E8A-4147-A177-3AD203B41FA5}">
                      <a16:colId xmlns:a16="http://schemas.microsoft.com/office/drawing/2014/main" val="20001"/>
                    </a:ext>
                  </a:extLst>
                </a:gridCol>
              </a:tblGrid>
              <a:tr h="370840">
                <a:tc>
                  <a:txBody>
                    <a:bodyPr/>
                    <a:lstStyle/>
                    <a:p>
                      <a:r>
                        <a:rPr lang="en-US" dirty="0"/>
                        <a:t>Vertex</a:t>
                      </a:r>
                    </a:p>
                  </a:txBody>
                  <a:tcPr/>
                </a:tc>
                <a:tc>
                  <a:txBody>
                    <a:bodyPr/>
                    <a:lstStyle/>
                    <a:p>
                      <a:r>
                        <a:rPr lang="en-US" dirty="0"/>
                        <a:t>Neighbors</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[C, D]</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[A]</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660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Frequency</a:t>
            </a:r>
          </a:p>
        </p:txBody>
      </p:sp>
      <p:sp>
        <p:nvSpPr>
          <p:cNvPr id="3" name="Content Placeholder 2"/>
          <p:cNvSpPr>
            <a:spLocks noGrp="1"/>
          </p:cNvSpPr>
          <p:nvPr>
            <p:ph idx="1"/>
          </p:nvPr>
        </p:nvSpPr>
        <p:spPr/>
        <p:txBody>
          <a:bodyPr/>
          <a:lstStyle/>
          <a:p>
            <a:r>
              <a:rPr lang="en-US" dirty="0">
                <a:solidFill>
                  <a:schemeClr val="tx2"/>
                </a:solidFill>
              </a:rPr>
              <a:t>Term frequency</a:t>
            </a:r>
            <a:r>
              <a:rPr lang="en-US" dirty="0"/>
              <a:t>: the number of times a term appears in a specific document </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a:t>i</a:t>
            </a:r>
          </a:p>
          <a:p>
            <a:r>
              <a:rPr lang="en-US" dirty="0"/>
              <a:t>This can be the raw count (like in the BOW in the last slide):</a:t>
            </a:r>
          </a:p>
          <a:p>
            <a:pPr marL="342900" indent="-342900">
              <a:buFont typeface="Arial" charset="0"/>
              <a:buChar char="•"/>
            </a:pPr>
            <a:r>
              <a:rPr lang="en-US" b="0" dirty="0" err="1"/>
              <a:t>tf</a:t>
            </a:r>
            <a:r>
              <a:rPr lang="en-US" b="0" i="1" baseline="-25000" dirty="0" err="1"/>
              <a:t>ij</a:t>
            </a:r>
            <a:r>
              <a:rPr lang="en-US" b="0" dirty="0"/>
              <a:t> ∈ {0,1} if word </a:t>
            </a:r>
            <a:r>
              <a:rPr lang="en-US" b="0" i="1" dirty="0"/>
              <a:t>j</a:t>
            </a:r>
            <a:r>
              <a:rPr lang="en-US" b="0" dirty="0"/>
              <a:t> appears or doesn’t appear in doc </a:t>
            </a:r>
            <a:r>
              <a:rPr lang="en-US" b="0" i="1" dirty="0" err="1"/>
              <a:t>i</a:t>
            </a:r>
            <a:endParaRPr lang="en-US" b="0" i="1" dirty="0"/>
          </a:p>
          <a:p>
            <a:pPr marL="342900" indent="-342900">
              <a:buFont typeface="Arial" charset="0"/>
              <a:buChar char="•"/>
            </a:pPr>
            <a:r>
              <a:rPr lang="en-US" b="0" dirty="0"/>
              <a:t>log(1 + </a:t>
            </a:r>
            <a:r>
              <a:rPr lang="en-US" b="0" dirty="0" err="1"/>
              <a:t>tf</a:t>
            </a:r>
            <a:r>
              <a:rPr lang="en-US" b="0" i="1" baseline="-25000" dirty="0" err="1"/>
              <a:t>ij</a:t>
            </a:r>
            <a:r>
              <a:rPr lang="en-US" b="0" dirty="0"/>
              <a:t>) </a:t>
            </a:r>
            <a:r>
              <a:rPr lang="mr-IN" b="0" dirty="0"/>
              <a:t>–</a:t>
            </a:r>
            <a:r>
              <a:rPr lang="en-US" b="0" dirty="0"/>
              <a:t> reduce the effect of outliers</a:t>
            </a:r>
          </a:p>
          <a:p>
            <a:pPr marL="342900" indent="-342900">
              <a:buFont typeface="Arial" charset="0"/>
              <a:buChar char="•"/>
            </a:pPr>
            <a:r>
              <a:rPr lang="en-US" b="0" dirty="0" err="1"/>
              <a:t>tf</a:t>
            </a:r>
            <a:r>
              <a:rPr lang="en-US" b="0" i="1" baseline="-25000" dirty="0" err="1"/>
              <a:t>ij</a:t>
            </a:r>
            <a:r>
              <a:rPr lang="en-US" b="0" dirty="0"/>
              <a:t> / </a:t>
            </a:r>
            <a:r>
              <a:rPr lang="en-US" b="0" dirty="0" err="1"/>
              <a:t>max</a:t>
            </a:r>
            <a:r>
              <a:rPr lang="en-US" b="0" baseline="-25000" dirty="0" err="1"/>
              <a:t>j</a:t>
            </a:r>
            <a:r>
              <a:rPr lang="en-US" b="0" dirty="0"/>
              <a:t> </a:t>
            </a:r>
            <a:r>
              <a:rPr lang="en-US" b="0" dirty="0" err="1"/>
              <a:t>tf</a:t>
            </a:r>
            <a:r>
              <a:rPr lang="en-US" b="0" i="1" baseline="-25000" dirty="0" err="1"/>
              <a:t>ij</a:t>
            </a:r>
            <a:r>
              <a:rPr lang="en-US" b="0" i="1" dirty="0"/>
              <a:t> </a:t>
            </a:r>
            <a:r>
              <a:rPr lang="mr-IN" b="0" dirty="0"/>
              <a:t>–</a:t>
            </a:r>
            <a:r>
              <a:rPr lang="en-US" b="0" dirty="0"/>
              <a:t> normalize by document i’s most frequent word</a:t>
            </a:r>
          </a:p>
          <a:p>
            <a:r>
              <a:rPr lang="en-US" dirty="0"/>
              <a:t>What can we do with this?</a:t>
            </a:r>
          </a:p>
          <a:p>
            <a:pPr marL="342900" indent="-342900">
              <a:buFont typeface="Arial" charset="0"/>
              <a:buChar char="•"/>
            </a:pPr>
            <a:r>
              <a:rPr lang="en-US" b="0" dirty="0"/>
              <a:t>Use as features to learn a classifier </a:t>
            </a:r>
            <a:r>
              <a:rPr lang="en-US" b="0" i="1" dirty="0"/>
              <a:t>w</a:t>
            </a:r>
            <a:r>
              <a:rPr lang="en-US" b="0" dirty="0"/>
              <a:t> </a:t>
            </a:r>
            <a:r>
              <a:rPr lang="en-US" b="0" dirty="0">
                <a:sym typeface="Wingdings"/>
              </a:rPr>
              <a:t> </a:t>
            </a:r>
            <a:r>
              <a:rPr lang="en-US" b="0" i="1" dirty="0">
                <a:sym typeface="Wingdings"/>
              </a:rPr>
              <a:t>y </a:t>
            </a:r>
            <a:r>
              <a:rPr lang="mr-IN" b="0" dirty="0">
                <a:sym typeface="Wingdings"/>
              </a:rPr>
              <a:t>…</a:t>
            </a:r>
            <a:r>
              <a:rPr lang="en-US" b="0" dirty="0">
                <a:sym typeface="Wingdings"/>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60</a:t>
            </a:fld>
            <a:endParaRPr lang="en-US"/>
          </a:p>
        </p:txBody>
      </p:sp>
    </p:spTree>
    <p:extLst>
      <p:ext uri="{BB962C8B-B14F-4D97-AF65-F5344CB8AC3E}">
        <p14:creationId xmlns:p14="http://schemas.microsoft.com/office/powerpoint/2010/main" val="20354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Defining features From </a:t>
            </a:r>
            <a:r>
              <a:rPr lang="en-US"/>
              <a:t>Term Frequency</a:t>
            </a:r>
            <a:endParaRPr lang="en-US" dirty="0"/>
          </a:p>
        </p:txBody>
      </p:sp>
      <p:sp>
        <p:nvSpPr>
          <p:cNvPr id="3" name="Content Placeholder 2"/>
          <p:cNvSpPr>
            <a:spLocks noGrp="1"/>
          </p:cNvSpPr>
          <p:nvPr>
            <p:ph idx="1"/>
          </p:nvPr>
        </p:nvSpPr>
        <p:spPr>
          <a:xfrm>
            <a:off x="457200" y="1752600"/>
            <a:ext cx="7620000" cy="5257800"/>
          </a:xfrm>
        </p:spPr>
        <p:txBody>
          <a:bodyPr>
            <a:normAutofit/>
          </a:bodyPr>
          <a:lstStyle/>
          <a:p>
            <a:r>
              <a:rPr lang="en-US" dirty="0"/>
              <a:t>Suppose we are classifying if a document was written by The Beatles or not (i.e., </a:t>
            </a:r>
            <a:r>
              <a:rPr lang="en-US" dirty="0">
                <a:solidFill>
                  <a:schemeClr val="tx2"/>
                </a:solidFill>
              </a:rPr>
              <a:t>binary</a:t>
            </a:r>
            <a:r>
              <a:rPr lang="en-US" dirty="0"/>
              <a:t> classification):</a:t>
            </a:r>
          </a:p>
          <a:p>
            <a:pPr marL="342900" indent="-342900">
              <a:buFont typeface="Arial" charset="0"/>
              <a:buChar char="•"/>
            </a:pPr>
            <a:r>
              <a:rPr lang="en-US" b="0" dirty="0"/>
              <a:t>Two classes </a:t>
            </a:r>
            <a:r>
              <a:rPr lang="en-US" b="0" i="1" dirty="0"/>
              <a:t>y</a:t>
            </a:r>
            <a:r>
              <a:rPr lang="en-US" b="0" dirty="0"/>
              <a:t> ∈ </a:t>
            </a:r>
            <a:r>
              <a:rPr lang="en-US" b="0" i="1" dirty="0"/>
              <a:t>Y = </a:t>
            </a:r>
            <a:r>
              <a:rPr lang="en-US" b="0" dirty="0"/>
              <a:t>{ 0, 1 } = { </a:t>
            </a:r>
            <a:r>
              <a:rPr lang="en-US" b="0" dirty="0" err="1"/>
              <a:t>not_beatles</a:t>
            </a:r>
            <a:r>
              <a:rPr lang="en-US" b="0" dirty="0"/>
              <a:t>, </a:t>
            </a:r>
            <a:r>
              <a:rPr lang="en-US" b="0" dirty="0" err="1"/>
              <a:t>beatles</a:t>
            </a:r>
            <a:r>
              <a:rPr lang="en-US" b="0" dirty="0"/>
              <a:t> }</a:t>
            </a:r>
          </a:p>
          <a:p>
            <a:r>
              <a:rPr lang="en-US" dirty="0"/>
              <a:t>Let’s use </a:t>
            </a:r>
            <a:r>
              <a:rPr lang="en-US" dirty="0" err="1"/>
              <a:t>tf</a:t>
            </a:r>
            <a:r>
              <a:rPr lang="en-US" i="1" baseline="-25000" dirty="0" err="1"/>
              <a:t>ij</a:t>
            </a:r>
            <a:r>
              <a:rPr lang="en-US" dirty="0"/>
              <a:t> ∈ {0,1}, which gives:</a:t>
            </a:r>
          </a:p>
          <a:p>
            <a:endParaRPr lang="en-US" dirty="0"/>
          </a:p>
          <a:p>
            <a:endParaRPr lang="en-US" dirty="0"/>
          </a:p>
          <a:p>
            <a:endParaRPr lang="en-US" dirty="0"/>
          </a:p>
          <a:p>
            <a:endParaRPr lang="en-US" dirty="0"/>
          </a:p>
          <a:p>
            <a:endParaRPr lang="en-US" dirty="0"/>
          </a:p>
          <a:p>
            <a:r>
              <a:rPr lang="en-US" dirty="0"/>
              <a:t>Then represent documents with a </a:t>
            </a:r>
            <a:r>
              <a:rPr lang="en-US" dirty="0">
                <a:solidFill>
                  <a:schemeClr val="tx2"/>
                </a:solidFill>
              </a:rPr>
              <a:t>feature function</a:t>
            </a:r>
            <a:r>
              <a:rPr lang="en-US" dirty="0"/>
              <a:t>:</a:t>
            </a:r>
            <a:br>
              <a:rPr lang="en-US" dirty="0"/>
            </a:br>
            <a:r>
              <a:rPr lang="en-US" dirty="0"/>
              <a:t>	f</a:t>
            </a:r>
            <a:r>
              <a:rPr lang="en-US" b="0" dirty="0"/>
              <a:t>(</a:t>
            </a:r>
            <a:r>
              <a:rPr lang="en-US" dirty="0"/>
              <a:t>x</a:t>
            </a:r>
            <a:r>
              <a:rPr lang="en-US" b="0" dirty="0"/>
              <a:t>, y = </a:t>
            </a:r>
            <a:r>
              <a:rPr lang="en-US" b="0" dirty="0" err="1"/>
              <a:t>not_beatles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beatles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p:txBody>
      </p:sp>
      <p:sp>
        <p:nvSpPr>
          <p:cNvPr id="4" name="Slide Number Placeholder 3"/>
          <p:cNvSpPr>
            <a:spLocks noGrp="1"/>
          </p:cNvSpPr>
          <p:nvPr>
            <p:ph type="sldNum" sz="quarter" idx="12"/>
          </p:nvPr>
        </p:nvSpPr>
        <p:spPr/>
        <p:txBody>
          <a:bodyPr/>
          <a:lstStyle/>
          <a:p>
            <a:fld id="{A2EF37A0-74FC-AB4F-AE4C-D9BFC6719E9F}" type="slidenum">
              <a:rPr lang="en-US" smtClean="0"/>
              <a:t>61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60014060"/>
              </p:ext>
            </p:extLst>
          </p:nvPr>
        </p:nvGraphicFramePr>
        <p:xfrm>
          <a:off x="1032934" y="3520493"/>
          <a:ext cx="6096000" cy="2016706"/>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865240">
                <a:tc>
                  <a:txBody>
                    <a:bodyPr/>
                    <a:lstStyle/>
                    <a:p>
                      <a:r>
                        <a:rPr lang="en-US" sz="1200" dirty="0"/>
                        <a:t>the</a:t>
                      </a:r>
                    </a:p>
                  </a:txBody>
                  <a:tcPr vert="vert270"/>
                </a:tc>
                <a:tc>
                  <a:txBody>
                    <a:bodyPr/>
                    <a:lstStyle/>
                    <a:p>
                      <a:r>
                        <a:rPr lang="en-US" sz="1200" dirty="0"/>
                        <a:t>CMSC641</a:t>
                      </a:r>
                    </a:p>
                  </a:txBody>
                  <a:tcPr vert="vert270"/>
                </a:tc>
                <a:tc>
                  <a:txBody>
                    <a:bodyPr/>
                    <a:lstStyle/>
                    <a:p>
                      <a:r>
                        <a:rPr lang="en-US" sz="1200" dirty="0"/>
                        <a:t>you</a:t>
                      </a:r>
                    </a:p>
                  </a:txBody>
                  <a:tcPr vert="vert270"/>
                </a:tc>
                <a:tc>
                  <a:txBody>
                    <a:bodyPr/>
                    <a:lstStyle/>
                    <a:p>
                      <a:r>
                        <a:rPr lang="en-US" sz="1200" dirty="0"/>
                        <a:t>he</a:t>
                      </a:r>
                    </a:p>
                  </a:txBody>
                  <a:tcPr vert="vert270"/>
                </a:tc>
                <a:tc>
                  <a:txBody>
                    <a:bodyPr/>
                    <a:lstStyle/>
                    <a:p>
                      <a:r>
                        <a:rPr lang="en-US" sz="1200" dirty="0"/>
                        <a:t>I</a:t>
                      </a:r>
                    </a:p>
                  </a:txBody>
                  <a:tcPr vert="vert270"/>
                </a:tc>
                <a:tc>
                  <a:txBody>
                    <a:bodyPr/>
                    <a:lstStyle/>
                    <a:p>
                      <a:r>
                        <a:rPr lang="en-US" sz="1200" dirty="0"/>
                        <a:t>quick</a:t>
                      </a:r>
                    </a:p>
                  </a:txBody>
                  <a:tcPr vert="vert270"/>
                </a:tc>
                <a:tc>
                  <a:txBody>
                    <a:bodyPr/>
                    <a:lstStyle/>
                    <a:p>
                      <a:r>
                        <a:rPr lang="en-US" sz="1200" dirty="0"/>
                        <a:t>dog</a:t>
                      </a:r>
                    </a:p>
                  </a:txBody>
                  <a:tcPr vert="vert270"/>
                </a:tc>
                <a:tc>
                  <a:txBody>
                    <a:bodyPr/>
                    <a:lstStyle/>
                    <a:p>
                      <a:r>
                        <a:rPr lang="en-US" sz="1200" dirty="0"/>
                        <a:t>me</a:t>
                      </a:r>
                    </a:p>
                  </a:txBody>
                  <a:tcPr vert="vert270"/>
                </a:tc>
                <a:tc>
                  <a:txBody>
                    <a:bodyPr/>
                    <a:lstStyle/>
                    <a:p>
                      <a:r>
                        <a:rPr lang="en-US" sz="1200" dirty="0"/>
                        <a:t>CMSCs</a:t>
                      </a:r>
                    </a:p>
                  </a:txBody>
                  <a:tcPr vert="vert270"/>
                </a:tc>
                <a:tc>
                  <a:txBody>
                    <a:bodyPr/>
                    <a:lstStyle/>
                    <a:p>
                      <a:pPr algn="ctr"/>
                      <a:r>
                        <a:rPr lang="mr-IN" sz="1200" dirty="0"/>
                        <a:t>…</a:t>
                      </a:r>
                      <a:endParaRPr lang="en-US" sz="1200" dirty="0"/>
                    </a:p>
                  </a:txBody>
                  <a:tcPr anchor="b"/>
                </a:tc>
                <a:tc>
                  <a:txBody>
                    <a:bodyPr/>
                    <a:lstStyle/>
                    <a:p>
                      <a:r>
                        <a:rPr lang="en-US" sz="1200" dirty="0"/>
                        <a:t>than</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91066" y="443391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7" name="TextBox 6"/>
          <p:cNvSpPr txBox="1"/>
          <p:nvPr/>
        </p:nvSpPr>
        <p:spPr>
          <a:xfrm>
            <a:off x="-491066" y="479853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8" name="TextBox 7"/>
          <p:cNvSpPr txBox="1"/>
          <p:nvPr/>
        </p:nvSpPr>
        <p:spPr>
          <a:xfrm>
            <a:off x="-491066" y="5167867"/>
            <a:ext cx="1456267" cy="369332"/>
          </a:xfrm>
          <a:prstGeom prst="rect">
            <a:avLst/>
          </a:prstGeom>
          <a:noFill/>
        </p:spPr>
        <p:txBody>
          <a:bodyPr wrap="square" rtlCol="0">
            <a:spAutoFit/>
          </a:bodyPr>
          <a:lstStyle/>
          <a:p>
            <a:pPr algn="r"/>
            <a:r>
              <a:rPr lang="en-US" dirty="0"/>
              <a:t>x</a:t>
            </a:r>
            <a:r>
              <a:rPr lang="en-US" baseline="-25000" dirty="0"/>
              <a:t>3</a:t>
            </a:r>
            <a:r>
              <a:rPr lang="en-US" baseline="30000" dirty="0"/>
              <a:t>T</a:t>
            </a:r>
            <a:r>
              <a:rPr lang="en-US" dirty="0"/>
              <a:t> =</a:t>
            </a:r>
          </a:p>
        </p:txBody>
      </p:sp>
      <p:sp>
        <p:nvSpPr>
          <p:cNvPr id="9" name="TextBox 8"/>
          <p:cNvSpPr txBox="1"/>
          <p:nvPr/>
        </p:nvSpPr>
        <p:spPr>
          <a:xfrm>
            <a:off x="7552266" y="4433915"/>
            <a:ext cx="1016001" cy="382455"/>
          </a:xfrm>
          <a:prstGeom prst="rect">
            <a:avLst/>
          </a:prstGeom>
          <a:noFill/>
        </p:spPr>
        <p:txBody>
          <a:bodyPr wrap="square" rtlCol="0">
            <a:spAutoFit/>
          </a:bodyPr>
          <a:lstStyle/>
          <a:p>
            <a:pPr algn="r"/>
            <a:r>
              <a:rPr lang="en-US" dirty="0"/>
              <a:t>y</a:t>
            </a:r>
            <a:r>
              <a:rPr lang="en-US" baseline="-25000" dirty="0"/>
              <a:t>1</a:t>
            </a:r>
            <a:r>
              <a:rPr lang="en-US" dirty="0"/>
              <a:t> = 0</a:t>
            </a:r>
          </a:p>
        </p:txBody>
      </p:sp>
      <p:sp>
        <p:nvSpPr>
          <p:cNvPr id="10" name="TextBox 9"/>
          <p:cNvSpPr txBox="1"/>
          <p:nvPr/>
        </p:nvSpPr>
        <p:spPr>
          <a:xfrm>
            <a:off x="7552266" y="4798536"/>
            <a:ext cx="1016001" cy="382455"/>
          </a:xfrm>
          <a:prstGeom prst="rect">
            <a:avLst/>
          </a:prstGeom>
          <a:noFill/>
        </p:spPr>
        <p:txBody>
          <a:bodyPr wrap="square" rtlCol="0">
            <a:spAutoFit/>
          </a:bodyPr>
          <a:lstStyle/>
          <a:p>
            <a:pPr algn="r"/>
            <a:r>
              <a:rPr lang="en-US" dirty="0"/>
              <a:t>y</a:t>
            </a:r>
            <a:r>
              <a:rPr lang="en-US" baseline="-25000" dirty="0"/>
              <a:t>2</a:t>
            </a:r>
            <a:r>
              <a:rPr lang="en-US" dirty="0"/>
              <a:t> = 1</a:t>
            </a:r>
          </a:p>
        </p:txBody>
      </p:sp>
      <p:sp>
        <p:nvSpPr>
          <p:cNvPr id="11" name="TextBox 10"/>
          <p:cNvSpPr txBox="1"/>
          <p:nvPr/>
        </p:nvSpPr>
        <p:spPr>
          <a:xfrm>
            <a:off x="7552266" y="5167868"/>
            <a:ext cx="1016001" cy="382455"/>
          </a:xfrm>
          <a:prstGeom prst="rect">
            <a:avLst/>
          </a:prstGeom>
          <a:noFill/>
        </p:spPr>
        <p:txBody>
          <a:bodyPr wrap="square" rtlCol="0">
            <a:spAutoFit/>
          </a:bodyPr>
          <a:lstStyle/>
          <a:p>
            <a:pPr algn="r"/>
            <a:r>
              <a:rPr lang="en-US" dirty="0"/>
              <a:t>y</a:t>
            </a:r>
            <a:r>
              <a:rPr lang="en-US" baseline="-25000" dirty="0"/>
              <a:t>3</a:t>
            </a:r>
            <a:r>
              <a:rPr lang="en-US" dirty="0"/>
              <a:t> = 0</a:t>
            </a:r>
          </a:p>
        </p:txBody>
      </p:sp>
      <p:pic>
        <p:nvPicPr>
          <p:cNvPr id="12" name="Picture 11"/>
          <p:cNvPicPr>
            <a:picLocks noChangeAspect="1"/>
          </p:cNvPicPr>
          <p:nvPr/>
        </p:nvPicPr>
        <p:blipFill>
          <a:blip r:embed="rId3"/>
          <a:stretch>
            <a:fillRect/>
          </a:stretch>
        </p:blipFill>
        <p:spPr>
          <a:xfrm>
            <a:off x="7552266" y="3214119"/>
            <a:ext cx="1185333" cy="1185333"/>
          </a:xfrm>
          <a:prstGeom prst="rect">
            <a:avLst/>
          </a:prstGeom>
        </p:spPr>
      </p:pic>
    </p:spTree>
    <p:extLst>
      <p:ext uri="{BB962C8B-B14F-4D97-AF65-F5344CB8AC3E}">
        <p14:creationId xmlns:p14="http://schemas.microsoft.com/office/powerpoint/2010/main" val="12187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Linear classification</a:t>
            </a:r>
          </a:p>
        </p:txBody>
      </p:sp>
      <p:sp>
        <p:nvSpPr>
          <p:cNvPr id="3" name="Content Placeholder 2"/>
          <p:cNvSpPr>
            <a:spLocks noGrp="1"/>
          </p:cNvSpPr>
          <p:nvPr>
            <p:ph idx="1"/>
          </p:nvPr>
        </p:nvSpPr>
        <p:spPr>
          <a:xfrm>
            <a:off x="457200" y="1752600"/>
            <a:ext cx="7620000" cy="4766733"/>
          </a:xfrm>
        </p:spPr>
        <p:txBody>
          <a:bodyPr>
            <a:normAutofit/>
          </a:bodyPr>
          <a:lstStyle/>
          <a:p>
            <a:r>
              <a:rPr lang="en-US" dirty="0"/>
              <a:t>We can then define </a:t>
            </a:r>
            <a:r>
              <a:rPr lang="en-US" dirty="0">
                <a:solidFill>
                  <a:schemeClr val="tx2"/>
                </a:solidFill>
              </a:rPr>
              <a:t>weights</a:t>
            </a:r>
            <a:r>
              <a:rPr lang="en-US" dirty="0"/>
              <a:t> </a:t>
            </a:r>
            <a:r>
              <a:rPr lang="el-GR" i="1" dirty="0"/>
              <a:t>θ</a:t>
            </a:r>
            <a:r>
              <a:rPr lang="en-US" i="1" dirty="0"/>
              <a:t> </a:t>
            </a:r>
            <a:r>
              <a:rPr lang="en-US" dirty="0"/>
              <a:t>for each feature</a:t>
            </a:r>
          </a:p>
          <a:p>
            <a:r>
              <a:rPr lang="en-US" i="1" dirty="0"/>
              <a:t>	</a:t>
            </a:r>
            <a:r>
              <a:rPr lang="el-GR" i="1" dirty="0"/>
              <a:t>θ</a:t>
            </a:r>
            <a:r>
              <a:rPr lang="en-US" b="0" i="1" dirty="0"/>
              <a:t> </a:t>
            </a:r>
            <a:r>
              <a:rPr lang="en-US" b="0" dirty="0"/>
              <a:t>= { &lt;CMSC641, </a:t>
            </a:r>
            <a:r>
              <a:rPr lang="en-US" b="0" dirty="0" err="1"/>
              <a:t>not_beatles</a:t>
            </a:r>
            <a:r>
              <a:rPr lang="en-US" b="0" dirty="0"/>
              <a:t>&gt; = +1,</a:t>
            </a:r>
            <a:br>
              <a:rPr lang="en-US" b="0" dirty="0"/>
            </a:br>
            <a:r>
              <a:rPr lang="en-US" b="0" dirty="0"/>
              <a:t>		&lt;CMSC641, </a:t>
            </a:r>
            <a:r>
              <a:rPr lang="en-US" b="0" dirty="0" err="1"/>
              <a:t>beatles</a:t>
            </a:r>
            <a:r>
              <a:rPr lang="en-US" b="0" dirty="0"/>
              <a:t>&gt; = -1,</a:t>
            </a:r>
            <a:br>
              <a:rPr lang="en-US" b="0" dirty="0"/>
            </a:br>
            <a:r>
              <a:rPr lang="en-US" b="0" dirty="0"/>
              <a:t>		&lt;walrus, </a:t>
            </a:r>
            <a:r>
              <a:rPr lang="en-US" b="0" dirty="0" err="1"/>
              <a:t>not_beatles</a:t>
            </a:r>
            <a:r>
              <a:rPr lang="en-US" b="0" dirty="0"/>
              <a:t>&gt; = -0.3,</a:t>
            </a:r>
            <a:br>
              <a:rPr lang="en-US" b="0" dirty="0"/>
            </a:br>
            <a:r>
              <a:rPr lang="en-US" b="0" dirty="0"/>
              <a:t>		&lt;walrus, </a:t>
            </a:r>
            <a:r>
              <a:rPr lang="en-US" b="0" dirty="0" err="1"/>
              <a:t>beatles</a:t>
            </a:r>
            <a:r>
              <a:rPr lang="en-US" b="0" dirty="0"/>
              <a:t>&gt; = +1,</a:t>
            </a:r>
            <a:br>
              <a:rPr lang="en-US" b="0" dirty="0"/>
            </a:br>
            <a:r>
              <a:rPr lang="en-US" b="0" dirty="0"/>
              <a:t>		&lt;the, </a:t>
            </a:r>
            <a:r>
              <a:rPr lang="en-US" b="0" dirty="0" err="1"/>
              <a:t>not_beatles</a:t>
            </a:r>
            <a:r>
              <a:rPr lang="en-US" b="0" dirty="0"/>
              <a:t>&gt; = 0,</a:t>
            </a:r>
            <a:br>
              <a:rPr lang="en-US" b="0" dirty="0"/>
            </a:br>
            <a:r>
              <a:rPr lang="en-US" b="0" dirty="0"/>
              <a:t>		&lt;the, </a:t>
            </a:r>
            <a:r>
              <a:rPr lang="en-US" b="0" dirty="0" err="1"/>
              <a:t>beatles</a:t>
            </a:r>
            <a:r>
              <a:rPr lang="en-US" b="0" dirty="0"/>
              <a:t>&gt;, 0, </a:t>
            </a:r>
            <a:r>
              <a:rPr lang="mr-IN" b="0" dirty="0"/>
              <a:t>…</a:t>
            </a:r>
            <a:r>
              <a:rPr lang="en-US" b="0" dirty="0"/>
              <a:t> }</a:t>
            </a:r>
          </a:p>
          <a:p>
            <a:r>
              <a:rPr lang="en-US" dirty="0"/>
              <a:t>Write weights as vector that aligns with feature mapping</a:t>
            </a:r>
          </a:p>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62</a:t>
            </a:fld>
            <a:endParaRPr lang="en-US"/>
          </a:p>
        </p:txBody>
      </p:sp>
    </p:spTree>
    <p:extLst>
      <p:ext uri="{BB962C8B-B14F-4D97-AF65-F5344CB8AC3E}">
        <p14:creationId xmlns:p14="http://schemas.microsoft.com/office/powerpoint/2010/main" val="17370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1" cy="1371600"/>
          </a:xfrm>
        </p:spPr>
        <p:txBody>
          <a:bodyPr/>
          <a:lstStyle/>
          <a:p>
            <a:r>
              <a:rPr lang="en-US"/>
              <a:t>Linear classification</a:t>
            </a:r>
            <a:endParaRPr lang="en-US" dirty="0"/>
          </a:p>
        </p:txBody>
      </p:sp>
      <p:sp>
        <p:nvSpPr>
          <p:cNvPr id="3" name="Content Placeholder 2"/>
          <p:cNvSpPr>
            <a:spLocks noGrp="1"/>
          </p:cNvSpPr>
          <p:nvPr>
            <p:ph idx="1"/>
          </p:nvPr>
        </p:nvSpPr>
        <p:spPr/>
        <p:txBody>
          <a:bodyPr/>
          <a:lstStyle/>
          <a:p>
            <a:r>
              <a:rPr lang="en-US" dirty="0"/>
              <a:t>We have a feature function f(x, </a:t>
            </a:r>
            <a:r>
              <a:rPr lang="en-US" i="1" dirty="0"/>
              <a:t>y</a:t>
            </a:r>
            <a:r>
              <a:rPr lang="en-US" dirty="0"/>
              <a:t>) and a score </a:t>
            </a:r>
            <a:r>
              <a:rPr lang="en-US" b="0" dirty="0"/>
              <a:t>𝝍</a:t>
            </a:r>
            <a:r>
              <a:rPr lang="en-US" baseline="-25000" dirty="0" err="1"/>
              <a:t>x</a:t>
            </a:r>
            <a:r>
              <a:rPr lang="en-US" i="1" baseline="-25000" dirty="0" err="1"/>
              <a:t>y</a:t>
            </a:r>
            <a:r>
              <a:rPr lang="en-US" i="1" baseline="-25000" dirty="0"/>
              <a:t> </a:t>
            </a:r>
            <a:r>
              <a:rPr lang="en-US" i="1" dirty="0"/>
              <a:t>=</a:t>
            </a:r>
            <a:r>
              <a:rPr lang="el-GR" i="1" dirty="0"/>
              <a:t> θ</a:t>
            </a:r>
            <a:r>
              <a:rPr lang="en-US" b="0" baseline="30000" dirty="0"/>
              <a:t>T</a:t>
            </a:r>
            <a:r>
              <a:rPr lang="en-US" b="0" i="1" dirty="0"/>
              <a:t> </a:t>
            </a:r>
            <a:r>
              <a:rPr lang="en-US" dirty="0"/>
              <a:t>f</a:t>
            </a:r>
            <a:r>
              <a:rPr lang="en-US" b="0" dirty="0"/>
              <a:t>(</a:t>
            </a:r>
            <a:r>
              <a:rPr lang="en-US" dirty="0"/>
              <a:t>x</a:t>
            </a:r>
            <a:r>
              <a:rPr lang="en-US" b="0" i="1" dirty="0"/>
              <a:t>, y</a:t>
            </a:r>
            <a:r>
              <a:rPr lang="en-US" b="0" dirty="0"/>
              <a:t>)</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63</a:t>
            </a:fld>
            <a:endParaRPr lang="en-US"/>
          </a:p>
        </p:txBody>
      </p:sp>
      <p:pic>
        <p:nvPicPr>
          <p:cNvPr id="5" name="Picture 4"/>
          <p:cNvPicPr>
            <a:picLocks noChangeAspect="1"/>
          </p:cNvPicPr>
          <p:nvPr/>
        </p:nvPicPr>
        <p:blipFill>
          <a:blip r:embed="rId3"/>
          <a:stretch>
            <a:fillRect/>
          </a:stretch>
        </p:blipFill>
        <p:spPr>
          <a:xfrm>
            <a:off x="1097436" y="3421859"/>
            <a:ext cx="6596647" cy="1102783"/>
          </a:xfrm>
          <a:prstGeom prst="rect">
            <a:avLst/>
          </a:prstGeom>
        </p:spPr>
      </p:pic>
      <p:cxnSp>
        <p:nvCxnSpPr>
          <p:cNvPr id="7" name="Straight Arrow Connector 6"/>
          <p:cNvCxnSpPr/>
          <p:nvPr/>
        </p:nvCxnSpPr>
        <p:spPr>
          <a:xfrm flipV="1">
            <a:off x="3725333" y="4524642"/>
            <a:ext cx="338667" cy="33522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8" name="TextBox 7"/>
          <p:cNvSpPr txBox="1"/>
          <p:nvPr/>
        </p:nvSpPr>
        <p:spPr>
          <a:xfrm>
            <a:off x="999069" y="4852872"/>
            <a:ext cx="4842934" cy="369332"/>
          </a:xfrm>
          <a:prstGeom prst="rect">
            <a:avLst/>
          </a:prstGeom>
          <a:noFill/>
        </p:spPr>
        <p:txBody>
          <a:bodyPr wrap="square" rtlCol="0">
            <a:spAutoFit/>
          </a:bodyPr>
          <a:lstStyle/>
          <a:p>
            <a:r>
              <a:rPr lang="en-US" dirty="0">
                <a:solidFill>
                  <a:schemeClr val="accent5"/>
                </a:solidFill>
              </a:rPr>
              <a:t>For each class y ∈ { </a:t>
            </a:r>
            <a:r>
              <a:rPr lang="en-US" dirty="0" err="1">
                <a:solidFill>
                  <a:schemeClr val="accent5"/>
                </a:solidFill>
              </a:rPr>
              <a:t>not_beatles</a:t>
            </a:r>
            <a:r>
              <a:rPr lang="en-US" dirty="0">
                <a:solidFill>
                  <a:schemeClr val="accent5"/>
                </a:solidFill>
              </a:rPr>
              <a:t>, </a:t>
            </a:r>
            <a:r>
              <a:rPr lang="en-US" dirty="0" err="1">
                <a:solidFill>
                  <a:schemeClr val="accent5"/>
                </a:solidFill>
              </a:rPr>
              <a:t>beatles</a:t>
            </a:r>
            <a:r>
              <a:rPr lang="en-US" dirty="0">
                <a:solidFill>
                  <a:schemeClr val="accent5"/>
                </a:solidFill>
              </a:rPr>
              <a:t> }</a:t>
            </a:r>
          </a:p>
        </p:txBody>
      </p:sp>
      <p:cxnSp>
        <p:nvCxnSpPr>
          <p:cNvPr id="9" name="Straight Arrow Connector 8"/>
          <p:cNvCxnSpPr/>
          <p:nvPr/>
        </p:nvCxnSpPr>
        <p:spPr>
          <a:xfrm flipH="1">
            <a:off x="5926666" y="3002023"/>
            <a:ext cx="254002" cy="28425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1" name="TextBox 10"/>
          <p:cNvSpPr txBox="1"/>
          <p:nvPr/>
        </p:nvSpPr>
        <p:spPr>
          <a:xfrm>
            <a:off x="4487333" y="2651523"/>
            <a:ext cx="3860801" cy="646331"/>
          </a:xfrm>
          <a:prstGeom prst="rect">
            <a:avLst/>
          </a:prstGeom>
          <a:noFill/>
        </p:spPr>
        <p:txBody>
          <a:bodyPr wrap="square" rtlCol="0">
            <a:spAutoFit/>
          </a:bodyPr>
          <a:lstStyle/>
          <a:p>
            <a:r>
              <a:rPr lang="en-US" dirty="0">
                <a:solidFill>
                  <a:schemeClr val="accent3"/>
                </a:solidFill>
              </a:rPr>
              <a:t>Compute the score of the document for that class</a:t>
            </a:r>
          </a:p>
        </p:txBody>
      </p:sp>
      <p:cxnSp>
        <p:nvCxnSpPr>
          <p:cNvPr id="15" name="Straight Arrow Connector 14"/>
          <p:cNvCxnSpPr/>
          <p:nvPr/>
        </p:nvCxnSpPr>
        <p:spPr>
          <a:xfrm flipH="1">
            <a:off x="1405467" y="3132667"/>
            <a:ext cx="220133" cy="28919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457199" y="2523067"/>
            <a:ext cx="3149601" cy="646331"/>
          </a:xfrm>
          <a:prstGeom prst="rect">
            <a:avLst/>
          </a:prstGeom>
          <a:noFill/>
        </p:spPr>
        <p:txBody>
          <a:bodyPr wrap="square" rtlCol="0">
            <a:spAutoFit/>
          </a:bodyPr>
          <a:lstStyle/>
          <a:p>
            <a:r>
              <a:rPr lang="en-US" dirty="0">
                <a:solidFill>
                  <a:schemeClr val="accent4"/>
                </a:solidFill>
              </a:rPr>
              <a:t>And return the class with highest score!</a:t>
            </a:r>
          </a:p>
        </p:txBody>
      </p:sp>
      <p:cxnSp>
        <p:nvCxnSpPr>
          <p:cNvPr id="18" name="Straight Arrow Connector 17"/>
          <p:cNvCxnSpPr/>
          <p:nvPr/>
        </p:nvCxnSpPr>
        <p:spPr>
          <a:xfrm flipH="1" flipV="1">
            <a:off x="5300133" y="4064000"/>
            <a:ext cx="1032934" cy="1346199"/>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5520267" y="5410199"/>
            <a:ext cx="3014133" cy="923330"/>
          </a:xfrm>
          <a:prstGeom prst="rect">
            <a:avLst/>
          </a:prstGeom>
          <a:noFill/>
        </p:spPr>
        <p:txBody>
          <a:bodyPr wrap="square" rtlCol="0">
            <a:spAutoFit/>
          </a:bodyPr>
          <a:lstStyle/>
          <a:p>
            <a:r>
              <a:rPr lang="en-US" dirty="0">
                <a:solidFill>
                  <a:schemeClr val="tx2"/>
                </a:solidFill>
              </a:rPr>
              <a:t>Where did these weights come from? We’ll talk about this in the ML lectures </a:t>
            </a:r>
            <a:r>
              <a:rPr lang="mr-IN" dirty="0">
                <a:solidFill>
                  <a:schemeClr val="tx2"/>
                </a:solidFill>
              </a:rPr>
              <a:t>…</a:t>
            </a:r>
            <a:endParaRPr lang="en-US" dirty="0">
              <a:solidFill>
                <a:schemeClr val="tx2"/>
              </a:solidFill>
            </a:endParaRPr>
          </a:p>
        </p:txBody>
      </p:sp>
      <p:cxnSp>
        <p:nvCxnSpPr>
          <p:cNvPr id="21" name="Curved Connector 20"/>
          <p:cNvCxnSpPr/>
          <p:nvPr/>
        </p:nvCxnSpPr>
        <p:spPr>
          <a:xfrm rot="5400000" flipH="1" flipV="1">
            <a:off x="4292601" y="4512735"/>
            <a:ext cx="1727200" cy="1100664"/>
          </a:xfrm>
          <a:prstGeom prst="curvedConnector3">
            <a:avLst>
              <a:gd name="adj1" fmla="val 24510"/>
            </a:avLst>
          </a:prstGeom>
          <a:ln>
            <a:solidFill>
              <a:schemeClr val="tx2"/>
            </a:solidFill>
            <a:tailEnd type="triangle"/>
          </a:ln>
        </p:spPr>
        <p:style>
          <a:lnRef idx="2">
            <a:schemeClr val="accent5"/>
          </a:lnRef>
          <a:fillRef idx="0">
            <a:schemeClr val="accent5"/>
          </a:fillRef>
          <a:effectRef idx="1">
            <a:schemeClr val="accent5"/>
          </a:effectRef>
          <a:fontRef idx="minor">
            <a:schemeClr val="tx1"/>
          </a:fontRef>
        </p:style>
      </p:cxnSp>
      <p:sp>
        <p:nvSpPr>
          <p:cNvPr id="27" name="TextBox 26"/>
          <p:cNvSpPr txBox="1"/>
          <p:nvPr/>
        </p:nvSpPr>
        <p:spPr>
          <a:xfrm>
            <a:off x="2209801" y="5884950"/>
            <a:ext cx="3014133" cy="646331"/>
          </a:xfrm>
          <a:prstGeom prst="rect">
            <a:avLst/>
          </a:prstGeom>
          <a:noFill/>
        </p:spPr>
        <p:txBody>
          <a:bodyPr wrap="square" rtlCol="0">
            <a:spAutoFit/>
          </a:bodyPr>
          <a:lstStyle/>
          <a:p>
            <a:r>
              <a:rPr lang="en-US" dirty="0">
                <a:solidFill>
                  <a:schemeClr val="tx2"/>
                </a:solidFill>
              </a:rPr>
              <a:t>(</a:t>
            </a:r>
            <a:r>
              <a:rPr lang="mr-IN" dirty="0">
                <a:solidFill>
                  <a:schemeClr val="tx2"/>
                </a:solidFill>
              </a:rPr>
              <a:t>…</a:t>
            </a:r>
            <a:r>
              <a:rPr lang="en-US" dirty="0">
                <a:solidFill>
                  <a:schemeClr val="tx2"/>
                </a:solidFill>
              </a:rPr>
              <a:t> and also this whole “linear classifier” thing.)</a:t>
            </a:r>
          </a:p>
        </p:txBody>
      </p:sp>
    </p:spTree>
    <p:extLst>
      <p:ext uri="{BB962C8B-B14F-4D97-AF65-F5344CB8AC3E}">
        <p14:creationId xmlns:p14="http://schemas.microsoft.com/office/powerpoint/2010/main" val="35188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6" grpId="0"/>
      <p:bldP spid="19" grpId="0"/>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3" name="Content Placeholder 2"/>
          <p:cNvSpPr>
            <a:spLocks noGrp="1"/>
          </p:cNvSpPr>
          <p:nvPr>
            <p:ph idx="1"/>
          </p:nvPr>
        </p:nvSpPr>
        <p:spPr/>
        <p:txBody>
          <a:bodyPr/>
          <a:lstStyle/>
          <a:p>
            <a:r>
              <a:rPr lang="en-US" dirty="0"/>
              <a:t>Recall:</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err="1"/>
              <a:t>i</a:t>
            </a:r>
            <a:endParaRPr lang="en-US" b="0" i="1" dirty="0"/>
          </a:p>
          <a:p>
            <a:r>
              <a:rPr lang="en-US" dirty="0"/>
              <a:t>Any issues with this ??????????</a:t>
            </a:r>
          </a:p>
          <a:p>
            <a:pPr marL="342900" indent="-342900">
              <a:buFont typeface="Arial" charset="0"/>
              <a:buChar char="•"/>
            </a:pPr>
            <a:r>
              <a:rPr lang="en-US" b="0" dirty="0"/>
              <a:t>Term frequency gets </a:t>
            </a:r>
            <a:r>
              <a:rPr lang="en-US" b="0" dirty="0">
                <a:solidFill>
                  <a:schemeClr val="tx2"/>
                </a:solidFill>
              </a:rPr>
              <a:t>overloaded</a:t>
            </a:r>
            <a:r>
              <a:rPr lang="en-US" b="0" dirty="0"/>
              <a:t> by common words</a:t>
            </a:r>
          </a:p>
          <a:p>
            <a:r>
              <a:rPr lang="en-US" dirty="0">
                <a:solidFill>
                  <a:schemeClr val="tx2"/>
                </a:solidFill>
              </a:rPr>
              <a:t>Inverse Document Frequency</a:t>
            </a:r>
            <a:r>
              <a:rPr lang="en-US" dirty="0"/>
              <a:t> (IDF): weight individual words negatively by how frequently they appear in the corpus:</a:t>
            </a:r>
          </a:p>
          <a:p>
            <a:endParaRPr lang="en-US" dirty="0"/>
          </a:p>
          <a:p>
            <a:endParaRPr lang="en-US" dirty="0"/>
          </a:p>
          <a:p>
            <a:endParaRPr lang="en-US" dirty="0"/>
          </a:p>
          <a:p>
            <a:r>
              <a:rPr lang="en-US" dirty="0"/>
              <a:t>IDF is just defined for a word j, not word/document pair j, </a:t>
            </a:r>
            <a:r>
              <a:rPr lang="en-US" dirty="0" err="1"/>
              <a:t>i</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64</a:t>
            </a:fld>
            <a:endParaRPr lang="en-US"/>
          </a:p>
        </p:txBody>
      </p:sp>
      <p:pic>
        <p:nvPicPr>
          <p:cNvPr id="6" name="Picture 5"/>
          <p:cNvPicPr>
            <a:picLocks noChangeAspect="1"/>
          </p:cNvPicPr>
          <p:nvPr/>
        </p:nvPicPr>
        <p:blipFill>
          <a:blip r:embed="rId2"/>
          <a:stretch>
            <a:fillRect/>
          </a:stretch>
        </p:blipFill>
        <p:spPr>
          <a:xfrm>
            <a:off x="693738" y="4339691"/>
            <a:ext cx="7696200" cy="1104900"/>
          </a:xfrm>
          <a:prstGeom prst="rect">
            <a:avLst/>
          </a:prstGeom>
        </p:spPr>
      </p:pic>
    </p:spTree>
    <p:extLst>
      <p:ext uri="{BB962C8B-B14F-4D97-AF65-F5344CB8AC3E}">
        <p14:creationId xmlns:p14="http://schemas.microsoft.com/office/powerpoint/2010/main" val="277069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4" name="Slide Number Placeholder 3"/>
          <p:cNvSpPr>
            <a:spLocks noGrp="1"/>
          </p:cNvSpPr>
          <p:nvPr>
            <p:ph type="sldNum" sz="quarter" idx="12"/>
          </p:nvPr>
        </p:nvSpPr>
        <p:spPr/>
        <p:txBody>
          <a:bodyPr/>
          <a:lstStyle/>
          <a:p>
            <a:fld id="{A2EF37A0-74FC-AB4F-AE4C-D9BFC6719E9F}" type="slidenum">
              <a:rPr lang="en-US" smtClean="0"/>
              <a:t>65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87847104"/>
              </p:ext>
            </p:extLst>
          </p:nvPr>
        </p:nvGraphicFramePr>
        <p:xfrm>
          <a:off x="1981200" y="1556229"/>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CMSC641</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3261269"/>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3625890"/>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3995222"/>
            <a:ext cx="1456267" cy="369332"/>
          </a:xfrm>
          <a:prstGeom prst="rect">
            <a:avLst/>
          </a:prstGeom>
          <a:noFill/>
        </p:spPr>
        <p:txBody>
          <a:bodyPr wrap="square" rtlCol="0">
            <a:spAutoFit/>
          </a:bodyPr>
          <a:lstStyle/>
          <a:p>
            <a:r>
              <a:rPr lang="en-US" dirty="0"/>
              <a:t>Document 3</a:t>
            </a:r>
          </a:p>
        </p:txBody>
      </p:sp>
      <p:pic>
        <p:nvPicPr>
          <p:cNvPr id="11" name="Picture 10"/>
          <p:cNvPicPr>
            <a:picLocks noChangeAspect="1"/>
          </p:cNvPicPr>
          <p:nvPr/>
        </p:nvPicPr>
        <p:blipFill>
          <a:blip r:embed="rId2"/>
          <a:stretch>
            <a:fillRect/>
          </a:stretch>
        </p:blipFill>
        <p:spPr>
          <a:xfrm>
            <a:off x="613833" y="4754802"/>
            <a:ext cx="3066393" cy="685800"/>
          </a:xfrm>
          <a:prstGeom prst="rect">
            <a:avLst/>
          </a:prstGeom>
        </p:spPr>
      </p:pic>
      <p:pic>
        <p:nvPicPr>
          <p:cNvPr id="12" name="Picture 11"/>
          <p:cNvPicPr>
            <a:picLocks noChangeAspect="1"/>
          </p:cNvPicPr>
          <p:nvPr/>
        </p:nvPicPr>
        <p:blipFill>
          <a:blip r:embed="rId3"/>
          <a:stretch>
            <a:fillRect/>
          </a:stretch>
        </p:blipFill>
        <p:spPr>
          <a:xfrm>
            <a:off x="613833" y="5570511"/>
            <a:ext cx="3744310" cy="685800"/>
          </a:xfrm>
          <a:prstGeom prst="rect">
            <a:avLst/>
          </a:prstGeom>
        </p:spPr>
      </p:pic>
      <p:pic>
        <p:nvPicPr>
          <p:cNvPr id="13" name="Picture 12"/>
          <p:cNvPicPr>
            <a:picLocks noChangeAspect="1"/>
          </p:cNvPicPr>
          <p:nvPr/>
        </p:nvPicPr>
        <p:blipFill>
          <a:blip r:embed="rId4"/>
          <a:stretch>
            <a:fillRect/>
          </a:stretch>
        </p:blipFill>
        <p:spPr>
          <a:xfrm>
            <a:off x="5016501" y="4754802"/>
            <a:ext cx="3105807" cy="685800"/>
          </a:xfrm>
          <a:prstGeom prst="rect">
            <a:avLst/>
          </a:prstGeom>
        </p:spPr>
      </p:pic>
      <p:pic>
        <p:nvPicPr>
          <p:cNvPr id="14" name="Picture 13"/>
          <p:cNvPicPr>
            <a:picLocks noChangeAspect="1"/>
          </p:cNvPicPr>
          <p:nvPr/>
        </p:nvPicPr>
        <p:blipFill>
          <a:blip r:embed="rId5"/>
          <a:stretch>
            <a:fillRect/>
          </a:stretch>
        </p:blipFill>
        <p:spPr>
          <a:xfrm>
            <a:off x="5016501" y="5570511"/>
            <a:ext cx="2979683" cy="685800"/>
          </a:xfrm>
          <a:prstGeom prst="rect">
            <a:avLst/>
          </a:prstGeom>
        </p:spPr>
      </p:pic>
    </p:spTree>
    <p:extLst>
      <p:ext uri="{BB962C8B-B14F-4D97-AF65-F5344CB8AC3E}">
        <p14:creationId xmlns:p14="http://schemas.microsoft.com/office/powerpoint/2010/main" val="232110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TF-IDF</a:t>
            </a:r>
          </a:p>
        </p:txBody>
      </p:sp>
      <p:sp>
        <p:nvSpPr>
          <p:cNvPr id="3" name="Content Placeholder 2"/>
          <p:cNvSpPr>
            <a:spLocks noGrp="1"/>
          </p:cNvSpPr>
          <p:nvPr>
            <p:ph idx="1"/>
          </p:nvPr>
        </p:nvSpPr>
        <p:spPr/>
        <p:txBody>
          <a:bodyPr>
            <a:normAutofit fontScale="92500" lnSpcReduction="10000"/>
          </a:bodyPr>
          <a:lstStyle/>
          <a:p>
            <a:r>
              <a:rPr lang="en-US" dirty="0"/>
              <a:t>How do we use the IDF weights?</a:t>
            </a:r>
          </a:p>
          <a:p>
            <a:r>
              <a:rPr lang="en-US" dirty="0">
                <a:solidFill>
                  <a:schemeClr val="tx2"/>
                </a:solidFill>
              </a:rPr>
              <a:t>Term frequency inverse document frequency</a:t>
            </a:r>
            <a:r>
              <a:rPr lang="en-US" dirty="0"/>
              <a:t> (TF-IDF):</a:t>
            </a:r>
          </a:p>
          <a:p>
            <a:pPr marL="342900" indent="-342900">
              <a:buFont typeface="Arial" charset="0"/>
              <a:buChar char="•"/>
            </a:pPr>
            <a:r>
              <a:rPr lang="en-US" b="0" dirty="0"/>
              <a:t>TF-IDF score: </a:t>
            </a:r>
            <a:r>
              <a:rPr lang="en-US" b="0" dirty="0" err="1"/>
              <a:t>tf</a:t>
            </a:r>
            <a:r>
              <a:rPr lang="en-US" b="0" i="1" baseline="-25000" dirty="0" err="1"/>
              <a:t>ij</a:t>
            </a:r>
            <a:r>
              <a:rPr lang="en-US" b="0" i="1" dirty="0"/>
              <a:t> </a:t>
            </a:r>
            <a:r>
              <a:rPr lang="en-US" b="0" dirty="0"/>
              <a:t>x </a:t>
            </a:r>
            <a:r>
              <a:rPr lang="en-US" b="0" dirty="0" err="1"/>
              <a:t>idf</a:t>
            </a:r>
            <a:r>
              <a:rPr lang="en-US" b="0" i="1" baseline="-25000" dirty="0" err="1"/>
              <a:t>j</a:t>
            </a:r>
            <a:r>
              <a:rPr lang="en-US" b="0" i="1" dirty="0"/>
              <a:t> </a:t>
            </a:r>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endParaRPr lang="en-US" b="0" dirty="0"/>
          </a:p>
          <a:p>
            <a:r>
              <a:rPr lang="en-US" dirty="0"/>
              <a:t>This ends up working better than raw scores for classification and for computing similarity between documents.</a:t>
            </a:r>
          </a:p>
          <a:p>
            <a:endParaRPr lang="en-US" i="1" dirty="0"/>
          </a:p>
        </p:txBody>
      </p:sp>
      <p:sp>
        <p:nvSpPr>
          <p:cNvPr id="4" name="Slide Number Placeholder 3"/>
          <p:cNvSpPr>
            <a:spLocks noGrp="1"/>
          </p:cNvSpPr>
          <p:nvPr>
            <p:ph type="sldNum" sz="quarter" idx="12"/>
          </p:nvPr>
        </p:nvSpPr>
        <p:spPr/>
        <p:txBody>
          <a:bodyPr/>
          <a:lstStyle/>
          <a:p>
            <a:fld id="{A2EF37A0-74FC-AB4F-AE4C-D9BFC6719E9F}" type="slidenum">
              <a:rPr lang="en-US" smtClean="0"/>
              <a:t>66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760284534"/>
              </p:ext>
            </p:extLst>
          </p:nvPr>
        </p:nvGraphicFramePr>
        <p:xfrm>
          <a:off x="1981200" y="3080228"/>
          <a:ext cx="6096000" cy="210137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949904">
                <a:tc>
                  <a:txBody>
                    <a:bodyPr/>
                    <a:lstStyle/>
                    <a:p>
                      <a:r>
                        <a:rPr lang="en-US" sz="1100" dirty="0"/>
                        <a:t>the</a:t>
                      </a:r>
                    </a:p>
                  </a:txBody>
                  <a:tcPr vert="vert270"/>
                </a:tc>
                <a:tc>
                  <a:txBody>
                    <a:bodyPr/>
                    <a:lstStyle/>
                    <a:p>
                      <a:r>
                        <a:rPr lang="en-US" sz="1100" dirty="0"/>
                        <a:t>CMSC641</a:t>
                      </a:r>
                    </a:p>
                  </a:txBody>
                  <a:tcPr vert="vert270"/>
                </a:tc>
                <a:tc>
                  <a:txBody>
                    <a:bodyPr/>
                    <a:lstStyle/>
                    <a:p>
                      <a:r>
                        <a:rPr lang="en-US" sz="1100" dirty="0"/>
                        <a:t>you</a:t>
                      </a:r>
                    </a:p>
                  </a:txBody>
                  <a:tcPr vert="vert270"/>
                </a:tc>
                <a:tc>
                  <a:txBody>
                    <a:bodyPr/>
                    <a:lstStyle/>
                    <a:p>
                      <a:r>
                        <a:rPr lang="en-US" sz="1100" dirty="0"/>
                        <a:t>he</a:t>
                      </a:r>
                    </a:p>
                  </a:txBody>
                  <a:tcPr vert="vert270"/>
                </a:tc>
                <a:tc>
                  <a:txBody>
                    <a:bodyPr/>
                    <a:lstStyle/>
                    <a:p>
                      <a:r>
                        <a:rPr lang="en-US" sz="1100" dirty="0"/>
                        <a:t>I</a:t>
                      </a:r>
                    </a:p>
                  </a:txBody>
                  <a:tcPr vert="vert270"/>
                </a:tc>
                <a:tc>
                  <a:txBody>
                    <a:bodyPr/>
                    <a:lstStyle/>
                    <a:p>
                      <a:r>
                        <a:rPr lang="en-US" sz="1100" dirty="0"/>
                        <a:t>quick</a:t>
                      </a:r>
                    </a:p>
                  </a:txBody>
                  <a:tcPr vert="vert270"/>
                </a:tc>
                <a:tc>
                  <a:txBody>
                    <a:bodyPr/>
                    <a:lstStyle/>
                    <a:p>
                      <a:r>
                        <a:rPr lang="en-US" sz="1100" dirty="0"/>
                        <a:t>dog</a:t>
                      </a:r>
                    </a:p>
                  </a:txBody>
                  <a:tcPr vert="vert270"/>
                </a:tc>
                <a:tc>
                  <a:txBody>
                    <a:bodyPr/>
                    <a:lstStyle/>
                    <a:p>
                      <a:r>
                        <a:rPr lang="en-US" sz="1100" dirty="0"/>
                        <a:t>me</a:t>
                      </a:r>
                    </a:p>
                  </a:txBody>
                  <a:tcPr vert="vert270"/>
                </a:tc>
                <a:tc>
                  <a:txBody>
                    <a:bodyPr/>
                    <a:lstStyle/>
                    <a:p>
                      <a:r>
                        <a:rPr lang="en-US" sz="1100" dirty="0"/>
                        <a:t>CMSCs</a:t>
                      </a:r>
                    </a:p>
                  </a:txBody>
                  <a:tcPr vert="vert270"/>
                </a:tc>
                <a:tc>
                  <a:txBody>
                    <a:bodyPr/>
                    <a:lstStyle/>
                    <a:p>
                      <a:pPr algn="ctr"/>
                      <a:r>
                        <a:rPr lang="mr-IN" sz="1100" dirty="0"/>
                        <a:t>…</a:t>
                      </a:r>
                      <a:endParaRPr lang="en-US" sz="1100" dirty="0"/>
                    </a:p>
                  </a:txBody>
                  <a:tcPr anchor="b"/>
                </a:tc>
                <a:tc>
                  <a:txBody>
                    <a:bodyPr/>
                    <a:lstStyle/>
                    <a:p>
                      <a:r>
                        <a:rPr lang="en-US" sz="1100" dirty="0"/>
                        <a:t>than</a:t>
                      </a:r>
                    </a:p>
                  </a:txBody>
                  <a:tcPr vert="vert270"/>
                </a:tc>
                <a:extLst>
                  <a:ext uri="{0D108BD9-81ED-4DB2-BD59-A6C34878D82A}">
                    <a16:rowId xmlns:a16="http://schemas.microsoft.com/office/drawing/2014/main" val="10000"/>
                  </a:ext>
                </a:extLst>
              </a:tr>
              <a:tr h="370840">
                <a:tc>
                  <a:txBody>
                    <a:bodyPr/>
                    <a:lstStyle/>
                    <a:p>
                      <a:r>
                        <a:rPr lang="en-US" dirty="0"/>
                        <a:t>0.8</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2.2</a:t>
                      </a:r>
                    </a:p>
                  </a:txBody>
                  <a:tcPr/>
                </a:tc>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0.4</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vMerge="1">
                  <a:txBody>
                    <a:bodyPr/>
                    <a:lstStyle/>
                    <a:p>
                      <a:endParaRPr lang="en-US"/>
                    </a:p>
                  </a:txBody>
                  <a:tcPr/>
                </a:tc>
                <a:tc>
                  <a:txBody>
                    <a:bodyPr/>
                    <a:lstStyle/>
                    <a:p>
                      <a:r>
                        <a:rPr lang="en-US" dirty="0"/>
                        <a:t>1.1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4057134"/>
            <a:ext cx="1456267" cy="369332"/>
          </a:xfrm>
          <a:prstGeom prst="rect">
            <a:avLst/>
          </a:prstGeom>
          <a:noFill/>
        </p:spPr>
        <p:txBody>
          <a:bodyPr wrap="square" rtlCol="0">
            <a:spAutoFit/>
          </a:bodyPr>
          <a:lstStyle/>
          <a:p>
            <a:r>
              <a:rPr lang="en-US" dirty="0"/>
              <a:t>Document 1</a:t>
            </a:r>
          </a:p>
        </p:txBody>
      </p:sp>
      <p:sp>
        <p:nvSpPr>
          <p:cNvPr id="7" name="TextBox 6"/>
          <p:cNvSpPr txBox="1"/>
          <p:nvPr/>
        </p:nvSpPr>
        <p:spPr>
          <a:xfrm>
            <a:off x="457200" y="4421755"/>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4791087"/>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21316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between Documents</a:t>
            </a:r>
          </a:p>
        </p:txBody>
      </p:sp>
      <p:sp>
        <p:nvSpPr>
          <p:cNvPr id="3" name="Content Placeholder 2"/>
          <p:cNvSpPr>
            <a:spLocks noGrp="1"/>
          </p:cNvSpPr>
          <p:nvPr>
            <p:ph idx="1"/>
          </p:nvPr>
        </p:nvSpPr>
        <p:spPr/>
        <p:txBody>
          <a:bodyPr/>
          <a:lstStyle/>
          <a:p>
            <a:r>
              <a:rPr lang="en-US" dirty="0"/>
              <a:t>Given two documents x and y, represented by their TF-IDF vectors (or any vectors), the </a:t>
            </a:r>
            <a:r>
              <a:rPr lang="en-US" dirty="0">
                <a:solidFill>
                  <a:schemeClr val="tx2"/>
                </a:solidFill>
              </a:rPr>
              <a:t>cosine similarity</a:t>
            </a:r>
            <a:r>
              <a:rPr lang="en-US" dirty="0"/>
              <a:t> is:</a:t>
            </a:r>
          </a:p>
          <a:p>
            <a:endParaRPr lang="en-US" dirty="0"/>
          </a:p>
          <a:p>
            <a:endParaRPr lang="en-US" dirty="0"/>
          </a:p>
          <a:p>
            <a:endParaRPr lang="en-US" dirty="0"/>
          </a:p>
          <a:p>
            <a:r>
              <a:rPr lang="en-US" dirty="0"/>
              <a:t>Formally, it measures the cosine of the angle between two vectors x and y:</a:t>
            </a:r>
          </a:p>
          <a:p>
            <a:pPr marL="342900" indent="-342900">
              <a:buFont typeface="Arial" charset="0"/>
              <a:buChar char="•"/>
            </a:pPr>
            <a:r>
              <a:rPr lang="en-US" b="0" dirty="0"/>
              <a:t>cos(0</a:t>
            </a:r>
            <a:r>
              <a:rPr lang="en-US" b="0" baseline="30000" dirty="0"/>
              <a:t>o</a:t>
            </a:r>
            <a:r>
              <a:rPr lang="en-US" b="0" dirty="0"/>
              <a:t>) = 1, cos(90</a:t>
            </a:r>
            <a:r>
              <a:rPr lang="en-US" b="0" baseline="30000" dirty="0"/>
              <a:t>o</a:t>
            </a:r>
            <a:r>
              <a:rPr lang="en-US" b="0" dirty="0"/>
              <a:t>) = 0      ??????????</a:t>
            </a:r>
          </a:p>
          <a:p>
            <a:r>
              <a:rPr lang="en-US" dirty="0"/>
              <a:t>Similar documents have high cosine similarity;</a:t>
            </a:r>
            <a:br>
              <a:rPr lang="en-US" dirty="0"/>
            </a:br>
            <a:r>
              <a:rPr lang="en-US" dirty="0"/>
              <a:t>dissimilar documents have low cosine similarity.</a:t>
            </a:r>
          </a:p>
        </p:txBody>
      </p:sp>
      <p:sp>
        <p:nvSpPr>
          <p:cNvPr id="4" name="Slide Number Placeholder 3"/>
          <p:cNvSpPr>
            <a:spLocks noGrp="1"/>
          </p:cNvSpPr>
          <p:nvPr>
            <p:ph type="sldNum" sz="quarter" idx="12"/>
          </p:nvPr>
        </p:nvSpPr>
        <p:spPr/>
        <p:txBody>
          <a:bodyPr/>
          <a:lstStyle/>
          <a:p>
            <a:fld id="{A2EF37A0-74FC-AB4F-AE4C-D9BFC6719E9F}" type="slidenum">
              <a:rPr lang="en-US" smtClean="0"/>
              <a:t>67</a:t>
            </a:fld>
            <a:endParaRPr lang="en-US"/>
          </a:p>
        </p:txBody>
      </p:sp>
      <p:pic>
        <p:nvPicPr>
          <p:cNvPr id="5" name="Picture 4"/>
          <p:cNvPicPr>
            <a:picLocks noChangeAspect="1"/>
          </p:cNvPicPr>
          <p:nvPr/>
        </p:nvPicPr>
        <p:blipFill>
          <a:blip r:embed="rId2"/>
          <a:stretch>
            <a:fillRect/>
          </a:stretch>
        </p:blipFill>
        <p:spPr>
          <a:xfrm>
            <a:off x="1631950" y="2580217"/>
            <a:ext cx="5270500" cy="1054100"/>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02450" y="4407430"/>
            <a:ext cx="1585383" cy="1244388"/>
          </a:xfrm>
          <a:prstGeom prst="rect">
            <a:avLst/>
          </a:prstGeom>
        </p:spPr>
      </p:pic>
    </p:spTree>
    <p:extLst>
      <p:ext uri="{BB962C8B-B14F-4D97-AF65-F5344CB8AC3E}">
        <p14:creationId xmlns:p14="http://schemas.microsoft.com/office/powerpoint/2010/main" val="155314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p>
        </p:txBody>
      </p:sp>
      <p:sp>
        <p:nvSpPr>
          <p:cNvPr id="3" name="Content Placeholder 2"/>
          <p:cNvSpPr>
            <a:spLocks noGrp="1"/>
          </p:cNvSpPr>
          <p:nvPr>
            <p:ph idx="1"/>
          </p:nvPr>
        </p:nvSpPr>
        <p:spPr/>
        <p:txBody>
          <a:bodyPr/>
          <a:lstStyle/>
          <a:p>
            <a:r>
              <a:rPr lang="en-US" dirty="0"/>
              <a:t>First step towards text processing</a:t>
            </a:r>
          </a:p>
          <a:p>
            <a:r>
              <a:rPr lang="en-US" dirty="0"/>
              <a:t>For English, just split on non-alphanumerical characters</a:t>
            </a:r>
          </a:p>
          <a:p>
            <a:pPr lvl="1"/>
            <a:r>
              <a:rPr lang="en-US" dirty="0"/>
              <a:t>Need to deal with cases like: I’m, or France’s, or Hewlett-Packard</a:t>
            </a:r>
          </a:p>
          <a:p>
            <a:pPr lvl="1"/>
            <a:r>
              <a:rPr lang="en-US" dirty="0"/>
              <a:t>Should “San Francisco” be one token or two?</a:t>
            </a:r>
          </a:p>
          <a:p>
            <a:r>
              <a:rPr lang="en-US" dirty="0"/>
              <a:t>Other languages introduce additional issues</a:t>
            </a:r>
          </a:p>
          <a:p>
            <a:pPr lvl="1"/>
            <a:r>
              <a:rPr lang="en-US" dirty="0" err="1"/>
              <a:t>L'ensemble</a:t>
            </a:r>
            <a:r>
              <a:rPr lang="en-US" dirty="0"/>
              <a:t> </a:t>
            </a:r>
            <a:r>
              <a:rPr lang="en-US" dirty="0">
                <a:sym typeface="Symbol" charset="2"/>
              </a:rPr>
              <a:t> one token or two?</a:t>
            </a:r>
          </a:p>
          <a:p>
            <a:pPr lvl="1"/>
            <a:r>
              <a:rPr lang="en-US" dirty="0">
                <a:sym typeface="Symbol" charset="2"/>
              </a:rPr>
              <a:t>German noun compounds are not segmented</a:t>
            </a:r>
          </a:p>
          <a:p>
            <a:pPr lvl="2"/>
            <a:r>
              <a:rPr lang="en-US" dirty="0" err="1">
                <a:sym typeface="Symbol" charset="2"/>
              </a:rPr>
              <a:t>Lebensversicherungsgesellschaftsangestellter</a:t>
            </a:r>
            <a:endParaRPr lang="en-US" dirty="0">
              <a:sym typeface="Symbol" charset="2"/>
            </a:endParaRPr>
          </a:p>
          <a:p>
            <a:pPr lvl="1"/>
            <a:r>
              <a:rPr lang="en-US" dirty="0"/>
              <a:t>Chinese/Japanese more complicated because of white spaces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68</a:t>
            </a:fld>
            <a:endParaRPr lang="en-US"/>
          </a:p>
        </p:txBody>
      </p:sp>
    </p:spTree>
    <p:extLst>
      <p:ext uri="{BB962C8B-B14F-4D97-AF65-F5344CB8AC3E}">
        <p14:creationId xmlns:p14="http://schemas.microsoft.com/office/powerpoint/2010/main" val="38203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Other basic terms</a:t>
            </a:r>
          </a:p>
        </p:txBody>
      </p:sp>
      <p:sp>
        <p:nvSpPr>
          <p:cNvPr id="37891" name="Rectangle 3"/>
          <p:cNvSpPr>
            <a:spLocks noGrp="1" noChangeArrowheads="1"/>
          </p:cNvSpPr>
          <p:nvPr>
            <p:ph sz="quarter" idx="1"/>
          </p:nvPr>
        </p:nvSpPr>
        <p:spPr/>
        <p:txBody>
          <a:bodyPr/>
          <a:lstStyle/>
          <a:p>
            <a:r>
              <a:rPr lang="en-US" dirty="0"/>
              <a:t>Lemmatization</a:t>
            </a:r>
          </a:p>
          <a:p>
            <a:pPr lvl="1"/>
            <a:r>
              <a:rPr lang="en-US" dirty="0"/>
              <a:t>Reduce inflections or variant forms to base form</a:t>
            </a:r>
          </a:p>
          <a:p>
            <a:pPr lvl="2"/>
            <a:r>
              <a:rPr lang="en-US" dirty="0"/>
              <a:t>am, are, is </a:t>
            </a:r>
            <a:r>
              <a:rPr lang="en-US" dirty="0">
                <a:sym typeface="Symbol" charset="2"/>
              </a:rPr>
              <a:t></a:t>
            </a:r>
            <a:r>
              <a:rPr lang="en-US" dirty="0"/>
              <a:t> be</a:t>
            </a:r>
          </a:p>
          <a:p>
            <a:pPr lvl="2"/>
            <a:r>
              <a:rPr lang="en-US" dirty="0"/>
              <a:t>car, cars, car's, cars' </a:t>
            </a:r>
            <a:r>
              <a:rPr lang="en-US" dirty="0">
                <a:sym typeface="Symbol" charset="2"/>
              </a:rPr>
              <a:t></a:t>
            </a:r>
            <a:r>
              <a:rPr lang="en-US" dirty="0"/>
              <a:t> car</a:t>
            </a:r>
          </a:p>
          <a:p>
            <a:pPr lvl="1"/>
            <a:r>
              <a:rPr lang="en-US" dirty="0"/>
              <a:t>the boy's cars are different colors </a:t>
            </a:r>
            <a:r>
              <a:rPr lang="en-US" dirty="0">
                <a:sym typeface="Symbol" charset="2"/>
              </a:rPr>
              <a:t></a:t>
            </a:r>
            <a:r>
              <a:rPr lang="en-US" dirty="0"/>
              <a:t> the boy car be different color</a:t>
            </a:r>
          </a:p>
          <a:p>
            <a:r>
              <a:rPr lang="en-US" dirty="0"/>
              <a:t>Morphology/Morphemes</a:t>
            </a:r>
          </a:p>
          <a:p>
            <a:pPr lvl="1"/>
            <a:r>
              <a:rPr lang="en-US" dirty="0"/>
              <a:t>The small meaningful units that make up words</a:t>
            </a:r>
          </a:p>
          <a:p>
            <a:pPr lvl="1"/>
            <a:r>
              <a:rPr lang="en-US" dirty="0"/>
              <a:t>Stems: The core meaning-bearing units</a:t>
            </a:r>
          </a:p>
          <a:p>
            <a:pPr lvl="1"/>
            <a:r>
              <a:rPr lang="en-US" dirty="0"/>
              <a:t>Affixes: Bits and pieces that adhere to stems</a:t>
            </a:r>
          </a:p>
          <a:p>
            <a:pPr lvl="2"/>
            <a:r>
              <a:rPr lang="en-US" dirty="0"/>
              <a:t>Often with grammatical functions</a:t>
            </a:r>
          </a:p>
          <a:p>
            <a:endParaRPr lang="en-US" dirty="0"/>
          </a:p>
        </p:txBody>
      </p:sp>
      <p:sp>
        <p:nvSpPr>
          <p:cNvPr id="4" name="Slide Number Placeholder 3">
            <a:extLst>
              <a:ext uri="{FF2B5EF4-FFF2-40B4-BE49-F238E27FC236}">
                <a16:creationId xmlns:a16="http://schemas.microsoft.com/office/drawing/2014/main" id="{AF41B379-1368-FC49-AC39-E57C723ECC70}"/>
              </a:ext>
            </a:extLst>
          </p:cNvPr>
          <p:cNvSpPr>
            <a:spLocks noGrp="1"/>
          </p:cNvSpPr>
          <p:nvPr>
            <p:ph type="sldNum" sz="quarter" idx="12"/>
          </p:nvPr>
        </p:nvSpPr>
        <p:spPr/>
        <p:txBody>
          <a:bodyPr/>
          <a:lstStyle/>
          <a:p>
            <a:fld id="{A2EF37A0-74FC-AB4F-AE4C-D9BFC6719E9F}" type="slidenum">
              <a:rPr lang="en-US" smtClean="0"/>
              <a:t>69</a:t>
            </a:fld>
            <a:endParaRPr lang="en-US"/>
          </a:p>
        </p:txBody>
      </p:sp>
    </p:spTree>
    <p:extLst>
      <p:ext uri="{BB962C8B-B14F-4D97-AF65-F5344CB8AC3E}">
        <p14:creationId xmlns:p14="http://schemas.microsoft.com/office/powerpoint/2010/main" val="18828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8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Adjacency Dictionaries</a:t>
            </a:r>
          </a:p>
        </p:txBody>
      </p:sp>
      <p:sp>
        <p:nvSpPr>
          <p:cNvPr id="3" name="Content Placeholder 2"/>
          <p:cNvSpPr>
            <a:spLocks noGrp="1"/>
          </p:cNvSpPr>
          <p:nvPr>
            <p:ph idx="1"/>
          </p:nvPr>
        </p:nvSpPr>
        <p:spPr/>
        <p:txBody>
          <a:bodyPr>
            <a:normAutofit fontScale="92500" lnSpcReduction="10000"/>
          </a:bodyPr>
          <a:lstStyle/>
          <a:p>
            <a:r>
              <a:rPr lang="en-US" dirty="0"/>
              <a:t>For each vertex, store a dictionary of vertices it connects to</a:t>
            </a:r>
          </a:p>
          <a:p>
            <a:endParaRPr lang="en-US" dirty="0"/>
          </a:p>
          <a:p>
            <a:endParaRPr lang="en-US" dirty="0"/>
          </a:p>
          <a:p>
            <a:endParaRPr lang="en-US" dirty="0"/>
          </a:p>
          <a:p>
            <a:endParaRPr lang="en-US" dirty="0"/>
          </a:p>
          <a:p>
            <a:endParaRPr lang="en-US" dirty="0"/>
          </a:p>
          <a:p>
            <a:endParaRPr lang="en-US" dirty="0"/>
          </a:p>
          <a:p>
            <a:r>
              <a:rPr lang="en-US" dirty="0"/>
              <a:t>Pros:  ?????????</a:t>
            </a:r>
          </a:p>
          <a:p>
            <a:pPr marL="342900" indent="-342900">
              <a:buFont typeface="Arial" charset="0"/>
              <a:buChar char="•"/>
            </a:pPr>
            <a:r>
              <a:rPr lang="en-US" b="0" dirty="0"/>
              <a:t>O(1) to add, remove, query edges </a:t>
            </a:r>
          </a:p>
          <a:p>
            <a:r>
              <a:rPr lang="en-US" dirty="0"/>
              <a:t>Cons:  ?????????</a:t>
            </a:r>
          </a:p>
          <a:p>
            <a:pPr marL="342900" indent="-342900">
              <a:buFont typeface="Arial" charset="0"/>
              <a:buChar char="•"/>
            </a:pPr>
            <a:r>
              <a:rPr lang="en-US" b="0" dirty="0"/>
              <a:t>Overhead (memory, caching, </a:t>
            </a:r>
            <a:r>
              <a:rPr lang="en-US" b="0" dirty="0" err="1"/>
              <a:t>etc</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grpSp>
        <p:nvGrpSpPr>
          <p:cNvPr id="5" name="Group 4"/>
          <p:cNvGrpSpPr/>
          <p:nvPr/>
        </p:nvGrpSpPr>
        <p:grpSpPr>
          <a:xfrm>
            <a:off x="877783" y="2608750"/>
            <a:ext cx="2416632" cy="1683092"/>
            <a:chOff x="877783" y="2608750"/>
            <a:chExt cx="2416632" cy="1683092"/>
          </a:xfrm>
        </p:grpSpPr>
        <p:sp>
          <p:nvSpPr>
            <p:cNvPr id="6" name="Oval 5"/>
            <p:cNvSpPr/>
            <p:nvPr/>
          </p:nvSpPr>
          <p:spPr>
            <a:xfrm>
              <a:off x="2086099"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7" name="Oval 6"/>
            <p:cNvSpPr/>
            <p:nvPr/>
          </p:nvSpPr>
          <p:spPr>
            <a:xfrm>
              <a:off x="1481941"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8" name="Oval 7"/>
            <p:cNvSpPr/>
            <p:nvPr/>
          </p:nvSpPr>
          <p:spPr>
            <a:xfrm>
              <a:off x="2690257"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9" name="Oval 8"/>
            <p:cNvSpPr/>
            <p:nvPr/>
          </p:nvSpPr>
          <p:spPr>
            <a:xfrm>
              <a:off x="877783"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cxnSp>
          <p:nvCxnSpPr>
            <p:cNvPr id="10" name="Curved Connector 9"/>
            <p:cNvCxnSpPr/>
            <p:nvPr/>
          </p:nvCxnSpPr>
          <p:spPr>
            <a:xfrm rot="5400000" flipH="1" flipV="1">
              <a:off x="1784020" y="2306671"/>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1" name="Curved Connector 10"/>
            <p:cNvCxnSpPr/>
            <p:nvPr/>
          </p:nvCxnSpPr>
          <p:spPr>
            <a:xfrm rot="16200000" flipH="1">
              <a:off x="2388178" y="3812809"/>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1481941" y="2910829"/>
              <a:ext cx="58284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1997622" y="3124431"/>
              <a:ext cx="176954" cy="651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14" name="Table 13"/>
          <p:cNvGraphicFramePr>
            <a:graphicFrameLocks noGrp="1"/>
          </p:cNvGraphicFramePr>
          <p:nvPr>
            <p:extLst/>
          </p:nvPr>
        </p:nvGraphicFramePr>
        <p:xfrm>
          <a:off x="4372301" y="2523196"/>
          <a:ext cx="4028902" cy="1854200"/>
        </p:xfrm>
        <a:graphic>
          <a:graphicData uri="http://schemas.openxmlformats.org/drawingml/2006/table">
            <a:tbl>
              <a:tblPr firstRow="1" bandRow="1">
                <a:tableStyleId>{7E9639D4-E3E2-4D34-9284-5A2195B3D0D7}</a:tableStyleId>
              </a:tblPr>
              <a:tblGrid>
                <a:gridCol w="2014451">
                  <a:extLst>
                    <a:ext uri="{9D8B030D-6E8A-4147-A177-3AD203B41FA5}">
                      <a16:colId xmlns:a16="http://schemas.microsoft.com/office/drawing/2014/main" val="20000"/>
                    </a:ext>
                  </a:extLst>
                </a:gridCol>
                <a:gridCol w="2014451">
                  <a:extLst>
                    <a:ext uri="{9D8B030D-6E8A-4147-A177-3AD203B41FA5}">
                      <a16:colId xmlns:a16="http://schemas.microsoft.com/office/drawing/2014/main" val="20001"/>
                    </a:ext>
                  </a:extLst>
                </a:gridCol>
              </a:tblGrid>
              <a:tr h="370840">
                <a:tc>
                  <a:txBody>
                    <a:bodyPr/>
                    <a:lstStyle/>
                    <a:p>
                      <a:r>
                        <a:rPr lang="en-US" dirty="0"/>
                        <a:t>Vertex</a:t>
                      </a:r>
                    </a:p>
                  </a:txBody>
                  <a:tcPr/>
                </a:tc>
                <a:tc>
                  <a:txBody>
                    <a:bodyPr/>
                    <a:lstStyle/>
                    <a:p>
                      <a:r>
                        <a:rPr lang="en-US" dirty="0"/>
                        <a:t>Neighbors</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{C:</a:t>
                      </a:r>
                      <a:r>
                        <a:rPr lang="en-US" baseline="0" dirty="0"/>
                        <a:t> 1.0}</a:t>
                      </a:r>
                      <a:endParaRPr lang="en-US" dirty="0"/>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{C: 1.0, D: 1.0}</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{A:</a:t>
                      </a:r>
                      <a:r>
                        <a:rPr lang="en-US" baseline="0" dirty="0"/>
                        <a:t> 1.0}</a:t>
                      </a:r>
                      <a:endParaRPr lang="en-US" dirty="0"/>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851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Stemming</a:t>
            </a:r>
          </a:p>
        </p:txBody>
      </p:sp>
      <p:sp>
        <p:nvSpPr>
          <p:cNvPr id="38915" name="Rectangle 3"/>
          <p:cNvSpPr>
            <a:spLocks noGrp="1" noChangeArrowheads="1"/>
          </p:cNvSpPr>
          <p:nvPr>
            <p:ph sz="quarter" idx="1"/>
          </p:nvPr>
        </p:nvSpPr>
        <p:spPr/>
        <p:txBody>
          <a:bodyPr/>
          <a:lstStyle/>
          <a:p>
            <a:r>
              <a:rPr lang="en-US" dirty="0"/>
              <a:t>Reduce terms to their stems in information retrieval</a:t>
            </a:r>
          </a:p>
          <a:p>
            <a:r>
              <a:rPr lang="en-US" dirty="0">
                <a:solidFill>
                  <a:schemeClr val="tx2"/>
                </a:solidFill>
              </a:rPr>
              <a:t>Stemming</a:t>
            </a:r>
            <a:r>
              <a:rPr lang="en-US" dirty="0"/>
              <a:t> is crude chopping of affixes</a:t>
            </a:r>
          </a:p>
          <a:p>
            <a:pPr lvl="1"/>
            <a:r>
              <a:rPr lang="en-US" dirty="0"/>
              <a:t>language dependent</a:t>
            </a:r>
          </a:p>
          <a:p>
            <a:pPr lvl="1"/>
            <a:r>
              <a:rPr lang="en-US" dirty="0"/>
              <a:t>e.g., </a:t>
            </a:r>
            <a:r>
              <a:rPr lang="en-US" b="1" dirty="0"/>
              <a:t>automate(s)</a:t>
            </a:r>
            <a:r>
              <a:rPr lang="en-US" dirty="0"/>
              <a:t>, </a:t>
            </a:r>
            <a:r>
              <a:rPr lang="en-US" b="1" dirty="0"/>
              <a:t>automatic</a:t>
            </a:r>
            <a:r>
              <a:rPr lang="en-US" dirty="0"/>
              <a:t>, </a:t>
            </a:r>
            <a:r>
              <a:rPr lang="en-US" b="1" dirty="0"/>
              <a:t>automation</a:t>
            </a:r>
            <a:r>
              <a:rPr lang="en-US" dirty="0"/>
              <a:t> all reduced to </a:t>
            </a:r>
            <a:r>
              <a:rPr lang="en-US" b="1" dirty="0"/>
              <a:t>automat</a:t>
            </a:r>
            <a:r>
              <a:rPr lang="en-US" dirty="0"/>
              <a:t>.</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38917" name="Rectangle 5"/>
          <p:cNvSpPr>
            <a:spLocks noChangeArrowheads="1"/>
          </p:cNvSpPr>
          <p:nvPr/>
        </p:nvSpPr>
        <p:spPr bwMode="auto">
          <a:xfrm>
            <a:off x="381000" y="4170016"/>
            <a:ext cx="3581400" cy="1384995"/>
          </a:xfrm>
          <a:prstGeom prst="rect">
            <a:avLst/>
          </a:prstGeom>
          <a:solidFill>
            <a:schemeClr val="accent1">
              <a:alpha val="50195"/>
            </a:schemeClr>
          </a:solidFill>
          <a:ln w="9525">
            <a:solidFill>
              <a:schemeClr val="tx1"/>
            </a:solidFill>
            <a:miter lim="800000"/>
            <a:headEnd/>
            <a:tailEnd/>
          </a:ln>
        </p:spPr>
        <p:txBody>
          <a:bodyPr anchor="ctr">
            <a:prstTxWarp prst="textNoShape">
              <a:avLst/>
            </a:prstTxWarp>
            <a:spAutoFit/>
          </a:bodyPr>
          <a:lstStyle/>
          <a:p>
            <a:r>
              <a:rPr lang="en-US" sz="2100" i="1" dirty="0">
                <a:solidFill>
                  <a:srgbClr val="404040"/>
                </a:solidFill>
                <a:latin typeface="Calibri"/>
                <a:cs typeface="Calibri"/>
              </a:rPr>
              <a:t>for example compressed </a:t>
            </a:r>
          </a:p>
          <a:p>
            <a:r>
              <a:rPr lang="en-US" sz="2100" i="1" dirty="0">
                <a:solidFill>
                  <a:srgbClr val="404040"/>
                </a:solidFill>
                <a:latin typeface="Calibri"/>
                <a:cs typeface="Calibri"/>
              </a:rPr>
              <a:t>and compression are both </a:t>
            </a:r>
          </a:p>
          <a:p>
            <a:r>
              <a:rPr lang="en-US" sz="2100" i="1" dirty="0">
                <a:solidFill>
                  <a:srgbClr val="404040"/>
                </a:solidFill>
                <a:latin typeface="Calibri"/>
                <a:cs typeface="Calibri"/>
              </a:rPr>
              <a:t>accepted as equivalent to </a:t>
            </a:r>
          </a:p>
          <a:p>
            <a:r>
              <a:rPr lang="en-US" sz="2100" i="1" dirty="0">
                <a:solidFill>
                  <a:srgbClr val="404040"/>
                </a:solidFill>
                <a:latin typeface="Calibri"/>
                <a:cs typeface="Calibri"/>
              </a:rPr>
              <a:t>compress</a:t>
            </a:r>
            <a:r>
              <a:rPr lang="en-US" sz="2100" dirty="0">
                <a:solidFill>
                  <a:srgbClr val="404040"/>
                </a:solidFill>
                <a:latin typeface="Calibri"/>
                <a:cs typeface="Calibri"/>
              </a:rPr>
              <a:t>.</a:t>
            </a:r>
          </a:p>
        </p:txBody>
      </p:sp>
      <p:sp>
        <p:nvSpPr>
          <p:cNvPr id="38918" name="Rectangle 6"/>
          <p:cNvSpPr>
            <a:spLocks noChangeArrowheads="1"/>
          </p:cNvSpPr>
          <p:nvPr/>
        </p:nvSpPr>
        <p:spPr bwMode="auto">
          <a:xfrm>
            <a:off x="5000627" y="4286250"/>
            <a:ext cx="3609975" cy="1143000"/>
          </a:xfrm>
          <a:prstGeom prst="rect">
            <a:avLst/>
          </a:prstGeom>
          <a:solidFill>
            <a:schemeClr val="accent1">
              <a:alpha val="50195"/>
            </a:schemeClr>
          </a:solidFill>
          <a:ln w="9525">
            <a:solidFill>
              <a:schemeClr val="tx1"/>
            </a:solidFill>
            <a:miter lim="800000"/>
            <a:headEnd/>
            <a:tailEnd/>
          </a:ln>
        </p:spPr>
        <p:txBody>
          <a:bodyPr wrap="none">
            <a:prstTxWarp prst="textNoShape">
              <a:avLst/>
            </a:prstTxWarp>
          </a:bodyPr>
          <a:lstStyle/>
          <a:p>
            <a:r>
              <a:rPr lang="en-US" sz="2100" dirty="0">
                <a:solidFill>
                  <a:srgbClr val="404040"/>
                </a:solidFill>
                <a:latin typeface="Calibri"/>
                <a:cs typeface="Calibri"/>
              </a:rPr>
              <a:t>for </a:t>
            </a:r>
            <a:r>
              <a:rPr lang="en-US" sz="2100" dirty="0" err="1">
                <a:solidFill>
                  <a:srgbClr val="404040"/>
                </a:solidFill>
                <a:latin typeface="Calibri"/>
                <a:cs typeface="Calibri"/>
              </a:rPr>
              <a:t>exampl</a:t>
            </a:r>
            <a:r>
              <a:rPr lang="en-US" sz="2100" dirty="0">
                <a:solidFill>
                  <a:srgbClr val="404040"/>
                </a:solidFill>
                <a:latin typeface="Calibri"/>
                <a:cs typeface="Calibri"/>
              </a:rPr>
              <a:t> compress and</a:t>
            </a:r>
          </a:p>
          <a:p>
            <a:r>
              <a:rPr lang="en-US" sz="2100" dirty="0">
                <a:solidFill>
                  <a:srgbClr val="404040"/>
                </a:solidFill>
                <a:latin typeface="Calibri"/>
                <a:cs typeface="Calibri"/>
              </a:rPr>
              <a:t>compress </a:t>
            </a:r>
            <a:r>
              <a:rPr lang="en-US" sz="2100" dirty="0" err="1">
                <a:solidFill>
                  <a:srgbClr val="404040"/>
                </a:solidFill>
                <a:latin typeface="Calibri"/>
                <a:cs typeface="Calibri"/>
              </a:rPr>
              <a:t>ar</a:t>
            </a:r>
            <a:r>
              <a:rPr lang="en-US" sz="2100" dirty="0">
                <a:solidFill>
                  <a:srgbClr val="404040"/>
                </a:solidFill>
                <a:latin typeface="Calibri"/>
                <a:cs typeface="Calibri"/>
              </a:rPr>
              <a:t> both accept</a:t>
            </a:r>
          </a:p>
          <a:p>
            <a:r>
              <a:rPr lang="en-US" sz="2100" dirty="0">
                <a:solidFill>
                  <a:srgbClr val="404040"/>
                </a:solidFill>
                <a:latin typeface="Calibri"/>
                <a:cs typeface="Calibri"/>
              </a:rPr>
              <a:t>as </a:t>
            </a:r>
            <a:r>
              <a:rPr lang="en-US" sz="2100" dirty="0" err="1">
                <a:solidFill>
                  <a:srgbClr val="404040"/>
                </a:solidFill>
                <a:latin typeface="Calibri"/>
                <a:cs typeface="Calibri"/>
              </a:rPr>
              <a:t>equival</a:t>
            </a:r>
            <a:r>
              <a:rPr lang="en-US" sz="2100" dirty="0">
                <a:solidFill>
                  <a:srgbClr val="404040"/>
                </a:solidFill>
                <a:latin typeface="Calibri"/>
                <a:cs typeface="Calibri"/>
              </a:rPr>
              <a:t> to compress</a:t>
            </a:r>
          </a:p>
        </p:txBody>
      </p:sp>
      <p:sp>
        <p:nvSpPr>
          <p:cNvPr id="38919" name="AutoShape 7"/>
          <p:cNvSpPr>
            <a:spLocks noChangeArrowheads="1"/>
          </p:cNvSpPr>
          <p:nvPr/>
        </p:nvSpPr>
        <p:spPr bwMode="auto">
          <a:xfrm>
            <a:off x="4143374" y="4718304"/>
            <a:ext cx="581026" cy="33232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6" name="Slide Number Placeholder 5">
            <a:extLst>
              <a:ext uri="{FF2B5EF4-FFF2-40B4-BE49-F238E27FC236}">
                <a16:creationId xmlns:a16="http://schemas.microsoft.com/office/drawing/2014/main" id="{6441D909-4815-1A44-B427-0D0A28D90D99}"/>
              </a:ext>
            </a:extLst>
          </p:cNvPr>
          <p:cNvSpPr>
            <a:spLocks noGrp="1"/>
          </p:cNvSpPr>
          <p:nvPr>
            <p:ph type="sldNum" sz="quarter" idx="12"/>
          </p:nvPr>
        </p:nvSpPr>
        <p:spPr/>
        <p:txBody>
          <a:bodyPr/>
          <a:lstStyle/>
          <a:p>
            <a:fld id="{A2EF37A0-74FC-AB4F-AE4C-D9BFC6719E9F}" type="slidenum">
              <a:rPr lang="en-US" smtClean="0"/>
              <a:t>70</a:t>
            </a:fld>
            <a:endParaRPr lang="en-US"/>
          </a:p>
        </p:txBody>
      </p:sp>
    </p:spTree>
    <p:extLst>
      <p:ext uri="{BB962C8B-B14F-4D97-AF65-F5344CB8AC3E}">
        <p14:creationId xmlns:p14="http://schemas.microsoft.com/office/powerpoint/2010/main" val="36018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7" grpId="0" animBg="1"/>
      <p:bldP spid="38918" grpId="0" animBg="1"/>
      <p:bldP spid="389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(Minimum) Edit distance</a:t>
            </a:r>
          </a:p>
        </p:txBody>
      </p:sp>
      <p:sp>
        <p:nvSpPr>
          <p:cNvPr id="38915" name="Rectangle 3"/>
          <p:cNvSpPr>
            <a:spLocks noGrp="1" noChangeArrowheads="1"/>
          </p:cNvSpPr>
          <p:nvPr>
            <p:ph sz="quarter" idx="1"/>
          </p:nvPr>
        </p:nvSpPr>
        <p:spPr/>
        <p:txBody>
          <a:bodyPr/>
          <a:lstStyle/>
          <a:p>
            <a:r>
              <a:rPr lang="en-US" dirty="0"/>
              <a:t>How similar are two strings?</a:t>
            </a:r>
          </a:p>
          <a:p>
            <a:r>
              <a:rPr lang="en-US" dirty="0"/>
              <a:t>Many different distance metrics (as we saw earlier when discussing entity resolution</a:t>
            </a:r>
          </a:p>
          <a:p>
            <a:pPr lvl="1"/>
            <a:r>
              <a:rPr lang="en-US" dirty="0"/>
              <a:t>Typically based on the number of edit operations needed to transform from one to the other</a:t>
            </a:r>
          </a:p>
          <a:p>
            <a:endParaRPr lang="en-US" dirty="0"/>
          </a:p>
          <a:p>
            <a:r>
              <a:rPr lang="en-US" dirty="0"/>
              <a:t>Useful in NLP context for spelling correction, information extraction, speech recognition, etc.</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4" name="Slide Number Placeholder 3">
            <a:extLst>
              <a:ext uri="{FF2B5EF4-FFF2-40B4-BE49-F238E27FC236}">
                <a16:creationId xmlns:a16="http://schemas.microsoft.com/office/drawing/2014/main" id="{BE1506F0-A433-E74B-8D7F-859019B1FB6B}"/>
              </a:ext>
            </a:extLst>
          </p:cNvPr>
          <p:cNvSpPr>
            <a:spLocks noGrp="1"/>
          </p:cNvSpPr>
          <p:nvPr>
            <p:ph type="sldNum" sz="quarter" idx="12"/>
          </p:nvPr>
        </p:nvSpPr>
        <p:spPr/>
        <p:txBody>
          <a:bodyPr/>
          <a:lstStyle/>
          <a:p>
            <a:fld id="{A2EF37A0-74FC-AB4F-AE4C-D9BFC6719E9F}" type="slidenum">
              <a:rPr lang="en-US" smtClean="0"/>
              <a:t>71</a:t>
            </a:fld>
            <a:endParaRPr lang="en-US"/>
          </a:p>
        </p:txBody>
      </p:sp>
    </p:spTree>
    <p:extLst>
      <p:ext uri="{BB962C8B-B14F-4D97-AF65-F5344CB8AC3E}">
        <p14:creationId xmlns:p14="http://schemas.microsoft.com/office/powerpoint/2010/main" val="83886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Python</a:t>
            </a:r>
          </a:p>
        </p:txBody>
      </p:sp>
      <p:sp>
        <p:nvSpPr>
          <p:cNvPr id="3" name="Content Placeholder 2"/>
          <p:cNvSpPr>
            <a:spLocks noGrp="1"/>
          </p:cNvSpPr>
          <p:nvPr>
            <p:ph idx="1"/>
          </p:nvPr>
        </p:nvSpPr>
        <p:spPr/>
        <p:txBody>
          <a:bodyPr/>
          <a:lstStyle/>
          <a:p>
            <a:r>
              <a:rPr lang="en-US" dirty="0"/>
              <a:t>Two majors libraries for performing basic NLP in Python:</a:t>
            </a:r>
          </a:p>
          <a:p>
            <a:pPr marL="342900" indent="-342900">
              <a:buFont typeface="Arial" charset="0"/>
              <a:buChar char="•"/>
            </a:pPr>
            <a:r>
              <a:rPr lang="en-US" b="0" dirty="0"/>
              <a:t>Natural Language Toolkit (</a:t>
            </a:r>
            <a:r>
              <a:rPr lang="en-US" b="0" dirty="0">
                <a:solidFill>
                  <a:schemeClr val="tx2"/>
                </a:solidFill>
              </a:rPr>
              <a:t>NLTK</a:t>
            </a:r>
            <a:r>
              <a:rPr lang="en-US" b="0" dirty="0"/>
              <a:t>): started as research code, now widely used in industry and research</a:t>
            </a:r>
          </a:p>
          <a:p>
            <a:pPr marL="342900" indent="-342900">
              <a:buFont typeface="Arial" charset="0"/>
              <a:buChar char="•"/>
            </a:pPr>
            <a:r>
              <a:rPr lang="en-US" b="0" dirty="0">
                <a:solidFill>
                  <a:schemeClr val="tx2"/>
                </a:solidFill>
              </a:rPr>
              <a:t>Spacy</a:t>
            </a:r>
            <a:r>
              <a:rPr lang="en-US" b="0" dirty="0"/>
              <a:t>: much newer implementation, more streamlined</a:t>
            </a:r>
          </a:p>
          <a:p>
            <a:r>
              <a:rPr lang="en-US" dirty="0"/>
              <a:t>Pros and cons to both:</a:t>
            </a:r>
          </a:p>
          <a:p>
            <a:pPr marL="342900" indent="-342900">
              <a:buFont typeface="Arial" charset="0"/>
              <a:buChar char="•"/>
            </a:pPr>
            <a:r>
              <a:rPr lang="en-US" b="0" dirty="0"/>
              <a:t>NLTK has more “stuff” implemented, is more customizable</a:t>
            </a:r>
          </a:p>
          <a:p>
            <a:pPr marL="800100" lvl="1" indent="-342900">
              <a:buFont typeface="Arial" charset="0"/>
              <a:buChar char="•"/>
            </a:pPr>
            <a:r>
              <a:rPr lang="en-US" dirty="0"/>
              <a:t>This is a blessing and a curse</a:t>
            </a:r>
          </a:p>
          <a:p>
            <a:pPr marL="342900" indent="-342900">
              <a:buFont typeface="Arial" charset="0"/>
              <a:buChar char="•"/>
            </a:pPr>
            <a:r>
              <a:rPr lang="en-US" b="0" dirty="0"/>
              <a:t>Spacy is younger and feature </a:t>
            </a:r>
            <a:br>
              <a:rPr lang="en-US" b="0" dirty="0"/>
            </a:br>
            <a:r>
              <a:rPr lang="en-US" b="0" dirty="0"/>
              <a:t>sparse, but can be </a:t>
            </a:r>
            <a:r>
              <a:rPr lang="en-US" b="0" dirty="0">
                <a:solidFill>
                  <a:schemeClr val="tx2"/>
                </a:solidFill>
              </a:rPr>
              <a:t>much</a:t>
            </a:r>
            <a:r>
              <a:rPr lang="en-US" b="0" dirty="0"/>
              <a:t> faster</a:t>
            </a:r>
          </a:p>
          <a:p>
            <a:pPr marL="342900" indent="-342900">
              <a:buFont typeface="Arial" charset="0"/>
              <a:buChar char="•"/>
            </a:pPr>
            <a:r>
              <a:rPr lang="en-US" b="0" dirty="0"/>
              <a:t>Both are Anaconda packages</a:t>
            </a:r>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pic>
        <p:nvPicPr>
          <p:cNvPr id="5" name="Picture 4"/>
          <p:cNvPicPr>
            <a:picLocks noChangeAspect="1"/>
          </p:cNvPicPr>
          <p:nvPr/>
        </p:nvPicPr>
        <p:blipFill>
          <a:blip r:embed="rId3"/>
          <a:stretch>
            <a:fillRect/>
          </a:stretch>
        </p:blipFill>
        <p:spPr>
          <a:xfrm>
            <a:off x="5126037" y="228551"/>
            <a:ext cx="2951163" cy="957709"/>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89637" y="707405"/>
            <a:ext cx="2895600" cy="1035177"/>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10474" y="4180376"/>
            <a:ext cx="3382287" cy="2527377"/>
          </a:xfrm>
          <a:prstGeom prst="rect">
            <a:avLst/>
          </a:prstGeom>
        </p:spPr>
      </p:pic>
    </p:spTree>
    <p:extLst>
      <p:ext uri="{BB962C8B-B14F-4D97-AF65-F5344CB8AC3E}">
        <p14:creationId xmlns:p14="http://schemas.microsoft.com/office/powerpoint/2010/main" val="149907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73</a:t>
            </a:fld>
            <a:endParaRPr lang="en-US"/>
          </a:p>
        </p:txBody>
      </p:sp>
      <p:sp>
        <p:nvSpPr>
          <p:cNvPr id="6" name="Rounded Rectangle 5"/>
          <p:cNvSpPr/>
          <p:nvPr/>
        </p:nvSpPr>
        <p:spPr>
          <a:xfrm>
            <a:off x="457200" y="1592050"/>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7" name="Rounded Rectangle 6"/>
          <p:cNvSpPr/>
          <p:nvPr/>
        </p:nvSpPr>
        <p:spPr>
          <a:xfrm>
            <a:off x="457200" y="3361581"/>
            <a:ext cx="7639395" cy="27344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dirty="0" err="1">
                <a:latin typeface="Courier" charset="0"/>
                <a:ea typeface="Courier" charset="0"/>
                <a:cs typeface="Courier" charset="0"/>
              </a:rPr>
              <a:t>LookupError</a:t>
            </a:r>
            <a:r>
              <a:rPr lang="en-US" sz="1200" dirty="0">
                <a:latin typeface="Courier" charset="0"/>
                <a:ea typeface="Courier" charset="0"/>
                <a:cs typeface="Courier" charset="0"/>
              </a:rPr>
              <a:t>: </a:t>
            </a:r>
          </a:p>
          <a:p>
            <a:r>
              <a:rPr lang="en-US" sz="1200" dirty="0">
                <a:latin typeface="Courier" charset="0"/>
                <a:ea typeface="Courier" charset="0"/>
                <a:cs typeface="Courier" charset="0"/>
              </a:rPr>
              <a:t>**********************************************************************</a:t>
            </a:r>
          </a:p>
          <a:p>
            <a:r>
              <a:rPr lang="en-US" sz="1200" dirty="0">
                <a:latin typeface="Courier" charset="0"/>
                <a:ea typeface="Courier" charset="0"/>
                <a:cs typeface="Courier" charset="0"/>
              </a:rPr>
              <a:t>  Resource 'tokenizers/</a:t>
            </a:r>
            <a:r>
              <a:rPr lang="en-US" sz="1200" dirty="0" err="1">
                <a:latin typeface="Courier" charset="0"/>
                <a:ea typeface="Courier" charset="0"/>
                <a:cs typeface="Courier" charset="0"/>
              </a:rPr>
              <a:t>punkt</a:t>
            </a:r>
            <a:r>
              <a:rPr lang="en-US" sz="1200" dirty="0">
                <a:latin typeface="Courier" charset="0"/>
                <a:ea typeface="Courier" charset="0"/>
                <a:cs typeface="Courier" charset="0"/>
              </a:rPr>
              <a:t>/PY3/</a:t>
            </a:r>
            <a:r>
              <a:rPr lang="en-US" sz="1200" dirty="0" err="1">
                <a:latin typeface="Courier" charset="0"/>
                <a:ea typeface="Courier" charset="0"/>
                <a:cs typeface="Courier" charset="0"/>
              </a:rPr>
              <a:t>english.pickle</a:t>
            </a:r>
            <a:r>
              <a:rPr lang="en-US" sz="1200" dirty="0">
                <a:latin typeface="Courier" charset="0"/>
                <a:ea typeface="Courier" charset="0"/>
                <a:cs typeface="Courier" charset="0"/>
              </a:rPr>
              <a:t>' not found.</a:t>
            </a:r>
          </a:p>
          <a:p>
            <a:r>
              <a:rPr lang="en-US" sz="1200" dirty="0">
                <a:latin typeface="Courier" charset="0"/>
                <a:ea typeface="Courier" charset="0"/>
                <a:cs typeface="Courier" charset="0"/>
              </a:rPr>
              <a:t>  Please use the NLTK Downloader to obtain the resource:  &gt;&gt;&gt;</a:t>
            </a:r>
          </a:p>
          <a:p>
            <a:r>
              <a:rPr lang="en-US" sz="1200" dirty="0">
                <a:latin typeface="Courier" charset="0"/>
                <a:ea typeface="Courier" charset="0"/>
                <a:cs typeface="Courier" charset="0"/>
              </a:rPr>
              <a:t>  </a:t>
            </a:r>
            <a:r>
              <a:rPr lang="en-US" sz="1200" dirty="0" err="1">
                <a:latin typeface="Courier" charset="0"/>
                <a:ea typeface="Courier" charset="0"/>
                <a:cs typeface="Courier" charset="0"/>
              </a:rPr>
              <a:t>nltk.download</a:t>
            </a:r>
            <a:r>
              <a:rPr lang="en-US" sz="1200" dirty="0">
                <a:latin typeface="Courier" charset="0"/>
                <a:ea typeface="Courier" charset="0"/>
                <a:cs typeface="Courier" charset="0"/>
              </a:rPr>
              <a:t>()</a:t>
            </a:r>
          </a:p>
          <a:p>
            <a:r>
              <a:rPr lang="en-US" sz="1200" dirty="0">
                <a:latin typeface="Courier" charset="0"/>
                <a:ea typeface="Courier" charset="0"/>
                <a:cs typeface="Courier" charset="0"/>
              </a:rPr>
              <a:t>  Searched in:</a:t>
            </a:r>
          </a:p>
          <a:p>
            <a:r>
              <a:rPr lang="en-US" sz="1200" dirty="0">
                <a:latin typeface="Courier" charset="0"/>
                <a:ea typeface="Courier" charset="0"/>
                <a:cs typeface="Courier" charset="0"/>
              </a:rPr>
              <a:t>    - '/Users/spook/</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p>
          <a:p>
            <a:r>
              <a:rPr lang="en-US" sz="1200" dirty="0">
                <a:latin typeface="Courier" charset="0"/>
                <a:ea typeface="Courier" charset="0"/>
                <a:cs typeface="Courier" charset="0"/>
              </a:rPr>
              <a:t>**********************************************************************</a:t>
            </a:r>
          </a:p>
        </p:txBody>
      </p:sp>
      <p:pic>
        <p:nvPicPr>
          <p:cNvPr id="9" name="Picture 8"/>
          <p:cNvPicPr>
            <a:picLocks noChangeAspect="1"/>
          </p:cNvPicPr>
          <p:nvPr/>
        </p:nvPicPr>
        <p:blipFill>
          <a:blip r:embed="rId2"/>
          <a:stretch>
            <a:fillRect/>
          </a:stretch>
        </p:blipFill>
        <p:spPr>
          <a:xfrm>
            <a:off x="6011332" y="4644125"/>
            <a:ext cx="2523067" cy="1760891"/>
          </a:xfrm>
          <a:prstGeom prst="roundRect">
            <a:avLst>
              <a:gd name="adj" fmla="val 8594"/>
            </a:avLst>
          </a:prstGeom>
          <a:solidFill>
            <a:srgbClr val="FFFFFF">
              <a:shade val="85000"/>
            </a:srgbClr>
          </a:solidFill>
          <a:ln>
            <a:noFill/>
          </a:ln>
          <a:effectLst/>
        </p:spPr>
      </p:pic>
      <p:sp>
        <p:nvSpPr>
          <p:cNvPr id="10" name="TextBox 9"/>
          <p:cNvSpPr txBox="1"/>
          <p:nvPr/>
        </p:nvSpPr>
        <p:spPr>
          <a:xfrm>
            <a:off x="6011332" y="6388083"/>
            <a:ext cx="2523067" cy="369332"/>
          </a:xfrm>
          <a:prstGeom prst="rect">
            <a:avLst/>
          </a:prstGeom>
          <a:noFill/>
        </p:spPr>
        <p:txBody>
          <a:bodyPr wrap="square" rtlCol="0">
            <a:spAutoFit/>
          </a:bodyPr>
          <a:lstStyle/>
          <a:p>
            <a:pPr algn="ctr"/>
            <a:r>
              <a:rPr lang="en-US" i="1" dirty="0"/>
              <a:t>Fool of a Took!</a:t>
            </a:r>
          </a:p>
        </p:txBody>
      </p:sp>
    </p:spTree>
    <p:extLst>
      <p:ext uri="{BB962C8B-B14F-4D97-AF65-F5344CB8AC3E}">
        <p14:creationId xmlns:p14="http://schemas.microsoft.com/office/powerpoint/2010/main" val="23754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3" name="Content Placeholder 2"/>
          <p:cNvSpPr>
            <a:spLocks noGrp="1"/>
          </p:cNvSpPr>
          <p:nvPr>
            <p:ph idx="1"/>
          </p:nvPr>
        </p:nvSpPr>
        <p:spPr/>
        <p:txBody>
          <a:bodyPr/>
          <a:lstStyle/>
          <a:p>
            <a:r>
              <a:rPr lang="en-US" dirty="0"/>
              <a:t>Corpora are, by definition, large bodies of text</a:t>
            </a:r>
          </a:p>
          <a:p>
            <a:pPr marL="342900" indent="-342900">
              <a:buFont typeface="Arial" charset="0"/>
              <a:buChar char="•"/>
            </a:pPr>
            <a:r>
              <a:rPr lang="en-US" dirty="0"/>
              <a:t>NLTK relies on a large corpus set to perform various functionalities; you can pick and choose:</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74</a:t>
            </a:fld>
            <a:endParaRPr lang="en-US"/>
          </a:p>
        </p:txBody>
      </p:sp>
      <p:sp>
        <p:nvSpPr>
          <p:cNvPr id="5" name="Rounded Rectangle 4"/>
          <p:cNvSpPr/>
          <p:nvPr/>
        </p:nvSpPr>
        <p:spPr>
          <a:xfrm>
            <a:off x="457200" y="2946717"/>
            <a:ext cx="8245474" cy="677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Launch a GUI browser of available corpora</a:t>
            </a:r>
          </a:p>
          <a:p>
            <a:r>
              <a:rPr lang="en-US" dirty="0" err="1">
                <a:latin typeface="Courier" charset="0"/>
                <a:ea typeface="Courier" charset="0"/>
                <a:cs typeface="Courier" charset="0"/>
              </a:rPr>
              <a:t>nltk.download</a:t>
            </a:r>
            <a:r>
              <a:rPr lang="en-US" dirty="0">
                <a:latin typeface="Courier" charset="0"/>
                <a:ea typeface="Courier" charset="0"/>
                <a:cs typeface="Courier"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67" y="3480069"/>
            <a:ext cx="5808133" cy="3623198"/>
          </a:xfrm>
          <a:prstGeom prst="rect">
            <a:avLst/>
          </a:prstGeom>
        </p:spPr>
      </p:pic>
      <p:sp>
        <p:nvSpPr>
          <p:cNvPr id="7" name="Rounded Rectangle 6"/>
          <p:cNvSpPr/>
          <p:nvPr/>
        </p:nvSpPr>
        <p:spPr>
          <a:xfrm>
            <a:off x="5774265" y="3886309"/>
            <a:ext cx="2928409" cy="264995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00B050"/>
                </a:solidFill>
                <a:latin typeface="Courier" charset="0"/>
                <a:ea typeface="Courier" charset="0"/>
                <a:cs typeface="Courier" charset="0"/>
              </a:rPr>
              <a:t># Or download everything at once!</a:t>
            </a:r>
          </a:p>
          <a:p>
            <a:r>
              <a:rPr lang="en-US" sz="1600" dirty="0" err="1">
                <a:latin typeface="Courier" charset="0"/>
                <a:ea typeface="Courier" charset="0"/>
                <a:cs typeface="Courier" charset="0"/>
              </a:rPr>
              <a:t>nltk.download</a:t>
            </a:r>
            <a:r>
              <a:rPr lang="en-US" sz="1600" dirty="0">
                <a:latin typeface="Courier" charset="0"/>
                <a:ea typeface="Courier" charset="0"/>
                <a:cs typeface="Courier" charset="0"/>
              </a:rPr>
              <a:t>(“all”)</a:t>
            </a:r>
          </a:p>
        </p:txBody>
      </p:sp>
    </p:spTree>
    <p:extLst>
      <p:ext uri="{BB962C8B-B14F-4D97-AF65-F5344CB8AC3E}">
        <p14:creationId xmlns:p14="http://schemas.microsoft.com/office/powerpoint/2010/main" val="330137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15095" y="203517"/>
            <a:ext cx="1360816" cy="1423772"/>
          </a:xfrm>
          <a:prstGeom prst="rect">
            <a:avLst/>
          </a:prstGeom>
        </p:spPr>
      </p:pic>
      <p:sp>
        <p:nvSpPr>
          <p:cNvPr id="2" name="Title 1"/>
          <p:cNvSpPr>
            <a:spLocks noGrp="1"/>
          </p:cNvSpPr>
          <p:nvPr>
            <p:ph type="title"/>
          </p:nvPr>
        </p:nvSpPr>
        <p:spPr/>
        <p:txBody>
          <a:bodyPr/>
          <a:lstStyle/>
          <a:p>
            <a:r>
              <a:rPr lang="en-US"/>
              <a:t>NLTK Examples</a:t>
            </a:r>
            <a:endParaRPr lang="en-US" dirty="0"/>
          </a:p>
        </p:txBody>
      </p:sp>
      <p:sp>
        <p:nvSpPr>
          <p:cNvPr id="12" name="Content Placeholder 11"/>
          <p:cNvSpPr>
            <a:spLocks noGrp="1"/>
          </p:cNvSpPr>
          <p:nvPr>
            <p:ph idx="1"/>
          </p:nvPr>
        </p:nvSpPr>
        <p:spPr>
          <a:xfrm>
            <a:off x="457200" y="5410199"/>
            <a:ext cx="7620000" cy="753534"/>
          </a:xfrm>
        </p:spPr>
        <p:txBody>
          <a:bodyPr/>
          <a:lstStyle/>
          <a:p>
            <a:r>
              <a:rPr lang="en-US" dirty="0"/>
              <a:t>(This will also tokenize words like “o’clock” into one term, and “didn’t” into two term, “did” and “</a:t>
            </a:r>
            <a:r>
              <a:rPr lang="en-US" dirty="0" err="1"/>
              <a:t>n’t</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75</a:t>
            </a:fld>
            <a:endParaRPr lang="en-US"/>
          </a:p>
        </p:txBody>
      </p:sp>
      <p:pic>
        <p:nvPicPr>
          <p:cNvPr id="6" name="Picture 5"/>
          <p:cNvPicPr>
            <a:picLocks noChangeAspect="1"/>
          </p:cNvPicPr>
          <p:nvPr/>
        </p:nvPicPr>
        <p:blipFill>
          <a:blip r:embed="rId3"/>
          <a:stretch>
            <a:fillRect/>
          </a:stretch>
        </p:blipFill>
        <p:spPr>
          <a:xfrm>
            <a:off x="118532" y="1628661"/>
            <a:ext cx="8890000" cy="372700"/>
          </a:xfrm>
          <a:prstGeom prst="rect">
            <a:avLst/>
          </a:prstGeom>
        </p:spPr>
      </p:pic>
      <p:sp>
        <p:nvSpPr>
          <p:cNvPr id="7" name="Rounded Rectangle 6"/>
          <p:cNvSpPr/>
          <p:nvPr/>
        </p:nvSpPr>
        <p:spPr>
          <a:xfrm>
            <a:off x="457200" y="2387916"/>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8" name="Rounded Rectangle 7"/>
          <p:cNvSpPr/>
          <p:nvPr/>
        </p:nvSpPr>
        <p:spPr>
          <a:xfrm>
            <a:off x="457200" y="415744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nl-NL" dirty="0">
                <a:latin typeface="Courier" charset="0"/>
                <a:ea typeface="Courier" charset="0"/>
                <a:cs typeface="Courier" charset="0"/>
              </a:rPr>
              <a:t>['A', 'wizard', 'is', 'never', 'late', ',', 'nor', 'is', 'he', '</a:t>
            </a:r>
            <a:r>
              <a:rPr lang="nl-NL" dirty="0" err="1">
                <a:latin typeface="Courier" charset="0"/>
                <a:ea typeface="Courier" charset="0"/>
                <a:cs typeface="Courier" charset="0"/>
              </a:rPr>
              <a:t>early</a:t>
            </a:r>
            <a:r>
              <a:rPr lang="nl-NL" dirty="0">
                <a:latin typeface="Courier" charset="0"/>
                <a:ea typeface="Courier" charset="0"/>
                <a:cs typeface="Courier" charset="0"/>
              </a:rPr>
              <a:t>', '.', 'He', '</a:t>
            </a:r>
            <a:r>
              <a:rPr lang="nl-NL" dirty="0" err="1">
                <a:latin typeface="Courier" charset="0"/>
                <a:ea typeface="Courier" charset="0"/>
                <a:cs typeface="Courier" charset="0"/>
              </a:rPr>
              <a:t>arrives</a:t>
            </a:r>
            <a:r>
              <a:rPr lang="nl-NL" dirty="0">
                <a:latin typeface="Courier" charset="0"/>
                <a:ea typeface="Courier" charset="0"/>
                <a:cs typeface="Courier" charset="0"/>
              </a:rPr>
              <a:t>', '</a:t>
            </a:r>
            <a:r>
              <a:rPr lang="nl-NL" dirty="0" err="1">
                <a:latin typeface="Courier" charset="0"/>
                <a:ea typeface="Courier" charset="0"/>
                <a:cs typeface="Courier" charset="0"/>
              </a:rPr>
              <a:t>precisely</a:t>
            </a:r>
            <a:r>
              <a:rPr lang="nl-NL" dirty="0">
                <a:latin typeface="Courier" charset="0"/>
                <a:ea typeface="Courier" charset="0"/>
                <a:cs typeface="Courier" charset="0"/>
              </a:rPr>
              <a:t>', '</a:t>
            </a:r>
            <a:r>
              <a:rPr lang="nl-NL" dirty="0" err="1">
                <a:latin typeface="Courier" charset="0"/>
                <a:ea typeface="Courier" charset="0"/>
                <a:cs typeface="Courier" charset="0"/>
              </a:rPr>
              <a:t>when</a:t>
            </a:r>
            <a:r>
              <a:rPr lang="nl-NL" dirty="0">
                <a:latin typeface="Courier" charset="0"/>
                <a:ea typeface="Courier" charset="0"/>
                <a:cs typeface="Courier" charset="0"/>
              </a:rPr>
              <a:t>', 'he', 'means', '</a:t>
            </a:r>
            <a:r>
              <a:rPr lang="nl-NL" dirty="0" err="1">
                <a:latin typeface="Courier" charset="0"/>
                <a:ea typeface="Courier" charset="0"/>
                <a:cs typeface="Courier" charset="0"/>
              </a:rPr>
              <a:t>to</a:t>
            </a:r>
            <a:r>
              <a:rPr lang="nl-NL" dirty="0">
                <a:latin typeface="Courier" charset="0"/>
                <a:ea typeface="Courier" charset="0"/>
                <a:cs typeface="Courier" charset="0"/>
              </a:rPr>
              <a:t>', '.']</a:t>
            </a:r>
          </a:p>
        </p:txBody>
      </p:sp>
    </p:spTree>
    <p:extLst>
      <p:ext uri="{BB962C8B-B14F-4D97-AF65-F5344CB8AC3E}">
        <p14:creationId xmlns:p14="http://schemas.microsoft.com/office/powerpoint/2010/main" val="29868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76</a:t>
            </a:fld>
            <a:endParaRPr lang="en-US"/>
          </a:p>
        </p:txBody>
      </p:sp>
      <p:sp>
        <p:nvSpPr>
          <p:cNvPr id="5" name="Rounded Rectangle 4"/>
          <p:cNvSpPr/>
          <p:nvPr/>
        </p:nvSpPr>
        <p:spPr>
          <a:xfrm>
            <a:off x="457200" y="1625919"/>
            <a:ext cx="7639395" cy="113421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Determine parts of speech (POS) tags</a:t>
            </a:r>
          </a:p>
          <a:p>
            <a:r>
              <a:rPr lang="en-US" dirty="0">
                <a:latin typeface="Courier" charset="0"/>
                <a:ea typeface="Courier" charset="0"/>
                <a:cs typeface="Courier" charset="0"/>
              </a:rPr>
              <a:t>tagged = </a:t>
            </a:r>
            <a:r>
              <a:rPr lang="en-US" dirty="0" err="1">
                <a:latin typeface="Courier" charset="0"/>
                <a:ea typeface="Courier" charset="0"/>
                <a:cs typeface="Courier" charset="0"/>
              </a:rPr>
              <a:t>nltk.pos_tag</a:t>
            </a:r>
            <a:r>
              <a:rPr lang="en-US" dirty="0">
                <a:latin typeface="Courier" charset="0"/>
                <a:ea typeface="Courier" charset="0"/>
                <a:cs typeface="Courier" charset="0"/>
              </a:rPr>
              <a:t>(tokens)</a:t>
            </a:r>
          </a:p>
          <a:p>
            <a:r>
              <a:rPr lang="en-US" dirty="0">
                <a:latin typeface="Courier" charset="0"/>
                <a:ea typeface="Courier" charset="0"/>
                <a:cs typeface="Courier" charset="0"/>
              </a:rPr>
              <a:t>tagged[:10]</a:t>
            </a:r>
          </a:p>
        </p:txBody>
      </p:sp>
      <p:sp>
        <p:nvSpPr>
          <p:cNvPr id="6" name="Rounded Rectangle 5"/>
          <p:cNvSpPr/>
          <p:nvPr/>
        </p:nvSpPr>
        <p:spPr>
          <a:xfrm>
            <a:off x="457200" y="286173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'DT'), ('</a:t>
            </a:r>
            <a:r>
              <a:rPr lang="mr-IN" dirty="0" err="1">
                <a:latin typeface="Courier" charset="0"/>
                <a:ea typeface="Courier" charset="0"/>
                <a:cs typeface="Courier" charset="0"/>
              </a:rPr>
              <a:t>wizard</a:t>
            </a:r>
            <a:r>
              <a:rPr lang="mr-IN" dirty="0">
                <a:latin typeface="Courier" charset="0"/>
                <a:ea typeface="Courier" charset="0"/>
                <a:cs typeface="Courier" charset="0"/>
              </a:rPr>
              <a:t>', 'NN'),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never</a:t>
            </a:r>
            <a:r>
              <a:rPr lang="mr-IN" dirty="0">
                <a:latin typeface="Courier" charset="0"/>
                <a:ea typeface="Courier" charset="0"/>
                <a:cs typeface="Courier" charset="0"/>
              </a:rPr>
              <a:t>', 'RB'), ('</a:t>
            </a:r>
            <a:r>
              <a:rPr lang="mr-IN" dirty="0" err="1">
                <a:latin typeface="Courier" charset="0"/>
                <a:ea typeface="Courier" charset="0"/>
                <a:cs typeface="Courier" charset="0"/>
              </a:rPr>
              <a:t>late</a:t>
            </a:r>
            <a:r>
              <a:rPr lang="mr-IN" dirty="0">
                <a:latin typeface="Courier" charset="0"/>
                <a:ea typeface="Courier" charset="0"/>
                <a:cs typeface="Courier" charset="0"/>
              </a:rPr>
              <a:t>', 'RB'), (',', ','), ('</a:t>
            </a:r>
            <a:r>
              <a:rPr lang="mr-IN" dirty="0" err="1">
                <a:latin typeface="Courier" charset="0"/>
                <a:ea typeface="Courier" charset="0"/>
                <a:cs typeface="Courier" charset="0"/>
              </a:rPr>
              <a:t>nor</a:t>
            </a:r>
            <a:r>
              <a:rPr lang="mr-IN" dirty="0">
                <a:latin typeface="Courier" charset="0"/>
                <a:ea typeface="Courier" charset="0"/>
                <a:cs typeface="Courier" charset="0"/>
              </a:rPr>
              <a:t>', 'CC'),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he</a:t>
            </a:r>
            <a:r>
              <a:rPr lang="mr-IN" dirty="0">
                <a:latin typeface="Courier" charset="0"/>
                <a:ea typeface="Courier" charset="0"/>
                <a:cs typeface="Courier" charset="0"/>
              </a:rPr>
              <a:t>', 'PRP'), ('</a:t>
            </a:r>
            <a:r>
              <a:rPr lang="mr-IN" dirty="0" err="1">
                <a:latin typeface="Courier" charset="0"/>
                <a:ea typeface="Courier" charset="0"/>
                <a:cs typeface="Courier" charset="0"/>
              </a:rPr>
              <a:t>early</a:t>
            </a:r>
            <a:r>
              <a:rPr lang="mr-IN" dirty="0">
                <a:latin typeface="Courier" charset="0"/>
                <a:ea typeface="Courier" charset="0"/>
                <a:cs typeface="Courier" charset="0"/>
              </a:rPr>
              <a:t>', 'RB')]</a:t>
            </a:r>
          </a:p>
        </p:txBody>
      </p:sp>
      <p:graphicFrame>
        <p:nvGraphicFramePr>
          <p:cNvPr id="8" name="Table 7"/>
          <p:cNvGraphicFramePr>
            <a:graphicFrameLocks noGrp="1"/>
          </p:cNvGraphicFramePr>
          <p:nvPr>
            <p:extLst/>
          </p:nvPr>
        </p:nvGraphicFramePr>
        <p:xfrm>
          <a:off x="1741745" y="4055224"/>
          <a:ext cx="5070304" cy="2346960"/>
        </p:xfrm>
        <a:graphic>
          <a:graphicData uri="http://schemas.openxmlformats.org/drawingml/2006/table">
            <a:tbl>
              <a:tblPr firstRow="1" bandRow="1">
                <a:tableStyleId>{7E9639D4-E3E2-4D34-9284-5A2195B3D0D7}</a:tableStyleId>
              </a:tblPr>
              <a:tblGrid>
                <a:gridCol w="1843747">
                  <a:extLst>
                    <a:ext uri="{9D8B030D-6E8A-4147-A177-3AD203B41FA5}">
                      <a16:colId xmlns:a16="http://schemas.microsoft.com/office/drawing/2014/main" val="20000"/>
                    </a:ext>
                  </a:extLst>
                </a:gridCol>
                <a:gridCol w="3226557">
                  <a:extLst>
                    <a:ext uri="{9D8B030D-6E8A-4147-A177-3AD203B41FA5}">
                      <a16:colId xmlns:a16="http://schemas.microsoft.com/office/drawing/2014/main" val="20001"/>
                    </a:ext>
                  </a:extLst>
                </a:gridCol>
              </a:tblGrid>
              <a:tr h="331651">
                <a:tc>
                  <a:txBody>
                    <a:bodyPr/>
                    <a:lstStyle/>
                    <a:p>
                      <a:r>
                        <a:rPr lang="en-US" sz="1600" dirty="0"/>
                        <a:t>Abbreviation</a:t>
                      </a:r>
                    </a:p>
                  </a:txBody>
                  <a:tcPr/>
                </a:tc>
                <a:tc>
                  <a:txBody>
                    <a:bodyPr/>
                    <a:lstStyle/>
                    <a:p>
                      <a:r>
                        <a:rPr lang="en-US" sz="1600" dirty="0"/>
                        <a:t>POS</a:t>
                      </a:r>
                    </a:p>
                  </a:txBody>
                  <a:tcPr/>
                </a:tc>
                <a:extLst>
                  <a:ext uri="{0D108BD9-81ED-4DB2-BD59-A6C34878D82A}">
                    <a16:rowId xmlns:a16="http://schemas.microsoft.com/office/drawing/2014/main" val="10000"/>
                  </a:ext>
                </a:extLst>
              </a:tr>
              <a:tr h="331651">
                <a:tc>
                  <a:txBody>
                    <a:bodyPr/>
                    <a:lstStyle/>
                    <a:p>
                      <a:r>
                        <a:rPr lang="en-US" sz="1600" dirty="0"/>
                        <a:t>DT</a:t>
                      </a:r>
                    </a:p>
                  </a:txBody>
                  <a:tcPr/>
                </a:tc>
                <a:tc>
                  <a:txBody>
                    <a:bodyPr/>
                    <a:lstStyle/>
                    <a:p>
                      <a:r>
                        <a:rPr lang="en-US" sz="1600" dirty="0"/>
                        <a:t>Determiner</a:t>
                      </a:r>
                    </a:p>
                  </a:txBody>
                  <a:tcPr/>
                </a:tc>
                <a:extLst>
                  <a:ext uri="{0D108BD9-81ED-4DB2-BD59-A6C34878D82A}">
                    <a16:rowId xmlns:a16="http://schemas.microsoft.com/office/drawing/2014/main" val="10001"/>
                  </a:ext>
                </a:extLst>
              </a:tr>
              <a:tr h="331651">
                <a:tc>
                  <a:txBody>
                    <a:bodyPr/>
                    <a:lstStyle/>
                    <a:p>
                      <a:r>
                        <a:rPr lang="en-US" sz="1600" dirty="0"/>
                        <a:t>NN</a:t>
                      </a:r>
                    </a:p>
                  </a:txBody>
                  <a:tcPr/>
                </a:tc>
                <a:tc>
                  <a:txBody>
                    <a:bodyPr/>
                    <a:lstStyle/>
                    <a:p>
                      <a:r>
                        <a:rPr lang="en-US" sz="1600" dirty="0"/>
                        <a:t>Noun</a:t>
                      </a:r>
                    </a:p>
                  </a:txBody>
                  <a:tcPr/>
                </a:tc>
                <a:extLst>
                  <a:ext uri="{0D108BD9-81ED-4DB2-BD59-A6C34878D82A}">
                    <a16:rowId xmlns:a16="http://schemas.microsoft.com/office/drawing/2014/main" val="10002"/>
                  </a:ext>
                </a:extLst>
              </a:tr>
              <a:tr h="331651">
                <a:tc>
                  <a:txBody>
                    <a:bodyPr/>
                    <a:lstStyle/>
                    <a:p>
                      <a:r>
                        <a:rPr lang="en-US" sz="1600" dirty="0"/>
                        <a:t>VBZ</a:t>
                      </a:r>
                    </a:p>
                  </a:txBody>
                  <a:tcPr/>
                </a:tc>
                <a:tc>
                  <a:txBody>
                    <a:bodyPr/>
                    <a:lstStyle/>
                    <a:p>
                      <a:r>
                        <a:rPr lang="en-US" sz="1600" dirty="0"/>
                        <a:t>Verb (3</a:t>
                      </a:r>
                      <a:r>
                        <a:rPr lang="en-US" sz="1600" baseline="30000" dirty="0"/>
                        <a:t>rd</a:t>
                      </a:r>
                      <a:r>
                        <a:rPr lang="en-US" sz="1600" dirty="0"/>
                        <a:t> person singular</a:t>
                      </a:r>
                      <a:r>
                        <a:rPr lang="en-US" sz="1600" baseline="0" dirty="0"/>
                        <a:t> present)</a:t>
                      </a:r>
                      <a:endParaRPr lang="en-US" sz="1600" dirty="0"/>
                    </a:p>
                  </a:txBody>
                  <a:tcPr/>
                </a:tc>
                <a:extLst>
                  <a:ext uri="{0D108BD9-81ED-4DB2-BD59-A6C34878D82A}">
                    <a16:rowId xmlns:a16="http://schemas.microsoft.com/office/drawing/2014/main" val="10003"/>
                  </a:ext>
                </a:extLst>
              </a:tr>
              <a:tr h="331651">
                <a:tc>
                  <a:txBody>
                    <a:bodyPr/>
                    <a:lstStyle/>
                    <a:p>
                      <a:r>
                        <a:rPr lang="en-US" sz="1600" dirty="0"/>
                        <a:t>RB</a:t>
                      </a:r>
                    </a:p>
                  </a:txBody>
                  <a:tcPr/>
                </a:tc>
                <a:tc>
                  <a:txBody>
                    <a:bodyPr/>
                    <a:lstStyle/>
                    <a:p>
                      <a:r>
                        <a:rPr lang="en-US" sz="1600" dirty="0"/>
                        <a:t>Adverb</a:t>
                      </a:r>
                    </a:p>
                  </a:txBody>
                  <a:tcPr/>
                </a:tc>
                <a:extLst>
                  <a:ext uri="{0D108BD9-81ED-4DB2-BD59-A6C34878D82A}">
                    <a16:rowId xmlns:a16="http://schemas.microsoft.com/office/drawing/2014/main" val="10004"/>
                  </a:ext>
                </a:extLst>
              </a:tr>
              <a:tr h="331651">
                <a:tc>
                  <a:txBody>
                    <a:bodyPr/>
                    <a:lstStyle/>
                    <a:p>
                      <a:r>
                        <a:rPr lang="en-US" sz="1600" dirty="0"/>
                        <a:t>CC</a:t>
                      </a:r>
                    </a:p>
                  </a:txBody>
                  <a:tcPr/>
                </a:tc>
                <a:tc>
                  <a:txBody>
                    <a:bodyPr/>
                    <a:lstStyle/>
                    <a:p>
                      <a:r>
                        <a:rPr lang="en-US" sz="1600" dirty="0"/>
                        <a:t>Conjunction</a:t>
                      </a:r>
                    </a:p>
                  </a:txBody>
                  <a:tcPr/>
                </a:tc>
                <a:extLst>
                  <a:ext uri="{0D108BD9-81ED-4DB2-BD59-A6C34878D82A}">
                    <a16:rowId xmlns:a16="http://schemas.microsoft.com/office/drawing/2014/main" val="10005"/>
                  </a:ext>
                </a:extLst>
              </a:tr>
              <a:tr h="331651">
                <a:tc>
                  <a:txBody>
                    <a:bodyPr/>
                    <a:lstStyle/>
                    <a:p>
                      <a:r>
                        <a:rPr lang="en-US" sz="1600" dirty="0"/>
                        <a:t>PRP</a:t>
                      </a:r>
                    </a:p>
                  </a:txBody>
                  <a:tcPr/>
                </a:tc>
                <a:tc>
                  <a:txBody>
                    <a:bodyPr/>
                    <a:lstStyle/>
                    <a:p>
                      <a:r>
                        <a:rPr lang="en-US" sz="1600" dirty="0"/>
                        <a:t>Personal Pronoun</a:t>
                      </a: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1741745" y="6402184"/>
            <a:ext cx="5070304" cy="307777"/>
          </a:xfrm>
          <a:prstGeom prst="rect">
            <a:avLst/>
          </a:prstGeom>
          <a:noFill/>
        </p:spPr>
        <p:txBody>
          <a:bodyPr wrap="square" rtlCol="0">
            <a:spAutoFit/>
          </a:bodyPr>
          <a:lstStyle/>
          <a:p>
            <a:r>
              <a:rPr lang="en-US" sz="1400" dirty="0"/>
              <a:t>Full list: https://</a:t>
            </a:r>
            <a:r>
              <a:rPr lang="en-US" sz="1400" dirty="0" err="1"/>
              <a:t>cs.nyu.edu</a:t>
            </a:r>
            <a:r>
              <a:rPr lang="en-US" sz="1400" dirty="0"/>
              <a:t>/</a:t>
            </a:r>
            <a:r>
              <a:rPr lang="en-US" sz="1400" dirty="0" err="1"/>
              <a:t>grishman</a:t>
            </a:r>
            <a:r>
              <a:rPr lang="en-US" sz="1400" dirty="0"/>
              <a:t>/jet/guide/</a:t>
            </a:r>
            <a:r>
              <a:rPr lang="en-US" sz="1400" dirty="0" err="1"/>
              <a:t>PennPOS.html</a:t>
            </a:r>
            <a:endParaRPr lang="en-US" sz="1400" dirty="0"/>
          </a:p>
        </p:txBody>
      </p:sp>
    </p:spTree>
    <p:extLst>
      <p:ext uri="{BB962C8B-B14F-4D97-AF65-F5344CB8AC3E}">
        <p14:creationId xmlns:p14="http://schemas.microsoft.com/office/powerpoint/2010/main" val="185930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77</a:t>
            </a:fld>
            <a:endParaRPr lang="en-US"/>
          </a:p>
        </p:txBody>
      </p:sp>
      <p:sp>
        <p:nvSpPr>
          <p:cNvPr id="5" name="Rounded Rectangle 4"/>
          <p:cNvSpPr/>
          <p:nvPr/>
        </p:nvSpPr>
        <p:spPr>
          <a:xfrm>
            <a:off x="457200" y="1625919"/>
            <a:ext cx="7639395" cy="34202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Find named entities &amp; visualize</a:t>
            </a:r>
          </a:p>
          <a:p>
            <a:r>
              <a:rPr lang="en-US" dirty="0">
                <a:latin typeface="Courier" charset="0"/>
                <a:ea typeface="Courier" charset="0"/>
                <a:cs typeface="Courier" charset="0"/>
              </a:rPr>
              <a:t>entities = </a:t>
            </a:r>
            <a:r>
              <a:rPr lang="en-US" dirty="0" err="1">
                <a:latin typeface="Courier" charset="0"/>
                <a:ea typeface="Courier" charset="0"/>
                <a:cs typeface="Courier" charset="0"/>
              </a:rPr>
              <a:t>nltk.chunk.ne_chunk</a:t>
            </a:r>
            <a:r>
              <a:rPr lang="en-US" dirty="0">
                <a:latin typeface="Courier" charset="0"/>
                <a:ea typeface="Courier" charset="0"/>
                <a:cs typeface="Courier" charset="0"/>
              </a:rPr>
              <a:t>( </a:t>
            </a:r>
            <a:r>
              <a:rPr lang="en-US" dirty="0" err="1">
                <a:latin typeface="Courier" charset="0"/>
                <a:ea typeface="Courier" charset="0"/>
                <a:cs typeface="Courier" charset="0"/>
              </a:rPr>
              <a:t>nltk.pos_tag</a:t>
            </a:r>
            <a:r>
              <a:rPr lang="en-US" dirty="0">
                <a:latin typeface="Courier" charset="0"/>
                <a:ea typeface="Courier" charset="0"/>
                <a:cs typeface="Courier" charset="0"/>
              </a:rPr>
              <a:t>( </a:t>
            </a:r>
            <a:r>
              <a:rPr lang="en-US" dirty="0" err="1">
                <a:latin typeface="Courier" charset="0"/>
                <a:ea typeface="Courier" charset="0"/>
                <a:cs typeface="Courier" charset="0"/>
              </a:rPr>
              <a:t>nltk.word_tokenize</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sz="1200" dirty="0">
                <a:latin typeface="Courier" charset="0"/>
                <a:ea typeface="Courier" charset="0"/>
                <a:cs typeface="Courier" charset="0"/>
              </a:rPr>
              <a:t>The Shire was divided into four quarters, the Farthings already referred to. North, South, East, and West; and these again each into a number of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which still bore the names of some of the old leading families, although by the time of this history these names were no longer found only in their proper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Nearly all </a:t>
            </a:r>
            <a:r>
              <a:rPr lang="en-US" sz="1200" dirty="0" err="1">
                <a:latin typeface="Courier" charset="0"/>
                <a:ea typeface="Courier" charset="0"/>
                <a:cs typeface="Courier" charset="0"/>
              </a:rPr>
              <a:t>Tooks</a:t>
            </a:r>
            <a:r>
              <a:rPr lang="en-US" sz="1200" dirty="0">
                <a:latin typeface="Courier" charset="0"/>
                <a:ea typeface="Courier" charset="0"/>
                <a:cs typeface="Courier" charset="0"/>
              </a:rPr>
              <a:t> still lived in the </a:t>
            </a:r>
            <a:r>
              <a:rPr lang="en-US" sz="1200" dirty="0" err="1">
                <a:latin typeface="Courier" charset="0"/>
                <a:ea typeface="Courier" charset="0"/>
                <a:cs typeface="Courier" charset="0"/>
              </a:rPr>
              <a:t>Tookland</a:t>
            </a:r>
            <a:r>
              <a:rPr lang="en-US" sz="1200" dirty="0">
                <a:latin typeface="Courier" charset="0"/>
                <a:ea typeface="Courier" charset="0"/>
                <a:cs typeface="Courier" charset="0"/>
              </a:rPr>
              <a:t>, but that was not true of many other families, such as the </a:t>
            </a:r>
            <a:r>
              <a:rPr lang="en-US" sz="1200" dirty="0" err="1">
                <a:latin typeface="Courier" charset="0"/>
                <a:ea typeface="Courier" charset="0"/>
                <a:cs typeface="Courier" charset="0"/>
              </a:rPr>
              <a:t>Bagginses</a:t>
            </a:r>
            <a:r>
              <a:rPr lang="en-US" sz="1200" dirty="0">
                <a:latin typeface="Courier" charset="0"/>
                <a:ea typeface="Courier" charset="0"/>
                <a:cs typeface="Courier" charset="0"/>
              </a:rPr>
              <a:t> or the </a:t>
            </a:r>
            <a:r>
              <a:rPr lang="en-US" sz="1200" dirty="0" err="1">
                <a:latin typeface="Courier" charset="0"/>
                <a:ea typeface="Courier" charset="0"/>
                <a:cs typeface="Courier" charset="0"/>
              </a:rPr>
              <a:t>Boffins</a:t>
            </a:r>
            <a:r>
              <a:rPr lang="en-US" sz="1200" dirty="0">
                <a:latin typeface="Courier" charset="0"/>
                <a:ea typeface="Courier" charset="0"/>
                <a:cs typeface="Courier" charset="0"/>
              </a:rPr>
              <a:t>. Outside the Farthings were the East and West Marches: the Buckland (see beginning of Chapter V, Book I); and the </a:t>
            </a:r>
            <a:r>
              <a:rPr lang="en-US" sz="1200" dirty="0" err="1">
                <a:latin typeface="Courier" charset="0"/>
                <a:ea typeface="Courier" charset="0"/>
                <a:cs typeface="Courier" charset="0"/>
              </a:rPr>
              <a:t>Westmarch</a:t>
            </a:r>
            <a:r>
              <a:rPr lang="en-US" sz="1200" dirty="0">
                <a:latin typeface="Courier" charset="0"/>
                <a:ea typeface="Courier" charset="0"/>
                <a:cs typeface="Courier" charset="0"/>
              </a:rPr>
              <a:t> added to the Shire in S.R. 1462.</a:t>
            </a:r>
          </a:p>
          <a:p>
            <a:r>
              <a:rPr lang="en-US" sz="1200" dirty="0">
                <a:latin typeface="Courier" charset="0"/>
                <a:ea typeface="Courier" charset="0"/>
                <a:cs typeface="Courier" charset="0"/>
              </a:rPr>
              <a:t>    </a:t>
            </a:r>
            <a:r>
              <a:rPr lang="en-US" dirty="0">
                <a:latin typeface="Courier" charset="0"/>
                <a:ea typeface="Courier" charset="0"/>
                <a:cs typeface="Courier" charset="0"/>
              </a:rPr>
              <a:t>“””)))</a:t>
            </a:r>
          </a:p>
          <a:p>
            <a:r>
              <a:rPr lang="en-US" dirty="0" err="1">
                <a:latin typeface="Courier" charset="0"/>
                <a:ea typeface="Courier" charset="0"/>
                <a:cs typeface="Courier" charset="0"/>
              </a:rPr>
              <a:t>entities.draw</a:t>
            </a:r>
            <a:r>
              <a:rPr lang="en-US" dirty="0">
                <a:latin typeface="Courier" charset="0"/>
                <a:ea typeface="Courier" charset="0"/>
                <a:cs typeface="Courier" charset="0"/>
              </a:rPr>
              <a:t>()</a:t>
            </a:r>
          </a:p>
        </p:txBody>
      </p:sp>
      <p:pic>
        <p:nvPicPr>
          <p:cNvPr id="8" name="Picture 7"/>
          <p:cNvPicPr>
            <a:picLocks noChangeAspect="1"/>
          </p:cNvPicPr>
          <p:nvPr/>
        </p:nvPicPr>
        <p:blipFill>
          <a:blip r:embed="rId2"/>
          <a:stretch>
            <a:fillRect/>
          </a:stretch>
        </p:blipFill>
        <p:spPr>
          <a:xfrm>
            <a:off x="33866" y="5285178"/>
            <a:ext cx="8923867" cy="640642"/>
          </a:xfrm>
          <a:prstGeom prst="rect">
            <a:avLst/>
          </a:prstGeom>
        </p:spPr>
      </p:pic>
    </p:spTree>
    <p:extLst>
      <p:ext uri="{BB962C8B-B14F-4D97-AF65-F5344CB8AC3E}">
        <p14:creationId xmlns:p14="http://schemas.microsoft.com/office/powerpoint/2010/main" val="61876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Aside: n-grams</a:t>
            </a:r>
          </a:p>
        </p:txBody>
      </p:sp>
      <p:sp>
        <p:nvSpPr>
          <p:cNvPr id="3" name="Content Placeholder 2"/>
          <p:cNvSpPr>
            <a:spLocks noGrp="1"/>
          </p:cNvSpPr>
          <p:nvPr>
            <p:ph idx="1"/>
          </p:nvPr>
        </p:nvSpPr>
        <p:spPr/>
        <p:txBody>
          <a:bodyPr/>
          <a:lstStyle/>
          <a:p>
            <a:r>
              <a:rPr lang="en-US" dirty="0">
                <a:solidFill>
                  <a:schemeClr val="tx2"/>
                </a:solidFill>
              </a:rPr>
              <a:t>n-gram</a:t>
            </a:r>
            <a:r>
              <a:rPr lang="en-US" dirty="0"/>
              <a:t>: Contiguous sequence of n tokens/words etc.</a:t>
            </a:r>
          </a:p>
          <a:p>
            <a:pPr marL="342900" indent="-342900">
              <a:buFont typeface="Arial" panose="020B0604020202020204" pitchFamily="34" charset="0"/>
              <a:buChar char="•"/>
            </a:pPr>
            <a:r>
              <a:rPr lang="en-US" b="0" dirty="0"/>
              <a:t>Unigram, bigram, trigram, “four-gram”, “five-gram”, …</a:t>
            </a:r>
          </a:p>
        </p:txBody>
      </p:sp>
      <p:graphicFrame>
        <p:nvGraphicFramePr>
          <p:cNvPr id="4" name="Table 3"/>
          <p:cNvGraphicFramePr>
            <a:graphicFrameLocks noGrp="1"/>
          </p:cNvGraphicFramePr>
          <p:nvPr/>
        </p:nvGraphicFramePr>
        <p:xfrm>
          <a:off x="685800" y="3872230"/>
          <a:ext cx="7772400" cy="548640"/>
        </p:xfrm>
        <a:graphic>
          <a:graphicData uri="http://schemas.openxmlformats.org/drawingml/2006/table">
            <a:tbl>
              <a:tblPr/>
              <a:tblGrid>
                <a:gridCol w="7772400">
                  <a:extLst>
                    <a:ext uri="{9D8B030D-6E8A-4147-A177-3AD203B41FA5}">
                      <a16:colId xmlns:a16="http://schemas.microsoft.com/office/drawing/2014/main" val="20000"/>
                    </a:ext>
                  </a:extLst>
                </a:gridCol>
              </a:tblGrid>
              <a:tr h="0">
                <a:tc>
                  <a:txBody>
                    <a:bodyPr/>
                    <a:lstStyle/>
                    <a:p>
                      <a:r>
                        <a:rPr lang="en-US"/>
                        <a:t>Text: David Golinkin is the editor or author of eighteen books, and over 150 responsa, articles, sermons and books</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Rectangle 1"/>
          <p:cNvSpPr>
            <a:spLocks noChangeArrowheads="1"/>
          </p:cNvSpPr>
          <p:nvPr/>
        </p:nvSpPr>
        <p:spPr bwMode="auto">
          <a:xfrm>
            <a:off x="4238625" y="2120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1749" y="3659379"/>
            <a:ext cx="8959371" cy="2158002"/>
          </a:xfrm>
          <a:prstGeom prst="rect">
            <a:avLst/>
          </a:prstGeom>
        </p:spPr>
      </p:pic>
      <p:sp>
        <p:nvSpPr>
          <p:cNvPr id="11" name="Slide Number Placeholder 10">
            <a:extLst>
              <a:ext uri="{FF2B5EF4-FFF2-40B4-BE49-F238E27FC236}">
                <a16:creationId xmlns:a16="http://schemas.microsoft.com/office/drawing/2014/main" id="{863DD4C4-67C4-E942-8AEF-4C9A6F283F60}"/>
              </a:ext>
            </a:extLst>
          </p:cNvPr>
          <p:cNvSpPr>
            <a:spLocks noGrp="1"/>
          </p:cNvSpPr>
          <p:nvPr>
            <p:ph type="sldNum" sz="quarter" idx="12"/>
          </p:nvPr>
        </p:nvSpPr>
        <p:spPr/>
        <p:txBody>
          <a:bodyPr/>
          <a:lstStyle/>
          <a:p>
            <a:fld id="{A2EF37A0-74FC-AB4F-AE4C-D9BFC6719E9F}" type="slidenum">
              <a:rPr lang="en-US" smtClean="0"/>
              <a:t>78</a:t>
            </a:fld>
            <a:endParaRPr lang="en-US"/>
          </a:p>
        </p:txBody>
      </p:sp>
    </p:spTree>
    <p:extLst>
      <p:ext uri="{BB962C8B-B14F-4D97-AF65-F5344CB8AC3E}">
        <p14:creationId xmlns:p14="http://schemas.microsoft.com/office/powerpoint/2010/main" val="1533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858000" cy="1371600"/>
          </a:xfrm>
        </p:spPr>
        <p:txBody>
          <a:bodyPr/>
          <a:lstStyle/>
          <a:p>
            <a:r>
              <a:rPr lang="en-US" dirty="0"/>
              <a:t>Language Modeling</a:t>
            </a:r>
          </a:p>
        </p:txBody>
      </p:sp>
      <p:sp>
        <p:nvSpPr>
          <p:cNvPr id="3" name="Content Placeholder 2"/>
          <p:cNvSpPr>
            <a:spLocks noGrp="1"/>
          </p:cNvSpPr>
          <p:nvPr>
            <p:ph idx="1"/>
          </p:nvPr>
        </p:nvSpPr>
        <p:spPr/>
        <p:txBody>
          <a:bodyPr/>
          <a:lstStyle/>
          <a:p>
            <a:r>
              <a:rPr lang="en-US" dirty="0"/>
              <a:t>Assign a probability to a sentence</a:t>
            </a:r>
          </a:p>
          <a:p>
            <a:pPr lvl="1"/>
            <a:r>
              <a:rPr lang="en-US" dirty="0"/>
              <a:t>Machine Translation:</a:t>
            </a:r>
          </a:p>
          <a:p>
            <a:pPr lvl="2"/>
            <a:r>
              <a:rPr lang="en-US" dirty="0"/>
              <a:t>P(</a:t>
            </a:r>
            <a:r>
              <a:rPr lang="en-US" b="1" dirty="0"/>
              <a:t>high</a:t>
            </a:r>
            <a:r>
              <a:rPr lang="en-US" dirty="0"/>
              <a:t> winds </a:t>
            </a:r>
            <a:r>
              <a:rPr lang="en-US" dirty="0" err="1"/>
              <a:t>tonite</a:t>
            </a:r>
            <a:r>
              <a:rPr lang="en-US" dirty="0"/>
              <a:t>) &gt; P(</a:t>
            </a:r>
            <a:r>
              <a:rPr lang="en-US" b="1" dirty="0"/>
              <a:t>large</a:t>
            </a:r>
            <a:r>
              <a:rPr lang="en-US" dirty="0"/>
              <a:t> winds </a:t>
            </a:r>
            <a:r>
              <a:rPr lang="en-US" dirty="0" err="1"/>
              <a:t>tonite</a:t>
            </a:r>
            <a:r>
              <a:rPr lang="en-US" dirty="0"/>
              <a:t>)</a:t>
            </a:r>
          </a:p>
          <a:p>
            <a:pPr lvl="1"/>
            <a:r>
              <a:rPr lang="en-US" dirty="0"/>
              <a:t>Spell Correction</a:t>
            </a:r>
          </a:p>
          <a:p>
            <a:pPr lvl="2"/>
            <a:r>
              <a:rPr lang="en-US" dirty="0"/>
              <a:t>The office is about fifteen </a:t>
            </a:r>
            <a:r>
              <a:rPr lang="en-US" b="1" dirty="0"/>
              <a:t>minuets</a:t>
            </a:r>
            <a:r>
              <a:rPr lang="en-US" dirty="0"/>
              <a:t> from my house</a:t>
            </a:r>
          </a:p>
          <a:p>
            <a:pPr lvl="3"/>
            <a:r>
              <a:rPr lang="en-US" dirty="0"/>
              <a:t>P(about fifteen </a:t>
            </a:r>
            <a:r>
              <a:rPr lang="en-US" b="1" dirty="0"/>
              <a:t>minutes</a:t>
            </a:r>
            <a:r>
              <a:rPr lang="en-US" dirty="0"/>
              <a:t> from) &gt; P(about fifteen </a:t>
            </a:r>
            <a:r>
              <a:rPr lang="en-US" b="1" dirty="0"/>
              <a:t>minuets</a:t>
            </a:r>
            <a:r>
              <a:rPr lang="en-US" dirty="0"/>
              <a:t> from)</a:t>
            </a:r>
          </a:p>
          <a:p>
            <a:pPr lvl="1"/>
            <a:r>
              <a:rPr lang="en-US" dirty="0"/>
              <a:t>Speech Recognition</a:t>
            </a:r>
          </a:p>
          <a:p>
            <a:pPr lvl="2"/>
            <a:r>
              <a:rPr lang="en-US" dirty="0"/>
              <a:t>P(I saw a van) &gt;&gt; P(eyes awe of an)</a:t>
            </a:r>
          </a:p>
          <a:p>
            <a:pPr lvl="1"/>
            <a:r>
              <a:rPr lang="en-US" dirty="0"/>
              <a:t>+ Summarization, question-answering, etc., etc.!!</a:t>
            </a:r>
          </a:p>
        </p:txBody>
      </p:sp>
      <p:sp>
        <p:nvSpPr>
          <p:cNvPr id="6" name="Slide Number Placeholder 5">
            <a:extLst>
              <a:ext uri="{FF2B5EF4-FFF2-40B4-BE49-F238E27FC236}">
                <a16:creationId xmlns:a16="http://schemas.microsoft.com/office/drawing/2014/main" id="{47739724-3557-6A44-8EDA-F5A5176DAFA1}"/>
              </a:ext>
            </a:extLst>
          </p:cNvPr>
          <p:cNvSpPr>
            <a:spLocks noGrp="1"/>
          </p:cNvSpPr>
          <p:nvPr>
            <p:ph type="sldNum" sz="quarter" idx="12"/>
          </p:nvPr>
        </p:nvSpPr>
        <p:spPr/>
        <p:txBody>
          <a:bodyPr/>
          <a:lstStyle/>
          <a:p>
            <a:fld id="{A2EF37A0-74FC-AB4F-AE4C-D9BFC6719E9F}" type="slidenum">
              <a:rPr lang="en-US" smtClean="0"/>
              <a:pPr/>
              <a:t>79</a:t>
            </a:fld>
            <a:endParaRPr lang="en-US"/>
          </a:p>
        </p:txBody>
      </p:sp>
    </p:spTree>
    <p:extLst>
      <p:ext uri="{BB962C8B-B14F-4D97-AF65-F5344CB8AC3E}">
        <p14:creationId xmlns:p14="http://schemas.microsoft.com/office/powerpoint/2010/main" val="376162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Matrix</a:t>
            </a:r>
          </a:p>
        </p:txBody>
      </p:sp>
      <p:sp>
        <p:nvSpPr>
          <p:cNvPr id="3" name="Content Placeholder 2"/>
          <p:cNvSpPr>
            <a:spLocks noGrp="1"/>
          </p:cNvSpPr>
          <p:nvPr>
            <p:ph idx="1"/>
          </p:nvPr>
        </p:nvSpPr>
        <p:spPr/>
        <p:txBody>
          <a:bodyPr>
            <a:normAutofit lnSpcReduction="10000"/>
          </a:bodyPr>
          <a:lstStyle/>
          <a:p>
            <a:r>
              <a:rPr lang="en-US" dirty="0"/>
              <a:t>Store the connectivity of the graph in a matrix</a:t>
            </a:r>
          </a:p>
          <a:p>
            <a:endParaRPr lang="en-US" dirty="0"/>
          </a:p>
          <a:p>
            <a:endParaRPr lang="en-US" dirty="0"/>
          </a:p>
          <a:p>
            <a:endParaRPr lang="en-US" dirty="0"/>
          </a:p>
          <a:p>
            <a:endParaRPr lang="en-US" dirty="0"/>
          </a:p>
          <a:p>
            <a:endParaRPr lang="en-US" dirty="0"/>
          </a:p>
          <a:p>
            <a:endParaRPr lang="en-US" dirty="0"/>
          </a:p>
          <a:p>
            <a:r>
              <a:rPr lang="en-US" dirty="0"/>
              <a:t>Cons:  ?????????</a:t>
            </a:r>
          </a:p>
          <a:p>
            <a:pPr marL="342900" indent="-342900">
              <a:buFont typeface="Arial" charset="0"/>
              <a:buChar char="•"/>
            </a:pPr>
            <a:r>
              <a:rPr lang="en-US" b="0" dirty="0"/>
              <a:t>O(|V|</a:t>
            </a:r>
            <a:r>
              <a:rPr lang="en-US" b="0" baseline="30000" dirty="0"/>
              <a:t>2</a:t>
            </a:r>
            <a:r>
              <a:rPr lang="en-US" b="0" dirty="0"/>
              <a:t>) space regardless of the number of edges</a:t>
            </a:r>
          </a:p>
          <a:p>
            <a:r>
              <a:rPr lang="en-US" dirty="0"/>
              <a:t>Almost always stored as a </a:t>
            </a:r>
            <a:r>
              <a:rPr lang="en-US" dirty="0">
                <a:solidFill>
                  <a:schemeClr val="tx2"/>
                </a:solidFill>
              </a:rPr>
              <a:t>sparse matrix</a:t>
            </a:r>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grpSp>
        <p:nvGrpSpPr>
          <p:cNvPr id="5" name="Group 4"/>
          <p:cNvGrpSpPr/>
          <p:nvPr/>
        </p:nvGrpSpPr>
        <p:grpSpPr>
          <a:xfrm>
            <a:off x="877783" y="2608750"/>
            <a:ext cx="2416632" cy="1683092"/>
            <a:chOff x="877783" y="2608750"/>
            <a:chExt cx="2416632" cy="1683092"/>
          </a:xfrm>
        </p:grpSpPr>
        <p:sp>
          <p:nvSpPr>
            <p:cNvPr id="6" name="Oval 5"/>
            <p:cNvSpPr/>
            <p:nvPr/>
          </p:nvSpPr>
          <p:spPr>
            <a:xfrm>
              <a:off x="2086099"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7" name="Oval 6"/>
            <p:cNvSpPr/>
            <p:nvPr/>
          </p:nvSpPr>
          <p:spPr>
            <a:xfrm>
              <a:off x="1481941"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8" name="Oval 7"/>
            <p:cNvSpPr/>
            <p:nvPr/>
          </p:nvSpPr>
          <p:spPr>
            <a:xfrm>
              <a:off x="2690257"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9" name="Oval 8"/>
            <p:cNvSpPr/>
            <p:nvPr/>
          </p:nvSpPr>
          <p:spPr>
            <a:xfrm>
              <a:off x="877783"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cxnSp>
          <p:nvCxnSpPr>
            <p:cNvPr id="10" name="Curved Connector 9"/>
            <p:cNvCxnSpPr/>
            <p:nvPr/>
          </p:nvCxnSpPr>
          <p:spPr>
            <a:xfrm rot="5400000" flipH="1" flipV="1">
              <a:off x="1784020" y="2306671"/>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1" name="Curved Connector 10"/>
            <p:cNvCxnSpPr/>
            <p:nvPr/>
          </p:nvCxnSpPr>
          <p:spPr>
            <a:xfrm rot="16200000" flipH="1">
              <a:off x="2388178" y="3812809"/>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1481941" y="2910829"/>
              <a:ext cx="58284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1997622" y="3124431"/>
              <a:ext cx="176954" cy="651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14" name="Table 13"/>
          <p:cNvGraphicFramePr>
            <a:graphicFrameLocks noGrp="1"/>
          </p:cNvGraphicFramePr>
          <p:nvPr>
            <p:extLst/>
          </p:nvPr>
        </p:nvGraphicFramePr>
        <p:xfrm>
          <a:off x="5372535" y="2544684"/>
          <a:ext cx="2286000" cy="2286000"/>
        </p:xfrm>
        <a:graphic>
          <a:graphicData uri="http://schemas.openxmlformats.org/drawingml/2006/table">
            <a:tbl>
              <a:tblPr firstRow="1" firstCol="1" bandRow="1">
                <a:tableStyleId>{073A0DAA-6AF3-43AB-8588-CEC1D06C72B9}</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tblGrid>
              <a:tr h="45720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457200">
                <a:tc>
                  <a:txBody>
                    <a:bodyPr/>
                    <a:lstStyle/>
                    <a:p>
                      <a:r>
                        <a:rPr lang="en-US" dirty="0"/>
                        <a:t>A</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1"/>
                  </a:ext>
                </a:extLst>
              </a:tr>
              <a:tr h="457200">
                <a:tc>
                  <a:txBody>
                    <a:bodyPr/>
                    <a:lstStyle/>
                    <a:p>
                      <a:r>
                        <a:rPr lang="en-US" dirty="0"/>
                        <a:t>B</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2"/>
                  </a:ext>
                </a:extLst>
              </a:tr>
              <a:tr h="457200">
                <a:tc>
                  <a:txBody>
                    <a:bodyPr/>
                    <a:lstStyle/>
                    <a:p>
                      <a:r>
                        <a:rPr lang="en-US" dirty="0"/>
                        <a:t>C</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3"/>
                  </a:ext>
                </a:extLst>
              </a:tr>
              <a:tr h="457200">
                <a:tc>
                  <a:txBody>
                    <a:bodyPr/>
                    <a:lstStyle/>
                    <a:p>
                      <a:r>
                        <a:rPr lang="en-US" dirty="0"/>
                        <a:t>D</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
        <p:nvSpPr>
          <p:cNvPr id="15" name="TextBox 14"/>
          <p:cNvSpPr txBox="1"/>
          <p:nvPr/>
        </p:nvSpPr>
        <p:spPr>
          <a:xfrm>
            <a:off x="5372535" y="2161308"/>
            <a:ext cx="2286000" cy="369332"/>
          </a:xfrm>
          <a:prstGeom prst="rect">
            <a:avLst/>
          </a:prstGeom>
          <a:noFill/>
        </p:spPr>
        <p:txBody>
          <a:bodyPr wrap="square" rtlCol="0">
            <a:spAutoFit/>
          </a:bodyPr>
          <a:lstStyle/>
          <a:p>
            <a:pPr algn="ctr"/>
            <a:r>
              <a:rPr lang="en-US"/>
              <a:t>From</a:t>
            </a:r>
          </a:p>
        </p:txBody>
      </p:sp>
      <p:sp>
        <p:nvSpPr>
          <p:cNvPr id="16" name="TextBox 15"/>
          <p:cNvSpPr txBox="1"/>
          <p:nvPr/>
        </p:nvSpPr>
        <p:spPr>
          <a:xfrm rot="16200000">
            <a:off x="4031521" y="3504446"/>
            <a:ext cx="2286000" cy="369332"/>
          </a:xfrm>
          <a:prstGeom prst="rect">
            <a:avLst/>
          </a:prstGeom>
          <a:noFill/>
        </p:spPr>
        <p:txBody>
          <a:bodyPr wrap="square" rtlCol="0">
            <a:spAutoFit/>
          </a:bodyPr>
          <a:lstStyle/>
          <a:p>
            <a:pPr algn="ctr"/>
            <a:r>
              <a:rPr lang="en-US"/>
              <a:t>To</a:t>
            </a:r>
          </a:p>
        </p:txBody>
      </p:sp>
    </p:spTree>
    <p:extLst>
      <p:ext uri="{BB962C8B-B14F-4D97-AF65-F5344CB8AC3E}">
        <p14:creationId xmlns:p14="http://schemas.microsoft.com/office/powerpoint/2010/main" val="220794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718"/>
            <a:ext cx="7620000" cy="1371600"/>
          </a:xfrm>
        </p:spPr>
        <p:txBody>
          <a:bodyPr/>
          <a:lstStyle/>
          <a:p>
            <a:r>
              <a:rPr lang="en-US" dirty="0"/>
              <a:t>Language Modeling</a:t>
            </a:r>
          </a:p>
        </p:txBody>
      </p:sp>
      <p:sp>
        <p:nvSpPr>
          <p:cNvPr id="63491" name="Rectangle 3"/>
          <p:cNvSpPr>
            <a:spLocks noGrp="1" noChangeArrowheads="1"/>
          </p:cNvSpPr>
          <p:nvPr>
            <p:ph idx="1"/>
          </p:nvPr>
        </p:nvSpPr>
        <p:spPr/>
        <p:txBody>
          <a:bodyPr/>
          <a:lstStyle/>
          <a:p>
            <a:r>
              <a:rPr lang="en-US" dirty="0"/>
              <a:t>Goal: compute the probability of a sentence or sequence of words:</a:t>
            </a:r>
          </a:p>
          <a:p>
            <a:pPr marL="342900" indent="-342900">
              <a:buFont typeface="Arial" panose="020B0604020202020204" pitchFamily="34" charset="0"/>
              <a:buChar char="•"/>
            </a:pPr>
            <a:r>
              <a:rPr lang="en-US" b="0" dirty="0"/>
              <a:t>P(W) = P(w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,w</a:t>
            </a:r>
            <a:r>
              <a:rPr lang="en-US" b="0" baseline="-25000" dirty="0"/>
              <a:t>5</a:t>
            </a:r>
            <a:r>
              <a:rPr lang="en-US" b="0" dirty="0"/>
              <a:t>…</a:t>
            </a:r>
            <a:r>
              <a:rPr lang="en-US" b="0" dirty="0" err="1"/>
              <a:t>w</a:t>
            </a:r>
            <a:r>
              <a:rPr lang="en-US" b="0" baseline="-25000" dirty="0" err="1"/>
              <a:t>n</a:t>
            </a:r>
            <a:r>
              <a:rPr lang="en-US" b="0" dirty="0"/>
              <a:t>)</a:t>
            </a:r>
          </a:p>
          <a:p>
            <a:r>
              <a:rPr lang="en-US" dirty="0"/>
              <a:t>Related task: probability of an upcoming word:</a:t>
            </a:r>
          </a:p>
          <a:p>
            <a:pPr marL="342900" indent="-342900">
              <a:buFont typeface="Arial" panose="020B0604020202020204" pitchFamily="34" charset="0"/>
              <a:buChar char="•"/>
            </a:pPr>
            <a:r>
              <a:rPr lang="en-US" b="0" dirty="0"/>
              <a:t>P(w</a:t>
            </a:r>
            <a:r>
              <a:rPr lang="en-US" b="0" baseline="-25000" dirty="0"/>
              <a:t>5</a:t>
            </a:r>
            <a:r>
              <a:rPr lang="en-US" b="0" dirty="0"/>
              <a:t>|w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a:t>
            </a:r>
          </a:p>
          <a:p>
            <a:r>
              <a:rPr lang="en-US" dirty="0"/>
              <a:t>A model that computes either of these:</a:t>
            </a:r>
          </a:p>
          <a:p>
            <a:pPr marL="342900" indent="-342900">
              <a:buFont typeface="Arial" panose="020B0604020202020204" pitchFamily="34" charset="0"/>
              <a:buChar char="•"/>
            </a:pPr>
            <a:r>
              <a:rPr lang="en-US" b="0" dirty="0"/>
              <a:t>P(W)     or     P(w</a:t>
            </a:r>
            <a:r>
              <a:rPr lang="en-US" b="0" baseline="-25000" dirty="0"/>
              <a:t>n</a:t>
            </a:r>
            <a:r>
              <a:rPr lang="en-US" b="0" dirty="0"/>
              <a:t>|w</a:t>
            </a:r>
            <a:r>
              <a:rPr lang="en-US" b="0" baseline="-25000" dirty="0"/>
              <a:t>1</a:t>
            </a:r>
            <a:r>
              <a:rPr lang="en-US" b="0" dirty="0"/>
              <a:t>,w</a:t>
            </a:r>
            <a:r>
              <a:rPr lang="en-US" b="0" baseline="-25000" dirty="0"/>
              <a:t>2</a:t>
            </a:r>
            <a:r>
              <a:rPr lang="en-US" b="0" dirty="0"/>
              <a:t>…w</a:t>
            </a:r>
            <a:r>
              <a:rPr lang="en-US" b="0" baseline="-25000" dirty="0"/>
              <a:t>n-1</a:t>
            </a:r>
            <a:r>
              <a:rPr lang="en-US" b="0" dirty="0"/>
              <a:t>)       is called a language model.</a:t>
            </a:r>
          </a:p>
          <a:p>
            <a:pPr lvl="1"/>
            <a:endParaRPr lang="en-US" dirty="0"/>
          </a:p>
          <a:p>
            <a:r>
              <a:rPr lang="en-US" dirty="0"/>
              <a:t>(We won’t talk about this much further in this class.)</a:t>
            </a:r>
          </a:p>
        </p:txBody>
      </p:sp>
      <p:sp>
        <p:nvSpPr>
          <p:cNvPr id="4" name="Slide Number Placeholder 3">
            <a:extLst>
              <a:ext uri="{FF2B5EF4-FFF2-40B4-BE49-F238E27FC236}">
                <a16:creationId xmlns:a16="http://schemas.microsoft.com/office/drawing/2014/main" id="{0CC9BCF7-E924-794A-BFB8-64AA73A6D110}"/>
              </a:ext>
            </a:extLst>
          </p:cNvPr>
          <p:cNvSpPr>
            <a:spLocks noGrp="1"/>
          </p:cNvSpPr>
          <p:nvPr>
            <p:ph type="sldNum" sz="quarter" idx="12"/>
          </p:nvPr>
        </p:nvSpPr>
        <p:spPr/>
        <p:txBody>
          <a:bodyPr/>
          <a:lstStyle/>
          <a:p>
            <a:fld id="{A2EF37A0-74FC-AB4F-AE4C-D9BFC6719E9F}" type="slidenum">
              <a:rPr lang="en-US" smtClean="0"/>
              <a:pPr/>
              <a:t>80</a:t>
            </a:fld>
            <a:endParaRPr lang="en-US"/>
          </a:p>
        </p:txBody>
      </p:sp>
    </p:spTree>
    <p:extLst>
      <p:ext uri="{BB962C8B-B14F-4D97-AF65-F5344CB8AC3E}">
        <p14:creationId xmlns:p14="http://schemas.microsoft.com/office/powerpoint/2010/main" val="42569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685800" y="2343150"/>
            <a:ext cx="7772400" cy="30861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p:txBody>
      </p:sp>
      <p:sp>
        <p:nvSpPr>
          <p:cNvPr id="77829" name="Rectangle 4"/>
          <p:cNvSpPr>
            <a:spLocks noGrp="1" noChangeArrowheads="1"/>
          </p:cNvSpPr>
          <p:nvPr>
            <p:ph type="title"/>
          </p:nvPr>
        </p:nvSpPr>
        <p:spPr>
          <a:xfrm>
            <a:off x="457200" y="152718"/>
            <a:ext cx="8245475" cy="1371600"/>
          </a:xfrm>
        </p:spPr>
        <p:txBody>
          <a:bodyPr/>
          <a:lstStyle/>
          <a:p>
            <a:r>
              <a:rPr lang="en-US" dirty="0"/>
              <a:t>Simplest case: </a:t>
            </a:r>
            <a:br>
              <a:rPr lang="en-US" dirty="0"/>
            </a:br>
            <a:r>
              <a:rPr lang="en-US" dirty="0"/>
              <a:t>Unigram model</a:t>
            </a:r>
          </a:p>
        </p:txBody>
      </p:sp>
      <p:sp>
        <p:nvSpPr>
          <p:cNvPr id="3" name="Slide Number Placeholder 2">
            <a:extLst>
              <a:ext uri="{FF2B5EF4-FFF2-40B4-BE49-F238E27FC236}">
                <a16:creationId xmlns:a16="http://schemas.microsoft.com/office/drawing/2014/main" id="{CDE1C808-A87A-9B45-87E5-3CC89289188B}"/>
              </a:ext>
            </a:extLst>
          </p:cNvPr>
          <p:cNvSpPr>
            <a:spLocks noGrp="1"/>
          </p:cNvSpPr>
          <p:nvPr>
            <p:ph type="sldNum" sz="quarter" idx="12"/>
          </p:nvPr>
        </p:nvSpPr>
        <p:spPr/>
        <p:txBody>
          <a:bodyPr/>
          <a:lstStyle/>
          <a:p>
            <a:fld id="{A2EF37A0-74FC-AB4F-AE4C-D9BFC6719E9F}" type="slidenum">
              <a:rPr lang="en-US" smtClean="0"/>
              <a:pPr/>
              <a:t>81</a:t>
            </a:fld>
            <a:endParaRPr lang="en-US"/>
          </a:p>
        </p:txBody>
      </p:sp>
      <p:sp>
        <p:nvSpPr>
          <p:cNvPr id="6" name="TextBox 5"/>
          <p:cNvSpPr txBox="1"/>
          <p:nvPr/>
        </p:nvSpPr>
        <p:spPr>
          <a:xfrm>
            <a:off x="685800" y="3649920"/>
            <a:ext cx="8077200" cy="2369880"/>
          </a:xfrm>
          <a:prstGeom prst="rect">
            <a:avLst/>
          </a:prstGeom>
          <a:noFill/>
        </p:spPr>
        <p:txBody>
          <a:bodyPr wrap="square" rtlCol="0">
            <a:spAutoFit/>
          </a:bodyPr>
          <a:lstStyle/>
          <a:p>
            <a:r>
              <a:rPr lang="en-US" sz="2000" dirty="0">
                <a:latin typeface="Courier"/>
                <a:cs typeface="Courier"/>
              </a:rPr>
              <a:t>fifth, an, of, futures, the, an, incorporated, a, a, the, inflation, most, dollars, quarter, in, is, mass</a:t>
            </a:r>
          </a:p>
          <a:p>
            <a:endParaRPr lang="en-US" sz="2000" dirty="0">
              <a:latin typeface="Courier"/>
              <a:cs typeface="Courier"/>
            </a:endParaRPr>
          </a:p>
          <a:p>
            <a:r>
              <a:rPr lang="en-US" sz="2000" dirty="0">
                <a:latin typeface="Courier"/>
                <a:cs typeface="Courier"/>
              </a:rPr>
              <a:t>thrift, did, eighty, said, hard, 'm, </a:t>
            </a:r>
            <a:r>
              <a:rPr lang="en-US" sz="2000" dirty="0" err="1">
                <a:latin typeface="Courier"/>
                <a:cs typeface="Courier"/>
              </a:rPr>
              <a:t>july</a:t>
            </a:r>
            <a:r>
              <a:rPr lang="en-US" sz="2000" dirty="0">
                <a:latin typeface="Courier"/>
                <a:cs typeface="Courier"/>
              </a:rPr>
              <a:t>, bullish</a:t>
            </a:r>
          </a:p>
          <a:p>
            <a:endParaRPr lang="en-US" sz="2400" dirty="0">
              <a:latin typeface="Courier"/>
              <a:cs typeface="Courier"/>
            </a:endParaRPr>
          </a:p>
          <a:p>
            <a:r>
              <a:rPr lang="en-US" sz="2000" dirty="0">
                <a:latin typeface="Courier"/>
                <a:cs typeface="Courier"/>
              </a:rPr>
              <a:t>that, or, limited, the</a:t>
            </a:r>
          </a:p>
        </p:txBody>
      </p:sp>
      <p:sp>
        <p:nvSpPr>
          <p:cNvPr id="7" name="TextBox 6"/>
          <p:cNvSpPr txBox="1"/>
          <p:nvPr/>
        </p:nvSpPr>
        <p:spPr>
          <a:xfrm>
            <a:off x="228600" y="3105090"/>
            <a:ext cx="6835876" cy="400110"/>
          </a:xfrm>
          <a:prstGeom prst="rect">
            <a:avLst/>
          </a:prstGeom>
          <a:noFill/>
        </p:spPr>
        <p:txBody>
          <a:bodyPr wrap="none" rtlCol="0">
            <a:spAutoFit/>
          </a:bodyPr>
          <a:lstStyle/>
          <a:p>
            <a:r>
              <a:rPr lang="en-US" sz="2000" dirty="0">
                <a:latin typeface="Calibri"/>
                <a:cs typeface="Calibri"/>
              </a:rPr>
              <a:t>Some automatically generated sentences from a unigram model</a:t>
            </a:r>
          </a:p>
        </p:txBody>
      </p:sp>
      <p:graphicFrame>
        <p:nvGraphicFramePr>
          <p:cNvPr id="8" name="Object 6"/>
          <p:cNvGraphicFramePr>
            <a:graphicFrameLocks noChangeAspect="1"/>
          </p:cNvGraphicFramePr>
          <p:nvPr>
            <p:extLst/>
          </p:nvPr>
        </p:nvGraphicFramePr>
        <p:xfrm>
          <a:off x="1752600" y="1981200"/>
          <a:ext cx="4648200" cy="1047374"/>
        </p:xfrm>
        <a:graphic>
          <a:graphicData uri="http://schemas.openxmlformats.org/presentationml/2006/ole">
            <mc:AlternateContent xmlns:mc="http://schemas.openxmlformats.org/markup-compatibility/2006">
              <mc:Choice xmlns:v="urn:schemas-microsoft-com:vml" Requires="v">
                <p:oleObj spid="_x0000_s1037" name="Equation" r:id="rId5" imgW="1587500" imgH="355600" progId="Equation.3">
                  <p:embed/>
                </p:oleObj>
              </mc:Choice>
              <mc:Fallback>
                <p:oleObj name="Equation" r:id="rId5" imgW="1587500" imgH="3556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81200"/>
                        <a:ext cx="4648200" cy="1047374"/>
                      </a:xfrm>
                      <a:prstGeom prst="rect">
                        <a:avLst/>
                      </a:prstGeom>
                      <a:noFill/>
                      <a:effectLst/>
                    </p:spPr>
                  </p:pic>
                </p:oleObj>
              </mc:Fallback>
            </mc:AlternateContent>
          </a:graphicData>
        </a:graphic>
      </p:graphicFrame>
    </p:spTree>
    <p:extLst>
      <p:ext uri="{BB962C8B-B14F-4D97-AF65-F5344CB8AC3E}">
        <p14:creationId xmlns:p14="http://schemas.microsoft.com/office/powerpoint/2010/main" val="27622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762000" y="1664208"/>
            <a:ext cx="7772400" cy="4107942"/>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dirty="0">
              <a:solidFill>
                <a:srgbClr val="5400A8"/>
              </a:solidFill>
              <a:latin typeface="Tahoma" charset="0"/>
            </a:endParaRPr>
          </a:p>
        </p:txBody>
      </p:sp>
      <p:sp>
        <p:nvSpPr>
          <p:cNvPr id="13" name="Title 12">
            <a:extLst>
              <a:ext uri="{FF2B5EF4-FFF2-40B4-BE49-F238E27FC236}">
                <a16:creationId xmlns:a16="http://schemas.microsoft.com/office/drawing/2014/main" id="{1E6203E5-7276-C447-8B43-6CB23AB57B66}"/>
              </a:ext>
            </a:extLst>
          </p:cNvPr>
          <p:cNvSpPr>
            <a:spLocks noGrp="1"/>
          </p:cNvSpPr>
          <p:nvPr>
            <p:ph type="title"/>
          </p:nvPr>
        </p:nvSpPr>
        <p:spPr/>
        <p:txBody>
          <a:bodyPr/>
          <a:lstStyle/>
          <a:p>
            <a:r>
              <a:rPr lang="en-US" dirty="0"/>
              <a:t>Bigram Model</a:t>
            </a:r>
          </a:p>
        </p:txBody>
      </p:sp>
      <p:sp>
        <p:nvSpPr>
          <p:cNvPr id="10" name="Text Placeholder 9">
            <a:extLst>
              <a:ext uri="{FF2B5EF4-FFF2-40B4-BE49-F238E27FC236}">
                <a16:creationId xmlns:a16="http://schemas.microsoft.com/office/drawing/2014/main" id="{F4E997CB-D082-D543-9E66-A0E08F24F798}"/>
              </a:ext>
            </a:extLst>
          </p:cNvPr>
          <p:cNvSpPr>
            <a:spLocks noGrp="1"/>
          </p:cNvSpPr>
          <p:nvPr>
            <p:ph idx="1"/>
          </p:nvPr>
        </p:nvSpPr>
        <p:spPr/>
        <p:txBody>
          <a:bodyPr/>
          <a:lstStyle/>
          <a:p>
            <a:r>
              <a:rPr lang="en-US" dirty="0"/>
              <a:t>Condition on the previous word:</a:t>
            </a:r>
          </a:p>
          <a:p>
            <a:endParaRPr lang="en-US" dirty="0"/>
          </a:p>
          <a:p>
            <a:endParaRPr lang="en-US" dirty="0"/>
          </a:p>
          <a:p>
            <a:pPr lvl="1"/>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2841E54-C24A-0E40-A228-399E6213AEC2}"/>
              </a:ext>
            </a:extLst>
          </p:cNvPr>
          <p:cNvSpPr>
            <a:spLocks noGrp="1"/>
          </p:cNvSpPr>
          <p:nvPr>
            <p:ph type="sldNum" sz="quarter" idx="12"/>
          </p:nvPr>
        </p:nvSpPr>
        <p:spPr/>
        <p:txBody>
          <a:bodyPr/>
          <a:lstStyle/>
          <a:p>
            <a:fld id="{A2EF37A0-74FC-AB4F-AE4C-D9BFC6719E9F}" type="slidenum">
              <a:rPr lang="en-US" smtClean="0"/>
              <a:pPr/>
              <a:t>82</a:t>
            </a:fld>
            <a:endParaRPr lang="en-US"/>
          </a:p>
        </p:txBody>
      </p:sp>
      <p:sp>
        <p:nvSpPr>
          <p:cNvPr id="7" name="TextBox 6"/>
          <p:cNvSpPr txBox="1"/>
          <p:nvPr/>
        </p:nvSpPr>
        <p:spPr>
          <a:xfrm>
            <a:off x="228600" y="3635276"/>
            <a:ext cx="8610600" cy="2308324"/>
          </a:xfrm>
          <a:prstGeom prst="rect">
            <a:avLst/>
          </a:prstGeom>
          <a:noFill/>
        </p:spPr>
        <p:txBody>
          <a:bodyPr wrap="square" rtlCol="0">
            <a:spAutoFit/>
          </a:bodyPr>
          <a:lstStyle/>
          <a:p>
            <a:r>
              <a:rPr lang="en-US" dirty="0" err="1">
                <a:latin typeface="Courier"/>
                <a:cs typeface="Courier"/>
              </a:rPr>
              <a:t>texaco</a:t>
            </a:r>
            <a:r>
              <a:rPr lang="en-US" dirty="0">
                <a:latin typeface="Courier"/>
                <a:cs typeface="Courier"/>
              </a:rPr>
              <a:t>, rose, one, in, this, issue, is, pursuing, growth, in, a, boiler, house, said, </a:t>
            </a:r>
            <a:r>
              <a:rPr lang="en-US" dirty="0" err="1">
                <a:latin typeface="Courier"/>
                <a:cs typeface="Courier"/>
              </a:rPr>
              <a:t>mr.</a:t>
            </a:r>
            <a:r>
              <a:rPr lang="en-US" dirty="0">
                <a:latin typeface="Courier"/>
                <a:cs typeface="Courier"/>
              </a:rPr>
              <a:t>, </a:t>
            </a:r>
            <a:r>
              <a:rPr lang="en-US" dirty="0" err="1">
                <a:latin typeface="Courier"/>
                <a:cs typeface="Courier"/>
              </a:rPr>
              <a:t>gurria</a:t>
            </a:r>
            <a:r>
              <a:rPr lang="en-US" dirty="0">
                <a:latin typeface="Courier"/>
                <a:cs typeface="Courier"/>
              </a:rPr>
              <a:t>, </a:t>
            </a:r>
            <a:r>
              <a:rPr lang="en-US" dirty="0" err="1">
                <a:latin typeface="Courier"/>
                <a:cs typeface="Courier"/>
              </a:rPr>
              <a:t>mexico</a:t>
            </a:r>
            <a:r>
              <a:rPr lang="en-US" dirty="0">
                <a:latin typeface="Courier"/>
                <a:cs typeface="Courier"/>
              </a:rPr>
              <a:t>, 's, motion, control, proposal, without, permission, from, five, hundred, fifty, five, yen</a:t>
            </a:r>
          </a:p>
          <a:p>
            <a:endParaRPr lang="en-US" dirty="0">
              <a:latin typeface="Courier"/>
              <a:cs typeface="Courier"/>
            </a:endParaRPr>
          </a:p>
          <a:p>
            <a:r>
              <a:rPr lang="en-US" dirty="0">
                <a:latin typeface="Courier"/>
                <a:cs typeface="Courier"/>
              </a:rPr>
              <a:t>outside, new, car, parking, lot, of, the, agreement, reached</a:t>
            </a:r>
          </a:p>
          <a:p>
            <a:endParaRPr lang="en-US" dirty="0">
              <a:latin typeface="Courier"/>
              <a:cs typeface="Courier"/>
            </a:endParaRPr>
          </a:p>
          <a:p>
            <a:r>
              <a:rPr lang="en-US" dirty="0">
                <a:latin typeface="Courier"/>
                <a:cs typeface="Courier"/>
              </a:rPr>
              <a:t>this, would, be, a, record, </a:t>
            </a:r>
            <a:r>
              <a:rPr lang="en-US" dirty="0" err="1">
                <a:latin typeface="Courier"/>
                <a:cs typeface="Courier"/>
              </a:rPr>
              <a:t>november</a:t>
            </a:r>
            <a:endParaRPr lang="en-US" dirty="0">
              <a:latin typeface="Courier"/>
              <a:cs typeface="Courier"/>
            </a:endParaRPr>
          </a:p>
        </p:txBody>
      </p:sp>
      <p:graphicFrame>
        <p:nvGraphicFramePr>
          <p:cNvPr id="6" name="Object 3"/>
          <p:cNvGraphicFramePr>
            <a:graphicFrameLocks noChangeAspect="1"/>
          </p:cNvGraphicFramePr>
          <p:nvPr>
            <p:extLst/>
          </p:nvPr>
        </p:nvGraphicFramePr>
        <p:xfrm>
          <a:off x="762001" y="2743201"/>
          <a:ext cx="6745287" cy="596543"/>
        </p:xfrm>
        <a:graphic>
          <a:graphicData uri="http://schemas.openxmlformats.org/presentationml/2006/ole">
            <mc:AlternateContent xmlns:mc="http://schemas.openxmlformats.org/markup-compatibility/2006">
              <mc:Choice xmlns:v="urn:schemas-microsoft-com:vml" Requires="v">
                <p:oleObj spid="_x0000_s2061" name="Equation" r:id="rId5" imgW="2019300" imgH="177800" progId="Equation.3">
                  <p:embed/>
                </p:oleObj>
              </mc:Choice>
              <mc:Fallback>
                <p:oleObj name="Equation" r:id="rId5" imgW="2019300" imgH="177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1" y="2743201"/>
                        <a:ext cx="6745287" cy="596543"/>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017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a:t>N-gram models</a:t>
            </a:r>
            <a:endParaRPr lang="en-US" dirty="0"/>
          </a:p>
        </p:txBody>
      </p:sp>
      <p:sp>
        <p:nvSpPr>
          <p:cNvPr id="2" name="Content Placeholder 1"/>
          <p:cNvSpPr>
            <a:spLocks noGrp="1"/>
          </p:cNvSpPr>
          <p:nvPr>
            <p:ph idx="1"/>
          </p:nvPr>
        </p:nvSpPr>
        <p:spPr/>
        <p:txBody>
          <a:bodyPr/>
          <a:lstStyle/>
          <a:p>
            <a:r>
              <a:rPr lang="en-US" dirty="0"/>
              <a:t>We can extend to trigrams, 4-grams, 5-grams</a:t>
            </a:r>
          </a:p>
          <a:p>
            <a:r>
              <a:rPr lang="en-US" dirty="0"/>
              <a:t>In general this is an insufficient model of language</a:t>
            </a:r>
          </a:p>
          <a:p>
            <a:pPr lvl="1"/>
            <a:r>
              <a:rPr lang="en-US" dirty="0"/>
              <a:t>because language has long-distance dependencies:</a:t>
            </a:r>
          </a:p>
          <a:p>
            <a:pPr lvl="1"/>
            <a:endParaRPr lang="en-US" dirty="0"/>
          </a:p>
          <a:p>
            <a:pPr lvl="1"/>
            <a:r>
              <a:rPr lang="en-US" b="1" dirty="0"/>
              <a:t>“The computer which I had just put into the machine room on the fifth floor crashed.”</a:t>
            </a:r>
          </a:p>
          <a:p>
            <a:pPr lvl="1"/>
            <a:endParaRPr lang="en-US" dirty="0"/>
          </a:p>
          <a:p>
            <a:r>
              <a:rPr lang="en-US" dirty="0"/>
              <a:t>But we can often get away with N-gram models</a:t>
            </a:r>
          </a:p>
        </p:txBody>
      </p:sp>
      <p:sp>
        <p:nvSpPr>
          <p:cNvPr id="5" name="Slide Number Placeholder 4">
            <a:extLst>
              <a:ext uri="{FF2B5EF4-FFF2-40B4-BE49-F238E27FC236}">
                <a16:creationId xmlns:a16="http://schemas.microsoft.com/office/drawing/2014/main" id="{C8B9CFD9-9AF2-3840-9FAE-E9E9E538218B}"/>
              </a:ext>
            </a:extLst>
          </p:cNvPr>
          <p:cNvSpPr>
            <a:spLocks noGrp="1"/>
          </p:cNvSpPr>
          <p:nvPr>
            <p:ph type="sldNum" sz="quarter" idx="12"/>
          </p:nvPr>
        </p:nvSpPr>
        <p:spPr/>
        <p:txBody>
          <a:bodyPr/>
          <a:lstStyle/>
          <a:p>
            <a:fld id="{A2EF37A0-74FC-AB4F-AE4C-D9BFC6719E9F}" type="slidenum">
              <a:rPr lang="en-US" smtClean="0"/>
              <a:pPr/>
              <a:t>83</a:t>
            </a:fld>
            <a:endParaRPr lang="en-US"/>
          </a:p>
        </p:txBody>
      </p:sp>
    </p:spTree>
    <p:extLst>
      <p:ext uri="{BB962C8B-B14F-4D97-AF65-F5344CB8AC3E}">
        <p14:creationId xmlns:p14="http://schemas.microsoft.com/office/powerpoint/2010/main" val="288959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7706" y="0"/>
            <a:ext cx="12413673" cy="6982691"/>
          </a:xfrm>
          <a:prstGeom prst="rect">
            <a:avLst/>
          </a:prstGeom>
        </p:spPr>
      </p:pic>
      <p:sp>
        <p:nvSpPr>
          <p:cNvPr id="2" name="Title 1"/>
          <p:cNvSpPr>
            <a:spLocks noGrp="1"/>
          </p:cNvSpPr>
          <p:nvPr>
            <p:ph type="title"/>
          </p:nvPr>
        </p:nvSpPr>
        <p:spPr>
          <a:xfrm>
            <a:off x="116378" y="3491345"/>
            <a:ext cx="5791200" cy="1371600"/>
          </a:xfrm>
        </p:spPr>
        <p:txBody>
          <a:bodyPr/>
          <a:lstStyle/>
          <a:p>
            <a:r>
              <a:rPr lang="en-US" dirty="0">
                <a:solidFill>
                  <a:schemeClr val="bg1"/>
                </a:solidFill>
              </a:rPr>
              <a:t>The value of a vertex</a:t>
            </a:r>
          </a:p>
        </p:txBody>
      </p:sp>
    </p:spTree>
    <p:extLst>
      <p:ext uri="{BB962C8B-B14F-4D97-AF65-F5344CB8AC3E}">
        <p14:creationId xmlns:p14="http://schemas.microsoft.com/office/powerpoint/2010/main" val="41062097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24280</TotalTime>
  <Words>4780</Words>
  <Application>Microsoft Macintosh PowerPoint</Application>
  <PresentationFormat>On-screen Show (4:3)</PresentationFormat>
  <Paragraphs>998</Paragraphs>
  <Slides>83</Slides>
  <Notes>18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4" baseType="lpstr">
      <vt:lpstr>Arial</vt:lpstr>
      <vt:lpstr>Arial Black</vt:lpstr>
      <vt:lpstr>Calibri</vt:lpstr>
      <vt:lpstr>Courier</vt:lpstr>
      <vt:lpstr>Lucida Sans</vt:lpstr>
      <vt:lpstr>Mangal</vt:lpstr>
      <vt:lpstr>Symbol</vt:lpstr>
      <vt:lpstr>Tahoma</vt:lpstr>
      <vt:lpstr>Wingdings</vt:lpstr>
      <vt:lpstr>Essential</vt:lpstr>
      <vt:lpstr>Equation</vt:lpstr>
      <vt:lpstr>Principles of  Data Science</vt:lpstr>
      <vt:lpstr>Announcements</vt:lpstr>
      <vt:lpstr>Wrap-up From last Lecture …</vt:lpstr>
      <vt:lpstr>Wrapping Up: Graphs, &amp; Networks</vt:lpstr>
      <vt:lpstr>Storing a Graph</vt:lpstr>
      <vt:lpstr>Adjacency Lists</vt:lpstr>
      <vt:lpstr>Adjacency Dictionaries</vt:lpstr>
      <vt:lpstr>Adjacency Matrix</vt:lpstr>
      <vt:lpstr>The value of a vertex</vt:lpstr>
      <vt:lpstr>Importance of vertices</vt:lpstr>
      <vt:lpstr>Strength of relationships</vt:lpstr>
      <vt:lpstr>Weak and Strong Ties</vt:lpstr>
      <vt:lpstr>Connections in Social Media</vt:lpstr>
      <vt:lpstr>Learning from Network Topology</vt:lpstr>
      <vt:lpstr>“shortcut” Bridge</vt:lpstr>
      <vt:lpstr>Neighborhood Overlap</vt:lpstr>
      <vt:lpstr>Learning from Profiles and Interactions</vt:lpstr>
      <vt:lpstr>Community detection</vt:lpstr>
      <vt:lpstr>What is a community?</vt:lpstr>
      <vt:lpstr>What is a community?</vt:lpstr>
      <vt:lpstr>Community detection</vt:lpstr>
      <vt:lpstr>Girvan-Newman method</vt:lpstr>
      <vt:lpstr>Girvan-Newman method</vt:lpstr>
      <vt:lpstr>Girvan-Newman method</vt:lpstr>
      <vt:lpstr>Girvan-Newman method</vt:lpstr>
      <vt:lpstr>NetworkX: Viz</vt:lpstr>
      <vt:lpstr>Networkx: Viz</vt:lpstr>
      <vt:lpstr>Networkx: Viz</vt:lpstr>
      <vt:lpstr>And now:</vt:lpstr>
      <vt:lpstr>Precursor to Natural language processing</vt:lpstr>
      <vt:lpstr>Precursor to Natural Language processing</vt:lpstr>
      <vt:lpstr>Precursor to Natural language processing</vt:lpstr>
      <vt:lpstr>Statistical Natural Language Processing</vt:lpstr>
      <vt:lpstr>NLP in Data Science</vt:lpstr>
      <vt:lpstr>Understanding language is hard</vt:lpstr>
      <vt:lpstr>Understanding language is hard</vt:lpstr>
      <vt:lpstr>Understanding language is hard?</vt:lpstr>
      <vt:lpstr>“Some Signal”</vt:lpstr>
      <vt:lpstr>“Some Signal”</vt:lpstr>
      <vt:lpstr>Aside: Terminology</vt:lpstr>
      <vt:lpstr>NLP Tasks</vt:lpstr>
      <vt:lpstr>Syntax</vt:lpstr>
      <vt:lpstr>Semantics: information extraction</vt:lpstr>
      <vt:lpstr>Semantics: named entity recognition</vt:lpstr>
      <vt:lpstr>Semantics: sentiment analysis</vt:lpstr>
      <vt:lpstr>Semantics: Machine translation</vt:lpstr>
      <vt:lpstr>Semantics: Machine translation</vt:lpstr>
      <vt:lpstr>Semantics: question answering</vt:lpstr>
      <vt:lpstr>Semantics: question answering</vt:lpstr>
      <vt:lpstr>Semantics: Spoken Dialogue Systems</vt:lpstr>
      <vt:lpstr>Semantics: textual entailment</vt:lpstr>
      <vt:lpstr>Semantics: document summarization</vt:lpstr>
      <vt:lpstr>Other tasks</vt:lpstr>
      <vt:lpstr>Semantics: Text classification</vt:lpstr>
      <vt:lpstr>Text classification</vt:lpstr>
      <vt:lpstr>Text classification</vt:lpstr>
      <vt:lpstr>Text classification</vt:lpstr>
      <vt:lpstr>Representing a document “in math”</vt:lpstr>
      <vt:lpstr>Bag of words Example</vt:lpstr>
      <vt:lpstr>Term Frequency</vt:lpstr>
      <vt:lpstr>Defining features From Term Frequency</vt:lpstr>
      <vt:lpstr>Linear classification</vt:lpstr>
      <vt:lpstr>Linear classification</vt:lpstr>
      <vt:lpstr>Inverse Document Frequency</vt:lpstr>
      <vt:lpstr>Inverse Document Frequency</vt:lpstr>
      <vt:lpstr>TF-IDF</vt:lpstr>
      <vt:lpstr>Similarity between Documents</vt:lpstr>
      <vt:lpstr>Tokenization</vt:lpstr>
      <vt:lpstr>Other basic terms</vt:lpstr>
      <vt:lpstr>Stemming</vt:lpstr>
      <vt:lpstr>(Minimum) Edit distance</vt:lpstr>
      <vt:lpstr>NLP in Python</vt:lpstr>
      <vt:lpstr>NLTK examples</vt:lpstr>
      <vt:lpstr>NLTK Examples</vt:lpstr>
      <vt:lpstr>NLTK Examples</vt:lpstr>
      <vt:lpstr>NLTK Examples</vt:lpstr>
      <vt:lpstr>NLTK Examples</vt:lpstr>
      <vt:lpstr>Brief Aside: n-grams</vt:lpstr>
      <vt:lpstr>Language Modeling</vt:lpstr>
      <vt:lpstr>Language Modeling</vt:lpstr>
      <vt:lpstr>Simplest case:  Unigram model</vt:lpstr>
      <vt:lpstr>Bigram Model</vt:lpstr>
      <vt:lpstr>N-gram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2575</cp:revision>
  <cp:lastPrinted>2018-10-12T01:33:59Z</cp:lastPrinted>
  <dcterms:created xsi:type="dcterms:W3CDTF">2013-03-05T15:39:19Z</dcterms:created>
  <dcterms:modified xsi:type="dcterms:W3CDTF">2018-10-17T03:13:11Z</dcterms:modified>
</cp:coreProperties>
</file>