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69"/>
  </p:notesMasterIdLst>
  <p:handoutMasterIdLst>
    <p:handoutMasterId r:id="rId70"/>
  </p:handoutMasterIdLst>
  <p:sldIdLst>
    <p:sldId id="256" r:id="rId2"/>
    <p:sldId id="423" r:id="rId3"/>
    <p:sldId id="689" r:id="rId4"/>
    <p:sldId id="463" r:id="rId5"/>
    <p:sldId id="464" r:id="rId6"/>
    <p:sldId id="465" r:id="rId7"/>
    <p:sldId id="466" r:id="rId8"/>
    <p:sldId id="645" r:id="rId9"/>
    <p:sldId id="561" r:id="rId10"/>
    <p:sldId id="631" r:id="rId11"/>
    <p:sldId id="632" r:id="rId12"/>
    <p:sldId id="633" r:id="rId13"/>
    <p:sldId id="634" r:id="rId14"/>
    <p:sldId id="641" r:id="rId15"/>
    <p:sldId id="642" r:id="rId16"/>
    <p:sldId id="643" r:id="rId17"/>
    <p:sldId id="667" r:id="rId18"/>
    <p:sldId id="668" r:id="rId19"/>
    <p:sldId id="669" r:id="rId20"/>
    <p:sldId id="670" r:id="rId21"/>
    <p:sldId id="671" r:id="rId22"/>
    <p:sldId id="635" r:id="rId23"/>
    <p:sldId id="644" r:id="rId24"/>
    <p:sldId id="636" r:id="rId25"/>
    <p:sldId id="426" r:id="rId26"/>
    <p:sldId id="427" r:id="rId27"/>
    <p:sldId id="429" r:id="rId28"/>
    <p:sldId id="649" r:id="rId29"/>
    <p:sldId id="650" r:id="rId30"/>
    <p:sldId id="651" r:id="rId31"/>
    <p:sldId id="652" r:id="rId32"/>
    <p:sldId id="653" r:id="rId33"/>
    <p:sldId id="654" r:id="rId34"/>
    <p:sldId id="672" r:id="rId35"/>
    <p:sldId id="662" r:id="rId36"/>
    <p:sldId id="597" r:id="rId37"/>
    <p:sldId id="663" r:id="rId38"/>
    <p:sldId id="664" r:id="rId39"/>
    <p:sldId id="622" r:id="rId40"/>
    <p:sldId id="628" r:id="rId41"/>
    <p:sldId id="627" r:id="rId42"/>
    <p:sldId id="629" r:id="rId43"/>
    <p:sldId id="630" r:id="rId44"/>
    <p:sldId id="665" r:id="rId45"/>
    <p:sldId id="666" r:id="rId46"/>
    <p:sldId id="673" r:id="rId47"/>
    <p:sldId id="682" r:id="rId48"/>
    <p:sldId id="683" r:id="rId49"/>
    <p:sldId id="684" r:id="rId50"/>
    <p:sldId id="640" r:id="rId51"/>
    <p:sldId id="687" r:id="rId52"/>
    <p:sldId id="430" r:id="rId53"/>
    <p:sldId id="431" r:id="rId54"/>
    <p:sldId id="437" r:id="rId55"/>
    <p:sldId id="432" r:id="rId56"/>
    <p:sldId id="439" r:id="rId57"/>
    <p:sldId id="440" r:id="rId58"/>
    <p:sldId id="441" r:id="rId59"/>
    <p:sldId id="688" r:id="rId60"/>
    <p:sldId id="314" r:id="rId61"/>
    <p:sldId id="315" r:id="rId62"/>
    <p:sldId id="316" r:id="rId63"/>
    <p:sldId id="317" r:id="rId64"/>
    <p:sldId id="318" r:id="rId65"/>
    <p:sldId id="320" r:id="rId66"/>
    <p:sldId id="321" r:id="rId67"/>
    <p:sldId id="324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689"/>
            <p14:sldId id="463"/>
            <p14:sldId id="464"/>
            <p14:sldId id="465"/>
            <p14:sldId id="466"/>
            <p14:sldId id="645"/>
            <p14:sldId id="561"/>
            <p14:sldId id="631"/>
            <p14:sldId id="632"/>
            <p14:sldId id="633"/>
            <p14:sldId id="634"/>
            <p14:sldId id="641"/>
            <p14:sldId id="642"/>
            <p14:sldId id="643"/>
            <p14:sldId id="667"/>
            <p14:sldId id="668"/>
            <p14:sldId id="669"/>
            <p14:sldId id="670"/>
            <p14:sldId id="671"/>
            <p14:sldId id="635"/>
            <p14:sldId id="644"/>
            <p14:sldId id="636"/>
            <p14:sldId id="426"/>
            <p14:sldId id="427"/>
            <p14:sldId id="429"/>
            <p14:sldId id="649"/>
            <p14:sldId id="650"/>
            <p14:sldId id="651"/>
            <p14:sldId id="652"/>
            <p14:sldId id="653"/>
            <p14:sldId id="654"/>
            <p14:sldId id="672"/>
            <p14:sldId id="662"/>
            <p14:sldId id="597"/>
            <p14:sldId id="663"/>
            <p14:sldId id="664"/>
            <p14:sldId id="622"/>
            <p14:sldId id="628"/>
            <p14:sldId id="627"/>
            <p14:sldId id="629"/>
            <p14:sldId id="630"/>
            <p14:sldId id="665"/>
            <p14:sldId id="666"/>
            <p14:sldId id="673"/>
            <p14:sldId id="682"/>
            <p14:sldId id="683"/>
            <p14:sldId id="684"/>
            <p14:sldId id="640"/>
            <p14:sldId id="687"/>
            <p14:sldId id="430"/>
            <p14:sldId id="431"/>
            <p14:sldId id="437"/>
            <p14:sldId id="432"/>
            <p14:sldId id="439"/>
            <p14:sldId id="440"/>
            <p14:sldId id="441"/>
            <p14:sldId id="688"/>
            <p14:sldId id="314"/>
            <p14:sldId id="315"/>
            <p14:sldId id="316"/>
            <p14:sldId id="317"/>
            <p14:sldId id="318"/>
            <p14:sldId id="320"/>
            <p14:sldId id="321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13" autoAdjust="0"/>
    <p:restoredTop sz="80016" autoAdjust="0"/>
  </p:normalViewPr>
  <p:slideViewPr>
    <p:cSldViewPr snapToGrid="0" snapToObjects="1">
      <p:cViewPr varScale="1">
        <p:scale>
          <a:sx n="85" d="100"/>
          <a:sy n="85" d="100"/>
        </p:scale>
        <p:origin x="6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99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2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031F-EB71-7642-8F3C-6FDC1408CB9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9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7E1AA-3B5C-7144-BCE2-DB2BE2D704A0}" type="slidenum">
              <a:rPr lang="en-US"/>
              <a:pPr/>
              <a:t>55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37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1DC5F2-6B6E-FD48-8039-2DB790B32523}" type="slidenum">
              <a:rPr lang="en-US"/>
              <a:pPr/>
              <a:t>56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3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1DC5F2-6B6E-FD48-8039-2DB790B32523}" type="slidenum">
              <a:rPr lang="en-US"/>
              <a:pPr/>
              <a:t>57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1DC5F2-6B6E-FD48-8039-2DB790B32523}" type="slidenum">
              <a:rPr lang="en-US"/>
              <a:pPr/>
              <a:t>58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59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0A22D606-CF3D-F04D-B2F8-D72DEE13B199}" type="slidenum">
              <a:rPr lang="en-US" sz="1300">
                <a:solidFill>
                  <a:srgbClr val="000000"/>
                </a:solidFill>
              </a:rPr>
              <a:pPr eaLnBrk="1" hangingPunct="1"/>
              <a:t>60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Now let's define information extraction!  a more general task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Goal: get semantic information out of documents, esp. web pages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Defined as a dumbing-down of more lofty goal of Natural Language Understanding -- more technologically manageable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we're often interested in learning about particular relations (in DB sense)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e.g. scouring financial news for movements of executives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e.g. [person] [assumes/loses] [role] at [company]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want to scour through text, find relation instances, suck out, put in DB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you're allowed to do domain- and problem-specific customization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lots of potential applications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 business/financial context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 biomedical context, clinical medicine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there's all this unstructured text data about research and patients -- you'd like to be able to get structured information out of it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could lead to other automated information finding: trends, correlations, drug interactions, impact of some protein on expression of a gene, ...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73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0A22D606-CF3D-F04D-B2F8-D72DEE13B199}" type="slidenum">
              <a:rPr lang="en-US" sz="1300">
                <a:solidFill>
                  <a:srgbClr val="000000"/>
                </a:solidFill>
              </a:rPr>
              <a:pPr eaLnBrk="1" hangingPunct="1"/>
              <a:t>61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Now let's define information extraction!  a more general task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Goal: get semantic information out of documents, esp. web pages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Defined as a dumbing-down of more lofty goal of Natural Language Understanding -- more technologically manageable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we're often interested in learning about particular relations (in DB sense)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e.g. scouring financial news for movements of executives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e.g. [person] [assumes/loses] [role] at [company]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 want to scour through text, find relation instances, suck out, put in DB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you're allowed to do domain- and problem-specific customization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lots of potential applications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 business/financial context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 biomedical context, clinical medicine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there's all this unstructured text data about research and patients -- you'd like to be able to get structured information out of it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could lead to other automated information finding: trends, correlations, drug interactions, impact of some protein on expression of a gene, ...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72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low-level information extraction: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mail programs extracting times, dates, phone numbers, events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are specialized kinds of relations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done using regular expressions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ABDFA6D4-36EC-8F4A-863E-C450DF321629}" type="slidenum">
              <a:rPr lang="en-US" sz="1300">
                <a:solidFill>
                  <a:srgbClr val="000000"/>
                </a:solidFill>
              </a:rPr>
              <a:pPr eaLnBrk="1" hangingPunct="1"/>
              <a:t>62</a:t>
            </a:fld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3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5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low-level information extraction: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mail programs extracting times, dates, phone numbers, events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are specialized kinds of relations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done using regular expressions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ABDFA6D4-36EC-8F4A-863E-C450DF321629}" type="slidenum">
              <a:rPr lang="en-US" sz="1300">
                <a:solidFill>
                  <a:srgbClr val="000000"/>
                </a:solidFill>
              </a:rPr>
              <a:pPr eaLnBrk="1" hangingPunct="1"/>
              <a:t>63</a:t>
            </a:fld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61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7B77BF6D-120D-E146-B046-DB1402EA11CE}" type="slidenum">
              <a:rPr lang="en-US" sz="1300">
                <a:solidFill>
                  <a:srgbClr val="000000"/>
                </a:solidFill>
              </a:rPr>
              <a:pPr eaLnBrk="1" hangingPunct="1"/>
              <a:t>64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task is actually a surprisingly difficult task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you might think, how hard can it be: you look at the web page, find out how much, … but there's actually a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lot of subtlety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getting it right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here's a product web page -- it's probably pretty obvious to you guys that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this is a book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right?  but for the computer, it's sort of subtle to tell this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because although the top-level category is "English Books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it's </a:t>
            </a:r>
            <a:r>
              <a:rPr lang="en-US" altLang="ja-JP" b="1" dirty="0">
                <a:latin typeface="Arial" charset="0"/>
                <a:ea typeface="ＭＳ Ｐゴシック" charset="0"/>
                <a:cs typeface="ＭＳ Ｐゴシック" charset="0"/>
              </a:rPr>
              <a:t>inside subcategory "Toys"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-- you might think it's a toy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that's what's more common on shopping sites: if you're on a site that sells home furnishings, and you're in a subcategory "flatware", you assume that a product you see there is an instance of flatware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title isn't labeled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 a title, it's just bold and big font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then prices -- very typically you see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multiple prices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here, prices for different countries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also: list price vs. our price, or previously vs. marked down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somehow you need to figure out that this is the price you want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 to do this with accuracy over different websites is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quite tough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920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EE6826E-2DC5-4B47-B99D-393ABFCA0D34}" type="slidenum">
              <a:rPr lang="en-US" sz="1300">
                <a:solidFill>
                  <a:srgbClr val="000000"/>
                </a:solidFill>
              </a:rPr>
              <a:pPr eaLnBrk="1" hangingPunct="1"/>
              <a:t>65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did the text search engine work so badly?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not only does it not give you geocoding, open house planning</a:t>
            </a:r>
          </a:p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couldn't even successfully deliver basic functionality of search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if you want to search for property, what do you care about?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you probably care about size (# bedrooms), price range, location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none of those are well supported by basic text search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you might think town or suburb would work OK -- and it is the one that comes closest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still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lots of problems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mention location of real estate office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45 minuts from Parramatta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multiple locations in a single ad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prices -- people want to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search for price range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, and text search doesn't do that</a:t>
            </a:r>
          </a:p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multiple prices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: was X, now 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rent vs buy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97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12CA22AE-F62C-6C42-9582-0F00E0A92B38}" type="slidenum">
              <a:rPr lang="en-US" sz="1300">
                <a:solidFill>
                  <a:srgbClr val="000000"/>
                </a:solidFill>
              </a:rPr>
              <a:pPr eaLnBrk="1" hangingPunct="1"/>
              <a:t>66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let's talk a bit more about NER and how it's evaluated, and then we'll talk about two approaches for doing it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I already defined NER.  you have a piece of text, and you want to: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1. find things that are names: European Commission, John Lloyd Jones, etc.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2. give them labels: ORG, PERS, etc.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note that in this particular example "Thursday" was not labeled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9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First, let's define NER!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go through pages, recognize the names of things: "Bill </a:t>
            </a:r>
            <a:r>
              <a:rPr lang="en-US" sz="1100" dirty="0" err="1">
                <a:latin typeface="Arial" charset="0"/>
                <a:ea typeface="ＭＳ Ｐゴシック" charset="0"/>
                <a:cs typeface="ＭＳ Ｐゴシック" charset="0"/>
              </a:rPr>
              <a:t>MacCartney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", "Stanford University"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the people who came up with this task had a rather precise, philosophically motivated meaning in mind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entity: a discrete, actual thing: </a:t>
            </a:r>
            <a:r>
              <a:rPr lang="en-US" sz="1100" i="1" dirty="0">
                <a:latin typeface="Arial" charset="0"/>
                <a:ea typeface="ＭＳ Ｐゴシック" charset="0"/>
                <a:cs typeface="ＭＳ Ｐゴシック" charset="0"/>
              </a:rPr>
              <a:t>Bill </a:t>
            </a:r>
            <a:r>
              <a:rPr lang="en-US" sz="1100" i="1" dirty="0" err="1">
                <a:latin typeface="Arial" charset="0"/>
                <a:ea typeface="ＭＳ Ｐゴシック" charset="0"/>
                <a:cs typeface="ＭＳ Ｐゴシック" charset="0"/>
              </a:rPr>
              <a:t>MacCartney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, but not </a:t>
            </a:r>
            <a:r>
              <a:rPr lang="en-US" sz="1100" i="1" dirty="0">
                <a:latin typeface="Arial" charset="0"/>
                <a:ea typeface="ＭＳ Ｐゴシック" charset="0"/>
                <a:cs typeface="ＭＳ Ｐゴシック" charset="0"/>
              </a:rPr>
              <a:t>calcium carbonate 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or </a:t>
            </a:r>
            <a:r>
              <a:rPr lang="en-US" sz="1100" i="1" dirty="0">
                <a:latin typeface="Arial" charset="0"/>
                <a:ea typeface="ＭＳ Ｐゴシック" charset="0"/>
                <a:cs typeface="ＭＳ Ｐゴシック" charset="0"/>
              </a:rPr>
              <a:t>Tuesday 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or </a:t>
            </a:r>
            <a:r>
              <a:rPr lang="en-US" sz="1100" i="1" dirty="0">
                <a:latin typeface="Arial" charset="0"/>
                <a:ea typeface="ＭＳ Ｐゴシック" charset="0"/>
                <a:cs typeface="ＭＳ Ｐゴシック" charset="0"/>
              </a:rPr>
              <a:t>Viagra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1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named entity: an entity with a name, in a philosophical, </a:t>
            </a:r>
            <a:r>
              <a:rPr lang="en-US" sz="1100" dirty="0" err="1">
                <a:latin typeface="Arial" charset="0"/>
                <a:ea typeface="ＭＳ Ｐゴシック" charset="0"/>
                <a:cs typeface="ＭＳ Ｐゴシック" charset="0"/>
              </a:rPr>
              <a:t>Kripke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-like sense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(this water bottle is an entity, but not a NAMED entity)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but in practice the definition has been expanded quite a bit in later work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we routinely include dates &amp; times, proteins, drug names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but still, loosely, things that have a name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but NOT references to entities which are not names: "this university", "it</a:t>
            </a:r>
            <a:r>
              <a:rPr lang="ja-JP" altLang="en-US" sz="11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11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first task in NER: identifying occurrences of named entities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looking for capital letters is a really good clue! at least in English!  but not so much in Hebrew, Chinese, ... non-Latinate alphabets also doesn't really work in German -- all nouns are capitalized!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so that's a pretty useful base-level task -- widely deployed and used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you've probably seen web pages that do this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e.g. financial web sites often mark up stock symbols, names of companies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Microsoft has done work with this, smart tags, entities tagged with metadata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Reuters has web service </a:t>
            </a:r>
            <a:r>
              <a:rPr lang="en-US" sz="1100" dirty="0" err="1">
                <a:latin typeface="Arial" charset="0"/>
                <a:ea typeface="ＭＳ Ｐゴシック" charset="0"/>
                <a:cs typeface="ＭＳ Ｐゴシック" charset="0"/>
              </a:rPr>
              <a:t>OpenCalais</a:t>
            </a:r>
            <a:r>
              <a:rPr lang="en-US" sz="1100" dirty="0">
                <a:latin typeface="Arial" charset="0"/>
                <a:ea typeface="ＭＳ Ｐゴシック" charset="0"/>
                <a:cs typeface="ＭＳ Ｐゴシック" charset="0"/>
              </a:rPr>
              <a:t>, you send them docs, they send back NER markup</a:t>
            </a:r>
          </a:p>
          <a:p>
            <a:pPr>
              <a:lnSpc>
                <a:spcPct val="80000"/>
              </a:lnSpc>
            </a:pPr>
            <a:endParaRPr lang="en-US" sz="11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92876" indent="-30495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219810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707733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195657" indent="-243962" eaLnBrk="0" hangingPunct="0"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683581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3171505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659429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4147353" indent="-2439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34CD18FA-34FA-F744-A8BB-4CDE6A4606DD}" type="slidenum">
              <a:rPr lang="en-US" sz="1300">
                <a:solidFill>
                  <a:srgbClr val="000000"/>
                </a:solidFill>
              </a:rPr>
              <a:pPr eaLnBrk="1" hangingPunct="1"/>
              <a:t>67</a:t>
            </a:fld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9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8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1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8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2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1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bigquery/public-data/" TargetMode="External"/><Relationship Id="rId2" Type="http://schemas.openxmlformats.org/officeDocument/2006/relationships/hyperlink" Target="https://www.data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ws.amazon.com/public-datasets/" TargetMode="External"/><Relationship Id="rId4" Type="http://schemas.openxmlformats.org/officeDocument/2006/relationships/hyperlink" Target="https://www.kaggle.com/dataset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package" Target="../embeddings/Microsoft_Excel_Worksheet5.xlsx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md.io/" TargetMode="External"/><Relationship Id="rId2" Type="http://schemas.openxmlformats.org/officeDocument/2006/relationships/hyperlink" Target="http://www.alexa.com/topsit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4.e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47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emf"/><Relationship Id="rId20" Type="http://schemas.openxmlformats.org/officeDocument/2006/relationships/image" Target="../media/image45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emf"/><Relationship Id="rId11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49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8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emf"/><Relationship Id="rId2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og/1995-github-jupyter-notebooks-3" TargetMode="External"/><Relationship Id="rId2" Type="http://schemas.openxmlformats.org/officeDocument/2006/relationships/hyperlink" Target="https://pages.github.com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Principles of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#9 – 10/24/2018</a:t>
            </a:r>
          </a:p>
          <a:p>
            <a:endParaRPr lang="en-US" sz="1600" b="1" dirty="0"/>
          </a:p>
          <a:p>
            <a:r>
              <a:rPr lang="en-US" sz="1600" b="1" dirty="0"/>
              <a:t>CMSC641</a:t>
            </a:r>
          </a:p>
          <a:p>
            <a:r>
              <a:rPr lang="en-US" sz="1600" b="1" dirty="0"/>
              <a:t>Wednesdays</a:t>
            </a:r>
          </a:p>
          <a:p>
            <a:r>
              <a:rPr lang="en-US" sz="1600" b="1" dirty="0"/>
              <a:t>7:00pm – 9:30pm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34480" cy="1371600"/>
          </a:xfrm>
        </p:spPr>
        <p:txBody>
          <a:bodyPr/>
          <a:lstStyle/>
          <a:p>
            <a:r>
              <a:rPr lang="en-US"/>
              <a:t>Text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document </a:t>
            </a:r>
            <a:r>
              <a:rPr lang="en-US" b="0" i="1" dirty="0"/>
              <a:t>w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set of classes </a:t>
            </a:r>
            <a:r>
              <a:rPr lang="en-US" b="0" i="1" dirty="0"/>
              <a:t>Y</a:t>
            </a:r>
            <a:r>
              <a:rPr lang="en-US" b="0" dirty="0"/>
              <a:t> = {</a:t>
            </a:r>
            <a:r>
              <a:rPr lang="en-US" b="0" i="1" dirty="0"/>
              <a:t>y</a:t>
            </a:r>
            <a:r>
              <a:rPr lang="en-US" b="0" i="1" baseline="-25000" dirty="0"/>
              <a:t>1</a:t>
            </a:r>
            <a:r>
              <a:rPr lang="en-US" b="0" dirty="0"/>
              <a:t>, </a:t>
            </a:r>
            <a:r>
              <a:rPr lang="en-US" b="0" i="1" dirty="0"/>
              <a:t>y</a:t>
            </a:r>
            <a:r>
              <a:rPr lang="en-US" b="0" i="1" baseline="-25000" dirty="0"/>
              <a:t>2</a:t>
            </a:r>
            <a:r>
              <a:rPr lang="en-US" b="0" dirty="0"/>
              <a:t>, </a:t>
            </a:r>
            <a:r>
              <a:rPr lang="mr-IN" b="0" dirty="0"/>
              <a:t>…</a:t>
            </a:r>
            <a:r>
              <a:rPr lang="en-US" b="0" dirty="0"/>
              <a:t>, </a:t>
            </a:r>
            <a:r>
              <a:rPr lang="en-US" b="0" i="1" dirty="0" err="1"/>
              <a:t>y</a:t>
            </a:r>
            <a:r>
              <a:rPr lang="en-US" b="0" i="1" baseline="-25000" dirty="0" err="1"/>
              <a:t>J</a:t>
            </a:r>
            <a:r>
              <a:rPr lang="en-US" b="0" dirty="0"/>
              <a:t>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training set of </a:t>
            </a:r>
            <a:r>
              <a:rPr lang="en-US" b="0" i="1" dirty="0"/>
              <a:t>m</a:t>
            </a:r>
            <a:r>
              <a:rPr lang="en-US" b="0" dirty="0"/>
              <a:t> hand-labeled documents</a:t>
            </a:r>
            <a:br>
              <a:rPr lang="en-US" b="0" dirty="0"/>
            </a:br>
            <a:r>
              <a:rPr lang="en-US" b="0" dirty="0"/>
              <a:t>	{(</a:t>
            </a:r>
            <a:r>
              <a:rPr lang="en-US" b="0" i="1" dirty="0"/>
              <a:t>w</a:t>
            </a:r>
            <a:r>
              <a:rPr lang="en-US" b="0" i="1" baseline="-25000" dirty="0"/>
              <a:t>1</a:t>
            </a:r>
            <a:r>
              <a:rPr lang="en-US" b="0" dirty="0"/>
              <a:t>, </a:t>
            </a:r>
            <a:r>
              <a:rPr lang="en-US" b="0" i="1" dirty="0"/>
              <a:t>y</a:t>
            </a:r>
            <a:r>
              <a:rPr lang="en-US" b="0" i="1" baseline="-25000" dirty="0"/>
              <a:t>1</a:t>
            </a:r>
            <a:r>
              <a:rPr lang="en-US" b="0" dirty="0"/>
              <a:t>), (</a:t>
            </a:r>
            <a:r>
              <a:rPr lang="en-US" b="0" i="1" dirty="0"/>
              <a:t>w</a:t>
            </a:r>
            <a:r>
              <a:rPr lang="en-US" b="0" i="1" baseline="-25000" dirty="0"/>
              <a:t>2</a:t>
            </a:r>
            <a:r>
              <a:rPr lang="en-US" b="0" dirty="0"/>
              <a:t>, </a:t>
            </a:r>
            <a:r>
              <a:rPr lang="en-US" b="0" i="1" dirty="0"/>
              <a:t>y</a:t>
            </a:r>
            <a:r>
              <a:rPr lang="en-US" b="0" i="1" baseline="-25000" dirty="0"/>
              <a:t>2</a:t>
            </a:r>
            <a:r>
              <a:rPr lang="en-US" b="0" dirty="0"/>
              <a:t>), </a:t>
            </a:r>
            <a:r>
              <a:rPr lang="mr-IN" b="0" dirty="0"/>
              <a:t>…</a:t>
            </a:r>
            <a:r>
              <a:rPr lang="en-US" b="0" dirty="0"/>
              <a:t>, (</a:t>
            </a:r>
            <a:r>
              <a:rPr lang="en-US" b="0" i="1" dirty="0" err="1"/>
              <a:t>w</a:t>
            </a:r>
            <a:r>
              <a:rPr lang="en-US" b="0" i="1" baseline="-25000" dirty="0" err="1"/>
              <a:t>m</a:t>
            </a:r>
            <a:r>
              <a:rPr lang="en-US" b="0" dirty="0"/>
              <a:t>, </a:t>
            </a:r>
            <a:r>
              <a:rPr lang="en-US" b="0" i="1" dirty="0" err="1"/>
              <a:t>y</a:t>
            </a:r>
            <a:r>
              <a:rPr lang="en-US" b="0" i="1" baseline="-25000" dirty="0" err="1"/>
              <a:t>m</a:t>
            </a:r>
            <a:r>
              <a:rPr lang="en-US" b="0" dirty="0"/>
              <a:t>)}</a:t>
            </a:r>
          </a:p>
          <a:p>
            <a:endParaRPr lang="en-US" dirty="0"/>
          </a:p>
          <a:p>
            <a:r>
              <a:rPr lang="en-US" dirty="0"/>
              <a:t>Output: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learned classifier </a:t>
            </a:r>
            <a:r>
              <a:rPr lang="en-US" b="0" i="1" dirty="0"/>
              <a:t>w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</a:t>
            </a:r>
            <a:r>
              <a:rPr lang="en-US" b="0" i="1" dirty="0">
                <a:sym typeface="Wingdings"/>
              </a:rPr>
              <a:t>y</a:t>
            </a:r>
          </a:p>
          <a:p>
            <a:endParaRPr lang="en-US" i="1" dirty="0">
              <a:sym typeface="Wingdings"/>
            </a:endParaRPr>
          </a:p>
          <a:p>
            <a:r>
              <a:rPr lang="en-US" dirty="0">
                <a:sym typeface="Wingdings"/>
              </a:rPr>
              <a:t>This is an example of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supervised learning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a document “in math”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Simplest method: </a:t>
            </a:r>
            <a:r>
              <a:rPr lang="en-US" dirty="0">
                <a:solidFill>
                  <a:schemeClr val="tx2"/>
                </a:solidFill>
              </a:rPr>
              <a:t>bag of words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Represent each document as a vector of word frequencies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Order of words does not matter, just #occurrences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39" y="2171910"/>
            <a:ext cx="3551722" cy="2791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58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54800" cy="1371600"/>
          </a:xfrm>
        </p:spPr>
        <p:txBody>
          <a:bodyPr/>
          <a:lstStyle/>
          <a:p>
            <a:r>
              <a:rPr lang="en-US" dirty="0"/>
              <a:t>Bag of </a:t>
            </a:r>
            <a:r>
              <a:rPr lang="en-US"/>
              <a:t>words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quick brown fox jumps over the lazy dog</a:t>
            </a:r>
          </a:p>
          <a:p>
            <a:r>
              <a:rPr lang="en-US" dirty="0"/>
              <a:t>I am he as you are he as you are me</a:t>
            </a:r>
          </a:p>
          <a:p>
            <a:r>
              <a:rPr lang="en-US" dirty="0"/>
              <a:t>he said the CMSC641 is 510 more CMSCs than the CMSC131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994752"/>
              </p:ext>
            </p:extLst>
          </p:nvPr>
        </p:nvGraphicFramePr>
        <p:xfrm>
          <a:off x="1981200" y="3520493"/>
          <a:ext cx="6096000" cy="28339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82486">
                <a:tc>
                  <a:txBody>
                    <a:bodyPr/>
                    <a:lstStyle/>
                    <a:p>
                      <a:r>
                        <a:rPr lang="en-US" dirty="0"/>
                        <a:t>the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CMSC641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quick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CMSCs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than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6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225533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Document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59015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959486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3</a:t>
            </a:r>
          </a:p>
        </p:txBody>
      </p:sp>
    </p:spTree>
    <p:extLst>
      <p:ext uri="{BB962C8B-B14F-4D97-AF65-F5344CB8AC3E}">
        <p14:creationId xmlns:p14="http://schemas.microsoft.com/office/powerpoint/2010/main" val="373208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Term frequency</a:t>
            </a:r>
            <a:r>
              <a:rPr lang="en-US" dirty="0"/>
              <a:t>: the number of times a term appears in a specific document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: frequency of word </a:t>
            </a:r>
            <a:r>
              <a:rPr lang="en-US" b="0" i="1" dirty="0"/>
              <a:t>j</a:t>
            </a:r>
            <a:r>
              <a:rPr lang="en-US" b="0" dirty="0"/>
              <a:t> in document </a:t>
            </a:r>
            <a:r>
              <a:rPr lang="en-US" b="0" i="1" dirty="0"/>
              <a:t>i</a:t>
            </a:r>
          </a:p>
          <a:p>
            <a:r>
              <a:rPr lang="en-US" dirty="0"/>
              <a:t>This can be the raw count (like in the BOW in the last slide):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 ∈ {0,1} if word </a:t>
            </a:r>
            <a:r>
              <a:rPr lang="en-US" b="0" i="1" dirty="0"/>
              <a:t>j</a:t>
            </a:r>
            <a:r>
              <a:rPr lang="en-US" b="0" dirty="0"/>
              <a:t> appears or doesn’t appear in doc </a:t>
            </a:r>
            <a:r>
              <a:rPr lang="en-US" b="0" i="1" dirty="0" err="1"/>
              <a:t>i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log(1 + </a:t>
            </a: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) </a:t>
            </a:r>
            <a:r>
              <a:rPr lang="mr-IN" b="0" dirty="0"/>
              <a:t>–</a:t>
            </a:r>
            <a:r>
              <a:rPr lang="en-US" b="0" dirty="0"/>
              <a:t> reduce the effect of outliers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 / </a:t>
            </a:r>
            <a:r>
              <a:rPr lang="en-US" b="0" dirty="0" err="1"/>
              <a:t>max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mr-IN" b="0" dirty="0"/>
              <a:t>–</a:t>
            </a:r>
            <a:r>
              <a:rPr lang="en-US" b="0" dirty="0"/>
              <a:t> normalize by document i’s most frequent word</a:t>
            </a:r>
          </a:p>
          <a:p>
            <a:r>
              <a:rPr lang="en-US" dirty="0"/>
              <a:t>What can we do with this?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 as features to learn a classifier </a:t>
            </a:r>
            <a:r>
              <a:rPr lang="en-US" b="0" i="1" dirty="0"/>
              <a:t>w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</a:t>
            </a:r>
            <a:r>
              <a:rPr lang="en-US" b="0" i="1" dirty="0">
                <a:sym typeface="Wingdings"/>
              </a:rPr>
              <a:t>y </a:t>
            </a:r>
            <a:r>
              <a:rPr lang="mr-IN" b="0" dirty="0">
                <a:sym typeface="Wingdings"/>
              </a:rPr>
              <a:t>…</a:t>
            </a:r>
            <a:r>
              <a:rPr lang="en-US" b="0" dirty="0">
                <a:sym typeface="Wingdings"/>
              </a:rPr>
              <a:t>!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Defining features From </a:t>
            </a:r>
            <a:r>
              <a:rPr lang="en-US"/>
              <a:t>Term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257800"/>
          </a:xfrm>
        </p:spPr>
        <p:txBody>
          <a:bodyPr>
            <a:normAutofit/>
          </a:bodyPr>
          <a:lstStyle/>
          <a:p>
            <a:r>
              <a:rPr lang="en-US" dirty="0"/>
              <a:t>Suppose we are classifying if a document was written by The Beatles or not (i.e., </a:t>
            </a:r>
            <a:r>
              <a:rPr lang="en-US" dirty="0">
                <a:solidFill>
                  <a:schemeClr val="tx2"/>
                </a:solidFill>
              </a:rPr>
              <a:t>binary</a:t>
            </a:r>
            <a:r>
              <a:rPr lang="en-US" dirty="0"/>
              <a:t> classification):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Two classes </a:t>
            </a:r>
            <a:r>
              <a:rPr lang="en-US" b="0" i="1" dirty="0"/>
              <a:t>y</a:t>
            </a:r>
            <a:r>
              <a:rPr lang="en-US" b="0" dirty="0"/>
              <a:t> ∈ </a:t>
            </a:r>
            <a:r>
              <a:rPr lang="en-US" b="0" i="1" dirty="0"/>
              <a:t>Y = </a:t>
            </a:r>
            <a:r>
              <a:rPr lang="en-US" b="0" dirty="0"/>
              <a:t>{ 0, 1 } = { </a:t>
            </a:r>
            <a:r>
              <a:rPr lang="en-US" b="0" dirty="0" err="1"/>
              <a:t>not_beatles</a:t>
            </a:r>
            <a:r>
              <a:rPr lang="en-US" b="0" dirty="0"/>
              <a:t>, </a:t>
            </a:r>
            <a:r>
              <a:rPr lang="en-US" b="0" dirty="0" err="1"/>
              <a:t>beatles</a:t>
            </a:r>
            <a:r>
              <a:rPr lang="en-US" b="0" dirty="0"/>
              <a:t> }</a:t>
            </a:r>
          </a:p>
          <a:p>
            <a:r>
              <a:rPr lang="en-US" dirty="0"/>
              <a:t>Let’s use </a:t>
            </a:r>
            <a:r>
              <a:rPr lang="en-US" dirty="0" err="1"/>
              <a:t>tf</a:t>
            </a:r>
            <a:r>
              <a:rPr lang="en-US" i="1" baseline="-25000" dirty="0" err="1"/>
              <a:t>ij</a:t>
            </a:r>
            <a:r>
              <a:rPr lang="en-US" dirty="0"/>
              <a:t> ∈ {0,1}, which gives: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represent documents with a </a:t>
            </a:r>
            <a:r>
              <a:rPr lang="en-US" dirty="0">
                <a:solidFill>
                  <a:schemeClr val="tx2"/>
                </a:solidFill>
              </a:rPr>
              <a:t>feature function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dirty="0"/>
              <a:t>, y = </a:t>
            </a:r>
            <a:r>
              <a:rPr lang="en-US" b="0" dirty="0" err="1"/>
              <a:t>not_beatles</a:t>
            </a:r>
            <a:r>
              <a:rPr lang="en-US" b="0" dirty="0"/>
              <a:t> = 0) =	[</a:t>
            </a:r>
            <a:r>
              <a:rPr lang="en-US" dirty="0" err="1"/>
              <a:t>x</a:t>
            </a:r>
            <a:r>
              <a:rPr lang="en-US" b="0" baseline="30000" dirty="0" err="1"/>
              <a:t>T</a:t>
            </a:r>
            <a:r>
              <a:rPr lang="en-US" b="0" dirty="0"/>
              <a:t>, </a:t>
            </a:r>
            <a:r>
              <a:rPr lang="en-US" dirty="0"/>
              <a:t>0</a:t>
            </a:r>
            <a:r>
              <a:rPr lang="en-US" b="0" baseline="30000" dirty="0"/>
              <a:t>T</a:t>
            </a:r>
            <a:r>
              <a:rPr lang="en-US" b="0" dirty="0"/>
              <a:t>, 1]</a:t>
            </a:r>
            <a:r>
              <a:rPr lang="en-US" b="0" baseline="30000" dirty="0"/>
              <a:t>T</a:t>
            </a:r>
            <a:br>
              <a:rPr lang="en-US" b="0" dirty="0"/>
            </a:br>
            <a:r>
              <a:rPr lang="en-US" b="0" dirty="0"/>
              <a:t>	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dirty="0"/>
              <a:t>, y = </a:t>
            </a:r>
            <a:r>
              <a:rPr lang="en-US" b="0" dirty="0" err="1"/>
              <a:t>beatles</a:t>
            </a:r>
            <a:r>
              <a:rPr lang="en-US" b="0" dirty="0"/>
              <a:t> = 1) =		[</a:t>
            </a:r>
            <a:r>
              <a:rPr lang="en-US" dirty="0"/>
              <a:t>0</a:t>
            </a:r>
            <a:r>
              <a:rPr lang="en-US" b="0" baseline="30000" dirty="0"/>
              <a:t>T</a:t>
            </a:r>
            <a:r>
              <a:rPr lang="en-US" b="0" dirty="0"/>
              <a:t>, </a:t>
            </a:r>
            <a:r>
              <a:rPr lang="en-US" dirty="0" err="1"/>
              <a:t>x</a:t>
            </a:r>
            <a:r>
              <a:rPr lang="en-US" b="0" baseline="30000" dirty="0" err="1"/>
              <a:t>T</a:t>
            </a:r>
            <a:r>
              <a:rPr lang="en-US" b="0" dirty="0"/>
              <a:t>, 1]</a:t>
            </a:r>
            <a:r>
              <a:rPr lang="en-US" b="0" baseline="30000" dirty="0"/>
              <a:t>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14060"/>
              </p:ext>
            </p:extLst>
          </p:nvPr>
        </p:nvGraphicFramePr>
        <p:xfrm>
          <a:off x="1032934" y="3520493"/>
          <a:ext cx="6096000" cy="20167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65240">
                <a:tc>
                  <a:txBody>
                    <a:bodyPr/>
                    <a:lstStyle/>
                    <a:p>
                      <a:r>
                        <a:rPr lang="en-US" sz="1200" dirty="0"/>
                        <a:t>the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CMSC641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you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quick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CMSCs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/>
                        <a:t>…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than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6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491066" y="443391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  <a:r>
              <a:rPr lang="en-US" dirty="0"/>
              <a:t>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91066" y="4798535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x</a:t>
            </a:r>
            <a:r>
              <a:rPr lang="en-US" baseline="-25000"/>
              <a:t>2</a:t>
            </a:r>
            <a:r>
              <a:rPr lang="en-US" baseline="30000"/>
              <a:t>T</a:t>
            </a:r>
            <a:r>
              <a:rPr lang="en-US"/>
              <a:t> =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491066" y="5167867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baseline="30000" dirty="0"/>
              <a:t>T</a:t>
            </a:r>
            <a:r>
              <a:rPr lang="en-US" dirty="0"/>
              <a:t>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2266" y="4433915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 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266" y="4798536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 =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2266" y="5167868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3</a:t>
            </a:r>
            <a:r>
              <a:rPr lang="en-US" dirty="0"/>
              <a:t> = 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266" y="3214119"/>
            <a:ext cx="1185333" cy="11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Linear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733"/>
          </a:xfrm>
        </p:spPr>
        <p:txBody>
          <a:bodyPr>
            <a:normAutofit/>
          </a:bodyPr>
          <a:lstStyle/>
          <a:p>
            <a:r>
              <a:rPr lang="en-US" dirty="0"/>
              <a:t>We can then define </a:t>
            </a:r>
            <a:r>
              <a:rPr lang="en-US" dirty="0">
                <a:solidFill>
                  <a:schemeClr val="tx2"/>
                </a:solidFill>
              </a:rPr>
              <a:t>weights</a:t>
            </a:r>
            <a:r>
              <a:rPr lang="en-US" dirty="0"/>
              <a:t> 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for each feature</a:t>
            </a:r>
          </a:p>
          <a:p>
            <a:r>
              <a:rPr lang="en-US" i="1" dirty="0"/>
              <a:t>	</a:t>
            </a:r>
            <a:r>
              <a:rPr lang="el-GR" i="1" dirty="0"/>
              <a:t>θ</a:t>
            </a:r>
            <a:r>
              <a:rPr lang="en-US" b="0" i="1" dirty="0"/>
              <a:t> </a:t>
            </a:r>
            <a:r>
              <a:rPr lang="en-US" b="0" dirty="0"/>
              <a:t>= { &lt;CMSC641, </a:t>
            </a:r>
            <a:r>
              <a:rPr lang="en-US" b="0" dirty="0" err="1"/>
              <a:t>not_beatles</a:t>
            </a:r>
            <a:r>
              <a:rPr lang="en-US" b="0" dirty="0"/>
              <a:t>&gt; = +1,</a:t>
            </a:r>
            <a:br>
              <a:rPr lang="en-US" b="0" dirty="0"/>
            </a:br>
            <a:r>
              <a:rPr lang="en-US" b="0" dirty="0"/>
              <a:t>		&lt;CMSC641, </a:t>
            </a:r>
            <a:r>
              <a:rPr lang="en-US" b="0" dirty="0" err="1"/>
              <a:t>beatles</a:t>
            </a:r>
            <a:r>
              <a:rPr lang="en-US" b="0" dirty="0"/>
              <a:t>&gt; = -1,</a:t>
            </a:r>
            <a:br>
              <a:rPr lang="en-US" b="0" dirty="0"/>
            </a:br>
            <a:r>
              <a:rPr lang="en-US" b="0" dirty="0"/>
              <a:t>		&lt;walrus, </a:t>
            </a:r>
            <a:r>
              <a:rPr lang="en-US" b="0" dirty="0" err="1"/>
              <a:t>not_beatles</a:t>
            </a:r>
            <a:r>
              <a:rPr lang="en-US" b="0" dirty="0"/>
              <a:t>&gt; = -0.3,</a:t>
            </a:r>
            <a:br>
              <a:rPr lang="en-US" b="0" dirty="0"/>
            </a:br>
            <a:r>
              <a:rPr lang="en-US" b="0" dirty="0"/>
              <a:t>		&lt;walrus, </a:t>
            </a:r>
            <a:r>
              <a:rPr lang="en-US" b="0" dirty="0" err="1"/>
              <a:t>beatles</a:t>
            </a:r>
            <a:r>
              <a:rPr lang="en-US" b="0" dirty="0"/>
              <a:t>&gt; = +1,</a:t>
            </a:r>
            <a:br>
              <a:rPr lang="en-US" b="0" dirty="0"/>
            </a:br>
            <a:r>
              <a:rPr lang="en-US" b="0" dirty="0"/>
              <a:t>		&lt;the, </a:t>
            </a:r>
            <a:r>
              <a:rPr lang="en-US" b="0" dirty="0" err="1"/>
              <a:t>not_beatles</a:t>
            </a:r>
            <a:r>
              <a:rPr lang="en-US" b="0" dirty="0"/>
              <a:t>&gt; = 0,</a:t>
            </a:r>
            <a:br>
              <a:rPr lang="en-US" b="0" dirty="0"/>
            </a:br>
            <a:r>
              <a:rPr lang="en-US" b="0" dirty="0"/>
              <a:t>		&lt;the, </a:t>
            </a:r>
            <a:r>
              <a:rPr lang="en-US" b="0" dirty="0" err="1"/>
              <a:t>beatles</a:t>
            </a:r>
            <a:r>
              <a:rPr lang="en-US" b="0" dirty="0"/>
              <a:t>&gt;, 0, </a:t>
            </a:r>
            <a:r>
              <a:rPr lang="mr-IN" b="0" dirty="0"/>
              <a:t>…</a:t>
            </a:r>
            <a:r>
              <a:rPr lang="en-US" b="0" dirty="0"/>
              <a:t> }</a:t>
            </a:r>
          </a:p>
          <a:p>
            <a:r>
              <a:rPr lang="en-US" dirty="0"/>
              <a:t>Write weights as vector that aligns with feature mapping</a:t>
            </a:r>
          </a:p>
          <a:p>
            <a:r>
              <a:rPr lang="en-US" dirty="0"/>
              <a:t>Score </a:t>
            </a:r>
            <a:r>
              <a:rPr lang="en-US" b="0" dirty="0"/>
              <a:t>𝝍 </a:t>
            </a:r>
            <a:r>
              <a:rPr lang="en-US" dirty="0"/>
              <a:t>of an instance </a:t>
            </a:r>
            <a:r>
              <a:rPr lang="en-US" i="1" dirty="0"/>
              <a:t>x</a:t>
            </a:r>
            <a:r>
              <a:rPr lang="en-US" dirty="0"/>
              <a:t> and class </a:t>
            </a:r>
            <a:r>
              <a:rPr lang="en-US" i="1" dirty="0"/>
              <a:t>y</a:t>
            </a:r>
            <a:r>
              <a:rPr lang="en-US" dirty="0"/>
              <a:t> is the sum of the weights for the features in that class:</a:t>
            </a:r>
          </a:p>
          <a:p>
            <a:r>
              <a:rPr lang="en-US" b="0" dirty="0"/>
              <a:t>	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baseline="-25000" dirty="0"/>
              <a:t>	</a:t>
            </a:r>
            <a:r>
              <a:rPr lang="en-US" b="0" dirty="0"/>
              <a:t>= </a:t>
            </a:r>
            <a:r>
              <a:rPr lang="el-GR" b="0" dirty="0"/>
              <a:t>Σ</a:t>
            </a:r>
            <a:r>
              <a:rPr lang="en-US" b="0" dirty="0"/>
              <a:t> </a:t>
            </a:r>
            <a:r>
              <a:rPr lang="el-GR" b="0" i="1" dirty="0"/>
              <a:t>θ</a:t>
            </a:r>
            <a:r>
              <a:rPr lang="en-US" b="0" i="1" baseline="-25000" dirty="0"/>
              <a:t>n</a:t>
            </a:r>
            <a:r>
              <a:rPr lang="en-US" b="0" i="1" dirty="0"/>
              <a:t> </a:t>
            </a:r>
            <a:r>
              <a:rPr lang="en-US" b="0" i="1" dirty="0" err="1"/>
              <a:t>f</a:t>
            </a:r>
            <a:r>
              <a:rPr lang="en-US" b="0" i="1" baseline="-25000" dirty="0" err="1"/>
              <a:t>n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b="0" i="1" dirty="0"/>
              <a:t> </a:t>
            </a:r>
          </a:p>
          <a:p>
            <a:r>
              <a:rPr lang="en-US" b="0" i="1" dirty="0"/>
              <a:t>		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/>
              <a:t>Linear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feature function f(x, </a:t>
            </a:r>
            <a:r>
              <a:rPr lang="en-US" i="1" dirty="0"/>
              <a:t>y</a:t>
            </a:r>
            <a:r>
              <a:rPr lang="en-US" dirty="0"/>
              <a:t>) and a score </a:t>
            </a: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i="1" baseline="-25000" dirty="0" err="1"/>
              <a:t>y</a:t>
            </a:r>
            <a:r>
              <a:rPr lang="en-US" i="1" baseline="-25000" dirty="0"/>
              <a:t> </a:t>
            </a:r>
            <a:r>
              <a:rPr lang="en-US" i="1" dirty="0"/>
              <a:t>=</a:t>
            </a:r>
            <a:r>
              <a:rPr lang="el-GR" i="1" dirty="0"/>
              <a:t> 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36" y="3421859"/>
            <a:ext cx="6596647" cy="110278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725333" y="4524642"/>
            <a:ext cx="338667" cy="335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9069" y="4852872"/>
            <a:ext cx="484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For each class y ∈ { </a:t>
            </a:r>
            <a:r>
              <a:rPr lang="en-US" dirty="0" err="1">
                <a:solidFill>
                  <a:schemeClr val="accent5"/>
                </a:solidFill>
              </a:rPr>
              <a:t>not_beatles</a:t>
            </a:r>
            <a:r>
              <a:rPr lang="en-US" dirty="0">
                <a:solidFill>
                  <a:schemeClr val="accent5"/>
                </a:solidFill>
              </a:rPr>
              <a:t>, </a:t>
            </a:r>
            <a:r>
              <a:rPr lang="en-US" dirty="0" err="1">
                <a:solidFill>
                  <a:schemeClr val="accent5"/>
                </a:solidFill>
              </a:rPr>
              <a:t>beatles</a:t>
            </a:r>
            <a:r>
              <a:rPr lang="en-US" dirty="0">
                <a:solidFill>
                  <a:schemeClr val="accent5"/>
                </a:solidFill>
              </a:rPr>
              <a:t> }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26666" y="3002023"/>
            <a:ext cx="254002" cy="2842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87333" y="2651523"/>
            <a:ext cx="386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Compute the score of the document for that class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405467" y="3132667"/>
            <a:ext cx="220133" cy="289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199" y="2523067"/>
            <a:ext cx="314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And return the class with highest score!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300133" y="4064000"/>
            <a:ext cx="1032934" cy="13461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20267" y="5410199"/>
            <a:ext cx="3014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Where did these weights come from? We’ll talk about this in the ML lectures </a:t>
            </a:r>
            <a:r>
              <a:rPr lang="mr-IN" dirty="0">
                <a:solidFill>
                  <a:schemeClr val="tx2"/>
                </a:solidFill>
              </a:rPr>
              <a:t>…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1" name="Curved Connector 20"/>
          <p:cNvCxnSpPr/>
          <p:nvPr/>
        </p:nvCxnSpPr>
        <p:spPr>
          <a:xfrm rot="5400000" flipH="1" flipV="1">
            <a:off x="4292601" y="4512735"/>
            <a:ext cx="1727200" cy="1100664"/>
          </a:xfrm>
          <a:prstGeom prst="curvedConnector3">
            <a:avLst>
              <a:gd name="adj1" fmla="val 2451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09801" y="5884950"/>
            <a:ext cx="30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mr-IN" dirty="0">
                <a:solidFill>
                  <a:schemeClr val="tx2"/>
                </a:solidFill>
              </a:rPr>
              <a:t>…</a:t>
            </a:r>
            <a:r>
              <a:rPr lang="en-US" dirty="0">
                <a:solidFill>
                  <a:schemeClr val="tx2"/>
                </a:solidFill>
              </a:rPr>
              <a:t> and also this whole “linear classifier” thing.)</a:t>
            </a:r>
          </a:p>
        </p:txBody>
      </p:sp>
    </p:spTree>
    <p:extLst>
      <p:ext uri="{BB962C8B-B14F-4D97-AF65-F5344CB8AC3E}">
        <p14:creationId xmlns:p14="http://schemas.microsoft.com/office/powerpoint/2010/main" val="35188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6" grpId="0"/>
      <p:bldP spid="19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54800" cy="1371600"/>
          </a:xfrm>
        </p:spPr>
        <p:txBody>
          <a:bodyPr/>
          <a:lstStyle/>
          <a:p>
            <a:r>
              <a:rPr lang="en-US" dirty="0"/>
              <a:t>Explicit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27494"/>
          </a:xfrm>
        </p:spPr>
        <p:txBody>
          <a:bodyPr>
            <a:normAutofit/>
          </a:bodyPr>
          <a:lstStyle/>
          <a:p>
            <a:r>
              <a:rPr lang="en-US" dirty="0"/>
              <a:t>We are interested in classifying documents into one of two classes </a:t>
            </a:r>
            <a:r>
              <a:rPr lang="en-US" i="1" dirty="0"/>
              <a:t>y</a:t>
            </a:r>
            <a:r>
              <a:rPr lang="en-US" dirty="0"/>
              <a:t> ∈ </a:t>
            </a:r>
            <a:r>
              <a:rPr lang="en-US" i="1" dirty="0"/>
              <a:t>Y = </a:t>
            </a:r>
            <a:r>
              <a:rPr lang="en-US" dirty="0"/>
              <a:t>{ 0, 1 } = { </a:t>
            </a:r>
            <a:r>
              <a:rPr lang="en-US" dirty="0" err="1"/>
              <a:t>hates_cats</a:t>
            </a:r>
            <a:r>
              <a:rPr lang="en-US" dirty="0"/>
              <a:t>, </a:t>
            </a:r>
            <a:r>
              <a:rPr lang="en-US" dirty="0" err="1"/>
              <a:t>likes_cats</a:t>
            </a:r>
            <a:r>
              <a:rPr lang="en-US" dirty="0"/>
              <a:t>}</a:t>
            </a:r>
          </a:p>
          <a:p>
            <a:r>
              <a:rPr lang="en-US" dirty="0"/>
              <a:t>Document 1: I like cats</a:t>
            </a:r>
          </a:p>
          <a:p>
            <a:r>
              <a:rPr lang="en-US" dirty="0"/>
              <a:t>Document 2: I hate cats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Now, represent documents with a feature function:</a:t>
            </a:r>
            <a:br>
              <a:rPr lang="en-US" dirty="0"/>
            </a:br>
            <a:r>
              <a:rPr lang="en-US" dirty="0"/>
              <a:t>	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dirty="0"/>
              <a:t>, y = </a:t>
            </a:r>
            <a:r>
              <a:rPr lang="en-US" b="0" dirty="0" err="1"/>
              <a:t>hates_cats</a:t>
            </a:r>
            <a:r>
              <a:rPr lang="en-US" b="0" dirty="0"/>
              <a:t> = 0) =	[</a:t>
            </a:r>
            <a:r>
              <a:rPr lang="en-US" dirty="0" err="1"/>
              <a:t>x</a:t>
            </a:r>
            <a:r>
              <a:rPr lang="en-US" b="0" baseline="30000" dirty="0" err="1"/>
              <a:t>T</a:t>
            </a:r>
            <a:r>
              <a:rPr lang="en-US" b="0" dirty="0"/>
              <a:t>, </a:t>
            </a:r>
            <a:r>
              <a:rPr lang="en-US" dirty="0"/>
              <a:t>0</a:t>
            </a:r>
            <a:r>
              <a:rPr lang="en-US" b="0" baseline="30000" dirty="0"/>
              <a:t>T</a:t>
            </a:r>
            <a:r>
              <a:rPr lang="en-US" b="0" dirty="0"/>
              <a:t>, 1]</a:t>
            </a:r>
            <a:r>
              <a:rPr lang="en-US" b="0" baseline="30000" dirty="0"/>
              <a:t>T</a:t>
            </a:r>
            <a:br>
              <a:rPr lang="en-US" b="0" dirty="0"/>
            </a:br>
            <a:r>
              <a:rPr lang="en-US" b="0" dirty="0"/>
              <a:t>	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dirty="0"/>
              <a:t>, y = </a:t>
            </a:r>
            <a:r>
              <a:rPr lang="en-US" b="0" dirty="0" err="1"/>
              <a:t>likes_cats</a:t>
            </a:r>
            <a:r>
              <a:rPr lang="en-US" b="0" dirty="0"/>
              <a:t> = 1) =		[</a:t>
            </a:r>
            <a:r>
              <a:rPr lang="en-US" dirty="0"/>
              <a:t>0</a:t>
            </a:r>
            <a:r>
              <a:rPr lang="en-US" b="0" baseline="30000" dirty="0"/>
              <a:t>T</a:t>
            </a:r>
            <a:r>
              <a:rPr lang="en-US" b="0" dirty="0"/>
              <a:t>, </a:t>
            </a:r>
            <a:r>
              <a:rPr lang="en-US" dirty="0" err="1"/>
              <a:t>x</a:t>
            </a:r>
            <a:r>
              <a:rPr lang="en-US" b="0" baseline="30000" dirty="0" err="1"/>
              <a:t>T</a:t>
            </a:r>
            <a:r>
              <a:rPr lang="en-US" b="0" dirty="0"/>
              <a:t>, 1]</a:t>
            </a:r>
            <a:r>
              <a:rPr lang="en-US" b="0" baseline="30000" dirty="0"/>
              <a:t>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039" y="2561581"/>
            <a:ext cx="1896696" cy="120637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009216" y="2892953"/>
          <a:ext cx="2032000" cy="1601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240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85216" y="380637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  <a:r>
              <a:rPr lang="en-US" dirty="0"/>
              <a:t>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5216" y="4170995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x</a:t>
            </a:r>
            <a:r>
              <a:rPr lang="en-US" baseline="-25000"/>
              <a:t>2</a:t>
            </a:r>
            <a:r>
              <a:rPr lang="en-US" baseline="30000"/>
              <a:t>T</a:t>
            </a:r>
            <a:r>
              <a:rPr lang="en-US"/>
              <a:t> =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9589" y="3806375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 =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9589" y="4170996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3291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Explicit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45655" y="3916912"/>
          <a:ext cx="5439582" cy="20873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9228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--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001" y="1163216"/>
            <a:ext cx="1896696" cy="12063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455178" y="1494588"/>
          <a:ext cx="2032000" cy="1601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240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31178" y="2408009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aseline="30000" dirty="0"/>
              <a:t>T</a:t>
            </a:r>
            <a:r>
              <a:rPr lang="en-US" dirty="0"/>
              <a:t>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1178" y="2772630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x</a:t>
            </a:r>
            <a:r>
              <a:rPr lang="en-US" baseline="-25000"/>
              <a:t>2</a:t>
            </a:r>
            <a:r>
              <a:rPr lang="en-US" baseline="30000"/>
              <a:t>T</a:t>
            </a:r>
            <a:r>
              <a:rPr lang="en-US"/>
              <a:t> 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55551" y="2408010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5551" y="2772631"/>
            <a:ext cx="1016001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570855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dirty="0"/>
              <a:t>, y = </a:t>
            </a:r>
            <a:r>
              <a:rPr lang="en-US" dirty="0" err="1"/>
              <a:t>hates_cats</a:t>
            </a:r>
            <a:r>
              <a:rPr lang="en-US" dirty="0"/>
              <a:t> = 0)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935476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dirty="0"/>
              <a:t>, y = </a:t>
            </a:r>
            <a:r>
              <a:rPr lang="en-US" dirty="0" err="1"/>
              <a:t>likes_cats</a:t>
            </a:r>
            <a:r>
              <a:rPr lang="en-US" dirty="0"/>
              <a:t> = 1)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5261133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2</a:t>
            </a:r>
            <a:r>
              <a:rPr lang="en-US" dirty="0"/>
              <a:t>, y = </a:t>
            </a:r>
            <a:r>
              <a:rPr lang="en-US" dirty="0" err="1"/>
              <a:t>hates_cats</a:t>
            </a:r>
            <a:r>
              <a:rPr lang="en-US" dirty="0"/>
              <a:t> = 0)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5625754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2</a:t>
            </a:r>
            <a:r>
              <a:rPr lang="en-US" dirty="0"/>
              <a:t>, y = </a:t>
            </a:r>
            <a:r>
              <a:rPr lang="en-US" dirty="0" err="1"/>
              <a:t>likes_cats</a:t>
            </a:r>
            <a:r>
              <a:rPr lang="en-US" dirty="0"/>
              <a:t> = 1) =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10136" y="2144134"/>
            <a:ext cx="3329535" cy="646331"/>
            <a:chOff x="310136" y="2144134"/>
            <a:chExt cx="3329535" cy="646331"/>
          </a:xfrm>
        </p:grpSpPr>
        <p:sp>
          <p:nvSpPr>
            <p:cNvPr id="17" name="Rectangle 16"/>
            <p:cNvSpPr/>
            <p:nvPr/>
          </p:nvSpPr>
          <p:spPr>
            <a:xfrm>
              <a:off x="310136" y="2144134"/>
              <a:ext cx="27609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f(</a:t>
              </a:r>
              <a:r>
                <a:rPr lang="en-US" b="1" dirty="0"/>
                <a:t>x</a:t>
              </a:r>
              <a:r>
                <a:rPr lang="en-US" dirty="0"/>
                <a:t>, y = 0) =	[</a:t>
              </a:r>
              <a:r>
                <a:rPr lang="en-US" b="1" dirty="0" err="1"/>
                <a:t>x</a:t>
              </a:r>
              <a:r>
                <a:rPr lang="en-US" baseline="30000" dirty="0" err="1"/>
                <a:t>T</a:t>
              </a:r>
              <a:r>
                <a:rPr lang="en-US" dirty="0"/>
                <a:t>, 0</a:t>
              </a:r>
              <a:r>
                <a:rPr lang="en-US" baseline="30000" dirty="0"/>
                <a:t>T</a:t>
              </a:r>
              <a:r>
                <a:rPr lang="en-US" dirty="0"/>
                <a:t>, 1]</a:t>
              </a:r>
              <a:r>
                <a:rPr lang="en-US" baseline="30000" dirty="0"/>
                <a:t>T</a:t>
              </a:r>
              <a:br>
                <a:rPr lang="en-US" dirty="0"/>
              </a:br>
              <a:r>
                <a:rPr lang="en-US" dirty="0"/>
                <a:t>f(</a:t>
              </a:r>
              <a:r>
                <a:rPr lang="en-US" b="1" dirty="0"/>
                <a:t>x</a:t>
              </a:r>
              <a:r>
                <a:rPr lang="en-US" dirty="0"/>
                <a:t>, y = 1) =	[0</a:t>
              </a:r>
              <a:r>
                <a:rPr lang="en-US" baseline="30000" dirty="0"/>
                <a:t>T</a:t>
              </a:r>
              <a:r>
                <a:rPr lang="en-US" dirty="0"/>
                <a:t>, </a:t>
              </a:r>
              <a:r>
                <a:rPr lang="en-US" b="1" dirty="0" err="1"/>
                <a:t>x</a:t>
              </a:r>
              <a:r>
                <a:rPr lang="en-US" baseline="30000" dirty="0" err="1"/>
                <a:t>T</a:t>
              </a:r>
              <a:r>
                <a:rPr lang="en-US" dirty="0"/>
                <a:t>, 1]</a:t>
              </a:r>
              <a:r>
                <a:rPr lang="en-US" baseline="30000" dirty="0"/>
                <a:t>T</a:t>
              </a:r>
              <a:endParaRPr lang="en-US" dirty="0"/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2931178" y="2144134"/>
              <a:ext cx="708493" cy="628496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Down Arrow 18"/>
          <p:cNvSpPr/>
          <p:nvPr/>
        </p:nvSpPr>
        <p:spPr>
          <a:xfrm rot="19903958">
            <a:off x="1583732" y="2948694"/>
            <a:ext cx="645459" cy="118870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45655" y="3552291"/>
            <a:ext cx="222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y=0: </a:t>
            </a:r>
            <a:r>
              <a:rPr lang="en-US" i="1" dirty="0" err="1"/>
              <a:t>hates_cats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65695" y="3552291"/>
            <a:ext cx="250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 y=1: </a:t>
            </a:r>
            <a:r>
              <a:rPr lang="en-US" i="1" dirty="0" err="1"/>
              <a:t>likes_cats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171552" y="3555637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4877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9" grpId="0" animBg="1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Explicit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310"/>
            <a:ext cx="8023412" cy="4373563"/>
          </a:xfrm>
        </p:spPr>
        <p:txBody>
          <a:bodyPr>
            <a:normAutofit/>
          </a:bodyPr>
          <a:lstStyle/>
          <a:p>
            <a:r>
              <a:rPr lang="en-US" dirty="0"/>
              <a:t>Now, assume we </a:t>
            </a:r>
            <a:r>
              <a:rPr lang="en-US"/>
              <a:t>have </a:t>
            </a:r>
            <a:r>
              <a:rPr lang="en-US">
                <a:solidFill>
                  <a:schemeClr val="tx2"/>
                </a:solidFill>
              </a:rPr>
              <a:t>weights</a:t>
            </a:r>
            <a:r>
              <a:rPr lang="en-US"/>
              <a:t> 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for each feature</a:t>
            </a:r>
          </a:p>
          <a:p>
            <a:r>
              <a:rPr lang="en-US" i="1" dirty="0"/>
              <a:t>	</a:t>
            </a:r>
            <a:r>
              <a:rPr lang="el-GR" sz="1400" i="1" dirty="0"/>
              <a:t>θ</a:t>
            </a:r>
            <a:r>
              <a:rPr lang="en-US" sz="1400" b="0" i="1" dirty="0"/>
              <a:t> </a:t>
            </a:r>
            <a:r>
              <a:rPr lang="en-US" sz="1400" b="0" dirty="0"/>
              <a:t>= {	&lt;I, </a:t>
            </a:r>
            <a:r>
              <a:rPr lang="en-US" sz="1400" b="0" dirty="0" err="1"/>
              <a:t>hates_cats</a:t>
            </a:r>
            <a:r>
              <a:rPr lang="en-US" sz="1400" b="0" dirty="0"/>
              <a:t>&gt; = 0, &lt;I, </a:t>
            </a:r>
            <a:r>
              <a:rPr lang="en-US" sz="1400" b="0" dirty="0" err="1"/>
              <a:t>likes_cats</a:t>
            </a:r>
            <a:r>
              <a:rPr lang="en-US" sz="1400" b="0" dirty="0"/>
              <a:t>&gt; = 0,</a:t>
            </a:r>
          </a:p>
          <a:p>
            <a:r>
              <a:rPr lang="en-US" sz="1400" b="0" dirty="0"/>
              <a:t>		&lt;like, </a:t>
            </a:r>
            <a:r>
              <a:rPr lang="en-US" sz="1400" b="0" dirty="0" err="1"/>
              <a:t>hates_cats</a:t>
            </a:r>
            <a:r>
              <a:rPr lang="en-US" sz="1400" b="0" dirty="0"/>
              <a:t>&gt; = -1, &lt;like, </a:t>
            </a:r>
            <a:r>
              <a:rPr lang="en-US" sz="1400" b="0" dirty="0" err="1"/>
              <a:t>likes_cats</a:t>
            </a:r>
            <a:r>
              <a:rPr lang="en-US" sz="1400" b="0" dirty="0"/>
              <a:t>&gt; = +1,</a:t>
            </a:r>
          </a:p>
          <a:p>
            <a:r>
              <a:rPr lang="en-US" sz="1400" b="0" dirty="0"/>
              <a:t>		&lt;hate, </a:t>
            </a:r>
            <a:r>
              <a:rPr lang="en-US" sz="1400" b="0" dirty="0" err="1"/>
              <a:t>hates_cats</a:t>
            </a:r>
            <a:r>
              <a:rPr lang="en-US" sz="1400" b="0" dirty="0"/>
              <a:t>&gt; = +1, &lt;hate, </a:t>
            </a:r>
            <a:r>
              <a:rPr lang="en-US" sz="1400" b="0" dirty="0" err="1"/>
              <a:t>likes_cats</a:t>
            </a:r>
            <a:r>
              <a:rPr lang="en-US" sz="1400" b="0" dirty="0"/>
              <a:t>&gt; = -1,</a:t>
            </a:r>
          </a:p>
          <a:p>
            <a:r>
              <a:rPr lang="en-US" sz="1400" b="0" dirty="0"/>
              <a:t>		&lt;cats, </a:t>
            </a:r>
            <a:r>
              <a:rPr lang="en-US" sz="1400" b="0" dirty="0" err="1"/>
              <a:t>hates_cats</a:t>
            </a:r>
            <a:r>
              <a:rPr lang="en-US" sz="1400" b="0" dirty="0"/>
              <a:t>&gt; = -0.1, &lt;cats, </a:t>
            </a:r>
            <a:r>
              <a:rPr lang="en-US" sz="1400" b="0" dirty="0" err="1"/>
              <a:t>likes_cats</a:t>
            </a:r>
            <a:r>
              <a:rPr lang="en-US" sz="1400" b="0" dirty="0"/>
              <a:t> = +0.5&gt;	}</a:t>
            </a:r>
            <a:endParaRPr lang="en-US" b="0" dirty="0"/>
          </a:p>
          <a:p>
            <a:r>
              <a:rPr lang="en-US" dirty="0"/>
              <a:t>Write weights as vector that aligns with feature mapping: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041030" y="4638573"/>
          <a:ext cx="5439582" cy="20873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9228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--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5" y="5292516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dirty="0"/>
              <a:t>, y = </a:t>
            </a:r>
            <a:r>
              <a:rPr lang="en-US" dirty="0" err="1"/>
              <a:t>hates_cats</a:t>
            </a:r>
            <a:r>
              <a:rPr lang="en-US" dirty="0"/>
              <a:t> = 0)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5" y="5657137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dirty="0"/>
              <a:t>, y = </a:t>
            </a:r>
            <a:r>
              <a:rPr lang="en-US" dirty="0" err="1"/>
              <a:t>likes_cats</a:t>
            </a:r>
            <a:r>
              <a:rPr lang="en-US" dirty="0"/>
              <a:t> = 1)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5" y="5982794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2</a:t>
            </a:r>
            <a:r>
              <a:rPr lang="en-US" dirty="0"/>
              <a:t>, y = </a:t>
            </a:r>
            <a:r>
              <a:rPr lang="en-US" dirty="0" err="1"/>
              <a:t>hates_cats</a:t>
            </a:r>
            <a:r>
              <a:rPr lang="en-US" dirty="0"/>
              <a:t> = 0)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5" y="6347415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2</a:t>
            </a:r>
            <a:r>
              <a:rPr lang="en-US" dirty="0"/>
              <a:t>, y = </a:t>
            </a:r>
            <a:r>
              <a:rPr lang="en-US" dirty="0" err="1"/>
              <a:t>likes_cats</a:t>
            </a:r>
            <a:r>
              <a:rPr lang="en-US" dirty="0"/>
              <a:t> = 1) =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041031" y="4267733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575" y="4283348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 </a:t>
            </a:r>
            <a:r>
              <a:rPr lang="en-US" dirty="0"/>
              <a:t>Parameter vector </a:t>
            </a:r>
            <a:r>
              <a:rPr lang="el-GR" b="1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51209" y="3928806"/>
            <a:ext cx="222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y=0: </a:t>
            </a:r>
            <a:r>
              <a:rPr lang="en-US" i="1" dirty="0" err="1"/>
              <a:t>hates_cats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71249" y="3928806"/>
            <a:ext cx="250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 y=1: </a:t>
            </a:r>
            <a:r>
              <a:rPr lang="en-US" i="1" dirty="0" err="1"/>
              <a:t>likes_cats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7106" y="3932152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3586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was </a:t>
            </a:r>
            <a:r>
              <a:rPr lang="en-US" dirty="0">
                <a:solidFill>
                  <a:schemeClr val="tx2"/>
                </a:solidFill>
              </a:rPr>
              <a:t>due</a:t>
            </a:r>
            <a:r>
              <a:rPr lang="en-US" dirty="0"/>
              <a:t> today!</a:t>
            </a:r>
          </a:p>
          <a:p>
            <a:r>
              <a:rPr lang="en-US" dirty="0"/>
              <a:t>Mini-Project #3 is not out yet!  But will be soon …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will be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/cmsc641-fall2018/tree/master/project3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Wednesday, November 14</a:t>
            </a:r>
            <a:r>
              <a:rPr lang="en-US" b="0" baseline="30000" dirty="0">
                <a:solidFill>
                  <a:schemeClr val="tx2"/>
                </a:solidFill>
              </a:rPr>
              <a:t>th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dirty="0"/>
              <a:t>After this: final tutorials!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Explicit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911788" cy="4373563"/>
          </a:xfrm>
        </p:spPr>
        <p:txBody>
          <a:bodyPr/>
          <a:lstStyle/>
          <a:p>
            <a:r>
              <a:rPr lang="en-US" dirty="0"/>
              <a:t>Score </a:t>
            </a:r>
            <a:r>
              <a:rPr lang="en-US" b="0" dirty="0"/>
              <a:t>𝝍 </a:t>
            </a:r>
            <a:r>
              <a:rPr lang="en-US" dirty="0"/>
              <a:t>of an instance </a:t>
            </a:r>
            <a:r>
              <a:rPr lang="en-US" i="1" dirty="0"/>
              <a:t>x</a:t>
            </a:r>
            <a:r>
              <a:rPr lang="en-US" dirty="0"/>
              <a:t> and class </a:t>
            </a:r>
            <a:r>
              <a:rPr lang="en-US" i="1" dirty="0"/>
              <a:t>y</a:t>
            </a:r>
            <a:r>
              <a:rPr lang="en-US" dirty="0"/>
              <a:t> is the sum of the weights for the features in that class:</a:t>
            </a:r>
          </a:p>
          <a:p>
            <a:r>
              <a:rPr lang="en-US" b="0" dirty="0"/>
              <a:t>	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baseline="-25000" dirty="0"/>
              <a:t>	</a:t>
            </a:r>
            <a:r>
              <a:rPr lang="en-US" b="0" dirty="0"/>
              <a:t>= </a:t>
            </a:r>
            <a:r>
              <a:rPr lang="el-GR" b="0" dirty="0"/>
              <a:t>Σ</a:t>
            </a:r>
            <a:r>
              <a:rPr lang="en-US" b="0" dirty="0"/>
              <a:t> </a:t>
            </a:r>
            <a:r>
              <a:rPr lang="el-GR" b="0" i="1" dirty="0"/>
              <a:t>θ</a:t>
            </a:r>
            <a:r>
              <a:rPr lang="en-US" b="0" i="1" baseline="-25000" dirty="0"/>
              <a:t>n</a:t>
            </a:r>
            <a:r>
              <a:rPr lang="en-US" b="0" i="1" dirty="0"/>
              <a:t> </a:t>
            </a:r>
            <a:r>
              <a:rPr lang="en-US" b="0" i="1" dirty="0" err="1"/>
              <a:t>f</a:t>
            </a:r>
            <a:r>
              <a:rPr lang="en-US" b="0" i="1" baseline="-25000" dirty="0" err="1"/>
              <a:t>n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b="0" i="1" dirty="0"/>
              <a:t> </a:t>
            </a:r>
          </a:p>
          <a:p>
            <a:r>
              <a:rPr lang="en-US" b="0" i="1" dirty="0"/>
              <a:t>		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</a:p>
          <a:p>
            <a:r>
              <a:rPr lang="en-US" b="0" dirty="0"/>
              <a:t>Let’s compute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</a:t>
            </a:r>
            <a:r>
              <a:rPr lang="mr-IN" b="0" i="1" dirty="0"/>
              <a:t>…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baseline="-25000" dirty="0"/>
              <a:t> </a:t>
            </a:r>
            <a:r>
              <a:rPr lang="en-US" b="0" i="1" dirty="0"/>
              <a:t>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="0" i="1" dirty="0"/>
              <a:t>, y </a:t>
            </a:r>
            <a:r>
              <a:rPr lang="en-US" b="0" dirty="0"/>
              <a:t>= </a:t>
            </a:r>
            <a:r>
              <a:rPr lang="en-US" b="0" dirty="0" err="1"/>
              <a:t>hates_cats</a:t>
            </a:r>
            <a:r>
              <a:rPr lang="en-US" b="0" dirty="0"/>
              <a:t> = 0)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</a:t>
            </a:r>
            <a:r>
              <a:rPr lang="en-US" sz="1400" b="0" dirty="0"/>
              <a:t>0*1 + -1*1 + 1*0 + -0.1*1 + 0*0 + 1*0 + -1*0 + 0.5*0 + 1*1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-1 - 0.1 + 1 = </a:t>
            </a:r>
            <a:r>
              <a:rPr lang="en-US" dirty="0"/>
              <a:t>-0.1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81936" y="5271774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202301" y="5273282"/>
            <a:ext cx="97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7183633" y="2876626"/>
            <a:ext cx="15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hates_cats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7183693" y="4330932"/>
            <a:ext cx="151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likes_cats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588324" y="5254599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6581382" y="2305054"/>
          <a:ext cx="1155166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baseline="0" dirty="0"/>
                        <a:t>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6326729" y="5391058"/>
            <a:ext cx="143423" cy="1434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71131" y="564125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i="1" dirty="0"/>
              <a:t>, y </a:t>
            </a:r>
            <a:r>
              <a:rPr lang="en-US" dirty="0"/>
              <a:t>= 0)</a:t>
            </a:r>
          </a:p>
        </p:txBody>
      </p:sp>
    </p:spTree>
    <p:extLst>
      <p:ext uri="{BB962C8B-B14F-4D97-AF65-F5344CB8AC3E}">
        <p14:creationId xmlns:p14="http://schemas.microsoft.com/office/powerpoint/2010/main" val="11933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Explicit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Saving the boring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-0.1;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+2.5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+1.9; 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+0.5</a:t>
            </a:r>
          </a:p>
          <a:p>
            <a:r>
              <a:rPr lang="en-US" dirty="0"/>
              <a:t>We want to predict the class of each document: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Document 1: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  <a:p>
            <a:r>
              <a:rPr lang="en-US" dirty="0"/>
              <a:t>Document 2: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9083" y="2279603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1: I like cats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9083" y="2700171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2: I hate 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7" y="3617919"/>
            <a:ext cx="6596647" cy="110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94" y="5816262"/>
            <a:ext cx="1292412" cy="9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Document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dirty="0"/>
              <a:t>: frequency of word </a:t>
            </a:r>
            <a:r>
              <a:rPr lang="en-US" b="0" i="1" dirty="0"/>
              <a:t>j</a:t>
            </a:r>
            <a:r>
              <a:rPr lang="en-US" b="0" dirty="0"/>
              <a:t> in document </a:t>
            </a:r>
            <a:r>
              <a:rPr lang="en-US" b="0" i="1" dirty="0" err="1"/>
              <a:t>i</a:t>
            </a:r>
            <a:endParaRPr lang="en-US" b="0" i="1" dirty="0"/>
          </a:p>
          <a:p>
            <a:r>
              <a:rPr lang="en-US" dirty="0"/>
              <a:t>Any issues with this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Term frequency gets </a:t>
            </a:r>
            <a:r>
              <a:rPr lang="en-US" b="0" dirty="0">
                <a:solidFill>
                  <a:schemeClr val="tx2"/>
                </a:solidFill>
              </a:rPr>
              <a:t>overloaded</a:t>
            </a:r>
            <a:r>
              <a:rPr lang="en-US" b="0" dirty="0"/>
              <a:t> by common words</a:t>
            </a:r>
          </a:p>
          <a:p>
            <a:r>
              <a:rPr lang="en-US" dirty="0">
                <a:solidFill>
                  <a:schemeClr val="tx2"/>
                </a:solidFill>
              </a:rPr>
              <a:t>Inverse Document Frequency</a:t>
            </a:r>
            <a:r>
              <a:rPr lang="en-US" dirty="0"/>
              <a:t> (IDF): weight individual words negatively by how frequently they appear in the corpus: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IDF is just defined for a word j, not word/document pair j,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8" y="4339691"/>
            <a:ext cx="7696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Document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847104"/>
              </p:ext>
            </p:extLst>
          </p:nvPr>
        </p:nvGraphicFramePr>
        <p:xfrm>
          <a:off x="1981200" y="1556229"/>
          <a:ext cx="6096000" cy="28339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82486">
                <a:tc>
                  <a:txBody>
                    <a:bodyPr/>
                    <a:lstStyle/>
                    <a:p>
                      <a:r>
                        <a:rPr lang="en-US" dirty="0"/>
                        <a:t>the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CMSC641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quick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CMSCs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than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6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3261269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Document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625890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995222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33" y="4754802"/>
            <a:ext cx="3066393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3" y="5570511"/>
            <a:ext cx="374431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1" y="4754802"/>
            <a:ext cx="3105807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1" y="5570511"/>
            <a:ext cx="297968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do we use the IDF weights?</a:t>
            </a:r>
          </a:p>
          <a:p>
            <a:r>
              <a:rPr lang="en-US" dirty="0">
                <a:solidFill>
                  <a:schemeClr val="tx2"/>
                </a:solidFill>
              </a:rPr>
              <a:t>Term frequency inverse document frequency</a:t>
            </a:r>
            <a:r>
              <a:rPr lang="en-US" dirty="0"/>
              <a:t> (TF-IDF):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TF-IDF score: </a:t>
            </a:r>
            <a:r>
              <a:rPr lang="en-US" b="0" dirty="0" err="1"/>
              <a:t>tf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x </a:t>
            </a:r>
            <a:r>
              <a:rPr lang="en-US" b="0" dirty="0" err="1"/>
              <a:t>idf</a:t>
            </a:r>
            <a:r>
              <a:rPr lang="en-US" b="0" i="1" baseline="-25000" dirty="0" err="1"/>
              <a:t>j</a:t>
            </a:r>
            <a:r>
              <a:rPr lang="en-US" b="0" i="1" dirty="0"/>
              <a:t> </a:t>
            </a:r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pPr marL="342900" indent="-342900">
              <a:buFont typeface="Arial" charset="0"/>
              <a:buChar char="•"/>
            </a:pPr>
            <a:endParaRPr lang="en-US" b="0" i="1" dirty="0"/>
          </a:p>
          <a:p>
            <a:endParaRPr lang="en-US" b="0" dirty="0"/>
          </a:p>
          <a:p>
            <a:r>
              <a:rPr lang="en-US" dirty="0"/>
              <a:t>This ends up working better than raw scores for classification and for computing similarity between documents.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284534"/>
              </p:ext>
            </p:extLst>
          </p:nvPr>
        </p:nvGraphicFramePr>
        <p:xfrm>
          <a:off x="1981200" y="3080228"/>
          <a:ext cx="6096000" cy="21013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49904">
                <a:tc>
                  <a:txBody>
                    <a:bodyPr/>
                    <a:lstStyle/>
                    <a:p>
                      <a:r>
                        <a:rPr lang="en-US" sz="1100" dirty="0"/>
                        <a:t>the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CMSC641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you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quick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dog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CMSCs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100" dirty="0"/>
                        <a:t>…</a:t>
                      </a:r>
                      <a:endParaRPr lang="en-US" sz="11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than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6"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05713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21755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791087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3</a:t>
            </a:r>
          </a:p>
        </p:txBody>
      </p:sp>
    </p:spTree>
    <p:extLst>
      <p:ext uri="{BB962C8B-B14F-4D97-AF65-F5344CB8AC3E}">
        <p14:creationId xmlns:p14="http://schemas.microsoft.com/office/powerpoint/2010/main" val="213161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step towards text processing</a:t>
            </a:r>
          </a:p>
          <a:p>
            <a:r>
              <a:rPr lang="en-US" dirty="0"/>
              <a:t>For English, just split on non-alphanumerical characters</a:t>
            </a:r>
          </a:p>
          <a:p>
            <a:pPr lvl="1"/>
            <a:r>
              <a:rPr lang="en-US" dirty="0"/>
              <a:t>Need to deal with cases like: I’m, or France’s, or Hewlett-Packard</a:t>
            </a:r>
          </a:p>
          <a:p>
            <a:pPr lvl="1"/>
            <a:r>
              <a:rPr lang="en-US" dirty="0"/>
              <a:t>Should “San Francisco” be one token or two?</a:t>
            </a:r>
          </a:p>
          <a:p>
            <a:r>
              <a:rPr lang="en-US" dirty="0"/>
              <a:t>Other languages introduce additional issues</a:t>
            </a:r>
          </a:p>
          <a:p>
            <a:pPr lvl="1"/>
            <a:r>
              <a:rPr lang="en-US" dirty="0" err="1"/>
              <a:t>L'ensemble</a:t>
            </a:r>
            <a:r>
              <a:rPr lang="en-US" dirty="0"/>
              <a:t> </a:t>
            </a:r>
            <a:r>
              <a:rPr lang="en-US" dirty="0">
                <a:sym typeface="Symbol" charset="2"/>
              </a:rPr>
              <a:t> one token or two?</a:t>
            </a:r>
          </a:p>
          <a:p>
            <a:pPr lvl="1"/>
            <a:r>
              <a:rPr lang="en-US" dirty="0">
                <a:sym typeface="Symbol" charset="2"/>
              </a:rPr>
              <a:t>German noun compounds are not segmented</a:t>
            </a:r>
          </a:p>
          <a:p>
            <a:pPr lvl="2"/>
            <a:r>
              <a:rPr lang="en-US" dirty="0" err="1">
                <a:sym typeface="Symbol" charset="2"/>
              </a:rPr>
              <a:t>Lebensversicherungsgesellschaftsangestellter</a:t>
            </a:r>
            <a:endParaRPr lang="en-US" dirty="0">
              <a:sym typeface="Symbol" charset="2"/>
            </a:endParaRPr>
          </a:p>
          <a:p>
            <a:pPr lvl="1"/>
            <a:r>
              <a:rPr lang="en-US" dirty="0"/>
              <a:t>Chinese/Japanese more complicated because of white spaces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basic terms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Lemmatization</a:t>
            </a:r>
          </a:p>
          <a:p>
            <a:pPr lvl="1"/>
            <a:r>
              <a:rPr lang="en-US" dirty="0"/>
              <a:t>Reduce inflections or variant forms to base form</a:t>
            </a:r>
          </a:p>
          <a:p>
            <a:pPr lvl="2"/>
            <a:r>
              <a:rPr lang="en-US" dirty="0"/>
              <a:t>am, are, is </a:t>
            </a:r>
            <a:r>
              <a:rPr lang="en-US" dirty="0">
                <a:sym typeface="Symbol" charset="2"/>
              </a:rPr>
              <a:t></a:t>
            </a:r>
            <a:r>
              <a:rPr lang="en-US" dirty="0"/>
              <a:t> be</a:t>
            </a:r>
          </a:p>
          <a:p>
            <a:pPr lvl="2"/>
            <a:r>
              <a:rPr lang="en-US" dirty="0"/>
              <a:t>car, cars, car's, cars' </a:t>
            </a:r>
            <a:r>
              <a:rPr lang="en-US" dirty="0">
                <a:sym typeface="Symbol" charset="2"/>
              </a:rPr>
              <a:t></a:t>
            </a:r>
            <a:r>
              <a:rPr lang="en-US" dirty="0"/>
              <a:t> car</a:t>
            </a:r>
          </a:p>
          <a:p>
            <a:pPr lvl="1"/>
            <a:r>
              <a:rPr lang="en-US" dirty="0"/>
              <a:t>the boy's cars are different colors </a:t>
            </a:r>
            <a:r>
              <a:rPr lang="en-US" dirty="0">
                <a:sym typeface="Symbol" charset="2"/>
              </a:rPr>
              <a:t></a:t>
            </a:r>
            <a:r>
              <a:rPr lang="en-US" dirty="0"/>
              <a:t> the boy car be different color</a:t>
            </a:r>
          </a:p>
          <a:p>
            <a:r>
              <a:rPr lang="en-US" dirty="0"/>
              <a:t>Morphology/Morphemes</a:t>
            </a:r>
          </a:p>
          <a:p>
            <a:pPr lvl="1"/>
            <a:r>
              <a:rPr lang="en-US" dirty="0"/>
              <a:t>The small meaningful units that make up words</a:t>
            </a:r>
          </a:p>
          <a:p>
            <a:pPr lvl="1"/>
            <a:r>
              <a:rPr lang="en-US" dirty="0"/>
              <a:t>Stems: The core meaning-bearing units</a:t>
            </a:r>
          </a:p>
          <a:p>
            <a:pPr lvl="1"/>
            <a:r>
              <a:rPr lang="en-US" dirty="0"/>
              <a:t>Affixes: Bits and pieces that adhere to stems</a:t>
            </a:r>
          </a:p>
          <a:p>
            <a:pPr lvl="2"/>
            <a:r>
              <a:rPr lang="en-US" dirty="0"/>
              <a:t>Often with grammatical functions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1B379-1368-FC49-AC39-E57C723E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Stemming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Reduce terms to their stems in information retrieval</a:t>
            </a:r>
          </a:p>
          <a:p>
            <a:r>
              <a:rPr lang="en-US" dirty="0">
                <a:solidFill>
                  <a:schemeClr val="tx2"/>
                </a:solidFill>
              </a:rPr>
              <a:t>Stemming</a:t>
            </a:r>
            <a:r>
              <a:rPr lang="en-US" dirty="0"/>
              <a:t> is crude chopping of affixes</a:t>
            </a:r>
          </a:p>
          <a:p>
            <a:pPr lvl="1"/>
            <a:r>
              <a:rPr lang="en-US" dirty="0"/>
              <a:t>language dependent</a:t>
            </a:r>
          </a:p>
          <a:p>
            <a:pPr lvl="1"/>
            <a:r>
              <a:rPr lang="en-US" dirty="0"/>
              <a:t>e.g., </a:t>
            </a:r>
            <a:r>
              <a:rPr lang="en-US" b="1" dirty="0"/>
              <a:t>automate(s)</a:t>
            </a:r>
            <a:r>
              <a:rPr lang="en-US" dirty="0"/>
              <a:t>, </a:t>
            </a:r>
            <a:r>
              <a:rPr lang="en-US" b="1" dirty="0"/>
              <a:t>automatic</a:t>
            </a:r>
            <a:r>
              <a:rPr lang="en-US" dirty="0"/>
              <a:t>, </a:t>
            </a:r>
            <a:r>
              <a:rPr lang="en-US" b="1" dirty="0"/>
              <a:t>automation</a:t>
            </a:r>
            <a:r>
              <a:rPr lang="en-US" dirty="0"/>
              <a:t> all reduced to </a:t>
            </a:r>
            <a:r>
              <a:rPr lang="en-US" b="1" dirty="0"/>
              <a:t>automat</a:t>
            </a:r>
            <a:r>
              <a:rPr lang="en-US" dirty="0"/>
              <a:t>.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777876" y="211097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81000" y="4170016"/>
            <a:ext cx="3581400" cy="138499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2100" i="1" dirty="0">
                <a:solidFill>
                  <a:srgbClr val="404040"/>
                </a:solidFill>
                <a:latin typeface="Calibri"/>
                <a:cs typeface="Calibri"/>
              </a:rPr>
              <a:t>for example compressed </a:t>
            </a:r>
          </a:p>
          <a:p>
            <a:r>
              <a:rPr lang="en-US" sz="2100" i="1" dirty="0">
                <a:solidFill>
                  <a:srgbClr val="404040"/>
                </a:solidFill>
                <a:latin typeface="Calibri"/>
                <a:cs typeface="Calibri"/>
              </a:rPr>
              <a:t>and compression are both </a:t>
            </a:r>
          </a:p>
          <a:p>
            <a:r>
              <a:rPr lang="en-US" sz="2100" i="1" dirty="0">
                <a:solidFill>
                  <a:srgbClr val="404040"/>
                </a:solidFill>
                <a:latin typeface="Calibri"/>
                <a:cs typeface="Calibri"/>
              </a:rPr>
              <a:t>accepted as equivalent to </a:t>
            </a:r>
          </a:p>
          <a:p>
            <a:r>
              <a:rPr lang="en-US" sz="2100" i="1" dirty="0">
                <a:solidFill>
                  <a:srgbClr val="404040"/>
                </a:solidFill>
                <a:latin typeface="Calibri"/>
                <a:cs typeface="Calibri"/>
              </a:rPr>
              <a:t>compress</a:t>
            </a:r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5000627" y="4286250"/>
            <a:ext cx="3609975" cy="1143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for </a:t>
            </a:r>
            <a:r>
              <a:rPr lang="en-US" sz="2100" dirty="0" err="1">
                <a:solidFill>
                  <a:srgbClr val="404040"/>
                </a:solidFill>
                <a:latin typeface="Calibri"/>
                <a:cs typeface="Calibri"/>
              </a:rPr>
              <a:t>exampl</a:t>
            </a:r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 compress and</a:t>
            </a:r>
          </a:p>
          <a:p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compress </a:t>
            </a:r>
            <a:r>
              <a:rPr lang="en-US" sz="2100" dirty="0" err="1">
                <a:solidFill>
                  <a:srgbClr val="404040"/>
                </a:solidFill>
                <a:latin typeface="Calibri"/>
                <a:cs typeface="Calibri"/>
              </a:rPr>
              <a:t>ar</a:t>
            </a:r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 both accept</a:t>
            </a:r>
          </a:p>
          <a:p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lang="en-US" sz="2100" dirty="0" err="1">
                <a:solidFill>
                  <a:srgbClr val="404040"/>
                </a:solidFill>
                <a:latin typeface="Calibri"/>
                <a:cs typeface="Calibri"/>
              </a:rPr>
              <a:t>equival</a:t>
            </a:r>
            <a:r>
              <a:rPr lang="en-US" sz="2100" dirty="0">
                <a:solidFill>
                  <a:srgbClr val="404040"/>
                </a:solidFill>
                <a:latin typeface="Calibri"/>
                <a:cs typeface="Calibri"/>
              </a:rPr>
              <a:t> to compress</a:t>
            </a:r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4143374" y="4718304"/>
            <a:ext cx="581026" cy="332329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1D909-4815-1A44-B427-0D0A28D9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38917" grpId="0" animBg="1"/>
      <p:bldP spid="38918" grpId="0" animBg="1"/>
      <p:bldP spid="389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majors libraries for performing basic NLP in Python: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Natural Language Toolkit (</a:t>
            </a:r>
            <a:r>
              <a:rPr lang="en-US" b="0" dirty="0">
                <a:solidFill>
                  <a:schemeClr val="tx2"/>
                </a:solidFill>
              </a:rPr>
              <a:t>NLTK</a:t>
            </a:r>
            <a:r>
              <a:rPr lang="en-US" b="0" dirty="0"/>
              <a:t>): started as research code, now widely used in industry and research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Spacy</a:t>
            </a:r>
            <a:r>
              <a:rPr lang="en-US" b="0" dirty="0"/>
              <a:t>: much newer implementation, more streamlined</a:t>
            </a:r>
          </a:p>
          <a:p>
            <a:r>
              <a:rPr lang="en-US" dirty="0"/>
              <a:t>Pros and cons to both: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NLTK has more “stuff” implemented, is more customizable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This is a blessing and a curse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Spacy is younger and feature </a:t>
            </a:r>
            <a:br>
              <a:rPr lang="en-US" b="0" dirty="0"/>
            </a:br>
            <a:r>
              <a:rPr lang="en-US" b="0" dirty="0"/>
              <a:t>sparse, but can be </a:t>
            </a:r>
            <a:r>
              <a:rPr lang="en-US" b="0" dirty="0">
                <a:solidFill>
                  <a:schemeClr val="tx2"/>
                </a:solidFill>
              </a:rPr>
              <a:t>much</a:t>
            </a:r>
            <a:r>
              <a:rPr lang="en-US" b="0" dirty="0"/>
              <a:t> faster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Both are Anaconda packages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037" y="228551"/>
            <a:ext cx="2951163" cy="957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637" y="707405"/>
            <a:ext cx="2895600" cy="1035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474" y="4180376"/>
            <a:ext cx="3382287" cy="25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92050"/>
            <a:ext cx="7639395" cy="16930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Tokenize, aka find the terms in, a sentence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sentence = ”A wizard is never late, nor is he early. He arrives precisely when he means to.”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tokens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nltk.word_tokenize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(sentence)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3361581"/>
            <a:ext cx="7639395" cy="273441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LookupError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: 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**********************************************************************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Resource 'tokenizers/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punkt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/PY3/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english.pickle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' not found.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Please use the NLTK Downloader to obtain the resource:  &gt;&gt;&gt;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nltk.download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Searched in: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  - '/Users/spook/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nltk_data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  - '/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/share/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nltk_data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  - '/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/local/share/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nltk_data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  - '/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/lib/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nltk_data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  - '/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/local/lib/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nltk_data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    - ''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**********************************************************************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32" y="4644125"/>
            <a:ext cx="2523067" cy="1760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011332" y="6388083"/>
            <a:ext cx="252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Fool of a Took!</a:t>
            </a:r>
          </a:p>
        </p:txBody>
      </p:sp>
    </p:spTree>
    <p:extLst>
      <p:ext uri="{BB962C8B-B14F-4D97-AF65-F5344CB8AC3E}">
        <p14:creationId xmlns:p14="http://schemas.microsoft.com/office/powerpoint/2010/main" val="23754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677" y="5308599"/>
            <a:ext cx="207264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59600" cy="1371600"/>
          </a:xfrm>
        </p:spPr>
        <p:txBody>
          <a:bodyPr/>
          <a:lstStyle/>
          <a:p>
            <a:r>
              <a:rPr lang="en-US" dirty="0"/>
              <a:t>The Mini-Tutorial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6959600" cy="4343400"/>
          </a:xfrm>
        </p:spPr>
        <p:txBody>
          <a:bodyPr/>
          <a:lstStyle/>
          <a:p>
            <a:r>
              <a:rPr lang="en-US" dirty="0"/>
              <a:t>In lieu of a final exam, you’ll create a mini-tutorial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Identifies a raw data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Processes and stores that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exploratory data analysis &amp; visualization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Derives insight(s) using statistics and ML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Communicates those insights as actionable text</a:t>
            </a:r>
          </a:p>
          <a:p>
            <a:r>
              <a:rPr lang="en-US" dirty="0"/>
              <a:t>Individual or group project</a:t>
            </a:r>
          </a:p>
          <a:p>
            <a:endParaRPr lang="en-US" dirty="0"/>
          </a:p>
          <a:p>
            <a:r>
              <a:rPr lang="en-US" dirty="0"/>
              <a:t>Will be </a:t>
            </a:r>
            <a:r>
              <a:rPr lang="en-US" dirty="0">
                <a:solidFill>
                  <a:schemeClr val="tx2"/>
                </a:solidFill>
              </a:rPr>
              <a:t>hosted publicly </a:t>
            </a:r>
            <a:r>
              <a:rPr lang="en-US" dirty="0"/>
              <a:t>online (GitHub Pages) and will </a:t>
            </a:r>
            <a:r>
              <a:rPr lang="en-US" dirty="0">
                <a:solidFill>
                  <a:schemeClr val="tx2"/>
                </a:solidFill>
              </a:rPr>
              <a:t>strengthen your portfolio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Corpora are, by definition, large bodies of text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NLTK relies on a large corpus set to perform various functionalities; you can pick and choose: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946717"/>
            <a:ext cx="8245474" cy="6770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Launch a GUI browser of available corpora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nltk.download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7" y="3480069"/>
            <a:ext cx="5808133" cy="362319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74265" y="3886309"/>
            <a:ext cx="2928409" cy="264995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Or download everything at once!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nltk.download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(“all”)</a:t>
            </a:r>
          </a:p>
        </p:txBody>
      </p:sp>
    </p:spTree>
    <p:extLst>
      <p:ext uri="{BB962C8B-B14F-4D97-AF65-F5344CB8AC3E}">
        <p14:creationId xmlns:p14="http://schemas.microsoft.com/office/powerpoint/2010/main" val="330137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095" y="203517"/>
            <a:ext cx="1360816" cy="1423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NLTK Examples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5410199"/>
            <a:ext cx="7620000" cy="753534"/>
          </a:xfrm>
        </p:spPr>
        <p:txBody>
          <a:bodyPr/>
          <a:lstStyle/>
          <a:p>
            <a:r>
              <a:rPr lang="en-US" dirty="0"/>
              <a:t>(This will also tokenize words like “o’clock” into one term, and “didn’t” into two term, “did” and “</a:t>
            </a:r>
            <a:r>
              <a:rPr lang="en-US" dirty="0" err="1"/>
              <a:t>n’t</a:t>
            </a:r>
            <a:r>
              <a:rPr lang="en-US" dirty="0"/>
              <a:t>”.)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2" y="1628661"/>
            <a:ext cx="8890000" cy="3727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2387916"/>
            <a:ext cx="7639395" cy="16930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Tokenize, aka find the terms in, a sentence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sentence = ”A wizard is never late, nor is he early. He arrives precisely when he means to.”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tokens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nltk.word_tokenize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(sentence)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4157447"/>
            <a:ext cx="7639395" cy="10918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latin typeface="Courier" charset="0"/>
                <a:ea typeface="Courier" charset="0"/>
                <a:cs typeface="Courier" charset="0"/>
              </a:rPr>
              <a:t>['A', 'wizard', 'is', 'never', 'late', ',', 'nor', 'is', 'he', '</a:t>
            </a:r>
            <a:r>
              <a:rPr lang="nl-NL" dirty="0" err="1">
                <a:latin typeface="Courier" charset="0"/>
                <a:ea typeface="Courier" charset="0"/>
                <a:cs typeface="Courier" charset="0"/>
              </a:rPr>
              <a:t>early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', '.', 'He', '</a:t>
            </a:r>
            <a:r>
              <a:rPr lang="nl-NL" dirty="0" err="1">
                <a:latin typeface="Courier" charset="0"/>
                <a:ea typeface="Courier" charset="0"/>
                <a:cs typeface="Courier" charset="0"/>
              </a:rPr>
              <a:t>arrives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', '</a:t>
            </a:r>
            <a:r>
              <a:rPr lang="nl-NL" dirty="0" err="1">
                <a:latin typeface="Courier" charset="0"/>
                <a:ea typeface="Courier" charset="0"/>
                <a:cs typeface="Courier" charset="0"/>
              </a:rPr>
              <a:t>precisely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', '</a:t>
            </a:r>
            <a:r>
              <a:rPr lang="nl-NL" dirty="0" err="1">
                <a:latin typeface="Courier" charset="0"/>
                <a:ea typeface="Courier" charset="0"/>
                <a:cs typeface="Courier" charset="0"/>
              </a:rPr>
              <a:t>when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', 'he', 'means', '</a:t>
            </a:r>
            <a:r>
              <a:rPr lang="nl-NL" dirty="0" err="1">
                <a:latin typeface="Courier" charset="0"/>
                <a:ea typeface="Courier" charset="0"/>
                <a:cs typeface="Courier" charset="0"/>
              </a:rPr>
              <a:t>to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', '.']</a:t>
            </a:r>
          </a:p>
        </p:txBody>
      </p:sp>
    </p:spTree>
    <p:extLst>
      <p:ext uri="{BB962C8B-B14F-4D97-AF65-F5344CB8AC3E}">
        <p14:creationId xmlns:p14="http://schemas.microsoft.com/office/powerpoint/2010/main" val="29868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5919"/>
            <a:ext cx="7639395" cy="113421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Determine parts of speech (POS) tags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tagged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nltk.pos_tag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(tokens)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tagged[:10]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861737"/>
            <a:ext cx="7639395" cy="10918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[('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A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'DT'),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wizard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'NN'),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'VBZ'),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never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'RB'),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late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'RB'), (',', ','),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nor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'CC'),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'VBZ'),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he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'PRP'), ('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early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', 'RB')]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741745" y="4055224"/>
          <a:ext cx="5070304" cy="23469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43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Abbreviation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Determiner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VBZ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Verb (3</a:t>
                      </a:r>
                      <a:r>
                        <a:rPr lang="en-US" sz="1600" baseline="30000" dirty="0"/>
                        <a:t>rd</a:t>
                      </a:r>
                      <a:r>
                        <a:rPr lang="en-US" sz="1600" dirty="0"/>
                        <a:t> person singular</a:t>
                      </a:r>
                      <a:r>
                        <a:rPr lang="en-US" sz="1600" baseline="0" dirty="0"/>
                        <a:t> present)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Adverb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Conjunction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651">
                <a:tc>
                  <a:txBody>
                    <a:bodyPr/>
                    <a:lstStyle/>
                    <a:p>
                      <a:r>
                        <a:rPr lang="en-US" sz="1600" dirty="0"/>
                        <a:t>PRP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Personal Pronoun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41745" y="6402184"/>
            <a:ext cx="5070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Full list: https://</a:t>
            </a:r>
            <a:r>
              <a:rPr lang="en-US" sz="1400" dirty="0" err="1"/>
              <a:t>cs.nyu.edu</a:t>
            </a:r>
            <a:r>
              <a:rPr lang="en-US" sz="1400" dirty="0"/>
              <a:t>/</a:t>
            </a:r>
            <a:r>
              <a:rPr lang="en-US" sz="1400" dirty="0" err="1"/>
              <a:t>grishman</a:t>
            </a:r>
            <a:r>
              <a:rPr lang="en-US" sz="1400" dirty="0"/>
              <a:t>/jet/guide/</a:t>
            </a:r>
            <a:r>
              <a:rPr lang="en-US" sz="1400" dirty="0" err="1"/>
              <a:t>PennPOS.html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930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5919"/>
            <a:ext cx="7639395" cy="342021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Find named entities &amp; visualize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entities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nltk.chunk.ne_chunk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nltk.pos_tag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nltk.word_tokenize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The Shire was divided into four quarters, the Farthings already referred to. North, South, East, and West; and these again each into a number of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folklands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, which still bore the names of some of the old leading families, although by the time of this history these names were no longer found only in their proper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folklands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. Nearly all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Tooks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still lived in the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Tookland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, but that was not true of many other families, such as the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Bagginses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or the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Boffins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. Outside the Farthings were the East and West Marches: the Buckland (see beginning of Chapter V, Book I); and the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Westmarch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added to the Shire in S.R. 1462.</a:t>
            </a:r>
          </a:p>
          <a:p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“””)))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entities.draw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" y="5285178"/>
            <a:ext cx="8923867" cy="6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4C12-3613-D840-B74B-6FA03DEC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7619999" cy="1371600"/>
          </a:xfrm>
        </p:spPr>
        <p:txBody>
          <a:bodyPr>
            <a:normAutofit/>
          </a:bodyPr>
          <a:lstStyle/>
          <a:p>
            <a:r>
              <a:rPr lang="en-US" dirty="0"/>
              <a:t>Brief Aside: vector Semantics of Docs/terms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AB77-3D9B-584C-9FD9-844B73C7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52600"/>
            <a:ext cx="8292573" cy="437356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chemeClr val="tx2"/>
                </a:solidFill>
              </a:rPr>
              <a:t>fast</a:t>
            </a:r>
            <a:r>
              <a:rPr lang="en-US" dirty="0"/>
              <a:t>” is similar to “</a:t>
            </a:r>
            <a:r>
              <a:rPr lang="en-US" dirty="0">
                <a:solidFill>
                  <a:schemeClr val="tx2"/>
                </a:solidFill>
              </a:rPr>
              <a:t>rapid</a:t>
            </a:r>
            <a:r>
              <a:rPr lang="en-US" dirty="0"/>
              <a:t>”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chemeClr val="tx2"/>
                </a:solidFill>
              </a:rPr>
              <a:t>tall</a:t>
            </a:r>
            <a:r>
              <a:rPr lang="en-US" dirty="0"/>
              <a:t>” is similar to “</a:t>
            </a:r>
            <a:r>
              <a:rPr lang="en-US" dirty="0">
                <a:solidFill>
                  <a:schemeClr val="tx2"/>
                </a:solidFill>
              </a:rPr>
              <a:t>height</a:t>
            </a:r>
            <a:r>
              <a:rPr lang="en-US" dirty="0"/>
              <a:t>”</a:t>
            </a:r>
          </a:p>
          <a:p>
            <a:r>
              <a:rPr lang="en-US" dirty="0"/>
              <a:t>Question answering:</a:t>
            </a:r>
          </a:p>
          <a:p>
            <a:r>
              <a:rPr lang="en-US" i="1" dirty="0"/>
              <a:t>Q: “How </a:t>
            </a:r>
            <a:r>
              <a:rPr lang="en-US" i="1" dirty="0">
                <a:solidFill>
                  <a:schemeClr val="tx2"/>
                </a:solidFill>
              </a:rPr>
              <a:t>tall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/>
              <a:t>is Mt. Everest?”</a:t>
            </a:r>
            <a:br>
              <a:rPr lang="en-US" i="1" dirty="0"/>
            </a:br>
            <a:r>
              <a:rPr lang="en-US" i="1" dirty="0"/>
              <a:t>Candidate A: “The official </a:t>
            </a:r>
            <a:r>
              <a:rPr lang="en-US" i="1" dirty="0">
                <a:solidFill>
                  <a:schemeClr val="tx2"/>
                </a:solidFill>
              </a:rPr>
              <a:t>height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/>
              <a:t>of Mount Everest is 29029 feet”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94E2B-F3DF-2A4A-A2D8-0422B1A2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854FD-7FA3-4849-98D6-A4D8FB785BEA}"/>
              </a:ext>
            </a:extLst>
          </p:cNvPr>
          <p:cNvSpPr txBox="1"/>
          <p:nvPr/>
        </p:nvSpPr>
        <p:spPr>
          <a:xfrm>
            <a:off x="4059240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1"/>
                </a:solidFill>
              </a:rPr>
              <a:t>Many thanks to Dan </a:t>
            </a:r>
            <a:r>
              <a:rPr lang="en-US" i="1" dirty="0" err="1">
                <a:solidFill>
                  <a:schemeClr val="accent1"/>
                </a:solidFill>
              </a:rPr>
              <a:t>Jurafsky</a:t>
            </a:r>
            <a:r>
              <a:rPr lang="en-US" i="1" dirty="0">
                <a:solidFill>
                  <a:schemeClr val="accent1"/>
                </a:solidFill>
              </a:rPr>
              <a:t> here!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30BC734-8FD7-1442-9CC0-6F49BC09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855" y="3939381"/>
            <a:ext cx="3714290" cy="2247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B9991C-0016-4741-BA7F-E2BBAFB8392A}"/>
              </a:ext>
            </a:extLst>
          </p:cNvPr>
          <p:cNvSpPr txBox="1"/>
          <p:nvPr/>
        </p:nvSpPr>
        <p:spPr>
          <a:xfrm>
            <a:off x="2714855" y="6186682"/>
            <a:ext cx="3714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[Kulkarni, Al-</a:t>
            </a:r>
            <a:r>
              <a:rPr lang="en-US" sz="1200" dirty="0" err="1">
                <a:latin typeface="+mn-lt"/>
              </a:rPr>
              <a:t>Rfou</a:t>
            </a:r>
            <a:r>
              <a:rPr lang="en-US" sz="1200" dirty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Perozzi</a:t>
            </a:r>
            <a:r>
              <a:rPr lang="en-US" sz="1200" dirty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Skiena</a:t>
            </a:r>
            <a:r>
              <a:rPr lang="en-US" sz="1200" dirty="0">
                <a:latin typeface="+mn-lt"/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7541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Distributional models of meaning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Distributional models of meaning</a:t>
            </a:r>
            <a:br>
              <a:rPr lang="en-US" dirty="0"/>
            </a:br>
            <a:r>
              <a:rPr lang="en-US" dirty="0"/>
              <a:t>	= vector-space models of meaning </a:t>
            </a:r>
            <a:br>
              <a:rPr lang="en-US" dirty="0"/>
            </a:br>
            <a:r>
              <a:rPr lang="en-US" dirty="0"/>
              <a:t>	= vector semantics</a:t>
            </a:r>
          </a:p>
          <a:p>
            <a:r>
              <a:rPr lang="en-US" dirty="0"/>
              <a:t>Intuitions:  </a:t>
            </a:r>
            <a:r>
              <a:rPr lang="en-US" dirty="0" err="1"/>
              <a:t>Zellig</a:t>
            </a:r>
            <a:r>
              <a:rPr lang="en-US" dirty="0"/>
              <a:t> Harris (1954):</a:t>
            </a:r>
          </a:p>
          <a:p>
            <a:pPr lvl="1"/>
            <a:r>
              <a:rPr lang="en-US" dirty="0"/>
              <a:t>“oculist and eye-doctor … occur in almost the same environments”</a:t>
            </a:r>
          </a:p>
          <a:p>
            <a:pPr lvl="1"/>
            <a:r>
              <a:rPr lang="en-US" dirty="0"/>
              <a:t>“If A and B have almost identical environments we say that they are synonyms.”</a:t>
            </a:r>
          </a:p>
          <a:p>
            <a:endParaRPr lang="en-US" dirty="0"/>
          </a:p>
          <a:p>
            <a:r>
              <a:rPr lang="en-US" dirty="0"/>
              <a:t>Firth (1957): </a:t>
            </a:r>
          </a:p>
          <a:p>
            <a:pPr lvl="1"/>
            <a:r>
              <a:rPr lang="en-US" dirty="0"/>
              <a:t>“You shall know a word by the company it keeps!”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8B367-CB8B-6748-BECC-7BCEB270DDA6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6054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1027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 context words humans can guess </a:t>
            </a:r>
            <a:r>
              <a:rPr lang="en-US" dirty="0" err="1"/>
              <a:t>tesgüino</a:t>
            </a:r>
            <a:r>
              <a:rPr lang="en-US" dirty="0"/>
              <a:t> means</a:t>
            </a:r>
          </a:p>
          <a:p>
            <a:pPr lvl="1"/>
            <a:r>
              <a:rPr lang="en-US" dirty="0"/>
              <a:t>an alcoholic beverage like beer</a:t>
            </a:r>
          </a:p>
          <a:p>
            <a:r>
              <a:rPr lang="en-US" dirty="0"/>
              <a:t>Intuition for algorithm: </a:t>
            </a:r>
          </a:p>
          <a:p>
            <a:pPr lvl="1"/>
            <a:r>
              <a:rPr lang="en-US" dirty="0"/>
              <a:t>Two words are similar if they have similar word contexts.</a:t>
            </a:r>
          </a:p>
        </p:txBody>
      </p:sp>
      <p:sp>
        <p:nvSpPr>
          <p:cNvPr id="101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8133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Intuition of distributional word similarity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89212D-243F-CE4E-A6B8-049AC7F79A02}"/>
              </a:ext>
            </a:extLst>
          </p:cNvPr>
          <p:cNvSpPr/>
          <p:nvPr/>
        </p:nvSpPr>
        <p:spPr>
          <a:xfrm>
            <a:off x="457199" y="1752600"/>
            <a:ext cx="8009468" cy="2362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800" b="1" dirty="0"/>
              <a:t>A bottle of </a:t>
            </a:r>
            <a:r>
              <a:rPr lang="en-US" sz="2800" b="1" dirty="0" err="1">
                <a:solidFill>
                  <a:schemeClr val="accent2"/>
                </a:solidFill>
              </a:rPr>
              <a:t>tesgüino</a:t>
            </a:r>
            <a:r>
              <a:rPr lang="en-US" sz="2800" b="1" dirty="0"/>
              <a:t> is on the table</a:t>
            </a:r>
          </a:p>
          <a:p>
            <a:pPr lvl="2"/>
            <a:r>
              <a:rPr lang="en-US" sz="2800" b="1" dirty="0"/>
              <a:t>Everybody likes </a:t>
            </a:r>
            <a:r>
              <a:rPr lang="en-US" sz="2800" b="1" dirty="0" err="1">
                <a:solidFill>
                  <a:schemeClr val="accent2"/>
                </a:solidFill>
              </a:rPr>
              <a:t>tesgüino</a:t>
            </a:r>
            <a:endParaRPr lang="en-US" sz="2800" b="1" dirty="0">
              <a:solidFill>
                <a:schemeClr val="accent2"/>
              </a:solidFill>
            </a:endParaRPr>
          </a:p>
          <a:p>
            <a:pPr lvl="2"/>
            <a:r>
              <a:rPr lang="en-US" sz="2800" b="1" dirty="0" err="1">
                <a:solidFill>
                  <a:schemeClr val="accent2"/>
                </a:solidFill>
              </a:rPr>
              <a:t>Tesgüino</a:t>
            </a:r>
            <a:r>
              <a:rPr lang="en-US" sz="2800" b="1" dirty="0"/>
              <a:t> makes you drunk</a:t>
            </a:r>
          </a:p>
          <a:p>
            <a:pPr lvl="2"/>
            <a:r>
              <a:rPr lang="en-US" sz="2800" b="1" dirty="0"/>
              <a:t>We make </a:t>
            </a:r>
            <a:r>
              <a:rPr lang="en-US" sz="2800" b="1" dirty="0" err="1">
                <a:solidFill>
                  <a:schemeClr val="accent2"/>
                </a:solidFill>
              </a:rPr>
              <a:t>tesgüino</a:t>
            </a:r>
            <a:r>
              <a:rPr lang="en-US" sz="2800" b="1" dirty="0"/>
              <a:t> out of corn.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9B985-6582-2145-9499-C9B403435E46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EA040-BA7F-6349-B829-3404571F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kinds of vector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vector representations</a:t>
            </a:r>
          </a:p>
          <a:p>
            <a:pPr lvl="1"/>
            <a:r>
              <a:rPr lang="en-US" dirty="0"/>
              <a:t>Mutual-information weighted word co-occurrence matrices</a:t>
            </a:r>
          </a:p>
          <a:p>
            <a:r>
              <a:rPr lang="en-US" dirty="0"/>
              <a:t>Dense vector representations:</a:t>
            </a:r>
          </a:p>
          <a:p>
            <a:pPr lvl="1"/>
            <a:r>
              <a:rPr lang="en-US" dirty="0"/>
              <a:t>Singular value decomposition (and Latent Semantic Analysis)</a:t>
            </a:r>
          </a:p>
          <a:p>
            <a:pPr lvl="1"/>
            <a:r>
              <a:rPr lang="en-US" dirty="0"/>
              <a:t>Neural-network-inspired models (skip-grams, CBOW)</a:t>
            </a:r>
          </a:p>
          <a:p>
            <a:pPr lvl="1"/>
            <a:r>
              <a:rPr lang="en-US" dirty="0"/>
              <a:t>Brown clusters</a:t>
            </a:r>
          </a:p>
          <a:p>
            <a:pPr lvl="2"/>
            <a:r>
              <a:rPr lang="en-US" dirty="0"/>
              <a:t>Won’t go into these much – basically, classify terms into “word classes” using a particular clustering method</a:t>
            </a:r>
          </a:p>
          <a:p>
            <a:pPr lvl="2"/>
            <a:r>
              <a:rPr lang="en-US" dirty="0"/>
              <a:t>Hard clustering due to Brown et al. 1992, embed words in some space and cluster.  Generally, better methods out there now 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5137E-4383-F447-AC01-7BEA5DAD4B6E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36397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the meaning of a word by </a:t>
            </a:r>
            <a:r>
              <a:rPr lang="en-US" dirty="0">
                <a:solidFill>
                  <a:schemeClr val="tx2"/>
                </a:solidFill>
              </a:rPr>
              <a:t>embedding</a:t>
            </a:r>
            <a:r>
              <a:rPr lang="en-US" dirty="0"/>
              <a:t> in a vector space.</a:t>
            </a:r>
          </a:p>
          <a:p>
            <a:r>
              <a:rPr lang="en-US" dirty="0"/>
              <a:t>The meaning of a word is a vector of numbers</a:t>
            </a:r>
          </a:p>
          <a:p>
            <a:pPr lvl="1"/>
            <a:r>
              <a:rPr lang="en-US" dirty="0"/>
              <a:t>Vector models are also called “</a:t>
            </a:r>
            <a:r>
              <a:rPr lang="en-US" dirty="0" err="1"/>
              <a:t>embeddings</a:t>
            </a:r>
            <a:r>
              <a:rPr lang="en-US" dirty="0"/>
              <a:t>”.</a:t>
            </a:r>
          </a:p>
          <a:p>
            <a:r>
              <a:rPr lang="en-US" dirty="0"/>
              <a:t>Contrast: word meaning is represented in many computational linguistic applications by a vocabulary index (“word number 545”)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01AE8-ADC7-C540-9442-1048E2711251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14497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807483"/>
              </p:ext>
            </p:extLst>
          </p:nvPr>
        </p:nvGraphicFramePr>
        <p:xfrm>
          <a:off x="76201" y="3360738"/>
          <a:ext cx="6662737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Worksheet" r:id="rId3" imgW="6121400" imgH="1600200" progId="Excel.Sheet.12">
                  <p:embed/>
                </p:oleObj>
              </mc:Choice>
              <mc:Fallback>
                <p:oleObj name="Worksheet" r:id="rId3" imgW="6121400" imgH="1600200" progId="Excel.Shee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1" y="3360738"/>
                        <a:ext cx="6662737" cy="174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Term-document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cell: count of term t in a document d:  </a:t>
            </a:r>
            <a:r>
              <a:rPr lang="en-US" dirty="0" err="1"/>
              <a:t>tf</a:t>
            </a:r>
            <a:r>
              <a:rPr lang="en-US" baseline="-25000" dirty="0" err="1"/>
              <a:t>t,d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Each document is a count vector in </a:t>
            </a:r>
            <a:r>
              <a:rPr lang="en-US" dirty="0" err="1"/>
              <a:t>ℕv</a:t>
            </a:r>
            <a:r>
              <a:rPr lang="en-US" dirty="0"/>
              <a:t>: a column below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23534" y="3657600"/>
            <a:ext cx="440826" cy="152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68132" y="2218266"/>
            <a:ext cx="1473200" cy="3553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97729-766D-A94E-A0B6-A00319322088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2074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95029" cy="1371600"/>
          </a:xfrm>
        </p:spPr>
        <p:txBody>
          <a:bodyPr>
            <a:normAutofit/>
          </a:bodyPr>
          <a:lstStyle/>
          <a:p>
            <a:r>
              <a:rPr lang="en-US" dirty="0"/>
              <a:t>Ready-Made Dataset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https://www.data.gov/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US-centric agriculture, climate, education, energy, finance, health, manufacturing data,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en-US" dirty="0">
                <a:hlinkClick r:id="rId3"/>
              </a:rPr>
              <a:t>https://cloud.google.com/bigquery/public-data/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BigQuery</a:t>
            </a:r>
            <a:r>
              <a:rPr lang="en-US" b="0" dirty="0"/>
              <a:t> (Google Cloud) public datasets (</a:t>
            </a:r>
            <a:r>
              <a:rPr lang="en-US" b="0" dirty="0" err="1"/>
              <a:t>bikeshare</a:t>
            </a:r>
            <a:r>
              <a:rPr lang="en-US" b="0" dirty="0"/>
              <a:t>, GitHub, Hacker News, Form 990 non-profits, NOAA,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hlinkClick r:id="rId4"/>
              </a:rPr>
              <a:t>https://www.kaggle.com/datasets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Microsoft-owned, various (Billboard Top 100 lyrics, credit card fraud, crime in Chicago, global terrorism, world happiness,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hlinkClick r:id="rId5"/>
              </a:rPr>
              <a:t>https://aws.amazon.com/public-datasets/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AWS-hosted, various (NASA, a bunch of genome stuff, Google Books n-grams, Multimedia Commons,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Term-document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documents are similar if their vectors are similar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57800" y="3276600"/>
            <a:ext cx="440826" cy="144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400800" y="3276600"/>
            <a:ext cx="440826" cy="144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52401" y="2895601"/>
          <a:ext cx="6662737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Worksheet" r:id="rId3" imgW="6121400" imgH="1600200" progId="Excel.Sheet.12">
                  <p:embed/>
                </p:oleObj>
              </mc:Choice>
              <mc:Fallback>
                <p:oleObj name="Worksheet" r:id="rId3" imgW="6121400" imgH="1600200" progId="Excel.Shee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1" y="2895601"/>
                        <a:ext cx="6662737" cy="174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E06C681-9C29-F044-9B14-1ECF8713380E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7060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words in a term-document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word is a count vector in ℕ</a:t>
            </a:r>
            <a:r>
              <a:rPr lang="en-US" baseline="30000" dirty="0"/>
              <a:t>D</a:t>
            </a:r>
            <a:r>
              <a:rPr lang="en-US" dirty="0"/>
              <a:t>: a row below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16200000">
            <a:off x="4233193" y="1634207"/>
            <a:ext cx="296614" cy="495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359308" y="1758176"/>
            <a:ext cx="1610527" cy="3979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52401" y="2895601"/>
          <a:ext cx="6662737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Worksheet" r:id="rId3" imgW="6121400" imgH="1600200" progId="Excel.Sheet.12">
                  <p:embed/>
                </p:oleObj>
              </mc:Choice>
              <mc:Fallback>
                <p:oleObj name="Worksheet" r:id="rId3" imgW="6121400" imgH="1600200" progId="Excel.Shee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1" y="2895601"/>
                        <a:ext cx="6662737" cy="174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52AFAD8-C2D3-1946-896E-6D8CE89573A5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21752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words in a term-document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words are similar if their vectors are similar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52401" y="2895601"/>
          <a:ext cx="6662737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Worksheet" r:id="rId3" imgW="6121400" imgH="1600200" progId="Excel.Sheet.12">
                  <p:embed/>
                </p:oleObj>
              </mc:Choice>
              <mc:Fallback>
                <p:oleObj name="Worksheet" r:id="rId3" imgW="6121400" imgH="1600200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1" y="2895601"/>
                        <a:ext cx="6662737" cy="174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 rot="16200000">
            <a:off x="4354639" y="2045639"/>
            <a:ext cx="304800" cy="487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4343401" y="1676399"/>
            <a:ext cx="304798" cy="487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7D6FA-56C0-2545-ADC3-FE2A70780A9E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372553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017959" y="3505200"/>
            <a:ext cx="6096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18159" y="3505200"/>
            <a:ext cx="6096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417759" y="4114800"/>
            <a:ext cx="13716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32359" y="4114800"/>
            <a:ext cx="6096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Term-context matrix for word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words are similar in meaning if their context vectors are similar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rot="16200000">
            <a:off x="5124449" y="1009650"/>
            <a:ext cx="304800" cy="5905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5113211" y="704850"/>
            <a:ext cx="304798" cy="5905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4959" y="3124200"/>
          <a:ext cx="7987884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Worksheet" r:id="rId3" imgW="7734300" imgH="4648200" progId="Excel.Sheet.12">
                  <p:embed/>
                </p:oleObj>
              </mc:Choice>
              <mc:Fallback>
                <p:oleObj name="Worksheet" r:id="rId3" imgW="7734300" imgH="4648200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59" y="3124200"/>
                        <a:ext cx="7987884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DF39B78-7B3D-A047-84FB-F14453854A13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39308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 animBg="1"/>
      <p:bldP spid="8" grpId="1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word-word or word-context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Instead of entire documents, use smaller contexts</a:t>
                </a:r>
              </a:p>
              <a:p>
                <a:pPr lvl="1"/>
                <a:r>
                  <a:rPr lang="en-US" dirty="0"/>
                  <a:t>Paragraph</a:t>
                </a:r>
              </a:p>
              <a:p>
                <a:pPr lvl="1"/>
                <a:r>
                  <a:rPr lang="en-US" dirty="0"/>
                  <a:t>Window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4 words</a:t>
                </a:r>
              </a:p>
              <a:p>
                <a:r>
                  <a:rPr lang="en-US" dirty="0"/>
                  <a:t>A word is now </a:t>
                </a:r>
                <a:r>
                  <a:rPr lang="en-US" dirty="0">
                    <a:solidFill>
                      <a:schemeClr val="tx2"/>
                    </a:solidFill>
                  </a:rPr>
                  <a:t>defined</a:t>
                </a:r>
                <a:r>
                  <a:rPr lang="en-US" dirty="0"/>
                  <a:t> by a vector over counts of context words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each vector being of length </a:t>
                </a:r>
                <a:r>
                  <a:rPr lang="en-US" i="1" dirty="0"/>
                  <a:t>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Each vector is now of length |</a:t>
                </a:r>
                <a:r>
                  <a:rPr lang="en-US" i="1" dirty="0"/>
                  <a:t>V</a:t>
                </a:r>
                <a:r>
                  <a:rPr lang="en-US" dirty="0"/>
                  <a:t>|</a:t>
                </a:r>
              </a:p>
              <a:p>
                <a:r>
                  <a:rPr lang="en-US" dirty="0"/>
                  <a:t>The word-word matrix is |</a:t>
                </a:r>
                <a:r>
                  <a:rPr lang="en-US" i="1" dirty="0" err="1"/>
                  <a:t>V</a:t>
                </a:r>
                <a:r>
                  <a:rPr lang="en-US" dirty="0" err="1"/>
                  <a:t>|x|</a:t>
                </a:r>
                <a:r>
                  <a:rPr lang="en-US" i="1" dirty="0" err="1"/>
                  <a:t>V</a:t>
                </a:r>
                <a:r>
                  <a:rPr lang="en-US" dirty="0"/>
                  <a:t>|, not </a:t>
                </a:r>
                <a:r>
                  <a:rPr lang="en-US" i="1" dirty="0" err="1"/>
                  <a:t>D</a:t>
                </a:r>
                <a:r>
                  <a:rPr lang="en-US" dirty="0" err="1"/>
                  <a:t>x</a:t>
                </a:r>
                <a:r>
                  <a:rPr lang="en-US" i="1" dirty="0" err="1"/>
                  <a:t>D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68D25-0903-954F-A046-A30BE1592E64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33267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551359" y="3886200"/>
            <a:ext cx="6096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51559" y="3886200"/>
            <a:ext cx="609600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951159" y="4495800"/>
            <a:ext cx="13716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465759" y="4495800"/>
            <a:ext cx="6096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Lucida Sans" pitchFamily="-65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199" y="152718"/>
                <a:ext cx="7755467" cy="13716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Word-Word matrix</a:t>
                </a:r>
                <a:br>
                  <a:rPr lang="en-US" dirty="0"/>
                </a:br>
                <a:r>
                  <a:rPr lang="en-US" dirty="0"/>
                  <a:t>Sample contexts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7 words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199" y="152718"/>
                <a:ext cx="7755467" cy="1371600"/>
              </a:xfrm>
              <a:blipFill>
                <a:blip r:embed="rId3"/>
                <a:stretch>
                  <a:fillRect l="-1964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rot="16200000">
            <a:off x="5657849" y="1390650"/>
            <a:ext cx="304800" cy="5905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5646611" y="1085850"/>
            <a:ext cx="304798" cy="59055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98488" y="3505200"/>
          <a:ext cx="79883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Worksheet" r:id="rId4" imgW="7734300" imgH="4648200" progId="Excel.Sheet.12">
                  <p:embed/>
                </p:oleObj>
              </mc:Choice>
              <mc:Fallback>
                <p:oleObj name="Worksheet" r:id="rId4" imgW="7734300" imgH="4648200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8488" y="3505200"/>
                        <a:ext cx="79883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2257426"/>
            <a:ext cx="8510954" cy="942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236" y="518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9400" y="52372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69EC4-5E33-A74B-A2E1-520872F80F21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362708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 animBg="1"/>
      <p:bldP spid="8" grpId="1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Word-word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showed only 4x6, but the real matrix is 50,000 x 50,000</a:t>
                </a:r>
              </a:p>
              <a:p>
                <a:pPr lvl="1"/>
                <a:r>
                  <a:rPr lang="en-US" dirty="0"/>
                  <a:t>So it’s very </a:t>
                </a:r>
                <a:r>
                  <a:rPr lang="en-US" dirty="0">
                    <a:solidFill>
                      <a:schemeClr val="tx2"/>
                    </a:solidFill>
                  </a:rPr>
                  <a:t>sparse</a:t>
                </a:r>
              </a:p>
              <a:p>
                <a:pPr lvl="2"/>
                <a:r>
                  <a:rPr lang="en-US" dirty="0"/>
                  <a:t>Most values are 0.</a:t>
                </a:r>
              </a:p>
              <a:p>
                <a:pPr lvl="1"/>
                <a:r>
                  <a:rPr lang="en-US" dirty="0"/>
                  <a:t>That’s OK, since there are lots of efficient algorithms for sparse matrices.</a:t>
                </a:r>
              </a:p>
              <a:p>
                <a:r>
                  <a:rPr lang="en-US" dirty="0"/>
                  <a:t>The size of windows depends on your goals</a:t>
                </a:r>
              </a:p>
              <a:p>
                <a:pPr lvl="1"/>
                <a:r>
                  <a:rPr lang="en-US" dirty="0"/>
                  <a:t>The shorter the windows , the more </a:t>
                </a:r>
                <a:r>
                  <a:rPr lang="en-US" dirty="0">
                    <a:solidFill>
                      <a:schemeClr val="tx2"/>
                    </a:solidFill>
                  </a:rPr>
                  <a:t>syntactic</a:t>
                </a:r>
                <a:r>
                  <a:rPr lang="en-US" dirty="0"/>
                  <a:t> the representation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1-3 very </a:t>
                </a:r>
                <a:r>
                  <a:rPr lang="en-US" dirty="0" err="1"/>
                  <a:t>syntacticy</a:t>
                </a:r>
                <a:endParaRPr lang="en-US" dirty="0"/>
              </a:p>
              <a:p>
                <a:pPr lvl="1"/>
                <a:r>
                  <a:rPr lang="en-US" dirty="0"/>
                  <a:t>The longer the windows, the more </a:t>
                </a:r>
                <a:r>
                  <a:rPr lang="en-US" dirty="0">
                    <a:solidFill>
                      <a:schemeClr val="tx2"/>
                    </a:solidFill>
                  </a:rPr>
                  <a:t>semantic</a:t>
                </a:r>
                <a:r>
                  <a:rPr lang="en-US" dirty="0"/>
                  <a:t> the representation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4-10 more </a:t>
                </a:r>
                <a:r>
                  <a:rPr lang="en-US" dirty="0" err="1"/>
                  <a:t>semanticy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C5085-E742-FB47-A047-624E696EAB3C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36596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2 target words v and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a way to measure their similarity.</a:t>
            </a:r>
          </a:p>
          <a:p>
            <a:r>
              <a:rPr lang="en-US" dirty="0"/>
              <a:t>Most measure of vectors similarity are based on the: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Dot product or inner product from linear algebra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High when two vectors have large values in same dimensions. </a:t>
            </a:r>
          </a:p>
          <a:p>
            <a:pPr lvl="1"/>
            <a:r>
              <a:rPr lang="en-US" dirty="0"/>
              <a:t>Low (in fact 0) for orthogonal vectors with </a:t>
            </a:r>
            <a:r>
              <a:rPr lang="en-US" dirty="0" err="1"/>
              <a:t>zeros</a:t>
            </a:r>
            <a:r>
              <a:rPr lang="en-US" dirty="0"/>
              <a:t> in complementary distribution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95" y="3491706"/>
            <a:ext cx="7081405" cy="895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0508DF-81F9-0D48-AF7D-FA7D0966F9FD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41498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1750"/>
            <a:ext cx="7620000" cy="3554413"/>
          </a:xfrm>
        </p:spPr>
        <p:txBody>
          <a:bodyPr>
            <a:normAutofit fontScale="92500"/>
          </a:bodyPr>
          <a:lstStyle/>
          <a:p>
            <a:r>
              <a:rPr lang="en-US" dirty="0"/>
              <a:t>Dot product is longer if the vector is longer. Vector length: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Vectors are longer if they have higher values in each dimension</a:t>
            </a:r>
          </a:p>
          <a:p>
            <a:r>
              <a:rPr lang="en-US" dirty="0"/>
              <a:t>That means more frequent words will have higher dot products</a:t>
            </a:r>
          </a:p>
          <a:p>
            <a:r>
              <a:rPr lang="en-US" dirty="0"/>
              <a:t>That’s bad: we don’t want a similarity metric to be sensitive to word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070993"/>
            <a:ext cx="1600200" cy="1101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96" y="1676400"/>
            <a:ext cx="7081405" cy="89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50076-B409-2E40-9005-785554477ED4}"/>
              </a:ext>
            </a:extLst>
          </p:cNvPr>
          <p:cNvSpPr txBox="1"/>
          <p:nvPr/>
        </p:nvSpPr>
        <p:spPr>
          <a:xfrm>
            <a:off x="-34396" y="6488668"/>
            <a:ext cx="469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[DJ]</a:t>
            </a:r>
          </a:p>
        </p:txBody>
      </p:sp>
    </p:spTree>
    <p:extLst>
      <p:ext uri="{BB962C8B-B14F-4D97-AF65-F5344CB8AC3E}">
        <p14:creationId xmlns:p14="http://schemas.microsoft.com/office/powerpoint/2010/main" val="165208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cosine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divide the dot product by the length of the two vectors!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turns out to be the cosine of the angle between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301755"/>
            <a:ext cx="838200" cy="972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0" y="4070089"/>
            <a:ext cx="2463800" cy="13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Dataset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Fraternal Order of Police vs Black Lives Matter</a:t>
            </a:r>
          </a:p>
          <a:p>
            <a:r>
              <a:rPr lang="en-US" dirty="0"/>
              <a:t>Linking finance data to ${</a:t>
            </a:r>
            <a:r>
              <a:rPr lang="en-US" dirty="0" err="1"/>
              <a:t>anything_else</a:t>
            </a:r>
            <a:r>
              <a:rPr lang="en-US" dirty="0"/>
              <a:t>}</a:t>
            </a:r>
          </a:p>
          <a:p>
            <a:r>
              <a:rPr lang="en-US" dirty="0"/>
              <a:t>Something having to do with Pokémon statistics?</a:t>
            </a:r>
          </a:p>
          <a:p>
            <a:r>
              <a:rPr lang="en-US" dirty="0"/>
              <a:t>Look through </a:t>
            </a:r>
            <a:r>
              <a:rPr lang="en-US" dirty="0">
                <a:hlinkClick r:id="rId2"/>
              </a:rPr>
              <a:t>http://www.alexa.com/topsites</a:t>
            </a:r>
            <a:r>
              <a:rPr lang="en-US" dirty="0"/>
              <a:t> and scrape something interesting!</a:t>
            </a:r>
          </a:p>
          <a:p>
            <a:r>
              <a:rPr lang="en-US" dirty="0"/>
              <a:t>University of Maryland-related, or College Park-related, stuff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 out </a:t>
            </a:r>
            <a:r>
              <a:rPr lang="en-US" b="0" dirty="0">
                <a:hlinkClick r:id="rId3"/>
              </a:rPr>
              <a:t>http://umd.io/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open source project; maybe your data collection and cleaning scripts can be added to this!</a:t>
            </a:r>
          </a:p>
          <a:p>
            <a:r>
              <a:rPr lang="en-US" dirty="0">
                <a:solidFill>
                  <a:schemeClr val="tx2"/>
                </a:solidFill>
              </a:rPr>
              <a:t>Honestly, pretty much anything!  Just document everything.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558" y="163603"/>
            <a:ext cx="2566774" cy="1766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972457" y="5646057"/>
            <a:ext cx="7257143" cy="943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Reproducibility!</a:t>
            </a:r>
          </a:p>
        </p:txBody>
      </p:sp>
    </p:spTree>
    <p:extLst>
      <p:ext uri="{BB962C8B-B14F-4D97-AF65-F5344CB8AC3E}">
        <p14:creationId xmlns:p14="http://schemas.microsoft.com/office/powerpoint/2010/main" val="345896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between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two documents x and y, represented by their TF-IDF vectors (or any vectors), the </a:t>
            </a:r>
            <a:r>
              <a:rPr lang="en-US" dirty="0">
                <a:solidFill>
                  <a:schemeClr val="tx2"/>
                </a:solidFill>
              </a:rPr>
              <a:t>cosine similarity</a:t>
            </a:r>
            <a:r>
              <a:rPr lang="en-US" dirty="0"/>
              <a:t> 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Formally, it measures the cosine of the angle between two vectors x and 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cos(0</a:t>
            </a:r>
            <a:r>
              <a:rPr lang="en-US" b="0" baseline="30000" dirty="0"/>
              <a:t>o</a:t>
            </a:r>
            <a:r>
              <a:rPr lang="en-US" b="0" dirty="0"/>
              <a:t>) = 1, cos(90</a:t>
            </a:r>
            <a:r>
              <a:rPr lang="en-US" b="0" baseline="30000" dirty="0"/>
              <a:t>o</a:t>
            </a:r>
            <a:r>
              <a:rPr lang="en-US" b="0" dirty="0"/>
              <a:t>) = 0      ??????????</a:t>
            </a:r>
          </a:p>
          <a:p>
            <a:r>
              <a:rPr lang="en-US" dirty="0"/>
              <a:t>Similar documents have high cosine similarity;</a:t>
            </a:r>
            <a:br>
              <a:rPr lang="en-US" dirty="0"/>
            </a:br>
            <a:r>
              <a:rPr lang="en-US" dirty="0"/>
              <a:t>dissimilar documents have low cosine similarity.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2580217"/>
            <a:ext cx="52705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450" y="4407430"/>
            <a:ext cx="1585383" cy="12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013263"/>
              </p:ext>
            </p:extLst>
          </p:nvPr>
        </p:nvGraphicFramePr>
        <p:xfrm>
          <a:off x="4283075" y="349603"/>
          <a:ext cx="4419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computer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2000" dirty="0"/>
                        <a:t>apricot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2000" dirty="0"/>
                        <a:t>digital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2000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2667000"/>
            <a:ext cx="891540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pair of words is more similar?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cosine(</a:t>
            </a:r>
            <a:r>
              <a:rPr lang="en-US" dirty="0" err="1"/>
              <a:t>apricot,information</a:t>
            </a:r>
            <a:r>
              <a:rPr lang="en-US" dirty="0"/>
              <a:t>) =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cosine(</a:t>
            </a:r>
            <a:r>
              <a:rPr lang="en-US" dirty="0" err="1"/>
              <a:t>digital,information</a:t>
            </a:r>
            <a:r>
              <a:rPr lang="en-US" dirty="0"/>
              <a:t>) =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cosine(</a:t>
            </a:r>
            <a:r>
              <a:rPr lang="en-US" dirty="0" err="1"/>
              <a:t>apricot,digital</a:t>
            </a:r>
            <a:r>
              <a:rPr lang="en-US" dirty="0"/>
              <a:t>) =</a:t>
            </a:r>
          </a:p>
          <a:p>
            <a:endParaRPr lang="en-US" dirty="0"/>
          </a:p>
        </p:txBody>
      </p:sp>
      <p:graphicFrame>
        <p:nvGraphicFramePr>
          <p:cNvPr id="10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304801" y="1828801"/>
          <a:ext cx="4169255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3" name="Equation" r:id="rId3" imgW="2921000" imgH="673100" progId="Equation.3">
                  <p:embed/>
                </p:oleObj>
              </mc:Choice>
              <mc:Fallback>
                <p:oleObj name="Equation" r:id="rId3" imgW="2921000" imgH="673100" progId="Equation.3">
                  <p:embed/>
                  <p:pic>
                    <p:nvPicPr>
                      <p:cNvPr id="1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1" y="1828801"/>
                        <a:ext cx="4169255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425936"/>
              </p:ext>
            </p:extLst>
          </p:nvPr>
        </p:nvGraphicFramePr>
        <p:xfrm>
          <a:off x="3515012" y="5449373"/>
          <a:ext cx="980789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4" name="Equation" r:id="rId5" imgW="622300" imgH="215900" progId="Equation.3">
                  <p:embed/>
                </p:oleObj>
              </mc:Choice>
              <mc:Fallback>
                <p:oleObj name="Equation" r:id="rId5" imgW="622300" imgH="2159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5012" y="5449373"/>
                        <a:ext cx="980789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047924"/>
              </p:ext>
            </p:extLst>
          </p:nvPr>
        </p:nvGraphicFramePr>
        <p:xfrm>
          <a:off x="5410200" y="4323353"/>
          <a:ext cx="1060854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5" name="Equation" r:id="rId7" imgW="673100" imgH="215900" progId="Equation.3">
                  <p:embed/>
                </p:oleObj>
              </mc:Choice>
              <mc:Fallback>
                <p:oleObj name="Equation" r:id="rId7" imgW="673100" imgH="2159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10200" y="4323353"/>
                        <a:ext cx="1060854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498706"/>
              </p:ext>
            </p:extLst>
          </p:nvPr>
        </p:nvGraphicFramePr>
        <p:xfrm>
          <a:off x="5486400" y="3450673"/>
          <a:ext cx="1060854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" name="Equation" r:id="rId9" imgW="673100" imgH="215900" progId="Equation.3">
                  <p:embed/>
                </p:oleObj>
              </mc:Choice>
              <mc:Fallback>
                <p:oleObj name="Equation" r:id="rId9" imgW="673100" imgH="2159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6400" y="3450673"/>
                        <a:ext cx="1060854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471601"/>
              </p:ext>
            </p:extLst>
          </p:nvPr>
        </p:nvGraphicFramePr>
        <p:xfrm>
          <a:off x="4572001" y="5468491"/>
          <a:ext cx="980789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" name="Equation" r:id="rId10" imgW="622300" imgH="215900" progId="Equation.3">
                  <p:embed/>
                </p:oleObj>
              </mc:Choice>
              <mc:Fallback>
                <p:oleObj name="Equation" r:id="rId10" imgW="622300" imgH="2159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72001" y="5468491"/>
                        <a:ext cx="980789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587070"/>
              </p:ext>
            </p:extLst>
          </p:nvPr>
        </p:nvGraphicFramePr>
        <p:xfrm>
          <a:off x="4353212" y="4323353"/>
          <a:ext cx="980789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8" name="Equation" r:id="rId12" imgW="622300" imgH="215900" progId="Equation.3">
                  <p:embed/>
                </p:oleObj>
              </mc:Choice>
              <mc:Fallback>
                <p:oleObj name="Equation" r:id="rId12" imgW="622300" imgH="2159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53212" y="4323353"/>
                        <a:ext cx="980789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470011"/>
              </p:ext>
            </p:extLst>
          </p:nvPr>
        </p:nvGraphicFramePr>
        <p:xfrm>
          <a:off x="4648200" y="3987797"/>
          <a:ext cx="1458316" cy="61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9" name="Equation" r:id="rId13" imgW="927100" imgH="393700" progId="Equation.3">
                  <p:embed/>
                </p:oleObj>
              </mc:Choice>
              <mc:Fallback>
                <p:oleObj name="Equation" r:id="rId13" imgW="927100" imgH="3937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48200" y="3987797"/>
                        <a:ext cx="1458316" cy="61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930197"/>
              </p:ext>
            </p:extLst>
          </p:nvPr>
        </p:nvGraphicFramePr>
        <p:xfrm>
          <a:off x="3886200" y="5054597"/>
          <a:ext cx="1458316" cy="61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" name="Equation" r:id="rId15" imgW="927100" imgH="393700" progId="Equation.3">
                  <p:embed/>
                </p:oleObj>
              </mc:Choice>
              <mc:Fallback>
                <p:oleObj name="Equation" r:id="rId15" imgW="927100" imgH="3937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86200" y="5054597"/>
                        <a:ext cx="1458316" cy="61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949636"/>
              </p:ext>
            </p:extLst>
          </p:nvPr>
        </p:nvGraphicFramePr>
        <p:xfrm>
          <a:off x="6629400" y="4063998"/>
          <a:ext cx="1500298" cy="660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1" name="Equation" r:id="rId17" imgW="952500" imgH="419100" progId="Equation.3">
                  <p:embed/>
                </p:oleObj>
              </mc:Choice>
              <mc:Fallback>
                <p:oleObj name="Equation" r:id="rId17" imgW="952500" imgH="419100" progId="Equation.3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29400" y="4063998"/>
                        <a:ext cx="1500298" cy="660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539713"/>
              </p:ext>
            </p:extLst>
          </p:nvPr>
        </p:nvGraphicFramePr>
        <p:xfrm>
          <a:off x="6096000" y="5206997"/>
          <a:ext cx="380046" cy="25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2" name="Equation" r:id="rId19" imgW="241300" imgH="165100" progId="Equation.3">
                  <p:embed/>
                </p:oleObj>
              </mc:Choice>
              <mc:Fallback>
                <p:oleObj name="Equation" r:id="rId19" imgW="241300" imgH="1651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96000" y="5206997"/>
                        <a:ext cx="380046" cy="259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986194" y="3083409"/>
            <a:ext cx="1301080" cy="304231"/>
            <a:chOff x="7432424" y="4508263"/>
            <a:chExt cx="1301080" cy="304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7584260" y="4508263"/>
                  <a:ext cx="10002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2+0+0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260" y="4508263"/>
                  <a:ext cx="1000274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3797" r="-3797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/>
            <p:cNvCxnSpPr/>
            <p:nvPr/>
          </p:nvCxnSpPr>
          <p:spPr bwMode="auto">
            <a:xfrm>
              <a:off x="7432424" y="4812494"/>
              <a:ext cx="130108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272030" y="3481247"/>
                <a:ext cx="1214371" cy="309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charset="0"/>
                            </a:rPr>
                            <m:t>2+0+0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30" y="3481247"/>
                <a:ext cx="1214371" cy="309700"/>
              </a:xfrm>
              <a:prstGeom prst="rect">
                <a:avLst/>
              </a:prstGeom>
              <a:blipFill>
                <a:blip r:embed="rId22"/>
                <a:stretch>
                  <a:fillRect r="-625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31687" y="3185835"/>
                <a:ext cx="1686552" cy="573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38</m:t>
                              </m:r>
                            </m:e>
                          </m:rad>
                        </m:den>
                      </m:f>
                      <m:r>
                        <a:rPr lang="en-US">
                          <a:latin typeface="Cambria Math" charset="0"/>
                        </a:rPr>
                        <m:t>= .23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687" y="3185835"/>
                <a:ext cx="1686552" cy="573362"/>
              </a:xfrm>
              <a:prstGeom prst="rect">
                <a:avLst/>
              </a:prstGeom>
              <a:blipFill>
                <a:blip r:embed="rId23"/>
                <a:stretch>
                  <a:fillRect l="-746" t="-4348" r="-223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5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(Minimum) Edit distance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similar are two strings?</a:t>
            </a:r>
          </a:p>
          <a:p>
            <a:r>
              <a:rPr lang="en-US" dirty="0"/>
              <a:t>Many different distance metrics (as we saw earlier when discussing entity resolution</a:t>
            </a:r>
          </a:p>
          <a:p>
            <a:pPr lvl="1"/>
            <a:r>
              <a:rPr lang="en-US" dirty="0"/>
              <a:t>Typically based on the number of edit operations needed to transform from one to the other</a:t>
            </a:r>
          </a:p>
          <a:p>
            <a:endParaRPr lang="en-US" dirty="0"/>
          </a:p>
          <a:p>
            <a:r>
              <a:rPr lang="en-US" dirty="0"/>
              <a:t>Useful in NLP context for spelling correction, information extraction, speech recognition, etc.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777876" y="211097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506F0-A433-E74B-8D7F-859019B1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Aside: n-grams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n-gram</a:t>
            </a:r>
            <a:r>
              <a:rPr lang="en-US" dirty="0"/>
              <a:t>: Contiguous sequence of n tokens/words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Unigram, bigram, trigram, “four-gram”, “five-gram”, …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38625" y="2120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6400"/>
            <a:ext cx="8959371" cy="215800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3DD4C4-67C4-E942-8AEF-4C9A6F28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858000" cy="1371600"/>
          </a:xfrm>
        </p:spPr>
        <p:txBody>
          <a:bodyPr/>
          <a:lstStyle/>
          <a:p>
            <a:r>
              <a:rPr lang="en-US" dirty="0"/>
              <a:t>Language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a probability to a sentence</a:t>
            </a:r>
          </a:p>
          <a:p>
            <a:pPr lvl="1"/>
            <a:r>
              <a:rPr lang="en-US" dirty="0"/>
              <a:t>Machine Translation:</a:t>
            </a:r>
          </a:p>
          <a:p>
            <a:pPr lvl="2"/>
            <a:r>
              <a:rPr lang="en-US" dirty="0"/>
              <a:t>P(</a:t>
            </a:r>
            <a:r>
              <a:rPr lang="en-US" b="1" dirty="0"/>
              <a:t>high</a:t>
            </a:r>
            <a:r>
              <a:rPr lang="en-US" dirty="0"/>
              <a:t> winds </a:t>
            </a:r>
            <a:r>
              <a:rPr lang="en-US" dirty="0" err="1"/>
              <a:t>tonite</a:t>
            </a:r>
            <a:r>
              <a:rPr lang="en-US" dirty="0"/>
              <a:t>) &gt; P(</a:t>
            </a:r>
            <a:r>
              <a:rPr lang="en-US" b="1" dirty="0"/>
              <a:t>large</a:t>
            </a:r>
            <a:r>
              <a:rPr lang="en-US" dirty="0"/>
              <a:t> winds </a:t>
            </a:r>
            <a:r>
              <a:rPr lang="en-US" dirty="0" err="1"/>
              <a:t>tonite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Spell Correction</a:t>
            </a:r>
          </a:p>
          <a:p>
            <a:pPr lvl="2"/>
            <a:r>
              <a:rPr lang="en-US" dirty="0"/>
              <a:t>The office is about fifteen </a:t>
            </a:r>
            <a:r>
              <a:rPr lang="en-US" b="1" dirty="0"/>
              <a:t>minuets</a:t>
            </a:r>
            <a:r>
              <a:rPr lang="en-US" dirty="0"/>
              <a:t> from my house</a:t>
            </a:r>
          </a:p>
          <a:p>
            <a:pPr lvl="3"/>
            <a:r>
              <a:rPr lang="en-US" dirty="0"/>
              <a:t>P(about fifteen </a:t>
            </a:r>
            <a:r>
              <a:rPr lang="en-US" b="1" dirty="0"/>
              <a:t>minutes</a:t>
            </a:r>
            <a:r>
              <a:rPr lang="en-US" dirty="0"/>
              <a:t> from) &gt; P(about fifteen </a:t>
            </a:r>
            <a:r>
              <a:rPr lang="en-US" b="1" dirty="0"/>
              <a:t>minuets</a:t>
            </a:r>
            <a:r>
              <a:rPr lang="en-US" dirty="0"/>
              <a:t> from)</a:t>
            </a:r>
          </a:p>
          <a:p>
            <a:pPr lvl="1"/>
            <a:r>
              <a:rPr lang="en-US" dirty="0"/>
              <a:t>Speech Recognition</a:t>
            </a:r>
          </a:p>
          <a:p>
            <a:pPr lvl="2"/>
            <a:r>
              <a:rPr lang="en-US" dirty="0"/>
              <a:t>P(I saw a van) &gt;&gt; P(eyes awe of an)</a:t>
            </a:r>
          </a:p>
          <a:p>
            <a:pPr lvl="1"/>
            <a:r>
              <a:rPr lang="en-US" dirty="0"/>
              <a:t>+ Summarization, question-answering, etc., etc.!!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9724-3557-6A44-8EDA-F5A5176D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2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Language Modeling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compute the probability of a sentence or sequence of words: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P(W) = P(w</a:t>
            </a:r>
            <a:r>
              <a:rPr lang="en-US" b="0" baseline="-25000" dirty="0"/>
              <a:t>1</a:t>
            </a:r>
            <a:r>
              <a:rPr lang="en-US" b="0" dirty="0"/>
              <a:t>,w</a:t>
            </a:r>
            <a:r>
              <a:rPr lang="en-US" b="0" baseline="-25000" dirty="0"/>
              <a:t>2</a:t>
            </a:r>
            <a:r>
              <a:rPr lang="en-US" b="0" dirty="0"/>
              <a:t>,w</a:t>
            </a:r>
            <a:r>
              <a:rPr lang="en-US" b="0" baseline="-25000" dirty="0"/>
              <a:t>3</a:t>
            </a:r>
            <a:r>
              <a:rPr lang="en-US" b="0" dirty="0"/>
              <a:t>,w</a:t>
            </a:r>
            <a:r>
              <a:rPr lang="en-US" b="0" baseline="-25000" dirty="0"/>
              <a:t>4</a:t>
            </a:r>
            <a:r>
              <a:rPr lang="en-US" b="0" dirty="0"/>
              <a:t>,w</a:t>
            </a:r>
            <a:r>
              <a:rPr lang="en-US" b="0" baseline="-25000" dirty="0"/>
              <a:t>5</a:t>
            </a:r>
            <a:r>
              <a:rPr lang="en-US" b="0" dirty="0"/>
              <a:t>…</a:t>
            </a:r>
            <a:r>
              <a:rPr lang="en-US" b="0" dirty="0" err="1"/>
              <a:t>w</a:t>
            </a:r>
            <a:r>
              <a:rPr lang="en-US" b="0" baseline="-25000" dirty="0" err="1"/>
              <a:t>n</a:t>
            </a:r>
            <a:r>
              <a:rPr lang="en-US" b="0" dirty="0"/>
              <a:t>)</a:t>
            </a:r>
          </a:p>
          <a:p>
            <a:r>
              <a:rPr lang="en-US" dirty="0"/>
              <a:t>Related task: probability of an upcoming word: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P(w</a:t>
            </a:r>
            <a:r>
              <a:rPr lang="en-US" b="0" baseline="-25000" dirty="0"/>
              <a:t>5</a:t>
            </a:r>
            <a:r>
              <a:rPr lang="en-US" b="0" dirty="0"/>
              <a:t>|w</a:t>
            </a:r>
            <a:r>
              <a:rPr lang="en-US" b="0" baseline="-25000" dirty="0"/>
              <a:t>1</a:t>
            </a:r>
            <a:r>
              <a:rPr lang="en-US" b="0" dirty="0"/>
              <a:t>,w</a:t>
            </a:r>
            <a:r>
              <a:rPr lang="en-US" b="0" baseline="-25000" dirty="0"/>
              <a:t>2</a:t>
            </a:r>
            <a:r>
              <a:rPr lang="en-US" b="0" dirty="0"/>
              <a:t>,w</a:t>
            </a:r>
            <a:r>
              <a:rPr lang="en-US" b="0" baseline="-25000" dirty="0"/>
              <a:t>3</a:t>
            </a:r>
            <a:r>
              <a:rPr lang="en-US" b="0" dirty="0"/>
              <a:t>,w</a:t>
            </a:r>
            <a:r>
              <a:rPr lang="en-US" b="0" baseline="-25000" dirty="0"/>
              <a:t>4</a:t>
            </a:r>
            <a:r>
              <a:rPr lang="en-US" b="0" dirty="0"/>
              <a:t>)</a:t>
            </a:r>
          </a:p>
          <a:p>
            <a:r>
              <a:rPr lang="en-US" dirty="0"/>
              <a:t>A model that computes either of these: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P(W)     or     P(w</a:t>
            </a:r>
            <a:r>
              <a:rPr lang="en-US" b="0" baseline="-25000" dirty="0"/>
              <a:t>n</a:t>
            </a:r>
            <a:r>
              <a:rPr lang="en-US" b="0" dirty="0"/>
              <a:t>|w</a:t>
            </a:r>
            <a:r>
              <a:rPr lang="en-US" b="0" baseline="-25000" dirty="0"/>
              <a:t>1</a:t>
            </a:r>
            <a:r>
              <a:rPr lang="en-US" b="0" dirty="0"/>
              <a:t>,w</a:t>
            </a:r>
            <a:r>
              <a:rPr lang="en-US" b="0" baseline="-25000" dirty="0"/>
              <a:t>2</a:t>
            </a:r>
            <a:r>
              <a:rPr lang="en-US" b="0" dirty="0"/>
              <a:t>…w</a:t>
            </a:r>
            <a:r>
              <a:rPr lang="en-US" b="0" baseline="-25000" dirty="0"/>
              <a:t>n-1</a:t>
            </a:r>
            <a:r>
              <a:rPr lang="en-US" b="0" dirty="0"/>
              <a:t>)       is called a language model.</a:t>
            </a:r>
          </a:p>
          <a:p>
            <a:pPr lvl="1"/>
            <a:endParaRPr lang="en-US" dirty="0"/>
          </a:p>
          <a:p>
            <a:r>
              <a:rPr lang="en-US" dirty="0"/>
              <a:t>(We won’t talk about this much further in this class.)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9BCF7-E924-794A-BFB8-64AA73A6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2"/>
          <p:cNvSpPr>
            <a:spLocks noChangeArrowheads="1"/>
          </p:cNvSpPr>
          <p:nvPr/>
        </p:nvSpPr>
        <p:spPr bwMode="auto">
          <a:xfrm>
            <a:off x="685800" y="234315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Blip>
                <a:blip r:embed="rId4"/>
              </a:buBlip>
            </a:pPr>
            <a:endParaRPr lang="en-US" sz="2400">
              <a:solidFill>
                <a:srgbClr val="5400A8"/>
              </a:solidFill>
              <a:latin typeface="Tahom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Blip>
                <a:blip r:embed="rId4"/>
              </a:buBlip>
            </a:pPr>
            <a:endParaRPr lang="en-US" sz="2400">
              <a:solidFill>
                <a:srgbClr val="5400A8"/>
              </a:solidFill>
              <a:latin typeface="Tahom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Blip>
                <a:blip r:embed="rId4"/>
              </a:buBlip>
            </a:pPr>
            <a:endParaRPr lang="en-US" sz="2400">
              <a:solidFill>
                <a:srgbClr val="5400A8"/>
              </a:solidFill>
              <a:latin typeface="Tahom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Blip>
                <a:blip r:embed="rId4"/>
              </a:buBlip>
            </a:pPr>
            <a:endParaRPr lang="en-US" sz="2400">
              <a:solidFill>
                <a:srgbClr val="5400A8"/>
              </a:solidFill>
              <a:latin typeface="Tahoma" charset="0"/>
            </a:endParaRPr>
          </a:p>
        </p:txBody>
      </p:sp>
      <p:sp>
        <p:nvSpPr>
          <p:cNvPr id="7782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245475" cy="1371600"/>
          </a:xfrm>
        </p:spPr>
        <p:txBody>
          <a:bodyPr/>
          <a:lstStyle/>
          <a:p>
            <a:r>
              <a:rPr lang="en-US" dirty="0"/>
              <a:t>Simplest case: </a:t>
            </a:r>
            <a:br>
              <a:rPr lang="en-US" dirty="0"/>
            </a:br>
            <a:r>
              <a:rPr lang="en-US" dirty="0"/>
              <a:t>Unigram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C808-A87A-9B45-87E5-3CC89289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3649920"/>
            <a:ext cx="8077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fifth, an, of, futures, the, an, incorporated, a, a, the, inflation, most, dollars, quarter, in, is, mass</a:t>
            </a:r>
          </a:p>
          <a:p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thrift, did, eighty, said, hard, 'm, </a:t>
            </a:r>
            <a:r>
              <a:rPr lang="en-US" sz="2000" dirty="0" err="1">
                <a:latin typeface="Courier"/>
                <a:cs typeface="Courier"/>
              </a:rPr>
              <a:t>july</a:t>
            </a:r>
            <a:r>
              <a:rPr lang="en-US" sz="2000" dirty="0">
                <a:latin typeface="Courier"/>
                <a:cs typeface="Courier"/>
              </a:rPr>
              <a:t>, bullish</a:t>
            </a:r>
          </a:p>
          <a:p>
            <a:endParaRPr lang="en-US" sz="24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that, or, limited,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105090"/>
            <a:ext cx="6835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Some automatically generated sentences from a unigram model</a:t>
            </a: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/>
          </p:nvPr>
        </p:nvGraphicFramePr>
        <p:xfrm>
          <a:off x="1752600" y="1981200"/>
          <a:ext cx="4648200" cy="1047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5" imgW="1587500" imgH="355600" progId="Equation.3">
                  <p:embed/>
                </p:oleObj>
              </mc:Choice>
              <mc:Fallback>
                <p:oleObj name="Equation" r:id="rId5" imgW="1587500" imgH="355600" progId="Equation.3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981200"/>
                        <a:ext cx="4648200" cy="1047374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26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2"/>
          <p:cNvSpPr>
            <a:spLocks noChangeArrowheads="1"/>
          </p:cNvSpPr>
          <p:nvPr/>
        </p:nvSpPr>
        <p:spPr bwMode="auto">
          <a:xfrm>
            <a:off x="762000" y="1664208"/>
            <a:ext cx="7772400" cy="41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Blip>
                <a:blip r:embed="rId4"/>
              </a:buBlip>
            </a:pPr>
            <a:endParaRPr lang="en-US" sz="2400" dirty="0">
              <a:solidFill>
                <a:srgbClr val="5400A8"/>
              </a:solidFill>
              <a:latin typeface="Tahoma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6203E5-7276-C447-8B43-6CB23AB5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Bigram Model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E997CB-D082-D543-9E66-A0E08F24F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 on the previous word: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41E54-C24A-0E40-A228-399E6213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3635276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texaco</a:t>
            </a:r>
            <a:r>
              <a:rPr lang="en-US" dirty="0">
                <a:latin typeface="Courier"/>
                <a:cs typeface="Courier"/>
              </a:rPr>
              <a:t>, rose, one, in, this, issue, is, pursuing, growth, in, a, boiler, house, said, </a:t>
            </a:r>
            <a:r>
              <a:rPr lang="en-US" dirty="0" err="1">
                <a:latin typeface="Courier"/>
                <a:cs typeface="Courier"/>
              </a:rPr>
              <a:t>mr.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gurria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mexico</a:t>
            </a:r>
            <a:r>
              <a:rPr lang="en-US" dirty="0">
                <a:latin typeface="Courier"/>
                <a:cs typeface="Courier"/>
              </a:rPr>
              <a:t>, 's, motion, control, proposal, without, permission, from, five, hundred, fifty, five, yen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outside, new, car, parking, lot, of, the, agreement, reached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this, would, be, a, record, </a:t>
            </a:r>
            <a:r>
              <a:rPr lang="en-US" dirty="0" err="1">
                <a:latin typeface="Courier"/>
                <a:cs typeface="Courier"/>
              </a:rPr>
              <a:t>november</a:t>
            </a:r>
            <a:endParaRPr lang="en-US" dirty="0">
              <a:latin typeface="Courier"/>
              <a:cs typeface="Courier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762001" y="2743201"/>
          <a:ext cx="6745287" cy="59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Equation" r:id="rId5" imgW="2019300" imgH="177800" progId="Equation.3">
                  <p:embed/>
                </p:oleObj>
              </mc:Choice>
              <mc:Fallback>
                <p:oleObj name="Equation" r:id="rId5" imgW="2019300" imgH="177800" progId="Equation.3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1" y="2743201"/>
                        <a:ext cx="6745287" cy="59654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7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N-gram models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extend to trigrams, 4-grams, 5-grams</a:t>
            </a:r>
          </a:p>
          <a:p>
            <a:r>
              <a:rPr lang="en-US" dirty="0"/>
              <a:t>In general this is an insufficient model of language</a:t>
            </a:r>
          </a:p>
          <a:p>
            <a:pPr lvl="1"/>
            <a:r>
              <a:rPr lang="en-US" dirty="0"/>
              <a:t>because language has long-distance dependencies: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“The computer which I had just put into the machine room on the fifth floor crashed.”</a:t>
            </a:r>
          </a:p>
          <a:p>
            <a:pPr lvl="1"/>
            <a:endParaRPr lang="en-US" dirty="0"/>
          </a:p>
          <a:p>
            <a:r>
              <a:rPr lang="en-US" dirty="0"/>
              <a:t>But we can often get away with N-gram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9CFD9-9AF2-3840-9FAE-E9E9E538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on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Words words words!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bg1">
                    <a:lumMod val="85000"/>
                  </a:schemeClr>
                </a:solidFill>
              </a:rPr>
              <a:t>Free text and natural language processing in data science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bg1">
                    <a:lumMod val="85000"/>
                  </a:schemeClr>
                </a:solidFill>
              </a:rPr>
              <a:t>Bag of words and TF-IDF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bg1">
                    <a:lumMod val="85000"/>
                  </a:schemeClr>
                </a:solidFill>
              </a:rPr>
              <a:t>N-Grams and language models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Information extraction &amp; sentiment mining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65480" y="4286509"/>
            <a:ext cx="7502951" cy="2217244"/>
            <a:chOff x="665480" y="4700648"/>
            <a:chExt cx="7502951" cy="22172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947" y="5919597"/>
              <a:ext cx="2951480" cy="9982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480" y="4700648"/>
              <a:ext cx="2479040" cy="10486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1311" y="4821106"/>
              <a:ext cx="2357120" cy="15565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4754873"/>
              <a:ext cx="2895600" cy="989330"/>
            </a:xfrm>
            <a:prstGeom prst="rect">
              <a:avLst/>
            </a:prstGeom>
          </p:spPr>
        </p:pic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51B730-D5EC-5641-A950-4698ABCCD385}"/>
              </a:ext>
            </a:extLst>
          </p:cNvPr>
          <p:cNvSpPr/>
          <p:nvPr/>
        </p:nvSpPr>
        <p:spPr>
          <a:xfrm>
            <a:off x="5811311" y="3429000"/>
            <a:ext cx="3061756" cy="6688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Thanks to Amol Deshpande (UMD)</a:t>
            </a:r>
          </a:p>
        </p:txBody>
      </p:sp>
    </p:spTree>
    <p:extLst>
      <p:ext uri="{BB962C8B-B14F-4D97-AF65-F5344CB8AC3E}">
        <p14:creationId xmlns:p14="http://schemas.microsoft.com/office/powerpoint/2010/main" val="238655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Deliverable: URL of your own GitHub Pages site hosting an .</a:t>
            </a:r>
            <a:r>
              <a:rPr lang="en-US" dirty="0" err="1"/>
              <a:t>ipynb</a:t>
            </a:r>
            <a:r>
              <a:rPr lang="en-US" dirty="0"/>
              <a:t>/.html export of your final tutorial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https://pages.github.com/</a:t>
            </a:r>
            <a:r>
              <a:rPr lang="en-US" b="0" dirty="0"/>
              <a:t>   </a:t>
            </a:r>
            <a:r>
              <a:rPr lang="mr-IN" b="0" dirty="0"/>
              <a:t>–</a:t>
            </a:r>
            <a:r>
              <a:rPr lang="en-US" b="0" dirty="0"/>
              <a:t> make a GitHub account,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https://github.com/blog/1995-github-jupyter-notebooks-3</a:t>
            </a:r>
            <a:endParaRPr lang="en-US" b="0" dirty="0"/>
          </a:p>
          <a:p>
            <a:r>
              <a:rPr lang="en-US" dirty="0"/>
              <a:t>The project itself: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~1500+ words of Markdown prose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~150+ lines of Python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Should be viewable as a </a:t>
            </a:r>
            <a:r>
              <a:rPr lang="en-US" dirty="0"/>
              <a:t>static webpage </a:t>
            </a:r>
            <a:r>
              <a:rPr lang="mr-IN" b="0" dirty="0"/>
              <a:t>–</a:t>
            </a:r>
            <a:r>
              <a:rPr lang="en-US" b="0" dirty="0"/>
              <a:t> that is, if I (or anyone else) opens the link up, everything should render and I shouldn’t have to run any cells to generate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 (IE)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extraction (IE) systems</a:t>
            </a:r>
          </a:p>
          <a:p>
            <a:pPr lvl="1"/>
            <a:r>
              <a:rPr lang="en-US" dirty="0"/>
              <a:t>Find and understand limited relevant parts of texts</a:t>
            </a:r>
          </a:p>
          <a:p>
            <a:pPr lvl="1"/>
            <a:r>
              <a:rPr lang="en-US" dirty="0"/>
              <a:t>Gather information from many pieces of text</a:t>
            </a:r>
          </a:p>
          <a:p>
            <a:pPr lvl="1"/>
            <a:r>
              <a:rPr lang="en-US" dirty="0"/>
              <a:t>Produce a structured representation of relevant information: </a:t>
            </a:r>
          </a:p>
          <a:p>
            <a:pPr lvl="2"/>
            <a:r>
              <a:rPr lang="en-US" dirty="0"/>
              <a:t>relations (in the database sense), a.k.a.,</a:t>
            </a:r>
          </a:p>
          <a:p>
            <a:pPr lvl="2"/>
            <a:r>
              <a:rPr lang="en-US" dirty="0"/>
              <a:t>a knowledge base</a:t>
            </a:r>
          </a:p>
          <a:p>
            <a:pPr lvl="1"/>
            <a:r>
              <a:rPr lang="en-US" dirty="0"/>
              <a:t>Goals:</a:t>
            </a:r>
          </a:p>
          <a:p>
            <a:pPr lvl="2"/>
            <a:r>
              <a:rPr lang="en-US" dirty="0"/>
              <a:t>Organize information so that it is useful to people</a:t>
            </a:r>
          </a:p>
          <a:p>
            <a:pPr lvl="2"/>
            <a:r>
              <a:rPr lang="en-US" dirty="0"/>
              <a:t>Put information in a semantically precise form that allows further inferences to be made by computer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4AA67-748E-0047-A305-B18632E3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40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 (IE)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 systems extract clear, factual information</a:t>
            </a:r>
          </a:p>
          <a:p>
            <a:pPr lvl="1"/>
            <a:r>
              <a:rPr lang="en-US" dirty="0"/>
              <a:t>Roughly: Who did what to whom when?</a:t>
            </a:r>
          </a:p>
          <a:p>
            <a:r>
              <a:rPr lang="en-US" dirty="0"/>
              <a:t>E.g.,</a:t>
            </a:r>
          </a:p>
          <a:p>
            <a:pPr lvl="1"/>
            <a:r>
              <a:rPr lang="en-AU" dirty="0"/>
              <a:t>Gathering earnings, profits, board members, headquarters, etc. from company reports </a:t>
            </a:r>
          </a:p>
          <a:p>
            <a:pPr lvl="2"/>
            <a:r>
              <a:rPr lang="en-US" dirty="0"/>
              <a:t>The headquarters of BHP Billiton Limited, and the global headquarters of the combined BHP Billiton Group, are located in Melbourne, Australia. 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headquarters(“BHP </a:t>
            </a:r>
            <a:r>
              <a:rPr lang="en-US" dirty="0" err="1">
                <a:solidFill>
                  <a:schemeClr val="tx2"/>
                </a:solidFill>
              </a:rPr>
              <a:t>Biliton</a:t>
            </a:r>
            <a:r>
              <a:rPr lang="en-US" dirty="0">
                <a:solidFill>
                  <a:schemeClr val="tx2"/>
                </a:solidFill>
              </a:rPr>
              <a:t> Limited”, “Melbourne, Australia”)</a:t>
            </a:r>
          </a:p>
          <a:p>
            <a:pPr lvl="1"/>
            <a:r>
              <a:rPr lang="en-US" dirty="0"/>
              <a:t>Learn drug-gene product interactions from medical research literature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CE58A-C721-0C49-A5C1-A5659F68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86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19999" cy="1371600"/>
          </a:xfrm>
        </p:spPr>
        <p:txBody>
          <a:bodyPr>
            <a:normAutofit/>
          </a:bodyPr>
          <a:lstStyle/>
          <a:p>
            <a:r>
              <a:rPr lang="en-US" dirty="0"/>
              <a:t>Low-level information extraction</a:t>
            </a:r>
          </a:p>
        </p:txBody>
      </p:sp>
      <p:sp>
        <p:nvSpPr>
          <p:cNvPr id="4301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now available and popular in applications like Apple or Google mail, and web indexing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Often seems to be based on regular expressions and name lists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2478050"/>
            <a:ext cx="8268551" cy="17325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ED26C-5A38-CB47-B6EA-9B1286A7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508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19999" cy="1371600"/>
          </a:xfrm>
        </p:spPr>
        <p:txBody>
          <a:bodyPr>
            <a:normAutofit/>
          </a:bodyPr>
          <a:lstStyle/>
          <a:p>
            <a:r>
              <a:rPr lang="en-US" dirty="0"/>
              <a:t>Low-level information extraction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83" y="2028825"/>
            <a:ext cx="6937117" cy="34099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>
            <a:off x="7467600" y="3429000"/>
            <a:ext cx="1295400" cy="609600"/>
          </a:xfrm>
          <a:prstGeom prst="leftArrow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Lucida Sans" pitchFamily="-65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2CAD3-4436-6545-AC88-CAA50DF7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44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Why is IE hard on the web?</a:t>
            </a:r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0" y="2209801"/>
            <a:ext cx="6039502" cy="35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4"/>
          <p:cNvSpPr>
            <a:spLocks noChangeArrowheads="1"/>
          </p:cNvSpPr>
          <p:nvPr/>
        </p:nvSpPr>
        <p:spPr bwMode="auto">
          <a:xfrm>
            <a:off x="555626" y="4800600"/>
            <a:ext cx="1349375" cy="762000"/>
          </a:xfrm>
          <a:prstGeom prst="rightArrow">
            <a:avLst>
              <a:gd name="adj1" fmla="val 72333"/>
              <a:gd name="adj2" fmla="val 3952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Need this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price</a:t>
            </a:r>
          </a:p>
        </p:txBody>
      </p:sp>
      <p:sp>
        <p:nvSpPr>
          <p:cNvPr id="40964" name="AutoShape 5"/>
          <p:cNvSpPr>
            <a:spLocks noChangeArrowheads="1"/>
          </p:cNvSpPr>
          <p:nvPr/>
        </p:nvSpPr>
        <p:spPr bwMode="auto">
          <a:xfrm>
            <a:off x="566738" y="3581400"/>
            <a:ext cx="1338263" cy="685800"/>
          </a:xfrm>
          <a:prstGeom prst="rightArrow">
            <a:avLst>
              <a:gd name="adj1" fmla="val 50000"/>
              <a:gd name="adj2" fmla="val 406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Title</a:t>
            </a:r>
          </a:p>
        </p:txBody>
      </p:sp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603250" y="2706292"/>
            <a:ext cx="1301750" cy="798909"/>
          </a:xfrm>
          <a:prstGeom prst="rightArrow">
            <a:avLst>
              <a:gd name="adj1" fmla="val 68370"/>
              <a:gd name="adj2" fmla="val 34923"/>
            </a:avLst>
          </a:prstGeom>
          <a:solidFill>
            <a:srgbClr val="00A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 book,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Not a toy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BA225-7E04-E34C-84D9-60D557AE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301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doesn</a:t>
            </a:r>
            <a:r>
              <a:rPr lang="en-US" altLang="ja-JP" dirty="0"/>
              <a:t>’t text search (IR) work?</a:t>
            </a:r>
            <a:endParaRPr lang="en-US" dirty="0"/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search for in real estate advertisements:</a:t>
            </a:r>
          </a:p>
          <a:p>
            <a:r>
              <a:rPr lang="en-US" dirty="0"/>
              <a:t>Town/suburb.  You might think easy, but:</a:t>
            </a:r>
          </a:p>
          <a:p>
            <a:pPr lvl="1"/>
            <a:r>
              <a:rPr lang="en-US" dirty="0"/>
              <a:t>Real estate agents: Coldwell Banker, </a:t>
            </a:r>
            <a:r>
              <a:rPr lang="en-US" dirty="0" err="1"/>
              <a:t>Mosman</a:t>
            </a:r>
            <a:endParaRPr lang="en-US" dirty="0"/>
          </a:p>
          <a:p>
            <a:pPr lvl="1"/>
            <a:r>
              <a:rPr lang="en-US" dirty="0"/>
              <a:t>Phrases: Only 45 minutes from Parramatta</a:t>
            </a:r>
          </a:p>
          <a:p>
            <a:pPr lvl="1"/>
            <a:r>
              <a:rPr lang="en-US" dirty="0"/>
              <a:t>Multiple property ads have different suburbs in one ad</a:t>
            </a:r>
          </a:p>
          <a:p>
            <a:r>
              <a:rPr lang="en-US" dirty="0"/>
              <a:t>Money: </a:t>
            </a:r>
            <a:r>
              <a:rPr lang="en-US" dirty="0">
                <a:solidFill>
                  <a:schemeClr val="tx2"/>
                </a:solidFill>
              </a:rPr>
              <a:t>want a range not a textual match</a:t>
            </a:r>
          </a:p>
          <a:p>
            <a:pPr lvl="1"/>
            <a:r>
              <a:rPr lang="en-US" dirty="0"/>
              <a:t>Multiple amounts: was $155K, now $145K</a:t>
            </a:r>
          </a:p>
          <a:p>
            <a:pPr lvl="1"/>
            <a:r>
              <a:rPr lang="en-US" dirty="0"/>
              <a:t>Variations: offers in the high 700s [but not rents for $270]</a:t>
            </a:r>
          </a:p>
          <a:p>
            <a:r>
              <a:rPr lang="en-US" dirty="0"/>
              <a:t>Bedrooms: similar issues: </a:t>
            </a:r>
            <a:r>
              <a:rPr lang="en-US" dirty="0" err="1"/>
              <a:t>br</a:t>
            </a:r>
            <a:r>
              <a:rPr lang="en-US" dirty="0"/>
              <a:t>, </a:t>
            </a:r>
            <a:r>
              <a:rPr lang="en-US" dirty="0" err="1"/>
              <a:t>bdr</a:t>
            </a:r>
            <a:r>
              <a:rPr lang="en-US" dirty="0"/>
              <a:t>, beds, B/R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D93F01-A517-8847-8988-54E5C0AB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97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Named Entity Recognition (NER)</a:t>
            </a:r>
          </a:p>
        </p:txBody>
      </p:sp>
      <p:sp>
        <p:nvSpPr>
          <p:cNvPr id="61444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722120"/>
            <a:ext cx="7162800" cy="382143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 very important sub-task: </a:t>
            </a:r>
            <a:r>
              <a:rPr lang="en-US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find</a:t>
            </a:r>
            <a:r>
              <a:rPr lang="en-US" dirty="0">
                <a:ea typeface="ＭＳ Ｐゴシック" charset="0"/>
                <a:cs typeface="ＭＳ Ｐゴシック" charset="0"/>
              </a:rPr>
              <a:t> and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classify</a:t>
            </a:r>
            <a:r>
              <a:rPr lang="en-US" dirty="0">
                <a:ea typeface="ＭＳ Ｐゴシック" charset="0"/>
                <a:cs typeface="ＭＳ Ｐゴシック" charset="0"/>
              </a:rPr>
              <a:t> names in text</a:t>
            </a:r>
          </a:p>
        </p:txBody>
      </p:sp>
      <p:pic>
        <p:nvPicPr>
          <p:cNvPr id="4" name="Picture 2" descr="mage result for named entity recogn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77" y="2647304"/>
            <a:ext cx="8960317" cy="3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BCEE4-8DE9-A048-9953-363A181E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209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 Entity Recognition (NER)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uses:</a:t>
            </a:r>
          </a:p>
          <a:p>
            <a:pPr lvl="1"/>
            <a:r>
              <a:rPr lang="en-US" dirty="0"/>
              <a:t>Named entities can be indexed, linked off, etc.</a:t>
            </a:r>
          </a:p>
          <a:p>
            <a:pPr lvl="1"/>
            <a:r>
              <a:rPr lang="en-US" dirty="0"/>
              <a:t>Sentiment can be attributed to companies or products</a:t>
            </a:r>
          </a:p>
          <a:p>
            <a:pPr lvl="1"/>
            <a:r>
              <a:rPr lang="en-US" dirty="0"/>
              <a:t>A lot of IE relations are associations between named entities</a:t>
            </a:r>
          </a:p>
          <a:p>
            <a:pPr lvl="1"/>
            <a:r>
              <a:rPr lang="en-US" dirty="0"/>
              <a:t>For question answering, answers are often named entities.</a:t>
            </a:r>
          </a:p>
          <a:p>
            <a:pPr lvl="1"/>
            <a:endParaRPr lang="en-US" sz="1050" dirty="0"/>
          </a:p>
          <a:p>
            <a:r>
              <a:rPr lang="en-US" dirty="0"/>
              <a:t>Concretely:</a:t>
            </a:r>
          </a:p>
          <a:p>
            <a:pPr lvl="1"/>
            <a:r>
              <a:rPr lang="en-US" dirty="0"/>
              <a:t>Many web pages tag various entities, with links to bio or topic pages, etc.</a:t>
            </a:r>
          </a:p>
          <a:p>
            <a:pPr lvl="2"/>
            <a:r>
              <a:rPr lang="en-US" dirty="0"/>
              <a:t>Reuters</a:t>
            </a:r>
            <a:r>
              <a:rPr lang="en-US" altLang="ja-JP" dirty="0"/>
              <a:t>’ </a:t>
            </a:r>
            <a:r>
              <a:rPr lang="en-US" altLang="ja-JP" dirty="0" err="1"/>
              <a:t>OpenCalais</a:t>
            </a:r>
            <a:r>
              <a:rPr lang="en-US" altLang="ja-JP" dirty="0"/>
              <a:t>, </a:t>
            </a:r>
            <a:r>
              <a:rPr lang="en-US" altLang="ja-JP" dirty="0" err="1"/>
              <a:t>Evri</a:t>
            </a:r>
            <a:r>
              <a:rPr lang="en-US" altLang="ja-JP" dirty="0"/>
              <a:t>, </a:t>
            </a:r>
            <a:r>
              <a:rPr lang="en-US" altLang="ja-JP" dirty="0" err="1"/>
              <a:t>AlchemyAPI</a:t>
            </a:r>
            <a:r>
              <a:rPr lang="en-US" altLang="ja-JP" dirty="0"/>
              <a:t>, Yahoo’s Term Extraction, …</a:t>
            </a:r>
            <a:endParaRPr lang="en-US" dirty="0"/>
          </a:p>
          <a:p>
            <a:pPr lvl="1"/>
            <a:r>
              <a:rPr lang="en-US" altLang="ja-JP" dirty="0"/>
              <a:t>Apple/Google/Microsoft/… smart recognizers for document content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34A3C-BBC0-904F-9C8A-77384058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51601" cy="1371600"/>
          </a:xfrm>
        </p:spPr>
        <p:txBody>
          <a:bodyPr/>
          <a:lstStyle/>
          <a:p>
            <a:r>
              <a:rPr lang="en-US"/>
              <a:t>Final Tutorial Rubric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 will grade on a scale of 1-10: </a:t>
            </a:r>
          </a:p>
          <a:p>
            <a:r>
              <a:rPr lang="en-US" dirty="0"/>
              <a:t>Motivation: </a:t>
            </a:r>
            <a:r>
              <a:rPr lang="en-US" b="0" dirty="0"/>
              <a:t>Does the tutorial make the reader believe the topic is important (a) in general and (b) with respect to data science?</a:t>
            </a:r>
          </a:p>
          <a:p>
            <a:r>
              <a:rPr lang="en-US" dirty="0"/>
              <a:t>Understanding: </a:t>
            </a:r>
            <a:r>
              <a:rPr lang="en-US" b="0" dirty="0"/>
              <a:t>After reading the tutorial, does the reader understand the topic?</a:t>
            </a:r>
          </a:p>
          <a:p>
            <a:r>
              <a:rPr lang="en-US" dirty="0"/>
              <a:t>Further resources: </a:t>
            </a:r>
            <a:r>
              <a:rPr lang="en-US" b="0" dirty="0"/>
              <a:t>Does the tutorial “call out” to other resources that would help the reader understand basic concepts, deep dive, related work, </a:t>
            </a:r>
            <a:r>
              <a:rPr lang="en-US" b="0" dirty="0" err="1"/>
              <a:t>etc</a:t>
            </a:r>
            <a:r>
              <a:rPr lang="en-US" b="0" dirty="0"/>
              <a:t>?</a:t>
            </a:r>
          </a:p>
          <a:p>
            <a:r>
              <a:rPr lang="en-US" dirty="0"/>
              <a:t>Prose: </a:t>
            </a:r>
            <a:r>
              <a:rPr lang="en-US" b="0" dirty="0"/>
              <a:t>Does the prose in the Markdown portion of the .</a:t>
            </a:r>
            <a:r>
              <a:rPr lang="en-US" b="0" dirty="0" err="1"/>
              <a:t>ipynb</a:t>
            </a:r>
            <a:r>
              <a:rPr lang="en-US" b="0" dirty="0"/>
              <a:t> add to the reader’s understanding of the tutorial?</a:t>
            </a:r>
          </a:p>
          <a:p>
            <a:r>
              <a:rPr lang="en-US" dirty="0"/>
              <a:t>Code: </a:t>
            </a:r>
            <a:r>
              <a:rPr lang="en-US" b="0" dirty="0"/>
              <a:t>Does the code help solidify understanding, is it well documented, and does it include helpful examples?</a:t>
            </a:r>
          </a:p>
          <a:p>
            <a:r>
              <a:rPr lang="en-US" dirty="0"/>
              <a:t>Subjective Evaluation:</a:t>
            </a:r>
            <a:r>
              <a:rPr lang="en-US" b="0" dirty="0"/>
              <a:t> If somebody linked to this tutorial from Hacker News, would people actually read the whole thing?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From last Lecture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4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from last class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Words words words!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bg1">
                    <a:lumMod val="85000"/>
                  </a:schemeClr>
                </a:solidFill>
              </a:rPr>
              <a:t>Free text and natural language processing in data science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Bag of words and TF-IDF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N-Grams and language models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Information extraction &amp; sentiment mining</a:t>
            </a:r>
          </a:p>
          <a:p>
            <a:r>
              <a:rPr lang="en-US" dirty="0">
                <a:solidFill>
                  <a:schemeClr val="tx2"/>
                </a:solidFill>
              </a:rPr>
              <a:t>Thanks to: Zico Kolter (CMU), Dan </a:t>
            </a:r>
            <a:r>
              <a:rPr lang="en-US" dirty="0" err="1">
                <a:solidFill>
                  <a:schemeClr val="tx2"/>
                </a:solidFill>
              </a:rPr>
              <a:t>Jurafsky</a:t>
            </a:r>
            <a:r>
              <a:rPr lang="en-US" dirty="0">
                <a:solidFill>
                  <a:schemeClr val="tx2"/>
                </a:solidFill>
              </a:rPr>
              <a:t> (Stanford), &amp; Marine </a:t>
            </a:r>
            <a:r>
              <a:rPr lang="en-US" dirty="0" err="1">
                <a:solidFill>
                  <a:schemeClr val="tx2"/>
                </a:solidFill>
              </a:rPr>
              <a:t>Carpuat’s</a:t>
            </a:r>
            <a:r>
              <a:rPr lang="en-US" dirty="0">
                <a:solidFill>
                  <a:schemeClr val="tx2"/>
                </a:solidFill>
              </a:rPr>
              <a:t> 723 (UMD)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65480" y="4625174"/>
            <a:ext cx="7502951" cy="2217244"/>
            <a:chOff x="665480" y="4700648"/>
            <a:chExt cx="7502951" cy="22172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947" y="5919597"/>
              <a:ext cx="2951480" cy="9982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480" y="4700648"/>
              <a:ext cx="2479040" cy="10486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1311" y="4821106"/>
              <a:ext cx="2357120" cy="15565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4754873"/>
              <a:ext cx="2895600" cy="989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0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24499</TotalTime>
  <Words>5425</Words>
  <Application>Microsoft Macintosh PowerPoint</Application>
  <PresentationFormat>On-screen Show (4:3)</PresentationFormat>
  <Paragraphs>1090</Paragraphs>
  <Slides>67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ＭＳ Ｐゴシック</vt:lpstr>
      <vt:lpstr>Arial</vt:lpstr>
      <vt:lpstr>Arial Black</vt:lpstr>
      <vt:lpstr>Calibri</vt:lpstr>
      <vt:lpstr>Cambria Math</vt:lpstr>
      <vt:lpstr>Courier</vt:lpstr>
      <vt:lpstr>Lucida Sans</vt:lpstr>
      <vt:lpstr>Mangal</vt:lpstr>
      <vt:lpstr>Symbol</vt:lpstr>
      <vt:lpstr>Tahoma</vt:lpstr>
      <vt:lpstr>Wingdings</vt:lpstr>
      <vt:lpstr>Essential</vt:lpstr>
      <vt:lpstr>Worksheet</vt:lpstr>
      <vt:lpstr>Equation</vt:lpstr>
      <vt:lpstr>Principles of  Data Science</vt:lpstr>
      <vt:lpstr>Announcements</vt:lpstr>
      <vt:lpstr>The Mini-Tutorial</vt:lpstr>
      <vt:lpstr>Ready-Made Dataset repositories</vt:lpstr>
      <vt:lpstr>New Dataset Ideas</vt:lpstr>
      <vt:lpstr>Final Tutorial</vt:lpstr>
      <vt:lpstr>Final Tutorial Rubric</vt:lpstr>
      <vt:lpstr>Wrap-up From last Lecture …</vt:lpstr>
      <vt:lpstr>Continuing from last class …</vt:lpstr>
      <vt:lpstr>Text classification</vt:lpstr>
      <vt:lpstr>Representing a document “in math”</vt:lpstr>
      <vt:lpstr>Bag of words Example</vt:lpstr>
      <vt:lpstr>Term Frequency</vt:lpstr>
      <vt:lpstr>Defining features From Term Frequency</vt:lpstr>
      <vt:lpstr>Linear classification</vt:lpstr>
      <vt:lpstr>Linear classification</vt:lpstr>
      <vt:lpstr>Explicit Example</vt:lpstr>
      <vt:lpstr>Explicit Example</vt:lpstr>
      <vt:lpstr>Explicit Example</vt:lpstr>
      <vt:lpstr>Explicit example</vt:lpstr>
      <vt:lpstr>Explicit example</vt:lpstr>
      <vt:lpstr>Inverse Document Frequency</vt:lpstr>
      <vt:lpstr>Inverse Document Frequency</vt:lpstr>
      <vt:lpstr>TF-IDF</vt:lpstr>
      <vt:lpstr>Tokenization</vt:lpstr>
      <vt:lpstr>Other basic terms</vt:lpstr>
      <vt:lpstr>Stemming</vt:lpstr>
      <vt:lpstr>NLP in Python</vt:lpstr>
      <vt:lpstr>NLTK examples</vt:lpstr>
      <vt:lpstr>NLTK Examples</vt:lpstr>
      <vt:lpstr>NLTK Examples</vt:lpstr>
      <vt:lpstr>NLTK Examples</vt:lpstr>
      <vt:lpstr>NLTK Examples</vt:lpstr>
      <vt:lpstr>Brief Aside: vector Semantics of Docs/terms</vt:lpstr>
      <vt:lpstr>Distributional models of meaning</vt:lpstr>
      <vt:lpstr>Intuition of distributional word similarity</vt:lpstr>
      <vt:lpstr>Four kinds of vector models</vt:lpstr>
      <vt:lpstr>Shared intuition</vt:lpstr>
      <vt:lpstr>Reminder: Term-document matrix</vt:lpstr>
      <vt:lpstr>Reminder: Term-document matrix</vt:lpstr>
      <vt:lpstr>The words in a term-document matrix</vt:lpstr>
      <vt:lpstr>The words in a term-document matrix</vt:lpstr>
      <vt:lpstr>Term-context matrix for word similarity</vt:lpstr>
      <vt:lpstr>The word-word or word-context matrix</vt:lpstr>
      <vt:lpstr>Word-Word matrix Sample contexts ± 7 words</vt:lpstr>
      <vt:lpstr>Word-word matrix</vt:lpstr>
      <vt:lpstr>Measuring similarity</vt:lpstr>
      <vt:lpstr>Problem with dot product</vt:lpstr>
      <vt:lpstr>Solution: cosine</vt:lpstr>
      <vt:lpstr>Similarity between Documents</vt:lpstr>
      <vt:lpstr>Example</vt:lpstr>
      <vt:lpstr>(Minimum) Edit distance</vt:lpstr>
      <vt:lpstr>Brief Aside: n-grams</vt:lpstr>
      <vt:lpstr>Language Modeling</vt:lpstr>
      <vt:lpstr>Language Modeling</vt:lpstr>
      <vt:lpstr>Simplest case:  Unigram model</vt:lpstr>
      <vt:lpstr>Bigram Model</vt:lpstr>
      <vt:lpstr>N-gram models</vt:lpstr>
      <vt:lpstr>Moving on …</vt:lpstr>
      <vt:lpstr>Information Extraction (IE)</vt:lpstr>
      <vt:lpstr>Information Extraction (IE)</vt:lpstr>
      <vt:lpstr>Low-level information extraction</vt:lpstr>
      <vt:lpstr>Low-level information extraction</vt:lpstr>
      <vt:lpstr>Why is IE hard on the web?</vt:lpstr>
      <vt:lpstr>Why doesn’t text search (IR) work?</vt:lpstr>
      <vt:lpstr>Named Entity Recognition (NER)</vt:lpstr>
      <vt:lpstr>Named Entity Recognition (NER)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2647</cp:revision>
  <cp:lastPrinted>2018-10-28T20:41:57Z</cp:lastPrinted>
  <dcterms:created xsi:type="dcterms:W3CDTF">2013-03-05T15:39:19Z</dcterms:created>
  <dcterms:modified xsi:type="dcterms:W3CDTF">2018-10-28T20:42:14Z</dcterms:modified>
</cp:coreProperties>
</file>