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80"/>
  </p:notesMasterIdLst>
  <p:handoutMasterIdLst>
    <p:handoutMasterId r:id="rId81"/>
  </p:handoutMasterIdLst>
  <p:sldIdLst>
    <p:sldId id="256" r:id="rId2"/>
    <p:sldId id="502" r:id="rId3"/>
    <p:sldId id="561" r:id="rId4"/>
    <p:sldId id="565" r:id="rId5"/>
    <p:sldId id="566" r:id="rId6"/>
    <p:sldId id="635" r:id="rId7"/>
    <p:sldId id="567" r:id="rId8"/>
    <p:sldId id="568" r:id="rId9"/>
    <p:sldId id="569" r:id="rId10"/>
    <p:sldId id="485" r:id="rId11"/>
    <p:sldId id="570" r:id="rId12"/>
    <p:sldId id="571" r:id="rId13"/>
    <p:sldId id="572" r:id="rId14"/>
    <p:sldId id="573" r:id="rId15"/>
    <p:sldId id="574" r:id="rId16"/>
    <p:sldId id="576" r:id="rId17"/>
    <p:sldId id="577" r:id="rId18"/>
    <p:sldId id="578" r:id="rId19"/>
    <p:sldId id="579" r:id="rId20"/>
    <p:sldId id="581" r:id="rId21"/>
    <p:sldId id="582" r:id="rId22"/>
    <p:sldId id="583" r:id="rId23"/>
    <p:sldId id="584" r:id="rId24"/>
    <p:sldId id="585" r:id="rId25"/>
    <p:sldId id="586" r:id="rId26"/>
    <p:sldId id="587" r:id="rId27"/>
    <p:sldId id="588" r:id="rId28"/>
    <p:sldId id="589" r:id="rId29"/>
    <p:sldId id="590" r:id="rId30"/>
    <p:sldId id="591" r:id="rId31"/>
    <p:sldId id="592" r:id="rId32"/>
    <p:sldId id="593" r:id="rId33"/>
    <p:sldId id="595" r:id="rId34"/>
    <p:sldId id="596" r:id="rId35"/>
    <p:sldId id="597" r:id="rId36"/>
    <p:sldId id="516" r:id="rId37"/>
    <p:sldId id="517" r:id="rId38"/>
    <p:sldId id="518" r:id="rId39"/>
    <p:sldId id="519" r:id="rId40"/>
    <p:sldId id="520" r:id="rId41"/>
    <p:sldId id="598" r:id="rId42"/>
    <p:sldId id="600" r:id="rId43"/>
    <p:sldId id="601" r:id="rId44"/>
    <p:sldId id="602" r:id="rId45"/>
    <p:sldId id="603" r:id="rId46"/>
    <p:sldId id="632" r:id="rId47"/>
    <p:sldId id="633" r:id="rId48"/>
    <p:sldId id="604" r:id="rId49"/>
    <p:sldId id="605" r:id="rId50"/>
    <p:sldId id="606" r:id="rId51"/>
    <p:sldId id="607" r:id="rId52"/>
    <p:sldId id="608" r:id="rId53"/>
    <p:sldId id="609" r:id="rId54"/>
    <p:sldId id="610" r:id="rId55"/>
    <p:sldId id="611" r:id="rId56"/>
    <p:sldId id="612" r:id="rId57"/>
    <p:sldId id="613" r:id="rId58"/>
    <p:sldId id="614" r:id="rId59"/>
    <p:sldId id="615" r:id="rId60"/>
    <p:sldId id="616" r:id="rId61"/>
    <p:sldId id="617" r:id="rId62"/>
    <p:sldId id="618" r:id="rId63"/>
    <p:sldId id="619" r:id="rId64"/>
    <p:sldId id="620" r:id="rId65"/>
    <p:sldId id="621" r:id="rId66"/>
    <p:sldId id="622" r:id="rId67"/>
    <p:sldId id="623" r:id="rId68"/>
    <p:sldId id="624" r:id="rId69"/>
    <p:sldId id="636" r:id="rId70"/>
    <p:sldId id="637" r:id="rId71"/>
    <p:sldId id="638" r:id="rId72"/>
    <p:sldId id="639" r:id="rId73"/>
    <p:sldId id="299" r:id="rId74"/>
    <p:sldId id="640" r:id="rId75"/>
    <p:sldId id="422" r:id="rId76"/>
    <p:sldId id="542" r:id="rId77"/>
    <p:sldId id="543" r:id="rId78"/>
    <p:sldId id="544" r:id="rId7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1E296DD-BBA4-3645-BAA0-9448D61E581A}">
          <p14:sldIdLst>
            <p14:sldId id="256"/>
            <p14:sldId id="502"/>
            <p14:sldId id="561"/>
            <p14:sldId id="565"/>
            <p14:sldId id="566"/>
            <p14:sldId id="635"/>
            <p14:sldId id="567"/>
            <p14:sldId id="568"/>
            <p14:sldId id="569"/>
            <p14:sldId id="485"/>
            <p14:sldId id="570"/>
            <p14:sldId id="571"/>
            <p14:sldId id="572"/>
            <p14:sldId id="573"/>
            <p14:sldId id="574"/>
            <p14:sldId id="576"/>
            <p14:sldId id="577"/>
            <p14:sldId id="578"/>
            <p14:sldId id="579"/>
            <p14:sldId id="581"/>
            <p14:sldId id="582"/>
            <p14:sldId id="583"/>
            <p14:sldId id="584"/>
            <p14:sldId id="585"/>
            <p14:sldId id="586"/>
            <p14:sldId id="587"/>
            <p14:sldId id="588"/>
            <p14:sldId id="589"/>
            <p14:sldId id="590"/>
            <p14:sldId id="591"/>
            <p14:sldId id="592"/>
            <p14:sldId id="593"/>
            <p14:sldId id="595"/>
            <p14:sldId id="596"/>
            <p14:sldId id="597"/>
            <p14:sldId id="516"/>
            <p14:sldId id="517"/>
            <p14:sldId id="518"/>
            <p14:sldId id="519"/>
            <p14:sldId id="520"/>
            <p14:sldId id="598"/>
            <p14:sldId id="600"/>
            <p14:sldId id="601"/>
            <p14:sldId id="602"/>
            <p14:sldId id="603"/>
            <p14:sldId id="632"/>
            <p14:sldId id="633"/>
            <p14:sldId id="604"/>
            <p14:sldId id="605"/>
            <p14:sldId id="606"/>
            <p14:sldId id="607"/>
            <p14:sldId id="608"/>
            <p14:sldId id="609"/>
            <p14:sldId id="610"/>
            <p14:sldId id="611"/>
            <p14:sldId id="612"/>
            <p14:sldId id="613"/>
            <p14:sldId id="614"/>
            <p14:sldId id="615"/>
            <p14:sldId id="616"/>
            <p14:sldId id="617"/>
            <p14:sldId id="618"/>
            <p14:sldId id="619"/>
            <p14:sldId id="620"/>
            <p14:sldId id="621"/>
            <p14:sldId id="622"/>
            <p14:sldId id="623"/>
            <p14:sldId id="624"/>
            <p14:sldId id="636"/>
            <p14:sldId id="637"/>
            <p14:sldId id="638"/>
            <p14:sldId id="639"/>
            <p14:sldId id="299"/>
            <p14:sldId id="640"/>
            <p14:sldId id="422"/>
            <p14:sldId id="542"/>
            <p14:sldId id="543"/>
            <p14:sldId id="5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80" autoAdjust="0"/>
    <p:restoredTop sz="77866" autoAdjust="0"/>
  </p:normalViewPr>
  <p:slideViewPr>
    <p:cSldViewPr snapToGrid="0" snapToObjects="1">
      <p:cViewPr varScale="1">
        <p:scale>
          <a:sx n="71" d="100"/>
          <a:sy n="71" d="100"/>
        </p:scale>
        <p:origin x="184" y="424"/>
      </p:cViewPr>
      <p:guideLst>
        <p:guide orient="horz" pos="2160"/>
        <p:guide pos="2880"/>
      </p:guideLst>
    </p:cSldViewPr>
  </p:slideViewPr>
  <p:outlineViewPr>
    <p:cViewPr>
      <p:scale>
        <a:sx n="33" d="100"/>
        <a:sy n="33" d="100"/>
      </p:scale>
      <p:origin x="0" y="-36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10/31/18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a:p>
        </p:txBody>
      </p:sp>
    </p:spTree>
    <p:extLst>
      <p:ext uri="{BB962C8B-B14F-4D97-AF65-F5344CB8AC3E}">
        <p14:creationId xmlns:p14="http://schemas.microsoft.com/office/powerpoint/2010/main" val="1740547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75</a:t>
            </a:fld>
            <a:endParaRPr lang="en-US"/>
          </a:p>
        </p:txBody>
      </p:sp>
    </p:spTree>
    <p:extLst>
      <p:ext uri="{BB962C8B-B14F-4D97-AF65-F5344CB8AC3E}">
        <p14:creationId xmlns:p14="http://schemas.microsoft.com/office/powerpoint/2010/main" val="1463179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2</a:t>
            </a:fld>
            <a:endParaRPr lang="en-US"/>
          </a:p>
        </p:txBody>
      </p:sp>
    </p:spTree>
    <p:extLst>
      <p:ext uri="{BB962C8B-B14F-4D97-AF65-F5344CB8AC3E}">
        <p14:creationId xmlns:p14="http://schemas.microsoft.com/office/powerpoint/2010/main" val="969624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Labor</a:t>
            </a:r>
            <a:r>
              <a:rPr lang="en-US" baseline="0" dirty="0"/>
              <a:t> wages (red </a:t>
            </a:r>
            <a:r>
              <a:rPr lang="en-US" baseline="0" dirty="0" err="1"/>
              <a:t>line+blue</a:t>
            </a:r>
            <a:r>
              <a:rPr lang="en-US" baseline="0" dirty="0"/>
              <a:t>) vs. price of wheat (black bars)</a:t>
            </a:r>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7</a:t>
            </a:fld>
            <a:endParaRPr lang="en-US"/>
          </a:p>
        </p:txBody>
      </p:sp>
    </p:spTree>
    <p:extLst>
      <p:ext uri="{BB962C8B-B14F-4D97-AF65-F5344CB8AC3E}">
        <p14:creationId xmlns:p14="http://schemas.microsoft.com/office/powerpoint/2010/main" val="19665130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Describe various visualization techniques (what they are, why they are useful, various applications, pros and cons, tips for each one):</a:t>
            </a:r>
          </a:p>
          <a:p>
            <a:pPr lvl="1"/>
            <a:r>
              <a:rPr lang="en-US" dirty="0"/>
              <a:t>Line, bar, scatter plots charts (2-3 slides)</a:t>
            </a:r>
          </a:p>
          <a:p>
            <a:pPr lvl="1"/>
            <a:r>
              <a:rPr lang="en-US" dirty="0"/>
              <a:t>Dashboards (2-3 slides)</a:t>
            </a:r>
          </a:p>
          <a:p>
            <a:pPr lvl="1"/>
            <a:r>
              <a:rPr lang="en-US" dirty="0"/>
              <a:t>Networks (2-3 slides)</a:t>
            </a:r>
          </a:p>
          <a:p>
            <a:pPr lvl="1"/>
            <a:r>
              <a:rPr lang="en-US" dirty="0"/>
              <a:t>Map based visualizations (2-3 slides)</a:t>
            </a:r>
          </a:p>
          <a:p>
            <a:pPr lvl="1"/>
            <a:r>
              <a:rPr lang="en-US" dirty="0"/>
              <a:t>Temporal visualizations (2-3 slides)</a:t>
            </a:r>
          </a:p>
          <a:p>
            <a:pPr lvl="1"/>
            <a:r>
              <a:rPr lang="en-US" dirty="0"/>
              <a:t>… </a:t>
            </a:r>
          </a:p>
          <a:p>
            <a:r>
              <a:rPr lang="en-US" dirty="0"/>
              <a:t>Also provide a taxonomy succinctly summarizing each of these visualizations strengths, weaknesses, and the type of data that should be used for the visualization (e.g., graph data for network visualizations)</a:t>
            </a:r>
          </a:p>
          <a:p>
            <a:endParaRPr lang="en-US" dirty="0"/>
          </a:p>
        </p:txBody>
      </p:sp>
      <p:sp>
        <p:nvSpPr>
          <p:cNvPr id="4" name="灯片编号占位符 3"/>
          <p:cNvSpPr>
            <a:spLocks noGrp="1"/>
          </p:cNvSpPr>
          <p:nvPr>
            <p:ph type="sldNum" sz="quarter" idx="10"/>
          </p:nvPr>
        </p:nvSpPr>
        <p:spPr/>
        <p:txBody>
          <a:bodyPr/>
          <a:lstStyle/>
          <a:p>
            <a:fld id="{3C3F23A2-2719-419D-AD5D-5DF7D1E89E3E}" type="slidenum">
              <a:rPr lang="en-US" smtClean="0"/>
              <a:t>19</a:t>
            </a:fld>
            <a:endParaRPr lang="en-US"/>
          </a:p>
        </p:txBody>
      </p:sp>
    </p:spTree>
    <p:extLst>
      <p:ext uri="{BB962C8B-B14F-4D97-AF65-F5344CB8AC3E}">
        <p14:creationId xmlns:p14="http://schemas.microsoft.com/office/powerpoint/2010/main" val="1808232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Created by undergrad students at Williams College</a:t>
            </a:r>
            <a:r>
              <a:rPr lang="en-US" baseline="0" dirty="0"/>
              <a:t> in Massachusetts.</a:t>
            </a:r>
          </a:p>
          <a:p>
            <a:r>
              <a:rPr lang="en-US" dirty="0"/>
              <a:t>Visualizes</a:t>
            </a:r>
            <a:r>
              <a:rPr lang="en-US" baseline="0" dirty="0"/>
              <a:t> </a:t>
            </a:r>
            <a:r>
              <a:rPr lang="en-US" dirty="0"/>
              <a:t>career</a:t>
            </a:r>
            <a:r>
              <a:rPr lang="en-US" baseline="0" dirty="0"/>
              <a:t> paths of over 15,000 Williams graduates, with majors on left, careers on right.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Pretty, somewhat hard to follow.</a:t>
            </a:r>
          </a:p>
          <a:p>
            <a:r>
              <a:rPr lang="en-US" baseline="0" dirty="0"/>
              <a:t>This recently made the rounds at the Provost’s Office.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Fortunately, allows interactive filtering</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3B1A85F9-BECA-4A0A-9E0C-BF484AD5AEA0}" type="slidenum">
              <a:rPr lang="en-US" smtClean="0"/>
              <a:t>46</a:t>
            </a:fld>
            <a:endParaRPr lang="en-US"/>
          </a:p>
        </p:txBody>
      </p:sp>
    </p:spTree>
    <p:extLst>
      <p:ext uri="{BB962C8B-B14F-4D97-AF65-F5344CB8AC3E}">
        <p14:creationId xmlns:p14="http://schemas.microsoft.com/office/powerpoint/2010/main" val="646975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 that’s better!</a:t>
            </a:r>
            <a:r>
              <a:rPr lang="en-US" baseline="0" dirty="0"/>
              <a:t> History majors only.</a:t>
            </a:r>
          </a:p>
          <a:p>
            <a:r>
              <a:rPr lang="en-US" baseline="0" dirty="0"/>
              <a:t>Wide variety of fields. Mostly law, but quite a few into Banking/Financial and also K-12 Education.</a:t>
            </a:r>
          </a:p>
          <a:p>
            <a:r>
              <a:rPr lang="en-US" baseline="0" dirty="0"/>
              <a:t>Setting the “pretty bar” very high! Not as concerned with “function.”</a:t>
            </a:r>
          </a:p>
          <a:p>
            <a:r>
              <a:rPr lang="en-US" baseline="0" dirty="0"/>
              <a:t>We want to create visualizations people will return to again and again.</a:t>
            </a:r>
          </a:p>
          <a:p>
            <a:r>
              <a:rPr lang="en-US" baseline="0" dirty="0"/>
              <a:t>Just like webpages that were heavy on “flash” attracted early attention, but interest faded.</a:t>
            </a:r>
            <a:endParaRPr lang="en-US" dirty="0"/>
          </a:p>
        </p:txBody>
      </p:sp>
      <p:sp>
        <p:nvSpPr>
          <p:cNvPr id="4" name="Slide Number Placeholder 3"/>
          <p:cNvSpPr>
            <a:spLocks noGrp="1"/>
          </p:cNvSpPr>
          <p:nvPr>
            <p:ph type="sldNum" sz="quarter" idx="10"/>
          </p:nvPr>
        </p:nvSpPr>
        <p:spPr/>
        <p:txBody>
          <a:bodyPr/>
          <a:lstStyle/>
          <a:p>
            <a:fld id="{3B1A85F9-BECA-4A0A-9E0C-BF484AD5AEA0}" type="slidenum">
              <a:rPr lang="en-US" smtClean="0"/>
              <a:t>47</a:t>
            </a:fld>
            <a:endParaRPr lang="en-US"/>
          </a:p>
        </p:txBody>
      </p:sp>
    </p:spTree>
    <p:extLst>
      <p:ext uri="{BB962C8B-B14F-4D97-AF65-F5344CB8AC3E}">
        <p14:creationId xmlns:p14="http://schemas.microsoft.com/office/powerpoint/2010/main" val="1825449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59</a:t>
            </a:fld>
            <a:endParaRPr lang="en-US"/>
          </a:p>
        </p:txBody>
      </p:sp>
    </p:spTree>
    <p:extLst>
      <p:ext uri="{BB962C8B-B14F-4D97-AF65-F5344CB8AC3E}">
        <p14:creationId xmlns:p14="http://schemas.microsoft.com/office/powerpoint/2010/main" val="1983680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67</a:t>
            </a:fld>
            <a:endParaRPr lang="en-US"/>
          </a:p>
        </p:txBody>
      </p:sp>
    </p:spTree>
    <p:extLst>
      <p:ext uri="{BB962C8B-B14F-4D97-AF65-F5344CB8AC3E}">
        <p14:creationId xmlns:p14="http://schemas.microsoft.com/office/powerpoint/2010/main" val="12844924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00F789-BC41-F84C-B61C-313B216D0D17}" type="slidenum">
              <a:rPr lang="en-US" smtClean="0"/>
              <a:t>73</a:t>
            </a:fld>
            <a:endParaRPr lang="en-US"/>
          </a:p>
        </p:txBody>
      </p:sp>
    </p:spTree>
    <p:extLst>
      <p:ext uri="{BB962C8B-B14F-4D97-AF65-F5344CB8AC3E}">
        <p14:creationId xmlns:p14="http://schemas.microsoft.com/office/powerpoint/2010/main" val="3464703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102" name="Shape 102"/>
          <p:cNvSpPr>
            <a:spLocks noGrp="1"/>
          </p:cNvSpPr>
          <p:nvPr>
            <p:ph type="title"/>
          </p:nvPr>
        </p:nvSpPr>
        <p:spPr>
          <a:xfrm>
            <a:off x="401836" y="928687"/>
            <a:ext cx="8340328" cy="2232422"/>
          </a:xfrm>
          <a:prstGeom prst="rect">
            <a:avLst/>
          </a:prstGeom>
        </p:spPr>
        <p:txBody>
          <a:bodyPr/>
          <a:lstStyle/>
          <a:p>
            <a:r>
              <a:t>Title Text</a:t>
            </a:r>
          </a:p>
        </p:txBody>
      </p:sp>
      <p:sp>
        <p:nvSpPr>
          <p:cNvPr id="103" name="Shape 103"/>
          <p:cNvSpPr>
            <a:spLocks noGrp="1"/>
          </p:cNvSpPr>
          <p:nvPr>
            <p:ph type="body" sz="half" idx="1"/>
          </p:nvPr>
        </p:nvSpPr>
        <p:spPr>
          <a:xfrm>
            <a:off x="401836" y="3536156"/>
            <a:ext cx="8340328" cy="2232422"/>
          </a:xfrm>
          <a:prstGeom prst="rect">
            <a:avLst/>
          </a:prstGeom>
        </p:spPr>
        <p:txBody>
          <a:bodyPr/>
          <a:lstStyle>
            <a:lvl1pPr marL="0" indent="0">
              <a:spcBef>
                <a:spcPts val="0"/>
              </a:spcBef>
              <a:buSzTx/>
              <a:buNone/>
            </a:lvl1pPr>
            <a:lvl2pPr marL="0" indent="0">
              <a:spcBef>
                <a:spcPts val="0"/>
              </a:spcBef>
              <a:buSzTx/>
              <a:buNone/>
            </a:lvl2pPr>
            <a:lvl3pPr marL="0" indent="0">
              <a:spcBef>
                <a:spcPts val="0"/>
              </a:spcBef>
              <a:buSzTx/>
              <a:buNone/>
            </a:lvl3pPr>
            <a:lvl4pPr marL="0" indent="0">
              <a:spcBef>
                <a:spcPts val="0"/>
              </a:spcBef>
              <a:buSzTx/>
              <a:buNone/>
            </a:lvl4pPr>
            <a:lvl5pPr marL="0" indent="0">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104" name="Shape 104"/>
          <p:cNvSpPr>
            <a:spLocks noGrp="1"/>
          </p:cNvSpPr>
          <p:nvPr>
            <p:ph type="sldNum" sz="quarter" idx="2"/>
          </p:nvPr>
        </p:nvSpPr>
        <p:spPr>
          <a:xfrm>
            <a:off x="8626078" y="6509742"/>
            <a:ext cx="181666" cy="175594"/>
          </a:xfrm>
          <a:prstGeom prst="rect">
            <a:avLst/>
          </a:prstGeom>
        </p:spPr>
        <p:txBody>
          <a:bodyPr/>
          <a:lstStyle>
            <a:lvl1pPr algn="l"/>
          </a:lstStyle>
          <a:p>
            <a:fld id="{86CB4B4D-7CA3-9044-876B-883B54F8677D}" type="slidenum">
              <a:t>‹#›</a:t>
            </a:fld>
            <a:endParaRPr/>
          </a:p>
        </p:txBody>
      </p:sp>
    </p:spTree>
    <p:extLst>
      <p:ext uri="{BB962C8B-B14F-4D97-AF65-F5344CB8AC3E}">
        <p14:creationId xmlns:p14="http://schemas.microsoft.com/office/powerpoint/2010/main" val="120599574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190500"/>
            <a:ext cx="7010400" cy="1527175"/>
          </a:xfrm>
        </p:spPr>
        <p:txBody>
          <a:bodyPr/>
          <a:lstStyle/>
          <a:p>
            <a:r>
              <a:rPr lang="en-US"/>
              <a:t>Click to edit Master title style</a:t>
            </a:r>
          </a:p>
        </p:txBody>
      </p:sp>
      <p:sp>
        <p:nvSpPr>
          <p:cNvPr id="3" name="Content Placeholder 2"/>
          <p:cNvSpPr>
            <a:spLocks noGrp="1"/>
          </p:cNvSpPr>
          <p:nvPr>
            <p:ph sz="half" idx="1"/>
          </p:nvPr>
        </p:nvSpPr>
        <p:spPr>
          <a:xfrm>
            <a:off x="1524000" y="1905000"/>
            <a:ext cx="3429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9050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4038600"/>
            <a:ext cx="3429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noChangeArrowheads="1"/>
          </p:cNvSpPr>
          <p:nvPr>
            <p:ph type="ftr" sz="quarter" idx="10"/>
          </p:nvPr>
        </p:nvSpPr>
        <p:spPr>
          <a:xfrm>
            <a:off x="3276600" y="6248400"/>
            <a:ext cx="2895600" cy="457200"/>
          </a:xfrm>
          <a:prstGeom prst="rect">
            <a:avLst/>
          </a:prstGeom>
          <a:ln/>
        </p:spPr>
        <p:txBody>
          <a:bodyPr/>
          <a:lstStyle>
            <a:lvl1pPr>
              <a:defRPr/>
            </a:lvl1pPr>
          </a:lstStyle>
          <a:p>
            <a:pPr>
              <a:defRPr/>
            </a:pPr>
            <a:r>
              <a:rPr lang="en-US"/>
              <a:t>CMSC320</a:t>
            </a:r>
          </a:p>
        </p:txBody>
      </p:sp>
      <p:sp>
        <p:nvSpPr>
          <p:cNvPr id="7" name="Slide Number Placeholder 6"/>
          <p:cNvSpPr>
            <a:spLocks noGrp="1" noChangeArrowheads="1"/>
          </p:cNvSpPr>
          <p:nvPr>
            <p:ph type="sldNum" sz="quarter" idx="11"/>
          </p:nvPr>
        </p:nvSpPr>
        <p:spPr>
          <a:xfrm>
            <a:off x="1524000" y="6248400"/>
            <a:ext cx="1295400" cy="457200"/>
          </a:xfrm>
          <a:prstGeom prst="rect">
            <a:avLst/>
          </a:prstGeom>
          <a:ln/>
        </p:spPr>
        <p:txBody>
          <a:bodyPr/>
          <a:lstStyle>
            <a:lvl1pPr>
              <a:defRPr/>
            </a:lvl1pPr>
          </a:lstStyle>
          <a:p>
            <a:pPr>
              <a:defRPr/>
            </a:pPr>
            <a:fld id="{310D9C24-4811-4412-B047-FB2E14103E4B}" type="slidenum">
              <a:rPr lang="en-US"/>
              <a:pPr>
                <a:defRPr/>
              </a:pPr>
              <a:t>‹#›</a:t>
            </a:fld>
            <a:endParaRPr lang="en-US"/>
          </a:p>
        </p:txBody>
      </p:sp>
    </p:spTree>
    <p:extLst>
      <p:ext uri="{BB962C8B-B14F-4D97-AF65-F5344CB8AC3E}">
        <p14:creationId xmlns:p14="http://schemas.microsoft.com/office/powerpoint/2010/main" val="255612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CMSC320</a:t>
            </a:r>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a:t>CMSC320</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CMSC320</a:t>
            </a:r>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CMSC320</a:t>
            </a:r>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CMSC320</a:t>
            </a:r>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CMSC320</a:t>
            </a:r>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a:t>CMSC320</a:t>
            </a:r>
            <a:endParaRPr lang="en-US" dirty="0"/>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wordle.net/" TargetMode="External"/><Relationship Id="rId1" Type="http://schemas.openxmlformats.org/officeDocument/2006/relationships/slideLayout" Target="../slideLayouts/slideLayout4.xml"/><Relationship Id="rId5" Type="http://schemas.openxmlformats.org/officeDocument/2006/relationships/image" Target="../media/image45.png"/><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tiff"/></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8.xml.rels><?xml version="1.0" encoding="UTF-8" standalone="yes"?>
<Relationships xmlns="http://schemas.openxmlformats.org/package/2006/relationships"><Relationship Id="rId2" Type="http://schemas.openxmlformats.org/officeDocument/2006/relationships/image" Target="../media/image66.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7.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8.tiff"/></Relationships>
</file>

<file path=ppt/slides/_rels/slide6.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www.gapminder.org/world/" TargetMode="External"/><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cdn2.hubspot.net/hub/111084/file-708877165-pdf/docs/ebooks/eBook-UX-Color-Theory_Applying-Color-Knowledge-to-Data-Visualization.pdf" TargetMode="External"/><Relationship Id="rId5" Type="http://schemas.openxmlformats.org/officeDocument/2006/relationships/hyperlink" Target="https://www.perceptualedge.com/articles/b-eye/choosing_colors.pdf" TargetMode="External"/><Relationship Id="rId4" Type="http://schemas.openxmlformats.org/officeDocument/2006/relationships/image" Target="../media/image75.png"/></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9.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image" Target="../media/image80.tif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4.tiff"/></Relationships>
</file>

<file path=ppt/slides/_rels/slide74.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hyperlink" Target="https://github.com/yhat/ggpy"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en.wikipedia.org/wiki/Entropy_(information_theory)"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a:t>Principles of</a:t>
            </a:r>
            <a:br>
              <a:rPr lang="en-US" sz="4000" dirty="0"/>
            </a:br>
            <a:r>
              <a:rPr lang="en-US" sz="4000" dirty="0"/>
              <a:t>Data Science</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1107580"/>
          </a:xfrm>
        </p:spPr>
        <p:txBody>
          <a:bodyPr/>
          <a:lstStyle/>
          <a:p>
            <a:r>
              <a:rPr lang="en-US" dirty="0"/>
              <a:t>John P Dickerson</a:t>
            </a:r>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a:t>Lecture #10 – 10/31/2018</a:t>
            </a:r>
          </a:p>
          <a:p>
            <a:endParaRPr lang="en-US" sz="1600" b="1" dirty="0"/>
          </a:p>
          <a:p>
            <a:r>
              <a:rPr lang="en-US" sz="1600" b="1" dirty="0"/>
              <a:t>CMSC641</a:t>
            </a:r>
          </a:p>
          <a:p>
            <a:r>
              <a:rPr lang="en-US" sz="1600" b="1" dirty="0"/>
              <a:t>Wednesdays</a:t>
            </a:r>
          </a:p>
          <a:p>
            <a:r>
              <a:rPr lang="en-US" sz="1600" b="1" dirty="0"/>
              <a:t>7:00pm – 9:30pm</a:t>
            </a:r>
            <a:endParaRPr lang="en-US" sz="16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55713" y="5080696"/>
            <a:ext cx="3721993" cy="1293858"/>
          </a:xfrm>
          <a:prstGeom prst="rect">
            <a:avLst/>
          </a:prstGeom>
        </p:spPr>
      </p:pic>
      <p:pic>
        <p:nvPicPr>
          <p:cNvPr id="6" name="Picture 5">
            <a:extLst>
              <a:ext uri="{FF2B5EF4-FFF2-40B4-BE49-F238E27FC236}">
                <a16:creationId xmlns:a16="http://schemas.microsoft.com/office/drawing/2014/main" id="{74EE4EA4-224C-A447-A50C-3A144F5659C4}"/>
              </a:ext>
            </a:extLst>
          </p:cNvPr>
          <p:cNvPicPr>
            <a:picLocks noChangeAspect="1"/>
          </p:cNvPicPr>
          <p:nvPr/>
        </p:nvPicPr>
        <p:blipFill>
          <a:blip r:embed="rId4"/>
          <a:stretch>
            <a:fillRect/>
          </a:stretch>
        </p:blipFill>
        <p:spPr>
          <a:xfrm>
            <a:off x="3709792" y="409131"/>
            <a:ext cx="1267215" cy="1267215"/>
          </a:xfrm>
          <a:prstGeom prst="rect">
            <a:avLst/>
          </a:prstGeom>
        </p:spPr>
      </p:pic>
    </p:spTree>
    <p:extLst>
      <p:ext uri="{BB962C8B-B14F-4D97-AF65-F5344CB8AC3E}">
        <p14:creationId xmlns:p14="http://schemas.microsoft.com/office/powerpoint/2010/main" val="2938599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3" name="Content Placeholder 2"/>
          <p:cNvSpPr>
            <a:spLocks noGrp="1"/>
          </p:cNvSpPr>
          <p:nvPr>
            <p:ph idx="1"/>
          </p:nvPr>
        </p:nvSpPr>
        <p:spPr/>
        <p:txBody>
          <a:bodyPr>
            <a:normAutofit/>
          </a:bodyPr>
          <a:lstStyle/>
          <a:p>
            <a:r>
              <a:rPr lang="en-US" dirty="0"/>
              <a:t>Overview of Information Visualization</a:t>
            </a:r>
          </a:p>
          <a:p>
            <a:r>
              <a:rPr lang="en-US" dirty="0"/>
              <a:t>Key Concepts</a:t>
            </a:r>
            <a:endParaRPr lang="en-US" b="0" dirty="0"/>
          </a:p>
          <a:p>
            <a:r>
              <a:rPr lang="en-US" b="0" dirty="0"/>
              <a:t>Tableau</a:t>
            </a:r>
          </a:p>
          <a:p>
            <a:r>
              <a:rPr lang="en-US" dirty="0"/>
              <a:t>Interactive Web-based Visualizations</a:t>
            </a:r>
          </a:p>
        </p:txBody>
      </p:sp>
      <p:sp>
        <p:nvSpPr>
          <p:cNvPr id="4" name="Slide Number Placeholder 3"/>
          <p:cNvSpPr>
            <a:spLocks noGrp="1"/>
          </p:cNvSpPr>
          <p:nvPr>
            <p:ph type="sldNum" sz="quarter" idx="12"/>
          </p:nvPr>
        </p:nvSpPr>
        <p:spPr/>
        <p:txBody>
          <a:bodyPr/>
          <a:lstStyle/>
          <a:p>
            <a:fld id="{A2EF37A0-74FC-AB4F-AE4C-D9BFC6719E9F}" type="slidenum">
              <a:rPr lang="en-US" smtClean="0"/>
              <a:t>10</a:t>
            </a:fld>
            <a:endParaRPr lang="en-US"/>
          </a:p>
        </p:txBody>
      </p:sp>
      <p:pic>
        <p:nvPicPr>
          <p:cNvPr id="5" name="Picture 4"/>
          <p:cNvPicPr>
            <a:picLocks noChangeAspect="1"/>
          </p:cNvPicPr>
          <p:nvPr/>
        </p:nvPicPr>
        <p:blipFill>
          <a:blip r:embed="rId2"/>
          <a:stretch>
            <a:fillRect/>
          </a:stretch>
        </p:blipFill>
        <p:spPr>
          <a:xfrm>
            <a:off x="488339" y="849757"/>
            <a:ext cx="7995007" cy="5788153"/>
          </a:xfrm>
          <a:prstGeom prst="rect">
            <a:avLst/>
          </a:prstGeom>
        </p:spPr>
      </p:pic>
      <p:sp>
        <p:nvSpPr>
          <p:cNvPr id="7" name="TextBox 6"/>
          <p:cNvSpPr txBox="1"/>
          <p:nvPr/>
        </p:nvSpPr>
        <p:spPr>
          <a:xfrm>
            <a:off x="212651" y="199381"/>
            <a:ext cx="5075748" cy="707886"/>
          </a:xfrm>
          <a:prstGeom prst="rect">
            <a:avLst/>
          </a:prstGeom>
          <a:noFill/>
        </p:spPr>
        <p:txBody>
          <a:bodyPr wrap="none" rtlCol="0">
            <a:spAutoFit/>
          </a:bodyPr>
          <a:lstStyle/>
          <a:p>
            <a:r>
              <a:rPr lang="en-US" sz="2000" dirty="0"/>
              <a:t>Hockey Stick Graph:</a:t>
            </a:r>
          </a:p>
          <a:p>
            <a:r>
              <a:rPr lang="en-US" sz="2000" dirty="0"/>
              <a:t>Temperature Change over last 1000 years</a:t>
            </a:r>
          </a:p>
        </p:txBody>
      </p:sp>
    </p:spTree>
    <p:extLst>
      <p:ext uri="{BB962C8B-B14F-4D97-AF65-F5344CB8AC3E}">
        <p14:creationId xmlns:p14="http://schemas.microsoft.com/office/powerpoint/2010/main" val="3705068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Brief History</a:t>
            </a:r>
            <a:endParaRPr lang="en-US" dirty="0"/>
          </a:p>
        </p:txBody>
      </p:sp>
      <p:sp>
        <p:nvSpPr>
          <p:cNvPr id="3" name="内容占位符 2"/>
          <p:cNvSpPr>
            <a:spLocks noGrp="1"/>
          </p:cNvSpPr>
          <p:nvPr>
            <p:ph idx="1"/>
          </p:nvPr>
        </p:nvSpPr>
        <p:spPr/>
        <p:txBody>
          <a:bodyPr>
            <a:normAutofit fontScale="92500" lnSpcReduction="20000"/>
          </a:bodyPr>
          <a:lstStyle/>
          <a:p>
            <a:r>
              <a:rPr lang="en-US" dirty="0"/>
              <a:t>Modern Visualization</a:t>
            </a:r>
          </a:p>
          <a:p>
            <a:pPr marL="160020" indent="-342900">
              <a:buFont typeface="Arial" charset="0"/>
              <a:buChar char="•"/>
            </a:pPr>
            <a:r>
              <a:rPr lang="en-US" b="0" dirty="0"/>
              <a:t>1985: NSF Workshop on Scientific Visualization</a:t>
            </a:r>
          </a:p>
          <a:p>
            <a:pPr marL="160020" indent="-342900">
              <a:buFont typeface="Arial" charset="0"/>
              <a:buChar char="•"/>
            </a:pPr>
            <a:r>
              <a:rPr lang="en-US" b="0" dirty="0"/>
              <a:t>1987: Special issue of Computer Graphics on Visualization in Scientific Computing</a:t>
            </a:r>
          </a:p>
          <a:p>
            <a:pPr marL="160020" indent="-342900">
              <a:buFont typeface="Arial" charset="0"/>
              <a:buChar char="•"/>
            </a:pPr>
            <a:r>
              <a:rPr lang="en-US" b="0" dirty="0"/>
              <a:t>1990: IEEE 1st visualization conference</a:t>
            </a:r>
          </a:p>
          <a:p>
            <a:pPr marL="160020" indent="-342900">
              <a:buFont typeface="Arial" charset="0"/>
              <a:buChar char="•"/>
            </a:pPr>
            <a:r>
              <a:rPr lang="en-US" b="0" dirty="0"/>
              <a:t>2000s: Public media started to integrate infographics into TV news, newspaper/ magazine publication</a:t>
            </a:r>
          </a:p>
          <a:p>
            <a:pPr marL="160020" indent="-342900">
              <a:buFont typeface="Arial" charset="0"/>
              <a:buChar char="•"/>
            </a:pPr>
            <a:r>
              <a:rPr lang="en-US" b="0" dirty="0"/>
              <a:t>2004: Pak Chung Wong and J. Thomas (2004). ”Visual Analytics”. in: IEEE Computer Graphics and Applications, Volume 24, Issue 5, Sept.-Oct. 2004 Page(s): 20–21.</a:t>
            </a:r>
          </a:p>
          <a:p>
            <a:pPr marL="160020" indent="-342900">
              <a:buFont typeface="Arial" charset="0"/>
              <a:buChar char="•"/>
            </a:pPr>
            <a:r>
              <a:rPr lang="en-US" b="0" dirty="0"/>
              <a:t>Visualizations become popular on social networks</a:t>
            </a:r>
          </a:p>
          <a:p>
            <a:pPr marL="160020" indent="-342900">
              <a:buFont typeface="Arial" charset="0"/>
              <a:buChar char="•"/>
            </a:pPr>
            <a:r>
              <a:rPr lang="en-US" b="0" dirty="0"/>
              <a:t>Techniques such as HTML5, CSS3, D3 enabled interactive visualizations on mobile devices</a:t>
            </a:r>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11</a:t>
            </a:fld>
            <a:endParaRPr lang="en-US"/>
          </a:p>
        </p:txBody>
      </p:sp>
    </p:spTree>
    <p:extLst>
      <p:ext uri="{BB962C8B-B14F-4D97-AF65-F5344CB8AC3E}">
        <p14:creationId xmlns:p14="http://schemas.microsoft.com/office/powerpoint/2010/main" val="8762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Classification</a:t>
            </a:r>
            <a:endParaRPr lang="en-US" dirty="0"/>
          </a:p>
        </p:txBody>
      </p:sp>
      <p:sp>
        <p:nvSpPr>
          <p:cNvPr id="3" name="内容占位符 2"/>
          <p:cNvSpPr>
            <a:spLocks noGrp="1"/>
          </p:cNvSpPr>
          <p:nvPr>
            <p:ph idx="1"/>
          </p:nvPr>
        </p:nvSpPr>
        <p:spPr/>
        <p:txBody>
          <a:bodyPr/>
          <a:lstStyle/>
          <a:p>
            <a:r>
              <a:rPr lang="en-US" altLang="zh-TW" dirty="0"/>
              <a:t>Visualization can be classified as software visualization, scientific visualization, and information visualization.</a:t>
            </a:r>
          </a:p>
          <a:p>
            <a:pPr marL="160020" indent="-342900">
              <a:buFont typeface="Arial" charset="0"/>
              <a:buChar char="•"/>
            </a:pPr>
            <a:r>
              <a:rPr lang="en-US" altLang="zh-TW" dirty="0"/>
              <a:t>Software Visualization</a:t>
            </a:r>
          </a:p>
          <a:p>
            <a:pPr marL="571500" lvl="1" indent="-342900"/>
            <a:r>
              <a:rPr lang="en-US" altLang="zh-TW" dirty="0"/>
              <a:t>Software visualization helps people understand and use computer software effectively </a:t>
            </a:r>
            <a:r>
              <a:rPr lang="en-US" altLang="zh-TW" sz="1400" dirty="0"/>
              <a:t>[</a:t>
            </a:r>
            <a:r>
              <a:rPr lang="en-US" altLang="zh-TW" sz="1400" dirty="0" err="1"/>
              <a:t>Stasko</a:t>
            </a:r>
            <a:r>
              <a:rPr lang="en-US" altLang="zh-TW" sz="1400" dirty="0"/>
              <a:t> et al. 1998]</a:t>
            </a:r>
          </a:p>
          <a:p>
            <a:pPr marL="571500" lvl="1" indent="-342900"/>
            <a:endParaRPr lang="en-US" altLang="zh-TW" dirty="0"/>
          </a:p>
          <a:p>
            <a:pPr marL="160020" indent="-342900">
              <a:buFont typeface="Arial" charset="0"/>
              <a:buChar char="•"/>
            </a:pPr>
            <a:r>
              <a:rPr lang="en-US" altLang="zh-TW" dirty="0"/>
              <a:t>Scientific Visualization</a:t>
            </a:r>
          </a:p>
          <a:p>
            <a:pPr marL="571500" lvl="1" indent="-342900"/>
            <a:r>
              <a:rPr lang="en-US" altLang="zh-TW" dirty="0"/>
              <a:t>Visualizing three-dimensional phenomena (architectural, meteorological, medical, biological, etc.), where the emphasis is on realistic renderings of volumes, surfaces, illumination sources, and so forth </a:t>
            </a:r>
            <a:r>
              <a:rPr lang="en-US" altLang="zh-TW" sz="1400" dirty="0"/>
              <a:t>[</a:t>
            </a:r>
            <a:r>
              <a:rPr lang="en-US" sz="1400" dirty="0"/>
              <a:t>Friendly </a:t>
            </a:r>
            <a:r>
              <a:rPr lang="en-US" altLang="zh-TW" sz="1400" dirty="0"/>
              <a:t>2008]</a:t>
            </a:r>
          </a:p>
          <a:p>
            <a:pPr lvl="2"/>
            <a:endParaRPr lang="en-US" altLang="zh-TW" dirty="0"/>
          </a:p>
          <a:p>
            <a:pPr lvl="2"/>
            <a:endParaRPr lang="en-US" altLang="zh-TW"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12</a:t>
            </a:fld>
            <a:endParaRPr lang="en-US"/>
          </a:p>
        </p:txBody>
      </p:sp>
    </p:spTree>
    <p:extLst>
      <p:ext uri="{BB962C8B-B14F-4D97-AF65-F5344CB8AC3E}">
        <p14:creationId xmlns:p14="http://schemas.microsoft.com/office/powerpoint/2010/main" val="1656749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Classification</a:t>
            </a:r>
            <a:endParaRPr lang="en-US" dirty="0"/>
          </a:p>
        </p:txBody>
      </p:sp>
      <p:sp>
        <p:nvSpPr>
          <p:cNvPr id="3" name="内容占位符 2"/>
          <p:cNvSpPr>
            <a:spLocks noGrp="1"/>
          </p:cNvSpPr>
          <p:nvPr>
            <p:ph idx="1"/>
          </p:nvPr>
        </p:nvSpPr>
        <p:spPr/>
        <p:txBody>
          <a:bodyPr/>
          <a:lstStyle/>
          <a:p>
            <a:pPr marL="160020" indent="-342900">
              <a:buFont typeface="Arial" charset="0"/>
              <a:buChar char="•"/>
            </a:pPr>
            <a:r>
              <a:rPr lang="en-US" altLang="zh-TW" dirty="0"/>
              <a:t>Information Visualization</a:t>
            </a:r>
          </a:p>
          <a:p>
            <a:pPr marL="571500" lvl="1" indent="-342900"/>
            <a:r>
              <a:rPr lang="en-US" altLang="en-US" dirty="0"/>
              <a:t>Information visualization is the two-way and interactive interface between humans and their information resources. Visualization technologies meld the human’s capacity with the computational capacity for analytical computing. (P1000 report)</a:t>
            </a:r>
          </a:p>
          <a:p>
            <a:pPr lvl="2"/>
            <a:endParaRPr lang="en-US" altLang="en-US" dirty="0"/>
          </a:p>
          <a:p>
            <a:pPr marL="571500" lvl="1" indent="-342900"/>
            <a:r>
              <a:rPr lang="en-US" altLang="en-US" dirty="0"/>
              <a:t>Information visualization concentrates on the use of computer-supported tools to explore large amount of abstract data. The abstract data include both numerical and non-numerical data, such as text and geographic information.</a:t>
            </a:r>
          </a:p>
        </p:txBody>
      </p:sp>
      <p:sp>
        <p:nvSpPr>
          <p:cNvPr id="8" name="Slide Number Placeholder 7"/>
          <p:cNvSpPr>
            <a:spLocks noGrp="1"/>
          </p:cNvSpPr>
          <p:nvPr>
            <p:ph type="sldNum" sz="quarter" idx="12"/>
          </p:nvPr>
        </p:nvSpPr>
        <p:spPr/>
        <p:txBody>
          <a:bodyPr/>
          <a:lstStyle/>
          <a:p>
            <a:fld id="{A2EF37A0-74FC-AB4F-AE4C-D9BFC6719E9F}" type="slidenum">
              <a:rPr lang="en-US" smtClean="0"/>
              <a:t>13</a:t>
            </a:fld>
            <a:endParaRPr lang="en-US"/>
          </a:p>
        </p:txBody>
      </p:sp>
    </p:spTree>
    <p:extLst>
      <p:ext uri="{BB962C8B-B14F-4D97-AF65-F5344CB8AC3E}">
        <p14:creationId xmlns:p14="http://schemas.microsoft.com/office/powerpoint/2010/main" val="71204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Value of Information Visualization</a:t>
            </a:r>
            <a:endParaRPr lang="en-US" dirty="0"/>
          </a:p>
        </p:txBody>
      </p:sp>
      <p:sp>
        <p:nvSpPr>
          <p:cNvPr id="3" name="内容占位符 2"/>
          <p:cNvSpPr>
            <a:spLocks noGrp="1"/>
          </p:cNvSpPr>
          <p:nvPr>
            <p:ph idx="1"/>
          </p:nvPr>
        </p:nvSpPr>
        <p:spPr/>
        <p:txBody>
          <a:bodyPr/>
          <a:lstStyle/>
          <a:p>
            <a:r>
              <a:rPr lang="en-US" altLang="zh-TW" dirty="0"/>
              <a:t>Exploring information collections becomes increasingly difficult as the volume grows</a:t>
            </a:r>
          </a:p>
          <a:p>
            <a:pPr lvl="1"/>
            <a:endParaRPr lang="en-US" altLang="zh-TW" dirty="0"/>
          </a:p>
          <a:p>
            <a:r>
              <a:rPr lang="en-US" altLang="zh-TW" dirty="0"/>
              <a:t>With minimal effort, the human visual system can process a large amount of information in a parallel manner</a:t>
            </a:r>
          </a:p>
          <a:p>
            <a:pPr lvl="1"/>
            <a:endParaRPr lang="en-US" altLang="zh-TW" dirty="0"/>
          </a:p>
          <a:p>
            <a:r>
              <a:rPr lang="en-US" altLang="zh-TW" dirty="0"/>
              <a:t>The occurrence of advanced graphical software and hardware enables the large-scale visualization and the direct manipulation of interfaces </a:t>
            </a:r>
          </a:p>
          <a:p>
            <a:endParaRPr lang="en-US" altLang="zh-TW"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14</a:t>
            </a:fld>
            <a:endParaRPr lang="en-US"/>
          </a:p>
        </p:txBody>
      </p:sp>
    </p:spTree>
    <p:extLst>
      <p:ext uri="{BB962C8B-B14F-4D97-AF65-F5344CB8AC3E}">
        <p14:creationId xmlns:p14="http://schemas.microsoft.com/office/powerpoint/2010/main" val="160348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718"/>
            <a:ext cx="7620000" cy="1371600"/>
          </a:xfrm>
        </p:spPr>
        <p:txBody>
          <a:bodyPr>
            <a:normAutofit/>
          </a:bodyPr>
          <a:lstStyle/>
          <a:p>
            <a:r>
              <a:rPr lang="en-US"/>
              <a:t>Goals for Information Visualization</a:t>
            </a:r>
            <a:endParaRPr lang="en-US" dirty="0"/>
          </a:p>
        </p:txBody>
      </p:sp>
      <p:sp>
        <p:nvSpPr>
          <p:cNvPr id="3" name="内容占位符 2"/>
          <p:cNvSpPr>
            <a:spLocks noGrp="1"/>
          </p:cNvSpPr>
          <p:nvPr>
            <p:ph idx="1"/>
          </p:nvPr>
        </p:nvSpPr>
        <p:spPr/>
        <p:txBody>
          <a:bodyPr/>
          <a:lstStyle/>
          <a:p>
            <a:r>
              <a:rPr lang="en-US" dirty="0"/>
              <a:t>Provide insight</a:t>
            </a:r>
          </a:p>
          <a:p>
            <a:pPr marL="160020" indent="-342900">
              <a:buFont typeface="Arial" charset="0"/>
              <a:buChar char="•"/>
            </a:pPr>
            <a:r>
              <a:rPr lang="en-US" b="0" dirty="0"/>
              <a:t>Explain data to solve specific problems</a:t>
            </a:r>
          </a:p>
          <a:p>
            <a:pPr marL="160020" indent="-342900">
              <a:buFont typeface="Arial" charset="0"/>
              <a:buChar char="•"/>
            </a:pPr>
            <a:r>
              <a:rPr lang="en-US" b="0" dirty="0"/>
              <a:t>Support the analytical task, showing the comparison or causality</a:t>
            </a:r>
          </a:p>
          <a:p>
            <a:pPr marL="160020" indent="-342900">
              <a:buFont typeface="Arial" charset="0"/>
              <a:buChar char="•"/>
            </a:pPr>
            <a:r>
              <a:rPr lang="en-US" b="0" dirty="0"/>
              <a:t>Explore large data sets for better understanding</a:t>
            </a:r>
          </a:p>
          <a:p>
            <a:pPr lvl="1"/>
            <a:endParaRPr lang="en-US" dirty="0"/>
          </a:p>
          <a:p>
            <a:r>
              <a:rPr lang="en-US" dirty="0"/>
              <a:t>Relieve the cognitive overload</a:t>
            </a:r>
          </a:p>
          <a:p>
            <a:pPr marL="160020" indent="-342900">
              <a:buFont typeface="Arial" charset="0"/>
              <a:buChar char="•"/>
            </a:pPr>
            <a:r>
              <a:rPr lang="en-US" b="0" dirty="0"/>
              <a:t>Conveying abstract information in intuitive ways</a:t>
            </a:r>
          </a:p>
          <a:p>
            <a:endParaRPr lang="en-US" dirty="0"/>
          </a:p>
          <a:p>
            <a:pPr lvl="1"/>
            <a:endParaRPr lang="en-US"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15</a:t>
            </a:fld>
            <a:endParaRPr lang="en-US"/>
          </a:p>
        </p:txBody>
      </p:sp>
    </p:spTree>
    <p:extLst>
      <p:ext uri="{BB962C8B-B14F-4D97-AF65-F5344CB8AC3E}">
        <p14:creationId xmlns:p14="http://schemas.microsoft.com/office/powerpoint/2010/main" val="100061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How to Organize Visualizations?</a:t>
            </a:r>
            <a:endParaRPr lang="en-US" dirty="0"/>
          </a:p>
        </p:txBody>
      </p:sp>
      <p:sp>
        <p:nvSpPr>
          <p:cNvPr id="3" name="内容占位符 2"/>
          <p:cNvSpPr>
            <a:spLocks noGrp="1"/>
          </p:cNvSpPr>
          <p:nvPr>
            <p:ph idx="1"/>
          </p:nvPr>
        </p:nvSpPr>
        <p:spPr/>
        <p:txBody>
          <a:bodyPr/>
          <a:lstStyle/>
          <a:p>
            <a:r>
              <a:rPr lang="en-US" dirty="0"/>
              <a:t>By</a:t>
            </a:r>
          </a:p>
          <a:p>
            <a:pPr marL="160020" indent="-342900">
              <a:buFont typeface="Arial" charset="0"/>
              <a:buChar char="•"/>
            </a:pPr>
            <a:r>
              <a:rPr lang="en-US" b="0" dirty="0"/>
              <a:t>User task type?</a:t>
            </a:r>
          </a:p>
          <a:p>
            <a:pPr marL="160020" indent="-342900">
              <a:buFont typeface="Arial" charset="0"/>
              <a:buChar char="•"/>
            </a:pPr>
            <a:r>
              <a:rPr lang="en-US" b="0" dirty="0"/>
              <a:t>User insight need?</a:t>
            </a:r>
          </a:p>
          <a:p>
            <a:pPr marL="160020" indent="-342900">
              <a:buFont typeface="Arial" charset="0"/>
              <a:buChar char="•"/>
            </a:pPr>
            <a:r>
              <a:rPr lang="en-US" b="0" dirty="0"/>
              <a:t>Data to be visualized?</a:t>
            </a:r>
          </a:p>
          <a:p>
            <a:pPr marL="160020" indent="-342900">
              <a:buFont typeface="Arial" charset="0"/>
              <a:buChar char="•"/>
            </a:pPr>
            <a:r>
              <a:rPr lang="en-US" b="0" dirty="0"/>
              <a:t>Data transformation?</a:t>
            </a:r>
          </a:p>
          <a:p>
            <a:pPr marL="160020" indent="-342900">
              <a:buFont typeface="Arial" charset="0"/>
              <a:buChar char="•"/>
            </a:pPr>
            <a:r>
              <a:rPr lang="en-US" b="0" dirty="0"/>
              <a:t>Visualization techniques?</a:t>
            </a:r>
          </a:p>
          <a:p>
            <a:pPr marL="160020" indent="-342900">
              <a:buFont typeface="Arial" charset="0"/>
              <a:buChar char="•"/>
            </a:pPr>
            <a:r>
              <a:rPr lang="en-US" b="0" dirty="0"/>
              <a:t>Visual mapping transformation?</a:t>
            </a:r>
          </a:p>
          <a:p>
            <a:pPr marL="160020" indent="-342900">
              <a:buFont typeface="Arial" charset="0"/>
              <a:buChar char="•"/>
            </a:pPr>
            <a:r>
              <a:rPr lang="en-US" b="0" dirty="0"/>
              <a:t>Interaction techniques?</a:t>
            </a:r>
          </a:p>
          <a:p>
            <a:pPr marL="160020" indent="-342900">
              <a:buFont typeface="Arial" charset="0"/>
              <a:buChar char="•"/>
            </a:pPr>
            <a:r>
              <a:rPr lang="en-US" b="0" dirty="0"/>
              <a:t>…?</a:t>
            </a:r>
          </a:p>
        </p:txBody>
      </p:sp>
      <p:sp>
        <p:nvSpPr>
          <p:cNvPr id="8" name="Slide Number Placeholder 7"/>
          <p:cNvSpPr>
            <a:spLocks noGrp="1"/>
          </p:cNvSpPr>
          <p:nvPr>
            <p:ph type="sldNum" sz="quarter" idx="12"/>
          </p:nvPr>
        </p:nvSpPr>
        <p:spPr/>
        <p:txBody>
          <a:bodyPr/>
          <a:lstStyle/>
          <a:p>
            <a:fld id="{A2EF37A0-74FC-AB4F-AE4C-D9BFC6719E9F}" type="slidenum">
              <a:rPr lang="en-US" smtClean="0"/>
              <a:t>16</a:t>
            </a:fld>
            <a:endParaRPr lang="en-US"/>
          </a:p>
        </p:txBody>
      </p:sp>
    </p:spTree>
    <p:extLst>
      <p:ext uri="{BB962C8B-B14F-4D97-AF65-F5344CB8AC3E}">
        <p14:creationId xmlns:p14="http://schemas.microsoft.com/office/powerpoint/2010/main" val="1563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Different Question </a:t>
            </a:r>
            <a:r>
              <a:rPr lang="en-US" dirty="0">
                <a:solidFill>
                  <a:schemeClr val="tx1"/>
                </a:solidFill>
              </a:rPr>
              <a:t>Types</a:t>
            </a:r>
          </a:p>
        </p:txBody>
      </p:sp>
      <p:sp>
        <p:nvSpPr>
          <p:cNvPr id="9" name="Content Placeholder 8"/>
          <p:cNvSpPr>
            <a:spLocks noGrp="1"/>
          </p:cNvSpPr>
          <p:nvPr>
            <p:ph idx="1"/>
          </p:nvPr>
        </p:nvSpPr>
        <p:spPr/>
        <p:txBody>
          <a:bodyPr/>
          <a:lstStyle/>
          <a:p>
            <a:endParaRPr lang="en-US"/>
          </a:p>
        </p:txBody>
      </p:sp>
      <p:grpSp>
        <p:nvGrpSpPr>
          <p:cNvPr id="8" name="组合 7"/>
          <p:cNvGrpSpPr/>
          <p:nvPr/>
        </p:nvGrpSpPr>
        <p:grpSpPr>
          <a:xfrm>
            <a:off x="441434" y="1578085"/>
            <a:ext cx="7662042" cy="5143391"/>
            <a:chOff x="441434" y="1578085"/>
            <a:chExt cx="7662042" cy="5143391"/>
          </a:xfrm>
        </p:grpSpPr>
        <p:pic>
          <p:nvPicPr>
            <p:cNvPr id="6" name="图片 5"/>
            <p:cNvPicPr>
              <a:picLocks noChangeAspect="1"/>
            </p:cNvPicPr>
            <p:nvPr/>
          </p:nvPicPr>
          <p:blipFill>
            <a:blip r:embed="rId2"/>
            <a:stretch>
              <a:fillRect/>
            </a:stretch>
          </p:blipFill>
          <p:spPr>
            <a:xfrm>
              <a:off x="5628290" y="1578085"/>
              <a:ext cx="2475186" cy="5143391"/>
            </a:xfrm>
            <a:prstGeom prst="rect">
              <a:avLst/>
            </a:prstGeom>
          </p:spPr>
        </p:pic>
        <p:pic>
          <p:nvPicPr>
            <p:cNvPr id="7" name="图片 6"/>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41434" y="2122665"/>
              <a:ext cx="5171090" cy="4598811"/>
            </a:xfrm>
            <a:prstGeom prst="rect">
              <a:avLst/>
            </a:prstGeom>
          </p:spPr>
        </p:pic>
      </p:grpSp>
      <p:sp>
        <p:nvSpPr>
          <p:cNvPr id="10" name="Slide Number Placeholder 9"/>
          <p:cNvSpPr>
            <a:spLocks noGrp="1"/>
          </p:cNvSpPr>
          <p:nvPr>
            <p:ph type="sldNum" sz="quarter" idx="12"/>
          </p:nvPr>
        </p:nvSpPr>
        <p:spPr/>
        <p:txBody>
          <a:bodyPr/>
          <a:lstStyle/>
          <a:p>
            <a:fld id="{A2EF37A0-74FC-AB4F-AE4C-D9BFC6719E9F}" type="slidenum">
              <a:rPr lang="en-US" smtClean="0"/>
              <a:t>17</a:t>
            </a:fld>
            <a:endParaRPr lang="en-US"/>
          </a:p>
        </p:txBody>
      </p:sp>
    </p:spTree>
    <p:extLst>
      <p:ext uri="{BB962C8B-B14F-4D97-AF65-F5344CB8AC3E}">
        <p14:creationId xmlns:p14="http://schemas.microsoft.com/office/powerpoint/2010/main" val="1174192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Different </a:t>
            </a:r>
            <a:r>
              <a:rPr lang="en-US" dirty="0">
                <a:solidFill>
                  <a:schemeClr val="tx1"/>
                </a:solidFill>
              </a:rPr>
              <a:t>Levels</a:t>
            </a:r>
            <a:r>
              <a:rPr lang="en-US" dirty="0"/>
              <a:t> of Analysis</a:t>
            </a:r>
          </a:p>
        </p:txBody>
      </p:sp>
      <p:sp>
        <p:nvSpPr>
          <p:cNvPr id="7" name="Content Placeholder 6"/>
          <p:cNvSpPr>
            <a:spLocks noGrp="1"/>
          </p:cNvSpPr>
          <p:nvPr>
            <p:ph idx="1"/>
          </p:nvPr>
        </p:nvSpPr>
        <p:spPr/>
        <p:txBody>
          <a:bodyPr/>
          <a:lstStyle/>
          <a:p>
            <a:endParaRPr lang="en-US"/>
          </a:p>
        </p:txBody>
      </p:sp>
      <p:pic>
        <p:nvPicPr>
          <p:cNvPr id="5" name="图片 4"/>
          <p:cNvPicPr>
            <a:picLocks noChangeAspect="1"/>
          </p:cNvPicPr>
          <p:nvPr/>
        </p:nvPicPr>
        <p:blipFill>
          <a:blip r:embed="rId2"/>
          <a:stretch>
            <a:fillRect/>
          </a:stretch>
        </p:blipFill>
        <p:spPr>
          <a:xfrm>
            <a:off x="1686499" y="1687542"/>
            <a:ext cx="5771001" cy="5025948"/>
          </a:xfrm>
          <a:prstGeom prst="rect">
            <a:avLst/>
          </a:prstGeom>
        </p:spPr>
      </p:pic>
      <p:sp>
        <p:nvSpPr>
          <p:cNvPr id="8" name="Slide Number Placeholder 7"/>
          <p:cNvSpPr>
            <a:spLocks noGrp="1"/>
          </p:cNvSpPr>
          <p:nvPr>
            <p:ph type="sldNum" sz="quarter" idx="12"/>
          </p:nvPr>
        </p:nvSpPr>
        <p:spPr/>
        <p:txBody>
          <a:bodyPr/>
          <a:lstStyle/>
          <a:p>
            <a:fld id="{A2EF37A0-74FC-AB4F-AE4C-D9BFC6719E9F}" type="slidenum">
              <a:rPr lang="en-US" smtClean="0"/>
              <a:t>18</a:t>
            </a:fld>
            <a:endParaRPr lang="en-US"/>
          </a:p>
        </p:txBody>
      </p:sp>
    </p:spTree>
    <p:extLst>
      <p:ext uri="{BB962C8B-B14F-4D97-AF65-F5344CB8AC3E}">
        <p14:creationId xmlns:p14="http://schemas.microsoft.com/office/powerpoint/2010/main" val="1427795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152718"/>
            <a:ext cx="8256361" cy="1371600"/>
          </a:xfrm>
        </p:spPr>
        <p:txBody>
          <a:bodyPr/>
          <a:lstStyle/>
          <a:p>
            <a:r>
              <a:rPr lang="en-US"/>
              <a:t>Framework by </a:t>
            </a:r>
            <a:r>
              <a:rPr lang="en-US" dirty="0" err="1"/>
              <a:t>Börner</a:t>
            </a:r>
            <a:r>
              <a:rPr lang="en-US" dirty="0"/>
              <a:t> (2014)</a:t>
            </a:r>
          </a:p>
        </p:txBody>
      </p:sp>
      <p:sp>
        <p:nvSpPr>
          <p:cNvPr id="8" name="Slide Number Placeholder 7"/>
          <p:cNvSpPr>
            <a:spLocks noGrp="1"/>
          </p:cNvSpPr>
          <p:nvPr>
            <p:ph type="sldNum" sz="quarter" idx="12"/>
          </p:nvPr>
        </p:nvSpPr>
        <p:spPr/>
        <p:txBody>
          <a:bodyPr/>
          <a:lstStyle/>
          <a:p>
            <a:fld id="{A2EF37A0-74FC-AB4F-AE4C-D9BFC6719E9F}" type="slidenum">
              <a:rPr lang="en-US" smtClean="0"/>
              <a:pPr/>
              <a:t>19</a:t>
            </a:fld>
            <a:endParaRPr lang="en-US"/>
          </a:p>
        </p:txBody>
      </p:sp>
      <p:graphicFrame>
        <p:nvGraphicFramePr>
          <p:cNvPr id="5" name="表格 4"/>
          <p:cNvGraphicFramePr>
            <a:graphicFrameLocks noGrp="1"/>
          </p:cNvGraphicFramePr>
          <p:nvPr>
            <p:extLst>
              <p:ext uri="{D42A27DB-BD31-4B8C-83A1-F6EECF244321}">
                <p14:modId xmlns:p14="http://schemas.microsoft.com/office/powerpoint/2010/main" val="118467427"/>
              </p:ext>
            </p:extLst>
          </p:nvPr>
        </p:nvGraphicFramePr>
        <p:xfrm>
          <a:off x="186777" y="2135463"/>
          <a:ext cx="8526784" cy="4206240"/>
        </p:xfrm>
        <a:graphic>
          <a:graphicData uri="http://schemas.openxmlformats.org/drawingml/2006/table">
            <a:tbl>
              <a:tblPr firstRow="1" firstCol="1">
                <a:tableStyleId>{7E9639D4-E3E2-4D34-9284-5A2195B3D0D7}</a:tableStyleId>
              </a:tblPr>
              <a:tblGrid>
                <a:gridCol w="2131696">
                  <a:extLst>
                    <a:ext uri="{9D8B030D-6E8A-4147-A177-3AD203B41FA5}">
                      <a16:colId xmlns:a16="http://schemas.microsoft.com/office/drawing/2014/main" val="20000"/>
                    </a:ext>
                  </a:extLst>
                </a:gridCol>
                <a:gridCol w="2068634">
                  <a:extLst>
                    <a:ext uri="{9D8B030D-6E8A-4147-A177-3AD203B41FA5}">
                      <a16:colId xmlns:a16="http://schemas.microsoft.com/office/drawing/2014/main" val="20001"/>
                    </a:ext>
                  </a:extLst>
                </a:gridCol>
                <a:gridCol w="2194758">
                  <a:extLst>
                    <a:ext uri="{9D8B030D-6E8A-4147-A177-3AD203B41FA5}">
                      <a16:colId xmlns:a16="http://schemas.microsoft.com/office/drawing/2014/main" val="20002"/>
                    </a:ext>
                  </a:extLst>
                </a:gridCol>
                <a:gridCol w="2131696">
                  <a:extLst>
                    <a:ext uri="{9D8B030D-6E8A-4147-A177-3AD203B41FA5}">
                      <a16:colId xmlns:a16="http://schemas.microsoft.com/office/drawing/2014/main" val="20003"/>
                    </a:ext>
                  </a:extLst>
                </a:gridCol>
              </a:tblGrid>
              <a:tr h="370840">
                <a:tc>
                  <a:txBody>
                    <a:bodyPr/>
                    <a:lstStyle/>
                    <a:p>
                      <a:endParaRPr lang="en-US" dirty="0"/>
                    </a:p>
                    <a:p>
                      <a:r>
                        <a:rPr lang="en-US" dirty="0"/>
                        <a:t>Type</a:t>
                      </a:r>
                      <a:r>
                        <a:rPr lang="en-US" baseline="0" dirty="0"/>
                        <a:t>/Question</a:t>
                      </a:r>
                      <a:endParaRPr lang="en-US" dirty="0"/>
                    </a:p>
                  </a:txBody>
                  <a:tcPr/>
                </a:tc>
                <a:tc>
                  <a:txBody>
                    <a:bodyPr/>
                    <a:lstStyle/>
                    <a:p>
                      <a:r>
                        <a:rPr lang="en-US" u="none" dirty="0"/>
                        <a:t>Micro/Individual</a:t>
                      </a:r>
                      <a:r>
                        <a:rPr lang="en-US" u="none" baseline="0" dirty="0"/>
                        <a:t> </a:t>
                      </a:r>
                    </a:p>
                    <a:p>
                      <a:r>
                        <a:rPr lang="en-US" u="none" baseline="0" dirty="0"/>
                        <a:t>(1-100 records)</a:t>
                      </a:r>
                      <a:endParaRPr lang="en-US" b="1" i="1" u="none" dirty="0"/>
                    </a:p>
                  </a:txBody>
                  <a:tcPr/>
                </a:tc>
                <a:tc>
                  <a:txBody>
                    <a:bodyPr/>
                    <a:lstStyle/>
                    <a:p>
                      <a:r>
                        <a:rPr lang="en-US" u="none" dirty="0" err="1"/>
                        <a:t>Meso</a:t>
                      </a:r>
                      <a:r>
                        <a:rPr lang="en-US" u="none" dirty="0"/>
                        <a:t>/Local </a:t>
                      </a:r>
                    </a:p>
                    <a:p>
                      <a:r>
                        <a:rPr lang="en-US" u="none" dirty="0"/>
                        <a:t>(100-10k records)</a:t>
                      </a:r>
                      <a:endParaRPr lang="en-US" b="1" i="1" u="none" dirty="0"/>
                    </a:p>
                  </a:txBody>
                  <a:tcPr/>
                </a:tc>
                <a:tc>
                  <a:txBody>
                    <a:bodyPr/>
                    <a:lstStyle/>
                    <a:p>
                      <a:r>
                        <a:rPr lang="en-US" u="none" dirty="0"/>
                        <a:t>Macro/Global (10,000+ records)</a:t>
                      </a:r>
                      <a:endParaRPr lang="en-US" b="1" i="1" u="none" dirty="0"/>
                    </a:p>
                  </a:txBody>
                  <a:tcPr/>
                </a:tc>
                <a:extLst>
                  <a:ext uri="{0D108BD9-81ED-4DB2-BD59-A6C34878D82A}">
                    <a16:rowId xmlns:a16="http://schemas.microsoft.com/office/drawing/2014/main" val="10000"/>
                  </a:ext>
                </a:extLst>
              </a:tr>
              <a:tr h="370840">
                <a:tc>
                  <a:txBody>
                    <a:bodyPr/>
                    <a:lstStyle/>
                    <a:p>
                      <a:r>
                        <a:rPr lang="en-US" dirty="0"/>
                        <a:t>Statistical Analysis/Profiling</a:t>
                      </a:r>
                      <a:endParaRPr lang="en-US" b="1" i="1" dirty="0"/>
                    </a:p>
                  </a:txBody>
                  <a:tcPr/>
                </a:tc>
                <a:tc>
                  <a:txBody>
                    <a:bodyPr/>
                    <a:lstStyle/>
                    <a:p>
                      <a:pPr marL="0" algn="l" defTabSz="914400" rtl="0" eaLnBrk="1" latinLnBrk="0" hangingPunct="1"/>
                      <a:r>
                        <a:rPr lang="en-US" sz="1600" kern="1200" dirty="0"/>
                        <a:t>Individual person and</a:t>
                      </a:r>
                      <a:r>
                        <a:rPr lang="en-US" sz="1600" kern="1200" baseline="0" dirty="0"/>
                        <a:t> </a:t>
                      </a:r>
                      <a:r>
                        <a:rPr lang="en-US" sz="1600" kern="1200" dirty="0"/>
                        <a:t>their</a:t>
                      </a:r>
                      <a:r>
                        <a:rPr lang="en-US" sz="1600" kern="1200" baseline="0" dirty="0"/>
                        <a:t> </a:t>
                      </a:r>
                      <a:r>
                        <a:rPr lang="en-US" sz="1600" kern="1200" dirty="0"/>
                        <a:t>expertise</a:t>
                      </a:r>
                      <a:r>
                        <a:rPr lang="en-US" sz="1600" kern="1200" baseline="0" dirty="0"/>
                        <a:t> </a:t>
                      </a:r>
                      <a:r>
                        <a:rPr lang="en-US" sz="1600" kern="1200" dirty="0"/>
                        <a:t>profiles</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Larger labs, centers,</a:t>
                      </a:r>
                    </a:p>
                    <a:p>
                      <a:pPr marL="0" algn="l" defTabSz="914400" rtl="0" eaLnBrk="1" latinLnBrk="0" hangingPunct="1"/>
                      <a:r>
                        <a:rPr lang="en-US" sz="1600" kern="1200" dirty="0"/>
                        <a:t>universities, research</a:t>
                      </a:r>
                    </a:p>
                    <a:p>
                      <a:pPr marL="0" algn="l" defTabSz="914400" rtl="0" eaLnBrk="1" latinLnBrk="0" hangingPunct="1"/>
                      <a:r>
                        <a:rPr lang="en-US" sz="1600" kern="1200" dirty="0"/>
                        <a:t>domains, or states</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All of NSF, all of USA, all</a:t>
                      </a:r>
                      <a:r>
                        <a:rPr lang="en-US" sz="1600" kern="1200" baseline="0" dirty="0"/>
                        <a:t> </a:t>
                      </a:r>
                      <a:r>
                        <a:rPr lang="en-US" sz="1600" kern="1200" dirty="0"/>
                        <a:t>of science.</a:t>
                      </a:r>
                      <a:endParaRPr lang="en-US" sz="1600" kern="1200" dirty="0">
                        <a:solidFill>
                          <a:schemeClr val="tx1"/>
                        </a:solidFill>
                        <a:latin typeface="+mn-lt"/>
                        <a:ea typeface="+mn-ea"/>
                        <a:cs typeface="+mn-cs"/>
                      </a:endParaRPr>
                    </a:p>
                  </a:txBody>
                  <a:tcPr/>
                </a:tc>
                <a:extLst>
                  <a:ext uri="{0D108BD9-81ED-4DB2-BD59-A6C34878D82A}">
                    <a16:rowId xmlns:a16="http://schemas.microsoft.com/office/drawing/2014/main" val="10001"/>
                  </a:ext>
                </a:extLst>
              </a:tr>
              <a:tr h="370840">
                <a:tc>
                  <a:txBody>
                    <a:bodyPr/>
                    <a:lstStyle/>
                    <a:p>
                      <a:r>
                        <a:rPr lang="en-US" dirty="0"/>
                        <a:t>Temporal Analysis (When)</a:t>
                      </a:r>
                      <a:endParaRPr lang="en-US" b="1" i="1" dirty="0"/>
                    </a:p>
                  </a:txBody>
                  <a:tcPr/>
                </a:tc>
                <a:tc>
                  <a:txBody>
                    <a:bodyPr/>
                    <a:lstStyle/>
                    <a:p>
                      <a:pPr marL="0" algn="l" defTabSz="914400" rtl="0" eaLnBrk="1" latinLnBrk="0" hangingPunct="1"/>
                      <a:r>
                        <a:rPr lang="en-US" sz="1600" kern="1200" dirty="0"/>
                        <a:t>Funding portfolio of</a:t>
                      </a:r>
                    </a:p>
                    <a:p>
                      <a:pPr marL="0" algn="l" defTabSz="914400" rtl="0" eaLnBrk="1" latinLnBrk="0" hangingPunct="1"/>
                      <a:r>
                        <a:rPr lang="en-US" sz="1600" kern="1200" dirty="0"/>
                        <a:t>one individual</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Mapping topic bursts</a:t>
                      </a:r>
                    </a:p>
                    <a:p>
                      <a:pPr marL="0" algn="l" defTabSz="914400" rtl="0" eaLnBrk="1" latinLnBrk="0" hangingPunct="1"/>
                      <a:r>
                        <a:rPr lang="en-US" sz="1600" kern="1200" dirty="0"/>
                        <a:t>in 20 years of PNAS</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113 years of physics</a:t>
                      </a:r>
                    </a:p>
                    <a:p>
                      <a:pPr marL="0" algn="l" defTabSz="914400" rtl="0" eaLnBrk="1" latinLnBrk="0" hangingPunct="1"/>
                      <a:r>
                        <a:rPr lang="en-US" sz="1600" kern="1200" dirty="0"/>
                        <a:t>research</a:t>
                      </a:r>
                      <a:endParaRPr lang="en-US" sz="1600" kern="1200" dirty="0">
                        <a:solidFill>
                          <a:schemeClr val="tx1"/>
                        </a:solidFill>
                        <a:latin typeface="+mn-lt"/>
                        <a:ea typeface="+mn-ea"/>
                        <a:cs typeface="+mn-cs"/>
                      </a:endParaRPr>
                    </a:p>
                  </a:txBody>
                  <a:tcPr/>
                </a:tc>
                <a:extLst>
                  <a:ext uri="{0D108BD9-81ED-4DB2-BD59-A6C34878D82A}">
                    <a16:rowId xmlns:a16="http://schemas.microsoft.com/office/drawing/2014/main" val="10002"/>
                  </a:ext>
                </a:extLst>
              </a:tr>
              <a:tr h="370840">
                <a:tc>
                  <a:txBody>
                    <a:bodyPr/>
                    <a:lstStyle/>
                    <a:p>
                      <a:r>
                        <a:rPr lang="en-US" dirty="0"/>
                        <a:t>Geospatial Analysis</a:t>
                      </a:r>
                      <a:r>
                        <a:rPr lang="en-US" baseline="0" dirty="0"/>
                        <a:t> (Where)</a:t>
                      </a:r>
                      <a:endParaRPr lang="en-US" b="1" i="1" dirty="0"/>
                    </a:p>
                  </a:txBody>
                  <a:tcPr/>
                </a:tc>
                <a:tc>
                  <a:txBody>
                    <a:bodyPr/>
                    <a:lstStyle/>
                    <a:p>
                      <a:pPr marL="0" algn="l" defTabSz="914400" rtl="0" eaLnBrk="1" latinLnBrk="0" hangingPunct="1"/>
                      <a:r>
                        <a:rPr lang="en-US" sz="1600" kern="1200" dirty="0"/>
                        <a:t>Career trajectory of </a:t>
                      </a:r>
                    </a:p>
                    <a:p>
                      <a:pPr marL="0" algn="l" defTabSz="914400" rtl="0" eaLnBrk="1" latinLnBrk="0" hangingPunct="1"/>
                      <a:r>
                        <a:rPr lang="en-US" sz="1600" kern="1200" dirty="0"/>
                        <a:t>one individual </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Mapping a state’s</a:t>
                      </a:r>
                    </a:p>
                    <a:p>
                      <a:pPr marL="0" algn="l" defTabSz="914400" rtl="0" eaLnBrk="1" latinLnBrk="0" hangingPunct="1"/>
                      <a:r>
                        <a:rPr lang="en-US" sz="1600" kern="1200" dirty="0"/>
                        <a:t>intellectual landscape</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PNAS publications</a:t>
                      </a:r>
                      <a:endParaRPr lang="en-US" sz="1600" kern="1200" dirty="0">
                        <a:solidFill>
                          <a:schemeClr val="tx1"/>
                        </a:solidFill>
                        <a:latin typeface="+mn-lt"/>
                        <a:ea typeface="+mn-ea"/>
                        <a:cs typeface="+mn-cs"/>
                      </a:endParaRPr>
                    </a:p>
                  </a:txBody>
                  <a:tcPr/>
                </a:tc>
                <a:extLst>
                  <a:ext uri="{0D108BD9-81ED-4DB2-BD59-A6C34878D82A}">
                    <a16:rowId xmlns:a16="http://schemas.microsoft.com/office/drawing/2014/main" val="10003"/>
                  </a:ext>
                </a:extLst>
              </a:tr>
              <a:tr h="370840">
                <a:tc>
                  <a:txBody>
                    <a:bodyPr/>
                    <a:lstStyle/>
                    <a:p>
                      <a:r>
                        <a:rPr lang="en-US" dirty="0"/>
                        <a:t>Topical Analysis (What)</a:t>
                      </a:r>
                      <a:endParaRPr lang="en-US" b="1" i="1" dirty="0"/>
                    </a:p>
                  </a:txBody>
                  <a:tcPr/>
                </a:tc>
                <a:tc>
                  <a:txBody>
                    <a:bodyPr/>
                    <a:lstStyle/>
                    <a:p>
                      <a:pPr marL="0" algn="l" defTabSz="914400" rtl="0" eaLnBrk="1" latinLnBrk="0" hangingPunct="1"/>
                      <a:r>
                        <a:rPr lang="en-US" sz="1600" kern="1200" dirty="0"/>
                        <a:t>Base knowledge from</a:t>
                      </a:r>
                      <a:r>
                        <a:rPr lang="en-US" sz="1600" kern="1200" baseline="0" dirty="0"/>
                        <a:t> </a:t>
                      </a:r>
                      <a:r>
                        <a:rPr lang="en-US" sz="1600" kern="1200" dirty="0"/>
                        <a:t>which</a:t>
                      </a:r>
                      <a:r>
                        <a:rPr lang="en-US" sz="1600" kern="1200" baseline="0" dirty="0"/>
                        <a:t> o</a:t>
                      </a:r>
                      <a:r>
                        <a:rPr lang="en-US" sz="1600" kern="1200" dirty="0"/>
                        <a:t>ne</a:t>
                      </a:r>
                      <a:r>
                        <a:rPr lang="en-US" sz="1600" kern="1200" baseline="0" dirty="0"/>
                        <a:t> </a:t>
                      </a:r>
                      <a:r>
                        <a:rPr lang="en-US" sz="1600" kern="1200" dirty="0"/>
                        <a:t>grant</a:t>
                      </a:r>
                      <a:r>
                        <a:rPr lang="en-US" sz="1600" kern="1200" baseline="0" dirty="0"/>
                        <a:t> </a:t>
                      </a:r>
                      <a:r>
                        <a:rPr lang="en-US" sz="1600" kern="1200" dirty="0"/>
                        <a:t>draws</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Knowledge flows in</a:t>
                      </a:r>
                    </a:p>
                    <a:p>
                      <a:pPr marL="0" algn="l" defTabSz="914400" rtl="0" eaLnBrk="1" latinLnBrk="0" hangingPunct="1"/>
                      <a:r>
                        <a:rPr lang="en-US" sz="1600" kern="1200" dirty="0"/>
                        <a:t>chemistry research</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err="1"/>
                        <a:t>VxOrd</a:t>
                      </a:r>
                      <a:r>
                        <a:rPr lang="en-US" sz="1600" kern="1200" dirty="0"/>
                        <a:t>/Topic maps of</a:t>
                      </a:r>
                    </a:p>
                    <a:p>
                      <a:pPr marL="0" algn="l" defTabSz="914400" rtl="0" eaLnBrk="1" latinLnBrk="0" hangingPunct="1"/>
                      <a:r>
                        <a:rPr lang="en-US" sz="1600" kern="1200" dirty="0"/>
                        <a:t>NIH funding</a:t>
                      </a:r>
                      <a:endParaRPr lang="en-US" sz="1600" kern="1200" dirty="0">
                        <a:solidFill>
                          <a:schemeClr val="tx1"/>
                        </a:solidFill>
                        <a:latin typeface="+mn-lt"/>
                        <a:ea typeface="+mn-ea"/>
                        <a:cs typeface="+mn-cs"/>
                      </a:endParaRPr>
                    </a:p>
                  </a:txBody>
                  <a:tcPr/>
                </a:tc>
                <a:extLst>
                  <a:ext uri="{0D108BD9-81ED-4DB2-BD59-A6C34878D82A}">
                    <a16:rowId xmlns:a16="http://schemas.microsoft.com/office/drawing/2014/main" val="10004"/>
                  </a:ext>
                </a:extLst>
              </a:tr>
              <a:tr h="370840">
                <a:tc>
                  <a:txBody>
                    <a:bodyPr/>
                    <a:lstStyle/>
                    <a:p>
                      <a:r>
                        <a:rPr lang="en-US" dirty="0"/>
                        <a:t>Network Analysis (With Whom)</a:t>
                      </a:r>
                      <a:endParaRPr lang="en-US" b="1" i="1" dirty="0"/>
                    </a:p>
                  </a:txBody>
                  <a:tcPr/>
                </a:tc>
                <a:tc>
                  <a:txBody>
                    <a:bodyPr/>
                    <a:lstStyle/>
                    <a:p>
                      <a:pPr marL="0" algn="l" defTabSz="914400" rtl="0" eaLnBrk="1" latinLnBrk="0" hangingPunct="1"/>
                      <a:r>
                        <a:rPr lang="en-US" sz="1600" kern="1200" dirty="0"/>
                        <a:t>NSF Co‐PI network of</a:t>
                      </a:r>
                      <a:r>
                        <a:rPr lang="en-US" sz="1600" kern="1200" baseline="0" dirty="0"/>
                        <a:t> </a:t>
                      </a:r>
                      <a:r>
                        <a:rPr lang="en-US" sz="1600" kern="1200" dirty="0"/>
                        <a:t>one</a:t>
                      </a:r>
                      <a:r>
                        <a:rPr lang="en-US" sz="1600" kern="1200" baseline="0" dirty="0"/>
                        <a:t> </a:t>
                      </a:r>
                      <a:r>
                        <a:rPr lang="en-US" sz="1600" kern="1200" dirty="0"/>
                        <a:t>individual </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Co‐author network  </a:t>
                      </a:r>
                      <a:endParaRPr lang="en-US" sz="1600" kern="1200" dirty="0">
                        <a:solidFill>
                          <a:schemeClr val="tx1"/>
                        </a:solidFill>
                        <a:latin typeface="+mn-lt"/>
                        <a:ea typeface="+mn-ea"/>
                        <a:cs typeface="+mn-cs"/>
                      </a:endParaRPr>
                    </a:p>
                  </a:txBody>
                  <a:tcPr/>
                </a:tc>
                <a:tc>
                  <a:txBody>
                    <a:bodyPr/>
                    <a:lstStyle/>
                    <a:p>
                      <a:pPr marL="0" algn="l" defTabSz="914400" rtl="0" eaLnBrk="1" latinLnBrk="0" hangingPunct="1"/>
                      <a:r>
                        <a:rPr lang="en-US" sz="1600" kern="1200" dirty="0"/>
                        <a:t>NIH’s core competency</a:t>
                      </a:r>
                      <a:endParaRPr lang="en-US" sz="1600" kern="1200" dirty="0">
                        <a:solidFill>
                          <a:schemeClr val="tx1"/>
                        </a:solidFill>
                        <a:latin typeface="+mn-lt"/>
                        <a:ea typeface="+mn-ea"/>
                        <a:cs typeface="+mn-cs"/>
                      </a:endParaRPr>
                    </a:p>
                  </a:txBody>
                  <a:tcPr/>
                </a:tc>
                <a:extLst>
                  <a:ext uri="{0D108BD9-81ED-4DB2-BD59-A6C34878D82A}">
                    <a16:rowId xmlns:a16="http://schemas.microsoft.com/office/drawing/2014/main" val="10005"/>
                  </a:ext>
                </a:extLst>
              </a:tr>
            </a:tbl>
          </a:graphicData>
        </a:graphic>
      </p:graphicFrame>
      <p:sp>
        <p:nvSpPr>
          <p:cNvPr id="12" name="TextBox 11"/>
          <p:cNvSpPr txBox="1"/>
          <p:nvPr/>
        </p:nvSpPr>
        <p:spPr>
          <a:xfrm>
            <a:off x="4212772" y="1656233"/>
            <a:ext cx="2759528" cy="369332"/>
          </a:xfrm>
          <a:prstGeom prst="rect">
            <a:avLst/>
          </a:prstGeom>
          <a:noFill/>
        </p:spPr>
        <p:txBody>
          <a:bodyPr wrap="square" rtlCol="0">
            <a:spAutoFit/>
          </a:bodyPr>
          <a:lstStyle/>
          <a:p>
            <a:pPr algn="ctr"/>
            <a:r>
              <a:rPr lang="en-US"/>
              <a:t>Level of Analysis</a:t>
            </a:r>
          </a:p>
        </p:txBody>
      </p:sp>
    </p:spTree>
    <p:extLst>
      <p:ext uri="{BB962C8B-B14F-4D97-AF65-F5344CB8AC3E}">
        <p14:creationId xmlns:p14="http://schemas.microsoft.com/office/powerpoint/2010/main" val="983705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5" name="Rounded Rectangle 4"/>
          <p:cNvSpPr/>
          <p:nvPr/>
        </p:nvSpPr>
        <p:spPr>
          <a:xfrm>
            <a:off x="307575"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t>Data collection</a:t>
            </a:r>
          </a:p>
        </p:txBody>
      </p:sp>
      <p:grpSp>
        <p:nvGrpSpPr>
          <p:cNvPr id="14" name="Group 13"/>
          <p:cNvGrpSpPr/>
          <p:nvPr/>
        </p:nvGrpSpPr>
        <p:grpSpPr>
          <a:xfrm>
            <a:off x="1604361" y="2044932"/>
            <a:ext cx="1781694" cy="1978429"/>
            <a:chOff x="1604361" y="2044932"/>
            <a:chExt cx="1781694" cy="1978429"/>
          </a:xfrm>
        </p:grpSpPr>
        <p:sp>
          <p:nvSpPr>
            <p:cNvPr id="6" name="Rounded Rectangle 5"/>
            <p:cNvSpPr/>
            <p:nvPr/>
          </p:nvSpPr>
          <p:spPr>
            <a:xfrm>
              <a:off x="2089269" y="2044932"/>
              <a:ext cx="1296786" cy="1978429"/>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600" dirty="0"/>
                <a:t>Data processing</a:t>
              </a:r>
            </a:p>
          </p:txBody>
        </p:sp>
        <p:cxnSp>
          <p:nvCxnSpPr>
            <p:cNvPr id="11" name="Straight Arrow Connector 10"/>
            <p:cNvCxnSpPr>
              <a:stCxn id="5" idx="3"/>
              <a:endCxn id="6" idx="1"/>
            </p:cNvCxnSpPr>
            <p:nvPr/>
          </p:nvCxnSpPr>
          <p:spPr>
            <a:xfrm>
              <a:off x="1604361" y="3034147"/>
              <a:ext cx="484908" cy="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grpSp>
      <p:cxnSp>
        <p:nvCxnSpPr>
          <p:cNvPr id="13" name="Curved Connector 12"/>
          <p:cNvCxnSpPr>
            <a:stCxn id="6" idx="2"/>
            <a:endCxn id="5" idx="2"/>
          </p:cNvCxnSpPr>
          <p:nvPr/>
        </p:nvCxnSpPr>
        <p:spPr>
          <a:xfrm rot="5400000">
            <a:off x="1846815"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grpSp>
        <p:nvGrpSpPr>
          <p:cNvPr id="17" name="Group 16"/>
          <p:cNvGrpSpPr/>
          <p:nvPr/>
        </p:nvGrpSpPr>
        <p:grpSpPr>
          <a:xfrm>
            <a:off x="3386055" y="2044932"/>
            <a:ext cx="1781694" cy="1978429"/>
            <a:chOff x="3386055" y="2044932"/>
            <a:chExt cx="1781694" cy="1978429"/>
          </a:xfrm>
          <a:solidFill>
            <a:schemeClr val="accent3"/>
          </a:solidFill>
        </p:grpSpPr>
        <p:sp>
          <p:nvSpPr>
            <p:cNvPr id="7" name="Rounded Rectangle 6"/>
            <p:cNvSpPr/>
            <p:nvPr/>
          </p:nvSpPr>
          <p:spPr>
            <a:xfrm>
              <a:off x="3870963" y="2044932"/>
              <a:ext cx="1296786" cy="1978429"/>
            </a:xfrm>
            <a:prstGeom prst="roundRect">
              <a:avLst/>
            </a:prstGeom>
            <a:grpFill/>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1400" dirty="0"/>
                <a:t>Exploratory analysis</a:t>
              </a:r>
            </a:p>
            <a:p>
              <a:pPr algn="ctr"/>
              <a:r>
                <a:rPr lang="en-US" sz="1400" dirty="0"/>
                <a:t>&amp;</a:t>
              </a:r>
            </a:p>
            <a:p>
              <a:pPr algn="ctr"/>
              <a:r>
                <a:rPr lang="en-US" sz="1400" dirty="0"/>
                <a:t>Data </a:t>
              </a:r>
              <a:r>
                <a:rPr lang="en-US" sz="1400" dirty="0" err="1"/>
                <a:t>viz</a:t>
              </a:r>
              <a:endParaRPr lang="en-US" sz="1400" dirty="0"/>
            </a:p>
          </p:txBody>
        </p:sp>
        <p:cxnSp>
          <p:nvCxnSpPr>
            <p:cNvPr id="16" name="Straight Arrow Connector 15"/>
            <p:cNvCxnSpPr>
              <a:stCxn id="6" idx="3"/>
              <a:endCxn id="7" idx="1"/>
            </p:cNvCxnSpPr>
            <p:nvPr/>
          </p:nvCxnSpPr>
          <p:spPr>
            <a:xfrm>
              <a:off x="3386055" y="3034147"/>
              <a:ext cx="484908" cy="0"/>
            </a:xfrm>
            <a:prstGeom prst="straightConnector1">
              <a:avLst/>
            </a:prstGeom>
            <a:grpFill/>
            <a:ln>
              <a:tailEnd type="triangle"/>
            </a:ln>
          </p:spPr>
          <p:style>
            <a:lnRef idx="3">
              <a:schemeClr val="accent3"/>
            </a:lnRef>
            <a:fillRef idx="0">
              <a:schemeClr val="accent3"/>
            </a:fillRef>
            <a:effectRef idx="2">
              <a:schemeClr val="accent3"/>
            </a:effectRef>
            <a:fontRef idx="minor">
              <a:schemeClr val="tx1"/>
            </a:fontRef>
          </p:style>
        </p:cxnSp>
      </p:grpSp>
      <p:grpSp>
        <p:nvGrpSpPr>
          <p:cNvPr id="23" name="Group 22"/>
          <p:cNvGrpSpPr/>
          <p:nvPr/>
        </p:nvGrpSpPr>
        <p:grpSpPr>
          <a:xfrm>
            <a:off x="962318" y="4017011"/>
            <a:ext cx="3563388" cy="12700"/>
            <a:chOff x="962318" y="4017011"/>
            <a:chExt cx="3563388" cy="12700"/>
          </a:xfrm>
        </p:grpSpPr>
        <p:cxnSp>
          <p:nvCxnSpPr>
            <p:cNvPr id="19" name="Curved Connector 18"/>
            <p:cNvCxnSpPr>
              <a:stCxn id="7" idx="2"/>
              <a:endCxn id="6" idx="2"/>
            </p:cNvCxnSpPr>
            <p:nvPr/>
          </p:nvCxnSpPr>
          <p:spPr>
            <a:xfrm rot="5400000">
              <a:off x="3628509" y="3132514"/>
              <a:ext cx="12700" cy="1781694"/>
            </a:xfrm>
            <a:prstGeom prst="curvedConnector3">
              <a:avLst>
                <a:gd name="adj1" fmla="val 180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1" name="Curved Connector 20"/>
            <p:cNvCxnSpPr>
              <a:stCxn id="7" idx="2"/>
              <a:endCxn id="5" idx="2"/>
            </p:cNvCxnSpPr>
            <p:nvPr/>
          </p:nvCxnSpPr>
          <p:spPr>
            <a:xfrm rot="5400000">
              <a:off x="2737662" y="2241667"/>
              <a:ext cx="12700" cy="3563388"/>
            </a:xfrm>
            <a:prstGeom prst="curvedConnector3">
              <a:avLst>
                <a:gd name="adj1" fmla="val 3763638"/>
              </a:avLst>
            </a:prstGeom>
            <a:ln>
              <a:tailEnd type="triangle"/>
            </a:ln>
          </p:spPr>
          <p:style>
            <a:lnRef idx="3">
              <a:schemeClr val="accent3"/>
            </a:lnRef>
            <a:fillRef idx="0">
              <a:schemeClr val="accent3"/>
            </a:fillRef>
            <a:effectRef idx="2">
              <a:schemeClr val="accent3"/>
            </a:effectRef>
            <a:fontRef idx="minor">
              <a:schemeClr val="tx1"/>
            </a:fontRef>
          </p:style>
        </p:cxnSp>
      </p:grpSp>
      <p:grpSp>
        <p:nvGrpSpPr>
          <p:cNvPr id="26" name="Group 25"/>
          <p:cNvGrpSpPr/>
          <p:nvPr/>
        </p:nvGrpSpPr>
        <p:grpSpPr>
          <a:xfrm>
            <a:off x="5167749" y="2044932"/>
            <a:ext cx="1781694" cy="1978429"/>
            <a:chOff x="5167749" y="2044932"/>
            <a:chExt cx="1781694" cy="1978429"/>
          </a:xfrm>
        </p:grpSpPr>
        <p:sp>
          <p:nvSpPr>
            <p:cNvPr id="8" name="Rounded Rectangle 7"/>
            <p:cNvSpPr/>
            <p:nvPr/>
          </p:nvSpPr>
          <p:spPr>
            <a:xfrm>
              <a:off x="5652657"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Analysis, hypothesis testing, &amp; ML</a:t>
              </a:r>
            </a:p>
          </p:txBody>
        </p:sp>
        <p:cxnSp>
          <p:nvCxnSpPr>
            <p:cNvPr id="25" name="Straight Arrow Connector 24"/>
            <p:cNvCxnSpPr>
              <a:stCxn id="7" idx="3"/>
              <a:endCxn id="8" idx="1"/>
            </p:cNvCxnSpPr>
            <p:nvPr/>
          </p:nvCxnSpPr>
          <p:spPr>
            <a:xfrm>
              <a:off x="5167749"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41" name="Group 40"/>
          <p:cNvGrpSpPr/>
          <p:nvPr/>
        </p:nvGrpSpPr>
        <p:grpSpPr>
          <a:xfrm>
            <a:off x="962318" y="4017011"/>
            <a:ext cx="5345082" cy="12700"/>
            <a:chOff x="962318" y="4017011"/>
            <a:chExt cx="5345082" cy="12700"/>
          </a:xfrm>
        </p:grpSpPr>
        <p:cxnSp>
          <p:nvCxnSpPr>
            <p:cNvPr id="34" name="Curved Connector 33"/>
            <p:cNvCxnSpPr>
              <a:stCxn id="8" idx="2"/>
              <a:endCxn id="7" idx="2"/>
            </p:cNvCxnSpPr>
            <p:nvPr/>
          </p:nvCxnSpPr>
          <p:spPr>
            <a:xfrm rot="5400000">
              <a:off x="5410203"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36" name="Curved Connector 35"/>
            <p:cNvCxnSpPr>
              <a:stCxn id="8" idx="2"/>
              <a:endCxn id="6" idx="2"/>
            </p:cNvCxnSpPr>
            <p:nvPr/>
          </p:nvCxnSpPr>
          <p:spPr>
            <a:xfrm rot="5400000">
              <a:off x="4519356" y="2241667"/>
              <a:ext cx="12700" cy="3563388"/>
            </a:xfrm>
            <a:prstGeom prst="curvedConnector3">
              <a:avLst>
                <a:gd name="adj1" fmla="val 3894543"/>
              </a:avLst>
            </a:prstGeom>
            <a:ln>
              <a:tailEnd type="triangle"/>
            </a:ln>
          </p:spPr>
          <p:style>
            <a:lnRef idx="3">
              <a:schemeClr val="dk1"/>
            </a:lnRef>
            <a:fillRef idx="0">
              <a:schemeClr val="dk1"/>
            </a:fillRef>
            <a:effectRef idx="2">
              <a:schemeClr val="dk1"/>
            </a:effectRef>
            <a:fontRef idx="minor">
              <a:schemeClr val="tx1"/>
            </a:fontRef>
          </p:style>
        </p:cxnSp>
        <p:cxnSp>
          <p:nvCxnSpPr>
            <p:cNvPr id="39" name="Curved Connector 38"/>
            <p:cNvCxnSpPr>
              <a:stCxn id="8" idx="2"/>
              <a:endCxn id="5" idx="2"/>
            </p:cNvCxnSpPr>
            <p:nvPr/>
          </p:nvCxnSpPr>
          <p:spPr>
            <a:xfrm rot="5400000">
              <a:off x="3628509" y="1350820"/>
              <a:ext cx="12700" cy="5345082"/>
            </a:xfrm>
            <a:prstGeom prst="curvedConnector3">
              <a:avLst>
                <a:gd name="adj1" fmla="val 5858181"/>
              </a:avLst>
            </a:prstGeom>
            <a:ln>
              <a:tailEnd type="triangle"/>
            </a:ln>
          </p:spPr>
          <p:style>
            <a:lnRef idx="3">
              <a:schemeClr val="dk1"/>
            </a:lnRef>
            <a:fillRef idx="0">
              <a:schemeClr val="dk1"/>
            </a:fillRef>
            <a:effectRef idx="2">
              <a:schemeClr val="dk1"/>
            </a:effectRef>
            <a:fontRef idx="minor">
              <a:schemeClr val="tx1"/>
            </a:fontRef>
          </p:style>
        </p:cxnSp>
      </p:grpSp>
      <p:grpSp>
        <p:nvGrpSpPr>
          <p:cNvPr id="44" name="Group 43"/>
          <p:cNvGrpSpPr/>
          <p:nvPr/>
        </p:nvGrpSpPr>
        <p:grpSpPr>
          <a:xfrm>
            <a:off x="6949443" y="2044932"/>
            <a:ext cx="1781694" cy="1978429"/>
            <a:chOff x="6949443" y="2044932"/>
            <a:chExt cx="1781694" cy="1978429"/>
          </a:xfrm>
        </p:grpSpPr>
        <p:sp>
          <p:nvSpPr>
            <p:cNvPr id="9" name="Rounded Rectangle 8"/>
            <p:cNvSpPr/>
            <p:nvPr/>
          </p:nvSpPr>
          <p:spPr>
            <a:xfrm>
              <a:off x="7434351" y="2044932"/>
              <a:ext cx="1296786" cy="19784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Insight &amp; Policy Decision</a:t>
              </a:r>
            </a:p>
          </p:txBody>
        </p:sp>
        <p:cxnSp>
          <p:nvCxnSpPr>
            <p:cNvPr id="43" name="Straight Arrow Connector 42"/>
            <p:cNvCxnSpPr>
              <a:stCxn id="8" idx="3"/>
              <a:endCxn id="9" idx="1"/>
            </p:cNvCxnSpPr>
            <p:nvPr/>
          </p:nvCxnSpPr>
          <p:spPr>
            <a:xfrm>
              <a:off x="6949443" y="3034147"/>
              <a:ext cx="484908"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56" name="Group 55"/>
          <p:cNvGrpSpPr/>
          <p:nvPr/>
        </p:nvGrpSpPr>
        <p:grpSpPr>
          <a:xfrm>
            <a:off x="962318" y="4017011"/>
            <a:ext cx="7126776" cy="12700"/>
            <a:chOff x="962318" y="4017011"/>
            <a:chExt cx="7126776" cy="12700"/>
          </a:xfrm>
        </p:grpSpPr>
        <p:cxnSp>
          <p:nvCxnSpPr>
            <p:cNvPr id="46" name="Curved Connector 45"/>
            <p:cNvCxnSpPr>
              <a:stCxn id="9" idx="2"/>
              <a:endCxn id="8" idx="2"/>
            </p:cNvCxnSpPr>
            <p:nvPr/>
          </p:nvCxnSpPr>
          <p:spPr>
            <a:xfrm rot="5400000">
              <a:off x="7191897" y="3132514"/>
              <a:ext cx="12700" cy="1781694"/>
            </a:xfrm>
            <a:prstGeom prst="curvedConnector3">
              <a:avLst>
                <a:gd name="adj1" fmla="val 1800000"/>
              </a:avLst>
            </a:prstGeom>
            <a:ln>
              <a:tailEnd type="triangle"/>
            </a:ln>
          </p:spPr>
          <p:style>
            <a:lnRef idx="3">
              <a:schemeClr val="dk1"/>
            </a:lnRef>
            <a:fillRef idx="0">
              <a:schemeClr val="dk1"/>
            </a:fillRef>
            <a:effectRef idx="2">
              <a:schemeClr val="dk1"/>
            </a:effectRef>
            <a:fontRef idx="minor">
              <a:schemeClr val="tx1"/>
            </a:fontRef>
          </p:style>
        </p:cxnSp>
        <p:cxnSp>
          <p:nvCxnSpPr>
            <p:cNvPr id="48" name="Curved Connector 47"/>
            <p:cNvCxnSpPr>
              <a:stCxn id="9" idx="2"/>
              <a:endCxn id="7" idx="2"/>
            </p:cNvCxnSpPr>
            <p:nvPr/>
          </p:nvCxnSpPr>
          <p:spPr>
            <a:xfrm rot="5400000">
              <a:off x="6301050" y="2241667"/>
              <a:ext cx="12700" cy="3563388"/>
            </a:xfrm>
            <a:prstGeom prst="curvedConnector3">
              <a:avLst>
                <a:gd name="adj1" fmla="val 3501819"/>
              </a:avLst>
            </a:prstGeom>
            <a:ln>
              <a:tailEnd type="triangle"/>
            </a:ln>
          </p:spPr>
          <p:style>
            <a:lnRef idx="3">
              <a:schemeClr val="dk1"/>
            </a:lnRef>
            <a:fillRef idx="0">
              <a:schemeClr val="dk1"/>
            </a:fillRef>
            <a:effectRef idx="2">
              <a:schemeClr val="dk1"/>
            </a:effectRef>
            <a:fontRef idx="minor">
              <a:schemeClr val="tx1"/>
            </a:fontRef>
          </p:style>
        </p:cxnSp>
        <p:cxnSp>
          <p:nvCxnSpPr>
            <p:cNvPr id="51" name="Curved Connector 50"/>
            <p:cNvCxnSpPr>
              <a:stCxn id="9" idx="2"/>
              <a:endCxn id="6" idx="2"/>
            </p:cNvCxnSpPr>
            <p:nvPr/>
          </p:nvCxnSpPr>
          <p:spPr>
            <a:xfrm rot="5400000">
              <a:off x="5410203" y="1350820"/>
              <a:ext cx="12700" cy="5345082"/>
            </a:xfrm>
            <a:prstGeom prst="curvedConnector3">
              <a:avLst>
                <a:gd name="adj1" fmla="val 5989094"/>
              </a:avLst>
            </a:prstGeom>
            <a:ln>
              <a:tailEnd type="triangle"/>
            </a:ln>
          </p:spPr>
          <p:style>
            <a:lnRef idx="3">
              <a:schemeClr val="dk1"/>
            </a:lnRef>
            <a:fillRef idx="0">
              <a:schemeClr val="dk1"/>
            </a:fillRef>
            <a:effectRef idx="2">
              <a:schemeClr val="dk1"/>
            </a:effectRef>
            <a:fontRef idx="minor">
              <a:schemeClr val="tx1"/>
            </a:fontRef>
          </p:style>
        </p:cxnSp>
        <p:cxnSp>
          <p:nvCxnSpPr>
            <p:cNvPr id="54" name="Curved Connector 53"/>
            <p:cNvCxnSpPr>
              <a:stCxn id="9" idx="2"/>
              <a:endCxn id="5" idx="2"/>
            </p:cNvCxnSpPr>
            <p:nvPr/>
          </p:nvCxnSpPr>
          <p:spPr>
            <a:xfrm rot="5400000">
              <a:off x="4519356" y="459973"/>
              <a:ext cx="12700" cy="7126776"/>
            </a:xfrm>
            <a:prstGeom prst="curvedConnector3">
              <a:avLst>
                <a:gd name="adj1" fmla="val 8345457"/>
              </a:avLst>
            </a:prstGeom>
            <a:ln>
              <a:tailEnd type="triangle"/>
            </a:ln>
          </p:spPr>
          <p:style>
            <a:lnRef idx="3">
              <a:schemeClr val="dk1"/>
            </a:lnRef>
            <a:fillRef idx="0">
              <a:schemeClr val="dk1"/>
            </a:fillRef>
            <a:effectRef idx="2">
              <a:schemeClr val="dk1"/>
            </a:effectRef>
            <a:fontRef idx="minor">
              <a:schemeClr val="tx1"/>
            </a:fontRef>
          </p:style>
        </p:cxnSp>
      </p:gr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spTree>
    <p:extLst>
      <p:ext uri="{BB962C8B-B14F-4D97-AF65-F5344CB8AC3E}">
        <p14:creationId xmlns:p14="http://schemas.microsoft.com/office/powerpoint/2010/main" val="18457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Comparing Two Workflows</a:t>
            </a:r>
            <a:endParaRPr lang="en-US" dirty="0"/>
          </a:p>
        </p:txBody>
      </p:sp>
      <p:sp>
        <p:nvSpPr>
          <p:cNvPr id="5" name="内容占位符 4"/>
          <p:cNvSpPr>
            <a:spLocks noGrp="1"/>
          </p:cNvSpPr>
          <p:nvPr>
            <p:ph sz="half" idx="1"/>
          </p:nvPr>
        </p:nvSpPr>
        <p:spPr/>
        <p:txBody>
          <a:bodyPr>
            <a:normAutofit fontScale="85000" lnSpcReduction="10000"/>
          </a:bodyPr>
          <a:lstStyle/>
          <a:p>
            <a:r>
              <a:rPr lang="en-US" dirty="0" err="1"/>
              <a:t>Börner</a:t>
            </a:r>
            <a:r>
              <a:rPr lang="en-US" dirty="0"/>
              <a:t> (2014) – Visual Insights</a:t>
            </a:r>
          </a:p>
          <a:p>
            <a:pPr marL="274320" indent="-457200">
              <a:buFont typeface="Arial" charset="0"/>
              <a:buChar char="•"/>
            </a:pPr>
            <a:r>
              <a:rPr lang="en-US" b="0" dirty="0"/>
              <a:t>Read data</a:t>
            </a:r>
          </a:p>
          <a:p>
            <a:pPr marL="571500" lvl="1" indent="-342900"/>
            <a:endParaRPr lang="en-US" dirty="0"/>
          </a:p>
          <a:p>
            <a:pPr marL="274320" indent="-457200">
              <a:buFont typeface="Arial" charset="0"/>
              <a:buChar char="•"/>
            </a:pPr>
            <a:r>
              <a:rPr lang="en-US" b="0" dirty="0"/>
              <a:t>Analyze data</a:t>
            </a:r>
          </a:p>
          <a:p>
            <a:pPr marL="571500" lvl="1" indent="-342900"/>
            <a:endParaRPr lang="en-US" dirty="0"/>
          </a:p>
          <a:p>
            <a:pPr marL="274320" indent="-457200">
              <a:buFont typeface="Arial" charset="0"/>
              <a:buChar char="•"/>
            </a:pPr>
            <a:r>
              <a:rPr lang="en-US" b="0" dirty="0"/>
              <a:t>Visualize</a:t>
            </a:r>
          </a:p>
          <a:p>
            <a:pPr marL="571500" lvl="1" indent="-342900"/>
            <a:r>
              <a:rPr lang="en-US" dirty="0"/>
              <a:t>Select vis. types</a:t>
            </a:r>
          </a:p>
          <a:p>
            <a:pPr marL="571500" lvl="1" indent="-342900"/>
            <a:r>
              <a:rPr lang="en-US" dirty="0"/>
              <a:t>Overlay data</a:t>
            </a:r>
          </a:p>
          <a:p>
            <a:pPr marL="571500" lvl="1" indent="-342900"/>
            <a:r>
              <a:rPr lang="en-US" dirty="0"/>
              <a:t>Visually encode data</a:t>
            </a:r>
          </a:p>
          <a:p>
            <a:pPr marL="274320" indent="-457200">
              <a:buFont typeface="Arial" charset="0"/>
              <a:buChar char="•"/>
            </a:pPr>
            <a:r>
              <a:rPr lang="en-US" b="0" dirty="0"/>
              <a:t>Deploy</a:t>
            </a:r>
          </a:p>
        </p:txBody>
      </p:sp>
      <p:sp>
        <p:nvSpPr>
          <p:cNvPr id="6" name="内容占位符 5"/>
          <p:cNvSpPr>
            <a:spLocks noGrp="1"/>
          </p:cNvSpPr>
          <p:nvPr>
            <p:ph sz="half" idx="2"/>
          </p:nvPr>
        </p:nvSpPr>
        <p:spPr/>
        <p:txBody>
          <a:bodyPr>
            <a:normAutofit fontScale="85000" lnSpcReduction="10000"/>
          </a:bodyPr>
          <a:lstStyle/>
          <a:p>
            <a:r>
              <a:rPr lang="en-US" dirty="0"/>
              <a:t>Fry (2007) – Visualizing Data</a:t>
            </a:r>
          </a:p>
          <a:p>
            <a:pPr marL="274320" indent="-457200">
              <a:buFont typeface="Arial" charset="0"/>
              <a:buChar char="•"/>
            </a:pPr>
            <a:r>
              <a:rPr lang="en-US" b="0" dirty="0"/>
              <a:t>Acquire</a:t>
            </a:r>
          </a:p>
          <a:p>
            <a:pPr marL="274320" indent="-457200">
              <a:buFont typeface="Arial" charset="0"/>
              <a:buChar char="•"/>
            </a:pPr>
            <a:r>
              <a:rPr lang="en-US" b="0" dirty="0"/>
              <a:t>Parse</a:t>
            </a:r>
          </a:p>
          <a:p>
            <a:pPr marL="274320" indent="-457200">
              <a:buFont typeface="Arial" charset="0"/>
              <a:buChar char="•"/>
            </a:pPr>
            <a:r>
              <a:rPr lang="en-US" b="0" dirty="0"/>
              <a:t>Filter</a:t>
            </a:r>
          </a:p>
          <a:p>
            <a:pPr marL="274320" indent="-457200">
              <a:buFont typeface="Arial" charset="0"/>
              <a:buChar char="•"/>
            </a:pPr>
            <a:r>
              <a:rPr lang="en-US" b="0" dirty="0"/>
              <a:t>Mine</a:t>
            </a:r>
          </a:p>
          <a:p>
            <a:pPr marL="274320" indent="-457200">
              <a:buFont typeface="Arial" charset="0"/>
              <a:buChar char="•"/>
            </a:pPr>
            <a:r>
              <a:rPr lang="en-US" b="0" dirty="0"/>
              <a:t>Represent</a:t>
            </a:r>
          </a:p>
          <a:p>
            <a:pPr marL="274320" indent="-457200">
              <a:buFont typeface="Arial" charset="0"/>
              <a:buChar char="•"/>
            </a:pPr>
            <a:r>
              <a:rPr lang="en-US" b="0" dirty="0"/>
              <a:t>Refine</a:t>
            </a:r>
          </a:p>
          <a:p>
            <a:pPr marL="274320" indent="-457200">
              <a:buFont typeface="Arial" charset="0"/>
              <a:buChar char="•"/>
            </a:pPr>
            <a:r>
              <a:rPr lang="en-US" b="0" dirty="0"/>
              <a:t>Interact</a:t>
            </a:r>
          </a:p>
          <a:p>
            <a:pPr lvl="1"/>
            <a:endParaRPr lang="en-US" dirty="0"/>
          </a:p>
        </p:txBody>
      </p:sp>
      <p:grpSp>
        <p:nvGrpSpPr>
          <p:cNvPr id="13" name="Group 12"/>
          <p:cNvGrpSpPr/>
          <p:nvPr/>
        </p:nvGrpSpPr>
        <p:grpSpPr>
          <a:xfrm>
            <a:off x="3862438" y="2580007"/>
            <a:ext cx="1072055" cy="346841"/>
            <a:chOff x="3862438" y="2580007"/>
            <a:chExt cx="1072055" cy="346841"/>
          </a:xfrm>
        </p:grpSpPr>
        <p:cxnSp>
          <p:nvCxnSpPr>
            <p:cNvPr id="8" name="直接箭头连接符 7"/>
            <p:cNvCxnSpPr/>
            <p:nvPr/>
          </p:nvCxnSpPr>
          <p:spPr>
            <a:xfrm>
              <a:off x="3862438" y="2580007"/>
              <a:ext cx="1072055"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9" name="直接箭头连接符 8"/>
            <p:cNvCxnSpPr/>
            <p:nvPr/>
          </p:nvCxnSpPr>
          <p:spPr>
            <a:xfrm>
              <a:off x="3862438" y="2580007"/>
              <a:ext cx="1072055" cy="34684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16" name="Group 15"/>
          <p:cNvGrpSpPr/>
          <p:nvPr/>
        </p:nvGrpSpPr>
        <p:grpSpPr>
          <a:xfrm>
            <a:off x="4087775" y="3413794"/>
            <a:ext cx="1002386" cy="523808"/>
            <a:chOff x="3957145" y="3626069"/>
            <a:chExt cx="1072055" cy="390361"/>
          </a:xfrm>
        </p:grpSpPr>
        <p:cxnSp>
          <p:nvCxnSpPr>
            <p:cNvPr id="14" name="直接箭头连接符 13"/>
            <p:cNvCxnSpPr/>
            <p:nvPr/>
          </p:nvCxnSpPr>
          <p:spPr>
            <a:xfrm>
              <a:off x="3957145" y="3626069"/>
              <a:ext cx="1002386" cy="16216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直接箭头连接符 14"/>
            <p:cNvCxnSpPr/>
            <p:nvPr/>
          </p:nvCxnSpPr>
          <p:spPr>
            <a:xfrm>
              <a:off x="3957145" y="3626069"/>
              <a:ext cx="1072055" cy="39036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grpSp>
        <p:nvGrpSpPr>
          <p:cNvPr id="20" name="Group 19"/>
          <p:cNvGrpSpPr/>
          <p:nvPr/>
        </p:nvGrpSpPr>
        <p:grpSpPr>
          <a:xfrm>
            <a:off x="3951233" y="4315975"/>
            <a:ext cx="1257581" cy="909168"/>
            <a:chOff x="3951233" y="4315975"/>
            <a:chExt cx="1257581" cy="909168"/>
          </a:xfrm>
        </p:grpSpPr>
        <p:cxnSp>
          <p:nvCxnSpPr>
            <p:cNvPr id="22" name="直接箭头连接符 21"/>
            <p:cNvCxnSpPr/>
            <p:nvPr/>
          </p:nvCxnSpPr>
          <p:spPr>
            <a:xfrm>
              <a:off x="3951233" y="4315975"/>
              <a:ext cx="1077967" cy="82604"/>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23" name="直接箭头连接符 22"/>
            <p:cNvCxnSpPr/>
            <p:nvPr/>
          </p:nvCxnSpPr>
          <p:spPr>
            <a:xfrm>
              <a:off x="3951233" y="4315975"/>
              <a:ext cx="1257581" cy="909168"/>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grpSp>
      <p:sp>
        <p:nvSpPr>
          <p:cNvPr id="12" name="Slide Number Placeholder 11"/>
          <p:cNvSpPr>
            <a:spLocks noGrp="1"/>
          </p:cNvSpPr>
          <p:nvPr>
            <p:ph type="sldNum" sz="quarter" idx="12"/>
          </p:nvPr>
        </p:nvSpPr>
        <p:spPr/>
        <p:txBody>
          <a:bodyPr/>
          <a:lstStyle/>
          <a:p>
            <a:fld id="{A2EF37A0-74FC-AB4F-AE4C-D9BFC6719E9F}" type="slidenum">
              <a:rPr lang="en-US" smtClean="0"/>
              <a:t>20</a:t>
            </a:fld>
            <a:endParaRPr lang="en-US"/>
          </a:p>
        </p:txBody>
      </p:sp>
    </p:spTree>
    <p:extLst>
      <p:ext uri="{BB962C8B-B14F-4D97-AF65-F5344CB8AC3E}">
        <p14:creationId xmlns:p14="http://schemas.microsoft.com/office/powerpoint/2010/main" val="1485655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457199" y="152718"/>
            <a:ext cx="7511143" cy="1371600"/>
          </a:xfrm>
        </p:spPr>
        <p:txBody>
          <a:bodyPr/>
          <a:lstStyle/>
          <a:p>
            <a:r>
              <a:rPr lang="en-US"/>
              <a:t>Needs-Driven Workflow</a:t>
            </a:r>
            <a:endParaRPr lang="en-US" dirty="0"/>
          </a:p>
        </p:txBody>
      </p:sp>
      <p:pic>
        <p:nvPicPr>
          <p:cNvPr id="8" name="内容占位符 7"/>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l="-4"/>
          <a:stretch/>
        </p:blipFill>
        <p:spPr>
          <a:xfrm>
            <a:off x="745139" y="1429069"/>
            <a:ext cx="1788924" cy="2049876"/>
          </a:xfrm>
        </p:spPr>
      </p:pic>
      <p:pic>
        <p:nvPicPr>
          <p:cNvPr id="10" name="内容占位符 7"/>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0580" y="4578556"/>
            <a:ext cx="4261945" cy="1904725"/>
          </a:xfrm>
          <a:prstGeom prst="rect">
            <a:avLst/>
          </a:prstGeom>
        </p:spPr>
      </p:pic>
      <p:pic>
        <p:nvPicPr>
          <p:cNvPr id="13" name="内容占位符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3647" y="3578097"/>
            <a:ext cx="3805159" cy="815008"/>
          </a:xfrm>
          <a:prstGeom prst="rect">
            <a:avLst/>
          </a:prstGeom>
        </p:spPr>
      </p:pic>
      <p:pic>
        <p:nvPicPr>
          <p:cNvPr id="14" name="内容占位符 7"/>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534063" y="1514390"/>
            <a:ext cx="3048001" cy="1109539"/>
          </a:xfrm>
          <a:prstGeom prst="rect">
            <a:avLst/>
          </a:prstGeom>
        </p:spPr>
      </p:pic>
      <p:pic>
        <p:nvPicPr>
          <p:cNvPr id="11" name="内容占位符 7"/>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4981575" y="1514321"/>
            <a:ext cx="3460603" cy="4968960"/>
          </a:xfrm>
          <a:prstGeom prst="rect">
            <a:avLst/>
          </a:prstGeom>
        </p:spPr>
      </p:pic>
      <p:sp>
        <p:nvSpPr>
          <p:cNvPr id="9" name="文本框 8"/>
          <p:cNvSpPr txBox="1"/>
          <p:nvPr/>
        </p:nvSpPr>
        <p:spPr>
          <a:xfrm>
            <a:off x="7024236" y="6104424"/>
            <a:ext cx="1491114" cy="369332"/>
          </a:xfrm>
          <a:prstGeom prst="rect">
            <a:avLst/>
          </a:prstGeom>
          <a:noFill/>
        </p:spPr>
        <p:txBody>
          <a:bodyPr wrap="none" rtlCol="0">
            <a:spAutoFit/>
          </a:bodyPr>
          <a:lstStyle/>
          <a:p>
            <a:r>
              <a:rPr lang="en-US" dirty="0" err="1"/>
              <a:t>Börner</a:t>
            </a:r>
            <a:r>
              <a:rPr lang="en-US" dirty="0"/>
              <a:t> (2014)</a:t>
            </a:r>
          </a:p>
        </p:txBody>
      </p:sp>
      <p:sp>
        <p:nvSpPr>
          <p:cNvPr id="7" name="Slide Number Placeholder 6"/>
          <p:cNvSpPr>
            <a:spLocks noGrp="1"/>
          </p:cNvSpPr>
          <p:nvPr>
            <p:ph type="sldNum" sz="quarter" idx="12"/>
          </p:nvPr>
        </p:nvSpPr>
        <p:spPr/>
        <p:txBody>
          <a:bodyPr/>
          <a:lstStyle/>
          <a:p>
            <a:fld id="{A2EF37A0-74FC-AB4F-AE4C-D9BFC6719E9F}" type="slidenum">
              <a:rPr lang="en-US" smtClean="0"/>
              <a:t>21</a:t>
            </a:fld>
            <a:endParaRPr lang="en-US"/>
          </a:p>
        </p:txBody>
      </p:sp>
    </p:spTree>
    <p:extLst>
      <p:ext uri="{BB962C8B-B14F-4D97-AF65-F5344CB8AC3E}">
        <p14:creationId xmlns:p14="http://schemas.microsoft.com/office/powerpoint/2010/main" val="619473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457199" y="152718"/>
            <a:ext cx="7217543" cy="1371600"/>
          </a:xfrm>
        </p:spPr>
        <p:txBody>
          <a:bodyPr>
            <a:normAutofit fontScale="90000"/>
          </a:bodyPr>
          <a:lstStyle/>
          <a:p>
            <a:r>
              <a:rPr lang="en-US" dirty="0"/>
              <a:t>Needs-Driven Workflow: Select Visualization Type</a:t>
            </a:r>
          </a:p>
        </p:txBody>
      </p:sp>
      <p:pic>
        <p:nvPicPr>
          <p:cNvPr id="8" name="内容占位符 7"/>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859657" y="1752600"/>
            <a:ext cx="6815086" cy="4373563"/>
          </a:xfrm>
        </p:spPr>
      </p:pic>
      <p:sp>
        <p:nvSpPr>
          <p:cNvPr id="9" name="文本框 8"/>
          <p:cNvSpPr txBox="1"/>
          <p:nvPr/>
        </p:nvSpPr>
        <p:spPr>
          <a:xfrm>
            <a:off x="7024236" y="6104424"/>
            <a:ext cx="1491114" cy="369332"/>
          </a:xfrm>
          <a:prstGeom prst="rect">
            <a:avLst/>
          </a:prstGeom>
          <a:noFill/>
        </p:spPr>
        <p:txBody>
          <a:bodyPr wrap="none" rtlCol="0">
            <a:spAutoFit/>
          </a:bodyPr>
          <a:lstStyle/>
          <a:p>
            <a:r>
              <a:rPr lang="en-US" dirty="0" err="1"/>
              <a:t>Börner</a:t>
            </a:r>
            <a:r>
              <a:rPr lang="en-US" dirty="0"/>
              <a:t> (2014)</a:t>
            </a:r>
          </a:p>
        </p:txBody>
      </p:sp>
      <p:sp>
        <p:nvSpPr>
          <p:cNvPr id="2" name="矩形 1"/>
          <p:cNvSpPr/>
          <p:nvPr/>
        </p:nvSpPr>
        <p:spPr>
          <a:xfrm>
            <a:off x="4944805" y="4769764"/>
            <a:ext cx="2917263" cy="1247541"/>
          </a:xfrm>
          <a:prstGeom prst="rect">
            <a:avLst/>
          </a:prstGeom>
          <a:noFill/>
          <a:ln w="38100">
            <a:solidFill>
              <a:schemeClr val="tx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solidFill>
                <a:schemeClr val="tx2"/>
              </a:solidFill>
            </a:endParaRPr>
          </a:p>
        </p:txBody>
      </p:sp>
      <p:sp>
        <p:nvSpPr>
          <p:cNvPr id="10" name="Slide Number Placeholder 9"/>
          <p:cNvSpPr>
            <a:spLocks noGrp="1"/>
          </p:cNvSpPr>
          <p:nvPr>
            <p:ph type="sldNum" sz="quarter" idx="12"/>
          </p:nvPr>
        </p:nvSpPr>
        <p:spPr/>
        <p:txBody>
          <a:bodyPr/>
          <a:lstStyle/>
          <a:p>
            <a:fld id="{A2EF37A0-74FC-AB4F-AE4C-D9BFC6719E9F}" type="slidenum">
              <a:rPr lang="en-US" smtClean="0"/>
              <a:t>22</a:t>
            </a:fld>
            <a:endParaRPr lang="en-US"/>
          </a:p>
        </p:txBody>
      </p:sp>
    </p:spTree>
    <p:extLst>
      <p:ext uri="{BB962C8B-B14F-4D97-AF65-F5344CB8AC3E}">
        <p14:creationId xmlns:p14="http://schemas.microsoft.com/office/powerpoint/2010/main" val="4915367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152718"/>
            <a:ext cx="6711043" cy="1371600"/>
          </a:xfrm>
        </p:spPr>
        <p:txBody>
          <a:bodyPr/>
          <a:lstStyle/>
          <a:p>
            <a:r>
              <a:rPr lang="en-US"/>
              <a:t>Visualization Types</a:t>
            </a:r>
            <a:endParaRPr lang="en-US" dirty="0"/>
          </a:p>
        </p:txBody>
      </p:sp>
      <p:sp>
        <p:nvSpPr>
          <p:cNvPr id="3" name="内容占位符 2"/>
          <p:cNvSpPr>
            <a:spLocks noGrp="1"/>
          </p:cNvSpPr>
          <p:nvPr>
            <p:ph idx="1"/>
          </p:nvPr>
        </p:nvSpPr>
        <p:spPr/>
        <p:txBody>
          <a:bodyPr>
            <a:normAutofit fontScale="70000" lnSpcReduction="20000"/>
          </a:bodyPr>
          <a:lstStyle/>
          <a:p>
            <a:r>
              <a:rPr lang="en-US" altLang="zh-TW" dirty="0" err="1"/>
              <a:t>Shneiderman</a:t>
            </a:r>
            <a:r>
              <a:rPr lang="en-US" altLang="zh-TW" dirty="0"/>
              <a:t> (1996) proposed seven types of representation methods:</a:t>
            </a:r>
          </a:p>
          <a:p>
            <a:r>
              <a:rPr lang="en-US" dirty="0"/>
              <a:t>1-D</a:t>
            </a:r>
          </a:p>
          <a:p>
            <a:pPr marL="160020" indent="-342900">
              <a:buFont typeface="Arial" charset="0"/>
              <a:buChar char="•"/>
            </a:pPr>
            <a:r>
              <a:rPr lang="en-US" altLang="zh-TW" b="0" dirty="0"/>
              <a:t>To represent information as one-dimensional visual objects in a linear [</a:t>
            </a:r>
            <a:r>
              <a:rPr lang="en-US" altLang="zh-TW" b="0" dirty="0" err="1"/>
              <a:t>Eick</a:t>
            </a:r>
            <a:r>
              <a:rPr lang="en-US" altLang="zh-TW" b="0" dirty="0"/>
              <a:t> et al. 1992; Hearst 1995] or a circular [Salton et al. 1995] manner.</a:t>
            </a:r>
          </a:p>
          <a:p>
            <a:pPr marL="160020" indent="-342900">
              <a:buFont typeface="Arial" charset="0"/>
              <a:buChar char="•"/>
            </a:pPr>
            <a:r>
              <a:rPr lang="en-US" b="0" dirty="0"/>
              <a:t>Textual documents, source codes, name lists, </a:t>
            </a:r>
            <a:r>
              <a:rPr lang="mr-IN" b="0" dirty="0"/>
              <a:t>…</a:t>
            </a:r>
            <a:endParaRPr lang="en-US" b="0" dirty="0"/>
          </a:p>
          <a:p>
            <a:r>
              <a:rPr lang="en-US" dirty="0"/>
              <a:t>2-D</a:t>
            </a:r>
          </a:p>
          <a:p>
            <a:pPr marL="342900" indent="-342900">
              <a:buFont typeface="Arial" charset="0"/>
              <a:buChar char="•"/>
            </a:pPr>
            <a:r>
              <a:rPr lang="en-US" altLang="zh-TW" b="0" dirty="0"/>
              <a:t>To represent information as two-dimensional visual objects</a:t>
            </a:r>
          </a:p>
          <a:p>
            <a:pPr marL="342900" indent="-342900">
              <a:buFont typeface="Arial" charset="0"/>
              <a:buChar char="•"/>
            </a:pPr>
            <a:r>
              <a:rPr lang="en-US" b="0" dirty="0"/>
              <a:t>Geographic maps, floor plans, newspaper layouts, </a:t>
            </a:r>
            <a:r>
              <a:rPr lang="mr-IN" b="0" dirty="0"/>
              <a:t>…</a:t>
            </a:r>
            <a:endParaRPr lang="en-US" b="0" dirty="0"/>
          </a:p>
          <a:p>
            <a:r>
              <a:rPr lang="en-US" dirty="0"/>
              <a:t>3-D</a:t>
            </a:r>
          </a:p>
          <a:p>
            <a:pPr marL="342900" indent="-342900">
              <a:buFont typeface="Arial" charset="0"/>
              <a:buChar char="•"/>
            </a:pPr>
            <a:r>
              <a:rPr lang="en-US" altLang="zh-TW" b="0" dirty="0"/>
              <a:t>To represent information as three-dimensional visual objects</a:t>
            </a:r>
          </a:p>
          <a:p>
            <a:pPr marL="342900" indent="-342900">
              <a:buFont typeface="Arial" charset="0"/>
              <a:buChar char="•"/>
            </a:pPr>
            <a:r>
              <a:rPr lang="en-US" altLang="zh-TW" b="0" dirty="0"/>
              <a:t>Molecules, human bodies, buildings and etc.</a:t>
            </a:r>
          </a:p>
          <a:p>
            <a:r>
              <a:rPr lang="en-US" dirty="0"/>
              <a:t>Multi-dimensional</a:t>
            </a:r>
          </a:p>
          <a:p>
            <a:pPr marL="342900" indent="-342900">
              <a:buFont typeface="Arial" charset="0"/>
              <a:buChar char="•"/>
            </a:pPr>
            <a:r>
              <a:rPr lang="en-US" altLang="zh-TW" b="0" dirty="0"/>
              <a:t>To represent information as multidimensional objects and projects them into a three-dimensional or a two-dimensional space</a:t>
            </a:r>
            <a:r>
              <a:rPr lang="en-US" b="0" dirty="0"/>
              <a:t>.</a:t>
            </a:r>
          </a:p>
          <a:p>
            <a:pPr marL="342900" indent="-342900">
              <a:buFont typeface="Arial" charset="0"/>
              <a:buChar char="•"/>
            </a:pPr>
            <a:r>
              <a:rPr lang="en-US" b="0" dirty="0"/>
              <a:t>Relational and statistical database.</a:t>
            </a:r>
          </a:p>
        </p:txBody>
      </p:sp>
      <p:sp>
        <p:nvSpPr>
          <p:cNvPr id="8" name="Slide Number Placeholder 7"/>
          <p:cNvSpPr>
            <a:spLocks noGrp="1"/>
          </p:cNvSpPr>
          <p:nvPr>
            <p:ph type="sldNum" sz="quarter" idx="12"/>
          </p:nvPr>
        </p:nvSpPr>
        <p:spPr/>
        <p:txBody>
          <a:bodyPr/>
          <a:lstStyle/>
          <a:p>
            <a:fld id="{A2EF37A0-74FC-AB4F-AE4C-D9BFC6719E9F}" type="slidenum">
              <a:rPr lang="en-US" smtClean="0"/>
              <a:t>23</a:t>
            </a:fld>
            <a:endParaRPr lang="en-US"/>
          </a:p>
        </p:txBody>
      </p:sp>
      <p:grpSp>
        <p:nvGrpSpPr>
          <p:cNvPr id="9" name="Group 8"/>
          <p:cNvGrpSpPr/>
          <p:nvPr/>
        </p:nvGrpSpPr>
        <p:grpSpPr>
          <a:xfrm>
            <a:off x="6442618" y="319117"/>
            <a:ext cx="2145756" cy="1104118"/>
            <a:chOff x="5029198" y="140732"/>
            <a:chExt cx="3839710" cy="1975757"/>
          </a:xfrm>
        </p:grpSpPr>
        <p:pic>
          <p:nvPicPr>
            <p:cNvPr id="10" name="Pictur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34315" y="140732"/>
              <a:ext cx="1534593" cy="1975757"/>
            </a:xfrm>
            <a:prstGeom prst="roundRect">
              <a:avLst>
                <a:gd name="adj" fmla="val 8594"/>
              </a:avLst>
            </a:prstGeom>
            <a:solidFill>
              <a:srgbClr val="FFFFFF">
                <a:shade val="85000"/>
              </a:srgbClr>
            </a:solidFill>
            <a:ln>
              <a:noFill/>
            </a:ln>
            <a:effectLst/>
          </p:spPr>
        </p:pic>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29198" y="255961"/>
              <a:ext cx="2628900" cy="1745298"/>
            </a:xfrm>
            <a:prstGeom prst="rect">
              <a:avLst/>
            </a:prstGeom>
          </p:spPr>
        </p:pic>
      </p:grpSp>
      <p:sp>
        <p:nvSpPr>
          <p:cNvPr id="12" name="TextBox 11"/>
          <p:cNvSpPr txBox="1"/>
          <p:nvPr/>
        </p:nvSpPr>
        <p:spPr>
          <a:xfrm>
            <a:off x="2302329" y="6475751"/>
            <a:ext cx="6376977" cy="369332"/>
          </a:xfrm>
          <a:prstGeom prst="rect">
            <a:avLst/>
          </a:prstGeom>
          <a:noFill/>
        </p:spPr>
        <p:txBody>
          <a:bodyPr wrap="square" rtlCol="0">
            <a:spAutoFit/>
          </a:bodyPr>
          <a:lstStyle/>
          <a:p>
            <a:r>
              <a:rPr lang="en-US" dirty="0">
                <a:solidFill>
                  <a:schemeClr val="bg1">
                    <a:lumMod val="50000"/>
                  </a:schemeClr>
                </a:solidFill>
              </a:rPr>
              <a:t>This slide is a terrible example of visualizing information </a:t>
            </a:r>
            <a:r>
              <a:rPr lang="mr-IN" dirty="0">
                <a:solidFill>
                  <a:schemeClr val="bg1">
                    <a:lumMod val="50000"/>
                  </a:schemeClr>
                </a:solidFill>
              </a:rPr>
              <a:t>…</a:t>
            </a:r>
            <a:endParaRPr lang="en-US" dirty="0">
              <a:solidFill>
                <a:schemeClr val="bg1">
                  <a:lumMod val="50000"/>
                </a:schemeClr>
              </a:solidFill>
            </a:endParaRPr>
          </a:p>
        </p:txBody>
      </p:sp>
    </p:spTree>
    <p:extLst>
      <p:ext uri="{BB962C8B-B14F-4D97-AF65-F5344CB8AC3E}">
        <p14:creationId xmlns:p14="http://schemas.microsoft.com/office/powerpoint/2010/main" val="203554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152718"/>
            <a:ext cx="7086600" cy="1371600"/>
          </a:xfrm>
        </p:spPr>
        <p:txBody>
          <a:bodyPr/>
          <a:lstStyle/>
          <a:p>
            <a:r>
              <a:rPr lang="en-US"/>
              <a:t>Visualization Types</a:t>
            </a:r>
            <a:endParaRPr lang="en-US" dirty="0"/>
          </a:p>
        </p:txBody>
      </p:sp>
      <p:sp>
        <p:nvSpPr>
          <p:cNvPr id="3" name="内容占位符 2"/>
          <p:cNvSpPr>
            <a:spLocks noGrp="1"/>
          </p:cNvSpPr>
          <p:nvPr>
            <p:ph idx="1"/>
          </p:nvPr>
        </p:nvSpPr>
        <p:spPr/>
        <p:txBody>
          <a:bodyPr>
            <a:normAutofit lnSpcReduction="10000"/>
          </a:bodyPr>
          <a:lstStyle/>
          <a:p>
            <a:r>
              <a:rPr lang="en-US" altLang="zh-TW" dirty="0" err="1"/>
              <a:t>Shneiderman</a:t>
            </a:r>
            <a:r>
              <a:rPr lang="en-US" altLang="zh-TW" dirty="0"/>
              <a:t> (1996) proposed seven types of representation methods (cont’d):</a:t>
            </a:r>
            <a:endParaRPr lang="en-US" dirty="0"/>
          </a:p>
          <a:p>
            <a:r>
              <a:rPr lang="en-US" dirty="0"/>
              <a:t>Temporal</a:t>
            </a:r>
          </a:p>
          <a:p>
            <a:pPr marL="342900" indent="-342900">
              <a:buFont typeface="Arial" charset="0"/>
              <a:buChar char="•"/>
            </a:pPr>
            <a:r>
              <a:rPr lang="en-US" altLang="zh-TW" b="0" dirty="0"/>
              <a:t>To represent information based on temporal order</a:t>
            </a:r>
          </a:p>
          <a:p>
            <a:pPr marL="342900" indent="-342900">
              <a:buFont typeface="Arial" charset="0"/>
              <a:buChar char="•"/>
            </a:pPr>
            <a:r>
              <a:rPr lang="en-US" altLang="zh-TW" b="0" dirty="0"/>
              <a:t>Medical records, project management, historical presentations, </a:t>
            </a:r>
            <a:r>
              <a:rPr lang="mr-IN" altLang="zh-TW" b="0" dirty="0"/>
              <a:t>…</a:t>
            </a:r>
            <a:endParaRPr lang="en-US" altLang="zh-TW" b="0" dirty="0"/>
          </a:p>
          <a:p>
            <a:r>
              <a:rPr lang="en-US" dirty="0"/>
              <a:t>Tree</a:t>
            </a:r>
          </a:p>
          <a:p>
            <a:pPr marL="342900" indent="-342900">
              <a:buFont typeface="Arial" charset="0"/>
              <a:buChar char="•"/>
            </a:pPr>
            <a:r>
              <a:rPr lang="en-US" altLang="zh-TW" b="0" dirty="0"/>
              <a:t>To represent hierarchical relationship</a:t>
            </a:r>
          </a:p>
          <a:p>
            <a:r>
              <a:rPr lang="en-US" dirty="0"/>
              <a:t>Network</a:t>
            </a:r>
          </a:p>
          <a:p>
            <a:pPr marL="342900" indent="-342900">
              <a:buFont typeface="Arial" charset="0"/>
              <a:buChar char="•"/>
            </a:pPr>
            <a:r>
              <a:rPr lang="en-US" altLang="zh-TW" b="0" dirty="0"/>
              <a:t>To represent complex relationships that a simple tree structure cannot capture</a:t>
            </a:r>
            <a:endParaRPr lang="en-US" b="0"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24</a:t>
            </a:fld>
            <a:endParaRPr lang="en-US"/>
          </a:p>
        </p:txBody>
      </p:sp>
      <p:grpSp>
        <p:nvGrpSpPr>
          <p:cNvPr id="9" name="Group 8"/>
          <p:cNvGrpSpPr/>
          <p:nvPr/>
        </p:nvGrpSpPr>
        <p:grpSpPr>
          <a:xfrm>
            <a:off x="6442618" y="319117"/>
            <a:ext cx="2145756" cy="1104118"/>
            <a:chOff x="5029198" y="140732"/>
            <a:chExt cx="3839710" cy="1975757"/>
          </a:xfrm>
        </p:grpSpPr>
        <p:pic>
          <p:nvPicPr>
            <p:cNvPr id="10" name="Picture 9"/>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334315" y="140732"/>
              <a:ext cx="1534593" cy="1975757"/>
            </a:xfrm>
            <a:prstGeom prst="roundRect">
              <a:avLst>
                <a:gd name="adj" fmla="val 8594"/>
              </a:avLst>
            </a:prstGeom>
            <a:solidFill>
              <a:srgbClr val="FFFFFF">
                <a:shade val="85000"/>
              </a:srgbClr>
            </a:solidFill>
            <a:ln>
              <a:noFill/>
            </a:ln>
            <a:effectLst/>
          </p:spPr>
        </p:pic>
        <p:pic>
          <p:nvPicPr>
            <p:cNvPr id="11" name="Picture 10"/>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29198" y="255961"/>
              <a:ext cx="2628900" cy="1745298"/>
            </a:xfrm>
            <a:prstGeom prst="rect">
              <a:avLst/>
            </a:prstGeom>
          </p:spPr>
        </p:pic>
      </p:grpSp>
    </p:spTree>
    <p:extLst>
      <p:ext uri="{BB962C8B-B14F-4D97-AF65-F5344CB8AC3E}">
        <p14:creationId xmlns:p14="http://schemas.microsoft.com/office/powerpoint/2010/main" val="2018520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152718"/>
            <a:ext cx="6874329" cy="1371600"/>
          </a:xfrm>
        </p:spPr>
        <p:txBody>
          <a:bodyPr/>
          <a:lstStyle/>
          <a:p>
            <a:r>
              <a:rPr lang="en-US"/>
              <a:t>Visualization Types</a:t>
            </a:r>
            <a:endParaRPr lang="en-US" dirty="0"/>
          </a:p>
        </p:txBody>
      </p:sp>
      <p:sp>
        <p:nvSpPr>
          <p:cNvPr id="3" name="内容占位符 2"/>
          <p:cNvSpPr>
            <a:spLocks noGrp="1"/>
          </p:cNvSpPr>
          <p:nvPr>
            <p:ph idx="1"/>
          </p:nvPr>
        </p:nvSpPr>
        <p:spPr>
          <a:xfrm>
            <a:off x="457200" y="1752600"/>
            <a:ext cx="7620000" cy="4795157"/>
          </a:xfrm>
        </p:spPr>
        <p:txBody>
          <a:bodyPr>
            <a:normAutofit fontScale="85000" lnSpcReduction="20000"/>
          </a:bodyPr>
          <a:lstStyle/>
          <a:p>
            <a:r>
              <a:rPr lang="en-US" dirty="0" err="1"/>
              <a:t>Börner</a:t>
            </a:r>
            <a:r>
              <a:rPr lang="en-US" dirty="0"/>
              <a:t> (2014) emphasized five major types:</a:t>
            </a:r>
          </a:p>
          <a:p>
            <a:r>
              <a:rPr lang="en-US" dirty="0"/>
              <a:t>Charts </a:t>
            </a:r>
          </a:p>
          <a:p>
            <a:pPr marL="342900" indent="-342900">
              <a:buFont typeface="Arial" charset="0"/>
              <a:buChar char="•"/>
            </a:pPr>
            <a:r>
              <a:rPr lang="en-US" b="0" dirty="0"/>
              <a:t>No reference system—e.g., </a:t>
            </a:r>
            <a:r>
              <a:rPr lang="en-US" b="0" dirty="0" err="1"/>
              <a:t>Wordle.com</a:t>
            </a:r>
            <a:r>
              <a:rPr lang="en-US" b="0" dirty="0"/>
              <a:t>, pie charts</a:t>
            </a:r>
          </a:p>
          <a:p>
            <a:r>
              <a:rPr lang="en-US" dirty="0"/>
              <a:t>Tables</a:t>
            </a:r>
          </a:p>
          <a:p>
            <a:pPr marL="160020" indent="-342900">
              <a:buFont typeface="Arial" charset="0"/>
              <a:buChar char="•"/>
            </a:pPr>
            <a:r>
              <a:rPr lang="en-US" b="0" dirty="0"/>
              <a:t>Categorical axes that can be selected, reordered; cells can be color coded and might contain proportional symbols. Special kind of graph.</a:t>
            </a:r>
          </a:p>
          <a:p>
            <a:r>
              <a:rPr lang="en-US" dirty="0"/>
              <a:t>Graphs</a:t>
            </a:r>
          </a:p>
          <a:p>
            <a:pPr marL="342900" indent="-342900">
              <a:buFont typeface="Arial" charset="0"/>
              <a:buChar char="•"/>
            </a:pPr>
            <a:r>
              <a:rPr lang="en-US" b="0" dirty="0"/>
              <a:t>Quantitative or qualitative (categorical) axes. Timelines, bar graphs, scatter plots. </a:t>
            </a:r>
          </a:p>
          <a:p>
            <a:r>
              <a:rPr lang="en-US" dirty="0"/>
              <a:t>Geospatial maps</a:t>
            </a:r>
          </a:p>
          <a:p>
            <a:pPr marL="342900" indent="-342900">
              <a:buFont typeface="Arial" charset="0"/>
              <a:buChar char="•"/>
            </a:pPr>
            <a:r>
              <a:rPr lang="en-US" b="0" dirty="0"/>
              <a:t>Use latitude and longitude reference system. World or city maps.</a:t>
            </a:r>
          </a:p>
          <a:p>
            <a:r>
              <a:rPr lang="en-US" dirty="0"/>
              <a:t>Network graphs</a:t>
            </a:r>
          </a:p>
          <a:p>
            <a:pPr marL="160020" indent="-342900">
              <a:buFont typeface="Arial" charset="0"/>
              <a:buChar char="•"/>
            </a:pPr>
            <a:r>
              <a:rPr lang="en-US" b="0" dirty="0"/>
              <a:t>Node position might depends on node attributes or node similarity. </a:t>
            </a:r>
          </a:p>
          <a:p>
            <a:pPr marL="160020" indent="-342900">
              <a:buFont typeface="Arial" charset="0"/>
              <a:buChar char="•"/>
            </a:pPr>
            <a:r>
              <a:rPr lang="en-US" b="0" dirty="0"/>
              <a:t>Tree graphs: hierarchies, taxonomies, genealogies. </a:t>
            </a:r>
          </a:p>
          <a:p>
            <a:pPr marL="160020" indent="-342900">
              <a:buFont typeface="Arial" charset="0"/>
              <a:buChar char="•"/>
            </a:pPr>
            <a:r>
              <a:rPr lang="en-US" b="0" dirty="0"/>
              <a:t>Networks: social networks, migration flows.</a:t>
            </a:r>
          </a:p>
        </p:txBody>
      </p:sp>
      <p:sp>
        <p:nvSpPr>
          <p:cNvPr id="8" name="Slide Number Placeholder 7"/>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47379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Temporal</a:t>
            </a:r>
            <a:endParaRPr lang="en-US" dirty="0"/>
          </a:p>
        </p:txBody>
      </p:sp>
      <p:sp>
        <p:nvSpPr>
          <p:cNvPr id="3" name="内容占位符 2"/>
          <p:cNvSpPr>
            <a:spLocks noGrp="1"/>
          </p:cNvSpPr>
          <p:nvPr>
            <p:ph idx="1"/>
          </p:nvPr>
        </p:nvSpPr>
        <p:spPr/>
        <p:txBody>
          <a:bodyPr/>
          <a:lstStyle/>
          <a:p>
            <a:r>
              <a:rPr lang="en-US" dirty="0"/>
              <a:t>Temporal data analysis and visualization answer the </a:t>
            </a:r>
            <a:r>
              <a:rPr lang="en-US" dirty="0">
                <a:solidFill>
                  <a:schemeClr val="tx2"/>
                </a:solidFill>
              </a:rPr>
              <a:t>when</a:t>
            </a:r>
            <a:r>
              <a:rPr lang="en-US" dirty="0"/>
              <a:t> question, and can help to :</a:t>
            </a:r>
          </a:p>
          <a:p>
            <a:pPr marL="160020" indent="-342900">
              <a:buFont typeface="Arial" charset="0"/>
              <a:buChar char="•"/>
            </a:pPr>
            <a:r>
              <a:rPr lang="en-US" b="0" dirty="0"/>
              <a:t>Understand the temporal distribution of datasets</a:t>
            </a:r>
          </a:p>
          <a:p>
            <a:pPr marL="160020" indent="-342900">
              <a:buFont typeface="Arial" charset="0"/>
              <a:buChar char="•"/>
            </a:pPr>
            <a:r>
              <a:rPr lang="en-US" b="0" dirty="0"/>
              <a:t>Identify growth rates, latency to peak times, or decay rates</a:t>
            </a:r>
          </a:p>
          <a:p>
            <a:pPr marL="160020" indent="-342900">
              <a:buFont typeface="Arial" charset="0"/>
              <a:buChar char="•"/>
            </a:pPr>
            <a:r>
              <a:rPr lang="en-US" b="0" dirty="0"/>
              <a:t>See patterns in time-series data, such as trends, seasonality, or bursts.</a:t>
            </a:r>
          </a:p>
        </p:txBody>
      </p:sp>
      <p:sp>
        <p:nvSpPr>
          <p:cNvPr id="8" name="Slide Number Placeholder 7"/>
          <p:cNvSpPr>
            <a:spLocks noGrp="1"/>
          </p:cNvSpPr>
          <p:nvPr>
            <p:ph type="sldNum" sz="quarter" idx="12"/>
          </p:nvPr>
        </p:nvSpPr>
        <p:spPr/>
        <p:txBody>
          <a:bodyPr/>
          <a:lstStyle/>
          <a:p>
            <a:fld id="{A2EF37A0-74FC-AB4F-AE4C-D9BFC6719E9F}" type="slidenum">
              <a:rPr lang="en-US" smtClean="0"/>
              <a:t>26</a:t>
            </a:fld>
            <a:endParaRPr lang="en-US"/>
          </a:p>
        </p:txBody>
      </p:sp>
      <p:pic>
        <p:nvPicPr>
          <p:cNvPr id="9" name="Picture 8"/>
          <p:cNvPicPr>
            <a:picLocks noChangeAspect="1"/>
          </p:cNvPicPr>
          <p:nvPr/>
        </p:nvPicPr>
        <p:blipFill>
          <a:blip r:embed="rId2"/>
          <a:stretch>
            <a:fillRect/>
          </a:stretch>
        </p:blipFill>
        <p:spPr>
          <a:xfrm>
            <a:off x="3200399" y="4340677"/>
            <a:ext cx="2139043" cy="2139043"/>
          </a:xfrm>
          <a:prstGeom prst="rect">
            <a:avLst/>
          </a:prstGeom>
        </p:spPr>
      </p:pic>
    </p:spTree>
    <p:extLst>
      <p:ext uri="{BB962C8B-B14F-4D97-AF65-F5344CB8AC3E}">
        <p14:creationId xmlns:p14="http://schemas.microsoft.com/office/powerpoint/2010/main" val="1016231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Temporal</a:t>
            </a:r>
            <a:endParaRPr lang="en-US" dirty="0"/>
          </a:p>
        </p:txBody>
      </p:sp>
      <p:sp>
        <p:nvSpPr>
          <p:cNvPr id="3" name="内容占位符 2"/>
          <p:cNvSpPr>
            <a:spLocks noGrp="1"/>
          </p:cNvSpPr>
          <p:nvPr>
            <p:ph idx="1"/>
          </p:nvPr>
        </p:nvSpPr>
        <p:spPr/>
        <p:txBody>
          <a:bodyPr>
            <a:normAutofit fontScale="92500" lnSpcReduction="20000"/>
          </a:bodyPr>
          <a:lstStyle/>
          <a:p>
            <a:r>
              <a:rPr lang="en-US" dirty="0"/>
              <a:t>Temporal trends</a:t>
            </a:r>
          </a:p>
          <a:p>
            <a:pPr marL="342900" indent="-342900">
              <a:buFont typeface="Arial" charset="0"/>
              <a:buChar char="•"/>
            </a:pPr>
            <a:r>
              <a:rPr lang="en-US" b="0" dirty="0"/>
              <a:t>Increasing</a:t>
            </a:r>
          </a:p>
          <a:p>
            <a:pPr marL="342900" indent="-342900">
              <a:buFont typeface="Arial" charset="0"/>
              <a:buChar char="•"/>
            </a:pPr>
            <a:r>
              <a:rPr lang="en-US" b="0" dirty="0"/>
              <a:t>Decreasing</a:t>
            </a:r>
          </a:p>
          <a:p>
            <a:pPr marL="342900" indent="-342900">
              <a:buFont typeface="Arial" charset="0"/>
              <a:buChar char="•"/>
            </a:pPr>
            <a:r>
              <a:rPr lang="en-US" b="0" dirty="0"/>
              <a:t>Stable</a:t>
            </a:r>
          </a:p>
          <a:p>
            <a:pPr marL="342900" indent="-342900">
              <a:buFont typeface="Arial" charset="0"/>
              <a:buChar char="•"/>
            </a:pPr>
            <a:r>
              <a:rPr lang="en-US" b="0" dirty="0"/>
              <a:t>Cyclic</a:t>
            </a:r>
          </a:p>
          <a:p>
            <a:pPr lvl="1"/>
            <a:endParaRPr lang="en-US" dirty="0"/>
          </a:p>
          <a:p>
            <a:r>
              <a:rPr lang="en-US" dirty="0"/>
              <a:t>Visualization Types</a:t>
            </a:r>
          </a:p>
          <a:p>
            <a:pPr marL="342900" indent="-342900">
              <a:buFont typeface="Arial" charset="0"/>
              <a:buChar char="•"/>
            </a:pPr>
            <a:r>
              <a:rPr lang="en-US" b="0" dirty="0"/>
              <a:t>Line graph</a:t>
            </a:r>
          </a:p>
          <a:p>
            <a:pPr marL="342900" indent="-342900">
              <a:buFont typeface="Arial" charset="0"/>
              <a:buChar char="•"/>
            </a:pPr>
            <a:r>
              <a:rPr lang="en-US" b="0" dirty="0"/>
              <a:t>Stacked graph</a:t>
            </a:r>
          </a:p>
          <a:p>
            <a:pPr marL="342900" indent="-342900">
              <a:buFont typeface="Arial" charset="0"/>
              <a:buChar char="•"/>
            </a:pPr>
            <a:r>
              <a:rPr lang="en-US" b="0" dirty="0"/>
              <a:t>Temporal bar graph</a:t>
            </a:r>
          </a:p>
          <a:p>
            <a:pPr marL="342900" indent="-342900">
              <a:buFont typeface="Arial" charset="0"/>
              <a:buChar char="•"/>
            </a:pPr>
            <a:r>
              <a:rPr lang="en-US" b="0" dirty="0"/>
              <a:t>Histograms</a:t>
            </a:r>
          </a:p>
          <a:p>
            <a:pPr marL="342900" indent="-342900">
              <a:buFont typeface="Arial" charset="0"/>
              <a:buChar char="•"/>
            </a:pPr>
            <a:r>
              <a:rPr lang="en-US" b="0" dirty="0"/>
              <a:t>Small multiples</a:t>
            </a:r>
          </a:p>
          <a:p>
            <a:pPr lvl="1"/>
            <a:endParaRPr lang="en-US" dirty="0"/>
          </a:p>
        </p:txBody>
      </p:sp>
      <p:pic>
        <p:nvPicPr>
          <p:cNvPr id="6" name="图片 5"/>
          <p:cNvPicPr>
            <a:picLocks noChangeAspect="1"/>
          </p:cNvPicPr>
          <p:nvPr/>
        </p:nvPicPr>
        <p:blipFill>
          <a:blip r:embed="rId2"/>
          <a:stretch>
            <a:fillRect/>
          </a:stretch>
        </p:blipFill>
        <p:spPr>
          <a:xfrm>
            <a:off x="3804285" y="2090738"/>
            <a:ext cx="4575810" cy="4086225"/>
          </a:xfrm>
          <a:prstGeom prst="rect">
            <a:avLst/>
          </a:prstGeom>
        </p:spPr>
      </p:pic>
      <p:sp>
        <p:nvSpPr>
          <p:cNvPr id="9" name="Slide Number Placeholder 8"/>
          <p:cNvSpPr>
            <a:spLocks noGrp="1"/>
          </p:cNvSpPr>
          <p:nvPr>
            <p:ph type="sldNum" sz="quarter" idx="12"/>
          </p:nvPr>
        </p:nvSpPr>
        <p:spPr/>
        <p:txBody>
          <a:bodyPr/>
          <a:lstStyle/>
          <a:p>
            <a:fld id="{A2EF37A0-74FC-AB4F-AE4C-D9BFC6719E9F}" type="slidenum">
              <a:rPr lang="en-US" smtClean="0"/>
              <a:t>27</a:t>
            </a:fld>
            <a:endParaRPr lang="en-US"/>
          </a:p>
        </p:txBody>
      </p:sp>
    </p:spTree>
    <p:extLst>
      <p:ext uri="{BB962C8B-B14F-4D97-AF65-F5344CB8AC3E}">
        <p14:creationId xmlns:p14="http://schemas.microsoft.com/office/powerpoint/2010/main" val="86122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Temporal</a:t>
            </a:r>
            <a:endParaRPr lang="en-US" dirty="0"/>
          </a:p>
        </p:txBody>
      </p:sp>
      <p:sp>
        <p:nvSpPr>
          <p:cNvPr id="5" name="内容占位符 4"/>
          <p:cNvSpPr>
            <a:spLocks noGrp="1"/>
          </p:cNvSpPr>
          <p:nvPr>
            <p:ph sz="half" idx="1"/>
          </p:nvPr>
        </p:nvSpPr>
        <p:spPr>
          <a:xfrm>
            <a:off x="219734" y="4362290"/>
            <a:ext cx="3633810" cy="2095818"/>
          </a:xfrm>
        </p:spPr>
        <p:txBody>
          <a:bodyPr>
            <a:normAutofit/>
          </a:bodyPr>
          <a:lstStyle/>
          <a:p>
            <a:r>
              <a:rPr lang="en-US" sz="2000" dirty="0">
                <a:solidFill>
                  <a:schemeClr val="tx2"/>
                </a:solidFill>
              </a:rPr>
              <a:t>Line graph </a:t>
            </a:r>
            <a:r>
              <a:rPr lang="en-US" sz="2000" dirty="0"/>
              <a:t>shows the trends over time.</a:t>
            </a:r>
          </a:p>
        </p:txBody>
      </p:sp>
      <p:sp>
        <p:nvSpPr>
          <p:cNvPr id="6" name="内容占位符 5"/>
          <p:cNvSpPr>
            <a:spLocks noGrp="1"/>
          </p:cNvSpPr>
          <p:nvPr>
            <p:ph sz="half" idx="2"/>
          </p:nvPr>
        </p:nvSpPr>
        <p:spPr>
          <a:xfrm>
            <a:off x="4810075" y="3053443"/>
            <a:ext cx="3571925" cy="3047320"/>
          </a:xfrm>
        </p:spPr>
        <p:txBody>
          <a:bodyPr>
            <a:normAutofit/>
          </a:bodyPr>
          <a:lstStyle/>
          <a:p>
            <a:r>
              <a:rPr lang="en-US" sz="2000" dirty="0">
                <a:solidFill>
                  <a:schemeClr val="tx2"/>
                </a:solidFill>
              </a:rPr>
              <a:t>Stacked graph</a:t>
            </a:r>
            <a:r>
              <a:rPr lang="en-US" sz="2000" dirty="0"/>
              <a:t> illustrates individual and total trends.</a:t>
            </a:r>
          </a:p>
        </p:txBody>
      </p:sp>
      <p:pic>
        <p:nvPicPr>
          <p:cNvPr id="7" name="图片 6"/>
          <p:cNvPicPr>
            <a:picLocks noChangeAspect="1"/>
          </p:cNvPicPr>
          <p:nvPr/>
        </p:nvPicPr>
        <p:blipFill rotWithShape="1">
          <a:blip r:embed="rId2" cstate="hqprint">
            <a:extLst>
              <a:ext uri="{28A0092B-C50C-407E-A947-70E740481C1C}">
                <a14:useLocalDpi xmlns:a14="http://schemas.microsoft.com/office/drawing/2010/main"/>
              </a:ext>
            </a:extLst>
          </a:blip>
          <a:srcRect t="2708"/>
          <a:stretch/>
        </p:blipFill>
        <p:spPr>
          <a:xfrm>
            <a:off x="4138078" y="3837781"/>
            <a:ext cx="4559012" cy="2758962"/>
          </a:xfrm>
          <a:prstGeom prst="rect">
            <a:avLst/>
          </a:prstGeom>
        </p:spPr>
      </p:pic>
      <p:pic>
        <p:nvPicPr>
          <p:cNvPr id="8" name="图片 7"/>
          <p:cNvPicPr>
            <a:picLocks noChangeAspect="1"/>
          </p:cNvPicPr>
          <p:nvPr/>
        </p:nvPicPr>
        <p:blipFill>
          <a:blip r:embed="rId3"/>
          <a:stretch>
            <a:fillRect/>
          </a:stretch>
        </p:blipFill>
        <p:spPr>
          <a:xfrm>
            <a:off x="219734" y="1604899"/>
            <a:ext cx="4305807" cy="2477244"/>
          </a:xfrm>
          <a:prstGeom prst="rect">
            <a:avLst/>
          </a:prstGeom>
        </p:spPr>
      </p:pic>
      <p:sp>
        <p:nvSpPr>
          <p:cNvPr id="12" name="Slide Number Placeholder 11"/>
          <p:cNvSpPr>
            <a:spLocks noGrp="1"/>
          </p:cNvSpPr>
          <p:nvPr>
            <p:ph type="sldNum" sz="quarter" idx="12"/>
          </p:nvPr>
        </p:nvSpPr>
        <p:spPr/>
        <p:txBody>
          <a:bodyPr/>
          <a:lstStyle/>
          <a:p>
            <a:fld id="{A2EF37A0-74FC-AB4F-AE4C-D9BFC6719E9F}" type="slidenum">
              <a:rPr lang="en-US" smtClean="0"/>
              <a:t>28</a:t>
            </a:fld>
            <a:endParaRPr lang="en-US"/>
          </a:p>
        </p:txBody>
      </p:sp>
    </p:spTree>
    <p:extLst>
      <p:ext uri="{BB962C8B-B14F-4D97-AF65-F5344CB8AC3E}">
        <p14:creationId xmlns:p14="http://schemas.microsoft.com/office/powerpoint/2010/main" val="56173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Temporal</a:t>
            </a:r>
            <a:endParaRPr lang="en-US" dirty="0"/>
          </a:p>
        </p:txBody>
      </p:sp>
      <p:sp>
        <p:nvSpPr>
          <p:cNvPr id="3" name="内容占位符 2"/>
          <p:cNvSpPr>
            <a:spLocks noGrp="1"/>
          </p:cNvSpPr>
          <p:nvPr>
            <p:ph sz="half" idx="1"/>
          </p:nvPr>
        </p:nvSpPr>
        <p:spPr>
          <a:xfrm>
            <a:off x="334686" y="4915218"/>
            <a:ext cx="3551513" cy="4525963"/>
          </a:xfrm>
        </p:spPr>
        <p:txBody>
          <a:bodyPr>
            <a:normAutofit/>
          </a:bodyPr>
          <a:lstStyle/>
          <a:p>
            <a:r>
              <a:rPr lang="en-US" sz="2000" dirty="0">
                <a:solidFill>
                  <a:schemeClr val="tx2"/>
                </a:solidFill>
              </a:rPr>
              <a:t>Temporal bar graph</a:t>
            </a:r>
            <a:r>
              <a:rPr lang="en-US" sz="2000" dirty="0"/>
              <a:t> shows begin, end, and properties of events.</a:t>
            </a:r>
          </a:p>
        </p:txBody>
      </p:sp>
      <p:sp>
        <p:nvSpPr>
          <p:cNvPr id="4" name="内容占位符 3"/>
          <p:cNvSpPr>
            <a:spLocks noGrp="1"/>
          </p:cNvSpPr>
          <p:nvPr>
            <p:ph sz="half" idx="2"/>
          </p:nvPr>
        </p:nvSpPr>
        <p:spPr>
          <a:xfrm>
            <a:off x="4581321" y="2563586"/>
            <a:ext cx="4121353" cy="3537177"/>
          </a:xfrm>
        </p:spPr>
        <p:txBody>
          <a:bodyPr>
            <a:normAutofit/>
          </a:bodyPr>
          <a:lstStyle/>
          <a:p>
            <a:r>
              <a:rPr lang="en-US" sz="2000" dirty="0">
                <a:solidFill>
                  <a:schemeClr val="tx2"/>
                </a:solidFill>
              </a:rPr>
              <a:t>Histograms</a:t>
            </a:r>
            <a:r>
              <a:rPr lang="en-US" sz="2000" dirty="0"/>
              <a:t> represent the number of observations of a certain value have been made.</a:t>
            </a:r>
          </a:p>
        </p:txBody>
      </p:sp>
      <p:pic>
        <p:nvPicPr>
          <p:cNvPr id="6" name="图片 5"/>
          <p:cNvPicPr>
            <a:picLocks noChangeAspect="1"/>
          </p:cNvPicPr>
          <p:nvPr/>
        </p:nvPicPr>
        <p:blipFill rotWithShape="1">
          <a:blip r:embed="rId2" cstate="hqprint">
            <a:extLst>
              <a:ext uri="{28A0092B-C50C-407E-A947-70E740481C1C}">
                <a14:useLocalDpi xmlns:a14="http://schemas.microsoft.com/office/drawing/2010/main"/>
              </a:ext>
            </a:extLst>
          </a:blip>
          <a:srcRect r="13506"/>
          <a:stretch/>
        </p:blipFill>
        <p:spPr>
          <a:xfrm>
            <a:off x="145466" y="1524318"/>
            <a:ext cx="4151027" cy="3390900"/>
          </a:xfrm>
          <a:prstGeom prst="rect">
            <a:avLst/>
          </a:prstGeom>
        </p:spPr>
      </p:pic>
      <p:pic>
        <p:nvPicPr>
          <p:cNvPr id="8" name="图片 7"/>
          <p:cNvPicPr>
            <a:picLocks noChangeAspect="1"/>
          </p:cNvPicPr>
          <p:nvPr/>
        </p:nvPicPr>
        <p:blipFill>
          <a:blip r:embed="rId3"/>
          <a:stretch>
            <a:fillRect/>
          </a:stretch>
        </p:blipFill>
        <p:spPr>
          <a:xfrm>
            <a:off x="4450493" y="3584363"/>
            <a:ext cx="3967353" cy="2662418"/>
          </a:xfrm>
          <a:prstGeom prst="rect">
            <a:avLst/>
          </a:prstGeom>
        </p:spPr>
      </p:pic>
      <p:sp>
        <p:nvSpPr>
          <p:cNvPr id="10" name="矩形 9"/>
          <p:cNvSpPr/>
          <p:nvPr/>
        </p:nvSpPr>
        <p:spPr>
          <a:xfrm>
            <a:off x="4140247" y="6238831"/>
            <a:ext cx="4693507" cy="600164"/>
          </a:xfrm>
          <a:prstGeom prst="rect">
            <a:avLst/>
          </a:prstGeom>
        </p:spPr>
        <p:txBody>
          <a:bodyPr wrap="square">
            <a:spAutoFit/>
          </a:bodyPr>
          <a:lstStyle/>
          <a:p>
            <a:r>
              <a:rPr lang="en-US" sz="1100" dirty="0"/>
              <a:t>Christensen, </a:t>
            </a:r>
            <a:r>
              <a:rPr lang="en-US" sz="1100" dirty="0" err="1"/>
              <a:t>Kaare</a:t>
            </a:r>
            <a:r>
              <a:rPr lang="en-US" sz="1100" dirty="0"/>
              <a:t>, Gabriele </a:t>
            </a:r>
            <a:r>
              <a:rPr lang="en-US" sz="1100" dirty="0" err="1"/>
              <a:t>Doblhammer</a:t>
            </a:r>
            <a:r>
              <a:rPr lang="en-US" sz="1100" dirty="0"/>
              <a:t>, Roland Rau, and James W. </a:t>
            </a:r>
            <a:r>
              <a:rPr lang="en-US" sz="1100" dirty="0" err="1"/>
              <a:t>Vaupel</a:t>
            </a:r>
            <a:r>
              <a:rPr lang="en-US" sz="1100" dirty="0"/>
              <a:t>. “Ageing Populations: The Challenges Ahead.” The Lancet 374 (9696): 1196-1208.</a:t>
            </a:r>
          </a:p>
        </p:txBody>
      </p:sp>
      <p:sp>
        <p:nvSpPr>
          <p:cNvPr id="13" name="Slide Number Placeholder 12"/>
          <p:cNvSpPr>
            <a:spLocks noGrp="1"/>
          </p:cNvSpPr>
          <p:nvPr>
            <p:ph type="sldNum" sz="quarter" idx="12"/>
          </p:nvPr>
        </p:nvSpPr>
        <p:spPr/>
        <p:txBody>
          <a:bodyPr/>
          <a:lstStyle/>
          <a:p>
            <a:fld id="{A2EF37A0-74FC-AB4F-AE4C-D9BFC6719E9F}" type="slidenum">
              <a:rPr lang="en-US" smtClean="0"/>
              <a:t>29</a:t>
            </a:fld>
            <a:endParaRPr lang="en-US"/>
          </a:p>
        </p:txBody>
      </p:sp>
    </p:spTree>
    <p:extLst>
      <p:ext uri="{BB962C8B-B14F-4D97-AF65-F5344CB8AC3E}">
        <p14:creationId xmlns:p14="http://schemas.microsoft.com/office/powerpoint/2010/main" val="74673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lecture</a:t>
            </a:r>
          </a:p>
        </p:txBody>
      </p:sp>
      <p:sp>
        <p:nvSpPr>
          <p:cNvPr id="3" name="Content Placeholder 2"/>
          <p:cNvSpPr>
            <a:spLocks noGrp="1"/>
          </p:cNvSpPr>
          <p:nvPr>
            <p:ph idx="1"/>
          </p:nvPr>
        </p:nvSpPr>
        <p:spPr/>
        <p:txBody>
          <a:bodyPr>
            <a:normAutofit/>
          </a:bodyPr>
          <a:lstStyle/>
          <a:p>
            <a:r>
              <a:rPr lang="en-US" dirty="0"/>
              <a:t>Overview</a:t>
            </a:r>
          </a:p>
          <a:p>
            <a:r>
              <a:rPr lang="en-US" dirty="0"/>
              <a:t>A visualization framework</a:t>
            </a:r>
          </a:p>
          <a:p>
            <a:r>
              <a:rPr lang="en-US" dirty="0"/>
              <a:t>A visualization workflow</a:t>
            </a:r>
          </a:p>
          <a:p>
            <a:r>
              <a:rPr lang="en-US" dirty="0"/>
              <a:t>Evaluation research of information visualization</a:t>
            </a:r>
          </a:p>
          <a:p>
            <a:r>
              <a:rPr lang="en-US" dirty="0"/>
              <a:t>Quick </a:t>
            </a:r>
            <a:r>
              <a:rPr lang="en-US" dirty="0" err="1"/>
              <a:t>Matplotlib</a:t>
            </a:r>
            <a:r>
              <a:rPr lang="en-US" dirty="0"/>
              <a:t>/</a:t>
            </a:r>
            <a:r>
              <a:rPr lang="en-US" dirty="0" err="1"/>
              <a:t>Seaborn</a:t>
            </a:r>
            <a:r>
              <a:rPr lang="en-US" dirty="0"/>
              <a:t> overview</a:t>
            </a:r>
          </a:p>
          <a:p>
            <a:r>
              <a:rPr lang="en-US" dirty="0"/>
              <a:t>Some extra resources</a:t>
            </a:r>
            <a:endParaRPr lang="en-US" b="0" dirty="0"/>
          </a:p>
        </p:txBody>
      </p:sp>
      <p:sp>
        <p:nvSpPr>
          <p:cNvPr id="7" name="TextBox 6"/>
          <p:cNvSpPr txBox="1"/>
          <p:nvPr/>
        </p:nvSpPr>
        <p:spPr>
          <a:xfrm>
            <a:off x="2908092" y="6475751"/>
            <a:ext cx="5771214" cy="369332"/>
          </a:xfrm>
          <a:prstGeom prst="rect">
            <a:avLst/>
          </a:prstGeom>
          <a:noFill/>
        </p:spPr>
        <p:txBody>
          <a:bodyPr wrap="square" rtlCol="0">
            <a:spAutoFit/>
          </a:bodyPr>
          <a:lstStyle/>
          <a:p>
            <a:r>
              <a:rPr lang="en-US" dirty="0">
                <a:solidFill>
                  <a:schemeClr val="tx2"/>
                </a:solidFill>
              </a:rPr>
              <a:t>Huge thanks</a:t>
            </a:r>
            <a:r>
              <a:rPr lang="en-US" dirty="0">
                <a:solidFill>
                  <a:schemeClr val="bg1">
                    <a:lumMod val="50000"/>
                  </a:schemeClr>
                </a:solidFill>
              </a:rPr>
              <a:t>: AI Laboratory at Arizona State University</a:t>
            </a:r>
          </a:p>
        </p:txBody>
      </p:sp>
      <p:sp>
        <p:nvSpPr>
          <p:cNvPr id="4" name="Slide Number Placeholder 3"/>
          <p:cNvSpPr>
            <a:spLocks noGrp="1"/>
          </p:cNvSpPr>
          <p:nvPr>
            <p:ph type="sldNum" sz="quarter" idx="12"/>
          </p:nvPr>
        </p:nvSpPr>
        <p:spPr/>
        <p:txBody>
          <a:bodyPr/>
          <a:lstStyle/>
          <a:p>
            <a:fld id="{A2EF37A0-74FC-AB4F-AE4C-D9BFC6719E9F}" type="slidenum">
              <a:rPr lang="en-US" smtClean="0"/>
              <a:t>3</a:t>
            </a:fld>
            <a:endParaRPr lang="en-US"/>
          </a:p>
        </p:txBody>
      </p:sp>
      <p:pic>
        <p:nvPicPr>
          <p:cNvPr id="8" name="Picture 7"/>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52627" y="4058240"/>
            <a:ext cx="4082143" cy="229620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04614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en-US"/>
              <a:t>Visualization Type Selection: Temporal</a:t>
            </a:r>
            <a:endParaRPr lang="en-US" dirty="0"/>
          </a:p>
        </p:txBody>
      </p:sp>
      <p:sp>
        <p:nvSpPr>
          <p:cNvPr id="7" name="内容占位符 6"/>
          <p:cNvSpPr>
            <a:spLocks noGrp="1"/>
          </p:cNvSpPr>
          <p:nvPr>
            <p:ph idx="1"/>
          </p:nvPr>
        </p:nvSpPr>
        <p:spPr/>
        <p:txBody>
          <a:bodyPr/>
          <a:lstStyle/>
          <a:p>
            <a:r>
              <a:rPr lang="en-US" dirty="0"/>
              <a:t>A small multiple (sometimes called trellis chart, lattice chart, grid chart, or panel chart) is a series of similar graphs or charts using the same scale + axes, allowing them to be easily compared. </a:t>
            </a:r>
            <a:r>
              <a:rPr lang="en-US" sz="1400" dirty="0"/>
              <a:t>[</a:t>
            </a:r>
            <a:r>
              <a:rPr lang="en-US" sz="1400" dirty="0" err="1"/>
              <a:t>Tufte</a:t>
            </a:r>
            <a:r>
              <a:rPr lang="en-US" sz="1400" dirty="0"/>
              <a:t> 1983]</a:t>
            </a:r>
            <a:endParaRPr lang="en-US" dirty="0"/>
          </a:p>
        </p:txBody>
      </p:sp>
      <p:pic>
        <p:nvPicPr>
          <p:cNvPr id="10" name="图片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85900" y="3137381"/>
            <a:ext cx="5337184" cy="3584095"/>
          </a:xfrm>
          <a:prstGeom prst="rect">
            <a:avLst/>
          </a:prstGeom>
        </p:spPr>
      </p:pic>
      <p:sp>
        <p:nvSpPr>
          <p:cNvPr id="8" name="Slide Number Placeholder 7"/>
          <p:cNvSpPr>
            <a:spLocks noGrp="1"/>
          </p:cNvSpPr>
          <p:nvPr>
            <p:ph type="sldNum" sz="quarter" idx="12"/>
          </p:nvPr>
        </p:nvSpPr>
        <p:spPr/>
        <p:txBody>
          <a:bodyPr/>
          <a:lstStyle/>
          <a:p>
            <a:fld id="{A2EF37A0-74FC-AB4F-AE4C-D9BFC6719E9F}" type="slidenum">
              <a:rPr lang="en-US" smtClean="0"/>
              <a:t>30</a:t>
            </a:fld>
            <a:endParaRPr lang="en-US"/>
          </a:p>
        </p:txBody>
      </p:sp>
    </p:spTree>
    <p:extLst>
      <p:ext uri="{BB962C8B-B14F-4D97-AF65-F5344CB8AC3E}">
        <p14:creationId xmlns:p14="http://schemas.microsoft.com/office/powerpoint/2010/main" val="54370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Geospatial</a:t>
            </a:r>
            <a:endParaRPr lang="en-US" dirty="0"/>
          </a:p>
        </p:txBody>
      </p:sp>
      <p:sp>
        <p:nvSpPr>
          <p:cNvPr id="3" name="内容占位符 2"/>
          <p:cNvSpPr>
            <a:spLocks noGrp="1"/>
          </p:cNvSpPr>
          <p:nvPr>
            <p:ph idx="1"/>
          </p:nvPr>
        </p:nvSpPr>
        <p:spPr/>
        <p:txBody>
          <a:bodyPr/>
          <a:lstStyle/>
          <a:p>
            <a:r>
              <a:rPr lang="en-US" dirty="0"/>
              <a:t>Geospatial data analysis and visualization originated in geography and cartography, but are increasingly common in statistics, information visualization, and many other areas of science.</a:t>
            </a:r>
          </a:p>
          <a:p>
            <a:pPr lvl="1"/>
            <a:endParaRPr lang="en-US" dirty="0"/>
          </a:p>
          <a:p>
            <a:r>
              <a:rPr lang="en-US" dirty="0"/>
              <a:t>The analyses aim to answer </a:t>
            </a:r>
            <a:r>
              <a:rPr lang="en-US" dirty="0">
                <a:solidFill>
                  <a:schemeClr val="tx2"/>
                </a:solidFill>
              </a:rPr>
              <a:t>where</a:t>
            </a:r>
            <a:r>
              <a:rPr lang="en-US" dirty="0"/>
              <a:t> questions that use location information to identify their position or movement over geographic space. </a:t>
            </a:r>
          </a:p>
        </p:txBody>
      </p:sp>
      <p:sp>
        <p:nvSpPr>
          <p:cNvPr id="8" name="Slide Number Placeholder 7"/>
          <p:cNvSpPr>
            <a:spLocks noGrp="1"/>
          </p:cNvSpPr>
          <p:nvPr>
            <p:ph type="sldNum" sz="quarter" idx="12"/>
          </p:nvPr>
        </p:nvSpPr>
        <p:spPr/>
        <p:txBody>
          <a:bodyPr/>
          <a:lstStyle/>
          <a:p>
            <a:fld id="{A2EF37A0-74FC-AB4F-AE4C-D9BFC6719E9F}" type="slidenum">
              <a:rPr lang="en-US" smtClean="0"/>
              <a:t>31</a:t>
            </a:fld>
            <a:endParaRPr lang="en-US"/>
          </a:p>
        </p:txBody>
      </p:sp>
      <p:pic>
        <p:nvPicPr>
          <p:cNvPr id="9" name="Picture 8"/>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389438" y="4334045"/>
            <a:ext cx="4000500" cy="225028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9975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Geospatial</a:t>
            </a:r>
            <a:endParaRPr lang="en-US" dirty="0"/>
          </a:p>
        </p:txBody>
      </p:sp>
      <p:sp>
        <p:nvSpPr>
          <p:cNvPr id="3" name="内容占位符 2"/>
          <p:cNvSpPr>
            <a:spLocks noGrp="1"/>
          </p:cNvSpPr>
          <p:nvPr>
            <p:ph idx="1"/>
          </p:nvPr>
        </p:nvSpPr>
        <p:spPr/>
        <p:txBody>
          <a:bodyPr>
            <a:normAutofit lnSpcReduction="10000"/>
          </a:bodyPr>
          <a:lstStyle/>
          <a:p>
            <a:r>
              <a:rPr lang="en-US" dirty="0"/>
              <a:t>General Map Types</a:t>
            </a:r>
          </a:p>
          <a:p>
            <a:pPr marL="342900" indent="-342900">
              <a:buFont typeface="Arial" charset="0"/>
              <a:buChar char="•"/>
            </a:pPr>
            <a:r>
              <a:rPr lang="en-US" b="0" dirty="0"/>
              <a:t>General reference maps</a:t>
            </a:r>
          </a:p>
          <a:p>
            <a:pPr marL="342900" indent="-342900">
              <a:buFont typeface="Arial" charset="0"/>
              <a:buChar char="•"/>
            </a:pPr>
            <a:r>
              <a:rPr lang="en-US" b="0" dirty="0"/>
              <a:t>Topographic maps</a:t>
            </a:r>
          </a:p>
          <a:p>
            <a:pPr marL="342900" indent="-342900">
              <a:buFont typeface="Arial" charset="0"/>
              <a:buChar char="•"/>
            </a:pPr>
            <a:r>
              <a:rPr lang="en-US" b="0" dirty="0"/>
              <a:t>Thematic maps: Emphasize the spatial distribution of one or more geographic variables</a:t>
            </a:r>
          </a:p>
          <a:p>
            <a:pPr lvl="1"/>
            <a:r>
              <a:rPr lang="en-US" dirty="0"/>
              <a:t>Physio-geographical:</a:t>
            </a:r>
          </a:p>
          <a:p>
            <a:pPr lvl="2"/>
            <a:r>
              <a:rPr lang="en-US" dirty="0"/>
              <a:t>Maps showing the natural features of the earth's surface.</a:t>
            </a:r>
          </a:p>
          <a:p>
            <a:pPr lvl="1"/>
            <a:r>
              <a:rPr lang="en-US" dirty="0"/>
              <a:t>Socio-economic: </a:t>
            </a:r>
          </a:p>
          <a:p>
            <a:pPr lvl="2"/>
            <a:r>
              <a:rPr lang="en-US" dirty="0"/>
              <a:t>Maps showing political boundaries, population density, or voting behavior.</a:t>
            </a:r>
          </a:p>
          <a:p>
            <a:pPr lvl="1"/>
            <a:r>
              <a:rPr lang="en-US" dirty="0"/>
              <a:t>Technical</a:t>
            </a:r>
          </a:p>
          <a:p>
            <a:pPr lvl="2"/>
            <a:r>
              <a:rPr lang="en-US" dirty="0"/>
              <a:t>Maps showing navigation routes.</a:t>
            </a:r>
          </a:p>
        </p:txBody>
      </p:sp>
      <p:sp>
        <p:nvSpPr>
          <p:cNvPr id="8" name="Slide Number Placeholder 7"/>
          <p:cNvSpPr>
            <a:spLocks noGrp="1"/>
          </p:cNvSpPr>
          <p:nvPr>
            <p:ph type="sldNum" sz="quarter" idx="12"/>
          </p:nvPr>
        </p:nvSpPr>
        <p:spPr/>
        <p:txBody>
          <a:bodyPr/>
          <a:lstStyle/>
          <a:p>
            <a:fld id="{A2EF37A0-74FC-AB4F-AE4C-D9BFC6719E9F}" type="slidenum">
              <a:rPr lang="en-US" smtClean="0"/>
              <a:t>32</a:t>
            </a:fld>
            <a:endParaRPr lang="en-US"/>
          </a:p>
        </p:txBody>
      </p:sp>
    </p:spTree>
    <p:extLst>
      <p:ext uri="{BB962C8B-B14F-4D97-AF65-F5344CB8AC3E}">
        <p14:creationId xmlns:p14="http://schemas.microsoft.com/office/powerpoint/2010/main" val="59712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Geospatial</a:t>
            </a:r>
            <a:endParaRPr lang="en-US" dirty="0"/>
          </a:p>
        </p:txBody>
      </p:sp>
      <p:sp>
        <p:nvSpPr>
          <p:cNvPr id="5" name="内容占位符 4"/>
          <p:cNvSpPr>
            <a:spLocks noGrp="1"/>
          </p:cNvSpPr>
          <p:nvPr>
            <p:ph sz="half" idx="1"/>
          </p:nvPr>
        </p:nvSpPr>
        <p:spPr>
          <a:xfrm>
            <a:off x="441326" y="1574800"/>
            <a:ext cx="3461204" cy="4525963"/>
          </a:xfrm>
        </p:spPr>
        <p:txBody>
          <a:bodyPr>
            <a:normAutofit/>
          </a:bodyPr>
          <a:lstStyle/>
          <a:p>
            <a:pPr marL="274320" lvl="1" indent="0">
              <a:buNone/>
            </a:pPr>
            <a:r>
              <a:rPr lang="en-US" sz="2000" b="1" dirty="0">
                <a:solidFill>
                  <a:schemeClr val="tx2"/>
                </a:solidFill>
              </a:rPr>
              <a:t>Proportional symbol map</a:t>
            </a:r>
            <a:r>
              <a:rPr lang="en-US" sz="2000" b="1" dirty="0"/>
              <a:t> represents data variables by symbols that are sized, colored, etc. according to their amount. Data is (or can be) aggregated at points within areas.</a:t>
            </a:r>
          </a:p>
        </p:txBody>
      </p:sp>
      <p:sp>
        <p:nvSpPr>
          <p:cNvPr id="6" name="内容占位符 5"/>
          <p:cNvSpPr>
            <a:spLocks noGrp="1"/>
          </p:cNvSpPr>
          <p:nvPr>
            <p:ph sz="half" idx="2"/>
          </p:nvPr>
        </p:nvSpPr>
        <p:spPr>
          <a:xfrm>
            <a:off x="4418447" y="1574800"/>
            <a:ext cx="3963553" cy="4525963"/>
          </a:xfrm>
        </p:spPr>
        <p:txBody>
          <a:bodyPr>
            <a:normAutofit/>
          </a:bodyPr>
          <a:lstStyle/>
          <a:p>
            <a:pPr marL="274320" lvl="1" indent="0">
              <a:buNone/>
            </a:pPr>
            <a:r>
              <a:rPr lang="en-US" sz="2000" b="1" dirty="0">
                <a:solidFill>
                  <a:schemeClr val="tx2"/>
                </a:solidFill>
              </a:rPr>
              <a:t>Choropleth map </a:t>
            </a:r>
            <a:r>
              <a:rPr lang="en-US" sz="2000" b="1" dirty="0"/>
              <a:t>represents data variables such as densities, ratios, or rates by proportionally colored or patterned areas.</a:t>
            </a:r>
          </a:p>
          <a:p>
            <a:pPr lvl="1"/>
            <a:r>
              <a:rPr lang="en-US" sz="2000" dirty="0"/>
              <a:t>Mapped according to a prearranged key, e.g., districts or states</a:t>
            </a:r>
          </a:p>
        </p:txBody>
      </p:sp>
      <p:pic>
        <p:nvPicPr>
          <p:cNvPr id="7" name="图片 6"/>
          <p:cNvPicPr>
            <a:picLocks noChangeAspect="1"/>
          </p:cNvPicPr>
          <p:nvPr/>
        </p:nvPicPr>
        <p:blipFill>
          <a:blip r:embed="rId2"/>
          <a:stretch>
            <a:fillRect/>
          </a:stretch>
        </p:blipFill>
        <p:spPr>
          <a:xfrm>
            <a:off x="957243" y="4375150"/>
            <a:ext cx="7229514" cy="2163763"/>
          </a:xfrm>
          <a:prstGeom prst="rect">
            <a:avLst/>
          </a:prstGeom>
        </p:spPr>
      </p:pic>
      <p:sp>
        <p:nvSpPr>
          <p:cNvPr id="11" name="Slide Number Placeholder 10"/>
          <p:cNvSpPr>
            <a:spLocks noGrp="1"/>
          </p:cNvSpPr>
          <p:nvPr>
            <p:ph type="sldNum" sz="quarter" idx="12"/>
          </p:nvPr>
        </p:nvSpPr>
        <p:spPr/>
        <p:txBody>
          <a:bodyPr/>
          <a:lstStyle/>
          <a:p>
            <a:fld id="{A2EF37A0-74FC-AB4F-AE4C-D9BFC6719E9F}" type="slidenum">
              <a:rPr lang="en-US" smtClean="0"/>
              <a:t>33</a:t>
            </a:fld>
            <a:endParaRPr lang="en-US"/>
          </a:p>
        </p:txBody>
      </p:sp>
    </p:spTree>
    <p:extLst>
      <p:ext uri="{BB962C8B-B14F-4D97-AF65-F5344CB8AC3E}">
        <p14:creationId xmlns:p14="http://schemas.microsoft.com/office/powerpoint/2010/main" val="180513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Geospatial</a:t>
            </a:r>
            <a:endParaRPr lang="en-US" dirty="0"/>
          </a:p>
        </p:txBody>
      </p:sp>
      <p:sp>
        <p:nvSpPr>
          <p:cNvPr id="3" name="内容占位符 2"/>
          <p:cNvSpPr>
            <a:spLocks noGrp="1"/>
          </p:cNvSpPr>
          <p:nvPr>
            <p:ph sz="half" idx="1"/>
          </p:nvPr>
        </p:nvSpPr>
        <p:spPr>
          <a:xfrm>
            <a:off x="457200" y="4144121"/>
            <a:ext cx="3869871" cy="2436292"/>
          </a:xfrm>
        </p:spPr>
        <p:txBody>
          <a:bodyPr>
            <a:normAutofit/>
          </a:bodyPr>
          <a:lstStyle/>
          <a:p>
            <a:r>
              <a:rPr lang="en-US" sz="2000" dirty="0">
                <a:solidFill>
                  <a:schemeClr val="tx2"/>
                </a:solidFill>
              </a:rPr>
              <a:t>Heat (isopleth) maps</a:t>
            </a:r>
            <a:r>
              <a:rPr lang="en-US" sz="2000" dirty="0"/>
              <a:t> represent continuous data variable values by colors. Heat maps might show color-based contour lines that connect points of equal value or value-by-area maps.</a:t>
            </a:r>
          </a:p>
        </p:txBody>
      </p:sp>
      <p:sp>
        <p:nvSpPr>
          <p:cNvPr id="4" name="内容占位符 3"/>
          <p:cNvSpPr>
            <a:spLocks noGrp="1"/>
          </p:cNvSpPr>
          <p:nvPr>
            <p:ph sz="half" idx="2"/>
          </p:nvPr>
        </p:nvSpPr>
        <p:spPr>
          <a:xfrm>
            <a:off x="4457699" y="1574800"/>
            <a:ext cx="4244975" cy="3438071"/>
          </a:xfrm>
        </p:spPr>
        <p:txBody>
          <a:bodyPr>
            <a:normAutofit/>
          </a:bodyPr>
          <a:lstStyle/>
          <a:p>
            <a:r>
              <a:rPr lang="en-US" sz="2000" dirty="0">
                <a:solidFill>
                  <a:schemeClr val="tx2"/>
                </a:solidFill>
              </a:rPr>
              <a:t>Cartograms</a:t>
            </a:r>
            <a:r>
              <a:rPr lang="en-US" sz="2000" dirty="0"/>
              <a:t> are not drawn to scale. Instead they distort geographical areas in proportion to data values. Familiarity with region is necessary. Mostly used for world, continental, and country maps.</a:t>
            </a:r>
          </a:p>
        </p:txBody>
      </p:sp>
      <p:pic>
        <p:nvPicPr>
          <p:cNvPr id="7" name="图片 6"/>
          <p:cNvPicPr>
            <a:picLocks noChangeAspect="1"/>
          </p:cNvPicPr>
          <p:nvPr/>
        </p:nvPicPr>
        <p:blipFill>
          <a:blip r:embed="rId2"/>
          <a:stretch>
            <a:fillRect/>
          </a:stretch>
        </p:blipFill>
        <p:spPr>
          <a:xfrm>
            <a:off x="457200" y="1524318"/>
            <a:ext cx="3657600" cy="2619803"/>
          </a:xfrm>
          <a:prstGeom prst="rect">
            <a:avLst/>
          </a:prstGeom>
        </p:spPr>
      </p:pic>
      <p:pic>
        <p:nvPicPr>
          <p:cNvPr id="8" name="图片 7"/>
          <p:cNvPicPr>
            <a:picLocks noChangeAspect="1"/>
          </p:cNvPicPr>
          <p:nvPr/>
        </p:nvPicPr>
        <p:blipFill>
          <a:blip r:embed="rId3"/>
          <a:stretch>
            <a:fillRect/>
          </a:stretch>
        </p:blipFill>
        <p:spPr>
          <a:xfrm>
            <a:off x="4596265" y="3803119"/>
            <a:ext cx="3837215" cy="2816832"/>
          </a:xfrm>
          <a:prstGeom prst="rect">
            <a:avLst/>
          </a:prstGeom>
        </p:spPr>
      </p:pic>
      <p:sp>
        <p:nvSpPr>
          <p:cNvPr id="12" name="Slide Number Placeholder 11"/>
          <p:cNvSpPr>
            <a:spLocks noGrp="1"/>
          </p:cNvSpPr>
          <p:nvPr>
            <p:ph type="sldNum" sz="quarter" idx="12"/>
          </p:nvPr>
        </p:nvSpPr>
        <p:spPr/>
        <p:txBody>
          <a:bodyPr/>
          <a:lstStyle/>
          <a:p>
            <a:fld id="{A2EF37A0-74FC-AB4F-AE4C-D9BFC6719E9F}" type="slidenum">
              <a:rPr lang="en-US" smtClean="0"/>
              <a:t>34</a:t>
            </a:fld>
            <a:endParaRPr lang="en-US"/>
          </a:p>
        </p:txBody>
      </p:sp>
    </p:spTree>
    <p:extLst>
      <p:ext uri="{BB962C8B-B14F-4D97-AF65-F5344CB8AC3E}">
        <p14:creationId xmlns:p14="http://schemas.microsoft.com/office/powerpoint/2010/main" val="142106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Geospatial</a:t>
            </a:r>
            <a:endParaRPr lang="en-US" dirty="0"/>
          </a:p>
        </p:txBody>
      </p:sp>
      <p:sp>
        <p:nvSpPr>
          <p:cNvPr id="3" name="内容占位符 2"/>
          <p:cNvSpPr>
            <a:spLocks noGrp="1"/>
          </p:cNvSpPr>
          <p:nvPr>
            <p:ph sz="half" idx="1"/>
          </p:nvPr>
        </p:nvSpPr>
        <p:spPr>
          <a:xfrm>
            <a:off x="457200" y="4217473"/>
            <a:ext cx="4465320" cy="1883290"/>
          </a:xfrm>
        </p:spPr>
        <p:txBody>
          <a:bodyPr>
            <a:normAutofit lnSpcReduction="10000"/>
          </a:bodyPr>
          <a:lstStyle/>
          <a:p>
            <a:r>
              <a:rPr lang="en-US" sz="2000" dirty="0">
                <a:solidFill>
                  <a:schemeClr val="tx2"/>
                </a:solidFill>
              </a:rPr>
              <a:t>Flow maps</a:t>
            </a:r>
            <a:r>
              <a:rPr lang="en-US" sz="2000" dirty="0"/>
              <a:t> show paths that (in)tangible object take to get from one geospatial place to another. Variables such as capacity or maximum speed are encoded proportionally by line width/color.</a:t>
            </a:r>
          </a:p>
        </p:txBody>
      </p:sp>
      <p:sp>
        <p:nvSpPr>
          <p:cNvPr id="4" name="内容占位符 3"/>
          <p:cNvSpPr>
            <a:spLocks noGrp="1"/>
          </p:cNvSpPr>
          <p:nvPr>
            <p:ph sz="half" idx="2"/>
          </p:nvPr>
        </p:nvSpPr>
        <p:spPr/>
        <p:txBody>
          <a:bodyPr>
            <a:normAutofit lnSpcReduction="10000"/>
          </a:bodyPr>
          <a:lstStyle/>
          <a:p>
            <a:r>
              <a:rPr lang="en-US" sz="2000" dirty="0">
                <a:solidFill>
                  <a:schemeClr val="tx2"/>
                </a:solidFill>
              </a:rPr>
              <a:t>Space-time cubes </a:t>
            </a:r>
            <a:r>
              <a:rPr lang="en-US" sz="2000" dirty="0"/>
              <a:t>display entities, locations, and events over time.</a:t>
            </a:r>
          </a:p>
        </p:txBody>
      </p:sp>
      <p:pic>
        <p:nvPicPr>
          <p:cNvPr id="6" name="图片 5"/>
          <p:cNvPicPr>
            <a:picLocks noChangeAspect="1"/>
          </p:cNvPicPr>
          <p:nvPr/>
        </p:nvPicPr>
        <p:blipFill>
          <a:blip r:embed="rId2"/>
          <a:stretch>
            <a:fillRect/>
          </a:stretch>
        </p:blipFill>
        <p:spPr>
          <a:xfrm>
            <a:off x="936914" y="1595583"/>
            <a:ext cx="3504910" cy="2621890"/>
          </a:xfrm>
          <a:prstGeom prst="rect">
            <a:avLst/>
          </a:prstGeom>
        </p:spPr>
      </p:pic>
      <p:pic>
        <p:nvPicPr>
          <p:cNvPr id="7" name="图片 6"/>
          <p:cNvPicPr>
            <a:picLocks noChangeAspect="1"/>
          </p:cNvPicPr>
          <p:nvPr/>
        </p:nvPicPr>
        <p:blipFill>
          <a:blip r:embed="rId3"/>
          <a:stretch>
            <a:fillRect/>
          </a:stretch>
        </p:blipFill>
        <p:spPr>
          <a:xfrm>
            <a:off x="5556158" y="2625967"/>
            <a:ext cx="2359843" cy="3668017"/>
          </a:xfrm>
          <a:prstGeom prst="rect">
            <a:avLst/>
          </a:prstGeom>
        </p:spPr>
      </p:pic>
      <p:sp>
        <p:nvSpPr>
          <p:cNvPr id="12" name="Slide Number Placeholder 11"/>
          <p:cNvSpPr>
            <a:spLocks noGrp="1"/>
          </p:cNvSpPr>
          <p:nvPr>
            <p:ph type="sldNum" sz="quarter" idx="12"/>
          </p:nvPr>
        </p:nvSpPr>
        <p:spPr/>
        <p:txBody>
          <a:bodyPr/>
          <a:lstStyle/>
          <a:p>
            <a:fld id="{A2EF37A0-74FC-AB4F-AE4C-D9BFC6719E9F}" type="slidenum">
              <a:rPr lang="en-US" smtClean="0"/>
              <a:t>35</a:t>
            </a:fld>
            <a:endParaRPr lang="en-US"/>
          </a:p>
        </p:txBody>
      </p:sp>
    </p:spTree>
    <p:extLst>
      <p:ext uri="{BB962C8B-B14F-4D97-AF65-F5344CB8AC3E}">
        <p14:creationId xmlns:p14="http://schemas.microsoft.com/office/powerpoint/2010/main" val="174406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2718"/>
            <a:ext cx="7775576" cy="884781"/>
          </a:xfrm>
        </p:spPr>
        <p:txBody>
          <a:bodyPr/>
          <a:lstStyle/>
          <a:p>
            <a:r>
              <a:rPr lang="en-US" dirty="0"/>
              <a:t>Visualizing uncertainty</a:t>
            </a:r>
          </a:p>
        </p:txBody>
      </p:sp>
      <p:sp>
        <p:nvSpPr>
          <p:cNvPr id="2" name="Slide Number Placeholder 1"/>
          <p:cNvSpPr>
            <a:spLocks noGrp="1"/>
          </p:cNvSpPr>
          <p:nvPr>
            <p:ph type="sldNum" sz="quarter" idx="12"/>
          </p:nvPr>
        </p:nvSpPr>
        <p:spPr/>
        <p:txBody>
          <a:bodyPr/>
          <a:lstStyle/>
          <a:p>
            <a:fld id="{A2EF37A0-74FC-AB4F-AE4C-D9BFC6719E9F}" type="slidenum">
              <a:rPr lang="en-US" smtClean="0"/>
              <a:pPr/>
              <a:t>36</a:t>
            </a:fld>
            <a:endParaRPr lang="en-US"/>
          </a:p>
        </p:txBody>
      </p:sp>
      <p:pic>
        <p:nvPicPr>
          <p:cNvPr id="4" name="Picture 3"/>
          <p:cNvPicPr>
            <a:picLocks noChangeAspect="1"/>
          </p:cNvPicPr>
          <p:nvPr/>
        </p:nvPicPr>
        <p:blipFill>
          <a:blip r:embed="rId2"/>
          <a:stretch>
            <a:fillRect/>
          </a:stretch>
        </p:blipFill>
        <p:spPr>
          <a:xfrm>
            <a:off x="911224" y="1037499"/>
            <a:ext cx="6689725" cy="5820501"/>
          </a:xfrm>
          <a:prstGeom prst="rect">
            <a:avLst/>
          </a:prstGeom>
        </p:spPr>
      </p:pic>
    </p:spTree>
    <p:extLst>
      <p:ext uri="{BB962C8B-B14F-4D97-AF65-F5344CB8AC3E}">
        <p14:creationId xmlns:p14="http://schemas.microsoft.com/office/powerpoint/2010/main" val="330892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pPr/>
              <a:t>37</a:t>
            </a:fld>
            <a:endParaRPr lang="en-US"/>
          </a:p>
        </p:txBody>
      </p:sp>
      <p:pic>
        <p:nvPicPr>
          <p:cNvPr id="3" name="Picture 2"/>
          <p:cNvPicPr>
            <a:picLocks noChangeAspect="1"/>
          </p:cNvPicPr>
          <p:nvPr/>
        </p:nvPicPr>
        <p:blipFill>
          <a:blip r:embed="rId2"/>
          <a:stretch>
            <a:fillRect/>
          </a:stretch>
        </p:blipFill>
        <p:spPr>
          <a:xfrm>
            <a:off x="756443" y="1207606"/>
            <a:ext cx="6259513" cy="5430304"/>
          </a:xfrm>
          <a:prstGeom prst="rect">
            <a:avLst/>
          </a:prstGeom>
        </p:spPr>
      </p:pic>
      <p:sp>
        <p:nvSpPr>
          <p:cNvPr id="9" name="Title 4">
            <a:extLst>
              <a:ext uri="{FF2B5EF4-FFF2-40B4-BE49-F238E27FC236}">
                <a16:creationId xmlns:a16="http://schemas.microsoft.com/office/drawing/2014/main" id="{A92F22A8-74B4-A84E-BBA9-6796B3DD6B0A}"/>
              </a:ext>
            </a:extLst>
          </p:cNvPr>
          <p:cNvSpPr txBox="1">
            <a:spLocks/>
          </p:cNvSpPr>
          <p:nvPr/>
        </p:nvSpPr>
        <p:spPr>
          <a:xfrm>
            <a:off x="457200" y="152718"/>
            <a:ext cx="7775576" cy="884781"/>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a:t>Visualizing uncertainty</a:t>
            </a:r>
            <a:endParaRPr lang="en-US" dirty="0"/>
          </a:p>
        </p:txBody>
      </p:sp>
    </p:spTree>
    <p:extLst>
      <p:ext uri="{BB962C8B-B14F-4D97-AF65-F5344CB8AC3E}">
        <p14:creationId xmlns:p14="http://schemas.microsoft.com/office/powerpoint/2010/main" val="1310353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pPr/>
              <a:t>38</a:t>
            </a:fld>
            <a:endParaRPr lang="en-US"/>
          </a:p>
        </p:txBody>
      </p:sp>
      <p:pic>
        <p:nvPicPr>
          <p:cNvPr id="3" name="Picture 2"/>
          <p:cNvPicPr>
            <a:picLocks noChangeAspect="1"/>
          </p:cNvPicPr>
          <p:nvPr/>
        </p:nvPicPr>
        <p:blipFill>
          <a:blip r:embed="rId2"/>
          <a:stretch>
            <a:fillRect/>
          </a:stretch>
        </p:blipFill>
        <p:spPr>
          <a:xfrm>
            <a:off x="833437" y="1296817"/>
            <a:ext cx="6105525" cy="5341093"/>
          </a:xfrm>
          <a:prstGeom prst="rect">
            <a:avLst/>
          </a:prstGeom>
        </p:spPr>
      </p:pic>
      <p:sp>
        <p:nvSpPr>
          <p:cNvPr id="8" name="Title 7">
            <a:extLst>
              <a:ext uri="{FF2B5EF4-FFF2-40B4-BE49-F238E27FC236}">
                <a16:creationId xmlns:a16="http://schemas.microsoft.com/office/drawing/2014/main" id="{7D67505A-38DC-2749-AE84-5FDD6CE80D1C}"/>
              </a:ext>
            </a:extLst>
          </p:cNvPr>
          <p:cNvSpPr>
            <a:spLocks noGrp="1"/>
          </p:cNvSpPr>
          <p:nvPr>
            <p:ph type="title"/>
          </p:nvPr>
        </p:nvSpPr>
        <p:spPr/>
        <p:txBody>
          <a:bodyPr/>
          <a:lstStyle/>
          <a:p>
            <a:endParaRPr lang="en-US"/>
          </a:p>
        </p:txBody>
      </p:sp>
      <p:sp>
        <p:nvSpPr>
          <p:cNvPr id="9" name="Title 4">
            <a:extLst>
              <a:ext uri="{FF2B5EF4-FFF2-40B4-BE49-F238E27FC236}">
                <a16:creationId xmlns:a16="http://schemas.microsoft.com/office/drawing/2014/main" id="{BE5A954A-5C16-794A-BDE4-F683F512CBB6}"/>
              </a:ext>
            </a:extLst>
          </p:cNvPr>
          <p:cNvSpPr txBox="1">
            <a:spLocks/>
          </p:cNvSpPr>
          <p:nvPr/>
        </p:nvSpPr>
        <p:spPr>
          <a:xfrm>
            <a:off x="457200" y="152718"/>
            <a:ext cx="7775576" cy="884781"/>
          </a:xfrm>
          <a:prstGeom prst="rect">
            <a:avLst/>
          </a:prstGeom>
        </p:spPr>
        <p:txBody>
          <a:bodyPr vert="horz" lIns="91440" tIns="45720" rIns="91440" bIns="45720" rtlCol="0" anchor="b">
            <a:normAutofit/>
          </a:bodyPr>
          <a:lstStyle>
            <a:lvl1pPr algn="l" defTabSz="914400" rtl="0" eaLnBrk="1" latinLnBrk="0" hangingPunct="1">
              <a:spcBef>
                <a:spcPct val="0"/>
              </a:spcBef>
              <a:buNone/>
              <a:defRPr sz="3600" kern="1200" cap="all" spc="-60" baseline="0">
                <a:solidFill>
                  <a:schemeClr val="tx2"/>
                </a:solidFill>
                <a:latin typeface="+mj-lt"/>
                <a:ea typeface="+mj-ea"/>
                <a:cs typeface="+mj-cs"/>
              </a:defRPr>
            </a:lvl1pPr>
          </a:lstStyle>
          <a:p>
            <a:r>
              <a:rPr lang="en-US"/>
              <a:t>Visualizing uncertainty</a:t>
            </a:r>
            <a:endParaRPr lang="en-US" dirty="0"/>
          </a:p>
        </p:txBody>
      </p:sp>
    </p:spTree>
    <p:extLst>
      <p:ext uri="{BB962C8B-B14F-4D97-AF65-F5344CB8AC3E}">
        <p14:creationId xmlns:p14="http://schemas.microsoft.com/office/powerpoint/2010/main" val="33175822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39</a:t>
            </a:fld>
            <a:endParaRPr lang="en-US"/>
          </a:p>
        </p:txBody>
      </p:sp>
      <p:pic>
        <p:nvPicPr>
          <p:cNvPr id="3" name="Picture 2"/>
          <p:cNvPicPr>
            <a:picLocks noChangeAspect="1"/>
          </p:cNvPicPr>
          <p:nvPr/>
        </p:nvPicPr>
        <p:blipFill>
          <a:blip r:embed="rId2"/>
          <a:stretch>
            <a:fillRect/>
          </a:stretch>
        </p:blipFill>
        <p:spPr>
          <a:xfrm>
            <a:off x="999972" y="1266786"/>
            <a:ext cx="6558116" cy="5591214"/>
          </a:xfrm>
          <a:prstGeom prst="rect">
            <a:avLst/>
          </a:prstGeom>
        </p:spPr>
      </p:pic>
      <p:sp>
        <p:nvSpPr>
          <p:cNvPr id="7" name="Title 4">
            <a:extLst>
              <a:ext uri="{FF2B5EF4-FFF2-40B4-BE49-F238E27FC236}">
                <a16:creationId xmlns:a16="http://schemas.microsoft.com/office/drawing/2014/main" id="{7FBD63A3-6D8C-2C49-A7FD-2F2748DE7109}"/>
              </a:ext>
            </a:extLst>
          </p:cNvPr>
          <p:cNvSpPr>
            <a:spLocks noGrp="1"/>
          </p:cNvSpPr>
          <p:nvPr>
            <p:ph type="title"/>
          </p:nvPr>
        </p:nvSpPr>
        <p:spPr>
          <a:xfrm>
            <a:off x="457200" y="152718"/>
            <a:ext cx="7775576" cy="884781"/>
          </a:xfrm>
        </p:spPr>
        <p:txBody>
          <a:bodyPr/>
          <a:lstStyle/>
          <a:p>
            <a:r>
              <a:rPr lang="en-US" dirty="0"/>
              <a:t>Visualizing uncertainty</a:t>
            </a:r>
          </a:p>
        </p:txBody>
      </p:sp>
    </p:spTree>
    <p:extLst>
      <p:ext uri="{BB962C8B-B14F-4D97-AF65-F5344CB8AC3E}">
        <p14:creationId xmlns:p14="http://schemas.microsoft.com/office/powerpoint/2010/main" val="1888907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altLang="zh-TW"/>
              <a:t>What is Visualization?</a:t>
            </a:r>
            <a:endParaRPr lang="en-US" altLang="zh-TW" dirty="0"/>
          </a:p>
        </p:txBody>
      </p:sp>
      <p:sp>
        <p:nvSpPr>
          <p:cNvPr id="3" name="Content Placeholder 2"/>
          <p:cNvSpPr>
            <a:spLocks noGrp="1"/>
          </p:cNvSpPr>
          <p:nvPr>
            <p:ph idx="1"/>
          </p:nvPr>
        </p:nvSpPr>
        <p:spPr/>
        <p:txBody>
          <a:bodyPr/>
          <a:lstStyle/>
          <a:p>
            <a:r>
              <a:rPr lang="en-US" altLang="zh-TW" dirty="0"/>
              <a:t>Visualization is any technique for creating images, diagrams, or animations to </a:t>
            </a:r>
            <a:r>
              <a:rPr lang="en-US" altLang="zh-TW" dirty="0">
                <a:solidFill>
                  <a:schemeClr val="tx2"/>
                </a:solidFill>
              </a:rPr>
              <a:t>communicate a message</a:t>
            </a:r>
            <a:r>
              <a:rPr lang="en-US" altLang="zh-TW" dirty="0"/>
              <a:t>. </a:t>
            </a:r>
          </a:p>
          <a:p>
            <a:r>
              <a:rPr lang="en-US" altLang="zh-TW" dirty="0"/>
              <a:t>Visualization through visual imagery has been an effective way to communicate both abstract and concrete ideas since the dawn of humankind. </a:t>
            </a:r>
          </a:p>
          <a:p>
            <a:pPr marL="342900" indent="-342900">
              <a:buFont typeface="Arial" charset="0"/>
              <a:buChar char="•"/>
            </a:pPr>
            <a:r>
              <a:rPr lang="en-US" altLang="zh-TW" b="0" dirty="0"/>
              <a:t>Cave paintings</a:t>
            </a:r>
          </a:p>
          <a:p>
            <a:pPr marL="342900" indent="-342900">
              <a:buFont typeface="Arial" charset="0"/>
              <a:buChar char="•"/>
            </a:pPr>
            <a:r>
              <a:rPr lang="en-US" altLang="zh-TW" b="0" dirty="0"/>
              <a:t>Hieroglyphs</a:t>
            </a:r>
          </a:p>
          <a:p>
            <a:pPr marL="342900" indent="-342900">
              <a:buFont typeface="Arial" charset="0"/>
              <a:buChar char="•"/>
            </a:pPr>
            <a:r>
              <a:rPr lang="en-US" altLang="zh-TW" b="0" dirty="0"/>
              <a:t>Maps</a:t>
            </a:r>
          </a:p>
          <a:p>
            <a:pPr marL="342900" indent="-342900">
              <a:buFont typeface="Arial" charset="0"/>
              <a:buChar char="•"/>
            </a:pPr>
            <a:r>
              <a:rPr lang="en-US" altLang="zh-TW" b="0" dirty="0"/>
              <a:t>…</a:t>
            </a:r>
          </a:p>
          <a:p>
            <a:pPr lvl="1"/>
            <a:endParaRPr lang="en-US" altLang="zh-TW" dirty="0"/>
          </a:p>
          <a:p>
            <a:endParaRPr lang="en-US" altLang="zh-TW" dirty="0"/>
          </a:p>
          <a:p>
            <a:endParaRPr lang="en-US" altLang="zh-TW" dirty="0"/>
          </a:p>
          <a:p>
            <a:pPr lvl="1"/>
            <a:endParaRPr lang="en-US" altLang="zh-TW"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4</a:t>
            </a:fld>
            <a:endParaRPr lang="en-US"/>
          </a:p>
        </p:txBody>
      </p:sp>
      <p:grpSp>
        <p:nvGrpSpPr>
          <p:cNvPr id="12" name="Group 11"/>
          <p:cNvGrpSpPr/>
          <p:nvPr/>
        </p:nvGrpSpPr>
        <p:grpSpPr>
          <a:xfrm>
            <a:off x="4718958" y="3761250"/>
            <a:ext cx="2971800" cy="2838841"/>
            <a:chOff x="4718958" y="3761250"/>
            <a:chExt cx="2971800" cy="2838841"/>
          </a:xfrm>
        </p:grpSpPr>
        <p:pic>
          <p:nvPicPr>
            <p:cNvPr id="10" name="Picture 9"/>
            <p:cNvPicPr>
              <a:picLocks noChangeAspect="1"/>
            </p:cNvPicPr>
            <p:nvPr/>
          </p:nvPicPr>
          <p:blipFill>
            <a:blip r:embed="rId2"/>
            <a:stretch>
              <a:fillRect/>
            </a:stretch>
          </p:blipFill>
          <p:spPr>
            <a:xfrm>
              <a:off x="4718958" y="3761250"/>
              <a:ext cx="2971800" cy="2192510"/>
            </a:xfrm>
            <a:prstGeom prst="roundRect">
              <a:avLst>
                <a:gd name="adj" fmla="val 8594"/>
              </a:avLst>
            </a:prstGeom>
            <a:solidFill>
              <a:srgbClr val="FFFFFF">
                <a:shade val="85000"/>
              </a:srgbClr>
            </a:solidFill>
            <a:ln>
              <a:noFill/>
            </a:ln>
            <a:effectLst/>
          </p:spPr>
        </p:pic>
        <p:sp>
          <p:nvSpPr>
            <p:cNvPr id="11" name="TextBox 10"/>
            <p:cNvSpPr txBox="1"/>
            <p:nvPr/>
          </p:nvSpPr>
          <p:spPr>
            <a:xfrm>
              <a:off x="4718958" y="5953760"/>
              <a:ext cx="2971800" cy="646331"/>
            </a:xfrm>
            <a:prstGeom prst="rect">
              <a:avLst/>
            </a:prstGeom>
            <a:noFill/>
          </p:spPr>
          <p:txBody>
            <a:bodyPr wrap="square" rtlCol="0">
              <a:spAutoFit/>
            </a:bodyPr>
            <a:lstStyle/>
            <a:p>
              <a:r>
                <a:rPr lang="en-US" i="1" dirty="0"/>
                <a:t>Message: “Don</a:t>
              </a:r>
              <a:r>
                <a:rPr lang="mr-IN" i="1" dirty="0"/>
                <a:t>’</a:t>
              </a:r>
              <a:r>
                <a:rPr lang="en-US" i="1" dirty="0"/>
                <a:t>t touch the spiky hedgehogs” </a:t>
              </a:r>
              <a:r>
                <a:rPr lang="mr-IN" i="1" dirty="0"/>
                <a:t>…</a:t>
              </a:r>
              <a:endParaRPr lang="en-US" i="1" dirty="0"/>
            </a:p>
          </p:txBody>
        </p:sp>
      </p:grpSp>
    </p:spTree>
    <p:extLst>
      <p:ext uri="{BB962C8B-B14F-4D97-AF65-F5344CB8AC3E}">
        <p14:creationId xmlns:p14="http://schemas.microsoft.com/office/powerpoint/2010/main" val="1886135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2EF37A0-74FC-AB4F-AE4C-D9BFC6719E9F}" type="slidenum">
              <a:rPr lang="en-US" smtClean="0"/>
              <a:t>40</a:t>
            </a:fld>
            <a:endParaRPr lang="en-US"/>
          </a:p>
        </p:txBody>
      </p:sp>
      <p:pic>
        <p:nvPicPr>
          <p:cNvPr id="3" name="Picture 2"/>
          <p:cNvPicPr>
            <a:picLocks noChangeAspect="1"/>
          </p:cNvPicPr>
          <p:nvPr/>
        </p:nvPicPr>
        <p:blipFill>
          <a:blip r:embed="rId2"/>
          <a:stretch>
            <a:fillRect/>
          </a:stretch>
        </p:blipFill>
        <p:spPr>
          <a:xfrm>
            <a:off x="908050" y="1357059"/>
            <a:ext cx="6592888" cy="5500941"/>
          </a:xfrm>
          <a:prstGeom prst="rect">
            <a:avLst/>
          </a:prstGeom>
        </p:spPr>
      </p:pic>
      <p:sp>
        <p:nvSpPr>
          <p:cNvPr id="7" name="Title 4">
            <a:extLst>
              <a:ext uri="{FF2B5EF4-FFF2-40B4-BE49-F238E27FC236}">
                <a16:creationId xmlns:a16="http://schemas.microsoft.com/office/drawing/2014/main" id="{1E1A03BF-5104-9047-B9D9-52FC6836917E}"/>
              </a:ext>
            </a:extLst>
          </p:cNvPr>
          <p:cNvSpPr>
            <a:spLocks noGrp="1"/>
          </p:cNvSpPr>
          <p:nvPr>
            <p:ph type="title"/>
          </p:nvPr>
        </p:nvSpPr>
        <p:spPr>
          <a:xfrm>
            <a:off x="457200" y="152718"/>
            <a:ext cx="7775576" cy="884781"/>
          </a:xfrm>
        </p:spPr>
        <p:txBody>
          <a:bodyPr/>
          <a:lstStyle/>
          <a:p>
            <a:r>
              <a:rPr lang="en-US" dirty="0"/>
              <a:t>Visualizing uncertainty</a:t>
            </a:r>
          </a:p>
        </p:txBody>
      </p:sp>
    </p:spTree>
    <p:extLst>
      <p:ext uri="{BB962C8B-B14F-4D97-AF65-F5344CB8AC3E}">
        <p14:creationId xmlns:p14="http://schemas.microsoft.com/office/powerpoint/2010/main" val="1144125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Type Selection: Topical</a:t>
            </a:r>
            <a:endParaRPr lang="en-US" dirty="0"/>
          </a:p>
        </p:txBody>
      </p:sp>
      <p:sp>
        <p:nvSpPr>
          <p:cNvPr id="3" name="内容占位符 2"/>
          <p:cNvSpPr>
            <a:spLocks noGrp="1"/>
          </p:cNvSpPr>
          <p:nvPr>
            <p:ph idx="1"/>
          </p:nvPr>
        </p:nvSpPr>
        <p:spPr/>
        <p:txBody>
          <a:bodyPr/>
          <a:lstStyle/>
          <a:p>
            <a:r>
              <a:rPr lang="en-US" dirty="0"/>
              <a:t>To answer the </a:t>
            </a:r>
            <a:r>
              <a:rPr lang="en-US" dirty="0">
                <a:solidFill>
                  <a:schemeClr val="tx2"/>
                </a:solidFill>
              </a:rPr>
              <a:t>what</a:t>
            </a:r>
            <a:r>
              <a:rPr lang="en-US" dirty="0"/>
              <a:t> question, we will be using texts to identify major topics, their interrelations, and their evolution over time at different levels of analysis – micro to macro.</a:t>
            </a:r>
          </a:p>
          <a:p>
            <a:pPr lvl="1"/>
            <a:endParaRPr lang="en-US" dirty="0"/>
          </a:p>
          <a:p>
            <a:r>
              <a:rPr lang="en-US" dirty="0"/>
              <a:t>To generate visualizations from text, text processing or natural language processing is needed to generate qualitative or quantitative features of the text.</a:t>
            </a:r>
          </a:p>
          <a:p>
            <a:pPr marL="342900" indent="-342900">
              <a:buFont typeface="Arial" charset="0"/>
              <a:buChar char="•"/>
            </a:pPr>
            <a:r>
              <a:rPr lang="en-US" b="0" dirty="0"/>
              <a:t>NLP lectures talk about some of this</a:t>
            </a:r>
          </a:p>
        </p:txBody>
      </p:sp>
      <p:sp>
        <p:nvSpPr>
          <p:cNvPr id="8" name="Slide Number Placeholder 7"/>
          <p:cNvSpPr>
            <a:spLocks noGrp="1"/>
          </p:cNvSpPr>
          <p:nvPr>
            <p:ph type="sldNum" sz="quarter" idx="12"/>
          </p:nvPr>
        </p:nvSpPr>
        <p:spPr/>
        <p:txBody>
          <a:bodyPr/>
          <a:lstStyle/>
          <a:p>
            <a:fld id="{A2EF37A0-74FC-AB4F-AE4C-D9BFC6719E9F}" type="slidenum">
              <a:rPr lang="en-US" smtClean="0"/>
              <a:t>41</a:t>
            </a:fld>
            <a:endParaRPr lang="en-US"/>
          </a:p>
        </p:txBody>
      </p:sp>
      <p:pic>
        <p:nvPicPr>
          <p:cNvPr id="9" name="Picture 8"/>
          <p:cNvPicPr>
            <a:picLocks noChangeAspect="1"/>
          </p:cNvPicPr>
          <p:nvPr/>
        </p:nvPicPr>
        <p:blipFill>
          <a:blip r:embed="rId2"/>
          <a:stretch>
            <a:fillRect/>
          </a:stretch>
        </p:blipFill>
        <p:spPr>
          <a:xfrm>
            <a:off x="313872" y="5128388"/>
            <a:ext cx="4323442" cy="1403040"/>
          </a:xfrm>
          <a:prstGeom prst="rect">
            <a:avLst/>
          </a:prstGeom>
        </p:spPr>
      </p:pic>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181600" y="5011238"/>
            <a:ext cx="2895600" cy="1520190"/>
          </a:xfrm>
          <a:prstGeom prst="rect">
            <a:avLst/>
          </a:prstGeom>
        </p:spPr>
      </p:pic>
    </p:spTree>
    <p:extLst>
      <p:ext uri="{BB962C8B-B14F-4D97-AF65-F5344CB8AC3E}">
        <p14:creationId xmlns:p14="http://schemas.microsoft.com/office/powerpoint/2010/main" val="157973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Type Selection: Topical</a:t>
            </a:r>
            <a:endParaRPr lang="en-US" dirty="0"/>
          </a:p>
        </p:txBody>
      </p:sp>
      <p:sp>
        <p:nvSpPr>
          <p:cNvPr id="3" name="内容占位符 2"/>
          <p:cNvSpPr>
            <a:spLocks noGrp="1"/>
          </p:cNvSpPr>
          <p:nvPr>
            <p:ph idx="1"/>
          </p:nvPr>
        </p:nvSpPr>
        <p:spPr/>
        <p:txBody>
          <a:bodyPr/>
          <a:lstStyle/>
          <a:p>
            <a:r>
              <a:rPr lang="en-US" dirty="0"/>
              <a:t>Representations of topical data:</a:t>
            </a:r>
          </a:p>
          <a:p>
            <a:pPr marL="342900" indent="-342900">
              <a:buFont typeface="Arial" charset="0"/>
              <a:buChar char="•"/>
            </a:pPr>
            <a:r>
              <a:rPr lang="en-US" b="0" dirty="0"/>
              <a:t>Charts: Word cloud, text overlay</a:t>
            </a:r>
          </a:p>
          <a:p>
            <a:pPr marL="342900" indent="-342900">
              <a:buFont typeface="Arial" charset="0"/>
              <a:buChar char="•"/>
            </a:pPr>
            <a:r>
              <a:rPr lang="en-US" b="0" dirty="0"/>
              <a:t>Tables: GRIDL, Periodic table</a:t>
            </a:r>
          </a:p>
          <a:p>
            <a:pPr marL="342900" indent="-342900">
              <a:buFont typeface="Arial" charset="0"/>
              <a:buChar char="•"/>
            </a:pPr>
            <a:r>
              <a:rPr lang="en-US" b="0" dirty="0"/>
              <a:t>Graphs: circular visualization, </a:t>
            </a:r>
            <a:r>
              <a:rPr lang="en-US" b="0" dirty="0" err="1"/>
              <a:t>crossmaps</a:t>
            </a:r>
            <a:endParaRPr lang="en-US" b="0" dirty="0"/>
          </a:p>
          <a:p>
            <a:pPr marL="342900" indent="-342900">
              <a:buFont typeface="Arial" charset="0"/>
              <a:buChar char="•"/>
            </a:pPr>
            <a:r>
              <a:rPr lang="en-US" b="0" dirty="0"/>
              <a:t>Geospatial maps: SOM maps</a:t>
            </a:r>
          </a:p>
          <a:p>
            <a:pPr marL="342900" indent="-342900">
              <a:buFont typeface="Arial" charset="0"/>
              <a:buChar char="•"/>
            </a:pPr>
            <a:r>
              <a:rPr lang="en-US" b="0" dirty="0"/>
              <a:t>Network graphs: Tree visualizations, word co-occurrence networks, concept maps, science map overlays</a:t>
            </a:r>
          </a:p>
        </p:txBody>
      </p:sp>
      <p:sp>
        <p:nvSpPr>
          <p:cNvPr id="8" name="Slide Number Placeholder 7"/>
          <p:cNvSpPr>
            <a:spLocks noGrp="1"/>
          </p:cNvSpPr>
          <p:nvPr>
            <p:ph type="sldNum" sz="quarter" idx="12"/>
          </p:nvPr>
        </p:nvSpPr>
        <p:spPr/>
        <p:txBody>
          <a:bodyPr/>
          <a:lstStyle/>
          <a:p>
            <a:fld id="{A2EF37A0-74FC-AB4F-AE4C-D9BFC6719E9F}" type="slidenum">
              <a:rPr lang="en-US" smtClean="0"/>
              <a:t>42</a:t>
            </a:fld>
            <a:endParaRPr lang="en-US"/>
          </a:p>
        </p:txBody>
      </p:sp>
    </p:spTree>
    <p:extLst>
      <p:ext uri="{BB962C8B-B14F-4D97-AF65-F5344CB8AC3E}">
        <p14:creationId xmlns:p14="http://schemas.microsoft.com/office/powerpoint/2010/main" val="188838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Type Selection: Topical</a:t>
            </a:r>
            <a:endParaRPr lang="en-US" dirty="0"/>
          </a:p>
        </p:txBody>
      </p:sp>
      <p:sp>
        <p:nvSpPr>
          <p:cNvPr id="5" name="内容占位符 4"/>
          <p:cNvSpPr>
            <a:spLocks noGrp="1"/>
          </p:cNvSpPr>
          <p:nvPr>
            <p:ph sz="half" idx="1"/>
          </p:nvPr>
        </p:nvSpPr>
        <p:spPr>
          <a:xfrm>
            <a:off x="457200" y="4082927"/>
            <a:ext cx="3527668" cy="2069338"/>
          </a:xfrm>
        </p:spPr>
        <p:txBody>
          <a:bodyPr>
            <a:normAutofit/>
          </a:bodyPr>
          <a:lstStyle/>
          <a:p>
            <a:r>
              <a:rPr lang="en-US" sz="2000" dirty="0">
                <a:solidFill>
                  <a:schemeClr val="tx2"/>
                </a:solidFill>
              </a:rPr>
              <a:t>Word clouds</a:t>
            </a:r>
            <a:r>
              <a:rPr lang="en-US" sz="2000" dirty="0"/>
              <a:t> visualize the frequency of the words.</a:t>
            </a:r>
          </a:p>
          <a:p>
            <a:pPr lvl="1"/>
            <a:r>
              <a:rPr lang="en-US" sz="2000" dirty="0"/>
              <a:t>IMDB movie titles word cloud created with </a:t>
            </a:r>
            <a:r>
              <a:rPr lang="en-US" sz="2000" dirty="0">
                <a:hlinkClick r:id="rId2"/>
              </a:rPr>
              <a:t>Wordle.</a:t>
            </a:r>
            <a:endParaRPr lang="en-US" sz="2000" dirty="0"/>
          </a:p>
        </p:txBody>
      </p:sp>
      <p:sp>
        <p:nvSpPr>
          <p:cNvPr id="6" name="内容占位符 5"/>
          <p:cNvSpPr>
            <a:spLocks noGrp="1"/>
          </p:cNvSpPr>
          <p:nvPr>
            <p:ph sz="half" idx="2"/>
          </p:nvPr>
        </p:nvSpPr>
        <p:spPr/>
        <p:txBody>
          <a:bodyPr>
            <a:normAutofit/>
          </a:bodyPr>
          <a:lstStyle/>
          <a:p>
            <a:r>
              <a:rPr lang="en-US" sz="2000" dirty="0">
                <a:solidFill>
                  <a:schemeClr val="tx2"/>
                </a:solidFill>
              </a:rPr>
              <a:t>Text Overlay</a:t>
            </a:r>
            <a:r>
              <a:rPr lang="en-US" sz="2000" dirty="0"/>
              <a:t> </a:t>
            </a:r>
            <a:r>
              <a:rPr lang="en-US" sz="1400" dirty="0"/>
              <a:t>[</a:t>
            </a:r>
            <a:r>
              <a:rPr lang="en-US" sz="1400" dirty="0" err="1"/>
              <a:t>Abbassi</a:t>
            </a:r>
            <a:r>
              <a:rPr lang="en-US" sz="1400" dirty="0"/>
              <a:t> and Chen 2008]</a:t>
            </a:r>
            <a:endParaRPr lang="en-US" sz="2000" dirty="0"/>
          </a:p>
        </p:txBody>
      </p:sp>
      <p:pic>
        <p:nvPicPr>
          <p:cNvPr id="7" name="图片 6"/>
          <p:cNvPicPr>
            <a:picLocks noChangeAspect="1"/>
          </p:cNvPicPr>
          <p:nvPr/>
        </p:nvPicPr>
        <p:blipFill>
          <a:blip r:embed="rId3"/>
          <a:stretch>
            <a:fillRect/>
          </a:stretch>
        </p:blipFill>
        <p:spPr>
          <a:xfrm>
            <a:off x="103483" y="1574800"/>
            <a:ext cx="4470930" cy="2406143"/>
          </a:xfrm>
          <a:prstGeom prst="rect">
            <a:avLst/>
          </a:prstGeom>
        </p:spPr>
      </p:pic>
      <p:pic>
        <p:nvPicPr>
          <p:cNvPr id="8" name="图片 7"/>
          <p:cNvPicPr>
            <a:picLocks noChangeAspect="1"/>
          </p:cNvPicPr>
          <p:nvPr/>
        </p:nvPicPr>
        <p:blipFill>
          <a:blip r:embed="rId4"/>
          <a:stretch>
            <a:fillRect/>
          </a:stretch>
        </p:blipFill>
        <p:spPr>
          <a:xfrm>
            <a:off x="4686300" y="2681952"/>
            <a:ext cx="2420718" cy="2256854"/>
          </a:xfrm>
          <a:prstGeom prst="rect">
            <a:avLst/>
          </a:prstGeom>
        </p:spPr>
      </p:pic>
      <p:pic>
        <p:nvPicPr>
          <p:cNvPr id="9" name="图片 8"/>
          <p:cNvPicPr>
            <a:picLocks noChangeAspect="1"/>
          </p:cNvPicPr>
          <p:nvPr/>
        </p:nvPicPr>
        <p:blipFill>
          <a:blip r:embed="rId5"/>
          <a:stretch>
            <a:fillRect/>
          </a:stretch>
        </p:blipFill>
        <p:spPr>
          <a:xfrm>
            <a:off x="5901387" y="3878842"/>
            <a:ext cx="2689401" cy="2477509"/>
          </a:xfrm>
          <a:prstGeom prst="rect">
            <a:avLst/>
          </a:prstGeom>
        </p:spPr>
      </p:pic>
      <p:sp>
        <p:nvSpPr>
          <p:cNvPr id="13" name="Slide Number Placeholder 12"/>
          <p:cNvSpPr>
            <a:spLocks noGrp="1"/>
          </p:cNvSpPr>
          <p:nvPr>
            <p:ph type="sldNum" sz="quarter" idx="12"/>
          </p:nvPr>
        </p:nvSpPr>
        <p:spPr/>
        <p:txBody>
          <a:bodyPr/>
          <a:lstStyle/>
          <a:p>
            <a:fld id="{A2EF37A0-74FC-AB4F-AE4C-D9BFC6719E9F}" type="slidenum">
              <a:rPr lang="en-US" smtClean="0"/>
              <a:t>43</a:t>
            </a:fld>
            <a:endParaRPr lang="en-US"/>
          </a:p>
        </p:txBody>
      </p:sp>
    </p:spTree>
    <p:extLst>
      <p:ext uri="{BB962C8B-B14F-4D97-AF65-F5344CB8AC3E}">
        <p14:creationId xmlns:p14="http://schemas.microsoft.com/office/powerpoint/2010/main" val="42987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Type Selection: Topical</a:t>
            </a:r>
            <a:endParaRPr lang="en-US" dirty="0"/>
          </a:p>
        </p:txBody>
      </p:sp>
      <p:sp>
        <p:nvSpPr>
          <p:cNvPr id="3" name="内容占位符 2"/>
          <p:cNvSpPr>
            <a:spLocks noGrp="1"/>
          </p:cNvSpPr>
          <p:nvPr>
            <p:ph sz="half" idx="1"/>
          </p:nvPr>
        </p:nvSpPr>
        <p:spPr>
          <a:xfrm>
            <a:off x="457199" y="4479462"/>
            <a:ext cx="3881093" cy="1956291"/>
          </a:xfrm>
        </p:spPr>
        <p:txBody>
          <a:bodyPr>
            <a:normAutofit/>
          </a:bodyPr>
          <a:lstStyle/>
          <a:p>
            <a:r>
              <a:rPr lang="en-US" sz="2000" dirty="0">
                <a:solidFill>
                  <a:schemeClr val="tx2"/>
                </a:solidFill>
              </a:rPr>
              <a:t>GRIDL</a:t>
            </a:r>
            <a:r>
              <a:rPr lang="en-US" sz="2000" dirty="0"/>
              <a:t> uses categorical and hierarchical axes to support categorical zooming.</a:t>
            </a:r>
          </a:p>
        </p:txBody>
      </p:sp>
      <p:sp>
        <p:nvSpPr>
          <p:cNvPr id="4" name="内容占位符 3"/>
          <p:cNvSpPr>
            <a:spLocks noGrp="1"/>
          </p:cNvSpPr>
          <p:nvPr>
            <p:ph sz="half" idx="2"/>
          </p:nvPr>
        </p:nvSpPr>
        <p:spPr>
          <a:xfrm>
            <a:off x="4718957" y="2824843"/>
            <a:ext cx="4147637" cy="3275920"/>
          </a:xfrm>
        </p:spPr>
        <p:txBody>
          <a:bodyPr>
            <a:normAutofit/>
          </a:bodyPr>
          <a:lstStyle/>
          <a:p>
            <a:r>
              <a:rPr lang="en-US" sz="2000" dirty="0"/>
              <a:t>A </a:t>
            </a:r>
            <a:r>
              <a:rPr lang="en-US" sz="2000" dirty="0">
                <a:solidFill>
                  <a:schemeClr val="tx2"/>
                </a:solidFill>
              </a:rPr>
              <a:t>Periodic Table</a:t>
            </a:r>
            <a:r>
              <a:rPr lang="en-US" sz="2000" dirty="0"/>
              <a:t> is used to organize elements sharing similar properties.</a:t>
            </a:r>
          </a:p>
        </p:txBody>
      </p:sp>
      <p:pic>
        <p:nvPicPr>
          <p:cNvPr id="6" name="图片 5"/>
          <p:cNvPicPr>
            <a:picLocks noChangeAspect="1"/>
          </p:cNvPicPr>
          <p:nvPr/>
        </p:nvPicPr>
        <p:blipFill>
          <a:blip r:embed="rId2"/>
          <a:stretch>
            <a:fillRect/>
          </a:stretch>
        </p:blipFill>
        <p:spPr>
          <a:xfrm>
            <a:off x="457200" y="1574800"/>
            <a:ext cx="3886200" cy="2854180"/>
          </a:xfrm>
          <a:prstGeom prst="rect">
            <a:avLst/>
          </a:prstGeom>
        </p:spPr>
      </p:pic>
      <p:pic>
        <p:nvPicPr>
          <p:cNvPr id="7170" name="Picture 2" descr="https://upload.wikimedia.org/wikipedia/commons/thumb/7/79/14LaAc_periodic_table_IIb.jpg/375px-14LaAc_periodic_table_II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2430" y="3935186"/>
            <a:ext cx="4434166" cy="2376713"/>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A2EF37A0-74FC-AB4F-AE4C-D9BFC6719E9F}" type="slidenum">
              <a:rPr lang="en-US" smtClean="0"/>
              <a:t>44</a:t>
            </a:fld>
            <a:endParaRPr lang="en-US"/>
          </a:p>
        </p:txBody>
      </p:sp>
    </p:spTree>
    <p:extLst>
      <p:ext uri="{BB962C8B-B14F-4D97-AF65-F5344CB8AC3E}">
        <p14:creationId xmlns:p14="http://schemas.microsoft.com/office/powerpoint/2010/main" val="79183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Type Selection: Topical</a:t>
            </a:r>
            <a:endParaRPr lang="en-US" dirty="0"/>
          </a:p>
        </p:txBody>
      </p:sp>
      <p:sp>
        <p:nvSpPr>
          <p:cNvPr id="3" name="内容占位符 2"/>
          <p:cNvSpPr>
            <a:spLocks noGrp="1"/>
          </p:cNvSpPr>
          <p:nvPr>
            <p:ph sz="half" idx="1"/>
          </p:nvPr>
        </p:nvSpPr>
        <p:spPr>
          <a:xfrm>
            <a:off x="148588" y="4057165"/>
            <a:ext cx="4284345" cy="1055234"/>
          </a:xfrm>
        </p:spPr>
        <p:txBody>
          <a:bodyPr>
            <a:normAutofit/>
          </a:bodyPr>
          <a:lstStyle/>
          <a:p>
            <a:r>
              <a:rPr lang="en-US" sz="2000" dirty="0">
                <a:solidFill>
                  <a:schemeClr val="tx2"/>
                </a:solidFill>
              </a:rPr>
              <a:t>Circular visualization </a:t>
            </a:r>
            <a:r>
              <a:rPr lang="en-US" sz="2000" dirty="0"/>
              <a:t>shows the relationships between entities.</a:t>
            </a:r>
          </a:p>
        </p:txBody>
      </p:sp>
      <p:sp>
        <p:nvSpPr>
          <p:cNvPr id="4" name="内容占位符 3"/>
          <p:cNvSpPr>
            <a:spLocks noGrp="1"/>
          </p:cNvSpPr>
          <p:nvPr>
            <p:ph sz="half" idx="2"/>
          </p:nvPr>
        </p:nvSpPr>
        <p:spPr>
          <a:xfrm>
            <a:off x="5090159" y="2237014"/>
            <a:ext cx="3743597" cy="3863749"/>
          </a:xfrm>
        </p:spPr>
        <p:txBody>
          <a:bodyPr>
            <a:normAutofit/>
          </a:bodyPr>
          <a:lstStyle/>
          <a:p>
            <a:r>
              <a:rPr lang="en-US" sz="2000" dirty="0" err="1">
                <a:solidFill>
                  <a:schemeClr val="tx2"/>
                </a:solidFill>
              </a:rPr>
              <a:t>Crossmaps</a:t>
            </a:r>
            <a:r>
              <a:rPr lang="en-US" sz="2000" dirty="0">
                <a:solidFill>
                  <a:schemeClr val="tx2"/>
                </a:solidFill>
              </a:rPr>
              <a:t> </a:t>
            </a:r>
            <a:r>
              <a:rPr lang="en-US" sz="2000" dirty="0"/>
              <a:t>visualize multiple and overlapping relations among entity types in collections of journal articles.</a:t>
            </a:r>
          </a:p>
        </p:txBody>
      </p:sp>
      <p:pic>
        <p:nvPicPr>
          <p:cNvPr id="8194" name="Picture 2" descr="http://www.pnas.org/content/101/suppl_1/5291/F4.large.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29150" y="4235910"/>
            <a:ext cx="4410076" cy="224845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www.circos.ca/img/masthead/wildlife-blackmarket.pn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l="1823" t="5900" r="39810" b="3585"/>
          <a:stretch/>
        </p:blipFill>
        <p:spPr bwMode="auto">
          <a:xfrm>
            <a:off x="148589" y="1574800"/>
            <a:ext cx="4480561" cy="2431883"/>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A2EF37A0-74FC-AB4F-AE4C-D9BFC6719E9F}" type="slidenum">
              <a:rPr lang="en-US" smtClean="0"/>
              <a:t>45</a:t>
            </a:fld>
            <a:endParaRPr lang="en-US"/>
          </a:p>
        </p:txBody>
      </p:sp>
    </p:spTree>
    <p:extLst>
      <p:ext uri="{BB962C8B-B14F-4D97-AF65-F5344CB8AC3E}">
        <p14:creationId xmlns:p14="http://schemas.microsoft.com/office/powerpoint/2010/main" val="402297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86120" y="1053331"/>
            <a:ext cx="5771761" cy="5804669"/>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46</a:t>
            </a:fld>
            <a:endParaRPr lang="en-US"/>
          </a:p>
        </p:txBody>
      </p:sp>
      <p:sp>
        <p:nvSpPr>
          <p:cNvPr id="2" name="Title 1"/>
          <p:cNvSpPr>
            <a:spLocks noGrp="1"/>
          </p:cNvSpPr>
          <p:nvPr>
            <p:ph type="title"/>
          </p:nvPr>
        </p:nvSpPr>
        <p:spPr/>
        <p:txBody>
          <a:bodyPr>
            <a:normAutofit/>
          </a:bodyPr>
          <a:lstStyle/>
          <a:p>
            <a:r>
              <a:rPr lang="en-US" dirty="0"/>
              <a:t>Williams College: Majors</a:t>
            </a:r>
            <a:r>
              <a:rPr lang="mr-IN" dirty="0"/>
              <a:t>–</a:t>
            </a:r>
            <a:r>
              <a:rPr lang="en-US" dirty="0"/>
              <a:t>Career </a:t>
            </a:r>
          </a:p>
        </p:txBody>
      </p:sp>
    </p:spTree>
    <p:extLst>
      <p:ext uri="{BB962C8B-B14F-4D97-AF65-F5344CB8AC3E}">
        <p14:creationId xmlns:p14="http://schemas.microsoft.com/office/powerpoint/2010/main" val="1918552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4914" y="1069660"/>
            <a:ext cx="5699488" cy="5804669"/>
          </a:xfrm>
          <a:prstGeom prst="rect">
            <a:avLst/>
          </a:prstGeom>
        </p:spPr>
      </p:pic>
      <p:sp>
        <p:nvSpPr>
          <p:cNvPr id="6" name="Slide Number Placeholder 5"/>
          <p:cNvSpPr>
            <a:spLocks noGrp="1"/>
          </p:cNvSpPr>
          <p:nvPr>
            <p:ph type="sldNum" sz="quarter" idx="12"/>
          </p:nvPr>
        </p:nvSpPr>
        <p:spPr/>
        <p:txBody>
          <a:bodyPr/>
          <a:lstStyle/>
          <a:p>
            <a:fld id="{A2EF37A0-74FC-AB4F-AE4C-D9BFC6719E9F}" type="slidenum">
              <a:rPr lang="en-US" smtClean="0"/>
              <a:t>47</a:t>
            </a:fld>
            <a:endParaRPr lang="en-US"/>
          </a:p>
        </p:txBody>
      </p:sp>
      <p:sp>
        <p:nvSpPr>
          <p:cNvPr id="2" name="Title 1"/>
          <p:cNvSpPr>
            <a:spLocks noGrp="1"/>
          </p:cNvSpPr>
          <p:nvPr>
            <p:ph type="title"/>
          </p:nvPr>
        </p:nvSpPr>
        <p:spPr/>
        <p:txBody>
          <a:bodyPr>
            <a:normAutofit/>
          </a:bodyPr>
          <a:lstStyle/>
          <a:p>
            <a:r>
              <a:rPr lang="en-US" dirty="0"/>
              <a:t>Williams College: Majors</a:t>
            </a:r>
            <a:r>
              <a:rPr lang="mr-IN" dirty="0"/>
              <a:t>–</a:t>
            </a:r>
            <a:r>
              <a:rPr lang="en-US" dirty="0"/>
              <a:t>Career </a:t>
            </a:r>
          </a:p>
        </p:txBody>
      </p:sp>
    </p:spTree>
    <p:extLst>
      <p:ext uri="{BB962C8B-B14F-4D97-AF65-F5344CB8AC3E}">
        <p14:creationId xmlns:p14="http://schemas.microsoft.com/office/powerpoint/2010/main" val="1000061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Visualization Type Selection: Topical</a:t>
            </a:r>
            <a:endParaRPr lang="en-US" dirty="0"/>
          </a:p>
        </p:txBody>
      </p:sp>
      <p:sp>
        <p:nvSpPr>
          <p:cNvPr id="3" name="内容占位符 2"/>
          <p:cNvSpPr>
            <a:spLocks noGrp="1"/>
          </p:cNvSpPr>
          <p:nvPr>
            <p:ph sz="half" idx="1"/>
          </p:nvPr>
        </p:nvSpPr>
        <p:spPr>
          <a:xfrm>
            <a:off x="457200" y="4414965"/>
            <a:ext cx="4114800" cy="1685798"/>
          </a:xfrm>
        </p:spPr>
        <p:txBody>
          <a:bodyPr>
            <a:normAutofit/>
          </a:bodyPr>
          <a:lstStyle/>
          <a:p>
            <a:r>
              <a:rPr lang="en-US" sz="2000" dirty="0">
                <a:solidFill>
                  <a:schemeClr val="tx2"/>
                </a:solidFill>
              </a:rPr>
              <a:t>Self-organizing maps (SOMs)</a:t>
            </a:r>
            <a:r>
              <a:rPr lang="en-US" sz="2000" dirty="0"/>
              <a:t> use geospatial metaphors to create abstract 2-D space and map elements onto the space.</a:t>
            </a:r>
          </a:p>
        </p:txBody>
      </p:sp>
      <p:sp>
        <p:nvSpPr>
          <p:cNvPr id="4" name="内容占位符 3"/>
          <p:cNvSpPr>
            <a:spLocks noGrp="1"/>
          </p:cNvSpPr>
          <p:nvPr>
            <p:ph sz="half" idx="2"/>
          </p:nvPr>
        </p:nvSpPr>
        <p:spPr>
          <a:xfrm>
            <a:off x="5090160" y="2073729"/>
            <a:ext cx="3291840" cy="1393370"/>
          </a:xfrm>
        </p:spPr>
        <p:txBody>
          <a:bodyPr>
            <a:normAutofit/>
          </a:bodyPr>
          <a:lstStyle/>
          <a:p>
            <a:r>
              <a:rPr lang="en-US" sz="2000" dirty="0">
                <a:solidFill>
                  <a:schemeClr val="tx2"/>
                </a:solidFill>
              </a:rPr>
              <a:t>Concept maps</a:t>
            </a:r>
            <a:r>
              <a:rPr lang="en-US" sz="2000" dirty="0"/>
              <a:t> are network graphs that show the relationships among concepts.</a:t>
            </a:r>
          </a:p>
        </p:txBody>
      </p:sp>
      <p:pic>
        <p:nvPicPr>
          <p:cNvPr id="6" name="图片 5"/>
          <p:cNvPicPr>
            <a:picLocks noChangeAspect="1"/>
          </p:cNvPicPr>
          <p:nvPr/>
        </p:nvPicPr>
        <p:blipFill>
          <a:blip r:embed="rId2"/>
          <a:stretch>
            <a:fillRect/>
          </a:stretch>
        </p:blipFill>
        <p:spPr>
          <a:xfrm>
            <a:off x="4992624" y="3467098"/>
            <a:ext cx="3522726" cy="2889253"/>
          </a:xfrm>
          <a:prstGeom prst="rect">
            <a:avLst/>
          </a:prstGeom>
        </p:spPr>
      </p:pic>
      <p:pic>
        <p:nvPicPr>
          <p:cNvPr id="7" name="Picture 4" descr="vol39zhu_9a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a:xfrm>
            <a:off x="457200" y="1524318"/>
            <a:ext cx="4114800" cy="289064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Slide Number Placeholder 11"/>
          <p:cNvSpPr>
            <a:spLocks noGrp="1"/>
          </p:cNvSpPr>
          <p:nvPr>
            <p:ph type="sldNum" sz="quarter" idx="12"/>
          </p:nvPr>
        </p:nvSpPr>
        <p:spPr/>
        <p:txBody>
          <a:bodyPr/>
          <a:lstStyle/>
          <a:p>
            <a:fld id="{A2EF37A0-74FC-AB4F-AE4C-D9BFC6719E9F}" type="slidenum">
              <a:rPr lang="en-US" smtClean="0"/>
              <a:t>48</a:t>
            </a:fld>
            <a:endParaRPr lang="en-US"/>
          </a:p>
        </p:txBody>
      </p:sp>
    </p:spTree>
    <p:extLst>
      <p:ext uri="{BB962C8B-B14F-4D97-AF65-F5344CB8AC3E}">
        <p14:creationId xmlns:p14="http://schemas.microsoft.com/office/powerpoint/2010/main" val="1140301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Network</a:t>
            </a:r>
            <a:endParaRPr lang="en-US" dirty="0"/>
          </a:p>
        </p:txBody>
      </p:sp>
      <p:sp>
        <p:nvSpPr>
          <p:cNvPr id="3" name="内容占位符 2"/>
          <p:cNvSpPr>
            <a:spLocks noGrp="1"/>
          </p:cNvSpPr>
          <p:nvPr>
            <p:ph idx="1"/>
          </p:nvPr>
        </p:nvSpPr>
        <p:spPr/>
        <p:txBody>
          <a:bodyPr>
            <a:normAutofit fontScale="92500" lnSpcReduction="10000"/>
          </a:bodyPr>
          <a:lstStyle/>
          <a:p>
            <a:r>
              <a:rPr lang="en-US" dirty="0"/>
              <a:t>The </a:t>
            </a:r>
            <a:r>
              <a:rPr lang="en-US" dirty="0">
                <a:solidFill>
                  <a:schemeClr val="tx2"/>
                </a:solidFill>
              </a:rPr>
              <a:t>with whom</a:t>
            </a:r>
            <a:r>
              <a:rPr lang="en-US" dirty="0"/>
              <a:t> question can be answered by tree and network visualization.</a:t>
            </a:r>
          </a:p>
          <a:p>
            <a:pPr marL="160020" indent="-342900">
              <a:buFont typeface="Arial" charset="0"/>
              <a:buChar char="•"/>
            </a:pPr>
            <a:r>
              <a:rPr lang="en-US" dirty="0"/>
              <a:t>Tree visualization utilizes structural, hierarchical data.</a:t>
            </a:r>
          </a:p>
          <a:p>
            <a:pPr marL="571500" lvl="1" indent="-342900"/>
            <a:r>
              <a:rPr lang="en-US" dirty="0"/>
              <a:t>Radial Tree Map</a:t>
            </a:r>
          </a:p>
          <a:p>
            <a:pPr marL="571500" lvl="1" indent="-342900"/>
            <a:r>
              <a:rPr lang="en-US" dirty="0" err="1"/>
              <a:t>Treemap</a:t>
            </a:r>
            <a:endParaRPr lang="en-US" dirty="0"/>
          </a:p>
          <a:p>
            <a:pPr marL="160020" indent="-342900">
              <a:buFont typeface="Arial" charset="0"/>
              <a:buChar char="•"/>
            </a:pPr>
            <a:r>
              <a:rPr lang="en-US" dirty="0"/>
              <a:t>Network visualization can deal with more complex relationships between nodes.</a:t>
            </a:r>
          </a:p>
          <a:p>
            <a:pPr marL="571500" lvl="1" indent="-342900"/>
            <a:r>
              <a:rPr lang="en-US" dirty="0"/>
              <a:t>Random layout</a:t>
            </a:r>
          </a:p>
          <a:p>
            <a:pPr marL="571500" lvl="1" indent="-342900"/>
            <a:r>
              <a:rPr lang="en-US" dirty="0"/>
              <a:t>Circular layout</a:t>
            </a:r>
          </a:p>
          <a:p>
            <a:pPr marL="571500" lvl="1" indent="-342900"/>
            <a:r>
              <a:rPr lang="en-US" dirty="0"/>
              <a:t>Force directed layout</a:t>
            </a:r>
          </a:p>
          <a:p>
            <a:pPr marL="571500" lvl="1" indent="-342900"/>
            <a:r>
              <a:rPr lang="en-US" dirty="0"/>
              <a:t>Bipartite layout</a:t>
            </a:r>
          </a:p>
          <a:p>
            <a:pPr marL="571500" lvl="1" indent="-342900"/>
            <a:r>
              <a:rPr lang="en-US" dirty="0"/>
              <a:t>Subway map layout</a:t>
            </a:r>
          </a:p>
          <a:p>
            <a:pPr marL="571500" lvl="1" indent="-342900"/>
            <a:r>
              <a:rPr lang="en-US" dirty="0"/>
              <a:t>Network overlays on geospatial maps</a:t>
            </a:r>
          </a:p>
        </p:txBody>
      </p:sp>
      <p:sp>
        <p:nvSpPr>
          <p:cNvPr id="8" name="Slide Number Placeholder 7"/>
          <p:cNvSpPr>
            <a:spLocks noGrp="1"/>
          </p:cNvSpPr>
          <p:nvPr>
            <p:ph type="sldNum" sz="quarter" idx="12"/>
          </p:nvPr>
        </p:nvSpPr>
        <p:spPr/>
        <p:txBody>
          <a:bodyPr/>
          <a:lstStyle/>
          <a:p>
            <a:fld id="{A2EF37A0-74FC-AB4F-AE4C-D9BFC6719E9F}" type="slidenum">
              <a:rPr lang="en-US" smtClean="0"/>
              <a:t>49</a:t>
            </a:fld>
            <a:endParaRPr lang="en-US"/>
          </a:p>
        </p:txBody>
      </p:sp>
    </p:spTree>
    <p:extLst>
      <p:ext uri="{BB962C8B-B14F-4D97-AF65-F5344CB8AC3E}">
        <p14:creationId xmlns:p14="http://schemas.microsoft.com/office/powerpoint/2010/main" val="900185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Brief History</a:t>
            </a:r>
            <a:endParaRPr lang="en-US" dirty="0"/>
          </a:p>
        </p:txBody>
      </p:sp>
      <p:sp>
        <p:nvSpPr>
          <p:cNvPr id="3" name="内容占位符 2"/>
          <p:cNvSpPr>
            <a:spLocks noGrp="1"/>
          </p:cNvSpPr>
          <p:nvPr>
            <p:ph idx="1"/>
          </p:nvPr>
        </p:nvSpPr>
        <p:spPr/>
        <p:txBody>
          <a:bodyPr/>
          <a:lstStyle/>
          <a:p>
            <a:r>
              <a:rPr lang="en-US" altLang="zh-TW" dirty="0"/>
              <a:t>First known map: 12th century </a:t>
            </a:r>
            <a:r>
              <a:rPr lang="en-US" altLang="zh-TW" sz="1400" dirty="0"/>
              <a:t>[</a:t>
            </a:r>
            <a:r>
              <a:rPr lang="en-US" altLang="zh-TW" sz="1400" dirty="0" err="1"/>
              <a:t>Tegarden</a:t>
            </a:r>
            <a:r>
              <a:rPr lang="en-US" altLang="zh-TW" sz="1400" dirty="0"/>
              <a:t> 1999]</a:t>
            </a:r>
            <a:endParaRPr lang="en-US" altLang="zh-TW" dirty="0"/>
          </a:p>
          <a:p>
            <a:r>
              <a:rPr lang="en-US" altLang="zh-TW" dirty="0"/>
              <a:t>First presentation graphics: William </a:t>
            </a:r>
            <a:r>
              <a:rPr lang="en-US" altLang="zh-TW" dirty="0" err="1"/>
              <a:t>Playfair</a:t>
            </a:r>
            <a:r>
              <a:rPr lang="en-US" altLang="zh-TW" dirty="0"/>
              <a:t> (1786)</a:t>
            </a:r>
          </a:p>
          <a:p>
            <a:r>
              <a:rPr lang="en-US" altLang="zh-TW" dirty="0"/>
              <a:t>Multidimensional representations appeared in 19th century </a:t>
            </a:r>
            <a:r>
              <a:rPr lang="en-US" altLang="zh-TW" sz="1400" dirty="0"/>
              <a:t>[</a:t>
            </a:r>
            <a:r>
              <a:rPr lang="en-US" altLang="zh-TW" sz="1400" dirty="0" err="1"/>
              <a:t>Tufte</a:t>
            </a:r>
            <a:r>
              <a:rPr lang="en-US" altLang="zh-TW" sz="1400" dirty="0"/>
              <a:t> 1983]</a:t>
            </a:r>
          </a:p>
          <a:p>
            <a:r>
              <a:rPr lang="en-US" altLang="zh-TW" dirty="0"/>
              <a:t>Examples:</a:t>
            </a:r>
          </a:p>
          <a:p>
            <a:pPr marL="160020" indent="-342900">
              <a:buFont typeface="Arial" charset="0"/>
              <a:buChar char="•"/>
            </a:pPr>
            <a:r>
              <a:rPr lang="en-US" altLang="zh-TW" b="0" dirty="0"/>
              <a:t>William </a:t>
            </a:r>
            <a:r>
              <a:rPr lang="en-US" altLang="zh-TW" b="0" dirty="0" err="1"/>
              <a:t>Playfair</a:t>
            </a:r>
            <a:r>
              <a:rPr lang="en-US" altLang="zh-TW" b="0" dirty="0"/>
              <a:t> (1786, 1821) </a:t>
            </a:r>
            <a:r>
              <a:rPr lang="mr-IN" altLang="zh-TW" b="0" dirty="0"/>
              <a:t>–</a:t>
            </a:r>
            <a:r>
              <a:rPr lang="en-US" altLang="zh-TW" b="0" dirty="0"/>
              <a:t> founder of graphical methods for statistics &amp; economist</a:t>
            </a:r>
            <a:endParaRPr lang="en-US" b="0" dirty="0"/>
          </a:p>
          <a:p>
            <a:pPr marL="160020" indent="-342900">
              <a:buFont typeface="Arial" charset="0"/>
              <a:buChar char="•"/>
            </a:pPr>
            <a:r>
              <a:rPr lang="en-US" b="0" dirty="0"/>
              <a:t>John Snow (1854) – Cholera Map in London</a:t>
            </a:r>
          </a:p>
          <a:p>
            <a:pPr marL="160020" indent="-342900">
              <a:buFont typeface="Arial" charset="0"/>
              <a:buChar char="•"/>
            </a:pPr>
            <a:r>
              <a:rPr lang="en-US" altLang="zh-TW" b="0" dirty="0"/>
              <a:t>Charles Joseph </a:t>
            </a:r>
            <a:r>
              <a:rPr lang="en-US" altLang="zh-TW" b="0" dirty="0" err="1"/>
              <a:t>Minard</a:t>
            </a:r>
            <a:r>
              <a:rPr lang="en-US" altLang="zh-TW" b="0" dirty="0"/>
              <a:t> (1861) – Napoleon and The Russian Campaign of 1812</a:t>
            </a:r>
          </a:p>
          <a:p>
            <a:pPr lvl="2"/>
            <a:endParaRPr lang="en-US" altLang="zh-TW" dirty="0"/>
          </a:p>
          <a:p>
            <a:endParaRPr lang="en-US" altLang="zh-TW" dirty="0"/>
          </a:p>
        </p:txBody>
      </p:sp>
      <p:sp>
        <p:nvSpPr>
          <p:cNvPr id="8" name="Slide Number Placeholder 7"/>
          <p:cNvSpPr>
            <a:spLocks noGrp="1"/>
          </p:cNvSpPr>
          <p:nvPr>
            <p:ph type="sldNum" sz="quarter" idx="12"/>
          </p:nvPr>
        </p:nvSpPr>
        <p:spPr/>
        <p:txBody>
          <a:bodyPr/>
          <a:lstStyle/>
          <a:p>
            <a:fld id="{A2EF37A0-74FC-AB4F-AE4C-D9BFC6719E9F}" type="slidenum">
              <a:rPr lang="en-US" smtClean="0"/>
              <a:t>5</a:t>
            </a:fld>
            <a:endParaRPr lang="en-US"/>
          </a:p>
        </p:txBody>
      </p:sp>
      <p:sp>
        <p:nvSpPr>
          <p:cNvPr id="9" name="Rounded Rectangle 8"/>
          <p:cNvSpPr/>
          <p:nvPr/>
        </p:nvSpPr>
        <p:spPr>
          <a:xfrm>
            <a:off x="2743200" y="5715000"/>
            <a:ext cx="5698671" cy="7674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a:t>
            </a:r>
            <a:r>
              <a:rPr lang="mr-IN" dirty="0"/>
              <a:t>…</a:t>
            </a:r>
            <a:r>
              <a:rPr lang="en-US" dirty="0"/>
              <a:t> the best statistical graphic ever drawn.”  -- </a:t>
            </a:r>
            <a:r>
              <a:rPr lang="en-US" dirty="0" err="1"/>
              <a:t>Tufte</a:t>
            </a:r>
            <a:endParaRPr lang="en-US" dirty="0"/>
          </a:p>
        </p:txBody>
      </p:sp>
    </p:spTree>
    <p:extLst>
      <p:ext uri="{BB962C8B-B14F-4D97-AF65-F5344CB8AC3E}">
        <p14:creationId xmlns:p14="http://schemas.microsoft.com/office/powerpoint/2010/main" val="126666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Network</a:t>
            </a:r>
            <a:endParaRPr lang="en-US" dirty="0"/>
          </a:p>
        </p:txBody>
      </p:sp>
      <p:sp>
        <p:nvSpPr>
          <p:cNvPr id="5" name="内容占位符 4"/>
          <p:cNvSpPr>
            <a:spLocks noGrp="1"/>
          </p:cNvSpPr>
          <p:nvPr>
            <p:ph sz="half" idx="1"/>
          </p:nvPr>
        </p:nvSpPr>
        <p:spPr>
          <a:xfrm>
            <a:off x="457200" y="4849585"/>
            <a:ext cx="3577585" cy="1251177"/>
          </a:xfrm>
        </p:spPr>
        <p:txBody>
          <a:bodyPr>
            <a:normAutofit lnSpcReduction="10000"/>
          </a:bodyPr>
          <a:lstStyle/>
          <a:p>
            <a:r>
              <a:rPr lang="en-US" sz="2000" dirty="0">
                <a:solidFill>
                  <a:schemeClr val="tx2"/>
                </a:solidFill>
              </a:rPr>
              <a:t>Radial tree maps</a:t>
            </a:r>
            <a:r>
              <a:rPr lang="en-US" sz="2000" dirty="0"/>
              <a:t> are a method of displaying a tree structure in a way that expands outwards, radially.</a:t>
            </a:r>
          </a:p>
        </p:txBody>
      </p:sp>
      <p:sp>
        <p:nvSpPr>
          <p:cNvPr id="6" name="内容占位符 5"/>
          <p:cNvSpPr>
            <a:spLocks noGrp="1"/>
          </p:cNvSpPr>
          <p:nvPr>
            <p:ph sz="half" idx="2"/>
          </p:nvPr>
        </p:nvSpPr>
        <p:spPr>
          <a:xfrm>
            <a:off x="4436377" y="2400300"/>
            <a:ext cx="4266298" cy="3700463"/>
          </a:xfrm>
        </p:spPr>
        <p:txBody>
          <a:bodyPr>
            <a:normAutofit lnSpcReduction="10000"/>
          </a:bodyPr>
          <a:lstStyle/>
          <a:p>
            <a:r>
              <a:rPr lang="en-US" sz="2000" dirty="0" err="1">
                <a:solidFill>
                  <a:schemeClr val="tx2"/>
                </a:solidFill>
              </a:rPr>
              <a:t>Treemaps</a:t>
            </a:r>
            <a:r>
              <a:rPr lang="en-US" sz="2000" dirty="0">
                <a:solidFill>
                  <a:schemeClr val="tx2"/>
                </a:solidFill>
              </a:rPr>
              <a:t> </a:t>
            </a:r>
            <a:r>
              <a:rPr lang="en-US" sz="2000" dirty="0"/>
              <a:t>are a space-constrained visualization of hierarchical structure</a:t>
            </a:r>
          </a:p>
        </p:txBody>
      </p:sp>
      <p:pic>
        <p:nvPicPr>
          <p:cNvPr id="10242" name="Picture 2" descr="https://upload.wikimedia.org/wikipedia/commons/thumb/e/e1/Radial_tree_-_Graphic_Statistics_in_Management.svg/2000px-Radial_tree_-_Graphic_Statistics_in_Management.svg.pn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858792" y="1524318"/>
            <a:ext cx="3367803" cy="32004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hiveondemand.com/portal/images/SP100_Treemap.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36377" y="3388509"/>
            <a:ext cx="4347215" cy="2086664"/>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A2EF37A0-74FC-AB4F-AE4C-D9BFC6719E9F}" type="slidenum">
              <a:rPr lang="en-US" smtClean="0"/>
              <a:t>50</a:t>
            </a:fld>
            <a:endParaRPr lang="en-US"/>
          </a:p>
        </p:txBody>
      </p:sp>
      <p:pic>
        <p:nvPicPr>
          <p:cNvPr id="13" name="Picture 1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99523" y="5616903"/>
            <a:ext cx="1540006" cy="1022393"/>
          </a:xfrm>
          <a:prstGeom prst="rect">
            <a:avLst/>
          </a:prstGeom>
        </p:spPr>
      </p:pic>
    </p:spTree>
    <p:extLst>
      <p:ext uri="{BB962C8B-B14F-4D97-AF65-F5344CB8AC3E}">
        <p14:creationId xmlns:p14="http://schemas.microsoft.com/office/powerpoint/2010/main" val="400413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Network</a:t>
            </a:r>
            <a:endParaRPr lang="en-US" dirty="0"/>
          </a:p>
        </p:txBody>
      </p:sp>
      <p:sp>
        <p:nvSpPr>
          <p:cNvPr id="3" name="内容占位符 2"/>
          <p:cNvSpPr>
            <a:spLocks noGrp="1"/>
          </p:cNvSpPr>
          <p:nvPr>
            <p:ph sz="half" idx="1"/>
          </p:nvPr>
        </p:nvSpPr>
        <p:spPr>
          <a:xfrm>
            <a:off x="457200" y="4915218"/>
            <a:ext cx="4465320" cy="1185545"/>
          </a:xfrm>
        </p:spPr>
        <p:txBody>
          <a:bodyPr>
            <a:normAutofit lnSpcReduction="10000"/>
          </a:bodyPr>
          <a:lstStyle/>
          <a:p>
            <a:r>
              <a:rPr lang="en-US" sz="2000" dirty="0">
                <a:solidFill>
                  <a:schemeClr val="tx2"/>
                </a:solidFill>
              </a:rPr>
              <a:t>Random</a:t>
            </a:r>
            <a:r>
              <a:rPr lang="en-US" sz="2000" dirty="0"/>
              <a:t> layout</a:t>
            </a:r>
          </a:p>
          <a:p>
            <a:pPr lvl="1"/>
            <a:r>
              <a:rPr lang="en-US" sz="2000" dirty="0"/>
              <a:t>Fast</a:t>
            </a:r>
          </a:p>
          <a:p>
            <a:pPr lvl="1"/>
            <a:r>
              <a:rPr lang="en-US" sz="2000" dirty="0"/>
              <a:t>Impression of size and density</a:t>
            </a:r>
          </a:p>
        </p:txBody>
      </p:sp>
      <p:sp>
        <p:nvSpPr>
          <p:cNvPr id="4" name="内容占位符 3"/>
          <p:cNvSpPr>
            <a:spLocks noGrp="1"/>
          </p:cNvSpPr>
          <p:nvPr>
            <p:ph sz="half" idx="2"/>
          </p:nvPr>
        </p:nvSpPr>
        <p:spPr/>
        <p:txBody>
          <a:bodyPr>
            <a:normAutofit lnSpcReduction="10000"/>
          </a:bodyPr>
          <a:lstStyle/>
          <a:p>
            <a:r>
              <a:rPr lang="en-US" sz="2000" dirty="0">
                <a:solidFill>
                  <a:schemeClr val="tx2"/>
                </a:solidFill>
              </a:rPr>
              <a:t>Circular</a:t>
            </a:r>
            <a:r>
              <a:rPr lang="en-US" sz="2000" dirty="0"/>
              <a:t> layout</a:t>
            </a:r>
          </a:p>
          <a:p>
            <a:pPr lvl="1"/>
            <a:r>
              <a:rPr lang="en-US" sz="2000" dirty="0"/>
              <a:t>Fast</a:t>
            </a:r>
          </a:p>
          <a:p>
            <a:pPr lvl="1"/>
            <a:r>
              <a:rPr lang="en-US" sz="2000" dirty="0"/>
              <a:t>Can provide sequential information</a:t>
            </a:r>
          </a:p>
        </p:txBody>
      </p:sp>
      <p:pic>
        <p:nvPicPr>
          <p:cNvPr id="6" name="图片 5"/>
          <p:cNvPicPr>
            <a:picLocks noChangeAspect="1"/>
          </p:cNvPicPr>
          <p:nvPr/>
        </p:nvPicPr>
        <p:blipFill>
          <a:blip r:embed="rId2"/>
          <a:stretch>
            <a:fillRect/>
          </a:stretch>
        </p:blipFill>
        <p:spPr>
          <a:xfrm>
            <a:off x="759278" y="1524318"/>
            <a:ext cx="3429000" cy="3390900"/>
          </a:xfrm>
          <a:prstGeom prst="rect">
            <a:avLst/>
          </a:prstGeom>
        </p:spPr>
      </p:pic>
      <p:pic>
        <p:nvPicPr>
          <p:cNvPr id="7" name="图片 6"/>
          <p:cNvPicPr>
            <a:picLocks noChangeAspect="1"/>
          </p:cNvPicPr>
          <p:nvPr/>
        </p:nvPicPr>
        <p:blipFill>
          <a:blip r:embed="rId3"/>
          <a:stretch>
            <a:fillRect/>
          </a:stretch>
        </p:blipFill>
        <p:spPr>
          <a:xfrm>
            <a:off x="4922520" y="2981325"/>
            <a:ext cx="3438525" cy="3533775"/>
          </a:xfrm>
          <a:prstGeom prst="rect">
            <a:avLst/>
          </a:prstGeom>
        </p:spPr>
      </p:pic>
      <p:sp>
        <p:nvSpPr>
          <p:cNvPr id="12" name="Slide Number Placeholder 11"/>
          <p:cNvSpPr>
            <a:spLocks noGrp="1"/>
          </p:cNvSpPr>
          <p:nvPr>
            <p:ph type="sldNum" sz="quarter" idx="12"/>
          </p:nvPr>
        </p:nvSpPr>
        <p:spPr/>
        <p:txBody>
          <a:bodyPr/>
          <a:lstStyle/>
          <a:p>
            <a:fld id="{A2EF37A0-74FC-AB4F-AE4C-D9BFC6719E9F}" type="slidenum">
              <a:rPr lang="en-US" smtClean="0"/>
              <a:t>51</a:t>
            </a:fld>
            <a:endParaRPr lang="en-US"/>
          </a:p>
        </p:txBody>
      </p:sp>
    </p:spTree>
    <p:extLst>
      <p:ext uri="{BB962C8B-B14F-4D97-AF65-F5344CB8AC3E}">
        <p14:creationId xmlns:p14="http://schemas.microsoft.com/office/powerpoint/2010/main" val="168966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Network</a:t>
            </a:r>
            <a:endParaRPr lang="en-US" dirty="0"/>
          </a:p>
        </p:txBody>
      </p:sp>
      <p:sp>
        <p:nvSpPr>
          <p:cNvPr id="3" name="内容占位符 2"/>
          <p:cNvSpPr>
            <a:spLocks noGrp="1"/>
          </p:cNvSpPr>
          <p:nvPr>
            <p:ph sz="half" idx="1"/>
          </p:nvPr>
        </p:nvSpPr>
        <p:spPr>
          <a:xfrm>
            <a:off x="656735" y="5192713"/>
            <a:ext cx="3409950" cy="1528763"/>
          </a:xfrm>
        </p:spPr>
        <p:txBody>
          <a:bodyPr>
            <a:normAutofit/>
          </a:bodyPr>
          <a:lstStyle/>
          <a:p>
            <a:r>
              <a:rPr lang="en-US" sz="2000" dirty="0">
                <a:solidFill>
                  <a:schemeClr val="tx2"/>
                </a:solidFill>
              </a:rPr>
              <a:t>Force-directed</a:t>
            </a:r>
            <a:r>
              <a:rPr lang="en-US" sz="2000" dirty="0"/>
              <a:t> layout</a:t>
            </a:r>
          </a:p>
          <a:p>
            <a:pPr lvl="1"/>
            <a:r>
              <a:rPr lang="en-US" sz="2000" dirty="0"/>
              <a:t>Utilizes similarity or distance relationships among nodes</a:t>
            </a:r>
          </a:p>
        </p:txBody>
      </p:sp>
      <p:sp>
        <p:nvSpPr>
          <p:cNvPr id="4" name="内容占位符 3"/>
          <p:cNvSpPr>
            <a:spLocks noGrp="1"/>
          </p:cNvSpPr>
          <p:nvPr>
            <p:ph sz="half" idx="2"/>
          </p:nvPr>
        </p:nvSpPr>
        <p:spPr/>
        <p:txBody>
          <a:bodyPr>
            <a:normAutofit/>
          </a:bodyPr>
          <a:lstStyle/>
          <a:p>
            <a:r>
              <a:rPr lang="en-US" sz="2000" dirty="0">
                <a:solidFill>
                  <a:schemeClr val="tx2"/>
                </a:solidFill>
              </a:rPr>
              <a:t>Bipartite</a:t>
            </a:r>
            <a:r>
              <a:rPr lang="en-US" sz="2000" dirty="0"/>
              <a:t> layout</a:t>
            </a:r>
          </a:p>
          <a:p>
            <a:pPr lvl="1"/>
            <a:r>
              <a:rPr lang="en-US" sz="2000" dirty="0"/>
              <a:t>Renders networks with two node types as two lists.</a:t>
            </a:r>
          </a:p>
          <a:p>
            <a:endParaRPr lang="en-US" sz="2000" dirty="0"/>
          </a:p>
        </p:txBody>
      </p:sp>
      <p:pic>
        <p:nvPicPr>
          <p:cNvPr id="6" name="图片 5"/>
          <p:cNvPicPr>
            <a:picLocks noChangeAspect="1"/>
          </p:cNvPicPr>
          <p:nvPr/>
        </p:nvPicPr>
        <p:blipFill>
          <a:blip r:embed="rId2"/>
          <a:stretch>
            <a:fillRect/>
          </a:stretch>
        </p:blipFill>
        <p:spPr>
          <a:xfrm>
            <a:off x="656735" y="1524318"/>
            <a:ext cx="3409950" cy="3514725"/>
          </a:xfrm>
          <a:prstGeom prst="rect">
            <a:avLst/>
          </a:prstGeom>
        </p:spPr>
      </p:pic>
      <p:pic>
        <p:nvPicPr>
          <p:cNvPr id="7" name="图片 6"/>
          <p:cNvPicPr>
            <a:picLocks noChangeAspect="1"/>
          </p:cNvPicPr>
          <p:nvPr/>
        </p:nvPicPr>
        <p:blipFill>
          <a:blip r:embed="rId3"/>
          <a:stretch>
            <a:fillRect/>
          </a:stretch>
        </p:blipFill>
        <p:spPr>
          <a:xfrm>
            <a:off x="5510869" y="3118305"/>
            <a:ext cx="2450421" cy="3390900"/>
          </a:xfrm>
          <a:prstGeom prst="rect">
            <a:avLst/>
          </a:prstGeom>
        </p:spPr>
      </p:pic>
      <p:sp>
        <p:nvSpPr>
          <p:cNvPr id="12" name="Slide Number Placeholder 11"/>
          <p:cNvSpPr>
            <a:spLocks noGrp="1"/>
          </p:cNvSpPr>
          <p:nvPr>
            <p:ph type="sldNum" sz="quarter" idx="12"/>
          </p:nvPr>
        </p:nvSpPr>
        <p:spPr/>
        <p:txBody>
          <a:bodyPr/>
          <a:lstStyle/>
          <a:p>
            <a:fld id="{A2EF37A0-74FC-AB4F-AE4C-D9BFC6719E9F}" type="slidenum">
              <a:rPr lang="en-US" smtClean="0"/>
              <a:t>52</a:t>
            </a:fld>
            <a:endParaRPr lang="en-US"/>
          </a:p>
        </p:txBody>
      </p:sp>
    </p:spTree>
    <p:extLst>
      <p:ext uri="{BB962C8B-B14F-4D97-AF65-F5344CB8AC3E}">
        <p14:creationId xmlns:p14="http://schemas.microsoft.com/office/powerpoint/2010/main" val="200399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t>Visualization Type Selection: Network</a:t>
            </a:r>
            <a:endParaRPr lang="en-US" dirty="0"/>
          </a:p>
        </p:txBody>
      </p:sp>
      <p:sp>
        <p:nvSpPr>
          <p:cNvPr id="3" name="内容占位符 2"/>
          <p:cNvSpPr>
            <a:spLocks noGrp="1"/>
          </p:cNvSpPr>
          <p:nvPr>
            <p:ph sz="half" idx="1"/>
          </p:nvPr>
        </p:nvSpPr>
        <p:spPr>
          <a:xfrm>
            <a:off x="324616" y="4432089"/>
            <a:ext cx="4397834" cy="1819147"/>
          </a:xfrm>
        </p:spPr>
        <p:txBody>
          <a:bodyPr>
            <a:normAutofit/>
          </a:bodyPr>
          <a:lstStyle/>
          <a:p>
            <a:r>
              <a:rPr lang="en-US" sz="2000" dirty="0">
                <a:solidFill>
                  <a:schemeClr val="tx2"/>
                </a:solidFill>
              </a:rPr>
              <a:t>Subway map</a:t>
            </a:r>
            <a:r>
              <a:rPr lang="en-US" sz="2000" dirty="0"/>
              <a:t> layout</a:t>
            </a:r>
          </a:p>
          <a:p>
            <a:pPr lvl="1"/>
            <a:r>
              <a:rPr lang="en-US" sz="2000" dirty="0"/>
              <a:t>Aim for evenly distributed nodes, uniform edge lengths, and orthogonal drawings.</a:t>
            </a:r>
          </a:p>
          <a:p>
            <a:pPr lvl="1"/>
            <a:r>
              <a:rPr lang="en-US" sz="2000" dirty="0"/>
              <a:t>E.g. Ph.D. Thesis map (2004)</a:t>
            </a:r>
          </a:p>
        </p:txBody>
      </p:sp>
      <p:sp>
        <p:nvSpPr>
          <p:cNvPr id="4" name="内容占位符 3"/>
          <p:cNvSpPr>
            <a:spLocks noGrp="1"/>
          </p:cNvSpPr>
          <p:nvPr>
            <p:ph sz="half" idx="2"/>
          </p:nvPr>
        </p:nvSpPr>
        <p:spPr/>
        <p:txBody>
          <a:bodyPr>
            <a:normAutofit/>
          </a:bodyPr>
          <a:lstStyle/>
          <a:p>
            <a:r>
              <a:rPr lang="en-US" sz="2000" dirty="0">
                <a:solidFill>
                  <a:schemeClr val="tx2"/>
                </a:solidFill>
              </a:rPr>
              <a:t>Network overlays</a:t>
            </a:r>
            <a:r>
              <a:rPr lang="en-US" sz="2000" dirty="0"/>
              <a:t> on geospatial maps</a:t>
            </a:r>
          </a:p>
          <a:p>
            <a:pPr lvl="1"/>
            <a:r>
              <a:rPr lang="en-US" sz="2000" dirty="0"/>
              <a:t>Use a geospatial reference system to place nodes</a:t>
            </a:r>
          </a:p>
          <a:p>
            <a:pPr lvl="1"/>
            <a:r>
              <a:rPr lang="en-US" sz="2000" dirty="0"/>
              <a:t>E.g., airport traffic</a:t>
            </a:r>
          </a:p>
          <a:p>
            <a:endParaRPr lang="en-US" sz="2000" dirty="0"/>
          </a:p>
        </p:txBody>
      </p:sp>
      <p:pic>
        <p:nvPicPr>
          <p:cNvPr id="6" name="图片 5"/>
          <p:cNvPicPr>
            <a:picLocks noChangeAspect="1"/>
          </p:cNvPicPr>
          <p:nvPr/>
        </p:nvPicPr>
        <p:blipFill>
          <a:blip r:embed="rId2"/>
          <a:stretch>
            <a:fillRect/>
          </a:stretch>
        </p:blipFill>
        <p:spPr>
          <a:xfrm>
            <a:off x="4831775" y="3837781"/>
            <a:ext cx="3454460" cy="2074735"/>
          </a:xfrm>
          <a:prstGeom prst="rect">
            <a:avLst/>
          </a:prstGeom>
        </p:spPr>
      </p:pic>
      <p:pic>
        <p:nvPicPr>
          <p:cNvPr id="11266" name="Picture 2" descr="http://www.scimaps.org/images/maps/865W/IT_01_06_PhD-Map.jpg"/>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524686" y="1574800"/>
            <a:ext cx="3939379" cy="2806807"/>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0"/>
          <p:cNvSpPr>
            <a:spLocks noGrp="1"/>
          </p:cNvSpPr>
          <p:nvPr>
            <p:ph type="sldNum" sz="quarter" idx="12"/>
          </p:nvPr>
        </p:nvSpPr>
        <p:spPr/>
        <p:txBody>
          <a:bodyPr/>
          <a:lstStyle/>
          <a:p>
            <a:fld id="{A2EF37A0-74FC-AB4F-AE4C-D9BFC6719E9F}" type="slidenum">
              <a:rPr lang="en-US" smtClean="0"/>
              <a:t>53</a:t>
            </a:fld>
            <a:endParaRPr lang="en-US"/>
          </a:p>
        </p:txBody>
      </p:sp>
    </p:spTree>
    <p:extLst>
      <p:ext uri="{BB962C8B-B14F-4D97-AF65-F5344CB8AC3E}">
        <p14:creationId xmlns:p14="http://schemas.microsoft.com/office/powerpoint/2010/main" val="1785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fontScale="90000"/>
          </a:bodyPr>
          <a:lstStyle/>
          <a:p>
            <a:r>
              <a:rPr lang="en-US" dirty="0"/>
              <a:t>Needs-Driven Model: Visually Encode data</a:t>
            </a:r>
          </a:p>
        </p:txBody>
      </p:sp>
      <p:pic>
        <p:nvPicPr>
          <p:cNvPr id="8" name="内容占位符 7"/>
          <p:cNvPicPr>
            <a:picLocks noGrp="1" noChangeAspect="1"/>
          </p:cNvPicPr>
          <p:nvPr>
            <p:ph idx="1"/>
          </p:nvPr>
        </p:nvPicPr>
        <p:blipFill rotWithShape="1">
          <a:blip r:embed="rId2" cstate="hqprint">
            <a:extLst>
              <a:ext uri="{28A0092B-C50C-407E-A947-70E740481C1C}">
                <a14:useLocalDpi xmlns:a14="http://schemas.microsoft.com/office/drawing/2010/main"/>
              </a:ext>
            </a:extLst>
          </a:blip>
          <a:srcRect/>
          <a:stretch/>
        </p:blipFill>
        <p:spPr>
          <a:xfrm>
            <a:off x="859657" y="1752600"/>
            <a:ext cx="6815086" cy="4373563"/>
          </a:xfrm>
        </p:spPr>
      </p:pic>
      <p:sp>
        <p:nvSpPr>
          <p:cNvPr id="9" name="文本框 8"/>
          <p:cNvSpPr txBox="1"/>
          <p:nvPr/>
        </p:nvSpPr>
        <p:spPr>
          <a:xfrm>
            <a:off x="7024236" y="6104424"/>
            <a:ext cx="1491114" cy="369332"/>
          </a:xfrm>
          <a:prstGeom prst="rect">
            <a:avLst/>
          </a:prstGeom>
          <a:noFill/>
        </p:spPr>
        <p:txBody>
          <a:bodyPr wrap="none" rtlCol="0">
            <a:spAutoFit/>
          </a:bodyPr>
          <a:lstStyle/>
          <a:p>
            <a:r>
              <a:rPr lang="en-US" dirty="0" err="1"/>
              <a:t>Börner</a:t>
            </a:r>
            <a:r>
              <a:rPr lang="en-US" dirty="0"/>
              <a:t> (2014)</a:t>
            </a:r>
          </a:p>
        </p:txBody>
      </p:sp>
      <p:sp>
        <p:nvSpPr>
          <p:cNvPr id="7" name="矩形 6"/>
          <p:cNvSpPr/>
          <p:nvPr/>
        </p:nvSpPr>
        <p:spPr>
          <a:xfrm>
            <a:off x="5526157" y="2694935"/>
            <a:ext cx="2917263" cy="861065"/>
          </a:xfrm>
          <a:prstGeom prst="rect">
            <a:avLst/>
          </a:prstGeom>
          <a:noFill/>
          <a:ln w="381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A2EF37A0-74FC-AB4F-AE4C-D9BFC6719E9F}" type="slidenum">
              <a:rPr lang="en-US" smtClean="0"/>
              <a:t>54</a:t>
            </a:fld>
            <a:endParaRPr lang="en-US"/>
          </a:p>
        </p:txBody>
      </p:sp>
    </p:spTree>
    <p:extLst>
      <p:ext uri="{BB962C8B-B14F-4D97-AF65-F5344CB8AC3E}">
        <p14:creationId xmlns:p14="http://schemas.microsoft.com/office/powerpoint/2010/main" val="16280696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a:t>Data Scale Types</a:t>
            </a:r>
            <a:endParaRPr lang="en-US" dirty="0"/>
          </a:p>
        </p:txBody>
      </p:sp>
      <p:sp>
        <p:nvSpPr>
          <p:cNvPr id="7" name="内容占位符 6"/>
          <p:cNvSpPr>
            <a:spLocks noGrp="1"/>
          </p:cNvSpPr>
          <p:nvPr>
            <p:ph idx="1"/>
          </p:nvPr>
        </p:nvSpPr>
        <p:spPr>
          <a:xfrm>
            <a:off x="457200" y="1752600"/>
            <a:ext cx="6695373" cy="4373563"/>
          </a:xfrm>
        </p:spPr>
        <p:txBody>
          <a:bodyPr>
            <a:normAutofit fontScale="77500" lnSpcReduction="20000"/>
          </a:bodyPr>
          <a:lstStyle/>
          <a:p>
            <a:r>
              <a:rPr lang="en-US" dirty="0">
                <a:solidFill>
                  <a:schemeClr val="tx2"/>
                </a:solidFill>
              </a:rPr>
              <a:t>Categorical</a:t>
            </a:r>
            <a:r>
              <a:rPr lang="en-US" dirty="0"/>
              <a:t> (nominal): A categorical scale, also called nominal or category scale, is qualitative. Categories are assume to be non-overlapping. </a:t>
            </a:r>
          </a:p>
          <a:p>
            <a:endParaRPr lang="en-US" dirty="0"/>
          </a:p>
          <a:p>
            <a:r>
              <a:rPr lang="en-US" dirty="0">
                <a:solidFill>
                  <a:schemeClr val="tx2"/>
                </a:solidFill>
              </a:rPr>
              <a:t>Ordinal</a:t>
            </a:r>
            <a:r>
              <a:rPr lang="en-US" dirty="0"/>
              <a:t>: An ordinal scale, also called sequence or ordered, is qualitative. It rank-orders values representing categories based on some intrinsic ranking but not at measureable intervals.</a:t>
            </a:r>
          </a:p>
          <a:p>
            <a:pPr lvl="1"/>
            <a:endParaRPr lang="en-US" dirty="0"/>
          </a:p>
          <a:p>
            <a:r>
              <a:rPr lang="en-US" dirty="0">
                <a:solidFill>
                  <a:schemeClr val="tx2"/>
                </a:solidFill>
              </a:rPr>
              <a:t>Interval</a:t>
            </a:r>
            <a:r>
              <a:rPr lang="en-US" dirty="0"/>
              <a:t>: An interval scale, also called value scale, is a quantitative numerical scale of measurement where the distance between any two adjacent values (or intervals) is equal but the zero point is arbitrary.</a:t>
            </a:r>
          </a:p>
          <a:p>
            <a:endParaRPr lang="en-US" dirty="0"/>
          </a:p>
          <a:p>
            <a:r>
              <a:rPr lang="en-US" dirty="0">
                <a:solidFill>
                  <a:schemeClr val="tx2"/>
                </a:solidFill>
              </a:rPr>
              <a:t>Ratio</a:t>
            </a:r>
            <a:r>
              <a:rPr lang="en-US" dirty="0"/>
              <a:t>: A ratio scale, also called proportional scale, is a quantitative numerical scale. It represents values organized as an ordered sequence, with meaningful uniform spacing, and has a true zero point.</a:t>
            </a:r>
          </a:p>
          <a:p>
            <a:pPr lvl="1"/>
            <a:endParaRPr lang="en-US" dirty="0"/>
          </a:p>
        </p:txBody>
      </p:sp>
      <p:sp>
        <p:nvSpPr>
          <p:cNvPr id="8" name="矩形 7"/>
          <p:cNvSpPr/>
          <p:nvPr/>
        </p:nvSpPr>
        <p:spPr>
          <a:xfrm>
            <a:off x="7307134" y="1690689"/>
            <a:ext cx="1240981" cy="646331"/>
          </a:xfrm>
          <a:prstGeom prst="rect">
            <a:avLst/>
          </a:prstGeom>
        </p:spPr>
        <p:txBody>
          <a:bodyPr wrap="none">
            <a:spAutoFit/>
          </a:bodyPr>
          <a:lstStyle/>
          <a:p>
            <a:pPr algn="ctr"/>
            <a:r>
              <a:rPr lang="en-US" altLang="zh-TW" b="1" dirty="0">
                <a:ea typeface="新細明體" charset="-120"/>
              </a:rPr>
              <a:t>More</a:t>
            </a:r>
          </a:p>
          <a:p>
            <a:pPr algn="ctr"/>
            <a:r>
              <a:rPr lang="en-US" altLang="zh-TW" b="1" dirty="0">
                <a:ea typeface="新細明體" charset="-120"/>
              </a:rPr>
              <a:t>Qualitative</a:t>
            </a:r>
            <a:endParaRPr lang="en-US" b="1" dirty="0"/>
          </a:p>
        </p:txBody>
      </p:sp>
      <p:sp>
        <p:nvSpPr>
          <p:cNvPr id="9" name="矩形 8"/>
          <p:cNvSpPr/>
          <p:nvPr/>
        </p:nvSpPr>
        <p:spPr>
          <a:xfrm>
            <a:off x="7234453" y="5530632"/>
            <a:ext cx="1386342" cy="646331"/>
          </a:xfrm>
          <a:prstGeom prst="rect">
            <a:avLst/>
          </a:prstGeom>
        </p:spPr>
        <p:txBody>
          <a:bodyPr wrap="none">
            <a:spAutoFit/>
          </a:bodyPr>
          <a:lstStyle/>
          <a:p>
            <a:pPr algn="ctr"/>
            <a:r>
              <a:rPr lang="en-US" altLang="zh-TW" b="1" dirty="0">
                <a:ea typeface="新細明體" charset="-120"/>
              </a:rPr>
              <a:t>More</a:t>
            </a:r>
          </a:p>
          <a:p>
            <a:pPr algn="ctr"/>
            <a:r>
              <a:rPr lang="en-US" altLang="zh-TW" b="1" dirty="0">
                <a:ea typeface="新細明體" charset="-120"/>
              </a:rPr>
              <a:t>Quantitative</a:t>
            </a:r>
            <a:endParaRPr lang="en-US" b="1" dirty="0"/>
          </a:p>
        </p:txBody>
      </p:sp>
      <p:cxnSp>
        <p:nvCxnSpPr>
          <p:cNvPr id="3" name="直接箭头连接符 2"/>
          <p:cNvCxnSpPr>
            <a:stCxn id="8" idx="2"/>
            <a:endCxn id="9" idx="0"/>
          </p:cNvCxnSpPr>
          <p:nvPr/>
        </p:nvCxnSpPr>
        <p:spPr>
          <a:xfrm flipH="1">
            <a:off x="7927624" y="2337020"/>
            <a:ext cx="1" cy="3193612"/>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1" name="Slide Number Placeholder 10"/>
          <p:cNvSpPr>
            <a:spLocks noGrp="1"/>
          </p:cNvSpPr>
          <p:nvPr>
            <p:ph type="sldNum" sz="quarter" idx="12"/>
          </p:nvPr>
        </p:nvSpPr>
        <p:spPr/>
        <p:txBody>
          <a:bodyPr/>
          <a:lstStyle/>
          <a:p>
            <a:fld id="{A2EF37A0-74FC-AB4F-AE4C-D9BFC6719E9F}" type="slidenum">
              <a:rPr lang="en-US" smtClean="0"/>
              <a:t>55</a:t>
            </a:fld>
            <a:endParaRPr lang="en-US"/>
          </a:p>
        </p:txBody>
      </p:sp>
    </p:spTree>
    <p:extLst>
      <p:ext uri="{BB962C8B-B14F-4D97-AF65-F5344CB8AC3E}">
        <p14:creationId xmlns:p14="http://schemas.microsoft.com/office/powerpoint/2010/main" val="187729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8"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en-US" dirty="0"/>
              <a:t>Data Scale Types: Examples</a:t>
            </a:r>
          </a:p>
        </p:txBody>
      </p:sp>
      <p:sp>
        <p:nvSpPr>
          <p:cNvPr id="7" name="内容占位符 6"/>
          <p:cNvSpPr>
            <a:spLocks noGrp="1"/>
          </p:cNvSpPr>
          <p:nvPr>
            <p:ph idx="1"/>
          </p:nvPr>
        </p:nvSpPr>
        <p:spPr/>
        <p:txBody>
          <a:bodyPr>
            <a:normAutofit fontScale="85000" lnSpcReduction="20000"/>
          </a:bodyPr>
          <a:lstStyle/>
          <a:p>
            <a:r>
              <a:rPr lang="en-US" dirty="0"/>
              <a:t>Categorical (nominal): ????????</a:t>
            </a:r>
          </a:p>
          <a:p>
            <a:pPr marL="342900" indent="-342900">
              <a:buFont typeface="Arial" charset="0"/>
              <a:buChar char="•"/>
            </a:pPr>
            <a:r>
              <a:rPr lang="en-US" b="0" dirty="0"/>
              <a:t>Words or numbers constituting the names and descriptions of people,  places, things, or events.</a:t>
            </a:r>
          </a:p>
          <a:p>
            <a:pPr lvl="1"/>
            <a:endParaRPr lang="en-US" dirty="0"/>
          </a:p>
          <a:p>
            <a:r>
              <a:rPr lang="en-US" dirty="0"/>
              <a:t>Ordinal: ????????</a:t>
            </a:r>
          </a:p>
          <a:p>
            <a:pPr marL="342900" indent="-342900">
              <a:buFont typeface="Arial" charset="0"/>
              <a:buChar char="•"/>
            </a:pPr>
            <a:r>
              <a:rPr lang="en-US" b="0" dirty="0"/>
              <a:t>Days of the week, degree of satisfaction and preference rating scores (e.g., Likert scale), or rankings such as low, medium, high.</a:t>
            </a:r>
          </a:p>
          <a:p>
            <a:pPr lvl="1"/>
            <a:endParaRPr lang="en-US" dirty="0"/>
          </a:p>
          <a:p>
            <a:r>
              <a:rPr lang="en-US" dirty="0"/>
              <a:t>Interval: ?????????</a:t>
            </a:r>
          </a:p>
          <a:p>
            <a:pPr marL="342900" indent="-342900">
              <a:buFont typeface="Arial" charset="0"/>
              <a:buChar char="•"/>
            </a:pPr>
            <a:r>
              <a:rPr lang="en-US" b="0" dirty="0"/>
              <a:t>Temperature in degrees or time in hours. Spatial variables such as latitude and longitude are interval.</a:t>
            </a:r>
          </a:p>
          <a:p>
            <a:pPr lvl="1"/>
            <a:endParaRPr lang="en-US" dirty="0"/>
          </a:p>
          <a:p>
            <a:r>
              <a:rPr lang="en-US" dirty="0"/>
              <a:t>Ratio: ?????????</a:t>
            </a:r>
          </a:p>
          <a:p>
            <a:pPr marL="342900" indent="-342900">
              <a:buFont typeface="Arial" charset="0"/>
              <a:buChar char="•"/>
            </a:pPr>
            <a:r>
              <a:rPr lang="en-US" b="0" dirty="0"/>
              <a:t>Physical measures such as weight, height, (reaction) time, or intensity of light; number of published papers, co-authors, citations.</a:t>
            </a:r>
          </a:p>
          <a:p>
            <a:pPr lvl="1"/>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56</a:t>
            </a:fld>
            <a:endParaRPr lang="en-US"/>
          </a:p>
        </p:txBody>
      </p:sp>
    </p:spTree>
    <p:extLst>
      <p:ext uri="{BB962C8B-B14F-4D97-AF65-F5344CB8AC3E}">
        <p14:creationId xmlns:p14="http://schemas.microsoft.com/office/powerpoint/2010/main" val="83460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Graphic Variable Types</a:t>
            </a:r>
            <a:endParaRPr lang="en-US" dirty="0"/>
          </a:p>
        </p:txBody>
      </p:sp>
      <p:sp>
        <p:nvSpPr>
          <p:cNvPr id="3" name="内容占位符 2"/>
          <p:cNvSpPr>
            <a:spLocks noGrp="1"/>
          </p:cNvSpPr>
          <p:nvPr>
            <p:ph sz="half" idx="1"/>
          </p:nvPr>
        </p:nvSpPr>
        <p:spPr>
          <a:xfrm>
            <a:off x="342900" y="1574800"/>
            <a:ext cx="4579620" cy="4525963"/>
          </a:xfrm>
        </p:spPr>
        <p:txBody>
          <a:bodyPr>
            <a:normAutofit fontScale="77500" lnSpcReduction="20000"/>
          </a:bodyPr>
          <a:lstStyle/>
          <a:p>
            <a:r>
              <a:rPr lang="en-US" dirty="0"/>
              <a:t>Quantitative</a:t>
            </a:r>
          </a:p>
          <a:p>
            <a:pPr lvl="1"/>
            <a:r>
              <a:rPr lang="en-US" dirty="0"/>
              <a:t>Position</a:t>
            </a:r>
          </a:p>
          <a:p>
            <a:pPr lvl="2"/>
            <a:r>
              <a:rPr lang="en-US" dirty="0"/>
              <a:t>x, y; possibly z</a:t>
            </a:r>
          </a:p>
          <a:p>
            <a:pPr lvl="1"/>
            <a:r>
              <a:rPr lang="en-US" dirty="0"/>
              <a:t>Form</a:t>
            </a:r>
          </a:p>
          <a:p>
            <a:pPr lvl="2"/>
            <a:r>
              <a:rPr lang="en-US" dirty="0"/>
              <a:t>Size</a:t>
            </a:r>
          </a:p>
          <a:p>
            <a:pPr lvl="1"/>
            <a:r>
              <a:rPr lang="en-US" dirty="0"/>
              <a:t>Color</a:t>
            </a:r>
          </a:p>
          <a:p>
            <a:pPr lvl="2"/>
            <a:r>
              <a:rPr lang="en-US" dirty="0"/>
              <a:t>Value (Lightness, Brightness)</a:t>
            </a:r>
          </a:p>
          <a:p>
            <a:pPr lvl="2"/>
            <a:endParaRPr lang="en-US" dirty="0"/>
          </a:p>
          <a:p>
            <a:pPr lvl="2"/>
            <a:r>
              <a:rPr lang="en-US" dirty="0"/>
              <a:t>Saturation (Intensity)</a:t>
            </a:r>
          </a:p>
          <a:p>
            <a:pPr lvl="2"/>
            <a:endParaRPr lang="en-US" dirty="0"/>
          </a:p>
          <a:p>
            <a:pPr lvl="1"/>
            <a:r>
              <a:rPr lang="en-US" dirty="0"/>
              <a:t>Texture</a:t>
            </a:r>
          </a:p>
          <a:p>
            <a:pPr lvl="2"/>
            <a:r>
              <a:rPr lang="en-US" dirty="0"/>
              <a:t>Pattern</a:t>
            </a:r>
          </a:p>
          <a:p>
            <a:pPr lvl="2"/>
            <a:r>
              <a:rPr lang="en-US" dirty="0"/>
              <a:t>Rotation</a:t>
            </a:r>
          </a:p>
          <a:p>
            <a:pPr lvl="2"/>
            <a:r>
              <a:rPr lang="en-US" dirty="0"/>
              <a:t>Coarseness</a:t>
            </a:r>
          </a:p>
          <a:p>
            <a:pPr lvl="2"/>
            <a:r>
              <a:rPr lang="en-US" dirty="0"/>
              <a:t>Size</a:t>
            </a:r>
          </a:p>
          <a:p>
            <a:pPr lvl="2"/>
            <a:r>
              <a:rPr lang="en-US" dirty="0"/>
              <a:t>Density gradient</a:t>
            </a:r>
          </a:p>
          <a:p>
            <a:pPr lvl="1"/>
            <a:endParaRPr lang="en-US" dirty="0"/>
          </a:p>
        </p:txBody>
      </p:sp>
      <p:sp>
        <p:nvSpPr>
          <p:cNvPr id="5" name="内容占位符 4"/>
          <p:cNvSpPr>
            <a:spLocks noGrp="1"/>
          </p:cNvSpPr>
          <p:nvPr>
            <p:ph sz="half" idx="2"/>
          </p:nvPr>
        </p:nvSpPr>
        <p:spPr>
          <a:xfrm>
            <a:off x="4845226" y="1574800"/>
            <a:ext cx="3612515" cy="4525963"/>
          </a:xfrm>
        </p:spPr>
        <p:txBody>
          <a:bodyPr>
            <a:normAutofit fontScale="77500" lnSpcReduction="20000"/>
          </a:bodyPr>
          <a:lstStyle/>
          <a:p>
            <a:r>
              <a:rPr lang="en-US" dirty="0"/>
              <a:t>Qualitative</a:t>
            </a:r>
          </a:p>
          <a:p>
            <a:pPr lvl="1"/>
            <a:r>
              <a:rPr lang="en-US" dirty="0"/>
              <a:t>Form</a:t>
            </a:r>
          </a:p>
          <a:p>
            <a:pPr lvl="2"/>
            <a:r>
              <a:rPr lang="en-US" dirty="0"/>
              <a:t>Shape</a:t>
            </a:r>
          </a:p>
          <a:p>
            <a:pPr lvl="2"/>
            <a:r>
              <a:rPr lang="en-US" dirty="0"/>
              <a:t>Orientation (Rotation)</a:t>
            </a:r>
          </a:p>
          <a:p>
            <a:pPr lvl="1"/>
            <a:r>
              <a:rPr lang="en-US" dirty="0"/>
              <a:t>Color</a:t>
            </a:r>
          </a:p>
          <a:p>
            <a:pPr lvl="2"/>
            <a:r>
              <a:rPr lang="en-US" dirty="0"/>
              <a:t>Hue (tint)</a:t>
            </a:r>
          </a:p>
          <a:p>
            <a:pPr lvl="2"/>
            <a:endParaRPr lang="en-US" dirty="0"/>
          </a:p>
          <a:p>
            <a:pPr lvl="1"/>
            <a:r>
              <a:rPr lang="en-US" dirty="0"/>
              <a:t>Optics</a:t>
            </a:r>
          </a:p>
          <a:p>
            <a:pPr lvl="2"/>
            <a:r>
              <a:rPr lang="en-US" dirty="0"/>
              <a:t>Crispness</a:t>
            </a:r>
          </a:p>
          <a:p>
            <a:pPr lvl="2"/>
            <a:r>
              <a:rPr lang="en-US" dirty="0"/>
              <a:t>Transparency</a:t>
            </a:r>
          </a:p>
          <a:p>
            <a:pPr lvl="2"/>
            <a:r>
              <a:rPr lang="en-US" dirty="0"/>
              <a:t>Shading</a:t>
            </a:r>
          </a:p>
          <a:p>
            <a:endParaRPr lang="en-US" dirty="0"/>
          </a:p>
        </p:txBody>
      </p:sp>
      <p:pic>
        <p:nvPicPr>
          <p:cNvPr id="6" name="图片 5"/>
          <p:cNvPicPr>
            <a:picLocks noChangeAspect="1"/>
          </p:cNvPicPr>
          <p:nvPr/>
        </p:nvPicPr>
        <p:blipFill>
          <a:blip r:embed="rId2"/>
          <a:stretch>
            <a:fillRect/>
          </a:stretch>
        </p:blipFill>
        <p:spPr>
          <a:xfrm>
            <a:off x="1549853" y="3565046"/>
            <a:ext cx="1724025" cy="276225"/>
          </a:xfrm>
          <a:prstGeom prst="rect">
            <a:avLst/>
          </a:prstGeom>
        </p:spPr>
      </p:pic>
      <p:pic>
        <p:nvPicPr>
          <p:cNvPr id="7" name="图片 6"/>
          <p:cNvPicPr>
            <a:picLocks noChangeAspect="1"/>
          </p:cNvPicPr>
          <p:nvPr/>
        </p:nvPicPr>
        <p:blipFill>
          <a:blip r:embed="rId3"/>
          <a:stretch>
            <a:fillRect/>
          </a:stretch>
        </p:blipFill>
        <p:spPr>
          <a:xfrm>
            <a:off x="6068781" y="3286476"/>
            <a:ext cx="1695450" cy="247650"/>
          </a:xfrm>
          <a:prstGeom prst="rect">
            <a:avLst/>
          </a:prstGeom>
        </p:spPr>
      </p:pic>
      <p:pic>
        <p:nvPicPr>
          <p:cNvPr id="8" name="图片 7"/>
          <p:cNvPicPr>
            <a:picLocks noChangeAspect="1"/>
          </p:cNvPicPr>
          <p:nvPr/>
        </p:nvPicPr>
        <p:blipFill>
          <a:blip r:embed="rId4"/>
          <a:stretch>
            <a:fillRect/>
          </a:stretch>
        </p:blipFill>
        <p:spPr>
          <a:xfrm>
            <a:off x="1566182" y="4068126"/>
            <a:ext cx="1676400" cy="257175"/>
          </a:xfrm>
          <a:prstGeom prst="rect">
            <a:avLst/>
          </a:prstGeom>
        </p:spPr>
      </p:pic>
      <p:sp>
        <p:nvSpPr>
          <p:cNvPr id="13" name="Slide Number Placeholder 12"/>
          <p:cNvSpPr>
            <a:spLocks noGrp="1"/>
          </p:cNvSpPr>
          <p:nvPr>
            <p:ph type="sldNum" sz="quarter" idx="12"/>
          </p:nvPr>
        </p:nvSpPr>
        <p:spPr/>
        <p:txBody>
          <a:bodyPr/>
          <a:lstStyle/>
          <a:p>
            <a:fld id="{A2EF37A0-74FC-AB4F-AE4C-D9BFC6719E9F}" type="slidenum">
              <a:rPr lang="en-US" smtClean="0"/>
              <a:t>57</a:t>
            </a:fld>
            <a:endParaRPr lang="en-US"/>
          </a:p>
        </p:txBody>
      </p:sp>
    </p:spTree>
    <p:extLst>
      <p:ext uri="{BB962C8B-B14F-4D97-AF65-F5344CB8AC3E}">
        <p14:creationId xmlns:p14="http://schemas.microsoft.com/office/powerpoint/2010/main" val="190729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xEl>
                                              <p:pRg st="1" end="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
                                            <p:txEl>
                                              <p:pRg st="2" end="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
                                            <p:txEl>
                                              <p:pRg st="4" end="4"/>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
                                            <p:txEl>
                                              <p:pRg st="5" end="5"/>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
                                            <p:txEl>
                                              <p:pRg st="7" end="7"/>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
                                            <p:txEl>
                                              <p:pRg st="8" end="8"/>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
                                            <p:txEl>
                                              <p:pRg st="9" end="9"/>
                                            </p:txEl>
                                          </p:spTgt>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5" grpId="0" uiExpand="1" build="p" bldLvl="2"/>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152718"/>
            <a:ext cx="8245475" cy="1371600"/>
          </a:xfrm>
        </p:spPr>
        <p:txBody>
          <a:bodyPr/>
          <a:lstStyle/>
          <a:p>
            <a:r>
              <a:rPr lang="en-US"/>
              <a:t>Dynamic Visualization</a:t>
            </a:r>
            <a:endParaRPr lang="en-US" dirty="0"/>
          </a:p>
        </p:txBody>
      </p:sp>
      <p:sp>
        <p:nvSpPr>
          <p:cNvPr id="6" name="内容占位符 5"/>
          <p:cNvSpPr>
            <a:spLocks noGrp="1"/>
          </p:cNvSpPr>
          <p:nvPr>
            <p:ph idx="1"/>
          </p:nvPr>
        </p:nvSpPr>
        <p:spPr/>
        <p:txBody>
          <a:bodyPr/>
          <a:lstStyle/>
          <a:p>
            <a:r>
              <a:rPr lang="en-US" dirty="0"/>
              <a:t>Previous sections demonstrates the workflow to create a static visualization.</a:t>
            </a:r>
          </a:p>
          <a:p>
            <a:pPr lvl="1"/>
            <a:endParaRPr lang="en-US" dirty="0"/>
          </a:p>
          <a:p>
            <a:r>
              <a:rPr lang="en-US" dirty="0"/>
              <a:t>In order to present more information and make visualization </a:t>
            </a:r>
            <a:r>
              <a:rPr lang="en-US" dirty="0">
                <a:solidFill>
                  <a:schemeClr val="tx2"/>
                </a:solidFill>
              </a:rPr>
              <a:t>dynamic</a:t>
            </a:r>
            <a:r>
              <a:rPr lang="en-US" dirty="0"/>
              <a:t>, we can show multiple static images side by side or as an animation.</a:t>
            </a:r>
          </a:p>
          <a:p>
            <a:pPr lvl="1"/>
            <a:endParaRPr lang="en-US" dirty="0"/>
          </a:p>
          <a:p>
            <a:r>
              <a:rPr lang="en-US" dirty="0"/>
              <a:t>Another way to make dynamic visualization is to introduce interaction into the design process.</a:t>
            </a:r>
          </a:p>
          <a:p>
            <a:pPr marL="342900" indent="-342900">
              <a:buFont typeface="Arial" charset="0"/>
              <a:buChar char="•"/>
            </a:pPr>
            <a:r>
              <a:rPr lang="en-US" b="0" dirty="0"/>
              <a:t>The final mini-project has some of this.</a:t>
            </a:r>
          </a:p>
          <a:p>
            <a:pPr marL="342900" indent="-342900">
              <a:buFont typeface="Arial" charset="0"/>
              <a:buChar char="•"/>
            </a:pPr>
            <a:r>
              <a:rPr lang="en-US" b="0" dirty="0"/>
              <a:t>Your tutorial can have lots of this!  E.g., with D3.js.</a:t>
            </a:r>
          </a:p>
        </p:txBody>
      </p:sp>
      <p:sp>
        <p:nvSpPr>
          <p:cNvPr id="8" name="Slide Number Placeholder 7"/>
          <p:cNvSpPr>
            <a:spLocks noGrp="1"/>
          </p:cNvSpPr>
          <p:nvPr>
            <p:ph type="sldNum" sz="quarter" idx="12"/>
          </p:nvPr>
        </p:nvSpPr>
        <p:spPr/>
        <p:txBody>
          <a:bodyPr/>
          <a:lstStyle/>
          <a:p>
            <a:fld id="{A2EF37A0-74FC-AB4F-AE4C-D9BFC6719E9F}" type="slidenum">
              <a:rPr lang="en-US" smtClean="0"/>
              <a:t>58</a:t>
            </a:fld>
            <a:endParaRPr lang="en-US"/>
          </a:p>
        </p:txBody>
      </p:sp>
      <p:pic>
        <p:nvPicPr>
          <p:cNvPr id="9" name="Picture 8"/>
          <p:cNvPicPr>
            <a:picLocks noChangeAspect="1"/>
          </p:cNvPicPr>
          <p:nvPr/>
        </p:nvPicPr>
        <p:blipFill>
          <a:blip r:embed="rId2"/>
          <a:stretch>
            <a:fillRect/>
          </a:stretch>
        </p:blipFill>
        <p:spPr>
          <a:xfrm>
            <a:off x="6787352" y="4849583"/>
            <a:ext cx="1758841" cy="1926771"/>
          </a:xfrm>
          <a:prstGeom prst="rect">
            <a:avLst/>
          </a:prstGeom>
        </p:spPr>
      </p:pic>
    </p:spTree>
    <p:extLst>
      <p:ext uri="{BB962C8B-B14F-4D97-AF65-F5344CB8AC3E}">
        <p14:creationId xmlns:p14="http://schemas.microsoft.com/office/powerpoint/2010/main" val="35769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a:t>Shneiderman's</a:t>
            </a:r>
            <a:r>
              <a:rPr lang="en-US" dirty="0"/>
              <a:t> Mantra</a:t>
            </a:r>
          </a:p>
        </p:txBody>
      </p:sp>
      <p:sp>
        <p:nvSpPr>
          <p:cNvPr id="3" name="内容占位符 2"/>
          <p:cNvSpPr>
            <a:spLocks noGrp="1"/>
          </p:cNvSpPr>
          <p:nvPr>
            <p:ph idx="1"/>
          </p:nvPr>
        </p:nvSpPr>
        <p:spPr/>
        <p:txBody>
          <a:bodyPr>
            <a:normAutofit lnSpcReduction="10000"/>
          </a:bodyPr>
          <a:lstStyle/>
          <a:p>
            <a:r>
              <a:rPr lang="en-US" dirty="0"/>
              <a:t>User-Interface Interaction</a:t>
            </a:r>
          </a:p>
          <a:p>
            <a:pPr marL="160020" indent="-342900">
              <a:buFont typeface="Arial" charset="0"/>
              <a:buChar char="•"/>
            </a:pPr>
            <a:r>
              <a:rPr lang="en-US" b="0" dirty="0"/>
              <a:t>Immediate interaction not only allows direct manipulation of the visual objects displayed but also allows users to select what to be displayed (Card et al., 1999)</a:t>
            </a:r>
          </a:p>
          <a:p>
            <a:pPr marL="160020" indent="-342900">
              <a:buFont typeface="Arial" charset="0"/>
              <a:buChar char="•"/>
            </a:pPr>
            <a:r>
              <a:rPr lang="en-US" b="0" dirty="0" err="1"/>
              <a:t>Shneiderman</a:t>
            </a:r>
            <a:r>
              <a:rPr lang="en-US" b="0" dirty="0"/>
              <a:t> (1996) summarizes six types of interface functionality</a:t>
            </a:r>
          </a:p>
          <a:p>
            <a:pPr marL="571500" lvl="1" indent="-342900"/>
            <a:r>
              <a:rPr lang="en-US" dirty="0"/>
              <a:t>Overview</a:t>
            </a:r>
          </a:p>
          <a:p>
            <a:pPr marL="571500" lvl="1" indent="-342900"/>
            <a:r>
              <a:rPr lang="en-US" dirty="0"/>
              <a:t>Zoom</a:t>
            </a:r>
          </a:p>
          <a:p>
            <a:pPr marL="571500" lvl="1" indent="-342900"/>
            <a:r>
              <a:rPr lang="en-US" dirty="0"/>
              <a:t>Filtering</a:t>
            </a:r>
          </a:p>
          <a:p>
            <a:pPr marL="571500" lvl="1" indent="-342900"/>
            <a:r>
              <a:rPr lang="en-US" dirty="0"/>
              <a:t>Details on demand</a:t>
            </a:r>
          </a:p>
          <a:p>
            <a:pPr marL="571500" lvl="1" indent="-342900"/>
            <a:r>
              <a:rPr lang="en-US" dirty="0"/>
              <a:t>Relate</a:t>
            </a:r>
          </a:p>
          <a:p>
            <a:pPr marL="571500" lvl="1" indent="-342900"/>
            <a:r>
              <a:rPr lang="en-US" dirty="0"/>
              <a:t>History</a:t>
            </a:r>
            <a:endParaRPr lang="en-US" b="0"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59</a:t>
            </a:fld>
            <a:endParaRPr lang="en-US"/>
          </a:p>
        </p:txBody>
      </p:sp>
      <p:sp>
        <p:nvSpPr>
          <p:cNvPr id="10" name="Rounded Rectangle 9"/>
          <p:cNvSpPr/>
          <p:nvPr/>
        </p:nvSpPr>
        <p:spPr>
          <a:xfrm>
            <a:off x="4278083" y="3879876"/>
            <a:ext cx="4131129" cy="21881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dirty="0"/>
              <a:t>Overview first,</a:t>
            </a:r>
          </a:p>
          <a:p>
            <a:pPr algn="ctr"/>
            <a:r>
              <a:rPr lang="en-US" sz="2400" dirty="0"/>
              <a:t>zoom and filter, </a:t>
            </a:r>
          </a:p>
          <a:p>
            <a:pPr algn="ctr"/>
            <a:r>
              <a:rPr lang="en-US" sz="2400" dirty="0"/>
              <a:t>then details-on-demand.</a:t>
            </a:r>
          </a:p>
        </p:txBody>
      </p:sp>
      <p:grpSp>
        <p:nvGrpSpPr>
          <p:cNvPr id="13" name="Group 12"/>
          <p:cNvGrpSpPr/>
          <p:nvPr/>
        </p:nvGrpSpPr>
        <p:grpSpPr>
          <a:xfrm>
            <a:off x="5029198" y="140732"/>
            <a:ext cx="3839710" cy="1975757"/>
            <a:chOff x="5029198" y="140732"/>
            <a:chExt cx="3839710" cy="1975757"/>
          </a:xfrm>
        </p:grpSpPr>
        <p:pic>
          <p:nvPicPr>
            <p:cNvPr id="9" name="Picture 8"/>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334315" y="140732"/>
              <a:ext cx="1534593" cy="1975757"/>
            </a:xfrm>
            <a:prstGeom prst="roundRect">
              <a:avLst>
                <a:gd name="adj" fmla="val 8594"/>
              </a:avLst>
            </a:prstGeom>
            <a:solidFill>
              <a:srgbClr val="FFFFFF">
                <a:shade val="85000"/>
              </a:srgbClr>
            </a:solidFill>
            <a:ln>
              <a:noFill/>
            </a:ln>
            <a:effectLst/>
          </p:spPr>
        </p:pic>
        <p:pic>
          <p:nvPicPr>
            <p:cNvPr id="12" name="Picture 1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029198" y="255961"/>
              <a:ext cx="2628900" cy="1745298"/>
            </a:xfrm>
            <a:prstGeom prst="rect">
              <a:avLst/>
            </a:prstGeom>
          </p:spPr>
        </p:pic>
      </p:grpSp>
    </p:spTree>
    <p:extLst>
      <p:ext uri="{BB962C8B-B14F-4D97-AF65-F5344CB8AC3E}">
        <p14:creationId xmlns:p14="http://schemas.microsoft.com/office/powerpoint/2010/main" val="8964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572" y="6354235"/>
            <a:ext cx="7620000" cy="715964"/>
          </a:xfrm>
        </p:spPr>
        <p:txBody>
          <a:bodyPr/>
          <a:lstStyle/>
          <a:p>
            <a:r>
              <a:rPr lang="en-US" dirty="0"/>
              <a:t>William </a:t>
            </a:r>
            <a:r>
              <a:rPr lang="en-US" dirty="0" err="1"/>
              <a:t>Playfair</a:t>
            </a:r>
            <a:r>
              <a:rPr lang="en-US" dirty="0"/>
              <a:t> (1786)</a:t>
            </a:r>
          </a:p>
        </p:txBody>
      </p:sp>
      <p:sp>
        <p:nvSpPr>
          <p:cNvPr id="4" name="Slide Number Placeholder 3"/>
          <p:cNvSpPr>
            <a:spLocks noGrp="1"/>
          </p:cNvSpPr>
          <p:nvPr>
            <p:ph type="sldNum" sz="quarter" idx="12"/>
          </p:nvPr>
        </p:nvSpPr>
        <p:spPr/>
        <p:txBody>
          <a:bodyPr/>
          <a:lstStyle/>
          <a:p>
            <a:fld id="{A2EF37A0-74FC-AB4F-AE4C-D9BFC6719E9F}" type="slidenum">
              <a:rPr lang="en-US" smtClean="0"/>
              <a:t>6</a:t>
            </a:fld>
            <a:endParaRPr lang="en-US"/>
          </a:p>
        </p:txBody>
      </p:sp>
      <p:sp>
        <p:nvSpPr>
          <p:cNvPr id="5" name="标题 1"/>
          <p:cNvSpPr>
            <a:spLocks noGrp="1"/>
          </p:cNvSpPr>
          <p:nvPr>
            <p:ph type="title"/>
          </p:nvPr>
        </p:nvSpPr>
        <p:spPr>
          <a:xfrm>
            <a:off x="457200" y="152718"/>
            <a:ext cx="5791200" cy="696368"/>
          </a:xfrm>
        </p:spPr>
        <p:txBody>
          <a:bodyPr/>
          <a:lstStyle/>
          <a:p>
            <a:r>
              <a:rPr lang="en-US"/>
              <a:t>Brief History</a:t>
            </a:r>
            <a:endParaRPr lang="en-US" dirty="0"/>
          </a:p>
        </p:txBody>
      </p:sp>
      <p:pic>
        <p:nvPicPr>
          <p:cNvPr id="6" name="Picture 5"/>
          <p:cNvPicPr>
            <a:picLocks noChangeAspect="1"/>
          </p:cNvPicPr>
          <p:nvPr/>
        </p:nvPicPr>
        <p:blipFill>
          <a:blip r:embed="rId2"/>
          <a:stretch>
            <a:fillRect/>
          </a:stretch>
        </p:blipFill>
        <p:spPr>
          <a:xfrm>
            <a:off x="598714" y="849086"/>
            <a:ext cx="7478486" cy="5524745"/>
          </a:xfrm>
          <a:prstGeom prst="rect">
            <a:avLst/>
          </a:prstGeom>
        </p:spPr>
      </p:pic>
    </p:spTree>
    <p:extLst>
      <p:ext uri="{BB962C8B-B14F-4D97-AF65-F5344CB8AC3E}">
        <p14:creationId xmlns:p14="http://schemas.microsoft.com/office/powerpoint/2010/main" val="158443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TW" dirty="0"/>
              <a:t>Two Interaction Approaches</a:t>
            </a:r>
            <a:endParaRPr lang="en-US" dirty="0"/>
          </a:p>
        </p:txBody>
      </p:sp>
      <p:sp>
        <p:nvSpPr>
          <p:cNvPr id="3" name="内容占位符 2"/>
          <p:cNvSpPr>
            <a:spLocks noGrp="1"/>
          </p:cNvSpPr>
          <p:nvPr>
            <p:ph idx="1"/>
          </p:nvPr>
        </p:nvSpPr>
        <p:spPr/>
        <p:txBody>
          <a:bodyPr>
            <a:normAutofit lnSpcReduction="10000"/>
          </a:bodyPr>
          <a:lstStyle/>
          <a:p>
            <a:r>
              <a:rPr lang="en-US" altLang="zh-TW" dirty="0"/>
              <a:t>User-interface interaction</a:t>
            </a:r>
          </a:p>
          <a:p>
            <a:pPr marL="342900" indent="-342900">
              <a:buFont typeface="Arial" charset="0"/>
              <a:buChar char="•"/>
            </a:pPr>
            <a:r>
              <a:rPr lang="en-US" altLang="zh-TW" dirty="0"/>
              <a:t>Overview + detail </a:t>
            </a:r>
          </a:p>
          <a:p>
            <a:pPr lvl="1"/>
            <a:r>
              <a:rPr lang="en-US" altLang="zh-TW" dirty="0"/>
              <a:t>First overview provides overall patterns to users; then details about the part of interest to the use can be displayed. </a:t>
            </a:r>
            <a:r>
              <a:rPr lang="en-US" altLang="zh-TW" sz="1400" dirty="0"/>
              <a:t>[Card et al. 1999]</a:t>
            </a:r>
            <a:endParaRPr lang="en-US" altLang="zh-TW" dirty="0"/>
          </a:p>
          <a:p>
            <a:pPr lvl="1"/>
            <a:r>
              <a:rPr lang="en-US" altLang="zh-TW" dirty="0"/>
              <a:t>Spatial zooming &amp; semantic zooming are usually used</a:t>
            </a:r>
          </a:p>
          <a:p>
            <a:pPr marL="342900" indent="-342900">
              <a:buFont typeface="Arial" charset="0"/>
              <a:buChar char="•"/>
            </a:pPr>
            <a:r>
              <a:rPr lang="en-US" altLang="zh-TW" dirty="0"/>
              <a:t>Focus + context</a:t>
            </a:r>
          </a:p>
          <a:p>
            <a:pPr lvl="1"/>
            <a:r>
              <a:rPr lang="en-US" altLang="zh-TW" dirty="0"/>
              <a:t>Details (focus) and overview (context) dynamically on the same view. Users could change the region of focus dynamically.</a:t>
            </a:r>
          </a:p>
          <a:p>
            <a:pPr lvl="1"/>
            <a:r>
              <a:rPr lang="en-US" altLang="zh-TW" dirty="0"/>
              <a:t>Information Landscape </a:t>
            </a:r>
            <a:r>
              <a:rPr lang="en-US" altLang="zh-TW" sz="1400" dirty="0"/>
              <a:t>[Andrews 1995]</a:t>
            </a:r>
          </a:p>
          <a:p>
            <a:pPr lvl="1"/>
            <a:r>
              <a:rPr lang="en-US" altLang="zh-TW" dirty="0"/>
              <a:t>Cone Tree</a:t>
            </a:r>
            <a:r>
              <a:rPr lang="en-US" altLang="zh-TW" sz="1400" dirty="0"/>
              <a:t> [Robertson et al. 1991]</a:t>
            </a:r>
          </a:p>
          <a:p>
            <a:pPr lvl="1"/>
            <a:r>
              <a:rPr lang="en-US" altLang="zh-TW" dirty="0"/>
              <a:t>Fish-eye </a:t>
            </a:r>
            <a:r>
              <a:rPr lang="en-US" altLang="zh-TW" sz="1400" dirty="0"/>
              <a:t>[Furnas 1986]</a:t>
            </a:r>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60</a:t>
            </a:fld>
            <a:endParaRPr lang="en-US"/>
          </a:p>
        </p:txBody>
      </p:sp>
    </p:spTree>
    <p:extLst>
      <p:ext uri="{BB962C8B-B14F-4D97-AF65-F5344CB8AC3E}">
        <p14:creationId xmlns:p14="http://schemas.microsoft.com/office/powerpoint/2010/main" val="141705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199" y="152718"/>
            <a:ext cx="7560129" cy="1371600"/>
          </a:xfrm>
        </p:spPr>
        <p:txBody>
          <a:bodyPr>
            <a:normAutofit/>
          </a:bodyPr>
          <a:lstStyle/>
          <a:p>
            <a:r>
              <a:rPr lang="en-US" dirty="0"/>
              <a:t>Interactive Visualization Example</a:t>
            </a:r>
          </a:p>
        </p:txBody>
      </p:sp>
      <p:pic>
        <p:nvPicPr>
          <p:cNvPr id="5" name="图片 4"/>
          <p:cNvPicPr>
            <a:picLocks noChangeAspect="1"/>
          </p:cNvPicPr>
          <p:nvPr/>
        </p:nvPicPr>
        <p:blipFill>
          <a:blip r:embed="rId2"/>
          <a:stretch>
            <a:fillRect/>
          </a:stretch>
        </p:blipFill>
        <p:spPr>
          <a:xfrm>
            <a:off x="1574488" y="1531934"/>
            <a:ext cx="5995023" cy="4484826"/>
          </a:xfrm>
          <a:prstGeom prst="rect">
            <a:avLst/>
          </a:prstGeom>
        </p:spPr>
      </p:pic>
      <p:sp>
        <p:nvSpPr>
          <p:cNvPr id="6" name="矩形 5"/>
          <p:cNvSpPr/>
          <p:nvPr/>
        </p:nvSpPr>
        <p:spPr>
          <a:xfrm>
            <a:off x="628650" y="6211669"/>
            <a:ext cx="8064776" cy="369332"/>
          </a:xfrm>
          <a:prstGeom prst="rect">
            <a:avLst/>
          </a:prstGeom>
        </p:spPr>
        <p:txBody>
          <a:bodyPr wrap="square">
            <a:spAutoFit/>
          </a:bodyPr>
          <a:lstStyle/>
          <a:p>
            <a:r>
              <a:rPr lang="en-US" dirty="0">
                <a:hlinkClick r:id="rId3"/>
              </a:rPr>
              <a:t>http://www.gapminder.org/world/</a:t>
            </a:r>
            <a:endParaRPr lang="en-US" dirty="0"/>
          </a:p>
        </p:txBody>
      </p:sp>
      <p:sp>
        <p:nvSpPr>
          <p:cNvPr id="10" name="Slide Number Placeholder 9"/>
          <p:cNvSpPr>
            <a:spLocks noGrp="1"/>
          </p:cNvSpPr>
          <p:nvPr>
            <p:ph type="sldNum" sz="quarter" idx="12"/>
          </p:nvPr>
        </p:nvSpPr>
        <p:spPr/>
        <p:txBody>
          <a:bodyPr/>
          <a:lstStyle/>
          <a:p>
            <a:fld id="{A2EF37A0-74FC-AB4F-AE4C-D9BFC6719E9F}" type="slidenum">
              <a:rPr lang="en-US" smtClean="0"/>
              <a:t>61</a:t>
            </a:fld>
            <a:endParaRPr lang="en-US"/>
          </a:p>
        </p:txBody>
      </p:sp>
    </p:spTree>
    <p:extLst>
      <p:ext uri="{BB962C8B-B14F-4D97-AF65-F5344CB8AC3E}">
        <p14:creationId xmlns:p14="http://schemas.microsoft.com/office/powerpoint/2010/main" val="8251847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Design Principles</a:t>
            </a:r>
            <a:endParaRPr lang="en-US" dirty="0"/>
          </a:p>
        </p:txBody>
      </p:sp>
      <p:sp>
        <p:nvSpPr>
          <p:cNvPr id="3" name="内容占位符 2"/>
          <p:cNvSpPr>
            <a:spLocks noGrp="1"/>
          </p:cNvSpPr>
          <p:nvPr>
            <p:ph idx="1"/>
          </p:nvPr>
        </p:nvSpPr>
        <p:spPr/>
        <p:txBody>
          <a:bodyPr>
            <a:normAutofit fontScale="92500" lnSpcReduction="20000"/>
          </a:bodyPr>
          <a:lstStyle/>
          <a:p>
            <a:r>
              <a:rPr lang="en-US" dirty="0"/>
              <a:t>Following design principles can help increasing the quality of visualizations in multiple ways.</a:t>
            </a:r>
          </a:p>
          <a:p>
            <a:pPr marL="342900" indent="-342900">
              <a:buFont typeface="Arial" charset="0"/>
              <a:buChar char="•"/>
            </a:pPr>
            <a:r>
              <a:rPr lang="en-US" b="0" dirty="0"/>
              <a:t>Effective information presentation</a:t>
            </a:r>
          </a:p>
          <a:p>
            <a:pPr marL="342900" indent="-342900">
              <a:buFont typeface="Arial" charset="0"/>
              <a:buChar char="•"/>
            </a:pPr>
            <a:r>
              <a:rPr lang="en-US" b="0" dirty="0"/>
              <a:t>Avoiding distraction and confusion, reducing cognitive load</a:t>
            </a:r>
          </a:p>
          <a:p>
            <a:pPr marL="342900" indent="-342900">
              <a:buFont typeface="Arial" charset="0"/>
              <a:buChar char="•"/>
            </a:pPr>
            <a:r>
              <a:rPr lang="en-US" b="0" dirty="0"/>
              <a:t>Adding aesthetic value</a:t>
            </a:r>
          </a:p>
          <a:p>
            <a:pPr lvl="1"/>
            <a:endParaRPr lang="en-US" dirty="0"/>
          </a:p>
          <a:p>
            <a:r>
              <a:rPr lang="en-US" dirty="0"/>
              <a:t>Some selected principles: </a:t>
            </a:r>
          </a:p>
          <a:p>
            <a:pPr marL="160020" indent="-342900">
              <a:buFont typeface="Arial" charset="0"/>
              <a:buChar char="•"/>
            </a:pPr>
            <a:r>
              <a:rPr lang="en-US" b="0" dirty="0"/>
              <a:t>Beauty of Visualization</a:t>
            </a:r>
          </a:p>
          <a:p>
            <a:pPr marL="160020" indent="-342900">
              <a:buFont typeface="Arial" charset="0"/>
              <a:buChar char="•"/>
            </a:pPr>
            <a:r>
              <a:rPr lang="en-US" b="0" dirty="0"/>
              <a:t>Data-Ink Ratio</a:t>
            </a:r>
          </a:p>
          <a:p>
            <a:pPr marL="160020" indent="-342900">
              <a:buFont typeface="Arial" charset="0"/>
              <a:buChar char="•"/>
            </a:pPr>
            <a:r>
              <a:rPr lang="en-US" b="0" dirty="0"/>
              <a:t>Data Density</a:t>
            </a:r>
          </a:p>
          <a:p>
            <a:pPr marL="160020" indent="-342900">
              <a:buFont typeface="Arial" charset="0"/>
              <a:buChar char="•"/>
            </a:pPr>
            <a:r>
              <a:rPr lang="en-US" b="0" dirty="0"/>
              <a:t>Color Heuristics</a:t>
            </a:r>
          </a:p>
          <a:p>
            <a:pPr marL="160020" indent="-342900">
              <a:buFont typeface="Arial" charset="0"/>
              <a:buChar char="•"/>
            </a:pPr>
            <a:r>
              <a:rPr lang="en-US" b="0" dirty="0" err="1"/>
              <a:t>Fitts’s</a:t>
            </a:r>
            <a:r>
              <a:rPr lang="en-US" b="0" dirty="0"/>
              <a:t> Law</a:t>
            </a:r>
          </a:p>
          <a:p>
            <a:endParaRPr lang="en-US" dirty="0"/>
          </a:p>
          <a:p>
            <a:endParaRPr lang="en-US" dirty="0"/>
          </a:p>
        </p:txBody>
      </p:sp>
      <p:sp>
        <p:nvSpPr>
          <p:cNvPr id="8" name="Slide Number Placeholder 7"/>
          <p:cNvSpPr>
            <a:spLocks noGrp="1"/>
          </p:cNvSpPr>
          <p:nvPr>
            <p:ph type="sldNum" sz="quarter" idx="12"/>
          </p:nvPr>
        </p:nvSpPr>
        <p:spPr/>
        <p:txBody>
          <a:bodyPr/>
          <a:lstStyle/>
          <a:p>
            <a:fld id="{A2EF37A0-74FC-AB4F-AE4C-D9BFC6719E9F}" type="slidenum">
              <a:rPr lang="en-US" smtClean="0"/>
              <a:t>62</a:t>
            </a:fld>
            <a:endParaRPr lang="en-US"/>
          </a:p>
        </p:txBody>
      </p:sp>
    </p:spTree>
    <p:extLst>
      <p:ext uri="{BB962C8B-B14F-4D97-AF65-F5344CB8AC3E}">
        <p14:creationId xmlns:p14="http://schemas.microsoft.com/office/powerpoint/2010/main" val="43058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Beauty of Visualization</a:t>
            </a:r>
          </a:p>
        </p:txBody>
      </p:sp>
      <p:sp>
        <p:nvSpPr>
          <p:cNvPr id="3" name="内容占位符 2"/>
          <p:cNvSpPr>
            <a:spLocks noGrp="1"/>
          </p:cNvSpPr>
          <p:nvPr>
            <p:ph idx="1"/>
          </p:nvPr>
        </p:nvSpPr>
        <p:spPr/>
        <p:txBody>
          <a:bodyPr/>
          <a:lstStyle/>
          <a:p>
            <a:r>
              <a:rPr lang="en-US" dirty="0"/>
              <a:t>In </a:t>
            </a:r>
            <a:r>
              <a:rPr lang="en-US" i="1" dirty="0"/>
              <a:t>Beautiful Visualization</a:t>
            </a:r>
            <a:r>
              <a:rPr lang="en-US" sz="1400" dirty="0"/>
              <a:t> [2010]</a:t>
            </a:r>
            <a:r>
              <a:rPr lang="en-US" dirty="0"/>
              <a:t>, four criteria were raised to define the “beauty” of a visualization:</a:t>
            </a:r>
          </a:p>
          <a:p>
            <a:pPr marL="342900" indent="-342900">
              <a:buFont typeface="Arial" charset="0"/>
              <a:buChar char="•"/>
            </a:pPr>
            <a:r>
              <a:rPr lang="en-US" dirty="0"/>
              <a:t>Informative</a:t>
            </a:r>
          </a:p>
          <a:p>
            <a:pPr lvl="1"/>
            <a:r>
              <a:rPr lang="en-US" dirty="0"/>
              <a:t>Successfully convey information</a:t>
            </a:r>
          </a:p>
          <a:p>
            <a:pPr marL="342900" indent="-342900">
              <a:buFont typeface="Arial" charset="0"/>
              <a:buChar char="•"/>
            </a:pPr>
            <a:r>
              <a:rPr lang="en-US" dirty="0"/>
              <a:t>Efficient</a:t>
            </a:r>
          </a:p>
          <a:p>
            <a:pPr lvl="1"/>
            <a:r>
              <a:rPr lang="en-US" dirty="0"/>
              <a:t>Simple, focused, clear and straightforward</a:t>
            </a:r>
          </a:p>
          <a:p>
            <a:pPr marL="342900" indent="-342900">
              <a:buFont typeface="Arial" charset="0"/>
              <a:buChar char="•"/>
            </a:pPr>
            <a:r>
              <a:rPr lang="en-US" dirty="0"/>
              <a:t>Aesthetic</a:t>
            </a:r>
          </a:p>
          <a:p>
            <a:pPr lvl="1"/>
            <a:r>
              <a:rPr lang="en-US" dirty="0"/>
              <a:t>Use axes, layout, shape, colors, lines, </a:t>
            </a:r>
            <a:br>
              <a:rPr lang="en-US" dirty="0"/>
            </a:br>
            <a:r>
              <a:rPr lang="en-US" dirty="0"/>
              <a:t>and typography appropriately</a:t>
            </a:r>
          </a:p>
          <a:p>
            <a:pPr marL="342900" indent="-342900">
              <a:buFont typeface="Arial" charset="0"/>
              <a:buChar char="•"/>
            </a:pPr>
            <a:r>
              <a:rPr lang="en-US" dirty="0"/>
              <a:t>Novel</a:t>
            </a:r>
          </a:p>
          <a:p>
            <a:pPr lvl="1"/>
            <a:r>
              <a:rPr lang="en-US" dirty="0"/>
              <a:t>Be creative and attract readers with new design</a:t>
            </a:r>
          </a:p>
        </p:txBody>
      </p:sp>
      <p:sp>
        <p:nvSpPr>
          <p:cNvPr id="8" name="Slide Number Placeholder 7"/>
          <p:cNvSpPr>
            <a:spLocks noGrp="1"/>
          </p:cNvSpPr>
          <p:nvPr>
            <p:ph type="sldNum" sz="quarter" idx="12"/>
          </p:nvPr>
        </p:nvSpPr>
        <p:spPr/>
        <p:txBody>
          <a:bodyPr/>
          <a:lstStyle/>
          <a:p>
            <a:fld id="{A2EF37A0-74FC-AB4F-AE4C-D9BFC6719E9F}" type="slidenum">
              <a:rPr lang="en-US" smtClean="0"/>
              <a:t>63</a:t>
            </a:fld>
            <a:endParaRPr lang="en-US"/>
          </a:p>
        </p:txBody>
      </p:sp>
      <p:pic>
        <p:nvPicPr>
          <p:cNvPr id="9" name="Picture 8"/>
          <p:cNvPicPr>
            <a:picLocks noChangeAspect="1"/>
          </p:cNvPicPr>
          <p:nvPr/>
        </p:nvPicPr>
        <p:blipFill>
          <a:blip r:embed="rId2"/>
          <a:stretch>
            <a:fillRect/>
          </a:stretch>
        </p:blipFill>
        <p:spPr>
          <a:xfrm>
            <a:off x="6542994" y="2728212"/>
            <a:ext cx="1846943" cy="2422337"/>
          </a:xfrm>
          <a:prstGeom prst="rect">
            <a:avLst/>
          </a:prstGeom>
        </p:spPr>
      </p:pic>
    </p:spTree>
    <p:extLst>
      <p:ext uri="{BB962C8B-B14F-4D97-AF65-F5344CB8AC3E}">
        <p14:creationId xmlns:p14="http://schemas.microsoft.com/office/powerpoint/2010/main" val="194069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a:t>Data-Ink Ratio</a:t>
            </a:r>
          </a:p>
        </p:txBody>
      </p:sp>
      <p:sp>
        <p:nvSpPr>
          <p:cNvPr id="3" name="内容占位符 2"/>
          <p:cNvSpPr>
            <a:spLocks noGrp="1"/>
          </p:cNvSpPr>
          <p:nvPr>
            <p:ph idx="1"/>
          </p:nvPr>
        </p:nvSpPr>
        <p:spPr/>
        <p:txBody>
          <a:bodyPr/>
          <a:lstStyle/>
          <a:p>
            <a:r>
              <a:rPr lang="en-US" dirty="0" err="1"/>
              <a:t>Tufte</a:t>
            </a:r>
            <a:r>
              <a:rPr lang="en-US" dirty="0"/>
              <a:t> </a:t>
            </a:r>
            <a:r>
              <a:rPr lang="en-US" sz="1400" dirty="0"/>
              <a:t>[1983]</a:t>
            </a:r>
            <a:r>
              <a:rPr lang="en-US" dirty="0"/>
              <a:t> claims that good graphical representations </a:t>
            </a:r>
            <a:r>
              <a:rPr lang="en-US" dirty="0">
                <a:solidFill>
                  <a:schemeClr val="tx2"/>
                </a:solidFill>
              </a:rPr>
              <a:t>maximize data-ink</a:t>
            </a:r>
            <a:r>
              <a:rPr lang="en-US" dirty="0"/>
              <a:t> and erase as much non-data-ink as possible.</a:t>
            </a:r>
          </a:p>
          <a:p>
            <a:pPr marL="160020" indent="-342900">
              <a:buFont typeface="Arial" charset="0"/>
              <a:buChar char="•"/>
            </a:pPr>
            <a:r>
              <a:rPr lang="en-US" b="0" dirty="0"/>
              <a:t>Non-data-ink: Scales, borders, </a:t>
            </a:r>
            <a:r>
              <a:rPr lang="mr-IN" b="0" dirty="0"/>
              <a:t>…</a:t>
            </a:r>
            <a:endParaRPr lang="en-US" b="0" dirty="0"/>
          </a:p>
        </p:txBody>
      </p:sp>
      <p:pic>
        <p:nvPicPr>
          <p:cNvPr id="5122" name="Picture 2" descr="File:DIR.jpg"/>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1260783" y="3297470"/>
            <a:ext cx="5522976" cy="241401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A2EF37A0-74FC-AB4F-AE4C-D9BFC6719E9F}" type="slidenum">
              <a:rPr lang="en-US" smtClean="0"/>
              <a:t>64</a:t>
            </a:fld>
            <a:endParaRPr lang="en-US"/>
          </a:p>
        </p:txBody>
      </p:sp>
    </p:spTree>
    <p:extLst>
      <p:ext uri="{BB962C8B-B14F-4D97-AF65-F5344CB8AC3E}">
        <p14:creationId xmlns:p14="http://schemas.microsoft.com/office/powerpoint/2010/main" val="129910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Data-Ink Ratio</a:t>
            </a:r>
            <a:endParaRPr lang="en-US" dirty="0"/>
          </a:p>
        </p:txBody>
      </p:sp>
      <p:pic>
        <p:nvPicPr>
          <p:cNvPr id="6148" name="Picture 4" descr="http://www.infovis-wiki.net/images/thumb/2/2e/Dir1.png/400px-Dir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84759" y="2449290"/>
            <a:ext cx="3810000" cy="28479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infovis-wiki.net/images/thumb/1/1b/Dir2.png/400px-Dir2.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5350" y="2458816"/>
            <a:ext cx="3810000" cy="283845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1414941" y="5642142"/>
            <a:ext cx="1949636" cy="369332"/>
          </a:xfrm>
          <a:prstGeom prst="rect">
            <a:avLst/>
          </a:prstGeom>
          <a:noFill/>
        </p:spPr>
        <p:txBody>
          <a:bodyPr wrap="none" rtlCol="0">
            <a:spAutoFit/>
          </a:bodyPr>
          <a:lstStyle/>
          <a:p>
            <a:r>
              <a:rPr lang="en-US" dirty="0"/>
              <a:t>Low Data-Ink Ratio</a:t>
            </a:r>
          </a:p>
        </p:txBody>
      </p:sp>
      <p:sp>
        <p:nvSpPr>
          <p:cNvPr id="9" name="文本框 8"/>
          <p:cNvSpPr txBox="1"/>
          <p:nvPr/>
        </p:nvSpPr>
        <p:spPr>
          <a:xfrm>
            <a:off x="5613442" y="5642142"/>
            <a:ext cx="1993816" cy="369332"/>
          </a:xfrm>
          <a:prstGeom prst="rect">
            <a:avLst/>
          </a:prstGeom>
          <a:noFill/>
        </p:spPr>
        <p:txBody>
          <a:bodyPr wrap="none" rtlCol="0">
            <a:spAutoFit/>
          </a:bodyPr>
          <a:lstStyle/>
          <a:p>
            <a:r>
              <a:rPr lang="en-US" dirty="0"/>
              <a:t>High Data-Ink Ratio</a:t>
            </a:r>
          </a:p>
        </p:txBody>
      </p:sp>
      <p:sp>
        <p:nvSpPr>
          <p:cNvPr id="8" name="Slide Number Placeholder 7"/>
          <p:cNvSpPr>
            <a:spLocks noGrp="1"/>
          </p:cNvSpPr>
          <p:nvPr>
            <p:ph type="sldNum" sz="quarter" idx="12"/>
          </p:nvPr>
        </p:nvSpPr>
        <p:spPr/>
        <p:txBody>
          <a:bodyPr/>
          <a:lstStyle/>
          <a:p>
            <a:fld id="{A2EF37A0-74FC-AB4F-AE4C-D9BFC6719E9F}" type="slidenum">
              <a:rPr lang="en-US" smtClean="0"/>
              <a:t>65</a:t>
            </a:fld>
            <a:endParaRPr lang="en-US"/>
          </a:p>
        </p:txBody>
      </p:sp>
    </p:spTree>
    <p:extLst>
      <p:ext uri="{BB962C8B-B14F-4D97-AF65-F5344CB8AC3E}">
        <p14:creationId xmlns:p14="http://schemas.microsoft.com/office/powerpoint/2010/main" val="5114610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Data Density</a:t>
            </a:r>
            <a:endParaRPr lang="en-US" dirty="0"/>
          </a:p>
        </p:txBody>
      </p:sp>
      <p:sp>
        <p:nvSpPr>
          <p:cNvPr id="3" name="内容占位符 2"/>
          <p:cNvSpPr>
            <a:spLocks noGrp="1"/>
          </p:cNvSpPr>
          <p:nvPr>
            <p:ph idx="1"/>
          </p:nvPr>
        </p:nvSpPr>
        <p:spPr/>
        <p:txBody>
          <a:bodyPr/>
          <a:lstStyle/>
          <a:p>
            <a:r>
              <a:rPr lang="en-US" dirty="0"/>
              <a:t>The </a:t>
            </a:r>
            <a:r>
              <a:rPr lang="en-US" dirty="0">
                <a:solidFill>
                  <a:schemeClr val="tx2"/>
                </a:solidFill>
              </a:rPr>
              <a:t>data density</a:t>
            </a:r>
            <a:r>
              <a:rPr lang="en-US" dirty="0"/>
              <a:t> of a graph is the proportion of the total size of the graph that is dedicated to displaying data </a:t>
            </a:r>
            <a:r>
              <a:rPr lang="en-US" sz="1400" dirty="0"/>
              <a:t>[</a:t>
            </a:r>
            <a:r>
              <a:rPr lang="en-US" sz="1400" dirty="0" err="1"/>
              <a:t>Tufte</a:t>
            </a:r>
            <a:r>
              <a:rPr lang="en-US" sz="1400" dirty="0"/>
              <a:t> 1983]</a:t>
            </a:r>
          </a:p>
          <a:p>
            <a:pPr marL="342900" indent="-342900">
              <a:buFont typeface="Arial" charset="0"/>
              <a:buChar char="•"/>
            </a:pPr>
            <a:r>
              <a:rPr lang="en-US" b="0" dirty="0"/>
              <a:t>Similar to Data-Ink Ratio, </a:t>
            </a:r>
            <a:r>
              <a:rPr lang="en-US" b="0" dirty="0" err="1"/>
              <a:t>Tufte</a:t>
            </a:r>
            <a:r>
              <a:rPr lang="en-US" b="0" dirty="0"/>
              <a:t> prefers visualizations with high Data Density.</a:t>
            </a:r>
          </a:p>
          <a:p>
            <a:pPr marL="342900" indent="-342900">
              <a:buFont typeface="Arial" charset="0"/>
              <a:buChar char="•"/>
            </a:pPr>
            <a:r>
              <a:rPr lang="en-US" b="0" dirty="0"/>
              <a:t>He claims that most graphs can be shrunk way down without losing legibility or information.</a:t>
            </a:r>
          </a:p>
        </p:txBody>
      </p:sp>
      <p:sp>
        <p:nvSpPr>
          <p:cNvPr id="8" name="Slide Number Placeholder 7"/>
          <p:cNvSpPr>
            <a:spLocks noGrp="1"/>
          </p:cNvSpPr>
          <p:nvPr>
            <p:ph type="sldNum" sz="quarter" idx="12"/>
          </p:nvPr>
        </p:nvSpPr>
        <p:spPr/>
        <p:txBody>
          <a:bodyPr/>
          <a:lstStyle/>
          <a:p>
            <a:fld id="{A2EF37A0-74FC-AB4F-AE4C-D9BFC6719E9F}" type="slidenum">
              <a:rPr lang="en-US" smtClean="0"/>
              <a:t>66</a:t>
            </a:fld>
            <a:endParaRPr lang="en-US"/>
          </a:p>
        </p:txBody>
      </p:sp>
    </p:spTree>
    <p:extLst>
      <p:ext uri="{BB962C8B-B14F-4D97-AF65-F5344CB8AC3E}">
        <p14:creationId xmlns:p14="http://schemas.microsoft.com/office/powerpoint/2010/main" val="189575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Color Heuristics</a:t>
            </a:r>
            <a:endParaRPr lang="en-US" dirty="0"/>
          </a:p>
        </p:txBody>
      </p:sp>
      <p:sp>
        <p:nvSpPr>
          <p:cNvPr id="3" name="内容占位符 2"/>
          <p:cNvSpPr>
            <a:spLocks noGrp="1"/>
          </p:cNvSpPr>
          <p:nvPr>
            <p:ph idx="1"/>
          </p:nvPr>
        </p:nvSpPr>
        <p:spPr/>
        <p:txBody>
          <a:bodyPr/>
          <a:lstStyle/>
          <a:p>
            <a:r>
              <a:rPr lang="en-US" dirty="0">
                <a:solidFill>
                  <a:schemeClr val="tx2"/>
                </a:solidFill>
              </a:rPr>
              <a:t>Contrast</a:t>
            </a:r>
            <a:r>
              <a:rPr lang="en-US" dirty="0"/>
              <a:t> and </a:t>
            </a:r>
            <a:r>
              <a:rPr lang="en-US" dirty="0">
                <a:solidFill>
                  <a:schemeClr val="tx2"/>
                </a:solidFill>
              </a:rPr>
              <a:t>analogy</a:t>
            </a:r>
            <a:r>
              <a:rPr lang="en-US" dirty="0"/>
              <a:t> are the principles that define color design. </a:t>
            </a:r>
          </a:p>
          <a:p>
            <a:pPr marL="342900" indent="-342900">
              <a:buFont typeface="Arial" charset="0"/>
              <a:buChar char="•"/>
            </a:pPr>
            <a:r>
              <a:rPr lang="en-US" b="0" dirty="0"/>
              <a:t>Contrasting colors are different, analogous colors are similar. </a:t>
            </a:r>
          </a:p>
          <a:p>
            <a:pPr marL="342900" indent="-342900">
              <a:buFont typeface="Arial" charset="0"/>
              <a:buChar char="•"/>
            </a:pPr>
            <a:r>
              <a:rPr lang="en-US" b="0" dirty="0"/>
              <a:t>Contrast draws attention, analogy groups.</a:t>
            </a:r>
            <a:endParaRPr lang="en-US" dirty="0"/>
          </a:p>
          <a:p>
            <a:r>
              <a:rPr lang="en-US" dirty="0"/>
              <a:t>Color-coded information should be legible.</a:t>
            </a:r>
          </a:p>
          <a:p>
            <a:pPr lvl="1"/>
            <a:r>
              <a:rPr lang="en-US" dirty="0"/>
              <a:t>Legibility: difference between foreground and background</a:t>
            </a:r>
          </a:p>
          <a:p>
            <a:endParaRPr lang="en-US" dirty="0"/>
          </a:p>
          <a:p>
            <a:endParaRPr lang="en-US" dirty="0"/>
          </a:p>
          <a:p>
            <a:endParaRPr lang="en-US" dirty="0"/>
          </a:p>
          <a:p>
            <a:endParaRPr lang="en-US" dirty="0"/>
          </a:p>
        </p:txBody>
      </p:sp>
      <p:pic>
        <p:nvPicPr>
          <p:cNvPr id="5" name="图片 4"/>
          <p:cNvPicPr>
            <a:picLocks noChangeAspect="1"/>
          </p:cNvPicPr>
          <p:nvPr/>
        </p:nvPicPr>
        <p:blipFill>
          <a:blip r:embed="rId3"/>
          <a:stretch>
            <a:fillRect/>
          </a:stretch>
        </p:blipFill>
        <p:spPr>
          <a:xfrm>
            <a:off x="859536" y="4385782"/>
            <a:ext cx="1938528" cy="1791181"/>
          </a:xfrm>
          <a:prstGeom prst="rect">
            <a:avLst/>
          </a:prstGeom>
        </p:spPr>
      </p:pic>
      <p:pic>
        <p:nvPicPr>
          <p:cNvPr id="6" name="图片 5"/>
          <p:cNvPicPr>
            <a:picLocks noChangeAspect="1"/>
          </p:cNvPicPr>
          <p:nvPr/>
        </p:nvPicPr>
        <p:blipFill>
          <a:blip r:embed="rId4"/>
          <a:stretch>
            <a:fillRect/>
          </a:stretch>
        </p:blipFill>
        <p:spPr>
          <a:xfrm>
            <a:off x="3567874" y="4286939"/>
            <a:ext cx="4177665" cy="1965546"/>
          </a:xfrm>
          <a:prstGeom prst="rect">
            <a:avLst/>
          </a:prstGeom>
        </p:spPr>
      </p:pic>
      <p:sp>
        <p:nvSpPr>
          <p:cNvPr id="7" name="矩形 6"/>
          <p:cNvSpPr/>
          <p:nvPr/>
        </p:nvSpPr>
        <p:spPr>
          <a:xfrm>
            <a:off x="459486" y="6305978"/>
            <a:ext cx="8668512" cy="415498"/>
          </a:xfrm>
          <a:prstGeom prst="rect">
            <a:avLst/>
          </a:prstGeom>
        </p:spPr>
        <p:txBody>
          <a:bodyPr wrap="square">
            <a:spAutoFit/>
          </a:bodyPr>
          <a:lstStyle/>
          <a:p>
            <a:r>
              <a:rPr lang="en-US" sz="1050" dirty="0">
                <a:hlinkClick r:id="rId5"/>
              </a:rPr>
              <a:t>https://www.perceptualedge.com/articles/b-eye/choosing_colors.pdf</a:t>
            </a:r>
            <a:endParaRPr lang="en-US" sz="1050" dirty="0"/>
          </a:p>
          <a:p>
            <a:r>
              <a:rPr lang="en-US" sz="1050" dirty="0">
                <a:hlinkClick r:id="rId6"/>
              </a:rPr>
              <a:t>http://cdn2.hubspot.net/hub/111084/file-708877165-pdf/docs/ebooks/eBook-UX-Color-Theory_Applying-Color-Knowledge-to-Data-Visualization.pdf</a:t>
            </a:r>
            <a:endParaRPr lang="en-US" sz="1050" dirty="0"/>
          </a:p>
        </p:txBody>
      </p:sp>
      <p:sp>
        <p:nvSpPr>
          <p:cNvPr id="11" name="Slide Number Placeholder 10"/>
          <p:cNvSpPr>
            <a:spLocks noGrp="1"/>
          </p:cNvSpPr>
          <p:nvPr>
            <p:ph type="sldNum" sz="quarter" idx="12"/>
          </p:nvPr>
        </p:nvSpPr>
        <p:spPr/>
        <p:txBody>
          <a:bodyPr/>
          <a:lstStyle/>
          <a:p>
            <a:fld id="{A2EF37A0-74FC-AB4F-AE4C-D9BFC6719E9F}" type="slidenum">
              <a:rPr lang="en-US" smtClean="0"/>
              <a:t>67</a:t>
            </a:fld>
            <a:endParaRPr lang="en-US"/>
          </a:p>
        </p:txBody>
      </p:sp>
    </p:spTree>
    <p:extLst>
      <p:ext uri="{BB962C8B-B14F-4D97-AF65-F5344CB8AC3E}">
        <p14:creationId xmlns:p14="http://schemas.microsoft.com/office/powerpoint/2010/main" val="1927655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dirty="0" err="1"/>
              <a:t>Fitts</a:t>
            </a:r>
            <a:r>
              <a:rPr lang="en-US" dirty="0"/>
              <a:t>' Law</a:t>
            </a:r>
          </a:p>
        </p:txBody>
      </p:sp>
      <p:sp>
        <p:nvSpPr>
          <p:cNvPr id="3" name="内容占位符 2"/>
          <p:cNvSpPr>
            <a:spLocks noGrp="1"/>
          </p:cNvSpPr>
          <p:nvPr>
            <p:ph idx="1"/>
          </p:nvPr>
        </p:nvSpPr>
        <p:spPr/>
        <p:txBody>
          <a:bodyPr>
            <a:normAutofit fontScale="85000" lnSpcReduction="10000"/>
          </a:bodyPr>
          <a:lstStyle/>
          <a:p>
            <a:r>
              <a:rPr lang="en-US" dirty="0" err="1"/>
              <a:t>Fitts</a:t>
            </a:r>
            <a:r>
              <a:rPr lang="en-US" dirty="0"/>
              <a:t> described a model of human movement primarily used in HCI and ergonomics. It may apply to interactive visualization design.</a:t>
            </a:r>
          </a:p>
          <a:p>
            <a:pPr lvl="1"/>
            <a:endParaRPr lang="en-US" dirty="0"/>
          </a:p>
          <a:p>
            <a:pPr lvl="1"/>
            <a:endParaRPr lang="en-US" dirty="0"/>
          </a:p>
          <a:p>
            <a:pPr lvl="1"/>
            <a:r>
              <a:rPr lang="en-US" dirty="0"/>
              <a:t>MT: Movement time</a:t>
            </a:r>
          </a:p>
          <a:p>
            <a:pPr lvl="1"/>
            <a:r>
              <a:rPr lang="en-US" dirty="0"/>
              <a:t>ID: Index of difficulty</a:t>
            </a:r>
          </a:p>
          <a:p>
            <a:pPr lvl="1"/>
            <a:r>
              <a:rPr lang="en-US" dirty="0"/>
              <a:t>D: Distance</a:t>
            </a:r>
          </a:p>
          <a:p>
            <a:pPr lvl="1"/>
            <a:r>
              <a:rPr lang="en-US" dirty="0"/>
              <a:t>W: Width</a:t>
            </a:r>
          </a:p>
          <a:p>
            <a:endParaRPr lang="en-US" dirty="0"/>
          </a:p>
          <a:p>
            <a:r>
              <a:rPr lang="en-US" dirty="0"/>
              <a:t>Fitts’ Law indicates that, to shorten the movement time and lower the index of difficulty, an HCI designer should:</a:t>
            </a:r>
          </a:p>
          <a:p>
            <a:pPr marL="342900" indent="-342900">
              <a:buFont typeface="Arial" charset="0"/>
              <a:buChar char="•"/>
            </a:pPr>
            <a:r>
              <a:rPr lang="en-US" dirty="0"/>
              <a:t>Shorten the distance to the target</a:t>
            </a:r>
          </a:p>
          <a:p>
            <a:pPr lvl="1"/>
            <a:r>
              <a:rPr lang="en-US" dirty="0"/>
              <a:t>Group functions/buttons together to reduce redundant movements</a:t>
            </a:r>
          </a:p>
          <a:p>
            <a:pPr marL="342900" indent="-342900">
              <a:buFont typeface="Arial" charset="0"/>
              <a:buChar char="•"/>
            </a:pPr>
            <a:r>
              <a:rPr lang="en-US" dirty="0"/>
              <a:t>Enlarge the target</a:t>
            </a:r>
          </a:p>
        </p:txBody>
      </p:sp>
      <p:pic>
        <p:nvPicPr>
          <p:cNvPr id="12292" name="Picture 4" descr="https://upload.wikimedia.org/math/c/6/0/c60964620badb5ccc5220e01d01144c7.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2260" y="2298612"/>
            <a:ext cx="4879480" cy="78255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ttps://upload.wikimedia.org/wikipedia/commons/0/03/Fitts_law.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8637" y="3162813"/>
            <a:ext cx="4465864" cy="11536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A2EF37A0-74FC-AB4F-AE4C-D9BFC6719E9F}" type="slidenum">
              <a:rPr lang="en-US" smtClean="0"/>
              <a:t>68</a:t>
            </a:fld>
            <a:endParaRPr lang="en-US"/>
          </a:p>
        </p:txBody>
      </p:sp>
    </p:spTree>
    <p:extLst>
      <p:ext uri="{BB962C8B-B14F-4D97-AF65-F5344CB8AC3E}">
        <p14:creationId xmlns:p14="http://schemas.microsoft.com/office/powerpoint/2010/main" val="116068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2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69</a:t>
            </a:fld>
            <a:endParaRPr lang="en-US"/>
          </a:p>
        </p:txBody>
      </p:sp>
      <p:pic>
        <p:nvPicPr>
          <p:cNvPr id="5" name="Picture 4"/>
          <p:cNvPicPr>
            <a:picLocks noChangeAspect="1"/>
          </p:cNvPicPr>
          <p:nvPr/>
        </p:nvPicPr>
        <p:blipFill>
          <a:blip r:embed="rId2"/>
          <a:stretch>
            <a:fillRect/>
          </a:stretch>
        </p:blipFill>
        <p:spPr>
          <a:xfrm>
            <a:off x="-457200" y="-40914"/>
            <a:ext cx="10545386" cy="6986318"/>
          </a:xfrm>
          <a:prstGeom prst="rect">
            <a:avLst/>
          </a:prstGeom>
        </p:spPr>
      </p:pic>
      <p:sp>
        <p:nvSpPr>
          <p:cNvPr id="2" name="Title 1"/>
          <p:cNvSpPr>
            <a:spLocks noGrp="1"/>
          </p:cNvSpPr>
          <p:nvPr>
            <p:ph type="title"/>
          </p:nvPr>
        </p:nvSpPr>
        <p:spPr>
          <a:xfrm>
            <a:off x="391886" y="3010218"/>
            <a:ext cx="5791200" cy="1371600"/>
          </a:xfrm>
        </p:spPr>
        <p:txBody>
          <a:bodyPr/>
          <a:lstStyle/>
          <a:p>
            <a:r>
              <a:rPr lang="en-US" dirty="0">
                <a:solidFill>
                  <a:schemeClr val="bg1"/>
                </a:solidFill>
              </a:rPr>
              <a:t>Visualization libraries</a:t>
            </a:r>
          </a:p>
        </p:txBody>
      </p:sp>
    </p:spTree>
    <p:extLst>
      <p:ext uri="{BB962C8B-B14F-4D97-AF65-F5344CB8AC3E}">
        <p14:creationId xmlns:p14="http://schemas.microsoft.com/office/powerpoint/2010/main" val="11588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Brief History</a:t>
            </a:r>
            <a:endParaRPr lang="en-US" dirty="0"/>
          </a:p>
        </p:txBody>
      </p:sp>
      <p:sp>
        <p:nvSpPr>
          <p:cNvPr id="10" name="Content Placeholder 9"/>
          <p:cNvSpPr>
            <a:spLocks noGrp="1"/>
          </p:cNvSpPr>
          <p:nvPr>
            <p:ph idx="1"/>
          </p:nvPr>
        </p:nvSpPr>
        <p:spPr/>
        <p:txBody>
          <a:bodyPr/>
          <a:lstStyle/>
          <a:p>
            <a:endParaRPr lang="en-US"/>
          </a:p>
        </p:txBody>
      </p:sp>
      <p:pic>
        <p:nvPicPr>
          <p:cNvPr id="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1350555"/>
            <a:ext cx="8229600" cy="4346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p:nvPr/>
        </p:nvSpPr>
        <p:spPr>
          <a:xfrm>
            <a:off x="628650" y="5524164"/>
            <a:ext cx="8058150" cy="923330"/>
          </a:xfrm>
          <a:prstGeom prst="rect">
            <a:avLst/>
          </a:prstGeom>
          <a:noFill/>
        </p:spPr>
        <p:txBody>
          <a:bodyPr wrap="square" rtlCol="0">
            <a:spAutoFit/>
          </a:bodyPr>
          <a:lstStyle/>
          <a:p>
            <a:pPr marL="285750" indent="-285750">
              <a:buFont typeface="Arial" panose="020B0604020202020204" pitchFamily="34" charset="0"/>
              <a:buChar char="•"/>
            </a:pPr>
            <a:r>
              <a:rPr lang="en-US" dirty="0"/>
              <a:t>Time-series comparison, aimed to show wheat price declined regarding the increase of wages</a:t>
            </a:r>
          </a:p>
          <a:p>
            <a:pPr marL="285750" indent="-285750">
              <a:buFont typeface="Arial" panose="020B0604020202020204" pitchFamily="34" charset="0"/>
              <a:buChar char="•"/>
            </a:pPr>
            <a:r>
              <a:rPr lang="en-US" dirty="0"/>
              <a:t>Integration of bar charts and line graph</a:t>
            </a:r>
          </a:p>
        </p:txBody>
      </p:sp>
      <p:sp>
        <p:nvSpPr>
          <p:cNvPr id="7" name="矩形 6"/>
          <p:cNvSpPr/>
          <p:nvPr/>
        </p:nvSpPr>
        <p:spPr>
          <a:xfrm>
            <a:off x="628650" y="6421551"/>
            <a:ext cx="2357120" cy="369332"/>
          </a:xfrm>
          <a:prstGeom prst="rect">
            <a:avLst/>
          </a:prstGeom>
        </p:spPr>
        <p:txBody>
          <a:bodyPr wrap="none">
            <a:spAutoFit/>
          </a:bodyPr>
          <a:lstStyle/>
          <a:p>
            <a:r>
              <a:rPr lang="en-US" altLang="zh-TW" dirty="0">
                <a:ea typeface="新細明體" charset="-120"/>
              </a:rPr>
              <a:t>William </a:t>
            </a:r>
            <a:r>
              <a:rPr lang="en-US" altLang="zh-TW" dirty="0" err="1">
                <a:ea typeface="新細明體" charset="-120"/>
              </a:rPr>
              <a:t>Playfair</a:t>
            </a:r>
            <a:r>
              <a:rPr lang="en-US" altLang="zh-TW" dirty="0">
                <a:ea typeface="新細明體" charset="-120"/>
              </a:rPr>
              <a:t> (1821) </a:t>
            </a:r>
            <a:endParaRPr lang="en-US" dirty="0"/>
          </a:p>
        </p:txBody>
      </p:sp>
      <p:sp>
        <p:nvSpPr>
          <p:cNvPr id="11" name="Slide Number Placeholder 10"/>
          <p:cNvSpPr>
            <a:spLocks noGrp="1"/>
          </p:cNvSpPr>
          <p:nvPr>
            <p:ph type="sldNum" sz="quarter" idx="12"/>
          </p:nvPr>
        </p:nvSpPr>
        <p:spPr/>
        <p:txBody>
          <a:bodyPr/>
          <a:lstStyle/>
          <a:p>
            <a:fld id="{A2EF37A0-74FC-AB4F-AE4C-D9BFC6719E9F}" type="slidenum">
              <a:rPr lang="en-US" smtClean="0"/>
              <a:t>7</a:t>
            </a:fld>
            <a:endParaRPr lang="en-US"/>
          </a:p>
        </p:txBody>
      </p:sp>
    </p:spTree>
    <p:extLst>
      <p:ext uri="{BB962C8B-B14F-4D97-AF65-F5344CB8AC3E}">
        <p14:creationId xmlns:p14="http://schemas.microsoft.com/office/powerpoint/2010/main" val="80966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D3.js</a:t>
            </a:r>
          </a:p>
        </p:txBody>
      </p:sp>
      <p:sp>
        <p:nvSpPr>
          <p:cNvPr id="3" name="Content Placeholder 2"/>
          <p:cNvSpPr>
            <a:spLocks noGrp="1"/>
          </p:cNvSpPr>
          <p:nvPr>
            <p:ph idx="1"/>
          </p:nvPr>
        </p:nvSpPr>
        <p:spPr>
          <a:xfrm>
            <a:off x="457200" y="1752600"/>
            <a:ext cx="7620000" cy="2672443"/>
          </a:xfrm>
        </p:spPr>
        <p:txBody>
          <a:bodyPr/>
          <a:lstStyle/>
          <a:p>
            <a:r>
              <a:rPr lang="en-US" dirty="0"/>
              <a:t>JavaScript library for manipulating documents and visualizations</a:t>
            </a:r>
          </a:p>
          <a:p>
            <a:pPr marL="342900" indent="-342900">
              <a:buFont typeface="Arial" charset="0"/>
              <a:buChar char="•"/>
            </a:pPr>
            <a:r>
              <a:rPr lang="en-US" dirty="0"/>
              <a:t>Made interactive via JS, CSS, SVG</a:t>
            </a:r>
          </a:p>
          <a:p>
            <a:r>
              <a:rPr lang="en-US" dirty="0"/>
              <a:t>Not a new visualization language </a:t>
            </a:r>
            <a:r>
              <a:rPr lang="mr-IN" dirty="0"/>
              <a:t>–</a:t>
            </a:r>
            <a:r>
              <a:rPr lang="en-US" dirty="0"/>
              <a:t> built entirely on functionality available in browsers</a:t>
            </a:r>
          </a:p>
          <a:p>
            <a:pPr marL="342900" indent="-342900">
              <a:buFont typeface="Arial" charset="0"/>
              <a:buChar char="•"/>
            </a:pPr>
            <a:r>
              <a:rPr lang="en-US" dirty="0">
                <a:solidFill>
                  <a:schemeClr val="bg1">
                    <a:lumMod val="50000"/>
                  </a:schemeClr>
                </a:solidFill>
              </a:rPr>
              <a:t>So, can require up-to-date browsers </a:t>
            </a:r>
            <a:r>
              <a:rPr lang="mr-IN" dirty="0">
                <a:solidFill>
                  <a:schemeClr val="bg1">
                    <a:lumMod val="50000"/>
                  </a:schemeClr>
                </a:solidFill>
              </a:rPr>
              <a:t>…</a:t>
            </a:r>
            <a:endParaRPr lang="en-US" dirty="0">
              <a:solidFill>
                <a:schemeClr val="bg1">
                  <a:lumMod val="50000"/>
                </a:schemeClr>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70</a:t>
            </a:fld>
            <a:endParaRPr lang="en-US"/>
          </a:p>
        </p:txBody>
      </p:sp>
      <p:sp>
        <p:nvSpPr>
          <p:cNvPr id="5" name="Rounded Rectangle 4"/>
          <p:cNvSpPr/>
          <p:nvPr/>
        </p:nvSpPr>
        <p:spPr>
          <a:xfrm>
            <a:off x="457200" y="4206071"/>
            <a:ext cx="7997252" cy="217840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Resize pre-defined circle element</a:t>
            </a:r>
          </a:p>
          <a:p>
            <a:r>
              <a:rPr lang="en-US" dirty="0">
                <a:latin typeface="Courier" charset="0"/>
                <a:ea typeface="Courier" charset="0"/>
                <a:cs typeface="Courier" charset="0"/>
              </a:rPr>
              <a:t>d3.selectAll("circle").transition()</a:t>
            </a:r>
          </a:p>
          <a:p>
            <a:r>
              <a:rPr lang="en-US" dirty="0">
                <a:latin typeface="Courier" charset="0"/>
                <a:ea typeface="Courier" charset="0"/>
                <a:cs typeface="Courier" charset="0"/>
              </a:rPr>
              <a:t>    .duration(750)</a:t>
            </a:r>
          </a:p>
          <a:p>
            <a:r>
              <a:rPr lang="en-US" dirty="0">
                <a:latin typeface="Courier" charset="0"/>
                <a:ea typeface="Courier" charset="0"/>
                <a:cs typeface="Courier" charset="0"/>
              </a:rPr>
              <a:t>    .delay(function(d, </a:t>
            </a:r>
            <a:r>
              <a:rPr lang="en-US" dirty="0" err="1">
                <a:latin typeface="Courier" charset="0"/>
                <a:ea typeface="Courier" charset="0"/>
                <a:cs typeface="Courier" charset="0"/>
              </a:rPr>
              <a:t>i</a:t>
            </a:r>
            <a:r>
              <a:rPr lang="en-US" dirty="0">
                <a:latin typeface="Courier" charset="0"/>
                <a:ea typeface="Courier" charset="0"/>
                <a:cs typeface="Courier" charset="0"/>
              </a:rPr>
              <a:t>) { return </a:t>
            </a:r>
            <a:r>
              <a:rPr lang="en-US" dirty="0" err="1">
                <a:latin typeface="Courier" charset="0"/>
                <a:ea typeface="Courier" charset="0"/>
                <a:cs typeface="Courier" charset="0"/>
              </a:rPr>
              <a:t>i</a:t>
            </a:r>
            <a:r>
              <a:rPr lang="en-US" dirty="0">
                <a:latin typeface="Courier" charset="0"/>
                <a:ea typeface="Courier" charset="0"/>
                <a:cs typeface="Courier" charset="0"/>
              </a:rPr>
              <a:t> * 10; })</a:t>
            </a:r>
          </a:p>
          <a:p>
            <a:r>
              <a:rPr lang="en-US" dirty="0">
                <a:latin typeface="Courier" charset="0"/>
                <a:ea typeface="Courier" charset="0"/>
                <a:cs typeface="Courier" charset="0"/>
              </a:rPr>
              <a:t>    .</a:t>
            </a:r>
            <a:r>
              <a:rPr lang="en-US" dirty="0" err="1">
                <a:latin typeface="Courier" charset="0"/>
                <a:ea typeface="Courier" charset="0"/>
                <a:cs typeface="Courier" charset="0"/>
              </a:rPr>
              <a:t>attr</a:t>
            </a:r>
            <a:r>
              <a:rPr lang="en-US" dirty="0">
                <a:latin typeface="Courier" charset="0"/>
                <a:ea typeface="Courier" charset="0"/>
                <a:cs typeface="Courier" charset="0"/>
              </a:rPr>
              <a:t>("r", function(d) {</a:t>
            </a:r>
          </a:p>
          <a:p>
            <a:r>
              <a:rPr lang="en-US" dirty="0">
                <a:latin typeface="Courier" charset="0"/>
                <a:ea typeface="Courier" charset="0"/>
                <a:cs typeface="Courier" charset="0"/>
              </a:rPr>
              <a:t>        return </a:t>
            </a:r>
            <a:r>
              <a:rPr lang="en-US" dirty="0" err="1">
                <a:latin typeface="Courier" charset="0"/>
                <a:ea typeface="Courier" charset="0"/>
                <a:cs typeface="Courier" charset="0"/>
              </a:rPr>
              <a:t>Math.sqrt</a:t>
            </a:r>
            <a:r>
              <a:rPr lang="en-US" dirty="0">
                <a:latin typeface="Courier" charset="0"/>
                <a:ea typeface="Courier" charset="0"/>
                <a:cs typeface="Courier" charset="0"/>
              </a:rPr>
              <a:t>(d * scale);</a:t>
            </a:r>
          </a:p>
          <a:p>
            <a:r>
              <a:rPr lang="en-US" dirty="0">
                <a:latin typeface="Courier" charset="0"/>
                <a:ea typeface="Courier" charset="0"/>
                <a:cs typeface="Courier" charset="0"/>
              </a:rPr>
              <a:t>    });</a:t>
            </a:r>
          </a:p>
        </p:txBody>
      </p:sp>
      <p:sp>
        <p:nvSpPr>
          <p:cNvPr id="6" name="TextBox 5"/>
          <p:cNvSpPr txBox="1"/>
          <p:nvPr/>
        </p:nvSpPr>
        <p:spPr>
          <a:xfrm>
            <a:off x="6471553" y="6356589"/>
            <a:ext cx="2465615" cy="369332"/>
          </a:xfrm>
          <a:prstGeom prst="rect">
            <a:avLst/>
          </a:prstGeom>
          <a:noFill/>
        </p:spPr>
        <p:txBody>
          <a:bodyPr wrap="square" rtlCol="0">
            <a:spAutoFit/>
          </a:bodyPr>
          <a:lstStyle/>
          <a:p>
            <a:r>
              <a:rPr lang="en-US"/>
              <a:t>https://d3js.org/</a:t>
            </a:r>
          </a:p>
        </p:txBody>
      </p:sp>
      <p:pic>
        <p:nvPicPr>
          <p:cNvPr id="7" name="Picture 6"/>
          <p:cNvPicPr>
            <a:picLocks noChangeAspect="1"/>
          </p:cNvPicPr>
          <p:nvPr/>
        </p:nvPicPr>
        <p:blipFill>
          <a:blip r:embed="rId2"/>
          <a:stretch>
            <a:fillRect/>
          </a:stretch>
        </p:blipFill>
        <p:spPr>
          <a:xfrm>
            <a:off x="6916053" y="175986"/>
            <a:ext cx="1576614" cy="1576614"/>
          </a:xfrm>
          <a:prstGeom prst="rect">
            <a:avLst/>
          </a:prstGeom>
        </p:spPr>
      </p:pic>
    </p:spTree>
    <p:extLst>
      <p:ext uri="{BB962C8B-B14F-4D97-AF65-F5344CB8AC3E}">
        <p14:creationId xmlns:p14="http://schemas.microsoft.com/office/powerpoint/2010/main" val="75472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Matplotlib</a:t>
            </a:r>
            <a:r>
              <a:rPr lang="en-US" dirty="0"/>
              <a:t>/</a:t>
            </a:r>
            <a:r>
              <a:rPr lang="en-US" dirty="0" err="1"/>
              <a:t>PyPlot</a:t>
            </a:r>
            <a:endParaRPr lang="en-US" dirty="0"/>
          </a:p>
        </p:txBody>
      </p:sp>
      <p:sp>
        <p:nvSpPr>
          <p:cNvPr id="3" name="Content Placeholder 2"/>
          <p:cNvSpPr>
            <a:spLocks noGrp="1"/>
          </p:cNvSpPr>
          <p:nvPr>
            <p:ph idx="1"/>
          </p:nvPr>
        </p:nvSpPr>
        <p:spPr/>
        <p:txBody>
          <a:bodyPr/>
          <a:lstStyle/>
          <a:p>
            <a:r>
              <a:rPr lang="en-US" dirty="0"/>
              <a:t>Standard plotting library for Python</a:t>
            </a:r>
          </a:p>
          <a:p>
            <a:pPr marL="342900" indent="-342900">
              <a:buFont typeface="Arial" charset="0"/>
              <a:buChar char="•"/>
            </a:pPr>
            <a:r>
              <a:rPr lang="en-US" b="0" dirty="0"/>
              <a:t>Meant to mimic </a:t>
            </a:r>
            <a:r>
              <a:rPr lang="en-US" b="0" dirty="0" err="1"/>
              <a:t>Matlab</a:t>
            </a:r>
            <a:endParaRPr lang="en-US" b="0" dirty="0"/>
          </a:p>
          <a:p>
            <a:pPr marL="342900" indent="-342900">
              <a:buFont typeface="Arial" charset="0"/>
              <a:buChar char="•"/>
            </a:pPr>
            <a:r>
              <a:rPr lang="en-US" b="0" dirty="0"/>
              <a:t>Built on </a:t>
            </a:r>
            <a:r>
              <a:rPr lang="en-US" b="0" dirty="0" err="1"/>
              <a:t>Numpy</a:t>
            </a:r>
            <a:endParaRPr lang="en-US" b="0" dirty="0"/>
          </a:p>
          <a:p>
            <a:r>
              <a:rPr lang="en-US" dirty="0"/>
              <a:t>Quite powerful, but also fairly complex and </a:t>
            </a:r>
            <a:r>
              <a:rPr lang="en-US" dirty="0" err="1"/>
              <a:t>cludgy</a:t>
            </a:r>
            <a:endParaRPr lang="en-US" dirty="0"/>
          </a:p>
          <a:p>
            <a:r>
              <a:rPr lang="en-US" dirty="0"/>
              <a:t>Rendering code serves as backend for newer </a:t>
            </a:r>
            <a:r>
              <a:rPr lang="en-US" dirty="0" err="1"/>
              <a:t>viz</a:t>
            </a:r>
            <a:r>
              <a:rPr lang="en-US" dirty="0"/>
              <a:t> packages</a:t>
            </a:r>
          </a:p>
        </p:txBody>
      </p:sp>
      <p:sp>
        <p:nvSpPr>
          <p:cNvPr id="4" name="Slide Number Placeholder 3"/>
          <p:cNvSpPr>
            <a:spLocks noGrp="1"/>
          </p:cNvSpPr>
          <p:nvPr>
            <p:ph type="sldNum" sz="quarter" idx="12"/>
          </p:nvPr>
        </p:nvSpPr>
        <p:spPr/>
        <p:txBody>
          <a:bodyPr/>
          <a:lstStyle/>
          <a:p>
            <a:fld id="{A2EF37A0-74FC-AB4F-AE4C-D9BFC6719E9F}" type="slidenum">
              <a:rPr lang="en-US" smtClean="0"/>
              <a:t>71</a:t>
            </a:fld>
            <a:endParaRPr lang="en-US"/>
          </a:p>
        </p:txBody>
      </p:sp>
      <p:pic>
        <p:nvPicPr>
          <p:cNvPr id="5" name="Picture 4"/>
          <p:cNvPicPr>
            <a:picLocks noChangeAspect="1"/>
          </p:cNvPicPr>
          <p:nvPr/>
        </p:nvPicPr>
        <p:blipFill>
          <a:blip r:embed="rId2"/>
          <a:stretch>
            <a:fillRect/>
          </a:stretch>
        </p:blipFill>
        <p:spPr>
          <a:xfrm>
            <a:off x="4898571" y="2281916"/>
            <a:ext cx="3804104" cy="697419"/>
          </a:xfrm>
          <a:prstGeom prst="rect">
            <a:avLst/>
          </a:prstGeom>
        </p:spPr>
      </p:pic>
      <p:sp>
        <p:nvSpPr>
          <p:cNvPr id="6" name="Rounded Rectangle 5"/>
          <p:cNvSpPr/>
          <p:nvPr/>
        </p:nvSpPr>
        <p:spPr>
          <a:xfrm>
            <a:off x="457200" y="4206071"/>
            <a:ext cx="4718957" cy="217840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rgbClr val="92D050"/>
                </a:solidFill>
                <a:latin typeface="Courier" charset="0"/>
                <a:ea typeface="Courier" charset="0"/>
                <a:cs typeface="Courier" charset="0"/>
              </a:rPr>
              <a:t># Make a line plot</a:t>
            </a:r>
          </a:p>
          <a:p>
            <a:r>
              <a:rPr lang="en-US" dirty="0">
                <a:latin typeface="Courier" charset="0"/>
                <a:ea typeface="Courier" charset="0"/>
                <a:cs typeface="Courier" charset="0"/>
              </a:rPr>
              <a:t>import </a:t>
            </a:r>
            <a:r>
              <a:rPr lang="en-US" dirty="0" err="1">
                <a:latin typeface="Courier" charset="0"/>
                <a:ea typeface="Courier" charset="0"/>
                <a:cs typeface="Courier" charset="0"/>
              </a:rPr>
              <a:t>matplotlib.pyplot</a:t>
            </a:r>
            <a:r>
              <a:rPr lang="en-US" dirty="0">
                <a:latin typeface="Courier" charset="0"/>
                <a:ea typeface="Courier" charset="0"/>
                <a:cs typeface="Courier" charset="0"/>
              </a:rPr>
              <a:t> as </a:t>
            </a:r>
            <a:r>
              <a:rPr lang="en-US" dirty="0" err="1">
                <a:latin typeface="Courier" charset="0"/>
                <a:ea typeface="Courier" charset="0"/>
                <a:cs typeface="Courier" charset="0"/>
              </a:rPr>
              <a:t>plt</a:t>
            </a:r>
            <a:endParaRPr lang="en-US" dirty="0">
              <a:latin typeface="Courier" charset="0"/>
              <a:ea typeface="Courier" charset="0"/>
              <a:cs typeface="Courier" charset="0"/>
            </a:endParaRPr>
          </a:p>
          <a:p>
            <a:r>
              <a:rPr lang="en-US" dirty="0" err="1">
                <a:latin typeface="Courier" charset="0"/>
                <a:ea typeface="Courier" charset="0"/>
                <a:cs typeface="Courier" charset="0"/>
              </a:rPr>
              <a:t>plt.plot</a:t>
            </a:r>
            <a:r>
              <a:rPr lang="en-US" dirty="0">
                <a:latin typeface="Courier" charset="0"/>
                <a:ea typeface="Courier" charset="0"/>
                <a:cs typeface="Courier" charset="0"/>
              </a:rPr>
              <a:t>([1,2,3,4])</a:t>
            </a:r>
          </a:p>
          <a:p>
            <a:r>
              <a:rPr lang="en-US" dirty="0" err="1">
                <a:latin typeface="Courier" charset="0"/>
                <a:ea typeface="Courier" charset="0"/>
                <a:cs typeface="Courier" charset="0"/>
              </a:rPr>
              <a:t>plt.ylabel</a:t>
            </a:r>
            <a:r>
              <a:rPr lang="en-US" dirty="0">
                <a:latin typeface="Courier" charset="0"/>
                <a:ea typeface="Courier" charset="0"/>
                <a:cs typeface="Courier" charset="0"/>
              </a:rPr>
              <a:t>('some numbers')</a:t>
            </a:r>
          </a:p>
          <a:p>
            <a:r>
              <a:rPr lang="en-US" dirty="0" err="1">
                <a:latin typeface="Courier" charset="0"/>
                <a:ea typeface="Courier" charset="0"/>
                <a:cs typeface="Courier" charset="0"/>
              </a:rPr>
              <a:t>plt.show</a:t>
            </a:r>
            <a:r>
              <a:rPr lang="en-US" dirty="0">
                <a:latin typeface="Courier" charset="0"/>
                <a:ea typeface="Courier" charset="0"/>
                <a:cs typeface="Courier" charset="0"/>
              </a:rPr>
              <a:t>()</a:t>
            </a:r>
          </a:p>
        </p:txBody>
      </p:sp>
      <p:pic>
        <p:nvPicPr>
          <p:cNvPr id="7" name="Picture 6"/>
          <p:cNvPicPr>
            <a:picLocks noChangeAspect="1"/>
          </p:cNvPicPr>
          <p:nvPr/>
        </p:nvPicPr>
        <p:blipFill>
          <a:blip r:embed="rId3"/>
          <a:stretch>
            <a:fillRect/>
          </a:stretch>
        </p:blipFill>
        <p:spPr>
          <a:xfrm>
            <a:off x="5459413" y="3934542"/>
            <a:ext cx="3165929" cy="2590306"/>
          </a:xfrm>
          <a:prstGeom prst="rect">
            <a:avLst/>
          </a:prstGeom>
        </p:spPr>
      </p:pic>
    </p:spTree>
    <p:extLst>
      <p:ext uri="{BB962C8B-B14F-4D97-AF65-F5344CB8AC3E}">
        <p14:creationId xmlns:p14="http://schemas.microsoft.com/office/powerpoint/2010/main" val="174242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Seaborn</a:t>
            </a:r>
            <a:endParaRPr lang="en-US" dirty="0"/>
          </a:p>
        </p:txBody>
      </p:sp>
      <p:sp>
        <p:nvSpPr>
          <p:cNvPr id="3" name="Content Placeholder 2"/>
          <p:cNvSpPr>
            <a:spLocks noGrp="1"/>
          </p:cNvSpPr>
          <p:nvPr>
            <p:ph idx="1"/>
          </p:nvPr>
        </p:nvSpPr>
        <p:spPr/>
        <p:txBody>
          <a:bodyPr/>
          <a:lstStyle/>
          <a:p>
            <a:r>
              <a:rPr lang="en-US" dirty="0"/>
              <a:t>Complements </a:t>
            </a:r>
            <a:r>
              <a:rPr lang="en-US" dirty="0" err="1"/>
              <a:t>Matplotlib</a:t>
            </a:r>
            <a:r>
              <a:rPr lang="en-US" dirty="0"/>
              <a:t>; it’s built on top!</a:t>
            </a:r>
          </a:p>
          <a:p>
            <a:pPr marL="342900" indent="-342900">
              <a:buFont typeface="Arial" charset="0"/>
              <a:buChar char="•"/>
            </a:pPr>
            <a:r>
              <a:rPr lang="en-US" dirty="0">
                <a:solidFill>
                  <a:schemeClr val="tx2"/>
                </a:solidFill>
              </a:rPr>
              <a:t>Much</a:t>
            </a:r>
            <a:r>
              <a:rPr lang="en-US" dirty="0"/>
              <a:t> better defaults for aesthetics</a:t>
            </a:r>
          </a:p>
          <a:p>
            <a:pPr marL="342900" indent="-342900">
              <a:buFont typeface="Arial" charset="0"/>
              <a:buChar char="•"/>
            </a:pPr>
            <a:r>
              <a:rPr lang="en-US" dirty="0"/>
              <a:t>Closer ties to </a:t>
            </a:r>
            <a:r>
              <a:rPr lang="en-US" dirty="0" err="1"/>
              <a:t>numpy</a:t>
            </a:r>
            <a:r>
              <a:rPr lang="en-US" dirty="0"/>
              <a:t>, pandas, </a:t>
            </a:r>
            <a:r>
              <a:rPr lang="en-US" dirty="0" err="1"/>
              <a:t>scipy</a:t>
            </a:r>
            <a:endParaRPr lang="en-US" dirty="0"/>
          </a:p>
          <a:p>
            <a:pPr marL="342900" indent="-342900">
              <a:buFont typeface="Arial" charset="0"/>
              <a:buChar char="•"/>
            </a:pPr>
            <a:r>
              <a:rPr lang="en-US" dirty="0"/>
              <a:t>More advanced functionality built in, like clustering, matrix visualization, grids of plots, </a:t>
            </a:r>
            <a:r>
              <a:rPr lang="en-US" dirty="0" err="1"/>
              <a:t>etc</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72</a:t>
            </a:fld>
            <a:endParaRPr lang="en-US"/>
          </a:p>
        </p:txBody>
      </p:sp>
      <p:sp>
        <p:nvSpPr>
          <p:cNvPr id="5" name="Rounded Rectangle 4"/>
          <p:cNvSpPr/>
          <p:nvPr/>
        </p:nvSpPr>
        <p:spPr>
          <a:xfrm>
            <a:off x="457200" y="3902529"/>
            <a:ext cx="4131129" cy="24819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latin typeface="Courier" charset="0"/>
                <a:ea typeface="Courier" charset="0"/>
                <a:cs typeface="Courier" charset="0"/>
              </a:rPr>
              <a:t>import </a:t>
            </a:r>
            <a:r>
              <a:rPr lang="en-US" dirty="0" err="1">
                <a:latin typeface="Courier" charset="0"/>
                <a:ea typeface="Courier" charset="0"/>
                <a:cs typeface="Courier" charset="0"/>
              </a:rPr>
              <a:t>seaborn</a:t>
            </a:r>
            <a:r>
              <a:rPr lang="en-US" dirty="0">
                <a:latin typeface="Courier" charset="0"/>
                <a:ea typeface="Courier" charset="0"/>
                <a:cs typeface="Courier" charset="0"/>
              </a:rPr>
              <a:t> as </a:t>
            </a:r>
            <a:r>
              <a:rPr lang="en-US" dirty="0" err="1">
                <a:latin typeface="Courier" charset="0"/>
                <a:ea typeface="Courier" charset="0"/>
                <a:cs typeface="Courier" charset="0"/>
              </a:rPr>
              <a:t>sns</a:t>
            </a:r>
            <a:endParaRPr lang="en-US" dirty="0">
              <a:latin typeface="Courier" charset="0"/>
              <a:ea typeface="Courier" charset="0"/>
              <a:cs typeface="Courier" charset="0"/>
            </a:endParaRPr>
          </a:p>
          <a:p>
            <a:r>
              <a:rPr lang="en-US" dirty="0">
                <a:solidFill>
                  <a:srgbClr val="92D050"/>
                </a:solidFill>
                <a:latin typeface="Courier" charset="0"/>
                <a:ea typeface="Courier" charset="0"/>
                <a:cs typeface="Courier" charset="0"/>
              </a:rPr>
              <a:t># </a:t>
            </a:r>
            <a:r>
              <a:rPr lang="mr-IN" dirty="0">
                <a:solidFill>
                  <a:srgbClr val="92D050"/>
                </a:solidFill>
                <a:latin typeface="Courier" charset="0"/>
                <a:ea typeface="Courier" charset="0"/>
                <a:cs typeface="Courier" charset="0"/>
              </a:rPr>
              <a:t>…</a:t>
            </a:r>
            <a:r>
              <a:rPr lang="en-US" dirty="0">
                <a:solidFill>
                  <a:srgbClr val="92D050"/>
                </a:solidFill>
                <a:latin typeface="Courier" charset="0"/>
                <a:ea typeface="Courier" charset="0"/>
                <a:cs typeface="Courier" charset="0"/>
              </a:rPr>
              <a:t> load some data </a:t>
            </a:r>
            <a:r>
              <a:rPr lang="mr-IN" dirty="0">
                <a:solidFill>
                  <a:srgbClr val="92D050"/>
                </a:solidFill>
                <a:latin typeface="Courier" charset="0"/>
                <a:ea typeface="Courier" charset="0"/>
                <a:cs typeface="Courier" charset="0"/>
              </a:rPr>
              <a:t>…</a:t>
            </a:r>
            <a:endParaRPr lang="en-US" dirty="0">
              <a:solidFill>
                <a:srgbClr val="92D050"/>
              </a:solidFill>
              <a:latin typeface="Courier" charset="0"/>
              <a:ea typeface="Courier" charset="0"/>
              <a:cs typeface="Courier" charset="0"/>
            </a:endParaRPr>
          </a:p>
          <a:p>
            <a:endParaRPr lang="en-US" dirty="0">
              <a:latin typeface="Courier" charset="0"/>
              <a:ea typeface="Courier" charset="0"/>
              <a:cs typeface="Courier" charset="0"/>
            </a:endParaRPr>
          </a:p>
          <a:p>
            <a:r>
              <a:rPr lang="en-US" dirty="0" err="1">
                <a:latin typeface="Courier" charset="0"/>
                <a:ea typeface="Courier" charset="0"/>
                <a:cs typeface="Courier" charset="0"/>
              </a:rPr>
              <a:t>sns.regplot</a:t>
            </a:r>
            <a:r>
              <a:rPr lang="en-US" dirty="0">
                <a:latin typeface="Courier" charset="0"/>
                <a:ea typeface="Courier" charset="0"/>
                <a:cs typeface="Courier" charset="0"/>
              </a:rPr>
              <a:t>(</a:t>
            </a:r>
          </a:p>
          <a:p>
            <a:r>
              <a:rPr lang="en-US" dirty="0">
                <a:latin typeface="Courier" charset="0"/>
                <a:ea typeface="Courier" charset="0"/>
                <a:cs typeface="Courier" charset="0"/>
              </a:rPr>
              <a:t>    x="</a:t>
            </a:r>
            <a:r>
              <a:rPr lang="en-US" dirty="0" err="1">
                <a:latin typeface="Courier" charset="0"/>
                <a:ea typeface="Courier" charset="0"/>
                <a:cs typeface="Courier" charset="0"/>
              </a:rPr>
              <a:t>total_bill</a:t>
            </a:r>
            <a:r>
              <a:rPr lang="en-US" dirty="0">
                <a:latin typeface="Courier" charset="0"/>
                <a:ea typeface="Courier" charset="0"/>
                <a:cs typeface="Courier" charset="0"/>
              </a:rPr>
              <a:t>", </a:t>
            </a:r>
          </a:p>
          <a:p>
            <a:r>
              <a:rPr lang="en-US" dirty="0">
                <a:latin typeface="Courier" charset="0"/>
                <a:ea typeface="Courier" charset="0"/>
                <a:cs typeface="Courier" charset="0"/>
              </a:rPr>
              <a:t>    y="tip", </a:t>
            </a:r>
          </a:p>
          <a:p>
            <a:r>
              <a:rPr lang="en-US" dirty="0">
                <a:latin typeface="Courier" charset="0"/>
                <a:ea typeface="Courier" charset="0"/>
                <a:cs typeface="Courier" charset="0"/>
              </a:rPr>
              <a:t>    data=tips);</a:t>
            </a:r>
          </a:p>
        </p:txBody>
      </p:sp>
      <p:pic>
        <p:nvPicPr>
          <p:cNvPr id="6" name="Picture 5"/>
          <p:cNvPicPr>
            <a:picLocks noChangeAspect="1"/>
          </p:cNvPicPr>
          <p:nvPr/>
        </p:nvPicPr>
        <p:blipFill>
          <a:blip r:embed="rId2"/>
          <a:stretch>
            <a:fillRect/>
          </a:stretch>
        </p:blipFill>
        <p:spPr>
          <a:xfrm>
            <a:off x="4769531" y="3789665"/>
            <a:ext cx="3820202" cy="2725435"/>
          </a:xfrm>
          <a:prstGeom prst="rect">
            <a:avLst/>
          </a:prstGeom>
        </p:spPr>
      </p:pic>
    </p:spTree>
    <p:extLst>
      <p:ext uri="{BB962C8B-B14F-4D97-AF65-F5344CB8AC3E}">
        <p14:creationId xmlns:p14="http://schemas.microsoft.com/office/powerpoint/2010/main" val="10692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508930" cy="1371600"/>
          </a:xfrm>
        </p:spPr>
        <p:txBody>
          <a:bodyPr/>
          <a:lstStyle/>
          <a:p>
            <a:r>
              <a:rPr lang="en-US" dirty="0"/>
              <a:t>Seaborn: Types of plots</a:t>
            </a:r>
          </a:p>
        </p:txBody>
      </p:sp>
      <p:sp>
        <p:nvSpPr>
          <p:cNvPr id="4" name="Slide Number Placeholder 3"/>
          <p:cNvSpPr>
            <a:spLocks noGrp="1"/>
          </p:cNvSpPr>
          <p:nvPr>
            <p:ph type="sldNum" sz="quarter" idx="12"/>
          </p:nvPr>
        </p:nvSpPr>
        <p:spPr/>
        <p:txBody>
          <a:bodyPr/>
          <a:lstStyle/>
          <a:p>
            <a:fld id="{B841CA95-E0BC-48B5-948A-ECC494EB4D84}" type="slidenum">
              <a:rPr lang="en-US" smtClean="0"/>
              <a:pPr/>
              <a:t>73</a:t>
            </a:fld>
            <a:endParaRPr lang="en-US"/>
          </a:p>
        </p:txBody>
      </p:sp>
      <p:sp>
        <p:nvSpPr>
          <p:cNvPr id="9" name="TextBox 8"/>
          <p:cNvSpPr txBox="1"/>
          <p:nvPr/>
        </p:nvSpPr>
        <p:spPr>
          <a:xfrm>
            <a:off x="743317" y="2305799"/>
            <a:ext cx="6613447" cy="300082"/>
          </a:xfrm>
          <a:prstGeom prst="rect">
            <a:avLst/>
          </a:prstGeom>
          <a:noFill/>
        </p:spPr>
        <p:txBody>
          <a:bodyPr wrap="square" rtlCol="0">
            <a:spAutoFit/>
          </a:bodyPr>
          <a:lstStyle/>
          <a:p>
            <a:r>
              <a:rPr lang="en-US" sz="1350" dirty="0"/>
              <a:t>  </a:t>
            </a:r>
          </a:p>
        </p:txBody>
      </p:sp>
      <p:graphicFrame>
        <p:nvGraphicFramePr>
          <p:cNvPr id="8" name="Table 7"/>
          <p:cNvGraphicFramePr>
            <a:graphicFrameLocks noGrp="1"/>
          </p:cNvGraphicFramePr>
          <p:nvPr>
            <p:extLst>
              <p:ext uri="{D42A27DB-BD31-4B8C-83A1-F6EECF244321}">
                <p14:modId xmlns:p14="http://schemas.microsoft.com/office/powerpoint/2010/main" val="4155835944"/>
              </p:ext>
            </p:extLst>
          </p:nvPr>
        </p:nvGraphicFramePr>
        <p:xfrm>
          <a:off x="996251" y="1989267"/>
          <a:ext cx="7151498" cy="3959193"/>
        </p:xfrm>
        <a:graphic>
          <a:graphicData uri="http://schemas.openxmlformats.org/drawingml/2006/table">
            <a:tbl>
              <a:tblPr firstRow="1" bandRow="1">
                <a:tableStyleId>{793D81CF-94F2-401A-BA57-92F5A7B2D0C5}</a:tableStyleId>
              </a:tblPr>
              <a:tblGrid>
                <a:gridCol w="1439593">
                  <a:extLst>
                    <a:ext uri="{9D8B030D-6E8A-4147-A177-3AD203B41FA5}">
                      <a16:colId xmlns:a16="http://schemas.microsoft.com/office/drawing/2014/main" val="20000"/>
                    </a:ext>
                  </a:extLst>
                </a:gridCol>
                <a:gridCol w="5711905">
                  <a:extLst>
                    <a:ext uri="{9D8B030D-6E8A-4147-A177-3AD203B41FA5}">
                      <a16:colId xmlns:a16="http://schemas.microsoft.com/office/drawing/2014/main" val="20001"/>
                    </a:ext>
                  </a:extLst>
                </a:gridCol>
              </a:tblGrid>
              <a:tr h="4171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Module</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Description of module</a:t>
                      </a:r>
                    </a:p>
                  </a:txBody>
                  <a:tcPr marL="68580" marR="68580" marT="34290" marB="34290"/>
                </a:tc>
                <a:extLst>
                  <a:ext uri="{0D108BD9-81ED-4DB2-BD59-A6C34878D82A}">
                    <a16:rowId xmlns:a16="http://schemas.microsoft.com/office/drawing/2014/main" val="10000"/>
                  </a:ext>
                </a:extLst>
              </a:tr>
              <a:tr h="349019">
                <a:tc>
                  <a:txBody>
                    <a:bodyPr/>
                    <a:lstStyle/>
                    <a:p>
                      <a:r>
                        <a:rPr lang="en-US" sz="1400" dirty="0" err="1"/>
                        <a:t>distplot</a:t>
                      </a:r>
                      <a:endParaRPr lang="en-US" sz="1400" dirty="0"/>
                    </a:p>
                  </a:txBody>
                  <a:tcPr marL="68580" marR="68580" marT="34290" marB="34290"/>
                </a:tc>
                <a:tc>
                  <a:txBody>
                    <a:bodyPr/>
                    <a:lstStyle/>
                    <a:p>
                      <a:r>
                        <a:rPr lang="en-US" sz="1400" dirty="0"/>
                        <a:t>Standard histogram</a:t>
                      </a:r>
                    </a:p>
                  </a:txBody>
                  <a:tcPr marL="68580" marR="68580" marT="34290" marB="34290"/>
                </a:tc>
                <a:extLst>
                  <a:ext uri="{0D108BD9-81ED-4DB2-BD59-A6C34878D82A}">
                    <a16:rowId xmlns:a16="http://schemas.microsoft.com/office/drawing/2014/main" val="10001"/>
                  </a:ext>
                </a:extLst>
              </a:tr>
              <a:tr h="349019">
                <a:tc>
                  <a:txBody>
                    <a:bodyPr/>
                    <a:lstStyle/>
                    <a:p>
                      <a:r>
                        <a:rPr lang="en-US" sz="1400" dirty="0" err="1"/>
                        <a:t>barplot</a:t>
                      </a:r>
                      <a:endParaRPr lang="en-US" sz="1400" dirty="0"/>
                    </a:p>
                  </a:txBody>
                  <a:tcPr marL="68580" marR="68580" marT="34290" marB="34290"/>
                </a:tc>
                <a:tc>
                  <a:txBody>
                    <a:bodyPr/>
                    <a:lstStyle/>
                    <a:p>
                      <a:r>
                        <a:rPr lang="en-US" sz="1400" kern="1200" dirty="0">
                          <a:effectLst/>
                        </a:rPr>
                        <a:t>Estimate of central tendency for a numeric variable</a:t>
                      </a:r>
                      <a:endParaRPr lang="en-US" sz="1400" dirty="0"/>
                    </a:p>
                  </a:txBody>
                  <a:tcPr marL="68580" marR="68580" marT="34290" marB="34290"/>
                </a:tc>
                <a:extLst>
                  <a:ext uri="{0D108BD9-81ED-4DB2-BD59-A6C34878D82A}">
                    <a16:rowId xmlns:a16="http://schemas.microsoft.com/office/drawing/2014/main" val="10002"/>
                  </a:ext>
                </a:extLst>
              </a:tr>
              <a:tr h="583932">
                <a:tc>
                  <a:txBody>
                    <a:bodyPr/>
                    <a:lstStyle/>
                    <a:p>
                      <a:r>
                        <a:rPr lang="en-US" sz="1400" dirty="0" err="1"/>
                        <a:t>violinplot</a:t>
                      </a:r>
                      <a:endParaRPr lang="en-US" sz="1400" dirty="0"/>
                    </a:p>
                  </a:txBody>
                  <a:tcPr marL="68580" marR="68580" marT="34290" marB="34290"/>
                </a:tc>
                <a:tc>
                  <a:txBody>
                    <a:bodyPr/>
                    <a:lstStyle/>
                    <a:p>
                      <a:r>
                        <a:rPr lang="en-US" sz="1400" kern="1200" dirty="0">
                          <a:effectLst/>
                        </a:rPr>
                        <a:t>Similar to boxplot, also shows the probability density of the data</a:t>
                      </a:r>
                      <a:endParaRPr lang="en-US" sz="1400" dirty="0"/>
                    </a:p>
                  </a:txBody>
                  <a:tcPr marL="68580" marR="68580" marT="34290" marB="34290"/>
                </a:tc>
                <a:extLst>
                  <a:ext uri="{0D108BD9-81ED-4DB2-BD59-A6C34878D82A}">
                    <a16:rowId xmlns:a16="http://schemas.microsoft.com/office/drawing/2014/main" val="10003"/>
                  </a:ext>
                </a:extLst>
              </a:tr>
              <a:tr h="391581">
                <a:tc>
                  <a:txBody>
                    <a:bodyPr/>
                    <a:lstStyle/>
                    <a:p>
                      <a:r>
                        <a:rPr lang="en-US" sz="1400" dirty="0" err="1"/>
                        <a:t>jointplot</a:t>
                      </a:r>
                      <a:endParaRPr lang="en-US" sz="1400" dirty="0"/>
                    </a:p>
                  </a:txBody>
                  <a:tcPr marL="68580" marR="68580" marT="34290" marB="34290"/>
                </a:tc>
                <a:tc>
                  <a:txBody>
                    <a:bodyPr/>
                    <a:lstStyle/>
                    <a:p>
                      <a:r>
                        <a:rPr lang="en-US" sz="1400" dirty="0"/>
                        <a:t>Scatterplot</a:t>
                      </a:r>
                    </a:p>
                  </a:txBody>
                  <a:tcPr marL="68580" marR="68580" marT="34290" marB="34290"/>
                </a:tc>
                <a:extLst>
                  <a:ext uri="{0D108BD9-81ED-4DB2-BD59-A6C34878D82A}">
                    <a16:rowId xmlns:a16="http://schemas.microsoft.com/office/drawing/2014/main" val="10004"/>
                  </a:ext>
                </a:extLst>
              </a:tr>
              <a:tr h="391581">
                <a:tc>
                  <a:txBody>
                    <a:bodyPr/>
                    <a:lstStyle/>
                    <a:p>
                      <a:r>
                        <a:rPr lang="en-US" sz="1400" dirty="0" err="1"/>
                        <a:t>regplot</a:t>
                      </a:r>
                      <a:endParaRPr lang="en-US" sz="1400" dirty="0"/>
                    </a:p>
                  </a:txBody>
                  <a:tcPr marL="68580" marR="68580" marT="34290" marB="34290"/>
                </a:tc>
                <a:tc>
                  <a:txBody>
                    <a:bodyPr/>
                    <a:lstStyle/>
                    <a:p>
                      <a:r>
                        <a:rPr lang="en-US" sz="1400" dirty="0"/>
                        <a:t>Regression plot</a:t>
                      </a:r>
                    </a:p>
                  </a:txBody>
                  <a:tcPr marL="68580" marR="68580" marT="34290" marB="34290"/>
                </a:tc>
                <a:extLst>
                  <a:ext uri="{0D108BD9-81ED-4DB2-BD59-A6C34878D82A}">
                    <a16:rowId xmlns:a16="http://schemas.microsoft.com/office/drawing/2014/main" val="10005"/>
                  </a:ext>
                </a:extLst>
              </a:tr>
              <a:tr h="391581">
                <a:tc>
                  <a:txBody>
                    <a:bodyPr/>
                    <a:lstStyle/>
                    <a:p>
                      <a:r>
                        <a:rPr lang="en-US" sz="1400" dirty="0" err="1"/>
                        <a:t>pairplot</a:t>
                      </a:r>
                      <a:endParaRPr lang="en-US" sz="1400" dirty="0"/>
                    </a:p>
                  </a:txBody>
                  <a:tcPr marL="68580" marR="68580" marT="34290" marB="34290"/>
                </a:tc>
                <a:tc>
                  <a:txBody>
                    <a:bodyPr/>
                    <a:lstStyle/>
                    <a:p>
                      <a:r>
                        <a:rPr lang="en-US" sz="1400" dirty="0" err="1"/>
                        <a:t>Pairplot</a:t>
                      </a:r>
                      <a:endParaRPr lang="en-US" sz="1400" dirty="0"/>
                    </a:p>
                  </a:txBody>
                  <a:tcPr marL="68580" marR="68580" marT="34290" marB="34290"/>
                </a:tc>
                <a:extLst>
                  <a:ext uri="{0D108BD9-81ED-4DB2-BD59-A6C34878D82A}">
                    <a16:rowId xmlns:a16="http://schemas.microsoft.com/office/drawing/2014/main" val="10006"/>
                  </a:ext>
                </a:extLst>
              </a:tr>
              <a:tr h="361787">
                <a:tc>
                  <a:txBody>
                    <a:bodyPr/>
                    <a:lstStyle/>
                    <a:p>
                      <a:r>
                        <a:rPr lang="en-US" sz="1400" dirty="0"/>
                        <a:t>boxplot</a:t>
                      </a:r>
                    </a:p>
                  </a:txBody>
                  <a:tcPr marL="68580" marR="68580" marT="34290" marB="34290"/>
                </a:tc>
                <a:tc>
                  <a:txBody>
                    <a:bodyPr/>
                    <a:lstStyle/>
                    <a:p>
                      <a:r>
                        <a:rPr lang="en-US" sz="1400" dirty="0"/>
                        <a:t>Boxplot</a:t>
                      </a:r>
                    </a:p>
                  </a:txBody>
                  <a:tcPr marL="68580" marR="68580" marT="34290" marB="34290"/>
                </a:tc>
                <a:extLst>
                  <a:ext uri="{0D108BD9-81ED-4DB2-BD59-A6C34878D82A}">
                    <a16:rowId xmlns:a16="http://schemas.microsoft.com/office/drawing/2014/main" val="10007"/>
                  </a:ext>
                </a:extLst>
              </a:tr>
              <a:tr h="361787">
                <a:tc>
                  <a:txBody>
                    <a:bodyPr/>
                    <a:lstStyle/>
                    <a:p>
                      <a:r>
                        <a:rPr lang="en-US" sz="1400" dirty="0" err="1"/>
                        <a:t>swarmplot</a:t>
                      </a:r>
                      <a:endParaRPr lang="en-US" sz="1400" dirty="0"/>
                    </a:p>
                  </a:txBody>
                  <a:tcPr marL="68580" marR="68580" marT="34290" marB="34290"/>
                </a:tc>
                <a:tc>
                  <a:txBody>
                    <a:bodyPr/>
                    <a:lstStyle/>
                    <a:p>
                      <a:r>
                        <a:rPr lang="en-US" sz="1400" dirty="0"/>
                        <a:t>Categorical scatterplot</a:t>
                      </a:r>
                    </a:p>
                  </a:txBody>
                  <a:tcPr marL="68580" marR="68580" marT="34290" marB="34290"/>
                </a:tc>
                <a:extLst>
                  <a:ext uri="{0D108BD9-81ED-4DB2-BD59-A6C34878D82A}">
                    <a16:rowId xmlns:a16="http://schemas.microsoft.com/office/drawing/2014/main" val="10008"/>
                  </a:ext>
                </a:extLst>
              </a:tr>
              <a:tr h="361787">
                <a:tc>
                  <a:txBody>
                    <a:bodyPr/>
                    <a:lstStyle/>
                    <a:p>
                      <a:r>
                        <a:rPr lang="en-US" sz="1400" dirty="0" err="1"/>
                        <a:t>factorplot</a:t>
                      </a:r>
                      <a:endParaRPr lang="en-US" sz="1400" dirty="0"/>
                    </a:p>
                  </a:txBody>
                  <a:tcPr marL="68580" marR="68580" marT="34290" marB="34290"/>
                </a:tc>
                <a:tc>
                  <a:txBody>
                    <a:bodyPr/>
                    <a:lstStyle/>
                    <a:p>
                      <a:r>
                        <a:rPr lang="en-US" sz="1400" dirty="0"/>
                        <a:t>General categorical plot</a:t>
                      </a:r>
                    </a:p>
                  </a:txBody>
                  <a:tcPr marL="68580" marR="68580" marT="34290" marB="34290"/>
                </a:tc>
                <a:extLst>
                  <a:ext uri="{0D108BD9-81ED-4DB2-BD59-A6C34878D82A}">
                    <a16:rowId xmlns:a16="http://schemas.microsoft.com/office/drawing/2014/main" val="10009"/>
                  </a:ext>
                </a:extLst>
              </a:tr>
            </a:tbl>
          </a:graphicData>
        </a:graphic>
      </p:graphicFrame>
      <p:grpSp>
        <p:nvGrpSpPr>
          <p:cNvPr id="12" name="Group 11">
            <a:extLst>
              <a:ext uri="{FF2B5EF4-FFF2-40B4-BE49-F238E27FC236}">
                <a16:creationId xmlns:a16="http://schemas.microsoft.com/office/drawing/2014/main" id="{54897548-A056-524A-8B76-A16A97ACCA89}"/>
              </a:ext>
            </a:extLst>
          </p:cNvPr>
          <p:cNvGrpSpPr/>
          <p:nvPr/>
        </p:nvGrpSpPr>
        <p:grpSpPr>
          <a:xfrm>
            <a:off x="3254644" y="4073172"/>
            <a:ext cx="5360388" cy="2516537"/>
            <a:chOff x="3254644" y="4073172"/>
            <a:chExt cx="5360388" cy="2516537"/>
          </a:xfrm>
        </p:grpSpPr>
        <p:pic>
          <p:nvPicPr>
            <p:cNvPr id="7" name="Picture 6">
              <a:extLst>
                <a:ext uri="{FF2B5EF4-FFF2-40B4-BE49-F238E27FC236}">
                  <a16:creationId xmlns:a16="http://schemas.microsoft.com/office/drawing/2014/main" id="{CFC4677C-EED5-2641-A96C-905E29EB9C72}"/>
                </a:ext>
              </a:extLst>
            </p:cNvPr>
            <p:cNvPicPr>
              <a:picLocks noChangeAspect="1"/>
            </p:cNvPicPr>
            <p:nvPr/>
          </p:nvPicPr>
          <p:blipFill>
            <a:blip r:embed="rId3"/>
            <a:stretch>
              <a:fillRect/>
            </a:stretch>
          </p:blipFill>
          <p:spPr>
            <a:xfrm>
              <a:off x="6098495" y="4073172"/>
              <a:ext cx="2516537" cy="2516537"/>
            </a:xfrm>
            <a:prstGeom prst="rect">
              <a:avLst/>
            </a:prstGeom>
          </p:spPr>
        </p:pic>
        <p:cxnSp>
          <p:nvCxnSpPr>
            <p:cNvPr id="11" name="Straight Arrow Connector 10">
              <a:extLst>
                <a:ext uri="{FF2B5EF4-FFF2-40B4-BE49-F238E27FC236}">
                  <a16:creationId xmlns:a16="http://schemas.microsoft.com/office/drawing/2014/main" id="{1E6FA19F-FE30-6D41-ADF4-DFAC8A8B0764}"/>
                </a:ext>
              </a:extLst>
            </p:cNvPr>
            <p:cNvCxnSpPr/>
            <p:nvPr/>
          </p:nvCxnSpPr>
          <p:spPr>
            <a:xfrm>
              <a:off x="3254644" y="4649492"/>
              <a:ext cx="2650210" cy="402955"/>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grpSp>
        <p:nvGrpSpPr>
          <p:cNvPr id="16" name="Group 15">
            <a:extLst>
              <a:ext uri="{FF2B5EF4-FFF2-40B4-BE49-F238E27FC236}">
                <a16:creationId xmlns:a16="http://schemas.microsoft.com/office/drawing/2014/main" id="{D2F7AE70-85F6-E345-9B02-B34C68793CB2}"/>
              </a:ext>
            </a:extLst>
          </p:cNvPr>
          <p:cNvGrpSpPr/>
          <p:nvPr/>
        </p:nvGrpSpPr>
        <p:grpSpPr>
          <a:xfrm>
            <a:off x="3890075" y="46838"/>
            <a:ext cx="4724957" cy="3066686"/>
            <a:chOff x="3890075" y="46838"/>
            <a:chExt cx="4724957" cy="3066686"/>
          </a:xfrm>
        </p:grpSpPr>
        <p:pic>
          <p:nvPicPr>
            <p:cNvPr id="13" name="Picture 12">
              <a:extLst>
                <a:ext uri="{FF2B5EF4-FFF2-40B4-BE49-F238E27FC236}">
                  <a16:creationId xmlns:a16="http://schemas.microsoft.com/office/drawing/2014/main" id="{A85A3E7A-D31E-D14A-A526-32CB71280A74}"/>
                </a:ext>
              </a:extLst>
            </p:cNvPr>
            <p:cNvPicPr>
              <a:picLocks noChangeAspect="1"/>
            </p:cNvPicPr>
            <p:nvPr/>
          </p:nvPicPr>
          <p:blipFill>
            <a:blip r:embed="rId4"/>
            <a:stretch>
              <a:fillRect/>
            </a:stretch>
          </p:blipFill>
          <p:spPr>
            <a:xfrm>
              <a:off x="5139048" y="46838"/>
              <a:ext cx="3475984" cy="2606988"/>
            </a:xfrm>
            <a:prstGeom prst="rect">
              <a:avLst/>
            </a:prstGeom>
          </p:spPr>
        </p:pic>
        <p:cxnSp>
          <p:nvCxnSpPr>
            <p:cNvPr id="15" name="Straight Arrow Connector 14">
              <a:extLst>
                <a:ext uri="{FF2B5EF4-FFF2-40B4-BE49-F238E27FC236}">
                  <a16:creationId xmlns:a16="http://schemas.microsoft.com/office/drawing/2014/main" id="{4E8BFB63-DD13-C640-9671-95A43B54F425}"/>
                </a:ext>
              </a:extLst>
            </p:cNvPr>
            <p:cNvCxnSpPr/>
            <p:nvPr/>
          </p:nvCxnSpPr>
          <p:spPr>
            <a:xfrm flipV="1">
              <a:off x="3890075" y="2537204"/>
              <a:ext cx="1115878" cy="57632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2847988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ggplot</a:t>
            </a:r>
            <a:endParaRPr lang="en-US" dirty="0"/>
          </a:p>
        </p:txBody>
      </p:sp>
      <p:sp>
        <p:nvSpPr>
          <p:cNvPr id="3" name="Content Placeholder 2"/>
          <p:cNvSpPr>
            <a:spLocks noGrp="1"/>
          </p:cNvSpPr>
          <p:nvPr>
            <p:ph idx="1"/>
          </p:nvPr>
        </p:nvSpPr>
        <p:spPr/>
        <p:txBody>
          <a:bodyPr/>
          <a:lstStyle/>
          <a:p>
            <a:r>
              <a:rPr lang="en-US" dirty="0"/>
              <a:t>Data visualization package for R</a:t>
            </a:r>
          </a:p>
          <a:p>
            <a:pPr marL="342900" indent="-342900">
              <a:buFont typeface="Arial" charset="0"/>
              <a:buChar char="•"/>
            </a:pPr>
            <a:r>
              <a:rPr lang="en-US" b="0" dirty="0"/>
              <a:t>Based on </a:t>
            </a:r>
            <a:r>
              <a:rPr lang="en-US" b="0" dirty="0" err="1"/>
              <a:t>Leiland’s</a:t>
            </a:r>
            <a:r>
              <a:rPr lang="en-US" b="0" dirty="0"/>
              <a:t> “grammar for graphics” paradigm that separates visualization into different semantic components, like layers, scales, </a:t>
            </a:r>
            <a:r>
              <a:rPr lang="en-US" b="0" dirty="0" err="1"/>
              <a:t>etc</a:t>
            </a:r>
            <a:endParaRPr lang="en-US" b="0" dirty="0"/>
          </a:p>
          <a:p>
            <a:pPr marL="342900" indent="-342900">
              <a:buFont typeface="Arial" charset="0"/>
              <a:buChar char="•"/>
            </a:pPr>
            <a:r>
              <a:rPr lang="en-US" b="0" dirty="0"/>
              <a:t>Easily the most used visualization package for R</a:t>
            </a:r>
          </a:p>
          <a:p>
            <a:pPr marL="342900" indent="-342900">
              <a:buFont typeface="Arial" charset="0"/>
              <a:buChar char="•"/>
            </a:pPr>
            <a:r>
              <a:rPr lang="en-US" b="0" dirty="0"/>
              <a:t>Big influence on other plotting libraries and industry (e.g., </a:t>
            </a:r>
            <a:r>
              <a:rPr lang="en-US" b="0" dirty="0" err="1"/>
              <a:t>Leiland</a:t>
            </a:r>
            <a:r>
              <a:rPr lang="en-US" b="0" dirty="0"/>
              <a:t> went on to a VP role at Tableau)</a:t>
            </a:r>
          </a:p>
          <a:p>
            <a:r>
              <a:rPr lang="en-US" dirty="0"/>
              <a:t>A well-maintained adaptation for Python is available:</a:t>
            </a:r>
          </a:p>
          <a:p>
            <a:pPr marL="342900" indent="-342900">
              <a:buFont typeface="Arial" charset="0"/>
              <a:buChar char="•"/>
            </a:pPr>
            <a:r>
              <a:rPr lang="en-US" b="0" dirty="0">
                <a:hlinkClick r:id="rId2"/>
              </a:rPr>
              <a:t>https://github.com/yhat/ggpy</a:t>
            </a:r>
            <a:endParaRPr lang="en-US" b="0" dirty="0"/>
          </a:p>
          <a:p>
            <a:pPr marL="342900" indent="-342900">
              <a:buFont typeface="Arial" charset="0"/>
              <a:buChar char="•"/>
            </a:pPr>
            <a:r>
              <a:rPr lang="en-US" b="0" dirty="0"/>
              <a:t>Works well with </a:t>
            </a:r>
            <a:r>
              <a:rPr lang="en-US" b="0" dirty="0" err="1"/>
              <a:t>Numpy</a:t>
            </a:r>
            <a:r>
              <a:rPr lang="en-US" b="0" dirty="0"/>
              <a:t>/Pandas stack</a:t>
            </a:r>
          </a:p>
        </p:txBody>
      </p:sp>
      <p:sp>
        <p:nvSpPr>
          <p:cNvPr id="4" name="Slide Number Placeholder 3"/>
          <p:cNvSpPr>
            <a:spLocks noGrp="1"/>
          </p:cNvSpPr>
          <p:nvPr>
            <p:ph type="sldNum" sz="quarter" idx="12"/>
          </p:nvPr>
        </p:nvSpPr>
        <p:spPr/>
        <p:txBody>
          <a:bodyPr/>
          <a:lstStyle/>
          <a:p>
            <a:fld id="{A2EF37A0-74FC-AB4F-AE4C-D9BFC6719E9F}" type="slidenum">
              <a:rPr lang="en-US" smtClean="0"/>
              <a:t>74</a:t>
            </a:fld>
            <a:endParaRPr lang="en-US"/>
          </a:p>
        </p:txBody>
      </p:sp>
      <p:pic>
        <p:nvPicPr>
          <p:cNvPr id="5" name="Picture 4"/>
          <p:cNvPicPr>
            <a:picLocks noChangeAspect="1"/>
          </p:cNvPicPr>
          <p:nvPr/>
        </p:nvPicPr>
        <p:blipFill>
          <a:blip r:embed="rId3"/>
          <a:stretch>
            <a:fillRect/>
          </a:stretch>
        </p:blipFill>
        <p:spPr>
          <a:xfrm>
            <a:off x="6939642" y="462960"/>
            <a:ext cx="1567089" cy="1762975"/>
          </a:xfrm>
          <a:prstGeom prst="rect">
            <a:avLst/>
          </a:prstGeom>
        </p:spPr>
      </p:pic>
    </p:spTree>
    <p:extLst>
      <p:ext uri="{BB962C8B-B14F-4D97-AF65-F5344CB8AC3E}">
        <p14:creationId xmlns:p14="http://schemas.microsoft.com/office/powerpoint/2010/main" val="82079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60" y="2396143"/>
            <a:ext cx="9144000" cy="1662658"/>
          </a:xfrm>
        </p:spPr>
        <p:txBody>
          <a:bodyPr>
            <a:normAutofit/>
          </a:bodyPr>
          <a:lstStyle/>
          <a:p>
            <a:pPr algn="ctr"/>
            <a:r>
              <a:rPr lang="en-US" sz="2400" i="1" dirty="0">
                <a:solidFill>
                  <a:schemeClr val="bg1">
                    <a:lumMod val="50000"/>
                  </a:schemeClr>
                </a:solidFill>
              </a:rPr>
              <a:t>Up Next:</a:t>
            </a:r>
            <a:br>
              <a:rPr lang="en-US" dirty="0"/>
            </a:br>
            <a:r>
              <a:rPr lang="en-US" dirty="0"/>
              <a:t>Statistics &amp; </a:t>
            </a:r>
            <a:br>
              <a:rPr lang="en-US" dirty="0"/>
            </a:br>
            <a:r>
              <a:rPr lang="en-US" dirty="0"/>
              <a:t>Hypothesis Testing</a:t>
            </a:r>
            <a:endParaRPr lang="en-US" b="1" i="1" dirty="0">
              <a:solidFill>
                <a:schemeClr val="accent1"/>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75</a:t>
            </a:fld>
            <a:endParaRPr lang="en-US"/>
          </a:p>
        </p:txBody>
      </p:sp>
    </p:spTree>
    <p:extLst>
      <p:ext uri="{BB962C8B-B14F-4D97-AF65-F5344CB8AC3E}">
        <p14:creationId xmlns:p14="http://schemas.microsoft.com/office/powerpoint/2010/main" val="11693184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619999" cy="1371600"/>
          </a:xfrm>
        </p:spPr>
        <p:txBody>
          <a:bodyPr/>
          <a:lstStyle/>
          <a:p>
            <a:r>
              <a:rPr lang="en-US" dirty="0"/>
              <a:t>Statistical Inference</a:t>
            </a:r>
          </a:p>
        </p:txBody>
      </p:sp>
      <p:sp>
        <p:nvSpPr>
          <p:cNvPr id="3" name="Content Placeholder 2"/>
          <p:cNvSpPr>
            <a:spLocks noGrp="1"/>
          </p:cNvSpPr>
          <p:nvPr>
            <p:ph idx="1"/>
          </p:nvPr>
        </p:nvSpPr>
        <p:spPr/>
        <p:txBody>
          <a:bodyPr>
            <a:normAutofit lnSpcReduction="10000"/>
          </a:bodyPr>
          <a:lstStyle/>
          <a:p>
            <a:r>
              <a:rPr lang="en-US" dirty="0"/>
              <a:t>Statistical inference is the discipline that concerns itself with the development of procedures, methods, and theorems that allow us to extract meaning and information from data that has been generated by stochastic (random) processes. </a:t>
            </a:r>
          </a:p>
          <a:p>
            <a:pPr lvl="1"/>
            <a:r>
              <a:rPr lang="en-US" dirty="0"/>
              <a:t>Process of going from the world to the data, and then back to the world</a:t>
            </a:r>
          </a:p>
          <a:p>
            <a:pPr lvl="1"/>
            <a:r>
              <a:rPr lang="en-US" dirty="0"/>
              <a:t>Often the goal is to develop a statistical model of the world from observed data</a:t>
            </a:r>
          </a:p>
          <a:p>
            <a:r>
              <a:rPr lang="en-US" dirty="0"/>
              <a:t>Conclusion is typically: </a:t>
            </a:r>
          </a:p>
          <a:p>
            <a:pPr lvl="1"/>
            <a:r>
              <a:rPr lang="en-US" dirty="0"/>
              <a:t>an estimate;</a:t>
            </a:r>
          </a:p>
          <a:p>
            <a:pPr lvl="1"/>
            <a:r>
              <a:rPr lang="en-US" dirty="0"/>
              <a:t>or a confidence interval;</a:t>
            </a:r>
          </a:p>
          <a:p>
            <a:pPr lvl="1"/>
            <a:r>
              <a:rPr lang="en-US" dirty="0"/>
              <a:t>or rejection of a hypothesis</a:t>
            </a:r>
          </a:p>
          <a:p>
            <a:pPr lvl="1"/>
            <a:r>
              <a:rPr lang="en-US" dirty="0"/>
              <a:t>or clustering or classification of data points into groups</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76</a:t>
            </a:fld>
            <a:endParaRPr lang="en-US"/>
          </a:p>
        </p:txBody>
      </p:sp>
    </p:spTree>
    <p:extLst>
      <p:ext uri="{BB962C8B-B14F-4D97-AF65-F5344CB8AC3E}">
        <p14:creationId xmlns:p14="http://schemas.microsoft.com/office/powerpoint/2010/main" val="179252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a:t>
            </a:r>
          </a:p>
        </p:txBody>
      </p:sp>
      <p:sp>
        <p:nvSpPr>
          <p:cNvPr id="3" name="Content Placeholder 2"/>
          <p:cNvSpPr>
            <a:spLocks noGrp="1"/>
          </p:cNvSpPr>
          <p:nvPr>
            <p:ph idx="1"/>
          </p:nvPr>
        </p:nvSpPr>
        <p:spPr/>
        <p:txBody>
          <a:bodyPr>
            <a:normAutofit fontScale="92500" lnSpcReduction="10000"/>
          </a:bodyPr>
          <a:lstStyle/>
          <a:p>
            <a:r>
              <a:rPr lang="en-US" dirty="0"/>
              <a:t>Probability is concerned with the outcome of a trial (also called experiment or observation) </a:t>
            </a:r>
          </a:p>
          <a:p>
            <a:r>
              <a:rPr lang="en-US" dirty="0"/>
              <a:t>Sample Space: Set of all possible outcomes of a trial Probability of Sample Space = 1</a:t>
            </a:r>
          </a:p>
          <a:p>
            <a:r>
              <a:rPr lang="en-US" dirty="0"/>
              <a:t>Event is the specification of the outcome of a trial </a:t>
            </a:r>
          </a:p>
          <a:p>
            <a:pPr lvl="1"/>
            <a:r>
              <a:rPr lang="en-US" dirty="0"/>
              <a:t>For example: Trial = Tossing a coin; Sample Space = {Heads, Tails}; Event = Heads</a:t>
            </a:r>
          </a:p>
          <a:p>
            <a:r>
              <a:rPr lang="en-US" dirty="0"/>
              <a:t>If two events E and F are independent, then: Probability of E does not change if F has already </a:t>
            </a:r>
            <a:r>
              <a:rPr lang="en-US" dirty="0" err="1"/>
              <a:t>happend</a:t>
            </a:r>
            <a:r>
              <a:rPr lang="en-US" dirty="0"/>
              <a:t> = P(E), i.e., P(E | F) = P(E)</a:t>
            </a:r>
          </a:p>
          <a:p>
            <a:r>
              <a:rPr lang="en-US" dirty="0"/>
              <a:t>Also: P(E AND F) = P(E) * P(F)</a:t>
            </a:r>
          </a:p>
          <a:p>
            <a:r>
              <a:rPr lang="en-US" dirty="0"/>
              <a:t>If two events E and F are mutually exclusive, then: P(E UNION F) = P(E) + P(F)</a:t>
            </a:r>
          </a:p>
        </p:txBody>
      </p:sp>
      <p:sp>
        <p:nvSpPr>
          <p:cNvPr id="4" name="Slide Number Placeholder 3"/>
          <p:cNvSpPr>
            <a:spLocks noGrp="1"/>
          </p:cNvSpPr>
          <p:nvPr>
            <p:ph type="sldNum" sz="quarter" idx="12"/>
          </p:nvPr>
        </p:nvSpPr>
        <p:spPr/>
        <p:txBody>
          <a:bodyPr/>
          <a:lstStyle/>
          <a:p>
            <a:fld id="{A2EF37A0-74FC-AB4F-AE4C-D9BFC6719E9F}" type="slidenum">
              <a:rPr lang="en-US" smtClean="0"/>
              <a:pPr/>
              <a:t>77</a:t>
            </a:fld>
            <a:endParaRPr lang="en-US"/>
          </a:p>
        </p:txBody>
      </p:sp>
    </p:spTree>
    <p:extLst>
      <p:ext uri="{BB962C8B-B14F-4D97-AF65-F5344CB8AC3E}">
        <p14:creationId xmlns:p14="http://schemas.microsoft.com/office/powerpoint/2010/main" val="11265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Probability II</a:t>
            </a:r>
          </a:p>
        </p:txBody>
      </p:sp>
      <p:sp>
        <p:nvSpPr>
          <p:cNvPr id="3" name="Content Placeholder 2"/>
          <p:cNvSpPr>
            <a:spLocks noGrp="1"/>
          </p:cNvSpPr>
          <p:nvPr>
            <p:ph idx="1"/>
          </p:nvPr>
        </p:nvSpPr>
        <p:spPr/>
        <p:txBody>
          <a:bodyPr/>
          <a:lstStyle/>
          <a:p>
            <a:r>
              <a:rPr lang="en-US" dirty="0"/>
              <a:t>Bayes Theorem P(A | B) = P(B | A) * P(A) / P(B)</a:t>
            </a:r>
          </a:p>
          <a:p>
            <a:r>
              <a:rPr lang="en-US" dirty="0"/>
              <a:t>Simple equation, but fundamental to Bayesian inference</a:t>
            </a:r>
          </a:p>
          <a:p>
            <a:r>
              <a:rPr lang="en-US" dirty="0"/>
              <a:t>Conditional Independence: A and B are conditionally independent given C if: </a:t>
            </a:r>
            <a:r>
              <a:rPr lang="en-US" dirty="0" err="1"/>
              <a:t>Pr</a:t>
            </a:r>
            <a:r>
              <a:rPr lang="en-US" dirty="0"/>
              <a:t>(A AND B | C) = </a:t>
            </a:r>
            <a:r>
              <a:rPr lang="en-US" dirty="0" err="1"/>
              <a:t>Pr</a:t>
            </a:r>
            <a:r>
              <a:rPr lang="en-US" dirty="0"/>
              <a:t>(A | C) * </a:t>
            </a:r>
            <a:r>
              <a:rPr lang="en-US" dirty="0" err="1"/>
              <a:t>Pr</a:t>
            </a:r>
            <a:r>
              <a:rPr lang="en-US" dirty="0"/>
              <a:t>(B | C)</a:t>
            </a:r>
          </a:p>
          <a:p>
            <a:r>
              <a:rPr lang="en-US" dirty="0"/>
              <a:t>Powerful in reducing the computational efforts in storing and manipulating large joint probability distributions</a:t>
            </a:r>
          </a:p>
          <a:p>
            <a:r>
              <a:rPr lang="en-US" dirty="0"/>
              <a:t>Entropy A measure of the uncertainty in a probability distribution</a:t>
            </a:r>
          </a:p>
          <a:p>
            <a:r>
              <a:rPr lang="en-US" dirty="0">
                <a:hlinkClick r:id="rId2"/>
              </a:rPr>
              <a:t>Wikipedia Article</a:t>
            </a:r>
            <a:endParaRPr lang="en-US" dirty="0"/>
          </a:p>
          <a:p>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78</a:t>
            </a:fld>
            <a:endParaRPr lang="en-US"/>
          </a:p>
        </p:txBody>
      </p:sp>
    </p:spTree>
    <p:extLst>
      <p:ext uri="{BB962C8B-B14F-4D97-AF65-F5344CB8AC3E}">
        <p14:creationId xmlns:p14="http://schemas.microsoft.com/office/powerpoint/2010/main" val="2217457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Brief History</a:t>
            </a:r>
            <a:endParaRPr lang="en-US" dirty="0"/>
          </a:p>
        </p:txBody>
      </p:sp>
      <p:sp>
        <p:nvSpPr>
          <p:cNvPr id="8" name="Content Placeholder 7"/>
          <p:cNvSpPr>
            <a:spLocks noGrp="1"/>
          </p:cNvSpPr>
          <p:nvPr>
            <p:ph idx="1"/>
          </p:nvPr>
        </p:nvSpPr>
        <p:spPr/>
        <p:txBody>
          <a:bodyPr/>
          <a:lstStyle/>
          <a:p>
            <a:endParaRPr lang="en-US"/>
          </a:p>
        </p:txBody>
      </p:sp>
      <p:pic>
        <p:nvPicPr>
          <p:cNvPr id="1026" name="Picture 2" descr="https://upload.wikimedia.org/wikipedia/commons/thumb/2/27/Snow-cholera-map-1.jpg/800px-Snow-cholera-map-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28650" y="1690689"/>
            <a:ext cx="5055474" cy="471423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p:cNvSpPr txBox="1"/>
          <p:nvPr/>
        </p:nvSpPr>
        <p:spPr>
          <a:xfrm>
            <a:off x="5746517" y="1705743"/>
            <a:ext cx="3013170" cy="2308324"/>
          </a:xfrm>
          <a:prstGeom prst="rect">
            <a:avLst/>
          </a:prstGeom>
          <a:noFill/>
        </p:spPr>
        <p:txBody>
          <a:bodyPr wrap="square" rtlCol="0">
            <a:spAutoFit/>
          </a:bodyPr>
          <a:lstStyle/>
          <a:p>
            <a:r>
              <a:rPr lang="en-US" dirty="0"/>
              <a:t>John Snow mapped the cholera cases on the map. The cases were clustered around the pump in Broad street.</a:t>
            </a:r>
          </a:p>
          <a:p>
            <a:endParaRPr lang="en-US" dirty="0"/>
          </a:p>
          <a:p>
            <a:pPr marL="285750" indent="-285750">
              <a:buFont typeface="Arial" panose="020B0604020202020204" pitchFamily="34" charset="0"/>
              <a:buChar char="•"/>
            </a:pPr>
            <a:r>
              <a:rPr lang="en-US" dirty="0"/>
              <a:t>Each death case is a bar</a:t>
            </a:r>
          </a:p>
          <a:p>
            <a:pPr marL="285750" indent="-285750">
              <a:buFont typeface="Arial" panose="020B0604020202020204" pitchFamily="34" charset="0"/>
              <a:buChar char="•"/>
            </a:pPr>
            <a:r>
              <a:rPr lang="en-US" dirty="0"/>
              <a:t>“Spot map” – Geo-spatial based mapping</a:t>
            </a:r>
          </a:p>
        </p:txBody>
      </p:sp>
      <p:sp>
        <p:nvSpPr>
          <p:cNvPr id="3" name="矩形 2"/>
          <p:cNvSpPr/>
          <p:nvPr/>
        </p:nvSpPr>
        <p:spPr>
          <a:xfrm>
            <a:off x="5746517" y="4527467"/>
            <a:ext cx="1852495" cy="369332"/>
          </a:xfrm>
          <a:prstGeom prst="rect">
            <a:avLst/>
          </a:prstGeom>
        </p:spPr>
        <p:txBody>
          <a:bodyPr wrap="none">
            <a:spAutoFit/>
          </a:bodyPr>
          <a:lstStyle/>
          <a:p>
            <a:r>
              <a:rPr lang="en-US" dirty="0"/>
              <a:t>John Snow (1854)</a:t>
            </a:r>
          </a:p>
        </p:txBody>
      </p:sp>
      <p:sp>
        <p:nvSpPr>
          <p:cNvPr id="9" name="Slide Number Placeholder 8"/>
          <p:cNvSpPr>
            <a:spLocks noGrp="1"/>
          </p:cNvSpPr>
          <p:nvPr>
            <p:ph type="sldNum" sz="quarter" idx="12"/>
          </p:nvPr>
        </p:nvSpPr>
        <p:spPr/>
        <p:txBody>
          <a:bodyPr/>
          <a:lstStyle/>
          <a:p>
            <a:fld id="{A2EF37A0-74FC-AB4F-AE4C-D9BFC6719E9F}" type="slidenum">
              <a:rPr lang="en-US" smtClean="0"/>
              <a:t>8</a:t>
            </a:fld>
            <a:endParaRPr lang="en-US"/>
          </a:p>
        </p:txBody>
      </p:sp>
      <p:pic>
        <p:nvPicPr>
          <p:cNvPr id="10" name="Picture 9"/>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707205" y="5763718"/>
            <a:ext cx="2293497" cy="1120793"/>
          </a:xfrm>
          <a:prstGeom prst="rect">
            <a:avLst/>
          </a:prstGeom>
        </p:spPr>
      </p:pic>
    </p:spTree>
    <p:extLst>
      <p:ext uri="{BB962C8B-B14F-4D97-AF65-F5344CB8AC3E}">
        <p14:creationId xmlns:p14="http://schemas.microsoft.com/office/powerpoint/2010/main" val="158765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t>Brief History</a:t>
            </a:r>
            <a:endParaRPr lang="en-US" dirty="0"/>
          </a:p>
        </p:txBody>
      </p:sp>
      <p:sp>
        <p:nvSpPr>
          <p:cNvPr id="10" name="Content Placeholder 9"/>
          <p:cNvSpPr>
            <a:spLocks noGrp="1"/>
          </p:cNvSpPr>
          <p:nvPr>
            <p:ph idx="1"/>
          </p:nvPr>
        </p:nvSpPr>
        <p:spPr/>
        <p:txBody>
          <a:bodyPr/>
          <a:lstStyle/>
          <a:p>
            <a:endParaRPr lang="en-US"/>
          </a:p>
        </p:txBody>
      </p:sp>
      <p:pic>
        <p:nvPicPr>
          <p:cNvPr id="5"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3826" y="1476191"/>
            <a:ext cx="8216348" cy="39056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文本框 5"/>
          <p:cNvSpPr txBox="1"/>
          <p:nvPr/>
        </p:nvSpPr>
        <p:spPr>
          <a:xfrm>
            <a:off x="463826" y="5407415"/>
            <a:ext cx="8216348" cy="1200329"/>
          </a:xfrm>
          <a:prstGeom prst="rect">
            <a:avLst/>
          </a:prstGeom>
          <a:noFill/>
        </p:spPr>
        <p:txBody>
          <a:bodyPr wrap="square" rtlCol="0">
            <a:spAutoFit/>
          </a:bodyPr>
          <a:lstStyle/>
          <a:p>
            <a:r>
              <a:rPr lang="en-US" dirty="0"/>
              <a:t>In this visualization, </a:t>
            </a:r>
            <a:r>
              <a:rPr lang="en-US" dirty="0" err="1"/>
              <a:t>Minard</a:t>
            </a:r>
            <a:r>
              <a:rPr lang="en-US" dirty="0"/>
              <a:t> visualized:</a:t>
            </a:r>
          </a:p>
          <a:p>
            <a:pPr marL="285750" indent="-285750">
              <a:buFont typeface="Arial" panose="020B0604020202020204" pitchFamily="34" charset="0"/>
              <a:buChar char="•"/>
            </a:pPr>
            <a:r>
              <a:rPr lang="en-US" dirty="0"/>
              <a:t>Napoleon’s marching and retreat routes</a:t>
            </a:r>
          </a:p>
          <a:p>
            <a:pPr marL="285750" indent="-285750">
              <a:buFont typeface="Arial" panose="020B0604020202020204" pitchFamily="34" charset="0"/>
              <a:buChar char="•"/>
            </a:pPr>
            <a:r>
              <a:rPr lang="en-US" dirty="0"/>
              <a:t>Army Size</a:t>
            </a:r>
          </a:p>
          <a:p>
            <a:pPr marL="285750" indent="-285750">
              <a:buFont typeface="Arial" panose="020B0604020202020204" pitchFamily="34" charset="0"/>
              <a:buChar char="•"/>
            </a:pPr>
            <a:r>
              <a:rPr lang="en-US" dirty="0"/>
              <a:t>Temperature during retreat</a:t>
            </a:r>
          </a:p>
        </p:txBody>
      </p:sp>
      <p:sp>
        <p:nvSpPr>
          <p:cNvPr id="7" name="矩形 6"/>
          <p:cNvSpPr/>
          <p:nvPr/>
        </p:nvSpPr>
        <p:spPr>
          <a:xfrm>
            <a:off x="5654922" y="5516745"/>
            <a:ext cx="3025252" cy="369332"/>
          </a:xfrm>
          <a:prstGeom prst="rect">
            <a:avLst/>
          </a:prstGeom>
        </p:spPr>
        <p:txBody>
          <a:bodyPr wrap="none">
            <a:spAutoFit/>
          </a:bodyPr>
          <a:lstStyle/>
          <a:p>
            <a:r>
              <a:rPr lang="en-US" altLang="zh-TW" dirty="0">
                <a:ea typeface="新細明體" charset="-120"/>
              </a:rPr>
              <a:t>Charles Joseph </a:t>
            </a:r>
            <a:r>
              <a:rPr lang="en-US" altLang="zh-TW" dirty="0" err="1">
                <a:ea typeface="新細明體" charset="-120"/>
              </a:rPr>
              <a:t>Minard</a:t>
            </a:r>
            <a:r>
              <a:rPr lang="en-US" altLang="zh-TW" dirty="0">
                <a:ea typeface="新細明體" charset="-120"/>
              </a:rPr>
              <a:t> (1861) </a:t>
            </a:r>
            <a:endParaRPr lang="en-US" dirty="0"/>
          </a:p>
        </p:txBody>
      </p:sp>
      <p:sp>
        <p:nvSpPr>
          <p:cNvPr id="11" name="Slide Number Placeholder 10"/>
          <p:cNvSpPr>
            <a:spLocks noGrp="1"/>
          </p:cNvSpPr>
          <p:nvPr>
            <p:ph type="sldNum" sz="quarter" idx="12"/>
          </p:nvPr>
        </p:nvSpPr>
        <p:spPr/>
        <p:txBody>
          <a:bodyPr/>
          <a:lstStyle/>
          <a:p>
            <a:fld id="{A2EF37A0-74FC-AB4F-AE4C-D9BFC6719E9F}" type="slidenum">
              <a:rPr lang="en-US" smtClean="0"/>
              <a:t>9</a:t>
            </a:fld>
            <a:endParaRPr lang="en-US"/>
          </a:p>
        </p:txBody>
      </p:sp>
    </p:spTree>
    <p:extLst>
      <p:ext uri="{BB962C8B-B14F-4D97-AF65-F5344CB8AC3E}">
        <p14:creationId xmlns:p14="http://schemas.microsoft.com/office/powerpoint/2010/main" val="122041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22706</TotalTime>
  <Words>3858</Words>
  <Application>Microsoft Macintosh PowerPoint</Application>
  <PresentationFormat>On-screen Show (4:3)</PresentationFormat>
  <Paragraphs>674</Paragraphs>
  <Slides>78</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微軟正黑體</vt:lpstr>
      <vt:lpstr>新細明體</vt:lpstr>
      <vt:lpstr>Arial</vt:lpstr>
      <vt:lpstr>Arial Black</vt:lpstr>
      <vt:lpstr>Calibri</vt:lpstr>
      <vt:lpstr>Courier</vt:lpstr>
      <vt:lpstr>Mangal</vt:lpstr>
      <vt:lpstr>Essential</vt:lpstr>
      <vt:lpstr>Principles of Data Science</vt:lpstr>
      <vt:lpstr>Today’s Lecture</vt:lpstr>
      <vt:lpstr>Today’s lecture</vt:lpstr>
      <vt:lpstr>What is Visualization?</vt:lpstr>
      <vt:lpstr>Brief History</vt:lpstr>
      <vt:lpstr>Brief History</vt:lpstr>
      <vt:lpstr>Brief History</vt:lpstr>
      <vt:lpstr>Brief History</vt:lpstr>
      <vt:lpstr>Brief History</vt:lpstr>
      <vt:lpstr>Today’s lecture</vt:lpstr>
      <vt:lpstr>Brief History</vt:lpstr>
      <vt:lpstr>Visualization Classification</vt:lpstr>
      <vt:lpstr>Visualization Classification</vt:lpstr>
      <vt:lpstr>Value of Information Visualization</vt:lpstr>
      <vt:lpstr>Goals for Information Visualization</vt:lpstr>
      <vt:lpstr>How to Organize Visualizations?</vt:lpstr>
      <vt:lpstr>Different Question Types</vt:lpstr>
      <vt:lpstr>Different Levels of Analysis</vt:lpstr>
      <vt:lpstr>Framework by Börner (2014)</vt:lpstr>
      <vt:lpstr>Comparing Two Workflows</vt:lpstr>
      <vt:lpstr>Needs-Driven Workflow</vt:lpstr>
      <vt:lpstr>Needs-Driven Workflow: Select Visualization Type</vt:lpstr>
      <vt:lpstr>Visualization Types</vt:lpstr>
      <vt:lpstr>Visualization Types</vt:lpstr>
      <vt:lpstr>Visualization Types</vt:lpstr>
      <vt:lpstr>Visualization Type Selection: Temporal</vt:lpstr>
      <vt:lpstr>Visualization Type Selection: Temporal</vt:lpstr>
      <vt:lpstr>Visualization Type Selection: Temporal</vt:lpstr>
      <vt:lpstr>Visualization Type Selection: Temporal</vt:lpstr>
      <vt:lpstr>Visualization Type Selection: Temporal</vt:lpstr>
      <vt:lpstr>Visualization Type Selection: Geospatial</vt:lpstr>
      <vt:lpstr>Visualization Type Selection: Geospatial</vt:lpstr>
      <vt:lpstr>Visualization Type Selection: Geospatial</vt:lpstr>
      <vt:lpstr>Visualization Type Selection: Geospatial</vt:lpstr>
      <vt:lpstr>Visualization Type Selection: Geospatial</vt:lpstr>
      <vt:lpstr>Visualizing uncertainty</vt:lpstr>
      <vt:lpstr>PowerPoint Presentation</vt:lpstr>
      <vt:lpstr>PowerPoint Presentation</vt:lpstr>
      <vt:lpstr>Visualizing uncertainty</vt:lpstr>
      <vt:lpstr>Visualizing uncertainty</vt:lpstr>
      <vt:lpstr>Visualization Type Selection: Topical</vt:lpstr>
      <vt:lpstr>Visualization Type Selection: Topical</vt:lpstr>
      <vt:lpstr>Visualization Type Selection: Topical</vt:lpstr>
      <vt:lpstr>Visualization Type Selection: Topical</vt:lpstr>
      <vt:lpstr>Visualization Type Selection: Topical</vt:lpstr>
      <vt:lpstr>Williams College: Majors–Career </vt:lpstr>
      <vt:lpstr>Williams College: Majors–Career </vt:lpstr>
      <vt:lpstr>Visualization Type Selection: Topical</vt:lpstr>
      <vt:lpstr>Visualization Type Selection: Network</vt:lpstr>
      <vt:lpstr>Visualization Type Selection: Network</vt:lpstr>
      <vt:lpstr>Visualization Type Selection: Network</vt:lpstr>
      <vt:lpstr>Visualization Type Selection: Network</vt:lpstr>
      <vt:lpstr>Visualization Type Selection: Network</vt:lpstr>
      <vt:lpstr>Needs-Driven Model: Visually Encode data</vt:lpstr>
      <vt:lpstr>Data Scale Types</vt:lpstr>
      <vt:lpstr>Data Scale Types: Examples</vt:lpstr>
      <vt:lpstr>Graphic Variable Types</vt:lpstr>
      <vt:lpstr>Dynamic Visualization</vt:lpstr>
      <vt:lpstr>Shneiderman's Mantra</vt:lpstr>
      <vt:lpstr>Two Interaction Approaches</vt:lpstr>
      <vt:lpstr>Interactive Visualization Example</vt:lpstr>
      <vt:lpstr>Design Principles</vt:lpstr>
      <vt:lpstr>Beauty of Visualization</vt:lpstr>
      <vt:lpstr>Data-Ink Ratio</vt:lpstr>
      <vt:lpstr>Data-Ink Ratio</vt:lpstr>
      <vt:lpstr>Data Density</vt:lpstr>
      <vt:lpstr>Color Heuristics</vt:lpstr>
      <vt:lpstr>Fitts' Law</vt:lpstr>
      <vt:lpstr>Visualization libraries</vt:lpstr>
      <vt:lpstr>D3.js</vt:lpstr>
      <vt:lpstr>Matplotlib/PyPlot</vt:lpstr>
      <vt:lpstr>Seaborn</vt:lpstr>
      <vt:lpstr>Seaborn: Types of plots</vt:lpstr>
      <vt:lpstr>ggplot</vt:lpstr>
      <vt:lpstr>Up Next: Statistics &amp;  Hypothesis Testing</vt:lpstr>
      <vt:lpstr>Statistical Inference</vt:lpstr>
      <vt:lpstr>Basic Probability I</vt:lpstr>
      <vt:lpstr>Basic Probability II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Microsoft Office User</cp:lastModifiedBy>
  <cp:revision>2832</cp:revision>
  <cp:lastPrinted>2017-02-27T23:15:51Z</cp:lastPrinted>
  <dcterms:created xsi:type="dcterms:W3CDTF">2013-03-05T15:39:19Z</dcterms:created>
  <dcterms:modified xsi:type="dcterms:W3CDTF">2018-10-31T23:04:49Z</dcterms:modified>
</cp:coreProperties>
</file>