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1467" r:id="rId2"/>
    <p:sldId id="1491" r:id="rId3"/>
    <p:sldId id="1493" r:id="rId4"/>
    <p:sldId id="1492" r:id="rId5"/>
    <p:sldId id="580" r:id="rId6"/>
    <p:sldId id="1477" r:id="rId7"/>
    <p:sldId id="1490" r:id="rId8"/>
    <p:sldId id="1484" r:id="rId9"/>
    <p:sldId id="1494" r:id="rId10"/>
    <p:sldId id="1495" r:id="rId11"/>
    <p:sldId id="1518" r:id="rId12"/>
    <p:sldId id="1524" r:id="rId13"/>
    <p:sldId id="1496" r:id="rId14"/>
    <p:sldId id="1497" r:id="rId15"/>
    <p:sldId id="1521" r:id="rId16"/>
    <p:sldId id="1498" r:id="rId17"/>
    <p:sldId id="1502" r:id="rId18"/>
    <p:sldId id="1499" r:id="rId19"/>
    <p:sldId id="1519" r:id="rId20"/>
    <p:sldId id="1520" r:id="rId21"/>
    <p:sldId id="1525" r:id="rId22"/>
    <p:sldId id="1522" r:id="rId23"/>
    <p:sldId id="1500" r:id="rId24"/>
    <p:sldId id="1526" r:id="rId25"/>
    <p:sldId id="1501" r:id="rId26"/>
    <p:sldId id="1507" r:id="rId27"/>
    <p:sldId id="1508" r:id="rId28"/>
    <p:sldId id="1506" r:id="rId29"/>
    <p:sldId id="1513" r:id="rId30"/>
    <p:sldId id="1503" r:id="rId31"/>
    <p:sldId id="1510" r:id="rId32"/>
    <p:sldId id="559" r:id="rId33"/>
    <p:sldId id="1511" r:id="rId34"/>
    <p:sldId id="1512" r:id="rId35"/>
    <p:sldId id="1515" r:id="rId36"/>
    <p:sldId id="1516" r:id="rId37"/>
    <p:sldId id="1517" r:id="rId38"/>
    <p:sldId id="152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45"/>
    <p:restoredTop sz="86117"/>
  </p:normalViewPr>
  <p:slideViewPr>
    <p:cSldViewPr snapToGrid="0" snapToObjects="1">
      <p:cViewPr varScale="1">
        <p:scale>
          <a:sx n="66" d="100"/>
          <a:sy n="66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tiff"/><Relationship Id="rId4" Type="http://schemas.openxmlformats.org/officeDocument/2006/relationships/image" Target="../media/image35.png"/><Relationship Id="rId9" Type="http://schemas.openxmlformats.org/officeDocument/2006/relationships/image" Target="../media/image4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png"/><Relationship Id="rId10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8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48.png"/><Relationship Id="rId17" Type="http://schemas.openxmlformats.org/officeDocument/2006/relationships/image" Target="../media/image60.png"/><Relationship Id="rId2" Type="http://schemas.openxmlformats.org/officeDocument/2006/relationships/image" Target="../media/image61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58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81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34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1122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1.2: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Mathematical Foundations 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for Signal Analysis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1AFD75-B024-914B-AFB5-11CB8E4450C4}"/>
              </a:ext>
            </a:extLst>
          </p:cNvPr>
          <p:cNvSpPr txBox="1"/>
          <p:nvPr/>
        </p:nvSpPr>
        <p:spPr>
          <a:xfrm>
            <a:off x="225868" y="5269055"/>
            <a:ext cx="8607393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How can we incorporate both Sine and Cosine in the equation?</a:t>
            </a:r>
          </a:p>
        </p:txBody>
      </p:sp>
    </p:spTree>
    <p:extLst>
      <p:ext uri="{BB962C8B-B14F-4D97-AF65-F5344CB8AC3E}">
        <p14:creationId xmlns:p14="http://schemas.microsoft.com/office/powerpoint/2010/main" val="2632743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481568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1278191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/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2BFD9E-CF9B-F647-9BCE-B74B82762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" y="5324247"/>
                <a:ext cx="2154308" cy="369332"/>
              </a:xfrm>
              <a:prstGeom prst="rect">
                <a:avLst/>
              </a:prstGeom>
              <a:blipFill>
                <a:blip r:embed="rId5"/>
                <a:stretch>
                  <a:fillRect l="-585" t="-3333" r="-4678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/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4C2390-80D7-4646-93EA-457EA83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322" y="5294773"/>
                <a:ext cx="2584938" cy="369332"/>
              </a:xfrm>
              <a:prstGeom prst="rect">
                <a:avLst/>
              </a:prstGeom>
              <a:blipFill>
                <a:blip r:embed="rId6"/>
                <a:stretch>
                  <a:fillRect l="-1463" r="-146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036" y="6174887"/>
                <a:ext cx="2387769" cy="369332"/>
              </a:xfrm>
              <a:prstGeom prst="rect">
                <a:avLst/>
              </a:prstGeom>
              <a:blipFill>
                <a:blip r:embed="rId7"/>
                <a:stretch>
                  <a:fillRect l="-1064" t="-333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F9308B2-3059-DD40-9AC4-6A12C06A7AFA}"/>
              </a:ext>
            </a:extLst>
          </p:cNvPr>
          <p:cNvSpPr txBox="1"/>
          <p:nvPr/>
        </p:nvSpPr>
        <p:spPr>
          <a:xfrm>
            <a:off x="164716" y="5280233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B25313-6419-5147-A004-4B759D6F0542}"/>
              </a:ext>
            </a:extLst>
          </p:cNvPr>
          <p:cNvSpPr txBox="1"/>
          <p:nvPr/>
        </p:nvSpPr>
        <p:spPr>
          <a:xfrm>
            <a:off x="3891827" y="5281724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86325-2B10-2D44-BA19-80DFD9C306D9}"/>
              </a:ext>
            </a:extLst>
          </p:cNvPr>
          <p:cNvSpPr txBox="1"/>
          <p:nvPr/>
        </p:nvSpPr>
        <p:spPr>
          <a:xfrm>
            <a:off x="1907201" y="6155432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48921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/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6DC8103-2C90-D74D-B2D8-DA8250B7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891" y="3084931"/>
                <a:ext cx="2092561" cy="688137"/>
              </a:xfrm>
              <a:prstGeom prst="rect">
                <a:avLst/>
              </a:prstGeom>
              <a:blipFill>
                <a:blip r:embed="rId2"/>
                <a:stretch>
                  <a:fillRect l="-7229" r="-4217" b="-3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C19E313-22CF-3241-A3F8-46C252341481}"/>
              </a:ext>
            </a:extLst>
          </p:cNvPr>
          <p:cNvGrpSpPr/>
          <p:nvPr/>
        </p:nvGrpSpPr>
        <p:grpSpPr>
          <a:xfrm>
            <a:off x="3170520" y="1446455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FC5273-281A-E349-AF64-F5ACDA7981AC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C586C3-C5C9-854B-8A9D-3050E1A418D8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7554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70569-46AB-CB41-8C30-BEE7D74B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28" y="958540"/>
            <a:ext cx="6362700" cy="24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F9FE2-5019-4B48-A949-D3BAEC58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28" y="3448360"/>
            <a:ext cx="6629400" cy="326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DDD92-B0AB-DD4F-8200-26B683D740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8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AE22A9-8D34-584A-ABE9-DDDB6E57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125" y="1516600"/>
            <a:ext cx="4769750" cy="382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FA1B9-230F-0C4F-B5A7-6E91C198C3E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384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81111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1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102797"/>
            <a:chOff x="0" y="2599551"/>
            <a:chExt cx="9144000" cy="310279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4027382"/>
              <a:ext cx="2735059" cy="1674966"/>
              <a:chOff x="1455632" y="4027382"/>
              <a:chExt cx="2735059" cy="1674966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4088937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09" b="-44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150492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6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/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AF82A30C-50B8-7545-810D-E9B4FA3093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1310" y="4027382"/>
                    <a:ext cx="331822" cy="61555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8571" r="-28571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134764"/>
                    <a:ext cx="399148" cy="49244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9375" r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/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4D08362-055A-814E-906A-701C2DC9D8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58869" y="5070019"/>
                    <a:ext cx="331822" cy="61555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3333" r="-29630"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148350"/>
                    <a:ext cx="1392048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06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440138" cy="553998"/>
              </a:xfrm>
              <a:prstGeom prst="rect">
                <a:avLst/>
              </a:prstGeom>
              <a:blipFill>
                <a:blip r:embed="rId2"/>
                <a:stretch>
                  <a:fillRect l="-3509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854" y="321057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800540" cy="60138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392048" cy="553998"/>
              </a:xfrm>
              <a:prstGeom prst="rect">
                <a:avLst/>
              </a:prstGeom>
              <a:blipFill>
                <a:blip r:embed="rId7"/>
                <a:stretch>
                  <a:fillRect l="-636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662617" cy="601383"/>
              </a:xfrm>
              <a:prstGeom prst="rect">
                <a:avLst/>
              </a:prstGeom>
              <a:blipFill>
                <a:blip r:embed="rId9"/>
                <a:stretch>
                  <a:fillRect l="-11321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800540" cy="601383"/>
              </a:xfrm>
              <a:prstGeom prst="rect">
                <a:avLst/>
              </a:prstGeom>
              <a:blipFill>
                <a:blip r:embed="rId10"/>
                <a:stretch>
                  <a:fillRect l="-9375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0130E0-8549-814A-BFFB-EB8EA189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1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D27AD58-5F9D-F44A-A649-C89E9752B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82A1E75-905B-9541-9104-6713A052F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1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C3CE5F-1F6F-9C45-93E3-49511F7BB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5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405F4A-C2F4-CD43-BD16-73372CE69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E3F97FB-03D1-D644-9DCD-75B05BDB4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7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36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9256D-0A92-A543-93FC-B510164FC232}"/>
              </a:ext>
            </a:extLst>
          </p:cNvPr>
          <p:cNvSpPr/>
          <p:nvPr/>
        </p:nvSpPr>
        <p:spPr>
          <a:xfrm>
            <a:off x="0" y="3128982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3B709-F055-5A49-9C5B-FFAE4D5307C1}"/>
              </a:ext>
            </a:extLst>
          </p:cNvPr>
          <p:cNvSpPr txBox="1"/>
          <p:nvPr/>
        </p:nvSpPr>
        <p:spPr>
          <a:xfrm>
            <a:off x="0" y="3563222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… we use them everyday to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understand our world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317935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A2B76-D345-2B43-96F0-B95A6F384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12" y="1617844"/>
            <a:ext cx="8594550" cy="3622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4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88833-0E30-604E-B8B2-E5E4494532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2384-A829-DB44-8DA9-DABEAC486046}"/>
              </a:ext>
            </a:extLst>
          </p:cNvPr>
          <p:cNvSpPr txBox="1"/>
          <p:nvPr/>
        </p:nvSpPr>
        <p:spPr>
          <a:xfrm>
            <a:off x="335643" y="1431145"/>
            <a:ext cx="39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number?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876D-4C03-6041-96A7-F48973E4E9DC}"/>
              </a:ext>
            </a:extLst>
          </p:cNvPr>
          <p:cNvSpPr txBox="1"/>
          <p:nvPr/>
        </p:nvSpPr>
        <p:spPr>
          <a:xfrm>
            <a:off x="335643" y="2416302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negative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7013-F778-CB41-9AF1-957AC176397E}"/>
              </a:ext>
            </a:extLst>
          </p:cNvPr>
          <p:cNvSpPr txBox="1"/>
          <p:nvPr/>
        </p:nvSpPr>
        <p:spPr>
          <a:xfrm>
            <a:off x="335643" y="3401459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do they model?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846BB-E5CA-4E44-A245-CAD14D46BC2F}"/>
              </a:ext>
            </a:extLst>
          </p:cNvPr>
          <p:cNvSpPr txBox="1"/>
          <p:nvPr/>
        </p:nvSpPr>
        <p:spPr>
          <a:xfrm>
            <a:off x="335643" y="4386616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Any other example?</a:t>
            </a:r>
          </a:p>
        </p:txBody>
      </p:sp>
    </p:spTree>
    <p:extLst>
      <p:ext uri="{BB962C8B-B14F-4D97-AF65-F5344CB8AC3E}">
        <p14:creationId xmlns:p14="http://schemas.microsoft.com/office/powerpoint/2010/main" val="1541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4265B9-9D75-F045-B8AE-285928F81937}"/>
              </a:ext>
            </a:extLst>
          </p:cNvPr>
          <p:cNvGrpSpPr/>
          <p:nvPr/>
        </p:nvGrpSpPr>
        <p:grpSpPr>
          <a:xfrm>
            <a:off x="0" y="6003362"/>
            <a:ext cx="9144000" cy="726427"/>
            <a:chOff x="0" y="5842000"/>
            <a:chExt cx="9144000" cy="7264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04B7CF-DA47-6643-B1E0-DDBCEF99BA4E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951ED-E704-E745-A811-7979FC19309F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Why not use the sinusoid as the model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102" y="5558066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693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EAF5DE-B28A-5B40-A060-910721BAC35B}"/>
              </a:ext>
            </a:extLst>
          </p:cNvPr>
          <p:cNvCxnSpPr>
            <a:cxnSpLocks/>
          </p:cNvCxnSpPr>
          <p:nvPr/>
        </p:nvCxnSpPr>
        <p:spPr>
          <a:xfrm>
            <a:off x="1376082" y="5164508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062" y="5590846"/>
                <a:ext cx="298159" cy="369332"/>
              </a:xfrm>
              <a:prstGeom prst="rect">
                <a:avLst/>
              </a:prstGeom>
              <a:blipFill>
                <a:blip r:embed="rId4"/>
                <a:stretch>
                  <a:fillRect l="-12500"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/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2655CA3-88D4-7B40-9BD7-D91533DF7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937" y="5558066"/>
                <a:ext cx="298159" cy="369332"/>
              </a:xfrm>
              <a:prstGeom prst="rect">
                <a:avLst/>
              </a:prstGeom>
              <a:blipFill>
                <a:blip r:embed="rId5"/>
                <a:stretch>
                  <a:fillRect l="-8000"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/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9C894B8-21B4-0A4F-8E3D-1CF8A55C3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327" y="5551633"/>
                <a:ext cx="1740348" cy="369332"/>
              </a:xfrm>
              <a:prstGeom prst="rect">
                <a:avLst/>
              </a:prstGeom>
              <a:blipFill>
                <a:blip r:embed="rId6"/>
                <a:stretch>
                  <a:fillRect l="-4380" t="-3333" r="-510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time = </a:t>
            </a:r>
            <a:r>
              <a:rPr lang="en-US" sz="2400" i="1" dirty="0"/>
              <a:t>t second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𝑐𝑦𝑐𝑙𝑒𝑠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𝑠𝑒𝑐𝑜𝑛𝑑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𝑎𝑛𝑔𝑙𝑒𝑠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𝑝𝑒𝑟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𝑐𝑦𝑐𝑙𝑒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/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488029-DEC7-934B-A92E-E268164E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18" y="6335040"/>
                <a:ext cx="2709268" cy="430887"/>
              </a:xfrm>
              <a:prstGeom prst="rect">
                <a:avLst/>
              </a:prstGeom>
              <a:blipFill>
                <a:blip r:embed="rId7"/>
                <a:stretch>
                  <a:fillRect l="-2326" t="-8571" r="-3721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9C42E3-93B5-D94C-9817-FCF4A50B1963}"/>
              </a:ext>
            </a:extLst>
          </p:cNvPr>
          <p:cNvSpPr txBox="1"/>
          <p:nvPr/>
        </p:nvSpPr>
        <p:spPr>
          <a:xfrm>
            <a:off x="4415886" y="6320955"/>
            <a:ext cx="47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-- with initial/additional phase </a:t>
            </a:r>
            <a:r>
              <a:rPr lang="en-US" sz="2400" dirty="0" err="1"/>
              <a:t>ϕ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333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263AE3-2033-D647-9497-EF50C5F9E76C}"/>
              </a:ext>
            </a:extLst>
          </p:cNvPr>
          <p:cNvGrpSpPr/>
          <p:nvPr/>
        </p:nvGrpSpPr>
        <p:grpSpPr>
          <a:xfrm>
            <a:off x="0" y="212162"/>
            <a:ext cx="9144000" cy="726427"/>
            <a:chOff x="0" y="5842000"/>
            <a:chExt cx="9144000" cy="7264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89D417-FB16-C44E-8F5F-CEB6A413FE7A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765DB3-348D-964E-9079-7E97E6F730E5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Why do we need both Sine and Cosine 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E1BD96-3244-2D45-B44C-12E8ED310EDE}"/>
              </a:ext>
            </a:extLst>
          </p:cNvPr>
          <p:cNvSpPr txBox="1"/>
          <p:nvPr/>
        </p:nvSpPr>
        <p:spPr>
          <a:xfrm>
            <a:off x="225868" y="1404250"/>
            <a:ext cx="860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 sine function with phase shift can be written as a weighted combination of sine and cosine: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/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a cos(t) + b sin(t)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b="0" i="1" baseline="3000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 sz="32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lang="en-US" sz="3200" b="0" i="1" baseline="3000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_1</m:t>
                    </m:r>
                    <m:f>
                      <m:fPr>
                        <m:ctrlPr>
                          <a:rPr lang="en-US" sz="32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</a:rPr>
                  <a:t> )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B4BCFF-868A-6C4A-BD18-68ADF008B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4" y="3099518"/>
                <a:ext cx="7650812" cy="658963"/>
              </a:xfrm>
              <a:prstGeom prst="rect">
                <a:avLst/>
              </a:prstGeom>
              <a:blipFill>
                <a:blip r:embed="rId2"/>
                <a:stretch>
                  <a:fillRect l="-3151" t="-7547" r="-1824" b="-18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666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8638</TotalTime>
  <Words>934</Words>
  <Application>Microsoft Macintosh PowerPoint</Application>
  <PresentationFormat>On-screen Show (4:3)</PresentationFormat>
  <Paragraphs>305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Courier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441</cp:revision>
  <dcterms:created xsi:type="dcterms:W3CDTF">2019-02-02T17:19:18Z</dcterms:created>
  <dcterms:modified xsi:type="dcterms:W3CDTF">2019-09-06T17:20:24Z</dcterms:modified>
</cp:coreProperties>
</file>