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146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376" r:id="rId11"/>
    <p:sldId id="364" r:id="rId12"/>
    <p:sldId id="1468" r:id="rId13"/>
    <p:sldId id="1469" r:id="rId14"/>
    <p:sldId id="359" r:id="rId15"/>
    <p:sldId id="363" r:id="rId16"/>
    <p:sldId id="361" r:id="rId17"/>
    <p:sldId id="380" r:id="rId18"/>
    <p:sldId id="379" r:id="rId19"/>
    <p:sldId id="381" r:id="rId20"/>
    <p:sldId id="1470" r:id="rId21"/>
    <p:sldId id="383" r:id="rId22"/>
    <p:sldId id="384" r:id="rId23"/>
    <p:sldId id="385" r:id="rId24"/>
    <p:sldId id="387" r:id="rId25"/>
    <p:sldId id="389" r:id="rId26"/>
    <p:sldId id="386" r:id="rId27"/>
    <p:sldId id="377" r:id="rId28"/>
    <p:sldId id="382" r:id="rId29"/>
    <p:sldId id="324" r:id="rId30"/>
    <p:sldId id="325" r:id="rId31"/>
    <p:sldId id="332" r:id="rId32"/>
    <p:sldId id="326" r:id="rId33"/>
    <p:sldId id="331" r:id="rId34"/>
    <p:sldId id="328" r:id="rId35"/>
    <p:sldId id="329" r:id="rId36"/>
    <p:sldId id="333" r:id="rId37"/>
    <p:sldId id="335" r:id="rId38"/>
    <p:sldId id="336" r:id="rId39"/>
    <p:sldId id="337" r:id="rId40"/>
    <p:sldId id="341" r:id="rId41"/>
    <p:sldId id="340" r:id="rId42"/>
    <p:sldId id="338" r:id="rId43"/>
    <p:sldId id="370" r:id="rId44"/>
    <p:sldId id="390" r:id="rId45"/>
    <p:sldId id="344" r:id="rId46"/>
    <p:sldId id="345" r:id="rId47"/>
    <p:sldId id="346" r:id="rId48"/>
    <p:sldId id="347" r:id="rId49"/>
    <p:sldId id="348" r:id="rId50"/>
    <p:sldId id="1471" r:id="rId51"/>
    <p:sldId id="349" r:id="rId52"/>
    <p:sldId id="350" r:id="rId53"/>
    <p:sldId id="351" r:id="rId54"/>
    <p:sldId id="352" r:id="rId55"/>
    <p:sldId id="388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/>
    <p:restoredTop sz="94699"/>
  </p:normalViewPr>
  <p:slideViewPr>
    <p:cSldViewPr snapToGrid="0" snapToObjects="1" showGuides="1">
      <p:cViewPr varScale="1">
        <p:scale>
          <a:sx n="87" d="100"/>
          <a:sy n="87" d="100"/>
        </p:scale>
        <p:origin x="4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F31D-5132-B343-935D-FAA88A154C5E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A015E-1142-2B43-9F9E-C09CF067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4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21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A90ABF-0AEF-2B45-933D-F78258B32A53}" type="slidenum">
              <a:rPr lang="en-US" altLang="en-US" sz="1300"/>
              <a:pPr eaLnBrk="1" hangingPunct="1"/>
              <a:t>31</a:t>
            </a:fld>
            <a:endParaRPr lang="en-US" altLang="en-US" sz="13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7D291-791C-294A-83B4-833CFEB67F93}" type="slidenum">
              <a:rPr lang="en-US" altLang="en-US" sz="1300"/>
              <a:pPr eaLnBrk="1" hangingPunct="1"/>
              <a:t>32</a:t>
            </a:fld>
            <a:endParaRPr lang="en-US" altLang="en-US" sz="13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67AE3A-882E-DF4E-A2C4-617093AE48B1}" type="slidenum">
              <a:rPr lang="en-US" altLang="en-US" sz="1300"/>
              <a:pPr eaLnBrk="1" hangingPunct="1"/>
              <a:t>33</a:t>
            </a:fld>
            <a:endParaRPr lang="en-US" altLang="en-US" sz="13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806AB7-DD16-BA47-A6EF-FD6A615EBBA6}" type="slidenum">
              <a:rPr lang="en-US" altLang="en-US" sz="1300"/>
              <a:pPr eaLnBrk="1" hangingPunct="1"/>
              <a:t>34</a:t>
            </a:fld>
            <a:endParaRPr lang="en-US" altLang="en-US" sz="13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36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37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39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40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22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41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42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46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47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49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50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51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52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51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23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53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6089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54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2987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55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27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24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25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26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4E0114-E855-B742-9744-6505CFC20F96}" type="slidenum">
              <a:rPr lang="en-US" altLang="en-US" sz="1300"/>
              <a:pPr eaLnBrk="1" hangingPunct="1"/>
              <a:t>28</a:t>
            </a:fld>
            <a:endParaRPr lang="en-US" altLang="en-US" sz="13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0058B5-984D-AE4A-9E84-5C5E8BDA4FBC}" type="slidenum">
              <a:rPr lang="en-US" altLang="en-US" sz="1300"/>
              <a:pPr eaLnBrk="1" hangingPunct="1"/>
              <a:t>29</a:t>
            </a:fld>
            <a:endParaRPr lang="en-US" altLang="en-US" sz="13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CA90ABF-0AEF-2B45-933D-F78258B32A53}" type="slidenum">
              <a:rPr lang="en-US" altLang="en-US" sz="1300"/>
              <a:pPr eaLnBrk="1" hangingPunct="1"/>
              <a:t>30</a:t>
            </a:fld>
            <a:endParaRPr lang="en-US" altLang="en-US" sz="13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3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7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4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79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6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D08EB-D567-044A-ADF6-ECF5751B379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888C-27EA-6142-A511-13BF0CC9B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6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.2: 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117328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A1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A2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A3</a:t>
            </a:r>
            <a:endParaRPr lang="en-US" baseline="-250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Likelihood of multiple events occurring simultaneously</a:t>
            </a:r>
            <a:endParaRPr lang="en-US" sz="20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Joint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 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Conditional probability: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)/P(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Probability of an event, given another event has occurred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Marginal probability: P (</a:t>
                </a:r>
                <a:r>
                  <a:rPr lang="en-US" sz="2400" dirty="0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Chain rule: 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= P(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|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 P(</a:t>
            </a: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/>
              <a:t>|C) P(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/>
              <a:t>)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Relates inverse representations of the probabilities concerning two events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Posterior</a:t>
            </a:r>
            <a:endParaRPr lang="en-US" sz="20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Prior</a:t>
            </a:r>
            <a:endParaRPr lang="en-US" sz="20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Likelihood</a:t>
            </a:r>
            <a:endParaRPr lang="en-US" sz="2000" baseline="-25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Relates inverse representations of the probabilities concerning two events</a:t>
            </a:r>
            <a:endParaRPr lang="en-US" sz="2000" baseline="-2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Healthy: A1</a:t>
            </a:r>
            <a:endParaRPr lang="en-US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Diabetes: A2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Cancer: A3</a:t>
            </a:r>
            <a:endParaRPr lang="en-US" baseline="-25000" dirty="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Smoker: B</a:t>
            </a:r>
            <a:endParaRPr lang="en-US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𝐴𝑖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Bayes rule:                  P (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400" baseline="-25000" dirty="0" err="1">
                    <a:solidFill>
                      <a:schemeClr val="accent6">
                        <a:lumMod val="75000"/>
                      </a:schemeClr>
                    </a:solidFill>
                  </a:rPr>
                  <a:t>i</a:t>
                </a:r>
                <a:r>
                  <a:rPr lang="en-US" sz="2400" dirty="0" err="1"/>
                  <a:t>|</a:t>
                </a:r>
                <a:r>
                  <a:rPr lang="en-US" sz="2400" dirty="0" err="1">
                    <a:solidFill>
                      <a:srgbClr val="C00000"/>
                    </a:solidFill>
                  </a:rPr>
                  <a:t>B</a:t>
                </a:r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400" b="0" i="1" baseline="-25000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0" i="1" baseline="-25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baseline="-250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30000" dirty="0" err="1"/>
              <a:t>th</a:t>
            </a:r>
            <a:r>
              <a:rPr lang="en-US" sz="2400" dirty="0"/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  <a:p>
            <a:pPr algn="ctr"/>
            <a:r>
              <a:rPr lang="en-US" sz="2400" dirty="0"/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 location of the robot</a:t>
            </a:r>
          </a:p>
          <a:p>
            <a:r>
              <a:rPr lang="en-US" sz="2400" dirty="0"/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</a:t>
            </a:r>
            <a:endParaRPr lang="en-US" sz="2400" baseline="-25000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de-DE" altLang="en-US" sz="2000">
                <a:latin typeface="Times New Roman" panose="02020603050405020304" pitchFamily="18" charset="0"/>
              </a:rPr>
              <a:t>1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en-US" sz="2000">
                <a:latin typeface="Times New Roman" panose="02020603050405020304" pitchFamily="18" charset="0"/>
              </a:rPr>
              <a:t>0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en-US" sz="2000">
                <a:latin typeface="Tahoma" panose="020B0604030504040204" pitchFamily="34" charset="0"/>
              </a:rPr>
              <a:t>Prob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Depends on the current state  </a:t>
            </a:r>
          </a:p>
          <a:p>
            <a:r>
              <a:rPr lang="en-US" sz="2400" dirty="0"/>
              <a:t>      only</a:t>
            </a:r>
          </a:p>
          <a:p>
            <a:r>
              <a:rPr lang="en-US" sz="2400" dirty="0"/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State = location on the grid = S</a:t>
            </a:r>
            <a:r>
              <a:rPr lang="en-US" sz="2400" baseline="-25000" dirty="0"/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Observations = </a:t>
            </a:r>
          </a:p>
          <a:p>
            <a:r>
              <a:rPr lang="en-US" sz="2400" dirty="0"/>
              <a:t>sensor measurement =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Depends on the current state  </a:t>
            </a:r>
          </a:p>
          <a:p>
            <a:r>
              <a:rPr lang="en-US" sz="2400" dirty="0"/>
              <a:t>      only</a:t>
            </a:r>
          </a:p>
          <a:p>
            <a:r>
              <a:rPr lang="en-US" sz="2400" dirty="0"/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baseline="-25000" dirty="0"/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  <a:endParaRPr lang="en-US" sz="2400" baseline="-25000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States change over time</a:t>
            </a:r>
            <a:r>
              <a:rPr lang="en-US" sz="2000" dirty="0"/>
              <a:t> </a:t>
            </a:r>
            <a:r>
              <a:rPr lang="en-US" sz="2400" dirty="0"/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Markov assumption: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Output independence assumption: </a:t>
            </a:r>
          </a:p>
          <a:p>
            <a:r>
              <a:rPr lang="en-US" dirty="0">
                <a:solidFill>
                  <a:srgbClr val="C00000"/>
                </a:solidFill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M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 New Roman" panose="02020603050405020304" pitchFamily="18" charset="0"/>
              </a:rPr>
              <a:t>S</a:t>
            </a:r>
            <a:r>
              <a:rPr lang="en-US" alt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Past experience</a:t>
            </a:r>
            <a:endParaRPr lang="en-US" sz="2400" baseline="-25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P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The dolphin is happy</a:t>
            </a:r>
            <a:r>
              <a:rPr lang="en-US" sz="2400" dirty="0">
                <a:latin typeface="Lucida Bright" panose="02040602050505020304" pitchFamily="18" charset="77"/>
              </a:rPr>
              <a:t> | </a:t>
            </a:r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Experience</a:t>
            </a:r>
            <a:r>
              <a:rPr lang="en-US" sz="2400" dirty="0">
                <a:latin typeface="Lucida Bright" panose="02040602050505020304" pitchFamily="18" charset="77"/>
              </a:rPr>
              <a:t>)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689530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FDAA3-5727-4549-AF8A-6DF52378ADE4}"/>
              </a:ext>
            </a:extLst>
          </p:cNvPr>
          <p:cNvSpPr txBox="1"/>
          <p:nvPr/>
        </p:nvSpPr>
        <p:spPr>
          <a:xfrm>
            <a:off x="496135" y="4118492"/>
            <a:ext cx="229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Marginal probability rule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BA1F095-020C-0B44-A872-03830EA6551A}"/>
              </a:ext>
            </a:extLst>
          </p:cNvPr>
          <p:cNvSpPr/>
          <p:nvPr/>
        </p:nvSpPr>
        <p:spPr>
          <a:xfrm rot="18613450" flipH="1" flipV="1">
            <a:off x="2088507" y="3988750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6CF64-E7E2-9F43-A34D-5160B78E3D7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36903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Summation over all possible</a:t>
            </a:r>
          </a:p>
          <a:p>
            <a:r>
              <a:rPr lang="en-US" dirty="0"/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2E31F-20F2-C243-96C3-6542894C7AD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325779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FF025-1187-CF4A-A047-B95C49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FF7E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4252" y="1887890"/>
            <a:ext cx="5677705" cy="215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70431" y="939259"/>
            <a:ext cx="747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Probability of a given observation/measurement sequence</a:t>
            </a:r>
            <a:endParaRPr lang="en-US" sz="2400" baseline="-25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B2B2AA-E5C4-914B-92FF-28C7D0BEA41E}"/>
              </a:ext>
            </a:extLst>
          </p:cNvPr>
          <p:cNvSpPr/>
          <p:nvPr/>
        </p:nvSpPr>
        <p:spPr>
          <a:xfrm rot="17105787" flipH="1">
            <a:off x="1341601" y="1334071"/>
            <a:ext cx="599292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AFEB8-7722-0043-8D85-262E2255DF82}"/>
              </a:ext>
            </a:extLst>
          </p:cNvPr>
          <p:cNvSpPr txBox="1"/>
          <p:nvPr/>
        </p:nvSpPr>
        <p:spPr>
          <a:xfrm>
            <a:off x="481327" y="5116515"/>
            <a:ext cx="394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Summation over all possible</a:t>
            </a:r>
          </a:p>
          <a:p>
            <a:r>
              <a:rPr lang="en-US" dirty="0"/>
              <a:t>combinations of hidden states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A2600B-E3D6-5045-ABA1-D8B7DF4A2C98}"/>
              </a:ext>
            </a:extLst>
          </p:cNvPr>
          <p:cNvSpPr/>
          <p:nvPr/>
        </p:nvSpPr>
        <p:spPr>
          <a:xfrm rot="11723841" flipH="1">
            <a:off x="2657241" y="4028834"/>
            <a:ext cx="805095" cy="121232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D7292-9F3C-D040-800E-5E92CAD511E5}"/>
              </a:ext>
            </a:extLst>
          </p:cNvPr>
          <p:cNvSpPr txBox="1"/>
          <p:nvPr/>
        </p:nvSpPr>
        <p:spPr>
          <a:xfrm>
            <a:off x="1098241" y="6017500"/>
            <a:ext cx="6919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/>
              <a:t>For N hidden states and a sequence of T observations,</a:t>
            </a:r>
          </a:p>
          <a:p>
            <a:pPr algn="ctr"/>
            <a:r>
              <a:rPr lang="en-US" dirty="0"/>
              <a:t>N</a:t>
            </a:r>
            <a:r>
              <a:rPr lang="en-US" baseline="30000" dirty="0"/>
              <a:t>T </a:t>
            </a:r>
            <a:r>
              <a:rPr lang="en-US" dirty="0"/>
              <a:t>different combinations</a:t>
            </a:r>
            <a:r>
              <a:rPr lang="en-US" baseline="300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583665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1FD198-16A7-EE4A-BE35-F7123CF461EE}"/>
              </a:ext>
            </a:extLst>
          </p:cNvPr>
          <p:cNvSpPr txBox="1"/>
          <p:nvPr/>
        </p:nvSpPr>
        <p:spPr>
          <a:xfrm>
            <a:off x="1084831" y="2060923"/>
            <a:ext cx="4845237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Forward-backward algorithm.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Viterbi algorithm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81C82-33C1-B64B-8A84-2EF2227DB3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933806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Knowledge about the arm’s motion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Arm’s gesture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 movement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Tracking arm motion</a:t>
            </a:r>
            <a:endParaRPr lang="en-US" sz="24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Knowledge about the arm’s motion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</TotalTime>
  <Words>1322</Words>
  <Application>Microsoft Macintosh PowerPoint</Application>
  <PresentationFormat>On-screen Show (4:3)</PresentationFormat>
  <Paragraphs>388</Paragraphs>
  <Slides>55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131</cp:revision>
  <dcterms:created xsi:type="dcterms:W3CDTF">2019-02-12T00:12:52Z</dcterms:created>
  <dcterms:modified xsi:type="dcterms:W3CDTF">2019-09-18T17:28:29Z</dcterms:modified>
</cp:coreProperties>
</file>