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1467" r:id="rId2"/>
    <p:sldId id="765" r:id="rId3"/>
    <p:sldId id="794" r:id="rId4"/>
    <p:sldId id="766" r:id="rId5"/>
    <p:sldId id="767" r:id="rId6"/>
    <p:sldId id="768" r:id="rId7"/>
    <p:sldId id="795" r:id="rId8"/>
    <p:sldId id="796" r:id="rId9"/>
    <p:sldId id="769" r:id="rId10"/>
    <p:sldId id="745" r:id="rId11"/>
    <p:sldId id="746" r:id="rId12"/>
    <p:sldId id="747" r:id="rId13"/>
    <p:sldId id="748" r:id="rId14"/>
    <p:sldId id="749" r:id="rId15"/>
    <p:sldId id="750" r:id="rId16"/>
    <p:sldId id="751" r:id="rId17"/>
    <p:sldId id="752" r:id="rId18"/>
    <p:sldId id="753" r:id="rId19"/>
    <p:sldId id="754" r:id="rId20"/>
    <p:sldId id="755" r:id="rId21"/>
    <p:sldId id="756" r:id="rId22"/>
    <p:sldId id="757" r:id="rId23"/>
    <p:sldId id="758" r:id="rId24"/>
    <p:sldId id="759" r:id="rId25"/>
    <p:sldId id="760" r:id="rId26"/>
    <p:sldId id="761" r:id="rId27"/>
    <p:sldId id="1468" r:id="rId28"/>
    <p:sldId id="1470" r:id="rId29"/>
    <p:sldId id="1471" r:id="rId30"/>
    <p:sldId id="1472" r:id="rId31"/>
    <p:sldId id="1473" r:id="rId32"/>
    <p:sldId id="770" r:id="rId33"/>
    <p:sldId id="1474" r:id="rId34"/>
    <p:sldId id="833" r:id="rId35"/>
    <p:sldId id="1475" r:id="rId36"/>
    <p:sldId id="1481" r:id="rId37"/>
    <p:sldId id="771" r:id="rId38"/>
    <p:sldId id="1469" r:id="rId39"/>
    <p:sldId id="776" r:id="rId40"/>
    <p:sldId id="772" r:id="rId41"/>
    <p:sldId id="775" r:id="rId42"/>
    <p:sldId id="773" r:id="rId43"/>
    <p:sldId id="790" r:id="rId44"/>
    <p:sldId id="763" r:id="rId45"/>
    <p:sldId id="832" r:id="rId46"/>
    <p:sldId id="835" r:id="rId47"/>
    <p:sldId id="836" r:id="rId48"/>
    <p:sldId id="782" r:id="rId49"/>
    <p:sldId id="1479" r:id="rId50"/>
    <p:sldId id="1480" r:id="rId51"/>
    <p:sldId id="788" r:id="rId52"/>
    <p:sldId id="783" r:id="rId53"/>
    <p:sldId id="784" r:id="rId54"/>
    <p:sldId id="785" r:id="rId55"/>
    <p:sldId id="786" r:id="rId56"/>
    <p:sldId id="787" r:id="rId57"/>
    <p:sldId id="810" r:id="rId58"/>
    <p:sldId id="811" r:id="rId59"/>
    <p:sldId id="762" r:id="rId60"/>
    <p:sldId id="813" r:id="rId61"/>
    <p:sldId id="791" r:id="rId62"/>
    <p:sldId id="797" r:id="rId63"/>
    <p:sldId id="798" r:id="rId64"/>
    <p:sldId id="799" r:id="rId65"/>
    <p:sldId id="807" r:id="rId66"/>
    <p:sldId id="805" r:id="rId67"/>
    <p:sldId id="806" r:id="rId68"/>
    <p:sldId id="800" r:id="rId69"/>
    <p:sldId id="801" r:id="rId70"/>
    <p:sldId id="808" r:id="rId71"/>
    <p:sldId id="809" r:id="rId72"/>
    <p:sldId id="802" r:id="rId73"/>
    <p:sldId id="803" r:id="rId74"/>
    <p:sldId id="1476" r:id="rId75"/>
    <p:sldId id="1477" r:id="rId76"/>
    <p:sldId id="838" r:id="rId77"/>
    <p:sldId id="814" r:id="rId78"/>
    <p:sldId id="804" r:id="rId79"/>
    <p:sldId id="815" r:id="rId80"/>
    <p:sldId id="816" r:id="rId81"/>
    <p:sldId id="817" r:id="rId82"/>
    <p:sldId id="818" r:id="rId83"/>
    <p:sldId id="819" r:id="rId84"/>
    <p:sldId id="824" r:id="rId85"/>
    <p:sldId id="820" r:id="rId86"/>
    <p:sldId id="821" r:id="rId87"/>
    <p:sldId id="823" r:id="rId88"/>
    <p:sldId id="822" r:id="rId89"/>
    <p:sldId id="825" r:id="rId90"/>
    <p:sldId id="826" r:id="rId91"/>
    <p:sldId id="827" r:id="rId92"/>
    <p:sldId id="828" r:id="rId93"/>
    <p:sldId id="792" r:id="rId94"/>
    <p:sldId id="1478" r:id="rId95"/>
    <p:sldId id="812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/>
    <p:restoredTop sz="94689"/>
  </p:normalViewPr>
  <p:slideViewPr>
    <p:cSldViewPr snapToGrid="0" snapToObjects="1" showGuides="1">
      <p:cViewPr varScale="1">
        <p:scale>
          <a:sx n="77" d="100"/>
          <a:sy n="77" d="100"/>
        </p:scale>
        <p:origin x="192" y="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7:11:59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24575,'44'85'0,"1"-1"0,0 0 0,-1 1 0,1-1 0,-1 0 0,1 1 0,0-1 0,-1 0 0,1 1 0,0-1 0,-1 0 0,1 1 0,-1-1 0,1 0 0,0 1 0,-1-1 0,1 0 0,2 6 0,2 3 0,1 2 0,1 1 0,1 1 0,-1-1 0,-1-2 0,-1-1 0,-3-4 0,-1-3 0,-4-6 0,-3-5 0,-4-7 0,-5-7 0,-5-9 0,9 26 0,-12-18 0,-2-4-1074,3 10 1,-2 0 1073,13 27 0,-3-10 0,-15-31 689,-2-16-689,-5 5 355,-2-13-355,-6 0 0,0-4 0,0-10 1103,5 4-1103,-3-6 0,3 0 0,-5 0 0,5-1 0,-3 1 0,8 0 0,-8-1 0,8 1 0,-9 0 0,5 0 0,-6 0 0,0 0 0,4-6 0,-2 4 0,2 3 0,-4 6 0,0 15 0,0-6 0,0 6 0,0-8 0,0 1 0,0-1 0,0-6 0,0 5 0,0-6 0,0 1 0,0 5 0,0-12 0,0 12 0,0-5 0,0 6 0,0 1 0,0-1 0,0 0 0,0 1 0,0 6 0,0-4 0,0 4 0,0-6 0,0-1 0,0 8 0,0-6 0,0 0 0,0-4 0,0-4 0,0 0 0,0-1 0,0-8 0,0 1 0,0 0 0,0 0 0,0 0 0,0 0 0,0-1 0,0 0 0,0-9 0,-5-4 0,-8-16 0,-7-2 0,-7-7 0,1 1 0,5-1 0,-4 1 0,10-1 0,-10 1 0,11 6 0,-5-5 0,7 5 0,-1 0 0,0-5 0,0 11 0,1-4 0,5 6 0,2 0 0,-1 5 0,5-4 0,-4 5 0,15 21 0,5-9 0,4 28 0,-1-19 0,-5 9 0,-1-10 0,1 4 0,-1-6 0,0 0 0,-1 0 0,1 0 0,0-1 0,0 1 0,-5 0 0,3 0 0,-8 0 0,8 0 0,-8 0 0,8-5 0,-9 3 0,10-4 0,-5 6 0,0-1 0,4-4 0,-8 3 0,8-9 0,-8 9 0,8-9 0,0-5 0,17-12 0,7-10 0,9-3 0,0 0 0,9-1 0,5-9 0,-3 6 0,10 0 0,-19 6 0,7 10 0,-9-4 0,1 6 0,-9 1 0,-7 6 0,-10-3 0,-6 10 0,0-5 0,0 6 0,0 0 0,-6-4 0,-1-3 0,-5-4 0,0-7 0,0 10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7:12:05.7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1345 24575,'34'0'0,"5"0"0,34 0 0,13 0 0,-8 0 0,6 0 0,-21 0-1029,33 0 1029,-15 0 0,-28 0 0,1 0 0,31 0 0,-19 0 0,15 0 337,-34 0-337,15 0 171,-18 0-171,-1 0 0,-7 0 0,14 0 521,-12 0-521,22 0 0,-14 0 0,14-6 0,-6 4 0,0-12 0,7-1 0,-16 5 0,7-17 0,0 17 0,-6-12 0,-2 8 0,-2-1 0,-7-5 0,1 4 0,5-4 0,-12 0 0,12 4 0,-13-9 0,13 9 0,-13-9 0,13 3 0,-12 1 0,12-6 0,-13 6 0,13-8 0,-12 8 0,12-6 0,-13 6 0,13-7 0,-5 6 0,7-5 0,-7 11 0,5-11 0,-12 12 0,4-11 0,-6 11 0,-7 1 0,4 3 0,-4 3 0,0-5 0,-1 1 0,-8 0 0,8-1 0,-6 1 0,6 5 0,-8-4 0,1 9 0,-5-8 0,3 8 0,-8-8 0,8 9 0,-4-10 0,1 5 0,3-1 0,-3-4 0,5 5 0,0-13 0,0 11 0,0-9 0,0 10 0,1-11 0,5 3 0,-4-3 0,5 5 0,-1 0 0,-5 1 0,12-1 0,-11 1 0,4 5 0,0-5 0,-4 6 0,4-7 0,-6 6 0,6-4 0,-4 4 0,10-6 0,-10 6 0,10-5 0,-10 5 0,11-6 0,-12 6 0,5-4 0,-6 10 0,0-10 0,0 4 0,0 0 0,-5-3 0,3 3 0,-3 0 0,5-4 0,0 10 0,-6-10 0,5 10 0,-5-4 0,0 0 0,5 3 0,-10-8 0,10 9 0,-10-10 0,9 4 0,-3 0 0,-1-3 0,4 8 0,-3-8 0,4 3 0,1-5 0,-1 6 0,1-5 0,0 5 0,0-1 0,0 1 0,-1 1 0,-9 4 0,-18-4 0,-21 5 0,-9 0 0,-6 6 0,8-4 0,1 5 0,0-1 0,7-4 0,2 4 0,7-6 0,1 0 0,-1 0 0,7 0 0,2 0 0,6 0 0,-7 0 0,6 0 0,-6 0 0,7 0 0,0 0 0,0 0 0,0 0 0,0 0 0,0 0 0,1 0 0,14 0 0,6 0 0,15 0 0,10 0 0,-6 0 0,6 0 0,-8 0 0,-6 0 0,5 0 0,-12 0 0,6 0 0,-8 0 0,1 0 0,0 0 0,-5 5 0,-2 1 0,-5 5 0,0 1 0,0 0 0,5 0 0,1-1 0,6-4 0,-1-2 0,1-5 0,-1 0 0,1 0 0,0 0 0,0 0 0,0 0 0,0 0 0,0 0 0,-1 0 0,0 0 0,0 0 0,-5 4 0,-2 9 0,2 7 0,2 6 0,-1 0 0,-1 0 0,-6 1 0,0-1 0,0-6 0,0 5 0,0-6 0,0 1 0,0 5 0,0-11 0,0 4 0,0 0 0,0-4 0,0 4 0,0-6 0,0 0 0,0-1 0,0 1 0,0-1 0,5-5 0,-4 4 0,5-3 0,-6 4 0,0 0 0,0 1 0,0 0 0,0-1 0,0 1 0,0-1 0,0 1 0,0-11 0,0-15 0,0 0 0,0-16 0,0 10 0,0-7 0,0 7 0,0-5 0,0 5 0,0 0 0,0 2 0,0 6 0,0 0 0,0 0 0,0 0 0,0 1 0,0 0 0,0-1 0,0 0 0,0 0 0,0 0 0,0 1 0,0-1 0,0 0 0,0 0 0,0 0 0,0 0 0,0 0 0,5 0 0,-4 0 0,4 1 0,0 4 0,-4-3 0,4 4 0,0-1 0,-4-3 0,10 3 0,-5-4 0,5-1 0,-4 0 0,3 0 0,-4 0 0,6 1 0,-6 0 0,4 4 0,-9 2 0,4 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0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D7FE7-6769-7D45-9661-941A31B9867D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4A421-CFD4-FF4A-8A13-ED81379C5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customXml" Target="../ink/ink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Kalman Filter</a:t>
            </a:r>
          </a:p>
        </p:txBody>
      </p:sp>
    </p:spTree>
    <p:extLst>
      <p:ext uri="{BB962C8B-B14F-4D97-AF65-F5344CB8AC3E}">
        <p14:creationId xmlns:p14="http://schemas.microsoft.com/office/powerpoint/2010/main" val="143016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DD457-CD1E-544B-B95F-E606567C2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91" r="27031" b="33750"/>
          <a:stretch/>
        </p:blipFill>
        <p:spPr>
          <a:xfrm>
            <a:off x="0" y="1185862"/>
            <a:ext cx="6672263" cy="3357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2AB29-D565-C14F-93C6-EE2122D472E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9901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C7B4-19BF-0C43-A048-76CB15BE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8" r="14531" b="32709"/>
          <a:stretch/>
        </p:blipFill>
        <p:spPr>
          <a:xfrm>
            <a:off x="0" y="1214438"/>
            <a:ext cx="7815263" cy="340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9C435-0561-FD4F-AC26-A8598AF256E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7520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13DCA-B925-9744-B717-A79F062AC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5" r="27969" b="34166"/>
          <a:stretch/>
        </p:blipFill>
        <p:spPr>
          <a:xfrm>
            <a:off x="0" y="1243013"/>
            <a:ext cx="6586538" cy="3271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E4194-47DD-E84B-AB4D-1019F23E041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Probability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7849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DBCDA-4B20-FD4B-B9AA-62F76CD7B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5" r="27812" b="33750"/>
          <a:stretch/>
        </p:blipFill>
        <p:spPr>
          <a:xfrm>
            <a:off x="0" y="1243012"/>
            <a:ext cx="6600825" cy="3300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D4B6-C188-EA43-B850-5CEA3918D48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92126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B6B94-85ED-364E-BED6-170FA155B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58" r="27812" b="31459"/>
          <a:stretch/>
        </p:blipFill>
        <p:spPr>
          <a:xfrm>
            <a:off x="0" y="1128713"/>
            <a:ext cx="6600825" cy="3571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613F8-D09F-824D-8694-A48196F8598C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67817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DEB4-9528-4C4F-88A5-D3D6219C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41" b="17917"/>
          <a:stretch/>
        </p:blipFill>
        <p:spPr>
          <a:xfrm>
            <a:off x="0" y="928688"/>
            <a:ext cx="9144000" cy="4700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580DD-F588-FE4A-BEC3-3F34B09BC45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65885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76254-8370-DE40-A909-1C3597AB9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8" r="28438" b="33959"/>
          <a:stretch/>
        </p:blipFill>
        <p:spPr>
          <a:xfrm>
            <a:off x="0" y="1214438"/>
            <a:ext cx="6543675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1D71EF-1231-9544-ADC4-6E98B099DC5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3459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7C61A-A38E-DF49-8FC7-D742343A2D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83" r="28750" b="21876"/>
          <a:stretch/>
        </p:blipFill>
        <p:spPr>
          <a:xfrm>
            <a:off x="0" y="1171574"/>
            <a:ext cx="6515100" cy="4186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0FE87-A2D8-E041-AA8D-20690DAD7322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4444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124D9-EB8A-B348-AC67-B7102A8DB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 r="30156" b="10209"/>
          <a:stretch/>
        </p:blipFill>
        <p:spPr>
          <a:xfrm>
            <a:off x="0" y="1071562"/>
            <a:ext cx="6386513" cy="5086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30E1B-C7EA-7F4C-9F7C-8BD8FA328F9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71476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E42F1-2EA9-BF40-8462-CC61FAC1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58" r="28750"/>
          <a:stretch/>
        </p:blipFill>
        <p:spPr>
          <a:xfrm>
            <a:off x="0" y="1128712"/>
            <a:ext cx="6515100" cy="5729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7C4BA1-A6CD-FB4F-BA8B-6CDAC975501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75489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25F17-83DB-DE48-94D3-27471DF4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875"/>
          <a:stretch/>
        </p:blipFill>
        <p:spPr>
          <a:xfrm>
            <a:off x="0" y="0"/>
            <a:ext cx="9144000" cy="2957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35F47-50EA-8D40-BE35-3E16CE682D3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3392625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FDCD5-31B2-7042-9EEA-4C7863B9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4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725E0-7865-1941-8ECE-20E4722CF66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Central Limit Theorem</a:t>
            </a:r>
          </a:p>
        </p:txBody>
      </p:sp>
    </p:spTree>
    <p:extLst>
      <p:ext uri="{BB962C8B-B14F-4D97-AF65-F5344CB8AC3E}">
        <p14:creationId xmlns:p14="http://schemas.microsoft.com/office/powerpoint/2010/main" val="254468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1987E-91EF-E748-A604-D8201A82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4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B3643-7DAE-7C42-BE2F-FF8C5D6FAB76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Central Limit Theorem</a:t>
            </a:r>
          </a:p>
        </p:txBody>
      </p:sp>
    </p:spTree>
    <p:extLst>
      <p:ext uri="{BB962C8B-B14F-4D97-AF65-F5344CB8AC3E}">
        <p14:creationId xmlns:p14="http://schemas.microsoft.com/office/powerpoint/2010/main" val="3125730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EA667-5D10-8043-B54E-185D995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D34BC-CA6C-F041-9268-D09D7097BEF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3608725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8E41-BF6A-E340-9A52-1CA56911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2248B7-C191-CA49-8E0A-6CBB833B259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273286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31455-8E14-6F45-AAC9-AADE753C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84267-65C1-A84B-8C09-5B122794659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1797826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0F5AD-CABC-1F4D-AECE-EFAE2417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BA6D1-C03E-424C-A82E-324D03B8AD9F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18288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3A353-3779-6B45-ABEA-DC68191A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1B271-7D5C-0047-B35A-A5021BD0C7C6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25977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239D4-CDF7-D049-BE1F-AB85206E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327" y="-412735"/>
            <a:ext cx="5307762" cy="8113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941A5-317F-5F4F-9EEB-7514905F7417}"/>
              </a:ext>
            </a:extLst>
          </p:cNvPr>
          <p:cNvSpPr txBox="1"/>
          <p:nvPr/>
        </p:nvSpPr>
        <p:spPr>
          <a:xfrm>
            <a:off x="5656824" y="597844"/>
            <a:ext cx="276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ucida Bright" panose="02040602050505020304" pitchFamily="18" charset="77"/>
              </a:rPr>
              <a:t>Gestures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0575B-03AD-9544-9EBA-A4C0F7E2DDF4}"/>
              </a:ext>
            </a:extLst>
          </p:cNvPr>
          <p:cNvSpPr/>
          <p:nvPr/>
        </p:nvSpPr>
        <p:spPr>
          <a:xfrm>
            <a:off x="5298632" y="4199783"/>
            <a:ext cx="3123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A physics-based model of acceleration, speed, location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F9EFCE-3B09-D347-B852-BDA91EE884BE}"/>
              </a:ext>
            </a:extLst>
          </p:cNvPr>
          <p:cNvGrpSpPr/>
          <p:nvPr/>
        </p:nvGrpSpPr>
        <p:grpSpPr>
          <a:xfrm>
            <a:off x="5167435" y="1248356"/>
            <a:ext cx="3420932" cy="2138921"/>
            <a:chOff x="5167435" y="1248356"/>
            <a:chExt cx="3420932" cy="21389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4DC5DF-8C00-B246-AAB3-75741F87C22E}"/>
                </a:ext>
              </a:extLst>
            </p:cNvPr>
            <p:cNvSpPr/>
            <p:nvPr/>
          </p:nvSpPr>
          <p:spPr>
            <a:xfrm>
              <a:off x="5167435" y="1817617"/>
              <a:ext cx="34209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sz="2400" dirty="0">
                  <a:solidFill>
                    <a:srgbClr val="7030A0"/>
                  </a:solidFill>
                  <a:latin typeface="Lucida Bright" panose="02040602050505020304" pitchFamily="18" charset="77"/>
                </a:rPr>
                <a:t>A meaningful sequence of movements</a:t>
              </a:r>
            </a:p>
            <a:p>
              <a:pPr lvl="1" algn="ctr"/>
              <a:r>
                <a:rPr lang="en-US" sz="2400" dirty="0">
                  <a:solidFill>
                    <a:srgbClr val="7030A0"/>
                  </a:solidFill>
                  <a:latin typeface="Lucida Bright" panose="02040602050505020304" pitchFamily="18" charset="77"/>
                </a:rPr>
                <a:t>of the body parts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9D17F47-A881-0D43-8750-62F9EB649AEA}"/>
                </a:ext>
              </a:extLst>
            </p:cNvPr>
            <p:cNvCxnSpPr/>
            <p:nvPr/>
          </p:nvCxnSpPr>
          <p:spPr>
            <a:xfrm>
              <a:off x="7055318" y="1248356"/>
              <a:ext cx="0" cy="581931"/>
            </a:xfrm>
            <a:prstGeom prst="straightConnector1">
              <a:avLst/>
            </a:prstGeom>
            <a:ln w="3175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B47D04-F699-E54A-9008-F3A3CF235F0B}"/>
              </a:ext>
            </a:extLst>
          </p:cNvPr>
          <p:cNvCxnSpPr/>
          <p:nvPr/>
        </p:nvCxnSpPr>
        <p:spPr>
          <a:xfrm>
            <a:off x="7047589" y="3488447"/>
            <a:ext cx="0" cy="581931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45"/>
          <a:stretch/>
        </p:blipFill>
        <p:spPr>
          <a:xfrm>
            <a:off x="0" y="0"/>
            <a:ext cx="9144000" cy="2842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0CAF44-6219-764A-9D41-F88F0650778F}"/>
              </a:ext>
            </a:extLst>
          </p:cNvPr>
          <p:cNvSpPr/>
          <p:nvPr/>
        </p:nvSpPr>
        <p:spPr>
          <a:xfrm rot="16200000">
            <a:off x="6022493" y="2198795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95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030"/>
          <a:stretch/>
        </p:blipFill>
        <p:spPr>
          <a:xfrm>
            <a:off x="0" y="0"/>
            <a:ext cx="9144000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25F17-83DB-DE48-94D3-27471DF4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35F47-50EA-8D40-BE35-3E16CE682D30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847891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48"/>
          <a:stretch/>
        </p:blipFill>
        <p:spPr>
          <a:xfrm>
            <a:off x="0" y="0"/>
            <a:ext cx="9144000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2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 b="50000"/>
          <a:stretch/>
        </p:blipFill>
        <p:spPr>
          <a:xfrm>
            <a:off x="0" y="0"/>
            <a:ext cx="644709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A3385-7D22-8E49-8271-496EB3CB7B89}"/>
              </a:ext>
            </a:extLst>
          </p:cNvPr>
          <p:cNvSpPr/>
          <p:nvPr/>
        </p:nvSpPr>
        <p:spPr>
          <a:xfrm>
            <a:off x="6169307" y="1736203"/>
            <a:ext cx="1157469" cy="225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14F53D-C8B8-4743-BB43-11BF7457F1B0}"/>
              </a:ext>
            </a:extLst>
          </p:cNvPr>
          <p:cNvSpPr/>
          <p:nvPr/>
        </p:nvSpPr>
        <p:spPr>
          <a:xfrm rot="16200000">
            <a:off x="4825461" y="1148813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7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/>
          <a:stretch/>
        </p:blipFill>
        <p:spPr>
          <a:xfrm>
            <a:off x="0" y="0"/>
            <a:ext cx="64470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A3385-7D22-8E49-8271-496EB3CB7B89}"/>
              </a:ext>
            </a:extLst>
          </p:cNvPr>
          <p:cNvSpPr/>
          <p:nvPr/>
        </p:nvSpPr>
        <p:spPr>
          <a:xfrm>
            <a:off x="6169307" y="1736203"/>
            <a:ext cx="1157469" cy="225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C0407-E52C-534E-9292-2393683302FC}"/>
              </a:ext>
            </a:extLst>
          </p:cNvPr>
          <p:cNvSpPr/>
          <p:nvPr/>
        </p:nvSpPr>
        <p:spPr>
          <a:xfrm rot="16200000">
            <a:off x="4479989" y="2172558"/>
            <a:ext cx="432877" cy="29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78273-76C6-5A4A-B70A-97F2A6D4AAF6}"/>
              </a:ext>
            </a:extLst>
          </p:cNvPr>
          <p:cNvSpPr/>
          <p:nvPr/>
        </p:nvSpPr>
        <p:spPr>
          <a:xfrm rot="16200000">
            <a:off x="4382414" y="4419239"/>
            <a:ext cx="781395" cy="334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9803B-8F49-214A-A1DA-711590D34625}"/>
              </a:ext>
            </a:extLst>
          </p:cNvPr>
          <p:cNvSpPr/>
          <p:nvPr/>
        </p:nvSpPr>
        <p:spPr>
          <a:xfrm rot="16200000">
            <a:off x="3653523" y="4269434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C18C11-66CE-7543-83AA-243224B18C04}"/>
              </a:ext>
            </a:extLst>
          </p:cNvPr>
          <p:cNvSpPr/>
          <p:nvPr/>
        </p:nvSpPr>
        <p:spPr>
          <a:xfrm rot="16200000">
            <a:off x="4825461" y="1148813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1A20E-D590-E441-BDCA-3E57EB94CBA1}"/>
              </a:ext>
            </a:extLst>
          </p:cNvPr>
          <p:cNvGrpSpPr/>
          <p:nvPr/>
        </p:nvGrpSpPr>
        <p:grpSpPr>
          <a:xfrm>
            <a:off x="3099122" y="4522894"/>
            <a:ext cx="6044876" cy="1961032"/>
            <a:chOff x="3099122" y="4522894"/>
            <a:chExt cx="6044876" cy="19610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2776E5-FA02-CF4E-A203-1C7E3DECC937}"/>
                </a:ext>
              </a:extLst>
            </p:cNvPr>
            <p:cNvSpPr/>
            <p:nvPr/>
          </p:nvSpPr>
          <p:spPr>
            <a:xfrm rot="16200000">
              <a:off x="4382414" y="4419239"/>
              <a:ext cx="781395" cy="3347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223CD5-B71A-D049-A291-1FB36A8E88B0}"/>
                </a:ext>
              </a:extLst>
            </p:cNvPr>
            <p:cNvSpPr/>
            <p:nvPr/>
          </p:nvSpPr>
          <p:spPr>
            <a:xfrm rot="16200000">
              <a:off x="3653523" y="4269434"/>
              <a:ext cx="781395" cy="1288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41E5E5-1EB7-EC44-8966-B633A1546D0D}"/>
                </a:ext>
              </a:extLst>
            </p:cNvPr>
            <p:cNvSpPr/>
            <p:nvPr/>
          </p:nvSpPr>
          <p:spPr>
            <a:xfrm rot="16200000">
              <a:off x="6815034" y="4154961"/>
              <a:ext cx="1961031" cy="2696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4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2F77-4E79-F846-8D55-F8F555778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2776E5-FA02-CF4E-A203-1C7E3DECC937}"/>
              </a:ext>
            </a:extLst>
          </p:cNvPr>
          <p:cNvSpPr/>
          <p:nvPr/>
        </p:nvSpPr>
        <p:spPr>
          <a:xfrm rot="16200000">
            <a:off x="4382414" y="4419239"/>
            <a:ext cx="781395" cy="334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23CD5-B71A-D049-A291-1FB36A8E88B0}"/>
              </a:ext>
            </a:extLst>
          </p:cNvPr>
          <p:cNvSpPr/>
          <p:nvPr/>
        </p:nvSpPr>
        <p:spPr>
          <a:xfrm rot="16200000">
            <a:off x="3653523" y="4269434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1E5E5-1EB7-EC44-8966-B633A1546D0D}"/>
              </a:ext>
            </a:extLst>
          </p:cNvPr>
          <p:cNvSpPr/>
          <p:nvPr/>
        </p:nvSpPr>
        <p:spPr>
          <a:xfrm rot="16200000">
            <a:off x="6815034" y="4154961"/>
            <a:ext cx="1961031" cy="26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8CF87-270B-CB46-80A1-B2AC7A6A29CF}"/>
              </a:ext>
            </a:extLst>
          </p:cNvPr>
          <p:cNvSpPr/>
          <p:nvPr/>
        </p:nvSpPr>
        <p:spPr>
          <a:xfrm rot="16200000">
            <a:off x="4825459" y="1300250"/>
            <a:ext cx="781395" cy="128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FCDF4-830E-8449-8DDF-AF3C9B162AFF}"/>
              </a:ext>
            </a:extLst>
          </p:cNvPr>
          <p:cNvSpPr/>
          <p:nvPr/>
        </p:nvSpPr>
        <p:spPr>
          <a:xfrm rot="16200000">
            <a:off x="4289735" y="2037273"/>
            <a:ext cx="403456" cy="31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0D65B-F58E-D64A-99A4-AB7F09AF4B50}"/>
              </a:ext>
            </a:extLst>
          </p:cNvPr>
          <p:cNvSpPr/>
          <p:nvPr/>
        </p:nvSpPr>
        <p:spPr>
          <a:xfrm rot="16200000">
            <a:off x="6605769" y="1268997"/>
            <a:ext cx="2100505" cy="2942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841686-EA93-3C44-8375-65FC76C4245E}"/>
              </a:ext>
            </a:extLst>
          </p:cNvPr>
          <p:cNvSpPr/>
          <p:nvPr/>
        </p:nvSpPr>
        <p:spPr>
          <a:xfrm rot="16200000">
            <a:off x="3208121" y="1312814"/>
            <a:ext cx="2693322" cy="76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FE91E0-0B50-1A46-A4F9-5B3B2039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6B29-6CCF-B64D-8BBD-16DC86AFB08D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9CAEC5-1BC1-4145-80F3-348F23ADA939}"/>
              </a:ext>
            </a:extLst>
          </p:cNvPr>
          <p:cNvSpPr/>
          <p:nvPr/>
        </p:nvSpPr>
        <p:spPr>
          <a:xfrm>
            <a:off x="4762065" y="1532293"/>
            <a:ext cx="941393" cy="94212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1EACC-775E-864A-8E6C-2C159C59327B}"/>
              </a:ext>
            </a:extLst>
          </p:cNvPr>
          <p:cNvSpPr txBox="1"/>
          <p:nvPr/>
        </p:nvSpPr>
        <p:spPr>
          <a:xfrm>
            <a:off x="5334367" y="3963956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ucida Bright" panose="02040602050505020304" pitchFamily="18" charset="77"/>
              </a:rPr>
              <a:t>Independent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A3D9AC-C31E-8E4E-9909-1BA2F44D3DE1}"/>
              </a:ext>
            </a:extLst>
          </p:cNvPr>
          <p:cNvSpPr/>
          <p:nvPr/>
        </p:nvSpPr>
        <p:spPr>
          <a:xfrm>
            <a:off x="3748651" y="4425621"/>
            <a:ext cx="941393" cy="94212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7305C2-6257-AC4A-8533-7F1CB7757A69}"/>
                  </a:ext>
                </a:extLst>
              </p14:cNvPr>
              <p14:cNvContentPartPr/>
              <p14:nvPr/>
            </p14:nvContentPartPr>
            <p14:xfrm>
              <a:off x="5540269" y="2400087"/>
              <a:ext cx="871200" cy="1658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7305C2-6257-AC4A-8533-7F1CB7757A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2629" y="2382087"/>
                <a:ext cx="906840" cy="16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E2346D-A508-174B-98F0-5D8B046AEB9B}"/>
                  </a:ext>
                </a:extLst>
              </p14:cNvPr>
              <p14:cNvContentPartPr/>
              <p14:nvPr/>
            </p14:nvContentPartPr>
            <p14:xfrm>
              <a:off x="4697869" y="4452087"/>
              <a:ext cx="1339920" cy="484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E2346D-A508-174B-98F0-5D8B046AEB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9869" y="4434087"/>
                <a:ext cx="1375560" cy="52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4910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B5101-1E18-8D45-AA9F-E89921E9B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7" r="50000"/>
          <a:stretch/>
        </p:blipFill>
        <p:spPr>
          <a:xfrm>
            <a:off x="-864243" y="464185"/>
            <a:ext cx="6085332" cy="757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EDC97-F76B-FF40-AACD-9C335DBC288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Application scenarios</a:t>
            </a:r>
          </a:p>
        </p:txBody>
      </p:sp>
    </p:spTree>
    <p:extLst>
      <p:ext uri="{BB962C8B-B14F-4D97-AF65-F5344CB8AC3E}">
        <p14:creationId xmlns:p14="http://schemas.microsoft.com/office/powerpoint/2010/main" val="337234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B5101-1E18-8D45-AA9F-E89921E9B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7" r="50000"/>
          <a:stretch/>
        </p:blipFill>
        <p:spPr>
          <a:xfrm>
            <a:off x="-864243" y="464185"/>
            <a:ext cx="6085332" cy="757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EDC97-F76B-FF40-AACD-9C335DBC288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Application scenarios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7B9CB-61A2-4D42-B74A-8743F6DC4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703" y="2204099"/>
            <a:ext cx="4503682" cy="35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09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8209B-6C66-E64F-ADAE-31626E2D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37263-B0AE-D341-92C1-52F9F5C50122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162817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25FEE-AD5A-994E-AF7A-26B231F0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ABBEE-C486-ED4D-80CF-0524BB6915E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5E81E-A227-C34E-BB60-9FC8997D0459}"/>
              </a:ext>
            </a:extLst>
          </p:cNvPr>
          <p:cNvSpPr txBox="1"/>
          <p:nvPr/>
        </p:nvSpPr>
        <p:spPr>
          <a:xfrm>
            <a:off x="5213381" y="856927"/>
            <a:ext cx="22987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Noisy samples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28BD0C-1AF1-3A45-9FA8-CC7DA0E725D2}"/>
              </a:ext>
            </a:extLst>
          </p:cNvPr>
          <p:cNvSpPr/>
          <p:nvPr/>
        </p:nvSpPr>
        <p:spPr>
          <a:xfrm rot="322111">
            <a:off x="4846069" y="1184093"/>
            <a:ext cx="1405631" cy="450344"/>
          </a:xfrm>
          <a:custGeom>
            <a:avLst/>
            <a:gdLst>
              <a:gd name="connsiteX0" fmla="*/ 1003300 w 1080687"/>
              <a:gd name="connsiteY0" fmla="*/ 0 h 851714"/>
              <a:gd name="connsiteX1" fmla="*/ 977900 w 1080687"/>
              <a:gd name="connsiteY1" fmla="*/ 749300 h 851714"/>
              <a:gd name="connsiteX2" fmla="*/ 0 w 1080687"/>
              <a:gd name="connsiteY2" fmla="*/ 825500 h 85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687" h="851714">
                <a:moveTo>
                  <a:pt x="1003300" y="0"/>
                </a:moveTo>
                <a:cubicBezTo>
                  <a:pt x="1074208" y="305858"/>
                  <a:pt x="1145117" y="611717"/>
                  <a:pt x="977900" y="749300"/>
                </a:cubicBezTo>
                <a:cubicBezTo>
                  <a:pt x="810683" y="886883"/>
                  <a:pt x="405341" y="856191"/>
                  <a:pt x="0" y="82550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F9553-9347-B840-9621-AEBE8296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52D8A-2BBE-BC46-B070-C8FDEDE1A0EA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303669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B7762-4163-0E42-8B8D-F3D491DAA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F9448-6FC4-284C-AEDB-196AE8BCB935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224AF-FE65-9F4C-B85A-AF714B6E8530}"/>
              </a:ext>
            </a:extLst>
          </p:cNvPr>
          <p:cNvSpPr/>
          <p:nvPr/>
        </p:nvSpPr>
        <p:spPr>
          <a:xfrm>
            <a:off x="5995686" y="523220"/>
            <a:ext cx="1782501" cy="241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A0A460-4F65-6543-86A0-F9C0A39C1D8E}"/>
              </a:ext>
            </a:extLst>
          </p:cNvPr>
          <p:cNvSpPr/>
          <p:nvPr/>
        </p:nvSpPr>
        <p:spPr>
          <a:xfrm>
            <a:off x="7153154" y="613458"/>
            <a:ext cx="1782501" cy="1803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8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63CD8-7E73-1C43-AAB0-D4F82653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1503252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482BB-99DC-7042-AB94-77F65D89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478088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1B02C-09F9-7945-86BD-3D4AAD13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3DBF4-BCEE-4941-8BA2-E3A8C9F3F7CA}"/>
              </a:ext>
            </a:extLst>
          </p:cNvPr>
          <p:cNvSpPr txBox="1"/>
          <p:nvPr/>
        </p:nvSpPr>
        <p:spPr>
          <a:xfrm>
            <a:off x="1935585" y="3831221"/>
            <a:ext cx="5968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F633B7-2135-6742-A6DD-F9950FE2DC27}"/>
              </a:ext>
            </a:extLst>
          </p:cNvPr>
          <p:cNvSpPr/>
          <p:nvPr/>
        </p:nvSpPr>
        <p:spPr>
          <a:xfrm rot="16200000">
            <a:off x="4228507" y="-987732"/>
            <a:ext cx="1184563" cy="76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147E0-5F9F-DB42-A7BA-EA378A01C2CB}"/>
              </a:ext>
            </a:extLst>
          </p:cNvPr>
          <p:cNvSpPr/>
          <p:nvPr/>
        </p:nvSpPr>
        <p:spPr>
          <a:xfrm rot="16200000">
            <a:off x="3119824" y="1057672"/>
            <a:ext cx="2904351" cy="76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D926A3-C72E-D847-BEC0-B7F28A60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503597-4E85-E943-BF25-BEA101380A0C}"/>
              </a:ext>
            </a:extLst>
          </p:cNvPr>
          <p:cNvSpPr/>
          <p:nvPr/>
        </p:nvSpPr>
        <p:spPr>
          <a:xfrm rot="16200000">
            <a:off x="3418609" y="757941"/>
            <a:ext cx="2306782" cy="76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63CD8-7E73-1C43-AAB0-D4F82653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2616608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207"/>
          <a:stretch/>
        </p:blipFill>
        <p:spPr>
          <a:xfrm>
            <a:off x="0" y="0"/>
            <a:ext cx="9144000" cy="25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2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1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63CD8-7E73-1C43-AAB0-D4F82653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4288437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66D0C-2302-E447-A96E-0B59EC40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C5027-4EF9-BF46-B35F-5BB5C86F547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359756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482BB-99DC-7042-AB94-77F65D89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EC268-893C-A747-B575-2D4497D328D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Intuition</a:t>
            </a:r>
          </a:p>
        </p:txBody>
      </p:sp>
    </p:spTree>
    <p:extLst>
      <p:ext uri="{BB962C8B-B14F-4D97-AF65-F5344CB8AC3E}">
        <p14:creationId xmlns:p14="http://schemas.microsoft.com/office/powerpoint/2010/main" val="488333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188A0-0D9F-384A-B258-B37A49E5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1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A7461-CCD9-344A-B3F1-85E35C6E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7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EB5C7-FCC2-C94D-9DCA-79EEF529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1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B9090-AE4D-FA49-A59D-CA53DC12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6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42BF7-9ADE-9B41-8747-D089A093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086948"/>
            <a:ext cx="624547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4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CFD434-AA46-014A-94BB-529D1064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086948"/>
            <a:ext cx="624547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17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0975-FA36-FE46-9FF5-5F5A56369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46"/>
          <a:stretch/>
        </p:blipFill>
        <p:spPr>
          <a:xfrm>
            <a:off x="0" y="0"/>
            <a:ext cx="9144000" cy="46397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BEB6C1-D1EB-D348-B377-D25D5DE6CA99}"/>
              </a:ext>
            </a:extLst>
          </p:cNvPr>
          <p:cNvSpPr/>
          <p:nvPr/>
        </p:nvSpPr>
        <p:spPr>
          <a:xfrm>
            <a:off x="243068" y="4027990"/>
            <a:ext cx="3032567" cy="1088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2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0975-FA36-FE46-9FF5-5F5A5636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5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00352-FA2E-8549-A238-405FD0A0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63" r="38412"/>
          <a:stretch/>
        </p:blipFill>
        <p:spPr>
          <a:xfrm>
            <a:off x="3495660" y="1317600"/>
            <a:ext cx="5928740" cy="421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7B85B-6B07-1042-B7D5-CBA05C98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000" b="53392"/>
          <a:stretch/>
        </p:blipFill>
        <p:spPr>
          <a:xfrm>
            <a:off x="-1242440" y="1328190"/>
            <a:ext cx="5928740" cy="3867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284A02-89C0-914F-8AB2-B0E3970E5A9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Algorithm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4D6AE-8422-B24E-B5E4-BDAC2155A228}"/>
              </a:ext>
            </a:extLst>
          </p:cNvPr>
          <p:cNvSpPr/>
          <p:nvPr/>
        </p:nvSpPr>
        <p:spPr>
          <a:xfrm>
            <a:off x="349135" y="3429000"/>
            <a:ext cx="4337165" cy="192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ACEBD-6118-7040-A619-1549E4BDEDC1}"/>
              </a:ext>
            </a:extLst>
          </p:cNvPr>
          <p:cNvSpPr/>
          <p:nvPr/>
        </p:nvSpPr>
        <p:spPr>
          <a:xfrm>
            <a:off x="4571999" y="1102119"/>
            <a:ext cx="4337165" cy="192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526A3-E6DF-994C-875C-D429775C3BDD}"/>
              </a:ext>
            </a:extLst>
          </p:cNvPr>
          <p:cNvSpPr/>
          <p:nvPr/>
        </p:nvSpPr>
        <p:spPr>
          <a:xfrm>
            <a:off x="4686300" y="3037105"/>
            <a:ext cx="4337165" cy="134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0A852D-7AA3-7247-8206-C3458DDEF4E6}"/>
              </a:ext>
            </a:extLst>
          </p:cNvPr>
          <p:cNvSpPr/>
          <p:nvPr/>
        </p:nvSpPr>
        <p:spPr>
          <a:xfrm>
            <a:off x="4806835" y="4385903"/>
            <a:ext cx="4337165" cy="134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17"/>
          <a:stretch/>
        </p:blipFill>
        <p:spPr>
          <a:xfrm>
            <a:off x="0" y="0"/>
            <a:ext cx="9144000" cy="1685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1487584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946CA-7BAF-6E40-BCA9-321A7346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86" y="1550999"/>
            <a:ext cx="7437628" cy="37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48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52E06-2818-5B4A-8479-53AF6174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" y="1076850"/>
            <a:ext cx="9101798" cy="470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Algorithm</a:t>
            </a:r>
          </a:p>
        </p:txBody>
      </p:sp>
    </p:spTree>
    <p:extLst>
      <p:ext uri="{BB962C8B-B14F-4D97-AF65-F5344CB8AC3E}">
        <p14:creationId xmlns:p14="http://schemas.microsoft.com/office/powerpoint/2010/main" val="2438168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726297"/>
            <a:ext cx="9143999" cy="1396909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 Demo: Vehicle position</a:t>
            </a:r>
          </a:p>
        </p:txBody>
      </p:sp>
    </p:spTree>
    <p:extLst>
      <p:ext uri="{BB962C8B-B14F-4D97-AF65-F5344CB8AC3E}">
        <p14:creationId xmlns:p14="http://schemas.microsoft.com/office/powerpoint/2010/main" val="1129403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6A7EE-D748-564A-8557-BD40C47C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5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506"/>
          <a:stretch/>
        </p:blipFill>
        <p:spPr>
          <a:xfrm>
            <a:off x="0" y="0"/>
            <a:ext cx="9144000" cy="2777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5C3D6F-38F5-BA44-8D56-DE99EC68935B}"/>
              </a:ext>
            </a:extLst>
          </p:cNvPr>
          <p:cNvSpPr/>
          <p:nvPr/>
        </p:nvSpPr>
        <p:spPr>
          <a:xfrm>
            <a:off x="6073422" y="2122311"/>
            <a:ext cx="699911" cy="130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981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74"/>
          <a:stretch/>
        </p:blipFill>
        <p:spPr>
          <a:xfrm>
            <a:off x="0" y="0"/>
            <a:ext cx="9144000" cy="38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59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36"/>
          <a:stretch/>
        </p:blipFill>
        <p:spPr>
          <a:xfrm>
            <a:off x="0" y="0"/>
            <a:ext cx="9144000" cy="49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3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68170-E0DB-AD43-B2DA-76D0A111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68283-17D0-8C4E-B523-B6D2153E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07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50"/>
          <a:stretch/>
        </p:blipFill>
        <p:spPr>
          <a:xfrm>
            <a:off x="0" y="0"/>
            <a:ext cx="9144000" cy="17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5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208"/>
          <a:stretch/>
        </p:blipFill>
        <p:spPr>
          <a:xfrm>
            <a:off x="0" y="0"/>
            <a:ext cx="9144000" cy="4100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42785753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0"/>
          <a:stretch/>
        </p:blipFill>
        <p:spPr>
          <a:xfrm>
            <a:off x="0" y="0"/>
            <a:ext cx="9144000" cy="333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34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E848E-CE03-9147-ADF3-46707DFF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79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82869-5FBB-AD47-AB3B-5BEABAB4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9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E41A3-6AE5-264F-AE2C-0FA97E96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70"/>
          <a:stretch/>
        </p:blipFill>
        <p:spPr>
          <a:xfrm>
            <a:off x="0" y="0"/>
            <a:ext cx="9144000" cy="21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8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E41A3-6AE5-264F-AE2C-0FA97E96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57"/>
          <a:stretch/>
        </p:blipFill>
        <p:spPr>
          <a:xfrm>
            <a:off x="0" y="0"/>
            <a:ext cx="9144000" cy="33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399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E41A3-6AE5-264F-AE2C-0FA97E96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22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692660"/>
            <a:ext cx="9143999" cy="13969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Matlab</a:t>
            </a: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0123367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FF3D02-50AC-7641-8E14-9C3F23609971}"/>
              </a:ext>
            </a:extLst>
          </p:cNvPr>
          <p:cNvSpPr txBox="1"/>
          <p:nvPr/>
        </p:nvSpPr>
        <p:spPr>
          <a:xfrm>
            <a:off x="0" y="2794172"/>
            <a:ext cx="9143999" cy="1269917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Case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8978A-5278-3C4C-A88A-4DD350DA344C}"/>
              </a:ext>
            </a:extLst>
          </p:cNvPr>
          <p:cNvSpPr txBox="1"/>
          <p:nvPr/>
        </p:nvSpPr>
        <p:spPr>
          <a:xfrm>
            <a:off x="0" y="6366076"/>
            <a:ext cx="891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</a:t>
            </a:r>
            <a:r>
              <a:rPr lang="en-US" dirty="0" err="1"/>
              <a:t>www.cs.cornell.edu</a:t>
            </a:r>
            <a:r>
              <a:rPr lang="en-US" dirty="0"/>
              <a:t>/courses/cs4758/2012sp/materials/MI63slides.pdf</a:t>
            </a:r>
          </a:p>
        </p:txBody>
      </p:sp>
    </p:spTree>
    <p:extLst>
      <p:ext uri="{BB962C8B-B14F-4D97-AF65-F5344CB8AC3E}">
        <p14:creationId xmlns:p14="http://schemas.microsoft.com/office/powerpoint/2010/main" val="13473243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E2712-F399-B543-8D2A-970FF3BF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743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EB12F-D806-B44E-BF5D-008FF069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438A9-685A-4C4C-82A1-376CF891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70427-778F-CD4F-916A-2AB710B63ECB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</p:spTree>
    <p:extLst>
      <p:ext uri="{BB962C8B-B14F-4D97-AF65-F5344CB8AC3E}">
        <p14:creationId xmlns:p14="http://schemas.microsoft.com/office/powerpoint/2010/main" val="25309118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C731C-B88F-8643-BA77-81C35396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77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7A68D-4DA3-7840-9EB3-35E16087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0E1B6-450A-0C46-A589-3D77D90D3830}"/>
              </a:ext>
            </a:extLst>
          </p:cNvPr>
          <p:cNvSpPr txBox="1"/>
          <p:nvPr/>
        </p:nvSpPr>
        <p:spPr>
          <a:xfrm rot="16200000">
            <a:off x="2152893" y="763930"/>
            <a:ext cx="381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36786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66B8F-B8E7-4E42-8F9D-1202A4B2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342900"/>
            <a:ext cx="61849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1E733-C5C6-9844-8C48-72777D0751E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level static</a:t>
            </a:r>
          </a:p>
        </p:txBody>
      </p:sp>
    </p:spTree>
    <p:extLst>
      <p:ext uri="{BB962C8B-B14F-4D97-AF65-F5344CB8AC3E}">
        <p14:creationId xmlns:p14="http://schemas.microsoft.com/office/powerpoint/2010/main" val="293485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67DA0-A4C4-E74A-8DA5-DC86A763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654050"/>
            <a:ext cx="6629400" cy="554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5D548-B2B7-2546-A6B9-0836C2AA70A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B6D29-7900-D845-9708-2368CD998DAC}"/>
              </a:ext>
            </a:extLst>
          </p:cNvPr>
          <p:cNvSpPr txBox="1"/>
          <p:nvPr/>
        </p:nvSpPr>
        <p:spPr>
          <a:xfrm>
            <a:off x="7100710" y="825500"/>
            <a:ext cx="234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.0001</a:t>
            </a:r>
          </a:p>
        </p:txBody>
      </p:sp>
    </p:spTree>
    <p:extLst>
      <p:ext uri="{BB962C8B-B14F-4D97-AF65-F5344CB8AC3E}">
        <p14:creationId xmlns:p14="http://schemas.microsoft.com/office/powerpoint/2010/main" val="18763313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8ACEA0-DAD5-4C48-9F35-C40664F081E7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What is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99534-BE96-8F49-AC4F-AFA97819479E}"/>
              </a:ext>
            </a:extLst>
          </p:cNvPr>
          <p:cNvSpPr txBox="1"/>
          <p:nvPr/>
        </p:nvSpPr>
        <p:spPr>
          <a:xfrm>
            <a:off x="1388532" y="2513832"/>
            <a:ext cx="617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1) Correctness of our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D20B-E43A-E74B-ABE1-32BF27DAD463}"/>
              </a:ext>
            </a:extLst>
          </p:cNvPr>
          <p:cNvSpPr txBox="1"/>
          <p:nvPr/>
        </p:nvSpPr>
        <p:spPr>
          <a:xfrm>
            <a:off x="1388532" y="3214291"/>
            <a:ext cx="6176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2) Assumption about the </a:t>
            </a:r>
          </a:p>
          <a:p>
            <a:r>
              <a:rPr lang="en-US" sz="2800" dirty="0">
                <a:latin typeface="Lucida Bright" panose="02040602050505020304" pitchFamily="18" charset="77"/>
              </a:rPr>
              <a:t>    reliability of the process model</a:t>
            </a:r>
          </a:p>
        </p:txBody>
      </p:sp>
    </p:spTree>
    <p:extLst>
      <p:ext uri="{BB962C8B-B14F-4D97-AF65-F5344CB8AC3E}">
        <p14:creationId xmlns:p14="http://schemas.microsoft.com/office/powerpoint/2010/main" val="21998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C930A-8CF8-5C4F-9578-38BAC0DB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825500"/>
            <a:ext cx="6197600" cy="520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B9576-7BE3-1D42-8EEC-33DF67263785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DD5A7-2E4E-2B45-A22E-83BEDE8FD42C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.01</a:t>
            </a:r>
          </a:p>
        </p:txBody>
      </p:sp>
    </p:spTree>
    <p:extLst>
      <p:ext uri="{BB962C8B-B14F-4D97-AF65-F5344CB8AC3E}">
        <p14:creationId xmlns:p14="http://schemas.microsoft.com/office/powerpoint/2010/main" val="16948173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F14EB-BAFE-E241-A501-38BD0A05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635000"/>
            <a:ext cx="6464300" cy="55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8FE0F-9D7E-5E47-AD59-7D760FFE2E0F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31E0C-EF33-574D-82CE-F8D0963FE19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</p:spTree>
    <p:extLst>
      <p:ext uri="{BB962C8B-B14F-4D97-AF65-F5344CB8AC3E}">
        <p14:creationId xmlns:p14="http://schemas.microsoft.com/office/powerpoint/2010/main" val="199324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31E0C-EF33-574D-82CE-F8D0963FE19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4E465-5253-CA4A-9A69-8136B95BF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869950"/>
            <a:ext cx="6159500" cy="511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8FE0F-9D7E-5E47-AD59-7D760FFE2E0F}"/>
              </a:ext>
            </a:extLst>
          </p:cNvPr>
          <p:cNvSpPr txBox="1"/>
          <p:nvPr/>
        </p:nvSpPr>
        <p:spPr>
          <a:xfrm>
            <a:off x="7100711" y="825500"/>
            <a:ext cx="204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q = 1</a:t>
            </a:r>
          </a:p>
        </p:txBody>
      </p:sp>
    </p:spTree>
    <p:extLst>
      <p:ext uri="{BB962C8B-B14F-4D97-AF65-F5344CB8AC3E}">
        <p14:creationId xmlns:p14="http://schemas.microsoft.com/office/powerpoint/2010/main" val="17093335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3DE2A-CADB-BA44-857E-E77D9CA9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6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D50B8-F29E-FA4A-BFAA-A053E535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4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A7812-8F04-2048-87B1-8F61CAA0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5" b="53375"/>
          <a:stretch/>
        </p:blipFill>
        <p:spPr>
          <a:xfrm>
            <a:off x="0" y="1046440"/>
            <a:ext cx="9144000" cy="2905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A8332-D325-EF4F-BDEC-DD40165C4C74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Basic statistics refresher: Mean and Variance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F42B7-DE4C-BB4A-B8E8-35D868C699A8}"/>
              </a:ext>
            </a:extLst>
          </p:cNvPr>
          <p:cNvSpPr txBox="1"/>
          <p:nvPr/>
        </p:nvSpPr>
        <p:spPr>
          <a:xfrm>
            <a:off x="717632" y="4614336"/>
            <a:ext cx="817172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Correlation coefficient is another way to find similarity between two time series.</a:t>
            </a:r>
          </a:p>
        </p:txBody>
      </p:sp>
    </p:spTree>
    <p:extLst>
      <p:ext uri="{BB962C8B-B14F-4D97-AF65-F5344CB8AC3E}">
        <p14:creationId xmlns:p14="http://schemas.microsoft.com/office/powerpoint/2010/main" val="1509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9AE3C-2AEC-994B-B627-04D6BECB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360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4D7D8-E40E-6E4C-9829-2714D8FC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68400"/>
            <a:ext cx="5575300" cy="452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C8A4E-07A5-D549-9264-329EB120C0B1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increasing at constant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E5C84-B75E-2B43-AA02-7E532F671B75}"/>
              </a:ext>
            </a:extLst>
          </p:cNvPr>
          <p:cNvSpPr txBox="1"/>
          <p:nvPr/>
        </p:nvSpPr>
        <p:spPr>
          <a:xfrm>
            <a:off x="5677024" y="523220"/>
            <a:ext cx="369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r = .1, q = .00001</a:t>
            </a:r>
          </a:p>
        </p:txBody>
      </p:sp>
    </p:spTree>
    <p:extLst>
      <p:ext uri="{BB962C8B-B14F-4D97-AF65-F5344CB8AC3E}">
        <p14:creationId xmlns:p14="http://schemas.microsoft.com/office/powerpoint/2010/main" val="1504489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63B14-565E-054B-90E0-042CF4E8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43000"/>
            <a:ext cx="57404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0AF3F-107E-8845-89C8-95949E1E591C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True situation: Water level static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CA0D5-4014-774C-85B3-BCC99394E625}"/>
              </a:ext>
            </a:extLst>
          </p:cNvPr>
          <p:cNvSpPr txBox="1"/>
          <p:nvPr/>
        </p:nvSpPr>
        <p:spPr>
          <a:xfrm>
            <a:off x="5677024" y="523220"/>
            <a:ext cx="369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r = .1, q = .00001</a:t>
            </a:r>
          </a:p>
        </p:txBody>
      </p:sp>
    </p:spTree>
    <p:extLst>
      <p:ext uri="{BB962C8B-B14F-4D97-AF65-F5344CB8AC3E}">
        <p14:creationId xmlns:p14="http://schemas.microsoft.com/office/powerpoint/2010/main" val="23640265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74B1E-DD85-E243-AA48-282391CA8A20}"/>
              </a:ext>
            </a:extLst>
          </p:cNvPr>
          <p:cNvSpPr txBox="1"/>
          <p:nvPr/>
        </p:nvSpPr>
        <p:spPr>
          <a:xfrm>
            <a:off x="396673" y="1482783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CF0EE-204F-0545-A811-FEE8FA96C90E}"/>
              </a:ext>
            </a:extLst>
          </p:cNvPr>
          <p:cNvSpPr txBox="1"/>
          <p:nvPr/>
        </p:nvSpPr>
        <p:spPr>
          <a:xfrm>
            <a:off x="928688" y="235413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Linear relationships between states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Gaussian noise</a:t>
            </a:r>
          </a:p>
        </p:txBody>
      </p:sp>
    </p:spTree>
    <p:extLst>
      <p:ext uri="{BB962C8B-B14F-4D97-AF65-F5344CB8AC3E}">
        <p14:creationId xmlns:p14="http://schemas.microsoft.com/office/powerpoint/2010/main" val="8916855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74B1E-DD85-E243-AA48-282391CA8A20}"/>
              </a:ext>
            </a:extLst>
          </p:cNvPr>
          <p:cNvSpPr txBox="1"/>
          <p:nvPr/>
        </p:nvSpPr>
        <p:spPr>
          <a:xfrm>
            <a:off x="396673" y="1482783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CF0EE-204F-0545-A811-FEE8FA96C90E}"/>
              </a:ext>
            </a:extLst>
          </p:cNvPr>
          <p:cNvSpPr txBox="1"/>
          <p:nvPr/>
        </p:nvSpPr>
        <p:spPr>
          <a:xfrm>
            <a:off x="928688" y="235413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Linear relationships between states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Gaussian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FB602-7EB8-B444-99F0-D2AB7005F082}"/>
              </a:ext>
            </a:extLst>
          </p:cNvPr>
          <p:cNvSpPr txBox="1"/>
          <p:nvPr/>
        </p:nvSpPr>
        <p:spPr>
          <a:xfrm>
            <a:off x="14288" y="3549773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 for nonlinear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A15F6-0170-B94C-A519-981FF6364DFA}"/>
              </a:ext>
            </a:extLst>
          </p:cNvPr>
          <p:cNvSpPr txBox="1"/>
          <p:nvPr/>
        </p:nvSpPr>
        <p:spPr>
          <a:xfrm>
            <a:off x="914399" y="4609072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Extended Kalman Filter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Unscented Kalman Filter</a:t>
            </a:r>
          </a:p>
        </p:txBody>
      </p:sp>
    </p:spTree>
    <p:extLst>
      <p:ext uri="{BB962C8B-B14F-4D97-AF65-F5344CB8AC3E}">
        <p14:creationId xmlns:p14="http://schemas.microsoft.com/office/powerpoint/2010/main" val="22090093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348D7-72E3-E642-B099-B9D979492DD9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Kalman Filter: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CCA2-9C4B-9345-9D01-7C96BAAD612B}"/>
              </a:ext>
            </a:extLst>
          </p:cNvPr>
          <p:cNvSpPr txBox="1"/>
          <p:nvPr/>
        </p:nvSpPr>
        <p:spPr>
          <a:xfrm>
            <a:off x="928688" y="120015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Improves noisy measurements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Lucida Bright" panose="02040602050505020304" pitchFamily="18" charset="77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Estimates state for feedback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Lucida Bright" panose="02040602050505020304" pitchFamily="18" charset="77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Lucida Bright" panose="02040602050505020304" pitchFamily="18" charset="77"/>
              </a:rPr>
              <a:t>Computes next estimate using only most recent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38038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1653</TotalTime>
  <Words>508</Words>
  <Application>Microsoft Macintosh PowerPoint</Application>
  <PresentationFormat>On-screen Show (4:3)</PresentationFormat>
  <Paragraphs>99</Paragraphs>
  <Slides>95</Slides>
  <Notes>0</Notes>
  <HiddenSlides>13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Avenir Book</vt:lpstr>
      <vt:lpstr>Calibri</vt:lpstr>
      <vt:lpstr>Calibri Light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80</cp:revision>
  <cp:lastPrinted>2019-05-02T16:47:09Z</cp:lastPrinted>
  <dcterms:created xsi:type="dcterms:W3CDTF">2019-04-30T11:18:18Z</dcterms:created>
  <dcterms:modified xsi:type="dcterms:W3CDTF">2019-09-23T17:31:58Z</dcterms:modified>
</cp:coreProperties>
</file>