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1"/>
  </p:notesMasterIdLst>
  <p:sldIdLst>
    <p:sldId id="1467" r:id="rId2"/>
    <p:sldId id="725" r:id="rId3"/>
    <p:sldId id="616" r:id="rId4"/>
    <p:sldId id="681" r:id="rId5"/>
    <p:sldId id="682" r:id="rId6"/>
    <p:sldId id="679" r:id="rId7"/>
    <p:sldId id="689" r:id="rId8"/>
    <p:sldId id="654" r:id="rId9"/>
    <p:sldId id="652" r:id="rId10"/>
    <p:sldId id="739" r:id="rId11"/>
    <p:sldId id="1485" r:id="rId12"/>
    <p:sldId id="740" r:id="rId13"/>
    <p:sldId id="741" r:id="rId14"/>
    <p:sldId id="742" r:id="rId15"/>
    <p:sldId id="666" r:id="rId16"/>
    <p:sldId id="668" r:id="rId17"/>
    <p:sldId id="680" r:id="rId18"/>
    <p:sldId id="669" r:id="rId19"/>
    <p:sldId id="670" r:id="rId20"/>
    <p:sldId id="671" r:id="rId21"/>
    <p:sldId id="672" r:id="rId22"/>
    <p:sldId id="673" r:id="rId23"/>
    <p:sldId id="674" r:id="rId24"/>
    <p:sldId id="675" r:id="rId25"/>
    <p:sldId id="676" r:id="rId26"/>
    <p:sldId id="677" r:id="rId27"/>
    <p:sldId id="678" r:id="rId28"/>
    <p:sldId id="684" r:id="rId29"/>
    <p:sldId id="655" r:id="rId30"/>
    <p:sldId id="686" r:id="rId31"/>
    <p:sldId id="685" r:id="rId32"/>
    <p:sldId id="657" r:id="rId33"/>
    <p:sldId id="658" r:id="rId34"/>
    <p:sldId id="688" r:id="rId35"/>
    <p:sldId id="690" r:id="rId36"/>
    <p:sldId id="659" r:id="rId37"/>
    <p:sldId id="597" r:id="rId38"/>
    <p:sldId id="599" r:id="rId39"/>
    <p:sldId id="598" r:id="rId40"/>
    <p:sldId id="605" r:id="rId41"/>
    <p:sldId id="600" r:id="rId42"/>
    <p:sldId id="601" r:id="rId43"/>
    <p:sldId id="603" r:id="rId44"/>
    <p:sldId id="602" r:id="rId45"/>
    <p:sldId id="604" r:id="rId46"/>
    <p:sldId id="712" r:id="rId47"/>
    <p:sldId id="1481" r:id="rId48"/>
    <p:sldId id="606" r:id="rId49"/>
    <p:sldId id="607" r:id="rId50"/>
    <p:sldId id="608" r:id="rId51"/>
    <p:sldId id="612" r:id="rId52"/>
    <p:sldId id="609" r:id="rId53"/>
    <p:sldId id="610" r:id="rId54"/>
    <p:sldId id="613" r:id="rId55"/>
    <p:sldId id="611" r:id="rId56"/>
    <p:sldId id="614" r:id="rId57"/>
    <p:sldId id="691" r:id="rId58"/>
    <p:sldId id="1482" r:id="rId59"/>
    <p:sldId id="617" r:id="rId60"/>
    <p:sldId id="615" r:id="rId61"/>
    <p:sldId id="620" r:id="rId62"/>
    <p:sldId id="621" r:id="rId63"/>
    <p:sldId id="619" r:id="rId64"/>
    <p:sldId id="732" r:id="rId65"/>
    <p:sldId id="692" r:id="rId66"/>
    <p:sldId id="694" r:id="rId67"/>
    <p:sldId id="1480" r:id="rId68"/>
    <p:sldId id="1483" r:id="rId69"/>
    <p:sldId id="256" r:id="rId70"/>
    <p:sldId id="697" r:id="rId71"/>
    <p:sldId id="698" r:id="rId72"/>
    <p:sldId id="699" r:id="rId73"/>
    <p:sldId id="700" r:id="rId74"/>
    <p:sldId id="701" r:id="rId75"/>
    <p:sldId id="702" r:id="rId76"/>
    <p:sldId id="301" r:id="rId77"/>
    <p:sldId id="734" r:id="rId78"/>
    <p:sldId id="735" r:id="rId79"/>
    <p:sldId id="264" r:id="rId80"/>
    <p:sldId id="705" r:id="rId81"/>
    <p:sldId id="736" r:id="rId82"/>
    <p:sldId id="266" r:id="rId83"/>
    <p:sldId id="707" r:id="rId84"/>
    <p:sldId id="695" r:id="rId85"/>
    <p:sldId id="696" r:id="rId86"/>
    <p:sldId id="1484" r:id="rId87"/>
    <p:sldId id="737" r:id="rId88"/>
    <p:sldId id="268" r:id="rId89"/>
    <p:sldId id="709" r:id="rId90"/>
    <p:sldId id="693" r:id="rId91"/>
    <p:sldId id="746" r:id="rId92"/>
    <p:sldId id="660" r:id="rId93"/>
    <p:sldId id="662" r:id="rId94"/>
    <p:sldId id="663" r:id="rId95"/>
    <p:sldId id="664" r:id="rId96"/>
    <p:sldId id="710" r:id="rId97"/>
    <p:sldId id="711" r:id="rId98"/>
    <p:sldId id="622" r:id="rId99"/>
    <p:sldId id="625" r:id="rId100"/>
    <p:sldId id="626" r:id="rId101"/>
    <p:sldId id="627" r:id="rId102"/>
    <p:sldId id="629" r:id="rId103"/>
    <p:sldId id="630" r:id="rId104"/>
    <p:sldId id="633" r:id="rId105"/>
    <p:sldId id="713" r:id="rId106"/>
    <p:sldId id="714" r:id="rId107"/>
    <p:sldId id="634" r:id="rId108"/>
    <p:sldId id="715" r:id="rId109"/>
    <p:sldId id="635" r:id="rId110"/>
    <p:sldId id="636" r:id="rId111"/>
    <p:sldId id="637" r:id="rId112"/>
    <p:sldId id="638" r:id="rId113"/>
    <p:sldId id="639" r:id="rId114"/>
    <p:sldId id="640" r:id="rId115"/>
    <p:sldId id="641" r:id="rId116"/>
    <p:sldId id="716" r:id="rId117"/>
    <p:sldId id="642" r:id="rId118"/>
    <p:sldId id="643" r:id="rId119"/>
    <p:sldId id="644" r:id="rId120"/>
    <p:sldId id="645" r:id="rId121"/>
    <p:sldId id="646" r:id="rId122"/>
    <p:sldId id="647" r:id="rId123"/>
    <p:sldId id="721" r:id="rId124"/>
    <p:sldId id="738" r:id="rId125"/>
    <p:sldId id="648" r:id="rId126"/>
    <p:sldId id="783" r:id="rId127"/>
    <p:sldId id="449" r:id="rId128"/>
    <p:sldId id="428" r:id="rId129"/>
    <p:sldId id="573" r:id="rId130"/>
    <p:sldId id="574" r:id="rId131"/>
    <p:sldId id="576" r:id="rId132"/>
    <p:sldId id="1468" r:id="rId133"/>
    <p:sldId id="785" r:id="rId134"/>
    <p:sldId id="1469" r:id="rId135"/>
    <p:sldId id="1470" r:id="rId136"/>
    <p:sldId id="1471" r:id="rId137"/>
    <p:sldId id="786" r:id="rId138"/>
    <p:sldId id="1489" r:id="rId139"/>
    <p:sldId id="1472" r:id="rId140"/>
    <p:sldId id="1473" r:id="rId141"/>
    <p:sldId id="1475" r:id="rId142"/>
    <p:sldId id="1476" r:id="rId143"/>
    <p:sldId id="1328" r:id="rId144"/>
    <p:sldId id="1477" r:id="rId145"/>
    <p:sldId id="1478" r:id="rId146"/>
    <p:sldId id="1479" r:id="rId147"/>
    <p:sldId id="1474" r:id="rId148"/>
    <p:sldId id="1319" r:id="rId149"/>
    <p:sldId id="1320" r:id="rId150"/>
    <p:sldId id="1321" r:id="rId151"/>
    <p:sldId id="1322" r:id="rId152"/>
    <p:sldId id="1324" r:id="rId153"/>
    <p:sldId id="1325" r:id="rId154"/>
    <p:sldId id="1326" r:id="rId155"/>
    <p:sldId id="1329" r:id="rId156"/>
    <p:sldId id="1486" r:id="rId157"/>
    <p:sldId id="1487" r:id="rId158"/>
    <p:sldId id="1488" r:id="rId159"/>
    <p:sldId id="743" r:id="rId16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4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3"/>
    <p:restoredTop sz="81320"/>
  </p:normalViewPr>
  <p:slideViewPr>
    <p:cSldViewPr snapToGrid="0" snapToObjects="1" showGuides="1">
      <p:cViewPr varScale="1">
        <p:scale>
          <a:sx n="95" d="100"/>
          <a:sy n="95" d="100"/>
        </p:scale>
        <p:origin x="1616" y="176"/>
      </p:cViewPr>
      <p:guideLst>
        <p:guide orient="horz" pos="2184"/>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30T14:06:17.515"/>
    </inkml:context>
    <inkml:brush xml:id="br0">
      <inkml:brushProperty name="width" value="0.1" units="cm"/>
      <inkml:brushProperty name="height" value="0.1" units="cm"/>
      <inkml:brushProperty name="color" value="#E71224"/>
    </inkml:brush>
  </inkml:definitions>
  <inkml:trace contextRef="#ctx0" brushRef="#br0">2644 461 24575,'0'-20'0,"-19"-14"0,5 9 0,-24-19 0,15 20 0,-14-12 0,8 12 0,-1-6 0,2 13 0,0-4 0,-1 3 0,-6 5 0,0-8 0,0 13 0,-7-15 0,5 10 0,-5-5 0,7 6 0,-1 0 0,1 0 0,0 6 0,0-5 0,0 10 0,0-10 0,0 10 0,-1-4 0,7 5 0,-4 0 0,4 0 0,0 0 0,-5 0 0,5 0 0,-6 0 0,0 0 0,0 0 0,-7 0 0,5 0 0,-5 0 0,7 0 0,0 5 0,0 2 0,0-1 0,-1 4 0,1-3 0,0 4 0,6-4 0,-4 3 0,10-4 0,-5 1 0,1 2 0,4-2 0,0 3 0,-3 1 0,14-1 0,-15 1 0,11-1 0,-5 1 0,-1-1 0,1 1 0,-1 0 0,1 4 0,-1 2 0,1-1 0,4 4 0,-3-3 0,8-1 0,-3 4 0,0-8 0,3 8 0,-3-9 0,-1 4 0,0 0 0,-1 2 0,-3 4 0,4 0 0,-6 1 0,1-6 0,-1 4 0,1-3 0,-1 4 0,1 0 0,0 1 0,4-6 0,-3 4 0,9-4 0,-9 5 0,8-5 0,-3 4 0,0-4 0,3 5 0,-4 1 0,5-1 0,-4 0 0,3 1 0,-4-1 0,1 0 0,3 0 0,-4 1 0,5-1 0,1 0 0,-1 1 0,0-1 0,0 0 0,0 7 0,5-5 0,-4 4 0,4-11 0,1 4 0,-5-4 0,9 0 0,-8-1 0,8-5 0,-3-1 0,-1 1 0,4-1 0,-3-8 0,4-6 0,0-5 0,0-3 0,0-2 0,0-8 0,0 0 0,0-10 0,0 4 0,0-6 0,0 0 0,-5 6 0,4 1 0,-4 12 0,5 1 0,0 5 0,0 0 0,0 1 0,0 0 0,0 0 0,-4-5 0,3-7 0,-4-1 0,1-6 0,2 1 0,-2 4 0,-1 1 0,4 2 0,-3 8 0,0 2 0,3 13 0,-3 9 0,4 14 0,0 2 0,0 14 0,0-5 0,0 5 0,0-7 0,0 0 0,0 0 0,0-6 0,0 4 0,0-4 0,0 0 0,0-2 0,0-5 0,0-1 0,0 6 0,0-9 0,0 8 0,0-15 0,0 4 0,0-6 0,0 1 0,0-1 0,4-4 0,12-1 0,1-4 0,17-5 0,-5-1 0,6-6 0,6 0 0,-4 0 0,5-1 0,-7 2 0,0-1 0,0 0 0,0 0 0,-6 1 0,-1 0 0,-12 0 0,-2 6 0,-4-4 0,0 8 0,-1-4 0,1 5 0,-5-3 0,-1 2 0,-4-3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9-30T14:06:21.950"/>
    </inkml:context>
    <inkml:brush xml:id="br0">
      <inkml:brushProperty name="width" value="0.1" units="cm"/>
      <inkml:brushProperty name="height" value="0.1" units="cm"/>
      <inkml:brushProperty name="color" value="#E71224"/>
    </inkml:brush>
  </inkml:definitions>
  <inkml:trace contextRef="#ctx0" brushRef="#br0">0 1 24575,'0'24'0,"0"5"0,0 7 0,0 1 0,0 19 0,11-10 0,4 21 0,18-6 0,-5 0 0,12 0 0,-6-8 0,13-4 0,-4 5 0,9-24 0,-3 14 0,-5-23 0,9 18 0,-16-14 0,7 1 0,-2-8 0,-12-2 0,11-3 0,-18 2 0,10-3 0,-15-2 0,8-4 0,-10 3 0,0-7 0,4 7 0,-4-8 0,6 9 0,-1-9 0,6 4 0,-4-1 0,11-2 0,-12 2 0,12-4 0,-5 0 0,6 0 0,0 0 0,0 6 0,-6-5 0,4 4 0,-4-5 0,0 0 0,4 5 0,-4-3 0,6 3 0,0 0 0,0-4 0,0 4 0,7-5 0,-5 0 0,5 0 0,0 0 0,-5 0 0,12 0 0,-12 0 0,5 0 0,0 0 0,-5 0 0,5 0 0,-7 0 0,-6-4 0,4-3 0,-4-4 0,0 4 0,5-3 0,-11 4 0,10-6 0,-10 6 0,10-5 0,-4 5 0,0-1 0,5-3 0,-11 8 0,10-8 0,-10 4 0,10-1 0,-10-2 0,11 2 0,-12-4 0,12 0 0,-11 0 0,10-1 0,-4-4 0,0 3 0,-2-3 0,-6 5 0,7-5 0,-6 3 0,1-3 0,-3 6 0,-4-1 0,0 1 0,4-1 0,-9 1 0,3 5 0,-4-4 0,0 8 0,-5-8 0,4 8 0,-4-7 0,5 3 0,-1-5 0,1 4 0,-1-2 0,2-3 0,3 0 0,-2-4 0,3 9 0,-6-3 0,1 8 0,-1-8 0,-7 8 0,-8-3 0,-10 4 0,-6 0 0,1 0 0,0 0 0,-1 0 0,-5 0 0,4 0 0,-11 0 0,11 0 0,-11 0 0,11 0 0,-4 0 0,5 0 0,6 0 0,-4-5 0,9 4 0,-4-4 0,6 5 0,-1 0 0,-4 0 0,3 0 0,-9 0 0,9 0 0,-16-5 0,10 4 0,-11-5 0,7 6 0,4-4 0,2 3 0,6-3 0,-1 4 0,0 0 0,9 0 0,7 0 0,16 0 0,7 0 0,6 0 0,7 5 0,-5-3 0,5 8 0,-7-3 0,0-1 0,0 0 0,-6-2 0,-2-3 0,-6 4 0,1-5 0,-6 0 0,4 5 0,-9-4 0,3 4 0,-4-5 0,0 0 0,-1 0 0,1 0 0,-1 0 0,1 0 0,0 0 0,-1 0 0,1 0 0,5 0 0,-4 0 0,4 0 0,-1 0 0,-3 0 0,9 0 0,-9 0 0,9 0 0,-9 0 0,4 4 0,-6-3 0,1 4 0,0-5 0,-1 0 0,1 0 0,-1 0 0,1 0 0,-5 3 0,-1 2 0,-4 4 0,0 0 0,0 0 0,0 0 0,0 6 0,0 7 0,-10 1 0,3 11 0,-9-12 0,5 6 0,1-12 0,4-1 0,-3-6 0,8 1 0,-3 0 0,4-1 0,-5 6 0,4 1 0,-4 12 0,5 0 0,-6 14 0,5-5 0,-5 12 0,6-12 0,-5 5 0,3-7 0,-3-6 0,5-1 0,0-12 0,0-2 0,0-4 0,0-1 0,0-3 0,0-2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2804FE-524B-1740-88E7-08E54D6B9F9A}" type="datetimeFigureOut">
              <a:rPr lang="en-US" smtClean="0"/>
              <a:t>10/2/19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11AF78-9C63-2C46-9D2F-C9E877191EAD}" type="slidenum">
              <a:rPr lang="en-US" smtClean="0"/>
              <a:t>‹#›</a:t>
            </a:fld>
            <a:endParaRPr lang="en-US"/>
          </a:p>
        </p:txBody>
      </p:sp>
    </p:spTree>
    <p:extLst>
      <p:ext uri="{BB962C8B-B14F-4D97-AF65-F5344CB8AC3E}">
        <p14:creationId xmlns:p14="http://schemas.microsoft.com/office/powerpoint/2010/main" val="1606749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23: 20 minutes</a:t>
            </a:r>
          </a:p>
        </p:txBody>
      </p:sp>
      <p:sp>
        <p:nvSpPr>
          <p:cNvPr id="4" name="Slide Number Placeholder 3"/>
          <p:cNvSpPr>
            <a:spLocks noGrp="1"/>
          </p:cNvSpPr>
          <p:nvPr>
            <p:ph type="sldNum" sz="quarter" idx="5"/>
          </p:nvPr>
        </p:nvSpPr>
        <p:spPr/>
        <p:txBody>
          <a:bodyPr/>
          <a:lstStyle/>
          <a:p>
            <a:fld id="{D711AF78-9C63-2C46-9D2F-C9E877191EAD}" type="slidenum">
              <a:rPr lang="en-US" smtClean="0"/>
              <a:t>27</a:t>
            </a:fld>
            <a:endParaRPr lang="en-US"/>
          </a:p>
        </p:txBody>
      </p:sp>
    </p:spTree>
    <p:extLst>
      <p:ext uri="{BB962C8B-B14F-4D97-AF65-F5344CB8AC3E}">
        <p14:creationId xmlns:p14="http://schemas.microsoft.com/office/powerpoint/2010/main" val="192063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Doppler shift is the change of the center frequency incurred by the movement of the sender or the receiver</a:t>
            </a:r>
            <a:r>
              <a:rPr lang="en-US" baseline="0" dirty="0"/>
              <a:t> of the wave signal. The mathematical relationship between the velocity and the frequency shift is like this. Let’s say the sender position is the fixed. The propagation speed and the center frequency of the original wave is constant, so by observing the frequency shift, we can calculate the velocity of the receiver.</a:t>
            </a:r>
            <a:endParaRPr lang="en-US" dirty="0"/>
          </a:p>
        </p:txBody>
      </p:sp>
      <p:sp>
        <p:nvSpPr>
          <p:cNvPr id="4" name="Slide Number Placeholder 3"/>
          <p:cNvSpPr>
            <a:spLocks noGrp="1"/>
          </p:cNvSpPr>
          <p:nvPr>
            <p:ph type="sldNum" sz="quarter" idx="10"/>
          </p:nvPr>
        </p:nvSpPr>
        <p:spPr/>
        <p:txBody>
          <a:bodyPr/>
          <a:lstStyle/>
          <a:p>
            <a:fld id="{548429F1-DC4C-4EFB-8C06-C9B834569BA6}" type="slidenum">
              <a:rPr lang="en-US" smtClean="0"/>
              <a:t>75</a:t>
            </a:fld>
            <a:endParaRPr lang="en-US"/>
          </a:p>
        </p:txBody>
      </p:sp>
    </p:spTree>
    <p:extLst>
      <p:ext uri="{BB962C8B-B14F-4D97-AF65-F5344CB8AC3E}">
        <p14:creationId xmlns:p14="http://schemas.microsoft.com/office/powerpoint/2010/main" val="3813200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a:t>
            </a:r>
            <a:r>
              <a:rPr lang="en-US" baseline="0" dirty="0"/>
              <a:t> the device tracking, one might wonder why don’t we simply use accelerometer instead of the Doppler. Accelerometer is equipped in almost all smart phones, and it is very cheap to read the acceleration in terms of the energy efficiency. However, the accelerometer has two fundamental problems. One is that it is easily affected by the gravity so small hand vibration causes non-negligible acceleration. And it tracks the position by the double integration where one integration of the acceleration gives the velocity and another integration gives the position. It is very sensitive to noise and small acceleration measurement error quickly explodes over time. Here we measure the acceleration while the device is moving in one direction. We see that the difference while the device is moving and stopped is small. And because of the accumulated error, the tracked position infinitely goes wrong direction even if the device has stopped. One the other hand, in the measured Doppler shift, we can clearly tell when the device is moving, and the movement distance tracked by the Doppler is much more accurate than the Doppler. </a:t>
            </a:r>
            <a:endParaRPr lang="en-US" dirty="0"/>
          </a:p>
        </p:txBody>
      </p:sp>
      <p:sp>
        <p:nvSpPr>
          <p:cNvPr id="4" name="Slide Number Placeholder 3"/>
          <p:cNvSpPr>
            <a:spLocks noGrp="1"/>
          </p:cNvSpPr>
          <p:nvPr>
            <p:ph type="sldNum" sz="quarter" idx="10"/>
          </p:nvPr>
        </p:nvSpPr>
        <p:spPr/>
        <p:txBody>
          <a:bodyPr/>
          <a:lstStyle/>
          <a:p>
            <a:fld id="{548429F1-DC4C-4EFB-8C06-C9B834569BA6}" type="slidenum">
              <a:rPr lang="en-US" smtClean="0"/>
              <a:t>76</a:t>
            </a:fld>
            <a:endParaRPr lang="en-US"/>
          </a:p>
        </p:txBody>
      </p:sp>
    </p:spTree>
    <p:extLst>
      <p:ext uri="{BB962C8B-B14F-4D97-AF65-F5344CB8AC3E}">
        <p14:creationId xmlns:p14="http://schemas.microsoft.com/office/powerpoint/2010/main" val="1857498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enable </a:t>
            </a:r>
            <a:r>
              <a:rPr lang="en-US"/>
              <a:t>Doppler shift</a:t>
            </a:r>
            <a:endParaRPr lang="en-US" dirty="0"/>
          </a:p>
        </p:txBody>
      </p:sp>
      <p:sp>
        <p:nvSpPr>
          <p:cNvPr id="4" name="Slide Number Placeholder 3"/>
          <p:cNvSpPr>
            <a:spLocks noGrp="1"/>
          </p:cNvSpPr>
          <p:nvPr>
            <p:ph type="sldNum" sz="quarter" idx="10"/>
          </p:nvPr>
        </p:nvSpPr>
        <p:spPr/>
        <p:txBody>
          <a:bodyPr/>
          <a:lstStyle/>
          <a:p>
            <a:fld id="{548429F1-DC4C-4EFB-8C06-C9B834569BA6}" type="slidenum">
              <a:rPr lang="en-US" smtClean="0"/>
              <a:t>77</a:t>
            </a:fld>
            <a:endParaRPr lang="en-US"/>
          </a:p>
        </p:txBody>
      </p:sp>
    </p:spTree>
    <p:extLst>
      <p:ext uri="{BB962C8B-B14F-4D97-AF65-F5344CB8AC3E}">
        <p14:creationId xmlns:p14="http://schemas.microsoft.com/office/powerpoint/2010/main" val="763947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enable </a:t>
            </a:r>
            <a:r>
              <a:rPr lang="en-US"/>
              <a:t>Doppler shift</a:t>
            </a:r>
            <a:endParaRPr lang="en-US" dirty="0"/>
          </a:p>
        </p:txBody>
      </p:sp>
      <p:sp>
        <p:nvSpPr>
          <p:cNvPr id="4" name="Slide Number Placeholder 3"/>
          <p:cNvSpPr>
            <a:spLocks noGrp="1"/>
          </p:cNvSpPr>
          <p:nvPr>
            <p:ph type="sldNum" sz="quarter" idx="10"/>
          </p:nvPr>
        </p:nvSpPr>
        <p:spPr/>
        <p:txBody>
          <a:bodyPr/>
          <a:lstStyle/>
          <a:p>
            <a:fld id="{548429F1-DC4C-4EFB-8C06-C9B834569BA6}" type="slidenum">
              <a:rPr lang="en-US" smtClean="0"/>
              <a:t>78</a:t>
            </a:fld>
            <a:endParaRPr lang="en-US"/>
          </a:p>
        </p:txBody>
      </p:sp>
    </p:spTree>
    <p:extLst>
      <p:ext uri="{BB962C8B-B14F-4D97-AF65-F5344CB8AC3E}">
        <p14:creationId xmlns:p14="http://schemas.microsoft.com/office/powerpoint/2010/main" val="3816375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estimate the Doppler shift, we need to analyze the signal in the frequency domain. Given the received audio signals, we </a:t>
            </a:r>
            <a:r>
              <a:rPr lang="en-US" baseline="0" dirty="0" err="1"/>
              <a:t>perfom</a:t>
            </a:r>
            <a:r>
              <a:rPr lang="en-US" baseline="0" dirty="0"/>
              <a:t> STFT to observe the change of the spectrum over time, and we estimate the Doppler shift by finding the frequency with the maximum magnitude. This is the spectrogram we got from </a:t>
            </a:r>
            <a:r>
              <a:rPr lang="en-US" baseline="0" dirty="0" err="1"/>
              <a:t>STFT</a:t>
            </a:r>
            <a:r>
              <a:rPr lang="en-US" baseline="0" dirty="0"/>
              <a:t> while device is drawing a circle. This is the Doppler shift estimated by the peak detection. By itself it has significant error so the tracking is inaccurate. </a:t>
            </a:r>
            <a:endParaRPr lang="en-US" dirty="0"/>
          </a:p>
        </p:txBody>
      </p:sp>
      <p:sp>
        <p:nvSpPr>
          <p:cNvPr id="4" name="Slide Number Placeholder 3"/>
          <p:cNvSpPr>
            <a:spLocks noGrp="1"/>
          </p:cNvSpPr>
          <p:nvPr>
            <p:ph type="sldNum" sz="quarter" idx="10"/>
          </p:nvPr>
        </p:nvSpPr>
        <p:spPr/>
        <p:txBody>
          <a:bodyPr/>
          <a:lstStyle/>
          <a:p>
            <a:fld id="{548429F1-DC4C-4EFB-8C06-C9B834569BA6}" type="slidenum">
              <a:rPr lang="en-US" smtClean="0"/>
              <a:t>79</a:t>
            </a:fld>
            <a:endParaRPr lang="en-US"/>
          </a:p>
        </p:txBody>
      </p:sp>
    </p:spTree>
    <p:extLst>
      <p:ext uri="{BB962C8B-B14F-4D97-AF65-F5344CB8AC3E}">
        <p14:creationId xmlns:p14="http://schemas.microsoft.com/office/powerpoint/2010/main" val="543177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a:t>
            </a:r>
            <a:r>
              <a:rPr lang="en-US" baseline="0" dirty="0"/>
              <a:t> use several techniques to improve the accuracy. First, we use larger spectrum to estimate the Doppler shift. Instead of sending one audio, we send multiple tones in different frequencies and measures Doppler shift in multiple channels, which we can achieve diversity effect. Another observation is sometimes the measured Doppler error is unreasonably high and deviates Gaussian distribution. Considering the human hand movement speed limit, we can filter out the Doppler measurement samples where the difference from the previous measurement is significant. We regard the Doppler shift change larger than 10 Hz is measurement error and remove them.  After that, we perform </a:t>
            </a:r>
            <a:r>
              <a:rPr lang="en-US" baseline="0" dirty="0" err="1"/>
              <a:t>MRC</a:t>
            </a:r>
            <a:r>
              <a:rPr lang="en-US" baseline="0" dirty="0"/>
              <a:t> that is widely used in receiver antenna diversity. This is the measured Doppler in 5 different frequencies. This is </a:t>
            </a:r>
            <a:r>
              <a:rPr lang="en-US" baseline="0" dirty="0" err="1"/>
              <a:t>MRC</a:t>
            </a:r>
            <a:r>
              <a:rPr lang="en-US" baseline="0" dirty="0"/>
              <a:t> result with and without outlier removal, and you can see the result with outlier removal is more smooth, which is likely to include less amount of error.</a:t>
            </a:r>
            <a:endParaRPr lang="en-US" dirty="0"/>
          </a:p>
        </p:txBody>
      </p:sp>
      <p:sp>
        <p:nvSpPr>
          <p:cNvPr id="4" name="Slide Number Placeholder 3"/>
          <p:cNvSpPr>
            <a:spLocks noGrp="1"/>
          </p:cNvSpPr>
          <p:nvPr>
            <p:ph type="sldNum" sz="quarter" idx="10"/>
          </p:nvPr>
        </p:nvSpPr>
        <p:spPr/>
        <p:txBody>
          <a:bodyPr/>
          <a:lstStyle/>
          <a:p>
            <a:fld id="{548429F1-DC4C-4EFB-8C06-C9B834569BA6}" type="slidenum">
              <a:rPr lang="en-US" smtClean="0"/>
              <a:t>80</a:t>
            </a:fld>
            <a:endParaRPr lang="en-US"/>
          </a:p>
        </p:txBody>
      </p:sp>
    </p:spTree>
    <p:extLst>
      <p:ext uri="{BB962C8B-B14F-4D97-AF65-F5344CB8AC3E}">
        <p14:creationId xmlns:p14="http://schemas.microsoft.com/office/powerpoint/2010/main" val="4063057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enable </a:t>
            </a:r>
            <a:r>
              <a:rPr lang="en-US"/>
              <a:t>Doppler shift</a:t>
            </a:r>
            <a:endParaRPr lang="en-US" dirty="0"/>
          </a:p>
        </p:txBody>
      </p:sp>
      <p:sp>
        <p:nvSpPr>
          <p:cNvPr id="4" name="Slide Number Placeholder 3"/>
          <p:cNvSpPr>
            <a:spLocks noGrp="1"/>
          </p:cNvSpPr>
          <p:nvPr>
            <p:ph type="sldNum" sz="quarter" idx="10"/>
          </p:nvPr>
        </p:nvSpPr>
        <p:spPr/>
        <p:txBody>
          <a:bodyPr/>
          <a:lstStyle/>
          <a:p>
            <a:fld id="{548429F1-DC4C-4EFB-8C06-C9B834569BA6}" type="slidenum">
              <a:rPr lang="en-US" smtClean="0"/>
              <a:t>81</a:t>
            </a:fld>
            <a:endParaRPr lang="en-US"/>
          </a:p>
        </p:txBody>
      </p:sp>
    </p:spTree>
    <p:extLst>
      <p:ext uri="{BB962C8B-B14F-4D97-AF65-F5344CB8AC3E}">
        <p14:creationId xmlns:p14="http://schemas.microsoft.com/office/powerpoint/2010/main" val="3944784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explain how to track the position using the Doppler shift measurement. Here, I will first assume that</a:t>
            </a:r>
            <a:r>
              <a:rPr lang="en-US" baseline="0" dirty="0"/>
              <a:t> the distance between speakers the device initial position are known, and later I will explain how to address the assumption. Given the Doppler shift estimation and the information on the current position, finding the new distance from the speakers is pretty simple. From the Doppler shift, we can calculate how much device has moved during the Doppler sampling interval, and by adding it to the previous distance. We can find the current distance from the two speakers.</a:t>
            </a:r>
            <a:endParaRPr lang="en-US" dirty="0"/>
          </a:p>
        </p:txBody>
      </p:sp>
      <p:sp>
        <p:nvSpPr>
          <p:cNvPr id="4" name="Slide Number Placeholder 3"/>
          <p:cNvSpPr>
            <a:spLocks noGrp="1"/>
          </p:cNvSpPr>
          <p:nvPr>
            <p:ph type="sldNum" sz="quarter" idx="10"/>
          </p:nvPr>
        </p:nvSpPr>
        <p:spPr/>
        <p:txBody>
          <a:bodyPr/>
          <a:lstStyle/>
          <a:p>
            <a:fld id="{548429F1-DC4C-4EFB-8C06-C9B834569BA6}" type="slidenum">
              <a:rPr lang="en-US" smtClean="0"/>
              <a:t>82</a:t>
            </a:fld>
            <a:endParaRPr lang="en-US"/>
          </a:p>
        </p:txBody>
      </p:sp>
    </p:spTree>
    <p:extLst>
      <p:ext uri="{BB962C8B-B14F-4D97-AF65-F5344CB8AC3E}">
        <p14:creationId xmlns:p14="http://schemas.microsoft.com/office/powerpoint/2010/main" val="42100117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a:t>
            </a:r>
            <a:r>
              <a:rPr lang="en-US" baseline="0" dirty="0"/>
              <a:t> the distances from the two speakers are known, finding the position is finding the intersection of the two circles. Here I illustrate how to continuously track the device. For the tracking, we construct a virtual coordinate where the position of the left speaker is 0,0 and the position of the right speaker is D,0, and D is the distance between speakers. In each interval, the tracker measures the new distance from the speakers using the previous position information and Doppler shift. Using it, the tracker find the intersection of the two circles where the radius are the distance from the two speakers and the center points are the location of the speakers. In the next interval, it finds the new distances and the new position, and this is repeated until the tracking is completed. </a:t>
            </a:r>
            <a:endParaRPr lang="en-US" dirty="0"/>
          </a:p>
        </p:txBody>
      </p:sp>
      <p:sp>
        <p:nvSpPr>
          <p:cNvPr id="4" name="Slide Number Placeholder 3"/>
          <p:cNvSpPr>
            <a:spLocks noGrp="1"/>
          </p:cNvSpPr>
          <p:nvPr>
            <p:ph type="sldNum" sz="quarter" idx="10"/>
          </p:nvPr>
        </p:nvSpPr>
        <p:spPr/>
        <p:txBody>
          <a:bodyPr/>
          <a:lstStyle/>
          <a:p>
            <a:fld id="{548429F1-DC4C-4EFB-8C06-C9B834569BA6}" type="slidenum">
              <a:rPr lang="en-US" smtClean="0"/>
              <a:t>83</a:t>
            </a:fld>
            <a:endParaRPr lang="en-US"/>
          </a:p>
        </p:txBody>
      </p:sp>
    </p:spTree>
    <p:extLst>
      <p:ext uri="{BB962C8B-B14F-4D97-AF65-F5344CB8AC3E}">
        <p14:creationId xmlns:p14="http://schemas.microsoft.com/office/powerpoint/2010/main" val="28901533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a:t>
            </a:r>
            <a:r>
              <a:rPr lang="en-US" baseline="0" dirty="0"/>
              <a:t> the distances from the two speakers are known, finding the position is finding the intersection of the two circles. Here I illustrate how to continuously track the device. For the tracking, we construct a virtual coordinate where the position of the left speaker is 0,0 and the position of the right speaker is D,0, and D is the distance between speakers. In each interval, the tracker measures the new distance from the speakers using the previous position information and Doppler shift. Using it, the tracker find the intersection of the two circles where the radius are the distance from the two speakers and the center points are the location of the speakers. In the next interval, it finds the new distances and the new position, and this is repeated until the tracking is completed. </a:t>
            </a:r>
            <a:endParaRPr lang="en-US" dirty="0"/>
          </a:p>
        </p:txBody>
      </p:sp>
      <p:sp>
        <p:nvSpPr>
          <p:cNvPr id="4" name="Slide Number Placeholder 3"/>
          <p:cNvSpPr>
            <a:spLocks noGrp="1"/>
          </p:cNvSpPr>
          <p:nvPr>
            <p:ph type="sldNum" sz="quarter" idx="10"/>
          </p:nvPr>
        </p:nvSpPr>
        <p:spPr/>
        <p:txBody>
          <a:bodyPr/>
          <a:lstStyle/>
          <a:p>
            <a:fld id="{548429F1-DC4C-4EFB-8C06-C9B834569BA6}" type="slidenum">
              <a:rPr lang="en-US" smtClean="0"/>
              <a:t>86</a:t>
            </a:fld>
            <a:endParaRPr lang="en-US"/>
          </a:p>
        </p:txBody>
      </p:sp>
    </p:spTree>
    <p:extLst>
      <p:ext uri="{BB962C8B-B14F-4D97-AF65-F5344CB8AC3E}">
        <p14:creationId xmlns:p14="http://schemas.microsoft.com/office/powerpoint/2010/main" val="721766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30: 25 minutes</a:t>
            </a:r>
          </a:p>
        </p:txBody>
      </p:sp>
      <p:sp>
        <p:nvSpPr>
          <p:cNvPr id="4" name="Slide Number Placeholder 3"/>
          <p:cNvSpPr>
            <a:spLocks noGrp="1"/>
          </p:cNvSpPr>
          <p:nvPr>
            <p:ph type="sldNum" sz="quarter" idx="5"/>
          </p:nvPr>
        </p:nvSpPr>
        <p:spPr/>
        <p:txBody>
          <a:bodyPr/>
          <a:lstStyle/>
          <a:p>
            <a:fld id="{D711AF78-9C63-2C46-9D2F-C9E877191EAD}" type="slidenum">
              <a:rPr lang="en-US" smtClean="0"/>
              <a:t>34</a:t>
            </a:fld>
            <a:endParaRPr lang="en-US"/>
          </a:p>
        </p:txBody>
      </p:sp>
    </p:spTree>
    <p:extLst>
      <p:ext uri="{BB962C8B-B14F-4D97-AF65-F5344CB8AC3E}">
        <p14:creationId xmlns:p14="http://schemas.microsoft.com/office/powerpoint/2010/main" val="2766684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enable </a:t>
            </a:r>
            <a:r>
              <a:rPr lang="en-US"/>
              <a:t>Doppler shift</a:t>
            </a:r>
            <a:endParaRPr lang="en-US" dirty="0"/>
          </a:p>
        </p:txBody>
      </p:sp>
      <p:sp>
        <p:nvSpPr>
          <p:cNvPr id="4" name="Slide Number Placeholder 3"/>
          <p:cNvSpPr>
            <a:spLocks noGrp="1"/>
          </p:cNvSpPr>
          <p:nvPr>
            <p:ph type="sldNum" sz="quarter" idx="10"/>
          </p:nvPr>
        </p:nvSpPr>
        <p:spPr/>
        <p:txBody>
          <a:bodyPr/>
          <a:lstStyle/>
          <a:p>
            <a:fld id="{548429F1-DC4C-4EFB-8C06-C9B834569BA6}" type="slidenum">
              <a:rPr lang="en-US" smtClean="0"/>
              <a:t>87</a:t>
            </a:fld>
            <a:endParaRPr lang="en-US"/>
          </a:p>
        </p:txBody>
      </p:sp>
    </p:spTree>
    <p:extLst>
      <p:ext uri="{BB962C8B-B14F-4D97-AF65-F5344CB8AC3E}">
        <p14:creationId xmlns:p14="http://schemas.microsoft.com/office/powerpoint/2010/main" val="2158452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explain how to find the distance between the speakers. We provide a simple but effective calibration</a:t>
            </a:r>
            <a:r>
              <a:rPr lang="en-US" baseline="0" dirty="0"/>
              <a:t> method that use can easily perform. Here, we again use Doppler shift to estimate the distance. During the calibration, the speakers are emitting the sound in inaudible frequency to estimate Doppler shift. The user goes close to the device to be tracked, and moves the mobile devices from left to right and come back to the left. From the measured Doppler shift, we can easily find the timing that the device passes the left and right speaker, because the Doppler shift changes from positive to negative. Then, we can easily find the distance from the measure Doppler shift between these two intervals.</a:t>
            </a:r>
            <a:endParaRPr lang="en-US" dirty="0"/>
          </a:p>
        </p:txBody>
      </p:sp>
      <p:sp>
        <p:nvSpPr>
          <p:cNvPr id="4" name="Slide Number Placeholder 3"/>
          <p:cNvSpPr>
            <a:spLocks noGrp="1"/>
          </p:cNvSpPr>
          <p:nvPr>
            <p:ph type="sldNum" sz="quarter" idx="10"/>
          </p:nvPr>
        </p:nvSpPr>
        <p:spPr/>
        <p:txBody>
          <a:bodyPr/>
          <a:lstStyle/>
          <a:p>
            <a:fld id="{548429F1-DC4C-4EFB-8C06-C9B834569BA6}" type="slidenum">
              <a:rPr lang="en-US" smtClean="0"/>
              <a:t>88</a:t>
            </a:fld>
            <a:endParaRPr lang="en-US"/>
          </a:p>
        </p:txBody>
      </p:sp>
    </p:spTree>
    <p:extLst>
      <p:ext uri="{BB962C8B-B14F-4D97-AF65-F5344CB8AC3E}">
        <p14:creationId xmlns:p14="http://schemas.microsoft.com/office/powerpoint/2010/main" val="33096316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talk, I will introduce acoustic signal based device-free object tracking mechanism, which is very useful to design user interface for smart watch and VR devices.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8429F1-DC4C-4EFB-8C06-C9B834569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6454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days, object tracking has huge amount of applications. It can introduce gesture based interactive game, and can intuitively control the smart appliances and VR headset.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8429F1-DC4C-4EFB-8C06-C9B834569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2106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 emerging techniques such as smart watch and VR device, device free object tracking is particularly useful. For example, AR and VR users wears the headset, so tracking controller position and controlling the device based on it can uncomfortable to user, because it is difficult to grab the device. In such environment, it is more desirable if we can find the finger or hand location, and track the device based on it.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8429F1-DC4C-4EFB-8C06-C9B834569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1177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enabling device free tracking is very challenging. For the device tracking, we mostly rely on the directly received wireless signal. But in case of device-free tracking, we should use the signal reflected from the target object, which is weak, and overlapped with many other reflections.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8429F1-DC4C-4EFB-8C06-C9B834569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4754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talk, we introduce strata that enables device-free finger tracking only using the commercial smartphone. Using the speaker and microphones of the smartphone, we send and receive audio signal in inaudible frequency band, and track the movement of small object such as finger. The tracking algorithm is all implemented in software.</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8429F1-DC4C-4EFB-8C06-C9B834569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94943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Basically, tracking object with acoustic signal have several advantages. One of the important advantages is that it have small wavelength, so small travel distance change causes significant phase change. For example, when we use 20 </a:t>
            </a:r>
            <a:r>
              <a:rPr lang="en-US" dirty="0" err="1"/>
              <a:t>KHz</a:t>
            </a:r>
            <a:r>
              <a:rPr lang="en-US" dirty="0"/>
              <a:t> band, the wavelength is 1.7 cm, so changing the distance of the object only by 1 mm causes the phase change of 0.2pi, which is large enough to detect and monitor. By observing the phase change, we can track the movement of the target in fine resolution.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8429F1-DC4C-4EFB-8C06-C9B834569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578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in practice, there are several challenges in acoustic passive tracking. </a:t>
            </a:r>
            <a:r>
              <a:rPr lang="en-US" baseline="0" dirty="0"/>
              <a:t>First of all, the received signals from the microphone is the combination of all of the reflected signal including the signal reflected by the finger. Therefore, even if the finger movement causes the phase change, it is difficult to observe it because of the other reflections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8429F1-DC4C-4EFB-8C06-C9B834569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0684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Moreover, what</a:t>
            </a:r>
            <a:r>
              <a:rPr lang="en-US" baseline="0" dirty="0"/>
              <a:t> makes it more difficult is when there are multiple moving objects. If multiple objects cause different phase change, it becomes really challenging to separately observe them. Considering that this tracking technique will be used for smart watch and VR devices that are exposed to the movement of the surrounding objects, this is very serious problem that we have to address in practice.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8429F1-DC4C-4EFB-8C06-C9B834569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7907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19:   2 minutes 30 seconds</a:t>
            </a:r>
          </a:p>
        </p:txBody>
      </p:sp>
      <p:sp>
        <p:nvSpPr>
          <p:cNvPr id="4" name="Slide Number Placeholder 3"/>
          <p:cNvSpPr>
            <a:spLocks noGrp="1"/>
          </p:cNvSpPr>
          <p:nvPr>
            <p:ph type="sldNum" sz="quarter" idx="5"/>
          </p:nvPr>
        </p:nvSpPr>
        <p:spPr/>
        <p:txBody>
          <a:bodyPr/>
          <a:lstStyle/>
          <a:p>
            <a:fld id="{D711AF78-9C63-2C46-9D2F-C9E877191EAD}" type="slidenum">
              <a:rPr lang="en-US" smtClean="0"/>
              <a:t>56</a:t>
            </a:fld>
            <a:endParaRPr lang="en-US"/>
          </a:p>
        </p:txBody>
      </p:sp>
    </p:spTree>
    <p:extLst>
      <p:ext uri="{BB962C8B-B14F-4D97-AF65-F5344CB8AC3E}">
        <p14:creationId xmlns:p14="http://schemas.microsoft.com/office/powerpoint/2010/main" val="41227126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Strata, we address these challenges by tracking the object using the channel impulse response. CIR is </a:t>
            </a:r>
            <a:r>
              <a:rPr lang="en-US" baseline="0" dirty="0"/>
              <a:t>characterization of all of the reflected paths between transmitter and the receiver. It is represented as the complex vector h[n], where each element includes the signal path information in different delays.  Let’s say there are three different reflecting objects in the channel. Depending on the delay of them, they are represented in different elements in the channel impulse response vector. This is a general mathematical representation of the channel. It is represented as a complex number where the magnitude is determined by the strength of the reflected signal, and the phase is determined by the delay. Here I presented only 3 reflector, but in practice, there are much more reflectors, and the profile of the multiple reflectors in a single element are  linearly added.</a:t>
            </a:r>
          </a:p>
          <a:p>
            <a:endParaRPr lang="en-US" dirty="0"/>
          </a:p>
          <a:p>
            <a:r>
              <a:rPr lang="en-US" dirty="0"/>
              <a:t>In the remainder the talk, I will explain how to get the CIR from the acoustic channel, and how to track the finger movement using it.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8429F1-DC4C-4EFB-8C06-C9B834569BA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829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19:   2 minutes 30 seconds</a:t>
            </a:r>
          </a:p>
        </p:txBody>
      </p:sp>
      <p:sp>
        <p:nvSpPr>
          <p:cNvPr id="4" name="Slide Number Placeholder 3"/>
          <p:cNvSpPr>
            <a:spLocks noGrp="1"/>
          </p:cNvSpPr>
          <p:nvPr>
            <p:ph type="sldNum" sz="quarter" idx="5"/>
          </p:nvPr>
        </p:nvSpPr>
        <p:spPr/>
        <p:txBody>
          <a:bodyPr/>
          <a:lstStyle/>
          <a:p>
            <a:fld id="{D711AF78-9C63-2C46-9D2F-C9E877191EAD}" type="slidenum">
              <a:rPr lang="en-US" smtClean="0"/>
              <a:t>57</a:t>
            </a:fld>
            <a:endParaRPr lang="en-US"/>
          </a:p>
        </p:txBody>
      </p:sp>
    </p:spTree>
    <p:extLst>
      <p:ext uri="{BB962C8B-B14F-4D97-AF65-F5344CB8AC3E}">
        <p14:creationId xmlns:p14="http://schemas.microsoft.com/office/powerpoint/2010/main" val="1097341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19:   2 minutes 30 seconds</a:t>
            </a:r>
          </a:p>
        </p:txBody>
      </p:sp>
      <p:sp>
        <p:nvSpPr>
          <p:cNvPr id="4" name="Slide Number Placeholder 3"/>
          <p:cNvSpPr>
            <a:spLocks noGrp="1"/>
          </p:cNvSpPr>
          <p:nvPr>
            <p:ph type="sldNum" sz="quarter" idx="5"/>
          </p:nvPr>
        </p:nvSpPr>
        <p:spPr/>
        <p:txBody>
          <a:bodyPr/>
          <a:lstStyle/>
          <a:p>
            <a:fld id="{D711AF78-9C63-2C46-9D2F-C9E877191EAD}" type="slidenum">
              <a:rPr lang="en-US" smtClean="0"/>
              <a:t>59</a:t>
            </a:fld>
            <a:endParaRPr lang="en-US"/>
          </a:p>
        </p:txBody>
      </p:sp>
    </p:spTree>
    <p:extLst>
      <p:ext uri="{BB962C8B-B14F-4D97-AF65-F5344CB8AC3E}">
        <p14:creationId xmlns:p14="http://schemas.microsoft.com/office/powerpoint/2010/main" val="2103793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58: 30 minutes</a:t>
            </a:r>
          </a:p>
        </p:txBody>
      </p:sp>
      <p:sp>
        <p:nvSpPr>
          <p:cNvPr id="4" name="Slide Number Placeholder 3"/>
          <p:cNvSpPr>
            <a:spLocks noGrp="1"/>
          </p:cNvSpPr>
          <p:nvPr>
            <p:ph type="sldNum" sz="quarter" idx="5"/>
          </p:nvPr>
        </p:nvSpPr>
        <p:spPr/>
        <p:txBody>
          <a:bodyPr/>
          <a:lstStyle/>
          <a:p>
            <a:fld id="{D711AF78-9C63-2C46-9D2F-C9E877191EAD}" type="slidenum">
              <a:rPr lang="en-US" smtClean="0"/>
              <a:t>65</a:t>
            </a:fld>
            <a:endParaRPr lang="en-US"/>
          </a:p>
        </p:txBody>
      </p:sp>
    </p:spTree>
    <p:extLst>
      <p:ext uri="{BB962C8B-B14F-4D97-AF65-F5344CB8AC3E}">
        <p14:creationId xmlns:p14="http://schemas.microsoft.com/office/powerpoint/2010/main" val="920969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days, people are surrounded by smart devices such as smart phone, laptop, smart TV and smart watch. According to some survey, a person carriers 2.9 smart devices in average. For some of the smart devices, they require sophisticated user interface to fully utilize the functionality, but the provided controller is not sufficient. For example, with smart TV, we can do almost all things we do with laptop or tablet such as web-browsing, social network and gaming, but the traditional remote controller is not good enough to utilize them. Similarly, smart glasses usually has small touch pad and we can use it to make a few simple commands such swiping and tapping, but the number of distinct gestures are limited and it significantly reduces the usability of the smart glasses.</a:t>
            </a:r>
            <a:endParaRPr lang="en-US" dirty="0"/>
          </a:p>
        </p:txBody>
      </p:sp>
      <p:sp>
        <p:nvSpPr>
          <p:cNvPr id="4" name="Slide Number Placeholder 3"/>
          <p:cNvSpPr>
            <a:spLocks noGrp="1"/>
          </p:cNvSpPr>
          <p:nvPr>
            <p:ph type="sldNum" sz="quarter" idx="10"/>
          </p:nvPr>
        </p:nvSpPr>
        <p:spPr/>
        <p:txBody>
          <a:bodyPr/>
          <a:lstStyle/>
          <a:p>
            <a:fld id="{548429F1-DC4C-4EFB-8C06-C9B834569BA6}" type="slidenum">
              <a:rPr lang="en-US" smtClean="0"/>
              <a:t>70</a:t>
            </a:fld>
            <a:endParaRPr lang="en-US"/>
          </a:p>
        </p:txBody>
      </p:sp>
    </p:spTree>
    <p:extLst>
      <p:ext uri="{BB962C8B-B14F-4D97-AF65-F5344CB8AC3E}">
        <p14:creationId xmlns:p14="http://schemas.microsoft.com/office/powerpoint/2010/main" val="3055063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track the device movement,</a:t>
            </a:r>
            <a:r>
              <a:rPr lang="en-US" baseline="0" dirty="0"/>
              <a:t> one possible way is using </a:t>
            </a:r>
            <a:r>
              <a:rPr lang="en-US" baseline="0" dirty="0" err="1"/>
              <a:t>RF</a:t>
            </a:r>
            <a:r>
              <a:rPr lang="en-US" baseline="0" dirty="0"/>
              <a:t> signal, which is very popular in indoor localization. However, it only achieves sub-meter level accuracy which our application requires cm level accuracy. Another possible way will be using the accelerometer in the mobile device. If the device is moving, the acceleration is generated and we can use it to track the position. However, the measured acceleration has huge noise and the tracking is not feasible. Using the gyroscope, we can track the rotational movement of the device. It is indeed used for commercial air mouse products and remote controllers for smart TVs. The problem of this approach is it tracks the rotational movement of our wrist while the mouse pointer is moving is </a:t>
            </a:r>
            <a:r>
              <a:rPr lang="en-US" baseline="0" dirty="0" err="1"/>
              <a:t>2D</a:t>
            </a:r>
            <a:r>
              <a:rPr lang="en-US" baseline="0" dirty="0"/>
              <a:t> plane. The disparity between the rotational movement and </a:t>
            </a:r>
            <a:r>
              <a:rPr lang="en-US" baseline="0" dirty="0" err="1"/>
              <a:t>2D</a:t>
            </a:r>
            <a:r>
              <a:rPr lang="en-US" baseline="0" dirty="0"/>
              <a:t> movement makes the users experience difficulties in controlling the pointer using gyroscope.</a:t>
            </a:r>
            <a:endParaRPr lang="en-US" dirty="0"/>
          </a:p>
        </p:txBody>
      </p:sp>
      <p:sp>
        <p:nvSpPr>
          <p:cNvPr id="4" name="Slide Number Placeholder 3"/>
          <p:cNvSpPr>
            <a:spLocks noGrp="1"/>
          </p:cNvSpPr>
          <p:nvPr>
            <p:ph type="sldNum" sz="quarter" idx="10"/>
          </p:nvPr>
        </p:nvSpPr>
        <p:spPr/>
        <p:txBody>
          <a:bodyPr/>
          <a:lstStyle/>
          <a:p>
            <a:fld id="{548429F1-DC4C-4EFB-8C06-C9B834569BA6}" type="slidenum">
              <a:rPr lang="en-US" smtClean="0"/>
              <a:t>72</a:t>
            </a:fld>
            <a:endParaRPr lang="en-US"/>
          </a:p>
        </p:txBody>
      </p:sp>
    </p:spTree>
    <p:extLst>
      <p:ext uri="{BB962C8B-B14F-4D97-AF65-F5344CB8AC3E}">
        <p14:creationId xmlns:p14="http://schemas.microsoft.com/office/powerpoint/2010/main" val="911414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track the device movement using the audio signal. In particular, we use the Doppler shift</a:t>
            </a:r>
            <a:r>
              <a:rPr lang="en-US" baseline="0" dirty="0"/>
              <a:t> generated while the device is moving. Here, the device to be tracked has two speakers, and each speaker emit pure sinusoid tones in different inaudible frequencies. The mobile device records the audio signal and sends it back to the processor, where it tracks the movement by analyzing the Doppler shift. </a:t>
            </a:r>
            <a:endParaRPr lang="en-US" dirty="0"/>
          </a:p>
        </p:txBody>
      </p:sp>
      <p:sp>
        <p:nvSpPr>
          <p:cNvPr id="4" name="Slide Number Placeholder 3"/>
          <p:cNvSpPr>
            <a:spLocks noGrp="1"/>
          </p:cNvSpPr>
          <p:nvPr>
            <p:ph type="sldNum" sz="quarter" idx="10"/>
          </p:nvPr>
        </p:nvSpPr>
        <p:spPr/>
        <p:txBody>
          <a:bodyPr/>
          <a:lstStyle/>
          <a:p>
            <a:fld id="{548429F1-DC4C-4EFB-8C06-C9B834569BA6}" type="slidenum">
              <a:rPr lang="en-US" smtClean="0"/>
              <a:t>73</a:t>
            </a:fld>
            <a:endParaRPr lang="en-US"/>
          </a:p>
        </p:txBody>
      </p:sp>
    </p:spTree>
    <p:extLst>
      <p:ext uri="{BB962C8B-B14F-4D97-AF65-F5344CB8AC3E}">
        <p14:creationId xmlns:p14="http://schemas.microsoft.com/office/powerpoint/2010/main" val="4036975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52F2CAD-3A65-C24F-8C6E-53483CFF24C0}" type="datetimeFigureOut">
              <a:rPr lang="en-US" smtClean="0"/>
              <a:t>10/2/19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2935729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2F2CAD-3A65-C24F-8C6E-53483CFF24C0}" type="datetimeFigureOut">
              <a:rPr lang="en-US" smtClean="0"/>
              <a:t>10/2/19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3999585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2F2CAD-3A65-C24F-8C6E-53483CFF24C0}" type="datetimeFigureOut">
              <a:rPr lang="en-US" smtClean="0"/>
              <a:t>10/2/19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1121880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2F2CAD-3A65-C24F-8C6E-53483CFF24C0}" type="datetimeFigureOut">
              <a:rPr lang="en-US" smtClean="0"/>
              <a:t>10/2/19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3777666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52F2CAD-3A65-C24F-8C6E-53483CFF24C0}" type="datetimeFigureOut">
              <a:rPr lang="en-US" smtClean="0"/>
              <a:t>10/2/19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3557812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2F2CAD-3A65-C24F-8C6E-53483CFF24C0}" type="datetimeFigureOut">
              <a:rPr lang="en-US" smtClean="0"/>
              <a:t>10/2/19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2183240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2F2CAD-3A65-C24F-8C6E-53483CFF24C0}" type="datetimeFigureOut">
              <a:rPr lang="en-US" smtClean="0"/>
              <a:t>10/2/19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3432159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52F2CAD-3A65-C24F-8C6E-53483CFF24C0}" type="datetimeFigureOut">
              <a:rPr lang="en-US" smtClean="0"/>
              <a:t>10/2/19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2924808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2F2CAD-3A65-C24F-8C6E-53483CFF24C0}" type="datetimeFigureOut">
              <a:rPr lang="en-US" smtClean="0"/>
              <a:t>10/2/19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1224241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52F2CAD-3A65-C24F-8C6E-53483CFF24C0}" type="datetimeFigureOut">
              <a:rPr lang="en-US" smtClean="0"/>
              <a:t>10/2/19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2146906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52F2CAD-3A65-C24F-8C6E-53483CFF24C0}" type="datetimeFigureOut">
              <a:rPr lang="en-US" smtClean="0"/>
              <a:t>10/2/19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08DE9A-9F1E-E241-AE61-67432D23D3F3}" type="slidenum">
              <a:rPr lang="en-US" smtClean="0"/>
              <a:t>‹#›</a:t>
            </a:fld>
            <a:endParaRPr lang="en-US"/>
          </a:p>
        </p:txBody>
      </p:sp>
    </p:spTree>
    <p:extLst>
      <p:ext uri="{BB962C8B-B14F-4D97-AF65-F5344CB8AC3E}">
        <p14:creationId xmlns:p14="http://schemas.microsoft.com/office/powerpoint/2010/main" val="11342002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2F2CAD-3A65-C24F-8C6E-53483CFF24C0}" type="datetimeFigureOut">
              <a:rPr lang="en-US" smtClean="0"/>
              <a:t>10/2/19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08DE9A-9F1E-E241-AE61-67432D23D3F3}" type="slidenum">
              <a:rPr lang="en-US" smtClean="0"/>
              <a:t>‹#›</a:t>
            </a:fld>
            <a:endParaRPr lang="en-US"/>
          </a:p>
        </p:txBody>
      </p:sp>
    </p:spTree>
    <p:extLst>
      <p:ext uri="{BB962C8B-B14F-4D97-AF65-F5344CB8AC3E}">
        <p14:creationId xmlns:p14="http://schemas.microsoft.com/office/powerpoint/2010/main" val="2162060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tiff"/><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76.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microsoft.com/office/2007/relationships/hdphoto" Target="../media/hdphoto2.wdp"/></Relationships>
</file>

<file path=ppt/slides/_rels/slide1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microsoft.com/office/2007/relationships/hdphoto" Target="../media/hdphoto3.wdp"/></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77.png"/><Relationship Id="rId4" Type="http://schemas.openxmlformats.org/officeDocument/2006/relationships/image" Target="../media/image80.png"/></Relationships>
</file>

<file path=ppt/slides/_rels/slide12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83.png"/></Relationships>
</file>

<file path=ppt/slides/_rels/slide12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jpg"/></Relationships>
</file>

<file path=ppt/slides/_rels/slide12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5.emf"/><Relationship Id="rId5" Type="http://schemas.openxmlformats.org/officeDocument/2006/relationships/image" Target="../media/image94.emf"/><Relationship Id="rId4" Type="http://schemas.openxmlformats.org/officeDocument/2006/relationships/image" Target="../media/image93.png"/></Relationships>
</file>

<file path=ppt/slides/_rels/slide13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98.png"/><Relationship Id="rId4" Type="http://schemas.openxmlformats.org/officeDocument/2006/relationships/image" Target="../media/image97.jpeg"/></Relationships>
</file>

<file path=ppt/slides/_rels/slide132.xml.rels><?xml version="1.0" encoding="UTF-8" standalone="yes"?>
<Relationships xmlns="http://schemas.openxmlformats.org/package/2006/relationships"><Relationship Id="rId8" Type="http://schemas.openxmlformats.org/officeDocument/2006/relationships/image" Target="../media/image700.png"/><Relationship Id="rId3" Type="http://schemas.openxmlformats.org/officeDocument/2006/relationships/image" Target="../media/image390.png"/><Relationship Id="rId7" Type="http://schemas.openxmlformats.org/officeDocument/2006/relationships/image" Target="../media/image102.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1.emf"/><Relationship Id="rId5" Type="http://schemas.openxmlformats.org/officeDocument/2006/relationships/image" Target="../media/image100.emf"/><Relationship Id="rId4" Type="http://schemas.openxmlformats.org/officeDocument/2006/relationships/image" Target="../media/image99.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image" Target="../media/image103.jpeg"/><Relationship Id="rId7" Type="http://schemas.openxmlformats.org/officeDocument/2006/relationships/image" Target="../media/image100.em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105.emf"/><Relationship Id="rId10" Type="http://schemas.openxmlformats.org/officeDocument/2006/relationships/image" Target="../media/image106.emf"/><Relationship Id="rId4" Type="http://schemas.openxmlformats.org/officeDocument/2006/relationships/image" Target="../media/image104.jpeg"/><Relationship Id="rId9" Type="http://schemas.openxmlformats.org/officeDocument/2006/relationships/image" Target="../media/image102.jpeg"/></Relationships>
</file>

<file path=ppt/slides/_rels/slide135.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104.jpeg"/><Relationship Id="rId7" Type="http://schemas.openxmlformats.org/officeDocument/2006/relationships/image" Target="../media/image101.em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0.emf"/><Relationship Id="rId5" Type="http://schemas.openxmlformats.org/officeDocument/2006/relationships/image" Target="../media/image99.jpeg"/><Relationship Id="rId10" Type="http://schemas.openxmlformats.org/officeDocument/2006/relationships/image" Target="../media/image107.jpeg"/><Relationship Id="rId4" Type="http://schemas.openxmlformats.org/officeDocument/2006/relationships/image" Target="../media/image105.emf"/><Relationship Id="rId9" Type="http://schemas.openxmlformats.org/officeDocument/2006/relationships/image" Target="../media/image106.emf"/></Relationships>
</file>

<file path=ppt/slides/_rels/slide136.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270.png"/><Relationship Id="rId7" Type="http://schemas.openxmlformats.org/officeDocument/2006/relationships/image" Target="../media/image53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104.jpeg"/><Relationship Id="rId5" Type="http://schemas.openxmlformats.org/officeDocument/2006/relationships/image" Target="../media/image51.png"/><Relationship Id="rId10" Type="http://schemas.openxmlformats.org/officeDocument/2006/relationships/image" Target="../media/image110.jpeg"/><Relationship Id="rId4" Type="http://schemas.openxmlformats.org/officeDocument/2006/relationships/image" Target="../media/image50.png"/><Relationship Id="rId9" Type="http://schemas.openxmlformats.org/officeDocument/2006/relationships/image" Target="../media/image109.jpeg"/></Relationships>
</file>

<file path=ppt/slides/_rels/slide13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13.tiff"/><Relationship Id="rId2" Type="http://schemas.openxmlformats.org/officeDocument/2006/relationships/image" Target="../media/image112.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114.gif"/><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microsoft.com/office/2007/relationships/hdphoto" Target="../media/hdphoto1.wdp"/></Relationships>
</file>

<file path=ppt/slides/_rels/slide142.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76.png"/><Relationship Id="rId7" Type="http://schemas.openxmlformats.org/officeDocument/2006/relationships/customXml" Target="../ink/ink2.xml"/><Relationship Id="rId2"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customXml" Target="../ink/ink1.xml"/><Relationship Id="rId4" Type="http://schemas.microsoft.com/office/2007/relationships/hdphoto" Target="../media/hdphoto1.wdp"/></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15.tiff"/><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16.tiff"/><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15.tiff"/><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microsoft.com/office/2007/relationships/hdphoto" Target="../media/hdphoto1.wdp"/></Relationships>
</file>

<file path=ppt/slides/_rels/slide155.xml.rels><?xml version="1.0" encoding="UTF-8" standalone="yes"?>
<Relationships xmlns="http://schemas.openxmlformats.org/package/2006/relationships"><Relationship Id="rId2" Type="http://schemas.openxmlformats.org/officeDocument/2006/relationships/image" Target="../media/image117.tiff"/><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18.tiff"/><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19.tiff"/><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9.gif"/><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3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150.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png"/></Relationships>
</file>

<file path=ppt/slides/_rels/slide71.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6.jpeg"/><Relationship Id="rId7" Type="http://schemas.openxmlformats.org/officeDocument/2006/relationships/image" Target="../media/image41.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7.jpeg"/></Relationships>
</file>

<file path=ppt/slides/_rels/slide7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7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7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0.png"/><Relationship Id="rId4" Type="http://schemas.openxmlformats.org/officeDocument/2006/relationships/image" Target="../media/image19.png"/></Relationships>
</file>

<file path=ppt/slides/_rels/slide7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0.pn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0.png"/><Relationship Id="rId3" Type="http://schemas.openxmlformats.org/officeDocument/2006/relationships/image" Target="../media/image290.png"/><Relationship Id="rId7" Type="http://schemas.openxmlformats.org/officeDocument/2006/relationships/image" Target="../media/image320.png"/><Relationship Id="rId12" Type="http://schemas.openxmlformats.org/officeDocument/2006/relationships/image" Target="../media/image37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10.png"/><Relationship Id="rId11" Type="http://schemas.openxmlformats.org/officeDocument/2006/relationships/image" Target="../media/image360.png"/><Relationship Id="rId5" Type="http://schemas.openxmlformats.org/officeDocument/2006/relationships/image" Target="../media/image300.png"/><Relationship Id="rId15" Type="http://schemas.openxmlformats.org/officeDocument/2006/relationships/image" Target="../media/image40.png"/><Relationship Id="rId10" Type="http://schemas.openxmlformats.org/officeDocument/2006/relationships/image" Target="../media/image350.png"/><Relationship Id="rId4" Type="http://schemas.openxmlformats.org/officeDocument/2006/relationships/image" Target="../media/image301.png"/><Relationship Id="rId9" Type="http://schemas.openxmlformats.org/officeDocument/2006/relationships/image" Target="../media/image340.png"/><Relationship Id="rId14" Type="http://schemas.openxmlformats.org/officeDocument/2006/relationships/image" Target="../media/image391.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image" Target="../media/image410.png"/><Relationship Id="rId7"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57.jpeg"/></Relationships>
</file>

<file path=ppt/slides/_rels/slide89.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61.emf"/><Relationship Id="rId7" Type="http://schemas.openxmlformats.org/officeDocument/2006/relationships/image" Target="../media/image65.emf"/><Relationship Id="rId2" Type="http://schemas.openxmlformats.org/officeDocument/2006/relationships/image" Target="../media/image60.emf"/><Relationship Id="rId1" Type="http://schemas.openxmlformats.org/officeDocument/2006/relationships/slideLayout" Target="../slideLayouts/slideLayout2.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0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00.png"/><Relationship Id="rId1" Type="http://schemas.openxmlformats.org/officeDocument/2006/relationships/slideLayout" Target="../slideLayouts/slideLayout7.xml"/><Relationship Id="rId4" Type="http://schemas.openxmlformats.org/officeDocument/2006/relationships/image" Target="../media/image220.png"/></Relationships>
</file>

<file path=ppt/slides/_rels/slide95.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580.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260.png"/><Relationship Id="rId4" Type="http://schemas.openxmlformats.org/officeDocument/2006/relationships/image" Target="../media/image250.png"/></Relationships>
</file>

<file path=ppt/slides/_rels/slide9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C3E69D-A04A-E246-A3C0-46ACBE637F13}"/>
              </a:ext>
            </a:extLst>
          </p:cNvPr>
          <p:cNvSpPr txBox="1"/>
          <p:nvPr/>
        </p:nvSpPr>
        <p:spPr>
          <a:xfrm>
            <a:off x="0" y="1407876"/>
            <a:ext cx="9144000" cy="1200329"/>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Wireless and Mobile Systems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Lucida Bright" panose="02040602050505020304" pitchFamily="18" charset="77"/>
                <a:ea typeface="+mn-ea"/>
                <a:cs typeface="Centaur" panose="020F0502020204030204" pitchFamily="34" charset="0"/>
              </a:rPr>
              <a:t>for the IoT</a:t>
            </a:r>
          </a:p>
        </p:txBody>
      </p:sp>
      <p:pic>
        <p:nvPicPr>
          <p:cNvPr id="4" name="Picture 3">
            <a:extLst>
              <a:ext uri="{FF2B5EF4-FFF2-40B4-BE49-F238E27FC236}">
                <a16:creationId xmlns:a16="http://schemas.microsoft.com/office/drawing/2014/main" id="{7989A777-E05F-7845-9662-C68BAC3FB03B}"/>
              </a:ext>
            </a:extLst>
          </p:cNvPr>
          <p:cNvPicPr>
            <a:picLocks noChangeAspect="1"/>
          </p:cNvPicPr>
          <p:nvPr/>
        </p:nvPicPr>
        <p:blipFill>
          <a:blip r:embed="rId2">
            <a:alphaModFix amt="30000"/>
          </a:blip>
          <a:stretch>
            <a:fillRect/>
          </a:stretch>
        </p:blipFill>
        <p:spPr>
          <a:xfrm flipH="1">
            <a:off x="5384" y="0"/>
            <a:ext cx="1996901" cy="1343708"/>
          </a:xfrm>
          <a:prstGeom prst="rect">
            <a:avLst/>
          </a:prstGeom>
        </p:spPr>
      </p:pic>
      <p:pic>
        <p:nvPicPr>
          <p:cNvPr id="5" name="Picture 4">
            <a:extLst>
              <a:ext uri="{FF2B5EF4-FFF2-40B4-BE49-F238E27FC236}">
                <a16:creationId xmlns:a16="http://schemas.microsoft.com/office/drawing/2014/main" id="{5553C1DA-861C-2241-9F85-B898F7543377}"/>
              </a:ext>
            </a:extLst>
          </p:cNvPr>
          <p:cNvPicPr>
            <a:picLocks noChangeAspect="1"/>
          </p:cNvPicPr>
          <p:nvPr/>
        </p:nvPicPr>
        <p:blipFill>
          <a:blip r:embed="rId3">
            <a:alphaModFix amt="30000"/>
            <a:extLst>
              <a:ext uri="{28A0092B-C50C-407E-A947-70E740481C1C}">
                <a14:useLocalDpi xmlns:a14="http://schemas.microsoft.com/office/drawing/2010/main" val="0"/>
              </a:ext>
            </a:extLst>
          </a:blip>
          <a:stretch>
            <a:fillRect/>
          </a:stretch>
        </p:blipFill>
        <p:spPr>
          <a:xfrm>
            <a:off x="4599569" y="0"/>
            <a:ext cx="2025254" cy="1343574"/>
          </a:xfrm>
          <a:prstGeom prst="rect">
            <a:avLst/>
          </a:prstGeom>
        </p:spPr>
      </p:pic>
      <p:pic>
        <p:nvPicPr>
          <p:cNvPr id="6" name="Picture 5">
            <a:extLst>
              <a:ext uri="{FF2B5EF4-FFF2-40B4-BE49-F238E27FC236}">
                <a16:creationId xmlns:a16="http://schemas.microsoft.com/office/drawing/2014/main" id="{E87993C2-906B-BD4B-88DC-A2BAB6517D3D}"/>
              </a:ext>
            </a:extLst>
          </p:cNvPr>
          <p:cNvPicPr>
            <a:picLocks noChangeAspect="1"/>
          </p:cNvPicPr>
          <p:nvPr/>
        </p:nvPicPr>
        <p:blipFill>
          <a:blip r:embed="rId4">
            <a:alphaModFix amt="30000"/>
            <a:extLst>
              <a:ext uri="{28A0092B-C50C-407E-A947-70E740481C1C}">
                <a14:useLocalDpi xmlns:a14="http://schemas.microsoft.com/office/drawing/2010/main" val="0"/>
              </a:ext>
            </a:extLst>
          </a:blip>
          <a:stretch>
            <a:fillRect/>
          </a:stretch>
        </p:blipFill>
        <p:spPr>
          <a:xfrm>
            <a:off x="2283814" y="0"/>
            <a:ext cx="2034226" cy="1343708"/>
          </a:xfrm>
          <a:prstGeom prst="rect">
            <a:avLst/>
          </a:prstGeom>
        </p:spPr>
      </p:pic>
      <p:pic>
        <p:nvPicPr>
          <p:cNvPr id="7" name="Picture 6">
            <a:extLst>
              <a:ext uri="{FF2B5EF4-FFF2-40B4-BE49-F238E27FC236}">
                <a16:creationId xmlns:a16="http://schemas.microsoft.com/office/drawing/2014/main" id="{0ACEA7FB-EFFD-3B44-A86A-C7A6164C5673}"/>
              </a:ext>
            </a:extLst>
          </p:cNvPr>
          <p:cNvPicPr>
            <a:picLocks noChangeAspect="1"/>
          </p:cNvPicPr>
          <p:nvPr/>
        </p:nvPicPr>
        <p:blipFill>
          <a:blip r:embed="rId5">
            <a:alphaModFix amt="30000"/>
            <a:extLst>
              <a:ext uri="{28A0092B-C50C-407E-A947-70E740481C1C}">
                <a14:useLocalDpi xmlns:a14="http://schemas.microsoft.com/office/drawing/2010/main" val="0"/>
              </a:ext>
            </a:extLst>
          </a:blip>
          <a:stretch>
            <a:fillRect/>
          </a:stretch>
        </p:blipFill>
        <p:spPr>
          <a:xfrm flipH="1">
            <a:off x="7328635" y="5504228"/>
            <a:ext cx="1815365" cy="1352032"/>
          </a:xfrm>
          <a:prstGeom prst="rect">
            <a:avLst/>
          </a:prstGeom>
        </p:spPr>
      </p:pic>
      <p:pic>
        <p:nvPicPr>
          <p:cNvPr id="8" name="Picture 7">
            <a:extLst>
              <a:ext uri="{FF2B5EF4-FFF2-40B4-BE49-F238E27FC236}">
                <a16:creationId xmlns:a16="http://schemas.microsoft.com/office/drawing/2014/main" id="{4CA88B0C-5D03-394B-847E-434533560049}"/>
              </a:ext>
            </a:extLst>
          </p:cNvPr>
          <p:cNvPicPr>
            <a:picLocks noChangeAspect="1"/>
          </p:cNvPicPr>
          <p:nvPr/>
        </p:nvPicPr>
        <p:blipFill>
          <a:blip r:embed="rId6">
            <a:alphaModFix amt="30000"/>
            <a:extLst>
              <a:ext uri="{28A0092B-C50C-407E-A947-70E740481C1C}">
                <a14:useLocalDpi xmlns:a14="http://schemas.microsoft.com/office/drawing/2010/main" val="0"/>
              </a:ext>
            </a:extLst>
          </a:blip>
          <a:stretch>
            <a:fillRect/>
          </a:stretch>
        </p:blipFill>
        <p:spPr>
          <a:xfrm>
            <a:off x="5384" y="5508662"/>
            <a:ext cx="1996901" cy="1347598"/>
          </a:xfrm>
          <a:prstGeom prst="rect">
            <a:avLst/>
          </a:prstGeom>
        </p:spPr>
      </p:pic>
      <p:pic>
        <p:nvPicPr>
          <p:cNvPr id="9" name="Picture 8">
            <a:extLst>
              <a:ext uri="{FF2B5EF4-FFF2-40B4-BE49-F238E27FC236}">
                <a16:creationId xmlns:a16="http://schemas.microsoft.com/office/drawing/2014/main" id="{392AA96E-EE2B-D34B-A660-D55D6C8AEC25}"/>
              </a:ext>
            </a:extLst>
          </p:cNvPr>
          <p:cNvPicPr>
            <a:picLocks noChangeAspect="1"/>
          </p:cNvPicPr>
          <p:nvPr/>
        </p:nvPicPr>
        <p:blipFill rotWithShape="1">
          <a:blip r:embed="rId7">
            <a:alphaModFix amt="30000"/>
          </a:blip>
          <a:srcRect l="14066" r="9796"/>
          <a:stretch/>
        </p:blipFill>
        <p:spPr>
          <a:xfrm>
            <a:off x="2393114" y="5504805"/>
            <a:ext cx="2040047" cy="1351455"/>
          </a:xfrm>
          <a:prstGeom prst="rect">
            <a:avLst/>
          </a:prstGeom>
        </p:spPr>
      </p:pic>
      <p:sp>
        <p:nvSpPr>
          <p:cNvPr id="10" name="TextBox 9">
            <a:extLst>
              <a:ext uri="{FF2B5EF4-FFF2-40B4-BE49-F238E27FC236}">
                <a16:creationId xmlns:a16="http://schemas.microsoft.com/office/drawing/2014/main" id="{DC7A88D3-319C-0044-946E-22EE76012E8F}"/>
              </a:ext>
            </a:extLst>
          </p:cNvPr>
          <p:cNvSpPr txBox="1"/>
          <p:nvPr/>
        </p:nvSpPr>
        <p:spPr>
          <a:xfrm>
            <a:off x="150222" y="4407636"/>
            <a:ext cx="884355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41100"/>
                </a:solidFill>
                <a:effectLst/>
                <a:uLnTx/>
                <a:uFillTx/>
                <a:latin typeface="Lucida Bright" panose="02040602050505020304" pitchFamily="18" charset="77"/>
                <a:ea typeface="+mn-ea"/>
                <a:cs typeface="Centaur" panose="020F0502020204030204" pitchFamily="34" charset="0"/>
              </a:rPr>
              <a:t>Nirupam Roy</a:t>
            </a:r>
          </a:p>
        </p:txBody>
      </p:sp>
      <p:pic>
        <p:nvPicPr>
          <p:cNvPr id="12" name="Picture 11">
            <a:extLst>
              <a:ext uri="{FF2B5EF4-FFF2-40B4-BE49-F238E27FC236}">
                <a16:creationId xmlns:a16="http://schemas.microsoft.com/office/drawing/2014/main" id="{CF9E4994-D17B-DE4F-B6E9-C809FAE2AB67}"/>
              </a:ext>
            </a:extLst>
          </p:cNvPr>
          <p:cNvPicPr>
            <a:picLocks noChangeAspect="1"/>
          </p:cNvPicPr>
          <p:nvPr/>
        </p:nvPicPr>
        <p:blipFill>
          <a:blip r:embed="rId8">
            <a:alphaModFix amt="30000"/>
          </a:blip>
          <a:stretch>
            <a:fillRect/>
          </a:stretch>
        </p:blipFill>
        <p:spPr>
          <a:xfrm>
            <a:off x="4823990" y="5494159"/>
            <a:ext cx="2113815" cy="1362101"/>
          </a:xfrm>
          <a:prstGeom prst="rect">
            <a:avLst/>
          </a:prstGeom>
        </p:spPr>
      </p:pic>
      <p:pic>
        <p:nvPicPr>
          <p:cNvPr id="13" name="Picture 12">
            <a:extLst>
              <a:ext uri="{FF2B5EF4-FFF2-40B4-BE49-F238E27FC236}">
                <a16:creationId xmlns:a16="http://schemas.microsoft.com/office/drawing/2014/main" id="{3C7C3A76-2BF2-5445-A080-643468C5D893}"/>
              </a:ext>
            </a:extLst>
          </p:cNvPr>
          <p:cNvPicPr>
            <a:picLocks noChangeAspect="1"/>
          </p:cNvPicPr>
          <p:nvPr/>
        </p:nvPicPr>
        <p:blipFill>
          <a:blip r:embed="rId9">
            <a:alphaModFix amt="30000"/>
          </a:blip>
          <a:stretch>
            <a:fillRect/>
          </a:stretch>
        </p:blipFill>
        <p:spPr>
          <a:xfrm flipH="1">
            <a:off x="6906351" y="0"/>
            <a:ext cx="2237649" cy="1363837"/>
          </a:xfrm>
          <a:prstGeom prst="rect">
            <a:avLst/>
          </a:prstGeom>
        </p:spPr>
      </p:pic>
      <p:sp>
        <p:nvSpPr>
          <p:cNvPr id="14" name="TextBox 13">
            <a:extLst>
              <a:ext uri="{FF2B5EF4-FFF2-40B4-BE49-F238E27FC236}">
                <a16:creationId xmlns:a16="http://schemas.microsoft.com/office/drawing/2014/main" id="{B62A5218-ECBB-384E-A052-6B47A9781DD5}"/>
              </a:ext>
            </a:extLst>
          </p:cNvPr>
          <p:cNvSpPr txBox="1"/>
          <p:nvPr/>
        </p:nvSpPr>
        <p:spPr>
          <a:xfrm>
            <a:off x="3381405" y="4827447"/>
            <a:ext cx="2401618"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M-W 2:00-3:15pm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Lucida Bright" panose="02040602050505020304" pitchFamily="18" charset="77"/>
                <a:ea typeface="+mn-ea"/>
                <a:cs typeface="+mn-cs"/>
              </a:rPr>
              <a:t>CSI 1122</a:t>
            </a:r>
          </a:p>
        </p:txBody>
      </p:sp>
      <p:pic>
        <p:nvPicPr>
          <p:cNvPr id="15" name="Picture 14">
            <a:extLst>
              <a:ext uri="{FF2B5EF4-FFF2-40B4-BE49-F238E27FC236}">
                <a16:creationId xmlns:a16="http://schemas.microsoft.com/office/drawing/2014/main" id="{9287E29F-DE24-354C-A014-C78EAA487504}"/>
              </a:ext>
            </a:extLst>
          </p:cNvPr>
          <p:cNvPicPr>
            <a:picLocks noChangeAspect="1"/>
          </p:cNvPicPr>
          <p:nvPr/>
        </p:nvPicPr>
        <p:blipFill>
          <a:blip r:embed="rId10"/>
          <a:stretch>
            <a:fillRect/>
          </a:stretch>
        </p:blipFill>
        <p:spPr>
          <a:xfrm>
            <a:off x="37622" y="4664614"/>
            <a:ext cx="2189001" cy="760351"/>
          </a:xfrm>
          <a:prstGeom prst="rect">
            <a:avLst/>
          </a:prstGeom>
        </p:spPr>
      </p:pic>
      <p:sp>
        <p:nvSpPr>
          <p:cNvPr id="16" name="TextBox 15">
            <a:extLst>
              <a:ext uri="{FF2B5EF4-FFF2-40B4-BE49-F238E27FC236}">
                <a16:creationId xmlns:a16="http://schemas.microsoft.com/office/drawing/2014/main" id="{7B6BF136-A7BB-C241-B057-D88B7C55BFF6}"/>
              </a:ext>
            </a:extLst>
          </p:cNvPr>
          <p:cNvSpPr txBox="1"/>
          <p:nvPr/>
        </p:nvSpPr>
        <p:spPr>
          <a:xfrm>
            <a:off x="2719137" y="2592390"/>
            <a:ext cx="3730508"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75000"/>
                  </a:srgbClr>
                </a:solidFill>
                <a:effectLst/>
                <a:uLnTx/>
                <a:uFillTx/>
                <a:latin typeface="Lucida Bright" panose="02040602050505020304" pitchFamily="18" charset="77"/>
                <a:ea typeface="+mn-ea"/>
                <a:cs typeface="+mn-cs"/>
              </a:rPr>
              <a:t>CMSC 818W : Fall 2019</a:t>
            </a:r>
          </a:p>
        </p:txBody>
      </p:sp>
      <p:sp>
        <p:nvSpPr>
          <p:cNvPr id="17" name="TextBox 16">
            <a:extLst>
              <a:ext uri="{FF2B5EF4-FFF2-40B4-BE49-F238E27FC236}">
                <a16:creationId xmlns:a16="http://schemas.microsoft.com/office/drawing/2014/main" id="{722F55EA-EA03-B44F-B899-34BF229DA4B8}"/>
              </a:ext>
            </a:extLst>
          </p:cNvPr>
          <p:cNvSpPr txBox="1"/>
          <p:nvPr/>
        </p:nvSpPr>
        <p:spPr>
          <a:xfrm>
            <a:off x="0" y="3508293"/>
            <a:ext cx="9144000" cy="830997"/>
          </a:xfrm>
          <a:prstGeom prst="rect">
            <a:avLst/>
          </a:prstGeom>
          <a:noFill/>
        </p:spPr>
        <p:txBody>
          <a:bodyPr wrap="square" rtlCol="0">
            <a:spAutoFit/>
          </a:bodyPr>
          <a:lstStyle/>
          <a:p>
            <a:pPr algn="ctr"/>
            <a:r>
              <a:rPr kumimoji="0" lang="en-US" sz="2400" b="1" i="0" u="none" strike="noStrike" kern="1200" cap="none" spc="0" normalizeH="0" baseline="0" noProof="0" dirty="0">
                <a:ln>
                  <a:noFill/>
                </a:ln>
                <a:solidFill>
                  <a:srgbClr val="4472C4">
                    <a:lumMod val="75000"/>
                  </a:srgbClr>
                </a:solidFill>
                <a:effectLst/>
                <a:uLnTx/>
                <a:uFillTx/>
                <a:latin typeface="Lucida Bright" panose="02040602050505020304" pitchFamily="18" charset="77"/>
                <a:ea typeface="+mn-ea"/>
                <a:cs typeface="+mn-cs"/>
              </a:rPr>
              <a:t>Lecture 3</a:t>
            </a:r>
            <a:r>
              <a:rPr lang="en-US" sz="2400" b="1" dirty="0">
                <a:solidFill>
                  <a:srgbClr val="4472C4">
                    <a:lumMod val="75000"/>
                  </a:srgbClr>
                </a:solidFill>
                <a:latin typeface="Lucida Bright" panose="02040602050505020304" pitchFamily="18" charset="77"/>
              </a:rPr>
              <a:t>.2: Application of Waves in Detection and Ranging</a:t>
            </a:r>
          </a:p>
        </p:txBody>
      </p:sp>
    </p:spTree>
    <p:extLst>
      <p:ext uri="{BB962C8B-B14F-4D97-AF65-F5344CB8AC3E}">
        <p14:creationId xmlns:p14="http://schemas.microsoft.com/office/powerpoint/2010/main" val="2990689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AB32FCD6-90F7-A443-8613-6107F963940F}"/>
              </a:ext>
            </a:extLst>
          </p:cNvPr>
          <p:cNvSpPr txBox="1"/>
          <p:nvPr/>
        </p:nvSpPr>
        <p:spPr>
          <a:xfrm>
            <a:off x="2257232" y="413715"/>
            <a:ext cx="2495744" cy="584775"/>
          </a:xfrm>
          <a:prstGeom prst="rect">
            <a:avLst/>
          </a:prstGeom>
          <a:solidFill>
            <a:schemeClr val="accent1">
              <a:lumMod val="50000"/>
            </a:schemeClr>
          </a:solidFill>
        </p:spPr>
        <p:txBody>
          <a:bodyPr wrap="square" rtlCol="0">
            <a:spAutoFit/>
          </a:bodyPr>
          <a:lstStyle/>
          <a:p>
            <a:pPr algn="ctr"/>
            <a:r>
              <a:rPr lang="en-US" sz="3200" dirty="0" err="1">
                <a:solidFill>
                  <a:schemeClr val="bg1"/>
                </a:solidFill>
              </a:rPr>
              <a:t>TDoA</a:t>
            </a:r>
            <a:endParaRPr lang="en-US" sz="3200" dirty="0">
              <a:solidFill>
                <a:schemeClr val="bg1"/>
              </a:solidFill>
            </a:endParaRPr>
          </a:p>
        </p:txBody>
      </p:sp>
      <p:pic>
        <p:nvPicPr>
          <p:cNvPr id="6" name="Picture 5">
            <a:extLst>
              <a:ext uri="{FF2B5EF4-FFF2-40B4-BE49-F238E27FC236}">
                <a16:creationId xmlns:a16="http://schemas.microsoft.com/office/drawing/2014/main" id="{95943071-EB6C-344C-80D4-9E57B8E9B210}"/>
              </a:ext>
            </a:extLst>
          </p:cNvPr>
          <p:cNvPicPr>
            <a:picLocks noChangeAspect="1"/>
          </p:cNvPicPr>
          <p:nvPr/>
        </p:nvPicPr>
        <p:blipFill>
          <a:blip r:embed="rId2"/>
          <a:stretch>
            <a:fillRect/>
          </a:stretch>
        </p:blipFill>
        <p:spPr>
          <a:xfrm>
            <a:off x="977899" y="1087194"/>
            <a:ext cx="7112001" cy="5357091"/>
          </a:xfrm>
          <a:prstGeom prst="rect">
            <a:avLst/>
          </a:prstGeom>
        </p:spPr>
      </p:pic>
      <p:sp>
        <p:nvSpPr>
          <p:cNvPr id="21" name="Rectangle 20">
            <a:extLst>
              <a:ext uri="{FF2B5EF4-FFF2-40B4-BE49-F238E27FC236}">
                <a16:creationId xmlns:a16="http://schemas.microsoft.com/office/drawing/2014/main" id="{F3D238EE-461F-2946-B658-57A8F997676D}"/>
              </a:ext>
            </a:extLst>
          </p:cNvPr>
          <p:cNvSpPr/>
          <p:nvPr/>
        </p:nvSpPr>
        <p:spPr>
          <a:xfrm>
            <a:off x="1720312" y="4029558"/>
            <a:ext cx="2851688" cy="356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99534C7-3C5C-594F-9247-8D4E202AEBA2}"/>
              </a:ext>
            </a:extLst>
          </p:cNvPr>
          <p:cNvSpPr/>
          <p:nvPr/>
        </p:nvSpPr>
        <p:spPr>
          <a:xfrm>
            <a:off x="4997587" y="4076053"/>
            <a:ext cx="2356767" cy="216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ED48BF7-B764-7B4B-8C65-FEAB33C53ABB}"/>
              </a:ext>
            </a:extLst>
          </p:cNvPr>
          <p:cNvSpPr/>
          <p:nvPr/>
        </p:nvSpPr>
        <p:spPr>
          <a:xfrm>
            <a:off x="5554213" y="2148580"/>
            <a:ext cx="306194" cy="28869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F048CA8-7A19-BD40-BDBC-D259E29F1CA2}"/>
              </a:ext>
            </a:extLst>
          </p:cNvPr>
          <p:cNvSpPr/>
          <p:nvPr/>
        </p:nvSpPr>
        <p:spPr>
          <a:xfrm>
            <a:off x="3146156" y="3699296"/>
            <a:ext cx="497997" cy="376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93067CE-897A-BA4D-906B-DEFD2DD293E7}"/>
              </a:ext>
            </a:extLst>
          </p:cNvPr>
          <p:cNvSpPr/>
          <p:nvPr/>
        </p:nvSpPr>
        <p:spPr>
          <a:xfrm>
            <a:off x="5369029" y="3714337"/>
            <a:ext cx="497997" cy="376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FE8CF4A-38CD-8841-90BC-04DF47E5BCB4}"/>
              </a:ext>
            </a:extLst>
          </p:cNvPr>
          <p:cNvSpPr/>
          <p:nvPr/>
        </p:nvSpPr>
        <p:spPr>
          <a:xfrm>
            <a:off x="3256105" y="2548896"/>
            <a:ext cx="497997" cy="376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4D25C1C-30EA-344B-9D1C-6662034CA9ED}"/>
              </a:ext>
            </a:extLst>
          </p:cNvPr>
          <p:cNvSpPr/>
          <p:nvPr/>
        </p:nvSpPr>
        <p:spPr>
          <a:xfrm>
            <a:off x="6189417" y="2681630"/>
            <a:ext cx="497997" cy="376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B19884C-75FB-6F4F-AB7D-691050D3AAAB}"/>
              </a:ext>
            </a:extLst>
          </p:cNvPr>
          <p:cNvSpPr txBox="1"/>
          <p:nvPr/>
        </p:nvSpPr>
        <p:spPr>
          <a:xfrm>
            <a:off x="4049465" y="2216923"/>
            <a:ext cx="405880" cy="646331"/>
          </a:xfrm>
          <a:prstGeom prst="rect">
            <a:avLst/>
          </a:prstGeom>
          <a:noFill/>
        </p:spPr>
        <p:txBody>
          <a:bodyPr wrap="none" rtlCol="0">
            <a:spAutoFit/>
          </a:bodyPr>
          <a:lstStyle/>
          <a:p>
            <a:r>
              <a:rPr lang="en-US" sz="3600" dirty="0"/>
              <a:t>a</a:t>
            </a:r>
          </a:p>
        </p:txBody>
      </p:sp>
      <p:sp>
        <p:nvSpPr>
          <p:cNvPr id="30" name="TextBox 29">
            <a:extLst>
              <a:ext uri="{FF2B5EF4-FFF2-40B4-BE49-F238E27FC236}">
                <a16:creationId xmlns:a16="http://schemas.microsoft.com/office/drawing/2014/main" id="{1DB3FF27-1F89-BD48-9486-59890B349A84}"/>
              </a:ext>
            </a:extLst>
          </p:cNvPr>
          <p:cNvSpPr txBox="1"/>
          <p:nvPr/>
        </p:nvSpPr>
        <p:spPr>
          <a:xfrm>
            <a:off x="5978747" y="2368026"/>
            <a:ext cx="426720" cy="646331"/>
          </a:xfrm>
          <a:prstGeom prst="rect">
            <a:avLst/>
          </a:prstGeom>
          <a:noFill/>
        </p:spPr>
        <p:txBody>
          <a:bodyPr wrap="none" rtlCol="0">
            <a:spAutoFit/>
          </a:bodyPr>
          <a:lstStyle/>
          <a:p>
            <a:r>
              <a:rPr lang="en-US" sz="3600" dirty="0"/>
              <a:t>b</a:t>
            </a:r>
          </a:p>
        </p:txBody>
      </p:sp>
      <p:sp>
        <p:nvSpPr>
          <p:cNvPr id="31" name="Rectangle 30">
            <a:extLst>
              <a:ext uri="{FF2B5EF4-FFF2-40B4-BE49-F238E27FC236}">
                <a16:creationId xmlns:a16="http://schemas.microsoft.com/office/drawing/2014/main" id="{61AE2032-5311-8C49-997A-12F8A6C001CB}"/>
              </a:ext>
            </a:extLst>
          </p:cNvPr>
          <p:cNvSpPr/>
          <p:nvPr/>
        </p:nvSpPr>
        <p:spPr>
          <a:xfrm>
            <a:off x="1569516" y="4813204"/>
            <a:ext cx="3373177" cy="707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66089DC-8DBD-264A-A700-3C8D449F5E11}"/>
              </a:ext>
            </a:extLst>
          </p:cNvPr>
          <p:cNvSpPr txBox="1"/>
          <p:nvPr/>
        </p:nvSpPr>
        <p:spPr>
          <a:xfrm>
            <a:off x="483516" y="4406315"/>
            <a:ext cx="4088484" cy="707886"/>
          </a:xfrm>
          <a:prstGeom prst="rect">
            <a:avLst/>
          </a:prstGeom>
          <a:noFill/>
        </p:spPr>
        <p:txBody>
          <a:bodyPr wrap="square" rtlCol="0">
            <a:spAutoFit/>
          </a:bodyPr>
          <a:lstStyle/>
          <a:p>
            <a:r>
              <a:rPr lang="en-US" sz="2000" dirty="0">
                <a:latin typeface="Lucida Bright" panose="02040602050505020304" pitchFamily="18" charset="77"/>
              </a:rPr>
              <a:t>Find the location of the wave source when (a-b) is known.</a:t>
            </a:r>
          </a:p>
        </p:txBody>
      </p:sp>
    </p:spTree>
    <p:extLst>
      <p:ext uri="{BB962C8B-B14F-4D97-AF65-F5344CB8AC3E}">
        <p14:creationId xmlns:p14="http://schemas.microsoft.com/office/powerpoint/2010/main" val="5715670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1C6104CE-40AF-DA47-B23B-75017FECDA06}"/>
              </a:ext>
            </a:extLst>
          </p:cNvPr>
          <p:cNvGrpSpPr/>
          <p:nvPr/>
        </p:nvGrpSpPr>
        <p:grpSpPr>
          <a:xfrm>
            <a:off x="404827" y="707419"/>
            <a:ext cx="4512793" cy="2580984"/>
            <a:chOff x="457077" y="543351"/>
            <a:chExt cx="4512793" cy="2580984"/>
          </a:xfrm>
        </p:grpSpPr>
        <p:cxnSp>
          <p:nvCxnSpPr>
            <p:cNvPr id="50" name="Straight Connector 49">
              <a:extLst>
                <a:ext uri="{FF2B5EF4-FFF2-40B4-BE49-F238E27FC236}">
                  <a16:creationId xmlns:a16="http://schemas.microsoft.com/office/drawing/2014/main" id="{9CB748BB-905C-3D46-879A-A5679FB2249A}"/>
                </a:ext>
              </a:extLst>
            </p:cNvPr>
            <p:cNvCxnSpPr>
              <a:cxnSpLocks/>
            </p:cNvCxnSpPr>
            <p:nvPr/>
          </p:nvCxnSpPr>
          <p:spPr>
            <a:xfrm>
              <a:off x="878366" y="2680945"/>
              <a:ext cx="4091504"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1" name="Straight Connector 50">
              <a:extLst>
                <a:ext uri="{FF2B5EF4-FFF2-40B4-BE49-F238E27FC236}">
                  <a16:creationId xmlns:a16="http://schemas.microsoft.com/office/drawing/2014/main" id="{564A2725-7B45-C145-8051-50F56033CF2C}"/>
                </a:ext>
              </a:extLst>
            </p:cNvPr>
            <p:cNvCxnSpPr/>
            <p:nvPr/>
          </p:nvCxnSpPr>
          <p:spPr>
            <a:xfrm flipV="1">
              <a:off x="881299" y="543351"/>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2" name="TextBox 51">
              <a:extLst>
                <a:ext uri="{FF2B5EF4-FFF2-40B4-BE49-F238E27FC236}">
                  <a16:creationId xmlns:a16="http://schemas.microsoft.com/office/drawing/2014/main" id="{7CC77E57-B0B2-DE46-B1D4-668362783167}"/>
                </a:ext>
              </a:extLst>
            </p:cNvPr>
            <p:cNvSpPr txBox="1"/>
            <p:nvPr/>
          </p:nvSpPr>
          <p:spPr>
            <a:xfrm rot="16200000">
              <a:off x="24755" y="1507097"/>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Amplitude</a:t>
              </a:r>
            </a:p>
          </p:txBody>
        </p:sp>
        <p:cxnSp>
          <p:nvCxnSpPr>
            <p:cNvPr id="53" name="Straight Connector 52">
              <a:extLst>
                <a:ext uri="{FF2B5EF4-FFF2-40B4-BE49-F238E27FC236}">
                  <a16:creationId xmlns:a16="http://schemas.microsoft.com/office/drawing/2014/main" id="{621C7144-9669-074C-BD54-08558E157C7B}"/>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0BE8439E-8D35-A541-84BA-686B420369FB}"/>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9075AFCA-001D-BA48-B81D-798CC4878F36}"/>
                </a:ext>
              </a:extLst>
            </p:cNvPr>
            <p:cNvSpPr txBox="1"/>
            <p:nvPr/>
          </p:nvSpPr>
          <p:spPr>
            <a:xfrm>
              <a:off x="2031600" y="2755003"/>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0.25</a:t>
              </a:r>
            </a:p>
          </p:txBody>
        </p:sp>
        <p:sp>
          <p:nvSpPr>
            <p:cNvPr id="56" name="TextBox 55">
              <a:extLst>
                <a:ext uri="{FF2B5EF4-FFF2-40B4-BE49-F238E27FC236}">
                  <a16:creationId xmlns:a16="http://schemas.microsoft.com/office/drawing/2014/main" id="{DCBBB390-9B45-9F4E-8609-3541EE90E978}"/>
                </a:ext>
              </a:extLst>
            </p:cNvPr>
            <p:cNvSpPr txBox="1"/>
            <p:nvPr/>
          </p:nvSpPr>
          <p:spPr>
            <a:xfrm>
              <a:off x="3482447" y="2748207"/>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0.50</a:t>
              </a:r>
            </a:p>
          </p:txBody>
        </p:sp>
        <p:sp>
          <p:nvSpPr>
            <p:cNvPr id="57" name="TextBox 56">
              <a:extLst>
                <a:ext uri="{FF2B5EF4-FFF2-40B4-BE49-F238E27FC236}">
                  <a16:creationId xmlns:a16="http://schemas.microsoft.com/office/drawing/2014/main" id="{E0B85872-4CBA-364E-9311-1FC220E391BE}"/>
                </a:ext>
              </a:extLst>
            </p:cNvPr>
            <p:cNvSpPr txBox="1"/>
            <p:nvPr/>
          </p:nvSpPr>
          <p:spPr>
            <a:xfrm>
              <a:off x="3657718" y="2190818"/>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 (sec)</a:t>
              </a:r>
            </a:p>
          </p:txBody>
        </p:sp>
        <p:sp>
          <p:nvSpPr>
            <p:cNvPr id="58" name="TextBox 57">
              <a:extLst>
                <a:ext uri="{FF2B5EF4-FFF2-40B4-BE49-F238E27FC236}">
                  <a16:creationId xmlns:a16="http://schemas.microsoft.com/office/drawing/2014/main" id="{7AFDC3AE-21A8-1443-8B0F-8DAF7FD0B9E2}"/>
                </a:ext>
              </a:extLst>
            </p:cNvPr>
            <p:cNvSpPr txBox="1"/>
            <p:nvPr/>
          </p:nvSpPr>
          <p:spPr>
            <a:xfrm>
              <a:off x="601251" y="2748207"/>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0.00</a:t>
              </a:r>
            </a:p>
          </p:txBody>
        </p:sp>
      </p:grpSp>
      <p:sp>
        <p:nvSpPr>
          <p:cNvPr id="60" name="TextBox 59">
            <a:extLst>
              <a:ext uri="{FF2B5EF4-FFF2-40B4-BE49-F238E27FC236}">
                <a16:creationId xmlns:a16="http://schemas.microsoft.com/office/drawing/2014/main" id="{33F96079-BDC1-4243-B1AB-3F09806244EB}"/>
              </a:ext>
            </a:extLst>
          </p:cNvPr>
          <p:cNvSpPr txBox="1"/>
          <p:nvPr/>
        </p:nvSpPr>
        <p:spPr>
          <a:xfrm>
            <a:off x="1607112" y="1194180"/>
            <a:ext cx="1632029"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Unit Impulse</a:t>
            </a:r>
          </a:p>
        </p:txBody>
      </p:sp>
      <p:cxnSp>
        <p:nvCxnSpPr>
          <p:cNvPr id="3" name="Straight Arrow Connector 2">
            <a:extLst>
              <a:ext uri="{FF2B5EF4-FFF2-40B4-BE49-F238E27FC236}">
                <a16:creationId xmlns:a16="http://schemas.microsoft.com/office/drawing/2014/main" id="{70E78010-5E4D-344D-8E5F-0E9EAF72F0E8}"/>
              </a:ext>
            </a:extLst>
          </p:cNvPr>
          <p:cNvCxnSpPr/>
          <p:nvPr/>
        </p:nvCxnSpPr>
        <p:spPr>
          <a:xfrm flipV="1">
            <a:off x="1438524" y="1381833"/>
            <a:ext cx="0" cy="1453743"/>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5" name="TextBox 14">
            <a:extLst>
              <a:ext uri="{FF2B5EF4-FFF2-40B4-BE49-F238E27FC236}">
                <a16:creationId xmlns:a16="http://schemas.microsoft.com/office/drawing/2014/main" id="{FFE8817E-954B-6246-B53E-EA391C07024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Impulse response: Theory</a:t>
            </a:r>
          </a:p>
        </p:txBody>
      </p:sp>
      <p:pic>
        <p:nvPicPr>
          <p:cNvPr id="16" name="Picture 15">
            <a:extLst>
              <a:ext uri="{FF2B5EF4-FFF2-40B4-BE49-F238E27FC236}">
                <a16:creationId xmlns:a16="http://schemas.microsoft.com/office/drawing/2014/main" id="{F62710B4-05D7-914F-9D40-ECAC6971FBA1}"/>
              </a:ext>
            </a:extLst>
          </p:cNvPr>
          <p:cNvPicPr>
            <a:picLocks noChangeAspect="1"/>
          </p:cNvPicPr>
          <p:nvPr/>
        </p:nvPicPr>
        <p:blipFill rotWithShape="1">
          <a:blip r:embed="rId2"/>
          <a:srcRect l="42341" t="43504" r="49526" b="35814"/>
          <a:stretch/>
        </p:blipFill>
        <p:spPr>
          <a:xfrm>
            <a:off x="3084724" y="1092051"/>
            <a:ext cx="860059" cy="637473"/>
          </a:xfrm>
          <a:prstGeom prst="rect">
            <a:avLst/>
          </a:prstGeom>
        </p:spPr>
      </p:pic>
    </p:spTree>
    <p:extLst>
      <p:ext uri="{BB962C8B-B14F-4D97-AF65-F5344CB8AC3E}">
        <p14:creationId xmlns:p14="http://schemas.microsoft.com/office/powerpoint/2010/main" val="305239057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FE8817E-954B-6246-B53E-EA391C07024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Impulse response: Theory</a:t>
            </a:r>
          </a:p>
        </p:txBody>
      </p:sp>
      <p:pic>
        <p:nvPicPr>
          <p:cNvPr id="4" name="Picture 3">
            <a:extLst>
              <a:ext uri="{FF2B5EF4-FFF2-40B4-BE49-F238E27FC236}">
                <a16:creationId xmlns:a16="http://schemas.microsoft.com/office/drawing/2014/main" id="{2A2ACDCB-BB9F-E04D-A196-0E08C333C0E1}"/>
              </a:ext>
            </a:extLst>
          </p:cNvPr>
          <p:cNvPicPr>
            <a:picLocks noChangeAspect="1"/>
          </p:cNvPicPr>
          <p:nvPr/>
        </p:nvPicPr>
        <p:blipFill>
          <a:blip r:embed="rId2"/>
          <a:stretch>
            <a:fillRect/>
          </a:stretch>
        </p:blipFill>
        <p:spPr>
          <a:xfrm>
            <a:off x="1168400" y="2419350"/>
            <a:ext cx="6807200" cy="2019300"/>
          </a:xfrm>
          <a:prstGeom prst="rect">
            <a:avLst/>
          </a:prstGeom>
        </p:spPr>
      </p:pic>
      <p:sp>
        <p:nvSpPr>
          <p:cNvPr id="5" name="TextBox 4">
            <a:extLst>
              <a:ext uri="{FF2B5EF4-FFF2-40B4-BE49-F238E27FC236}">
                <a16:creationId xmlns:a16="http://schemas.microsoft.com/office/drawing/2014/main" id="{FA07C753-50E3-054C-8AF5-4327A8D062D4}"/>
              </a:ext>
            </a:extLst>
          </p:cNvPr>
          <p:cNvSpPr txBox="1"/>
          <p:nvPr/>
        </p:nvSpPr>
        <p:spPr>
          <a:xfrm>
            <a:off x="1607112" y="1194180"/>
            <a:ext cx="1632029"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Unit Impulse</a:t>
            </a:r>
          </a:p>
        </p:txBody>
      </p:sp>
      <p:pic>
        <p:nvPicPr>
          <p:cNvPr id="6" name="Picture 5">
            <a:extLst>
              <a:ext uri="{FF2B5EF4-FFF2-40B4-BE49-F238E27FC236}">
                <a16:creationId xmlns:a16="http://schemas.microsoft.com/office/drawing/2014/main" id="{B169C8E9-889C-6241-B0CB-7000F9446C33}"/>
              </a:ext>
            </a:extLst>
          </p:cNvPr>
          <p:cNvPicPr>
            <a:picLocks noChangeAspect="1"/>
          </p:cNvPicPr>
          <p:nvPr/>
        </p:nvPicPr>
        <p:blipFill rotWithShape="1">
          <a:blip r:embed="rId3"/>
          <a:srcRect l="42341" t="43504" r="49526" b="35814"/>
          <a:stretch/>
        </p:blipFill>
        <p:spPr>
          <a:xfrm>
            <a:off x="3084724" y="1092051"/>
            <a:ext cx="860059" cy="637473"/>
          </a:xfrm>
          <a:prstGeom prst="rect">
            <a:avLst/>
          </a:prstGeom>
        </p:spPr>
      </p:pic>
    </p:spTree>
    <p:extLst>
      <p:ext uri="{BB962C8B-B14F-4D97-AF65-F5344CB8AC3E}">
        <p14:creationId xmlns:p14="http://schemas.microsoft.com/office/powerpoint/2010/main" val="42935603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FE8817E-954B-6246-B53E-EA391C07024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Impulse response: Theory</a:t>
            </a:r>
          </a:p>
        </p:txBody>
      </p:sp>
      <p:pic>
        <p:nvPicPr>
          <p:cNvPr id="3" name="Picture 2">
            <a:extLst>
              <a:ext uri="{FF2B5EF4-FFF2-40B4-BE49-F238E27FC236}">
                <a16:creationId xmlns:a16="http://schemas.microsoft.com/office/drawing/2014/main" id="{5FB6CAF4-504B-E045-A4F9-489B2D6B862D}"/>
              </a:ext>
            </a:extLst>
          </p:cNvPr>
          <p:cNvPicPr>
            <a:picLocks noChangeAspect="1"/>
          </p:cNvPicPr>
          <p:nvPr/>
        </p:nvPicPr>
        <p:blipFill>
          <a:blip r:embed="rId2"/>
          <a:stretch>
            <a:fillRect/>
          </a:stretch>
        </p:blipFill>
        <p:spPr>
          <a:xfrm>
            <a:off x="367157" y="1001671"/>
            <a:ext cx="7944739" cy="2315807"/>
          </a:xfrm>
          <a:prstGeom prst="rect">
            <a:avLst/>
          </a:prstGeom>
        </p:spPr>
      </p:pic>
      <p:pic>
        <p:nvPicPr>
          <p:cNvPr id="6" name="Picture 5">
            <a:extLst>
              <a:ext uri="{FF2B5EF4-FFF2-40B4-BE49-F238E27FC236}">
                <a16:creationId xmlns:a16="http://schemas.microsoft.com/office/drawing/2014/main" id="{CA644458-EDDD-0A4F-9D5E-5AEDFB70A3BA}"/>
              </a:ext>
            </a:extLst>
          </p:cNvPr>
          <p:cNvPicPr>
            <a:picLocks noChangeAspect="1"/>
          </p:cNvPicPr>
          <p:nvPr/>
        </p:nvPicPr>
        <p:blipFill>
          <a:blip r:embed="rId3"/>
          <a:stretch>
            <a:fillRect/>
          </a:stretch>
        </p:blipFill>
        <p:spPr>
          <a:xfrm>
            <a:off x="338709" y="4099119"/>
            <a:ext cx="8805291" cy="1905508"/>
          </a:xfrm>
          <a:prstGeom prst="rect">
            <a:avLst/>
          </a:prstGeom>
        </p:spPr>
      </p:pic>
      <p:sp>
        <p:nvSpPr>
          <p:cNvPr id="2" name="Rectangle 1">
            <a:extLst>
              <a:ext uri="{FF2B5EF4-FFF2-40B4-BE49-F238E27FC236}">
                <a16:creationId xmlns:a16="http://schemas.microsoft.com/office/drawing/2014/main" id="{B1561028-7F00-744A-BC2B-9105F4938EDA}"/>
              </a:ext>
            </a:extLst>
          </p:cNvPr>
          <p:cNvSpPr/>
          <p:nvPr/>
        </p:nvSpPr>
        <p:spPr>
          <a:xfrm>
            <a:off x="6431797" y="2820692"/>
            <a:ext cx="1766806" cy="3874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48B4CB9-AB0B-244B-B804-7A222CE2E255}"/>
              </a:ext>
            </a:extLst>
          </p:cNvPr>
          <p:cNvSpPr/>
          <p:nvPr/>
        </p:nvSpPr>
        <p:spPr>
          <a:xfrm>
            <a:off x="832104" y="1172687"/>
            <a:ext cx="5258730" cy="656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16556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FE8817E-954B-6246-B53E-EA391C07024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Impulse response: Theory</a:t>
            </a:r>
          </a:p>
        </p:txBody>
      </p:sp>
      <p:pic>
        <p:nvPicPr>
          <p:cNvPr id="8" name="Picture 7">
            <a:extLst>
              <a:ext uri="{FF2B5EF4-FFF2-40B4-BE49-F238E27FC236}">
                <a16:creationId xmlns:a16="http://schemas.microsoft.com/office/drawing/2014/main" id="{9F4E2C2B-E63F-1341-AF33-7127FE455970}"/>
              </a:ext>
            </a:extLst>
          </p:cNvPr>
          <p:cNvPicPr>
            <a:picLocks noChangeAspect="1"/>
          </p:cNvPicPr>
          <p:nvPr/>
        </p:nvPicPr>
        <p:blipFill rotWithShape="1">
          <a:blip r:embed="rId2"/>
          <a:srcRect r="36985"/>
          <a:stretch/>
        </p:blipFill>
        <p:spPr>
          <a:xfrm>
            <a:off x="402957" y="777389"/>
            <a:ext cx="7626721" cy="3211703"/>
          </a:xfrm>
          <a:prstGeom prst="rect">
            <a:avLst/>
          </a:prstGeom>
        </p:spPr>
      </p:pic>
      <p:sp>
        <p:nvSpPr>
          <p:cNvPr id="2" name="TextBox 1">
            <a:extLst>
              <a:ext uri="{FF2B5EF4-FFF2-40B4-BE49-F238E27FC236}">
                <a16:creationId xmlns:a16="http://schemas.microsoft.com/office/drawing/2014/main" id="{C5A0FFA5-8437-5942-83A0-BE2518FE3B64}"/>
              </a:ext>
            </a:extLst>
          </p:cNvPr>
          <p:cNvSpPr txBox="1"/>
          <p:nvPr/>
        </p:nvSpPr>
        <p:spPr>
          <a:xfrm>
            <a:off x="402957" y="823883"/>
            <a:ext cx="507138" cy="46166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3.</a:t>
            </a:r>
          </a:p>
        </p:txBody>
      </p:sp>
      <p:pic>
        <p:nvPicPr>
          <p:cNvPr id="6" name="Picture 5">
            <a:extLst>
              <a:ext uri="{FF2B5EF4-FFF2-40B4-BE49-F238E27FC236}">
                <a16:creationId xmlns:a16="http://schemas.microsoft.com/office/drawing/2014/main" id="{9D9EF460-0825-5749-A766-0844392D506B}"/>
              </a:ext>
            </a:extLst>
          </p:cNvPr>
          <p:cNvPicPr>
            <a:picLocks noChangeAspect="1"/>
          </p:cNvPicPr>
          <p:nvPr/>
        </p:nvPicPr>
        <p:blipFill rotWithShape="1">
          <a:blip r:embed="rId2"/>
          <a:srcRect l="66021"/>
          <a:stretch/>
        </p:blipFill>
        <p:spPr>
          <a:xfrm>
            <a:off x="2446668" y="3813351"/>
            <a:ext cx="4112470" cy="3211703"/>
          </a:xfrm>
          <a:prstGeom prst="rect">
            <a:avLst/>
          </a:prstGeom>
        </p:spPr>
      </p:pic>
    </p:spTree>
    <p:extLst>
      <p:ext uri="{BB962C8B-B14F-4D97-AF65-F5344CB8AC3E}">
        <p14:creationId xmlns:p14="http://schemas.microsoft.com/office/powerpoint/2010/main" val="17969096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2360ECCD-B4CC-3A42-AD8F-00D70D10C749}"/>
              </a:ext>
            </a:extLst>
          </p:cNvPr>
          <p:cNvPicPr>
            <a:picLocks noChangeAspect="1"/>
          </p:cNvPicPr>
          <p:nvPr/>
        </p:nvPicPr>
        <p:blipFill rotWithShape="1">
          <a:blip r:embed="rId2"/>
          <a:srcRect l="5343" t="22157" r="76558" b="35896"/>
          <a:stretch/>
        </p:blipFill>
        <p:spPr>
          <a:xfrm>
            <a:off x="2737531" y="721625"/>
            <a:ext cx="951724" cy="770476"/>
          </a:xfrm>
          <a:prstGeom prst="rect">
            <a:avLst/>
          </a:prstGeom>
        </p:spPr>
      </p:pic>
      <p:cxnSp>
        <p:nvCxnSpPr>
          <p:cNvPr id="50" name="Straight Connector 49">
            <a:extLst>
              <a:ext uri="{FF2B5EF4-FFF2-40B4-BE49-F238E27FC236}">
                <a16:creationId xmlns:a16="http://schemas.microsoft.com/office/drawing/2014/main" id="{9CB748BB-905C-3D46-879A-A5679FB2249A}"/>
              </a:ext>
            </a:extLst>
          </p:cNvPr>
          <p:cNvCxnSpPr>
            <a:cxnSpLocks/>
          </p:cNvCxnSpPr>
          <p:nvPr/>
        </p:nvCxnSpPr>
        <p:spPr>
          <a:xfrm>
            <a:off x="826116" y="2845013"/>
            <a:ext cx="2784989"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1" name="Straight Connector 50">
            <a:extLst>
              <a:ext uri="{FF2B5EF4-FFF2-40B4-BE49-F238E27FC236}">
                <a16:creationId xmlns:a16="http://schemas.microsoft.com/office/drawing/2014/main" id="{564A2725-7B45-C145-8051-50F56033CF2C}"/>
              </a:ext>
            </a:extLst>
          </p:cNvPr>
          <p:cNvCxnSpPr/>
          <p:nvPr/>
        </p:nvCxnSpPr>
        <p:spPr>
          <a:xfrm flipV="1">
            <a:off x="829049" y="707419"/>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2" name="TextBox 51">
            <a:extLst>
              <a:ext uri="{FF2B5EF4-FFF2-40B4-BE49-F238E27FC236}">
                <a16:creationId xmlns:a16="http://schemas.microsoft.com/office/drawing/2014/main" id="{7CC77E57-B0B2-DE46-B1D4-668362783167}"/>
              </a:ext>
            </a:extLst>
          </p:cNvPr>
          <p:cNvSpPr txBox="1"/>
          <p:nvPr/>
        </p:nvSpPr>
        <p:spPr>
          <a:xfrm rot="16200000">
            <a:off x="-27495" y="1671165"/>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Amplitude</a:t>
            </a:r>
          </a:p>
        </p:txBody>
      </p:sp>
      <p:sp>
        <p:nvSpPr>
          <p:cNvPr id="57" name="TextBox 56">
            <a:extLst>
              <a:ext uri="{FF2B5EF4-FFF2-40B4-BE49-F238E27FC236}">
                <a16:creationId xmlns:a16="http://schemas.microsoft.com/office/drawing/2014/main" id="{E0B85872-4CBA-364E-9311-1FC220E391BE}"/>
              </a:ext>
            </a:extLst>
          </p:cNvPr>
          <p:cNvSpPr txBox="1"/>
          <p:nvPr/>
        </p:nvSpPr>
        <p:spPr>
          <a:xfrm>
            <a:off x="2277537" y="2961492"/>
            <a:ext cx="1891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Time/Sample</a:t>
            </a:r>
          </a:p>
        </p:txBody>
      </p:sp>
      <p:sp>
        <p:nvSpPr>
          <p:cNvPr id="15" name="TextBox 14">
            <a:extLst>
              <a:ext uri="{FF2B5EF4-FFF2-40B4-BE49-F238E27FC236}">
                <a16:creationId xmlns:a16="http://schemas.microsoft.com/office/drawing/2014/main" id="{FFE8817E-954B-6246-B53E-EA391C07024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Impulse response: Theory</a:t>
            </a:r>
          </a:p>
        </p:txBody>
      </p:sp>
      <p:cxnSp>
        <p:nvCxnSpPr>
          <p:cNvPr id="20" name="Straight Connector 19">
            <a:extLst>
              <a:ext uri="{FF2B5EF4-FFF2-40B4-BE49-F238E27FC236}">
                <a16:creationId xmlns:a16="http://schemas.microsoft.com/office/drawing/2014/main" id="{11F532D2-D28E-6441-B62B-1FBD923078F7}"/>
              </a:ext>
            </a:extLst>
          </p:cNvPr>
          <p:cNvCxnSpPr/>
          <p:nvPr/>
        </p:nvCxnSpPr>
        <p:spPr>
          <a:xfrm>
            <a:off x="1089890" y="268622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A83E664-A271-FC49-8CD8-F64A0FDFC3A7}"/>
              </a:ext>
            </a:extLst>
          </p:cNvPr>
          <p:cNvCxnSpPr/>
          <p:nvPr/>
        </p:nvCxnSpPr>
        <p:spPr>
          <a:xfrm>
            <a:off x="1356590" y="268622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C3B3BF0-0743-E242-98DD-ECAD3C976A69}"/>
              </a:ext>
            </a:extLst>
          </p:cNvPr>
          <p:cNvCxnSpPr/>
          <p:nvPr/>
        </p:nvCxnSpPr>
        <p:spPr>
          <a:xfrm>
            <a:off x="1623290" y="268622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BC3E972-9457-3E46-851A-5B34A81A3580}"/>
              </a:ext>
            </a:extLst>
          </p:cNvPr>
          <p:cNvCxnSpPr/>
          <p:nvPr/>
        </p:nvCxnSpPr>
        <p:spPr>
          <a:xfrm>
            <a:off x="1889990" y="268622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A8B134D-0B5B-F445-B088-DD8701DAD7FA}"/>
              </a:ext>
            </a:extLst>
          </p:cNvPr>
          <p:cNvCxnSpPr/>
          <p:nvPr/>
        </p:nvCxnSpPr>
        <p:spPr>
          <a:xfrm>
            <a:off x="2156690" y="268622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81B78B2-F6BD-F044-9341-C9BA158A38CA}"/>
              </a:ext>
            </a:extLst>
          </p:cNvPr>
          <p:cNvCxnSpPr/>
          <p:nvPr/>
        </p:nvCxnSpPr>
        <p:spPr>
          <a:xfrm>
            <a:off x="2423390" y="268622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C269923-6CC8-9143-B745-C503FE640DA1}"/>
              </a:ext>
            </a:extLst>
          </p:cNvPr>
          <p:cNvCxnSpPr/>
          <p:nvPr/>
        </p:nvCxnSpPr>
        <p:spPr>
          <a:xfrm>
            <a:off x="2690090" y="268622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D53B2B5-F88D-4A40-BFDD-0645EA96232C}"/>
              </a:ext>
            </a:extLst>
          </p:cNvPr>
          <p:cNvCxnSpPr/>
          <p:nvPr/>
        </p:nvCxnSpPr>
        <p:spPr>
          <a:xfrm>
            <a:off x="2956790" y="268622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207689B-4372-C844-A86A-6D003F3A4139}"/>
              </a:ext>
            </a:extLst>
          </p:cNvPr>
          <p:cNvCxnSpPr/>
          <p:nvPr/>
        </p:nvCxnSpPr>
        <p:spPr>
          <a:xfrm>
            <a:off x="3223490" y="268622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0E1D8D62-5FCF-3242-96D7-C33ABD5E9D01}"/>
              </a:ext>
            </a:extLst>
          </p:cNvPr>
          <p:cNvSpPr/>
          <p:nvPr/>
        </p:nvSpPr>
        <p:spPr>
          <a:xfrm>
            <a:off x="852406" y="1223341"/>
            <a:ext cx="2541722" cy="1116902"/>
          </a:xfrm>
          <a:custGeom>
            <a:avLst/>
            <a:gdLst>
              <a:gd name="connsiteX0" fmla="*/ 0 w 2541722"/>
              <a:gd name="connsiteY0" fmla="*/ 202502 h 1116902"/>
              <a:gd name="connsiteX1" fmla="*/ 371959 w 2541722"/>
              <a:gd name="connsiteY1" fmla="*/ 946420 h 1116902"/>
              <a:gd name="connsiteX2" fmla="*/ 991892 w 2541722"/>
              <a:gd name="connsiteY2" fmla="*/ 434976 h 1116902"/>
              <a:gd name="connsiteX3" fmla="*/ 1549831 w 2541722"/>
              <a:gd name="connsiteY3" fmla="*/ 1024 h 1116902"/>
              <a:gd name="connsiteX4" fmla="*/ 2247254 w 2541722"/>
              <a:gd name="connsiteY4" fmla="*/ 558963 h 1116902"/>
              <a:gd name="connsiteX5" fmla="*/ 2541722 w 2541722"/>
              <a:gd name="connsiteY5" fmla="*/ 1116902 h 111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1722" h="1116902">
                <a:moveTo>
                  <a:pt x="0" y="202502"/>
                </a:moveTo>
                <a:cubicBezTo>
                  <a:pt x="103322" y="555088"/>
                  <a:pt x="206644" y="907674"/>
                  <a:pt x="371959" y="946420"/>
                </a:cubicBezTo>
                <a:cubicBezTo>
                  <a:pt x="537274" y="985166"/>
                  <a:pt x="795580" y="592542"/>
                  <a:pt x="991892" y="434976"/>
                </a:cubicBezTo>
                <a:cubicBezTo>
                  <a:pt x="1188204" y="277410"/>
                  <a:pt x="1340604" y="-19640"/>
                  <a:pt x="1549831" y="1024"/>
                </a:cubicBezTo>
                <a:cubicBezTo>
                  <a:pt x="1759058" y="21688"/>
                  <a:pt x="2081939" y="372983"/>
                  <a:pt x="2247254" y="558963"/>
                </a:cubicBezTo>
                <a:cubicBezTo>
                  <a:pt x="2412569" y="744943"/>
                  <a:pt x="2477145" y="930922"/>
                  <a:pt x="2541722" y="1116902"/>
                </a:cubicBezTo>
              </a:path>
            </a:pathLst>
          </a:custGeom>
          <a:noFill/>
          <a:ln w="412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0108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2360ECCD-B4CC-3A42-AD8F-00D70D10C749}"/>
              </a:ext>
            </a:extLst>
          </p:cNvPr>
          <p:cNvPicPr>
            <a:picLocks noChangeAspect="1"/>
          </p:cNvPicPr>
          <p:nvPr/>
        </p:nvPicPr>
        <p:blipFill rotWithShape="1">
          <a:blip r:embed="rId2"/>
          <a:srcRect l="5343" t="22157" r="76558" b="35896"/>
          <a:stretch/>
        </p:blipFill>
        <p:spPr>
          <a:xfrm>
            <a:off x="2737531" y="721625"/>
            <a:ext cx="951724" cy="770476"/>
          </a:xfrm>
          <a:prstGeom prst="rect">
            <a:avLst/>
          </a:prstGeom>
        </p:spPr>
      </p:pic>
      <p:cxnSp>
        <p:nvCxnSpPr>
          <p:cNvPr id="50" name="Straight Connector 49">
            <a:extLst>
              <a:ext uri="{FF2B5EF4-FFF2-40B4-BE49-F238E27FC236}">
                <a16:creationId xmlns:a16="http://schemas.microsoft.com/office/drawing/2014/main" id="{9CB748BB-905C-3D46-879A-A5679FB2249A}"/>
              </a:ext>
            </a:extLst>
          </p:cNvPr>
          <p:cNvCxnSpPr>
            <a:cxnSpLocks/>
          </p:cNvCxnSpPr>
          <p:nvPr/>
        </p:nvCxnSpPr>
        <p:spPr>
          <a:xfrm>
            <a:off x="826116" y="2845013"/>
            <a:ext cx="2784989"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1" name="Straight Connector 50">
            <a:extLst>
              <a:ext uri="{FF2B5EF4-FFF2-40B4-BE49-F238E27FC236}">
                <a16:creationId xmlns:a16="http://schemas.microsoft.com/office/drawing/2014/main" id="{564A2725-7B45-C145-8051-50F56033CF2C}"/>
              </a:ext>
            </a:extLst>
          </p:cNvPr>
          <p:cNvCxnSpPr/>
          <p:nvPr/>
        </p:nvCxnSpPr>
        <p:spPr>
          <a:xfrm flipV="1">
            <a:off x="829049" y="707419"/>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2" name="TextBox 51">
            <a:extLst>
              <a:ext uri="{FF2B5EF4-FFF2-40B4-BE49-F238E27FC236}">
                <a16:creationId xmlns:a16="http://schemas.microsoft.com/office/drawing/2014/main" id="{7CC77E57-B0B2-DE46-B1D4-668362783167}"/>
              </a:ext>
            </a:extLst>
          </p:cNvPr>
          <p:cNvSpPr txBox="1"/>
          <p:nvPr/>
        </p:nvSpPr>
        <p:spPr>
          <a:xfrm rot="16200000">
            <a:off x="-27495" y="1671165"/>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Amplitude</a:t>
            </a:r>
          </a:p>
        </p:txBody>
      </p:sp>
      <p:sp>
        <p:nvSpPr>
          <p:cNvPr id="57" name="TextBox 56">
            <a:extLst>
              <a:ext uri="{FF2B5EF4-FFF2-40B4-BE49-F238E27FC236}">
                <a16:creationId xmlns:a16="http://schemas.microsoft.com/office/drawing/2014/main" id="{E0B85872-4CBA-364E-9311-1FC220E391BE}"/>
              </a:ext>
            </a:extLst>
          </p:cNvPr>
          <p:cNvSpPr txBox="1"/>
          <p:nvPr/>
        </p:nvSpPr>
        <p:spPr>
          <a:xfrm>
            <a:off x="2277537" y="2961492"/>
            <a:ext cx="1891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Time/Sample</a:t>
            </a:r>
          </a:p>
        </p:txBody>
      </p:sp>
      <p:sp>
        <p:nvSpPr>
          <p:cNvPr id="15" name="TextBox 14">
            <a:extLst>
              <a:ext uri="{FF2B5EF4-FFF2-40B4-BE49-F238E27FC236}">
                <a16:creationId xmlns:a16="http://schemas.microsoft.com/office/drawing/2014/main" id="{FFE8817E-954B-6246-B53E-EA391C07024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Impulse response: Theory</a:t>
            </a:r>
          </a:p>
        </p:txBody>
      </p:sp>
      <p:cxnSp>
        <p:nvCxnSpPr>
          <p:cNvPr id="20" name="Straight Connector 19">
            <a:extLst>
              <a:ext uri="{FF2B5EF4-FFF2-40B4-BE49-F238E27FC236}">
                <a16:creationId xmlns:a16="http://schemas.microsoft.com/office/drawing/2014/main" id="{11F532D2-D28E-6441-B62B-1FBD923078F7}"/>
              </a:ext>
            </a:extLst>
          </p:cNvPr>
          <p:cNvCxnSpPr/>
          <p:nvPr/>
        </p:nvCxnSpPr>
        <p:spPr>
          <a:xfrm>
            <a:off x="1089890" y="268622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A83E664-A271-FC49-8CD8-F64A0FDFC3A7}"/>
              </a:ext>
            </a:extLst>
          </p:cNvPr>
          <p:cNvCxnSpPr/>
          <p:nvPr/>
        </p:nvCxnSpPr>
        <p:spPr>
          <a:xfrm>
            <a:off x="1356590" y="268622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C3B3BF0-0743-E242-98DD-ECAD3C976A69}"/>
              </a:ext>
            </a:extLst>
          </p:cNvPr>
          <p:cNvCxnSpPr/>
          <p:nvPr/>
        </p:nvCxnSpPr>
        <p:spPr>
          <a:xfrm>
            <a:off x="1623290" y="268622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BC3E972-9457-3E46-851A-5B34A81A3580}"/>
              </a:ext>
            </a:extLst>
          </p:cNvPr>
          <p:cNvCxnSpPr/>
          <p:nvPr/>
        </p:nvCxnSpPr>
        <p:spPr>
          <a:xfrm>
            <a:off x="1889990" y="268622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A8B134D-0B5B-F445-B088-DD8701DAD7FA}"/>
              </a:ext>
            </a:extLst>
          </p:cNvPr>
          <p:cNvCxnSpPr/>
          <p:nvPr/>
        </p:nvCxnSpPr>
        <p:spPr>
          <a:xfrm>
            <a:off x="2156690" y="268622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81B78B2-F6BD-F044-9341-C9BA158A38CA}"/>
              </a:ext>
            </a:extLst>
          </p:cNvPr>
          <p:cNvCxnSpPr/>
          <p:nvPr/>
        </p:nvCxnSpPr>
        <p:spPr>
          <a:xfrm>
            <a:off x="2423390" y="268622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C269923-6CC8-9143-B745-C503FE640DA1}"/>
              </a:ext>
            </a:extLst>
          </p:cNvPr>
          <p:cNvCxnSpPr/>
          <p:nvPr/>
        </p:nvCxnSpPr>
        <p:spPr>
          <a:xfrm>
            <a:off x="2690090" y="268622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D53B2B5-F88D-4A40-BFDD-0645EA96232C}"/>
              </a:ext>
            </a:extLst>
          </p:cNvPr>
          <p:cNvCxnSpPr/>
          <p:nvPr/>
        </p:nvCxnSpPr>
        <p:spPr>
          <a:xfrm>
            <a:off x="2956790" y="268622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207689B-4372-C844-A86A-6D003F3A4139}"/>
              </a:ext>
            </a:extLst>
          </p:cNvPr>
          <p:cNvCxnSpPr/>
          <p:nvPr/>
        </p:nvCxnSpPr>
        <p:spPr>
          <a:xfrm>
            <a:off x="3223490" y="268622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0E1D8D62-5FCF-3242-96D7-C33ABD5E9D01}"/>
              </a:ext>
            </a:extLst>
          </p:cNvPr>
          <p:cNvSpPr/>
          <p:nvPr/>
        </p:nvSpPr>
        <p:spPr>
          <a:xfrm>
            <a:off x="852406" y="1223341"/>
            <a:ext cx="2541722" cy="1116902"/>
          </a:xfrm>
          <a:custGeom>
            <a:avLst/>
            <a:gdLst>
              <a:gd name="connsiteX0" fmla="*/ 0 w 2541722"/>
              <a:gd name="connsiteY0" fmla="*/ 202502 h 1116902"/>
              <a:gd name="connsiteX1" fmla="*/ 371959 w 2541722"/>
              <a:gd name="connsiteY1" fmla="*/ 946420 h 1116902"/>
              <a:gd name="connsiteX2" fmla="*/ 991892 w 2541722"/>
              <a:gd name="connsiteY2" fmla="*/ 434976 h 1116902"/>
              <a:gd name="connsiteX3" fmla="*/ 1549831 w 2541722"/>
              <a:gd name="connsiteY3" fmla="*/ 1024 h 1116902"/>
              <a:gd name="connsiteX4" fmla="*/ 2247254 w 2541722"/>
              <a:gd name="connsiteY4" fmla="*/ 558963 h 1116902"/>
              <a:gd name="connsiteX5" fmla="*/ 2541722 w 2541722"/>
              <a:gd name="connsiteY5" fmla="*/ 1116902 h 111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1722" h="1116902">
                <a:moveTo>
                  <a:pt x="0" y="202502"/>
                </a:moveTo>
                <a:cubicBezTo>
                  <a:pt x="103322" y="555088"/>
                  <a:pt x="206644" y="907674"/>
                  <a:pt x="371959" y="946420"/>
                </a:cubicBezTo>
                <a:cubicBezTo>
                  <a:pt x="537274" y="985166"/>
                  <a:pt x="795580" y="592542"/>
                  <a:pt x="991892" y="434976"/>
                </a:cubicBezTo>
                <a:cubicBezTo>
                  <a:pt x="1188204" y="277410"/>
                  <a:pt x="1340604" y="-19640"/>
                  <a:pt x="1549831" y="1024"/>
                </a:cubicBezTo>
                <a:cubicBezTo>
                  <a:pt x="1759058" y="21688"/>
                  <a:pt x="2081939" y="372983"/>
                  <a:pt x="2247254" y="558963"/>
                </a:cubicBezTo>
                <a:cubicBezTo>
                  <a:pt x="2412569" y="744943"/>
                  <a:pt x="2477145" y="930922"/>
                  <a:pt x="2541722" y="1116902"/>
                </a:cubicBezTo>
              </a:path>
            </a:pathLst>
          </a:custGeom>
          <a:noFill/>
          <a:ln w="412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9" name="Straight Arrow Connector 38">
            <a:extLst>
              <a:ext uri="{FF2B5EF4-FFF2-40B4-BE49-F238E27FC236}">
                <a16:creationId xmlns:a16="http://schemas.microsoft.com/office/drawing/2014/main" id="{BEC2C486-C5D7-9A4F-BD27-AA2E2EED257D}"/>
              </a:ext>
            </a:extLst>
          </p:cNvPr>
          <p:cNvCxnSpPr>
            <a:cxnSpLocks/>
          </p:cNvCxnSpPr>
          <p:nvPr/>
        </p:nvCxnSpPr>
        <p:spPr>
          <a:xfrm flipV="1">
            <a:off x="5718155" y="1420093"/>
            <a:ext cx="0" cy="145960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0" name="Straight Arrow Connector 39">
            <a:extLst>
              <a:ext uri="{FF2B5EF4-FFF2-40B4-BE49-F238E27FC236}">
                <a16:creationId xmlns:a16="http://schemas.microsoft.com/office/drawing/2014/main" id="{955F0E47-F06F-784A-BCEF-60A93BDB608B}"/>
              </a:ext>
            </a:extLst>
          </p:cNvPr>
          <p:cNvCxnSpPr>
            <a:cxnSpLocks/>
          </p:cNvCxnSpPr>
          <p:nvPr/>
        </p:nvCxnSpPr>
        <p:spPr>
          <a:xfrm flipV="1">
            <a:off x="5987672" y="2009028"/>
            <a:ext cx="0" cy="870669"/>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1" name="Straight Arrow Connector 40">
            <a:extLst>
              <a:ext uri="{FF2B5EF4-FFF2-40B4-BE49-F238E27FC236}">
                <a16:creationId xmlns:a16="http://schemas.microsoft.com/office/drawing/2014/main" id="{06D9DCEC-0DA1-ED4D-B274-83A5293CCBDE}"/>
              </a:ext>
            </a:extLst>
          </p:cNvPr>
          <p:cNvCxnSpPr>
            <a:cxnSpLocks/>
          </p:cNvCxnSpPr>
          <p:nvPr/>
        </p:nvCxnSpPr>
        <p:spPr>
          <a:xfrm flipV="1">
            <a:off x="6257189" y="2148513"/>
            <a:ext cx="0" cy="73118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2" name="Straight Arrow Connector 41">
            <a:extLst>
              <a:ext uri="{FF2B5EF4-FFF2-40B4-BE49-F238E27FC236}">
                <a16:creationId xmlns:a16="http://schemas.microsoft.com/office/drawing/2014/main" id="{E2523C7E-ADF8-4E4E-A5D1-4E74C9CB0BAB}"/>
              </a:ext>
            </a:extLst>
          </p:cNvPr>
          <p:cNvCxnSpPr>
            <a:cxnSpLocks/>
          </p:cNvCxnSpPr>
          <p:nvPr/>
        </p:nvCxnSpPr>
        <p:spPr>
          <a:xfrm flipV="1">
            <a:off x="6526706" y="1900540"/>
            <a:ext cx="0" cy="979157"/>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3" name="Straight Arrow Connector 42">
            <a:extLst>
              <a:ext uri="{FF2B5EF4-FFF2-40B4-BE49-F238E27FC236}">
                <a16:creationId xmlns:a16="http://schemas.microsoft.com/office/drawing/2014/main" id="{6D08D8B9-130D-9E44-B783-1BCEAD4A4097}"/>
              </a:ext>
            </a:extLst>
          </p:cNvPr>
          <p:cNvCxnSpPr>
            <a:cxnSpLocks/>
          </p:cNvCxnSpPr>
          <p:nvPr/>
        </p:nvCxnSpPr>
        <p:spPr>
          <a:xfrm flipV="1">
            <a:off x="6796223" y="1621571"/>
            <a:ext cx="0" cy="1258126"/>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Arrow Connector 43">
            <a:extLst>
              <a:ext uri="{FF2B5EF4-FFF2-40B4-BE49-F238E27FC236}">
                <a16:creationId xmlns:a16="http://schemas.microsoft.com/office/drawing/2014/main" id="{0B41508B-FC9E-974D-8CAE-64759EEF27C6}"/>
              </a:ext>
            </a:extLst>
          </p:cNvPr>
          <p:cNvCxnSpPr>
            <a:cxnSpLocks/>
          </p:cNvCxnSpPr>
          <p:nvPr/>
        </p:nvCxnSpPr>
        <p:spPr>
          <a:xfrm flipV="1">
            <a:off x="7034744" y="1420093"/>
            <a:ext cx="0" cy="145960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5" name="Straight Arrow Connector 44">
            <a:extLst>
              <a:ext uri="{FF2B5EF4-FFF2-40B4-BE49-F238E27FC236}">
                <a16:creationId xmlns:a16="http://schemas.microsoft.com/office/drawing/2014/main" id="{E5F1EE05-5E87-9E4E-8623-6E8341605F36}"/>
              </a:ext>
            </a:extLst>
          </p:cNvPr>
          <p:cNvCxnSpPr>
            <a:cxnSpLocks/>
          </p:cNvCxnSpPr>
          <p:nvPr/>
        </p:nvCxnSpPr>
        <p:spPr>
          <a:xfrm flipV="1">
            <a:off x="7304261" y="1248590"/>
            <a:ext cx="0" cy="1631107"/>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6" name="Straight Arrow Connector 45">
            <a:extLst>
              <a:ext uri="{FF2B5EF4-FFF2-40B4-BE49-F238E27FC236}">
                <a16:creationId xmlns:a16="http://schemas.microsoft.com/office/drawing/2014/main" id="{130F00F3-E9F0-084A-913C-138F3837E419}"/>
              </a:ext>
            </a:extLst>
          </p:cNvPr>
          <p:cNvCxnSpPr>
            <a:cxnSpLocks/>
          </p:cNvCxnSpPr>
          <p:nvPr/>
        </p:nvCxnSpPr>
        <p:spPr>
          <a:xfrm flipV="1">
            <a:off x="7573778" y="1420093"/>
            <a:ext cx="0" cy="145960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7" name="Straight Arrow Connector 46">
            <a:extLst>
              <a:ext uri="{FF2B5EF4-FFF2-40B4-BE49-F238E27FC236}">
                <a16:creationId xmlns:a16="http://schemas.microsoft.com/office/drawing/2014/main" id="{26E443BA-A67E-1C40-B5DF-56A560A10C0F}"/>
              </a:ext>
            </a:extLst>
          </p:cNvPr>
          <p:cNvCxnSpPr>
            <a:cxnSpLocks/>
          </p:cNvCxnSpPr>
          <p:nvPr/>
        </p:nvCxnSpPr>
        <p:spPr>
          <a:xfrm flipV="1">
            <a:off x="7843295" y="1621571"/>
            <a:ext cx="0" cy="1258126"/>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8" name="Straight Arrow Connector 47">
            <a:extLst>
              <a:ext uri="{FF2B5EF4-FFF2-40B4-BE49-F238E27FC236}">
                <a16:creationId xmlns:a16="http://schemas.microsoft.com/office/drawing/2014/main" id="{EFAE59E1-E757-E44C-8BDF-161B87887BF7}"/>
              </a:ext>
            </a:extLst>
          </p:cNvPr>
          <p:cNvCxnSpPr>
            <a:cxnSpLocks/>
          </p:cNvCxnSpPr>
          <p:nvPr/>
        </p:nvCxnSpPr>
        <p:spPr>
          <a:xfrm flipV="1">
            <a:off x="8112812" y="2148513"/>
            <a:ext cx="0" cy="73118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9" name="Straight Connector 48">
            <a:extLst>
              <a:ext uri="{FF2B5EF4-FFF2-40B4-BE49-F238E27FC236}">
                <a16:creationId xmlns:a16="http://schemas.microsoft.com/office/drawing/2014/main" id="{D75053EC-1E68-1D4F-8C68-2CBC139E3073}"/>
              </a:ext>
            </a:extLst>
          </p:cNvPr>
          <p:cNvCxnSpPr>
            <a:cxnSpLocks/>
          </p:cNvCxnSpPr>
          <p:nvPr/>
        </p:nvCxnSpPr>
        <p:spPr>
          <a:xfrm>
            <a:off x="5723898" y="2854760"/>
            <a:ext cx="2784989"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3" name="Straight Connector 52">
            <a:extLst>
              <a:ext uri="{FF2B5EF4-FFF2-40B4-BE49-F238E27FC236}">
                <a16:creationId xmlns:a16="http://schemas.microsoft.com/office/drawing/2014/main" id="{F772797A-2096-CF4F-9988-16A66B8ECA55}"/>
              </a:ext>
            </a:extLst>
          </p:cNvPr>
          <p:cNvCxnSpPr/>
          <p:nvPr/>
        </p:nvCxnSpPr>
        <p:spPr>
          <a:xfrm flipV="1">
            <a:off x="5726831" y="717166"/>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4" name="TextBox 53">
            <a:extLst>
              <a:ext uri="{FF2B5EF4-FFF2-40B4-BE49-F238E27FC236}">
                <a16:creationId xmlns:a16="http://schemas.microsoft.com/office/drawing/2014/main" id="{5ECB6291-0D02-4B4E-AB56-E0A1E5C5AC0C}"/>
              </a:ext>
            </a:extLst>
          </p:cNvPr>
          <p:cNvSpPr txBox="1"/>
          <p:nvPr/>
        </p:nvSpPr>
        <p:spPr>
          <a:xfrm rot="16200000">
            <a:off x="4870287" y="1680912"/>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Amplitude</a:t>
            </a:r>
          </a:p>
        </p:txBody>
      </p:sp>
      <p:sp>
        <p:nvSpPr>
          <p:cNvPr id="55" name="TextBox 54">
            <a:extLst>
              <a:ext uri="{FF2B5EF4-FFF2-40B4-BE49-F238E27FC236}">
                <a16:creationId xmlns:a16="http://schemas.microsoft.com/office/drawing/2014/main" id="{43431CAA-31C4-AC41-AD2A-75379C4149BC}"/>
              </a:ext>
            </a:extLst>
          </p:cNvPr>
          <p:cNvSpPr txBox="1"/>
          <p:nvPr/>
        </p:nvSpPr>
        <p:spPr>
          <a:xfrm>
            <a:off x="7175319" y="2971239"/>
            <a:ext cx="1891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Time/Sample</a:t>
            </a:r>
          </a:p>
        </p:txBody>
      </p:sp>
      <p:cxnSp>
        <p:nvCxnSpPr>
          <p:cNvPr id="56" name="Straight Connector 55">
            <a:extLst>
              <a:ext uri="{FF2B5EF4-FFF2-40B4-BE49-F238E27FC236}">
                <a16:creationId xmlns:a16="http://schemas.microsoft.com/office/drawing/2014/main" id="{34F01075-697E-1342-9B59-B64996F540DA}"/>
              </a:ext>
            </a:extLst>
          </p:cNvPr>
          <p:cNvCxnSpPr/>
          <p:nvPr/>
        </p:nvCxnSpPr>
        <p:spPr>
          <a:xfrm>
            <a:off x="5720972" y="269597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5E05B4C-73F4-6441-933F-44FDEBF7CAFD}"/>
              </a:ext>
            </a:extLst>
          </p:cNvPr>
          <p:cNvCxnSpPr/>
          <p:nvPr/>
        </p:nvCxnSpPr>
        <p:spPr>
          <a:xfrm>
            <a:off x="5987672" y="269597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E7B5DC5-9025-A646-9FC1-A8ECC15B87FA}"/>
              </a:ext>
            </a:extLst>
          </p:cNvPr>
          <p:cNvCxnSpPr/>
          <p:nvPr/>
        </p:nvCxnSpPr>
        <p:spPr>
          <a:xfrm>
            <a:off x="6254372" y="269597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5622C8C-2432-E24C-AC31-90377F7D498C}"/>
              </a:ext>
            </a:extLst>
          </p:cNvPr>
          <p:cNvCxnSpPr/>
          <p:nvPr/>
        </p:nvCxnSpPr>
        <p:spPr>
          <a:xfrm>
            <a:off x="6521072" y="269597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7B3130F-AD4F-9A4B-83F6-15F1AACF63C6}"/>
              </a:ext>
            </a:extLst>
          </p:cNvPr>
          <p:cNvCxnSpPr/>
          <p:nvPr/>
        </p:nvCxnSpPr>
        <p:spPr>
          <a:xfrm>
            <a:off x="6787772" y="269597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255BD29-70AC-6A43-8A34-FFA894B01A20}"/>
              </a:ext>
            </a:extLst>
          </p:cNvPr>
          <p:cNvCxnSpPr/>
          <p:nvPr/>
        </p:nvCxnSpPr>
        <p:spPr>
          <a:xfrm>
            <a:off x="7054472" y="269597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3C83BB8-DCA3-7444-8FBD-E4A3099B7767}"/>
              </a:ext>
            </a:extLst>
          </p:cNvPr>
          <p:cNvCxnSpPr/>
          <p:nvPr/>
        </p:nvCxnSpPr>
        <p:spPr>
          <a:xfrm>
            <a:off x="7321172" y="269597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532C2CE-3CB3-E146-B2B2-6F9AABC9304A}"/>
              </a:ext>
            </a:extLst>
          </p:cNvPr>
          <p:cNvCxnSpPr/>
          <p:nvPr/>
        </p:nvCxnSpPr>
        <p:spPr>
          <a:xfrm>
            <a:off x="7587872" y="269597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2B6FF11-D420-3849-87A1-2BF3BC1BB27B}"/>
              </a:ext>
            </a:extLst>
          </p:cNvPr>
          <p:cNvCxnSpPr/>
          <p:nvPr/>
        </p:nvCxnSpPr>
        <p:spPr>
          <a:xfrm>
            <a:off x="7854572" y="269597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D2088E1-5317-C940-893A-E84205F253B6}"/>
              </a:ext>
            </a:extLst>
          </p:cNvPr>
          <p:cNvCxnSpPr/>
          <p:nvPr/>
        </p:nvCxnSpPr>
        <p:spPr>
          <a:xfrm>
            <a:off x="8121272" y="269597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Freeform 67">
            <a:extLst>
              <a:ext uri="{FF2B5EF4-FFF2-40B4-BE49-F238E27FC236}">
                <a16:creationId xmlns:a16="http://schemas.microsoft.com/office/drawing/2014/main" id="{5B2F4AC5-58DD-C441-AB01-0E86BD2B8AC6}"/>
              </a:ext>
            </a:extLst>
          </p:cNvPr>
          <p:cNvSpPr/>
          <p:nvPr/>
        </p:nvSpPr>
        <p:spPr>
          <a:xfrm>
            <a:off x="5750188" y="1233088"/>
            <a:ext cx="2541722" cy="1116902"/>
          </a:xfrm>
          <a:custGeom>
            <a:avLst/>
            <a:gdLst>
              <a:gd name="connsiteX0" fmla="*/ 0 w 2541722"/>
              <a:gd name="connsiteY0" fmla="*/ 202502 h 1116902"/>
              <a:gd name="connsiteX1" fmla="*/ 371959 w 2541722"/>
              <a:gd name="connsiteY1" fmla="*/ 946420 h 1116902"/>
              <a:gd name="connsiteX2" fmla="*/ 991892 w 2541722"/>
              <a:gd name="connsiteY2" fmla="*/ 434976 h 1116902"/>
              <a:gd name="connsiteX3" fmla="*/ 1549831 w 2541722"/>
              <a:gd name="connsiteY3" fmla="*/ 1024 h 1116902"/>
              <a:gd name="connsiteX4" fmla="*/ 2247254 w 2541722"/>
              <a:gd name="connsiteY4" fmla="*/ 558963 h 1116902"/>
              <a:gd name="connsiteX5" fmla="*/ 2541722 w 2541722"/>
              <a:gd name="connsiteY5" fmla="*/ 1116902 h 111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1722" h="1116902">
                <a:moveTo>
                  <a:pt x="0" y="202502"/>
                </a:moveTo>
                <a:cubicBezTo>
                  <a:pt x="103322" y="555088"/>
                  <a:pt x="206644" y="907674"/>
                  <a:pt x="371959" y="946420"/>
                </a:cubicBezTo>
                <a:cubicBezTo>
                  <a:pt x="537274" y="985166"/>
                  <a:pt x="795580" y="592542"/>
                  <a:pt x="991892" y="434976"/>
                </a:cubicBezTo>
                <a:cubicBezTo>
                  <a:pt x="1188204" y="277410"/>
                  <a:pt x="1340604" y="-19640"/>
                  <a:pt x="1549831" y="1024"/>
                </a:cubicBezTo>
                <a:cubicBezTo>
                  <a:pt x="1759058" y="21688"/>
                  <a:pt x="2081939" y="372983"/>
                  <a:pt x="2247254" y="558963"/>
                </a:cubicBezTo>
                <a:cubicBezTo>
                  <a:pt x="2412569" y="744943"/>
                  <a:pt x="2477145" y="930922"/>
                  <a:pt x="2541722" y="1116902"/>
                </a:cubicBezTo>
              </a:path>
            </a:pathLst>
          </a:custGeom>
          <a:noFill/>
          <a:ln w="412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a:extLst>
              <a:ext uri="{FF2B5EF4-FFF2-40B4-BE49-F238E27FC236}">
                <a16:creationId xmlns:a16="http://schemas.microsoft.com/office/drawing/2014/main" id="{C0A0BCC0-9980-FA40-9070-F3BCB6258067}"/>
              </a:ext>
            </a:extLst>
          </p:cNvPr>
          <p:cNvSpPr/>
          <p:nvPr/>
        </p:nvSpPr>
        <p:spPr>
          <a:xfrm>
            <a:off x="4246648" y="1900540"/>
            <a:ext cx="743521" cy="368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311426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2360ECCD-B4CC-3A42-AD8F-00D70D10C749}"/>
              </a:ext>
            </a:extLst>
          </p:cNvPr>
          <p:cNvPicPr>
            <a:picLocks noChangeAspect="1"/>
          </p:cNvPicPr>
          <p:nvPr/>
        </p:nvPicPr>
        <p:blipFill rotWithShape="1">
          <a:blip r:embed="rId2"/>
          <a:srcRect l="5343" t="22157" r="76558" b="35896"/>
          <a:stretch/>
        </p:blipFill>
        <p:spPr>
          <a:xfrm>
            <a:off x="2737531" y="721625"/>
            <a:ext cx="951724" cy="770476"/>
          </a:xfrm>
          <a:prstGeom prst="rect">
            <a:avLst/>
          </a:prstGeom>
        </p:spPr>
      </p:pic>
      <p:cxnSp>
        <p:nvCxnSpPr>
          <p:cNvPr id="50" name="Straight Connector 49">
            <a:extLst>
              <a:ext uri="{FF2B5EF4-FFF2-40B4-BE49-F238E27FC236}">
                <a16:creationId xmlns:a16="http://schemas.microsoft.com/office/drawing/2014/main" id="{9CB748BB-905C-3D46-879A-A5679FB2249A}"/>
              </a:ext>
            </a:extLst>
          </p:cNvPr>
          <p:cNvCxnSpPr>
            <a:cxnSpLocks/>
          </p:cNvCxnSpPr>
          <p:nvPr/>
        </p:nvCxnSpPr>
        <p:spPr>
          <a:xfrm>
            <a:off x="826116" y="2845013"/>
            <a:ext cx="2784989"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1" name="Straight Connector 50">
            <a:extLst>
              <a:ext uri="{FF2B5EF4-FFF2-40B4-BE49-F238E27FC236}">
                <a16:creationId xmlns:a16="http://schemas.microsoft.com/office/drawing/2014/main" id="{564A2725-7B45-C145-8051-50F56033CF2C}"/>
              </a:ext>
            </a:extLst>
          </p:cNvPr>
          <p:cNvCxnSpPr/>
          <p:nvPr/>
        </p:nvCxnSpPr>
        <p:spPr>
          <a:xfrm flipV="1">
            <a:off x="829049" y="707419"/>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2" name="TextBox 51">
            <a:extLst>
              <a:ext uri="{FF2B5EF4-FFF2-40B4-BE49-F238E27FC236}">
                <a16:creationId xmlns:a16="http://schemas.microsoft.com/office/drawing/2014/main" id="{7CC77E57-B0B2-DE46-B1D4-668362783167}"/>
              </a:ext>
            </a:extLst>
          </p:cNvPr>
          <p:cNvSpPr txBox="1"/>
          <p:nvPr/>
        </p:nvSpPr>
        <p:spPr>
          <a:xfrm rot="16200000">
            <a:off x="-27495" y="1671165"/>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Amplitude</a:t>
            </a:r>
          </a:p>
        </p:txBody>
      </p:sp>
      <p:sp>
        <p:nvSpPr>
          <p:cNvPr id="57" name="TextBox 56">
            <a:extLst>
              <a:ext uri="{FF2B5EF4-FFF2-40B4-BE49-F238E27FC236}">
                <a16:creationId xmlns:a16="http://schemas.microsoft.com/office/drawing/2014/main" id="{E0B85872-4CBA-364E-9311-1FC220E391BE}"/>
              </a:ext>
            </a:extLst>
          </p:cNvPr>
          <p:cNvSpPr txBox="1"/>
          <p:nvPr/>
        </p:nvSpPr>
        <p:spPr>
          <a:xfrm>
            <a:off x="2277537" y="2961492"/>
            <a:ext cx="1891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Time/Sample</a:t>
            </a:r>
          </a:p>
        </p:txBody>
      </p:sp>
      <p:sp>
        <p:nvSpPr>
          <p:cNvPr id="15" name="TextBox 14">
            <a:extLst>
              <a:ext uri="{FF2B5EF4-FFF2-40B4-BE49-F238E27FC236}">
                <a16:creationId xmlns:a16="http://schemas.microsoft.com/office/drawing/2014/main" id="{FFE8817E-954B-6246-B53E-EA391C07024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Impulse response: Theory</a:t>
            </a:r>
          </a:p>
        </p:txBody>
      </p:sp>
      <p:pic>
        <p:nvPicPr>
          <p:cNvPr id="16" name="Picture 15">
            <a:extLst>
              <a:ext uri="{FF2B5EF4-FFF2-40B4-BE49-F238E27FC236}">
                <a16:creationId xmlns:a16="http://schemas.microsoft.com/office/drawing/2014/main" id="{6497E25D-DDAA-4548-A524-676CD65F4B6A}"/>
              </a:ext>
            </a:extLst>
          </p:cNvPr>
          <p:cNvPicPr>
            <a:picLocks noChangeAspect="1"/>
          </p:cNvPicPr>
          <p:nvPr/>
        </p:nvPicPr>
        <p:blipFill>
          <a:blip r:embed="rId2"/>
          <a:stretch>
            <a:fillRect/>
          </a:stretch>
        </p:blipFill>
        <p:spPr>
          <a:xfrm>
            <a:off x="1393650" y="4246060"/>
            <a:ext cx="6362700" cy="2222500"/>
          </a:xfrm>
          <a:prstGeom prst="rect">
            <a:avLst/>
          </a:prstGeom>
        </p:spPr>
      </p:pic>
      <p:cxnSp>
        <p:nvCxnSpPr>
          <p:cNvPr id="20" name="Straight Connector 19">
            <a:extLst>
              <a:ext uri="{FF2B5EF4-FFF2-40B4-BE49-F238E27FC236}">
                <a16:creationId xmlns:a16="http://schemas.microsoft.com/office/drawing/2014/main" id="{11F532D2-D28E-6441-B62B-1FBD923078F7}"/>
              </a:ext>
            </a:extLst>
          </p:cNvPr>
          <p:cNvCxnSpPr/>
          <p:nvPr/>
        </p:nvCxnSpPr>
        <p:spPr>
          <a:xfrm>
            <a:off x="1089890" y="268622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A83E664-A271-FC49-8CD8-F64A0FDFC3A7}"/>
              </a:ext>
            </a:extLst>
          </p:cNvPr>
          <p:cNvCxnSpPr/>
          <p:nvPr/>
        </p:nvCxnSpPr>
        <p:spPr>
          <a:xfrm>
            <a:off x="1356590" y="268622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C3B3BF0-0743-E242-98DD-ECAD3C976A69}"/>
              </a:ext>
            </a:extLst>
          </p:cNvPr>
          <p:cNvCxnSpPr/>
          <p:nvPr/>
        </p:nvCxnSpPr>
        <p:spPr>
          <a:xfrm>
            <a:off x="1623290" y="268622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BC3E972-9457-3E46-851A-5B34A81A3580}"/>
              </a:ext>
            </a:extLst>
          </p:cNvPr>
          <p:cNvCxnSpPr/>
          <p:nvPr/>
        </p:nvCxnSpPr>
        <p:spPr>
          <a:xfrm>
            <a:off x="1889990" y="268622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A8B134D-0B5B-F445-B088-DD8701DAD7FA}"/>
              </a:ext>
            </a:extLst>
          </p:cNvPr>
          <p:cNvCxnSpPr/>
          <p:nvPr/>
        </p:nvCxnSpPr>
        <p:spPr>
          <a:xfrm>
            <a:off x="2156690" y="268622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81B78B2-F6BD-F044-9341-C9BA158A38CA}"/>
              </a:ext>
            </a:extLst>
          </p:cNvPr>
          <p:cNvCxnSpPr/>
          <p:nvPr/>
        </p:nvCxnSpPr>
        <p:spPr>
          <a:xfrm>
            <a:off x="2423390" y="268622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C269923-6CC8-9143-B745-C503FE640DA1}"/>
              </a:ext>
            </a:extLst>
          </p:cNvPr>
          <p:cNvCxnSpPr/>
          <p:nvPr/>
        </p:nvCxnSpPr>
        <p:spPr>
          <a:xfrm>
            <a:off x="2690090" y="268622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D53B2B5-F88D-4A40-BFDD-0645EA96232C}"/>
              </a:ext>
            </a:extLst>
          </p:cNvPr>
          <p:cNvCxnSpPr/>
          <p:nvPr/>
        </p:nvCxnSpPr>
        <p:spPr>
          <a:xfrm>
            <a:off x="2956790" y="268622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207689B-4372-C844-A86A-6D003F3A4139}"/>
              </a:ext>
            </a:extLst>
          </p:cNvPr>
          <p:cNvCxnSpPr/>
          <p:nvPr/>
        </p:nvCxnSpPr>
        <p:spPr>
          <a:xfrm>
            <a:off x="3223490" y="268622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Freeform 11">
            <a:extLst>
              <a:ext uri="{FF2B5EF4-FFF2-40B4-BE49-F238E27FC236}">
                <a16:creationId xmlns:a16="http://schemas.microsoft.com/office/drawing/2014/main" id="{0E1D8D62-5FCF-3242-96D7-C33ABD5E9D01}"/>
              </a:ext>
            </a:extLst>
          </p:cNvPr>
          <p:cNvSpPr/>
          <p:nvPr/>
        </p:nvSpPr>
        <p:spPr>
          <a:xfrm>
            <a:off x="852406" y="1223341"/>
            <a:ext cx="2541722" cy="1116902"/>
          </a:xfrm>
          <a:custGeom>
            <a:avLst/>
            <a:gdLst>
              <a:gd name="connsiteX0" fmla="*/ 0 w 2541722"/>
              <a:gd name="connsiteY0" fmla="*/ 202502 h 1116902"/>
              <a:gd name="connsiteX1" fmla="*/ 371959 w 2541722"/>
              <a:gd name="connsiteY1" fmla="*/ 946420 h 1116902"/>
              <a:gd name="connsiteX2" fmla="*/ 991892 w 2541722"/>
              <a:gd name="connsiteY2" fmla="*/ 434976 h 1116902"/>
              <a:gd name="connsiteX3" fmla="*/ 1549831 w 2541722"/>
              <a:gd name="connsiteY3" fmla="*/ 1024 h 1116902"/>
              <a:gd name="connsiteX4" fmla="*/ 2247254 w 2541722"/>
              <a:gd name="connsiteY4" fmla="*/ 558963 h 1116902"/>
              <a:gd name="connsiteX5" fmla="*/ 2541722 w 2541722"/>
              <a:gd name="connsiteY5" fmla="*/ 1116902 h 111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1722" h="1116902">
                <a:moveTo>
                  <a:pt x="0" y="202502"/>
                </a:moveTo>
                <a:cubicBezTo>
                  <a:pt x="103322" y="555088"/>
                  <a:pt x="206644" y="907674"/>
                  <a:pt x="371959" y="946420"/>
                </a:cubicBezTo>
                <a:cubicBezTo>
                  <a:pt x="537274" y="985166"/>
                  <a:pt x="795580" y="592542"/>
                  <a:pt x="991892" y="434976"/>
                </a:cubicBezTo>
                <a:cubicBezTo>
                  <a:pt x="1188204" y="277410"/>
                  <a:pt x="1340604" y="-19640"/>
                  <a:pt x="1549831" y="1024"/>
                </a:cubicBezTo>
                <a:cubicBezTo>
                  <a:pt x="1759058" y="21688"/>
                  <a:pt x="2081939" y="372983"/>
                  <a:pt x="2247254" y="558963"/>
                </a:cubicBezTo>
                <a:cubicBezTo>
                  <a:pt x="2412569" y="744943"/>
                  <a:pt x="2477145" y="930922"/>
                  <a:pt x="2541722" y="1116902"/>
                </a:cubicBezTo>
              </a:path>
            </a:pathLst>
          </a:custGeom>
          <a:noFill/>
          <a:ln w="412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9" name="Straight Arrow Connector 38">
            <a:extLst>
              <a:ext uri="{FF2B5EF4-FFF2-40B4-BE49-F238E27FC236}">
                <a16:creationId xmlns:a16="http://schemas.microsoft.com/office/drawing/2014/main" id="{BEC2C486-C5D7-9A4F-BD27-AA2E2EED257D}"/>
              </a:ext>
            </a:extLst>
          </p:cNvPr>
          <p:cNvCxnSpPr>
            <a:cxnSpLocks/>
          </p:cNvCxnSpPr>
          <p:nvPr/>
        </p:nvCxnSpPr>
        <p:spPr>
          <a:xfrm flipV="1">
            <a:off x="5718155" y="1420093"/>
            <a:ext cx="0" cy="145960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0" name="Straight Arrow Connector 39">
            <a:extLst>
              <a:ext uri="{FF2B5EF4-FFF2-40B4-BE49-F238E27FC236}">
                <a16:creationId xmlns:a16="http://schemas.microsoft.com/office/drawing/2014/main" id="{955F0E47-F06F-784A-BCEF-60A93BDB608B}"/>
              </a:ext>
            </a:extLst>
          </p:cNvPr>
          <p:cNvCxnSpPr>
            <a:cxnSpLocks/>
          </p:cNvCxnSpPr>
          <p:nvPr/>
        </p:nvCxnSpPr>
        <p:spPr>
          <a:xfrm flipV="1">
            <a:off x="5987672" y="2009028"/>
            <a:ext cx="0" cy="870669"/>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1" name="Straight Arrow Connector 40">
            <a:extLst>
              <a:ext uri="{FF2B5EF4-FFF2-40B4-BE49-F238E27FC236}">
                <a16:creationId xmlns:a16="http://schemas.microsoft.com/office/drawing/2014/main" id="{06D9DCEC-0DA1-ED4D-B274-83A5293CCBDE}"/>
              </a:ext>
            </a:extLst>
          </p:cNvPr>
          <p:cNvCxnSpPr>
            <a:cxnSpLocks/>
          </p:cNvCxnSpPr>
          <p:nvPr/>
        </p:nvCxnSpPr>
        <p:spPr>
          <a:xfrm flipV="1">
            <a:off x="6257189" y="2148513"/>
            <a:ext cx="0" cy="73118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2" name="Straight Arrow Connector 41">
            <a:extLst>
              <a:ext uri="{FF2B5EF4-FFF2-40B4-BE49-F238E27FC236}">
                <a16:creationId xmlns:a16="http://schemas.microsoft.com/office/drawing/2014/main" id="{E2523C7E-ADF8-4E4E-A5D1-4E74C9CB0BAB}"/>
              </a:ext>
            </a:extLst>
          </p:cNvPr>
          <p:cNvCxnSpPr>
            <a:cxnSpLocks/>
          </p:cNvCxnSpPr>
          <p:nvPr/>
        </p:nvCxnSpPr>
        <p:spPr>
          <a:xfrm flipV="1">
            <a:off x="6526706" y="1900540"/>
            <a:ext cx="0" cy="979157"/>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3" name="Straight Arrow Connector 42">
            <a:extLst>
              <a:ext uri="{FF2B5EF4-FFF2-40B4-BE49-F238E27FC236}">
                <a16:creationId xmlns:a16="http://schemas.microsoft.com/office/drawing/2014/main" id="{6D08D8B9-130D-9E44-B783-1BCEAD4A4097}"/>
              </a:ext>
            </a:extLst>
          </p:cNvPr>
          <p:cNvCxnSpPr>
            <a:cxnSpLocks/>
          </p:cNvCxnSpPr>
          <p:nvPr/>
        </p:nvCxnSpPr>
        <p:spPr>
          <a:xfrm flipV="1">
            <a:off x="6796223" y="1621571"/>
            <a:ext cx="0" cy="1258126"/>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Arrow Connector 43">
            <a:extLst>
              <a:ext uri="{FF2B5EF4-FFF2-40B4-BE49-F238E27FC236}">
                <a16:creationId xmlns:a16="http://schemas.microsoft.com/office/drawing/2014/main" id="{0B41508B-FC9E-974D-8CAE-64759EEF27C6}"/>
              </a:ext>
            </a:extLst>
          </p:cNvPr>
          <p:cNvCxnSpPr>
            <a:cxnSpLocks/>
          </p:cNvCxnSpPr>
          <p:nvPr/>
        </p:nvCxnSpPr>
        <p:spPr>
          <a:xfrm flipV="1">
            <a:off x="7034744" y="1420093"/>
            <a:ext cx="0" cy="145960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5" name="Straight Arrow Connector 44">
            <a:extLst>
              <a:ext uri="{FF2B5EF4-FFF2-40B4-BE49-F238E27FC236}">
                <a16:creationId xmlns:a16="http://schemas.microsoft.com/office/drawing/2014/main" id="{E5F1EE05-5E87-9E4E-8623-6E8341605F36}"/>
              </a:ext>
            </a:extLst>
          </p:cNvPr>
          <p:cNvCxnSpPr>
            <a:cxnSpLocks/>
          </p:cNvCxnSpPr>
          <p:nvPr/>
        </p:nvCxnSpPr>
        <p:spPr>
          <a:xfrm flipV="1">
            <a:off x="7304261" y="1248590"/>
            <a:ext cx="0" cy="1631107"/>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6" name="Straight Arrow Connector 45">
            <a:extLst>
              <a:ext uri="{FF2B5EF4-FFF2-40B4-BE49-F238E27FC236}">
                <a16:creationId xmlns:a16="http://schemas.microsoft.com/office/drawing/2014/main" id="{130F00F3-E9F0-084A-913C-138F3837E419}"/>
              </a:ext>
            </a:extLst>
          </p:cNvPr>
          <p:cNvCxnSpPr>
            <a:cxnSpLocks/>
          </p:cNvCxnSpPr>
          <p:nvPr/>
        </p:nvCxnSpPr>
        <p:spPr>
          <a:xfrm flipV="1">
            <a:off x="7573778" y="1420093"/>
            <a:ext cx="0" cy="145960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7" name="Straight Arrow Connector 46">
            <a:extLst>
              <a:ext uri="{FF2B5EF4-FFF2-40B4-BE49-F238E27FC236}">
                <a16:creationId xmlns:a16="http://schemas.microsoft.com/office/drawing/2014/main" id="{26E443BA-A67E-1C40-B5DF-56A560A10C0F}"/>
              </a:ext>
            </a:extLst>
          </p:cNvPr>
          <p:cNvCxnSpPr>
            <a:cxnSpLocks/>
          </p:cNvCxnSpPr>
          <p:nvPr/>
        </p:nvCxnSpPr>
        <p:spPr>
          <a:xfrm flipV="1">
            <a:off x="7843295" y="1621571"/>
            <a:ext cx="0" cy="1258126"/>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8" name="Straight Arrow Connector 47">
            <a:extLst>
              <a:ext uri="{FF2B5EF4-FFF2-40B4-BE49-F238E27FC236}">
                <a16:creationId xmlns:a16="http://schemas.microsoft.com/office/drawing/2014/main" id="{EFAE59E1-E757-E44C-8BDF-161B87887BF7}"/>
              </a:ext>
            </a:extLst>
          </p:cNvPr>
          <p:cNvCxnSpPr>
            <a:cxnSpLocks/>
          </p:cNvCxnSpPr>
          <p:nvPr/>
        </p:nvCxnSpPr>
        <p:spPr>
          <a:xfrm flipV="1">
            <a:off x="8112812" y="2148513"/>
            <a:ext cx="0" cy="73118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49" name="Straight Connector 48">
            <a:extLst>
              <a:ext uri="{FF2B5EF4-FFF2-40B4-BE49-F238E27FC236}">
                <a16:creationId xmlns:a16="http://schemas.microsoft.com/office/drawing/2014/main" id="{D75053EC-1E68-1D4F-8C68-2CBC139E3073}"/>
              </a:ext>
            </a:extLst>
          </p:cNvPr>
          <p:cNvCxnSpPr>
            <a:cxnSpLocks/>
          </p:cNvCxnSpPr>
          <p:nvPr/>
        </p:nvCxnSpPr>
        <p:spPr>
          <a:xfrm>
            <a:off x="5723898" y="2854760"/>
            <a:ext cx="2784989"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3" name="Straight Connector 52">
            <a:extLst>
              <a:ext uri="{FF2B5EF4-FFF2-40B4-BE49-F238E27FC236}">
                <a16:creationId xmlns:a16="http://schemas.microsoft.com/office/drawing/2014/main" id="{F772797A-2096-CF4F-9988-16A66B8ECA55}"/>
              </a:ext>
            </a:extLst>
          </p:cNvPr>
          <p:cNvCxnSpPr/>
          <p:nvPr/>
        </p:nvCxnSpPr>
        <p:spPr>
          <a:xfrm flipV="1">
            <a:off x="5726831" y="717166"/>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4" name="TextBox 53">
            <a:extLst>
              <a:ext uri="{FF2B5EF4-FFF2-40B4-BE49-F238E27FC236}">
                <a16:creationId xmlns:a16="http://schemas.microsoft.com/office/drawing/2014/main" id="{5ECB6291-0D02-4B4E-AB56-E0A1E5C5AC0C}"/>
              </a:ext>
            </a:extLst>
          </p:cNvPr>
          <p:cNvSpPr txBox="1"/>
          <p:nvPr/>
        </p:nvSpPr>
        <p:spPr>
          <a:xfrm rot="16200000">
            <a:off x="4870287" y="1680912"/>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Amplitude</a:t>
            </a:r>
          </a:p>
        </p:txBody>
      </p:sp>
      <p:sp>
        <p:nvSpPr>
          <p:cNvPr id="55" name="TextBox 54">
            <a:extLst>
              <a:ext uri="{FF2B5EF4-FFF2-40B4-BE49-F238E27FC236}">
                <a16:creationId xmlns:a16="http://schemas.microsoft.com/office/drawing/2014/main" id="{43431CAA-31C4-AC41-AD2A-75379C4149BC}"/>
              </a:ext>
            </a:extLst>
          </p:cNvPr>
          <p:cNvSpPr txBox="1"/>
          <p:nvPr/>
        </p:nvSpPr>
        <p:spPr>
          <a:xfrm>
            <a:off x="7175319" y="2971239"/>
            <a:ext cx="1891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Time/Sample</a:t>
            </a:r>
          </a:p>
        </p:txBody>
      </p:sp>
      <p:cxnSp>
        <p:nvCxnSpPr>
          <p:cNvPr id="56" name="Straight Connector 55">
            <a:extLst>
              <a:ext uri="{FF2B5EF4-FFF2-40B4-BE49-F238E27FC236}">
                <a16:creationId xmlns:a16="http://schemas.microsoft.com/office/drawing/2014/main" id="{34F01075-697E-1342-9B59-B64996F540DA}"/>
              </a:ext>
            </a:extLst>
          </p:cNvPr>
          <p:cNvCxnSpPr/>
          <p:nvPr/>
        </p:nvCxnSpPr>
        <p:spPr>
          <a:xfrm>
            <a:off x="5720972" y="269597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5E05B4C-73F4-6441-933F-44FDEBF7CAFD}"/>
              </a:ext>
            </a:extLst>
          </p:cNvPr>
          <p:cNvCxnSpPr/>
          <p:nvPr/>
        </p:nvCxnSpPr>
        <p:spPr>
          <a:xfrm>
            <a:off x="5987672" y="269597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E7B5DC5-9025-A646-9FC1-A8ECC15B87FA}"/>
              </a:ext>
            </a:extLst>
          </p:cNvPr>
          <p:cNvCxnSpPr/>
          <p:nvPr/>
        </p:nvCxnSpPr>
        <p:spPr>
          <a:xfrm>
            <a:off x="6254372" y="269597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5622C8C-2432-E24C-AC31-90377F7D498C}"/>
              </a:ext>
            </a:extLst>
          </p:cNvPr>
          <p:cNvCxnSpPr/>
          <p:nvPr/>
        </p:nvCxnSpPr>
        <p:spPr>
          <a:xfrm>
            <a:off x="6521072" y="269597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07B3130F-AD4F-9A4B-83F6-15F1AACF63C6}"/>
              </a:ext>
            </a:extLst>
          </p:cNvPr>
          <p:cNvCxnSpPr/>
          <p:nvPr/>
        </p:nvCxnSpPr>
        <p:spPr>
          <a:xfrm>
            <a:off x="6787772" y="269597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255BD29-70AC-6A43-8A34-FFA894B01A20}"/>
              </a:ext>
            </a:extLst>
          </p:cNvPr>
          <p:cNvCxnSpPr/>
          <p:nvPr/>
        </p:nvCxnSpPr>
        <p:spPr>
          <a:xfrm>
            <a:off x="7054472" y="269597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3C83BB8-DCA3-7444-8FBD-E4A3099B7767}"/>
              </a:ext>
            </a:extLst>
          </p:cNvPr>
          <p:cNvCxnSpPr/>
          <p:nvPr/>
        </p:nvCxnSpPr>
        <p:spPr>
          <a:xfrm>
            <a:off x="7321172" y="269597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532C2CE-3CB3-E146-B2B2-6F9AABC9304A}"/>
              </a:ext>
            </a:extLst>
          </p:cNvPr>
          <p:cNvCxnSpPr/>
          <p:nvPr/>
        </p:nvCxnSpPr>
        <p:spPr>
          <a:xfrm>
            <a:off x="7587872" y="269597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2B6FF11-D420-3849-87A1-2BF3BC1BB27B}"/>
              </a:ext>
            </a:extLst>
          </p:cNvPr>
          <p:cNvCxnSpPr/>
          <p:nvPr/>
        </p:nvCxnSpPr>
        <p:spPr>
          <a:xfrm>
            <a:off x="7854572" y="269597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4D2088E1-5317-C940-893A-E84205F253B6}"/>
              </a:ext>
            </a:extLst>
          </p:cNvPr>
          <p:cNvCxnSpPr/>
          <p:nvPr/>
        </p:nvCxnSpPr>
        <p:spPr>
          <a:xfrm>
            <a:off x="8121272" y="269597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Freeform 67">
            <a:extLst>
              <a:ext uri="{FF2B5EF4-FFF2-40B4-BE49-F238E27FC236}">
                <a16:creationId xmlns:a16="http://schemas.microsoft.com/office/drawing/2014/main" id="{5B2F4AC5-58DD-C441-AB01-0E86BD2B8AC6}"/>
              </a:ext>
            </a:extLst>
          </p:cNvPr>
          <p:cNvSpPr/>
          <p:nvPr/>
        </p:nvSpPr>
        <p:spPr>
          <a:xfrm>
            <a:off x="5750188" y="1233088"/>
            <a:ext cx="2541722" cy="1116902"/>
          </a:xfrm>
          <a:custGeom>
            <a:avLst/>
            <a:gdLst>
              <a:gd name="connsiteX0" fmla="*/ 0 w 2541722"/>
              <a:gd name="connsiteY0" fmla="*/ 202502 h 1116902"/>
              <a:gd name="connsiteX1" fmla="*/ 371959 w 2541722"/>
              <a:gd name="connsiteY1" fmla="*/ 946420 h 1116902"/>
              <a:gd name="connsiteX2" fmla="*/ 991892 w 2541722"/>
              <a:gd name="connsiteY2" fmla="*/ 434976 h 1116902"/>
              <a:gd name="connsiteX3" fmla="*/ 1549831 w 2541722"/>
              <a:gd name="connsiteY3" fmla="*/ 1024 h 1116902"/>
              <a:gd name="connsiteX4" fmla="*/ 2247254 w 2541722"/>
              <a:gd name="connsiteY4" fmla="*/ 558963 h 1116902"/>
              <a:gd name="connsiteX5" fmla="*/ 2541722 w 2541722"/>
              <a:gd name="connsiteY5" fmla="*/ 1116902 h 111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1722" h="1116902">
                <a:moveTo>
                  <a:pt x="0" y="202502"/>
                </a:moveTo>
                <a:cubicBezTo>
                  <a:pt x="103322" y="555088"/>
                  <a:pt x="206644" y="907674"/>
                  <a:pt x="371959" y="946420"/>
                </a:cubicBezTo>
                <a:cubicBezTo>
                  <a:pt x="537274" y="985166"/>
                  <a:pt x="795580" y="592542"/>
                  <a:pt x="991892" y="434976"/>
                </a:cubicBezTo>
                <a:cubicBezTo>
                  <a:pt x="1188204" y="277410"/>
                  <a:pt x="1340604" y="-19640"/>
                  <a:pt x="1549831" y="1024"/>
                </a:cubicBezTo>
                <a:cubicBezTo>
                  <a:pt x="1759058" y="21688"/>
                  <a:pt x="2081939" y="372983"/>
                  <a:pt x="2247254" y="558963"/>
                </a:cubicBezTo>
                <a:cubicBezTo>
                  <a:pt x="2412569" y="744943"/>
                  <a:pt x="2477145" y="930922"/>
                  <a:pt x="2541722" y="1116902"/>
                </a:cubicBezTo>
              </a:path>
            </a:pathLst>
          </a:custGeom>
          <a:noFill/>
          <a:ln w="412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a:extLst>
              <a:ext uri="{FF2B5EF4-FFF2-40B4-BE49-F238E27FC236}">
                <a16:creationId xmlns:a16="http://schemas.microsoft.com/office/drawing/2014/main" id="{C0A0BCC0-9980-FA40-9070-F3BCB6258067}"/>
              </a:ext>
            </a:extLst>
          </p:cNvPr>
          <p:cNvSpPr/>
          <p:nvPr/>
        </p:nvSpPr>
        <p:spPr>
          <a:xfrm>
            <a:off x="4246648" y="1900540"/>
            <a:ext cx="743521" cy="36828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20198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CB587A-719C-4E41-8464-12EF690BC62B}"/>
              </a:ext>
            </a:extLst>
          </p:cNvPr>
          <p:cNvSpPr txBox="1"/>
          <p:nvPr/>
        </p:nvSpPr>
        <p:spPr>
          <a:xfrm>
            <a:off x="3526695" y="2500525"/>
            <a:ext cx="2014409" cy="400110"/>
          </a:xfrm>
          <a:prstGeom prst="rect">
            <a:avLst/>
          </a:prstGeom>
          <a:solidFill>
            <a:schemeClr val="accent1">
              <a:lumMod val="75000"/>
            </a:schemeClr>
          </a:solidFill>
          <a:ln>
            <a:solidFill>
              <a:schemeClr val="accent1">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SYSTEM</a:t>
            </a:r>
          </a:p>
        </p:txBody>
      </p:sp>
      <p:sp>
        <p:nvSpPr>
          <p:cNvPr id="6" name="Freeform 5">
            <a:extLst>
              <a:ext uri="{FF2B5EF4-FFF2-40B4-BE49-F238E27FC236}">
                <a16:creationId xmlns:a16="http://schemas.microsoft.com/office/drawing/2014/main" id="{24DFF279-52E3-474F-AEFA-CCA9B73CD68E}"/>
              </a:ext>
            </a:extLst>
          </p:cNvPr>
          <p:cNvSpPr/>
          <p:nvPr/>
        </p:nvSpPr>
        <p:spPr>
          <a:xfrm rot="13102834">
            <a:off x="5643318" y="2413196"/>
            <a:ext cx="705395" cy="574766"/>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6">
            <a:extLst>
              <a:ext uri="{FF2B5EF4-FFF2-40B4-BE49-F238E27FC236}">
                <a16:creationId xmlns:a16="http://schemas.microsoft.com/office/drawing/2014/main" id="{DFD13129-3D8E-1B45-980A-F3E919F111DB}"/>
              </a:ext>
            </a:extLst>
          </p:cNvPr>
          <p:cNvSpPr/>
          <p:nvPr/>
        </p:nvSpPr>
        <p:spPr>
          <a:xfrm rot="13102834">
            <a:off x="2719084" y="2439323"/>
            <a:ext cx="705395" cy="574766"/>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3A87912-E7F9-FF4F-B530-97FF04E901DE}"/>
              </a:ext>
            </a:extLst>
          </p:cNvPr>
          <p:cNvSpPr txBox="1"/>
          <p:nvPr/>
        </p:nvSpPr>
        <p:spPr>
          <a:xfrm>
            <a:off x="6568538" y="2491449"/>
            <a:ext cx="2314812" cy="400110"/>
          </a:xfrm>
          <a:prstGeom prst="rect">
            <a:avLst/>
          </a:prstGeom>
          <a:solidFill>
            <a:schemeClr val="accent2">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Impulse Response</a:t>
            </a:r>
          </a:p>
        </p:txBody>
      </p:sp>
      <p:sp>
        <p:nvSpPr>
          <p:cNvPr id="9" name="TextBox 8">
            <a:extLst>
              <a:ext uri="{FF2B5EF4-FFF2-40B4-BE49-F238E27FC236}">
                <a16:creationId xmlns:a16="http://schemas.microsoft.com/office/drawing/2014/main" id="{CEE4FC9A-E215-6A48-ABD2-AEA512AF9C76}"/>
              </a:ext>
            </a:extLst>
          </p:cNvPr>
          <p:cNvSpPr txBox="1"/>
          <p:nvPr/>
        </p:nvSpPr>
        <p:spPr>
          <a:xfrm>
            <a:off x="1303117" y="2500525"/>
            <a:ext cx="1187865" cy="400110"/>
          </a:xfrm>
          <a:prstGeom prst="rect">
            <a:avLst/>
          </a:prstGeom>
          <a:solidFill>
            <a:schemeClr val="accent2">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Impulse</a:t>
            </a:r>
          </a:p>
        </p:txBody>
      </p:sp>
      <p:sp>
        <p:nvSpPr>
          <p:cNvPr id="14" name="TextBox 13">
            <a:extLst>
              <a:ext uri="{FF2B5EF4-FFF2-40B4-BE49-F238E27FC236}">
                <a16:creationId xmlns:a16="http://schemas.microsoft.com/office/drawing/2014/main" id="{D2132005-3E27-6B44-B913-B3B4BACAF02A}"/>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Impulse response</a:t>
            </a:r>
          </a:p>
        </p:txBody>
      </p:sp>
    </p:spTree>
    <p:extLst>
      <p:ext uri="{BB962C8B-B14F-4D97-AF65-F5344CB8AC3E}">
        <p14:creationId xmlns:p14="http://schemas.microsoft.com/office/powerpoint/2010/main" val="19400384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CB587A-719C-4E41-8464-12EF690BC62B}"/>
              </a:ext>
            </a:extLst>
          </p:cNvPr>
          <p:cNvSpPr txBox="1"/>
          <p:nvPr/>
        </p:nvSpPr>
        <p:spPr>
          <a:xfrm>
            <a:off x="3526695" y="2082215"/>
            <a:ext cx="2014409" cy="1200329"/>
          </a:xfrm>
          <a:prstGeom prst="rect">
            <a:avLst/>
          </a:prstGeom>
          <a:solidFill>
            <a:schemeClr val="accent1">
              <a:lumMod val="75000"/>
            </a:schemeClr>
          </a:solidFill>
          <a:ln>
            <a:solidFill>
              <a:schemeClr val="accent1">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Linear and Time-invariant (LTI) System</a:t>
            </a:r>
          </a:p>
        </p:txBody>
      </p:sp>
      <p:sp>
        <p:nvSpPr>
          <p:cNvPr id="6" name="Freeform 5">
            <a:extLst>
              <a:ext uri="{FF2B5EF4-FFF2-40B4-BE49-F238E27FC236}">
                <a16:creationId xmlns:a16="http://schemas.microsoft.com/office/drawing/2014/main" id="{24DFF279-52E3-474F-AEFA-CCA9B73CD68E}"/>
              </a:ext>
            </a:extLst>
          </p:cNvPr>
          <p:cNvSpPr/>
          <p:nvPr/>
        </p:nvSpPr>
        <p:spPr>
          <a:xfrm rot="13102834">
            <a:off x="5643318" y="2413196"/>
            <a:ext cx="705395" cy="574766"/>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6">
            <a:extLst>
              <a:ext uri="{FF2B5EF4-FFF2-40B4-BE49-F238E27FC236}">
                <a16:creationId xmlns:a16="http://schemas.microsoft.com/office/drawing/2014/main" id="{DFD13129-3D8E-1B45-980A-F3E919F111DB}"/>
              </a:ext>
            </a:extLst>
          </p:cNvPr>
          <p:cNvSpPr/>
          <p:nvPr/>
        </p:nvSpPr>
        <p:spPr>
          <a:xfrm rot="13102834">
            <a:off x="2719084" y="2439323"/>
            <a:ext cx="705395" cy="574766"/>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3A87912-E7F9-FF4F-B530-97FF04E901DE}"/>
              </a:ext>
            </a:extLst>
          </p:cNvPr>
          <p:cNvSpPr txBox="1"/>
          <p:nvPr/>
        </p:nvSpPr>
        <p:spPr>
          <a:xfrm>
            <a:off x="6542339" y="2491449"/>
            <a:ext cx="1437316" cy="400110"/>
          </a:xfrm>
          <a:prstGeom prst="rect">
            <a:avLst/>
          </a:prstGeom>
          <a:solidFill>
            <a:schemeClr val="accent2">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Output</a:t>
            </a:r>
          </a:p>
        </p:txBody>
      </p:sp>
      <p:sp>
        <p:nvSpPr>
          <p:cNvPr id="9" name="TextBox 8">
            <a:extLst>
              <a:ext uri="{FF2B5EF4-FFF2-40B4-BE49-F238E27FC236}">
                <a16:creationId xmlns:a16="http://schemas.microsoft.com/office/drawing/2014/main" id="{CEE4FC9A-E215-6A48-ABD2-AEA512AF9C76}"/>
              </a:ext>
            </a:extLst>
          </p:cNvPr>
          <p:cNvSpPr txBox="1"/>
          <p:nvPr/>
        </p:nvSpPr>
        <p:spPr>
          <a:xfrm>
            <a:off x="1303117" y="2500525"/>
            <a:ext cx="1187865" cy="400110"/>
          </a:xfrm>
          <a:prstGeom prst="rect">
            <a:avLst/>
          </a:prstGeom>
          <a:solidFill>
            <a:schemeClr val="accent2">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Input</a:t>
            </a:r>
          </a:p>
        </p:txBody>
      </p:sp>
      <p:sp>
        <p:nvSpPr>
          <p:cNvPr id="14" name="TextBox 13">
            <a:extLst>
              <a:ext uri="{FF2B5EF4-FFF2-40B4-BE49-F238E27FC236}">
                <a16:creationId xmlns:a16="http://schemas.microsoft.com/office/drawing/2014/main" id="{D2132005-3E27-6B44-B913-B3B4BACAF02A}"/>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Impulse response</a:t>
            </a:r>
          </a:p>
        </p:txBody>
      </p:sp>
      <p:grpSp>
        <p:nvGrpSpPr>
          <p:cNvPr id="4" name="Group 3">
            <a:extLst>
              <a:ext uri="{FF2B5EF4-FFF2-40B4-BE49-F238E27FC236}">
                <a16:creationId xmlns:a16="http://schemas.microsoft.com/office/drawing/2014/main" id="{D4FD93A0-4050-6149-AE10-CD0E50E9BA89}"/>
              </a:ext>
            </a:extLst>
          </p:cNvPr>
          <p:cNvGrpSpPr/>
          <p:nvPr/>
        </p:nvGrpSpPr>
        <p:grpSpPr>
          <a:xfrm>
            <a:off x="0" y="5029741"/>
            <a:ext cx="9144000" cy="1397000"/>
            <a:chOff x="0" y="3904451"/>
            <a:chExt cx="9144000" cy="1397000"/>
          </a:xfrm>
        </p:grpSpPr>
        <p:pic>
          <p:nvPicPr>
            <p:cNvPr id="10" name="Picture 9">
              <a:extLst>
                <a:ext uri="{FF2B5EF4-FFF2-40B4-BE49-F238E27FC236}">
                  <a16:creationId xmlns:a16="http://schemas.microsoft.com/office/drawing/2014/main" id="{B32DD097-F748-924A-A788-69B1AEFA809D}"/>
                </a:ext>
              </a:extLst>
            </p:cNvPr>
            <p:cNvPicPr>
              <a:picLocks noChangeAspect="1"/>
            </p:cNvPicPr>
            <p:nvPr/>
          </p:nvPicPr>
          <p:blipFill>
            <a:blip r:embed="rId2"/>
            <a:stretch>
              <a:fillRect/>
            </a:stretch>
          </p:blipFill>
          <p:spPr>
            <a:xfrm>
              <a:off x="0" y="3904451"/>
              <a:ext cx="9144000" cy="1397000"/>
            </a:xfrm>
            <a:prstGeom prst="rect">
              <a:avLst/>
            </a:prstGeom>
          </p:spPr>
        </p:pic>
        <p:sp>
          <p:nvSpPr>
            <p:cNvPr id="2" name="Rectangle 1">
              <a:extLst>
                <a:ext uri="{FF2B5EF4-FFF2-40B4-BE49-F238E27FC236}">
                  <a16:creationId xmlns:a16="http://schemas.microsoft.com/office/drawing/2014/main" id="{761369AD-0450-BF41-B9FE-600D6B043414}"/>
                </a:ext>
              </a:extLst>
            </p:cNvPr>
            <p:cNvSpPr/>
            <p:nvPr/>
          </p:nvSpPr>
          <p:spPr>
            <a:xfrm>
              <a:off x="1912547" y="4091553"/>
              <a:ext cx="673326" cy="526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B4BB81-424F-E241-A130-C587653A0266}"/>
                </a:ext>
              </a:extLst>
            </p:cNvPr>
            <p:cNvSpPr/>
            <p:nvPr/>
          </p:nvSpPr>
          <p:spPr>
            <a:xfrm>
              <a:off x="2950920" y="4695986"/>
              <a:ext cx="668762" cy="526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2" name="Picture 11">
            <a:extLst>
              <a:ext uri="{FF2B5EF4-FFF2-40B4-BE49-F238E27FC236}">
                <a16:creationId xmlns:a16="http://schemas.microsoft.com/office/drawing/2014/main" id="{30154234-43C4-CE48-97BE-6C9580560C3A}"/>
              </a:ext>
            </a:extLst>
          </p:cNvPr>
          <p:cNvPicPr>
            <a:picLocks noChangeAspect="1"/>
          </p:cNvPicPr>
          <p:nvPr/>
        </p:nvPicPr>
        <p:blipFill rotWithShape="1">
          <a:blip r:embed="rId2"/>
          <a:srcRect l="59630" r="33759" b="50010"/>
          <a:stretch/>
        </p:blipFill>
        <p:spPr>
          <a:xfrm>
            <a:off x="4231681" y="1272201"/>
            <a:ext cx="604434" cy="698351"/>
          </a:xfrm>
          <a:prstGeom prst="rect">
            <a:avLst/>
          </a:prstGeom>
        </p:spPr>
      </p:pic>
      <p:pic>
        <p:nvPicPr>
          <p:cNvPr id="13" name="Picture 12">
            <a:extLst>
              <a:ext uri="{FF2B5EF4-FFF2-40B4-BE49-F238E27FC236}">
                <a16:creationId xmlns:a16="http://schemas.microsoft.com/office/drawing/2014/main" id="{61B1F130-D573-7249-833F-CDA676DA7B37}"/>
              </a:ext>
            </a:extLst>
          </p:cNvPr>
          <p:cNvPicPr>
            <a:picLocks noChangeAspect="1"/>
          </p:cNvPicPr>
          <p:nvPr/>
        </p:nvPicPr>
        <p:blipFill rotWithShape="1">
          <a:blip r:embed="rId2"/>
          <a:srcRect l="59630" r="33759" b="50010"/>
          <a:stretch/>
        </p:blipFill>
        <p:spPr>
          <a:xfrm>
            <a:off x="4269783" y="3631363"/>
            <a:ext cx="604434" cy="698351"/>
          </a:xfrm>
          <a:prstGeom prst="rect">
            <a:avLst/>
          </a:prstGeom>
        </p:spPr>
      </p:pic>
      <p:sp>
        <p:nvSpPr>
          <p:cNvPr id="15" name="Freeform 14">
            <a:extLst>
              <a:ext uri="{FF2B5EF4-FFF2-40B4-BE49-F238E27FC236}">
                <a16:creationId xmlns:a16="http://schemas.microsoft.com/office/drawing/2014/main" id="{0D3DB309-8008-D541-AC90-A04051EC33CB}"/>
              </a:ext>
            </a:extLst>
          </p:cNvPr>
          <p:cNvSpPr/>
          <p:nvPr/>
        </p:nvSpPr>
        <p:spPr>
          <a:xfrm rot="13102834">
            <a:off x="4938329" y="3695443"/>
            <a:ext cx="705395" cy="574766"/>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5">
            <a:extLst>
              <a:ext uri="{FF2B5EF4-FFF2-40B4-BE49-F238E27FC236}">
                <a16:creationId xmlns:a16="http://schemas.microsoft.com/office/drawing/2014/main" id="{79EF78F1-70B5-4A40-8A8B-7DADC4D3514C}"/>
              </a:ext>
            </a:extLst>
          </p:cNvPr>
          <p:cNvSpPr/>
          <p:nvPr/>
        </p:nvSpPr>
        <p:spPr>
          <a:xfrm rot="13102834">
            <a:off x="3500278" y="3724767"/>
            <a:ext cx="705395" cy="574766"/>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DAC36D5-D487-584A-8D0B-B5B4E766B2F5}"/>
              </a:ext>
            </a:extLst>
          </p:cNvPr>
          <p:cNvSpPr txBox="1"/>
          <p:nvPr/>
        </p:nvSpPr>
        <p:spPr>
          <a:xfrm>
            <a:off x="2555626" y="3771710"/>
            <a:ext cx="99500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x(n)</a:t>
            </a:r>
          </a:p>
        </p:txBody>
      </p:sp>
      <p:sp>
        <p:nvSpPr>
          <p:cNvPr id="17" name="TextBox 16">
            <a:extLst>
              <a:ext uri="{FF2B5EF4-FFF2-40B4-BE49-F238E27FC236}">
                <a16:creationId xmlns:a16="http://schemas.microsoft.com/office/drawing/2014/main" id="{1B83441D-353F-8547-89A8-0ECF31E5DCED}"/>
              </a:ext>
            </a:extLst>
          </p:cNvPr>
          <p:cNvSpPr txBox="1"/>
          <p:nvPr/>
        </p:nvSpPr>
        <p:spPr>
          <a:xfrm>
            <a:off x="5813940" y="3734207"/>
            <a:ext cx="99500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y(n)</a:t>
            </a:r>
          </a:p>
        </p:txBody>
      </p:sp>
    </p:spTree>
    <p:extLst>
      <p:ext uri="{BB962C8B-B14F-4D97-AF65-F5344CB8AC3E}">
        <p14:creationId xmlns:p14="http://schemas.microsoft.com/office/powerpoint/2010/main" val="247201036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images-4.jpeg">
            <a:extLst>
              <a:ext uri="{FF2B5EF4-FFF2-40B4-BE49-F238E27FC236}">
                <a16:creationId xmlns:a16="http://schemas.microsoft.com/office/drawing/2014/main" id="{F27AE796-9FFC-0041-8A35-F868FB04BD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9989" y="623486"/>
            <a:ext cx="619245" cy="3674314"/>
          </a:xfrm>
          <a:prstGeom prst="rect">
            <a:avLst/>
          </a:prstGeom>
        </p:spPr>
      </p:pic>
      <p:pic>
        <p:nvPicPr>
          <p:cNvPr id="3" name="Picture 2" descr="images-4.jpeg">
            <a:extLst>
              <a:ext uri="{FF2B5EF4-FFF2-40B4-BE49-F238E27FC236}">
                <a16:creationId xmlns:a16="http://schemas.microsoft.com/office/drawing/2014/main" id="{2F70C0EE-5243-9041-A51F-763E370498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9989" y="3078803"/>
            <a:ext cx="619245" cy="3693785"/>
          </a:xfrm>
          <a:prstGeom prst="rect">
            <a:avLst/>
          </a:prstGeom>
        </p:spPr>
      </p:pic>
      <p:grpSp>
        <p:nvGrpSpPr>
          <p:cNvPr id="13" name="Group 12">
            <a:extLst>
              <a:ext uri="{FF2B5EF4-FFF2-40B4-BE49-F238E27FC236}">
                <a16:creationId xmlns:a16="http://schemas.microsoft.com/office/drawing/2014/main" id="{68B4C503-3B7A-B643-8C12-77DBE9B16CDC}"/>
              </a:ext>
            </a:extLst>
          </p:cNvPr>
          <p:cNvGrpSpPr/>
          <p:nvPr/>
        </p:nvGrpSpPr>
        <p:grpSpPr>
          <a:xfrm>
            <a:off x="1906982" y="623486"/>
            <a:ext cx="619245" cy="6149102"/>
            <a:chOff x="2037612" y="257722"/>
            <a:chExt cx="619245" cy="6149102"/>
          </a:xfrm>
        </p:grpSpPr>
        <p:pic>
          <p:nvPicPr>
            <p:cNvPr id="6" name="Picture 5" descr="images-4.jpeg">
              <a:extLst>
                <a:ext uri="{FF2B5EF4-FFF2-40B4-BE49-F238E27FC236}">
                  <a16:creationId xmlns:a16="http://schemas.microsoft.com/office/drawing/2014/main" id="{9B58882C-03CE-A645-9A4C-B285BCE331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7612" y="257722"/>
              <a:ext cx="619245" cy="3674314"/>
            </a:xfrm>
            <a:prstGeom prst="rect">
              <a:avLst/>
            </a:prstGeom>
          </p:spPr>
        </p:pic>
        <p:pic>
          <p:nvPicPr>
            <p:cNvPr id="7" name="Picture 6" descr="images-4.jpeg">
              <a:extLst>
                <a:ext uri="{FF2B5EF4-FFF2-40B4-BE49-F238E27FC236}">
                  <a16:creationId xmlns:a16="http://schemas.microsoft.com/office/drawing/2014/main" id="{490E1DC6-DC4A-B24E-BE85-1D217A579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7612" y="2713039"/>
              <a:ext cx="619245" cy="3693785"/>
            </a:xfrm>
            <a:prstGeom prst="rect">
              <a:avLst/>
            </a:prstGeom>
          </p:spPr>
        </p:pic>
      </p:grpSp>
      <p:grpSp>
        <p:nvGrpSpPr>
          <p:cNvPr id="10" name="Group 9">
            <a:extLst>
              <a:ext uri="{FF2B5EF4-FFF2-40B4-BE49-F238E27FC236}">
                <a16:creationId xmlns:a16="http://schemas.microsoft.com/office/drawing/2014/main" id="{FAE01886-872C-CC4C-B05B-844EC9F4D6FA}"/>
              </a:ext>
            </a:extLst>
          </p:cNvPr>
          <p:cNvGrpSpPr/>
          <p:nvPr/>
        </p:nvGrpSpPr>
        <p:grpSpPr>
          <a:xfrm rot="16200000">
            <a:off x="4691549" y="-2141442"/>
            <a:ext cx="619245" cy="6149102"/>
            <a:chOff x="4262377" y="257722"/>
            <a:chExt cx="619245" cy="6149102"/>
          </a:xfrm>
        </p:grpSpPr>
        <p:pic>
          <p:nvPicPr>
            <p:cNvPr id="11" name="Picture 10" descr="images-4.jpeg">
              <a:extLst>
                <a:ext uri="{FF2B5EF4-FFF2-40B4-BE49-F238E27FC236}">
                  <a16:creationId xmlns:a16="http://schemas.microsoft.com/office/drawing/2014/main" id="{41A65F6C-29F6-8E4D-A709-547392A600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2377" y="257722"/>
              <a:ext cx="619245" cy="3674314"/>
            </a:xfrm>
            <a:prstGeom prst="rect">
              <a:avLst/>
            </a:prstGeom>
          </p:spPr>
        </p:pic>
        <p:pic>
          <p:nvPicPr>
            <p:cNvPr id="12" name="Picture 11" descr="images-4.jpeg">
              <a:extLst>
                <a:ext uri="{FF2B5EF4-FFF2-40B4-BE49-F238E27FC236}">
                  <a16:creationId xmlns:a16="http://schemas.microsoft.com/office/drawing/2014/main" id="{AF8054EA-DCC8-3F42-85BF-08608628CE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2377" y="2713039"/>
              <a:ext cx="619245" cy="3693785"/>
            </a:xfrm>
            <a:prstGeom prst="rect">
              <a:avLst/>
            </a:prstGeom>
          </p:spPr>
        </p:pic>
      </p:grpSp>
      <p:grpSp>
        <p:nvGrpSpPr>
          <p:cNvPr id="14" name="Group 13">
            <a:extLst>
              <a:ext uri="{FF2B5EF4-FFF2-40B4-BE49-F238E27FC236}">
                <a16:creationId xmlns:a16="http://schemas.microsoft.com/office/drawing/2014/main" id="{78E18D33-47E1-2B46-AD3B-FB09F840F4A4}"/>
              </a:ext>
            </a:extLst>
          </p:cNvPr>
          <p:cNvGrpSpPr/>
          <p:nvPr/>
        </p:nvGrpSpPr>
        <p:grpSpPr>
          <a:xfrm rot="16200000">
            <a:off x="4685060" y="3368942"/>
            <a:ext cx="619245" cy="6149102"/>
            <a:chOff x="4262377" y="257722"/>
            <a:chExt cx="619245" cy="6149102"/>
          </a:xfrm>
        </p:grpSpPr>
        <p:pic>
          <p:nvPicPr>
            <p:cNvPr id="15" name="Picture 14" descr="images-4.jpeg">
              <a:extLst>
                <a:ext uri="{FF2B5EF4-FFF2-40B4-BE49-F238E27FC236}">
                  <a16:creationId xmlns:a16="http://schemas.microsoft.com/office/drawing/2014/main" id="{39A3C6A3-B60B-3042-AD98-195017038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2377" y="257722"/>
              <a:ext cx="619245" cy="3674314"/>
            </a:xfrm>
            <a:prstGeom prst="rect">
              <a:avLst/>
            </a:prstGeom>
          </p:spPr>
        </p:pic>
        <p:pic>
          <p:nvPicPr>
            <p:cNvPr id="17" name="Picture 16" descr="images-4.jpeg">
              <a:extLst>
                <a:ext uri="{FF2B5EF4-FFF2-40B4-BE49-F238E27FC236}">
                  <a16:creationId xmlns:a16="http://schemas.microsoft.com/office/drawing/2014/main" id="{5BCCB6A5-7F07-834A-A59A-8F0D0B22CC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2377" y="2713039"/>
              <a:ext cx="619245" cy="3693785"/>
            </a:xfrm>
            <a:prstGeom prst="rect">
              <a:avLst/>
            </a:prstGeom>
          </p:spPr>
        </p:pic>
      </p:grpSp>
      <p:sp>
        <p:nvSpPr>
          <p:cNvPr id="18" name="Freeform 17">
            <a:extLst>
              <a:ext uri="{FF2B5EF4-FFF2-40B4-BE49-F238E27FC236}">
                <a16:creationId xmlns:a16="http://schemas.microsoft.com/office/drawing/2014/main" id="{C9A4CE06-0557-C44F-81D6-143C70BC25F5}"/>
              </a:ext>
            </a:extLst>
          </p:cNvPr>
          <p:cNvSpPr/>
          <p:nvPr/>
        </p:nvSpPr>
        <p:spPr>
          <a:xfrm>
            <a:off x="3724185" y="3217209"/>
            <a:ext cx="1593669" cy="2916659"/>
          </a:xfrm>
          <a:custGeom>
            <a:avLst/>
            <a:gdLst>
              <a:gd name="connsiteX0" fmla="*/ 0 w 1593669"/>
              <a:gd name="connsiteY0" fmla="*/ 0 h 3161211"/>
              <a:gd name="connsiteX1" fmla="*/ 1071155 w 1593669"/>
              <a:gd name="connsiteY1" fmla="*/ 3161211 h 3161211"/>
              <a:gd name="connsiteX2" fmla="*/ 1593669 w 1593669"/>
              <a:gd name="connsiteY2" fmla="*/ 1201783 h 3161211"/>
            </a:gdLst>
            <a:ahLst/>
            <a:cxnLst>
              <a:cxn ang="0">
                <a:pos x="connsiteX0" y="connsiteY0"/>
              </a:cxn>
              <a:cxn ang="0">
                <a:pos x="connsiteX1" y="connsiteY1"/>
              </a:cxn>
              <a:cxn ang="0">
                <a:pos x="connsiteX2" y="connsiteY2"/>
              </a:cxn>
            </a:cxnLst>
            <a:rect l="l" t="t" r="r" b="b"/>
            <a:pathLst>
              <a:path w="1593669" h="3161211">
                <a:moveTo>
                  <a:pt x="0" y="0"/>
                </a:moveTo>
                <a:lnTo>
                  <a:pt x="1071155" y="3161211"/>
                </a:lnTo>
                <a:lnTo>
                  <a:pt x="1593669" y="1201783"/>
                </a:lnTo>
              </a:path>
            </a:pathLst>
          </a:custGeom>
          <a:noFill/>
          <a:ln w="31750">
            <a:tailEnd type="arrow"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18">
            <a:extLst>
              <a:ext uri="{FF2B5EF4-FFF2-40B4-BE49-F238E27FC236}">
                <a16:creationId xmlns:a16="http://schemas.microsoft.com/office/drawing/2014/main" id="{EBCAF342-81D0-A44F-AFF6-4ABA895662AE}"/>
              </a:ext>
            </a:extLst>
          </p:cNvPr>
          <p:cNvSpPr/>
          <p:nvPr/>
        </p:nvSpPr>
        <p:spPr>
          <a:xfrm>
            <a:off x="3788229" y="1319353"/>
            <a:ext cx="1593668" cy="2360021"/>
          </a:xfrm>
          <a:custGeom>
            <a:avLst/>
            <a:gdLst>
              <a:gd name="connsiteX0" fmla="*/ 0 w 1593668"/>
              <a:gd name="connsiteY0" fmla="*/ 1449977 h 2586445"/>
              <a:gd name="connsiteX1" fmla="*/ 613954 w 1593668"/>
              <a:gd name="connsiteY1" fmla="*/ 0 h 2586445"/>
              <a:gd name="connsiteX2" fmla="*/ 1593668 w 1593668"/>
              <a:gd name="connsiteY2" fmla="*/ 2586445 h 2586445"/>
            </a:gdLst>
            <a:ahLst/>
            <a:cxnLst>
              <a:cxn ang="0">
                <a:pos x="connsiteX0" y="connsiteY0"/>
              </a:cxn>
              <a:cxn ang="0">
                <a:pos x="connsiteX1" y="connsiteY1"/>
              </a:cxn>
              <a:cxn ang="0">
                <a:pos x="connsiteX2" y="connsiteY2"/>
              </a:cxn>
            </a:cxnLst>
            <a:rect l="l" t="t" r="r" b="b"/>
            <a:pathLst>
              <a:path w="1593668" h="2586445">
                <a:moveTo>
                  <a:pt x="0" y="1449977"/>
                </a:moveTo>
                <a:lnTo>
                  <a:pt x="613954" y="0"/>
                </a:lnTo>
                <a:lnTo>
                  <a:pt x="1593668" y="2586445"/>
                </a:lnTo>
              </a:path>
            </a:pathLst>
          </a:custGeom>
          <a:noFill/>
          <a:ln w="31750">
            <a:tailEnd type="arrow"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19">
            <a:extLst>
              <a:ext uri="{FF2B5EF4-FFF2-40B4-BE49-F238E27FC236}">
                <a16:creationId xmlns:a16="http://schemas.microsoft.com/office/drawing/2014/main" id="{8BD02ED1-D7A0-3C46-AA84-33715D87D293}"/>
              </a:ext>
            </a:extLst>
          </p:cNvPr>
          <p:cNvSpPr/>
          <p:nvPr/>
        </p:nvSpPr>
        <p:spPr>
          <a:xfrm>
            <a:off x="2547917" y="3071098"/>
            <a:ext cx="2547257" cy="1175657"/>
          </a:xfrm>
          <a:custGeom>
            <a:avLst/>
            <a:gdLst>
              <a:gd name="connsiteX0" fmla="*/ 1097280 w 2547257"/>
              <a:gd name="connsiteY0" fmla="*/ 0 h 1175657"/>
              <a:gd name="connsiteX1" fmla="*/ 0 w 2547257"/>
              <a:gd name="connsiteY1" fmla="*/ 836023 h 1175657"/>
              <a:gd name="connsiteX2" fmla="*/ 2547257 w 2547257"/>
              <a:gd name="connsiteY2" fmla="*/ 1175657 h 1175657"/>
            </a:gdLst>
            <a:ahLst/>
            <a:cxnLst>
              <a:cxn ang="0">
                <a:pos x="connsiteX0" y="connsiteY0"/>
              </a:cxn>
              <a:cxn ang="0">
                <a:pos x="connsiteX1" y="connsiteY1"/>
              </a:cxn>
              <a:cxn ang="0">
                <a:pos x="connsiteX2" y="connsiteY2"/>
              </a:cxn>
            </a:cxnLst>
            <a:rect l="l" t="t" r="r" b="b"/>
            <a:pathLst>
              <a:path w="2547257" h="1175657">
                <a:moveTo>
                  <a:pt x="1097280" y="0"/>
                </a:moveTo>
                <a:lnTo>
                  <a:pt x="0" y="836023"/>
                </a:lnTo>
                <a:lnTo>
                  <a:pt x="2547257" y="1175657"/>
                </a:lnTo>
              </a:path>
            </a:pathLst>
          </a:custGeom>
          <a:noFill/>
          <a:ln w="31750">
            <a:tailEnd type="arrow"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20">
            <a:extLst>
              <a:ext uri="{FF2B5EF4-FFF2-40B4-BE49-F238E27FC236}">
                <a16:creationId xmlns:a16="http://schemas.microsoft.com/office/drawing/2014/main" id="{5D000BE2-B732-624E-AF96-FF3CA9129190}"/>
              </a:ext>
            </a:extLst>
          </p:cNvPr>
          <p:cNvSpPr/>
          <p:nvPr/>
        </p:nvSpPr>
        <p:spPr>
          <a:xfrm>
            <a:off x="4024733" y="2690746"/>
            <a:ext cx="3513909" cy="1162595"/>
          </a:xfrm>
          <a:custGeom>
            <a:avLst/>
            <a:gdLst>
              <a:gd name="connsiteX0" fmla="*/ 0 w 3513909"/>
              <a:gd name="connsiteY0" fmla="*/ 0 h 1162595"/>
              <a:gd name="connsiteX1" fmla="*/ 3513909 w 3513909"/>
              <a:gd name="connsiteY1" fmla="*/ 574766 h 1162595"/>
              <a:gd name="connsiteX2" fmla="*/ 1737360 w 3513909"/>
              <a:gd name="connsiteY2" fmla="*/ 1162595 h 1162595"/>
            </a:gdLst>
            <a:ahLst/>
            <a:cxnLst>
              <a:cxn ang="0">
                <a:pos x="connsiteX0" y="connsiteY0"/>
              </a:cxn>
              <a:cxn ang="0">
                <a:pos x="connsiteX1" y="connsiteY1"/>
              </a:cxn>
              <a:cxn ang="0">
                <a:pos x="connsiteX2" y="connsiteY2"/>
              </a:cxn>
            </a:cxnLst>
            <a:rect l="l" t="t" r="r" b="b"/>
            <a:pathLst>
              <a:path w="3513909" h="1162595">
                <a:moveTo>
                  <a:pt x="0" y="0"/>
                </a:moveTo>
                <a:lnTo>
                  <a:pt x="3513909" y="574766"/>
                </a:lnTo>
                <a:lnTo>
                  <a:pt x="1737360" y="1162595"/>
                </a:lnTo>
              </a:path>
            </a:pathLst>
          </a:custGeom>
          <a:noFill/>
          <a:ln w="31750">
            <a:tailEnd type="arrow" w="lg" len="lg"/>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Picture 21" descr="Oxygen-Icons.org-Oxygen-Actions-speaker.ico">
            <a:extLst>
              <a:ext uri="{FF2B5EF4-FFF2-40B4-BE49-F238E27FC236}">
                <a16:creationId xmlns:a16="http://schemas.microsoft.com/office/drawing/2014/main" id="{6180793F-1749-DC4E-9DA5-371555588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746085">
            <a:off x="3276296" y="2361398"/>
            <a:ext cx="877303" cy="877303"/>
          </a:xfrm>
          <a:prstGeom prst="rect">
            <a:avLst/>
          </a:prstGeom>
        </p:spPr>
      </p:pic>
      <p:pic>
        <p:nvPicPr>
          <p:cNvPr id="23" name="Picture 22">
            <a:extLst>
              <a:ext uri="{FF2B5EF4-FFF2-40B4-BE49-F238E27FC236}">
                <a16:creationId xmlns:a16="http://schemas.microsoft.com/office/drawing/2014/main" id="{5FAD19A5-0124-114E-97C5-02F92065613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28786" t="14714" r="30393" b="16143"/>
          <a:stretch/>
        </p:blipFill>
        <p:spPr>
          <a:xfrm>
            <a:off x="5009160" y="3679376"/>
            <a:ext cx="722088" cy="687974"/>
          </a:xfrm>
          <a:prstGeom prst="rect">
            <a:avLst/>
          </a:prstGeom>
        </p:spPr>
      </p:pic>
      <p:cxnSp>
        <p:nvCxnSpPr>
          <p:cNvPr id="24" name="Straight Arrow Connector 23">
            <a:extLst>
              <a:ext uri="{FF2B5EF4-FFF2-40B4-BE49-F238E27FC236}">
                <a16:creationId xmlns:a16="http://schemas.microsoft.com/office/drawing/2014/main" id="{52DD9629-BEED-4E4D-BBD6-B1930531EFAC}"/>
              </a:ext>
            </a:extLst>
          </p:cNvPr>
          <p:cNvCxnSpPr/>
          <p:nvPr/>
        </p:nvCxnSpPr>
        <p:spPr>
          <a:xfrm>
            <a:off x="3827417" y="2913021"/>
            <a:ext cx="1181743" cy="881743"/>
          </a:xfrm>
          <a:prstGeom prst="straightConnector1">
            <a:avLst/>
          </a:prstGeom>
          <a:noFill/>
          <a:ln w="31750">
            <a:solidFill>
              <a:srgbClr val="FF0000"/>
            </a:solidFill>
            <a:tailEnd type="arrow" w="lg" len="lg"/>
          </a:ln>
        </p:spPr>
        <p:style>
          <a:lnRef idx="2">
            <a:schemeClr val="accent1">
              <a:shade val="50000"/>
            </a:schemeClr>
          </a:lnRef>
          <a:fillRef idx="1">
            <a:schemeClr val="accent1"/>
          </a:fillRef>
          <a:effectRef idx="0">
            <a:schemeClr val="accent1"/>
          </a:effectRef>
          <a:fontRef idx="minor">
            <a:schemeClr val="lt1"/>
          </a:fontRef>
        </p:style>
      </p:cxnSp>
      <p:sp>
        <p:nvSpPr>
          <p:cNvPr id="25" name="TextBox 24">
            <a:extLst>
              <a:ext uri="{FF2B5EF4-FFF2-40B4-BE49-F238E27FC236}">
                <a16:creationId xmlns:a16="http://schemas.microsoft.com/office/drawing/2014/main" id="{C248D09C-9A7F-E141-98A7-85C94DB2241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Multipath</a:t>
            </a:r>
          </a:p>
        </p:txBody>
      </p:sp>
    </p:spTree>
    <p:extLst>
      <p:ext uri="{BB962C8B-B14F-4D97-AF65-F5344CB8AC3E}">
        <p14:creationId xmlns:p14="http://schemas.microsoft.com/office/powerpoint/2010/main" val="38970138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AB32FCD6-90F7-A443-8613-6107F963940F}"/>
              </a:ext>
            </a:extLst>
          </p:cNvPr>
          <p:cNvSpPr txBox="1"/>
          <p:nvPr/>
        </p:nvSpPr>
        <p:spPr>
          <a:xfrm>
            <a:off x="2257232" y="413715"/>
            <a:ext cx="2495744" cy="584775"/>
          </a:xfrm>
          <a:prstGeom prst="rect">
            <a:avLst/>
          </a:prstGeom>
          <a:solidFill>
            <a:schemeClr val="accent1">
              <a:lumMod val="50000"/>
            </a:schemeClr>
          </a:solidFill>
        </p:spPr>
        <p:txBody>
          <a:bodyPr wrap="square" rtlCol="0">
            <a:spAutoFit/>
          </a:bodyPr>
          <a:lstStyle/>
          <a:p>
            <a:pPr algn="ctr"/>
            <a:r>
              <a:rPr lang="en-US" sz="3200" dirty="0" err="1">
                <a:solidFill>
                  <a:schemeClr val="bg1"/>
                </a:solidFill>
              </a:rPr>
              <a:t>TDoA</a:t>
            </a:r>
            <a:endParaRPr lang="en-US" sz="3200" dirty="0">
              <a:solidFill>
                <a:schemeClr val="bg1"/>
              </a:solidFill>
            </a:endParaRPr>
          </a:p>
        </p:txBody>
      </p:sp>
      <p:pic>
        <p:nvPicPr>
          <p:cNvPr id="6" name="Picture 5">
            <a:extLst>
              <a:ext uri="{FF2B5EF4-FFF2-40B4-BE49-F238E27FC236}">
                <a16:creationId xmlns:a16="http://schemas.microsoft.com/office/drawing/2014/main" id="{95943071-EB6C-344C-80D4-9E57B8E9B210}"/>
              </a:ext>
            </a:extLst>
          </p:cNvPr>
          <p:cNvPicPr>
            <a:picLocks noChangeAspect="1"/>
          </p:cNvPicPr>
          <p:nvPr/>
        </p:nvPicPr>
        <p:blipFill>
          <a:blip r:embed="rId2"/>
          <a:stretch>
            <a:fillRect/>
          </a:stretch>
        </p:blipFill>
        <p:spPr>
          <a:xfrm>
            <a:off x="977899" y="1087194"/>
            <a:ext cx="7112001" cy="5357091"/>
          </a:xfrm>
          <a:prstGeom prst="rect">
            <a:avLst/>
          </a:prstGeom>
        </p:spPr>
      </p:pic>
      <p:sp>
        <p:nvSpPr>
          <p:cNvPr id="21" name="Rectangle 20">
            <a:extLst>
              <a:ext uri="{FF2B5EF4-FFF2-40B4-BE49-F238E27FC236}">
                <a16:creationId xmlns:a16="http://schemas.microsoft.com/office/drawing/2014/main" id="{F3D238EE-461F-2946-B658-57A8F997676D}"/>
              </a:ext>
            </a:extLst>
          </p:cNvPr>
          <p:cNvSpPr/>
          <p:nvPr/>
        </p:nvSpPr>
        <p:spPr>
          <a:xfrm>
            <a:off x="1720312" y="4029558"/>
            <a:ext cx="2851688" cy="356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99534C7-3C5C-594F-9247-8D4E202AEBA2}"/>
              </a:ext>
            </a:extLst>
          </p:cNvPr>
          <p:cNvSpPr/>
          <p:nvPr/>
        </p:nvSpPr>
        <p:spPr>
          <a:xfrm>
            <a:off x="4997587" y="4076053"/>
            <a:ext cx="2356767" cy="216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ED48BF7-B764-7B4B-8C65-FEAB33C53ABB}"/>
              </a:ext>
            </a:extLst>
          </p:cNvPr>
          <p:cNvSpPr/>
          <p:nvPr/>
        </p:nvSpPr>
        <p:spPr>
          <a:xfrm>
            <a:off x="5554213" y="2148580"/>
            <a:ext cx="306194" cy="28869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F048CA8-7A19-BD40-BDBC-D259E29F1CA2}"/>
              </a:ext>
            </a:extLst>
          </p:cNvPr>
          <p:cNvSpPr/>
          <p:nvPr/>
        </p:nvSpPr>
        <p:spPr>
          <a:xfrm>
            <a:off x="3146156" y="3699296"/>
            <a:ext cx="497997" cy="376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93067CE-897A-BA4D-906B-DEFD2DD293E7}"/>
              </a:ext>
            </a:extLst>
          </p:cNvPr>
          <p:cNvSpPr/>
          <p:nvPr/>
        </p:nvSpPr>
        <p:spPr>
          <a:xfrm>
            <a:off x="5369029" y="3714337"/>
            <a:ext cx="497997" cy="376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3BB6828-761C-A940-A750-A68DB93C7C63}"/>
              </a:ext>
            </a:extLst>
          </p:cNvPr>
          <p:cNvGrpSpPr/>
          <p:nvPr/>
        </p:nvGrpSpPr>
        <p:grpSpPr>
          <a:xfrm>
            <a:off x="1720313" y="2870009"/>
            <a:ext cx="4747722" cy="829287"/>
            <a:chOff x="1720313" y="2870009"/>
            <a:chExt cx="4747722" cy="829287"/>
          </a:xfrm>
        </p:grpSpPr>
        <p:grpSp>
          <p:nvGrpSpPr>
            <p:cNvPr id="9" name="Group 8">
              <a:extLst>
                <a:ext uri="{FF2B5EF4-FFF2-40B4-BE49-F238E27FC236}">
                  <a16:creationId xmlns:a16="http://schemas.microsoft.com/office/drawing/2014/main" id="{27FE40ED-914B-9C46-AFF1-9A9F85617B94}"/>
                </a:ext>
              </a:extLst>
            </p:cNvPr>
            <p:cNvGrpSpPr/>
            <p:nvPr/>
          </p:nvGrpSpPr>
          <p:grpSpPr>
            <a:xfrm>
              <a:off x="1720313" y="2870009"/>
              <a:ext cx="4747722" cy="829287"/>
              <a:chOff x="1720313" y="2870009"/>
              <a:chExt cx="4747722" cy="829287"/>
            </a:xfrm>
          </p:grpSpPr>
          <p:cxnSp>
            <p:nvCxnSpPr>
              <p:cNvPr id="3" name="Straight Connector 2">
                <a:extLst>
                  <a:ext uri="{FF2B5EF4-FFF2-40B4-BE49-F238E27FC236}">
                    <a16:creationId xmlns:a16="http://schemas.microsoft.com/office/drawing/2014/main" id="{B58C24CE-9904-1140-B639-7928884725DF}"/>
                  </a:ext>
                </a:extLst>
              </p:cNvPr>
              <p:cNvCxnSpPr>
                <a:cxnSpLocks/>
              </p:cNvCxnSpPr>
              <p:nvPr/>
            </p:nvCxnSpPr>
            <p:spPr>
              <a:xfrm flipH="1">
                <a:off x="1720313" y="3014357"/>
                <a:ext cx="3277274" cy="6163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3B93079-C198-5442-A9CF-032F3EE8FE33}"/>
                  </a:ext>
                </a:extLst>
              </p:cNvPr>
              <p:cNvCxnSpPr>
                <a:cxnSpLocks/>
              </p:cNvCxnSpPr>
              <p:nvPr/>
            </p:nvCxnSpPr>
            <p:spPr>
              <a:xfrm>
                <a:off x="4997587" y="3014357"/>
                <a:ext cx="1470448" cy="684939"/>
              </a:xfrm>
              <a:prstGeom prst="line">
                <a:avLst/>
              </a:prstGeom>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BE22CF27-016A-F848-B597-24A3B9162EC2}"/>
                  </a:ext>
                </a:extLst>
              </p:cNvPr>
              <p:cNvSpPr/>
              <p:nvPr/>
            </p:nvSpPr>
            <p:spPr>
              <a:xfrm>
                <a:off x="4844490" y="2870009"/>
                <a:ext cx="306194" cy="28869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F7C1B0FC-5566-7941-9931-9ACB845C6BA6}"/>
                </a:ext>
              </a:extLst>
            </p:cNvPr>
            <p:cNvSpPr txBox="1"/>
            <p:nvPr/>
          </p:nvSpPr>
          <p:spPr>
            <a:xfrm>
              <a:off x="3864463" y="3014357"/>
              <a:ext cx="380232" cy="646331"/>
            </a:xfrm>
            <a:prstGeom prst="rect">
              <a:avLst/>
            </a:prstGeom>
            <a:noFill/>
          </p:spPr>
          <p:txBody>
            <a:bodyPr wrap="none" rtlCol="0">
              <a:spAutoFit/>
            </a:bodyPr>
            <a:lstStyle/>
            <a:p>
              <a:r>
                <a:rPr lang="en-US" sz="3600" dirty="0"/>
                <a:t>c</a:t>
              </a:r>
            </a:p>
          </p:txBody>
        </p:sp>
        <p:sp>
          <p:nvSpPr>
            <p:cNvPr id="19" name="TextBox 18">
              <a:extLst>
                <a:ext uri="{FF2B5EF4-FFF2-40B4-BE49-F238E27FC236}">
                  <a16:creationId xmlns:a16="http://schemas.microsoft.com/office/drawing/2014/main" id="{E14E2FB9-2A7F-2340-9B5B-BADEF206A085}"/>
                </a:ext>
              </a:extLst>
            </p:cNvPr>
            <p:cNvSpPr txBox="1"/>
            <p:nvPr/>
          </p:nvSpPr>
          <p:spPr>
            <a:xfrm>
              <a:off x="5166089" y="3000423"/>
              <a:ext cx="426720" cy="646331"/>
            </a:xfrm>
            <a:prstGeom prst="rect">
              <a:avLst/>
            </a:prstGeom>
            <a:noFill/>
          </p:spPr>
          <p:txBody>
            <a:bodyPr wrap="none" rtlCol="0">
              <a:spAutoFit/>
            </a:bodyPr>
            <a:lstStyle/>
            <a:p>
              <a:r>
                <a:rPr lang="en-US" sz="3600" dirty="0"/>
                <a:t>d</a:t>
              </a:r>
            </a:p>
          </p:txBody>
        </p:sp>
      </p:grpSp>
      <p:sp>
        <p:nvSpPr>
          <p:cNvPr id="23" name="Rectangle 22">
            <a:extLst>
              <a:ext uri="{FF2B5EF4-FFF2-40B4-BE49-F238E27FC236}">
                <a16:creationId xmlns:a16="http://schemas.microsoft.com/office/drawing/2014/main" id="{2FE8CF4A-38CD-8841-90BC-04DF47E5BCB4}"/>
              </a:ext>
            </a:extLst>
          </p:cNvPr>
          <p:cNvSpPr/>
          <p:nvPr/>
        </p:nvSpPr>
        <p:spPr>
          <a:xfrm>
            <a:off x="3256105" y="2548896"/>
            <a:ext cx="497997" cy="376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54D25C1C-30EA-344B-9D1C-6662034CA9ED}"/>
              </a:ext>
            </a:extLst>
          </p:cNvPr>
          <p:cNvSpPr/>
          <p:nvPr/>
        </p:nvSpPr>
        <p:spPr>
          <a:xfrm>
            <a:off x="6189417" y="2681630"/>
            <a:ext cx="497997" cy="376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B19884C-75FB-6F4F-AB7D-691050D3AAAB}"/>
              </a:ext>
            </a:extLst>
          </p:cNvPr>
          <p:cNvSpPr txBox="1"/>
          <p:nvPr/>
        </p:nvSpPr>
        <p:spPr>
          <a:xfrm>
            <a:off x="4049465" y="2216923"/>
            <a:ext cx="405880" cy="646331"/>
          </a:xfrm>
          <a:prstGeom prst="rect">
            <a:avLst/>
          </a:prstGeom>
          <a:noFill/>
        </p:spPr>
        <p:txBody>
          <a:bodyPr wrap="none" rtlCol="0">
            <a:spAutoFit/>
          </a:bodyPr>
          <a:lstStyle/>
          <a:p>
            <a:r>
              <a:rPr lang="en-US" sz="3600" dirty="0"/>
              <a:t>a</a:t>
            </a:r>
          </a:p>
        </p:txBody>
      </p:sp>
      <p:sp>
        <p:nvSpPr>
          <p:cNvPr id="30" name="TextBox 29">
            <a:extLst>
              <a:ext uri="{FF2B5EF4-FFF2-40B4-BE49-F238E27FC236}">
                <a16:creationId xmlns:a16="http://schemas.microsoft.com/office/drawing/2014/main" id="{1DB3FF27-1F89-BD48-9486-59890B349A84}"/>
              </a:ext>
            </a:extLst>
          </p:cNvPr>
          <p:cNvSpPr txBox="1"/>
          <p:nvPr/>
        </p:nvSpPr>
        <p:spPr>
          <a:xfrm>
            <a:off x="5978747" y="2368026"/>
            <a:ext cx="426720" cy="646331"/>
          </a:xfrm>
          <a:prstGeom prst="rect">
            <a:avLst/>
          </a:prstGeom>
          <a:noFill/>
        </p:spPr>
        <p:txBody>
          <a:bodyPr wrap="none" rtlCol="0">
            <a:spAutoFit/>
          </a:bodyPr>
          <a:lstStyle/>
          <a:p>
            <a:r>
              <a:rPr lang="en-US" sz="3600" dirty="0"/>
              <a:t>b</a:t>
            </a:r>
          </a:p>
        </p:txBody>
      </p:sp>
      <p:sp>
        <p:nvSpPr>
          <p:cNvPr id="31" name="Rectangle 30">
            <a:extLst>
              <a:ext uri="{FF2B5EF4-FFF2-40B4-BE49-F238E27FC236}">
                <a16:creationId xmlns:a16="http://schemas.microsoft.com/office/drawing/2014/main" id="{61AE2032-5311-8C49-997A-12F8A6C001CB}"/>
              </a:ext>
            </a:extLst>
          </p:cNvPr>
          <p:cNvSpPr/>
          <p:nvPr/>
        </p:nvSpPr>
        <p:spPr>
          <a:xfrm>
            <a:off x="1471313" y="4850016"/>
            <a:ext cx="3373177" cy="7078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6019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248D09C-9A7F-E141-98A7-85C94DB2241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Multipath: Convolution</a:t>
            </a:r>
          </a:p>
        </p:txBody>
      </p:sp>
      <p:grpSp>
        <p:nvGrpSpPr>
          <p:cNvPr id="27" name="Group 26">
            <a:extLst>
              <a:ext uri="{FF2B5EF4-FFF2-40B4-BE49-F238E27FC236}">
                <a16:creationId xmlns:a16="http://schemas.microsoft.com/office/drawing/2014/main" id="{562E597F-F6A6-E240-A95E-6B5433CB6946}"/>
              </a:ext>
            </a:extLst>
          </p:cNvPr>
          <p:cNvGrpSpPr/>
          <p:nvPr/>
        </p:nvGrpSpPr>
        <p:grpSpPr>
          <a:xfrm>
            <a:off x="457077" y="689355"/>
            <a:ext cx="8443103" cy="2580984"/>
            <a:chOff x="457077" y="543351"/>
            <a:chExt cx="8443103" cy="2580984"/>
          </a:xfrm>
        </p:grpSpPr>
        <p:cxnSp>
          <p:nvCxnSpPr>
            <p:cNvPr id="37" name="Straight Connector 36">
              <a:extLst>
                <a:ext uri="{FF2B5EF4-FFF2-40B4-BE49-F238E27FC236}">
                  <a16:creationId xmlns:a16="http://schemas.microsoft.com/office/drawing/2014/main" id="{8C2826A8-28DE-DF46-99E4-9D8C1DD787E2}"/>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38" name="Straight Connector 37">
              <a:extLst>
                <a:ext uri="{FF2B5EF4-FFF2-40B4-BE49-F238E27FC236}">
                  <a16:creationId xmlns:a16="http://schemas.microsoft.com/office/drawing/2014/main" id="{2C15BED4-A21A-C24A-B927-7841052969EE}"/>
                </a:ext>
              </a:extLst>
            </p:cNvPr>
            <p:cNvCxnSpPr/>
            <p:nvPr/>
          </p:nvCxnSpPr>
          <p:spPr>
            <a:xfrm flipV="1">
              <a:off x="881299" y="543351"/>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39" name="TextBox 38">
              <a:extLst>
                <a:ext uri="{FF2B5EF4-FFF2-40B4-BE49-F238E27FC236}">
                  <a16:creationId xmlns:a16="http://schemas.microsoft.com/office/drawing/2014/main" id="{D52DBA30-DF63-8F47-84C6-470406DD54DE}"/>
                </a:ext>
              </a:extLst>
            </p:cNvPr>
            <p:cNvSpPr txBox="1"/>
            <p:nvPr/>
          </p:nvSpPr>
          <p:spPr>
            <a:xfrm rot="16200000">
              <a:off x="24755" y="1507097"/>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Amplitude</a:t>
              </a:r>
            </a:p>
          </p:txBody>
        </p:sp>
        <p:cxnSp>
          <p:nvCxnSpPr>
            <p:cNvPr id="40" name="Straight Connector 39">
              <a:extLst>
                <a:ext uri="{FF2B5EF4-FFF2-40B4-BE49-F238E27FC236}">
                  <a16:creationId xmlns:a16="http://schemas.microsoft.com/office/drawing/2014/main" id="{E57C4237-D7F3-194D-8BC8-13C0203EFFCA}"/>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458B156-0F99-AF4A-81B4-E33EB6D9DB9E}"/>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03206D4-DF3D-6D4E-9736-03E1FDDBE83D}"/>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8F4FD5E-4BB2-9F44-B85D-92C8AAAD9579}"/>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C907769-CC2C-AC43-9EAE-7BC4A217A477}"/>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1ECE0950-5D50-5243-A457-67EDBE434AA8}"/>
                </a:ext>
              </a:extLst>
            </p:cNvPr>
            <p:cNvSpPr txBox="1"/>
            <p:nvPr/>
          </p:nvSpPr>
          <p:spPr>
            <a:xfrm>
              <a:off x="2031600" y="2755003"/>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0.25</a:t>
              </a:r>
            </a:p>
          </p:txBody>
        </p:sp>
        <p:sp>
          <p:nvSpPr>
            <p:cNvPr id="46" name="TextBox 45">
              <a:extLst>
                <a:ext uri="{FF2B5EF4-FFF2-40B4-BE49-F238E27FC236}">
                  <a16:creationId xmlns:a16="http://schemas.microsoft.com/office/drawing/2014/main" id="{6DFE9216-3D26-6942-AD39-97149FD8B156}"/>
                </a:ext>
              </a:extLst>
            </p:cNvPr>
            <p:cNvSpPr txBox="1"/>
            <p:nvPr/>
          </p:nvSpPr>
          <p:spPr>
            <a:xfrm>
              <a:off x="3482447" y="2748207"/>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0.50</a:t>
              </a:r>
            </a:p>
          </p:txBody>
        </p:sp>
        <p:sp>
          <p:nvSpPr>
            <p:cNvPr id="47" name="TextBox 46">
              <a:extLst>
                <a:ext uri="{FF2B5EF4-FFF2-40B4-BE49-F238E27FC236}">
                  <a16:creationId xmlns:a16="http://schemas.microsoft.com/office/drawing/2014/main" id="{BA678831-14FB-FB4D-A5B7-0F8D75A58F13}"/>
                </a:ext>
              </a:extLst>
            </p:cNvPr>
            <p:cNvSpPr txBox="1"/>
            <p:nvPr/>
          </p:nvSpPr>
          <p:spPr>
            <a:xfrm>
              <a:off x="4969870" y="2741411"/>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0.75</a:t>
              </a:r>
            </a:p>
          </p:txBody>
        </p:sp>
        <p:sp>
          <p:nvSpPr>
            <p:cNvPr id="48" name="TextBox 47">
              <a:extLst>
                <a:ext uri="{FF2B5EF4-FFF2-40B4-BE49-F238E27FC236}">
                  <a16:creationId xmlns:a16="http://schemas.microsoft.com/office/drawing/2014/main" id="{FFA2CA3D-D20E-F246-99BA-566253D01DE7}"/>
                </a:ext>
              </a:extLst>
            </p:cNvPr>
            <p:cNvSpPr txBox="1"/>
            <p:nvPr/>
          </p:nvSpPr>
          <p:spPr>
            <a:xfrm>
              <a:off x="6457293" y="2734615"/>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49" name="TextBox 48">
              <a:extLst>
                <a:ext uri="{FF2B5EF4-FFF2-40B4-BE49-F238E27FC236}">
                  <a16:creationId xmlns:a16="http://schemas.microsoft.com/office/drawing/2014/main" id="{C56CEDDA-8794-A144-91C4-139B4DFC8CC3}"/>
                </a:ext>
              </a:extLst>
            </p:cNvPr>
            <p:cNvSpPr txBox="1"/>
            <p:nvPr/>
          </p:nvSpPr>
          <p:spPr>
            <a:xfrm>
              <a:off x="7944716" y="2727819"/>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1.25</a:t>
              </a:r>
            </a:p>
          </p:txBody>
        </p:sp>
        <p:sp>
          <p:nvSpPr>
            <p:cNvPr id="50" name="TextBox 49">
              <a:extLst>
                <a:ext uri="{FF2B5EF4-FFF2-40B4-BE49-F238E27FC236}">
                  <a16:creationId xmlns:a16="http://schemas.microsoft.com/office/drawing/2014/main" id="{E0A3F846-F2DB-0547-8CDD-2F293C22AA46}"/>
                </a:ext>
              </a:extLst>
            </p:cNvPr>
            <p:cNvSpPr txBox="1"/>
            <p:nvPr/>
          </p:nvSpPr>
          <p:spPr>
            <a:xfrm>
              <a:off x="7635426" y="2163566"/>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 (sec)</a:t>
              </a:r>
            </a:p>
          </p:txBody>
        </p:sp>
        <p:sp>
          <p:nvSpPr>
            <p:cNvPr id="51" name="TextBox 50">
              <a:extLst>
                <a:ext uri="{FF2B5EF4-FFF2-40B4-BE49-F238E27FC236}">
                  <a16:creationId xmlns:a16="http://schemas.microsoft.com/office/drawing/2014/main" id="{97F6F3B6-B690-4144-9FD0-2F36829C202F}"/>
                </a:ext>
              </a:extLst>
            </p:cNvPr>
            <p:cNvSpPr txBox="1"/>
            <p:nvPr/>
          </p:nvSpPr>
          <p:spPr>
            <a:xfrm>
              <a:off x="601251" y="2748207"/>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0.00</a:t>
              </a:r>
            </a:p>
          </p:txBody>
        </p:sp>
      </p:grpSp>
      <p:sp>
        <p:nvSpPr>
          <p:cNvPr id="4" name="Freeform 3">
            <a:extLst>
              <a:ext uri="{FF2B5EF4-FFF2-40B4-BE49-F238E27FC236}">
                <a16:creationId xmlns:a16="http://schemas.microsoft.com/office/drawing/2014/main" id="{5C4D98E6-7511-8244-81CE-D18411F7BB06}"/>
              </a:ext>
            </a:extLst>
          </p:cNvPr>
          <p:cNvSpPr/>
          <p:nvPr/>
        </p:nvSpPr>
        <p:spPr>
          <a:xfrm>
            <a:off x="888274" y="1102892"/>
            <a:ext cx="1410789" cy="1718685"/>
          </a:xfrm>
          <a:custGeom>
            <a:avLst/>
            <a:gdLst>
              <a:gd name="connsiteX0" fmla="*/ 0 w 1410789"/>
              <a:gd name="connsiteY0" fmla="*/ 1666434 h 1718685"/>
              <a:gd name="connsiteX1" fmla="*/ 91440 w 1410789"/>
              <a:gd name="connsiteY1" fmla="*/ 1379051 h 1718685"/>
              <a:gd name="connsiteX2" fmla="*/ 209006 w 1410789"/>
              <a:gd name="connsiteY2" fmla="*/ 1614182 h 1718685"/>
              <a:gd name="connsiteX3" fmla="*/ 313509 w 1410789"/>
              <a:gd name="connsiteY3" fmla="*/ 686719 h 1718685"/>
              <a:gd name="connsiteX4" fmla="*/ 470263 w 1410789"/>
              <a:gd name="connsiteY4" fmla="*/ 1091668 h 1718685"/>
              <a:gd name="connsiteX5" fmla="*/ 574766 w 1410789"/>
              <a:gd name="connsiteY5" fmla="*/ 151142 h 1718685"/>
              <a:gd name="connsiteX6" fmla="*/ 692332 w 1410789"/>
              <a:gd name="connsiteY6" fmla="*/ 595279 h 1718685"/>
              <a:gd name="connsiteX7" fmla="*/ 744583 w 1410789"/>
              <a:gd name="connsiteY7" fmla="*/ 20514 h 1718685"/>
              <a:gd name="connsiteX8" fmla="*/ 953589 w 1410789"/>
              <a:gd name="connsiteY8" fmla="*/ 1483554 h 1718685"/>
              <a:gd name="connsiteX9" fmla="*/ 1018903 w 1410789"/>
              <a:gd name="connsiteY9" fmla="*/ 1274548 h 1718685"/>
              <a:gd name="connsiteX10" fmla="*/ 1123406 w 1410789"/>
              <a:gd name="connsiteY10" fmla="*/ 1653371 h 1718685"/>
              <a:gd name="connsiteX11" fmla="*/ 1240972 w 1410789"/>
              <a:gd name="connsiteY11" fmla="*/ 1418239 h 1718685"/>
              <a:gd name="connsiteX12" fmla="*/ 1410789 w 1410789"/>
              <a:gd name="connsiteY12" fmla="*/ 1718685 h 171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0789" h="1718685">
                <a:moveTo>
                  <a:pt x="0" y="1666434"/>
                </a:moveTo>
                <a:cubicBezTo>
                  <a:pt x="28303" y="1527097"/>
                  <a:pt x="56606" y="1387760"/>
                  <a:pt x="91440" y="1379051"/>
                </a:cubicBezTo>
                <a:cubicBezTo>
                  <a:pt x="126274" y="1370342"/>
                  <a:pt x="171995" y="1729570"/>
                  <a:pt x="209006" y="1614182"/>
                </a:cubicBezTo>
                <a:cubicBezTo>
                  <a:pt x="246017" y="1498794"/>
                  <a:pt x="269966" y="773805"/>
                  <a:pt x="313509" y="686719"/>
                </a:cubicBezTo>
                <a:cubicBezTo>
                  <a:pt x="357052" y="599633"/>
                  <a:pt x="426720" y="1180931"/>
                  <a:pt x="470263" y="1091668"/>
                </a:cubicBezTo>
                <a:cubicBezTo>
                  <a:pt x="513806" y="1002405"/>
                  <a:pt x="537755" y="233873"/>
                  <a:pt x="574766" y="151142"/>
                </a:cubicBezTo>
                <a:cubicBezTo>
                  <a:pt x="611777" y="68411"/>
                  <a:pt x="664029" y="617050"/>
                  <a:pt x="692332" y="595279"/>
                </a:cubicBezTo>
                <a:cubicBezTo>
                  <a:pt x="720635" y="573508"/>
                  <a:pt x="701040" y="-127532"/>
                  <a:pt x="744583" y="20514"/>
                </a:cubicBezTo>
                <a:cubicBezTo>
                  <a:pt x="788126" y="168560"/>
                  <a:pt x="907869" y="1274548"/>
                  <a:pt x="953589" y="1483554"/>
                </a:cubicBezTo>
                <a:cubicBezTo>
                  <a:pt x="999309" y="1692560"/>
                  <a:pt x="990600" y="1246245"/>
                  <a:pt x="1018903" y="1274548"/>
                </a:cubicBezTo>
                <a:cubicBezTo>
                  <a:pt x="1047206" y="1302851"/>
                  <a:pt x="1086395" y="1629422"/>
                  <a:pt x="1123406" y="1653371"/>
                </a:cubicBezTo>
                <a:cubicBezTo>
                  <a:pt x="1160418" y="1677320"/>
                  <a:pt x="1193075" y="1407353"/>
                  <a:pt x="1240972" y="1418239"/>
                </a:cubicBezTo>
                <a:cubicBezTo>
                  <a:pt x="1288869" y="1429125"/>
                  <a:pt x="1349829" y="1573905"/>
                  <a:pt x="1410789" y="1718685"/>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2" name="Picture 51" descr="Oxygen-Icons.org-Oxygen-Actions-speaker.ico">
            <a:extLst>
              <a:ext uri="{FF2B5EF4-FFF2-40B4-BE49-F238E27FC236}">
                <a16:creationId xmlns:a16="http://schemas.microsoft.com/office/drawing/2014/main" id="{6C9ABAC9-94A9-924E-91F6-E069A2191A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046908">
            <a:off x="25127" y="2411738"/>
            <a:ext cx="877303" cy="877303"/>
          </a:xfrm>
          <a:prstGeom prst="rect">
            <a:avLst/>
          </a:prstGeom>
        </p:spPr>
      </p:pic>
    </p:spTree>
    <p:extLst>
      <p:ext uri="{BB962C8B-B14F-4D97-AF65-F5344CB8AC3E}">
        <p14:creationId xmlns:p14="http://schemas.microsoft.com/office/powerpoint/2010/main" val="123030579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248D09C-9A7F-E141-98A7-85C94DB2241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Multipath: Convolution</a:t>
            </a:r>
          </a:p>
        </p:txBody>
      </p:sp>
      <p:grpSp>
        <p:nvGrpSpPr>
          <p:cNvPr id="27" name="Group 26">
            <a:extLst>
              <a:ext uri="{FF2B5EF4-FFF2-40B4-BE49-F238E27FC236}">
                <a16:creationId xmlns:a16="http://schemas.microsoft.com/office/drawing/2014/main" id="{562E597F-F6A6-E240-A95E-6B5433CB6946}"/>
              </a:ext>
            </a:extLst>
          </p:cNvPr>
          <p:cNvGrpSpPr/>
          <p:nvPr/>
        </p:nvGrpSpPr>
        <p:grpSpPr>
          <a:xfrm>
            <a:off x="457077" y="689355"/>
            <a:ext cx="8443103" cy="2580984"/>
            <a:chOff x="457077" y="543351"/>
            <a:chExt cx="8443103" cy="2580984"/>
          </a:xfrm>
        </p:grpSpPr>
        <p:cxnSp>
          <p:nvCxnSpPr>
            <p:cNvPr id="37" name="Straight Connector 36">
              <a:extLst>
                <a:ext uri="{FF2B5EF4-FFF2-40B4-BE49-F238E27FC236}">
                  <a16:creationId xmlns:a16="http://schemas.microsoft.com/office/drawing/2014/main" id="{8C2826A8-28DE-DF46-99E4-9D8C1DD787E2}"/>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38" name="Straight Connector 37">
              <a:extLst>
                <a:ext uri="{FF2B5EF4-FFF2-40B4-BE49-F238E27FC236}">
                  <a16:creationId xmlns:a16="http://schemas.microsoft.com/office/drawing/2014/main" id="{2C15BED4-A21A-C24A-B927-7841052969EE}"/>
                </a:ext>
              </a:extLst>
            </p:cNvPr>
            <p:cNvCxnSpPr/>
            <p:nvPr/>
          </p:nvCxnSpPr>
          <p:spPr>
            <a:xfrm flipV="1">
              <a:off x="881299" y="543351"/>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39" name="TextBox 38">
              <a:extLst>
                <a:ext uri="{FF2B5EF4-FFF2-40B4-BE49-F238E27FC236}">
                  <a16:creationId xmlns:a16="http://schemas.microsoft.com/office/drawing/2014/main" id="{D52DBA30-DF63-8F47-84C6-470406DD54DE}"/>
                </a:ext>
              </a:extLst>
            </p:cNvPr>
            <p:cNvSpPr txBox="1"/>
            <p:nvPr/>
          </p:nvSpPr>
          <p:spPr>
            <a:xfrm rot="16200000">
              <a:off x="24755" y="1507097"/>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Amplitude</a:t>
              </a:r>
            </a:p>
          </p:txBody>
        </p:sp>
        <p:cxnSp>
          <p:nvCxnSpPr>
            <p:cNvPr id="40" name="Straight Connector 39">
              <a:extLst>
                <a:ext uri="{FF2B5EF4-FFF2-40B4-BE49-F238E27FC236}">
                  <a16:creationId xmlns:a16="http://schemas.microsoft.com/office/drawing/2014/main" id="{E57C4237-D7F3-194D-8BC8-13C0203EFFCA}"/>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458B156-0F99-AF4A-81B4-E33EB6D9DB9E}"/>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03206D4-DF3D-6D4E-9736-03E1FDDBE83D}"/>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8F4FD5E-4BB2-9F44-B85D-92C8AAAD9579}"/>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C907769-CC2C-AC43-9EAE-7BC4A217A477}"/>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1ECE0950-5D50-5243-A457-67EDBE434AA8}"/>
                </a:ext>
              </a:extLst>
            </p:cNvPr>
            <p:cNvSpPr txBox="1"/>
            <p:nvPr/>
          </p:nvSpPr>
          <p:spPr>
            <a:xfrm>
              <a:off x="2031600" y="2755003"/>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0.25</a:t>
              </a:r>
            </a:p>
          </p:txBody>
        </p:sp>
        <p:sp>
          <p:nvSpPr>
            <p:cNvPr id="46" name="TextBox 45">
              <a:extLst>
                <a:ext uri="{FF2B5EF4-FFF2-40B4-BE49-F238E27FC236}">
                  <a16:creationId xmlns:a16="http://schemas.microsoft.com/office/drawing/2014/main" id="{6DFE9216-3D26-6942-AD39-97149FD8B156}"/>
                </a:ext>
              </a:extLst>
            </p:cNvPr>
            <p:cNvSpPr txBox="1"/>
            <p:nvPr/>
          </p:nvSpPr>
          <p:spPr>
            <a:xfrm>
              <a:off x="3482447" y="2748207"/>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0.50</a:t>
              </a:r>
            </a:p>
          </p:txBody>
        </p:sp>
        <p:sp>
          <p:nvSpPr>
            <p:cNvPr id="47" name="TextBox 46">
              <a:extLst>
                <a:ext uri="{FF2B5EF4-FFF2-40B4-BE49-F238E27FC236}">
                  <a16:creationId xmlns:a16="http://schemas.microsoft.com/office/drawing/2014/main" id="{BA678831-14FB-FB4D-A5B7-0F8D75A58F13}"/>
                </a:ext>
              </a:extLst>
            </p:cNvPr>
            <p:cNvSpPr txBox="1"/>
            <p:nvPr/>
          </p:nvSpPr>
          <p:spPr>
            <a:xfrm>
              <a:off x="4969870" y="2741411"/>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0.75</a:t>
              </a:r>
            </a:p>
          </p:txBody>
        </p:sp>
        <p:sp>
          <p:nvSpPr>
            <p:cNvPr id="48" name="TextBox 47">
              <a:extLst>
                <a:ext uri="{FF2B5EF4-FFF2-40B4-BE49-F238E27FC236}">
                  <a16:creationId xmlns:a16="http://schemas.microsoft.com/office/drawing/2014/main" id="{FFA2CA3D-D20E-F246-99BA-566253D01DE7}"/>
                </a:ext>
              </a:extLst>
            </p:cNvPr>
            <p:cNvSpPr txBox="1"/>
            <p:nvPr/>
          </p:nvSpPr>
          <p:spPr>
            <a:xfrm>
              <a:off x="6457293" y="2734615"/>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49" name="TextBox 48">
              <a:extLst>
                <a:ext uri="{FF2B5EF4-FFF2-40B4-BE49-F238E27FC236}">
                  <a16:creationId xmlns:a16="http://schemas.microsoft.com/office/drawing/2014/main" id="{C56CEDDA-8794-A144-91C4-139B4DFC8CC3}"/>
                </a:ext>
              </a:extLst>
            </p:cNvPr>
            <p:cNvSpPr txBox="1"/>
            <p:nvPr/>
          </p:nvSpPr>
          <p:spPr>
            <a:xfrm>
              <a:off x="7944716" y="2727819"/>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1.25</a:t>
              </a:r>
            </a:p>
          </p:txBody>
        </p:sp>
        <p:sp>
          <p:nvSpPr>
            <p:cNvPr id="50" name="TextBox 49">
              <a:extLst>
                <a:ext uri="{FF2B5EF4-FFF2-40B4-BE49-F238E27FC236}">
                  <a16:creationId xmlns:a16="http://schemas.microsoft.com/office/drawing/2014/main" id="{E0A3F846-F2DB-0547-8CDD-2F293C22AA46}"/>
                </a:ext>
              </a:extLst>
            </p:cNvPr>
            <p:cNvSpPr txBox="1"/>
            <p:nvPr/>
          </p:nvSpPr>
          <p:spPr>
            <a:xfrm>
              <a:off x="7635426" y="2163566"/>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 (sec)</a:t>
              </a:r>
            </a:p>
          </p:txBody>
        </p:sp>
        <p:sp>
          <p:nvSpPr>
            <p:cNvPr id="51" name="TextBox 50">
              <a:extLst>
                <a:ext uri="{FF2B5EF4-FFF2-40B4-BE49-F238E27FC236}">
                  <a16:creationId xmlns:a16="http://schemas.microsoft.com/office/drawing/2014/main" id="{97F6F3B6-B690-4144-9FD0-2F36829C202F}"/>
                </a:ext>
              </a:extLst>
            </p:cNvPr>
            <p:cNvSpPr txBox="1"/>
            <p:nvPr/>
          </p:nvSpPr>
          <p:spPr>
            <a:xfrm>
              <a:off x="601251" y="2748207"/>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0.00</a:t>
              </a:r>
            </a:p>
          </p:txBody>
        </p:sp>
      </p:grpSp>
      <p:sp>
        <p:nvSpPr>
          <p:cNvPr id="4" name="Freeform 3">
            <a:extLst>
              <a:ext uri="{FF2B5EF4-FFF2-40B4-BE49-F238E27FC236}">
                <a16:creationId xmlns:a16="http://schemas.microsoft.com/office/drawing/2014/main" id="{5C4D98E6-7511-8244-81CE-D18411F7BB06}"/>
              </a:ext>
            </a:extLst>
          </p:cNvPr>
          <p:cNvSpPr/>
          <p:nvPr/>
        </p:nvSpPr>
        <p:spPr>
          <a:xfrm>
            <a:off x="888274" y="1102892"/>
            <a:ext cx="1410789" cy="1718685"/>
          </a:xfrm>
          <a:custGeom>
            <a:avLst/>
            <a:gdLst>
              <a:gd name="connsiteX0" fmla="*/ 0 w 1410789"/>
              <a:gd name="connsiteY0" fmla="*/ 1666434 h 1718685"/>
              <a:gd name="connsiteX1" fmla="*/ 91440 w 1410789"/>
              <a:gd name="connsiteY1" fmla="*/ 1379051 h 1718685"/>
              <a:gd name="connsiteX2" fmla="*/ 209006 w 1410789"/>
              <a:gd name="connsiteY2" fmla="*/ 1614182 h 1718685"/>
              <a:gd name="connsiteX3" fmla="*/ 313509 w 1410789"/>
              <a:gd name="connsiteY3" fmla="*/ 686719 h 1718685"/>
              <a:gd name="connsiteX4" fmla="*/ 470263 w 1410789"/>
              <a:gd name="connsiteY4" fmla="*/ 1091668 h 1718685"/>
              <a:gd name="connsiteX5" fmla="*/ 574766 w 1410789"/>
              <a:gd name="connsiteY5" fmla="*/ 151142 h 1718685"/>
              <a:gd name="connsiteX6" fmla="*/ 692332 w 1410789"/>
              <a:gd name="connsiteY6" fmla="*/ 595279 h 1718685"/>
              <a:gd name="connsiteX7" fmla="*/ 744583 w 1410789"/>
              <a:gd name="connsiteY7" fmla="*/ 20514 h 1718685"/>
              <a:gd name="connsiteX8" fmla="*/ 953589 w 1410789"/>
              <a:gd name="connsiteY8" fmla="*/ 1483554 h 1718685"/>
              <a:gd name="connsiteX9" fmla="*/ 1018903 w 1410789"/>
              <a:gd name="connsiteY9" fmla="*/ 1274548 h 1718685"/>
              <a:gd name="connsiteX10" fmla="*/ 1123406 w 1410789"/>
              <a:gd name="connsiteY10" fmla="*/ 1653371 h 1718685"/>
              <a:gd name="connsiteX11" fmla="*/ 1240972 w 1410789"/>
              <a:gd name="connsiteY11" fmla="*/ 1418239 h 1718685"/>
              <a:gd name="connsiteX12" fmla="*/ 1410789 w 1410789"/>
              <a:gd name="connsiteY12" fmla="*/ 1718685 h 171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0789" h="1718685">
                <a:moveTo>
                  <a:pt x="0" y="1666434"/>
                </a:moveTo>
                <a:cubicBezTo>
                  <a:pt x="28303" y="1527097"/>
                  <a:pt x="56606" y="1387760"/>
                  <a:pt x="91440" y="1379051"/>
                </a:cubicBezTo>
                <a:cubicBezTo>
                  <a:pt x="126274" y="1370342"/>
                  <a:pt x="171995" y="1729570"/>
                  <a:pt x="209006" y="1614182"/>
                </a:cubicBezTo>
                <a:cubicBezTo>
                  <a:pt x="246017" y="1498794"/>
                  <a:pt x="269966" y="773805"/>
                  <a:pt x="313509" y="686719"/>
                </a:cubicBezTo>
                <a:cubicBezTo>
                  <a:pt x="357052" y="599633"/>
                  <a:pt x="426720" y="1180931"/>
                  <a:pt x="470263" y="1091668"/>
                </a:cubicBezTo>
                <a:cubicBezTo>
                  <a:pt x="513806" y="1002405"/>
                  <a:pt x="537755" y="233873"/>
                  <a:pt x="574766" y="151142"/>
                </a:cubicBezTo>
                <a:cubicBezTo>
                  <a:pt x="611777" y="68411"/>
                  <a:pt x="664029" y="617050"/>
                  <a:pt x="692332" y="595279"/>
                </a:cubicBezTo>
                <a:cubicBezTo>
                  <a:pt x="720635" y="573508"/>
                  <a:pt x="701040" y="-127532"/>
                  <a:pt x="744583" y="20514"/>
                </a:cubicBezTo>
                <a:cubicBezTo>
                  <a:pt x="788126" y="168560"/>
                  <a:pt x="907869" y="1274548"/>
                  <a:pt x="953589" y="1483554"/>
                </a:cubicBezTo>
                <a:cubicBezTo>
                  <a:pt x="999309" y="1692560"/>
                  <a:pt x="990600" y="1246245"/>
                  <a:pt x="1018903" y="1274548"/>
                </a:cubicBezTo>
                <a:cubicBezTo>
                  <a:pt x="1047206" y="1302851"/>
                  <a:pt x="1086395" y="1629422"/>
                  <a:pt x="1123406" y="1653371"/>
                </a:cubicBezTo>
                <a:cubicBezTo>
                  <a:pt x="1160418" y="1677320"/>
                  <a:pt x="1193075" y="1407353"/>
                  <a:pt x="1240972" y="1418239"/>
                </a:cubicBezTo>
                <a:cubicBezTo>
                  <a:pt x="1288869" y="1429125"/>
                  <a:pt x="1349829" y="1573905"/>
                  <a:pt x="1410789" y="1718685"/>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2" name="Picture 51" descr="Oxygen-Icons.org-Oxygen-Actions-speaker.ico">
            <a:extLst>
              <a:ext uri="{FF2B5EF4-FFF2-40B4-BE49-F238E27FC236}">
                <a16:creationId xmlns:a16="http://schemas.microsoft.com/office/drawing/2014/main" id="{6C9ABAC9-94A9-924E-91F6-E069A2191A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046908">
            <a:off x="25127" y="2411738"/>
            <a:ext cx="877303" cy="877303"/>
          </a:xfrm>
          <a:prstGeom prst="rect">
            <a:avLst/>
          </a:prstGeom>
        </p:spPr>
      </p:pic>
      <p:grpSp>
        <p:nvGrpSpPr>
          <p:cNvPr id="21" name="Group 20">
            <a:extLst>
              <a:ext uri="{FF2B5EF4-FFF2-40B4-BE49-F238E27FC236}">
                <a16:creationId xmlns:a16="http://schemas.microsoft.com/office/drawing/2014/main" id="{B677E719-8BB6-7D4A-B438-0017EDDBDC3C}"/>
              </a:ext>
            </a:extLst>
          </p:cNvPr>
          <p:cNvGrpSpPr/>
          <p:nvPr/>
        </p:nvGrpSpPr>
        <p:grpSpPr>
          <a:xfrm>
            <a:off x="457077" y="3858032"/>
            <a:ext cx="8443103" cy="2580984"/>
            <a:chOff x="457077" y="543351"/>
            <a:chExt cx="8443103" cy="2580984"/>
          </a:xfrm>
        </p:grpSpPr>
        <p:cxnSp>
          <p:nvCxnSpPr>
            <p:cNvPr id="22" name="Straight Connector 21">
              <a:extLst>
                <a:ext uri="{FF2B5EF4-FFF2-40B4-BE49-F238E27FC236}">
                  <a16:creationId xmlns:a16="http://schemas.microsoft.com/office/drawing/2014/main" id="{D6603A68-C8C9-9444-B062-5BD0C65DF01D}"/>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23" name="Straight Connector 22">
              <a:extLst>
                <a:ext uri="{FF2B5EF4-FFF2-40B4-BE49-F238E27FC236}">
                  <a16:creationId xmlns:a16="http://schemas.microsoft.com/office/drawing/2014/main" id="{BE486F4B-2D98-5047-B6F4-AE0399AC7DD5}"/>
                </a:ext>
              </a:extLst>
            </p:cNvPr>
            <p:cNvCxnSpPr/>
            <p:nvPr/>
          </p:nvCxnSpPr>
          <p:spPr>
            <a:xfrm flipV="1">
              <a:off x="881299" y="543351"/>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24" name="TextBox 23">
              <a:extLst>
                <a:ext uri="{FF2B5EF4-FFF2-40B4-BE49-F238E27FC236}">
                  <a16:creationId xmlns:a16="http://schemas.microsoft.com/office/drawing/2014/main" id="{7ABFD161-A098-5A46-A65B-0323C03A2B5E}"/>
                </a:ext>
              </a:extLst>
            </p:cNvPr>
            <p:cNvSpPr txBox="1"/>
            <p:nvPr/>
          </p:nvSpPr>
          <p:spPr>
            <a:xfrm rot="16200000">
              <a:off x="24755" y="1507097"/>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Amplitude</a:t>
              </a:r>
            </a:p>
          </p:txBody>
        </p:sp>
        <p:cxnSp>
          <p:nvCxnSpPr>
            <p:cNvPr id="26" name="Straight Connector 25">
              <a:extLst>
                <a:ext uri="{FF2B5EF4-FFF2-40B4-BE49-F238E27FC236}">
                  <a16:creationId xmlns:a16="http://schemas.microsoft.com/office/drawing/2014/main" id="{4FAF544B-54F0-0243-BD6B-BD42E5A45804}"/>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D42FD61-2CB7-5342-997F-AFCE51C3C228}"/>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9000655-B5B0-F54D-B726-CE2D4D44ED1E}"/>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C2CB786-DA64-474C-BB16-70532ECE8457}"/>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629D1B0-F016-EF4E-8F44-981F5B94CC79}"/>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4F15462-777A-1945-8BDE-4EA9B7996B50}"/>
                </a:ext>
              </a:extLst>
            </p:cNvPr>
            <p:cNvSpPr txBox="1"/>
            <p:nvPr/>
          </p:nvSpPr>
          <p:spPr>
            <a:xfrm>
              <a:off x="2031600" y="2755003"/>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0.25</a:t>
              </a:r>
            </a:p>
          </p:txBody>
        </p:sp>
        <p:sp>
          <p:nvSpPr>
            <p:cNvPr id="33" name="TextBox 32">
              <a:extLst>
                <a:ext uri="{FF2B5EF4-FFF2-40B4-BE49-F238E27FC236}">
                  <a16:creationId xmlns:a16="http://schemas.microsoft.com/office/drawing/2014/main" id="{2135F586-6721-304C-B43A-0B5602BCDBDE}"/>
                </a:ext>
              </a:extLst>
            </p:cNvPr>
            <p:cNvSpPr txBox="1"/>
            <p:nvPr/>
          </p:nvSpPr>
          <p:spPr>
            <a:xfrm>
              <a:off x="3482447" y="2748207"/>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0.50</a:t>
              </a:r>
            </a:p>
          </p:txBody>
        </p:sp>
        <p:sp>
          <p:nvSpPr>
            <p:cNvPr id="34" name="TextBox 33">
              <a:extLst>
                <a:ext uri="{FF2B5EF4-FFF2-40B4-BE49-F238E27FC236}">
                  <a16:creationId xmlns:a16="http://schemas.microsoft.com/office/drawing/2014/main" id="{F7CB35B2-4A98-ED4E-8F84-8908EA498111}"/>
                </a:ext>
              </a:extLst>
            </p:cNvPr>
            <p:cNvSpPr txBox="1"/>
            <p:nvPr/>
          </p:nvSpPr>
          <p:spPr>
            <a:xfrm>
              <a:off x="4969870" y="2741411"/>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0.75</a:t>
              </a:r>
            </a:p>
          </p:txBody>
        </p:sp>
        <p:sp>
          <p:nvSpPr>
            <p:cNvPr id="35" name="TextBox 34">
              <a:extLst>
                <a:ext uri="{FF2B5EF4-FFF2-40B4-BE49-F238E27FC236}">
                  <a16:creationId xmlns:a16="http://schemas.microsoft.com/office/drawing/2014/main" id="{A571716F-AD40-C549-9F78-B03CEFCD2D41}"/>
                </a:ext>
              </a:extLst>
            </p:cNvPr>
            <p:cNvSpPr txBox="1"/>
            <p:nvPr/>
          </p:nvSpPr>
          <p:spPr>
            <a:xfrm>
              <a:off x="6457293" y="2734615"/>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36" name="TextBox 35">
              <a:extLst>
                <a:ext uri="{FF2B5EF4-FFF2-40B4-BE49-F238E27FC236}">
                  <a16:creationId xmlns:a16="http://schemas.microsoft.com/office/drawing/2014/main" id="{7B079FBD-37CF-3A40-A7BD-F00804832A48}"/>
                </a:ext>
              </a:extLst>
            </p:cNvPr>
            <p:cNvSpPr txBox="1"/>
            <p:nvPr/>
          </p:nvSpPr>
          <p:spPr>
            <a:xfrm>
              <a:off x="7944716" y="2727819"/>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1.25</a:t>
              </a:r>
            </a:p>
          </p:txBody>
        </p:sp>
        <p:sp>
          <p:nvSpPr>
            <p:cNvPr id="53" name="TextBox 52">
              <a:extLst>
                <a:ext uri="{FF2B5EF4-FFF2-40B4-BE49-F238E27FC236}">
                  <a16:creationId xmlns:a16="http://schemas.microsoft.com/office/drawing/2014/main" id="{312CC2F0-2621-5F45-BEA0-96A3A05D1844}"/>
                </a:ext>
              </a:extLst>
            </p:cNvPr>
            <p:cNvSpPr txBox="1"/>
            <p:nvPr/>
          </p:nvSpPr>
          <p:spPr>
            <a:xfrm>
              <a:off x="7635426" y="2163566"/>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 (sec)</a:t>
              </a:r>
            </a:p>
          </p:txBody>
        </p:sp>
        <p:sp>
          <p:nvSpPr>
            <p:cNvPr id="54" name="TextBox 53">
              <a:extLst>
                <a:ext uri="{FF2B5EF4-FFF2-40B4-BE49-F238E27FC236}">
                  <a16:creationId xmlns:a16="http://schemas.microsoft.com/office/drawing/2014/main" id="{3574E5B0-FA9D-DD4A-ACDF-0BE2126C70CB}"/>
                </a:ext>
              </a:extLst>
            </p:cNvPr>
            <p:cNvSpPr txBox="1"/>
            <p:nvPr/>
          </p:nvSpPr>
          <p:spPr>
            <a:xfrm>
              <a:off x="601251" y="2748207"/>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0.00</a:t>
              </a:r>
            </a:p>
          </p:txBody>
        </p:sp>
      </p:grpSp>
      <p:sp>
        <p:nvSpPr>
          <p:cNvPr id="55" name="Freeform 54">
            <a:extLst>
              <a:ext uri="{FF2B5EF4-FFF2-40B4-BE49-F238E27FC236}">
                <a16:creationId xmlns:a16="http://schemas.microsoft.com/office/drawing/2014/main" id="{C78ADB8D-9F23-B24B-B1A0-BDE968CC15BA}"/>
              </a:ext>
            </a:extLst>
          </p:cNvPr>
          <p:cNvSpPr/>
          <p:nvPr/>
        </p:nvSpPr>
        <p:spPr>
          <a:xfrm>
            <a:off x="1412631" y="4593742"/>
            <a:ext cx="1410789" cy="1420401"/>
          </a:xfrm>
          <a:custGeom>
            <a:avLst/>
            <a:gdLst>
              <a:gd name="connsiteX0" fmla="*/ 0 w 1410789"/>
              <a:gd name="connsiteY0" fmla="*/ 1666434 h 1718685"/>
              <a:gd name="connsiteX1" fmla="*/ 91440 w 1410789"/>
              <a:gd name="connsiteY1" fmla="*/ 1379051 h 1718685"/>
              <a:gd name="connsiteX2" fmla="*/ 209006 w 1410789"/>
              <a:gd name="connsiteY2" fmla="*/ 1614182 h 1718685"/>
              <a:gd name="connsiteX3" fmla="*/ 313509 w 1410789"/>
              <a:gd name="connsiteY3" fmla="*/ 686719 h 1718685"/>
              <a:gd name="connsiteX4" fmla="*/ 470263 w 1410789"/>
              <a:gd name="connsiteY4" fmla="*/ 1091668 h 1718685"/>
              <a:gd name="connsiteX5" fmla="*/ 574766 w 1410789"/>
              <a:gd name="connsiteY5" fmla="*/ 151142 h 1718685"/>
              <a:gd name="connsiteX6" fmla="*/ 692332 w 1410789"/>
              <a:gd name="connsiteY6" fmla="*/ 595279 h 1718685"/>
              <a:gd name="connsiteX7" fmla="*/ 744583 w 1410789"/>
              <a:gd name="connsiteY7" fmla="*/ 20514 h 1718685"/>
              <a:gd name="connsiteX8" fmla="*/ 953589 w 1410789"/>
              <a:gd name="connsiteY8" fmla="*/ 1483554 h 1718685"/>
              <a:gd name="connsiteX9" fmla="*/ 1018903 w 1410789"/>
              <a:gd name="connsiteY9" fmla="*/ 1274548 h 1718685"/>
              <a:gd name="connsiteX10" fmla="*/ 1123406 w 1410789"/>
              <a:gd name="connsiteY10" fmla="*/ 1653371 h 1718685"/>
              <a:gd name="connsiteX11" fmla="*/ 1240972 w 1410789"/>
              <a:gd name="connsiteY11" fmla="*/ 1418239 h 1718685"/>
              <a:gd name="connsiteX12" fmla="*/ 1410789 w 1410789"/>
              <a:gd name="connsiteY12" fmla="*/ 1718685 h 171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0789" h="1718685">
                <a:moveTo>
                  <a:pt x="0" y="1666434"/>
                </a:moveTo>
                <a:cubicBezTo>
                  <a:pt x="28303" y="1527097"/>
                  <a:pt x="56606" y="1387760"/>
                  <a:pt x="91440" y="1379051"/>
                </a:cubicBezTo>
                <a:cubicBezTo>
                  <a:pt x="126274" y="1370342"/>
                  <a:pt x="171995" y="1729570"/>
                  <a:pt x="209006" y="1614182"/>
                </a:cubicBezTo>
                <a:cubicBezTo>
                  <a:pt x="246017" y="1498794"/>
                  <a:pt x="269966" y="773805"/>
                  <a:pt x="313509" y="686719"/>
                </a:cubicBezTo>
                <a:cubicBezTo>
                  <a:pt x="357052" y="599633"/>
                  <a:pt x="426720" y="1180931"/>
                  <a:pt x="470263" y="1091668"/>
                </a:cubicBezTo>
                <a:cubicBezTo>
                  <a:pt x="513806" y="1002405"/>
                  <a:pt x="537755" y="233873"/>
                  <a:pt x="574766" y="151142"/>
                </a:cubicBezTo>
                <a:cubicBezTo>
                  <a:pt x="611777" y="68411"/>
                  <a:pt x="664029" y="617050"/>
                  <a:pt x="692332" y="595279"/>
                </a:cubicBezTo>
                <a:cubicBezTo>
                  <a:pt x="720635" y="573508"/>
                  <a:pt x="701040" y="-127532"/>
                  <a:pt x="744583" y="20514"/>
                </a:cubicBezTo>
                <a:cubicBezTo>
                  <a:pt x="788126" y="168560"/>
                  <a:pt x="907869" y="1274548"/>
                  <a:pt x="953589" y="1483554"/>
                </a:cubicBezTo>
                <a:cubicBezTo>
                  <a:pt x="999309" y="1692560"/>
                  <a:pt x="990600" y="1246245"/>
                  <a:pt x="1018903" y="1274548"/>
                </a:cubicBezTo>
                <a:cubicBezTo>
                  <a:pt x="1047206" y="1302851"/>
                  <a:pt x="1086395" y="1629422"/>
                  <a:pt x="1123406" y="1653371"/>
                </a:cubicBezTo>
                <a:cubicBezTo>
                  <a:pt x="1160418" y="1677320"/>
                  <a:pt x="1193075" y="1407353"/>
                  <a:pt x="1240972" y="1418239"/>
                </a:cubicBezTo>
                <a:cubicBezTo>
                  <a:pt x="1288869" y="1429125"/>
                  <a:pt x="1349829" y="1573905"/>
                  <a:pt x="1410789" y="1718685"/>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7" name="Picture 56">
            <a:extLst>
              <a:ext uri="{FF2B5EF4-FFF2-40B4-BE49-F238E27FC236}">
                <a16:creationId xmlns:a16="http://schemas.microsoft.com/office/drawing/2014/main" id="{8ABCADCC-AC65-6E41-9D0F-C43466CA4E7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8786" t="14714" r="30393" b="16143"/>
          <a:stretch/>
        </p:blipFill>
        <p:spPr>
          <a:xfrm>
            <a:off x="-27077" y="5606568"/>
            <a:ext cx="873727" cy="832448"/>
          </a:xfrm>
          <a:prstGeom prst="rect">
            <a:avLst/>
          </a:prstGeom>
        </p:spPr>
      </p:pic>
      <p:sp>
        <p:nvSpPr>
          <p:cNvPr id="58" name="TextBox 57">
            <a:extLst>
              <a:ext uri="{FF2B5EF4-FFF2-40B4-BE49-F238E27FC236}">
                <a16:creationId xmlns:a16="http://schemas.microsoft.com/office/drawing/2014/main" id="{03D1AFD9-5A80-CC4E-9162-7C34328CDDAD}"/>
              </a:ext>
            </a:extLst>
          </p:cNvPr>
          <p:cNvSpPr txBox="1"/>
          <p:nvPr/>
        </p:nvSpPr>
        <p:spPr>
          <a:xfrm>
            <a:off x="1388518" y="4211894"/>
            <a:ext cx="141039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Direct path</a:t>
            </a:r>
          </a:p>
        </p:txBody>
      </p:sp>
    </p:spTree>
    <p:extLst>
      <p:ext uri="{BB962C8B-B14F-4D97-AF65-F5344CB8AC3E}">
        <p14:creationId xmlns:p14="http://schemas.microsoft.com/office/powerpoint/2010/main" val="243486470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C248D09C-9A7F-E141-98A7-85C94DB22416}"/>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Multipath: Convolution</a:t>
            </a:r>
          </a:p>
        </p:txBody>
      </p:sp>
      <p:grpSp>
        <p:nvGrpSpPr>
          <p:cNvPr id="27" name="Group 26">
            <a:extLst>
              <a:ext uri="{FF2B5EF4-FFF2-40B4-BE49-F238E27FC236}">
                <a16:creationId xmlns:a16="http://schemas.microsoft.com/office/drawing/2014/main" id="{562E597F-F6A6-E240-A95E-6B5433CB6946}"/>
              </a:ext>
            </a:extLst>
          </p:cNvPr>
          <p:cNvGrpSpPr/>
          <p:nvPr/>
        </p:nvGrpSpPr>
        <p:grpSpPr>
          <a:xfrm>
            <a:off x="457077" y="689355"/>
            <a:ext cx="8443103" cy="2580984"/>
            <a:chOff x="457077" y="543351"/>
            <a:chExt cx="8443103" cy="2580984"/>
          </a:xfrm>
        </p:grpSpPr>
        <p:cxnSp>
          <p:nvCxnSpPr>
            <p:cNvPr id="37" name="Straight Connector 36">
              <a:extLst>
                <a:ext uri="{FF2B5EF4-FFF2-40B4-BE49-F238E27FC236}">
                  <a16:creationId xmlns:a16="http://schemas.microsoft.com/office/drawing/2014/main" id="{8C2826A8-28DE-DF46-99E4-9D8C1DD787E2}"/>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38" name="Straight Connector 37">
              <a:extLst>
                <a:ext uri="{FF2B5EF4-FFF2-40B4-BE49-F238E27FC236}">
                  <a16:creationId xmlns:a16="http://schemas.microsoft.com/office/drawing/2014/main" id="{2C15BED4-A21A-C24A-B927-7841052969EE}"/>
                </a:ext>
              </a:extLst>
            </p:cNvPr>
            <p:cNvCxnSpPr/>
            <p:nvPr/>
          </p:nvCxnSpPr>
          <p:spPr>
            <a:xfrm flipV="1">
              <a:off x="881299" y="543351"/>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39" name="TextBox 38">
              <a:extLst>
                <a:ext uri="{FF2B5EF4-FFF2-40B4-BE49-F238E27FC236}">
                  <a16:creationId xmlns:a16="http://schemas.microsoft.com/office/drawing/2014/main" id="{D52DBA30-DF63-8F47-84C6-470406DD54DE}"/>
                </a:ext>
              </a:extLst>
            </p:cNvPr>
            <p:cNvSpPr txBox="1"/>
            <p:nvPr/>
          </p:nvSpPr>
          <p:spPr>
            <a:xfrm rot="16200000">
              <a:off x="24755" y="1507097"/>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Amplitude</a:t>
              </a:r>
            </a:p>
          </p:txBody>
        </p:sp>
        <p:cxnSp>
          <p:nvCxnSpPr>
            <p:cNvPr id="40" name="Straight Connector 39">
              <a:extLst>
                <a:ext uri="{FF2B5EF4-FFF2-40B4-BE49-F238E27FC236}">
                  <a16:creationId xmlns:a16="http://schemas.microsoft.com/office/drawing/2014/main" id="{E57C4237-D7F3-194D-8BC8-13C0203EFFCA}"/>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458B156-0F99-AF4A-81B4-E33EB6D9DB9E}"/>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03206D4-DF3D-6D4E-9736-03E1FDDBE83D}"/>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8F4FD5E-4BB2-9F44-B85D-92C8AAAD9579}"/>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C907769-CC2C-AC43-9EAE-7BC4A217A477}"/>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1ECE0950-5D50-5243-A457-67EDBE434AA8}"/>
                </a:ext>
              </a:extLst>
            </p:cNvPr>
            <p:cNvSpPr txBox="1"/>
            <p:nvPr/>
          </p:nvSpPr>
          <p:spPr>
            <a:xfrm>
              <a:off x="2031600" y="2755003"/>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0.25</a:t>
              </a:r>
            </a:p>
          </p:txBody>
        </p:sp>
        <p:sp>
          <p:nvSpPr>
            <p:cNvPr id="46" name="TextBox 45">
              <a:extLst>
                <a:ext uri="{FF2B5EF4-FFF2-40B4-BE49-F238E27FC236}">
                  <a16:creationId xmlns:a16="http://schemas.microsoft.com/office/drawing/2014/main" id="{6DFE9216-3D26-6942-AD39-97149FD8B156}"/>
                </a:ext>
              </a:extLst>
            </p:cNvPr>
            <p:cNvSpPr txBox="1"/>
            <p:nvPr/>
          </p:nvSpPr>
          <p:spPr>
            <a:xfrm>
              <a:off x="3482447" y="2748207"/>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0.50</a:t>
              </a:r>
            </a:p>
          </p:txBody>
        </p:sp>
        <p:sp>
          <p:nvSpPr>
            <p:cNvPr id="47" name="TextBox 46">
              <a:extLst>
                <a:ext uri="{FF2B5EF4-FFF2-40B4-BE49-F238E27FC236}">
                  <a16:creationId xmlns:a16="http://schemas.microsoft.com/office/drawing/2014/main" id="{BA678831-14FB-FB4D-A5B7-0F8D75A58F13}"/>
                </a:ext>
              </a:extLst>
            </p:cNvPr>
            <p:cNvSpPr txBox="1"/>
            <p:nvPr/>
          </p:nvSpPr>
          <p:spPr>
            <a:xfrm>
              <a:off x="4969870" y="2741411"/>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0.75</a:t>
              </a:r>
            </a:p>
          </p:txBody>
        </p:sp>
        <p:sp>
          <p:nvSpPr>
            <p:cNvPr id="48" name="TextBox 47">
              <a:extLst>
                <a:ext uri="{FF2B5EF4-FFF2-40B4-BE49-F238E27FC236}">
                  <a16:creationId xmlns:a16="http://schemas.microsoft.com/office/drawing/2014/main" id="{FFA2CA3D-D20E-F246-99BA-566253D01DE7}"/>
                </a:ext>
              </a:extLst>
            </p:cNvPr>
            <p:cNvSpPr txBox="1"/>
            <p:nvPr/>
          </p:nvSpPr>
          <p:spPr>
            <a:xfrm>
              <a:off x="6457293" y="2734615"/>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49" name="TextBox 48">
              <a:extLst>
                <a:ext uri="{FF2B5EF4-FFF2-40B4-BE49-F238E27FC236}">
                  <a16:creationId xmlns:a16="http://schemas.microsoft.com/office/drawing/2014/main" id="{C56CEDDA-8794-A144-91C4-139B4DFC8CC3}"/>
                </a:ext>
              </a:extLst>
            </p:cNvPr>
            <p:cNvSpPr txBox="1"/>
            <p:nvPr/>
          </p:nvSpPr>
          <p:spPr>
            <a:xfrm>
              <a:off x="7944716" y="2727819"/>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1.25</a:t>
              </a:r>
            </a:p>
          </p:txBody>
        </p:sp>
        <p:sp>
          <p:nvSpPr>
            <p:cNvPr id="50" name="TextBox 49">
              <a:extLst>
                <a:ext uri="{FF2B5EF4-FFF2-40B4-BE49-F238E27FC236}">
                  <a16:creationId xmlns:a16="http://schemas.microsoft.com/office/drawing/2014/main" id="{E0A3F846-F2DB-0547-8CDD-2F293C22AA46}"/>
                </a:ext>
              </a:extLst>
            </p:cNvPr>
            <p:cNvSpPr txBox="1"/>
            <p:nvPr/>
          </p:nvSpPr>
          <p:spPr>
            <a:xfrm>
              <a:off x="7635426" y="2163566"/>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 (sec)</a:t>
              </a:r>
            </a:p>
          </p:txBody>
        </p:sp>
        <p:sp>
          <p:nvSpPr>
            <p:cNvPr id="51" name="TextBox 50">
              <a:extLst>
                <a:ext uri="{FF2B5EF4-FFF2-40B4-BE49-F238E27FC236}">
                  <a16:creationId xmlns:a16="http://schemas.microsoft.com/office/drawing/2014/main" id="{97F6F3B6-B690-4144-9FD0-2F36829C202F}"/>
                </a:ext>
              </a:extLst>
            </p:cNvPr>
            <p:cNvSpPr txBox="1"/>
            <p:nvPr/>
          </p:nvSpPr>
          <p:spPr>
            <a:xfrm>
              <a:off x="601251" y="2748207"/>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0.00</a:t>
              </a:r>
            </a:p>
          </p:txBody>
        </p:sp>
      </p:grpSp>
      <p:sp>
        <p:nvSpPr>
          <p:cNvPr id="4" name="Freeform 3">
            <a:extLst>
              <a:ext uri="{FF2B5EF4-FFF2-40B4-BE49-F238E27FC236}">
                <a16:creationId xmlns:a16="http://schemas.microsoft.com/office/drawing/2014/main" id="{5C4D98E6-7511-8244-81CE-D18411F7BB06}"/>
              </a:ext>
            </a:extLst>
          </p:cNvPr>
          <p:cNvSpPr/>
          <p:nvPr/>
        </p:nvSpPr>
        <p:spPr>
          <a:xfrm>
            <a:off x="888274" y="1102892"/>
            <a:ext cx="1410789" cy="1718685"/>
          </a:xfrm>
          <a:custGeom>
            <a:avLst/>
            <a:gdLst>
              <a:gd name="connsiteX0" fmla="*/ 0 w 1410789"/>
              <a:gd name="connsiteY0" fmla="*/ 1666434 h 1718685"/>
              <a:gd name="connsiteX1" fmla="*/ 91440 w 1410789"/>
              <a:gd name="connsiteY1" fmla="*/ 1379051 h 1718685"/>
              <a:gd name="connsiteX2" fmla="*/ 209006 w 1410789"/>
              <a:gd name="connsiteY2" fmla="*/ 1614182 h 1718685"/>
              <a:gd name="connsiteX3" fmla="*/ 313509 w 1410789"/>
              <a:gd name="connsiteY3" fmla="*/ 686719 h 1718685"/>
              <a:gd name="connsiteX4" fmla="*/ 470263 w 1410789"/>
              <a:gd name="connsiteY4" fmla="*/ 1091668 h 1718685"/>
              <a:gd name="connsiteX5" fmla="*/ 574766 w 1410789"/>
              <a:gd name="connsiteY5" fmla="*/ 151142 h 1718685"/>
              <a:gd name="connsiteX6" fmla="*/ 692332 w 1410789"/>
              <a:gd name="connsiteY6" fmla="*/ 595279 h 1718685"/>
              <a:gd name="connsiteX7" fmla="*/ 744583 w 1410789"/>
              <a:gd name="connsiteY7" fmla="*/ 20514 h 1718685"/>
              <a:gd name="connsiteX8" fmla="*/ 953589 w 1410789"/>
              <a:gd name="connsiteY8" fmla="*/ 1483554 h 1718685"/>
              <a:gd name="connsiteX9" fmla="*/ 1018903 w 1410789"/>
              <a:gd name="connsiteY9" fmla="*/ 1274548 h 1718685"/>
              <a:gd name="connsiteX10" fmla="*/ 1123406 w 1410789"/>
              <a:gd name="connsiteY10" fmla="*/ 1653371 h 1718685"/>
              <a:gd name="connsiteX11" fmla="*/ 1240972 w 1410789"/>
              <a:gd name="connsiteY11" fmla="*/ 1418239 h 1718685"/>
              <a:gd name="connsiteX12" fmla="*/ 1410789 w 1410789"/>
              <a:gd name="connsiteY12" fmla="*/ 1718685 h 171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0789" h="1718685">
                <a:moveTo>
                  <a:pt x="0" y="1666434"/>
                </a:moveTo>
                <a:cubicBezTo>
                  <a:pt x="28303" y="1527097"/>
                  <a:pt x="56606" y="1387760"/>
                  <a:pt x="91440" y="1379051"/>
                </a:cubicBezTo>
                <a:cubicBezTo>
                  <a:pt x="126274" y="1370342"/>
                  <a:pt x="171995" y="1729570"/>
                  <a:pt x="209006" y="1614182"/>
                </a:cubicBezTo>
                <a:cubicBezTo>
                  <a:pt x="246017" y="1498794"/>
                  <a:pt x="269966" y="773805"/>
                  <a:pt x="313509" y="686719"/>
                </a:cubicBezTo>
                <a:cubicBezTo>
                  <a:pt x="357052" y="599633"/>
                  <a:pt x="426720" y="1180931"/>
                  <a:pt x="470263" y="1091668"/>
                </a:cubicBezTo>
                <a:cubicBezTo>
                  <a:pt x="513806" y="1002405"/>
                  <a:pt x="537755" y="233873"/>
                  <a:pt x="574766" y="151142"/>
                </a:cubicBezTo>
                <a:cubicBezTo>
                  <a:pt x="611777" y="68411"/>
                  <a:pt x="664029" y="617050"/>
                  <a:pt x="692332" y="595279"/>
                </a:cubicBezTo>
                <a:cubicBezTo>
                  <a:pt x="720635" y="573508"/>
                  <a:pt x="701040" y="-127532"/>
                  <a:pt x="744583" y="20514"/>
                </a:cubicBezTo>
                <a:cubicBezTo>
                  <a:pt x="788126" y="168560"/>
                  <a:pt x="907869" y="1274548"/>
                  <a:pt x="953589" y="1483554"/>
                </a:cubicBezTo>
                <a:cubicBezTo>
                  <a:pt x="999309" y="1692560"/>
                  <a:pt x="990600" y="1246245"/>
                  <a:pt x="1018903" y="1274548"/>
                </a:cubicBezTo>
                <a:cubicBezTo>
                  <a:pt x="1047206" y="1302851"/>
                  <a:pt x="1086395" y="1629422"/>
                  <a:pt x="1123406" y="1653371"/>
                </a:cubicBezTo>
                <a:cubicBezTo>
                  <a:pt x="1160418" y="1677320"/>
                  <a:pt x="1193075" y="1407353"/>
                  <a:pt x="1240972" y="1418239"/>
                </a:cubicBezTo>
                <a:cubicBezTo>
                  <a:pt x="1288869" y="1429125"/>
                  <a:pt x="1349829" y="1573905"/>
                  <a:pt x="1410789" y="1718685"/>
                </a:cubicBezTo>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2" name="Picture 51" descr="Oxygen-Icons.org-Oxygen-Actions-speaker.ico">
            <a:extLst>
              <a:ext uri="{FF2B5EF4-FFF2-40B4-BE49-F238E27FC236}">
                <a16:creationId xmlns:a16="http://schemas.microsoft.com/office/drawing/2014/main" id="{6C9ABAC9-94A9-924E-91F6-E069A2191A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046908">
            <a:off x="25127" y="2411738"/>
            <a:ext cx="877303" cy="877303"/>
          </a:xfrm>
          <a:prstGeom prst="rect">
            <a:avLst/>
          </a:prstGeom>
        </p:spPr>
      </p:pic>
      <p:grpSp>
        <p:nvGrpSpPr>
          <p:cNvPr id="21" name="Group 20">
            <a:extLst>
              <a:ext uri="{FF2B5EF4-FFF2-40B4-BE49-F238E27FC236}">
                <a16:creationId xmlns:a16="http://schemas.microsoft.com/office/drawing/2014/main" id="{B677E719-8BB6-7D4A-B438-0017EDDBDC3C}"/>
              </a:ext>
            </a:extLst>
          </p:cNvPr>
          <p:cNvGrpSpPr/>
          <p:nvPr/>
        </p:nvGrpSpPr>
        <p:grpSpPr>
          <a:xfrm>
            <a:off x="457077" y="3858032"/>
            <a:ext cx="8443103" cy="2580984"/>
            <a:chOff x="457077" y="543351"/>
            <a:chExt cx="8443103" cy="2580984"/>
          </a:xfrm>
        </p:grpSpPr>
        <p:cxnSp>
          <p:nvCxnSpPr>
            <p:cNvPr id="22" name="Straight Connector 21">
              <a:extLst>
                <a:ext uri="{FF2B5EF4-FFF2-40B4-BE49-F238E27FC236}">
                  <a16:creationId xmlns:a16="http://schemas.microsoft.com/office/drawing/2014/main" id="{D6603A68-C8C9-9444-B062-5BD0C65DF01D}"/>
                </a:ext>
              </a:extLst>
            </p:cNvPr>
            <p:cNvCxnSpPr>
              <a:cxnSpLocks/>
            </p:cNvCxnSpPr>
            <p:nvPr/>
          </p:nvCxnSpPr>
          <p:spPr>
            <a:xfrm>
              <a:off x="878366" y="2680945"/>
              <a:ext cx="7863298"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23" name="Straight Connector 22">
              <a:extLst>
                <a:ext uri="{FF2B5EF4-FFF2-40B4-BE49-F238E27FC236}">
                  <a16:creationId xmlns:a16="http://schemas.microsoft.com/office/drawing/2014/main" id="{BE486F4B-2D98-5047-B6F4-AE0399AC7DD5}"/>
                </a:ext>
              </a:extLst>
            </p:cNvPr>
            <p:cNvCxnSpPr/>
            <p:nvPr/>
          </p:nvCxnSpPr>
          <p:spPr>
            <a:xfrm flipV="1">
              <a:off x="881299" y="543351"/>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24" name="TextBox 23">
              <a:extLst>
                <a:ext uri="{FF2B5EF4-FFF2-40B4-BE49-F238E27FC236}">
                  <a16:creationId xmlns:a16="http://schemas.microsoft.com/office/drawing/2014/main" id="{7ABFD161-A098-5A46-A65B-0323C03A2B5E}"/>
                </a:ext>
              </a:extLst>
            </p:cNvPr>
            <p:cNvSpPr txBox="1"/>
            <p:nvPr/>
          </p:nvSpPr>
          <p:spPr>
            <a:xfrm rot="16200000">
              <a:off x="24755" y="1507097"/>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Amplitude</a:t>
              </a:r>
            </a:p>
          </p:txBody>
        </p:sp>
        <p:cxnSp>
          <p:nvCxnSpPr>
            <p:cNvPr id="26" name="Straight Connector 25">
              <a:extLst>
                <a:ext uri="{FF2B5EF4-FFF2-40B4-BE49-F238E27FC236}">
                  <a16:creationId xmlns:a16="http://schemas.microsoft.com/office/drawing/2014/main" id="{4FAF544B-54F0-0243-BD6B-BD42E5A45804}"/>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D42FD61-2CB7-5342-997F-AFCE51C3C228}"/>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9000655-B5B0-F54D-B726-CE2D4D44ED1E}"/>
                </a:ext>
              </a:extLst>
            </p:cNvPr>
            <p:cNvCxnSpPr/>
            <p:nvPr/>
          </p:nvCxnSpPr>
          <p:spPr>
            <a:xfrm>
              <a:off x="5287174"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C2CB786-DA64-474C-BB16-70532ECE8457}"/>
                </a:ext>
              </a:extLst>
            </p:cNvPr>
            <p:cNvCxnSpPr/>
            <p:nvPr/>
          </p:nvCxnSpPr>
          <p:spPr>
            <a:xfrm>
              <a:off x="6753417"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629D1B0-F016-EF4E-8F44-981F5B94CC79}"/>
                </a:ext>
              </a:extLst>
            </p:cNvPr>
            <p:cNvCxnSpPr/>
            <p:nvPr/>
          </p:nvCxnSpPr>
          <p:spPr>
            <a:xfrm>
              <a:off x="8219660"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4F15462-777A-1945-8BDE-4EA9B7996B50}"/>
                </a:ext>
              </a:extLst>
            </p:cNvPr>
            <p:cNvSpPr txBox="1"/>
            <p:nvPr/>
          </p:nvSpPr>
          <p:spPr>
            <a:xfrm>
              <a:off x="2031600" y="2755003"/>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0.25</a:t>
              </a:r>
            </a:p>
          </p:txBody>
        </p:sp>
        <p:sp>
          <p:nvSpPr>
            <p:cNvPr id="33" name="TextBox 32">
              <a:extLst>
                <a:ext uri="{FF2B5EF4-FFF2-40B4-BE49-F238E27FC236}">
                  <a16:creationId xmlns:a16="http://schemas.microsoft.com/office/drawing/2014/main" id="{2135F586-6721-304C-B43A-0B5602BCDBDE}"/>
                </a:ext>
              </a:extLst>
            </p:cNvPr>
            <p:cNvSpPr txBox="1"/>
            <p:nvPr/>
          </p:nvSpPr>
          <p:spPr>
            <a:xfrm>
              <a:off x="3482447" y="2748207"/>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0.50</a:t>
              </a:r>
            </a:p>
          </p:txBody>
        </p:sp>
        <p:sp>
          <p:nvSpPr>
            <p:cNvPr id="34" name="TextBox 33">
              <a:extLst>
                <a:ext uri="{FF2B5EF4-FFF2-40B4-BE49-F238E27FC236}">
                  <a16:creationId xmlns:a16="http://schemas.microsoft.com/office/drawing/2014/main" id="{F7CB35B2-4A98-ED4E-8F84-8908EA498111}"/>
                </a:ext>
              </a:extLst>
            </p:cNvPr>
            <p:cNvSpPr txBox="1"/>
            <p:nvPr/>
          </p:nvSpPr>
          <p:spPr>
            <a:xfrm>
              <a:off x="4969870" y="2741411"/>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0.75</a:t>
              </a:r>
            </a:p>
          </p:txBody>
        </p:sp>
        <p:sp>
          <p:nvSpPr>
            <p:cNvPr id="35" name="TextBox 34">
              <a:extLst>
                <a:ext uri="{FF2B5EF4-FFF2-40B4-BE49-F238E27FC236}">
                  <a16:creationId xmlns:a16="http://schemas.microsoft.com/office/drawing/2014/main" id="{A571716F-AD40-C549-9F78-B03CEFCD2D41}"/>
                </a:ext>
              </a:extLst>
            </p:cNvPr>
            <p:cNvSpPr txBox="1"/>
            <p:nvPr/>
          </p:nvSpPr>
          <p:spPr>
            <a:xfrm>
              <a:off x="6457293" y="2734615"/>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1.00</a:t>
              </a:r>
            </a:p>
          </p:txBody>
        </p:sp>
        <p:sp>
          <p:nvSpPr>
            <p:cNvPr id="36" name="TextBox 35">
              <a:extLst>
                <a:ext uri="{FF2B5EF4-FFF2-40B4-BE49-F238E27FC236}">
                  <a16:creationId xmlns:a16="http://schemas.microsoft.com/office/drawing/2014/main" id="{7B079FBD-37CF-3A40-A7BD-F00804832A48}"/>
                </a:ext>
              </a:extLst>
            </p:cNvPr>
            <p:cNvSpPr txBox="1"/>
            <p:nvPr/>
          </p:nvSpPr>
          <p:spPr>
            <a:xfrm>
              <a:off x="7944716" y="2727819"/>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1.25</a:t>
              </a:r>
            </a:p>
          </p:txBody>
        </p:sp>
        <p:sp>
          <p:nvSpPr>
            <p:cNvPr id="53" name="TextBox 52">
              <a:extLst>
                <a:ext uri="{FF2B5EF4-FFF2-40B4-BE49-F238E27FC236}">
                  <a16:creationId xmlns:a16="http://schemas.microsoft.com/office/drawing/2014/main" id="{312CC2F0-2621-5F45-BEA0-96A3A05D1844}"/>
                </a:ext>
              </a:extLst>
            </p:cNvPr>
            <p:cNvSpPr txBox="1"/>
            <p:nvPr/>
          </p:nvSpPr>
          <p:spPr>
            <a:xfrm>
              <a:off x="7635426" y="2163566"/>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 (sec)</a:t>
              </a:r>
            </a:p>
          </p:txBody>
        </p:sp>
        <p:sp>
          <p:nvSpPr>
            <p:cNvPr id="54" name="TextBox 53">
              <a:extLst>
                <a:ext uri="{FF2B5EF4-FFF2-40B4-BE49-F238E27FC236}">
                  <a16:creationId xmlns:a16="http://schemas.microsoft.com/office/drawing/2014/main" id="{3574E5B0-FA9D-DD4A-ACDF-0BE2126C70CB}"/>
                </a:ext>
              </a:extLst>
            </p:cNvPr>
            <p:cNvSpPr txBox="1"/>
            <p:nvPr/>
          </p:nvSpPr>
          <p:spPr>
            <a:xfrm>
              <a:off x="601251" y="2748207"/>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0.00</a:t>
              </a:r>
            </a:p>
          </p:txBody>
        </p:sp>
      </p:grpSp>
      <p:sp>
        <p:nvSpPr>
          <p:cNvPr id="55" name="Freeform 54">
            <a:extLst>
              <a:ext uri="{FF2B5EF4-FFF2-40B4-BE49-F238E27FC236}">
                <a16:creationId xmlns:a16="http://schemas.microsoft.com/office/drawing/2014/main" id="{C78ADB8D-9F23-B24B-B1A0-BDE968CC15BA}"/>
              </a:ext>
            </a:extLst>
          </p:cNvPr>
          <p:cNvSpPr/>
          <p:nvPr/>
        </p:nvSpPr>
        <p:spPr>
          <a:xfrm>
            <a:off x="1412631" y="4593742"/>
            <a:ext cx="1410789" cy="1420401"/>
          </a:xfrm>
          <a:custGeom>
            <a:avLst/>
            <a:gdLst>
              <a:gd name="connsiteX0" fmla="*/ 0 w 1410789"/>
              <a:gd name="connsiteY0" fmla="*/ 1666434 h 1718685"/>
              <a:gd name="connsiteX1" fmla="*/ 91440 w 1410789"/>
              <a:gd name="connsiteY1" fmla="*/ 1379051 h 1718685"/>
              <a:gd name="connsiteX2" fmla="*/ 209006 w 1410789"/>
              <a:gd name="connsiteY2" fmla="*/ 1614182 h 1718685"/>
              <a:gd name="connsiteX3" fmla="*/ 313509 w 1410789"/>
              <a:gd name="connsiteY3" fmla="*/ 686719 h 1718685"/>
              <a:gd name="connsiteX4" fmla="*/ 470263 w 1410789"/>
              <a:gd name="connsiteY4" fmla="*/ 1091668 h 1718685"/>
              <a:gd name="connsiteX5" fmla="*/ 574766 w 1410789"/>
              <a:gd name="connsiteY5" fmla="*/ 151142 h 1718685"/>
              <a:gd name="connsiteX6" fmla="*/ 692332 w 1410789"/>
              <a:gd name="connsiteY6" fmla="*/ 595279 h 1718685"/>
              <a:gd name="connsiteX7" fmla="*/ 744583 w 1410789"/>
              <a:gd name="connsiteY7" fmla="*/ 20514 h 1718685"/>
              <a:gd name="connsiteX8" fmla="*/ 953589 w 1410789"/>
              <a:gd name="connsiteY8" fmla="*/ 1483554 h 1718685"/>
              <a:gd name="connsiteX9" fmla="*/ 1018903 w 1410789"/>
              <a:gd name="connsiteY9" fmla="*/ 1274548 h 1718685"/>
              <a:gd name="connsiteX10" fmla="*/ 1123406 w 1410789"/>
              <a:gd name="connsiteY10" fmla="*/ 1653371 h 1718685"/>
              <a:gd name="connsiteX11" fmla="*/ 1240972 w 1410789"/>
              <a:gd name="connsiteY11" fmla="*/ 1418239 h 1718685"/>
              <a:gd name="connsiteX12" fmla="*/ 1410789 w 1410789"/>
              <a:gd name="connsiteY12" fmla="*/ 1718685 h 171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0789" h="1718685">
                <a:moveTo>
                  <a:pt x="0" y="1666434"/>
                </a:moveTo>
                <a:cubicBezTo>
                  <a:pt x="28303" y="1527097"/>
                  <a:pt x="56606" y="1387760"/>
                  <a:pt x="91440" y="1379051"/>
                </a:cubicBezTo>
                <a:cubicBezTo>
                  <a:pt x="126274" y="1370342"/>
                  <a:pt x="171995" y="1729570"/>
                  <a:pt x="209006" y="1614182"/>
                </a:cubicBezTo>
                <a:cubicBezTo>
                  <a:pt x="246017" y="1498794"/>
                  <a:pt x="269966" y="773805"/>
                  <a:pt x="313509" y="686719"/>
                </a:cubicBezTo>
                <a:cubicBezTo>
                  <a:pt x="357052" y="599633"/>
                  <a:pt x="426720" y="1180931"/>
                  <a:pt x="470263" y="1091668"/>
                </a:cubicBezTo>
                <a:cubicBezTo>
                  <a:pt x="513806" y="1002405"/>
                  <a:pt x="537755" y="233873"/>
                  <a:pt x="574766" y="151142"/>
                </a:cubicBezTo>
                <a:cubicBezTo>
                  <a:pt x="611777" y="68411"/>
                  <a:pt x="664029" y="617050"/>
                  <a:pt x="692332" y="595279"/>
                </a:cubicBezTo>
                <a:cubicBezTo>
                  <a:pt x="720635" y="573508"/>
                  <a:pt x="701040" y="-127532"/>
                  <a:pt x="744583" y="20514"/>
                </a:cubicBezTo>
                <a:cubicBezTo>
                  <a:pt x="788126" y="168560"/>
                  <a:pt x="907869" y="1274548"/>
                  <a:pt x="953589" y="1483554"/>
                </a:cubicBezTo>
                <a:cubicBezTo>
                  <a:pt x="999309" y="1692560"/>
                  <a:pt x="990600" y="1246245"/>
                  <a:pt x="1018903" y="1274548"/>
                </a:cubicBezTo>
                <a:cubicBezTo>
                  <a:pt x="1047206" y="1302851"/>
                  <a:pt x="1086395" y="1629422"/>
                  <a:pt x="1123406" y="1653371"/>
                </a:cubicBezTo>
                <a:cubicBezTo>
                  <a:pt x="1160418" y="1677320"/>
                  <a:pt x="1193075" y="1407353"/>
                  <a:pt x="1240972" y="1418239"/>
                </a:cubicBezTo>
                <a:cubicBezTo>
                  <a:pt x="1288869" y="1429125"/>
                  <a:pt x="1349829" y="1573905"/>
                  <a:pt x="1410789" y="1718685"/>
                </a:cubicBezTo>
              </a:path>
            </a:pathLst>
          </a:cu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7" name="Picture 56">
            <a:extLst>
              <a:ext uri="{FF2B5EF4-FFF2-40B4-BE49-F238E27FC236}">
                <a16:creationId xmlns:a16="http://schemas.microsoft.com/office/drawing/2014/main" id="{8ABCADCC-AC65-6E41-9D0F-C43466CA4E7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8786" t="14714" r="30393" b="16143"/>
          <a:stretch/>
        </p:blipFill>
        <p:spPr>
          <a:xfrm>
            <a:off x="-27077" y="5606568"/>
            <a:ext cx="873727" cy="832448"/>
          </a:xfrm>
          <a:prstGeom prst="rect">
            <a:avLst/>
          </a:prstGeom>
        </p:spPr>
      </p:pic>
      <p:sp>
        <p:nvSpPr>
          <p:cNvPr id="56" name="Freeform 55">
            <a:extLst>
              <a:ext uri="{FF2B5EF4-FFF2-40B4-BE49-F238E27FC236}">
                <a16:creationId xmlns:a16="http://schemas.microsoft.com/office/drawing/2014/main" id="{B5CF6272-6604-4043-BDF5-5FE9E223B053}"/>
              </a:ext>
            </a:extLst>
          </p:cNvPr>
          <p:cNvSpPr/>
          <p:nvPr/>
        </p:nvSpPr>
        <p:spPr>
          <a:xfrm>
            <a:off x="3033519" y="4830153"/>
            <a:ext cx="1410789" cy="1173885"/>
          </a:xfrm>
          <a:custGeom>
            <a:avLst/>
            <a:gdLst>
              <a:gd name="connsiteX0" fmla="*/ 0 w 1410789"/>
              <a:gd name="connsiteY0" fmla="*/ 1666434 h 1718685"/>
              <a:gd name="connsiteX1" fmla="*/ 91440 w 1410789"/>
              <a:gd name="connsiteY1" fmla="*/ 1379051 h 1718685"/>
              <a:gd name="connsiteX2" fmla="*/ 209006 w 1410789"/>
              <a:gd name="connsiteY2" fmla="*/ 1614182 h 1718685"/>
              <a:gd name="connsiteX3" fmla="*/ 313509 w 1410789"/>
              <a:gd name="connsiteY3" fmla="*/ 686719 h 1718685"/>
              <a:gd name="connsiteX4" fmla="*/ 470263 w 1410789"/>
              <a:gd name="connsiteY4" fmla="*/ 1091668 h 1718685"/>
              <a:gd name="connsiteX5" fmla="*/ 574766 w 1410789"/>
              <a:gd name="connsiteY5" fmla="*/ 151142 h 1718685"/>
              <a:gd name="connsiteX6" fmla="*/ 692332 w 1410789"/>
              <a:gd name="connsiteY6" fmla="*/ 595279 h 1718685"/>
              <a:gd name="connsiteX7" fmla="*/ 744583 w 1410789"/>
              <a:gd name="connsiteY7" fmla="*/ 20514 h 1718685"/>
              <a:gd name="connsiteX8" fmla="*/ 953589 w 1410789"/>
              <a:gd name="connsiteY8" fmla="*/ 1483554 h 1718685"/>
              <a:gd name="connsiteX9" fmla="*/ 1018903 w 1410789"/>
              <a:gd name="connsiteY9" fmla="*/ 1274548 h 1718685"/>
              <a:gd name="connsiteX10" fmla="*/ 1123406 w 1410789"/>
              <a:gd name="connsiteY10" fmla="*/ 1653371 h 1718685"/>
              <a:gd name="connsiteX11" fmla="*/ 1240972 w 1410789"/>
              <a:gd name="connsiteY11" fmla="*/ 1418239 h 1718685"/>
              <a:gd name="connsiteX12" fmla="*/ 1410789 w 1410789"/>
              <a:gd name="connsiteY12" fmla="*/ 1718685 h 171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0789" h="1718685">
                <a:moveTo>
                  <a:pt x="0" y="1666434"/>
                </a:moveTo>
                <a:cubicBezTo>
                  <a:pt x="28303" y="1527097"/>
                  <a:pt x="56606" y="1387760"/>
                  <a:pt x="91440" y="1379051"/>
                </a:cubicBezTo>
                <a:cubicBezTo>
                  <a:pt x="126274" y="1370342"/>
                  <a:pt x="171995" y="1729570"/>
                  <a:pt x="209006" y="1614182"/>
                </a:cubicBezTo>
                <a:cubicBezTo>
                  <a:pt x="246017" y="1498794"/>
                  <a:pt x="269966" y="773805"/>
                  <a:pt x="313509" y="686719"/>
                </a:cubicBezTo>
                <a:cubicBezTo>
                  <a:pt x="357052" y="599633"/>
                  <a:pt x="426720" y="1180931"/>
                  <a:pt x="470263" y="1091668"/>
                </a:cubicBezTo>
                <a:cubicBezTo>
                  <a:pt x="513806" y="1002405"/>
                  <a:pt x="537755" y="233873"/>
                  <a:pt x="574766" y="151142"/>
                </a:cubicBezTo>
                <a:cubicBezTo>
                  <a:pt x="611777" y="68411"/>
                  <a:pt x="664029" y="617050"/>
                  <a:pt x="692332" y="595279"/>
                </a:cubicBezTo>
                <a:cubicBezTo>
                  <a:pt x="720635" y="573508"/>
                  <a:pt x="701040" y="-127532"/>
                  <a:pt x="744583" y="20514"/>
                </a:cubicBezTo>
                <a:cubicBezTo>
                  <a:pt x="788126" y="168560"/>
                  <a:pt x="907869" y="1274548"/>
                  <a:pt x="953589" y="1483554"/>
                </a:cubicBezTo>
                <a:cubicBezTo>
                  <a:pt x="999309" y="1692560"/>
                  <a:pt x="990600" y="1246245"/>
                  <a:pt x="1018903" y="1274548"/>
                </a:cubicBezTo>
                <a:cubicBezTo>
                  <a:pt x="1047206" y="1302851"/>
                  <a:pt x="1086395" y="1629422"/>
                  <a:pt x="1123406" y="1653371"/>
                </a:cubicBezTo>
                <a:cubicBezTo>
                  <a:pt x="1160418" y="1677320"/>
                  <a:pt x="1193075" y="1407353"/>
                  <a:pt x="1240972" y="1418239"/>
                </a:cubicBezTo>
                <a:cubicBezTo>
                  <a:pt x="1288869" y="1429125"/>
                  <a:pt x="1349829" y="1573905"/>
                  <a:pt x="1410789" y="1718685"/>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1A783DB8-2329-C841-BDDA-A5150A397054}"/>
              </a:ext>
            </a:extLst>
          </p:cNvPr>
          <p:cNvSpPr txBox="1"/>
          <p:nvPr/>
        </p:nvSpPr>
        <p:spPr>
          <a:xfrm>
            <a:off x="1388518" y="4211894"/>
            <a:ext cx="141039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Direct path</a:t>
            </a:r>
          </a:p>
        </p:txBody>
      </p:sp>
      <p:sp>
        <p:nvSpPr>
          <p:cNvPr id="59" name="TextBox 58">
            <a:extLst>
              <a:ext uri="{FF2B5EF4-FFF2-40B4-BE49-F238E27FC236}">
                <a16:creationId xmlns:a16="http://schemas.microsoft.com/office/drawing/2014/main" id="{C5952449-97E5-6F49-BD97-18F799D04260}"/>
              </a:ext>
            </a:extLst>
          </p:cNvPr>
          <p:cNvSpPr txBox="1"/>
          <p:nvPr/>
        </p:nvSpPr>
        <p:spPr>
          <a:xfrm>
            <a:off x="3074210" y="4429530"/>
            <a:ext cx="141039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Echo</a:t>
            </a:r>
          </a:p>
        </p:txBody>
      </p:sp>
      <p:sp>
        <p:nvSpPr>
          <p:cNvPr id="60" name="Freeform 59">
            <a:extLst>
              <a:ext uri="{FF2B5EF4-FFF2-40B4-BE49-F238E27FC236}">
                <a16:creationId xmlns:a16="http://schemas.microsoft.com/office/drawing/2014/main" id="{DA2284DA-69B7-4643-8B31-F55D76543CEB}"/>
              </a:ext>
            </a:extLst>
          </p:cNvPr>
          <p:cNvSpPr/>
          <p:nvPr/>
        </p:nvSpPr>
        <p:spPr>
          <a:xfrm>
            <a:off x="3666286" y="5045281"/>
            <a:ext cx="1410789" cy="970153"/>
          </a:xfrm>
          <a:custGeom>
            <a:avLst/>
            <a:gdLst>
              <a:gd name="connsiteX0" fmla="*/ 0 w 1410789"/>
              <a:gd name="connsiteY0" fmla="*/ 1666434 h 1718685"/>
              <a:gd name="connsiteX1" fmla="*/ 91440 w 1410789"/>
              <a:gd name="connsiteY1" fmla="*/ 1379051 h 1718685"/>
              <a:gd name="connsiteX2" fmla="*/ 209006 w 1410789"/>
              <a:gd name="connsiteY2" fmla="*/ 1614182 h 1718685"/>
              <a:gd name="connsiteX3" fmla="*/ 313509 w 1410789"/>
              <a:gd name="connsiteY3" fmla="*/ 686719 h 1718685"/>
              <a:gd name="connsiteX4" fmla="*/ 470263 w 1410789"/>
              <a:gd name="connsiteY4" fmla="*/ 1091668 h 1718685"/>
              <a:gd name="connsiteX5" fmla="*/ 574766 w 1410789"/>
              <a:gd name="connsiteY5" fmla="*/ 151142 h 1718685"/>
              <a:gd name="connsiteX6" fmla="*/ 692332 w 1410789"/>
              <a:gd name="connsiteY6" fmla="*/ 595279 h 1718685"/>
              <a:gd name="connsiteX7" fmla="*/ 744583 w 1410789"/>
              <a:gd name="connsiteY7" fmla="*/ 20514 h 1718685"/>
              <a:gd name="connsiteX8" fmla="*/ 953589 w 1410789"/>
              <a:gd name="connsiteY8" fmla="*/ 1483554 h 1718685"/>
              <a:gd name="connsiteX9" fmla="*/ 1018903 w 1410789"/>
              <a:gd name="connsiteY9" fmla="*/ 1274548 h 1718685"/>
              <a:gd name="connsiteX10" fmla="*/ 1123406 w 1410789"/>
              <a:gd name="connsiteY10" fmla="*/ 1653371 h 1718685"/>
              <a:gd name="connsiteX11" fmla="*/ 1240972 w 1410789"/>
              <a:gd name="connsiteY11" fmla="*/ 1418239 h 1718685"/>
              <a:gd name="connsiteX12" fmla="*/ 1410789 w 1410789"/>
              <a:gd name="connsiteY12" fmla="*/ 1718685 h 171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0789" h="1718685">
                <a:moveTo>
                  <a:pt x="0" y="1666434"/>
                </a:moveTo>
                <a:cubicBezTo>
                  <a:pt x="28303" y="1527097"/>
                  <a:pt x="56606" y="1387760"/>
                  <a:pt x="91440" y="1379051"/>
                </a:cubicBezTo>
                <a:cubicBezTo>
                  <a:pt x="126274" y="1370342"/>
                  <a:pt x="171995" y="1729570"/>
                  <a:pt x="209006" y="1614182"/>
                </a:cubicBezTo>
                <a:cubicBezTo>
                  <a:pt x="246017" y="1498794"/>
                  <a:pt x="269966" y="773805"/>
                  <a:pt x="313509" y="686719"/>
                </a:cubicBezTo>
                <a:cubicBezTo>
                  <a:pt x="357052" y="599633"/>
                  <a:pt x="426720" y="1180931"/>
                  <a:pt x="470263" y="1091668"/>
                </a:cubicBezTo>
                <a:cubicBezTo>
                  <a:pt x="513806" y="1002405"/>
                  <a:pt x="537755" y="233873"/>
                  <a:pt x="574766" y="151142"/>
                </a:cubicBezTo>
                <a:cubicBezTo>
                  <a:pt x="611777" y="68411"/>
                  <a:pt x="664029" y="617050"/>
                  <a:pt x="692332" y="595279"/>
                </a:cubicBezTo>
                <a:cubicBezTo>
                  <a:pt x="720635" y="573508"/>
                  <a:pt x="701040" y="-127532"/>
                  <a:pt x="744583" y="20514"/>
                </a:cubicBezTo>
                <a:cubicBezTo>
                  <a:pt x="788126" y="168560"/>
                  <a:pt x="907869" y="1274548"/>
                  <a:pt x="953589" y="1483554"/>
                </a:cubicBezTo>
                <a:cubicBezTo>
                  <a:pt x="999309" y="1692560"/>
                  <a:pt x="990600" y="1246245"/>
                  <a:pt x="1018903" y="1274548"/>
                </a:cubicBezTo>
                <a:cubicBezTo>
                  <a:pt x="1047206" y="1302851"/>
                  <a:pt x="1086395" y="1629422"/>
                  <a:pt x="1123406" y="1653371"/>
                </a:cubicBezTo>
                <a:cubicBezTo>
                  <a:pt x="1160418" y="1677320"/>
                  <a:pt x="1193075" y="1407353"/>
                  <a:pt x="1240972" y="1418239"/>
                </a:cubicBezTo>
                <a:cubicBezTo>
                  <a:pt x="1288869" y="1429125"/>
                  <a:pt x="1349829" y="1573905"/>
                  <a:pt x="1410789" y="1718685"/>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Freeform 60">
            <a:extLst>
              <a:ext uri="{FF2B5EF4-FFF2-40B4-BE49-F238E27FC236}">
                <a16:creationId xmlns:a16="http://schemas.microsoft.com/office/drawing/2014/main" id="{0C4702D4-B167-2449-AA6F-13DA55B5ADF7}"/>
              </a:ext>
            </a:extLst>
          </p:cNvPr>
          <p:cNvSpPr/>
          <p:nvPr/>
        </p:nvSpPr>
        <p:spPr>
          <a:xfrm>
            <a:off x="3994299" y="5216779"/>
            <a:ext cx="1410789" cy="801779"/>
          </a:xfrm>
          <a:custGeom>
            <a:avLst/>
            <a:gdLst>
              <a:gd name="connsiteX0" fmla="*/ 0 w 1410789"/>
              <a:gd name="connsiteY0" fmla="*/ 1666434 h 1718685"/>
              <a:gd name="connsiteX1" fmla="*/ 91440 w 1410789"/>
              <a:gd name="connsiteY1" fmla="*/ 1379051 h 1718685"/>
              <a:gd name="connsiteX2" fmla="*/ 209006 w 1410789"/>
              <a:gd name="connsiteY2" fmla="*/ 1614182 h 1718685"/>
              <a:gd name="connsiteX3" fmla="*/ 313509 w 1410789"/>
              <a:gd name="connsiteY3" fmla="*/ 686719 h 1718685"/>
              <a:gd name="connsiteX4" fmla="*/ 470263 w 1410789"/>
              <a:gd name="connsiteY4" fmla="*/ 1091668 h 1718685"/>
              <a:gd name="connsiteX5" fmla="*/ 574766 w 1410789"/>
              <a:gd name="connsiteY5" fmla="*/ 151142 h 1718685"/>
              <a:gd name="connsiteX6" fmla="*/ 692332 w 1410789"/>
              <a:gd name="connsiteY6" fmla="*/ 595279 h 1718685"/>
              <a:gd name="connsiteX7" fmla="*/ 744583 w 1410789"/>
              <a:gd name="connsiteY7" fmla="*/ 20514 h 1718685"/>
              <a:gd name="connsiteX8" fmla="*/ 953589 w 1410789"/>
              <a:gd name="connsiteY8" fmla="*/ 1483554 h 1718685"/>
              <a:gd name="connsiteX9" fmla="*/ 1018903 w 1410789"/>
              <a:gd name="connsiteY9" fmla="*/ 1274548 h 1718685"/>
              <a:gd name="connsiteX10" fmla="*/ 1123406 w 1410789"/>
              <a:gd name="connsiteY10" fmla="*/ 1653371 h 1718685"/>
              <a:gd name="connsiteX11" fmla="*/ 1240972 w 1410789"/>
              <a:gd name="connsiteY11" fmla="*/ 1418239 h 1718685"/>
              <a:gd name="connsiteX12" fmla="*/ 1410789 w 1410789"/>
              <a:gd name="connsiteY12" fmla="*/ 1718685 h 171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0789" h="1718685">
                <a:moveTo>
                  <a:pt x="0" y="1666434"/>
                </a:moveTo>
                <a:cubicBezTo>
                  <a:pt x="28303" y="1527097"/>
                  <a:pt x="56606" y="1387760"/>
                  <a:pt x="91440" y="1379051"/>
                </a:cubicBezTo>
                <a:cubicBezTo>
                  <a:pt x="126274" y="1370342"/>
                  <a:pt x="171995" y="1729570"/>
                  <a:pt x="209006" y="1614182"/>
                </a:cubicBezTo>
                <a:cubicBezTo>
                  <a:pt x="246017" y="1498794"/>
                  <a:pt x="269966" y="773805"/>
                  <a:pt x="313509" y="686719"/>
                </a:cubicBezTo>
                <a:cubicBezTo>
                  <a:pt x="357052" y="599633"/>
                  <a:pt x="426720" y="1180931"/>
                  <a:pt x="470263" y="1091668"/>
                </a:cubicBezTo>
                <a:cubicBezTo>
                  <a:pt x="513806" y="1002405"/>
                  <a:pt x="537755" y="233873"/>
                  <a:pt x="574766" y="151142"/>
                </a:cubicBezTo>
                <a:cubicBezTo>
                  <a:pt x="611777" y="68411"/>
                  <a:pt x="664029" y="617050"/>
                  <a:pt x="692332" y="595279"/>
                </a:cubicBezTo>
                <a:cubicBezTo>
                  <a:pt x="720635" y="573508"/>
                  <a:pt x="701040" y="-127532"/>
                  <a:pt x="744583" y="20514"/>
                </a:cubicBezTo>
                <a:cubicBezTo>
                  <a:pt x="788126" y="168560"/>
                  <a:pt x="907869" y="1274548"/>
                  <a:pt x="953589" y="1483554"/>
                </a:cubicBezTo>
                <a:cubicBezTo>
                  <a:pt x="999309" y="1692560"/>
                  <a:pt x="990600" y="1246245"/>
                  <a:pt x="1018903" y="1274548"/>
                </a:cubicBezTo>
                <a:cubicBezTo>
                  <a:pt x="1047206" y="1302851"/>
                  <a:pt x="1086395" y="1629422"/>
                  <a:pt x="1123406" y="1653371"/>
                </a:cubicBezTo>
                <a:cubicBezTo>
                  <a:pt x="1160418" y="1677320"/>
                  <a:pt x="1193075" y="1407353"/>
                  <a:pt x="1240972" y="1418239"/>
                </a:cubicBezTo>
                <a:cubicBezTo>
                  <a:pt x="1288869" y="1429125"/>
                  <a:pt x="1349829" y="1573905"/>
                  <a:pt x="1410789" y="1718685"/>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reeform 61">
            <a:extLst>
              <a:ext uri="{FF2B5EF4-FFF2-40B4-BE49-F238E27FC236}">
                <a16:creationId xmlns:a16="http://schemas.microsoft.com/office/drawing/2014/main" id="{FF7D029C-87EC-BF44-AEE0-49D9D82A9A16}"/>
              </a:ext>
            </a:extLst>
          </p:cNvPr>
          <p:cNvSpPr/>
          <p:nvPr/>
        </p:nvSpPr>
        <p:spPr>
          <a:xfrm>
            <a:off x="4322312" y="5334477"/>
            <a:ext cx="1410789" cy="662627"/>
          </a:xfrm>
          <a:custGeom>
            <a:avLst/>
            <a:gdLst>
              <a:gd name="connsiteX0" fmla="*/ 0 w 1410789"/>
              <a:gd name="connsiteY0" fmla="*/ 1666434 h 1718685"/>
              <a:gd name="connsiteX1" fmla="*/ 91440 w 1410789"/>
              <a:gd name="connsiteY1" fmla="*/ 1379051 h 1718685"/>
              <a:gd name="connsiteX2" fmla="*/ 209006 w 1410789"/>
              <a:gd name="connsiteY2" fmla="*/ 1614182 h 1718685"/>
              <a:gd name="connsiteX3" fmla="*/ 313509 w 1410789"/>
              <a:gd name="connsiteY3" fmla="*/ 686719 h 1718685"/>
              <a:gd name="connsiteX4" fmla="*/ 470263 w 1410789"/>
              <a:gd name="connsiteY4" fmla="*/ 1091668 h 1718685"/>
              <a:gd name="connsiteX5" fmla="*/ 574766 w 1410789"/>
              <a:gd name="connsiteY5" fmla="*/ 151142 h 1718685"/>
              <a:gd name="connsiteX6" fmla="*/ 692332 w 1410789"/>
              <a:gd name="connsiteY6" fmla="*/ 595279 h 1718685"/>
              <a:gd name="connsiteX7" fmla="*/ 744583 w 1410789"/>
              <a:gd name="connsiteY7" fmla="*/ 20514 h 1718685"/>
              <a:gd name="connsiteX8" fmla="*/ 953589 w 1410789"/>
              <a:gd name="connsiteY8" fmla="*/ 1483554 h 1718685"/>
              <a:gd name="connsiteX9" fmla="*/ 1018903 w 1410789"/>
              <a:gd name="connsiteY9" fmla="*/ 1274548 h 1718685"/>
              <a:gd name="connsiteX10" fmla="*/ 1123406 w 1410789"/>
              <a:gd name="connsiteY10" fmla="*/ 1653371 h 1718685"/>
              <a:gd name="connsiteX11" fmla="*/ 1240972 w 1410789"/>
              <a:gd name="connsiteY11" fmla="*/ 1418239 h 1718685"/>
              <a:gd name="connsiteX12" fmla="*/ 1410789 w 1410789"/>
              <a:gd name="connsiteY12" fmla="*/ 1718685 h 171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0789" h="1718685">
                <a:moveTo>
                  <a:pt x="0" y="1666434"/>
                </a:moveTo>
                <a:cubicBezTo>
                  <a:pt x="28303" y="1527097"/>
                  <a:pt x="56606" y="1387760"/>
                  <a:pt x="91440" y="1379051"/>
                </a:cubicBezTo>
                <a:cubicBezTo>
                  <a:pt x="126274" y="1370342"/>
                  <a:pt x="171995" y="1729570"/>
                  <a:pt x="209006" y="1614182"/>
                </a:cubicBezTo>
                <a:cubicBezTo>
                  <a:pt x="246017" y="1498794"/>
                  <a:pt x="269966" y="773805"/>
                  <a:pt x="313509" y="686719"/>
                </a:cubicBezTo>
                <a:cubicBezTo>
                  <a:pt x="357052" y="599633"/>
                  <a:pt x="426720" y="1180931"/>
                  <a:pt x="470263" y="1091668"/>
                </a:cubicBezTo>
                <a:cubicBezTo>
                  <a:pt x="513806" y="1002405"/>
                  <a:pt x="537755" y="233873"/>
                  <a:pt x="574766" y="151142"/>
                </a:cubicBezTo>
                <a:cubicBezTo>
                  <a:pt x="611777" y="68411"/>
                  <a:pt x="664029" y="617050"/>
                  <a:pt x="692332" y="595279"/>
                </a:cubicBezTo>
                <a:cubicBezTo>
                  <a:pt x="720635" y="573508"/>
                  <a:pt x="701040" y="-127532"/>
                  <a:pt x="744583" y="20514"/>
                </a:cubicBezTo>
                <a:cubicBezTo>
                  <a:pt x="788126" y="168560"/>
                  <a:pt x="907869" y="1274548"/>
                  <a:pt x="953589" y="1483554"/>
                </a:cubicBezTo>
                <a:cubicBezTo>
                  <a:pt x="999309" y="1692560"/>
                  <a:pt x="990600" y="1246245"/>
                  <a:pt x="1018903" y="1274548"/>
                </a:cubicBezTo>
                <a:cubicBezTo>
                  <a:pt x="1047206" y="1302851"/>
                  <a:pt x="1086395" y="1629422"/>
                  <a:pt x="1123406" y="1653371"/>
                </a:cubicBezTo>
                <a:cubicBezTo>
                  <a:pt x="1160418" y="1677320"/>
                  <a:pt x="1193075" y="1407353"/>
                  <a:pt x="1240972" y="1418239"/>
                </a:cubicBezTo>
                <a:cubicBezTo>
                  <a:pt x="1288869" y="1429125"/>
                  <a:pt x="1349829" y="1573905"/>
                  <a:pt x="1410789" y="1718685"/>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reeform 62">
            <a:extLst>
              <a:ext uri="{FF2B5EF4-FFF2-40B4-BE49-F238E27FC236}">
                <a16:creationId xmlns:a16="http://schemas.microsoft.com/office/drawing/2014/main" id="{40F8BDFB-4A5A-9F4F-B47B-BCABB799071D}"/>
              </a:ext>
            </a:extLst>
          </p:cNvPr>
          <p:cNvSpPr/>
          <p:nvPr/>
        </p:nvSpPr>
        <p:spPr>
          <a:xfrm>
            <a:off x="5302650" y="5539043"/>
            <a:ext cx="1410789" cy="452583"/>
          </a:xfrm>
          <a:custGeom>
            <a:avLst/>
            <a:gdLst>
              <a:gd name="connsiteX0" fmla="*/ 0 w 1410789"/>
              <a:gd name="connsiteY0" fmla="*/ 1666434 h 1718685"/>
              <a:gd name="connsiteX1" fmla="*/ 91440 w 1410789"/>
              <a:gd name="connsiteY1" fmla="*/ 1379051 h 1718685"/>
              <a:gd name="connsiteX2" fmla="*/ 209006 w 1410789"/>
              <a:gd name="connsiteY2" fmla="*/ 1614182 h 1718685"/>
              <a:gd name="connsiteX3" fmla="*/ 313509 w 1410789"/>
              <a:gd name="connsiteY3" fmla="*/ 686719 h 1718685"/>
              <a:gd name="connsiteX4" fmla="*/ 470263 w 1410789"/>
              <a:gd name="connsiteY4" fmla="*/ 1091668 h 1718685"/>
              <a:gd name="connsiteX5" fmla="*/ 574766 w 1410789"/>
              <a:gd name="connsiteY5" fmla="*/ 151142 h 1718685"/>
              <a:gd name="connsiteX6" fmla="*/ 692332 w 1410789"/>
              <a:gd name="connsiteY6" fmla="*/ 595279 h 1718685"/>
              <a:gd name="connsiteX7" fmla="*/ 744583 w 1410789"/>
              <a:gd name="connsiteY7" fmla="*/ 20514 h 1718685"/>
              <a:gd name="connsiteX8" fmla="*/ 953589 w 1410789"/>
              <a:gd name="connsiteY8" fmla="*/ 1483554 h 1718685"/>
              <a:gd name="connsiteX9" fmla="*/ 1018903 w 1410789"/>
              <a:gd name="connsiteY9" fmla="*/ 1274548 h 1718685"/>
              <a:gd name="connsiteX10" fmla="*/ 1123406 w 1410789"/>
              <a:gd name="connsiteY10" fmla="*/ 1653371 h 1718685"/>
              <a:gd name="connsiteX11" fmla="*/ 1240972 w 1410789"/>
              <a:gd name="connsiteY11" fmla="*/ 1418239 h 1718685"/>
              <a:gd name="connsiteX12" fmla="*/ 1410789 w 1410789"/>
              <a:gd name="connsiteY12" fmla="*/ 1718685 h 171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0789" h="1718685">
                <a:moveTo>
                  <a:pt x="0" y="1666434"/>
                </a:moveTo>
                <a:cubicBezTo>
                  <a:pt x="28303" y="1527097"/>
                  <a:pt x="56606" y="1387760"/>
                  <a:pt x="91440" y="1379051"/>
                </a:cubicBezTo>
                <a:cubicBezTo>
                  <a:pt x="126274" y="1370342"/>
                  <a:pt x="171995" y="1729570"/>
                  <a:pt x="209006" y="1614182"/>
                </a:cubicBezTo>
                <a:cubicBezTo>
                  <a:pt x="246017" y="1498794"/>
                  <a:pt x="269966" y="773805"/>
                  <a:pt x="313509" y="686719"/>
                </a:cubicBezTo>
                <a:cubicBezTo>
                  <a:pt x="357052" y="599633"/>
                  <a:pt x="426720" y="1180931"/>
                  <a:pt x="470263" y="1091668"/>
                </a:cubicBezTo>
                <a:cubicBezTo>
                  <a:pt x="513806" y="1002405"/>
                  <a:pt x="537755" y="233873"/>
                  <a:pt x="574766" y="151142"/>
                </a:cubicBezTo>
                <a:cubicBezTo>
                  <a:pt x="611777" y="68411"/>
                  <a:pt x="664029" y="617050"/>
                  <a:pt x="692332" y="595279"/>
                </a:cubicBezTo>
                <a:cubicBezTo>
                  <a:pt x="720635" y="573508"/>
                  <a:pt x="701040" y="-127532"/>
                  <a:pt x="744583" y="20514"/>
                </a:cubicBezTo>
                <a:cubicBezTo>
                  <a:pt x="788126" y="168560"/>
                  <a:pt x="907869" y="1274548"/>
                  <a:pt x="953589" y="1483554"/>
                </a:cubicBezTo>
                <a:cubicBezTo>
                  <a:pt x="999309" y="1692560"/>
                  <a:pt x="990600" y="1246245"/>
                  <a:pt x="1018903" y="1274548"/>
                </a:cubicBezTo>
                <a:cubicBezTo>
                  <a:pt x="1047206" y="1302851"/>
                  <a:pt x="1086395" y="1629422"/>
                  <a:pt x="1123406" y="1653371"/>
                </a:cubicBezTo>
                <a:cubicBezTo>
                  <a:pt x="1160418" y="1677320"/>
                  <a:pt x="1193075" y="1407353"/>
                  <a:pt x="1240972" y="1418239"/>
                </a:cubicBezTo>
                <a:cubicBezTo>
                  <a:pt x="1288869" y="1429125"/>
                  <a:pt x="1349829" y="1573905"/>
                  <a:pt x="1410789" y="1718685"/>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Freeform 63">
            <a:extLst>
              <a:ext uri="{FF2B5EF4-FFF2-40B4-BE49-F238E27FC236}">
                <a16:creationId xmlns:a16="http://schemas.microsoft.com/office/drawing/2014/main" id="{48740218-BBC2-C840-B535-231ED7C2F46A}"/>
              </a:ext>
            </a:extLst>
          </p:cNvPr>
          <p:cNvSpPr/>
          <p:nvPr/>
        </p:nvSpPr>
        <p:spPr>
          <a:xfrm>
            <a:off x="5718472" y="5546521"/>
            <a:ext cx="1410789" cy="452583"/>
          </a:xfrm>
          <a:custGeom>
            <a:avLst/>
            <a:gdLst>
              <a:gd name="connsiteX0" fmla="*/ 0 w 1410789"/>
              <a:gd name="connsiteY0" fmla="*/ 1666434 h 1718685"/>
              <a:gd name="connsiteX1" fmla="*/ 91440 w 1410789"/>
              <a:gd name="connsiteY1" fmla="*/ 1379051 h 1718685"/>
              <a:gd name="connsiteX2" fmla="*/ 209006 w 1410789"/>
              <a:gd name="connsiteY2" fmla="*/ 1614182 h 1718685"/>
              <a:gd name="connsiteX3" fmla="*/ 313509 w 1410789"/>
              <a:gd name="connsiteY3" fmla="*/ 686719 h 1718685"/>
              <a:gd name="connsiteX4" fmla="*/ 470263 w 1410789"/>
              <a:gd name="connsiteY4" fmla="*/ 1091668 h 1718685"/>
              <a:gd name="connsiteX5" fmla="*/ 574766 w 1410789"/>
              <a:gd name="connsiteY5" fmla="*/ 151142 h 1718685"/>
              <a:gd name="connsiteX6" fmla="*/ 692332 w 1410789"/>
              <a:gd name="connsiteY6" fmla="*/ 595279 h 1718685"/>
              <a:gd name="connsiteX7" fmla="*/ 744583 w 1410789"/>
              <a:gd name="connsiteY7" fmla="*/ 20514 h 1718685"/>
              <a:gd name="connsiteX8" fmla="*/ 953589 w 1410789"/>
              <a:gd name="connsiteY8" fmla="*/ 1483554 h 1718685"/>
              <a:gd name="connsiteX9" fmla="*/ 1018903 w 1410789"/>
              <a:gd name="connsiteY9" fmla="*/ 1274548 h 1718685"/>
              <a:gd name="connsiteX10" fmla="*/ 1123406 w 1410789"/>
              <a:gd name="connsiteY10" fmla="*/ 1653371 h 1718685"/>
              <a:gd name="connsiteX11" fmla="*/ 1240972 w 1410789"/>
              <a:gd name="connsiteY11" fmla="*/ 1418239 h 1718685"/>
              <a:gd name="connsiteX12" fmla="*/ 1410789 w 1410789"/>
              <a:gd name="connsiteY12" fmla="*/ 1718685 h 171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0789" h="1718685">
                <a:moveTo>
                  <a:pt x="0" y="1666434"/>
                </a:moveTo>
                <a:cubicBezTo>
                  <a:pt x="28303" y="1527097"/>
                  <a:pt x="56606" y="1387760"/>
                  <a:pt x="91440" y="1379051"/>
                </a:cubicBezTo>
                <a:cubicBezTo>
                  <a:pt x="126274" y="1370342"/>
                  <a:pt x="171995" y="1729570"/>
                  <a:pt x="209006" y="1614182"/>
                </a:cubicBezTo>
                <a:cubicBezTo>
                  <a:pt x="246017" y="1498794"/>
                  <a:pt x="269966" y="773805"/>
                  <a:pt x="313509" y="686719"/>
                </a:cubicBezTo>
                <a:cubicBezTo>
                  <a:pt x="357052" y="599633"/>
                  <a:pt x="426720" y="1180931"/>
                  <a:pt x="470263" y="1091668"/>
                </a:cubicBezTo>
                <a:cubicBezTo>
                  <a:pt x="513806" y="1002405"/>
                  <a:pt x="537755" y="233873"/>
                  <a:pt x="574766" y="151142"/>
                </a:cubicBezTo>
                <a:cubicBezTo>
                  <a:pt x="611777" y="68411"/>
                  <a:pt x="664029" y="617050"/>
                  <a:pt x="692332" y="595279"/>
                </a:cubicBezTo>
                <a:cubicBezTo>
                  <a:pt x="720635" y="573508"/>
                  <a:pt x="701040" y="-127532"/>
                  <a:pt x="744583" y="20514"/>
                </a:cubicBezTo>
                <a:cubicBezTo>
                  <a:pt x="788126" y="168560"/>
                  <a:pt x="907869" y="1274548"/>
                  <a:pt x="953589" y="1483554"/>
                </a:cubicBezTo>
                <a:cubicBezTo>
                  <a:pt x="999309" y="1692560"/>
                  <a:pt x="990600" y="1246245"/>
                  <a:pt x="1018903" y="1274548"/>
                </a:cubicBezTo>
                <a:cubicBezTo>
                  <a:pt x="1047206" y="1302851"/>
                  <a:pt x="1086395" y="1629422"/>
                  <a:pt x="1123406" y="1653371"/>
                </a:cubicBezTo>
                <a:cubicBezTo>
                  <a:pt x="1160418" y="1677320"/>
                  <a:pt x="1193075" y="1407353"/>
                  <a:pt x="1240972" y="1418239"/>
                </a:cubicBezTo>
                <a:cubicBezTo>
                  <a:pt x="1288869" y="1429125"/>
                  <a:pt x="1349829" y="1573905"/>
                  <a:pt x="1410789" y="1718685"/>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Freeform 64">
            <a:extLst>
              <a:ext uri="{FF2B5EF4-FFF2-40B4-BE49-F238E27FC236}">
                <a16:creationId xmlns:a16="http://schemas.microsoft.com/office/drawing/2014/main" id="{982FAFAD-1FBF-924F-A721-FA91CB0002FA}"/>
              </a:ext>
            </a:extLst>
          </p:cNvPr>
          <p:cNvSpPr/>
          <p:nvPr/>
        </p:nvSpPr>
        <p:spPr>
          <a:xfrm>
            <a:off x="6134294" y="5649463"/>
            <a:ext cx="1410789" cy="340032"/>
          </a:xfrm>
          <a:custGeom>
            <a:avLst/>
            <a:gdLst>
              <a:gd name="connsiteX0" fmla="*/ 0 w 1410789"/>
              <a:gd name="connsiteY0" fmla="*/ 1666434 h 1718685"/>
              <a:gd name="connsiteX1" fmla="*/ 91440 w 1410789"/>
              <a:gd name="connsiteY1" fmla="*/ 1379051 h 1718685"/>
              <a:gd name="connsiteX2" fmla="*/ 209006 w 1410789"/>
              <a:gd name="connsiteY2" fmla="*/ 1614182 h 1718685"/>
              <a:gd name="connsiteX3" fmla="*/ 313509 w 1410789"/>
              <a:gd name="connsiteY3" fmla="*/ 686719 h 1718685"/>
              <a:gd name="connsiteX4" fmla="*/ 470263 w 1410789"/>
              <a:gd name="connsiteY4" fmla="*/ 1091668 h 1718685"/>
              <a:gd name="connsiteX5" fmla="*/ 574766 w 1410789"/>
              <a:gd name="connsiteY5" fmla="*/ 151142 h 1718685"/>
              <a:gd name="connsiteX6" fmla="*/ 692332 w 1410789"/>
              <a:gd name="connsiteY6" fmla="*/ 595279 h 1718685"/>
              <a:gd name="connsiteX7" fmla="*/ 744583 w 1410789"/>
              <a:gd name="connsiteY7" fmla="*/ 20514 h 1718685"/>
              <a:gd name="connsiteX8" fmla="*/ 953589 w 1410789"/>
              <a:gd name="connsiteY8" fmla="*/ 1483554 h 1718685"/>
              <a:gd name="connsiteX9" fmla="*/ 1018903 w 1410789"/>
              <a:gd name="connsiteY9" fmla="*/ 1274548 h 1718685"/>
              <a:gd name="connsiteX10" fmla="*/ 1123406 w 1410789"/>
              <a:gd name="connsiteY10" fmla="*/ 1653371 h 1718685"/>
              <a:gd name="connsiteX11" fmla="*/ 1240972 w 1410789"/>
              <a:gd name="connsiteY11" fmla="*/ 1418239 h 1718685"/>
              <a:gd name="connsiteX12" fmla="*/ 1410789 w 1410789"/>
              <a:gd name="connsiteY12" fmla="*/ 1718685 h 171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0789" h="1718685">
                <a:moveTo>
                  <a:pt x="0" y="1666434"/>
                </a:moveTo>
                <a:cubicBezTo>
                  <a:pt x="28303" y="1527097"/>
                  <a:pt x="56606" y="1387760"/>
                  <a:pt x="91440" y="1379051"/>
                </a:cubicBezTo>
                <a:cubicBezTo>
                  <a:pt x="126274" y="1370342"/>
                  <a:pt x="171995" y="1729570"/>
                  <a:pt x="209006" y="1614182"/>
                </a:cubicBezTo>
                <a:cubicBezTo>
                  <a:pt x="246017" y="1498794"/>
                  <a:pt x="269966" y="773805"/>
                  <a:pt x="313509" y="686719"/>
                </a:cubicBezTo>
                <a:cubicBezTo>
                  <a:pt x="357052" y="599633"/>
                  <a:pt x="426720" y="1180931"/>
                  <a:pt x="470263" y="1091668"/>
                </a:cubicBezTo>
                <a:cubicBezTo>
                  <a:pt x="513806" y="1002405"/>
                  <a:pt x="537755" y="233873"/>
                  <a:pt x="574766" y="151142"/>
                </a:cubicBezTo>
                <a:cubicBezTo>
                  <a:pt x="611777" y="68411"/>
                  <a:pt x="664029" y="617050"/>
                  <a:pt x="692332" y="595279"/>
                </a:cubicBezTo>
                <a:cubicBezTo>
                  <a:pt x="720635" y="573508"/>
                  <a:pt x="701040" y="-127532"/>
                  <a:pt x="744583" y="20514"/>
                </a:cubicBezTo>
                <a:cubicBezTo>
                  <a:pt x="788126" y="168560"/>
                  <a:pt x="907869" y="1274548"/>
                  <a:pt x="953589" y="1483554"/>
                </a:cubicBezTo>
                <a:cubicBezTo>
                  <a:pt x="999309" y="1692560"/>
                  <a:pt x="990600" y="1246245"/>
                  <a:pt x="1018903" y="1274548"/>
                </a:cubicBezTo>
                <a:cubicBezTo>
                  <a:pt x="1047206" y="1302851"/>
                  <a:pt x="1086395" y="1629422"/>
                  <a:pt x="1123406" y="1653371"/>
                </a:cubicBezTo>
                <a:cubicBezTo>
                  <a:pt x="1160418" y="1677320"/>
                  <a:pt x="1193075" y="1407353"/>
                  <a:pt x="1240972" y="1418239"/>
                </a:cubicBezTo>
                <a:cubicBezTo>
                  <a:pt x="1288869" y="1429125"/>
                  <a:pt x="1349829" y="1573905"/>
                  <a:pt x="1410789" y="1718685"/>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Freeform 65">
            <a:extLst>
              <a:ext uri="{FF2B5EF4-FFF2-40B4-BE49-F238E27FC236}">
                <a16:creationId xmlns:a16="http://schemas.microsoft.com/office/drawing/2014/main" id="{CB39C5F1-9625-AC4E-B3E2-EE3562D7CF20}"/>
              </a:ext>
            </a:extLst>
          </p:cNvPr>
          <p:cNvSpPr/>
          <p:nvPr/>
        </p:nvSpPr>
        <p:spPr>
          <a:xfrm>
            <a:off x="6550116" y="5763086"/>
            <a:ext cx="1410789" cy="232246"/>
          </a:xfrm>
          <a:custGeom>
            <a:avLst/>
            <a:gdLst>
              <a:gd name="connsiteX0" fmla="*/ 0 w 1410789"/>
              <a:gd name="connsiteY0" fmla="*/ 1666434 h 1718685"/>
              <a:gd name="connsiteX1" fmla="*/ 91440 w 1410789"/>
              <a:gd name="connsiteY1" fmla="*/ 1379051 h 1718685"/>
              <a:gd name="connsiteX2" fmla="*/ 209006 w 1410789"/>
              <a:gd name="connsiteY2" fmla="*/ 1614182 h 1718685"/>
              <a:gd name="connsiteX3" fmla="*/ 313509 w 1410789"/>
              <a:gd name="connsiteY3" fmla="*/ 686719 h 1718685"/>
              <a:gd name="connsiteX4" fmla="*/ 470263 w 1410789"/>
              <a:gd name="connsiteY4" fmla="*/ 1091668 h 1718685"/>
              <a:gd name="connsiteX5" fmla="*/ 574766 w 1410789"/>
              <a:gd name="connsiteY5" fmla="*/ 151142 h 1718685"/>
              <a:gd name="connsiteX6" fmla="*/ 692332 w 1410789"/>
              <a:gd name="connsiteY6" fmla="*/ 595279 h 1718685"/>
              <a:gd name="connsiteX7" fmla="*/ 744583 w 1410789"/>
              <a:gd name="connsiteY7" fmla="*/ 20514 h 1718685"/>
              <a:gd name="connsiteX8" fmla="*/ 953589 w 1410789"/>
              <a:gd name="connsiteY8" fmla="*/ 1483554 h 1718685"/>
              <a:gd name="connsiteX9" fmla="*/ 1018903 w 1410789"/>
              <a:gd name="connsiteY9" fmla="*/ 1274548 h 1718685"/>
              <a:gd name="connsiteX10" fmla="*/ 1123406 w 1410789"/>
              <a:gd name="connsiteY10" fmla="*/ 1653371 h 1718685"/>
              <a:gd name="connsiteX11" fmla="*/ 1240972 w 1410789"/>
              <a:gd name="connsiteY11" fmla="*/ 1418239 h 1718685"/>
              <a:gd name="connsiteX12" fmla="*/ 1410789 w 1410789"/>
              <a:gd name="connsiteY12" fmla="*/ 1718685 h 171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0789" h="1718685">
                <a:moveTo>
                  <a:pt x="0" y="1666434"/>
                </a:moveTo>
                <a:cubicBezTo>
                  <a:pt x="28303" y="1527097"/>
                  <a:pt x="56606" y="1387760"/>
                  <a:pt x="91440" y="1379051"/>
                </a:cubicBezTo>
                <a:cubicBezTo>
                  <a:pt x="126274" y="1370342"/>
                  <a:pt x="171995" y="1729570"/>
                  <a:pt x="209006" y="1614182"/>
                </a:cubicBezTo>
                <a:cubicBezTo>
                  <a:pt x="246017" y="1498794"/>
                  <a:pt x="269966" y="773805"/>
                  <a:pt x="313509" y="686719"/>
                </a:cubicBezTo>
                <a:cubicBezTo>
                  <a:pt x="357052" y="599633"/>
                  <a:pt x="426720" y="1180931"/>
                  <a:pt x="470263" y="1091668"/>
                </a:cubicBezTo>
                <a:cubicBezTo>
                  <a:pt x="513806" y="1002405"/>
                  <a:pt x="537755" y="233873"/>
                  <a:pt x="574766" y="151142"/>
                </a:cubicBezTo>
                <a:cubicBezTo>
                  <a:pt x="611777" y="68411"/>
                  <a:pt x="664029" y="617050"/>
                  <a:pt x="692332" y="595279"/>
                </a:cubicBezTo>
                <a:cubicBezTo>
                  <a:pt x="720635" y="573508"/>
                  <a:pt x="701040" y="-127532"/>
                  <a:pt x="744583" y="20514"/>
                </a:cubicBezTo>
                <a:cubicBezTo>
                  <a:pt x="788126" y="168560"/>
                  <a:pt x="907869" y="1274548"/>
                  <a:pt x="953589" y="1483554"/>
                </a:cubicBezTo>
                <a:cubicBezTo>
                  <a:pt x="999309" y="1692560"/>
                  <a:pt x="990600" y="1246245"/>
                  <a:pt x="1018903" y="1274548"/>
                </a:cubicBezTo>
                <a:cubicBezTo>
                  <a:pt x="1047206" y="1302851"/>
                  <a:pt x="1086395" y="1629422"/>
                  <a:pt x="1123406" y="1653371"/>
                </a:cubicBezTo>
                <a:cubicBezTo>
                  <a:pt x="1160418" y="1677320"/>
                  <a:pt x="1193075" y="1407353"/>
                  <a:pt x="1240972" y="1418239"/>
                </a:cubicBezTo>
                <a:cubicBezTo>
                  <a:pt x="1288869" y="1429125"/>
                  <a:pt x="1349829" y="1573905"/>
                  <a:pt x="1410789" y="1718685"/>
                </a:cubicBezTo>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60458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9CB748BB-905C-3D46-879A-A5679FB2249A}"/>
              </a:ext>
            </a:extLst>
          </p:cNvPr>
          <p:cNvCxnSpPr>
            <a:cxnSpLocks/>
          </p:cNvCxnSpPr>
          <p:nvPr/>
        </p:nvCxnSpPr>
        <p:spPr>
          <a:xfrm>
            <a:off x="3429830" y="2478459"/>
            <a:ext cx="2784989"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7" name="TextBox 56">
            <a:extLst>
              <a:ext uri="{FF2B5EF4-FFF2-40B4-BE49-F238E27FC236}">
                <a16:creationId xmlns:a16="http://schemas.microsoft.com/office/drawing/2014/main" id="{E0B85872-4CBA-364E-9311-1FC220E391BE}"/>
              </a:ext>
            </a:extLst>
          </p:cNvPr>
          <p:cNvSpPr txBox="1"/>
          <p:nvPr/>
        </p:nvSpPr>
        <p:spPr>
          <a:xfrm>
            <a:off x="4881251" y="2594938"/>
            <a:ext cx="1891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Time/Sample</a:t>
            </a:r>
          </a:p>
        </p:txBody>
      </p:sp>
      <p:sp>
        <p:nvSpPr>
          <p:cNvPr id="60" name="TextBox 59">
            <a:extLst>
              <a:ext uri="{FF2B5EF4-FFF2-40B4-BE49-F238E27FC236}">
                <a16:creationId xmlns:a16="http://schemas.microsoft.com/office/drawing/2014/main" id="{33F96079-BDC1-4243-B1AB-3F09806244EB}"/>
              </a:ext>
            </a:extLst>
          </p:cNvPr>
          <p:cNvSpPr txBox="1"/>
          <p:nvPr/>
        </p:nvSpPr>
        <p:spPr>
          <a:xfrm>
            <a:off x="3861327" y="735832"/>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Impulse</a:t>
            </a:r>
          </a:p>
        </p:txBody>
      </p:sp>
      <p:cxnSp>
        <p:nvCxnSpPr>
          <p:cNvPr id="3" name="Straight Arrow Connector 2">
            <a:extLst>
              <a:ext uri="{FF2B5EF4-FFF2-40B4-BE49-F238E27FC236}">
                <a16:creationId xmlns:a16="http://schemas.microsoft.com/office/drawing/2014/main" id="{70E78010-5E4D-344D-8E5F-0E9EAF72F0E8}"/>
              </a:ext>
            </a:extLst>
          </p:cNvPr>
          <p:cNvCxnSpPr/>
          <p:nvPr/>
        </p:nvCxnSpPr>
        <p:spPr>
          <a:xfrm flipV="1">
            <a:off x="3949250" y="1015279"/>
            <a:ext cx="0" cy="1453743"/>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5" name="TextBox 14">
            <a:extLst>
              <a:ext uri="{FF2B5EF4-FFF2-40B4-BE49-F238E27FC236}">
                <a16:creationId xmlns:a16="http://schemas.microsoft.com/office/drawing/2014/main" id="{FFE8817E-954B-6246-B53E-EA391C07024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Impulse response: Theory</a:t>
            </a:r>
          </a:p>
        </p:txBody>
      </p:sp>
      <p:cxnSp>
        <p:nvCxnSpPr>
          <p:cNvPr id="19" name="Straight Connector 18">
            <a:extLst>
              <a:ext uri="{FF2B5EF4-FFF2-40B4-BE49-F238E27FC236}">
                <a16:creationId xmlns:a16="http://schemas.microsoft.com/office/drawing/2014/main" id="{EB2B803A-5EA5-3649-AFF3-184710F2D00F}"/>
              </a:ext>
            </a:extLst>
          </p:cNvPr>
          <p:cNvCxnSpPr/>
          <p:nvPr/>
        </p:nvCxnSpPr>
        <p:spPr>
          <a:xfrm>
            <a:off x="34269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1F532D2-D28E-6441-B62B-1FBD923078F7}"/>
              </a:ext>
            </a:extLst>
          </p:cNvPr>
          <p:cNvCxnSpPr/>
          <p:nvPr/>
        </p:nvCxnSpPr>
        <p:spPr>
          <a:xfrm>
            <a:off x="36936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A83E664-A271-FC49-8CD8-F64A0FDFC3A7}"/>
              </a:ext>
            </a:extLst>
          </p:cNvPr>
          <p:cNvCxnSpPr/>
          <p:nvPr/>
        </p:nvCxnSpPr>
        <p:spPr>
          <a:xfrm>
            <a:off x="39603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C3B3BF0-0743-E242-98DD-ECAD3C976A69}"/>
              </a:ext>
            </a:extLst>
          </p:cNvPr>
          <p:cNvCxnSpPr/>
          <p:nvPr/>
        </p:nvCxnSpPr>
        <p:spPr>
          <a:xfrm>
            <a:off x="42270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BC3E972-9457-3E46-851A-5B34A81A3580}"/>
              </a:ext>
            </a:extLst>
          </p:cNvPr>
          <p:cNvCxnSpPr/>
          <p:nvPr/>
        </p:nvCxnSpPr>
        <p:spPr>
          <a:xfrm>
            <a:off x="44937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A8B134D-0B5B-F445-B088-DD8701DAD7FA}"/>
              </a:ext>
            </a:extLst>
          </p:cNvPr>
          <p:cNvCxnSpPr/>
          <p:nvPr/>
        </p:nvCxnSpPr>
        <p:spPr>
          <a:xfrm>
            <a:off x="47604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81B78B2-F6BD-F044-9341-C9BA158A38CA}"/>
              </a:ext>
            </a:extLst>
          </p:cNvPr>
          <p:cNvCxnSpPr/>
          <p:nvPr/>
        </p:nvCxnSpPr>
        <p:spPr>
          <a:xfrm>
            <a:off x="50271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C269923-6CC8-9143-B745-C503FE640DA1}"/>
              </a:ext>
            </a:extLst>
          </p:cNvPr>
          <p:cNvCxnSpPr/>
          <p:nvPr/>
        </p:nvCxnSpPr>
        <p:spPr>
          <a:xfrm>
            <a:off x="52938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D53B2B5-F88D-4A40-BFDD-0645EA96232C}"/>
              </a:ext>
            </a:extLst>
          </p:cNvPr>
          <p:cNvCxnSpPr/>
          <p:nvPr/>
        </p:nvCxnSpPr>
        <p:spPr>
          <a:xfrm>
            <a:off x="55605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207689B-4372-C844-A86A-6D003F3A4139}"/>
              </a:ext>
            </a:extLst>
          </p:cNvPr>
          <p:cNvCxnSpPr/>
          <p:nvPr/>
        </p:nvCxnSpPr>
        <p:spPr>
          <a:xfrm>
            <a:off x="58272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45350AA-0448-5D4F-B155-BF9630AC0AE5}"/>
              </a:ext>
            </a:extLst>
          </p:cNvPr>
          <p:cNvCxnSpPr>
            <a:cxnSpLocks/>
          </p:cNvCxnSpPr>
          <p:nvPr/>
        </p:nvCxnSpPr>
        <p:spPr>
          <a:xfrm flipH="1">
            <a:off x="2047556" y="2478459"/>
            <a:ext cx="1361095"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36" name="Straight Connector 35">
            <a:extLst>
              <a:ext uri="{FF2B5EF4-FFF2-40B4-BE49-F238E27FC236}">
                <a16:creationId xmlns:a16="http://schemas.microsoft.com/office/drawing/2014/main" id="{CC8D6898-5D8D-DF4B-87FE-7218DEFBED16}"/>
              </a:ext>
            </a:extLst>
          </p:cNvPr>
          <p:cNvCxnSpPr/>
          <p:nvPr/>
        </p:nvCxnSpPr>
        <p:spPr>
          <a:xfrm flipH="1">
            <a:off x="3235270"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9EB88CE-81FA-BB4B-B232-0EA6C05A7EAA}"/>
              </a:ext>
            </a:extLst>
          </p:cNvPr>
          <p:cNvCxnSpPr/>
          <p:nvPr/>
        </p:nvCxnSpPr>
        <p:spPr>
          <a:xfrm flipH="1">
            <a:off x="2968570"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AD5203E-D787-0543-9A4C-EC84607DBC95}"/>
              </a:ext>
            </a:extLst>
          </p:cNvPr>
          <p:cNvCxnSpPr/>
          <p:nvPr/>
        </p:nvCxnSpPr>
        <p:spPr>
          <a:xfrm flipH="1">
            <a:off x="2701870"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8D9D0C0-8F83-8D4E-A707-3475A55584A7}"/>
              </a:ext>
            </a:extLst>
          </p:cNvPr>
          <p:cNvCxnSpPr/>
          <p:nvPr/>
        </p:nvCxnSpPr>
        <p:spPr>
          <a:xfrm flipH="1">
            <a:off x="2435170"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DF49791-36DF-6D45-BFED-32CF4B641EB6}"/>
              </a:ext>
            </a:extLst>
          </p:cNvPr>
          <p:cNvSpPr txBox="1"/>
          <p:nvPr/>
        </p:nvSpPr>
        <p:spPr>
          <a:xfrm>
            <a:off x="3742086" y="2508878"/>
            <a:ext cx="46281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Tree>
    <p:extLst>
      <p:ext uri="{BB962C8B-B14F-4D97-AF65-F5344CB8AC3E}">
        <p14:creationId xmlns:p14="http://schemas.microsoft.com/office/powerpoint/2010/main" val="4619286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9CB748BB-905C-3D46-879A-A5679FB2249A}"/>
              </a:ext>
            </a:extLst>
          </p:cNvPr>
          <p:cNvCxnSpPr>
            <a:cxnSpLocks/>
          </p:cNvCxnSpPr>
          <p:nvPr/>
        </p:nvCxnSpPr>
        <p:spPr>
          <a:xfrm>
            <a:off x="3429830" y="2478459"/>
            <a:ext cx="2784989"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7" name="TextBox 56">
            <a:extLst>
              <a:ext uri="{FF2B5EF4-FFF2-40B4-BE49-F238E27FC236}">
                <a16:creationId xmlns:a16="http://schemas.microsoft.com/office/drawing/2014/main" id="{E0B85872-4CBA-364E-9311-1FC220E391BE}"/>
              </a:ext>
            </a:extLst>
          </p:cNvPr>
          <p:cNvSpPr txBox="1"/>
          <p:nvPr/>
        </p:nvSpPr>
        <p:spPr>
          <a:xfrm>
            <a:off x="4881251" y="2594938"/>
            <a:ext cx="1891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Time/Sample</a:t>
            </a:r>
          </a:p>
        </p:txBody>
      </p:sp>
      <p:sp>
        <p:nvSpPr>
          <p:cNvPr id="60" name="TextBox 59">
            <a:extLst>
              <a:ext uri="{FF2B5EF4-FFF2-40B4-BE49-F238E27FC236}">
                <a16:creationId xmlns:a16="http://schemas.microsoft.com/office/drawing/2014/main" id="{33F96079-BDC1-4243-B1AB-3F09806244EB}"/>
              </a:ext>
            </a:extLst>
          </p:cNvPr>
          <p:cNvSpPr txBox="1"/>
          <p:nvPr/>
        </p:nvSpPr>
        <p:spPr>
          <a:xfrm>
            <a:off x="3861327" y="735832"/>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Impulse</a:t>
            </a:r>
          </a:p>
        </p:txBody>
      </p:sp>
      <p:cxnSp>
        <p:nvCxnSpPr>
          <p:cNvPr id="3" name="Straight Arrow Connector 2">
            <a:extLst>
              <a:ext uri="{FF2B5EF4-FFF2-40B4-BE49-F238E27FC236}">
                <a16:creationId xmlns:a16="http://schemas.microsoft.com/office/drawing/2014/main" id="{70E78010-5E4D-344D-8E5F-0E9EAF72F0E8}"/>
              </a:ext>
            </a:extLst>
          </p:cNvPr>
          <p:cNvCxnSpPr/>
          <p:nvPr/>
        </p:nvCxnSpPr>
        <p:spPr>
          <a:xfrm flipV="1">
            <a:off x="3949250" y="1015279"/>
            <a:ext cx="0" cy="1453743"/>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5" name="TextBox 14">
            <a:extLst>
              <a:ext uri="{FF2B5EF4-FFF2-40B4-BE49-F238E27FC236}">
                <a16:creationId xmlns:a16="http://schemas.microsoft.com/office/drawing/2014/main" id="{FFE8817E-954B-6246-B53E-EA391C07024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Impulse response: Theory</a:t>
            </a:r>
          </a:p>
        </p:txBody>
      </p:sp>
      <p:cxnSp>
        <p:nvCxnSpPr>
          <p:cNvPr id="19" name="Straight Connector 18">
            <a:extLst>
              <a:ext uri="{FF2B5EF4-FFF2-40B4-BE49-F238E27FC236}">
                <a16:creationId xmlns:a16="http://schemas.microsoft.com/office/drawing/2014/main" id="{EB2B803A-5EA5-3649-AFF3-184710F2D00F}"/>
              </a:ext>
            </a:extLst>
          </p:cNvPr>
          <p:cNvCxnSpPr/>
          <p:nvPr/>
        </p:nvCxnSpPr>
        <p:spPr>
          <a:xfrm>
            <a:off x="34269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1F532D2-D28E-6441-B62B-1FBD923078F7}"/>
              </a:ext>
            </a:extLst>
          </p:cNvPr>
          <p:cNvCxnSpPr/>
          <p:nvPr/>
        </p:nvCxnSpPr>
        <p:spPr>
          <a:xfrm>
            <a:off x="36936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A83E664-A271-FC49-8CD8-F64A0FDFC3A7}"/>
              </a:ext>
            </a:extLst>
          </p:cNvPr>
          <p:cNvCxnSpPr/>
          <p:nvPr/>
        </p:nvCxnSpPr>
        <p:spPr>
          <a:xfrm>
            <a:off x="39603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C3B3BF0-0743-E242-98DD-ECAD3C976A69}"/>
              </a:ext>
            </a:extLst>
          </p:cNvPr>
          <p:cNvCxnSpPr/>
          <p:nvPr/>
        </p:nvCxnSpPr>
        <p:spPr>
          <a:xfrm>
            <a:off x="42270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BC3E972-9457-3E46-851A-5B34A81A3580}"/>
              </a:ext>
            </a:extLst>
          </p:cNvPr>
          <p:cNvCxnSpPr/>
          <p:nvPr/>
        </p:nvCxnSpPr>
        <p:spPr>
          <a:xfrm>
            <a:off x="44937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A8B134D-0B5B-F445-B088-DD8701DAD7FA}"/>
              </a:ext>
            </a:extLst>
          </p:cNvPr>
          <p:cNvCxnSpPr/>
          <p:nvPr/>
        </p:nvCxnSpPr>
        <p:spPr>
          <a:xfrm>
            <a:off x="47604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81B78B2-F6BD-F044-9341-C9BA158A38CA}"/>
              </a:ext>
            </a:extLst>
          </p:cNvPr>
          <p:cNvCxnSpPr/>
          <p:nvPr/>
        </p:nvCxnSpPr>
        <p:spPr>
          <a:xfrm>
            <a:off x="50271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C269923-6CC8-9143-B745-C503FE640DA1}"/>
              </a:ext>
            </a:extLst>
          </p:cNvPr>
          <p:cNvCxnSpPr/>
          <p:nvPr/>
        </p:nvCxnSpPr>
        <p:spPr>
          <a:xfrm>
            <a:off x="52938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D53B2B5-F88D-4A40-BFDD-0645EA96232C}"/>
              </a:ext>
            </a:extLst>
          </p:cNvPr>
          <p:cNvCxnSpPr/>
          <p:nvPr/>
        </p:nvCxnSpPr>
        <p:spPr>
          <a:xfrm>
            <a:off x="55605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207689B-4372-C844-A86A-6D003F3A4139}"/>
              </a:ext>
            </a:extLst>
          </p:cNvPr>
          <p:cNvCxnSpPr/>
          <p:nvPr/>
        </p:nvCxnSpPr>
        <p:spPr>
          <a:xfrm>
            <a:off x="58272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45350AA-0448-5D4F-B155-BF9630AC0AE5}"/>
              </a:ext>
            </a:extLst>
          </p:cNvPr>
          <p:cNvCxnSpPr>
            <a:cxnSpLocks/>
          </p:cNvCxnSpPr>
          <p:nvPr/>
        </p:nvCxnSpPr>
        <p:spPr>
          <a:xfrm flipH="1">
            <a:off x="2047556" y="2478459"/>
            <a:ext cx="1361095"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36" name="Straight Connector 35">
            <a:extLst>
              <a:ext uri="{FF2B5EF4-FFF2-40B4-BE49-F238E27FC236}">
                <a16:creationId xmlns:a16="http://schemas.microsoft.com/office/drawing/2014/main" id="{CC8D6898-5D8D-DF4B-87FE-7218DEFBED16}"/>
              </a:ext>
            </a:extLst>
          </p:cNvPr>
          <p:cNvCxnSpPr/>
          <p:nvPr/>
        </p:nvCxnSpPr>
        <p:spPr>
          <a:xfrm flipH="1">
            <a:off x="3235270"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9EB88CE-81FA-BB4B-B232-0EA6C05A7EAA}"/>
              </a:ext>
            </a:extLst>
          </p:cNvPr>
          <p:cNvCxnSpPr/>
          <p:nvPr/>
        </p:nvCxnSpPr>
        <p:spPr>
          <a:xfrm flipH="1">
            <a:off x="2968570"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AD5203E-D787-0543-9A4C-EC84607DBC95}"/>
              </a:ext>
            </a:extLst>
          </p:cNvPr>
          <p:cNvCxnSpPr/>
          <p:nvPr/>
        </p:nvCxnSpPr>
        <p:spPr>
          <a:xfrm flipH="1">
            <a:off x="2701870"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8D9D0C0-8F83-8D4E-A707-3475A55584A7}"/>
              </a:ext>
            </a:extLst>
          </p:cNvPr>
          <p:cNvCxnSpPr/>
          <p:nvPr/>
        </p:nvCxnSpPr>
        <p:spPr>
          <a:xfrm flipH="1">
            <a:off x="2435170"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DF49791-36DF-6D45-BFED-32CF4B641EB6}"/>
              </a:ext>
            </a:extLst>
          </p:cNvPr>
          <p:cNvSpPr txBox="1"/>
          <p:nvPr/>
        </p:nvSpPr>
        <p:spPr>
          <a:xfrm>
            <a:off x="3742086" y="2508878"/>
            <a:ext cx="46281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cxnSp>
        <p:nvCxnSpPr>
          <p:cNvPr id="30" name="Straight Connector 29">
            <a:extLst>
              <a:ext uri="{FF2B5EF4-FFF2-40B4-BE49-F238E27FC236}">
                <a16:creationId xmlns:a16="http://schemas.microsoft.com/office/drawing/2014/main" id="{27C11A40-4339-AC42-9AE2-2BE4C07A4EB9}"/>
              </a:ext>
            </a:extLst>
          </p:cNvPr>
          <p:cNvCxnSpPr>
            <a:cxnSpLocks/>
          </p:cNvCxnSpPr>
          <p:nvPr/>
        </p:nvCxnSpPr>
        <p:spPr>
          <a:xfrm>
            <a:off x="3429830" y="5912236"/>
            <a:ext cx="2784989"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31" name="TextBox 30">
            <a:extLst>
              <a:ext uri="{FF2B5EF4-FFF2-40B4-BE49-F238E27FC236}">
                <a16:creationId xmlns:a16="http://schemas.microsoft.com/office/drawing/2014/main" id="{CC035EBA-D52D-B441-AFC7-856206BC3240}"/>
              </a:ext>
            </a:extLst>
          </p:cNvPr>
          <p:cNvSpPr txBox="1"/>
          <p:nvPr/>
        </p:nvSpPr>
        <p:spPr>
          <a:xfrm>
            <a:off x="4881251" y="6028715"/>
            <a:ext cx="1891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Time/Sample</a:t>
            </a:r>
          </a:p>
        </p:txBody>
      </p:sp>
      <p:cxnSp>
        <p:nvCxnSpPr>
          <p:cNvPr id="33" name="Straight Arrow Connector 32">
            <a:extLst>
              <a:ext uri="{FF2B5EF4-FFF2-40B4-BE49-F238E27FC236}">
                <a16:creationId xmlns:a16="http://schemas.microsoft.com/office/drawing/2014/main" id="{316A4332-B138-A848-9304-516348AC2158}"/>
              </a:ext>
            </a:extLst>
          </p:cNvPr>
          <p:cNvCxnSpPr>
            <a:cxnSpLocks/>
          </p:cNvCxnSpPr>
          <p:nvPr/>
        </p:nvCxnSpPr>
        <p:spPr>
          <a:xfrm flipV="1">
            <a:off x="4228217" y="4649492"/>
            <a:ext cx="0" cy="1253308"/>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34" name="Straight Connector 33">
            <a:extLst>
              <a:ext uri="{FF2B5EF4-FFF2-40B4-BE49-F238E27FC236}">
                <a16:creationId xmlns:a16="http://schemas.microsoft.com/office/drawing/2014/main" id="{67CBDB3B-DA9D-F544-B945-93141937835F}"/>
              </a:ext>
            </a:extLst>
          </p:cNvPr>
          <p:cNvCxnSpPr/>
          <p:nvPr/>
        </p:nvCxnSpPr>
        <p:spPr>
          <a:xfrm>
            <a:off x="3426904" y="5753452"/>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32862CF-BF0D-3040-86CE-130002AEDD5A}"/>
              </a:ext>
            </a:extLst>
          </p:cNvPr>
          <p:cNvCxnSpPr/>
          <p:nvPr/>
        </p:nvCxnSpPr>
        <p:spPr>
          <a:xfrm>
            <a:off x="3693604" y="5753452"/>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B4BBE68-DCCA-C54E-BED0-3A73D45D9F90}"/>
              </a:ext>
            </a:extLst>
          </p:cNvPr>
          <p:cNvCxnSpPr/>
          <p:nvPr/>
        </p:nvCxnSpPr>
        <p:spPr>
          <a:xfrm>
            <a:off x="3960304" y="5753452"/>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BA2425D-8C55-6940-97E3-6A6FF856FCC5}"/>
              </a:ext>
            </a:extLst>
          </p:cNvPr>
          <p:cNvCxnSpPr/>
          <p:nvPr/>
        </p:nvCxnSpPr>
        <p:spPr>
          <a:xfrm>
            <a:off x="4227004" y="5753452"/>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BE293F9-839D-CB4A-80CF-32499E79EF17}"/>
              </a:ext>
            </a:extLst>
          </p:cNvPr>
          <p:cNvCxnSpPr/>
          <p:nvPr/>
        </p:nvCxnSpPr>
        <p:spPr>
          <a:xfrm>
            <a:off x="4493704" y="5753452"/>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065D48C-A5F4-AC47-9D89-59E0D984930C}"/>
              </a:ext>
            </a:extLst>
          </p:cNvPr>
          <p:cNvCxnSpPr/>
          <p:nvPr/>
        </p:nvCxnSpPr>
        <p:spPr>
          <a:xfrm>
            <a:off x="4760404" y="5753452"/>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260B474-BE51-8B48-B5CC-642925D668DF}"/>
              </a:ext>
            </a:extLst>
          </p:cNvPr>
          <p:cNvCxnSpPr/>
          <p:nvPr/>
        </p:nvCxnSpPr>
        <p:spPr>
          <a:xfrm>
            <a:off x="5027104" y="5753452"/>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68F4071-1DC7-7F43-BD95-2902A1BFCD12}"/>
              </a:ext>
            </a:extLst>
          </p:cNvPr>
          <p:cNvCxnSpPr/>
          <p:nvPr/>
        </p:nvCxnSpPr>
        <p:spPr>
          <a:xfrm>
            <a:off x="5293804" y="5753452"/>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815FD97-7D2C-CC4D-AD7E-7990BA94C9C9}"/>
              </a:ext>
            </a:extLst>
          </p:cNvPr>
          <p:cNvCxnSpPr/>
          <p:nvPr/>
        </p:nvCxnSpPr>
        <p:spPr>
          <a:xfrm>
            <a:off x="5560504" y="5753452"/>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517A839-25DD-B745-935B-D743716263AE}"/>
              </a:ext>
            </a:extLst>
          </p:cNvPr>
          <p:cNvCxnSpPr/>
          <p:nvPr/>
        </p:nvCxnSpPr>
        <p:spPr>
          <a:xfrm>
            <a:off x="5827204" y="5753452"/>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7355418-9A86-7243-84BD-9E09E0C11E65}"/>
              </a:ext>
            </a:extLst>
          </p:cNvPr>
          <p:cNvCxnSpPr>
            <a:cxnSpLocks/>
          </p:cNvCxnSpPr>
          <p:nvPr/>
        </p:nvCxnSpPr>
        <p:spPr>
          <a:xfrm flipH="1">
            <a:off x="2047556" y="5912236"/>
            <a:ext cx="1361095"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1" name="Straight Connector 50">
            <a:extLst>
              <a:ext uri="{FF2B5EF4-FFF2-40B4-BE49-F238E27FC236}">
                <a16:creationId xmlns:a16="http://schemas.microsoft.com/office/drawing/2014/main" id="{B6FE06B3-9BCD-9340-BF2C-382EA02C69C3}"/>
              </a:ext>
            </a:extLst>
          </p:cNvPr>
          <p:cNvCxnSpPr/>
          <p:nvPr/>
        </p:nvCxnSpPr>
        <p:spPr>
          <a:xfrm flipH="1">
            <a:off x="3235270" y="5753452"/>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2008A9F-B776-9D41-B15C-B84E2E3040C6}"/>
              </a:ext>
            </a:extLst>
          </p:cNvPr>
          <p:cNvCxnSpPr/>
          <p:nvPr/>
        </p:nvCxnSpPr>
        <p:spPr>
          <a:xfrm flipH="1">
            <a:off x="2968570" y="5753452"/>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5C6317B-310C-3846-B6FE-8B81FE4291C4}"/>
              </a:ext>
            </a:extLst>
          </p:cNvPr>
          <p:cNvCxnSpPr/>
          <p:nvPr/>
        </p:nvCxnSpPr>
        <p:spPr>
          <a:xfrm flipH="1">
            <a:off x="2701870" y="5753452"/>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A5CFBAA-774D-4043-BFCA-E5BE8F1B9378}"/>
              </a:ext>
            </a:extLst>
          </p:cNvPr>
          <p:cNvCxnSpPr/>
          <p:nvPr/>
        </p:nvCxnSpPr>
        <p:spPr>
          <a:xfrm flipH="1">
            <a:off x="2435170" y="5753452"/>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29FC5E0D-5B1E-744B-882B-1C473AA25EA2}"/>
              </a:ext>
            </a:extLst>
          </p:cNvPr>
          <p:cNvSpPr txBox="1"/>
          <p:nvPr/>
        </p:nvSpPr>
        <p:spPr>
          <a:xfrm>
            <a:off x="3742086" y="5942655"/>
            <a:ext cx="46281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cxnSp>
        <p:nvCxnSpPr>
          <p:cNvPr id="56" name="Straight Arrow Connector 55">
            <a:extLst>
              <a:ext uri="{FF2B5EF4-FFF2-40B4-BE49-F238E27FC236}">
                <a16:creationId xmlns:a16="http://schemas.microsoft.com/office/drawing/2014/main" id="{50799AC2-9269-244C-802A-7B705C2F6DEC}"/>
              </a:ext>
            </a:extLst>
          </p:cNvPr>
          <p:cNvCxnSpPr>
            <a:cxnSpLocks/>
          </p:cNvCxnSpPr>
          <p:nvPr/>
        </p:nvCxnSpPr>
        <p:spPr>
          <a:xfrm flipV="1">
            <a:off x="4488303" y="4943959"/>
            <a:ext cx="0" cy="968278"/>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58" name="Straight Arrow Connector 57">
            <a:extLst>
              <a:ext uri="{FF2B5EF4-FFF2-40B4-BE49-F238E27FC236}">
                <a16:creationId xmlns:a16="http://schemas.microsoft.com/office/drawing/2014/main" id="{4770B2DF-B843-E44F-8E95-44ED942CC498}"/>
              </a:ext>
            </a:extLst>
          </p:cNvPr>
          <p:cNvCxnSpPr>
            <a:cxnSpLocks/>
          </p:cNvCxnSpPr>
          <p:nvPr/>
        </p:nvCxnSpPr>
        <p:spPr>
          <a:xfrm flipV="1">
            <a:off x="4760404" y="5455403"/>
            <a:ext cx="0" cy="45683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59" name="Straight Arrow Connector 58">
            <a:extLst>
              <a:ext uri="{FF2B5EF4-FFF2-40B4-BE49-F238E27FC236}">
                <a16:creationId xmlns:a16="http://schemas.microsoft.com/office/drawing/2014/main" id="{47D6FB76-E263-B04C-AAF4-3BDCE917C277}"/>
              </a:ext>
            </a:extLst>
          </p:cNvPr>
          <p:cNvCxnSpPr>
            <a:cxnSpLocks/>
          </p:cNvCxnSpPr>
          <p:nvPr/>
        </p:nvCxnSpPr>
        <p:spPr>
          <a:xfrm flipV="1">
            <a:off x="5032505" y="5238427"/>
            <a:ext cx="0" cy="673810"/>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61" name="Straight Arrow Connector 60">
            <a:extLst>
              <a:ext uri="{FF2B5EF4-FFF2-40B4-BE49-F238E27FC236}">
                <a16:creationId xmlns:a16="http://schemas.microsoft.com/office/drawing/2014/main" id="{85BEEAA3-73DD-7841-946A-13C828FD5917}"/>
              </a:ext>
            </a:extLst>
          </p:cNvPr>
          <p:cNvCxnSpPr>
            <a:cxnSpLocks/>
          </p:cNvCxnSpPr>
          <p:nvPr/>
        </p:nvCxnSpPr>
        <p:spPr>
          <a:xfrm flipV="1">
            <a:off x="5304606" y="5455403"/>
            <a:ext cx="0" cy="45683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grpSp>
        <p:nvGrpSpPr>
          <p:cNvPr id="8" name="Group 7">
            <a:extLst>
              <a:ext uri="{FF2B5EF4-FFF2-40B4-BE49-F238E27FC236}">
                <a16:creationId xmlns:a16="http://schemas.microsoft.com/office/drawing/2014/main" id="{917567BE-2FE4-7C43-82BD-4491A8445F5B}"/>
              </a:ext>
            </a:extLst>
          </p:cNvPr>
          <p:cNvGrpSpPr/>
          <p:nvPr/>
        </p:nvGrpSpPr>
        <p:grpSpPr>
          <a:xfrm>
            <a:off x="3045629" y="3042477"/>
            <a:ext cx="2014409" cy="1286153"/>
            <a:chOff x="3092123" y="3243955"/>
            <a:chExt cx="2014409" cy="1286153"/>
          </a:xfrm>
        </p:grpSpPr>
        <p:sp>
          <p:nvSpPr>
            <p:cNvPr id="64" name="Freeform 63">
              <a:extLst>
                <a:ext uri="{FF2B5EF4-FFF2-40B4-BE49-F238E27FC236}">
                  <a16:creationId xmlns:a16="http://schemas.microsoft.com/office/drawing/2014/main" id="{1584CAD3-C89C-C24A-9B6C-127F5F4BE4B2}"/>
                </a:ext>
              </a:extLst>
            </p:cNvPr>
            <p:cNvSpPr/>
            <p:nvPr/>
          </p:nvSpPr>
          <p:spPr>
            <a:xfrm rot="18477081">
              <a:off x="3748862" y="4001116"/>
              <a:ext cx="582971" cy="475014"/>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accent2">
                  <a:lumMod val="75000"/>
                </a:schemeClr>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824F74EF-2C0D-7D41-A6BB-880A18CC7C93}"/>
                </a:ext>
              </a:extLst>
            </p:cNvPr>
            <p:cNvSpPr txBox="1"/>
            <p:nvPr/>
          </p:nvSpPr>
          <p:spPr>
            <a:xfrm>
              <a:off x="3092123" y="3785800"/>
              <a:ext cx="2014409" cy="400110"/>
            </a:xfrm>
            <a:prstGeom prst="rect">
              <a:avLst/>
            </a:prstGeom>
            <a:solidFill>
              <a:schemeClr val="accent1">
                <a:lumMod val="75000"/>
              </a:schemeClr>
            </a:solidFill>
            <a:ln>
              <a:solidFill>
                <a:schemeClr val="accent1">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LTI System</a:t>
              </a:r>
            </a:p>
          </p:txBody>
        </p:sp>
        <p:sp>
          <p:nvSpPr>
            <p:cNvPr id="63" name="Freeform 62">
              <a:extLst>
                <a:ext uri="{FF2B5EF4-FFF2-40B4-BE49-F238E27FC236}">
                  <a16:creationId xmlns:a16="http://schemas.microsoft.com/office/drawing/2014/main" id="{C7229FEB-A47D-1F46-BE80-259BD6945ABD}"/>
                </a:ext>
              </a:extLst>
            </p:cNvPr>
            <p:cNvSpPr/>
            <p:nvPr/>
          </p:nvSpPr>
          <p:spPr>
            <a:xfrm rot="18477081">
              <a:off x="3779415" y="3285964"/>
              <a:ext cx="453706" cy="369687"/>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accent2">
                  <a:lumMod val="75000"/>
                </a:schemeClr>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5" name="TextBox 64">
            <a:extLst>
              <a:ext uri="{FF2B5EF4-FFF2-40B4-BE49-F238E27FC236}">
                <a16:creationId xmlns:a16="http://schemas.microsoft.com/office/drawing/2014/main" id="{AC6DA958-EE43-6548-8856-827E8B8500E9}"/>
              </a:ext>
            </a:extLst>
          </p:cNvPr>
          <p:cNvSpPr txBox="1"/>
          <p:nvPr/>
        </p:nvSpPr>
        <p:spPr>
          <a:xfrm>
            <a:off x="5027104" y="4449056"/>
            <a:ext cx="241207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Impulse response</a:t>
            </a:r>
          </a:p>
        </p:txBody>
      </p:sp>
    </p:spTree>
    <p:extLst>
      <p:ext uri="{BB962C8B-B14F-4D97-AF65-F5344CB8AC3E}">
        <p14:creationId xmlns:p14="http://schemas.microsoft.com/office/powerpoint/2010/main" val="41641674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9CB748BB-905C-3D46-879A-A5679FB2249A}"/>
              </a:ext>
            </a:extLst>
          </p:cNvPr>
          <p:cNvCxnSpPr>
            <a:cxnSpLocks/>
          </p:cNvCxnSpPr>
          <p:nvPr/>
        </p:nvCxnSpPr>
        <p:spPr>
          <a:xfrm>
            <a:off x="3429830" y="2478459"/>
            <a:ext cx="2784989"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7" name="TextBox 56">
            <a:extLst>
              <a:ext uri="{FF2B5EF4-FFF2-40B4-BE49-F238E27FC236}">
                <a16:creationId xmlns:a16="http://schemas.microsoft.com/office/drawing/2014/main" id="{E0B85872-4CBA-364E-9311-1FC220E391BE}"/>
              </a:ext>
            </a:extLst>
          </p:cNvPr>
          <p:cNvSpPr txBox="1"/>
          <p:nvPr/>
        </p:nvSpPr>
        <p:spPr>
          <a:xfrm>
            <a:off x="4881251" y="2594938"/>
            <a:ext cx="1891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Time/Sample</a:t>
            </a:r>
          </a:p>
        </p:txBody>
      </p:sp>
      <p:sp>
        <p:nvSpPr>
          <p:cNvPr id="15" name="TextBox 14">
            <a:extLst>
              <a:ext uri="{FF2B5EF4-FFF2-40B4-BE49-F238E27FC236}">
                <a16:creationId xmlns:a16="http://schemas.microsoft.com/office/drawing/2014/main" id="{FFE8817E-954B-6246-B53E-EA391C07024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Impulse response: Theory</a:t>
            </a:r>
          </a:p>
        </p:txBody>
      </p:sp>
      <p:cxnSp>
        <p:nvCxnSpPr>
          <p:cNvPr id="19" name="Straight Connector 18">
            <a:extLst>
              <a:ext uri="{FF2B5EF4-FFF2-40B4-BE49-F238E27FC236}">
                <a16:creationId xmlns:a16="http://schemas.microsoft.com/office/drawing/2014/main" id="{EB2B803A-5EA5-3649-AFF3-184710F2D00F}"/>
              </a:ext>
            </a:extLst>
          </p:cNvPr>
          <p:cNvCxnSpPr/>
          <p:nvPr/>
        </p:nvCxnSpPr>
        <p:spPr>
          <a:xfrm>
            <a:off x="34269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1F532D2-D28E-6441-B62B-1FBD923078F7}"/>
              </a:ext>
            </a:extLst>
          </p:cNvPr>
          <p:cNvCxnSpPr/>
          <p:nvPr/>
        </p:nvCxnSpPr>
        <p:spPr>
          <a:xfrm>
            <a:off x="36936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A83E664-A271-FC49-8CD8-F64A0FDFC3A7}"/>
              </a:ext>
            </a:extLst>
          </p:cNvPr>
          <p:cNvCxnSpPr/>
          <p:nvPr/>
        </p:nvCxnSpPr>
        <p:spPr>
          <a:xfrm>
            <a:off x="39603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C3B3BF0-0743-E242-98DD-ECAD3C976A69}"/>
              </a:ext>
            </a:extLst>
          </p:cNvPr>
          <p:cNvCxnSpPr/>
          <p:nvPr/>
        </p:nvCxnSpPr>
        <p:spPr>
          <a:xfrm>
            <a:off x="42270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BC3E972-9457-3E46-851A-5B34A81A3580}"/>
              </a:ext>
            </a:extLst>
          </p:cNvPr>
          <p:cNvCxnSpPr/>
          <p:nvPr/>
        </p:nvCxnSpPr>
        <p:spPr>
          <a:xfrm>
            <a:off x="44937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A8B134D-0B5B-F445-B088-DD8701DAD7FA}"/>
              </a:ext>
            </a:extLst>
          </p:cNvPr>
          <p:cNvCxnSpPr/>
          <p:nvPr/>
        </p:nvCxnSpPr>
        <p:spPr>
          <a:xfrm>
            <a:off x="47604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81B78B2-F6BD-F044-9341-C9BA158A38CA}"/>
              </a:ext>
            </a:extLst>
          </p:cNvPr>
          <p:cNvCxnSpPr/>
          <p:nvPr/>
        </p:nvCxnSpPr>
        <p:spPr>
          <a:xfrm>
            <a:off x="50271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C269923-6CC8-9143-B745-C503FE640DA1}"/>
              </a:ext>
            </a:extLst>
          </p:cNvPr>
          <p:cNvCxnSpPr/>
          <p:nvPr/>
        </p:nvCxnSpPr>
        <p:spPr>
          <a:xfrm>
            <a:off x="52938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D53B2B5-F88D-4A40-BFDD-0645EA96232C}"/>
              </a:ext>
            </a:extLst>
          </p:cNvPr>
          <p:cNvCxnSpPr/>
          <p:nvPr/>
        </p:nvCxnSpPr>
        <p:spPr>
          <a:xfrm>
            <a:off x="55605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207689B-4372-C844-A86A-6D003F3A4139}"/>
              </a:ext>
            </a:extLst>
          </p:cNvPr>
          <p:cNvCxnSpPr/>
          <p:nvPr/>
        </p:nvCxnSpPr>
        <p:spPr>
          <a:xfrm>
            <a:off x="58272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45350AA-0448-5D4F-B155-BF9630AC0AE5}"/>
              </a:ext>
            </a:extLst>
          </p:cNvPr>
          <p:cNvCxnSpPr>
            <a:cxnSpLocks/>
          </p:cNvCxnSpPr>
          <p:nvPr/>
        </p:nvCxnSpPr>
        <p:spPr>
          <a:xfrm flipH="1">
            <a:off x="2047556" y="2478459"/>
            <a:ext cx="1361095"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36" name="Straight Connector 35">
            <a:extLst>
              <a:ext uri="{FF2B5EF4-FFF2-40B4-BE49-F238E27FC236}">
                <a16:creationId xmlns:a16="http://schemas.microsoft.com/office/drawing/2014/main" id="{CC8D6898-5D8D-DF4B-87FE-7218DEFBED16}"/>
              </a:ext>
            </a:extLst>
          </p:cNvPr>
          <p:cNvCxnSpPr/>
          <p:nvPr/>
        </p:nvCxnSpPr>
        <p:spPr>
          <a:xfrm flipH="1">
            <a:off x="3235270"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9EB88CE-81FA-BB4B-B232-0EA6C05A7EAA}"/>
              </a:ext>
            </a:extLst>
          </p:cNvPr>
          <p:cNvCxnSpPr/>
          <p:nvPr/>
        </p:nvCxnSpPr>
        <p:spPr>
          <a:xfrm flipH="1">
            <a:off x="2968570"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AD5203E-D787-0543-9A4C-EC84607DBC95}"/>
              </a:ext>
            </a:extLst>
          </p:cNvPr>
          <p:cNvCxnSpPr/>
          <p:nvPr/>
        </p:nvCxnSpPr>
        <p:spPr>
          <a:xfrm flipH="1">
            <a:off x="2701870"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8D9D0C0-8F83-8D4E-A707-3475A55584A7}"/>
              </a:ext>
            </a:extLst>
          </p:cNvPr>
          <p:cNvCxnSpPr/>
          <p:nvPr/>
        </p:nvCxnSpPr>
        <p:spPr>
          <a:xfrm flipH="1">
            <a:off x="2435170"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DF49791-36DF-6D45-BFED-32CF4B641EB6}"/>
              </a:ext>
            </a:extLst>
          </p:cNvPr>
          <p:cNvSpPr txBox="1"/>
          <p:nvPr/>
        </p:nvSpPr>
        <p:spPr>
          <a:xfrm>
            <a:off x="3742086" y="2508878"/>
            <a:ext cx="46281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89" name="Freeform 88">
            <a:extLst>
              <a:ext uri="{FF2B5EF4-FFF2-40B4-BE49-F238E27FC236}">
                <a16:creationId xmlns:a16="http://schemas.microsoft.com/office/drawing/2014/main" id="{7D760B3C-0C32-AC43-B9CF-2812D3366FC2}"/>
              </a:ext>
            </a:extLst>
          </p:cNvPr>
          <p:cNvSpPr/>
          <p:nvPr/>
        </p:nvSpPr>
        <p:spPr>
          <a:xfrm>
            <a:off x="3989412" y="812067"/>
            <a:ext cx="2541722" cy="1116902"/>
          </a:xfrm>
          <a:custGeom>
            <a:avLst/>
            <a:gdLst>
              <a:gd name="connsiteX0" fmla="*/ 0 w 2541722"/>
              <a:gd name="connsiteY0" fmla="*/ 202502 h 1116902"/>
              <a:gd name="connsiteX1" fmla="*/ 371959 w 2541722"/>
              <a:gd name="connsiteY1" fmla="*/ 946420 h 1116902"/>
              <a:gd name="connsiteX2" fmla="*/ 991892 w 2541722"/>
              <a:gd name="connsiteY2" fmla="*/ 434976 h 1116902"/>
              <a:gd name="connsiteX3" fmla="*/ 1549831 w 2541722"/>
              <a:gd name="connsiteY3" fmla="*/ 1024 h 1116902"/>
              <a:gd name="connsiteX4" fmla="*/ 2247254 w 2541722"/>
              <a:gd name="connsiteY4" fmla="*/ 558963 h 1116902"/>
              <a:gd name="connsiteX5" fmla="*/ 2541722 w 2541722"/>
              <a:gd name="connsiteY5" fmla="*/ 1116902 h 111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1722" h="1116902">
                <a:moveTo>
                  <a:pt x="0" y="202502"/>
                </a:moveTo>
                <a:cubicBezTo>
                  <a:pt x="103322" y="555088"/>
                  <a:pt x="206644" y="907674"/>
                  <a:pt x="371959" y="946420"/>
                </a:cubicBezTo>
                <a:cubicBezTo>
                  <a:pt x="537274" y="985166"/>
                  <a:pt x="795580" y="592542"/>
                  <a:pt x="991892" y="434976"/>
                </a:cubicBezTo>
                <a:cubicBezTo>
                  <a:pt x="1188204" y="277410"/>
                  <a:pt x="1340604" y="-19640"/>
                  <a:pt x="1549831" y="1024"/>
                </a:cubicBezTo>
                <a:cubicBezTo>
                  <a:pt x="1759058" y="21688"/>
                  <a:pt x="2081939" y="372983"/>
                  <a:pt x="2247254" y="558963"/>
                </a:cubicBezTo>
                <a:cubicBezTo>
                  <a:pt x="2412569" y="744943"/>
                  <a:pt x="2477145" y="930922"/>
                  <a:pt x="2541722" y="1116902"/>
                </a:cubicBezTo>
              </a:path>
            </a:pathLst>
          </a:custGeom>
          <a:noFill/>
          <a:ln w="412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1" name="Group 40">
            <a:extLst>
              <a:ext uri="{FF2B5EF4-FFF2-40B4-BE49-F238E27FC236}">
                <a16:creationId xmlns:a16="http://schemas.microsoft.com/office/drawing/2014/main" id="{725FC834-A10B-484E-B4A1-E83660B5982E}"/>
              </a:ext>
            </a:extLst>
          </p:cNvPr>
          <p:cNvGrpSpPr/>
          <p:nvPr/>
        </p:nvGrpSpPr>
        <p:grpSpPr>
          <a:xfrm>
            <a:off x="3045629" y="3042477"/>
            <a:ext cx="2014409" cy="1286153"/>
            <a:chOff x="3092123" y="3243955"/>
            <a:chExt cx="2014409" cy="1286153"/>
          </a:xfrm>
        </p:grpSpPr>
        <p:sp>
          <p:nvSpPr>
            <p:cNvPr id="42" name="Freeform 41">
              <a:extLst>
                <a:ext uri="{FF2B5EF4-FFF2-40B4-BE49-F238E27FC236}">
                  <a16:creationId xmlns:a16="http://schemas.microsoft.com/office/drawing/2014/main" id="{CDC143BB-2E70-9042-91E0-AF9090F5E111}"/>
                </a:ext>
              </a:extLst>
            </p:cNvPr>
            <p:cNvSpPr/>
            <p:nvPr/>
          </p:nvSpPr>
          <p:spPr>
            <a:xfrm rot="18477081">
              <a:off x="3748862" y="4001116"/>
              <a:ext cx="582971" cy="475014"/>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accent2">
                  <a:lumMod val="75000"/>
                </a:schemeClr>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8F0ABE9C-41FE-C047-8AB8-ECE31CD66CCE}"/>
                </a:ext>
              </a:extLst>
            </p:cNvPr>
            <p:cNvSpPr txBox="1"/>
            <p:nvPr/>
          </p:nvSpPr>
          <p:spPr>
            <a:xfrm>
              <a:off x="3092123" y="3785800"/>
              <a:ext cx="2014409" cy="400110"/>
            </a:xfrm>
            <a:prstGeom prst="rect">
              <a:avLst/>
            </a:prstGeom>
            <a:solidFill>
              <a:schemeClr val="accent1">
                <a:lumMod val="75000"/>
              </a:schemeClr>
            </a:solidFill>
            <a:ln>
              <a:solidFill>
                <a:schemeClr val="accent1">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LTI System</a:t>
              </a:r>
            </a:p>
          </p:txBody>
        </p:sp>
        <p:sp>
          <p:nvSpPr>
            <p:cNvPr id="44" name="Freeform 43">
              <a:extLst>
                <a:ext uri="{FF2B5EF4-FFF2-40B4-BE49-F238E27FC236}">
                  <a16:creationId xmlns:a16="http://schemas.microsoft.com/office/drawing/2014/main" id="{66917759-D79B-904A-8149-19B29F9246F4}"/>
                </a:ext>
              </a:extLst>
            </p:cNvPr>
            <p:cNvSpPr/>
            <p:nvPr/>
          </p:nvSpPr>
          <p:spPr>
            <a:xfrm rot="18477081">
              <a:off x="3779415" y="3285964"/>
              <a:ext cx="453706" cy="369687"/>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accent2">
                  <a:lumMod val="75000"/>
                </a:schemeClr>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97093749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9CB748BB-905C-3D46-879A-A5679FB2249A}"/>
              </a:ext>
            </a:extLst>
          </p:cNvPr>
          <p:cNvCxnSpPr>
            <a:cxnSpLocks/>
          </p:cNvCxnSpPr>
          <p:nvPr/>
        </p:nvCxnSpPr>
        <p:spPr>
          <a:xfrm>
            <a:off x="3429830" y="2478459"/>
            <a:ext cx="2784989"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7" name="TextBox 56">
            <a:extLst>
              <a:ext uri="{FF2B5EF4-FFF2-40B4-BE49-F238E27FC236}">
                <a16:creationId xmlns:a16="http://schemas.microsoft.com/office/drawing/2014/main" id="{E0B85872-4CBA-364E-9311-1FC220E391BE}"/>
              </a:ext>
            </a:extLst>
          </p:cNvPr>
          <p:cNvSpPr txBox="1"/>
          <p:nvPr/>
        </p:nvSpPr>
        <p:spPr>
          <a:xfrm>
            <a:off x="4881251" y="2594938"/>
            <a:ext cx="1891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Time/Sample</a:t>
            </a:r>
          </a:p>
        </p:txBody>
      </p:sp>
      <p:sp>
        <p:nvSpPr>
          <p:cNvPr id="15" name="TextBox 14">
            <a:extLst>
              <a:ext uri="{FF2B5EF4-FFF2-40B4-BE49-F238E27FC236}">
                <a16:creationId xmlns:a16="http://schemas.microsoft.com/office/drawing/2014/main" id="{FFE8817E-954B-6246-B53E-EA391C07024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Impulse response: Theory</a:t>
            </a:r>
          </a:p>
        </p:txBody>
      </p:sp>
      <p:cxnSp>
        <p:nvCxnSpPr>
          <p:cNvPr id="19" name="Straight Connector 18">
            <a:extLst>
              <a:ext uri="{FF2B5EF4-FFF2-40B4-BE49-F238E27FC236}">
                <a16:creationId xmlns:a16="http://schemas.microsoft.com/office/drawing/2014/main" id="{EB2B803A-5EA5-3649-AFF3-184710F2D00F}"/>
              </a:ext>
            </a:extLst>
          </p:cNvPr>
          <p:cNvCxnSpPr/>
          <p:nvPr/>
        </p:nvCxnSpPr>
        <p:spPr>
          <a:xfrm>
            <a:off x="34269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1F532D2-D28E-6441-B62B-1FBD923078F7}"/>
              </a:ext>
            </a:extLst>
          </p:cNvPr>
          <p:cNvCxnSpPr/>
          <p:nvPr/>
        </p:nvCxnSpPr>
        <p:spPr>
          <a:xfrm>
            <a:off x="36936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A83E664-A271-FC49-8CD8-F64A0FDFC3A7}"/>
              </a:ext>
            </a:extLst>
          </p:cNvPr>
          <p:cNvCxnSpPr/>
          <p:nvPr/>
        </p:nvCxnSpPr>
        <p:spPr>
          <a:xfrm>
            <a:off x="39603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C3B3BF0-0743-E242-98DD-ECAD3C976A69}"/>
              </a:ext>
            </a:extLst>
          </p:cNvPr>
          <p:cNvCxnSpPr/>
          <p:nvPr/>
        </p:nvCxnSpPr>
        <p:spPr>
          <a:xfrm>
            <a:off x="42270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BC3E972-9457-3E46-851A-5B34A81A3580}"/>
              </a:ext>
            </a:extLst>
          </p:cNvPr>
          <p:cNvCxnSpPr/>
          <p:nvPr/>
        </p:nvCxnSpPr>
        <p:spPr>
          <a:xfrm>
            <a:off x="44937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A8B134D-0B5B-F445-B088-DD8701DAD7FA}"/>
              </a:ext>
            </a:extLst>
          </p:cNvPr>
          <p:cNvCxnSpPr/>
          <p:nvPr/>
        </p:nvCxnSpPr>
        <p:spPr>
          <a:xfrm>
            <a:off x="47604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81B78B2-F6BD-F044-9341-C9BA158A38CA}"/>
              </a:ext>
            </a:extLst>
          </p:cNvPr>
          <p:cNvCxnSpPr/>
          <p:nvPr/>
        </p:nvCxnSpPr>
        <p:spPr>
          <a:xfrm>
            <a:off x="50271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C269923-6CC8-9143-B745-C503FE640DA1}"/>
              </a:ext>
            </a:extLst>
          </p:cNvPr>
          <p:cNvCxnSpPr/>
          <p:nvPr/>
        </p:nvCxnSpPr>
        <p:spPr>
          <a:xfrm>
            <a:off x="52938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D53B2B5-F88D-4A40-BFDD-0645EA96232C}"/>
              </a:ext>
            </a:extLst>
          </p:cNvPr>
          <p:cNvCxnSpPr/>
          <p:nvPr/>
        </p:nvCxnSpPr>
        <p:spPr>
          <a:xfrm>
            <a:off x="55605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207689B-4372-C844-A86A-6D003F3A4139}"/>
              </a:ext>
            </a:extLst>
          </p:cNvPr>
          <p:cNvCxnSpPr/>
          <p:nvPr/>
        </p:nvCxnSpPr>
        <p:spPr>
          <a:xfrm>
            <a:off x="58272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45350AA-0448-5D4F-B155-BF9630AC0AE5}"/>
              </a:ext>
            </a:extLst>
          </p:cNvPr>
          <p:cNvCxnSpPr>
            <a:cxnSpLocks/>
          </p:cNvCxnSpPr>
          <p:nvPr/>
        </p:nvCxnSpPr>
        <p:spPr>
          <a:xfrm flipH="1">
            <a:off x="2047556" y="2478459"/>
            <a:ext cx="1361095"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36" name="Straight Connector 35">
            <a:extLst>
              <a:ext uri="{FF2B5EF4-FFF2-40B4-BE49-F238E27FC236}">
                <a16:creationId xmlns:a16="http://schemas.microsoft.com/office/drawing/2014/main" id="{CC8D6898-5D8D-DF4B-87FE-7218DEFBED16}"/>
              </a:ext>
            </a:extLst>
          </p:cNvPr>
          <p:cNvCxnSpPr/>
          <p:nvPr/>
        </p:nvCxnSpPr>
        <p:spPr>
          <a:xfrm flipH="1">
            <a:off x="3235270"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9EB88CE-81FA-BB4B-B232-0EA6C05A7EAA}"/>
              </a:ext>
            </a:extLst>
          </p:cNvPr>
          <p:cNvCxnSpPr/>
          <p:nvPr/>
        </p:nvCxnSpPr>
        <p:spPr>
          <a:xfrm flipH="1">
            <a:off x="2968570"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AD5203E-D787-0543-9A4C-EC84607DBC95}"/>
              </a:ext>
            </a:extLst>
          </p:cNvPr>
          <p:cNvCxnSpPr/>
          <p:nvPr/>
        </p:nvCxnSpPr>
        <p:spPr>
          <a:xfrm flipH="1">
            <a:off x="2701870"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8D9D0C0-8F83-8D4E-A707-3475A55584A7}"/>
              </a:ext>
            </a:extLst>
          </p:cNvPr>
          <p:cNvCxnSpPr/>
          <p:nvPr/>
        </p:nvCxnSpPr>
        <p:spPr>
          <a:xfrm flipH="1">
            <a:off x="2435170"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DF49791-36DF-6D45-BFED-32CF4B641EB6}"/>
              </a:ext>
            </a:extLst>
          </p:cNvPr>
          <p:cNvSpPr txBox="1"/>
          <p:nvPr/>
        </p:nvSpPr>
        <p:spPr>
          <a:xfrm>
            <a:off x="3742086" y="2508878"/>
            <a:ext cx="46281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grpSp>
        <p:nvGrpSpPr>
          <p:cNvPr id="2" name="Group 1">
            <a:extLst>
              <a:ext uri="{FF2B5EF4-FFF2-40B4-BE49-F238E27FC236}">
                <a16:creationId xmlns:a16="http://schemas.microsoft.com/office/drawing/2014/main" id="{8F09FBEB-AE53-074B-AD75-1D8B10D9A2F8}"/>
              </a:ext>
            </a:extLst>
          </p:cNvPr>
          <p:cNvGrpSpPr/>
          <p:nvPr/>
        </p:nvGrpSpPr>
        <p:grpSpPr>
          <a:xfrm>
            <a:off x="3957379" y="812067"/>
            <a:ext cx="2573755" cy="1646609"/>
            <a:chOff x="5870643" y="3539098"/>
            <a:chExt cx="2573755" cy="1646609"/>
          </a:xfrm>
        </p:grpSpPr>
        <p:cxnSp>
          <p:nvCxnSpPr>
            <p:cNvPr id="65" name="Straight Arrow Connector 64">
              <a:extLst>
                <a:ext uri="{FF2B5EF4-FFF2-40B4-BE49-F238E27FC236}">
                  <a16:creationId xmlns:a16="http://schemas.microsoft.com/office/drawing/2014/main" id="{DFD94DA2-5E59-A84D-B3F7-A352513FC099}"/>
                </a:ext>
              </a:extLst>
            </p:cNvPr>
            <p:cNvCxnSpPr>
              <a:cxnSpLocks/>
            </p:cNvCxnSpPr>
            <p:nvPr/>
          </p:nvCxnSpPr>
          <p:spPr>
            <a:xfrm flipV="1">
              <a:off x="5870643" y="3726103"/>
              <a:ext cx="0" cy="145960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66" name="Straight Arrow Connector 65">
              <a:extLst>
                <a:ext uri="{FF2B5EF4-FFF2-40B4-BE49-F238E27FC236}">
                  <a16:creationId xmlns:a16="http://schemas.microsoft.com/office/drawing/2014/main" id="{C6F7C273-DB41-8D45-8BE2-ECA66B37F4C8}"/>
                </a:ext>
              </a:extLst>
            </p:cNvPr>
            <p:cNvCxnSpPr>
              <a:cxnSpLocks/>
            </p:cNvCxnSpPr>
            <p:nvPr/>
          </p:nvCxnSpPr>
          <p:spPr>
            <a:xfrm flipV="1">
              <a:off x="6140160" y="4315038"/>
              <a:ext cx="0" cy="870669"/>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67" name="Straight Arrow Connector 66">
              <a:extLst>
                <a:ext uri="{FF2B5EF4-FFF2-40B4-BE49-F238E27FC236}">
                  <a16:creationId xmlns:a16="http://schemas.microsoft.com/office/drawing/2014/main" id="{62C769E8-0DA5-534F-B668-AB41A4BBDBB9}"/>
                </a:ext>
              </a:extLst>
            </p:cNvPr>
            <p:cNvCxnSpPr>
              <a:cxnSpLocks/>
            </p:cNvCxnSpPr>
            <p:nvPr/>
          </p:nvCxnSpPr>
          <p:spPr>
            <a:xfrm flipV="1">
              <a:off x="6409677" y="4454523"/>
              <a:ext cx="0" cy="73118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68" name="Straight Arrow Connector 67">
              <a:extLst>
                <a:ext uri="{FF2B5EF4-FFF2-40B4-BE49-F238E27FC236}">
                  <a16:creationId xmlns:a16="http://schemas.microsoft.com/office/drawing/2014/main" id="{DB9E98A2-7C47-7642-9EDE-2134C5121678}"/>
                </a:ext>
              </a:extLst>
            </p:cNvPr>
            <p:cNvCxnSpPr>
              <a:cxnSpLocks/>
            </p:cNvCxnSpPr>
            <p:nvPr/>
          </p:nvCxnSpPr>
          <p:spPr>
            <a:xfrm flipV="1">
              <a:off x="6679194" y="4206550"/>
              <a:ext cx="0" cy="979157"/>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69" name="Straight Arrow Connector 68">
              <a:extLst>
                <a:ext uri="{FF2B5EF4-FFF2-40B4-BE49-F238E27FC236}">
                  <a16:creationId xmlns:a16="http://schemas.microsoft.com/office/drawing/2014/main" id="{E5289FFE-7120-3C43-B02B-BF88432CA540}"/>
                </a:ext>
              </a:extLst>
            </p:cNvPr>
            <p:cNvCxnSpPr>
              <a:cxnSpLocks/>
            </p:cNvCxnSpPr>
            <p:nvPr/>
          </p:nvCxnSpPr>
          <p:spPr>
            <a:xfrm flipV="1">
              <a:off x="6948711" y="3927581"/>
              <a:ext cx="0" cy="1258126"/>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70" name="Straight Arrow Connector 69">
              <a:extLst>
                <a:ext uri="{FF2B5EF4-FFF2-40B4-BE49-F238E27FC236}">
                  <a16:creationId xmlns:a16="http://schemas.microsoft.com/office/drawing/2014/main" id="{F13E7D73-218D-4541-83ED-2C88BB262B06}"/>
                </a:ext>
              </a:extLst>
            </p:cNvPr>
            <p:cNvCxnSpPr>
              <a:cxnSpLocks/>
            </p:cNvCxnSpPr>
            <p:nvPr/>
          </p:nvCxnSpPr>
          <p:spPr>
            <a:xfrm flipV="1">
              <a:off x="7187232" y="3726103"/>
              <a:ext cx="0" cy="145960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71" name="Straight Arrow Connector 70">
              <a:extLst>
                <a:ext uri="{FF2B5EF4-FFF2-40B4-BE49-F238E27FC236}">
                  <a16:creationId xmlns:a16="http://schemas.microsoft.com/office/drawing/2014/main" id="{CB287B7D-66D0-CB41-A1B1-8F32F701C9C4}"/>
                </a:ext>
              </a:extLst>
            </p:cNvPr>
            <p:cNvCxnSpPr>
              <a:cxnSpLocks/>
            </p:cNvCxnSpPr>
            <p:nvPr/>
          </p:nvCxnSpPr>
          <p:spPr>
            <a:xfrm flipV="1">
              <a:off x="7456749" y="3554600"/>
              <a:ext cx="0" cy="1631107"/>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72" name="Straight Arrow Connector 71">
              <a:extLst>
                <a:ext uri="{FF2B5EF4-FFF2-40B4-BE49-F238E27FC236}">
                  <a16:creationId xmlns:a16="http://schemas.microsoft.com/office/drawing/2014/main" id="{00DF2AE4-6836-6D46-8C3E-2E9E74DE0DDF}"/>
                </a:ext>
              </a:extLst>
            </p:cNvPr>
            <p:cNvCxnSpPr>
              <a:cxnSpLocks/>
            </p:cNvCxnSpPr>
            <p:nvPr/>
          </p:nvCxnSpPr>
          <p:spPr>
            <a:xfrm flipV="1">
              <a:off x="7726266" y="3726103"/>
              <a:ext cx="0" cy="145960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73" name="Straight Arrow Connector 72">
              <a:extLst>
                <a:ext uri="{FF2B5EF4-FFF2-40B4-BE49-F238E27FC236}">
                  <a16:creationId xmlns:a16="http://schemas.microsoft.com/office/drawing/2014/main" id="{45723ED7-C5E5-D944-B24B-BD2359981FA1}"/>
                </a:ext>
              </a:extLst>
            </p:cNvPr>
            <p:cNvCxnSpPr>
              <a:cxnSpLocks/>
            </p:cNvCxnSpPr>
            <p:nvPr/>
          </p:nvCxnSpPr>
          <p:spPr>
            <a:xfrm flipV="1">
              <a:off x="7995783" y="3927581"/>
              <a:ext cx="0" cy="1258126"/>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74" name="Straight Arrow Connector 73">
              <a:extLst>
                <a:ext uri="{FF2B5EF4-FFF2-40B4-BE49-F238E27FC236}">
                  <a16:creationId xmlns:a16="http://schemas.microsoft.com/office/drawing/2014/main" id="{CFE1D788-A255-864D-A8C8-15F4544346D6}"/>
                </a:ext>
              </a:extLst>
            </p:cNvPr>
            <p:cNvCxnSpPr>
              <a:cxnSpLocks/>
            </p:cNvCxnSpPr>
            <p:nvPr/>
          </p:nvCxnSpPr>
          <p:spPr>
            <a:xfrm flipV="1">
              <a:off x="8265300" y="4454523"/>
              <a:ext cx="0" cy="73118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89" name="Freeform 88">
              <a:extLst>
                <a:ext uri="{FF2B5EF4-FFF2-40B4-BE49-F238E27FC236}">
                  <a16:creationId xmlns:a16="http://schemas.microsoft.com/office/drawing/2014/main" id="{7D760B3C-0C32-AC43-B9CF-2812D3366FC2}"/>
                </a:ext>
              </a:extLst>
            </p:cNvPr>
            <p:cNvSpPr/>
            <p:nvPr/>
          </p:nvSpPr>
          <p:spPr>
            <a:xfrm>
              <a:off x="5902676" y="3539098"/>
              <a:ext cx="2541722" cy="1116902"/>
            </a:xfrm>
            <a:custGeom>
              <a:avLst/>
              <a:gdLst>
                <a:gd name="connsiteX0" fmla="*/ 0 w 2541722"/>
                <a:gd name="connsiteY0" fmla="*/ 202502 h 1116902"/>
                <a:gd name="connsiteX1" fmla="*/ 371959 w 2541722"/>
                <a:gd name="connsiteY1" fmla="*/ 946420 h 1116902"/>
                <a:gd name="connsiteX2" fmla="*/ 991892 w 2541722"/>
                <a:gd name="connsiteY2" fmla="*/ 434976 h 1116902"/>
                <a:gd name="connsiteX3" fmla="*/ 1549831 w 2541722"/>
                <a:gd name="connsiteY3" fmla="*/ 1024 h 1116902"/>
                <a:gd name="connsiteX4" fmla="*/ 2247254 w 2541722"/>
                <a:gd name="connsiteY4" fmla="*/ 558963 h 1116902"/>
                <a:gd name="connsiteX5" fmla="*/ 2541722 w 2541722"/>
                <a:gd name="connsiteY5" fmla="*/ 1116902 h 111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1722" h="1116902">
                  <a:moveTo>
                    <a:pt x="0" y="202502"/>
                  </a:moveTo>
                  <a:cubicBezTo>
                    <a:pt x="103322" y="555088"/>
                    <a:pt x="206644" y="907674"/>
                    <a:pt x="371959" y="946420"/>
                  </a:cubicBezTo>
                  <a:cubicBezTo>
                    <a:pt x="537274" y="985166"/>
                    <a:pt x="795580" y="592542"/>
                    <a:pt x="991892" y="434976"/>
                  </a:cubicBezTo>
                  <a:cubicBezTo>
                    <a:pt x="1188204" y="277410"/>
                    <a:pt x="1340604" y="-19640"/>
                    <a:pt x="1549831" y="1024"/>
                  </a:cubicBezTo>
                  <a:cubicBezTo>
                    <a:pt x="1759058" y="21688"/>
                    <a:pt x="2081939" y="372983"/>
                    <a:pt x="2247254" y="558963"/>
                  </a:cubicBezTo>
                  <a:cubicBezTo>
                    <a:pt x="2412569" y="744943"/>
                    <a:pt x="2477145" y="930922"/>
                    <a:pt x="2541722" y="1116902"/>
                  </a:cubicBezTo>
                </a:path>
              </a:pathLst>
            </a:custGeom>
            <a:noFill/>
            <a:ln w="412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1" name="Group 40">
            <a:extLst>
              <a:ext uri="{FF2B5EF4-FFF2-40B4-BE49-F238E27FC236}">
                <a16:creationId xmlns:a16="http://schemas.microsoft.com/office/drawing/2014/main" id="{725FC834-A10B-484E-B4A1-E83660B5982E}"/>
              </a:ext>
            </a:extLst>
          </p:cNvPr>
          <p:cNvGrpSpPr/>
          <p:nvPr/>
        </p:nvGrpSpPr>
        <p:grpSpPr>
          <a:xfrm>
            <a:off x="3045629" y="3042477"/>
            <a:ext cx="2014409" cy="1286153"/>
            <a:chOff x="3092123" y="3243955"/>
            <a:chExt cx="2014409" cy="1286153"/>
          </a:xfrm>
        </p:grpSpPr>
        <p:sp>
          <p:nvSpPr>
            <p:cNvPr id="42" name="Freeform 41">
              <a:extLst>
                <a:ext uri="{FF2B5EF4-FFF2-40B4-BE49-F238E27FC236}">
                  <a16:creationId xmlns:a16="http://schemas.microsoft.com/office/drawing/2014/main" id="{CDC143BB-2E70-9042-91E0-AF9090F5E111}"/>
                </a:ext>
              </a:extLst>
            </p:cNvPr>
            <p:cNvSpPr/>
            <p:nvPr/>
          </p:nvSpPr>
          <p:spPr>
            <a:xfrm rot="18477081">
              <a:off x="3748862" y="4001116"/>
              <a:ext cx="582971" cy="475014"/>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accent2">
                  <a:lumMod val="75000"/>
                </a:schemeClr>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8F0ABE9C-41FE-C047-8AB8-ECE31CD66CCE}"/>
                </a:ext>
              </a:extLst>
            </p:cNvPr>
            <p:cNvSpPr txBox="1"/>
            <p:nvPr/>
          </p:nvSpPr>
          <p:spPr>
            <a:xfrm>
              <a:off x="3092123" y="3785800"/>
              <a:ext cx="2014409" cy="400110"/>
            </a:xfrm>
            <a:prstGeom prst="rect">
              <a:avLst/>
            </a:prstGeom>
            <a:solidFill>
              <a:schemeClr val="accent1">
                <a:lumMod val="75000"/>
              </a:schemeClr>
            </a:solidFill>
            <a:ln>
              <a:solidFill>
                <a:schemeClr val="accent1">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LTI System</a:t>
              </a:r>
            </a:p>
          </p:txBody>
        </p:sp>
        <p:sp>
          <p:nvSpPr>
            <p:cNvPr id="44" name="Freeform 43">
              <a:extLst>
                <a:ext uri="{FF2B5EF4-FFF2-40B4-BE49-F238E27FC236}">
                  <a16:creationId xmlns:a16="http://schemas.microsoft.com/office/drawing/2014/main" id="{66917759-D79B-904A-8149-19B29F9246F4}"/>
                </a:ext>
              </a:extLst>
            </p:cNvPr>
            <p:cNvSpPr/>
            <p:nvPr/>
          </p:nvSpPr>
          <p:spPr>
            <a:xfrm rot="18477081">
              <a:off x="3779415" y="3285964"/>
              <a:ext cx="453706" cy="369687"/>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accent2">
                  <a:lumMod val="75000"/>
                </a:schemeClr>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5" name="Picture 44">
            <a:extLst>
              <a:ext uri="{FF2B5EF4-FFF2-40B4-BE49-F238E27FC236}">
                <a16:creationId xmlns:a16="http://schemas.microsoft.com/office/drawing/2014/main" id="{BEEB132C-A7FD-A245-8A69-2E986DE93386}"/>
              </a:ext>
            </a:extLst>
          </p:cNvPr>
          <p:cNvPicPr>
            <a:picLocks noChangeAspect="1"/>
          </p:cNvPicPr>
          <p:nvPr/>
        </p:nvPicPr>
        <p:blipFill>
          <a:blip r:embed="rId2"/>
          <a:stretch>
            <a:fillRect/>
          </a:stretch>
        </p:blipFill>
        <p:spPr>
          <a:xfrm>
            <a:off x="96285" y="810958"/>
            <a:ext cx="3591578" cy="1254543"/>
          </a:xfrm>
          <a:prstGeom prst="rect">
            <a:avLst/>
          </a:prstGeom>
        </p:spPr>
      </p:pic>
    </p:spTree>
    <p:extLst>
      <p:ext uri="{BB962C8B-B14F-4D97-AF65-F5344CB8AC3E}">
        <p14:creationId xmlns:p14="http://schemas.microsoft.com/office/powerpoint/2010/main" val="20323506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9CB748BB-905C-3D46-879A-A5679FB2249A}"/>
              </a:ext>
            </a:extLst>
          </p:cNvPr>
          <p:cNvCxnSpPr>
            <a:cxnSpLocks/>
          </p:cNvCxnSpPr>
          <p:nvPr/>
        </p:nvCxnSpPr>
        <p:spPr>
          <a:xfrm>
            <a:off x="3429830" y="2478459"/>
            <a:ext cx="2784989"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7" name="TextBox 56">
            <a:extLst>
              <a:ext uri="{FF2B5EF4-FFF2-40B4-BE49-F238E27FC236}">
                <a16:creationId xmlns:a16="http://schemas.microsoft.com/office/drawing/2014/main" id="{E0B85872-4CBA-364E-9311-1FC220E391BE}"/>
              </a:ext>
            </a:extLst>
          </p:cNvPr>
          <p:cNvSpPr txBox="1"/>
          <p:nvPr/>
        </p:nvSpPr>
        <p:spPr>
          <a:xfrm>
            <a:off x="4881251" y="2594938"/>
            <a:ext cx="1891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Time/Sample</a:t>
            </a:r>
          </a:p>
        </p:txBody>
      </p:sp>
      <p:sp>
        <p:nvSpPr>
          <p:cNvPr id="15" name="TextBox 14">
            <a:extLst>
              <a:ext uri="{FF2B5EF4-FFF2-40B4-BE49-F238E27FC236}">
                <a16:creationId xmlns:a16="http://schemas.microsoft.com/office/drawing/2014/main" id="{FFE8817E-954B-6246-B53E-EA391C07024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Impulse response: Theory</a:t>
            </a:r>
          </a:p>
        </p:txBody>
      </p:sp>
      <p:cxnSp>
        <p:nvCxnSpPr>
          <p:cNvPr id="19" name="Straight Connector 18">
            <a:extLst>
              <a:ext uri="{FF2B5EF4-FFF2-40B4-BE49-F238E27FC236}">
                <a16:creationId xmlns:a16="http://schemas.microsoft.com/office/drawing/2014/main" id="{EB2B803A-5EA5-3649-AFF3-184710F2D00F}"/>
              </a:ext>
            </a:extLst>
          </p:cNvPr>
          <p:cNvCxnSpPr/>
          <p:nvPr/>
        </p:nvCxnSpPr>
        <p:spPr>
          <a:xfrm>
            <a:off x="34269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1F532D2-D28E-6441-B62B-1FBD923078F7}"/>
              </a:ext>
            </a:extLst>
          </p:cNvPr>
          <p:cNvCxnSpPr/>
          <p:nvPr/>
        </p:nvCxnSpPr>
        <p:spPr>
          <a:xfrm>
            <a:off x="36936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A83E664-A271-FC49-8CD8-F64A0FDFC3A7}"/>
              </a:ext>
            </a:extLst>
          </p:cNvPr>
          <p:cNvCxnSpPr/>
          <p:nvPr/>
        </p:nvCxnSpPr>
        <p:spPr>
          <a:xfrm>
            <a:off x="39603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C3B3BF0-0743-E242-98DD-ECAD3C976A69}"/>
              </a:ext>
            </a:extLst>
          </p:cNvPr>
          <p:cNvCxnSpPr/>
          <p:nvPr/>
        </p:nvCxnSpPr>
        <p:spPr>
          <a:xfrm>
            <a:off x="42270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BC3E972-9457-3E46-851A-5B34A81A3580}"/>
              </a:ext>
            </a:extLst>
          </p:cNvPr>
          <p:cNvCxnSpPr/>
          <p:nvPr/>
        </p:nvCxnSpPr>
        <p:spPr>
          <a:xfrm>
            <a:off x="44937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A8B134D-0B5B-F445-B088-DD8701DAD7FA}"/>
              </a:ext>
            </a:extLst>
          </p:cNvPr>
          <p:cNvCxnSpPr/>
          <p:nvPr/>
        </p:nvCxnSpPr>
        <p:spPr>
          <a:xfrm>
            <a:off x="47604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81B78B2-F6BD-F044-9341-C9BA158A38CA}"/>
              </a:ext>
            </a:extLst>
          </p:cNvPr>
          <p:cNvCxnSpPr/>
          <p:nvPr/>
        </p:nvCxnSpPr>
        <p:spPr>
          <a:xfrm>
            <a:off x="50271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C269923-6CC8-9143-B745-C503FE640DA1}"/>
              </a:ext>
            </a:extLst>
          </p:cNvPr>
          <p:cNvCxnSpPr/>
          <p:nvPr/>
        </p:nvCxnSpPr>
        <p:spPr>
          <a:xfrm>
            <a:off x="52938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D53B2B5-F88D-4A40-BFDD-0645EA96232C}"/>
              </a:ext>
            </a:extLst>
          </p:cNvPr>
          <p:cNvCxnSpPr/>
          <p:nvPr/>
        </p:nvCxnSpPr>
        <p:spPr>
          <a:xfrm>
            <a:off x="55605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207689B-4372-C844-A86A-6D003F3A4139}"/>
              </a:ext>
            </a:extLst>
          </p:cNvPr>
          <p:cNvCxnSpPr/>
          <p:nvPr/>
        </p:nvCxnSpPr>
        <p:spPr>
          <a:xfrm>
            <a:off x="58272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45350AA-0448-5D4F-B155-BF9630AC0AE5}"/>
              </a:ext>
            </a:extLst>
          </p:cNvPr>
          <p:cNvCxnSpPr>
            <a:cxnSpLocks/>
          </p:cNvCxnSpPr>
          <p:nvPr/>
        </p:nvCxnSpPr>
        <p:spPr>
          <a:xfrm flipH="1">
            <a:off x="2047556" y="2478459"/>
            <a:ext cx="1361095"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36" name="Straight Connector 35">
            <a:extLst>
              <a:ext uri="{FF2B5EF4-FFF2-40B4-BE49-F238E27FC236}">
                <a16:creationId xmlns:a16="http://schemas.microsoft.com/office/drawing/2014/main" id="{CC8D6898-5D8D-DF4B-87FE-7218DEFBED16}"/>
              </a:ext>
            </a:extLst>
          </p:cNvPr>
          <p:cNvCxnSpPr/>
          <p:nvPr/>
        </p:nvCxnSpPr>
        <p:spPr>
          <a:xfrm flipH="1">
            <a:off x="3235270"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9EB88CE-81FA-BB4B-B232-0EA6C05A7EAA}"/>
              </a:ext>
            </a:extLst>
          </p:cNvPr>
          <p:cNvCxnSpPr/>
          <p:nvPr/>
        </p:nvCxnSpPr>
        <p:spPr>
          <a:xfrm flipH="1">
            <a:off x="2968570"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AD5203E-D787-0543-9A4C-EC84607DBC95}"/>
              </a:ext>
            </a:extLst>
          </p:cNvPr>
          <p:cNvCxnSpPr/>
          <p:nvPr/>
        </p:nvCxnSpPr>
        <p:spPr>
          <a:xfrm flipH="1">
            <a:off x="2701870"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DF49791-36DF-6D45-BFED-32CF4B641EB6}"/>
              </a:ext>
            </a:extLst>
          </p:cNvPr>
          <p:cNvSpPr txBox="1"/>
          <p:nvPr/>
        </p:nvSpPr>
        <p:spPr>
          <a:xfrm>
            <a:off x="3742086" y="2508878"/>
            <a:ext cx="46281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grpSp>
        <p:nvGrpSpPr>
          <p:cNvPr id="2" name="Group 1">
            <a:extLst>
              <a:ext uri="{FF2B5EF4-FFF2-40B4-BE49-F238E27FC236}">
                <a16:creationId xmlns:a16="http://schemas.microsoft.com/office/drawing/2014/main" id="{8F09FBEB-AE53-074B-AD75-1D8B10D9A2F8}"/>
              </a:ext>
            </a:extLst>
          </p:cNvPr>
          <p:cNvGrpSpPr/>
          <p:nvPr/>
        </p:nvGrpSpPr>
        <p:grpSpPr>
          <a:xfrm>
            <a:off x="3957379" y="812067"/>
            <a:ext cx="2573755" cy="1646609"/>
            <a:chOff x="5870643" y="3539098"/>
            <a:chExt cx="2573755" cy="1646609"/>
          </a:xfrm>
        </p:grpSpPr>
        <p:cxnSp>
          <p:nvCxnSpPr>
            <p:cNvPr id="65" name="Straight Arrow Connector 64">
              <a:extLst>
                <a:ext uri="{FF2B5EF4-FFF2-40B4-BE49-F238E27FC236}">
                  <a16:creationId xmlns:a16="http://schemas.microsoft.com/office/drawing/2014/main" id="{DFD94DA2-5E59-A84D-B3F7-A352513FC099}"/>
                </a:ext>
              </a:extLst>
            </p:cNvPr>
            <p:cNvCxnSpPr>
              <a:cxnSpLocks/>
            </p:cNvCxnSpPr>
            <p:nvPr/>
          </p:nvCxnSpPr>
          <p:spPr>
            <a:xfrm flipV="1">
              <a:off x="5870643" y="3726103"/>
              <a:ext cx="0" cy="145960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66" name="Straight Arrow Connector 65">
              <a:extLst>
                <a:ext uri="{FF2B5EF4-FFF2-40B4-BE49-F238E27FC236}">
                  <a16:creationId xmlns:a16="http://schemas.microsoft.com/office/drawing/2014/main" id="{C6F7C273-DB41-8D45-8BE2-ECA66B37F4C8}"/>
                </a:ext>
              </a:extLst>
            </p:cNvPr>
            <p:cNvCxnSpPr>
              <a:cxnSpLocks/>
            </p:cNvCxnSpPr>
            <p:nvPr/>
          </p:nvCxnSpPr>
          <p:spPr>
            <a:xfrm flipV="1">
              <a:off x="6140160" y="4315038"/>
              <a:ext cx="0" cy="870669"/>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67" name="Straight Arrow Connector 66">
              <a:extLst>
                <a:ext uri="{FF2B5EF4-FFF2-40B4-BE49-F238E27FC236}">
                  <a16:creationId xmlns:a16="http://schemas.microsoft.com/office/drawing/2014/main" id="{62C769E8-0DA5-534F-B668-AB41A4BBDBB9}"/>
                </a:ext>
              </a:extLst>
            </p:cNvPr>
            <p:cNvCxnSpPr>
              <a:cxnSpLocks/>
            </p:cNvCxnSpPr>
            <p:nvPr/>
          </p:nvCxnSpPr>
          <p:spPr>
            <a:xfrm flipV="1">
              <a:off x="6409677" y="4454523"/>
              <a:ext cx="0" cy="73118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68" name="Straight Arrow Connector 67">
              <a:extLst>
                <a:ext uri="{FF2B5EF4-FFF2-40B4-BE49-F238E27FC236}">
                  <a16:creationId xmlns:a16="http://schemas.microsoft.com/office/drawing/2014/main" id="{DB9E98A2-7C47-7642-9EDE-2134C5121678}"/>
                </a:ext>
              </a:extLst>
            </p:cNvPr>
            <p:cNvCxnSpPr>
              <a:cxnSpLocks/>
            </p:cNvCxnSpPr>
            <p:nvPr/>
          </p:nvCxnSpPr>
          <p:spPr>
            <a:xfrm flipV="1">
              <a:off x="6679194" y="4206550"/>
              <a:ext cx="0" cy="979157"/>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69" name="Straight Arrow Connector 68">
              <a:extLst>
                <a:ext uri="{FF2B5EF4-FFF2-40B4-BE49-F238E27FC236}">
                  <a16:creationId xmlns:a16="http://schemas.microsoft.com/office/drawing/2014/main" id="{E5289FFE-7120-3C43-B02B-BF88432CA540}"/>
                </a:ext>
              </a:extLst>
            </p:cNvPr>
            <p:cNvCxnSpPr>
              <a:cxnSpLocks/>
            </p:cNvCxnSpPr>
            <p:nvPr/>
          </p:nvCxnSpPr>
          <p:spPr>
            <a:xfrm flipV="1">
              <a:off x="6948711" y="3927581"/>
              <a:ext cx="0" cy="1258126"/>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70" name="Straight Arrow Connector 69">
              <a:extLst>
                <a:ext uri="{FF2B5EF4-FFF2-40B4-BE49-F238E27FC236}">
                  <a16:creationId xmlns:a16="http://schemas.microsoft.com/office/drawing/2014/main" id="{F13E7D73-218D-4541-83ED-2C88BB262B06}"/>
                </a:ext>
              </a:extLst>
            </p:cNvPr>
            <p:cNvCxnSpPr>
              <a:cxnSpLocks/>
            </p:cNvCxnSpPr>
            <p:nvPr/>
          </p:nvCxnSpPr>
          <p:spPr>
            <a:xfrm flipV="1">
              <a:off x="7187232" y="3726103"/>
              <a:ext cx="0" cy="145960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71" name="Straight Arrow Connector 70">
              <a:extLst>
                <a:ext uri="{FF2B5EF4-FFF2-40B4-BE49-F238E27FC236}">
                  <a16:creationId xmlns:a16="http://schemas.microsoft.com/office/drawing/2014/main" id="{CB287B7D-66D0-CB41-A1B1-8F32F701C9C4}"/>
                </a:ext>
              </a:extLst>
            </p:cNvPr>
            <p:cNvCxnSpPr>
              <a:cxnSpLocks/>
            </p:cNvCxnSpPr>
            <p:nvPr/>
          </p:nvCxnSpPr>
          <p:spPr>
            <a:xfrm flipV="1">
              <a:off x="7456749" y="3554600"/>
              <a:ext cx="0" cy="1631107"/>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72" name="Straight Arrow Connector 71">
              <a:extLst>
                <a:ext uri="{FF2B5EF4-FFF2-40B4-BE49-F238E27FC236}">
                  <a16:creationId xmlns:a16="http://schemas.microsoft.com/office/drawing/2014/main" id="{00DF2AE4-6836-6D46-8C3E-2E9E74DE0DDF}"/>
                </a:ext>
              </a:extLst>
            </p:cNvPr>
            <p:cNvCxnSpPr>
              <a:cxnSpLocks/>
            </p:cNvCxnSpPr>
            <p:nvPr/>
          </p:nvCxnSpPr>
          <p:spPr>
            <a:xfrm flipV="1">
              <a:off x="7726266" y="3726103"/>
              <a:ext cx="0" cy="145960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73" name="Straight Arrow Connector 72">
              <a:extLst>
                <a:ext uri="{FF2B5EF4-FFF2-40B4-BE49-F238E27FC236}">
                  <a16:creationId xmlns:a16="http://schemas.microsoft.com/office/drawing/2014/main" id="{45723ED7-C5E5-D944-B24B-BD2359981FA1}"/>
                </a:ext>
              </a:extLst>
            </p:cNvPr>
            <p:cNvCxnSpPr>
              <a:cxnSpLocks/>
            </p:cNvCxnSpPr>
            <p:nvPr/>
          </p:nvCxnSpPr>
          <p:spPr>
            <a:xfrm flipV="1">
              <a:off x="7995783" y="3927581"/>
              <a:ext cx="0" cy="1258126"/>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74" name="Straight Arrow Connector 73">
              <a:extLst>
                <a:ext uri="{FF2B5EF4-FFF2-40B4-BE49-F238E27FC236}">
                  <a16:creationId xmlns:a16="http://schemas.microsoft.com/office/drawing/2014/main" id="{CFE1D788-A255-864D-A8C8-15F4544346D6}"/>
                </a:ext>
              </a:extLst>
            </p:cNvPr>
            <p:cNvCxnSpPr>
              <a:cxnSpLocks/>
            </p:cNvCxnSpPr>
            <p:nvPr/>
          </p:nvCxnSpPr>
          <p:spPr>
            <a:xfrm flipV="1">
              <a:off x="8265300" y="4454523"/>
              <a:ext cx="0" cy="73118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89" name="Freeform 88">
              <a:extLst>
                <a:ext uri="{FF2B5EF4-FFF2-40B4-BE49-F238E27FC236}">
                  <a16:creationId xmlns:a16="http://schemas.microsoft.com/office/drawing/2014/main" id="{7D760B3C-0C32-AC43-B9CF-2812D3366FC2}"/>
                </a:ext>
              </a:extLst>
            </p:cNvPr>
            <p:cNvSpPr/>
            <p:nvPr/>
          </p:nvSpPr>
          <p:spPr>
            <a:xfrm>
              <a:off x="5902676" y="3539098"/>
              <a:ext cx="2541722" cy="1116902"/>
            </a:xfrm>
            <a:custGeom>
              <a:avLst/>
              <a:gdLst>
                <a:gd name="connsiteX0" fmla="*/ 0 w 2541722"/>
                <a:gd name="connsiteY0" fmla="*/ 202502 h 1116902"/>
                <a:gd name="connsiteX1" fmla="*/ 371959 w 2541722"/>
                <a:gd name="connsiteY1" fmla="*/ 946420 h 1116902"/>
                <a:gd name="connsiteX2" fmla="*/ 991892 w 2541722"/>
                <a:gd name="connsiteY2" fmla="*/ 434976 h 1116902"/>
                <a:gd name="connsiteX3" fmla="*/ 1549831 w 2541722"/>
                <a:gd name="connsiteY3" fmla="*/ 1024 h 1116902"/>
                <a:gd name="connsiteX4" fmla="*/ 2247254 w 2541722"/>
                <a:gd name="connsiteY4" fmla="*/ 558963 h 1116902"/>
                <a:gd name="connsiteX5" fmla="*/ 2541722 w 2541722"/>
                <a:gd name="connsiteY5" fmla="*/ 1116902 h 111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1722" h="1116902">
                  <a:moveTo>
                    <a:pt x="0" y="202502"/>
                  </a:moveTo>
                  <a:cubicBezTo>
                    <a:pt x="103322" y="555088"/>
                    <a:pt x="206644" y="907674"/>
                    <a:pt x="371959" y="946420"/>
                  </a:cubicBezTo>
                  <a:cubicBezTo>
                    <a:pt x="537274" y="985166"/>
                    <a:pt x="795580" y="592542"/>
                    <a:pt x="991892" y="434976"/>
                  </a:cubicBezTo>
                  <a:cubicBezTo>
                    <a:pt x="1188204" y="277410"/>
                    <a:pt x="1340604" y="-19640"/>
                    <a:pt x="1549831" y="1024"/>
                  </a:cubicBezTo>
                  <a:cubicBezTo>
                    <a:pt x="1759058" y="21688"/>
                    <a:pt x="2081939" y="372983"/>
                    <a:pt x="2247254" y="558963"/>
                  </a:cubicBezTo>
                  <a:cubicBezTo>
                    <a:pt x="2412569" y="744943"/>
                    <a:pt x="2477145" y="930922"/>
                    <a:pt x="2541722" y="1116902"/>
                  </a:cubicBezTo>
                </a:path>
              </a:pathLst>
            </a:custGeom>
            <a:noFill/>
            <a:ln w="412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7" name="Straight Connector 76">
            <a:extLst>
              <a:ext uri="{FF2B5EF4-FFF2-40B4-BE49-F238E27FC236}">
                <a16:creationId xmlns:a16="http://schemas.microsoft.com/office/drawing/2014/main" id="{005C6128-1FB8-A144-AA2C-28EF46069798}"/>
              </a:ext>
            </a:extLst>
          </p:cNvPr>
          <p:cNvCxnSpPr>
            <a:cxnSpLocks/>
          </p:cNvCxnSpPr>
          <p:nvPr/>
        </p:nvCxnSpPr>
        <p:spPr>
          <a:xfrm>
            <a:off x="3779878" y="4391628"/>
            <a:ext cx="2784989"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79" name="Straight Arrow Connector 78">
            <a:extLst>
              <a:ext uri="{FF2B5EF4-FFF2-40B4-BE49-F238E27FC236}">
                <a16:creationId xmlns:a16="http://schemas.microsoft.com/office/drawing/2014/main" id="{DD239A7D-DC64-D741-962E-1CF13B70F814}"/>
              </a:ext>
            </a:extLst>
          </p:cNvPr>
          <p:cNvCxnSpPr>
            <a:cxnSpLocks/>
          </p:cNvCxnSpPr>
          <p:nvPr/>
        </p:nvCxnSpPr>
        <p:spPr>
          <a:xfrm flipV="1">
            <a:off x="4578265" y="3128884"/>
            <a:ext cx="0" cy="1253308"/>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80" name="Straight Connector 79">
            <a:extLst>
              <a:ext uri="{FF2B5EF4-FFF2-40B4-BE49-F238E27FC236}">
                <a16:creationId xmlns:a16="http://schemas.microsoft.com/office/drawing/2014/main" id="{93D28B3B-FCAA-F748-9DF2-D681EC129522}"/>
              </a:ext>
            </a:extLst>
          </p:cNvPr>
          <p:cNvCxnSpPr>
            <a:cxnSpLocks/>
          </p:cNvCxnSpPr>
          <p:nvPr/>
        </p:nvCxnSpPr>
        <p:spPr>
          <a:xfrm>
            <a:off x="37769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79C0518-6513-4346-9ADE-AD3975ED5579}"/>
              </a:ext>
            </a:extLst>
          </p:cNvPr>
          <p:cNvCxnSpPr>
            <a:cxnSpLocks/>
          </p:cNvCxnSpPr>
          <p:nvPr/>
        </p:nvCxnSpPr>
        <p:spPr>
          <a:xfrm>
            <a:off x="40436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0128452-FDAC-5449-8389-04E874892914}"/>
              </a:ext>
            </a:extLst>
          </p:cNvPr>
          <p:cNvCxnSpPr>
            <a:cxnSpLocks/>
          </p:cNvCxnSpPr>
          <p:nvPr/>
        </p:nvCxnSpPr>
        <p:spPr>
          <a:xfrm>
            <a:off x="43103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633A19C-59D7-7C4D-8722-C0A8AB7D1D56}"/>
              </a:ext>
            </a:extLst>
          </p:cNvPr>
          <p:cNvCxnSpPr>
            <a:cxnSpLocks/>
          </p:cNvCxnSpPr>
          <p:nvPr/>
        </p:nvCxnSpPr>
        <p:spPr>
          <a:xfrm>
            <a:off x="45770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7295CFC-D2D0-424C-A91D-78FF58C62610}"/>
              </a:ext>
            </a:extLst>
          </p:cNvPr>
          <p:cNvCxnSpPr>
            <a:cxnSpLocks/>
          </p:cNvCxnSpPr>
          <p:nvPr/>
        </p:nvCxnSpPr>
        <p:spPr>
          <a:xfrm>
            <a:off x="48437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171182B-E0B4-E643-A719-5EE39978A0A5}"/>
              </a:ext>
            </a:extLst>
          </p:cNvPr>
          <p:cNvCxnSpPr>
            <a:cxnSpLocks/>
          </p:cNvCxnSpPr>
          <p:nvPr/>
        </p:nvCxnSpPr>
        <p:spPr>
          <a:xfrm>
            <a:off x="51104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21F043F-8276-E346-B565-197D3C8DD4BA}"/>
              </a:ext>
            </a:extLst>
          </p:cNvPr>
          <p:cNvCxnSpPr>
            <a:cxnSpLocks/>
          </p:cNvCxnSpPr>
          <p:nvPr/>
        </p:nvCxnSpPr>
        <p:spPr>
          <a:xfrm>
            <a:off x="53771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2A50517-4975-CA4E-941B-F7D4B6348459}"/>
              </a:ext>
            </a:extLst>
          </p:cNvPr>
          <p:cNvCxnSpPr>
            <a:cxnSpLocks/>
          </p:cNvCxnSpPr>
          <p:nvPr/>
        </p:nvCxnSpPr>
        <p:spPr>
          <a:xfrm>
            <a:off x="56438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75A0E36-1CE6-2541-AAD8-9BE85FE24C01}"/>
              </a:ext>
            </a:extLst>
          </p:cNvPr>
          <p:cNvCxnSpPr>
            <a:cxnSpLocks/>
          </p:cNvCxnSpPr>
          <p:nvPr/>
        </p:nvCxnSpPr>
        <p:spPr>
          <a:xfrm>
            <a:off x="59105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3C065A2-EF96-944B-B0D2-7BE551385C33}"/>
              </a:ext>
            </a:extLst>
          </p:cNvPr>
          <p:cNvCxnSpPr>
            <a:cxnSpLocks/>
          </p:cNvCxnSpPr>
          <p:nvPr/>
        </p:nvCxnSpPr>
        <p:spPr>
          <a:xfrm>
            <a:off x="61772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B8F71F9-9278-DD47-951A-B1CB88A8A2AF}"/>
              </a:ext>
            </a:extLst>
          </p:cNvPr>
          <p:cNvCxnSpPr>
            <a:cxnSpLocks/>
          </p:cNvCxnSpPr>
          <p:nvPr/>
        </p:nvCxnSpPr>
        <p:spPr>
          <a:xfrm flipH="1">
            <a:off x="2397604" y="4391628"/>
            <a:ext cx="1361095"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92" name="Straight Connector 91">
            <a:extLst>
              <a:ext uri="{FF2B5EF4-FFF2-40B4-BE49-F238E27FC236}">
                <a16:creationId xmlns:a16="http://schemas.microsoft.com/office/drawing/2014/main" id="{29778845-82AB-AF4B-ABD4-1605E98B903B}"/>
              </a:ext>
            </a:extLst>
          </p:cNvPr>
          <p:cNvCxnSpPr>
            <a:cxnSpLocks/>
          </p:cNvCxnSpPr>
          <p:nvPr/>
        </p:nvCxnSpPr>
        <p:spPr>
          <a:xfrm flipH="1">
            <a:off x="3585318"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A8A47502-2866-8241-8033-7CA5B216DD7B}"/>
              </a:ext>
            </a:extLst>
          </p:cNvPr>
          <p:cNvCxnSpPr>
            <a:cxnSpLocks/>
          </p:cNvCxnSpPr>
          <p:nvPr/>
        </p:nvCxnSpPr>
        <p:spPr>
          <a:xfrm flipH="1">
            <a:off x="3318618"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4D6D324-9755-A346-B007-30A3728C3425}"/>
              </a:ext>
            </a:extLst>
          </p:cNvPr>
          <p:cNvCxnSpPr>
            <a:cxnSpLocks/>
          </p:cNvCxnSpPr>
          <p:nvPr/>
        </p:nvCxnSpPr>
        <p:spPr>
          <a:xfrm flipH="1">
            <a:off x="3051918"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8092998-6B56-4C45-88EE-472184B775A5}"/>
              </a:ext>
            </a:extLst>
          </p:cNvPr>
          <p:cNvCxnSpPr>
            <a:cxnSpLocks/>
          </p:cNvCxnSpPr>
          <p:nvPr/>
        </p:nvCxnSpPr>
        <p:spPr>
          <a:xfrm flipH="1">
            <a:off x="2785218"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5662AA72-93FD-5C4A-B906-A2F20D9669E6}"/>
              </a:ext>
            </a:extLst>
          </p:cNvPr>
          <p:cNvSpPr txBox="1"/>
          <p:nvPr/>
        </p:nvSpPr>
        <p:spPr>
          <a:xfrm>
            <a:off x="4092134" y="4422047"/>
            <a:ext cx="46281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cxnSp>
        <p:nvCxnSpPr>
          <p:cNvPr id="97" name="Straight Arrow Connector 96">
            <a:extLst>
              <a:ext uri="{FF2B5EF4-FFF2-40B4-BE49-F238E27FC236}">
                <a16:creationId xmlns:a16="http://schemas.microsoft.com/office/drawing/2014/main" id="{B1FD2295-EAE4-614E-900F-2B257F69275B}"/>
              </a:ext>
            </a:extLst>
          </p:cNvPr>
          <p:cNvCxnSpPr>
            <a:cxnSpLocks/>
          </p:cNvCxnSpPr>
          <p:nvPr/>
        </p:nvCxnSpPr>
        <p:spPr>
          <a:xfrm flipV="1">
            <a:off x="4838351" y="3423351"/>
            <a:ext cx="0" cy="968278"/>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98" name="Straight Arrow Connector 97">
            <a:extLst>
              <a:ext uri="{FF2B5EF4-FFF2-40B4-BE49-F238E27FC236}">
                <a16:creationId xmlns:a16="http://schemas.microsoft.com/office/drawing/2014/main" id="{52C6F42A-E39C-864E-B927-22C24ED7E733}"/>
              </a:ext>
            </a:extLst>
          </p:cNvPr>
          <p:cNvCxnSpPr>
            <a:cxnSpLocks/>
          </p:cNvCxnSpPr>
          <p:nvPr/>
        </p:nvCxnSpPr>
        <p:spPr>
          <a:xfrm flipV="1">
            <a:off x="5110452" y="3934795"/>
            <a:ext cx="0" cy="45683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99" name="Straight Arrow Connector 98">
            <a:extLst>
              <a:ext uri="{FF2B5EF4-FFF2-40B4-BE49-F238E27FC236}">
                <a16:creationId xmlns:a16="http://schemas.microsoft.com/office/drawing/2014/main" id="{8642C8E0-B71E-B145-A25E-72743F8EDE7F}"/>
              </a:ext>
            </a:extLst>
          </p:cNvPr>
          <p:cNvCxnSpPr>
            <a:cxnSpLocks/>
          </p:cNvCxnSpPr>
          <p:nvPr/>
        </p:nvCxnSpPr>
        <p:spPr>
          <a:xfrm flipV="1">
            <a:off x="5382553" y="3717819"/>
            <a:ext cx="0" cy="673810"/>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00" name="Straight Arrow Connector 99">
            <a:extLst>
              <a:ext uri="{FF2B5EF4-FFF2-40B4-BE49-F238E27FC236}">
                <a16:creationId xmlns:a16="http://schemas.microsoft.com/office/drawing/2014/main" id="{6AA8A90D-E535-FF48-B45C-054C1A752AF6}"/>
              </a:ext>
            </a:extLst>
          </p:cNvPr>
          <p:cNvCxnSpPr>
            <a:cxnSpLocks/>
          </p:cNvCxnSpPr>
          <p:nvPr/>
        </p:nvCxnSpPr>
        <p:spPr>
          <a:xfrm flipV="1">
            <a:off x="5654654" y="3934795"/>
            <a:ext cx="0" cy="45683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08" name="TextBox 107">
            <a:extLst>
              <a:ext uri="{FF2B5EF4-FFF2-40B4-BE49-F238E27FC236}">
                <a16:creationId xmlns:a16="http://schemas.microsoft.com/office/drawing/2014/main" id="{B2DF7188-57D4-C844-946F-43FF01FE4877}"/>
              </a:ext>
            </a:extLst>
          </p:cNvPr>
          <p:cNvSpPr txBox="1"/>
          <p:nvPr/>
        </p:nvSpPr>
        <p:spPr>
          <a:xfrm>
            <a:off x="5153486" y="4445959"/>
            <a:ext cx="1891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Time/Sample</a:t>
            </a:r>
          </a:p>
        </p:txBody>
      </p:sp>
      <p:sp>
        <p:nvSpPr>
          <p:cNvPr id="132" name="Freeform 131">
            <a:extLst>
              <a:ext uri="{FF2B5EF4-FFF2-40B4-BE49-F238E27FC236}">
                <a16:creationId xmlns:a16="http://schemas.microsoft.com/office/drawing/2014/main" id="{CB93DE9F-42D6-7244-965B-8CBA36ADAA65}"/>
              </a:ext>
            </a:extLst>
          </p:cNvPr>
          <p:cNvSpPr/>
          <p:nvPr/>
        </p:nvSpPr>
        <p:spPr>
          <a:xfrm>
            <a:off x="2758698" y="1937288"/>
            <a:ext cx="1177871" cy="1859797"/>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6" name="Picture 55">
            <a:extLst>
              <a:ext uri="{FF2B5EF4-FFF2-40B4-BE49-F238E27FC236}">
                <a16:creationId xmlns:a16="http://schemas.microsoft.com/office/drawing/2014/main" id="{7AD91B97-0850-7348-8125-142448AFB881}"/>
              </a:ext>
            </a:extLst>
          </p:cNvPr>
          <p:cNvPicPr>
            <a:picLocks noChangeAspect="1"/>
          </p:cNvPicPr>
          <p:nvPr/>
        </p:nvPicPr>
        <p:blipFill>
          <a:blip r:embed="rId2"/>
          <a:stretch>
            <a:fillRect/>
          </a:stretch>
        </p:blipFill>
        <p:spPr>
          <a:xfrm>
            <a:off x="96285" y="810958"/>
            <a:ext cx="3591578" cy="1254543"/>
          </a:xfrm>
          <a:prstGeom prst="rect">
            <a:avLst/>
          </a:prstGeom>
        </p:spPr>
      </p:pic>
    </p:spTree>
    <p:extLst>
      <p:ext uri="{BB962C8B-B14F-4D97-AF65-F5344CB8AC3E}">
        <p14:creationId xmlns:p14="http://schemas.microsoft.com/office/powerpoint/2010/main" val="5066432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9CB748BB-905C-3D46-879A-A5679FB2249A}"/>
              </a:ext>
            </a:extLst>
          </p:cNvPr>
          <p:cNvCxnSpPr>
            <a:cxnSpLocks/>
          </p:cNvCxnSpPr>
          <p:nvPr/>
        </p:nvCxnSpPr>
        <p:spPr>
          <a:xfrm>
            <a:off x="3429830" y="2478459"/>
            <a:ext cx="2784989"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7" name="TextBox 56">
            <a:extLst>
              <a:ext uri="{FF2B5EF4-FFF2-40B4-BE49-F238E27FC236}">
                <a16:creationId xmlns:a16="http://schemas.microsoft.com/office/drawing/2014/main" id="{E0B85872-4CBA-364E-9311-1FC220E391BE}"/>
              </a:ext>
            </a:extLst>
          </p:cNvPr>
          <p:cNvSpPr txBox="1"/>
          <p:nvPr/>
        </p:nvSpPr>
        <p:spPr>
          <a:xfrm>
            <a:off x="4881251" y="2594938"/>
            <a:ext cx="1891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Time/Sample</a:t>
            </a:r>
          </a:p>
        </p:txBody>
      </p:sp>
      <p:sp>
        <p:nvSpPr>
          <p:cNvPr id="15" name="TextBox 14">
            <a:extLst>
              <a:ext uri="{FF2B5EF4-FFF2-40B4-BE49-F238E27FC236}">
                <a16:creationId xmlns:a16="http://schemas.microsoft.com/office/drawing/2014/main" id="{FFE8817E-954B-6246-B53E-EA391C07024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Impulse response: Theory</a:t>
            </a:r>
          </a:p>
        </p:txBody>
      </p:sp>
      <p:cxnSp>
        <p:nvCxnSpPr>
          <p:cNvPr id="19" name="Straight Connector 18">
            <a:extLst>
              <a:ext uri="{FF2B5EF4-FFF2-40B4-BE49-F238E27FC236}">
                <a16:creationId xmlns:a16="http://schemas.microsoft.com/office/drawing/2014/main" id="{EB2B803A-5EA5-3649-AFF3-184710F2D00F}"/>
              </a:ext>
            </a:extLst>
          </p:cNvPr>
          <p:cNvCxnSpPr/>
          <p:nvPr/>
        </p:nvCxnSpPr>
        <p:spPr>
          <a:xfrm>
            <a:off x="34269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1F532D2-D28E-6441-B62B-1FBD923078F7}"/>
              </a:ext>
            </a:extLst>
          </p:cNvPr>
          <p:cNvCxnSpPr/>
          <p:nvPr/>
        </p:nvCxnSpPr>
        <p:spPr>
          <a:xfrm>
            <a:off x="36936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A83E664-A271-FC49-8CD8-F64A0FDFC3A7}"/>
              </a:ext>
            </a:extLst>
          </p:cNvPr>
          <p:cNvCxnSpPr/>
          <p:nvPr/>
        </p:nvCxnSpPr>
        <p:spPr>
          <a:xfrm>
            <a:off x="39603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C3B3BF0-0743-E242-98DD-ECAD3C976A69}"/>
              </a:ext>
            </a:extLst>
          </p:cNvPr>
          <p:cNvCxnSpPr/>
          <p:nvPr/>
        </p:nvCxnSpPr>
        <p:spPr>
          <a:xfrm>
            <a:off x="42270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BC3E972-9457-3E46-851A-5B34A81A3580}"/>
              </a:ext>
            </a:extLst>
          </p:cNvPr>
          <p:cNvCxnSpPr/>
          <p:nvPr/>
        </p:nvCxnSpPr>
        <p:spPr>
          <a:xfrm>
            <a:off x="44937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A8B134D-0B5B-F445-B088-DD8701DAD7FA}"/>
              </a:ext>
            </a:extLst>
          </p:cNvPr>
          <p:cNvCxnSpPr/>
          <p:nvPr/>
        </p:nvCxnSpPr>
        <p:spPr>
          <a:xfrm>
            <a:off x="47604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81B78B2-F6BD-F044-9341-C9BA158A38CA}"/>
              </a:ext>
            </a:extLst>
          </p:cNvPr>
          <p:cNvCxnSpPr/>
          <p:nvPr/>
        </p:nvCxnSpPr>
        <p:spPr>
          <a:xfrm>
            <a:off x="50271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C269923-6CC8-9143-B745-C503FE640DA1}"/>
              </a:ext>
            </a:extLst>
          </p:cNvPr>
          <p:cNvCxnSpPr/>
          <p:nvPr/>
        </p:nvCxnSpPr>
        <p:spPr>
          <a:xfrm>
            <a:off x="52938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D53B2B5-F88D-4A40-BFDD-0645EA96232C}"/>
              </a:ext>
            </a:extLst>
          </p:cNvPr>
          <p:cNvCxnSpPr/>
          <p:nvPr/>
        </p:nvCxnSpPr>
        <p:spPr>
          <a:xfrm>
            <a:off x="55605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207689B-4372-C844-A86A-6D003F3A4139}"/>
              </a:ext>
            </a:extLst>
          </p:cNvPr>
          <p:cNvCxnSpPr/>
          <p:nvPr/>
        </p:nvCxnSpPr>
        <p:spPr>
          <a:xfrm>
            <a:off x="58272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45350AA-0448-5D4F-B155-BF9630AC0AE5}"/>
              </a:ext>
            </a:extLst>
          </p:cNvPr>
          <p:cNvCxnSpPr>
            <a:cxnSpLocks/>
          </p:cNvCxnSpPr>
          <p:nvPr/>
        </p:nvCxnSpPr>
        <p:spPr>
          <a:xfrm flipH="1">
            <a:off x="2047556" y="2478459"/>
            <a:ext cx="1361095"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36" name="Straight Connector 35">
            <a:extLst>
              <a:ext uri="{FF2B5EF4-FFF2-40B4-BE49-F238E27FC236}">
                <a16:creationId xmlns:a16="http://schemas.microsoft.com/office/drawing/2014/main" id="{CC8D6898-5D8D-DF4B-87FE-7218DEFBED16}"/>
              </a:ext>
            </a:extLst>
          </p:cNvPr>
          <p:cNvCxnSpPr/>
          <p:nvPr/>
        </p:nvCxnSpPr>
        <p:spPr>
          <a:xfrm flipH="1">
            <a:off x="3235270"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9EB88CE-81FA-BB4B-B232-0EA6C05A7EAA}"/>
              </a:ext>
            </a:extLst>
          </p:cNvPr>
          <p:cNvCxnSpPr/>
          <p:nvPr/>
        </p:nvCxnSpPr>
        <p:spPr>
          <a:xfrm flipH="1">
            <a:off x="2968570"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AD5203E-D787-0543-9A4C-EC84607DBC95}"/>
              </a:ext>
            </a:extLst>
          </p:cNvPr>
          <p:cNvCxnSpPr/>
          <p:nvPr/>
        </p:nvCxnSpPr>
        <p:spPr>
          <a:xfrm flipH="1">
            <a:off x="2701870"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DF49791-36DF-6D45-BFED-32CF4B641EB6}"/>
              </a:ext>
            </a:extLst>
          </p:cNvPr>
          <p:cNvSpPr txBox="1"/>
          <p:nvPr/>
        </p:nvSpPr>
        <p:spPr>
          <a:xfrm>
            <a:off x="3742086" y="2508878"/>
            <a:ext cx="46281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cxnSp>
        <p:nvCxnSpPr>
          <p:cNvPr id="30" name="Straight Connector 29">
            <a:extLst>
              <a:ext uri="{FF2B5EF4-FFF2-40B4-BE49-F238E27FC236}">
                <a16:creationId xmlns:a16="http://schemas.microsoft.com/office/drawing/2014/main" id="{27C11A40-4339-AC42-9AE2-2BE4C07A4EB9}"/>
              </a:ext>
            </a:extLst>
          </p:cNvPr>
          <p:cNvCxnSpPr>
            <a:cxnSpLocks/>
          </p:cNvCxnSpPr>
          <p:nvPr/>
        </p:nvCxnSpPr>
        <p:spPr>
          <a:xfrm>
            <a:off x="4059046" y="5637237"/>
            <a:ext cx="2784989"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33" name="Straight Arrow Connector 32">
            <a:extLst>
              <a:ext uri="{FF2B5EF4-FFF2-40B4-BE49-F238E27FC236}">
                <a16:creationId xmlns:a16="http://schemas.microsoft.com/office/drawing/2014/main" id="{316A4332-B138-A848-9304-516348AC2158}"/>
              </a:ext>
            </a:extLst>
          </p:cNvPr>
          <p:cNvCxnSpPr>
            <a:cxnSpLocks/>
          </p:cNvCxnSpPr>
          <p:nvPr/>
        </p:nvCxnSpPr>
        <p:spPr>
          <a:xfrm flipV="1">
            <a:off x="4857433" y="4846426"/>
            <a:ext cx="0" cy="778207"/>
          </a:xfrm>
          <a:prstGeom prst="straightConnector1">
            <a:avLst/>
          </a:prstGeom>
          <a:solidFill>
            <a:schemeClr val="accent6">
              <a:lumMod val="60000"/>
              <a:lumOff val="40000"/>
            </a:schemeClr>
          </a:solidFill>
          <a:ln w="47625">
            <a:solidFill>
              <a:srgbClr val="7030A0"/>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34" name="Straight Connector 33">
            <a:extLst>
              <a:ext uri="{FF2B5EF4-FFF2-40B4-BE49-F238E27FC236}">
                <a16:creationId xmlns:a16="http://schemas.microsoft.com/office/drawing/2014/main" id="{67CBDB3B-DA9D-F544-B945-93141937835F}"/>
              </a:ext>
            </a:extLst>
          </p:cNvPr>
          <p:cNvCxnSpPr/>
          <p:nvPr/>
        </p:nvCxnSpPr>
        <p:spPr>
          <a:xfrm>
            <a:off x="4056120"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32862CF-BF0D-3040-86CE-130002AEDD5A}"/>
              </a:ext>
            </a:extLst>
          </p:cNvPr>
          <p:cNvCxnSpPr/>
          <p:nvPr/>
        </p:nvCxnSpPr>
        <p:spPr>
          <a:xfrm>
            <a:off x="4322820"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B4BBE68-DCCA-C54E-BED0-3A73D45D9F90}"/>
              </a:ext>
            </a:extLst>
          </p:cNvPr>
          <p:cNvCxnSpPr/>
          <p:nvPr/>
        </p:nvCxnSpPr>
        <p:spPr>
          <a:xfrm>
            <a:off x="4589520"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BA2425D-8C55-6940-97E3-6A6FF856FCC5}"/>
              </a:ext>
            </a:extLst>
          </p:cNvPr>
          <p:cNvCxnSpPr/>
          <p:nvPr/>
        </p:nvCxnSpPr>
        <p:spPr>
          <a:xfrm>
            <a:off x="4856220"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BE293F9-839D-CB4A-80CF-32499E79EF17}"/>
              </a:ext>
            </a:extLst>
          </p:cNvPr>
          <p:cNvCxnSpPr/>
          <p:nvPr/>
        </p:nvCxnSpPr>
        <p:spPr>
          <a:xfrm>
            <a:off x="5122920"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065D48C-A5F4-AC47-9D89-59E0D984930C}"/>
              </a:ext>
            </a:extLst>
          </p:cNvPr>
          <p:cNvCxnSpPr/>
          <p:nvPr/>
        </p:nvCxnSpPr>
        <p:spPr>
          <a:xfrm>
            <a:off x="5389620"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260B474-BE51-8B48-B5CC-642925D668DF}"/>
              </a:ext>
            </a:extLst>
          </p:cNvPr>
          <p:cNvCxnSpPr/>
          <p:nvPr/>
        </p:nvCxnSpPr>
        <p:spPr>
          <a:xfrm>
            <a:off x="5656320"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68F4071-1DC7-7F43-BD95-2902A1BFCD12}"/>
              </a:ext>
            </a:extLst>
          </p:cNvPr>
          <p:cNvCxnSpPr/>
          <p:nvPr/>
        </p:nvCxnSpPr>
        <p:spPr>
          <a:xfrm>
            <a:off x="5923020"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815FD97-7D2C-CC4D-AD7E-7990BA94C9C9}"/>
              </a:ext>
            </a:extLst>
          </p:cNvPr>
          <p:cNvCxnSpPr/>
          <p:nvPr/>
        </p:nvCxnSpPr>
        <p:spPr>
          <a:xfrm>
            <a:off x="6189720"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517A839-25DD-B745-935B-D743716263AE}"/>
              </a:ext>
            </a:extLst>
          </p:cNvPr>
          <p:cNvCxnSpPr/>
          <p:nvPr/>
        </p:nvCxnSpPr>
        <p:spPr>
          <a:xfrm>
            <a:off x="6456420"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7355418-9A86-7243-84BD-9E09E0C11E65}"/>
              </a:ext>
            </a:extLst>
          </p:cNvPr>
          <p:cNvCxnSpPr>
            <a:cxnSpLocks/>
          </p:cNvCxnSpPr>
          <p:nvPr/>
        </p:nvCxnSpPr>
        <p:spPr>
          <a:xfrm flipH="1">
            <a:off x="2676772" y="5637237"/>
            <a:ext cx="1361095"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1" name="Straight Connector 50">
            <a:extLst>
              <a:ext uri="{FF2B5EF4-FFF2-40B4-BE49-F238E27FC236}">
                <a16:creationId xmlns:a16="http://schemas.microsoft.com/office/drawing/2014/main" id="{B6FE06B3-9BCD-9340-BF2C-382EA02C69C3}"/>
              </a:ext>
            </a:extLst>
          </p:cNvPr>
          <p:cNvCxnSpPr/>
          <p:nvPr/>
        </p:nvCxnSpPr>
        <p:spPr>
          <a:xfrm flipH="1">
            <a:off x="3864486"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2008A9F-B776-9D41-B15C-B84E2E3040C6}"/>
              </a:ext>
            </a:extLst>
          </p:cNvPr>
          <p:cNvCxnSpPr/>
          <p:nvPr/>
        </p:nvCxnSpPr>
        <p:spPr>
          <a:xfrm flipH="1">
            <a:off x="3597786"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5C6317B-310C-3846-B6FE-8B81FE4291C4}"/>
              </a:ext>
            </a:extLst>
          </p:cNvPr>
          <p:cNvCxnSpPr/>
          <p:nvPr/>
        </p:nvCxnSpPr>
        <p:spPr>
          <a:xfrm flipH="1">
            <a:off x="3331086"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A5CFBAA-774D-4043-BFCA-E5BE8F1B9378}"/>
              </a:ext>
            </a:extLst>
          </p:cNvPr>
          <p:cNvCxnSpPr/>
          <p:nvPr/>
        </p:nvCxnSpPr>
        <p:spPr>
          <a:xfrm flipH="1">
            <a:off x="3064386"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0799AC2-9269-244C-802A-7B705C2F6DEC}"/>
              </a:ext>
            </a:extLst>
          </p:cNvPr>
          <p:cNvCxnSpPr>
            <a:cxnSpLocks/>
          </p:cNvCxnSpPr>
          <p:nvPr/>
        </p:nvCxnSpPr>
        <p:spPr>
          <a:xfrm flipV="1">
            <a:off x="5117519" y="5060492"/>
            <a:ext cx="0" cy="601228"/>
          </a:xfrm>
          <a:prstGeom prst="straightConnector1">
            <a:avLst/>
          </a:prstGeom>
          <a:solidFill>
            <a:schemeClr val="accent6">
              <a:lumMod val="60000"/>
              <a:lumOff val="40000"/>
            </a:schemeClr>
          </a:solidFill>
          <a:ln w="47625">
            <a:solidFill>
              <a:srgbClr val="7030A0"/>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58" name="Straight Arrow Connector 57">
            <a:extLst>
              <a:ext uri="{FF2B5EF4-FFF2-40B4-BE49-F238E27FC236}">
                <a16:creationId xmlns:a16="http://schemas.microsoft.com/office/drawing/2014/main" id="{4770B2DF-B843-E44F-8E95-44ED942CC498}"/>
              </a:ext>
            </a:extLst>
          </p:cNvPr>
          <p:cNvCxnSpPr>
            <a:cxnSpLocks/>
          </p:cNvCxnSpPr>
          <p:nvPr/>
        </p:nvCxnSpPr>
        <p:spPr>
          <a:xfrm flipV="1">
            <a:off x="5389620" y="5368623"/>
            <a:ext cx="0" cy="283658"/>
          </a:xfrm>
          <a:prstGeom prst="straightConnector1">
            <a:avLst/>
          </a:prstGeom>
          <a:solidFill>
            <a:schemeClr val="accent6">
              <a:lumMod val="60000"/>
              <a:lumOff val="40000"/>
            </a:schemeClr>
          </a:solidFill>
          <a:ln w="47625">
            <a:solidFill>
              <a:srgbClr val="7030A0"/>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59" name="Straight Arrow Connector 58">
            <a:extLst>
              <a:ext uri="{FF2B5EF4-FFF2-40B4-BE49-F238E27FC236}">
                <a16:creationId xmlns:a16="http://schemas.microsoft.com/office/drawing/2014/main" id="{47D6FB76-E263-B04C-AAF4-3BDCE917C277}"/>
              </a:ext>
            </a:extLst>
          </p:cNvPr>
          <p:cNvCxnSpPr>
            <a:cxnSpLocks/>
          </p:cNvCxnSpPr>
          <p:nvPr/>
        </p:nvCxnSpPr>
        <p:spPr>
          <a:xfrm flipV="1">
            <a:off x="5661721" y="5227099"/>
            <a:ext cx="0" cy="418389"/>
          </a:xfrm>
          <a:prstGeom prst="straightConnector1">
            <a:avLst/>
          </a:prstGeom>
          <a:solidFill>
            <a:schemeClr val="accent6">
              <a:lumMod val="60000"/>
              <a:lumOff val="40000"/>
            </a:schemeClr>
          </a:solidFill>
          <a:ln w="47625">
            <a:solidFill>
              <a:srgbClr val="7030A0"/>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61" name="Straight Arrow Connector 60">
            <a:extLst>
              <a:ext uri="{FF2B5EF4-FFF2-40B4-BE49-F238E27FC236}">
                <a16:creationId xmlns:a16="http://schemas.microsoft.com/office/drawing/2014/main" id="{85BEEAA3-73DD-7841-946A-13C828FD5917}"/>
              </a:ext>
            </a:extLst>
          </p:cNvPr>
          <p:cNvCxnSpPr>
            <a:cxnSpLocks/>
          </p:cNvCxnSpPr>
          <p:nvPr/>
        </p:nvCxnSpPr>
        <p:spPr>
          <a:xfrm flipV="1">
            <a:off x="5933822" y="5368623"/>
            <a:ext cx="0" cy="283658"/>
          </a:xfrm>
          <a:prstGeom prst="straightConnector1">
            <a:avLst/>
          </a:prstGeom>
          <a:solidFill>
            <a:schemeClr val="accent6">
              <a:lumMod val="60000"/>
              <a:lumOff val="40000"/>
            </a:schemeClr>
          </a:solidFill>
          <a:ln w="47625">
            <a:solidFill>
              <a:srgbClr val="7030A0"/>
            </a:solidFill>
            <a:tailEnd type="arrow"/>
          </a:ln>
        </p:spPr>
        <p:style>
          <a:lnRef idx="2">
            <a:schemeClr val="accent1">
              <a:shade val="50000"/>
            </a:schemeClr>
          </a:lnRef>
          <a:fillRef idx="1">
            <a:schemeClr val="accent1"/>
          </a:fillRef>
          <a:effectRef idx="0">
            <a:schemeClr val="accent1"/>
          </a:effectRef>
          <a:fontRef idx="minor">
            <a:schemeClr val="lt1"/>
          </a:fontRef>
        </p:style>
      </p:cxnSp>
      <p:grpSp>
        <p:nvGrpSpPr>
          <p:cNvPr id="2" name="Group 1">
            <a:extLst>
              <a:ext uri="{FF2B5EF4-FFF2-40B4-BE49-F238E27FC236}">
                <a16:creationId xmlns:a16="http://schemas.microsoft.com/office/drawing/2014/main" id="{8F09FBEB-AE53-074B-AD75-1D8B10D9A2F8}"/>
              </a:ext>
            </a:extLst>
          </p:cNvPr>
          <p:cNvGrpSpPr/>
          <p:nvPr/>
        </p:nvGrpSpPr>
        <p:grpSpPr>
          <a:xfrm>
            <a:off x="3957379" y="812067"/>
            <a:ext cx="2573755" cy="1646609"/>
            <a:chOff x="5870643" y="3539098"/>
            <a:chExt cx="2573755" cy="1646609"/>
          </a:xfrm>
        </p:grpSpPr>
        <p:cxnSp>
          <p:nvCxnSpPr>
            <p:cNvPr id="65" name="Straight Arrow Connector 64">
              <a:extLst>
                <a:ext uri="{FF2B5EF4-FFF2-40B4-BE49-F238E27FC236}">
                  <a16:creationId xmlns:a16="http://schemas.microsoft.com/office/drawing/2014/main" id="{DFD94DA2-5E59-A84D-B3F7-A352513FC099}"/>
                </a:ext>
              </a:extLst>
            </p:cNvPr>
            <p:cNvCxnSpPr>
              <a:cxnSpLocks/>
            </p:cNvCxnSpPr>
            <p:nvPr/>
          </p:nvCxnSpPr>
          <p:spPr>
            <a:xfrm flipV="1">
              <a:off x="5870643" y="3726103"/>
              <a:ext cx="0" cy="145960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66" name="Straight Arrow Connector 65">
              <a:extLst>
                <a:ext uri="{FF2B5EF4-FFF2-40B4-BE49-F238E27FC236}">
                  <a16:creationId xmlns:a16="http://schemas.microsoft.com/office/drawing/2014/main" id="{C6F7C273-DB41-8D45-8BE2-ECA66B37F4C8}"/>
                </a:ext>
              </a:extLst>
            </p:cNvPr>
            <p:cNvCxnSpPr>
              <a:cxnSpLocks/>
            </p:cNvCxnSpPr>
            <p:nvPr/>
          </p:nvCxnSpPr>
          <p:spPr>
            <a:xfrm flipV="1">
              <a:off x="6140160" y="4315038"/>
              <a:ext cx="0" cy="870669"/>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67" name="Straight Arrow Connector 66">
              <a:extLst>
                <a:ext uri="{FF2B5EF4-FFF2-40B4-BE49-F238E27FC236}">
                  <a16:creationId xmlns:a16="http://schemas.microsoft.com/office/drawing/2014/main" id="{62C769E8-0DA5-534F-B668-AB41A4BBDBB9}"/>
                </a:ext>
              </a:extLst>
            </p:cNvPr>
            <p:cNvCxnSpPr>
              <a:cxnSpLocks/>
            </p:cNvCxnSpPr>
            <p:nvPr/>
          </p:nvCxnSpPr>
          <p:spPr>
            <a:xfrm flipV="1">
              <a:off x="6409677" y="4454523"/>
              <a:ext cx="0" cy="73118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68" name="Straight Arrow Connector 67">
              <a:extLst>
                <a:ext uri="{FF2B5EF4-FFF2-40B4-BE49-F238E27FC236}">
                  <a16:creationId xmlns:a16="http://schemas.microsoft.com/office/drawing/2014/main" id="{DB9E98A2-7C47-7642-9EDE-2134C5121678}"/>
                </a:ext>
              </a:extLst>
            </p:cNvPr>
            <p:cNvCxnSpPr>
              <a:cxnSpLocks/>
            </p:cNvCxnSpPr>
            <p:nvPr/>
          </p:nvCxnSpPr>
          <p:spPr>
            <a:xfrm flipV="1">
              <a:off x="6679194" y="4206550"/>
              <a:ext cx="0" cy="979157"/>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69" name="Straight Arrow Connector 68">
              <a:extLst>
                <a:ext uri="{FF2B5EF4-FFF2-40B4-BE49-F238E27FC236}">
                  <a16:creationId xmlns:a16="http://schemas.microsoft.com/office/drawing/2014/main" id="{E5289FFE-7120-3C43-B02B-BF88432CA540}"/>
                </a:ext>
              </a:extLst>
            </p:cNvPr>
            <p:cNvCxnSpPr>
              <a:cxnSpLocks/>
            </p:cNvCxnSpPr>
            <p:nvPr/>
          </p:nvCxnSpPr>
          <p:spPr>
            <a:xfrm flipV="1">
              <a:off x="6948711" y="3927581"/>
              <a:ext cx="0" cy="1258126"/>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70" name="Straight Arrow Connector 69">
              <a:extLst>
                <a:ext uri="{FF2B5EF4-FFF2-40B4-BE49-F238E27FC236}">
                  <a16:creationId xmlns:a16="http://schemas.microsoft.com/office/drawing/2014/main" id="{F13E7D73-218D-4541-83ED-2C88BB262B06}"/>
                </a:ext>
              </a:extLst>
            </p:cNvPr>
            <p:cNvCxnSpPr>
              <a:cxnSpLocks/>
            </p:cNvCxnSpPr>
            <p:nvPr/>
          </p:nvCxnSpPr>
          <p:spPr>
            <a:xfrm flipV="1">
              <a:off x="7187232" y="3726103"/>
              <a:ext cx="0" cy="145960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71" name="Straight Arrow Connector 70">
              <a:extLst>
                <a:ext uri="{FF2B5EF4-FFF2-40B4-BE49-F238E27FC236}">
                  <a16:creationId xmlns:a16="http://schemas.microsoft.com/office/drawing/2014/main" id="{CB287B7D-66D0-CB41-A1B1-8F32F701C9C4}"/>
                </a:ext>
              </a:extLst>
            </p:cNvPr>
            <p:cNvCxnSpPr>
              <a:cxnSpLocks/>
            </p:cNvCxnSpPr>
            <p:nvPr/>
          </p:nvCxnSpPr>
          <p:spPr>
            <a:xfrm flipV="1">
              <a:off x="7456749" y="3554600"/>
              <a:ext cx="0" cy="1631107"/>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72" name="Straight Arrow Connector 71">
              <a:extLst>
                <a:ext uri="{FF2B5EF4-FFF2-40B4-BE49-F238E27FC236}">
                  <a16:creationId xmlns:a16="http://schemas.microsoft.com/office/drawing/2014/main" id="{00DF2AE4-6836-6D46-8C3E-2E9E74DE0DDF}"/>
                </a:ext>
              </a:extLst>
            </p:cNvPr>
            <p:cNvCxnSpPr>
              <a:cxnSpLocks/>
            </p:cNvCxnSpPr>
            <p:nvPr/>
          </p:nvCxnSpPr>
          <p:spPr>
            <a:xfrm flipV="1">
              <a:off x="7726266" y="3726103"/>
              <a:ext cx="0" cy="145960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73" name="Straight Arrow Connector 72">
              <a:extLst>
                <a:ext uri="{FF2B5EF4-FFF2-40B4-BE49-F238E27FC236}">
                  <a16:creationId xmlns:a16="http://schemas.microsoft.com/office/drawing/2014/main" id="{45723ED7-C5E5-D944-B24B-BD2359981FA1}"/>
                </a:ext>
              </a:extLst>
            </p:cNvPr>
            <p:cNvCxnSpPr>
              <a:cxnSpLocks/>
            </p:cNvCxnSpPr>
            <p:nvPr/>
          </p:nvCxnSpPr>
          <p:spPr>
            <a:xfrm flipV="1">
              <a:off x="7995783" y="3927581"/>
              <a:ext cx="0" cy="1258126"/>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74" name="Straight Arrow Connector 73">
              <a:extLst>
                <a:ext uri="{FF2B5EF4-FFF2-40B4-BE49-F238E27FC236}">
                  <a16:creationId xmlns:a16="http://schemas.microsoft.com/office/drawing/2014/main" id="{CFE1D788-A255-864D-A8C8-15F4544346D6}"/>
                </a:ext>
              </a:extLst>
            </p:cNvPr>
            <p:cNvCxnSpPr>
              <a:cxnSpLocks/>
            </p:cNvCxnSpPr>
            <p:nvPr/>
          </p:nvCxnSpPr>
          <p:spPr>
            <a:xfrm flipV="1">
              <a:off x="8265300" y="4454523"/>
              <a:ext cx="0" cy="73118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89" name="Freeform 88">
              <a:extLst>
                <a:ext uri="{FF2B5EF4-FFF2-40B4-BE49-F238E27FC236}">
                  <a16:creationId xmlns:a16="http://schemas.microsoft.com/office/drawing/2014/main" id="{7D760B3C-0C32-AC43-B9CF-2812D3366FC2}"/>
                </a:ext>
              </a:extLst>
            </p:cNvPr>
            <p:cNvSpPr/>
            <p:nvPr/>
          </p:nvSpPr>
          <p:spPr>
            <a:xfrm>
              <a:off x="5902676" y="3539098"/>
              <a:ext cx="2541722" cy="1116902"/>
            </a:xfrm>
            <a:custGeom>
              <a:avLst/>
              <a:gdLst>
                <a:gd name="connsiteX0" fmla="*/ 0 w 2541722"/>
                <a:gd name="connsiteY0" fmla="*/ 202502 h 1116902"/>
                <a:gd name="connsiteX1" fmla="*/ 371959 w 2541722"/>
                <a:gd name="connsiteY1" fmla="*/ 946420 h 1116902"/>
                <a:gd name="connsiteX2" fmla="*/ 991892 w 2541722"/>
                <a:gd name="connsiteY2" fmla="*/ 434976 h 1116902"/>
                <a:gd name="connsiteX3" fmla="*/ 1549831 w 2541722"/>
                <a:gd name="connsiteY3" fmla="*/ 1024 h 1116902"/>
                <a:gd name="connsiteX4" fmla="*/ 2247254 w 2541722"/>
                <a:gd name="connsiteY4" fmla="*/ 558963 h 1116902"/>
                <a:gd name="connsiteX5" fmla="*/ 2541722 w 2541722"/>
                <a:gd name="connsiteY5" fmla="*/ 1116902 h 111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1722" h="1116902">
                  <a:moveTo>
                    <a:pt x="0" y="202502"/>
                  </a:moveTo>
                  <a:cubicBezTo>
                    <a:pt x="103322" y="555088"/>
                    <a:pt x="206644" y="907674"/>
                    <a:pt x="371959" y="946420"/>
                  </a:cubicBezTo>
                  <a:cubicBezTo>
                    <a:pt x="537274" y="985166"/>
                    <a:pt x="795580" y="592542"/>
                    <a:pt x="991892" y="434976"/>
                  </a:cubicBezTo>
                  <a:cubicBezTo>
                    <a:pt x="1188204" y="277410"/>
                    <a:pt x="1340604" y="-19640"/>
                    <a:pt x="1549831" y="1024"/>
                  </a:cubicBezTo>
                  <a:cubicBezTo>
                    <a:pt x="1759058" y="21688"/>
                    <a:pt x="2081939" y="372983"/>
                    <a:pt x="2247254" y="558963"/>
                  </a:cubicBezTo>
                  <a:cubicBezTo>
                    <a:pt x="2412569" y="744943"/>
                    <a:pt x="2477145" y="930922"/>
                    <a:pt x="2541722" y="1116902"/>
                  </a:cubicBezTo>
                </a:path>
              </a:pathLst>
            </a:custGeom>
            <a:noFill/>
            <a:ln w="412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7" name="Straight Connector 76">
            <a:extLst>
              <a:ext uri="{FF2B5EF4-FFF2-40B4-BE49-F238E27FC236}">
                <a16:creationId xmlns:a16="http://schemas.microsoft.com/office/drawing/2014/main" id="{005C6128-1FB8-A144-AA2C-28EF46069798}"/>
              </a:ext>
            </a:extLst>
          </p:cNvPr>
          <p:cNvCxnSpPr>
            <a:cxnSpLocks/>
          </p:cNvCxnSpPr>
          <p:nvPr/>
        </p:nvCxnSpPr>
        <p:spPr>
          <a:xfrm>
            <a:off x="3779878" y="4391628"/>
            <a:ext cx="2784989"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79" name="Straight Arrow Connector 78">
            <a:extLst>
              <a:ext uri="{FF2B5EF4-FFF2-40B4-BE49-F238E27FC236}">
                <a16:creationId xmlns:a16="http://schemas.microsoft.com/office/drawing/2014/main" id="{DD239A7D-DC64-D741-962E-1CF13B70F814}"/>
              </a:ext>
            </a:extLst>
          </p:cNvPr>
          <p:cNvCxnSpPr>
            <a:cxnSpLocks/>
          </p:cNvCxnSpPr>
          <p:nvPr/>
        </p:nvCxnSpPr>
        <p:spPr>
          <a:xfrm flipV="1">
            <a:off x="4578265" y="3128884"/>
            <a:ext cx="0" cy="1253308"/>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80" name="Straight Connector 79">
            <a:extLst>
              <a:ext uri="{FF2B5EF4-FFF2-40B4-BE49-F238E27FC236}">
                <a16:creationId xmlns:a16="http://schemas.microsoft.com/office/drawing/2014/main" id="{93D28B3B-FCAA-F748-9DF2-D681EC129522}"/>
              </a:ext>
            </a:extLst>
          </p:cNvPr>
          <p:cNvCxnSpPr>
            <a:cxnSpLocks/>
          </p:cNvCxnSpPr>
          <p:nvPr/>
        </p:nvCxnSpPr>
        <p:spPr>
          <a:xfrm>
            <a:off x="37769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79C0518-6513-4346-9ADE-AD3975ED5579}"/>
              </a:ext>
            </a:extLst>
          </p:cNvPr>
          <p:cNvCxnSpPr>
            <a:cxnSpLocks/>
          </p:cNvCxnSpPr>
          <p:nvPr/>
        </p:nvCxnSpPr>
        <p:spPr>
          <a:xfrm>
            <a:off x="40436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0128452-FDAC-5449-8389-04E874892914}"/>
              </a:ext>
            </a:extLst>
          </p:cNvPr>
          <p:cNvCxnSpPr>
            <a:cxnSpLocks/>
          </p:cNvCxnSpPr>
          <p:nvPr/>
        </p:nvCxnSpPr>
        <p:spPr>
          <a:xfrm>
            <a:off x="43103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633A19C-59D7-7C4D-8722-C0A8AB7D1D56}"/>
              </a:ext>
            </a:extLst>
          </p:cNvPr>
          <p:cNvCxnSpPr>
            <a:cxnSpLocks/>
          </p:cNvCxnSpPr>
          <p:nvPr/>
        </p:nvCxnSpPr>
        <p:spPr>
          <a:xfrm>
            <a:off x="45770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7295CFC-D2D0-424C-A91D-78FF58C62610}"/>
              </a:ext>
            </a:extLst>
          </p:cNvPr>
          <p:cNvCxnSpPr>
            <a:cxnSpLocks/>
          </p:cNvCxnSpPr>
          <p:nvPr/>
        </p:nvCxnSpPr>
        <p:spPr>
          <a:xfrm>
            <a:off x="48437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171182B-E0B4-E643-A719-5EE39978A0A5}"/>
              </a:ext>
            </a:extLst>
          </p:cNvPr>
          <p:cNvCxnSpPr>
            <a:cxnSpLocks/>
          </p:cNvCxnSpPr>
          <p:nvPr/>
        </p:nvCxnSpPr>
        <p:spPr>
          <a:xfrm>
            <a:off x="51104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21F043F-8276-E346-B565-197D3C8DD4BA}"/>
              </a:ext>
            </a:extLst>
          </p:cNvPr>
          <p:cNvCxnSpPr>
            <a:cxnSpLocks/>
          </p:cNvCxnSpPr>
          <p:nvPr/>
        </p:nvCxnSpPr>
        <p:spPr>
          <a:xfrm>
            <a:off x="53771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2A50517-4975-CA4E-941B-F7D4B6348459}"/>
              </a:ext>
            </a:extLst>
          </p:cNvPr>
          <p:cNvCxnSpPr>
            <a:cxnSpLocks/>
          </p:cNvCxnSpPr>
          <p:nvPr/>
        </p:nvCxnSpPr>
        <p:spPr>
          <a:xfrm>
            <a:off x="56438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75A0E36-1CE6-2541-AAD8-9BE85FE24C01}"/>
              </a:ext>
            </a:extLst>
          </p:cNvPr>
          <p:cNvCxnSpPr>
            <a:cxnSpLocks/>
          </p:cNvCxnSpPr>
          <p:nvPr/>
        </p:nvCxnSpPr>
        <p:spPr>
          <a:xfrm>
            <a:off x="59105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3C065A2-EF96-944B-B0D2-7BE551385C33}"/>
              </a:ext>
            </a:extLst>
          </p:cNvPr>
          <p:cNvCxnSpPr>
            <a:cxnSpLocks/>
          </p:cNvCxnSpPr>
          <p:nvPr/>
        </p:nvCxnSpPr>
        <p:spPr>
          <a:xfrm>
            <a:off x="61772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B8F71F9-9278-DD47-951A-B1CB88A8A2AF}"/>
              </a:ext>
            </a:extLst>
          </p:cNvPr>
          <p:cNvCxnSpPr>
            <a:cxnSpLocks/>
          </p:cNvCxnSpPr>
          <p:nvPr/>
        </p:nvCxnSpPr>
        <p:spPr>
          <a:xfrm flipH="1">
            <a:off x="2397604" y="4391628"/>
            <a:ext cx="1361095"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92" name="Straight Connector 91">
            <a:extLst>
              <a:ext uri="{FF2B5EF4-FFF2-40B4-BE49-F238E27FC236}">
                <a16:creationId xmlns:a16="http://schemas.microsoft.com/office/drawing/2014/main" id="{29778845-82AB-AF4B-ABD4-1605E98B903B}"/>
              </a:ext>
            </a:extLst>
          </p:cNvPr>
          <p:cNvCxnSpPr>
            <a:cxnSpLocks/>
          </p:cNvCxnSpPr>
          <p:nvPr/>
        </p:nvCxnSpPr>
        <p:spPr>
          <a:xfrm flipH="1">
            <a:off x="3585318"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A8A47502-2866-8241-8033-7CA5B216DD7B}"/>
              </a:ext>
            </a:extLst>
          </p:cNvPr>
          <p:cNvCxnSpPr>
            <a:cxnSpLocks/>
          </p:cNvCxnSpPr>
          <p:nvPr/>
        </p:nvCxnSpPr>
        <p:spPr>
          <a:xfrm flipH="1">
            <a:off x="3318618"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4D6D324-9755-A346-B007-30A3728C3425}"/>
              </a:ext>
            </a:extLst>
          </p:cNvPr>
          <p:cNvCxnSpPr>
            <a:cxnSpLocks/>
          </p:cNvCxnSpPr>
          <p:nvPr/>
        </p:nvCxnSpPr>
        <p:spPr>
          <a:xfrm flipH="1">
            <a:off x="3051918"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8092998-6B56-4C45-88EE-472184B775A5}"/>
              </a:ext>
            </a:extLst>
          </p:cNvPr>
          <p:cNvCxnSpPr>
            <a:cxnSpLocks/>
          </p:cNvCxnSpPr>
          <p:nvPr/>
        </p:nvCxnSpPr>
        <p:spPr>
          <a:xfrm flipH="1">
            <a:off x="2785218"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5662AA72-93FD-5C4A-B906-A2F20D9669E6}"/>
              </a:ext>
            </a:extLst>
          </p:cNvPr>
          <p:cNvSpPr txBox="1"/>
          <p:nvPr/>
        </p:nvSpPr>
        <p:spPr>
          <a:xfrm>
            <a:off x="4092134" y="4422047"/>
            <a:ext cx="46281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cxnSp>
        <p:nvCxnSpPr>
          <p:cNvPr id="97" name="Straight Arrow Connector 96">
            <a:extLst>
              <a:ext uri="{FF2B5EF4-FFF2-40B4-BE49-F238E27FC236}">
                <a16:creationId xmlns:a16="http://schemas.microsoft.com/office/drawing/2014/main" id="{B1FD2295-EAE4-614E-900F-2B257F69275B}"/>
              </a:ext>
            </a:extLst>
          </p:cNvPr>
          <p:cNvCxnSpPr>
            <a:cxnSpLocks/>
          </p:cNvCxnSpPr>
          <p:nvPr/>
        </p:nvCxnSpPr>
        <p:spPr>
          <a:xfrm flipV="1">
            <a:off x="4838351" y="3423351"/>
            <a:ext cx="0" cy="968278"/>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98" name="Straight Arrow Connector 97">
            <a:extLst>
              <a:ext uri="{FF2B5EF4-FFF2-40B4-BE49-F238E27FC236}">
                <a16:creationId xmlns:a16="http://schemas.microsoft.com/office/drawing/2014/main" id="{52C6F42A-E39C-864E-B927-22C24ED7E733}"/>
              </a:ext>
            </a:extLst>
          </p:cNvPr>
          <p:cNvCxnSpPr>
            <a:cxnSpLocks/>
          </p:cNvCxnSpPr>
          <p:nvPr/>
        </p:nvCxnSpPr>
        <p:spPr>
          <a:xfrm flipV="1">
            <a:off x="5110452" y="3934795"/>
            <a:ext cx="0" cy="45683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99" name="Straight Arrow Connector 98">
            <a:extLst>
              <a:ext uri="{FF2B5EF4-FFF2-40B4-BE49-F238E27FC236}">
                <a16:creationId xmlns:a16="http://schemas.microsoft.com/office/drawing/2014/main" id="{8642C8E0-B71E-B145-A25E-72743F8EDE7F}"/>
              </a:ext>
            </a:extLst>
          </p:cNvPr>
          <p:cNvCxnSpPr>
            <a:cxnSpLocks/>
          </p:cNvCxnSpPr>
          <p:nvPr/>
        </p:nvCxnSpPr>
        <p:spPr>
          <a:xfrm flipV="1">
            <a:off x="5382553" y="3717819"/>
            <a:ext cx="0" cy="673810"/>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00" name="Straight Arrow Connector 99">
            <a:extLst>
              <a:ext uri="{FF2B5EF4-FFF2-40B4-BE49-F238E27FC236}">
                <a16:creationId xmlns:a16="http://schemas.microsoft.com/office/drawing/2014/main" id="{6AA8A90D-E535-FF48-B45C-054C1A752AF6}"/>
              </a:ext>
            </a:extLst>
          </p:cNvPr>
          <p:cNvCxnSpPr>
            <a:cxnSpLocks/>
          </p:cNvCxnSpPr>
          <p:nvPr/>
        </p:nvCxnSpPr>
        <p:spPr>
          <a:xfrm flipV="1">
            <a:off x="5654654" y="3934795"/>
            <a:ext cx="0" cy="45683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08" name="TextBox 107">
            <a:extLst>
              <a:ext uri="{FF2B5EF4-FFF2-40B4-BE49-F238E27FC236}">
                <a16:creationId xmlns:a16="http://schemas.microsoft.com/office/drawing/2014/main" id="{B2DF7188-57D4-C844-946F-43FF01FE4877}"/>
              </a:ext>
            </a:extLst>
          </p:cNvPr>
          <p:cNvSpPr txBox="1"/>
          <p:nvPr/>
        </p:nvSpPr>
        <p:spPr>
          <a:xfrm>
            <a:off x="5153486" y="4445959"/>
            <a:ext cx="1891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Time/Sample</a:t>
            </a:r>
          </a:p>
        </p:txBody>
      </p:sp>
      <p:sp>
        <p:nvSpPr>
          <p:cNvPr id="132" name="Freeform 131">
            <a:extLst>
              <a:ext uri="{FF2B5EF4-FFF2-40B4-BE49-F238E27FC236}">
                <a16:creationId xmlns:a16="http://schemas.microsoft.com/office/drawing/2014/main" id="{CB93DE9F-42D6-7244-965B-8CBA36ADAA65}"/>
              </a:ext>
            </a:extLst>
          </p:cNvPr>
          <p:cNvSpPr/>
          <p:nvPr/>
        </p:nvSpPr>
        <p:spPr>
          <a:xfrm>
            <a:off x="2758698" y="1937288"/>
            <a:ext cx="1177871" cy="1859797"/>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133">
            <a:extLst>
              <a:ext uri="{FF2B5EF4-FFF2-40B4-BE49-F238E27FC236}">
                <a16:creationId xmlns:a16="http://schemas.microsoft.com/office/drawing/2014/main" id="{EFB90515-113F-C542-8FB4-DDA2B159F266}"/>
              </a:ext>
            </a:extLst>
          </p:cNvPr>
          <p:cNvSpPr/>
          <p:nvPr/>
        </p:nvSpPr>
        <p:spPr>
          <a:xfrm>
            <a:off x="3034717" y="2151581"/>
            <a:ext cx="1177871" cy="2993260"/>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1" name="Picture 100">
            <a:extLst>
              <a:ext uri="{FF2B5EF4-FFF2-40B4-BE49-F238E27FC236}">
                <a16:creationId xmlns:a16="http://schemas.microsoft.com/office/drawing/2014/main" id="{C6F8B286-E174-F642-AA8F-7A07F569471A}"/>
              </a:ext>
            </a:extLst>
          </p:cNvPr>
          <p:cNvPicPr>
            <a:picLocks noChangeAspect="1"/>
          </p:cNvPicPr>
          <p:nvPr/>
        </p:nvPicPr>
        <p:blipFill>
          <a:blip r:embed="rId2"/>
          <a:stretch>
            <a:fillRect/>
          </a:stretch>
        </p:blipFill>
        <p:spPr>
          <a:xfrm>
            <a:off x="96285" y="810958"/>
            <a:ext cx="3591578" cy="1254543"/>
          </a:xfrm>
          <a:prstGeom prst="rect">
            <a:avLst/>
          </a:prstGeom>
        </p:spPr>
      </p:pic>
      <p:sp>
        <p:nvSpPr>
          <p:cNvPr id="102" name="TextBox 101">
            <a:extLst>
              <a:ext uri="{FF2B5EF4-FFF2-40B4-BE49-F238E27FC236}">
                <a16:creationId xmlns:a16="http://schemas.microsoft.com/office/drawing/2014/main" id="{33A818E8-6BEC-D24F-9CD5-61B730248375}"/>
              </a:ext>
            </a:extLst>
          </p:cNvPr>
          <p:cNvSpPr txBox="1"/>
          <p:nvPr/>
        </p:nvSpPr>
        <p:spPr>
          <a:xfrm>
            <a:off x="4353033" y="5649157"/>
            <a:ext cx="46281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Tree>
    <p:extLst>
      <p:ext uri="{BB962C8B-B14F-4D97-AF65-F5344CB8AC3E}">
        <p14:creationId xmlns:p14="http://schemas.microsoft.com/office/powerpoint/2010/main" val="28622206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9CB748BB-905C-3D46-879A-A5679FB2249A}"/>
              </a:ext>
            </a:extLst>
          </p:cNvPr>
          <p:cNvCxnSpPr>
            <a:cxnSpLocks/>
          </p:cNvCxnSpPr>
          <p:nvPr/>
        </p:nvCxnSpPr>
        <p:spPr>
          <a:xfrm>
            <a:off x="3429830" y="2478459"/>
            <a:ext cx="2784989"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7" name="TextBox 56">
            <a:extLst>
              <a:ext uri="{FF2B5EF4-FFF2-40B4-BE49-F238E27FC236}">
                <a16:creationId xmlns:a16="http://schemas.microsoft.com/office/drawing/2014/main" id="{E0B85872-4CBA-364E-9311-1FC220E391BE}"/>
              </a:ext>
            </a:extLst>
          </p:cNvPr>
          <p:cNvSpPr txBox="1"/>
          <p:nvPr/>
        </p:nvSpPr>
        <p:spPr>
          <a:xfrm>
            <a:off x="4881251" y="2594938"/>
            <a:ext cx="1891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Time/Sample</a:t>
            </a:r>
          </a:p>
        </p:txBody>
      </p:sp>
      <p:sp>
        <p:nvSpPr>
          <p:cNvPr id="15" name="TextBox 14">
            <a:extLst>
              <a:ext uri="{FF2B5EF4-FFF2-40B4-BE49-F238E27FC236}">
                <a16:creationId xmlns:a16="http://schemas.microsoft.com/office/drawing/2014/main" id="{FFE8817E-954B-6246-B53E-EA391C07024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Impulse response: Theory</a:t>
            </a:r>
          </a:p>
        </p:txBody>
      </p:sp>
      <p:cxnSp>
        <p:nvCxnSpPr>
          <p:cNvPr id="19" name="Straight Connector 18">
            <a:extLst>
              <a:ext uri="{FF2B5EF4-FFF2-40B4-BE49-F238E27FC236}">
                <a16:creationId xmlns:a16="http://schemas.microsoft.com/office/drawing/2014/main" id="{EB2B803A-5EA5-3649-AFF3-184710F2D00F}"/>
              </a:ext>
            </a:extLst>
          </p:cNvPr>
          <p:cNvCxnSpPr/>
          <p:nvPr/>
        </p:nvCxnSpPr>
        <p:spPr>
          <a:xfrm>
            <a:off x="34269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1F532D2-D28E-6441-B62B-1FBD923078F7}"/>
              </a:ext>
            </a:extLst>
          </p:cNvPr>
          <p:cNvCxnSpPr/>
          <p:nvPr/>
        </p:nvCxnSpPr>
        <p:spPr>
          <a:xfrm>
            <a:off x="36936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A83E664-A271-FC49-8CD8-F64A0FDFC3A7}"/>
              </a:ext>
            </a:extLst>
          </p:cNvPr>
          <p:cNvCxnSpPr/>
          <p:nvPr/>
        </p:nvCxnSpPr>
        <p:spPr>
          <a:xfrm>
            <a:off x="39603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C3B3BF0-0743-E242-98DD-ECAD3C976A69}"/>
              </a:ext>
            </a:extLst>
          </p:cNvPr>
          <p:cNvCxnSpPr/>
          <p:nvPr/>
        </p:nvCxnSpPr>
        <p:spPr>
          <a:xfrm>
            <a:off x="42270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BC3E972-9457-3E46-851A-5B34A81A3580}"/>
              </a:ext>
            </a:extLst>
          </p:cNvPr>
          <p:cNvCxnSpPr/>
          <p:nvPr/>
        </p:nvCxnSpPr>
        <p:spPr>
          <a:xfrm>
            <a:off x="44937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A8B134D-0B5B-F445-B088-DD8701DAD7FA}"/>
              </a:ext>
            </a:extLst>
          </p:cNvPr>
          <p:cNvCxnSpPr/>
          <p:nvPr/>
        </p:nvCxnSpPr>
        <p:spPr>
          <a:xfrm>
            <a:off x="47604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81B78B2-F6BD-F044-9341-C9BA158A38CA}"/>
              </a:ext>
            </a:extLst>
          </p:cNvPr>
          <p:cNvCxnSpPr/>
          <p:nvPr/>
        </p:nvCxnSpPr>
        <p:spPr>
          <a:xfrm>
            <a:off x="50271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C269923-6CC8-9143-B745-C503FE640DA1}"/>
              </a:ext>
            </a:extLst>
          </p:cNvPr>
          <p:cNvCxnSpPr/>
          <p:nvPr/>
        </p:nvCxnSpPr>
        <p:spPr>
          <a:xfrm>
            <a:off x="52938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D53B2B5-F88D-4A40-BFDD-0645EA96232C}"/>
              </a:ext>
            </a:extLst>
          </p:cNvPr>
          <p:cNvCxnSpPr/>
          <p:nvPr/>
        </p:nvCxnSpPr>
        <p:spPr>
          <a:xfrm>
            <a:off x="55605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207689B-4372-C844-A86A-6D003F3A4139}"/>
              </a:ext>
            </a:extLst>
          </p:cNvPr>
          <p:cNvCxnSpPr/>
          <p:nvPr/>
        </p:nvCxnSpPr>
        <p:spPr>
          <a:xfrm>
            <a:off x="58272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45350AA-0448-5D4F-B155-BF9630AC0AE5}"/>
              </a:ext>
            </a:extLst>
          </p:cNvPr>
          <p:cNvCxnSpPr>
            <a:cxnSpLocks/>
          </p:cNvCxnSpPr>
          <p:nvPr/>
        </p:nvCxnSpPr>
        <p:spPr>
          <a:xfrm flipH="1">
            <a:off x="2047556" y="2478459"/>
            <a:ext cx="1361095"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36" name="Straight Connector 35">
            <a:extLst>
              <a:ext uri="{FF2B5EF4-FFF2-40B4-BE49-F238E27FC236}">
                <a16:creationId xmlns:a16="http://schemas.microsoft.com/office/drawing/2014/main" id="{CC8D6898-5D8D-DF4B-87FE-7218DEFBED16}"/>
              </a:ext>
            </a:extLst>
          </p:cNvPr>
          <p:cNvCxnSpPr/>
          <p:nvPr/>
        </p:nvCxnSpPr>
        <p:spPr>
          <a:xfrm flipH="1">
            <a:off x="3235270"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9EB88CE-81FA-BB4B-B232-0EA6C05A7EAA}"/>
              </a:ext>
            </a:extLst>
          </p:cNvPr>
          <p:cNvCxnSpPr/>
          <p:nvPr/>
        </p:nvCxnSpPr>
        <p:spPr>
          <a:xfrm flipH="1">
            <a:off x="2968570"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AD5203E-D787-0543-9A4C-EC84607DBC95}"/>
              </a:ext>
            </a:extLst>
          </p:cNvPr>
          <p:cNvCxnSpPr/>
          <p:nvPr/>
        </p:nvCxnSpPr>
        <p:spPr>
          <a:xfrm flipH="1">
            <a:off x="2701870"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DF49791-36DF-6D45-BFED-32CF4B641EB6}"/>
              </a:ext>
            </a:extLst>
          </p:cNvPr>
          <p:cNvSpPr txBox="1"/>
          <p:nvPr/>
        </p:nvSpPr>
        <p:spPr>
          <a:xfrm>
            <a:off x="3742086" y="2508878"/>
            <a:ext cx="46281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grpSp>
        <p:nvGrpSpPr>
          <p:cNvPr id="2" name="Group 1">
            <a:extLst>
              <a:ext uri="{FF2B5EF4-FFF2-40B4-BE49-F238E27FC236}">
                <a16:creationId xmlns:a16="http://schemas.microsoft.com/office/drawing/2014/main" id="{8F09FBEB-AE53-074B-AD75-1D8B10D9A2F8}"/>
              </a:ext>
            </a:extLst>
          </p:cNvPr>
          <p:cNvGrpSpPr/>
          <p:nvPr/>
        </p:nvGrpSpPr>
        <p:grpSpPr>
          <a:xfrm>
            <a:off x="3957379" y="812067"/>
            <a:ext cx="2573755" cy="1646609"/>
            <a:chOff x="5870643" y="3539098"/>
            <a:chExt cx="2573755" cy="1646609"/>
          </a:xfrm>
        </p:grpSpPr>
        <p:cxnSp>
          <p:nvCxnSpPr>
            <p:cNvPr id="65" name="Straight Arrow Connector 64">
              <a:extLst>
                <a:ext uri="{FF2B5EF4-FFF2-40B4-BE49-F238E27FC236}">
                  <a16:creationId xmlns:a16="http://schemas.microsoft.com/office/drawing/2014/main" id="{DFD94DA2-5E59-A84D-B3F7-A352513FC099}"/>
                </a:ext>
              </a:extLst>
            </p:cNvPr>
            <p:cNvCxnSpPr>
              <a:cxnSpLocks/>
            </p:cNvCxnSpPr>
            <p:nvPr/>
          </p:nvCxnSpPr>
          <p:spPr>
            <a:xfrm flipV="1">
              <a:off x="5870643" y="3726103"/>
              <a:ext cx="0" cy="145960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66" name="Straight Arrow Connector 65">
              <a:extLst>
                <a:ext uri="{FF2B5EF4-FFF2-40B4-BE49-F238E27FC236}">
                  <a16:creationId xmlns:a16="http://schemas.microsoft.com/office/drawing/2014/main" id="{C6F7C273-DB41-8D45-8BE2-ECA66B37F4C8}"/>
                </a:ext>
              </a:extLst>
            </p:cNvPr>
            <p:cNvCxnSpPr>
              <a:cxnSpLocks/>
            </p:cNvCxnSpPr>
            <p:nvPr/>
          </p:nvCxnSpPr>
          <p:spPr>
            <a:xfrm flipV="1">
              <a:off x="6140160" y="4315038"/>
              <a:ext cx="0" cy="870669"/>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67" name="Straight Arrow Connector 66">
              <a:extLst>
                <a:ext uri="{FF2B5EF4-FFF2-40B4-BE49-F238E27FC236}">
                  <a16:creationId xmlns:a16="http://schemas.microsoft.com/office/drawing/2014/main" id="{62C769E8-0DA5-534F-B668-AB41A4BBDBB9}"/>
                </a:ext>
              </a:extLst>
            </p:cNvPr>
            <p:cNvCxnSpPr>
              <a:cxnSpLocks/>
            </p:cNvCxnSpPr>
            <p:nvPr/>
          </p:nvCxnSpPr>
          <p:spPr>
            <a:xfrm flipV="1">
              <a:off x="6409677" y="4454523"/>
              <a:ext cx="0" cy="73118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68" name="Straight Arrow Connector 67">
              <a:extLst>
                <a:ext uri="{FF2B5EF4-FFF2-40B4-BE49-F238E27FC236}">
                  <a16:creationId xmlns:a16="http://schemas.microsoft.com/office/drawing/2014/main" id="{DB9E98A2-7C47-7642-9EDE-2134C5121678}"/>
                </a:ext>
              </a:extLst>
            </p:cNvPr>
            <p:cNvCxnSpPr>
              <a:cxnSpLocks/>
            </p:cNvCxnSpPr>
            <p:nvPr/>
          </p:nvCxnSpPr>
          <p:spPr>
            <a:xfrm flipV="1">
              <a:off x="6679194" y="4206550"/>
              <a:ext cx="0" cy="979157"/>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69" name="Straight Arrow Connector 68">
              <a:extLst>
                <a:ext uri="{FF2B5EF4-FFF2-40B4-BE49-F238E27FC236}">
                  <a16:creationId xmlns:a16="http://schemas.microsoft.com/office/drawing/2014/main" id="{E5289FFE-7120-3C43-B02B-BF88432CA540}"/>
                </a:ext>
              </a:extLst>
            </p:cNvPr>
            <p:cNvCxnSpPr>
              <a:cxnSpLocks/>
            </p:cNvCxnSpPr>
            <p:nvPr/>
          </p:nvCxnSpPr>
          <p:spPr>
            <a:xfrm flipV="1">
              <a:off x="6948711" y="3927581"/>
              <a:ext cx="0" cy="1258126"/>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70" name="Straight Arrow Connector 69">
              <a:extLst>
                <a:ext uri="{FF2B5EF4-FFF2-40B4-BE49-F238E27FC236}">
                  <a16:creationId xmlns:a16="http://schemas.microsoft.com/office/drawing/2014/main" id="{F13E7D73-218D-4541-83ED-2C88BB262B06}"/>
                </a:ext>
              </a:extLst>
            </p:cNvPr>
            <p:cNvCxnSpPr>
              <a:cxnSpLocks/>
            </p:cNvCxnSpPr>
            <p:nvPr/>
          </p:nvCxnSpPr>
          <p:spPr>
            <a:xfrm flipV="1">
              <a:off x="7187232" y="3726103"/>
              <a:ext cx="0" cy="145960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71" name="Straight Arrow Connector 70">
              <a:extLst>
                <a:ext uri="{FF2B5EF4-FFF2-40B4-BE49-F238E27FC236}">
                  <a16:creationId xmlns:a16="http://schemas.microsoft.com/office/drawing/2014/main" id="{CB287B7D-66D0-CB41-A1B1-8F32F701C9C4}"/>
                </a:ext>
              </a:extLst>
            </p:cNvPr>
            <p:cNvCxnSpPr>
              <a:cxnSpLocks/>
            </p:cNvCxnSpPr>
            <p:nvPr/>
          </p:nvCxnSpPr>
          <p:spPr>
            <a:xfrm flipV="1">
              <a:off x="7456749" y="3554600"/>
              <a:ext cx="0" cy="1631107"/>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72" name="Straight Arrow Connector 71">
              <a:extLst>
                <a:ext uri="{FF2B5EF4-FFF2-40B4-BE49-F238E27FC236}">
                  <a16:creationId xmlns:a16="http://schemas.microsoft.com/office/drawing/2014/main" id="{00DF2AE4-6836-6D46-8C3E-2E9E74DE0DDF}"/>
                </a:ext>
              </a:extLst>
            </p:cNvPr>
            <p:cNvCxnSpPr>
              <a:cxnSpLocks/>
            </p:cNvCxnSpPr>
            <p:nvPr/>
          </p:nvCxnSpPr>
          <p:spPr>
            <a:xfrm flipV="1">
              <a:off x="7726266" y="3726103"/>
              <a:ext cx="0" cy="145960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73" name="Straight Arrow Connector 72">
              <a:extLst>
                <a:ext uri="{FF2B5EF4-FFF2-40B4-BE49-F238E27FC236}">
                  <a16:creationId xmlns:a16="http://schemas.microsoft.com/office/drawing/2014/main" id="{45723ED7-C5E5-D944-B24B-BD2359981FA1}"/>
                </a:ext>
              </a:extLst>
            </p:cNvPr>
            <p:cNvCxnSpPr>
              <a:cxnSpLocks/>
            </p:cNvCxnSpPr>
            <p:nvPr/>
          </p:nvCxnSpPr>
          <p:spPr>
            <a:xfrm flipV="1">
              <a:off x="7995783" y="3927581"/>
              <a:ext cx="0" cy="1258126"/>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74" name="Straight Arrow Connector 73">
              <a:extLst>
                <a:ext uri="{FF2B5EF4-FFF2-40B4-BE49-F238E27FC236}">
                  <a16:creationId xmlns:a16="http://schemas.microsoft.com/office/drawing/2014/main" id="{CFE1D788-A255-864D-A8C8-15F4544346D6}"/>
                </a:ext>
              </a:extLst>
            </p:cNvPr>
            <p:cNvCxnSpPr>
              <a:cxnSpLocks/>
            </p:cNvCxnSpPr>
            <p:nvPr/>
          </p:nvCxnSpPr>
          <p:spPr>
            <a:xfrm flipV="1">
              <a:off x="8265300" y="4454523"/>
              <a:ext cx="0" cy="73118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89" name="Freeform 88">
              <a:extLst>
                <a:ext uri="{FF2B5EF4-FFF2-40B4-BE49-F238E27FC236}">
                  <a16:creationId xmlns:a16="http://schemas.microsoft.com/office/drawing/2014/main" id="{7D760B3C-0C32-AC43-B9CF-2812D3366FC2}"/>
                </a:ext>
              </a:extLst>
            </p:cNvPr>
            <p:cNvSpPr/>
            <p:nvPr/>
          </p:nvSpPr>
          <p:spPr>
            <a:xfrm>
              <a:off x="5902676" y="3539098"/>
              <a:ext cx="2541722" cy="1116902"/>
            </a:xfrm>
            <a:custGeom>
              <a:avLst/>
              <a:gdLst>
                <a:gd name="connsiteX0" fmla="*/ 0 w 2541722"/>
                <a:gd name="connsiteY0" fmla="*/ 202502 h 1116902"/>
                <a:gd name="connsiteX1" fmla="*/ 371959 w 2541722"/>
                <a:gd name="connsiteY1" fmla="*/ 946420 h 1116902"/>
                <a:gd name="connsiteX2" fmla="*/ 991892 w 2541722"/>
                <a:gd name="connsiteY2" fmla="*/ 434976 h 1116902"/>
                <a:gd name="connsiteX3" fmla="*/ 1549831 w 2541722"/>
                <a:gd name="connsiteY3" fmla="*/ 1024 h 1116902"/>
                <a:gd name="connsiteX4" fmla="*/ 2247254 w 2541722"/>
                <a:gd name="connsiteY4" fmla="*/ 558963 h 1116902"/>
                <a:gd name="connsiteX5" fmla="*/ 2541722 w 2541722"/>
                <a:gd name="connsiteY5" fmla="*/ 1116902 h 111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1722" h="1116902">
                  <a:moveTo>
                    <a:pt x="0" y="202502"/>
                  </a:moveTo>
                  <a:cubicBezTo>
                    <a:pt x="103322" y="555088"/>
                    <a:pt x="206644" y="907674"/>
                    <a:pt x="371959" y="946420"/>
                  </a:cubicBezTo>
                  <a:cubicBezTo>
                    <a:pt x="537274" y="985166"/>
                    <a:pt x="795580" y="592542"/>
                    <a:pt x="991892" y="434976"/>
                  </a:cubicBezTo>
                  <a:cubicBezTo>
                    <a:pt x="1188204" y="277410"/>
                    <a:pt x="1340604" y="-19640"/>
                    <a:pt x="1549831" y="1024"/>
                  </a:cubicBezTo>
                  <a:cubicBezTo>
                    <a:pt x="1759058" y="21688"/>
                    <a:pt x="2081939" y="372983"/>
                    <a:pt x="2247254" y="558963"/>
                  </a:cubicBezTo>
                  <a:cubicBezTo>
                    <a:pt x="2412569" y="744943"/>
                    <a:pt x="2477145" y="930922"/>
                    <a:pt x="2541722" y="1116902"/>
                  </a:cubicBezTo>
                </a:path>
              </a:pathLst>
            </a:custGeom>
            <a:noFill/>
            <a:ln w="412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7" name="Straight Connector 76">
            <a:extLst>
              <a:ext uri="{FF2B5EF4-FFF2-40B4-BE49-F238E27FC236}">
                <a16:creationId xmlns:a16="http://schemas.microsoft.com/office/drawing/2014/main" id="{005C6128-1FB8-A144-AA2C-28EF46069798}"/>
              </a:ext>
            </a:extLst>
          </p:cNvPr>
          <p:cNvCxnSpPr>
            <a:cxnSpLocks/>
          </p:cNvCxnSpPr>
          <p:nvPr/>
        </p:nvCxnSpPr>
        <p:spPr>
          <a:xfrm>
            <a:off x="3779878" y="4391628"/>
            <a:ext cx="2784989"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79" name="Straight Arrow Connector 78">
            <a:extLst>
              <a:ext uri="{FF2B5EF4-FFF2-40B4-BE49-F238E27FC236}">
                <a16:creationId xmlns:a16="http://schemas.microsoft.com/office/drawing/2014/main" id="{DD239A7D-DC64-D741-962E-1CF13B70F814}"/>
              </a:ext>
            </a:extLst>
          </p:cNvPr>
          <p:cNvCxnSpPr>
            <a:cxnSpLocks/>
          </p:cNvCxnSpPr>
          <p:nvPr/>
        </p:nvCxnSpPr>
        <p:spPr>
          <a:xfrm flipV="1">
            <a:off x="4578265" y="3128884"/>
            <a:ext cx="0" cy="1253308"/>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80" name="Straight Connector 79">
            <a:extLst>
              <a:ext uri="{FF2B5EF4-FFF2-40B4-BE49-F238E27FC236}">
                <a16:creationId xmlns:a16="http://schemas.microsoft.com/office/drawing/2014/main" id="{93D28B3B-FCAA-F748-9DF2-D681EC129522}"/>
              </a:ext>
            </a:extLst>
          </p:cNvPr>
          <p:cNvCxnSpPr>
            <a:cxnSpLocks/>
          </p:cNvCxnSpPr>
          <p:nvPr/>
        </p:nvCxnSpPr>
        <p:spPr>
          <a:xfrm>
            <a:off x="37769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79C0518-6513-4346-9ADE-AD3975ED5579}"/>
              </a:ext>
            </a:extLst>
          </p:cNvPr>
          <p:cNvCxnSpPr>
            <a:cxnSpLocks/>
          </p:cNvCxnSpPr>
          <p:nvPr/>
        </p:nvCxnSpPr>
        <p:spPr>
          <a:xfrm>
            <a:off x="40436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0128452-FDAC-5449-8389-04E874892914}"/>
              </a:ext>
            </a:extLst>
          </p:cNvPr>
          <p:cNvCxnSpPr>
            <a:cxnSpLocks/>
          </p:cNvCxnSpPr>
          <p:nvPr/>
        </p:nvCxnSpPr>
        <p:spPr>
          <a:xfrm>
            <a:off x="43103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633A19C-59D7-7C4D-8722-C0A8AB7D1D56}"/>
              </a:ext>
            </a:extLst>
          </p:cNvPr>
          <p:cNvCxnSpPr>
            <a:cxnSpLocks/>
          </p:cNvCxnSpPr>
          <p:nvPr/>
        </p:nvCxnSpPr>
        <p:spPr>
          <a:xfrm>
            <a:off x="45770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7295CFC-D2D0-424C-A91D-78FF58C62610}"/>
              </a:ext>
            </a:extLst>
          </p:cNvPr>
          <p:cNvCxnSpPr>
            <a:cxnSpLocks/>
          </p:cNvCxnSpPr>
          <p:nvPr/>
        </p:nvCxnSpPr>
        <p:spPr>
          <a:xfrm>
            <a:off x="48437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171182B-E0B4-E643-A719-5EE39978A0A5}"/>
              </a:ext>
            </a:extLst>
          </p:cNvPr>
          <p:cNvCxnSpPr>
            <a:cxnSpLocks/>
          </p:cNvCxnSpPr>
          <p:nvPr/>
        </p:nvCxnSpPr>
        <p:spPr>
          <a:xfrm>
            <a:off x="51104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21F043F-8276-E346-B565-197D3C8DD4BA}"/>
              </a:ext>
            </a:extLst>
          </p:cNvPr>
          <p:cNvCxnSpPr>
            <a:cxnSpLocks/>
          </p:cNvCxnSpPr>
          <p:nvPr/>
        </p:nvCxnSpPr>
        <p:spPr>
          <a:xfrm>
            <a:off x="53771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2A50517-4975-CA4E-941B-F7D4B6348459}"/>
              </a:ext>
            </a:extLst>
          </p:cNvPr>
          <p:cNvCxnSpPr>
            <a:cxnSpLocks/>
          </p:cNvCxnSpPr>
          <p:nvPr/>
        </p:nvCxnSpPr>
        <p:spPr>
          <a:xfrm>
            <a:off x="56438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75A0E36-1CE6-2541-AAD8-9BE85FE24C01}"/>
              </a:ext>
            </a:extLst>
          </p:cNvPr>
          <p:cNvCxnSpPr>
            <a:cxnSpLocks/>
          </p:cNvCxnSpPr>
          <p:nvPr/>
        </p:nvCxnSpPr>
        <p:spPr>
          <a:xfrm>
            <a:off x="59105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3C065A2-EF96-944B-B0D2-7BE551385C33}"/>
              </a:ext>
            </a:extLst>
          </p:cNvPr>
          <p:cNvCxnSpPr>
            <a:cxnSpLocks/>
          </p:cNvCxnSpPr>
          <p:nvPr/>
        </p:nvCxnSpPr>
        <p:spPr>
          <a:xfrm>
            <a:off x="61772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B8F71F9-9278-DD47-951A-B1CB88A8A2AF}"/>
              </a:ext>
            </a:extLst>
          </p:cNvPr>
          <p:cNvCxnSpPr>
            <a:cxnSpLocks/>
          </p:cNvCxnSpPr>
          <p:nvPr/>
        </p:nvCxnSpPr>
        <p:spPr>
          <a:xfrm flipH="1">
            <a:off x="2397604" y="4391628"/>
            <a:ext cx="1361095"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92" name="Straight Connector 91">
            <a:extLst>
              <a:ext uri="{FF2B5EF4-FFF2-40B4-BE49-F238E27FC236}">
                <a16:creationId xmlns:a16="http://schemas.microsoft.com/office/drawing/2014/main" id="{29778845-82AB-AF4B-ABD4-1605E98B903B}"/>
              </a:ext>
            </a:extLst>
          </p:cNvPr>
          <p:cNvCxnSpPr>
            <a:cxnSpLocks/>
          </p:cNvCxnSpPr>
          <p:nvPr/>
        </p:nvCxnSpPr>
        <p:spPr>
          <a:xfrm flipH="1">
            <a:off x="3585318"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A8A47502-2866-8241-8033-7CA5B216DD7B}"/>
              </a:ext>
            </a:extLst>
          </p:cNvPr>
          <p:cNvCxnSpPr>
            <a:cxnSpLocks/>
          </p:cNvCxnSpPr>
          <p:nvPr/>
        </p:nvCxnSpPr>
        <p:spPr>
          <a:xfrm flipH="1">
            <a:off x="3318618"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4D6D324-9755-A346-B007-30A3728C3425}"/>
              </a:ext>
            </a:extLst>
          </p:cNvPr>
          <p:cNvCxnSpPr>
            <a:cxnSpLocks/>
          </p:cNvCxnSpPr>
          <p:nvPr/>
        </p:nvCxnSpPr>
        <p:spPr>
          <a:xfrm flipH="1">
            <a:off x="3051918"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8092998-6B56-4C45-88EE-472184B775A5}"/>
              </a:ext>
            </a:extLst>
          </p:cNvPr>
          <p:cNvCxnSpPr>
            <a:cxnSpLocks/>
          </p:cNvCxnSpPr>
          <p:nvPr/>
        </p:nvCxnSpPr>
        <p:spPr>
          <a:xfrm flipH="1">
            <a:off x="2785218"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5662AA72-93FD-5C4A-B906-A2F20D9669E6}"/>
              </a:ext>
            </a:extLst>
          </p:cNvPr>
          <p:cNvSpPr txBox="1"/>
          <p:nvPr/>
        </p:nvSpPr>
        <p:spPr>
          <a:xfrm>
            <a:off x="4092134" y="4422047"/>
            <a:ext cx="46281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cxnSp>
        <p:nvCxnSpPr>
          <p:cNvPr id="97" name="Straight Arrow Connector 96">
            <a:extLst>
              <a:ext uri="{FF2B5EF4-FFF2-40B4-BE49-F238E27FC236}">
                <a16:creationId xmlns:a16="http://schemas.microsoft.com/office/drawing/2014/main" id="{B1FD2295-EAE4-614E-900F-2B257F69275B}"/>
              </a:ext>
            </a:extLst>
          </p:cNvPr>
          <p:cNvCxnSpPr>
            <a:cxnSpLocks/>
          </p:cNvCxnSpPr>
          <p:nvPr/>
        </p:nvCxnSpPr>
        <p:spPr>
          <a:xfrm flipV="1">
            <a:off x="4838351" y="3423351"/>
            <a:ext cx="0" cy="968278"/>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98" name="Straight Arrow Connector 97">
            <a:extLst>
              <a:ext uri="{FF2B5EF4-FFF2-40B4-BE49-F238E27FC236}">
                <a16:creationId xmlns:a16="http://schemas.microsoft.com/office/drawing/2014/main" id="{52C6F42A-E39C-864E-B927-22C24ED7E733}"/>
              </a:ext>
            </a:extLst>
          </p:cNvPr>
          <p:cNvCxnSpPr>
            <a:cxnSpLocks/>
          </p:cNvCxnSpPr>
          <p:nvPr/>
        </p:nvCxnSpPr>
        <p:spPr>
          <a:xfrm flipV="1">
            <a:off x="5110452" y="3934795"/>
            <a:ext cx="0" cy="45683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99" name="Straight Arrow Connector 98">
            <a:extLst>
              <a:ext uri="{FF2B5EF4-FFF2-40B4-BE49-F238E27FC236}">
                <a16:creationId xmlns:a16="http://schemas.microsoft.com/office/drawing/2014/main" id="{8642C8E0-B71E-B145-A25E-72743F8EDE7F}"/>
              </a:ext>
            </a:extLst>
          </p:cNvPr>
          <p:cNvCxnSpPr>
            <a:cxnSpLocks/>
          </p:cNvCxnSpPr>
          <p:nvPr/>
        </p:nvCxnSpPr>
        <p:spPr>
          <a:xfrm flipV="1">
            <a:off x="5382553" y="3717819"/>
            <a:ext cx="0" cy="673810"/>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00" name="Straight Arrow Connector 99">
            <a:extLst>
              <a:ext uri="{FF2B5EF4-FFF2-40B4-BE49-F238E27FC236}">
                <a16:creationId xmlns:a16="http://schemas.microsoft.com/office/drawing/2014/main" id="{6AA8A90D-E535-FF48-B45C-054C1A752AF6}"/>
              </a:ext>
            </a:extLst>
          </p:cNvPr>
          <p:cNvCxnSpPr>
            <a:cxnSpLocks/>
          </p:cNvCxnSpPr>
          <p:nvPr/>
        </p:nvCxnSpPr>
        <p:spPr>
          <a:xfrm flipV="1">
            <a:off x="5654654" y="3934795"/>
            <a:ext cx="0" cy="45683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08" name="TextBox 107">
            <a:extLst>
              <a:ext uri="{FF2B5EF4-FFF2-40B4-BE49-F238E27FC236}">
                <a16:creationId xmlns:a16="http://schemas.microsoft.com/office/drawing/2014/main" id="{B2DF7188-57D4-C844-946F-43FF01FE4877}"/>
              </a:ext>
            </a:extLst>
          </p:cNvPr>
          <p:cNvSpPr txBox="1"/>
          <p:nvPr/>
        </p:nvSpPr>
        <p:spPr>
          <a:xfrm>
            <a:off x="5153486" y="4445959"/>
            <a:ext cx="1891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Time/Sample</a:t>
            </a:r>
          </a:p>
        </p:txBody>
      </p:sp>
      <p:cxnSp>
        <p:nvCxnSpPr>
          <p:cNvPr id="111" name="Straight Connector 110">
            <a:extLst>
              <a:ext uri="{FF2B5EF4-FFF2-40B4-BE49-F238E27FC236}">
                <a16:creationId xmlns:a16="http://schemas.microsoft.com/office/drawing/2014/main" id="{4F2C329B-2A35-1048-8C0F-9D2A82C7527D}"/>
              </a:ext>
            </a:extLst>
          </p:cNvPr>
          <p:cNvCxnSpPr>
            <a:cxnSpLocks/>
          </p:cNvCxnSpPr>
          <p:nvPr/>
        </p:nvCxnSpPr>
        <p:spPr>
          <a:xfrm>
            <a:off x="4372690" y="6798629"/>
            <a:ext cx="2784989"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12" name="Straight Arrow Connector 111">
            <a:extLst>
              <a:ext uri="{FF2B5EF4-FFF2-40B4-BE49-F238E27FC236}">
                <a16:creationId xmlns:a16="http://schemas.microsoft.com/office/drawing/2014/main" id="{1A17976A-73A1-DC4F-A514-D3E6DB3DAE1A}"/>
              </a:ext>
            </a:extLst>
          </p:cNvPr>
          <p:cNvCxnSpPr>
            <a:cxnSpLocks/>
          </p:cNvCxnSpPr>
          <p:nvPr/>
        </p:nvCxnSpPr>
        <p:spPr>
          <a:xfrm flipV="1">
            <a:off x="5171077" y="6363259"/>
            <a:ext cx="0" cy="439277"/>
          </a:xfrm>
          <a:prstGeom prst="straightConnector1">
            <a:avLst/>
          </a:prstGeom>
          <a:solidFill>
            <a:schemeClr val="accent6">
              <a:lumMod val="60000"/>
              <a:lumOff val="40000"/>
            </a:schemeClr>
          </a:solidFill>
          <a:ln w="47625">
            <a:solidFill>
              <a:srgbClr val="0070C0"/>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409137CE-6F3F-E740-BE16-3E95E3E64B3A}"/>
              </a:ext>
            </a:extLst>
          </p:cNvPr>
          <p:cNvCxnSpPr/>
          <p:nvPr/>
        </p:nvCxnSpPr>
        <p:spPr>
          <a:xfrm>
            <a:off x="4369764" y="6667402"/>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121C8EBF-0F23-1848-9A0C-AA2DC040A659}"/>
              </a:ext>
            </a:extLst>
          </p:cNvPr>
          <p:cNvCxnSpPr/>
          <p:nvPr/>
        </p:nvCxnSpPr>
        <p:spPr>
          <a:xfrm>
            <a:off x="4636464" y="6667402"/>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B2AFD3EA-7151-7E45-93B1-A778B0661092}"/>
              </a:ext>
            </a:extLst>
          </p:cNvPr>
          <p:cNvCxnSpPr/>
          <p:nvPr/>
        </p:nvCxnSpPr>
        <p:spPr>
          <a:xfrm>
            <a:off x="4903164" y="6667402"/>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1060388D-F88B-824F-8F75-F8F19A5F1001}"/>
              </a:ext>
            </a:extLst>
          </p:cNvPr>
          <p:cNvCxnSpPr/>
          <p:nvPr/>
        </p:nvCxnSpPr>
        <p:spPr>
          <a:xfrm>
            <a:off x="5169864" y="6667402"/>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85707EBE-987F-8E48-9F11-B670C184F204}"/>
              </a:ext>
            </a:extLst>
          </p:cNvPr>
          <p:cNvCxnSpPr/>
          <p:nvPr/>
        </p:nvCxnSpPr>
        <p:spPr>
          <a:xfrm>
            <a:off x="5436564" y="6667402"/>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73311C2D-A7B9-1449-B6A9-7F4249C763C8}"/>
              </a:ext>
            </a:extLst>
          </p:cNvPr>
          <p:cNvCxnSpPr/>
          <p:nvPr/>
        </p:nvCxnSpPr>
        <p:spPr>
          <a:xfrm>
            <a:off x="5703264" y="6667402"/>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A27D56D1-E25A-3A4F-9E09-2F6100B34B54}"/>
              </a:ext>
            </a:extLst>
          </p:cNvPr>
          <p:cNvCxnSpPr/>
          <p:nvPr/>
        </p:nvCxnSpPr>
        <p:spPr>
          <a:xfrm>
            <a:off x="5969964" y="6667402"/>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14B3F277-C0FD-0E40-83A7-F99225277D68}"/>
              </a:ext>
            </a:extLst>
          </p:cNvPr>
          <p:cNvCxnSpPr/>
          <p:nvPr/>
        </p:nvCxnSpPr>
        <p:spPr>
          <a:xfrm>
            <a:off x="6236664" y="6667402"/>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0F350F63-2A57-1E4A-9476-BE970E790C43}"/>
              </a:ext>
            </a:extLst>
          </p:cNvPr>
          <p:cNvCxnSpPr/>
          <p:nvPr/>
        </p:nvCxnSpPr>
        <p:spPr>
          <a:xfrm>
            <a:off x="6503364" y="6667402"/>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436261DE-60AA-A242-9B6C-992DBFC12BCF}"/>
              </a:ext>
            </a:extLst>
          </p:cNvPr>
          <p:cNvCxnSpPr/>
          <p:nvPr/>
        </p:nvCxnSpPr>
        <p:spPr>
          <a:xfrm>
            <a:off x="6770064" y="6667402"/>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143699FB-D259-9245-883F-77EB3A085F46}"/>
              </a:ext>
            </a:extLst>
          </p:cNvPr>
          <p:cNvCxnSpPr>
            <a:cxnSpLocks/>
          </p:cNvCxnSpPr>
          <p:nvPr/>
        </p:nvCxnSpPr>
        <p:spPr>
          <a:xfrm flipH="1">
            <a:off x="2990416" y="6798629"/>
            <a:ext cx="1361095"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24" name="Straight Connector 123">
            <a:extLst>
              <a:ext uri="{FF2B5EF4-FFF2-40B4-BE49-F238E27FC236}">
                <a16:creationId xmlns:a16="http://schemas.microsoft.com/office/drawing/2014/main" id="{601A85ED-1980-A743-BA63-28096D810352}"/>
              </a:ext>
            </a:extLst>
          </p:cNvPr>
          <p:cNvCxnSpPr/>
          <p:nvPr/>
        </p:nvCxnSpPr>
        <p:spPr>
          <a:xfrm flipH="1">
            <a:off x="4178130" y="6667402"/>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E5EEEDF9-503E-1E4A-8280-A3FAF14BD4EF}"/>
              </a:ext>
            </a:extLst>
          </p:cNvPr>
          <p:cNvCxnSpPr/>
          <p:nvPr/>
        </p:nvCxnSpPr>
        <p:spPr>
          <a:xfrm flipH="1">
            <a:off x="3911430" y="6667402"/>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2D87DC40-D358-DD47-B296-C849DD4395EC}"/>
              </a:ext>
            </a:extLst>
          </p:cNvPr>
          <p:cNvCxnSpPr/>
          <p:nvPr/>
        </p:nvCxnSpPr>
        <p:spPr>
          <a:xfrm flipH="1">
            <a:off x="3644730" y="6667402"/>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4004F2A2-6000-C646-8E8E-A47AAF46572C}"/>
              </a:ext>
            </a:extLst>
          </p:cNvPr>
          <p:cNvCxnSpPr/>
          <p:nvPr/>
        </p:nvCxnSpPr>
        <p:spPr>
          <a:xfrm flipH="1">
            <a:off x="3378030" y="6667402"/>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5B07C5DC-CC8B-454D-A9CE-DB841E7F1403}"/>
              </a:ext>
            </a:extLst>
          </p:cNvPr>
          <p:cNvCxnSpPr>
            <a:cxnSpLocks/>
          </p:cNvCxnSpPr>
          <p:nvPr/>
        </p:nvCxnSpPr>
        <p:spPr>
          <a:xfrm flipV="1">
            <a:off x="5431163" y="6461296"/>
            <a:ext cx="0" cy="339376"/>
          </a:xfrm>
          <a:prstGeom prst="straightConnector1">
            <a:avLst/>
          </a:prstGeom>
          <a:solidFill>
            <a:schemeClr val="accent6">
              <a:lumMod val="60000"/>
              <a:lumOff val="40000"/>
            </a:schemeClr>
          </a:solidFill>
          <a:ln w="47625">
            <a:solidFill>
              <a:srgbClr val="0070C0"/>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29" name="Straight Arrow Connector 128">
            <a:extLst>
              <a:ext uri="{FF2B5EF4-FFF2-40B4-BE49-F238E27FC236}">
                <a16:creationId xmlns:a16="http://schemas.microsoft.com/office/drawing/2014/main" id="{931749D6-4186-3D4F-9F2F-F894AAFADD25}"/>
              </a:ext>
            </a:extLst>
          </p:cNvPr>
          <p:cNvCxnSpPr>
            <a:cxnSpLocks/>
          </p:cNvCxnSpPr>
          <p:nvPr/>
        </p:nvCxnSpPr>
        <p:spPr>
          <a:xfrm flipV="1">
            <a:off x="5703264" y="6607286"/>
            <a:ext cx="0" cy="160117"/>
          </a:xfrm>
          <a:prstGeom prst="straightConnector1">
            <a:avLst/>
          </a:prstGeom>
          <a:solidFill>
            <a:schemeClr val="accent6">
              <a:lumMod val="60000"/>
              <a:lumOff val="40000"/>
            </a:schemeClr>
          </a:solidFill>
          <a:ln w="47625">
            <a:solidFill>
              <a:srgbClr val="0070C0"/>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30" name="Straight Arrow Connector 129">
            <a:extLst>
              <a:ext uri="{FF2B5EF4-FFF2-40B4-BE49-F238E27FC236}">
                <a16:creationId xmlns:a16="http://schemas.microsoft.com/office/drawing/2014/main" id="{11909786-C4F1-9F41-964C-4FED842E63F1}"/>
              </a:ext>
            </a:extLst>
          </p:cNvPr>
          <p:cNvCxnSpPr>
            <a:cxnSpLocks/>
          </p:cNvCxnSpPr>
          <p:nvPr/>
        </p:nvCxnSpPr>
        <p:spPr>
          <a:xfrm flipV="1">
            <a:off x="5975365" y="6572590"/>
            <a:ext cx="0" cy="236167"/>
          </a:xfrm>
          <a:prstGeom prst="straightConnector1">
            <a:avLst/>
          </a:prstGeom>
          <a:solidFill>
            <a:schemeClr val="accent6">
              <a:lumMod val="60000"/>
              <a:lumOff val="40000"/>
            </a:schemeClr>
          </a:solidFill>
          <a:ln w="47625">
            <a:solidFill>
              <a:srgbClr val="0070C0"/>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Arrow Connector 130">
            <a:extLst>
              <a:ext uri="{FF2B5EF4-FFF2-40B4-BE49-F238E27FC236}">
                <a16:creationId xmlns:a16="http://schemas.microsoft.com/office/drawing/2014/main" id="{F1248ED8-C5F3-2B4C-A0F6-F4FFD6815623}"/>
              </a:ext>
            </a:extLst>
          </p:cNvPr>
          <p:cNvCxnSpPr>
            <a:cxnSpLocks/>
          </p:cNvCxnSpPr>
          <p:nvPr/>
        </p:nvCxnSpPr>
        <p:spPr>
          <a:xfrm flipV="1">
            <a:off x="6247466" y="6590473"/>
            <a:ext cx="0" cy="193742"/>
          </a:xfrm>
          <a:prstGeom prst="straightConnector1">
            <a:avLst/>
          </a:prstGeom>
          <a:solidFill>
            <a:schemeClr val="accent6">
              <a:lumMod val="60000"/>
              <a:lumOff val="40000"/>
            </a:schemeClr>
          </a:solidFill>
          <a:ln w="47625">
            <a:solidFill>
              <a:srgbClr val="0070C0"/>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32" name="Freeform 131">
            <a:extLst>
              <a:ext uri="{FF2B5EF4-FFF2-40B4-BE49-F238E27FC236}">
                <a16:creationId xmlns:a16="http://schemas.microsoft.com/office/drawing/2014/main" id="{CB93DE9F-42D6-7244-965B-8CBA36ADAA65}"/>
              </a:ext>
            </a:extLst>
          </p:cNvPr>
          <p:cNvSpPr/>
          <p:nvPr/>
        </p:nvSpPr>
        <p:spPr>
          <a:xfrm>
            <a:off x="2758698" y="1937288"/>
            <a:ext cx="1177871" cy="1859797"/>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133">
            <a:extLst>
              <a:ext uri="{FF2B5EF4-FFF2-40B4-BE49-F238E27FC236}">
                <a16:creationId xmlns:a16="http://schemas.microsoft.com/office/drawing/2014/main" id="{EFB90515-113F-C542-8FB4-DDA2B159F266}"/>
              </a:ext>
            </a:extLst>
          </p:cNvPr>
          <p:cNvSpPr/>
          <p:nvPr/>
        </p:nvSpPr>
        <p:spPr>
          <a:xfrm>
            <a:off x="3034717" y="2151581"/>
            <a:ext cx="1177871" cy="2993260"/>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134">
            <a:extLst>
              <a:ext uri="{FF2B5EF4-FFF2-40B4-BE49-F238E27FC236}">
                <a16:creationId xmlns:a16="http://schemas.microsoft.com/office/drawing/2014/main" id="{233611E7-EE7D-9343-9518-61C5CCF982F1}"/>
              </a:ext>
            </a:extLst>
          </p:cNvPr>
          <p:cNvSpPr/>
          <p:nvPr/>
        </p:nvSpPr>
        <p:spPr>
          <a:xfrm>
            <a:off x="3310275" y="2319675"/>
            <a:ext cx="1177871" cy="3986558"/>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 name="Picture 101">
            <a:extLst>
              <a:ext uri="{FF2B5EF4-FFF2-40B4-BE49-F238E27FC236}">
                <a16:creationId xmlns:a16="http://schemas.microsoft.com/office/drawing/2014/main" id="{FE2A727D-1F14-3247-8C1C-67B15F559032}"/>
              </a:ext>
            </a:extLst>
          </p:cNvPr>
          <p:cNvPicPr>
            <a:picLocks noChangeAspect="1"/>
          </p:cNvPicPr>
          <p:nvPr/>
        </p:nvPicPr>
        <p:blipFill>
          <a:blip r:embed="rId2"/>
          <a:stretch>
            <a:fillRect/>
          </a:stretch>
        </p:blipFill>
        <p:spPr>
          <a:xfrm>
            <a:off x="96285" y="810958"/>
            <a:ext cx="3591578" cy="1254543"/>
          </a:xfrm>
          <a:prstGeom prst="rect">
            <a:avLst/>
          </a:prstGeom>
        </p:spPr>
      </p:pic>
      <p:cxnSp>
        <p:nvCxnSpPr>
          <p:cNvPr id="103" name="Straight Connector 102">
            <a:extLst>
              <a:ext uri="{FF2B5EF4-FFF2-40B4-BE49-F238E27FC236}">
                <a16:creationId xmlns:a16="http://schemas.microsoft.com/office/drawing/2014/main" id="{8197EFE2-9571-934A-8744-4FD889C82F2D}"/>
              </a:ext>
            </a:extLst>
          </p:cNvPr>
          <p:cNvCxnSpPr>
            <a:cxnSpLocks/>
          </p:cNvCxnSpPr>
          <p:nvPr/>
        </p:nvCxnSpPr>
        <p:spPr>
          <a:xfrm>
            <a:off x="4059046" y="5637237"/>
            <a:ext cx="2784989"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4" name="Straight Arrow Connector 103">
            <a:extLst>
              <a:ext uri="{FF2B5EF4-FFF2-40B4-BE49-F238E27FC236}">
                <a16:creationId xmlns:a16="http://schemas.microsoft.com/office/drawing/2014/main" id="{85FB0A70-2FAB-2F41-92AD-7D820DAD1D70}"/>
              </a:ext>
            </a:extLst>
          </p:cNvPr>
          <p:cNvCxnSpPr>
            <a:cxnSpLocks/>
          </p:cNvCxnSpPr>
          <p:nvPr/>
        </p:nvCxnSpPr>
        <p:spPr>
          <a:xfrm flipV="1">
            <a:off x="4857433" y="4846426"/>
            <a:ext cx="0" cy="778207"/>
          </a:xfrm>
          <a:prstGeom prst="straightConnector1">
            <a:avLst/>
          </a:prstGeom>
          <a:solidFill>
            <a:schemeClr val="accent6">
              <a:lumMod val="60000"/>
              <a:lumOff val="40000"/>
            </a:schemeClr>
          </a:solidFill>
          <a:ln w="47625">
            <a:solidFill>
              <a:srgbClr val="7030A0"/>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05" name="Straight Connector 104">
            <a:extLst>
              <a:ext uri="{FF2B5EF4-FFF2-40B4-BE49-F238E27FC236}">
                <a16:creationId xmlns:a16="http://schemas.microsoft.com/office/drawing/2014/main" id="{CA78A925-D935-C64F-8356-8C7C880FA1AB}"/>
              </a:ext>
            </a:extLst>
          </p:cNvPr>
          <p:cNvCxnSpPr/>
          <p:nvPr/>
        </p:nvCxnSpPr>
        <p:spPr>
          <a:xfrm>
            <a:off x="4056120"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E55619F9-6E5F-BD4B-A911-BF615603C9A7}"/>
              </a:ext>
            </a:extLst>
          </p:cNvPr>
          <p:cNvCxnSpPr/>
          <p:nvPr/>
        </p:nvCxnSpPr>
        <p:spPr>
          <a:xfrm>
            <a:off x="4322820"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8B6DF3DA-7E50-EA43-AC04-A6BC090057C1}"/>
              </a:ext>
            </a:extLst>
          </p:cNvPr>
          <p:cNvCxnSpPr/>
          <p:nvPr/>
        </p:nvCxnSpPr>
        <p:spPr>
          <a:xfrm>
            <a:off x="4589520"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2FD905A2-D333-5344-B2D4-0599D0ECD2A6}"/>
              </a:ext>
            </a:extLst>
          </p:cNvPr>
          <p:cNvCxnSpPr/>
          <p:nvPr/>
        </p:nvCxnSpPr>
        <p:spPr>
          <a:xfrm>
            <a:off x="4856220"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2DE5ADDA-457A-884F-A799-838C546D0283}"/>
              </a:ext>
            </a:extLst>
          </p:cNvPr>
          <p:cNvCxnSpPr/>
          <p:nvPr/>
        </p:nvCxnSpPr>
        <p:spPr>
          <a:xfrm>
            <a:off x="5122920"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4D6E905-1D0D-0447-B45C-89DFC7DEED94}"/>
              </a:ext>
            </a:extLst>
          </p:cNvPr>
          <p:cNvCxnSpPr/>
          <p:nvPr/>
        </p:nvCxnSpPr>
        <p:spPr>
          <a:xfrm>
            <a:off x="5389620"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12AA957-ED45-0F4C-B645-CC3B64192678}"/>
              </a:ext>
            </a:extLst>
          </p:cNvPr>
          <p:cNvCxnSpPr/>
          <p:nvPr/>
        </p:nvCxnSpPr>
        <p:spPr>
          <a:xfrm>
            <a:off x="5656320"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740216B0-C490-784F-8756-BBDAA07D2C82}"/>
              </a:ext>
            </a:extLst>
          </p:cNvPr>
          <p:cNvCxnSpPr/>
          <p:nvPr/>
        </p:nvCxnSpPr>
        <p:spPr>
          <a:xfrm>
            <a:off x="5923020"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4AC520B6-67D0-7741-9288-1E60E64CB064}"/>
              </a:ext>
            </a:extLst>
          </p:cNvPr>
          <p:cNvCxnSpPr/>
          <p:nvPr/>
        </p:nvCxnSpPr>
        <p:spPr>
          <a:xfrm>
            <a:off x="6189720"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E6693FCC-2D35-0C4A-B321-1A7416F38838}"/>
              </a:ext>
            </a:extLst>
          </p:cNvPr>
          <p:cNvCxnSpPr/>
          <p:nvPr/>
        </p:nvCxnSpPr>
        <p:spPr>
          <a:xfrm>
            <a:off x="6456420"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3C149417-AB00-644D-BC94-729755B01C2C}"/>
              </a:ext>
            </a:extLst>
          </p:cNvPr>
          <p:cNvCxnSpPr>
            <a:cxnSpLocks/>
          </p:cNvCxnSpPr>
          <p:nvPr/>
        </p:nvCxnSpPr>
        <p:spPr>
          <a:xfrm flipH="1">
            <a:off x="2676772" y="5637237"/>
            <a:ext cx="1361095"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3" name="Straight Connector 142">
            <a:extLst>
              <a:ext uri="{FF2B5EF4-FFF2-40B4-BE49-F238E27FC236}">
                <a16:creationId xmlns:a16="http://schemas.microsoft.com/office/drawing/2014/main" id="{08DEB4B4-11E6-6D40-8830-61A84F711CFF}"/>
              </a:ext>
            </a:extLst>
          </p:cNvPr>
          <p:cNvCxnSpPr/>
          <p:nvPr/>
        </p:nvCxnSpPr>
        <p:spPr>
          <a:xfrm flipH="1">
            <a:off x="3864486"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79908841-6F70-384E-9DEB-3885763C130F}"/>
              </a:ext>
            </a:extLst>
          </p:cNvPr>
          <p:cNvCxnSpPr/>
          <p:nvPr/>
        </p:nvCxnSpPr>
        <p:spPr>
          <a:xfrm flipH="1">
            <a:off x="3597786"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0674CE7C-9803-064F-A307-79384F4A6E56}"/>
              </a:ext>
            </a:extLst>
          </p:cNvPr>
          <p:cNvCxnSpPr/>
          <p:nvPr/>
        </p:nvCxnSpPr>
        <p:spPr>
          <a:xfrm flipH="1">
            <a:off x="3331086"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9D6F3804-A160-5442-BF72-FEB96EFD1979}"/>
              </a:ext>
            </a:extLst>
          </p:cNvPr>
          <p:cNvCxnSpPr/>
          <p:nvPr/>
        </p:nvCxnSpPr>
        <p:spPr>
          <a:xfrm flipH="1">
            <a:off x="3064386"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65453F0D-0D59-7F45-9CCE-6D5122197CAB}"/>
              </a:ext>
            </a:extLst>
          </p:cNvPr>
          <p:cNvCxnSpPr>
            <a:cxnSpLocks/>
          </p:cNvCxnSpPr>
          <p:nvPr/>
        </p:nvCxnSpPr>
        <p:spPr>
          <a:xfrm flipV="1">
            <a:off x="5117519" y="5060492"/>
            <a:ext cx="0" cy="601228"/>
          </a:xfrm>
          <a:prstGeom prst="straightConnector1">
            <a:avLst/>
          </a:prstGeom>
          <a:solidFill>
            <a:schemeClr val="accent6">
              <a:lumMod val="60000"/>
              <a:lumOff val="40000"/>
            </a:schemeClr>
          </a:solidFill>
          <a:ln w="47625">
            <a:solidFill>
              <a:srgbClr val="7030A0"/>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48" name="Straight Arrow Connector 147">
            <a:extLst>
              <a:ext uri="{FF2B5EF4-FFF2-40B4-BE49-F238E27FC236}">
                <a16:creationId xmlns:a16="http://schemas.microsoft.com/office/drawing/2014/main" id="{DCD58A34-8FBA-E645-96FB-0DC3D82BBBA3}"/>
              </a:ext>
            </a:extLst>
          </p:cNvPr>
          <p:cNvCxnSpPr>
            <a:cxnSpLocks/>
          </p:cNvCxnSpPr>
          <p:nvPr/>
        </p:nvCxnSpPr>
        <p:spPr>
          <a:xfrm flipV="1">
            <a:off x="5389620" y="5368623"/>
            <a:ext cx="0" cy="283658"/>
          </a:xfrm>
          <a:prstGeom prst="straightConnector1">
            <a:avLst/>
          </a:prstGeom>
          <a:solidFill>
            <a:schemeClr val="accent6">
              <a:lumMod val="60000"/>
              <a:lumOff val="40000"/>
            </a:schemeClr>
          </a:solidFill>
          <a:ln w="47625">
            <a:solidFill>
              <a:srgbClr val="7030A0"/>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49" name="Straight Arrow Connector 148">
            <a:extLst>
              <a:ext uri="{FF2B5EF4-FFF2-40B4-BE49-F238E27FC236}">
                <a16:creationId xmlns:a16="http://schemas.microsoft.com/office/drawing/2014/main" id="{BBB596F2-7B7A-5442-B04F-0D05C1470002}"/>
              </a:ext>
            </a:extLst>
          </p:cNvPr>
          <p:cNvCxnSpPr>
            <a:cxnSpLocks/>
          </p:cNvCxnSpPr>
          <p:nvPr/>
        </p:nvCxnSpPr>
        <p:spPr>
          <a:xfrm flipV="1">
            <a:off x="5661721" y="5227099"/>
            <a:ext cx="0" cy="418389"/>
          </a:xfrm>
          <a:prstGeom prst="straightConnector1">
            <a:avLst/>
          </a:prstGeom>
          <a:solidFill>
            <a:schemeClr val="accent6">
              <a:lumMod val="60000"/>
              <a:lumOff val="40000"/>
            </a:schemeClr>
          </a:solidFill>
          <a:ln w="47625">
            <a:solidFill>
              <a:srgbClr val="7030A0"/>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50" name="Straight Arrow Connector 149">
            <a:extLst>
              <a:ext uri="{FF2B5EF4-FFF2-40B4-BE49-F238E27FC236}">
                <a16:creationId xmlns:a16="http://schemas.microsoft.com/office/drawing/2014/main" id="{E0EAF54B-8AE5-3E47-ADCE-5C4A8511ACBB}"/>
              </a:ext>
            </a:extLst>
          </p:cNvPr>
          <p:cNvCxnSpPr>
            <a:cxnSpLocks/>
          </p:cNvCxnSpPr>
          <p:nvPr/>
        </p:nvCxnSpPr>
        <p:spPr>
          <a:xfrm flipV="1">
            <a:off x="5933822" y="5368623"/>
            <a:ext cx="0" cy="283658"/>
          </a:xfrm>
          <a:prstGeom prst="straightConnector1">
            <a:avLst/>
          </a:prstGeom>
          <a:solidFill>
            <a:schemeClr val="accent6">
              <a:lumMod val="60000"/>
              <a:lumOff val="40000"/>
            </a:schemeClr>
          </a:solidFill>
          <a:ln w="47625">
            <a:solidFill>
              <a:srgbClr val="7030A0"/>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01" name="TextBox 100">
            <a:extLst>
              <a:ext uri="{FF2B5EF4-FFF2-40B4-BE49-F238E27FC236}">
                <a16:creationId xmlns:a16="http://schemas.microsoft.com/office/drawing/2014/main" id="{42D17FF9-1633-FA4B-B22A-B6A259E50189}"/>
              </a:ext>
            </a:extLst>
          </p:cNvPr>
          <p:cNvSpPr txBox="1"/>
          <p:nvPr/>
        </p:nvSpPr>
        <p:spPr>
          <a:xfrm>
            <a:off x="4353033" y="5649157"/>
            <a:ext cx="46281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Tree>
    <p:extLst>
      <p:ext uri="{BB962C8B-B14F-4D97-AF65-F5344CB8AC3E}">
        <p14:creationId xmlns:p14="http://schemas.microsoft.com/office/powerpoint/2010/main" val="4226120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63C831A-D60A-AE4B-A569-5CB90E55BD55}"/>
              </a:ext>
            </a:extLst>
          </p:cNvPr>
          <p:cNvPicPr>
            <a:picLocks noChangeAspect="1"/>
          </p:cNvPicPr>
          <p:nvPr/>
        </p:nvPicPr>
        <p:blipFill>
          <a:blip r:embed="rId2"/>
          <a:stretch>
            <a:fillRect/>
          </a:stretch>
        </p:blipFill>
        <p:spPr>
          <a:xfrm>
            <a:off x="1208887" y="1342159"/>
            <a:ext cx="6292273" cy="5253182"/>
          </a:xfrm>
          <a:prstGeom prst="rect">
            <a:avLst/>
          </a:prstGeom>
        </p:spPr>
      </p:pic>
      <p:sp>
        <p:nvSpPr>
          <p:cNvPr id="5" name="TextBox 4">
            <a:extLst>
              <a:ext uri="{FF2B5EF4-FFF2-40B4-BE49-F238E27FC236}">
                <a16:creationId xmlns:a16="http://schemas.microsoft.com/office/drawing/2014/main" id="{DD9CE4A4-F894-C541-B7F4-AA7D16354D22}"/>
              </a:ext>
            </a:extLst>
          </p:cNvPr>
          <p:cNvSpPr txBox="1"/>
          <p:nvPr/>
        </p:nvSpPr>
        <p:spPr>
          <a:xfrm>
            <a:off x="2257232" y="413715"/>
            <a:ext cx="2495744" cy="584775"/>
          </a:xfrm>
          <a:prstGeom prst="rect">
            <a:avLst/>
          </a:prstGeom>
          <a:solidFill>
            <a:schemeClr val="accent1">
              <a:lumMod val="50000"/>
            </a:schemeClr>
          </a:solidFill>
        </p:spPr>
        <p:txBody>
          <a:bodyPr wrap="square" rtlCol="0">
            <a:spAutoFit/>
          </a:bodyPr>
          <a:lstStyle/>
          <a:p>
            <a:pPr algn="ctr"/>
            <a:r>
              <a:rPr lang="en-US" sz="3200" dirty="0" err="1">
                <a:solidFill>
                  <a:schemeClr val="bg1"/>
                </a:solidFill>
              </a:rPr>
              <a:t>TDoA</a:t>
            </a:r>
            <a:endParaRPr lang="en-US" sz="3200" dirty="0">
              <a:solidFill>
                <a:schemeClr val="bg1"/>
              </a:solidFill>
            </a:endParaRPr>
          </a:p>
        </p:txBody>
      </p:sp>
    </p:spTree>
    <p:extLst>
      <p:ext uri="{BB962C8B-B14F-4D97-AF65-F5344CB8AC3E}">
        <p14:creationId xmlns:p14="http://schemas.microsoft.com/office/powerpoint/2010/main" val="399355765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9CB748BB-905C-3D46-879A-A5679FB2249A}"/>
              </a:ext>
            </a:extLst>
          </p:cNvPr>
          <p:cNvCxnSpPr>
            <a:cxnSpLocks/>
          </p:cNvCxnSpPr>
          <p:nvPr/>
        </p:nvCxnSpPr>
        <p:spPr>
          <a:xfrm>
            <a:off x="3429830" y="2478459"/>
            <a:ext cx="2784989"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7" name="TextBox 56">
            <a:extLst>
              <a:ext uri="{FF2B5EF4-FFF2-40B4-BE49-F238E27FC236}">
                <a16:creationId xmlns:a16="http://schemas.microsoft.com/office/drawing/2014/main" id="{E0B85872-4CBA-364E-9311-1FC220E391BE}"/>
              </a:ext>
            </a:extLst>
          </p:cNvPr>
          <p:cNvSpPr txBox="1"/>
          <p:nvPr/>
        </p:nvSpPr>
        <p:spPr>
          <a:xfrm>
            <a:off x="4881251" y="2594938"/>
            <a:ext cx="1891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Time/Sample</a:t>
            </a:r>
          </a:p>
        </p:txBody>
      </p:sp>
      <p:sp>
        <p:nvSpPr>
          <p:cNvPr id="15" name="TextBox 14">
            <a:extLst>
              <a:ext uri="{FF2B5EF4-FFF2-40B4-BE49-F238E27FC236}">
                <a16:creationId xmlns:a16="http://schemas.microsoft.com/office/drawing/2014/main" id="{FFE8817E-954B-6246-B53E-EA391C07024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Impulse response: Theory</a:t>
            </a:r>
          </a:p>
        </p:txBody>
      </p:sp>
      <p:cxnSp>
        <p:nvCxnSpPr>
          <p:cNvPr id="19" name="Straight Connector 18">
            <a:extLst>
              <a:ext uri="{FF2B5EF4-FFF2-40B4-BE49-F238E27FC236}">
                <a16:creationId xmlns:a16="http://schemas.microsoft.com/office/drawing/2014/main" id="{EB2B803A-5EA5-3649-AFF3-184710F2D00F}"/>
              </a:ext>
            </a:extLst>
          </p:cNvPr>
          <p:cNvCxnSpPr/>
          <p:nvPr/>
        </p:nvCxnSpPr>
        <p:spPr>
          <a:xfrm>
            <a:off x="34269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1F532D2-D28E-6441-B62B-1FBD923078F7}"/>
              </a:ext>
            </a:extLst>
          </p:cNvPr>
          <p:cNvCxnSpPr/>
          <p:nvPr/>
        </p:nvCxnSpPr>
        <p:spPr>
          <a:xfrm>
            <a:off x="36936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A83E664-A271-FC49-8CD8-F64A0FDFC3A7}"/>
              </a:ext>
            </a:extLst>
          </p:cNvPr>
          <p:cNvCxnSpPr/>
          <p:nvPr/>
        </p:nvCxnSpPr>
        <p:spPr>
          <a:xfrm>
            <a:off x="39603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C3B3BF0-0743-E242-98DD-ECAD3C976A69}"/>
              </a:ext>
            </a:extLst>
          </p:cNvPr>
          <p:cNvCxnSpPr/>
          <p:nvPr/>
        </p:nvCxnSpPr>
        <p:spPr>
          <a:xfrm>
            <a:off x="42270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BC3E972-9457-3E46-851A-5B34A81A3580}"/>
              </a:ext>
            </a:extLst>
          </p:cNvPr>
          <p:cNvCxnSpPr/>
          <p:nvPr/>
        </p:nvCxnSpPr>
        <p:spPr>
          <a:xfrm>
            <a:off x="44937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A8B134D-0B5B-F445-B088-DD8701DAD7FA}"/>
              </a:ext>
            </a:extLst>
          </p:cNvPr>
          <p:cNvCxnSpPr/>
          <p:nvPr/>
        </p:nvCxnSpPr>
        <p:spPr>
          <a:xfrm>
            <a:off x="47604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81B78B2-F6BD-F044-9341-C9BA158A38CA}"/>
              </a:ext>
            </a:extLst>
          </p:cNvPr>
          <p:cNvCxnSpPr/>
          <p:nvPr/>
        </p:nvCxnSpPr>
        <p:spPr>
          <a:xfrm>
            <a:off x="50271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C269923-6CC8-9143-B745-C503FE640DA1}"/>
              </a:ext>
            </a:extLst>
          </p:cNvPr>
          <p:cNvCxnSpPr/>
          <p:nvPr/>
        </p:nvCxnSpPr>
        <p:spPr>
          <a:xfrm>
            <a:off x="52938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D53B2B5-F88D-4A40-BFDD-0645EA96232C}"/>
              </a:ext>
            </a:extLst>
          </p:cNvPr>
          <p:cNvCxnSpPr/>
          <p:nvPr/>
        </p:nvCxnSpPr>
        <p:spPr>
          <a:xfrm>
            <a:off x="55605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207689B-4372-C844-A86A-6D003F3A4139}"/>
              </a:ext>
            </a:extLst>
          </p:cNvPr>
          <p:cNvCxnSpPr/>
          <p:nvPr/>
        </p:nvCxnSpPr>
        <p:spPr>
          <a:xfrm>
            <a:off x="58272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45350AA-0448-5D4F-B155-BF9630AC0AE5}"/>
              </a:ext>
            </a:extLst>
          </p:cNvPr>
          <p:cNvCxnSpPr>
            <a:cxnSpLocks/>
          </p:cNvCxnSpPr>
          <p:nvPr/>
        </p:nvCxnSpPr>
        <p:spPr>
          <a:xfrm flipH="1">
            <a:off x="2047556" y="2478459"/>
            <a:ext cx="1361095"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36" name="Straight Connector 35">
            <a:extLst>
              <a:ext uri="{FF2B5EF4-FFF2-40B4-BE49-F238E27FC236}">
                <a16:creationId xmlns:a16="http://schemas.microsoft.com/office/drawing/2014/main" id="{CC8D6898-5D8D-DF4B-87FE-7218DEFBED16}"/>
              </a:ext>
            </a:extLst>
          </p:cNvPr>
          <p:cNvCxnSpPr/>
          <p:nvPr/>
        </p:nvCxnSpPr>
        <p:spPr>
          <a:xfrm flipH="1">
            <a:off x="3235270"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9EB88CE-81FA-BB4B-B232-0EA6C05A7EAA}"/>
              </a:ext>
            </a:extLst>
          </p:cNvPr>
          <p:cNvCxnSpPr/>
          <p:nvPr/>
        </p:nvCxnSpPr>
        <p:spPr>
          <a:xfrm flipH="1">
            <a:off x="2968570"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AD5203E-D787-0543-9A4C-EC84607DBC95}"/>
              </a:ext>
            </a:extLst>
          </p:cNvPr>
          <p:cNvCxnSpPr/>
          <p:nvPr/>
        </p:nvCxnSpPr>
        <p:spPr>
          <a:xfrm flipH="1">
            <a:off x="2701870"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DF49791-36DF-6D45-BFED-32CF4B641EB6}"/>
              </a:ext>
            </a:extLst>
          </p:cNvPr>
          <p:cNvSpPr txBox="1"/>
          <p:nvPr/>
        </p:nvSpPr>
        <p:spPr>
          <a:xfrm>
            <a:off x="3742086" y="2508878"/>
            <a:ext cx="46281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grpSp>
        <p:nvGrpSpPr>
          <p:cNvPr id="2" name="Group 1">
            <a:extLst>
              <a:ext uri="{FF2B5EF4-FFF2-40B4-BE49-F238E27FC236}">
                <a16:creationId xmlns:a16="http://schemas.microsoft.com/office/drawing/2014/main" id="{8F09FBEB-AE53-074B-AD75-1D8B10D9A2F8}"/>
              </a:ext>
            </a:extLst>
          </p:cNvPr>
          <p:cNvGrpSpPr/>
          <p:nvPr/>
        </p:nvGrpSpPr>
        <p:grpSpPr>
          <a:xfrm>
            <a:off x="3957379" y="812067"/>
            <a:ext cx="2573755" cy="1646609"/>
            <a:chOff x="5870643" y="3539098"/>
            <a:chExt cx="2573755" cy="1646609"/>
          </a:xfrm>
        </p:grpSpPr>
        <p:cxnSp>
          <p:nvCxnSpPr>
            <p:cNvPr id="65" name="Straight Arrow Connector 64">
              <a:extLst>
                <a:ext uri="{FF2B5EF4-FFF2-40B4-BE49-F238E27FC236}">
                  <a16:creationId xmlns:a16="http://schemas.microsoft.com/office/drawing/2014/main" id="{DFD94DA2-5E59-A84D-B3F7-A352513FC099}"/>
                </a:ext>
              </a:extLst>
            </p:cNvPr>
            <p:cNvCxnSpPr>
              <a:cxnSpLocks/>
            </p:cNvCxnSpPr>
            <p:nvPr/>
          </p:nvCxnSpPr>
          <p:spPr>
            <a:xfrm flipV="1">
              <a:off x="5870643" y="3726103"/>
              <a:ext cx="0" cy="145960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66" name="Straight Arrow Connector 65">
              <a:extLst>
                <a:ext uri="{FF2B5EF4-FFF2-40B4-BE49-F238E27FC236}">
                  <a16:creationId xmlns:a16="http://schemas.microsoft.com/office/drawing/2014/main" id="{C6F7C273-DB41-8D45-8BE2-ECA66B37F4C8}"/>
                </a:ext>
              </a:extLst>
            </p:cNvPr>
            <p:cNvCxnSpPr>
              <a:cxnSpLocks/>
            </p:cNvCxnSpPr>
            <p:nvPr/>
          </p:nvCxnSpPr>
          <p:spPr>
            <a:xfrm flipV="1">
              <a:off x="6140160" y="4315038"/>
              <a:ext cx="0" cy="870669"/>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67" name="Straight Arrow Connector 66">
              <a:extLst>
                <a:ext uri="{FF2B5EF4-FFF2-40B4-BE49-F238E27FC236}">
                  <a16:creationId xmlns:a16="http://schemas.microsoft.com/office/drawing/2014/main" id="{62C769E8-0DA5-534F-B668-AB41A4BBDBB9}"/>
                </a:ext>
              </a:extLst>
            </p:cNvPr>
            <p:cNvCxnSpPr>
              <a:cxnSpLocks/>
            </p:cNvCxnSpPr>
            <p:nvPr/>
          </p:nvCxnSpPr>
          <p:spPr>
            <a:xfrm flipV="1">
              <a:off x="6409677" y="4454523"/>
              <a:ext cx="0" cy="73118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68" name="Straight Arrow Connector 67">
              <a:extLst>
                <a:ext uri="{FF2B5EF4-FFF2-40B4-BE49-F238E27FC236}">
                  <a16:creationId xmlns:a16="http://schemas.microsoft.com/office/drawing/2014/main" id="{DB9E98A2-7C47-7642-9EDE-2134C5121678}"/>
                </a:ext>
              </a:extLst>
            </p:cNvPr>
            <p:cNvCxnSpPr>
              <a:cxnSpLocks/>
            </p:cNvCxnSpPr>
            <p:nvPr/>
          </p:nvCxnSpPr>
          <p:spPr>
            <a:xfrm flipV="1">
              <a:off x="6679194" y="4206550"/>
              <a:ext cx="0" cy="979157"/>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69" name="Straight Arrow Connector 68">
              <a:extLst>
                <a:ext uri="{FF2B5EF4-FFF2-40B4-BE49-F238E27FC236}">
                  <a16:creationId xmlns:a16="http://schemas.microsoft.com/office/drawing/2014/main" id="{E5289FFE-7120-3C43-B02B-BF88432CA540}"/>
                </a:ext>
              </a:extLst>
            </p:cNvPr>
            <p:cNvCxnSpPr>
              <a:cxnSpLocks/>
            </p:cNvCxnSpPr>
            <p:nvPr/>
          </p:nvCxnSpPr>
          <p:spPr>
            <a:xfrm flipV="1">
              <a:off x="6948711" y="3927581"/>
              <a:ext cx="0" cy="1258126"/>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70" name="Straight Arrow Connector 69">
              <a:extLst>
                <a:ext uri="{FF2B5EF4-FFF2-40B4-BE49-F238E27FC236}">
                  <a16:creationId xmlns:a16="http://schemas.microsoft.com/office/drawing/2014/main" id="{F13E7D73-218D-4541-83ED-2C88BB262B06}"/>
                </a:ext>
              </a:extLst>
            </p:cNvPr>
            <p:cNvCxnSpPr>
              <a:cxnSpLocks/>
            </p:cNvCxnSpPr>
            <p:nvPr/>
          </p:nvCxnSpPr>
          <p:spPr>
            <a:xfrm flipV="1">
              <a:off x="7187232" y="3726103"/>
              <a:ext cx="0" cy="145960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71" name="Straight Arrow Connector 70">
              <a:extLst>
                <a:ext uri="{FF2B5EF4-FFF2-40B4-BE49-F238E27FC236}">
                  <a16:creationId xmlns:a16="http://schemas.microsoft.com/office/drawing/2014/main" id="{CB287B7D-66D0-CB41-A1B1-8F32F701C9C4}"/>
                </a:ext>
              </a:extLst>
            </p:cNvPr>
            <p:cNvCxnSpPr>
              <a:cxnSpLocks/>
            </p:cNvCxnSpPr>
            <p:nvPr/>
          </p:nvCxnSpPr>
          <p:spPr>
            <a:xfrm flipV="1">
              <a:off x="7456749" y="3554600"/>
              <a:ext cx="0" cy="1631107"/>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72" name="Straight Arrow Connector 71">
              <a:extLst>
                <a:ext uri="{FF2B5EF4-FFF2-40B4-BE49-F238E27FC236}">
                  <a16:creationId xmlns:a16="http://schemas.microsoft.com/office/drawing/2014/main" id="{00DF2AE4-6836-6D46-8C3E-2E9E74DE0DDF}"/>
                </a:ext>
              </a:extLst>
            </p:cNvPr>
            <p:cNvCxnSpPr>
              <a:cxnSpLocks/>
            </p:cNvCxnSpPr>
            <p:nvPr/>
          </p:nvCxnSpPr>
          <p:spPr>
            <a:xfrm flipV="1">
              <a:off x="7726266" y="3726103"/>
              <a:ext cx="0" cy="145960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73" name="Straight Arrow Connector 72">
              <a:extLst>
                <a:ext uri="{FF2B5EF4-FFF2-40B4-BE49-F238E27FC236}">
                  <a16:creationId xmlns:a16="http://schemas.microsoft.com/office/drawing/2014/main" id="{45723ED7-C5E5-D944-B24B-BD2359981FA1}"/>
                </a:ext>
              </a:extLst>
            </p:cNvPr>
            <p:cNvCxnSpPr>
              <a:cxnSpLocks/>
            </p:cNvCxnSpPr>
            <p:nvPr/>
          </p:nvCxnSpPr>
          <p:spPr>
            <a:xfrm flipV="1">
              <a:off x="7995783" y="3927581"/>
              <a:ext cx="0" cy="1258126"/>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74" name="Straight Arrow Connector 73">
              <a:extLst>
                <a:ext uri="{FF2B5EF4-FFF2-40B4-BE49-F238E27FC236}">
                  <a16:creationId xmlns:a16="http://schemas.microsoft.com/office/drawing/2014/main" id="{CFE1D788-A255-864D-A8C8-15F4544346D6}"/>
                </a:ext>
              </a:extLst>
            </p:cNvPr>
            <p:cNvCxnSpPr>
              <a:cxnSpLocks/>
            </p:cNvCxnSpPr>
            <p:nvPr/>
          </p:nvCxnSpPr>
          <p:spPr>
            <a:xfrm flipV="1">
              <a:off x="8265300" y="4454523"/>
              <a:ext cx="0" cy="73118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89" name="Freeform 88">
              <a:extLst>
                <a:ext uri="{FF2B5EF4-FFF2-40B4-BE49-F238E27FC236}">
                  <a16:creationId xmlns:a16="http://schemas.microsoft.com/office/drawing/2014/main" id="{7D760B3C-0C32-AC43-B9CF-2812D3366FC2}"/>
                </a:ext>
              </a:extLst>
            </p:cNvPr>
            <p:cNvSpPr/>
            <p:nvPr/>
          </p:nvSpPr>
          <p:spPr>
            <a:xfrm>
              <a:off x="5902676" y="3539098"/>
              <a:ext cx="2541722" cy="1116902"/>
            </a:xfrm>
            <a:custGeom>
              <a:avLst/>
              <a:gdLst>
                <a:gd name="connsiteX0" fmla="*/ 0 w 2541722"/>
                <a:gd name="connsiteY0" fmla="*/ 202502 h 1116902"/>
                <a:gd name="connsiteX1" fmla="*/ 371959 w 2541722"/>
                <a:gd name="connsiteY1" fmla="*/ 946420 h 1116902"/>
                <a:gd name="connsiteX2" fmla="*/ 991892 w 2541722"/>
                <a:gd name="connsiteY2" fmla="*/ 434976 h 1116902"/>
                <a:gd name="connsiteX3" fmla="*/ 1549831 w 2541722"/>
                <a:gd name="connsiteY3" fmla="*/ 1024 h 1116902"/>
                <a:gd name="connsiteX4" fmla="*/ 2247254 w 2541722"/>
                <a:gd name="connsiteY4" fmla="*/ 558963 h 1116902"/>
                <a:gd name="connsiteX5" fmla="*/ 2541722 w 2541722"/>
                <a:gd name="connsiteY5" fmla="*/ 1116902 h 111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1722" h="1116902">
                  <a:moveTo>
                    <a:pt x="0" y="202502"/>
                  </a:moveTo>
                  <a:cubicBezTo>
                    <a:pt x="103322" y="555088"/>
                    <a:pt x="206644" y="907674"/>
                    <a:pt x="371959" y="946420"/>
                  </a:cubicBezTo>
                  <a:cubicBezTo>
                    <a:pt x="537274" y="985166"/>
                    <a:pt x="795580" y="592542"/>
                    <a:pt x="991892" y="434976"/>
                  </a:cubicBezTo>
                  <a:cubicBezTo>
                    <a:pt x="1188204" y="277410"/>
                    <a:pt x="1340604" y="-19640"/>
                    <a:pt x="1549831" y="1024"/>
                  </a:cubicBezTo>
                  <a:cubicBezTo>
                    <a:pt x="1759058" y="21688"/>
                    <a:pt x="2081939" y="372983"/>
                    <a:pt x="2247254" y="558963"/>
                  </a:cubicBezTo>
                  <a:cubicBezTo>
                    <a:pt x="2412569" y="744943"/>
                    <a:pt x="2477145" y="930922"/>
                    <a:pt x="2541722" y="1116902"/>
                  </a:cubicBezTo>
                </a:path>
              </a:pathLst>
            </a:custGeom>
            <a:noFill/>
            <a:ln w="412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77" name="Straight Connector 76">
            <a:extLst>
              <a:ext uri="{FF2B5EF4-FFF2-40B4-BE49-F238E27FC236}">
                <a16:creationId xmlns:a16="http://schemas.microsoft.com/office/drawing/2014/main" id="{005C6128-1FB8-A144-AA2C-28EF46069798}"/>
              </a:ext>
            </a:extLst>
          </p:cNvPr>
          <p:cNvCxnSpPr>
            <a:cxnSpLocks/>
          </p:cNvCxnSpPr>
          <p:nvPr/>
        </p:nvCxnSpPr>
        <p:spPr>
          <a:xfrm>
            <a:off x="3779878" y="4391628"/>
            <a:ext cx="2784989"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79" name="Straight Arrow Connector 78">
            <a:extLst>
              <a:ext uri="{FF2B5EF4-FFF2-40B4-BE49-F238E27FC236}">
                <a16:creationId xmlns:a16="http://schemas.microsoft.com/office/drawing/2014/main" id="{DD239A7D-DC64-D741-962E-1CF13B70F814}"/>
              </a:ext>
            </a:extLst>
          </p:cNvPr>
          <p:cNvCxnSpPr>
            <a:cxnSpLocks/>
          </p:cNvCxnSpPr>
          <p:nvPr/>
        </p:nvCxnSpPr>
        <p:spPr>
          <a:xfrm flipV="1">
            <a:off x="4578265" y="3128884"/>
            <a:ext cx="0" cy="1253308"/>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80" name="Straight Connector 79">
            <a:extLst>
              <a:ext uri="{FF2B5EF4-FFF2-40B4-BE49-F238E27FC236}">
                <a16:creationId xmlns:a16="http://schemas.microsoft.com/office/drawing/2014/main" id="{93D28B3B-FCAA-F748-9DF2-D681EC129522}"/>
              </a:ext>
            </a:extLst>
          </p:cNvPr>
          <p:cNvCxnSpPr>
            <a:cxnSpLocks/>
          </p:cNvCxnSpPr>
          <p:nvPr/>
        </p:nvCxnSpPr>
        <p:spPr>
          <a:xfrm>
            <a:off x="37769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79C0518-6513-4346-9ADE-AD3975ED5579}"/>
              </a:ext>
            </a:extLst>
          </p:cNvPr>
          <p:cNvCxnSpPr>
            <a:cxnSpLocks/>
          </p:cNvCxnSpPr>
          <p:nvPr/>
        </p:nvCxnSpPr>
        <p:spPr>
          <a:xfrm>
            <a:off x="40436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70128452-FDAC-5449-8389-04E874892914}"/>
              </a:ext>
            </a:extLst>
          </p:cNvPr>
          <p:cNvCxnSpPr>
            <a:cxnSpLocks/>
          </p:cNvCxnSpPr>
          <p:nvPr/>
        </p:nvCxnSpPr>
        <p:spPr>
          <a:xfrm>
            <a:off x="43103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633A19C-59D7-7C4D-8722-C0A8AB7D1D56}"/>
              </a:ext>
            </a:extLst>
          </p:cNvPr>
          <p:cNvCxnSpPr>
            <a:cxnSpLocks/>
          </p:cNvCxnSpPr>
          <p:nvPr/>
        </p:nvCxnSpPr>
        <p:spPr>
          <a:xfrm>
            <a:off x="45770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7295CFC-D2D0-424C-A91D-78FF58C62610}"/>
              </a:ext>
            </a:extLst>
          </p:cNvPr>
          <p:cNvCxnSpPr>
            <a:cxnSpLocks/>
          </p:cNvCxnSpPr>
          <p:nvPr/>
        </p:nvCxnSpPr>
        <p:spPr>
          <a:xfrm>
            <a:off x="48437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9171182B-E0B4-E643-A719-5EE39978A0A5}"/>
              </a:ext>
            </a:extLst>
          </p:cNvPr>
          <p:cNvCxnSpPr>
            <a:cxnSpLocks/>
          </p:cNvCxnSpPr>
          <p:nvPr/>
        </p:nvCxnSpPr>
        <p:spPr>
          <a:xfrm>
            <a:off x="51104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F21F043F-8276-E346-B565-197D3C8DD4BA}"/>
              </a:ext>
            </a:extLst>
          </p:cNvPr>
          <p:cNvCxnSpPr>
            <a:cxnSpLocks/>
          </p:cNvCxnSpPr>
          <p:nvPr/>
        </p:nvCxnSpPr>
        <p:spPr>
          <a:xfrm>
            <a:off x="53771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2A50517-4975-CA4E-941B-F7D4B6348459}"/>
              </a:ext>
            </a:extLst>
          </p:cNvPr>
          <p:cNvCxnSpPr>
            <a:cxnSpLocks/>
          </p:cNvCxnSpPr>
          <p:nvPr/>
        </p:nvCxnSpPr>
        <p:spPr>
          <a:xfrm>
            <a:off x="56438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75A0E36-1CE6-2541-AAD8-9BE85FE24C01}"/>
              </a:ext>
            </a:extLst>
          </p:cNvPr>
          <p:cNvCxnSpPr>
            <a:cxnSpLocks/>
          </p:cNvCxnSpPr>
          <p:nvPr/>
        </p:nvCxnSpPr>
        <p:spPr>
          <a:xfrm>
            <a:off x="59105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43C065A2-EF96-944B-B0D2-7BE551385C33}"/>
              </a:ext>
            </a:extLst>
          </p:cNvPr>
          <p:cNvCxnSpPr>
            <a:cxnSpLocks/>
          </p:cNvCxnSpPr>
          <p:nvPr/>
        </p:nvCxnSpPr>
        <p:spPr>
          <a:xfrm>
            <a:off x="6177252"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B8F71F9-9278-DD47-951A-B1CB88A8A2AF}"/>
              </a:ext>
            </a:extLst>
          </p:cNvPr>
          <p:cNvCxnSpPr>
            <a:cxnSpLocks/>
          </p:cNvCxnSpPr>
          <p:nvPr/>
        </p:nvCxnSpPr>
        <p:spPr>
          <a:xfrm flipH="1">
            <a:off x="2397604" y="4391628"/>
            <a:ext cx="1361095"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92" name="Straight Connector 91">
            <a:extLst>
              <a:ext uri="{FF2B5EF4-FFF2-40B4-BE49-F238E27FC236}">
                <a16:creationId xmlns:a16="http://schemas.microsoft.com/office/drawing/2014/main" id="{29778845-82AB-AF4B-ABD4-1605E98B903B}"/>
              </a:ext>
            </a:extLst>
          </p:cNvPr>
          <p:cNvCxnSpPr>
            <a:cxnSpLocks/>
          </p:cNvCxnSpPr>
          <p:nvPr/>
        </p:nvCxnSpPr>
        <p:spPr>
          <a:xfrm flipH="1">
            <a:off x="3585318"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A8A47502-2866-8241-8033-7CA5B216DD7B}"/>
              </a:ext>
            </a:extLst>
          </p:cNvPr>
          <p:cNvCxnSpPr>
            <a:cxnSpLocks/>
          </p:cNvCxnSpPr>
          <p:nvPr/>
        </p:nvCxnSpPr>
        <p:spPr>
          <a:xfrm flipH="1">
            <a:off x="3318618"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E4D6D324-9755-A346-B007-30A3728C3425}"/>
              </a:ext>
            </a:extLst>
          </p:cNvPr>
          <p:cNvCxnSpPr>
            <a:cxnSpLocks/>
          </p:cNvCxnSpPr>
          <p:nvPr/>
        </p:nvCxnSpPr>
        <p:spPr>
          <a:xfrm flipH="1">
            <a:off x="3051918"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88092998-6B56-4C45-88EE-472184B775A5}"/>
              </a:ext>
            </a:extLst>
          </p:cNvPr>
          <p:cNvCxnSpPr>
            <a:cxnSpLocks/>
          </p:cNvCxnSpPr>
          <p:nvPr/>
        </p:nvCxnSpPr>
        <p:spPr>
          <a:xfrm flipH="1">
            <a:off x="2785218" y="4232844"/>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5662AA72-93FD-5C4A-B906-A2F20D9669E6}"/>
              </a:ext>
            </a:extLst>
          </p:cNvPr>
          <p:cNvSpPr txBox="1"/>
          <p:nvPr/>
        </p:nvSpPr>
        <p:spPr>
          <a:xfrm>
            <a:off x="4092134" y="4422047"/>
            <a:ext cx="46281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cxnSp>
        <p:nvCxnSpPr>
          <p:cNvPr id="97" name="Straight Arrow Connector 96">
            <a:extLst>
              <a:ext uri="{FF2B5EF4-FFF2-40B4-BE49-F238E27FC236}">
                <a16:creationId xmlns:a16="http://schemas.microsoft.com/office/drawing/2014/main" id="{B1FD2295-EAE4-614E-900F-2B257F69275B}"/>
              </a:ext>
            </a:extLst>
          </p:cNvPr>
          <p:cNvCxnSpPr>
            <a:cxnSpLocks/>
          </p:cNvCxnSpPr>
          <p:nvPr/>
        </p:nvCxnSpPr>
        <p:spPr>
          <a:xfrm flipV="1">
            <a:off x="4838351" y="3423351"/>
            <a:ext cx="0" cy="968278"/>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98" name="Straight Arrow Connector 97">
            <a:extLst>
              <a:ext uri="{FF2B5EF4-FFF2-40B4-BE49-F238E27FC236}">
                <a16:creationId xmlns:a16="http://schemas.microsoft.com/office/drawing/2014/main" id="{52C6F42A-E39C-864E-B927-22C24ED7E733}"/>
              </a:ext>
            </a:extLst>
          </p:cNvPr>
          <p:cNvCxnSpPr>
            <a:cxnSpLocks/>
          </p:cNvCxnSpPr>
          <p:nvPr/>
        </p:nvCxnSpPr>
        <p:spPr>
          <a:xfrm flipV="1">
            <a:off x="5110452" y="3934795"/>
            <a:ext cx="0" cy="45683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99" name="Straight Arrow Connector 98">
            <a:extLst>
              <a:ext uri="{FF2B5EF4-FFF2-40B4-BE49-F238E27FC236}">
                <a16:creationId xmlns:a16="http://schemas.microsoft.com/office/drawing/2014/main" id="{8642C8E0-B71E-B145-A25E-72743F8EDE7F}"/>
              </a:ext>
            </a:extLst>
          </p:cNvPr>
          <p:cNvCxnSpPr>
            <a:cxnSpLocks/>
          </p:cNvCxnSpPr>
          <p:nvPr/>
        </p:nvCxnSpPr>
        <p:spPr>
          <a:xfrm flipV="1">
            <a:off x="5382553" y="3717819"/>
            <a:ext cx="0" cy="673810"/>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00" name="Straight Arrow Connector 99">
            <a:extLst>
              <a:ext uri="{FF2B5EF4-FFF2-40B4-BE49-F238E27FC236}">
                <a16:creationId xmlns:a16="http://schemas.microsoft.com/office/drawing/2014/main" id="{6AA8A90D-E535-FF48-B45C-054C1A752AF6}"/>
              </a:ext>
            </a:extLst>
          </p:cNvPr>
          <p:cNvCxnSpPr>
            <a:cxnSpLocks/>
          </p:cNvCxnSpPr>
          <p:nvPr/>
        </p:nvCxnSpPr>
        <p:spPr>
          <a:xfrm flipV="1">
            <a:off x="5654654" y="3934795"/>
            <a:ext cx="0" cy="45683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08" name="TextBox 107">
            <a:extLst>
              <a:ext uri="{FF2B5EF4-FFF2-40B4-BE49-F238E27FC236}">
                <a16:creationId xmlns:a16="http://schemas.microsoft.com/office/drawing/2014/main" id="{B2DF7188-57D4-C844-946F-43FF01FE4877}"/>
              </a:ext>
            </a:extLst>
          </p:cNvPr>
          <p:cNvSpPr txBox="1"/>
          <p:nvPr/>
        </p:nvSpPr>
        <p:spPr>
          <a:xfrm>
            <a:off x="5153486" y="4445959"/>
            <a:ext cx="1891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Time/Sample</a:t>
            </a:r>
          </a:p>
        </p:txBody>
      </p:sp>
      <p:sp>
        <p:nvSpPr>
          <p:cNvPr id="132" name="Freeform 131">
            <a:extLst>
              <a:ext uri="{FF2B5EF4-FFF2-40B4-BE49-F238E27FC236}">
                <a16:creationId xmlns:a16="http://schemas.microsoft.com/office/drawing/2014/main" id="{CB93DE9F-42D6-7244-965B-8CBA36ADAA65}"/>
              </a:ext>
            </a:extLst>
          </p:cNvPr>
          <p:cNvSpPr/>
          <p:nvPr/>
        </p:nvSpPr>
        <p:spPr>
          <a:xfrm>
            <a:off x="2758698" y="1937288"/>
            <a:ext cx="1177871" cy="1859797"/>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133">
            <a:extLst>
              <a:ext uri="{FF2B5EF4-FFF2-40B4-BE49-F238E27FC236}">
                <a16:creationId xmlns:a16="http://schemas.microsoft.com/office/drawing/2014/main" id="{EFB90515-113F-C542-8FB4-DDA2B159F266}"/>
              </a:ext>
            </a:extLst>
          </p:cNvPr>
          <p:cNvSpPr/>
          <p:nvPr/>
        </p:nvSpPr>
        <p:spPr>
          <a:xfrm>
            <a:off x="3034717" y="2151581"/>
            <a:ext cx="1177871" cy="2993260"/>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134">
            <a:extLst>
              <a:ext uri="{FF2B5EF4-FFF2-40B4-BE49-F238E27FC236}">
                <a16:creationId xmlns:a16="http://schemas.microsoft.com/office/drawing/2014/main" id="{233611E7-EE7D-9343-9518-61C5CCF982F1}"/>
              </a:ext>
            </a:extLst>
          </p:cNvPr>
          <p:cNvSpPr/>
          <p:nvPr/>
        </p:nvSpPr>
        <p:spPr>
          <a:xfrm>
            <a:off x="3310275" y="2319675"/>
            <a:ext cx="1177871" cy="3986558"/>
          </a:xfrm>
          <a:custGeom>
            <a:avLst/>
            <a:gdLst>
              <a:gd name="connsiteX0" fmla="*/ 1177871 w 1177871"/>
              <a:gd name="connsiteY0" fmla="*/ 0 h 1859797"/>
              <a:gd name="connsiteX1" fmla="*/ 0 w 1177871"/>
              <a:gd name="connsiteY1" fmla="*/ 1146875 h 1859797"/>
              <a:gd name="connsiteX2" fmla="*/ 1177871 w 1177871"/>
              <a:gd name="connsiteY2" fmla="*/ 1859797 h 1859797"/>
            </a:gdLst>
            <a:ahLst/>
            <a:cxnLst>
              <a:cxn ang="0">
                <a:pos x="connsiteX0" y="connsiteY0"/>
              </a:cxn>
              <a:cxn ang="0">
                <a:pos x="connsiteX1" y="connsiteY1"/>
              </a:cxn>
              <a:cxn ang="0">
                <a:pos x="connsiteX2" y="connsiteY2"/>
              </a:cxn>
            </a:cxnLst>
            <a:rect l="l" t="t" r="r" b="b"/>
            <a:pathLst>
              <a:path w="1177871" h="1859797">
                <a:moveTo>
                  <a:pt x="1177871" y="0"/>
                </a:moveTo>
                <a:cubicBezTo>
                  <a:pt x="588935" y="418454"/>
                  <a:pt x="0" y="836909"/>
                  <a:pt x="0" y="1146875"/>
                </a:cubicBezTo>
                <a:cubicBezTo>
                  <a:pt x="0" y="1456841"/>
                  <a:pt x="588935" y="1658319"/>
                  <a:pt x="1177871" y="1859797"/>
                </a:cubicBezTo>
              </a:path>
            </a:pathLst>
          </a:custGeom>
          <a:ln w="53975">
            <a:solidFill>
              <a:schemeClr val="accent2">
                <a:lumMod val="75000"/>
              </a:schemeClr>
            </a:solidFill>
            <a:prstDash val="sysDot"/>
            <a:headEnd type="oval"/>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 name="Picture 101">
            <a:extLst>
              <a:ext uri="{FF2B5EF4-FFF2-40B4-BE49-F238E27FC236}">
                <a16:creationId xmlns:a16="http://schemas.microsoft.com/office/drawing/2014/main" id="{DD29AECF-5803-4F46-A5F4-36EDA27434B8}"/>
              </a:ext>
            </a:extLst>
          </p:cNvPr>
          <p:cNvPicPr>
            <a:picLocks noChangeAspect="1"/>
          </p:cNvPicPr>
          <p:nvPr/>
        </p:nvPicPr>
        <p:blipFill rotWithShape="1">
          <a:blip r:embed="rId2"/>
          <a:srcRect l="33004" t="23421" r="51672" b="34544"/>
          <a:stretch/>
        </p:blipFill>
        <p:spPr>
          <a:xfrm>
            <a:off x="1017116" y="3802847"/>
            <a:ext cx="975007" cy="934210"/>
          </a:xfrm>
          <a:prstGeom prst="rect">
            <a:avLst/>
          </a:prstGeom>
        </p:spPr>
      </p:pic>
      <p:pic>
        <p:nvPicPr>
          <p:cNvPr id="103" name="Picture 102">
            <a:extLst>
              <a:ext uri="{FF2B5EF4-FFF2-40B4-BE49-F238E27FC236}">
                <a16:creationId xmlns:a16="http://schemas.microsoft.com/office/drawing/2014/main" id="{CD079BDB-33FC-294E-BC0D-45D8C377ECCB}"/>
              </a:ext>
            </a:extLst>
          </p:cNvPr>
          <p:cNvPicPr>
            <a:picLocks noChangeAspect="1"/>
          </p:cNvPicPr>
          <p:nvPr/>
        </p:nvPicPr>
        <p:blipFill>
          <a:blip r:embed="rId2"/>
          <a:stretch>
            <a:fillRect/>
          </a:stretch>
        </p:blipFill>
        <p:spPr>
          <a:xfrm>
            <a:off x="96285" y="810958"/>
            <a:ext cx="3591578" cy="1254543"/>
          </a:xfrm>
          <a:prstGeom prst="rect">
            <a:avLst/>
          </a:prstGeom>
        </p:spPr>
      </p:pic>
      <p:cxnSp>
        <p:nvCxnSpPr>
          <p:cNvPr id="104" name="Straight Connector 103">
            <a:extLst>
              <a:ext uri="{FF2B5EF4-FFF2-40B4-BE49-F238E27FC236}">
                <a16:creationId xmlns:a16="http://schemas.microsoft.com/office/drawing/2014/main" id="{83C8C26C-E20F-CE47-BF21-B2901A738975}"/>
              </a:ext>
            </a:extLst>
          </p:cNvPr>
          <p:cNvCxnSpPr>
            <a:cxnSpLocks/>
          </p:cNvCxnSpPr>
          <p:nvPr/>
        </p:nvCxnSpPr>
        <p:spPr>
          <a:xfrm>
            <a:off x="4372690" y="6798629"/>
            <a:ext cx="2784989"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05" name="Straight Arrow Connector 104">
            <a:extLst>
              <a:ext uri="{FF2B5EF4-FFF2-40B4-BE49-F238E27FC236}">
                <a16:creationId xmlns:a16="http://schemas.microsoft.com/office/drawing/2014/main" id="{7B24CB84-D534-224B-9C0A-4E61FF591EFB}"/>
              </a:ext>
            </a:extLst>
          </p:cNvPr>
          <p:cNvCxnSpPr>
            <a:cxnSpLocks/>
          </p:cNvCxnSpPr>
          <p:nvPr/>
        </p:nvCxnSpPr>
        <p:spPr>
          <a:xfrm flipV="1">
            <a:off x="5171077" y="6363259"/>
            <a:ext cx="0" cy="439277"/>
          </a:xfrm>
          <a:prstGeom prst="straightConnector1">
            <a:avLst/>
          </a:prstGeom>
          <a:solidFill>
            <a:schemeClr val="accent6">
              <a:lumMod val="60000"/>
              <a:lumOff val="40000"/>
            </a:schemeClr>
          </a:solidFill>
          <a:ln w="47625">
            <a:solidFill>
              <a:srgbClr val="0070C0"/>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06" name="Straight Connector 105">
            <a:extLst>
              <a:ext uri="{FF2B5EF4-FFF2-40B4-BE49-F238E27FC236}">
                <a16:creationId xmlns:a16="http://schemas.microsoft.com/office/drawing/2014/main" id="{8C46F197-B4A5-3A49-AB6F-5B02422C2004}"/>
              </a:ext>
            </a:extLst>
          </p:cNvPr>
          <p:cNvCxnSpPr/>
          <p:nvPr/>
        </p:nvCxnSpPr>
        <p:spPr>
          <a:xfrm>
            <a:off x="4369764" y="6667402"/>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21BAD94-CF40-634F-8309-D61A1F747B66}"/>
              </a:ext>
            </a:extLst>
          </p:cNvPr>
          <p:cNvCxnSpPr/>
          <p:nvPr/>
        </p:nvCxnSpPr>
        <p:spPr>
          <a:xfrm>
            <a:off x="4636464" y="6667402"/>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424FFE06-ECC8-5F4B-8A74-E477EDEC6AFB}"/>
              </a:ext>
            </a:extLst>
          </p:cNvPr>
          <p:cNvCxnSpPr/>
          <p:nvPr/>
        </p:nvCxnSpPr>
        <p:spPr>
          <a:xfrm>
            <a:off x="4903164" y="6667402"/>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CDDCF3BB-1BD3-4149-82AE-FD9640A291DA}"/>
              </a:ext>
            </a:extLst>
          </p:cNvPr>
          <p:cNvCxnSpPr/>
          <p:nvPr/>
        </p:nvCxnSpPr>
        <p:spPr>
          <a:xfrm>
            <a:off x="5169864" y="6667402"/>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A88F9947-F845-B24F-8E57-2A8469D7CF85}"/>
              </a:ext>
            </a:extLst>
          </p:cNvPr>
          <p:cNvCxnSpPr/>
          <p:nvPr/>
        </p:nvCxnSpPr>
        <p:spPr>
          <a:xfrm>
            <a:off x="5436564" y="6667402"/>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73E215B8-11F2-4B46-8A80-3D8D1D20F3C3}"/>
              </a:ext>
            </a:extLst>
          </p:cNvPr>
          <p:cNvCxnSpPr/>
          <p:nvPr/>
        </p:nvCxnSpPr>
        <p:spPr>
          <a:xfrm>
            <a:off x="5703264" y="6667402"/>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1E934455-D8A9-9B4C-8344-706596895857}"/>
              </a:ext>
            </a:extLst>
          </p:cNvPr>
          <p:cNvCxnSpPr/>
          <p:nvPr/>
        </p:nvCxnSpPr>
        <p:spPr>
          <a:xfrm>
            <a:off x="5969964" y="6667402"/>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5B350F3D-E90D-1E4A-83E5-1945B504F802}"/>
              </a:ext>
            </a:extLst>
          </p:cNvPr>
          <p:cNvCxnSpPr/>
          <p:nvPr/>
        </p:nvCxnSpPr>
        <p:spPr>
          <a:xfrm>
            <a:off x="6236664" y="6667402"/>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4538006B-84C8-A049-BDD9-27243F034B8D}"/>
              </a:ext>
            </a:extLst>
          </p:cNvPr>
          <p:cNvCxnSpPr/>
          <p:nvPr/>
        </p:nvCxnSpPr>
        <p:spPr>
          <a:xfrm>
            <a:off x="6503364" y="6667402"/>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88BF7677-7E70-1940-AB76-6A565B17FFA3}"/>
              </a:ext>
            </a:extLst>
          </p:cNvPr>
          <p:cNvCxnSpPr/>
          <p:nvPr/>
        </p:nvCxnSpPr>
        <p:spPr>
          <a:xfrm>
            <a:off x="6770064" y="6667402"/>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8BCFBB01-1760-4440-A1EF-DDB4325DCBEE}"/>
              </a:ext>
            </a:extLst>
          </p:cNvPr>
          <p:cNvCxnSpPr>
            <a:cxnSpLocks/>
          </p:cNvCxnSpPr>
          <p:nvPr/>
        </p:nvCxnSpPr>
        <p:spPr>
          <a:xfrm flipH="1">
            <a:off x="2990416" y="6798629"/>
            <a:ext cx="1361095"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4" name="Straight Connector 143">
            <a:extLst>
              <a:ext uri="{FF2B5EF4-FFF2-40B4-BE49-F238E27FC236}">
                <a16:creationId xmlns:a16="http://schemas.microsoft.com/office/drawing/2014/main" id="{7EBA014D-BA0C-9742-A662-6EE5B6819A68}"/>
              </a:ext>
            </a:extLst>
          </p:cNvPr>
          <p:cNvCxnSpPr/>
          <p:nvPr/>
        </p:nvCxnSpPr>
        <p:spPr>
          <a:xfrm flipH="1">
            <a:off x="4178130" y="6667402"/>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A966573C-7647-384D-BE6E-E6F908B0316D}"/>
              </a:ext>
            </a:extLst>
          </p:cNvPr>
          <p:cNvCxnSpPr/>
          <p:nvPr/>
        </p:nvCxnSpPr>
        <p:spPr>
          <a:xfrm flipH="1">
            <a:off x="3911430" y="6667402"/>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EDF46A1E-0F3B-4C42-A3BB-A1858FA9652E}"/>
              </a:ext>
            </a:extLst>
          </p:cNvPr>
          <p:cNvCxnSpPr/>
          <p:nvPr/>
        </p:nvCxnSpPr>
        <p:spPr>
          <a:xfrm flipH="1">
            <a:off x="3644730" y="6667402"/>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D7EC5334-69EF-9F45-B243-0DB4AD7125A7}"/>
              </a:ext>
            </a:extLst>
          </p:cNvPr>
          <p:cNvCxnSpPr/>
          <p:nvPr/>
        </p:nvCxnSpPr>
        <p:spPr>
          <a:xfrm flipH="1">
            <a:off x="3378030" y="6667402"/>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Arrow Connector 147">
            <a:extLst>
              <a:ext uri="{FF2B5EF4-FFF2-40B4-BE49-F238E27FC236}">
                <a16:creationId xmlns:a16="http://schemas.microsoft.com/office/drawing/2014/main" id="{1BA12518-AAA8-DF42-8EDC-82BC8488CC75}"/>
              </a:ext>
            </a:extLst>
          </p:cNvPr>
          <p:cNvCxnSpPr>
            <a:cxnSpLocks/>
          </p:cNvCxnSpPr>
          <p:nvPr/>
        </p:nvCxnSpPr>
        <p:spPr>
          <a:xfrm flipV="1">
            <a:off x="5431163" y="6461296"/>
            <a:ext cx="0" cy="339376"/>
          </a:xfrm>
          <a:prstGeom prst="straightConnector1">
            <a:avLst/>
          </a:prstGeom>
          <a:solidFill>
            <a:schemeClr val="accent6">
              <a:lumMod val="60000"/>
              <a:lumOff val="40000"/>
            </a:schemeClr>
          </a:solidFill>
          <a:ln w="47625">
            <a:solidFill>
              <a:srgbClr val="0070C0"/>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49" name="Straight Arrow Connector 148">
            <a:extLst>
              <a:ext uri="{FF2B5EF4-FFF2-40B4-BE49-F238E27FC236}">
                <a16:creationId xmlns:a16="http://schemas.microsoft.com/office/drawing/2014/main" id="{0C5377E2-637E-0F4A-B285-ABFAB3AFC22D}"/>
              </a:ext>
            </a:extLst>
          </p:cNvPr>
          <p:cNvCxnSpPr>
            <a:cxnSpLocks/>
          </p:cNvCxnSpPr>
          <p:nvPr/>
        </p:nvCxnSpPr>
        <p:spPr>
          <a:xfrm flipV="1">
            <a:off x="5703264" y="6607286"/>
            <a:ext cx="0" cy="160117"/>
          </a:xfrm>
          <a:prstGeom prst="straightConnector1">
            <a:avLst/>
          </a:prstGeom>
          <a:solidFill>
            <a:schemeClr val="accent6">
              <a:lumMod val="60000"/>
              <a:lumOff val="40000"/>
            </a:schemeClr>
          </a:solidFill>
          <a:ln w="47625">
            <a:solidFill>
              <a:srgbClr val="0070C0"/>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50" name="Straight Arrow Connector 149">
            <a:extLst>
              <a:ext uri="{FF2B5EF4-FFF2-40B4-BE49-F238E27FC236}">
                <a16:creationId xmlns:a16="http://schemas.microsoft.com/office/drawing/2014/main" id="{C66A62D5-6F16-3A40-AA03-C51A00CCD809}"/>
              </a:ext>
            </a:extLst>
          </p:cNvPr>
          <p:cNvCxnSpPr>
            <a:cxnSpLocks/>
          </p:cNvCxnSpPr>
          <p:nvPr/>
        </p:nvCxnSpPr>
        <p:spPr>
          <a:xfrm flipV="1">
            <a:off x="5975365" y="6572590"/>
            <a:ext cx="0" cy="236167"/>
          </a:xfrm>
          <a:prstGeom prst="straightConnector1">
            <a:avLst/>
          </a:prstGeom>
          <a:solidFill>
            <a:schemeClr val="accent6">
              <a:lumMod val="60000"/>
              <a:lumOff val="40000"/>
            </a:schemeClr>
          </a:solidFill>
          <a:ln w="47625">
            <a:solidFill>
              <a:srgbClr val="0070C0"/>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51" name="Straight Arrow Connector 150">
            <a:extLst>
              <a:ext uri="{FF2B5EF4-FFF2-40B4-BE49-F238E27FC236}">
                <a16:creationId xmlns:a16="http://schemas.microsoft.com/office/drawing/2014/main" id="{0263C44C-AAA7-BE42-B5EB-89468FF70E3F}"/>
              </a:ext>
            </a:extLst>
          </p:cNvPr>
          <p:cNvCxnSpPr>
            <a:cxnSpLocks/>
          </p:cNvCxnSpPr>
          <p:nvPr/>
        </p:nvCxnSpPr>
        <p:spPr>
          <a:xfrm flipV="1">
            <a:off x="6247466" y="6590473"/>
            <a:ext cx="0" cy="193742"/>
          </a:xfrm>
          <a:prstGeom prst="straightConnector1">
            <a:avLst/>
          </a:prstGeom>
          <a:solidFill>
            <a:schemeClr val="accent6">
              <a:lumMod val="60000"/>
              <a:lumOff val="40000"/>
            </a:schemeClr>
          </a:solidFill>
          <a:ln w="47625">
            <a:solidFill>
              <a:srgbClr val="0070C0"/>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52" name="Straight Connector 151">
            <a:extLst>
              <a:ext uri="{FF2B5EF4-FFF2-40B4-BE49-F238E27FC236}">
                <a16:creationId xmlns:a16="http://schemas.microsoft.com/office/drawing/2014/main" id="{7EF87C1D-A775-9F4E-939A-F4DC395E6332}"/>
              </a:ext>
            </a:extLst>
          </p:cNvPr>
          <p:cNvCxnSpPr>
            <a:cxnSpLocks/>
          </p:cNvCxnSpPr>
          <p:nvPr/>
        </p:nvCxnSpPr>
        <p:spPr>
          <a:xfrm>
            <a:off x="4059046" y="5637237"/>
            <a:ext cx="2784989"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53" name="Straight Arrow Connector 152">
            <a:extLst>
              <a:ext uri="{FF2B5EF4-FFF2-40B4-BE49-F238E27FC236}">
                <a16:creationId xmlns:a16="http://schemas.microsoft.com/office/drawing/2014/main" id="{3A91178F-37FC-0049-BBF5-865994BD4FD1}"/>
              </a:ext>
            </a:extLst>
          </p:cNvPr>
          <p:cNvCxnSpPr>
            <a:cxnSpLocks/>
          </p:cNvCxnSpPr>
          <p:nvPr/>
        </p:nvCxnSpPr>
        <p:spPr>
          <a:xfrm flipV="1">
            <a:off x="4857433" y="4846426"/>
            <a:ext cx="0" cy="778207"/>
          </a:xfrm>
          <a:prstGeom prst="straightConnector1">
            <a:avLst/>
          </a:prstGeom>
          <a:solidFill>
            <a:schemeClr val="accent6">
              <a:lumMod val="60000"/>
              <a:lumOff val="40000"/>
            </a:schemeClr>
          </a:solidFill>
          <a:ln w="47625">
            <a:solidFill>
              <a:srgbClr val="7030A0"/>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54" name="Straight Connector 153">
            <a:extLst>
              <a:ext uri="{FF2B5EF4-FFF2-40B4-BE49-F238E27FC236}">
                <a16:creationId xmlns:a16="http://schemas.microsoft.com/office/drawing/2014/main" id="{5B5BF5FE-4F88-EA47-BC7D-E2BF92E15E2C}"/>
              </a:ext>
            </a:extLst>
          </p:cNvPr>
          <p:cNvCxnSpPr/>
          <p:nvPr/>
        </p:nvCxnSpPr>
        <p:spPr>
          <a:xfrm>
            <a:off x="4056120"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D91D7AD7-9676-814C-B1AF-CC156EF645A7}"/>
              </a:ext>
            </a:extLst>
          </p:cNvPr>
          <p:cNvCxnSpPr/>
          <p:nvPr/>
        </p:nvCxnSpPr>
        <p:spPr>
          <a:xfrm>
            <a:off x="4322820"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6FA7BA54-FBC4-AE4E-BEF1-0D4DC05799A1}"/>
              </a:ext>
            </a:extLst>
          </p:cNvPr>
          <p:cNvCxnSpPr/>
          <p:nvPr/>
        </p:nvCxnSpPr>
        <p:spPr>
          <a:xfrm>
            <a:off x="4589520"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AA4184F3-5899-F941-86D1-BF7331DCC7AA}"/>
              </a:ext>
            </a:extLst>
          </p:cNvPr>
          <p:cNvCxnSpPr/>
          <p:nvPr/>
        </p:nvCxnSpPr>
        <p:spPr>
          <a:xfrm>
            <a:off x="4856220"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70CA7924-145C-1249-B856-82D92B4215BB}"/>
              </a:ext>
            </a:extLst>
          </p:cNvPr>
          <p:cNvCxnSpPr/>
          <p:nvPr/>
        </p:nvCxnSpPr>
        <p:spPr>
          <a:xfrm>
            <a:off x="5122920"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7A56AB41-B766-4B4B-BA51-5E360E28C429}"/>
              </a:ext>
            </a:extLst>
          </p:cNvPr>
          <p:cNvCxnSpPr/>
          <p:nvPr/>
        </p:nvCxnSpPr>
        <p:spPr>
          <a:xfrm>
            <a:off x="5389620"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9C95E4FE-A2D8-9B4F-9C0C-0AE364CFC3DD}"/>
              </a:ext>
            </a:extLst>
          </p:cNvPr>
          <p:cNvCxnSpPr/>
          <p:nvPr/>
        </p:nvCxnSpPr>
        <p:spPr>
          <a:xfrm>
            <a:off x="5656320"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C9132A1F-0CED-2044-95E3-9214EC32F7BA}"/>
              </a:ext>
            </a:extLst>
          </p:cNvPr>
          <p:cNvCxnSpPr/>
          <p:nvPr/>
        </p:nvCxnSpPr>
        <p:spPr>
          <a:xfrm>
            <a:off x="5923020"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155DCE6B-9E30-094C-9241-05C9122E5403}"/>
              </a:ext>
            </a:extLst>
          </p:cNvPr>
          <p:cNvCxnSpPr/>
          <p:nvPr/>
        </p:nvCxnSpPr>
        <p:spPr>
          <a:xfrm>
            <a:off x="6189720"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C806A568-EA3D-B449-B0F5-68FA9AC4EEA9}"/>
              </a:ext>
            </a:extLst>
          </p:cNvPr>
          <p:cNvCxnSpPr/>
          <p:nvPr/>
        </p:nvCxnSpPr>
        <p:spPr>
          <a:xfrm>
            <a:off x="6456420"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ACA8C743-45FA-D348-902A-90B70EC1E27A}"/>
              </a:ext>
            </a:extLst>
          </p:cNvPr>
          <p:cNvCxnSpPr>
            <a:cxnSpLocks/>
          </p:cNvCxnSpPr>
          <p:nvPr/>
        </p:nvCxnSpPr>
        <p:spPr>
          <a:xfrm flipH="1">
            <a:off x="2676772" y="5637237"/>
            <a:ext cx="1361095"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65" name="Straight Connector 164">
            <a:extLst>
              <a:ext uri="{FF2B5EF4-FFF2-40B4-BE49-F238E27FC236}">
                <a16:creationId xmlns:a16="http://schemas.microsoft.com/office/drawing/2014/main" id="{2D056F26-E211-DD40-ADCE-C97E17E5B9E3}"/>
              </a:ext>
            </a:extLst>
          </p:cNvPr>
          <p:cNvCxnSpPr/>
          <p:nvPr/>
        </p:nvCxnSpPr>
        <p:spPr>
          <a:xfrm flipH="1">
            <a:off x="3864486"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445C725A-D859-1347-9285-3C3AE7B478F9}"/>
              </a:ext>
            </a:extLst>
          </p:cNvPr>
          <p:cNvCxnSpPr/>
          <p:nvPr/>
        </p:nvCxnSpPr>
        <p:spPr>
          <a:xfrm flipH="1">
            <a:off x="3597786"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B210112F-09DD-D444-A468-17232D1114B4}"/>
              </a:ext>
            </a:extLst>
          </p:cNvPr>
          <p:cNvCxnSpPr/>
          <p:nvPr/>
        </p:nvCxnSpPr>
        <p:spPr>
          <a:xfrm flipH="1">
            <a:off x="3331086"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D9141BCA-ABE1-D345-9E17-5BF51A760EBE}"/>
              </a:ext>
            </a:extLst>
          </p:cNvPr>
          <p:cNvCxnSpPr/>
          <p:nvPr/>
        </p:nvCxnSpPr>
        <p:spPr>
          <a:xfrm flipH="1">
            <a:off x="3064386" y="5506010"/>
            <a:ext cx="0" cy="1947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99ABE213-E00B-1543-8939-D1B68E0EB560}"/>
              </a:ext>
            </a:extLst>
          </p:cNvPr>
          <p:cNvCxnSpPr>
            <a:cxnSpLocks/>
          </p:cNvCxnSpPr>
          <p:nvPr/>
        </p:nvCxnSpPr>
        <p:spPr>
          <a:xfrm flipV="1">
            <a:off x="5117519" y="5060492"/>
            <a:ext cx="0" cy="601228"/>
          </a:xfrm>
          <a:prstGeom prst="straightConnector1">
            <a:avLst/>
          </a:prstGeom>
          <a:solidFill>
            <a:schemeClr val="accent6">
              <a:lumMod val="60000"/>
              <a:lumOff val="40000"/>
            </a:schemeClr>
          </a:solidFill>
          <a:ln w="47625">
            <a:solidFill>
              <a:srgbClr val="7030A0"/>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70" name="Straight Arrow Connector 169">
            <a:extLst>
              <a:ext uri="{FF2B5EF4-FFF2-40B4-BE49-F238E27FC236}">
                <a16:creationId xmlns:a16="http://schemas.microsoft.com/office/drawing/2014/main" id="{BFBCC8A5-FAF7-4348-BE51-8CE7135724EC}"/>
              </a:ext>
            </a:extLst>
          </p:cNvPr>
          <p:cNvCxnSpPr>
            <a:cxnSpLocks/>
          </p:cNvCxnSpPr>
          <p:nvPr/>
        </p:nvCxnSpPr>
        <p:spPr>
          <a:xfrm flipV="1">
            <a:off x="5389620" y="5368623"/>
            <a:ext cx="0" cy="283658"/>
          </a:xfrm>
          <a:prstGeom prst="straightConnector1">
            <a:avLst/>
          </a:prstGeom>
          <a:solidFill>
            <a:schemeClr val="accent6">
              <a:lumMod val="60000"/>
              <a:lumOff val="40000"/>
            </a:schemeClr>
          </a:solidFill>
          <a:ln w="47625">
            <a:solidFill>
              <a:srgbClr val="7030A0"/>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71" name="Straight Arrow Connector 170">
            <a:extLst>
              <a:ext uri="{FF2B5EF4-FFF2-40B4-BE49-F238E27FC236}">
                <a16:creationId xmlns:a16="http://schemas.microsoft.com/office/drawing/2014/main" id="{26FB23CF-42B6-F247-AD20-E125D155FFCF}"/>
              </a:ext>
            </a:extLst>
          </p:cNvPr>
          <p:cNvCxnSpPr>
            <a:cxnSpLocks/>
          </p:cNvCxnSpPr>
          <p:nvPr/>
        </p:nvCxnSpPr>
        <p:spPr>
          <a:xfrm flipV="1">
            <a:off x="5661721" y="5227099"/>
            <a:ext cx="0" cy="418389"/>
          </a:xfrm>
          <a:prstGeom prst="straightConnector1">
            <a:avLst/>
          </a:prstGeom>
          <a:solidFill>
            <a:schemeClr val="accent6">
              <a:lumMod val="60000"/>
              <a:lumOff val="40000"/>
            </a:schemeClr>
          </a:solidFill>
          <a:ln w="47625">
            <a:solidFill>
              <a:srgbClr val="7030A0"/>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172" name="Straight Arrow Connector 171">
            <a:extLst>
              <a:ext uri="{FF2B5EF4-FFF2-40B4-BE49-F238E27FC236}">
                <a16:creationId xmlns:a16="http://schemas.microsoft.com/office/drawing/2014/main" id="{10D4B29F-7BE4-9D40-B257-EF09D433449D}"/>
              </a:ext>
            </a:extLst>
          </p:cNvPr>
          <p:cNvCxnSpPr>
            <a:cxnSpLocks/>
          </p:cNvCxnSpPr>
          <p:nvPr/>
        </p:nvCxnSpPr>
        <p:spPr>
          <a:xfrm flipV="1">
            <a:off x="5933822" y="5368623"/>
            <a:ext cx="0" cy="283658"/>
          </a:xfrm>
          <a:prstGeom prst="straightConnector1">
            <a:avLst/>
          </a:prstGeom>
          <a:solidFill>
            <a:schemeClr val="accent6">
              <a:lumMod val="60000"/>
              <a:lumOff val="40000"/>
            </a:schemeClr>
          </a:solidFill>
          <a:ln w="47625">
            <a:solidFill>
              <a:srgbClr val="7030A0"/>
            </a:solidFill>
            <a:tailEnd type="arrow"/>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80641942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FE8817E-954B-6246-B53E-EA391C07024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Impulse response: Theory</a:t>
            </a:r>
          </a:p>
        </p:txBody>
      </p:sp>
      <p:pic>
        <p:nvPicPr>
          <p:cNvPr id="5" name="Picture 4">
            <a:extLst>
              <a:ext uri="{FF2B5EF4-FFF2-40B4-BE49-F238E27FC236}">
                <a16:creationId xmlns:a16="http://schemas.microsoft.com/office/drawing/2014/main" id="{080379A1-3E33-B74B-B315-0D889A287EAB}"/>
              </a:ext>
            </a:extLst>
          </p:cNvPr>
          <p:cNvPicPr>
            <a:picLocks noChangeAspect="1"/>
          </p:cNvPicPr>
          <p:nvPr/>
        </p:nvPicPr>
        <p:blipFill>
          <a:blip r:embed="rId2"/>
          <a:stretch>
            <a:fillRect/>
          </a:stretch>
        </p:blipFill>
        <p:spPr>
          <a:xfrm>
            <a:off x="170405" y="1040305"/>
            <a:ext cx="5359938" cy="1282805"/>
          </a:xfrm>
          <a:prstGeom prst="rect">
            <a:avLst/>
          </a:prstGeom>
        </p:spPr>
      </p:pic>
    </p:spTree>
    <p:extLst>
      <p:ext uri="{BB962C8B-B14F-4D97-AF65-F5344CB8AC3E}">
        <p14:creationId xmlns:p14="http://schemas.microsoft.com/office/powerpoint/2010/main" val="90920797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FE8817E-954B-6246-B53E-EA391C07024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Impulse response: Theory</a:t>
            </a:r>
          </a:p>
        </p:txBody>
      </p:sp>
      <p:pic>
        <p:nvPicPr>
          <p:cNvPr id="9" name="Picture 8">
            <a:extLst>
              <a:ext uri="{FF2B5EF4-FFF2-40B4-BE49-F238E27FC236}">
                <a16:creationId xmlns:a16="http://schemas.microsoft.com/office/drawing/2014/main" id="{A92A2681-1DBD-314B-82CD-4338855F312B}"/>
              </a:ext>
            </a:extLst>
          </p:cNvPr>
          <p:cNvPicPr>
            <a:picLocks noChangeAspect="1"/>
          </p:cNvPicPr>
          <p:nvPr/>
        </p:nvPicPr>
        <p:blipFill>
          <a:blip r:embed="rId2"/>
          <a:stretch>
            <a:fillRect/>
          </a:stretch>
        </p:blipFill>
        <p:spPr>
          <a:xfrm>
            <a:off x="2525395" y="3758386"/>
            <a:ext cx="4093210" cy="1271270"/>
          </a:xfrm>
          <a:prstGeom prst="rect">
            <a:avLst/>
          </a:prstGeom>
        </p:spPr>
      </p:pic>
      <p:pic>
        <p:nvPicPr>
          <p:cNvPr id="11" name="Picture 10">
            <a:extLst>
              <a:ext uri="{FF2B5EF4-FFF2-40B4-BE49-F238E27FC236}">
                <a16:creationId xmlns:a16="http://schemas.microsoft.com/office/drawing/2014/main" id="{595AA0B3-0CB2-E241-B4E9-75448395FA76}"/>
              </a:ext>
            </a:extLst>
          </p:cNvPr>
          <p:cNvPicPr>
            <a:picLocks noChangeAspect="1"/>
          </p:cNvPicPr>
          <p:nvPr/>
        </p:nvPicPr>
        <p:blipFill>
          <a:blip r:embed="rId3"/>
          <a:stretch>
            <a:fillRect/>
          </a:stretch>
        </p:blipFill>
        <p:spPr>
          <a:xfrm>
            <a:off x="1720850" y="5367472"/>
            <a:ext cx="5702300" cy="1206500"/>
          </a:xfrm>
          <a:prstGeom prst="rect">
            <a:avLst/>
          </a:prstGeom>
        </p:spPr>
      </p:pic>
      <p:grpSp>
        <p:nvGrpSpPr>
          <p:cNvPr id="2" name="Group 1">
            <a:extLst>
              <a:ext uri="{FF2B5EF4-FFF2-40B4-BE49-F238E27FC236}">
                <a16:creationId xmlns:a16="http://schemas.microsoft.com/office/drawing/2014/main" id="{ECCE2573-AA0A-6740-98E8-1DAC76BCDA46}"/>
              </a:ext>
            </a:extLst>
          </p:cNvPr>
          <p:cNvGrpSpPr/>
          <p:nvPr/>
        </p:nvGrpSpPr>
        <p:grpSpPr>
          <a:xfrm>
            <a:off x="697421" y="2517947"/>
            <a:ext cx="5234558" cy="891286"/>
            <a:chOff x="697421" y="2517947"/>
            <a:chExt cx="5234558" cy="891286"/>
          </a:xfrm>
        </p:grpSpPr>
        <p:pic>
          <p:nvPicPr>
            <p:cNvPr id="7" name="Picture 6">
              <a:extLst>
                <a:ext uri="{FF2B5EF4-FFF2-40B4-BE49-F238E27FC236}">
                  <a16:creationId xmlns:a16="http://schemas.microsoft.com/office/drawing/2014/main" id="{5776350C-6D2A-C34B-9127-EAE468DE1C0B}"/>
                </a:ext>
              </a:extLst>
            </p:cNvPr>
            <p:cNvPicPr>
              <a:picLocks noChangeAspect="1"/>
            </p:cNvPicPr>
            <p:nvPr/>
          </p:nvPicPr>
          <p:blipFill>
            <a:blip r:embed="rId4"/>
            <a:stretch>
              <a:fillRect/>
            </a:stretch>
          </p:blipFill>
          <p:spPr>
            <a:xfrm>
              <a:off x="3212020" y="2517947"/>
              <a:ext cx="2719959" cy="891286"/>
            </a:xfrm>
            <a:prstGeom prst="rect">
              <a:avLst/>
            </a:prstGeom>
          </p:spPr>
        </p:pic>
        <p:sp>
          <p:nvSpPr>
            <p:cNvPr id="8" name="TextBox 7">
              <a:extLst>
                <a:ext uri="{FF2B5EF4-FFF2-40B4-BE49-F238E27FC236}">
                  <a16:creationId xmlns:a16="http://schemas.microsoft.com/office/drawing/2014/main" id="{68C2835D-C84E-9C43-AC76-21714EE84148}"/>
                </a:ext>
              </a:extLst>
            </p:cNvPr>
            <p:cNvSpPr txBox="1"/>
            <p:nvPr/>
          </p:nvSpPr>
          <p:spPr>
            <a:xfrm>
              <a:off x="697421" y="2721773"/>
              <a:ext cx="291408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Impulse response,</a:t>
              </a:r>
            </a:p>
          </p:txBody>
        </p:sp>
      </p:grpSp>
      <p:grpSp>
        <p:nvGrpSpPr>
          <p:cNvPr id="5" name="Group 4">
            <a:extLst>
              <a:ext uri="{FF2B5EF4-FFF2-40B4-BE49-F238E27FC236}">
                <a16:creationId xmlns:a16="http://schemas.microsoft.com/office/drawing/2014/main" id="{A3E44B8D-3ABB-104F-817B-9831BDCD4593}"/>
              </a:ext>
            </a:extLst>
          </p:cNvPr>
          <p:cNvGrpSpPr/>
          <p:nvPr/>
        </p:nvGrpSpPr>
        <p:grpSpPr>
          <a:xfrm>
            <a:off x="297940" y="6137329"/>
            <a:ext cx="3427286" cy="667475"/>
            <a:chOff x="297940" y="6137329"/>
            <a:chExt cx="3427286" cy="667475"/>
          </a:xfrm>
        </p:grpSpPr>
        <p:sp>
          <p:nvSpPr>
            <p:cNvPr id="10" name="TextBox 9">
              <a:extLst>
                <a:ext uri="{FF2B5EF4-FFF2-40B4-BE49-F238E27FC236}">
                  <a16:creationId xmlns:a16="http://schemas.microsoft.com/office/drawing/2014/main" id="{621748B8-9F14-984D-B992-5CC2CC19051C}"/>
                </a:ext>
              </a:extLst>
            </p:cNvPr>
            <p:cNvSpPr txBox="1"/>
            <p:nvPr/>
          </p:nvSpPr>
          <p:spPr>
            <a:xfrm>
              <a:off x="297940" y="6343139"/>
              <a:ext cx="291408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Convolution</a:t>
              </a:r>
            </a:p>
          </p:txBody>
        </p:sp>
        <p:sp>
          <p:nvSpPr>
            <p:cNvPr id="4" name="Freeform 3">
              <a:extLst>
                <a:ext uri="{FF2B5EF4-FFF2-40B4-BE49-F238E27FC236}">
                  <a16:creationId xmlns:a16="http://schemas.microsoft.com/office/drawing/2014/main" id="{74C81C8B-6D40-204D-AF50-EDF3B4B8BE74}"/>
                </a:ext>
              </a:extLst>
            </p:cNvPr>
            <p:cNvSpPr/>
            <p:nvPr/>
          </p:nvSpPr>
          <p:spPr>
            <a:xfrm>
              <a:off x="2598077" y="6137329"/>
              <a:ext cx="1127149" cy="449451"/>
            </a:xfrm>
            <a:custGeom>
              <a:avLst/>
              <a:gdLst>
                <a:gd name="connsiteX0" fmla="*/ 0 w 1363850"/>
                <a:gd name="connsiteY0" fmla="*/ 449451 h 449451"/>
                <a:gd name="connsiteX1" fmla="*/ 1053884 w 1363850"/>
                <a:gd name="connsiteY1" fmla="*/ 309966 h 449451"/>
                <a:gd name="connsiteX2" fmla="*/ 1363850 w 1363850"/>
                <a:gd name="connsiteY2" fmla="*/ 0 h 449451"/>
              </a:gdLst>
              <a:ahLst/>
              <a:cxnLst>
                <a:cxn ang="0">
                  <a:pos x="connsiteX0" y="connsiteY0"/>
                </a:cxn>
                <a:cxn ang="0">
                  <a:pos x="connsiteX1" y="connsiteY1"/>
                </a:cxn>
                <a:cxn ang="0">
                  <a:pos x="connsiteX2" y="connsiteY2"/>
                </a:cxn>
              </a:cxnLst>
              <a:rect l="l" t="t" r="r" b="b"/>
              <a:pathLst>
                <a:path w="1363850" h="449451">
                  <a:moveTo>
                    <a:pt x="0" y="449451"/>
                  </a:moveTo>
                  <a:cubicBezTo>
                    <a:pt x="413288" y="417162"/>
                    <a:pt x="826576" y="384874"/>
                    <a:pt x="1053884" y="309966"/>
                  </a:cubicBezTo>
                  <a:cubicBezTo>
                    <a:pt x="1281192" y="235058"/>
                    <a:pt x="1322521" y="117529"/>
                    <a:pt x="1363850" y="0"/>
                  </a:cubicBezTo>
                </a:path>
              </a:pathLst>
            </a:custGeom>
            <a:noFill/>
            <a:ln w="25400">
              <a:solidFill>
                <a:schemeClr val="accent2">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3" name="Picture 12">
            <a:extLst>
              <a:ext uri="{FF2B5EF4-FFF2-40B4-BE49-F238E27FC236}">
                <a16:creationId xmlns:a16="http://schemas.microsoft.com/office/drawing/2014/main" id="{B71F4BB9-64D4-F64D-8A5A-E7D08D1F1C2B}"/>
              </a:ext>
            </a:extLst>
          </p:cNvPr>
          <p:cNvPicPr>
            <a:picLocks noChangeAspect="1"/>
          </p:cNvPicPr>
          <p:nvPr/>
        </p:nvPicPr>
        <p:blipFill>
          <a:blip r:embed="rId5"/>
          <a:stretch>
            <a:fillRect/>
          </a:stretch>
        </p:blipFill>
        <p:spPr>
          <a:xfrm>
            <a:off x="170405" y="1040305"/>
            <a:ext cx="5359938" cy="1282805"/>
          </a:xfrm>
          <a:prstGeom prst="rect">
            <a:avLst/>
          </a:prstGeom>
        </p:spPr>
      </p:pic>
      <p:pic>
        <p:nvPicPr>
          <p:cNvPr id="14" name="Picture 13">
            <a:extLst>
              <a:ext uri="{FF2B5EF4-FFF2-40B4-BE49-F238E27FC236}">
                <a16:creationId xmlns:a16="http://schemas.microsoft.com/office/drawing/2014/main" id="{5D513419-BD60-AE48-97FE-E79CCDBACEF9}"/>
              </a:ext>
            </a:extLst>
          </p:cNvPr>
          <p:cNvPicPr>
            <a:picLocks noChangeAspect="1"/>
          </p:cNvPicPr>
          <p:nvPr/>
        </p:nvPicPr>
        <p:blipFill rotWithShape="1">
          <a:blip r:embed="rId6"/>
          <a:srcRect l="55308"/>
          <a:stretch/>
        </p:blipFill>
        <p:spPr>
          <a:xfrm>
            <a:off x="5424407" y="875916"/>
            <a:ext cx="4045134" cy="1690370"/>
          </a:xfrm>
          <a:prstGeom prst="rect">
            <a:avLst/>
          </a:prstGeom>
        </p:spPr>
      </p:pic>
    </p:spTree>
    <p:extLst>
      <p:ext uri="{BB962C8B-B14F-4D97-AF65-F5344CB8AC3E}">
        <p14:creationId xmlns:p14="http://schemas.microsoft.com/office/powerpoint/2010/main" val="192322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CB587A-719C-4E41-8464-12EF690BC62B}"/>
              </a:ext>
            </a:extLst>
          </p:cNvPr>
          <p:cNvSpPr txBox="1"/>
          <p:nvPr/>
        </p:nvSpPr>
        <p:spPr>
          <a:xfrm>
            <a:off x="3526695" y="1570771"/>
            <a:ext cx="2014409" cy="461665"/>
          </a:xfrm>
          <a:prstGeom prst="rect">
            <a:avLst/>
          </a:prstGeom>
          <a:solidFill>
            <a:schemeClr val="accent1">
              <a:lumMod val="75000"/>
            </a:schemeClr>
          </a:solidFill>
          <a:ln>
            <a:solidFill>
              <a:schemeClr val="accent1">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LTI System</a:t>
            </a:r>
          </a:p>
        </p:txBody>
      </p:sp>
      <p:sp>
        <p:nvSpPr>
          <p:cNvPr id="6" name="Freeform 5">
            <a:extLst>
              <a:ext uri="{FF2B5EF4-FFF2-40B4-BE49-F238E27FC236}">
                <a16:creationId xmlns:a16="http://schemas.microsoft.com/office/drawing/2014/main" id="{24DFF279-52E3-474F-AEFA-CCA9B73CD68E}"/>
              </a:ext>
            </a:extLst>
          </p:cNvPr>
          <p:cNvSpPr/>
          <p:nvPr/>
        </p:nvSpPr>
        <p:spPr>
          <a:xfrm rot="13102834">
            <a:off x="5643318" y="1514295"/>
            <a:ext cx="705395" cy="574766"/>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6">
            <a:extLst>
              <a:ext uri="{FF2B5EF4-FFF2-40B4-BE49-F238E27FC236}">
                <a16:creationId xmlns:a16="http://schemas.microsoft.com/office/drawing/2014/main" id="{DFD13129-3D8E-1B45-980A-F3E919F111DB}"/>
              </a:ext>
            </a:extLst>
          </p:cNvPr>
          <p:cNvSpPr/>
          <p:nvPr/>
        </p:nvSpPr>
        <p:spPr>
          <a:xfrm rot="13102834">
            <a:off x="2719084" y="1540422"/>
            <a:ext cx="705395" cy="574766"/>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3A87912-E7F9-FF4F-B530-97FF04E901DE}"/>
              </a:ext>
            </a:extLst>
          </p:cNvPr>
          <p:cNvSpPr txBox="1"/>
          <p:nvPr/>
        </p:nvSpPr>
        <p:spPr>
          <a:xfrm>
            <a:off x="6568538" y="1592548"/>
            <a:ext cx="2314812" cy="400110"/>
          </a:xfrm>
          <a:prstGeom prst="rect">
            <a:avLst/>
          </a:prstGeom>
          <a:solidFill>
            <a:schemeClr val="accent2">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Impulse Response</a:t>
            </a:r>
          </a:p>
        </p:txBody>
      </p:sp>
      <p:sp>
        <p:nvSpPr>
          <p:cNvPr id="9" name="TextBox 8">
            <a:extLst>
              <a:ext uri="{FF2B5EF4-FFF2-40B4-BE49-F238E27FC236}">
                <a16:creationId xmlns:a16="http://schemas.microsoft.com/office/drawing/2014/main" id="{CEE4FC9A-E215-6A48-ABD2-AEA512AF9C76}"/>
              </a:ext>
            </a:extLst>
          </p:cNvPr>
          <p:cNvSpPr txBox="1"/>
          <p:nvPr/>
        </p:nvSpPr>
        <p:spPr>
          <a:xfrm>
            <a:off x="1303117" y="1601624"/>
            <a:ext cx="1187865" cy="400110"/>
          </a:xfrm>
          <a:prstGeom prst="rect">
            <a:avLst/>
          </a:prstGeom>
          <a:solidFill>
            <a:schemeClr val="accent2">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Impulse</a:t>
            </a:r>
          </a:p>
        </p:txBody>
      </p:sp>
      <p:sp>
        <p:nvSpPr>
          <p:cNvPr id="14" name="TextBox 13">
            <a:extLst>
              <a:ext uri="{FF2B5EF4-FFF2-40B4-BE49-F238E27FC236}">
                <a16:creationId xmlns:a16="http://schemas.microsoft.com/office/drawing/2014/main" id="{D2132005-3E27-6B44-B913-B3B4BACAF02A}"/>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Impulse response</a:t>
            </a:r>
          </a:p>
        </p:txBody>
      </p:sp>
      <p:pic>
        <p:nvPicPr>
          <p:cNvPr id="12" name="Picture 11">
            <a:extLst>
              <a:ext uri="{FF2B5EF4-FFF2-40B4-BE49-F238E27FC236}">
                <a16:creationId xmlns:a16="http://schemas.microsoft.com/office/drawing/2014/main" id="{30154234-43C4-CE48-97BE-6C9580560C3A}"/>
              </a:ext>
            </a:extLst>
          </p:cNvPr>
          <p:cNvPicPr>
            <a:picLocks noChangeAspect="1"/>
          </p:cNvPicPr>
          <p:nvPr/>
        </p:nvPicPr>
        <p:blipFill rotWithShape="1">
          <a:blip r:embed="rId2"/>
          <a:srcRect l="59630" r="33759" b="50010"/>
          <a:stretch/>
        </p:blipFill>
        <p:spPr>
          <a:xfrm>
            <a:off x="4231681" y="760757"/>
            <a:ext cx="604434" cy="698351"/>
          </a:xfrm>
          <a:prstGeom prst="rect">
            <a:avLst/>
          </a:prstGeom>
        </p:spPr>
      </p:pic>
      <p:sp>
        <p:nvSpPr>
          <p:cNvPr id="10" name="TextBox 9">
            <a:extLst>
              <a:ext uri="{FF2B5EF4-FFF2-40B4-BE49-F238E27FC236}">
                <a16:creationId xmlns:a16="http://schemas.microsoft.com/office/drawing/2014/main" id="{F8DA11A2-F7DA-D643-AB59-581649D65826}"/>
              </a:ext>
            </a:extLst>
          </p:cNvPr>
          <p:cNvSpPr txBox="1"/>
          <p:nvPr/>
        </p:nvSpPr>
        <p:spPr>
          <a:xfrm>
            <a:off x="3526694" y="3453788"/>
            <a:ext cx="2014409" cy="461665"/>
          </a:xfrm>
          <a:prstGeom prst="rect">
            <a:avLst/>
          </a:prstGeom>
          <a:solidFill>
            <a:schemeClr val="accent1">
              <a:lumMod val="75000"/>
            </a:schemeClr>
          </a:solidFill>
          <a:ln>
            <a:solidFill>
              <a:schemeClr val="accent1">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LTI System</a:t>
            </a:r>
          </a:p>
        </p:txBody>
      </p:sp>
      <p:sp>
        <p:nvSpPr>
          <p:cNvPr id="11" name="Freeform 10">
            <a:extLst>
              <a:ext uri="{FF2B5EF4-FFF2-40B4-BE49-F238E27FC236}">
                <a16:creationId xmlns:a16="http://schemas.microsoft.com/office/drawing/2014/main" id="{6CAA777E-7BC0-A141-BE3E-1CBDA3BBC855}"/>
              </a:ext>
            </a:extLst>
          </p:cNvPr>
          <p:cNvSpPr/>
          <p:nvPr/>
        </p:nvSpPr>
        <p:spPr>
          <a:xfrm rot="13102834">
            <a:off x="5643317" y="3397312"/>
            <a:ext cx="705395" cy="574766"/>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2">
            <a:extLst>
              <a:ext uri="{FF2B5EF4-FFF2-40B4-BE49-F238E27FC236}">
                <a16:creationId xmlns:a16="http://schemas.microsoft.com/office/drawing/2014/main" id="{F0A07D09-3BEF-D04D-B7F6-0CB849B5E27F}"/>
              </a:ext>
            </a:extLst>
          </p:cNvPr>
          <p:cNvSpPr/>
          <p:nvPr/>
        </p:nvSpPr>
        <p:spPr>
          <a:xfrm rot="13102834">
            <a:off x="2719083" y="3423439"/>
            <a:ext cx="705395" cy="574766"/>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A26D42C1-98DC-8A4E-BB75-DD073317731D}"/>
              </a:ext>
            </a:extLst>
          </p:cNvPr>
          <p:cNvSpPr txBox="1"/>
          <p:nvPr/>
        </p:nvSpPr>
        <p:spPr>
          <a:xfrm>
            <a:off x="6683478" y="3884751"/>
            <a:ext cx="2314812" cy="400110"/>
          </a:xfrm>
          <a:prstGeom prst="rect">
            <a:avLst/>
          </a:prstGeom>
          <a:solidFill>
            <a:schemeClr val="accent2">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Impulse Response</a:t>
            </a:r>
          </a:p>
        </p:txBody>
      </p:sp>
      <p:sp>
        <p:nvSpPr>
          <p:cNvPr id="16" name="TextBox 15">
            <a:extLst>
              <a:ext uri="{FF2B5EF4-FFF2-40B4-BE49-F238E27FC236}">
                <a16:creationId xmlns:a16="http://schemas.microsoft.com/office/drawing/2014/main" id="{6E8D2E28-9C51-9D4D-8FFB-76CD5E233AA4}"/>
              </a:ext>
            </a:extLst>
          </p:cNvPr>
          <p:cNvSpPr txBox="1"/>
          <p:nvPr/>
        </p:nvSpPr>
        <p:spPr>
          <a:xfrm>
            <a:off x="1303116" y="3484641"/>
            <a:ext cx="1187865" cy="400110"/>
          </a:xfrm>
          <a:prstGeom prst="rect">
            <a:avLst/>
          </a:prstGeom>
          <a:solidFill>
            <a:schemeClr val="accent2">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Input</a:t>
            </a:r>
          </a:p>
        </p:txBody>
      </p:sp>
      <p:pic>
        <p:nvPicPr>
          <p:cNvPr id="17" name="Picture 16">
            <a:extLst>
              <a:ext uri="{FF2B5EF4-FFF2-40B4-BE49-F238E27FC236}">
                <a16:creationId xmlns:a16="http://schemas.microsoft.com/office/drawing/2014/main" id="{74E2BAC9-B21C-794A-9A45-65BBE177E4DF}"/>
              </a:ext>
            </a:extLst>
          </p:cNvPr>
          <p:cNvPicPr>
            <a:picLocks noChangeAspect="1"/>
          </p:cNvPicPr>
          <p:nvPr/>
        </p:nvPicPr>
        <p:blipFill rotWithShape="1">
          <a:blip r:embed="rId2"/>
          <a:srcRect l="59630" r="33759" b="50010"/>
          <a:stretch/>
        </p:blipFill>
        <p:spPr>
          <a:xfrm>
            <a:off x="4231680" y="2643774"/>
            <a:ext cx="604434" cy="698351"/>
          </a:xfrm>
          <a:prstGeom prst="rect">
            <a:avLst/>
          </a:prstGeom>
        </p:spPr>
      </p:pic>
      <p:sp>
        <p:nvSpPr>
          <p:cNvPr id="18" name="TextBox 17">
            <a:extLst>
              <a:ext uri="{FF2B5EF4-FFF2-40B4-BE49-F238E27FC236}">
                <a16:creationId xmlns:a16="http://schemas.microsoft.com/office/drawing/2014/main" id="{86A89842-6ED6-8142-BC60-1A94F063B99A}"/>
              </a:ext>
            </a:extLst>
          </p:cNvPr>
          <p:cNvSpPr txBox="1"/>
          <p:nvPr/>
        </p:nvSpPr>
        <p:spPr>
          <a:xfrm>
            <a:off x="7155915" y="3040375"/>
            <a:ext cx="1187865" cy="400110"/>
          </a:xfrm>
          <a:prstGeom prst="rect">
            <a:avLst/>
          </a:prstGeom>
          <a:solidFill>
            <a:schemeClr val="accent2">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Input</a:t>
            </a:r>
          </a:p>
        </p:txBody>
      </p:sp>
      <p:sp>
        <p:nvSpPr>
          <p:cNvPr id="19" name="TextBox 18">
            <a:extLst>
              <a:ext uri="{FF2B5EF4-FFF2-40B4-BE49-F238E27FC236}">
                <a16:creationId xmlns:a16="http://schemas.microsoft.com/office/drawing/2014/main" id="{C5197DE3-B362-944E-9A55-C12986105DA9}"/>
              </a:ext>
            </a:extLst>
          </p:cNvPr>
          <p:cNvSpPr txBox="1"/>
          <p:nvPr/>
        </p:nvSpPr>
        <p:spPr>
          <a:xfrm>
            <a:off x="5086500" y="4863990"/>
            <a:ext cx="163243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Convolution</a:t>
            </a:r>
          </a:p>
        </p:txBody>
      </p:sp>
      <p:sp>
        <p:nvSpPr>
          <p:cNvPr id="20" name="Freeform 19">
            <a:extLst>
              <a:ext uri="{FF2B5EF4-FFF2-40B4-BE49-F238E27FC236}">
                <a16:creationId xmlns:a16="http://schemas.microsoft.com/office/drawing/2014/main" id="{8DC878DA-3C6D-4048-B41F-84310B1805AA}"/>
              </a:ext>
            </a:extLst>
          </p:cNvPr>
          <p:cNvSpPr/>
          <p:nvPr/>
        </p:nvSpPr>
        <p:spPr>
          <a:xfrm rot="16855704" flipV="1">
            <a:off x="5972082" y="3837409"/>
            <a:ext cx="1422793" cy="887942"/>
          </a:xfrm>
          <a:custGeom>
            <a:avLst/>
            <a:gdLst>
              <a:gd name="connsiteX0" fmla="*/ 0 w 1841863"/>
              <a:gd name="connsiteY0" fmla="*/ 1567543 h 1567543"/>
              <a:gd name="connsiteX1" fmla="*/ 1410789 w 1841863"/>
              <a:gd name="connsiteY1" fmla="*/ 1214846 h 1567543"/>
              <a:gd name="connsiteX2" fmla="*/ 1841863 w 1841863"/>
              <a:gd name="connsiteY2" fmla="*/ 0 h 1567543"/>
            </a:gdLst>
            <a:ahLst/>
            <a:cxnLst>
              <a:cxn ang="0">
                <a:pos x="connsiteX0" y="connsiteY0"/>
              </a:cxn>
              <a:cxn ang="0">
                <a:pos x="connsiteX1" y="connsiteY1"/>
              </a:cxn>
              <a:cxn ang="0">
                <a:pos x="connsiteX2" y="connsiteY2"/>
              </a:cxn>
            </a:cxnLst>
            <a:rect l="l" t="t" r="r" b="b"/>
            <a:pathLst>
              <a:path w="1841863" h="1567543">
                <a:moveTo>
                  <a:pt x="0" y="1567543"/>
                </a:moveTo>
                <a:cubicBezTo>
                  <a:pt x="551906" y="1521823"/>
                  <a:pt x="1103812" y="1476103"/>
                  <a:pt x="1410789" y="1214846"/>
                </a:cubicBezTo>
                <a:cubicBezTo>
                  <a:pt x="1717766" y="953589"/>
                  <a:pt x="1779814" y="476794"/>
                  <a:pt x="1841863" y="0"/>
                </a:cubicBezTo>
              </a:path>
            </a:pathLst>
          </a:custGeom>
          <a:noFill/>
          <a:ln w="22225">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4FB1F32-8DB1-F742-805F-244B25813AD5}"/>
              </a:ext>
            </a:extLst>
          </p:cNvPr>
          <p:cNvSpPr txBox="1"/>
          <p:nvPr/>
        </p:nvSpPr>
        <p:spPr>
          <a:xfrm>
            <a:off x="7554729" y="3440485"/>
            <a:ext cx="54065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1" name="TextBox 20">
            <a:extLst>
              <a:ext uri="{FF2B5EF4-FFF2-40B4-BE49-F238E27FC236}">
                <a16:creationId xmlns:a16="http://schemas.microsoft.com/office/drawing/2014/main" id="{AE976421-286F-F245-AC7B-DAAD9B6ED0F9}"/>
              </a:ext>
            </a:extLst>
          </p:cNvPr>
          <p:cNvSpPr txBox="1"/>
          <p:nvPr/>
        </p:nvSpPr>
        <p:spPr>
          <a:xfrm>
            <a:off x="0" y="5577482"/>
            <a:ext cx="914399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Output = conv (input, impulse response)</a:t>
            </a:r>
          </a:p>
        </p:txBody>
      </p:sp>
    </p:spTree>
    <p:extLst>
      <p:ext uri="{BB962C8B-B14F-4D97-AF65-F5344CB8AC3E}">
        <p14:creationId xmlns:p14="http://schemas.microsoft.com/office/powerpoint/2010/main" val="346631444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CB587A-719C-4E41-8464-12EF690BC62B}"/>
              </a:ext>
            </a:extLst>
          </p:cNvPr>
          <p:cNvSpPr txBox="1"/>
          <p:nvPr/>
        </p:nvSpPr>
        <p:spPr>
          <a:xfrm>
            <a:off x="3526695" y="1570771"/>
            <a:ext cx="2014409" cy="461665"/>
          </a:xfrm>
          <a:prstGeom prst="rect">
            <a:avLst/>
          </a:prstGeom>
          <a:solidFill>
            <a:schemeClr val="accent1">
              <a:lumMod val="75000"/>
            </a:schemeClr>
          </a:solidFill>
          <a:ln>
            <a:solidFill>
              <a:schemeClr val="accent1">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LTI System</a:t>
            </a:r>
          </a:p>
        </p:txBody>
      </p:sp>
      <p:sp>
        <p:nvSpPr>
          <p:cNvPr id="6" name="Freeform 5">
            <a:extLst>
              <a:ext uri="{FF2B5EF4-FFF2-40B4-BE49-F238E27FC236}">
                <a16:creationId xmlns:a16="http://schemas.microsoft.com/office/drawing/2014/main" id="{24DFF279-52E3-474F-AEFA-CCA9B73CD68E}"/>
              </a:ext>
            </a:extLst>
          </p:cNvPr>
          <p:cNvSpPr/>
          <p:nvPr/>
        </p:nvSpPr>
        <p:spPr>
          <a:xfrm rot="13102834">
            <a:off x="5643318" y="1514295"/>
            <a:ext cx="705395" cy="574766"/>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6">
            <a:extLst>
              <a:ext uri="{FF2B5EF4-FFF2-40B4-BE49-F238E27FC236}">
                <a16:creationId xmlns:a16="http://schemas.microsoft.com/office/drawing/2014/main" id="{DFD13129-3D8E-1B45-980A-F3E919F111DB}"/>
              </a:ext>
            </a:extLst>
          </p:cNvPr>
          <p:cNvSpPr/>
          <p:nvPr/>
        </p:nvSpPr>
        <p:spPr>
          <a:xfrm rot="13102834">
            <a:off x="2719084" y="1540422"/>
            <a:ext cx="705395" cy="574766"/>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3A87912-E7F9-FF4F-B530-97FF04E901DE}"/>
              </a:ext>
            </a:extLst>
          </p:cNvPr>
          <p:cNvSpPr txBox="1"/>
          <p:nvPr/>
        </p:nvSpPr>
        <p:spPr>
          <a:xfrm>
            <a:off x="6568538" y="1592548"/>
            <a:ext cx="2314812" cy="400110"/>
          </a:xfrm>
          <a:prstGeom prst="rect">
            <a:avLst/>
          </a:prstGeom>
          <a:solidFill>
            <a:schemeClr val="accent2">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Impulse Response</a:t>
            </a:r>
          </a:p>
        </p:txBody>
      </p:sp>
      <p:sp>
        <p:nvSpPr>
          <p:cNvPr id="9" name="TextBox 8">
            <a:extLst>
              <a:ext uri="{FF2B5EF4-FFF2-40B4-BE49-F238E27FC236}">
                <a16:creationId xmlns:a16="http://schemas.microsoft.com/office/drawing/2014/main" id="{CEE4FC9A-E215-6A48-ABD2-AEA512AF9C76}"/>
              </a:ext>
            </a:extLst>
          </p:cNvPr>
          <p:cNvSpPr txBox="1"/>
          <p:nvPr/>
        </p:nvSpPr>
        <p:spPr>
          <a:xfrm>
            <a:off x="1303117" y="1601624"/>
            <a:ext cx="1187865" cy="400110"/>
          </a:xfrm>
          <a:prstGeom prst="rect">
            <a:avLst/>
          </a:prstGeom>
          <a:solidFill>
            <a:schemeClr val="accent2">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Impulse</a:t>
            </a:r>
          </a:p>
        </p:txBody>
      </p:sp>
      <p:sp>
        <p:nvSpPr>
          <p:cNvPr id="14" name="TextBox 13">
            <a:extLst>
              <a:ext uri="{FF2B5EF4-FFF2-40B4-BE49-F238E27FC236}">
                <a16:creationId xmlns:a16="http://schemas.microsoft.com/office/drawing/2014/main" id="{D2132005-3E27-6B44-B913-B3B4BACAF02A}"/>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Impulse response</a:t>
            </a:r>
          </a:p>
        </p:txBody>
      </p:sp>
      <p:pic>
        <p:nvPicPr>
          <p:cNvPr id="12" name="Picture 11">
            <a:extLst>
              <a:ext uri="{FF2B5EF4-FFF2-40B4-BE49-F238E27FC236}">
                <a16:creationId xmlns:a16="http://schemas.microsoft.com/office/drawing/2014/main" id="{30154234-43C4-CE48-97BE-6C9580560C3A}"/>
              </a:ext>
            </a:extLst>
          </p:cNvPr>
          <p:cNvPicPr>
            <a:picLocks noChangeAspect="1"/>
          </p:cNvPicPr>
          <p:nvPr/>
        </p:nvPicPr>
        <p:blipFill rotWithShape="1">
          <a:blip r:embed="rId2"/>
          <a:srcRect l="59630" r="33759" b="50010"/>
          <a:stretch/>
        </p:blipFill>
        <p:spPr>
          <a:xfrm>
            <a:off x="4231681" y="760757"/>
            <a:ext cx="604434" cy="698351"/>
          </a:xfrm>
          <a:prstGeom prst="rect">
            <a:avLst/>
          </a:prstGeom>
        </p:spPr>
      </p:pic>
      <p:sp>
        <p:nvSpPr>
          <p:cNvPr id="10" name="TextBox 9">
            <a:extLst>
              <a:ext uri="{FF2B5EF4-FFF2-40B4-BE49-F238E27FC236}">
                <a16:creationId xmlns:a16="http://schemas.microsoft.com/office/drawing/2014/main" id="{F8DA11A2-F7DA-D643-AB59-581649D65826}"/>
              </a:ext>
            </a:extLst>
          </p:cNvPr>
          <p:cNvSpPr txBox="1"/>
          <p:nvPr/>
        </p:nvSpPr>
        <p:spPr>
          <a:xfrm>
            <a:off x="3526694" y="3453788"/>
            <a:ext cx="2014409" cy="461665"/>
          </a:xfrm>
          <a:prstGeom prst="rect">
            <a:avLst/>
          </a:prstGeom>
          <a:solidFill>
            <a:schemeClr val="accent1">
              <a:lumMod val="75000"/>
            </a:schemeClr>
          </a:solidFill>
          <a:ln>
            <a:solidFill>
              <a:schemeClr val="accent1">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LTI System</a:t>
            </a:r>
          </a:p>
        </p:txBody>
      </p:sp>
      <p:sp>
        <p:nvSpPr>
          <p:cNvPr id="11" name="Freeform 10">
            <a:extLst>
              <a:ext uri="{FF2B5EF4-FFF2-40B4-BE49-F238E27FC236}">
                <a16:creationId xmlns:a16="http://schemas.microsoft.com/office/drawing/2014/main" id="{6CAA777E-7BC0-A141-BE3E-1CBDA3BBC855}"/>
              </a:ext>
            </a:extLst>
          </p:cNvPr>
          <p:cNvSpPr/>
          <p:nvPr/>
        </p:nvSpPr>
        <p:spPr>
          <a:xfrm rot="13102834">
            <a:off x="5643317" y="3397312"/>
            <a:ext cx="705395" cy="574766"/>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2">
            <a:extLst>
              <a:ext uri="{FF2B5EF4-FFF2-40B4-BE49-F238E27FC236}">
                <a16:creationId xmlns:a16="http://schemas.microsoft.com/office/drawing/2014/main" id="{F0A07D09-3BEF-D04D-B7F6-0CB849B5E27F}"/>
              </a:ext>
            </a:extLst>
          </p:cNvPr>
          <p:cNvSpPr/>
          <p:nvPr/>
        </p:nvSpPr>
        <p:spPr>
          <a:xfrm rot="13102834">
            <a:off x="2719083" y="3423439"/>
            <a:ext cx="705395" cy="574766"/>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A26D42C1-98DC-8A4E-BB75-DD073317731D}"/>
              </a:ext>
            </a:extLst>
          </p:cNvPr>
          <p:cNvSpPr txBox="1"/>
          <p:nvPr/>
        </p:nvSpPr>
        <p:spPr>
          <a:xfrm>
            <a:off x="6683478" y="3884751"/>
            <a:ext cx="2314812" cy="400110"/>
          </a:xfrm>
          <a:prstGeom prst="rect">
            <a:avLst/>
          </a:prstGeom>
          <a:solidFill>
            <a:schemeClr val="accent2">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Impulse Response</a:t>
            </a:r>
          </a:p>
        </p:txBody>
      </p:sp>
      <p:sp>
        <p:nvSpPr>
          <p:cNvPr id="16" name="TextBox 15">
            <a:extLst>
              <a:ext uri="{FF2B5EF4-FFF2-40B4-BE49-F238E27FC236}">
                <a16:creationId xmlns:a16="http://schemas.microsoft.com/office/drawing/2014/main" id="{6E8D2E28-9C51-9D4D-8FFB-76CD5E233AA4}"/>
              </a:ext>
            </a:extLst>
          </p:cNvPr>
          <p:cNvSpPr txBox="1"/>
          <p:nvPr/>
        </p:nvSpPr>
        <p:spPr>
          <a:xfrm>
            <a:off x="1303116" y="3484641"/>
            <a:ext cx="1187865" cy="400110"/>
          </a:xfrm>
          <a:prstGeom prst="rect">
            <a:avLst/>
          </a:prstGeom>
          <a:solidFill>
            <a:schemeClr val="accent2">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Input</a:t>
            </a:r>
          </a:p>
        </p:txBody>
      </p:sp>
      <p:pic>
        <p:nvPicPr>
          <p:cNvPr id="17" name="Picture 16">
            <a:extLst>
              <a:ext uri="{FF2B5EF4-FFF2-40B4-BE49-F238E27FC236}">
                <a16:creationId xmlns:a16="http://schemas.microsoft.com/office/drawing/2014/main" id="{74E2BAC9-B21C-794A-9A45-65BBE177E4DF}"/>
              </a:ext>
            </a:extLst>
          </p:cNvPr>
          <p:cNvPicPr>
            <a:picLocks noChangeAspect="1"/>
          </p:cNvPicPr>
          <p:nvPr/>
        </p:nvPicPr>
        <p:blipFill rotWithShape="1">
          <a:blip r:embed="rId2"/>
          <a:srcRect l="59630" r="33759" b="50010"/>
          <a:stretch/>
        </p:blipFill>
        <p:spPr>
          <a:xfrm>
            <a:off x="4231680" y="2643774"/>
            <a:ext cx="604434" cy="698351"/>
          </a:xfrm>
          <a:prstGeom prst="rect">
            <a:avLst/>
          </a:prstGeom>
        </p:spPr>
      </p:pic>
      <p:sp>
        <p:nvSpPr>
          <p:cNvPr id="18" name="TextBox 17">
            <a:extLst>
              <a:ext uri="{FF2B5EF4-FFF2-40B4-BE49-F238E27FC236}">
                <a16:creationId xmlns:a16="http://schemas.microsoft.com/office/drawing/2014/main" id="{86A89842-6ED6-8142-BC60-1A94F063B99A}"/>
              </a:ext>
            </a:extLst>
          </p:cNvPr>
          <p:cNvSpPr txBox="1"/>
          <p:nvPr/>
        </p:nvSpPr>
        <p:spPr>
          <a:xfrm>
            <a:off x="7155915" y="3040375"/>
            <a:ext cx="1187865" cy="400110"/>
          </a:xfrm>
          <a:prstGeom prst="rect">
            <a:avLst/>
          </a:prstGeom>
          <a:solidFill>
            <a:schemeClr val="accent2">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Input</a:t>
            </a:r>
          </a:p>
        </p:txBody>
      </p:sp>
      <p:sp>
        <p:nvSpPr>
          <p:cNvPr id="19" name="TextBox 18">
            <a:extLst>
              <a:ext uri="{FF2B5EF4-FFF2-40B4-BE49-F238E27FC236}">
                <a16:creationId xmlns:a16="http://schemas.microsoft.com/office/drawing/2014/main" id="{C5197DE3-B362-944E-9A55-C12986105DA9}"/>
              </a:ext>
            </a:extLst>
          </p:cNvPr>
          <p:cNvSpPr txBox="1"/>
          <p:nvPr/>
        </p:nvSpPr>
        <p:spPr>
          <a:xfrm>
            <a:off x="5086500" y="4863990"/>
            <a:ext cx="163243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Convolution</a:t>
            </a:r>
          </a:p>
        </p:txBody>
      </p:sp>
      <p:sp>
        <p:nvSpPr>
          <p:cNvPr id="20" name="Freeform 19">
            <a:extLst>
              <a:ext uri="{FF2B5EF4-FFF2-40B4-BE49-F238E27FC236}">
                <a16:creationId xmlns:a16="http://schemas.microsoft.com/office/drawing/2014/main" id="{8DC878DA-3C6D-4048-B41F-84310B1805AA}"/>
              </a:ext>
            </a:extLst>
          </p:cNvPr>
          <p:cNvSpPr/>
          <p:nvPr/>
        </p:nvSpPr>
        <p:spPr>
          <a:xfrm rot="16855704" flipV="1">
            <a:off x="5972082" y="3837409"/>
            <a:ext cx="1422793" cy="887942"/>
          </a:xfrm>
          <a:custGeom>
            <a:avLst/>
            <a:gdLst>
              <a:gd name="connsiteX0" fmla="*/ 0 w 1841863"/>
              <a:gd name="connsiteY0" fmla="*/ 1567543 h 1567543"/>
              <a:gd name="connsiteX1" fmla="*/ 1410789 w 1841863"/>
              <a:gd name="connsiteY1" fmla="*/ 1214846 h 1567543"/>
              <a:gd name="connsiteX2" fmla="*/ 1841863 w 1841863"/>
              <a:gd name="connsiteY2" fmla="*/ 0 h 1567543"/>
            </a:gdLst>
            <a:ahLst/>
            <a:cxnLst>
              <a:cxn ang="0">
                <a:pos x="connsiteX0" y="connsiteY0"/>
              </a:cxn>
              <a:cxn ang="0">
                <a:pos x="connsiteX1" y="connsiteY1"/>
              </a:cxn>
              <a:cxn ang="0">
                <a:pos x="connsiteX2" y="connsiteY2"/>
              </a:cxn>
            </a:cxnLst>
            <a:rect l="l" t="t" r="r" b="b"/>
            <a:pathLst>
              <a:path w="1841863" h="1567543">
                <a:moveTo>
                  <a:pt x="0" y="1567543"/>
                </a:moveTo>
                <a:cubicBezTo>
                  <a:pt x="551906" y="1521823"/>
                  <a:pt x="1103812" y="1476103"/>
                  <a:pt x="1410789" y="1214846"/>
                </a:cubicBezTo>
                <a:cubicBezTo>
                  <a:pt x="1717766" y="953589"/>
                  <a:pt x="1779814" y="476794"/>
                  <a:pt x="1841863" y="0"/>
                </a:cubicBezTo>
              </a:path>
            </a:pathLst>
          </a:custGeom>
          <a:noFill/>
          <a:ln w="22225">
            <a:solidFill>
              <a:srgbClr val="FF000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4FB1F32-8DB1-F742-805F-244B25813AD5}"/>
              </a:ext>
            </a:extLst>
          </p:cNvPr>
          <p:cNvSpPr txBox="1"/>
          <p:nvPr/>
        </p:nvSpPr>
        <p:spPr>
          <a:xfrm>
            <a:off x="7554729" y="3440485"/>
            <a:ext cx="54065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1" name="TextBox 20">
            <a:extLst>
              <a:ext uri="{FF2B5EF4-FFF2-40B4-BE49-F238E27FC236}">
                <a16:creationId xmlns:a16="http://schemas.microsoft.com/office/drawing/2014/main" id="{AE976421-286F-F245-AC7B-DAAD9B6ED0F9}"/>
              </a:ext>
            </a:extLst>
          </p:cNvPr>
          <p:cNvSpPr txBox="1"/>
          <p:nvPr/>
        </p:nvSpPr>
        <p:spPr>
          <a:xfrm>
            <a:off x="0" y="5577482"/>
            <a:ext cx="9143999"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Output = conv (input, impulse response)</a:t>
            </a:r>
          </a:p>
        </p:txBody>
      </p:sp>
      <p:sp>
        <p:nvSpPr>
          <p:cNvPr id="22" name="TextBox 21">
            <a:extLst>
              <a:ext uri="{FF2B5EF4-FFF2-40B4-BE49-F238E27FC236}">
                <a16:creationId xmlns:a16="http://schemas.microsoft.com/office/drawing/2014/main" id="{CE85BCF0-81BD-1644-91DB-7755D4CFC50F}"/>
              </a:ext>
            </a:extLst>
          </p:cNvPr>
          <p:cNvSpPr txBox="1"/>
          <p:nvPr/>
        </p:nvSpPr>
        <p:spPr>
          <a:xfrm>
            <a:off x="0" y="6211138"/>
            <a:ext cx="9144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Impulse response =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deconv</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(output, input)</a:t>
            </a:r>
          </a:p>
        </p:txBody>
      </p:sp>
    </p:spTree>
    <p:extLst>
      <p:ext uri="{BB962C8B-B14F-4D97-AF65-F5344CB8AC3E}">
        <p14:creationId xmlns:p14="http://schemas.microsoft.com/office/powerpoint/2010/main" val="207500974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639EA3-D747-D64F-99DC-D522D137023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Impulse response: Theory</a:t>
            </a:r>
          </a:p>
        </p:txBody>
      </p:sp>
      <p:sp>
        <p:nvSpPr>
          <p:cNvPr id="4" name="TextBox 3">
            <a:extLst>
              <a:ext uri="{FF2B5EF4-FFF2-40B4-BE49-F238E27FC236}">
                <a16:creationId xmlns:a16="http://schemas.microsoft.com/office/drawing/2014/main" id="{5193D828-975A-7B40-AD7B-C02F18253A00}"/>
              </a:ext>
            </a:extLst>
          </p:cNvPr>
          <p:cNvSpPr txBox="1"/>
          <p:nvPr/>
        </p:nvSpPr>
        <p:spPr>
          <a:xfrm>
            <a:off x="387458" y="998612"/>
            <a:ext cx="3882971" cy="400110"/>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Time domain</a:t>
            </a:r>
          </a:p>
        </p:txBody>
      </p:sp>
      <p:sp>
        <p:nvSpPr>
          <p:cNvPr id="5" name="TextBox 4">
            <a:extLst>
              <a:ext uri="{FF2B5EF4-FFF2-40B4-BE49-F238E27FC236}">
                <a16:creationId xmlns:a16="http://schemas.microsoft.com/office/drawing/2014/main" id="{2E2F9C68-6B60-0041-9465-CA5F33BC5206}"/>
              </a:ext>
            </a:extLst>
          </p:cNvPr>
          <p:cNvSpPr txBox="1"/>
          <p:nvPr/>
        </p:nvSpPr>
        <p:spPr>
          <a:xfrm>
            <a:off x="4719879" y="998612"/>
            <a:ext cx="3882971" cy="400110"/>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Frequency domain</a:t>
            </a:r>
          </a:p>
        </p:txBody>
      </p:sp>
      <p:sp>
        <p:nvSpPr>
          <p:cNvPr id="6" name="TextBox 5">
            <a:extLst>
              <a:ext uri="{FF2B5EF4-FFF2-40B4-BE49-F238E27FC236}">
                <a16:creationId xmlns:a16="http://schemas.microsoft.com/office/drawing/2014/main" id="{BCBB7EE0-B031-C844-88C7-246CF0F32221}"/>
              </a:ext>
            </a:extLst>
          </p:cNvPr>
          <p:cNvSpPr txBox="1"/>
          <p:nvPr/>
        </p:nvSpPr>
        <p:spPr>
          <a:xfrm>
            <a:off x="635431" y="1843555"/>
            <a:ext cx="388297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Convolution</a:t>
            </a:r>
          </a:p>
        </p:txBody>
      </p:sp>
      <p:sp>
        <p:nvSpPr>
          <p:cNvPr id="7" name="TextBox 6">
            <a:extLst>
              <a:ext uri="{FF2B5EF4-FFF2-40B4-BE49-F238E27FC236}">
                <a16:creationId xmlns:a16="http://schemas.microsoft.com/office/drawing/2014/main" id="{58FCC715-4C2F-BF44-A0A8-73E30056FB8E}"/>
              </a:ext>
            </a:extLst>
          </p:cNvPr>
          <p:cNvSpPr txBox="1"/>
          <p:nvPr/>
        </p:nvSpPr>
        <p:spPr>
          <a:xfrm>
            <a:off x="542443" y="2518017"/>
            <a:ext cx="388297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Deconvolution</a:t>
            </a:r>
          </a:p>
        </p:txBody>
      </p:sp>
      <p:sp>
        <p:nvSpPr>
          <p:cNvPr id="8" name="Freeform 7">
            <a:extLst>
              <a:ext uri="{FF2B5EF4-FFF2-40B4-BE49-F238E27FC236}">
                <a16:creationId xmlns:a16="http://schemas.microsoft.com/office/drawing/2014/main" id="{8E22B228-1CED-F340-BADC-CB9489540749}"/>
              </a:ext>
            </a:extLst>
          </p:cNvPr>
          <p:cNvSpPr/>
          <p:nvPr/>
        </p:nvSpPr>
        <p:spPr>
          <a:xfrm rot="13102834">
            <a:off x="3655551" y="1426864"/>
            <a:ext cx="1607646" cy="1309933"/>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8B8E9AF0-C7FB-474B-A615-A491A258082C}"/>
              </a:ext>
            </a:extLst>
          </p:cNvPr>
          <p:cNvSpPr/>
          <p:nvPr/>
        </p:nvSpPr>
        <p:spPr>
          <a:xfrm rot="13102834">
            <a:off x="3714579" y="2096183"/>
            <a:ext cx="1607646" cy="1309933"/>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40B67A4-927D-6D44-A1AD-95D2B73A1A8C}"/>
              </a:ext>
            </a:extLst>
          </p:cNvPr>
          <p:cNvSpPr txBox="1"/>
          <p:nvPr/>
        </p:nvSpPr>
        <p:spPr>
          <a:xfrm>
            <a:off x="4811574" y="1843555"/>
            <a:ext cx="388297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Multiplication</a:t>
            </a:r>
          </a:p>
        </p:txBody>
      </p:sp>
      <p:sp>
        <p:nvSpPr>
          <p:cNvPr id="11" name="TextBox 10">
            <a:extLst>
              <a:ext uri="{FF2B5EF4-FFF2-40B4-BE49-F238E27FC236}">
                <a16:creationId xmlns:a16="http://schemas.microsoft.com/office/drawing/2014/main" id="{8BA125E5-D1F2-7043-8B97-91CBAD1B2E9E}"/>
              </a:ext>
            </a:extLst>
          </p:cNvPr>
          <p:cNvSpPr txBox="1"/>
          <p:nvPr/>
        </p:nvSpPr>
        <p:spPr>
          <a:xfrm>
            <a:off x="4718586" y="2518017"/>
            <a:ext cx="388297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Division</a:t>
            </a:r>
          </a:p>
        </p:txBody>
      </p:sp>
      <p:sp>
        <p:nvSpPr>
          <p:cNvPr id="12" name="TextBox 11">
            <a:extLst>
              <a:ext uri="{FF2B5EF4-FFF2-40B4-BE49-F238E27FC236}">
                <a16:creationId xmlns:a16="http://schemas.microsoft.com/office/drawing/2014/main" id="{E43D0330-941E-9149-9C81-7484C9AC206B}"/>
              </a:ext>
            </a:extLst>
          </p:cNvPr>
          <p:cNvSpPr txBox="1"/>
          <p:nvPr/>
        </p:nvSpPr>
        <p:spPr>
          <a:xfrm>
            <a:off x="1041352" y="3533624"/>
            <a:ext cx="388297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x[n]</a:t>
            </a:r>
          </a:p>
        </p:txBody>
      </p:sp>
      <p:sp>
        <p:nvSpPr>
          <p:cNvPr id="13" name="TextBox 12">
            <a:extLst>
              <a:ext uri="{FF2B5EF4-FFF2-40B4-BE49-F238E27FC236}">
                <a16:creationId xmlns:a16="http://schemas.microsoft.com/office/drawing/2014/main" id="{A28C068C-687E-C94F-A6B1-3B4885B70D57}"/>
              </a:ext>
            </a:extLst>
          </p:cNvPr>
          <p:cNvSpPr txBox="1"/>
          <p:nvPr/>
        </p:nvSpPr>
        <p:spPr>
          <a:xfrm>
            <a:off x="4572000" y="3499106"/>
            <a:ext cx="388297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X[f]</a:t>
            </a:r>
          </a:p>
        </p:txBody>
      </p:sp>
      <p:sp>
        <p:nvSpPr>
          <p:cNvPr id="15" name="Freeform 14">
            <a:extLst>
              <a:ext uri="{FF2B5EF4-FFF2-40B4-BE49-F238E27FC236}">
                <a16:creationId xmlns:a16="http://schemas.microsoft.com/office/drawing/2014/main" id="{4A1982C0-A8BD-724A-BA2F-A7FD5A5F967D}"/>
              </a:ext>
            </a:extLst>
          </p:cNvPr>
          <p:cNvSpPr/>
          <p:nvPr/>
        </p:nvSpPr>
        <p:spPr>
          <a:xfrm rot="13102834">
            <a:off x="3708959" y="3137358"/>
            <a:ext cx="1607646" cy="1309933"/>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2BBEC28-9C6F-3246-B781-3EE0BA10A6EB}"/>
              </a:ext>
            </a:extLst>
          </p:cNvPr>
          <p:cNvSpPr txBox="1"/>
          <p:nvPr/>
        </p:nvSpPr>
        <p:spPr>
          <a:xfrm>
            <a:off x="542442" y="4432979"/>
            <a:ext cx="388297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y = conv(</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x,h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9" name="Freeform 18">
            <a:extLst>
              <a:ext uri="{FF2B5EF4-FFF2-40B4-BE49-F238E27FC236}">
                <a16:creationId xmlns:a16="http://schemas.microsoft.com/office/drawing/2014/main" id="{F99FA0E1-3BFE-414E-80A0-EF5D5DD40FA0}"/>
              </a:ext>
            </a:extLst>
          </p:cNvPr>
          <p:cNvSpPr/>
          <p:nvPr/>
        </p:nvSpPr>
        <p:spPr>
          <a:xfrm rot="13102834">
            <a:off x="3773608" y="4039623"/>
            <a:ext cx="1607646" cy="1309933"/>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44CA3AB3-9AAE-F748-B291-43309741CF96}"/>
              </a:ext>
            </a:extLst>
          </p:cNvPr>
          <p:cNvSpPr txBox="1"/>
          <p:nvPr/>
        </p:nvSpPr>
        <p:spPr>
          <a:xfrm>
            <a:off x="5028456" y="4353121"/>
            <a:ext cx="388297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Y = X . H</a:t>
            </a:r>
          </a:p>
        </p:txBody>
      </p:sp>
      <p:sp>
        <p:nvSpPr>
          <p:cNvPr id="21" name="TextBox 20">
            <a:extLst>
              <a:ext uri="{FF2B5EF4-FFF2-40B4-BE49-F238E27FC236}">
                <a16:creationId xmlns:a16="http://schemas.microsoft.com/office/drawing/2014/main" id="{3443FC5F-77A2-014D-9868-E24EABB55E29}"/>
              </a:ext>
            </a:extLst>
          </p:cNvPr>
          <p:cNvSpPr txBox="1"/>
          <p:nvPr/>
        </p:nvSpPr>
        <p:spPr>
          <a:xfrm>
            <a:off x="387459" y="5216957"/>
            <a:ext cx="388297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 =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deconv</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y,x</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2" name="TextBox 21">
            <a:extLst>
              <a:ext uri="{FF2B5EF4-FFF2-40B4-BE49-F238E27FC236}">
                <a16:creationId xmlns:a16="http://schemas.microsoft.com/office/drawing/2014/main" id="{954B8385-B771-3E4E-B104-92CAB741893D}"/>
              </a:ext>
            </a:extLst>
          </p:cNvPr>
          <p:cNvSpPr txBox="1"/>
          <p:nvPr/>
        </p:nvSpPr>
        <p:spPr>
          <a:xfrm>
            <a:off x="5028456" y="5137099"/>
            <a:ext cx="388297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 = Y / X</a:t>
            </a:r>
          </a:p>
        </p:txBody>
      </p:sp>
      <p:sp>
        <p:nvSpPr>
          <p:cNvPr id="23" name="Freeform 22">
            <a:extLst>
              <a:ext uri="{FF2B5EF4-FFF2-40B4-BE49-F238E27FC236}">
                <a16:creationId xmlns:a16="http://schemas.microsoft.com/office/drawing/2014/main" id="{01246F7A-4546-A34C-91F8-D15AE5F5FB08}"/>
              </a:ext>
            </a:extLst>
          </p:cNvPr>
          <p:cNvSpPr/>
          <p:nvPr/>
        </p:nvSpPr>
        <p:spPr>
          <a:xfrm rot="13102834">
            <a:off x="3786525" y="4842952"/>
            <a:ext cx="1607646" cy="1309933"/>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8F494AB-2CD1-5E4F-A24F-98F094DCFB31}"/>
              </a:ext>
            </a:extLst>
          </p:cNvPr>
          <p:cNvSpPr/>
          <p:nvPr/>
        </p:nvSpPr>
        <p:spPr>
          <a:xfrm>
            <a:off x="-170481" y="3094341"/>
            <a:ext cx="9810427" cy="4019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12536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639EA3-D747-D64F-99DC-D522D137023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Impulse response: Theory</a:t>
            </a:r>
          </a:p>
        </p:txBody>
      </p:sp>
      <p:sp>
        <p:nvSpPr>
          <p:cNvPr id="4" name="TextBox 3">
            <a:extLst>
              <a:ext uri="{FF2B5EF4-FFF2-40B4-BE49-F238E27FC236}">
                <a16:creationId xmlns:a16="http://schemas.microsoft.com/office/drawing/2014/main" id="{5193D828-975A-7B40-AD7B-C02F18253A00}"/>
              </a:ext>
            </a:extLst>
          </p:cNvPr>
          <p:cNvSpPr txBox="1"/>
          <p:nvPr/>
        </p:nvSpPr>
        <p:spPr>
          <a:xfrm>
            <a:off x="387458" y="998612"/>
            <a:ext cx="3882971" cy="400110"/>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Time domain</a:t>
            </a:r>
          </a:p>
        </p:txBody>
      </p:sp>
      <p:sp>
        <p:nvSpPr>
          <p:cNvPr id="5" name="TextBox 4">
            <a:extLst>
              <a:ext uri="{FF2B5EF4-FFF2-40B4-BE49-F238E27FC236}">
                <a16:creationId xmlns:a16="http://schemas.microsoft.com/office/drawing/2014/main" id="{2E2F9C68-6B60-0041-9465-CA5F33BC5206}"/>
              </a:ext>
            </a:extLst>
          </p:cNvPr>
          <p:cNvSpPr txBox="1"/>
          <p:nvPr/>
        </p:nvSpPr>
        <p:spPr>
          <a:xfrm>
            <a:off x="4719879" y="998612"/>
            <a:ext cx="3882971" cy="400110"/>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Frequency domain</a:t>
            </a:r>
          </a:p>
        </p:txBody>
      </p:sp>
      <p:sp>
        <p:nvSpPr>
          <p:cNvPr id="6" name="TextBox 5">
            <a:extLst>
              <a:ext uri="{FF2B5EF4-FFF2-40B4-BE49-F238E27FC236}">
                <a16:creationId xmlns:a16="http://schemas.microsoft.com/office/drawing/2014/main" id="{BCBB7EE0-B031-C844-88C7-246CF0F32221}"/>
              </a:ext>
            </a:extLst>
          </p:cNvPr>
          <p:cNvSpPr txBox="1"/>
          <p:nvPr/>
        </p:nvSpPr>
        <p:spPr>
          <a:xfrm>
            <a:off x="635431" y="1843555"/>
            <a:ext cx="388297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Convolution</a:t>
            </a:r>
          </a:p>
        </p:txBody>
      </p:sp>
      <p:sp>
        <p:nvSpPr>
          <p:cNvPr id="7" name="TextBox 6">
            <a:extLst>
              <a:ext uri="{FF2B5EF4-FFF2-40B4-BE49-F238E27FC236}">
                <a16:creationId xmlns:a16="http://schemas.microsoft.com/office/drawing/2014/main" id="{58FCC715-4C2F-BF44-A0A8-73E30056FB8E}"/>
              </a:ext>
            </a:extLst>
          </p:cNvPr>
          <p:cNvSpPr txBox="1"/>
          <p:nvPr/>
        </p:nvSpPr>
        <p:spPr>
          <a:xfrm>
            <a:off x="542443" y="2518017"/>
            <a:ext cx="388297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Deconvolution</a:t>
            </a:r>
          </a:p>
        </p:txBody>
      </p:sp>
      <p:sp>
        <p:nvSpPr>
          <p:cNvPr id="8" name="Freeform 7">
            <a:extLst>
              <a:ext uri="{FF2B5EF4-FFF2-40B4-BE49-F238E27FC236}">
                <a16:creationId xmlns:a16="http://schemas.microsoft.com/office/drawing/2014/main" id="{8E22B228-1CED-F340-BADC-CB9489540749}"/>
              </a:ext>
            </a:extLst>
          </p:cNvPr>
          <p:cNvSpPr/>
          <p:nvPr/>
        </p:nvSpPr>
        <p:spPr>
          <a:xfrm rot="13102834">
            <a:off x="3655551" y="1426864"/>
            <a:ext cx="1607646" cy="1309933"/>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8">
            <a:extLst>
              <a:ext uri="{FF2B5EF4-FFF2-40B4-BE49-F238E27FC236}">
                <a16:creationId xmlns:a16="http://schemas.microsoft.com/office/drawing/2014/main" id="{8B8E9AF0-C7FB-474B-A615-A491A258082C}"/>
              </a:ext>
            </a:extLst>
          </p:cNvPr>
          <p:cNvSpPr/>
          <p:nvPr/>
        </p:nvSpPr>
        <p:spPr>
          <a:xfrm rot="13102834">
            <a:off x="3714579" y="2096183"/>
            <a:ext cx="1607646" cy="1309933"/>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40B67A4-927D-6D44-A1AD-95D2B73A1A8C}"/>
              </a:ext>
            </a:extLst>
          </p:cNvPr>
          <p:cNvSpPr txBox="1"/>
          <p:nvPr/>
        </p:nvSpPr>
        <p:spPr>
          <a:xfrm>
            <a:off x="4811574" y="1843555"/>
            <a:ext cx="388297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Multiplication</a:t>
            </a:r>
          </a:p>
        </p:txBody>
      </p:sp>
      <p:sp>
        <p:nvSpPr>
          <p:cNvPr id="11" name="TextBox 10">
            <a:extLst>
              <a:ext uri="{FF2B5EF4-FFF2-40B4-BE49-F238E27FC236}">
                <a16:creationId xmlns:a16="http://schemas.microsoft.com/office/drawing/2014/main" id="{8BA125E5-D1F2-7043-8B97-91CBAD1B2E9E}"/>
              </a:ext>
            </a:extLst>
          </p:cNvPr>
          <p:cNvSpPr txBox="1"/>
          <p:nvPr/>
        </p:nvSpPr>
        <p:spPr>
          <a:xfrm>
            <a:off x="4718586" y="2518017"/>
            <a:ext cx="388297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Division</a:t>
            </a:r>
          </a:p>
        </p:txBody>
      </p:sp>
      <p:sp>
        <p:nvSpPr>
          <p:cNvPr id="12" name="TextBox 11">
            <a:extLst>
              <a:ext uri="{FF2B5EF4-FFF2-40B4-BE49-F238E27FC236}">
                <a16:creationId xmlns:a16="http://schemas.microsoft.com/office/drawing/2014/main" id="{E43D0330-941E-9149-9C81-7484C9AC206B}"/>
              </a:ext>
            </a:extLst>
          </p:cNvPr>
          <p:cNvSpPr txBox="1"/>
          <p:nvPr/>
        </p:nvSpPr>
        <p:spPr>
          <a:xfrm>
            <a:off x="1041352" y="3533624"/>
            <a:ext cx="388297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x[n]</a:t>
            </a:r>
          </a:p>
        </p:txBody>
      </p:sp>
      <p:sp>
        <p:nvSpPr>
          <p:cNvPr id="13" name="TextBox 12">
            <a:extLst>
              <a:ext uri="{FF2B5EF4-FFF2-40B4-BE49-F238E27FC236}">
                <a16:creationId xmlns:a16="http://schemas.microsoft.com/office/drawing/2014/main" id="{A28C068C-687E-C94F-A6B1-3B4885B70D57}"/>
              </a:ext>
            </a:extLst>
          </p:cNvPr>
          <p:cNvSpPr txBox="1"/>
          <p:nvPr/>
        </p:nvSpPr>
        <p:spPr>
          <a:xfrm>
            <a:off x="4572000" y="3499106"/>
            <a:ext cx="388297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X[f]</a:t>
            </a:r>
          </a:p>
        </p:txBody>
      </p:sp>
      <p:sp>
        <p:nvSpPr>
          <p:cNvPr id="15" name="Freeform 14">
            <a:extLst>
              <a:ext uri="{FF2B5EF4-FFF2-40B4-BE49-F238E27FC236}">
                <a16:creationId xmlns:a16="http://schemas.microsoft.com/office/drawing/2014/main" id="{4A1982C0-A8BD-724A-BA2F-A7FD5A5F967D}"/>
              </a:ext>
            </a:extLst>
          </p:cNvPr>
          <p:cNvSpPr/>
          <p:nvPr/>
        </p:nvSpPr>
        <p:spPr>
          <a:xfrm rot="13102834">
            <a:off x="3708959" y="3137358"/>
            <a:ext cx="1607646" cy="1309933"/>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62BBEC28-9C6F-3246-B781-3EE0BA10A6EB}"/>
              </a:ext>
            </a:extLst>
          </p:cNvPr>
          <p:cNvSpPr txBox="1"/>
          <p:nvPr/>
        </p:nvSpPr>
        <p:spPr>
          <a:xfrm>
            <a:off x="542442" y="4432979"/>
            <a:ext cx="388297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y = conv(</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x,h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9" name="Freeform 18">
            <a:extLst>
              <a:ext uri="{FF2B5EF4-FFF2-40B4-BE49-F238E27FC236}">
                <a16:creationId xmlns:a16="http://schemas.microsoft.com/office/drawing/2014/main" id="{F99FA0E1-3BFE-414E-80A0-EF5D5DD40FA0}"/>
              </a:ext>
            </a:extLst>
          </p:cNvPr>
          <p:cNvSpPr/>
          <p:nvPr/>
        </p:nvSpPr>
        <p:spPr>
          <a:xfrm rot="13102834">
            <a:off x="3773608" y="4039623"/>
            <a:ext cx="1607646" cy="1309933"/>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44CA3AB3-9AAE-F748-B291-43309741CF96}"/>
              </a:ext>
            </a:extLst>
          </p:cNvPr>
          <p:cNvSpPr txBox="1"/>
          <p:nvPr/>
        </p:nvSpPr>
        <p:spPr>
          <a:xfrm>
            <a:off x="5028456" y="4353121"/>
            <a:ext cx="388297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Y = X . H</a:t>
            </a:r>
          </a:p>
        </p:txBody>
      </p:sp>
      <p:sp>
        <p:nvSpPr>
          <p:cNvPr id="21" name="TextBox 20">
            <a:extLst>
              <a:ext uri="{FF2B5EF4-FFF2-40B4-BE49-F238E27FC236}">
                <a16:creationId xmlns:a16="http://schemas.microsoft.com/office/drawing/2014/main" id="{3443FC5F-77A2-014D-9868-E24EABB55E29}"/>
              </a:ext>
            </a:extLst>
          </p:cNvPr>
          <p:cNvSpPr txBox="1"/>
          <p:nvPr/>
        </p:nvSpPr>
        <p:spPr>
          <a:xfrm>
            <a:off x="387459" y="5216957"/>
            <a:ext cx="388297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 =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deconv</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y,x</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2" name="TextBox 21">
            <a:extLst>
              <a:ext uri="{FF2B5EF4-FFF2-40B4-BE49-F238E27FC236}">
                <a16:creationId xmlns:a16="http://schemas.microsoft.com/office/drawing/2014/main" id="{954B8385-B771-3E4E-B104-92CAB741893D}"/>
              </a:ext>
            </a:extLst>
          </p:cNvPr>
          <p:cNvSpPr txBox="1"/>
          <p:nvPr/>
        </p:nvSpPr>
        <p:spPr>
          <a:xfrm>
            <a:off x="5028456" y="5137099"/>
            <a:ext cx="388297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H = Y / X</a:t>
            </a:r>
          </a:p>
        </p:txBody>
      </p:sp>
      <p:sp>
        <p:nvSpPr>
          <p:cNvPr id="23" name="Freeform 22">
            <a:extLst>
              <a:ext uri="{FF2B5EF4-FFF2-40B4-BE49-F238E27FC236}">
                <a16:creationId xmlns:a16="http://schemas.microsoft.com/office/drawing/2014/main" id="{01246F7A-4546-A34C-91F8-D15AE5F5FB08}"/>
              </a:ext>
            </a:extLst>
          </p:cNvPr>
          <p:cNvSpPr/>
          <p:nvPr/>
        </p:nvSpPr>
        <p:spPr>
          <a:xfrm rot="13102834">
            <a:off x="3786525" y="4842952"/>
            <a:ext cx="1607646" cy="1309933"/>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527848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18947"/>
            <a:ext cx="7772400" cy="2387600"/>
          </a:xfrm>
        </p:spPr>
        <p:txBody>
          <a:bodyPr>
            <a:normAutofit/>
          </a:bodyPr>
          <a:lstStyle/>
          <a:p>
            <a:pPr defTabSz="457200"/>
            <a:r>
              <a:rPr lang="en-US" sz="3600" dirty="0">
                <a:solidFill>
                  <a:schemeClr val="tx2"/>
                </a:solidFill>
                <a:latin typeface="Century Gothic"/>
                <a:cs typeface="Century Gothic"/>
              </a:rPr>
              <a:t>Strata: Fine-Grained Acoustic-based Device-Free Tracking</a:t>
            </a:r>
          </a:p>
        </p:txBody>
      </p:sp>
      <p:sp>
        <p:nvSpPr>
          <p:cNvPr id="3" name="Subtitle 2"/>
          <p:cNvSpPr>
            <a:spLocks noGrp="1"/>
          </p:cNvSpPr>
          <p:nvPr>
            <p:ph type="subTitle" idx="1"/>
          </p:nvPr>
        </p:nvSpPr>
        <p:spPr>
          <a:xfrm>
            <a:off x="1143000" y="3558780"/>
            <a:ext cx="6858000" cy="2207132"/>
          </a:xfrm>
        </p:spPr>
        <p:txBody>
          <a:bodyPr>
            <a:noAutofit/>
          </a:bodyPr>
          <a:lstStyle/>
          <a:p>
            <a:r>
              <a:rPr lang="en-US" sz="2800" b="1" dirty="0"/>
              <a:t>Sangki Yun, </a:t>
            </a:r>
            <a:r>
              <a:rPr lang="en-US" sz="2800" dirty="0"/>
              <a:t>Yi-Chao Chen, </a:t>
            </a:r>
            <a:r>
              <a:rPr lang="en-US" sz="2800" dirty="0" err="1"/>
              <a:t>Huihuang</a:t>
            </a:r>
            <a:r>
              <a:rPr lang="en-US" sz="2800" dirty="0"/>
              <a:t> Zheng, Lili </a:t>
            </a:r>
            <a:r>
              <a:rPr lang="en-US" sz="2800" dirty="0" err="1"/>
              <a:t>Qiu</a:t>
            </a:r>
            <a:r>
              <a:rPr lang="en-US" sz="2800" dirty="0"/>
              <a:t>, and Wenguang Mao</a:t>
            </a:r>
          </a:p>
          <a:p>
            <a:r>
              <a:rPr lang="en-US" dirty="0"/>
              <a:t>The University of Texas at Austin</a:t>
            </a:r>
            <a:endParaRPr lang="en-US" sz="2800"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46C4E9-6070-4511-A1E7-F763F4F939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1474941" y="5280194"/>
            <a:ext cx="1991039" cy="780938"/>
          </a:xfrm>
          <a:prstGeom prst="rect">
            <a:avLst/>
          </a:prstGeom>
        </p:spPr>
      </p:pic>
      <p:pic>
        <p:nvPicPr>
          <p:cNvPr id="1026" name="Picture 2" descr="UT austin symbol에 대한 이미지 검색결과"/>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7408" y="5456826"/>
            <a:ext cx="2103204" cy="6043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3DFA54C-A689-0E4E-90CA-AE42DC7543B7}"/>
              </a:ext>
            </a:extLst>
          </p:cNvPr>
          <p:cNvSpPr txBox="1"/>
          <p:nvPr/>
        </p:nvSpPr>
        <p:spPr>
          <a:xfrm>
            <a:off x="0" y="526559"/>
            <a:ext cx="9144000" cy="584775"/>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Case study</a:t>
            </a:r>
          </a:p>
        </p:txBody>
      </p:sp>
    </p:spTree>
    <p:extLst>
      <p:ext uri="{BB962C8B-B14F-4D97-AF65-F5344CB8AC3E}">
        <p14:creationId xmlns:p14="http://schemas.microsoft.com/office/powerpoint/2010/main" val="98268088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Applications of Object tracking</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46C4E9-6070-4511-A1E7-F763F4F939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3" name="Group 2"/>
          <p:cNvGrpSpPr/>
          <p:nvPr/>
        </p:nvGrpSpPr>
        <p:grpSpPr>
          <a:xfrm>
            <a:off x="253999" y="1783519"/>
            <a:ext cx="8746064" cy="2286000"/>
            <a:chOff x="253999" y="1783519"/>
            <a:chExt cx="8746064" cy="2286000"/>
          </a:xfrm>
        </p:grpSpPr>
        <p:sp>
          <p:nvSpPr>
            <p:cNvPr id="5" name="Rectangle 4"/>
            <p:cNvSpPr/>
            <p:nvPr/>
          </p:nvSpPr>
          <p:spPr>
            <a:xfrm>
              <a:off x="253999" y="1783519"/>
              <a:ext cx="1828800" cy="2286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Motion-based Gaming</a:t>
              </a:r>
            </a:p>
          </p:txBody>
        </p:sp>
        <p:pic>
          <p:nvPicPr>
            <p:cNvPr id="1026" name="Picture 2" descr="http://gamingtrend.com/wp-content/screenshots/motion-control-oped/Motion%20Control%20OpEd%20-%20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58" r="3209"/>
            <a:stretch/>
          </p:blipFill>
          <p:spPr bwMode="auto">
            <a:xfrm>
              <a:off x="2226729" y="1783519"/>
              <a:ext cx="3056467" cy="2286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142" r="6290"/>
            <a:stretch/>
          </p:blipFill>
          <p:spPr>
            <a:xfrm>
              <a:off x="5427130" y="1783519"/>
              <a:ext cx="3572933" cy="2286000"/>
            </a:xfrm>
            <a:prstGeom prst="rect">
              <a:avLst/>
            </a:prstGeom>
          </p:spPr>
        </p:pic>
      </p:grpSp>
      <p:sp>
        <p:nvSpPr>
          <p:cNvPr id="7" name="Rectangle 6"/>
          <p:cNvSpPr/>
          <p:nvPr/>
        </p:nvSpPr>
        <p:spPr>
          <a:xfrm>
            <a:off x="253999" y="4252913"/>
            <a:ext cx="1828800" cy="2286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Gesture-based Remote Controller</a:t>
            </a:r>
          </a:p>
        </p:txBody>
      </p:sp>
      <p:pic>
        <p:nvPicPr>
          <p:cNvPr id="1028" name="Picture 4" descr="http://1u88jj3r4db2x4txp44yqfj1.wpengine.netdna-cdn.com/wp-content/uploads/2013/01/movea-2.jpg"/>
          <p:cNvPicPr>
            <a:picLocks noChangeAspect="1" noChangeArrowheads="1"/>
          </p:cNvPicPr>
          <p:nvPr/>
        </p:nvPicPr>
        <p:blipFill rotWithShape="1">
          <a:blip r:embed="rId5">
            <a:extLst>
              <a:ext uri="{28A0092B-C50C-407E-A947-70E740481C1C}">
                <a14:useLocalDpi xmlns:a14="http://schemas.microsoft.com/office/drawing/2010/main" val="0"/>
              </a:ext>
            </a:extLst>
          </a:blip>
          <a:srcRect l="15006" r="16503"/>
          <a:stretch/>
        </p:blipFill>
        <p:spPr bwMode="auto">
          <a:xfrm>
            <a:off x="2277533" y="4252913"/>
            <a:ext cx="3098800" cy="23050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www.pointgrab.com/wp-content/uploads/product_page_image_tv-388x250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1067" y="4252913"/>
            <a:ext cx="36957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942364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Device-Free tracking</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46C4E9-6070-4511-A1E7-F763F4F939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Rectangle 4"/>
          <p:cNvSpPr/>
          <p:nvPr/>
        </p:nvSpPr>
        <p:spPr>
          <a:xfrm>
            <a:off x="253999" y="1783519"/>
            <a:ext cx="1828800" cy="2286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With Device</a:t>
            </a:r>
          </a:p>
        </p:txBody>
      </p:sp>
      <p:sp>
        <p:nvSpPr>
          <p:cNvPr id="6" name="Rectangle 5"/>
          <p:cNvSpPr/>
          <p:nvPr/>
        </p:nvSpPr>
        <p:spPr>
          <a:xfrm>
            <a:off x="253999" y="4252913"/>
            <a:ext cx="1828800" cy="22860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panose="020B0604020202020204" pitchFamily="34" charset="0"/>
              </a:rPr>
              <a:t>Device-Free</a:t>
            </a:r>
          </a:p>
        </p:txBody>
      </p:sp>
      <p:pic>
        <p:nvPicPr>
          <p:cNvPr id="2052" name="Picture 4" descr="http://www.samsung.com/uk/consumer-images/product/televisions/2014/UE55HU7200UXXU/features/UE55HU7200UXXU-182052-0.jpg"/>
          <p:cNvPicPr>
            <a:picLocks noChangeAspect="1" noChangeArrowheads="1"/>
          </p:cNvPicPr>
          <p:nvPr/>
        </p:nvPicPr>
        <p:blipFill rotWithShape="1">
          <a:blip r:embed="rId3">
            <a:extLst>
              <a:ext uri="{28A0092B-C50C-407E-A947-70E740481C1C}">
                <a14:useLocalDpi xmlns:a14="http://schemas.microsoft.com/office/drawing/2010/main" val="0"/>
              </a:ext>
            </a:extLst>
          </a:blip>
          <a:srcRect l="13559" r="16565"/>
          <a:stretch/>
        </p:blipFill>
        <p:spPr bwMode="auto">
          <a:xfrm>
            <a:off x="2218268" y="1783519"/>
            <a:ext cx="3403599"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cdn2.ubergizmo.com/wp-content/uploads/2011/06/virtual-realit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953" y="1783519"/>
            <a:ext cx="254944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vvvv.org/sites/default/files/imagecache/large/images/Person%20oculus%20leap.jpg"/>
          <p:cNvPicPr>
            <a:picLocks noChangeAspect="1" noChangeArrowheads="1"/>
          </p:cNvPicPr>
          <p:nvPr/>
        </p:nvPicPr>
        <p:blipFill rotWithShape="1">
          <a:blip r:embed="rId5">
            <a:extLst>
              <a:ext uri="{28A0092B-C50C-407E-A947-70E740481C1C}">
                <a14:useLocalDpi xmlns:a14="http://schemas.microsoft.com/office/drawing/2010/main" val="0"/>
              </a:ext>
            </a:extLst>
          </a:blip>
          <a:srcRect l="8933" r="3276"/>
          <a:stretch/>
        </p:blipFill>
        <p:spPr bwMode="auto">
          <a:xfrm>
            <a:off x="5748861" y="4252913"/>
            <a:ext cx="29125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i.istockimg.com/file_thumbview_approve/50129630/5/stock-photo-50129630-man-finger-point-app-icons-of-smartwatch-with-curved-scree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6791" y="4148891"/>
            <a:ext cx="2987526" cy="2390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0085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4040DC8-571D-414A-8893-4B56E72E6E08}"/>
              </a:ext>
            </a:extLst>
          </p:cNvPr>
          <p:cNvSpPr/>
          <p:nvPr/>
        </p:nvSpPr>
        <p:spPr>
          <a:xfrm>
            <a:off x="635430" y="1658319"/>
            <a:ext cx="542440" cy="5114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2491787-D333-6440-AE4C-0ED4083AB963}"/>
              </a:ext>
            </a:extLst>
          </p:cNvPr>
          <p:cNvSpPr/>
          <p:nvPr/>
        </p:nvSpPr>
        <p:spPr>
          <a:xfrm>
            <a:off x="4212956" y="1658319"/>
            <a:ext cx="542440" cy="5114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969CEF2C-F15D-1847-BDA2-02B2DE0A4680}"/>
              </a:ext>
            </a:extLst>
          </p:cNvPr>
          <p:cNvCxnSpPr>
            <a:cxnSpLocks/>
          </p:cNvCxnSpPr>
          <p:nvPr/>
        </p:nvCxnSpPr>
        <p:spPr>
          <a:xfrm flipV="1">
            <a:off x="1308831" y="1914042"/>
            <a:ext cx="2767222" cy="1"/>
          </a:xfrm>
          <a:prstGeom prst="line">
            <a:avLst/>
          </a:prstGeom>
          <a:ln w="44450">
            <a:solidFill>
              <a:schemeClr val="accent2">
                <a:lumMod val="75000"/>
              </a:schemeClr>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3965CD5-DA47-1449-8A16-287AD8AABB89}"/>
              </a:ext>
            </a:extLst>
          </p:cNvPr>
          <p:cNvSpPr txBox="1"/>
          <p:nvPr/>
        </p:nvSpPr>
        <p:spPr>
          <a:xfrm>
            <a:off x="-5121" y="2169763"/>
            <a:ext cx="1823542" cy="400110"/>
          </a:xfrm>
          <a:prstGeom prst="rect">
            <a:avLst/>
          </a:prstGeom>
          <a:noFill/>
        </p:spPr>
        <p:txBody>
          <a:bodyPr wrap="square" rtlCol="0">
            <a:spAutoFit/>
          </a:bodyPr>
          <a:lstStyle/>
          <a:p>
            <a:pPr algn="ctr"/>
            <a:r>
              <a:rPr lang="en-US" sz="2000" dirty="0"/>
              <a:t>Signal source</a:t>
            </a:r>
          </a:p>
        </p:txBody>
      </p:sp>
      <p:sp>
        <p:nvSpPr>
          <p:cNvPr id="8" name="TextBox 7">
            <a:extLst>
              <a:ext uri="{FF2B5EF4-FFF2-40B4-BE49-F238E27FC236}">
                <a16:creationId xmlns:a16="http://schemas.microsoft.com/office/drawing/2014/main" id="{651B2FB5-CE70-7645-BE91-6FB053C8B22A}"/>
              </a:ext>
            </a:extLst>
          </p:cNvPr>
          <p:cNvSpPr txBox="1"/>
          <p:nvPr/>
        </p:nvSpPr>
        <p:spPr>
          <a:xfrm>
            <a:off x="3600864" y="2154265"/>
            <a:ext cx="1823542" cy="400110"/>
          </a:xfrm>
          <a:prstGeom prst="rect">
            <a:avLst/>
          </a:prstGeom>
          <a:noFill/>
        </p:spPr>
        <p:txBody>
          <a:bodyPr wrap="square" rtlCol="0">
            <a:spAutoFit/>
          </a:bodyPr>
          <a:lstStyle/>
          <a:p>
            <a:pPr algn="ctr"/>
            <a:r>
              <a:rPr lang="en-US" sz="2000" dirty="0"/>
              <a:t>observer</a:t>
            </a:r>
          </a:p>
        </p:txBody>
      </p:sp>
      <p:sp>
        <p:nvSpPr>
          <p:cNvPr id="9" name="TextBox 8">
            <a:extLst>
              <a:ext uri="{FF2B5EF4-FFF2-40B4-BE49-F238E27FC236}">
                <a16:creationId xmlns:a16="http://schemas.microsoft.com/office/drawing/2014/main" id="{BFBE292B-F74A-B749-8B02-92F0CE971873}"/>
              </a:ext>
            </a:extLst>
          </p:cNvPr>
          <p:cNvSpPr txBox="1"/>
          <p:nvPr/>
        </p:nvSpPr>
        <p:spPr>
          <a:xfrm>
            <a:off x="5632913" y="1739094"/>
            <a:ext cx="3147871" cy="461665"/>
          </a:xfrm>
          <a:prstGeom prst="rect">
            <a:avLst/>
          </a:prstGeom>
          <a:noFill/>
        </p:spPr>
        <p:txBody>
          <a:bodyPr wrap="square" rtlCol="0">
            <a:spAutoFit/>
          </a:bodyPr>
          <a:lstStyle/>
          <a:p>
            <a:pPr algn="ctr"/>
            <a:r>
              <a:rPr lang="en-US" sz="2400" dirty="0"/>
              <a:t>Time of Arrival (</a:t>
            </a:r>
            <a:r>
              <a:rPr lang="en-US" sz="2400" dirty="0" err="1"/>
              <a:t>ToA</a:t>
            </a:r>
            <a:r>
              <a:rPr lang="en-US" sz="2400" dirty="0"/>
              <a:t>)</a:t>
            </a:r>
          </a:p>
        </p:txBody>
      </p:sp>
      <p:sp>
        <p:nvSpPr>
          <p:cNvPr id="10" name="Oval 9">
            <a:extLst>
              <a:ext uri="{FF2B5EF4-FFF2-40B4-BE49-F238E27FC236}">
                <a16:creationId xmlns:a16="http://schemas.microsoft.com/office/drawing/2014/main" id="{028414B6-AA21-B944-997A-68BDAC085C89}"/>
              </a:ext>
            </a:extLst>
          </p:cNvPr>
          <p:cNvSpPr/>
          <p:nvPr/>
        </p:nvSpPr>
        <p:spPr>
          <a:xfrm>
            <a:off x="600618" y="2772319"/>
            <a:ext cx="542440" cy="5114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210A38-4E02-F644-93A2-88C933270420}"/>
              </a:ext>
            </a:extLst>
          </p:cNvPr>
          <p:cNvSpPr/>
          <p:nvPr/>
        </p:nvSpPr>
        <p:spPr>
          <a:xfrm>
            <a:off x="3149533" y="3534763"/>
            <a:ext cx="542440" cy="5114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663E420-208C-2442-BAAC-53E97DAFF4E8}"/>
              </a:ext>
            </a:extLst>
          </p:cNvPr>
          <p:cNvCxnSpPr>
            <a:cxnSpLocks/>
          </p:cNvCxnSpPr>
          <p:nvPr/>
        </p:nvCxnSpPr>
        <p:spPr>
          <a:xfrm>
            <a:off x="1274019" y="3028046"/>
            <a:ext cx="1869550" cy="506717"/>
          </a:xfrm>
          <a:prstGeom prst="line">
            <a:avLst/>
          </a:prstGeom>
          <a:ln w="44450">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E71D07B-694D-EF47-9C67-93509F5B530B}"/>
              </a:ext>
            </a:extLst>
          </p:cNvPr>
          <p:cNvSpPr txBox="1"/>
          <p:nvPr/>
        </p:nvSpPr>
        <p:spPr>
          <a:xfrm>
            <a:off x="-39933" y="3283763"/>
            <a:ext cx="1823542" cy="400110"/>
          </a:xfrm>
          <a:prstGeom prst="rect">
            <a:avLst/>
          </a:prstGeom>
          <a:noFill/>
        </p:spPr>
        <p:txBody>
          <a:bodyPr wrap="square" rtlCol="0">
            <a:spAutoFit/>
          </a:bodyPr>
          <a:lstStyle/>
          <a:p>
            <a:pPr algn="ctr"/>
            <a:r>
              <a:rPr lang="en-US" sz="2000" dirty="0"/>
              <a:t>Signal source</a:t>
            </a:r>
          </a:p>
        </p:txBody>
      </p:sp>
      <p:sp>
        <p:nvSpPr>
          <p:cNvPr id="14" name="TextBox 13">
            <a:extLst>
              <a:ext uri="{FF2B5EF4-FFF2-40B4-BE49-F238E27FC236}">
                <a16:creationId xmlns:a16="http://schemas.microsoft.com/office/drawing/2014/main" id="{43CA2367-ECBB-D147-A3ED-1462066F2553}"/>
              </a:ext>
            </a:extLst>
          </p:cNvPr>
          <p:cNvSpPr txBox="1"/>
          <p:nvPr/>
        </p:nvSpPr>
        <p:spPr>
          <a:xfrm>
            <a:off x="2537440" y="4030709"/>
            <a:ext cx="2032049" cy="400110"/>
          </a:xfrm>
          <a:prstGeom prst="rect">
            <a:avLst/>
          </a:prstGeom>
          <a:noFill/>
        </p:spPr>
        <p:txBody>
          <a:bodyPr wrap="square" rtlCol="0">
            <a:spAutoFit/>
          </a:bodyPr>
          <a:lstStyle/>
          <a:p>
            <a:pPr algn="ctr"/>
            <a:r>
              <a:rPr lang="en-US" sz="2000" dirty="0"/>
              <a:t>observer 1</a:t>
            </a:r>
          </a:p>
        </p:txBody>
      </p:sp>
      <p:sp>
        <p:nvSpPr>
          <p:cNvPr id="15" name="TextBox 14">
            <a:extLst>
              <a:ext uri="{FF2B5EF4-FFF2-40B4-BE49-F238E27FC236}">
                <a16:creationId xmlns:a16="http://schemas.microsoft.com/office/drawing/2014/main" id="{CABC2BDB-4951-7A44-A89E-974F9E5E97D3}"/>
              </a:ext>
            </a:extLst>
          </p:cNvPr>
          <p:cNvSpPr txBox="1"/>
          <p:nvPr/>
        </p:nvSpPr>
        <p:spPr>
          <a:xfrm>
            <a:off x="5872143" y="3306195"/>
            <a:ext cx="3147871" cy="830997"/>
          </a:xfrm>
          <a:prstGeom prst="rect">
            <a:avLst/>
          </a:prstGeom>
          <a:noFill/>
        </p:spPr>
        <p:txBody>
          <a:bodyPr wrap="square" rtlCol="0">
            <a:spAutoFit/>
          </a:bodyPr>
          <a:lstStyle>
            <a:defPPr>
              <a:defRPr lang="en-US"/>
            </a:defPPr>
            <a:lvl1pPr algn="ctr">
              <a:defRPr sz="2400"/>
            </a:lvl1pPr>
          </a:lstStyle>
          <a:p>
            <a:r>
              <a:rPr lang="en-US" dirty="0"/>
              <a:t>Time Difference of Arrival (</a:t>
            </a:r>
            <a:r>
              <a:rPr lang="en-US" dirty="0" err="1"/>
              <a:t>TDoA</a:t>
            </a:r>
            <a:r>
              <a:rPr lang="en-US" dirty="0"/>
              <a:t>)</a:t>
            </a:r>
          </a:p>
        </p:txBody>
      </p:sp>
      <p:sp>
        <p:nvSpPr>
          <p:cNvPr id="17" name="Oval 16">
            <a:extLst>
              <a:ext uri="{FF2B5EF4-FFF2-40B4-BE49-F238E27FC236}">
                <a16:creationId xmlns:a16="http://schemas.microsoft.com/office/drawing/2014/main" id="{56C28B23-2905-4C45-B2A1-0707FFC6E560}"/>
              </a:ext>
            </a:extLst>
          </p:cNvPr>
          <p:cNvSpPr/>
          <p:nvPr/>
        </p:nvSpPr>
        <p:spPr>
          <a:xfrm>
            <a:off x="5181582" y="3534763"/>
            <a:ext cx="542440" cy="5114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248DE24-74D4-9647-A8E8-FAE990D42869}"/>
              </a:ext>
            </a:extLst>
          </p:cNvPr>
          <p:cNvSpPr txBox="1"/>
          <p:nvPr/>
        </p:nvSpPr>
        <p:spPr>
          <a:xfrm>
            <a:off x="4569489" y="4017511"/>
            <a:ext cx="2032049" cy="400110"/>
          </a:xfrm>
          <a:prstGeom prst="rect">
            <a:avLst/>
          </a:prstGeom>
          <a:noFill/>
        </p:spPr>
        <p:txBody>
          <a:bodyPr wrap="square" rtlCol="0">
            <a:spAutoFit/>
          </a:bodyPr>
          <a:lstStyle/>
          <a:p>
            <a:pPr algn="ctr"/>
            <a:r>
              <a:rPr lang="en-US" sz="2000" dirty="0"/>
              <a:t>observer2</a:t>
            </a:r>
          </a:p>
        </p:txBody>
      </p:sp>
      <p:sp>
        <p:nvSpPr>
          <p:cNvPr id="28" name="TextBox 27">
            <a:extLst>
              <a:ext uri="{FF2B5EF4-FFF2-40B4-BE49-F238E27FC236}">
                <a16:creationId xmlns:a16="http://schemas.microsoft.com/office/drawing/2014/main" id="{AB32FCD6-90F7-A443-8613-6107F963940F}"/>
              </a:ext>
            </a:extLst>
          </p:cNvPr>
          <p:cNvSpPr txBox="1"/>
          <p:nvPr/>
        </p:nvSpPr>
        <p:spPr>
          <a:xfrm>
            <a:off x="268446" y="413715"/>
            <a:ext cx="6473317"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Distance from the speed information</a:t>
            </a:r>
          </a:p>
        </p:txBody>
      </p:sp>
      <p:sp>
        <p:nvSpPr>
          <p:cNvPr id="19" name="TextBox 18">
            <a:extLst>
              <a:ext uri="{FF2B5EF4-FFF2-40B4-BE49-F238E27FC236}">
                <a16:creationId xmlns:a16="http://schemas.microsoft.com/office/drawing/2014/main" id="{39B1C2F7-DB67-5841-99A4-9303CA99BBD0}"/>
              </a:ext>
            </a:extLst>
          </p:cNvPr>
          <p:cNvSpPr txBox="1"/>
          <p:nvPr/>
        </p:nvSpPr>
        <p:spPr>
          <a:xfrm>
            <a:off x="635430" y="1171765"/>
            <a:ext cx="4456247" cy="461665"/>
          </a:xfrm>
          <a:prstGeom prst="rect">
            <a:avLst/>
          </a:prstGeom>
          <a:noFill/>
        </p:spPr>
        <p:txBody>
          <a:bodyPr wrap="square" rtlCol="0">
            <a:spAutoFit/>
          </a:bodyPr>
          <a:lstStyle/>
          <a:p>
            <a:pPr algn="ctr"/>
            <a:r>
              <a:rPr lang="en-US" sz="2400" dirty="0"/>
              <a:t>Dist. = (speed) X (time of travel)</a:t>
            </a:r>
          </a:p>
        </p:txBody>
      </p:sp>
      <p:cxnSp>
        <p:nvCxnSpPr>
          <p:cNvPr id="24" name="Straight Connector 23">
            <a:extLst>
              <a:ext uri="{FF2B5EF4-FFF2-40B4-BE49-F238E27FC236}">
                <a16:creationId xmlns:a16="http://schemas.microsoft.com/office/drawing/2014/main" id="{59670665-48A9-124B-8435-47B30193CA6E}"/>
              </a:ext>
            </a:extLst>
          </p:cNvPr>
          <p:cNvCxnSpPr>
            <a:cxnSpLocks/>
          </p:cNvCxnSpPr>
          <p:nvPr/>
        </p:nvCxnSpPr>
        <p:spPr>
          <a:xfrm>
            <a:off x="1274019" y="3025897"/>
            <a:ext cx="3907563" cy="457921"/>
          </a:xfrm>
          <a:prstGeom prst="line">
            <a:avLst/>
          </a:prstGeom>
          <a:ln w="44450">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7706E560-C630-3140-ACDB-EBC4F4A8C560}"/>
              </a:ext>
            </a:extLst>
          </p:cNvPr>
          <p:cNvSpPr/>
          <p:nvPr/>
        </p:nvSpPr>
        <p:spPr>
          <a:xfrm>
            <a:off x="635430" y="5361865"/>
            <a:ext cx="542440" cy="5114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F4D687A-1BCE-C947-8FC6-7F1E7B3A6E86}"/>
              </a:ext>
            </a:extLst>
          </p:cNvPr>
          <p:cNvCxnSpPr>
            <a:cxnSpLocks/>
          </p:cNvCxnSpPr>
          <p:nvPr/>
        </p:nvCxnSpPr>
        <p:spPr>
          <a:xfrm flipV="1">
            <a:off x="1434614" y="5540098"/>
            <a:ext cx="2515656" cy="1"/>
          </a:xfrm>
          <a:prstGeom prst="line">
            <a:avLst/>
          </a:prstGeom>
          <a:ln w="44450">
            <a:solidFill>
              <a:schemeClr val="accent2">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FFA9661-ED25-F445-A95B-2C0E2697D26C}"/>
              </a:ext>
            </a:extLst>
          </p:cNvPr>
          <p:cNvSpPr txBox="1"/>
          <p:nvPr/>
        </p:nvSpPr>
        <p:spPr>
          <a:xfrm>
            <a:off x="-5121" y="5873309"/>
            <a:ext cx="1823542" cy="707886"/>
          </a:xfrm>
          <a:prstGeom prst="rect">
            <a:avLst/>
          </a:prstGeom>
          <a:noFill/>
        </p:spPr>
        <p:txBody>
          <a:bodyPr wrap="square" rtlCol="0">
            <a:spAutoFit/>
          </a:bodyPr>
          <a:lstStyle/>
          <a:p>
            <a:pPr algn="ctr"/>
            <a:r>
              <a:rPr lang="en-US" sz="2000" dirty="0"/>
              <a:t>Signal source</a:t>
            </a:r>
          </a:p>
          <a:p>
            <a:pPr algn="ctr"/>
            <a:r>
              <a:rPr lang="en-US" sz="2000" dirty="0"/>
              <a:t>+ observer</a:t>
            </a:r>
          </a:p>
        </p:txBody>
      </p:sp>
      <p:sp>
        <p:nvSpPr>
          <p:cNvPr id="23" name="TextBox 22">
            <a:extLst>
              <a:ext uri="{FF2B5EF4-FFF2-40B4-BE49-F238E27FC236}">
                <a16:creationId xmlns:a16="http://schemas.microsoft.com/office/drawing/2014/main" id="{BBA1174E-7E11-EE4E-ABE2-0F0E13280E46}"/>
              </a:ext>
            </a:extLst>
          </p:cNvPr>
          <p:cNvSpPr txBox="1"/>
          <p:nvPr/>
        </p:nvSpPr>
        <p:spPr>
          <a:xfrm>
            <a:off x="3383888" y="6142043"/>
            <a:ext cx="1823542" cy="400110"/>
          </a:xfrm>
          <a:prstGeom prst="rect">
            <a:avLst/>
          </a:prstGeom>
          <a:noFill/>
        </p:spPr>
        <p:txBody>
          <a:bodyPr wrap="square" rtlCol="0">
            <a:spAutoFit/>
          </a:bodyPr>
          <a:lstStyle/>
          <a:p>
            <a:pPr algn="ctr"/>
            <a:r>
              <a:rPr lang="en-US" sz="2000" dirty="0"/>
              <a:t>Reflector</a:t>
            </a:r>
          </a:p>
        </p:txBody>
      </p:sp>
      <p:sp>
        <p:nvSpPr>
          <p:cNvPr id="25" name="Rectangle 24">
            <a:extLst>
              <a:ext uri="{FF2B5EF4-FFF2-40B4-BE49-F238E27FC236}">
                <a16:creationId xmlns:a16="http://schemas.microsoft.com/office/drawing/2014/main" id="{FDDCC639-CD59-0040-89E1-121401F939F6}"/>
              </a:ext>
            </a:extLst>
          </p:cNvPr>
          <p:cNvSpPr/>
          <p:nvPr/>
        </p:nvSpPr>
        <p:spPr>
          <a:xfrm>
            <a:off x="4197973" y="5244778"/>
            <a:ext cx="204062" cy="838605"/>
          </a:xfrm>
          <a:prstGeom prst="rect">
            <a:avLst/>
          </a:prstGeom>
          <a:pattFill prst="wd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9B0D50F6-1B3C-854D-AD7F-E45D26DD9AD4}"/>
              </a:ext>
            </a:extLst>
          </p:cNvPr>
          <p:cNvCxnSpPr>
            <a:cxnSpLocks/>
          </p:cNvCxnSpPr>
          <p:nvPr/>
        </p:nvCxnSpPr>
        <p:spPr>
          <a:xfrm flipH="1" flipV="1">
            <a:off x="1477287" y="5885769"/>
            <a:ext cx="2448001" cy="1"/>
          </a:xfrm>
          <a:prstGeom prst="line">
            <a:avLst/>
          </a:prstGeom>
          <a:ln w="44450">
            <a:solidFill>
              <a:schemeClr val="accent2">
                <a:lumMod val="75000"/>
              </a:schemeClr>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27" name="Arc 26">
            <a:extLst>
              <a:ext uri="{FF2B5EF4-FFF2-40B4-BE49-F238E27FC236}">
                <a16:creationId xmlns:a16="http://schemas.microsoft.com/office/drawing/2014/main" id="{1BD0F10D-082B-E146-B5D8-1DB8F5A0B0DE}"/>
              </a:ext>
            </a:extLst>
          </p:cNvPr>
          <p:cNvSpPr/>
          <p:nvPr/>
        </p:nvSpPr>
        <p:spPr>
          <a:xfrm rot="5002448">
            <a:off x="3705556" y="5464969"/>
            <a:ext cx="347833" cy="511425"/>
          </a:xfrm>
          <a:prstGeom prst="arc">
            <a:avLst>
              <a:gd name="adj1" fmla="val 11680588"/>
              <a:gd name="adj2" fmla="val 0"/>
            </a:avLst>
          </a:prstGeom>
          <a:ln w="44450">
            <a:solidFill>
              <a:schemeClr val="accent2">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361E29DB-DF1E-A946-A283-C46390121008}"/>
              </a:ext>
            </a:extLst>
          </p:cNvPr>
          <p:cNvSpPr txBox="1"/>
          <p:nvPr/>
        </p:nvSpPr>
        <p:spPr>
          <a:xfrm>
            <a:off x="5872143" y="5244778"/>
            <a:ext cx="3147871" cy="830997"/>
          </a:xfrm>
          <a:prstGeom prst="rect">
            <a:avLst/>
          </a:prstGeom>
          <a:noFill/>
        </p:spPr>
        <p:txBody>
          <a:bodyPr wrap="square" rtlCol="0">
            <a:spAutoFit/>
          </a:bodyPr>
          <a:lstStyle>
            <a:defPPr>
              <a:defRPr lang="en-US"/>
            </a:defPPr>
            <a:lvl1pPr algn="ctr">
              <a:defRPr sz="2400"/>
            </a:lvl1pPr>
          </a:lstStyle>
          <a:p>
            <a:r>
              <a:rPr lang="en-US" dirty="0"/>
              <a:t>Round-trip Time of Flight (</a:t>
            </a:r>
            <a:r>
              <a:rPr lang="en-US" dirty="0" err="1"/>
              <a:t>RToF</a:t>
            </a:r>
            <a:r>
              <a:rPr lang="en-US" dirty="0"/>
              <a:t>)</a:t>
            </a:r>
          </a:p>
        </p:txBody>
      </p:sp>
    </p:spTree>
    <p:extLst>
      <p:ext uri="{BB962C8B-B14F-4D97-AF65-F5344CB8AC3E}">
        <p14:creationId xmlns:p14="http://schemas.microsoft.com/office/powerpoint/2010/main" val="189564547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Device-Free tracking: challenge</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46C4E9-6070-4511-A1E7-F763F4F939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ontent Placeholder 4"/>
          <p:cNvSpPr>
            <a:spLocks noGrp="1"/>
          </p:cNvSpPr>
          <p:nvPr>
            <p:ph idx="1"/>
          </p:nvPr>
        </p:nvSpPr>
        <p:spPr/>
        <p:txBody>
          <a:bodyPr/>
          <a:lstStyle/>
          <a:p>
            <a:pPr marL="0" indent="0">
              <a:buNone/>
            </a:pPr>
            <a:r>
              <a:rPr lang="en-US" b="1" dirty="0"/>
              <a:t>Both </a:t>
            </a:r>
            <a:r>
              <a:rPr lang="en-US" b="1" dirty="0">
                <a:solidFill>
                  <a:srgbClr val="FF0000"/>
                </a:solidFill>
              </a:rPr>
              <a:t>transmitter</a:t>
            </a:r>
            <a:r>
              <a:rPr lang="en-US" b="1" dirty="0"/>
              <a:t> and </a:t>
            </a:r>
            <a:r>
              <a:rPr lang="en-US" b="1" dirty="0">
                <a:solidFill>
                  <a:srgbClr val="FF0000"/>
                </a:solidFill>
              </a:rPr>
              <a:t>receiver</a:t>
            </a:r>
            <a:r>
              <a:rPr lang="en-US" b="1" dirty="0"/>
              <a:t> are </a:t>
            </a:r>
            <a:r>
              <a:rPr lang="en-US" b="1" dirty="0">
                <a:solidFill>
                  <a:srgbClr val="FF0000"/>
                </a:solidFill>
              </a:rPr>
              <a:t>static</a:t>
            </a:r>
          </a:p>
          <a:p>
            <a:pPr marL="0" indent="0">
              <a:buNone/>
            </a:pPr>
            <a:endParaRPr lang="en-US" b="1" dirty="0"/>
          </a:p>
          <a:p>
            <a:pPr marL="0" indent="0">
              <a:buNone/>
            </a:pPr>
            <a:r>
              <a:rPr lang="en-US" b="1" dirty="0"/>
              <a:t>Should </a:t>
            </a:r>
            <a:r>
              <a:rPr lang="en-US" b="1" dirty="0">
                <a:solidFill>
                  <a:srgbClr val="FF0000"/>
                </a:solidFill>
              </a:rPr>
              <a:t>rely on </a:t>
            </a:r>
            <a:r>
              <a:rPr lang="en-US" b="1" dirty="0"/>
              <a:t>the </a:t>
            </a:r>
            <a:r>
              <a:rPr lang="en-US" b="1" dirty="0">
                <a:solidFill>
                  <a:srgbClr val="FF0000"/>
                </a:solidFill>
              </a:rPr>
              <a:t>reflected signal</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4287189"/>
            <a:ext cx="2169176" cy="216917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3971" y="4004002"/>
            <a:ext cx="2384629" cy="2384629"/>
          </a:xfrm>
          <a:prstGeom prst="rect">
            <a:avLst/>
          </a:prstGeom>
        </p:spPr>
      </p:pic>
      <p:pic>
        <p:nvPicPr>
          <p:cNvPr id="12" name="Picture 11"/>
          <p:cNvPicPr>
            <a:picLocks noChangeAspect="1"/>
          </p:cNvPicPr>
          <p:nvPr/>
        </p:nvPicPr>
        <p:blipFill>
          <a:blip r:embed="rId5"/>
          <a:stretch>
            <a:fillRect/>
          </a:stretch>
        </p:blipFill>
        <p:spPr>
          <a:xfrm>
            <a:off x="1981141" y="4680588"/>
            <a:ext cx="5418725" cy="486200"/>
          </a:xfrm>
          <a:prstGeom prst="rect">
            <a:avLst/>
          </a:prstGeom>
        </p:spPr>
      </p:pic>
      <p:pic>
        <p:nvPicPr>
          <p:cNvPr id="10" name="Picture 9"/>
          <p:cNvPicPr>
            <a:picLocks noChangeAspect="1"/>
          </p:cNvPicPr>
          <p:nvPr/>
        </p:nvPicPr>
        <p:blipFill>
          <a:blip r:embed="rId6"/>
          <a:stretch>
            <a:fillRect/>
          </a:stretch>
        </p:blipFill>
        <p:spPr>
          <a:xfrm>
            <a:off x="4690503" y="4717998"/>
            <a:ext cx="1918294" cy="486200"/>
          </a:xfrm>
          <a:prstGeom prst="rect">
            <a:avLst/>
          </a:prstGeom>
        </p:spPr>
      </p:pic>
      <p:pic>
        <p:nvPicPr>
          <p:cNvPr id="14" name="Picture 13"/>
          <p:cNvPicPr>
            <a:picLocks noChangeAspect="1"/>
          </p:cNvPicPr>
          <p:nvPr/>
        </p:nvPicPr>
        <p:blipFill>
          <a:blip r:embed="rId6"/>
          <a:stretch>
            <a:fillRect/>
          </a:stretch>
        </p:blipFill>
        <p:spPr>
          <a:xfrm rot="1949513">
            <a:off x="4950587" y="4256853"/>
            <a:ext cx="1918294" cy="486200"/>
          </a:xfrm>
          <a:prstGeom prst="rect">
            <a:avLst/>
          </a:prstGeom>
        </p:spPr>
      </p:pic>
      <p:pic>
        <p:nvPicPr>
          <p:cNvPr id="15" name="Picture 14"/>
          <p:cNvPicPr>
            <a:picLocks noChangeAspect="1"/>
          </p:cNvPicPr>
          <p:nvPr/>
        </p:nvPicPr>
        <p:blipFill>
          <a:blip r:embed="rId6"/>
          <a:stretch>
            <a:fillRect/>
          </a:stretch>
        </p:blipFill>
        <p:spPr>
          <a:xfrm rot="5164780">
            <a:off x="5628352" y="3520143"/>
            <a:ext cx="1918294" cy="486200"/>
          </a:xfrm>
          <a:prstGeom prst="rect">
            <a:avLst/>
          </a:prstGeom>
        </p:spPr>
      </p:pic>
      <p:pic>
        <p:nvPicPr>
          <p:cNvPr id="16" name="Picture 15"/>
          <p:cNvPicPr>
            <a:picLocks noChangeAspect="1"/>
          </p:cNvPicPr>
          <p:nvPr/>
        </p:nvPicPr>
        <p:blipFill>
          <a:blip r:embed="rId6"/>
          <a:stretch>
            <a:fillRect/>
          </a:stretch>
        </p:blipFill>
        <p:spPr>
          <a:xfrm>
            <a:off x="6834063" y="4699293"/>
            <a:ext cx="1918294" cy="486200"/>
          </a:xfrm>
          <a:prstGeom prst="rect">
            <a:avLst/>
          </a:prstGeom>
        </p:spPr>
      </p:pic>
      <p:pic>
        <p:nvPicPr>
          <p:cNvPr id="17" name="Picture 16"/>
          <p:cNvPicPr>
            <a:picLocks noChangeAspect="1"/>
          </p:cNvPicPr>
          <p:nvPr/>
        </p:nvPicPr>
        <p:blipFill>
          <a:blip r:embed="rId6"/>
          <a:stretch>
            <a:fillRect/>
          </a:stretch>
        </p:blipFill>
        <p:spPr>
          <a:xfrm rot="18868124">
            <a:off x="6642386" y="3889094"/>
            <a:ext cx="1918294" cy="486200"/>
          </a:xfrm>
          <a:prstGeom prst="rect">
            <a:avLst/>
          </a:prstGeom>
        </p:spPr>
      </p:pic>
    </p:spTree>
    <p:extLst>
      <p:ext uri="{BB962C8B-B14F-4D97-AF65-F5344CB8AC3E}">
        <p14:creationId xmlns:p14="http://schemas.microsoft.com/office/powerpoint/2010/main" val="403391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wipe(left)">
                                      <p:cBhvr>
                                        <p:cTn id="9" dur="2000"/>
                                        <p:tgtEl>
                                          <p:spTgt spid="12"/>
                                        </p:tgtEl>
                                      </p:cBhvr>
                                    </p:animEffect>
                                  </p:childTnLst>
                                </p:cTn>
                              </p:par>
                            </p:childTnLst>
                          </p:cTn>
                        </p:par>
                        <p:par>
                          <p:cTn id="10" fill="hold">
                            <p:stCondLst>
                              <p:cond delay="2000"/>
                            </p:stCondLst>
                            <p:childTnLst>
                              <p:par>
                                <p:cTn id="11" presetID="22" presetClass="entr" presetSubtype="2"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right)">
                                      <p:cBhvr>
                                        <p:cTn id="13" dur="1000"/>
                                        <p:tgtEl>
                                          <p:spTgt spid="10"/>
                                        </p:tgtEl>
                                      </p:cBhvr>
                                    </p:animEffect>
                                  </p:childTnLst>
                                </p:cTn>
                              </p:par>
                              <p:par>
                                <p:cTn id="14" presetID="22" presetClass="entr" presetSubtype="2"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right)">
                                      <p:cBhvr>
                                        <p:cTn id="16" dur="1000"/>
                                        <p:tgtEl>
                                          <p:spTgt spid="14"/>
                                        </p:tgtEl>
                                      </p:cBhvr>
                                    </p:animEffect>
                                  </p:childTnLst>
                                </p:cTn>
                              </p:par>
                              <p:par>
                                <p:cTn id="17" presetID="2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1000"/>
                                        <p:tgtEl>
                                          <p:spTgt spid="15"/>
                                        </p:tgtEl>
                                      </p:cBhvr>
                                    </p:animEffect>
                                  </p:childTnLst>
                                </p:cTn>
                              </p:par>
                              <p:par>
                                <p:cTn id="20" presetID="22" presetClass="entr" presetSubtype="4"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1000"/>
                                        <p:tgtEl>
                                          <p:spTgt spid="17"/>
                                        </p:tgtEl>
                                      </p:cBhvr>
                                    </p:animEffect>
                                  </p:childTnLst>
                                </p:cTn>
                              </p:par>
                              <p:par>
                                <p:cTn id="23" presetID="22" presetClass="entr" presetSubtype="8"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1000"/>
                                        <p:tgtEl>
                                          <p:spTgt spid="16"/>
                                        </p:tgtEl>
                                      </p:cBhvr>
                                    </p:animEffect>
                                  </p:childTnLst>
                                </p:cTn>
                              </p:par>
                              <p:par>
                                <p:cTn id="26" presetID="1" presetClass="exit" presetSubtype="0" fill="hold" nodeType="withEffect">
                                  <p:stCondLst>
                                    <p:cond delay="0"/>
                                  </p:stCondLst>
                                  <p:childTnLst>
                                    <p:set>
                                      <p:cBhvr>
                                        <p:cTn id="27"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46C4E9-6070-4511-A1E7-F763F4F939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Content Placeholder 2"/>
          <p:cNvSpPr txBox="1">
            <a:spLocks/>
          </p:cNvSpPr>
          <p:nvPr/>
        </p:nvSpPr>
        <p:spPr>
          <a:xfrm>
            <a:off x="628650" y="3667498"/>
            <a:ext cx="8058150" cy="30539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Device-free</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passive tracking only relying on </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mobile device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Track the small object such as </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finger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implemented in </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software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50" name="Picture 2" descr="finger symbol에 대한 이미지 검색결과"/>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497476">
            <a:off x="5200466" y="2234850"/>
            <a:ext cx="1074831" cy="10748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alaxy phone back에 대한 이미지 검색결과"/>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8202" b="5962"/>
          <a:stretch/>
        </p:blipFill>
        <p:spPr bwMode="auto">
          <a:xfrm>
            <a:off x="1367769" y="1746936"/>
            <a:ext cx="1076080" cy="1780146"/>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p:cNvSpPr>
            <a:spLocks noGrp="1"/>
          </p:cNvSpPr>
          <p:nvPr>
            <p:ph type="title"/>
          </p:nvPr>
        </p:nvSpPr>
        <p:spPr>
          <a:xfrm>
            <a:off x="628650" y="694705"/>
            <a:ext cx="7886700" cy="480131"/>
          </a:xfrm>
        </p:spPr>
        <p:txBody>
          <a:bodyPr/>
          <a:lstStyle/>
          <a:p>
            <a:r>
              <a:rPr lang="en-US" sz="2800" dirty="0"/>
              <a:t>Strata: Acoustic based Fined grained tracking</a:t>
            </a:r>
          </a:p>
        </p:txBody>
      </p:sp>
      <p:pic>
        <p:nvPicPr>
          <p:cNvPr id="16" name="Picture 4" descr="https://upload.wikimedia.org/wikipedia/commons/thumb/4/44/WIFI_icon.svg/1024px-WIFI_icon.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284376">
            <a:off x="1836930" y="3117968"/>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s://upload.wikimedia.org/wikipedia/commons/thumb/4/44/WIFI_icon.svg/1024px-WIFI_icon.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989644">
            <a:off x="4736537" y="2405594"/>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https://upload.wikimedia.org/wikipedia/commons/thumb/4/44/WIFI_icon.svg/1024px-WIFI_icon.sv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989644">
            <a:off x="4726252" y="2405305"/>
            <a:ext cx="4572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07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1.94444E-6 -2.96296E-6 L 0.3191 -0.10879 " pathEditMode="relative" rAng="0" ptsTypes="AA">
                                      <p:cBhvr>
                                        <p:cTn id="8" dur="2000" fill="hold"/>
                                        <p:tgtEl>
                                          <p:spTgt spid="16"/>
                                        </p:tgtEl>
                                        <p:attrNameLst>
                                          <p:attrName>ppt_x</p:attrName>
                                          <p:attrName>ppt_y</p:attrName>
                                        </p:attrNameLst>
                                      </p:cBhvr>
                                      <p:rCtr x="15955" y="-5440"/>
                                    </p:animMotion>
                                  </p:childTnLst>
                                </p:cTn>
                              </p:par>
                            </p:childTnLst>
                          </p:cTn>
                        </p:par>
                        <p:par>
                          <p:cTn id="9" fill="hold">
                            <p:stCondLst>
                              <p:cond delay="2000"/>
                            </p:stCondLst>
                            <p:childTnLst>
                              <p:par>
                                <p:cTn id="10" presetID="1" presetClass="exit" presetSubtype="0" fill="hold" nodeType="afterEffect">
                                  <p:stCondLst>
                                    <p:cond delay="0"/>
                                  </p:stCondLst>
                                  <p:childTnLst>
                                    <p:set>
                                      <p:cBhvr>
                                        <p:cTn id="11" dur="1" fill="hold">
                                          <p:stCondLst>
                                            <p:cond delay="0"/>
                                          </p:stCondLst>
                                        </p:cTn>
                                        <p:tgtEl>
                                          <p:spTgt spid="16"/>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42" presetClass="path" presetSubtype="0" accel="50000" decel="50000" fill="hold" nodeType="withEffect">
                                  <p:stCondLst>
                                    <p:cond delay="0"/>
                                  </p:stCondLst>
                                  <p:childTnLst>
                                    <p:animMotion origin="layout" path="M 4.44444E-6 2.22222E-6 L -0.32327 0.13449 " pathEditMode="relative" rAng="0" ptsTypes="AA">
                                      <p:cBhvr>
                                        <p:cTn id="15" dur="2000" fill="hold"/>
                                        <p:tgtEl>
                                          <p:spTgt spid="17"/>
                                        </p:tgtEl>
                                        <p:attrNameLst>
                                          <p:attrName>ppt_x</p:attrName>
                                          <p:attrName>ppt_y</p:attrName>
                                        </p:attrNameLst>
                                      </p:cBhvr>
                                      <p:rCtr x="-16163" y="6713"/>
                                    </p:animMotion>
                                  </p:childTnLst>
                                </p:cTn>
                              </p:par>
                              <p:par>
                                <p:cTn id="16" presetID="1" presetClass="entr" presetSubtype="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par>
                                <p:cTn id="18" presetID="42" presetClass="path" presetSubtype="0" accel="50000" decel="50000" fill="hold" nodeType="withEffect">
                                  <p:stCondLst>
                                    <p:cond delay="0"/>
                                  </p:stCondLst>
                                  <p:childTnLst>
                                    <p:animMotion origin="layout" path="M -2.77778E-7 2.22222E-6 L -0.32344 -0.11389 " pathEditMode="relative" rAng="0" ptsTypes="AA">
                                      <p:cBhvr>
                                        <p:cTn id="19" dur="2000" fill="hold"/>
                                        <p:tgtEl>
                                          <p:spTgt spid="18"/>
                                        </p:tgtEl>
                                        <p:attrNameLst>
                                          <p:attrName>ppt_x</p:attrName>
                                          <p:attrName>ppt_y</p:attrName>
                                        </p:attrNameLst>
                                      </p:cBhvr>
                                      <p:rCtr x="-16181" y="-5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47772"/>
            <a:ext cx="7886700" cy="590931"/>
          </a:xfrm>
        </p:spPr>
        <p:txBody>
          <a:bodyPr>
            <a:normAutofit fontScale="90000"/>
          </a:bodyPr>
          <a:lstStyle/>
          <a:p>
            <a:r>
              <a:rPr lang="en-US" dirty="0"/>
              <a:t>Acoustic based object tracking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9121" y="1748078"/>
                <a:ext cx="8515351" cy="4790835"/>
              </a:xfrm>
            </p:spPr>
            <p:txBody>
              <a:bodyPr/>
              <a:lstStyle/>
              <a:p>
                <a:pPr marL="0" indent="0">
                  <a:buNone/>
                </a:pPr>
                <a:r>
                  <a:rPr lang="en-US" sz="2400" b="1" dirty="0"/>
                  <a:t>Phase change proportional to the</a:t>
                </a:r>
                <a:r>
                  <a:rPr lang="en-US" sz="2400" b="1" dirty="0">
                    <a:solidFill>
                      <a:srgbClr val="FF0000"/>
                    </a:solidFill>
                  </a:rPr>
                  <a:t> </a:t>
                </a:r>
              </a:p>
              <a:p>
                <a:pPr marL="0" indent="0">
                  <a:buNone/>
                </a:pPr>
                <a:r>
                  <a:rPr lang="en-US" sz="2400" b="1" dirty="0">
                    <a:solidFill>
                      <a:srgbClr val="FF0000"/>
                    </a:solidFill>
                  </a:rPr>
                  <a:t>(distance change</a:t>
                </a:r>
                <a14:m>
                  <m:oMath xmlns:m="http://schemas.openxmlformats.org/officeDocument/2006/math">
                    <m:r>
                      <a:rPr lang="en-US" sz="2400" b="1" i="1" smtClean="0">
                        <a:latin typeface="Cambria Math" panose="02040503050406030204" pitchFamily="18" charset="0"/>
                      </a:rPr>
                      <m:t>/</m:t>
                    </m:r>
                  </m:oMath>
                </a14:m>
                <a:r>
                  <a:rPr lang="en-US" sz="2400" b="1" dirty="0">
                    <a:solidFill>
                      <a:srgbClr val="FF0000"/>
                    </a:solidFill>
                  </a:rPr>
                  <a:t>wavelength)</a:t>
                </a:r>
                <a:r>
                  <a:rPr lang="en-US" sz="2400" b="1" dirty="0"/>
                  <a:t> </a:t>
                </a:r>
                <a:r>
                  <a:rPr lang="en-US" sz="2400" dirty="0"/>
                  <a:t>(1.7 cm in 20 kHz)</a:t>
                </a:r>
              </a:p>
              <a:p>
                <a:pPr marL="0" indent="0">
                  <a:buNone/>
                </a:pPr>
                <a:endParaRPr lang="en-US" sz="2400" dirty="0"/>
              </a:p>
              <a:p>
                <a:pPr marL="0" indent="0">
                  <a:buNone/>
                </a:pPr>
                <a:r>
                  <a:rPr lang="en-US" sz="2400" b="1" dirty="0"/>
                  <a:t>Tracking phase enables very </a:t>
                </a:r>
                <a:r>
                  <a:rPr lang="en-US" sz="2400" b="1" dirty="0">
                    <a:solidFill>
                      <a:srgbClr val="FF0000"/>
                    </a:solidFill>
                  </a:rPr>
                  <a:t>fine-grained</a:t>
                </a:r>
                <a:r>
                  <a:rPr lang="en-US" sz="2400" b="1" dirty="0"/>
                  <a:t> positioning</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9121" y="1748078"/>
                <a:ext cx="8515351" cy="4790835"/>
              </a:xfrm>
              <a:blipFill>
                <a:blip r:embed="rId3"/>
                <a:stretch>
                  <a:fillRect l="-1042" t="-1587"/>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46C4E9-6070-4511-A1E7-F763F4F939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050" name="Picture 2" descr="https://edc2.healthtap.com/ht-staging/user_answer/reference_image/11369/large/Trigger_finger.jpeg?138667065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815"/>
          <a:stretch/>
        </p:blipFill>
        <p:spPr bwMode="auto">
          <a:xfrm>
            <a:off x="5614300" y="4223850"/>
            <a:ext cx="1195837" cy="914400"/>
          </a:xfrm>
          <a:prstGeom prst="rect">
            <a:avLst/>
          </a:prstGeom>
          <a:solidFill>
            <a:schemeClr val="accent3">
              <a:lumMod val="50000"/>
            </a:schemeClr>
          </a:solidFill>
        </p:spPr>
      </p:pic>
      <p:pic>
        <p:nvPicPr>
          <p:cNvPr id="12" name="Picture 11"/>
          <p:cNvPicPr>
            <a:picLocks noChangeAspect="1"/>
          </p:cNvPicPr>
          <p:nvPr/>
        </p:nvPicPr>
        <p:blipFill>
          <a:blip r:embed="rId5"/>
          <a:stretch>
            <a:fillRect/>
          </a:stretch>
        </p:blipFill>
        <p:spPr>
          <a:xfrm>
            <a:off x="2579148" y="4462959"/>
            <a:ext cx="3817500" cy="476667"/>
          </a:xfrm>
          <a:prstGeom prst="rect">
            <a:avLst/>
          </a:prstGeom>
        </p:spPr>
      </p:pic>
      <p:pic>
        <p:nvPicPr>
          <p:cNvPr id="14" name="Picture 13"/>
          <p:cNvPicPr>
            <a:picLocks noChangeAspect="1"/>
          </p:cNvPicPr>
          <p:nvPr/>
        </p:nvPicPr>
        <p:blipFill>
          <a:blip r:embed="rId6"/>
          <a:stretch>
            <a:fillRect/>
          </a:stretch>
        </p:blipFill>
        <p:spPr>
          <a:xfrm>
            <a:off x="2579148" y="4463758"/>
            <a:ext cx="3817500" cy="476667"/>
          </a:xfrm>
          <a:prstGeom prst="rect">
            <a:avLst/>
          </a:prstGeom>
        </p:spPr>
      </p:pic>
      <p:pic>
        <p:nvPicPr>
          <p:cNvPr id="15" name="Picture 14"/>
          <p:cNvPicPr>
            <a:picLocks noChangeAspect="1"/>
          </p:cNvPicPr>
          <p:nvPr/>
        </p:nvPicPr>
        <p:blipFill rotWithShape="1">
          <a:blip r:embed="rId7" cstate="print">
            <a:extLst>
              <a:ext uri="{28A0092B-C50C-407E-A947-70E740481C1C}">
                <a14:useLocalDpi xmlns:a14="http://schemas.microsoft.com/office/drawing/2010/main" val="0"/>
              </a:ext>
            </a:extLst>
          </a:blip>
          <a:srcRect r="11552"/>
          <a:stretch/>
        </p:blipFill>
        <p:spPr>
          <a:xfrm>
            <a:off x="1970154" y="3766650"/>
            <a:ext cx="1077381" cy="182880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685482" y="5769430"/>
                <a:ext cx="5862631"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Finger movement of </a:t>
                </a:r>
                <a:r>
                  <a:rPr kumimoji="0" lang="en-US" sz="2000" b="1" i="0" u="none" strike="noStrike" kern="1200" cap="none" spc="0" normalizeH="0" baseline="0" noProof="0" dirty="0" err="1">
                    <a:ln>
                      <a:noFill/>
                    </a:ln>
                    <a:solidFill>
                      <a:srgbClr val="FF0000"/>
                    </a:solidFill>
                    <a:effectLst/>
                    <a:uLnTx/>
                    <a:uFillTx/>
                    <a:latin typeface="Calibri" panose="020F0502020204030204"/>
                    <a:ea typeface="+mn-ea"/>
                    <a:cs typeface="+mn-cs"/>
                  </a:rPr>
                  <a:t>1mm</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changes the phase </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0.2</a:t>
                </a:r>
                <a14:m>
                  <m:oMath xmlns:m="http://schemas.openxmlformats.org/officeDocument/2006/math">
                    <m:r>
                      <a:rPr kumimoji="0" lang="el-GR" sz="2000" b="1" i="1" u="none" strike="noStrike" kern="1200" cap="none" spc="0" normalizeH="0" baseline="0" noProof="0" dirty="0">
                        <a:ln>
                          <a:noFill/>
                        </a:ln>
                        <a:solidFill>
                          <a:srgbClr val="FF0000"/>
                        </a:solidFill>
                        <a:effectLst/>
                        <a:uLnTx/>
                        <a:uFillTx/>
                        <a:latin typeface="Cambria Math" panose="02040503050406030204" pitchFamily="18" charset="0"/>
                        <a:ea typeface="+mn-ea"/>
                        <a:cs typeface="+mn-cs"/>
                      </a:rPr>
                      <m:t>𝝅</m:t>
                    </m:r>
                  </m:oMath>
                </a14:m>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mc:Choice>
        <mc:Fallback xmlns="">
          <p:sp>
            <p:nvSpPr>
              <p:cNvPr id="5" name="Rectangle 4"/>
              <p:cNvSpPr>
                <a:spLocks noRot="1" noChangeAspect="1" noMove="1" noResize="1" noEditPoints="1" noAdjustHandles="1" noChangeArrowheads="1" noChangeShapeType="1" noTextEdit="1"/>
              </p:cNvSpPr>
              <p:nvPr/>
            </p:nvSpPr>
            <p:spPr>
              <a:xfrm>
                <a:off x="1685482" y="5769430"/>
                <a:ext cx="5862631" cy="400110"/>
              </a:xfrm>
              <a:prstGeom prst="rect">
                <a:avLst/>
              </a:prstGeom>
              <a:blipFill rotWithShape="0">
                <a:blip r:embed="rId8"/>
                <a:stretch>
                  <a:fillRect l="-1040" t="-7576" b="-25758"/>
                </a:stretch>
              </a:blipFill>
            </p:spPr>
            <p:txBody>
              <a:bodyPr/>
              <a:lstStyle/>
              <a:p>
                <a:r>
                  <a:rPr lang="en-GB">
                    <a:noFill/>
                  </a:rPr>
                  <a:t> </a:t>
                </a:r>
              </a:p>
            </p:txBody>
          </p:sp>
        </mc:Fallback>
      </mc:AlternateContent>
    </p:spTree>
    <p:extLst>
      <p:ext uri="{BB962C8B-B14F-4D97-AF65-F5344CB8AC3E}">
        <p14:creationId xmlns:p14="http://schemas.microsoft.com/office/powerpoint/2010/main" val="237925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fill="hold" nodeType="clickEffect">
                                  <p:stCondLst>
                                    <p:cond delay="0"/>
                                  </p:stCondLst>
                                  <p:childTnLst>
                                    <p:animMotion origin="layout" path="M 3.88889E-6 -4.44444E-6 L 0.03194 -0.00069 " pathEditMode="relative" rAng="0" ptsTypes="AA">
                                      <p:cBhvr>
                                        <p:cTn id="6" dur="1000" fill="hold"/>
                                        <p:tgtEl>
                                          <p:spTgt spid="2050"/>
                                        </p:tgtEl>
                                        <p:attrNameLst>
                                          <p:attrName>ppt_x</p:attrName>
                                          <p:attrName>ppt_y</p:attrName>
                                        </p:attrNameLst>
                                      </p:cBhvr>
                                      <p:rCtr x="1597" y="-46"/>
                                    </p:animMotion>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Connector 49">
            <a:extLst>
              <a:ext uri="{FF2B5EF4-FFF2-40B4-BE49-F238E27FC236}">
                <a16:creationId xmlns:a16="http://schemas.microsoft.com/office/drawing/2014/main" id="{9CB748BB-905C-3D46-879A-A5679FB2249A}"/>
              </a:ext>
            </a:extLst>
          </p:cNvPr>
          <p:cNvCxnSpPr>
            <a:cxnSpLocks/>
          </p:cNvCxnSpPr>
          <p:nvPr/>
        </p:nvCxnSpPr>
        <p:spPr>
          <a:xfrm>
            <a:off x="3429830" y="2478459"/>
            <a:ext cx="2784989"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7" name="TextBox 56">
            <a:extLst>
              <a:ext uri="{FF2B5EF4-FFF2-40B4-BE49-F238E27FC236}">
                <a16:creationId xmlns:a16="http://schemas.microsoft.com/office/drawing/2014/main" id="{E0B85872-4CBA-364E-9311-1FC220E391BE}"/>
              </a:ext>
            </a:extLst>
          </p:cNvPr>
          <p:cNvSpPr txBox="1"/>
          <p:nvPr/>
        </p:nvSpPr>
        <p:spPr>
          <a:xfrm>
            <a:off x="4881251" y="2594938"/>
            <a:ext cx="1891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Time/Sample</a:t>
            </a:r>
          </a:p>
        </p:txBody>
      </p:sp>
      <p:sp>
        <p:nvSpPr>
          <p:cNvPr id="60" name="TextBox 59">
            <a:extLst>
              <a:ext uri="{FF2B5EF4-FFF2-40B4-BE49-F238E27FC236}">
                <a16:creationId xmlns:a16="http://schemas.microsoft.com/office/drawing/2014/main" id="{33F96079-BDC1-4243-B1AB-3F09806244EB}"/>
              </a:ext>
            </a:extLst>
          </p:cNvPr>
          <p:cNvSpPr txBox="1"/>
          <p:nvPr/>
        </p:nvSpPr>
        <p:spPr>
          <a:xfrm>
            <a:off x="3861327" y="735832"/>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Impulse</a:t>
            </a:r>
          </a:p>
        </p:txBody>
      </p:sp>
      <p:cxnSp>
        <p:nvCxnSpPr>
          <p:cNvPr id="3" name="Straight Arrow Connector 2">
            <a:extLst>
              <a:ext uri="{FF2B5EF4-FFF2-40B4-BE49-F238E27FC236}">
                <a16:creationId xmlns:a16="http://schemas.microsoft.com/office/drawing/2014/main" id="{70E78010-5E4D-344D-8E5F-0E9EAF72F0E8}"/>
              </a:ext>
            </a:extLst>
          </p:cNvPr>
          <p:cNvCxnSpPr/>
          <p:nvPr/>
        </p:nvCxnSpPr>
        <p:spPr>
          <a:xfrm flipV="1">
            <a:off x="3949250" y="1015279"/>
            <a:ext cx="0" cy="1453743"/>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15" name="TextBox 14">
            <a:extLst>
              <a:ext uri="{FF2B5EF4-FFF2-40B4-BE49-F238E27FC236}">
                <a16:creationId xmlns:a16="http://schemas.microsoft.com/office/drawing/2014/main" id="{FFE8817E-954B-6246-B53E-EA391C07024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Impulse response: Theory</a:t>
            </a:r>
          </a:p>
        </p:txBody>
      </p:sp>
      <p:cxnSp>
        <p:nvCxnSpPr>
          <p:cNvPr id="19" name="Straight Connector 18">
            <a:extLst>
              <a:ext uri="{FF2B5EF4-FFF2-40B4-BE49-F238E27FC236}">
                <a16:creationId xmlns:a16="http://schemas.microsoft.com/office/drawing/2014/main" id="{EB2B803A-5EA5-3649-AFF3-184710F2D00F}"/>
              </a:ext>
            </a:extLst>
          </p:cNvPr>
          <p:cNvCxnSpPr/>
          <p:nvPr/>
        </p:nvCxnSpPr>
        <p:spPr>
          <a:xfrm>
            <a:off x="34269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1F532D2-D28E-6441-B62B-1FBD923078F7}"/>
              </a:ext>
            </a:extLst>
          </p:cNvPr>
          <p:cNvCxnSpPr/>
          <p:nvPr/>
        </p:nvCxnSpPr>
        <p:spPr>
          <a:xfrm>
            <a:off x="36936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A83E664-A271-FC49-8CD8-F64A0FDFC3A7}"/>
              </a:ext>
            </a:extLst>
          </p:cNvPr>
          <p:cNvCxnSpPr/>
          <p:nvPr/>
        </p:nvCxnSpPr>
        <p:spPr>
          <a:xfrm>
            <a:off x="39603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C3B3BF0-0743-E242-98DD-ECAD3C976A69}"/>
              </a:ext>
            </a:extLst>
          </p:cNvPr>
          <p:cNvCxnSpPr/>
          <p:nvPr/>
        </p:nvCxnSpPr>
        <p:spPr>
          <a:xfrm>
            <a:off x="42270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BC3E972-9457-3E46-851A-5B34A81A3580}"/>
              </a:ext>
            </a:extLst>
          </p:cNvPr>
          <p:cNvCxnSpPr/>
          <p:nvPr/>
        </p:nvCxnSpPr>
        <p:spPr>
          <a:xfrm>
            <a:off x="44937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A8B134D-0B5B-F445-B088-DD8701DAD7FA}"/>
              </a:ext>
            </a:extLst>
          </p:cNvPr>
          <p:cNvCxnSpPr/>
          <p:nvPr/>
        </p:nvCxnSpPr>
        <p:spPr>
          <a:xfrm>
            <a:off x="47604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81B78B2-F6BD-F044-9341-C9BA158A38CA}"/>
              </a:ext>
            </a:extLst>
          </p:cNvPr>
          <p:cNvCxnSpPr/>
          <p:nvPr/>
        </p:nvCxnSpPr>
        <p:spPr>
          <a:xfrm>
            <a:off x="50271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C269923-6CC8-9143-B745-C503FE640DA1}"/>
              </a:ext>
            </a:extLst>
          </p:cNvPr>
          <p:cNvCxnSpPr/>
          <p:nvPr/>
        </p:nvCxnSpPr>
        <p:spPr>
          <a:xfrm>
            <a:off x="52938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D53B2B5-F88D-4A40-BFDD-0645EA96232C}"/>
              </a:ext>
            </a:extLst>
          </p:cNvPr>
          <p:cNvCxnSpPr/>
          <p:nvPr/>
        </p:nvCxnSpPr>
        <p:spPr>
          <a:xfrm>
            <a:off x="55605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207689B-4372-C844-A86A-6D003F3A4139}"/>
              </a:ext>
            </a:extLst>
          </p:cNvPr>
          <p:cNvCxnSpPr/>
          <p:nvPr/>
        </p:nvCxnSpPr>
        <p:spPr>
          <a:xfrm>
            <a:off x="5827204"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45350AA-0448-5D4F-B155-BF9630AC0AE5}"/>
              </a:ext>
            </a:extLst>
          </p:cNvPr>
          <p:cNvCxnSpPr>
            <a:cxnSpLocks/>
          </p:cNvCxnSpPr>
          <p:nvPr/>
        </p:nvCxnSpPr>
        <p:spPr>
          <a:xfrm flipH="1">
            <a:off x="2047556" y="2478459"/>
            <a:ext cx="1361095"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36" name="Straight Connector 35">
            <a:extLst>
              <a:ext uri="{FF2B5EF4-FFF2-40B4-BE49-F238E27FC236}">
                <a16:creationId xmlns:a16="http://schemas.microsoft.com/office/drawing/2014/main" id="{CC8D6898-5D8D-DF4B-87FE-7218DEFBED16}"/>
              </a:ext>
            </a:extLst>
          </p:cNvPr>
          <p:cNvCxnSpPr/>
          <p:nvPr/>
        </p:nvCxnSpPr>
        <p:spPr>
          <a:xfrm flipH="1">
            <a:off x="3235270"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9EB88CE-81FA-BB4B-B232-0EA6C05A7EAA}"/>
              </a:ext>
            </a:extLst>
          </p:cNvPr>
          <p:cNvCxnSpPr/>
          <p:nvPr/>
        </p:nvCxnSpPr>
        <p:spPr>
          <a:xfrm flipH="1">
            <a:off x="2968570"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AD5203E-D787-0543-9A4C-EC84607DBC95}"/>
              </a:ext>
            </a:extLst>
          </p:cNvPr>
          <p:cNvCxnSpPr/>
          <p:nvPr/>
        </p:nvCxnSpPr>
        <p:spPr>
          <a:xfrm flipH="1">
            <a:off x="2701870"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8D9D0C0-8F83-8D4E-A707-3475A55584A7}"/>
              </a:ext>
            </a:extLst>
          </p:cNvPr>
          <p:cNvCxnSpPr/>
          <p:nvPr/>
        </p:nvCxnSpPr>
        <p:spPr>
          <a:xfrm flipH="1">
            <a:off x="2435170" y="2319675"/>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DF49791-36DF-6D45-BFED-32CF4B641EB6}"/>
              </a:ext>
            </a:extLst>
          </p:cNvPr>
          <p:cNvSpPr txBox="1"/>
          <p:nvPr/>
        </p:nvSpPr>
        <p:spPr>
          <a:xfrm>
            <a:off x="3742086" y="2508878"/>
            <a:ext cx="46281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cxnSp>
        <p:nvCxnSpPr>
          <p:cNvPr id="30" name="Straight Connector 29">
            <a:extLst>
              <a:ext uri="{FF2B5EF4-FFF2-40B4-BE49-F238E27FC236}">
                <a16:creationId xmlns:a16="http://schemas.microsoft.com/office/drawing/2014/main" id="{27C11A40-4339-AC42-9AE2-2BE4C07A4EB9}"/>
              </a:ext>
            </a:extLst>
          </p:cNvPr>
          <p:cNvCxnSpPr>
            <a:cxnSpLocks/>
          </p:cNvCxnSpPr>
          <p:nvPr/>
        </p:nvCxnSpPr>
        <p:spPr>
          <a:xfrm>
            <a:off x="3429830" y="5912236"/>
            <a:ext cx="2784989"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31" name="TextBox 30">
            <a:extLst>
              <a:ext uri="{FF2B5EF4-FFF2-40B4-BE49-F238E27FC236}">
                <a16:creationId xmlns:a16="http://schemas.microsoft.com/office/drawing/2014/main" id="{CC035EBA-D52D-B441-AFC7-856206BC3240}"/>
              </a:ext>
            </a:extLst>
          </p:cNvPr>
          <p:cNvSpPr txBox="1"/>
          <p:nvPr/>
        </p:nvSpPr>
        <p:spPr>
          <a:xfrm>
            <a:off x="4881251" y="6028715"/>
            <a:ext cx="1891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Time/Sample</a:t>
            </a:r>
          </a:p>
        </p:txBody>
      </p:sp>
      <p:cxnSp>
        <p:nvCxnSpPr>
          <p:cNvPr id="33" name="Straight Arrow Connector 32">
            <a:extLst>
              <a:ext uri="{FF2B5EF4-FFF2-40B4-BE49-F238E27FC236}">
                <a16:creationId xmlns:a16="http://schemas.microsoft.com/office/drawing/2014/main" id="{316A4332-B138-A848-9304-516348AC2158}"/>
              </a:ext>
            </a:extLst>
          </p:cNvPr>
          <p:cNvCxnSpPr>
            <a:cxnSpLocks/>
          </p:cNvCxnSpPr>
          <p:nvPr/>
        </p:nvCxnSpPr>
        <p:spPr>
          <a:xfrm flipV="1">
            <a:off x="4228217" y="4649492"/>
            <a:ext cx="0" cy="1253308"/>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34" name="Straight Connector 33">
            <a:extLst>
              <a:ext uri="{FF2B5EF4-FFF2-40B4-BE49-F238E27FC236}">
                <a16:creationId xmlns:a16="http://schemas.microsoft.com/office/drawing/2014/main" id="{67CBDB3B-DA9D-F544-B945-93141937835F}"/>
              </a:ext>
            </a:extLst>
          </p:cNvPr>
          <p:cNvCxnSpPr/>
          <p:nvPr/>
        </p:nvCxnSpPr>
        <p:spPr>
          <a:xfrm>
            <a:off x="3426904" y="5753452"/>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32862CF-BF0D-3040-86CE-130002AEDD5A}"/>
              </a:ext>
            </a:extLst>
          </p:cNvPr>
          <p:cNvCxnSpPr/>
          <p:nvPr/>
        </p:nvCxnSpPr>
        <p:spPr>
          <a:xfrm>
            <a:off x="3693604" y="5753452"/>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B4BBE68-DCCA-C54E-BED0-3A73D45D9F90}"/>
              </a:ext>
            </a:extLst>
          </p:cNvPr>
          <p:cNvCxnSpPr/>
          <p:nvPr/>
        </p:nvCxnSpPr>
        <p:spPr>
          <a:xfrm>
            <a:off x="3960304" y="5753452"/>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BA2425D-8C55-6940-97E3-6A6FF856FCC5}"/>
              </a:ext>
            </a:extLst>
          </p:cNvPr>
          <p:cNvCxnSpPr/>
          <p:nvPr/>
        </p:nvCxnSpPr>
        <p:spPr>
          <a:xfrm>
            <a:off x="4227004" y="5753452"/>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BE293F9-839D-CB4A-80CF-32499E79EF17}"/>
              </a:ext>
            </a:extLst>
          </p:cNvPr>
          <p:cNvCxnSpPr/>
          <p:nvPr/>
        </p:nvCxnSpPr>
        <p:spPr>
          <a:xfrm>
            <a:off x="4493704" y="5753452"/>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065D48C-A5F4-AC47-9D89-59E0D984930C}"/>
              </a:ext>
            </a:extLst>
          </p:cNvPr>
          <p:cNvCxnSpPr/>
          <p:nvPr/>
        </p:nvCxnSpPr>
        <p:spPr>
          <a:xfrm>
            <a:off x="4760404" y="5753452"/>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260B474-BE51-8B48-B5CC-642925D668DF}"/>
              </a:ext>
            </a:extLst>
          </p:cNvPr>
          <p:cNvCxnSpPr/>
          <p:nvPr/>
        </p:nvCxnSpPr>
        <p:spPr>
          <a:xfrm>
            <a:off x="5027104" y="5753452"/>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68F4071-1DC7-7F43-BD95-2902A1BFCD12}"/>
              </a:ext>
            </a:extLst>
          </p:cNvPr>
          <p:cNvCxnSpPr/>
          <p:nvPr/>
        </p:nvCxnSpPr>
        <p:spPr>
          <a:xfrm>
            <a:off x="5293804" y="5753452"/>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815FD97-7D2C-CC4D-AD7E-7990BA94C9C9}"/>
              </a:ext>
            </a:extLst>
          </p:cNvPr>
          <p:cNvCxnSpPr/>
          <p:nvPr/>
        </p:nvCxnSpPr>
        <p:spPr>
          <a:xfrm>
            <a:off x="5560504" y="5753452"/>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517A839-25DD-B745-935B-D743716263AE}"/>
              </a:ext>
            </a:extLst>
          </p:cNvPr>
          <p:cNvCxnSpPr/>
          <p:nvPr/>
        </p:nvCxnSpPr>
        <p:spPr>
          <a:xfrm>
            <a:off x="5827204" y="5753452"/>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7355418-9A86-7243-84BD-9E09E0C11E65}"/>
              </a:ext>
            </a:extLst>
          </p:cNvPr>
          <p:cNvCxnSpPr>
            <a:cxnSpLocks/>
          </p:cNvCxnSpPr>
          <p:nvPr/>
        </p:nvCxnSpPr>
        <p:spPr>
          <a:xfrm flipH="1">
            <a:off x="2047556" y="5912236"/>
            <a:ext cx="1361095"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1" name="Straight Connector 50">
            <a:extLst>
              <a:ext uri="{FF2B5EF4-FFF2-40B4-BE49-F238E27FC236}">
                <a16:creationId xmlns:a16="http://schemas.microsoft.com/office/drawing/2014/main" id="{B6FE06B3-9BCD-9340-BF2C-382EA02C69C3}"/>
              </a:ext>
            </a:extLst>
          </p:cNvPr>
          <p:cNvCxnSpPr/>
          <p:nvPr/>
        </p:nvCxnSpPr>
        <p:spPr>
          <a:xfrm flipH="1">
            <a:off x="3235270" y="5753452"/>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2008A9F-B776-9D41-B15C-B84E2E3040C6}"/>
              </a:ext>
            </a:extLst>
          </p:cNvPr>
          <p:cNvCxnSpPr/>
          <p:nvPr/>
        </p:nvCxnSpPr>
        <p:spPr>
          <a:xfrm flipH="1">
            <a:off x="2968570" y="5753452"/>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5C6317B-310C-3846-B6FE-8B81FE4291C4}"/>
              </a:ext>
            </a:extLst>
          </p:cNvPr>
          <p:cNvCxnSpPr/>
          <p:nvPr/>
        </p:nvCxnSpPr>
        <p:spPr>
          <a:xfrm flipH="1">
            <a:off x="2701870" y="5753452"/>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A5CFBAA-774D-4043-BFCA-E5BE8F1B9378}"/>
              </a:ext>
            </a:extLst>
          </p:cNvPr>
          <p:cNvCxnSpPr/>
          <p:nvPr/>
        </p:nvCxnSpPr>
        <p:spPr>
          <a:xfrm flipH="1">
            <a:off x="2435170" y="5753452"/>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29FC5E0D-5B1E-744B-882B-1C473AA25EA2}"/>
              </a:ext>
            </a:extLst>
          </p:cNvPr>
          <p:cNvSpPr txBox="1"/>
          <p:nvPr/>
        </p:nvSpPr>
        <p:spPr>
          <a:xfrm>
            <a:off x="3742086" y="5942655"/>
            <a:ext cx="46281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cxnSp>
        <p:nvCxnSpPr>
          <p:cNvPr id="56" name="Straight Arrow Connector 55">
            <a:extLst>
              <a:ext uri="{FF2B5EF4-FFF2-40B4-BE49-F238E27FC236}">
                <a16:creationId xmlns:a16="http://schemas.microsoft.com/office/drawing/2014/main" id="{50799AC2-9269-244C-802A-7B705C2F6DEC}"/>
              </a:ext>
            </a:extLst>
          </p:cNvPr>
          <p:cNvCxnSpPr>
            <a:cxnSpLocks/>
          </p:cNvCxnSpPr>
          <p:nvPr/>
        </p:nvCxnSpPr>
        <p:spPr>
          <a:xfrm flipV="1">
            <a:off x="4488303" y="4943959"/>
            <a:ext cx="0" cy="968278"/>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58" name="Straight Arrow Connector 57">
            <a:extLst>
              <a:ext uri="{FF2B5EF4-FFF2-40B4-BE49-F238E27FC236}">
                <a16:creationId xmlns:a16="http://schemas.microsoft.com/office/drawing/2014/main" id="{4770B2DF-B843-E44F-8E95-44ED942CC498}"/>
              </a:ext>
            </a:extLst>
          </p:cNvPr>
          <p:cNvCxnSpPr>
            <a:cxnSpLocks/>
          </p:cNvCxnSpPr>
          <p:nvPr/>
        </p:nvCxnSpPr>
        <p:spPr>
          <a:xfrm flipV="1">
            <a:off x="4760404" y="5455403"/>
            <a:ext cx="0" cy="45683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59" name="Straight Arrow Connector 58">
            <a:extLst>
              <a:ext uri="{FF2B5EF4-FFF2-40B4-BE49-F238E27FC236}">
                <a16:creationId xmlns:a16="http://schemas.microsoft.com/office/drawing/2014/main" id="{47D6FB76-E263-B04C-AAF4-3BDCE917C277}"/>
              </a:ext>
            </a:extLst>
          </p:cNvPr>
          <p:cNvCxnSpPr>
            <a:cxnSpLocks/>
          </p:cNvCxnSpPr>
          <p:nvPr/>
        </p:nvCxnSpPr>
        <p:spPr>
          <a:xfrm flipV="1">
            <a:off x="5032505" y="5238427"/>
            <a:ext cx="0" cy="673810"/>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61" name="Straight Arrow Connector 60">
            <a:extLst>
              <a:ext uri="{FF2B5EF4-FFF2-40B4-BE49-F238E27FC236}">
                <a16:creationId xmlns:a16="http://schemas.microsoft.com/office/drawing/2014/main" id="{85BEEAA3-73DD-7841-946A-13C828FD5917}"/>
              </a:ext>
            </a:extLst>
          </p:cNvPr>
          <p:cNvCxnSpPr>
            <a:cxnSpLocks/>
          </p:cNvCxnSpPr>
          <p:nvPr/>
        </p:nvCxnSpPr>
        <p:spPr>
          <a:xfrm flipV="1">
            <a:off x="5304606" y="5455403"/>
            <a:ext cx="0" cy="45683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grpSp>
        <p:nvGrpSpPr>
          <p:cNvPr id="8" name="Group 7">
            <a:extLst>
              <a:ext uri="{FF2B5EF4-FFF2-40B4-BE49-F238E27FC236}">
                <a16:creationId xmlns:a16="http://schemas.microsoft.com/office/drawing/2014/main" id="{917567BE-2FE4-7C43-82BD-4491A8445F5B}"/>
              </a:ext>
            </a:extLst>
          </p:cNvPr>
          <p:cNvGrpSpPr/>
          <p:nvPr/>
        </p:nvGrpSpPr>
        <p:grpSpPr>
          <a:xfrm>
            <a:off x="3045629" y="3042477"/>
            <a:ext cx="2014409" cy="1286153"/>
            <a:chOff x="3092123" y="3243955"/>
            <a:chExt cx="2014409" cy="1286153"/>
          </a:xfrm>
        </p:grpSpPr>
        <p:sp>
          <p:nvSpPr>
            <p:cNvPr id="64" name="Freeform 63">
              <a:extLst>
                <a:ext uri="{FF2B5EF4-FFF2-40B4-BE49-F238E27FC236}">
                  <a16:creationId xmlns:a16="http://schemas.microsoft.com/office/drawing/2014/main" id="{1584CAD3-C89C-C24A-9B6C-127F5F4BE4B2}"/>
                </a:ext>
              </a:extLst>
            </p:cNvPr>
            <p:cNvSpPr/>
            <p:nvPr/>
          </p:nvSpPr>
          <p:spPr>
            <a:xfrm rot="18477081">
              <a:off x="3748862" y="4001116"/>
              <a:ext cx="582971" cy="475014"/>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accent2">
                  <a:lumMod val="75000"/>
                </a:schemeClr>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824F74EF-2C0D-7D41-A6BB-880A18CC7C93}"/>
                </a:ext>
              </a:extLst>
            </p:cNvPr>
            <p:cNvSpPr txBox="1"/>
            <p:nvPr/>
          </p:nvSpPr>
          <p:spPr>
            <a:xfrm>
              <a:off x="3092123" y="3785800"/>
              <a:ext cx="2014409" cy="400110"/>
            </a:xfrm>
            <a:prstGeom prst="rect">
              <a:avLst/>
            </a:prstGeom>
            <a:solidFill>
              <a:schemeClr val="accent1">
                <a:lumMod val="75000"/>
              </a:schemeClr>
            </a:solidFill>
            <a:ln>
              <a:solidFill>
                <a:schemeClr val="accent1">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Linear System</a:t>
              </a:r>
            </a:p>
          </p:txBody>
        </p:sp>
        <p:sp>
          <p:nvSpPr>
            <p:cNvPr id="63" name="Freeform 62">
              <a:extLst>
                <a:ext uri="{FF2B5EF4-FFF2-40B4-BE49-F238E27FC236}">
                  <a16:creationId xmlns:a16="http://schemas.microsoft.com/office/drawing/2014/main" id="{C7229FEB-A47D-1F46-BE80-259BD6945ABD}"/>
                </a:ext>
              </a:extLst>
            </p:cNvPr>
            <p:cNvSpPr/>
            <p:nvPr/>
          </p:nvSpPr>
          <p:spPr>
            <a:xfrm rot="18477081">
              <a:off x="3779415" y="3285964"/>
              <a:ext cx="453706" cy="369687"/>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accent2">
                  <a:lumMod val="75000"/>
                </a:schemeClr>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5" name="TextBox 64">
            <a:extLst>
              <a:ext uri="{FF2B5EF4-FFF2-40B4-BE49-F238E27FC236}">
                <a16:creationId xmlns:a16="http://schemas.microsoft.com/office/drawing/2014/main" id="{AC6DA958-EE43-6548-8856-827E8B8500E9}"/>
              </a:ext>
            </a:extLst>
          </p:cNvPr>
          <p:cNvSpPr txBox="1"/>
          <p:nvPr/>
        </p:nvSpPr>
        <p:spPr>
          <a:xfrm>
            <a:off x="1330007" y="4621588"/>
            <a:ext cx="241207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Impulse response</a:t>
            </a:r>
          </a:p>
        </p:txBody>
      </p:sp>
      <p:sp>
        <p:nvSpPr>
          <p:cNvPr id="66" name="TextBox 65">
            <a:extLst>
              <a:ext uri="{FF2B5EF4-FFF2-40B4-BE49-F238E27FC236}">
                <a16:creationId xmlns:a16="http://schemas.microsoft.com/office/drawing/2014/main" id="{0DF729C1-3DE9-F148-B029-70FE895159D8}"/>
              </a:ext>
            </a:extLst>
          </p:cNvPr>
          <p:cNvSpPr txBox="1"/>
          <p:nvPr/>
        </p:nvSpPr>
        <p:spPr>
          <a:xfrm>
            <a:off x="6038909" y="3240456"/>
            <a:ext cx="2412079"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Phase changes for one of the reflections</a:t>
            </a:r>
          </a:p>
        </p:txBody>
      </p:sp>
      <p:sp>
        <p:nvSpPr>
          <p:cNvPr id="2" name="Freeform 1">
            <a:extLst>
              <a:ext uri="{FF2B5EF4-FFF2-40B4-BE49-F238E27FC236}">
                <a16:creationId xmlns:a16="http://schemas.microsoft.com/office/drawing/2014/main" id="{8C7F286C-73EC-8544-AACB-893436BD3DF1}"/>
              </a:ext>
            </a:extLst>
          </p:cNvPr>
          <p:cNvSpPr/>
          <p:nvPr/>
        </p:nvSpPr>
        <p:spPr>
          <a:xfrm rot="407091">
            <a:off x="5034201" y="4076054"/>
            <a:ext cx="1273609" cy="1069383"/>
          </a:xfrm>
          <a:custGeom>
            <a:avLst/>
            <a:gdLst>
              <a:gd name="connsiteX0" fmla="*/ 1273609 w 1273609"/>
              <a:gd name="connsiteY0" fmla="*/ 0 h 1069383"/>
              <a:gd name="connsiteX1" fmla="*/ 157731 w 1273609"/>
              <a:gd name="connsiteY1" fmla="*/ 449451 h 1069383"/>
              <a:gd name="connsiteX2" fmla="*/ 33745 w 1273609"/>
              <a:gd name="connsiteY2" fmla="*/ 1069383 h 1069383"/>
            </a:gdLst>
            <a:ahLst/>
            <a:cxnLst>
              <a:cxn ang="0">
                <a:pos x="connsiteX0" y="connsiteY0"/>
              </a:cxn>
              <a:cxn ang="0">
                <a:pos x="connsiteX1" y="connsiteY1"/>
              </a:cxn>
              <a:cxn ang="0">
                <a:pos x="connsiteX2" y="connsiteY2"/>
              </a:cxn>
            </a:cxnLst>
            <a:rect l="l" t="t" r="r" b="b"/>
            <a:pathLst>
              <a:path w="1273609" h="1069383">
                <a:moveTo>
                  <a:pt x="1273609" y="0"/>
                </a:moveTo>
                <a:cubicBezTo>
                  <a:pt x="818992" y="135610"/>
                  <a:pt x="364375" y="271221"/>
                  <a:pt x="157731" y="449451"/>
                </a:cubicBezTo>
                <a:cubicBezTo>
                  <a:pt x="-48913" y="627682"/>
                  <a:pt x="-7584" y="848532"/>
                  <a:pt x="33745" y="1069383"/>
                </a:cubicBezTo>
              </a:path>
            </a:pathLst>
          </a:custGeom>
          <a:ln w="53975">
            <a:solidFill>
              <a:srgbClr val="FF0000"/>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13612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a:t>
            </a:r>
          </a:p>
        </p:txBody>
      </p:sp>
      <p:sp>
        <p:nvSpPr>
          <p:cNvPr id="3" name="Content Placeholder 2"/>
          <p:cNvSpPr>
            <a:spLocks noGrp="1"/>
          </p:cNvSpPr>
          <p:nvPr>
            <p:ph idx="1"/>
          </p:nvPr>
        </p:nvSpPr>
        <p:spPr/>
        <p:txBody>
          <a:bodyPr>
            <a:normAutofit/>
          </a:bodyPr>
          <a:lstStyle/>
          <a:p>
            <a:pPr marL="0" indent="0">
              <a:buNone/>
            </a:pPr>
            <a:r>
              <a:rPr lang="en-US" b="1" dirty="0"/>
              <a:t>Reflections from </a:t>
            </a:r>
            <a:r>
              <a:rPr lang="en-US" b="1" dirty="0">
                <a:solidFill>
                  <a:srgbClr val="FF0000"/>
                </a:solidFill>
              </a:rPr>
              <a:t>multiple</a:t>
            </a:r>
            <a:r>
              <a:rPr lang="en-US" b="1" dirty="0"/>
              <a:t> objects</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46C4E9-6070-4511-A1E7-F763F4F939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2" descr="http://www.ikea.com/PIAimages/0122106_PE278491_S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161" r="22161"/>
          <a:stretch/>
        </p:blipFill>
        <p:spPr bwMode="auto">
          <a:xfrm>
            <a:off x="7080268" y="2728806"/>
            <a:ext cx="76367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unisci24.com/data_images/wlls/48/338049-tab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3793" y="5094542"/>
            <a:ext cx="233662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a:stretch>
            <a:fillRect/>
          </a:stretch>
        </p:blipFill>
        <p:spPr>
          <a:xfrm rot="1017174">
            <a:off x="2233872" y="5136041"/>
            <a:ext cx="4885264" cy="476667"/>
          </a:xfrm>
          <a:prstGeom prst="rect">
            <a:avLst/>
          </a:prstGeom>
        </p:spPr>
      </p:pic>
      <p:pic>
        <p:nvPicPr>
          <p:cNvPr id="13" name="Picture 2" descr="https://edc2.healthtap.com/ht-staging/user_answer/reference_image/11369/large/Trigger_finger.jpeg?138667065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815"/>
          <a:stretch/>
        </p:blipFill>
        <p:spPr bwMode="auto">
          <a:xfrm>
            <a:off x="5614300" y="4223850"/>
            <a:ext cx="119583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7"/>
          <a:stretch>
            <a:fillRect/>
          </a:stretch>
        </p:blipFill>
        <p:spPr>
          <a:xfrm>
            <a:off x="2579148" y="4462959"/>
            <a:ext cx="3817500" cy="476667"/>
          </a:xfrm>
          <a:prstGeom prst="rect">
            <a:avLst/>
          </a:prstGeom>
        </p:spPr>
      </p:pic>
      <p:pic>
        <p:nvPicPr>
          <p:cNvPr id="15" name="Picture 14"/>
          <p:cNvPicPr>
            <a:picLocks noChangeAspect="1"/>
          </p:cNvPicPr>
          <p:nvPr/>
        </p:nvPicPr>
        <p:blipFill>
          <a:blip r:embed="rId8"/>
          <a:stretch>
            <a:fillRect/>
          </a:stretch>
        </p:blipFill>
        <p:spPr>
          <a:xfrm>
            <a:off x="2579148" y="4463758"/>
            <a:ext cx="3817500" cy="476667"/>
          </a:xfrm>
          <a:prstGeom prst="rect">
            <a:avLst/>
          </a:prstGeom>
        </p:spPr>
      </p:pic>
      <p:pic>
        <p:nvPicPr>
          <p:cNvPr id="16" name="Picture 15"/>
          <p:cNvPicPr>
            <a:picLocks noChangeAspect="1"/>
          </p:cNvPicPr>
          <p:nvPr/>
        </p:nvPicPr>
        <p:blipFill rotWithShape="1">
          <a:blip r:embed="rId9" cstate="print">
            <a:extLst>
              <a:ext uri="{28A0092B-C50C-407E-A947-70E740481C1C}">
                <a14:useLocalDpi xmlns:a14="http://schemas.microsoft.com/office/drawing/2010/main" val="0"/>
              </a:ext>
            </a:extLst>
          </a:blip>
          <a:srcRect r="11552"/>
          <a:stretch/>
        </p:blipFill>
        <p:spPr>
          <a:xfrm>
            <a:off x="1970154" y="3766650"/>
            <a:ext cx="1077381" cy="1828800"/>
          </a:xfrm>
          <a:prstGeom prst="rect">
            <a:avLst/>
          </a:prstGeom>
        </p:spPr>
      </p:pic>
      <p:pic>
        <p:nvPicPr>
          <p:cNvPr id="18" name="Picture 17"/>
          <p:cNvPicPr>
            <a:picLocks noChangeAspect="1"/>
          </p:cNvPicPr>
          <p:nvPr/>
        </p:nvPicPr>
        <p:blipFill>
          <a:blip r:embed="rId10"/>
          <a:stretch>
            <a:fillRect/>
          </a:stretch>
        </p:blipFill>
        <p:spPr>
          <a:xfrm rot="20633550">
            <a:off x="2249360" y="3486553"/>
            <a:ext cx="6359897" cy="476667"/>
          </a:xfrm>
          <a:prstGeom prst="rect">
            <a:avLst/>
          </a:prstGeom>
        </p:spPr>
      </p:pic>
    </p:spTree>
    <p:extLst>
      <p:ext uri="{BB962C8B-B14F-4D97-AF65-F5344CB8AC3E}">
        <p14:creationId xmlns:p14="http://schemas.microsoft.com/office/powerpoint/2010/main" val="242962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88889E-6 -4.44444E-6 L 0.03194 -0.00069 " pathEditMode="relative" rAng="0" ptsTypes="AA">
                                      <p:cBhvr>
                                        <p:cTn id="6" dur="1000" fill="hold"/>
                                        <p:tgtEl>
                                          <p:spTgt spid="13"/>
                                        </p:tgtEl>
                                        <p:attrNameLst>
                                          <p:attrName>ppt_x</p:attrName>
                                          <p:attrName>ppt_y</p:attrName>
                                        </p:attrNameLst>
                                      </p:cBhvr>
                                      <p:rCtr x="1597" y="-46"/>
                                    </p:animMotion>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a:t>
            </a:r>
          </a:p>
        </p:txBody>
      </p:sp>
      <p:sp>
        <p:nvSpPr>
          <p:cNvPr id="3" name="Content Placeholder 2"/>
          <p:cNvSpPr>
            <a:spLocks noGrp="1"/>
          </p:cNvSpPr>
          <p:nvPr>
            <p:ph idx="1"/>
          </p:nvPr>
        </p:nvSpPr>
        <p:spPr/>
        <p:txBody>
          <a:bodyPr>
            <a:normAutofit/>
          </a:bodyPr>
          <a:lstStyle/>
          <a:p>
            <a:pPr marL="0" indent="0">
              <a:buNone/>
            </a:pPr>
            <a:r>
              <a:rPr lang="en-US" b="1" dirty="0"/>
              <a:t>Reflections from multiple </a:t>
            </a:r>
            <a:r>
              <a:rPr lang="en-US" b="1" dirty="0">
                <a:solidFill>
                  <a:srgbClr val="FF0000"/>
                </a:solidFill>
              </a:rPr>
              <a:t>dynamic</a:t>
            </a:r>
            <a:r>
              <a:rPr lang="en-US" b="1" dirty="0"/>
              <a:t> objects</a:t>
            </a:r>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46C4E9-6070-4511-A1E7-F763F4F939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4" descr="http://unisci24.com/data_images/wlls/48/338049-tab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93793" y="5094542"/>
            <a:ext cx="2336626" cy="1371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stretch>
            <a:fillRect/>
          </a:stretch>
        </p:blipFill>
        <p:spPr>
          <a:xfrm rot="1017174">
            <a:off x="2233872" y="5136041"/>
            <a:ext cx="4885264" cy="476667"/>
          </a:xfrm>
          <a:prstGeom prst="rect">
            <a:avLst/>
          </a:prstGeom>
        </p:spPr>
      </p:pic>
      <p:pic>
        <p:nvPicPr>
          <p:cNvPr id="13" name="Picture 2" descr="https://edc2.healthtap.com/ht-staging/user_answer/reference_image/11369/large/Trigger_finger.jpeg?138667065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815"/>
          <a:stretch/>
        </p:blipFill>
        <p:spPr bwMode="auto">
          <a:xfrm>
            <a:off x="5614300" y="4223850"/>
            <a:ext cx="1195837"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6"/>
          <a:stretch>
            <a:fillRect/>
          </a:stretch>
        </p:blipFill>
        <p:spPr>
          <a:xfrm>
            <a:off x="2579148" y="4462959"/>
            <a:ext cx="3817500" cy="476667"/>
          </a:xfrm>
          <a:prstGeom prst="rect">
            <a:avLst/>
          </a:prstGeom>
        </p:spPr>
      </p:pic>
      <p:pic>
        <p:nvPicPr>
          <p:cNvPr id="15" name="Picture 14"/>
          <p:cNvPicPr>
            <a:picLocks noChangeAspect="1"/>
          </p:cNvPicPr>
          <p:nvPr/>
        </p:nvPicPr>
        <p:blipFill>
          <a:blip r:embed="rId7"/>
          <a:stretch>
            <a:fillRect/>
          </a:stretch>
        </p:blipFill>
        <p:spPr>
          <a:xfrm>
            <a:off x="2579148" y="4463758"/>
            <a:ext cx="3817500" cy="476667"/>
          </a:xfrm>
          <a:prstGeom prst="rect">
            <a:avLst/>
          </a:prstGeom>
        </p:spPr>
      </p:pic>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r="11552"/>
          <a:stretch/>
        </p:blipFill>
        <p:spPr>
          <a:xfrm>
            <a:off x="1970154" y="3766650"/>
            <a:ext cx="1077381" cy="1828800"/>
          </a:xfrm>
          <a:prstGeom prst="rect">
            <a:avLst/>
          </a:prstGeom>
        </p:spPr>
      </p:pic>
      <p:pic>
        <p:nvPicPr>
          <p:cNvPr id="18" name="Picture 17"/>
          <p:cNvPicPr>
            <a:picLocks noChangeAspect="1"/>
          </p:cNvPicPr>
          <p:nvPr/>
        </p:nvPicPr>
        <p:blipFill>
          <a:blip r:embed="rId9"/>
          <a:stretch>
            <a:fillRect/>
          </a:stretch>
        </p:blipFill>
        <p:spPr>
          <a:xfrm rot="20633550">
            <a:off x="2249360" y="3486553"/>
            <a:ext cx="6359897" cy="476667"/>
          </a:xfrm>
          <a:prstGeom prst="rect">
            <a:avLst/>
          </a:prstGeom>
        </p:spPr>
      </p:pic>
      <p:pic>
        <p:nvPicPr>
          <p:cNvPr id="1026" name="Picture 2" descr="http://il2.picdn.net/shutterstock/videos/683101/thumb/1.jpg"/>
          <p:cNvPicPr>
            <a:picLocks noChangeAspect="1" noChangeArrowheads="1"/>
          </p:cNvPicPr>
          <p:nvPr/>
        </p:nvPicPr>
        <p:blipFill rotWithShape="1">
          <a:blip r:embed="rId10">
            <a:extLst>
              <a:ext uri="{28A0092B-C50C-407E-A947-70E740481C1C}">
                <a14:useLocalDpi xmlns:a14="http://schemas.microsoft.com/office/drawing/2010/main" val="0"/>
              </a:ext>
            </a:extLst>
          </a:blip>
          <a:srcRect l="40934" t="37029" r="41609" b="13675"/>
          <a:stretch/>
        </p:blipFill>
        <p:spPr bwMode="auto">
          <a:xfrm>
            <a:off x="6996627" y="2362854"/>
            <a:ext cx="930958" cy="1481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733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2.22222E-6 4.44033E-6 L -0.09635 0.04509 " pathEditMode="relative" rAng="0" ptsTypes="AA">
                                      <p:cBhvr>
                                        <p:cTn id="6" dur="2000" fill="hold"/>
                                        <p:tgtEl>
                                          <p:spTgt spid="1026"/>
                                        </p:tgtEl>
                                        <p:attrNameLst>
                                          <p:attrName>ppt_x</p:attrName>
                                          <p:attrName>ppt_y</p:attrName>
                                        </p:attrNameLst>
                                      </p:cBhvr>
                                      <p:rCtr x="-4826" y="22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solution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marL="0" indent="0">
                  <a:buNone/>
                </a:pPr>
                <a:r>
                  <a:rPr lang="en-US" sz="2400" b="1" dirty="0"/>
                  <a:t>Tracking from the </a:t>
                </a:r>
                <a:r>
                  <a:rPr lang="en-US" sz="2400" b="1" dirty="0">
                    <a:solidFill>
                      <a:srgbClr val="FF0000"/>
                    </a:solidFill>
                  </a:rPr>
                  <a:t>channel impulse response </a:t>
                </a:r>
                <a:r>
                  <a:rPr lang="en-US" sz="2400" b="1" dirty="0"/>
                  <a:t>(CIR)</a:t>
                </a:r>
              </a:p>
              <a:p>
                <a:r>
                  <a:rPr lang="en-US" sz="2400" dirty="0"/>
                  <a:t>Can distinguish </a:t>
                </a:r>
                <a:r>
                  <a:rPr lang="en-US" sz="2400" dirty="0">
                    <a:solidFill>
                      <a:srgbClr val="FF0000"/>
                    </a:solidFill>
                  </a:rPr>
                  <a:t>multiple reflections</a:t>
                </a:r>
                <a:r>
                  <a:rPr lang="en-US" sz="2400" dirty="0"/>
                  <a:t> in different ranges</a:t>
                </a:r>
              </a:p>
              <a:p>
                <a:r>
                  <a:rPr lang="en-US" sz="2400" dirty="0"/>
                  <a:t>Represented as a vector </a:t>
                </a:r>
                <a14:m>
                  <m:oMath xmlns:m="http://schemas.openxmlformats.org/officeDocument/2006/math">
                    <m:r>
                      <m:rPr>
                        <m:sty m:val="p"/>
                      </m:rPr>
                      <a:rPr lang="en-US" sz="2400">
                        <a:latin typeface="Cambria Math" panose="02040503050406030204" pitchFamily="18" charset="0"/>
                      </a:rPr>
                      <m:t>H</m:t>
                    </m:r>
                    <m:r>
                      <a:rPr lang="en-US" sz="2400">
                        <a:latin typeface="Cambria Math" panose="02040503050406030204" pitchFamily="18" charset="0"/>
                      </a:rPr>
                      <m:t>=</m:t>
                    </m:r>
                    <m:d>
                      <m:dPr>
                        <m:begChr m:val="{"/>
                        <m:endChr m:val="}"/>
                        <m:ctrlPr>
                          <a:rPr lang="en-US" sz="2400" i="1">
                            <a:latin typeface="Cambria Math" panose="02040503050406030204" pitchFamily="18" charset="0"/>
                          </a:rPr>
                        </m:ctrlPr>
                      </m:dPr>
                      <m:e>
                        <m:r>
                          <a:rPr lang="en-US" sz="2400" i="1">
                            <a:latin typeface="Cambria Math" panose="02040503050406030204" pitchFamily="18" charset="0"/>
                          </a:rPr>
                          <m:t>h</m:t>
                        </m:r>
                        <m:d>
                          <m:dPr>
                            <m:begChr m:val="["/>
                            <m:endChr m:val="]"/>
                            <m:ctrlPr>
                              <a:rPr lang="en-US" sz="2400" i="1">
                                <a:latin typeface="Cambria Math" panose="02040503050406030204" pitchFamily="18" charset="0"/>
                              </a:rPr>
                            </m:ctrlPr>
                          </m:dPr>
                          <m:e>
                            <m:r>
                              <a:rPr lang="en-US" sz="2400" i="1">
                                <a:latin typeface="Cambria Math" panose="02040503050406030204" pitchFamily="18" charset="0"/>
                              </a:rPr>
                              <m:t>0</m:t>
                            </m:r>
                          </m:e>
                        </m:d>
                        <m:r>
                          <a:rPr lang="en-US" sz="2400" i="1">
                            <a:latin typeface="Cambria Math" panose="02040503050406030204" pitchFamily="18" charset="0"/>
                          </a:rPr>
                          <m:t>, </m:t>
                        </m:r>
                        <m:r>
                          <a:rPr lang="en-US" sz="2400" i="1">
                            <a:latin typeface="Cambria Math" panose="02040503050406030204" pitchFamily="18" charset="0"/>
                          </a:rPr>
                          <m:t>h</m:t>
                        </m:r>
                        <m:d>
                          <m:dPr>
                            <m:begChr m:val="["/>
                            <m:endChr m:val="]"/>
                            <m:ctrlPr>
                              <a:rPr lang="en-US" sz="2400" i="1">
                                <a:latin typeface="Cambria Math" panose="02040503050406030204" pitchFamily="18" charset="0"/>
                              </a:rPr>
                            </m:ctrlPr>
                          </m:dPr>
                          <m:e>
                            <m:r>
                              <a:rPr lang="en-US" sz="2400" i="1">
                                <a:latin typeface="Cambria Math" panose="02040503050406030204" pitchFamily="18" charset="0"/>
                              </a:rPr>
                              <m:t>1</m:t>
                            </m:r>
                          </m:e>
                        </m:d>
                        <m:r>
                          <a:rPr lang="en-US" sz="2400" i="1">
                            <a:latin typeface="Cambria Math" panose="02040503050406030204" pitchFamily="18" charset="0"/>
                          </a:rPr>
                          <m:t>, …,</m:t>
                        </m:r>
                        <m:r>
                          <a:rPr lang="en-US" sz="2400" i="1">
                            <a:latin typeface="Cambria Math" panose="02040503050406030204" pitchFamily="18" charset="0"/>
                          </a:rPr>
                          <m:t>h</m:t>
                        </m:r>
                        <m:d>
                          <m:dPr>
                            <m:begChr m:val="["/>
                            <m:endChr m:val="]"/>
                            <m:ctrlPr>
                              <a:rPr lang="en-US" sz="2400" i="1">
                                <a:latin typeface="Cambria Math" panose="02040503050406030204" pitchFamily="18" charset="0"/>
                              </a:rPr>
                            </m:ctrlPr>
                          </m:dPr>
                          <m:e>
                            <m:r>
                              <a:rPr lang="en-US" sz="2400" i="1">
                                <a:latin typeface="Cambria Math" panose="02040503050406030204" pitchFamily="18" charset="0"/>
                              </a:rPr>
                              <m:t>𝑛</m:t>
                            </m:r>
                          </m:e>
                        </m:d>
                      </m:e>
                    </m:d>
                  </m:oMath>
                </a14:m>
                <a:endParaRPr lang="en-US" sz="2400" dirty="0"/>
              </a:p>
              <a:p>
                <a:pPr lvl="1"/>
                <a:r>
                  <a:rPr lang="en-US" sz="2000" dirty="0"/>
                  <a:t>Each </a:t>
                </a:r>
                <a14:m>
                  <m:oMath xmlns:m="http://schemas.openxmlformats.org/officeDocument/2006/math">
                    <m:r>
                      <a:rPr lang="en-US" sz="2000" i="1">
                        <a:latin typeface="Cambria Math" panose="02040503050406030204" pitchFamily="18" charset="0"/>
                      </a:rPr>
                      <m:t>h</m:t>
                    </m:r>
                    <m:r>
                      <a:rPr lang="en-US" sz="2000" i="1">
                        <a:latin typeface="Cambria Math" panose="02040503050406030204" pitchFamily="18" charset="0"/>
                      </a:rPr>
                      <m:t>[</m:t>
                    </m:r>
                    <m:r>
                      <a:rPr lang="en-US" sz="2000" b="0" i="1" smtClean="0">
                        <a:latin typeface="Cambria Math" panose="02040503050406030204" pitchFamily="18" charset="0"/>
                      </a:rPr>
                      <m:t>𝑘</m:t>
                    </m:r>
                    <m:r>
                      <a:rPr lang="en-US" sz="2000" i="1">
                        <a:latin typeface="Cambria Math" panose="02040503050406030204" pitchFamily="18" charset="0"/>
                      </a:rPr>
                      <m:t>]</m:t>
                    </m:r>
                  </m:oMath>
                </a14:m>
                <a:r>
                  <a:rPr lang="en-US" i="1" dirty="0"/>
                  <a:t> </a:t>
                </a:r>
                <a:r>
                  <a:rPr lang="en-US" sz="2000" dirty="0"/>
                  <a:t>captures reflections with </a:t>
                </a:r>
                <a:r>
                  <a:rPr lang="en-US" sz="2000" dirty="0">
                    <a:solidFill>
                      <a:srgbClr val="FF0000"/>
                    </a:solidFill>
                  </a:rPr>
                  <a:t>different delay</a:t>
                </a:r>
                <a:endParaRPr lang="en-US" sz="2000" dirty="0"/>
              </a:p>
              <a:p>
                <a:pPr marL="0" indent="0">
                  <a:buNone/>
                </a:pPr>
                <a:endParaRPr lang="en-US" sz="2400" dirty="0">
                  <a:solidFill>
                    <a:srgbClr val="FF0000"/>
                  </a:solidFill>
                </a:endParaRP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159" t="-182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46C4E9-6070-4511-A1E7-F763F4F9392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5" name="Group 4"/>
          <p:cNvGrpSpPr/>
          <p:nvPr/>
        </p:nvGrpSpPr>
        <p:grpSpPr>
          <a:xfrm>
            <a:off x="4262722" y="3599821"/>
            <a:ext cx="4852738" cy="2282510"/>
            <a:chOff x="4262722" y="3599821"/>
            <a:chExt cx="4852738" cy="2282510"/>
          </a:xfrm>
        </p:grpSpPr>
        <p:cxnSp>
          <p:nvCxnSpPr>
            <p:cNvPr id="6" name="Straight Arrow Connector 5"/>
            <p:cNvCxnSpPr/>
            <p:nvPr/>
          </p:nvCxnSpPr>
          <p:spPr>
            <a:xfrm>
              <a:off x="5524953" y="5432924"/>
              <a:ext cx="3255666"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5524953" y="3612122"/>
              <a:ext cx="0" cy="182880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403406" y="5032814"/>
              <a:ext cx="712054"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cxnSp>
          <p:nvCxnSpPr>
            <p:cNvPr id="9" name="Straight Connector 8"/>
            <p:cNvCxnSpPr/>
            <p:nvPr/>
          </p:nvCxnSpPr>
          <p:spPr>
            <a:xfrm>
              <a:off x="6436537" y="4433460"/>
              <a:ext cx="0" cy="1013859"/>
            </a:xfrm>
            <a:prstGeom prst="line">
              <a:avLst/>
            </a:prstGeom>
            <a:ln w="25400">
              <a:headEnd type="oval"/>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285144" y="5062571"/>
              <a:ext cx="0" cy="365760"/>
            </a:xfrm>
            <a:prstGeom prst="line">
              <a:avLst/>
            </a:prstGeom>
            <a:ln w="25400">
              <a:solidFill>
                <a:schemeClr val="accent2"/>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11359" y="4892282"/>
              <a:ext cx="0" cy="548640"/>
            </a:xfrm>
            <a:prstGeom prst="line">
              <a:avLst/>
            </a:prstGeom>
            <a:ln w="25400">
              <a:solidFill>
                <a:schemeClr val="accent3">
                  <a:lumMod val="75000"/>
                </a:schemeClr>
              </a:solidFill>
              <a:headEnd type="oval"/>
              <a:tailEnd type="non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262722" y="3599821"/>
              <a:ext cx="130516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Amplitude</a:t>
              </a:r>
            </a:p>
          </p:txBody>
        </p:sp>
        <p:sp>
          <p:nvSpPr>
            <p:cNvPr id="13" name="TextBox 12"/>
            <p:cNvSpPr txBox="1"/>
            <p:nvPr/>
          </p:nvSpPr>
          <p:spPr>
            <a:xfrm>
              <a:off x="6060036" y="4033077"/>
              <a:ext cx="87235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0.3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p:cNvSpPr txBox="1"/>
            <p:nvPr/>
          </p:nvSpPr>
          <p:spPr>
            <a:xfrm>
              <a:off x="6834606" y="4685265"/>
              <a:ext cx="87235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0.6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14"/>
            <p:cNvSpPr txBox="1"/>
            <p:nvPr/>
          </p:nvSpPr>
          <p:spPr>
            <a:xfrm>
              <a:off x="7411405" y="4448825"/>
              <a:ext cx="87235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0.8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6" name="Straight Connector 15"/>
            <p:cNvCxnSpPr/>
            <p:nvPr/>
          </p:nvCxnSpPr>
          <p:spPr>
            <a:xfrm>
              <a:off x="6186237" y="5341484"/>
              <a:ext cx="0" cy="182880"/>
            </a:xfrm>
            <a:prstGeom prst="line">
              <a:avLst/>
            </a:prstGeom>
            <a:ln w="25400">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935769" y="5336891"/>
              <a:ext cx="0" cy="182880"/>
            </a:xfrm>
            <a:prstGeom prst="line">
              <a:avLst/>
            </a:prstGeom>
            <a:ln w="25400">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355317" y="5336891"/>
              <a:ext cx="0" cy="182880"/>
            </a:xfrm>
            <a:prstGeom prst="line">
              <a:avLst/>
            </a:prstGeom>
            <a:ln w="25400">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694600" y="5342333"/>
              <a:ext cx="0" cy="182880"/>
            </a:xfrm>
            <a:prstGeom prst="line">
              <a:avLst/>
            </a:prstGeom>
            <a:ln w="25400">
              <a:solidFill>
                <a:schemeClr val="bg1">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p:cNvSpPr txBox="1"/>
                <p:nvPr/>
              </p:nvSpPr>
              <p:spPr>
                <a:xfrm>
                  <a:off x="5821183" y="5482221"/>
                  <a:ext cx="71160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oMath>
                    </m:oMathPara>
                  </a14:m>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7" name="TextBox 46"/>
                <p:cNvSpPr txBox="1">
                  <a:spLocks noRot="1" noChangeAspect="1" noMove="1" noResize="1" noEditPoints="1" noAdjustHandles="1" noChangeArrowheads="1" noChangeShapeType="1" noTextEdit="1"/>
                </p:cNvSpPr>
                <p:nvPr/>
              </p:nvSpPr>
              <p:spPr>
                <a:xfrm>
                  <a:off x="5821183" y="5482221"/>
                  <a:ext cx="711605" cy="400110"/>
                </a:xfrm>
                <a:prstGeom prst="rect">
                  <a:avLst/>
                </a:prstGeom>
                <a:blipFill>
                  <a:blip r:embed="rId4"/>
                  <a:stretch>
                    <a:fillRect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6603102" y="5479792"/>
                  <a:ext cx="71160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oMath>
                    </m:oMathPara>
                  </a14:m>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8" name="TextBox 47"/>
                <p:cNvSpPr txBox="1">
                  <a:spLocks noRot="1" noChangeAspect="1" noMove="1" noResize="1" noEditPoints="1" noAdjustHandles="1" noChangeArrowheads="1" noChangeShapeType="1" noTextEdit="1"/>
                </p:cNvSpPr>
                <p:nvPr/>
              </p:nvSpPr>
              <p:spPr>
                <a:xfrm>
                  <a:off x="6603102" y="5479792"/>
                  <a:ext cx="711605" cy="400110"/>
                </a:xfrm>
                <a:prstGeom prst="rect">
                  <a:avLst/>
                </a:prstGeom>
                <a:blipFill>
                  <a:blip r:embed="rId5"/>
                  <a:stretch>
                    <a:fillRect b="-1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7270854" y="5469310"/>
                  <a:ext cx="71160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oMath>
                    </m:oMathPara>
                  </a14:m>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7270854" y="5469310"/>
                  <a:ext cx="711605" cy="400110"/>
                </a:xfrm>
                <a:prstGeom prst="rect">
                  <a:avLst/>
                </a:prstGeom>
                <a:blipFill>
                  <a:blip r:embed="rId6"/>
                  <a:stretch>
                    <a:fillRect r="-862" b="-151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8012028" y="5469310"/>
                  <a:ext cx="71160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h</m:t>
                        </m:r>
                        <m:r>
                          <a:rPr kumimoji="0" lang="en-US"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oMath>
                    </m:oMathPara>
                  </a14:m>
                  <a:endParaRPr kumimoji="0" lang="en-US" sz="20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8012028" y="5469310"/>
                  <a:ext cx="711605" cy="400110"/>
                </a:xfrm>
                <a:prstGeom prst="rect">
                  <a:avLst/>
                </a:prstGeom>
                <a:blipFill>
                  <a:blip r:embed="rId7"/>
                  <a:stretch>
                    <a:fillRect b="-15152"/>
                  </a:stretch>
                </a:blipFill>
              </p:spPr>
              <p:txBody>
                <a:bodyPr/>
                <a:lstStyle/>
                <a:p>
                  <a:r>
                    <a:rPr lang="en-US">
                      <a:noFill/>
                    </a:rPr>
                    <a:t> </a:t>
                  </a:r>
                </a:p>
              </p:txBody>
            </p:sp>
          </mc:Fallback>
        </mc:AlternateContent>
      </p:grpSp>
      <p:grpSp>
        <p:nvGrpSpPr>
          <p:cNvPr id="24" name="Group 23"/>
          <p:cNvGrpSpPr/>
          <p:nvPr/>
        </p:nvGrpSpPr>
        <p:grpSpPr>
          <a:xfrm>
            <a:off x="89959" y="3598407"/>
            <a:ext cx="4142900" cy="2945895"/>
            <a:chOff x="89959" y="3598407"/>
            <a:chExt cx="4142900" cy="2945895"/>
          </a:xfrm>
        </p:grpSpPr>
        <p:pic>
          <p:nvPicPr>
            <p:cNvPr id="25" name="Picture 2" descr="http://www.ikea.com/PIAimages/0122106_PE278491_S5.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2161" r="22161"/>
            <a:stretch/>
          </p:blipFill>
          <p:spPr bwMode="auto">
            <a:xfrm>
              <a:off x="2878657" y="5407597"/>
              <a:ext cx="632892" cy="113670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rotWithShape="1">
            <a:blip r:embed="rId9" cstate="print">
              <a:extLst>
                <a:ext uri="{28A0092B-C50C-407E-A947-70E740481C1C}">
                  <a14:useLocalDpi xmlns:a14="http://schemas.microsoft.com/office/drawing/2010/main" val="0"/>
                </a:ext>
              </a:extLst>
            </a:blip>
            <a:srcRect r="11552"/>
            <a:stretch/>
          </p:blipFill>
          <p:spPr>
            <a:xfrm>
              <a:off x="89959" y="4001294"/>
              <a:ext cx="538691" cy="914400"/>
            </a:xfrm>
            <a:prstGeom prst="rect">
              <a:avLst/>
            </a:prstGeom>
          </p:spPr>
        </p:pic>
        <p:pic>
          <p:nvPicPr>
            <p:cNvPr id="27" name="Picture 2" descr="https://edc2.healthtap.com/ht-staging/user_answer/reference_image/11369/large/Trigger_finger.jpeg?1386670654"/>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2815" t="21754"/>
            <a:stretch/>
          </p:blipFill>
          <p:spPr bwMode="auto">
            <a:xfrm>
              <a:off x="2674932" y="3598407"/>
              <a:ext cx="671096" cy="4015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unisci24.com/data_images/wlls/48/338049-table.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7330"/>
            <a:stretch/>
          </p:blipFill>
          <p:spPr bwMode="auto">
            <a:xfrm>
              <a:off x="1896233" y="4273693"/>
              <a:ext cx="2336626" cy="1133903"/>
            </a:xfrm>
            <a:prstGeom prst="rect">
              <a:avLst/>
            </a:prstGeom>
            <a:noFill/>
            <a:extLst>
              <a:ext uri="{909E8E84-426E-40DD-AFC4-6F175D3DCCD1}">
                <a14:hiddenFill xmlns:a14="http://schemas.microsoft.com/office/drawing/2010/main">
                  <a:solidFill>
                    <a:srgbClr val="FFFFFF"/>
                  </a:solidFill>
                </a14:hiddenFill>
              </a:ext>
            </a:extLst>
          </p:spPr>
        </p:pic>
        <p:cxnSp>
          <p:nvCxnSpPr>
            <p:cNvPr id="29" name="Straight Arrow Connector 28"/>
            <p:cNvCxnSpPr/>
            <p:nvPr/>
          </p:nvCxnSpPr>
          <p:spPr>
            <a:xfrm>
              <a:off x="733530" y="4437726"/>
              <a:ext cx="1129050" cy="247539"/>
            </a:xfrm>
            <a:prstGeom prst="straightConnector1">
              <a:avLst/>
            </a:prstGeom>
            <a:ln w="254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749148" y="4557953"/>
              <a:ext cx="2147856" cy="1170753"/>
            </a:xfrm>
            <a:prstGeom prst="straightConnector1">
              <a:avLst/>
            </a:prstGeom>
            <a:ln w="25400">
              <a:solidFill>
                <a:schemeClr val="accent3">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733530" y="3815586"/>
              <a:ext cx="1946073" cy="552011"/>
            </a:xfrm>
            <a:prstGeom prst="straightConnector1">
              <a:avLst/>
            </a:prstGeom>
            <a:ln w="25400">
              <a:solidFill>
                <a:schemeClr val="accent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172205" y="4245655"/>
              <a:ext cx="87235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0.3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Box 32"/>
            <p:cNvSpPr txBox="1"/>
            <p:nvPr/>
          </p:nvSpPr>
          <p:spPr>
            <a:xfrm>
              <a:off x="1344085" y="3626525"/>
              <a:ext cx="87235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0.6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p:cNvSpPr txBox="1"/>
            <p:nvPr/>
          </p:nvSpPr>
          <p:spPr>
            <a:xfrm>
              <a:off x="1494749" y="5251627"/>
              <a:ext cx="87235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0.8 </a:t>
              </a: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ms</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27842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3E2720-864E-A244-9C85-90373E5633B0}"/>
              </a:ext>
            </a:extLst>
          </p:cNvPr>
          <p:cNvPicPr>
            <a:picLocks noChangeAspect="1"/>
          </p:cNvPicPr>
          <p:nvPr/>
        </p:nvPicPr>
        <p:blipFill>
          <a:blip r:embed="rId2"/>
          <a:stretch>
            <a:fillRect/>
          </a:stretch>
        </p:blipFill>
        <p:spPr>
          <a:xfrm>
            <a:off x="3565155" y="0"/>
            <a:ext cx="5206340" cy="6744576"/>
          </a:xfrm>
          <a:prstGeom prst="rect">
            <a:avLst/>
          </a:prstGeom>
        </p:spPr>
      </p:pic>
      <p:cxnSp>
        <p:nvCxnSpPr>
          <p:cNvPr id="4" name="Straight Connector 3">
            <a:extLst>
              <a:ext uri="{FF2B5EF4-FFF2-40B4-BE49-F238E27FC236}">
                <a16:creationId xmlns:a16="http://schemas.microsoft.com/office/drawing/2014/main" id="{D15517EE-55D9-2A4A-B5ED-BA98741E47FB}"/>
              </a:ext>
            </a:extLst>
          </p:cNvPr>
          <p:cNvCxnSpPr>
            <a:cxnSpLocks/>
          </p:cNvCxnSpPr>
          <p:nvPr/>
        </p:nvCxnSpPr>
        <p:spPr>
          <a:xfrm>
            <a:off x="393684" y="4470894"/>
            <a:ext cx="2784989"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 name="TextBox 4">
            <a:extLst>
              <a:ext uri="{FF2B5EF4-FFF2-40B4-BE49-F238E27FC236}">
                <a16:creationId xmlns:a16="http://schemas.microsoft.com/office/drawing/2014/main" id="{8FA577A9-B5A6-1648-90AC-F8CF5707CB87}"/>
              </a:ext>
            </a:extLst>
          </p:cNvPr>
          <p:cNvSpPr txBox="1"/>
          <p:nvPr/>
        </p:nvSpPr>
        <p:spPr>
          <a:xfrm>
            <a:off x="1845105" y="4587373"/>
            <a:ext cx="189190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Time/Sample</a:t>
            </a:r>
          </a:p>
        </p:txBody>
      </p:sp>
      <p:cxnSp>
        <p:nvCxnSpPr>
          <p:cNvPr id="6" name="Straight Arrow Connector 5">
            <a:extLst>
              <a:ext uri="{FF2B5EF4-FFF2-40B4-BE49-F238E27FC236}">
                <a16:creationId xmlns:a16="http://schemas.microsoft.com/office/drawing/2014/main" id="{F9D75C6A-1039-A240-9805-2F5652FEBE97}"/>
              </a:ext>
            </a:extLst>
          </p:cNvPr>
          <p:cNvCxnSpPr>
            <a:cxnSpLocks/>
          </p:cNvCxnSpPr>
          <p:nvPr/>
        </p:nvCxnSpPr>
        <p:spPr>
          <a:xfrm flipV="1">
            <a:off x="1192071" y="3208150"/>
            <a:ext cx="0" cy="1253308"/>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7" name="Straight Connector 6">
            <a:extLst>
              <a:ext uri="{FF2B5EF4-FFF2-40B4-BE49-F238E27FC236}">
                <a16:creationId xmlns:a16="http://schemas.microsoft.com/office/drawing/2014/main" id="{4730F453-25E8-FB49-8503-6E933EFB958B}"/>
              </a:ext>
            </a:extLst>
          </p:cNvPr>
          <p:cNvCxnSpPr/>
          <p:nvPr/>
        </p:nvCxnSpPr>
        <p:spPr>
          <a:xfrm>
            <a:off x="390758" y="4312110"/>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5932CF2-9D00-DA4F-9547-FBC9A3247AB0}"/>
              </a:ext>
            </a:extLst>
          </p:cNvPr>
          <p:cNvCxnSpPr/>
          <p:nvPr/>
        </p:nvCxnSpPr>
        <p:spPr>
          <a:xfrm>
            <a:off x="657458" y="4312110"/>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E95751B-642F-994A-A882-1EB01EFB71C4}"/>
              </a:ext>
            </a:extLst>
          </p:cNvPr>
          <p:cNvCxnSpPr/>
          <p:nvPr/>
        </p:nvCxnSpPr>
        <p:spPr>
          <a:xfrm>
            <a:off x="924158" y="4312110"/>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47E147-11AF-5549-AEBC-45C378EFC747}"/>
              </a:ext>
            </a:extLst>
          </p:cNvPr>
          <p:cNvCxnSpPr/>
          <p:nvPr/>
        </p:nvCxnSpPr>
        <p:spPr>
          <a:xfrm>
            <a:off x="1190858" y="4312110"/>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63A36B1-0483-0140-A582-CBFB7B286C92}"/>
              </a:ext>
            </a:extLst>
          </p:cNvPr>
          <p:cNvCxnSpPr/>
          <p:nvPr/>
        </p:nvCxnSpPr>
        <p:spPr>
          <a:xfrm>
            <a:off x="1457558" y="4312110"/>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FB729CC-1D45-BC46-8587-36415BA13C62}"/>
              </a:ext>
            </a:extLst>
          </p:cNvPr>
          <p:cNvCxnSpPr/>
          <p:nvPr/>
        </p:nvCxnSpPr>
        <p:spPr>
          <a:xfrm>
            <a:off x="1724258" y="4312110"/>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C8506FE-8288-CA40-A15D-6D44BF221C21}"/>
              </a:ext>
            </a:extLst>
          </p:cNvPr>
          <p:cNvCxnSpPr/>
          <p:nvPr/>
        </p:nvCxnSpPr>
        <p:spPr>
          <a:xfrm>
            <a:off x="1990958" y="4312110"/>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CAB455D-84AC-8B48-A77B-A23D064EE627}"/>
              </a:ext>
            </a:extLst>
          </p:cNvPr>
          <p:cNvCxnSpPr/>
          <p:nvPr/>
        </p:nvCxnSpPr>
        <p:spPr>
          <a:xfrm>
            <a:off x="2257658" y="4312110"/>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6E25163-815E-624C-9B87-902EC3DE1C1A}"/>
              </a:ext>
            </a:extLst>
          </p:cNvPr>
          <p:cNvCxnSpPr/>
          <p:nvPr/>
        </p:nvCxnSpPr>
        <p:spPr>
          <a:xfrm>
            <a:off x="2524358" y="4312110"/>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3099925-DB46-6940-9313-BB12145107CE}"/>
              </a:ext>
            </a:extLst>
          </p:cNvPr>
          <p:cNvCxnSpPr/>
          <p:nvPr/>
        </p:nvCxnSpPr>
        <p:spPr>
          <a:xfrm>
            <a:off x="2791058" y="4312110"/>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DA99069-8EEC-1E48-B013-0D5BB2DC30B8}"/>
              </a:ext>
            </a:extLst>
          </p:cNvPr>
          <p:cNvCxnSpPr>
            <a:cxnSpLocks/>
          </p:cNvCxnSpPr>
          <p:nvPr/>
        </p:nvCxnSpPr>
        <p:spPr>
          <a:xfrm flipH="1">
            <a:off x="-988590" y="4470894"/>
            <a:ext cx="1361095"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8" name="Straight Connector 17">
            <a:extLst>
              <a:ext uri="{FF2B5EF4-FFF2-40B4-BE49-F238E27FC236}">
                <a16:creationId xmlns:a16="http://schemas.microsoft.com/office/drawing/2014/main" id="{2D8D2C4F-98E3-6844-BC4F-1A5A989E65C1}"/>
              </a:ext>
            </a:extLst>
          </p:cNvPr>
          <p:cNvCxnSpPr/>
          <p:nvPr/>
        </p:nvCxnSpPr>
        <p:spPr>
          <a:xfrm flipH="1">
            <a:off x="199124" y="4312110"/>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19B30BA-7203-E446-BA05-3B669FB09EC6}"/>
              </a:ext>
            </a:extLst>
          </p:cNvPr>
          <p:cNvCxnSpPr/>
          <p:nvPr/>
        </p:nvCxnSpPr>
        <p:spPr>
          <a:xfrm flipH="1">
            <a:off x="-67576" y="4312110"/>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21CDA2A-6E32-7747-8956-EA361BAE2645}"/>
              </a:ext>
            </a:extLst>
          </p:cNvPr>
          <p:cNvCxnSpPr/>
          <p:nvPr/>
        </p:nvCxnSpPr>
        <p:spPr>
          <a:xfrm flipH="1">
            <a:off x="-334276" y="4312110"/>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C56323B-B353-1F41-A833-CAA4A0549900}"/>
              </a:ext>
            </a:extLst>
          </p:cNvPr>
          <p:cNvCxnSpPr/>
          <p:nvPr/>
        </p:nvCxnSpPr>
        <p:spPr>
          <a:xfrm flipH="1">
            <a:off x="-600976" y="4312110"/>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C9C6473-4030-2545-AAF5-DC39955B1014}"/>
              </a:ext>
            </a:extLst>
          </p:cNvPr>
          <p:cNvSpPr txBox="1"/>
          <p:nvPr/>
        </p:nvSpPr>
        <p:spPr>
          <a:xfrm>
            <a:off x="705940" y="4501313"/>
            <a:ext cx="46281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cxnSp>
        <p:nvCxnSpPr>
          <p:cNvPr id="23" name="Straight Arrow Connector 22">
            <a:extLst>
              <a:ext uri="{FF2B5EF4-FFF2-40B4-BE49-F238E27FC236}">
                <a16:creationId xmlns:a16="http://schemas.microsoft.com/office/drawing/2014/main" id="{1D05759C-85FF-0148-819E-E00F4EF0EE3F}"/>
              </a:ext>
            </a:extLst>
          </p:cNvPr>
          <p:cNvCxnSpPr>
            <a:cxnSpLocks/>
          </p:cNvCxnSpPr>
          <p:nvPr/>
        </p:nvCxnSpPr>
        <p:spPr>
          <a:xfrm flipV="1">
            <a:off x="1452157" y="3502617"/>
            <a:ext cx="0" cy="968278"/>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24" name="Straight Arrow Connector 23">
            <a:extLst>
              <a:ext uri="{FF2B5EF4-FFF2-40B4-BE49-F238E27FC236}">
                <a16:creationId xmlns:a16="http://schemas.microsoft.com/office/drawing/2014/main" id="{924CCEE6-B86A-7547-A8A8-FE28C60110CA}"/>
              </a:ext>
            </a:extLst>
          </p:cNvPr>
          <p:cNvCxnSpPr>
            <a:cxnSpLocks/>
          </p:cNvCxnSpPr>
          <p:nvPr/>
        </p:nvCxnSpPr>
        <p:spPr>
          <a:xfrm flipV="1">
            <a:off x="1724258" y="4014061"/>
            <a:ext cx="0" cy="45683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25" name="Straight Arrow Connector 24">
            <a:extLst>
              <a:ext uri="{FF2B5EF4-FFF2-40B4-BE49-F238E27FC236}">
                <a16:creationId xmlns:a16="http://schemas.microsoft.com/office/drawing/2014/main" id="{18638717-34CC-AB4D-9C7C-29D670A665E4}"/>
              </a:ext>
            </a:extLst>
          </p:cNvPr>
          <p:cNvCxnSpPr>
            <a:cxnSpLocks/>
          </p:cNvCxnSpPr>
          <p:nvPr/>
        </p:nvCxnSpPr>
        <p:spPr>
          <a:xfrm flipV="1">
            <a:off x="1996359" y="3797085"/>
            <a:ext cx="0" cy="673810"/>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cxnSp>
        <p:nvCxnSpPr>
          <p:cNvPr id="26" name="Straight Arrow Connector 25">
            <a:extLst>
              <a:ext uri="{FF2B5EF4-FFF2-40B4-BE49-F238E27FC236}">
                <a16:creationId xmlns:a16="http://schemas.microsoft.com/office/drawing/2014/main" id="{5784BE1A-F3A7-8040-8784-CA56D911BB0B}"/>
              </a:ext>
            </a:extLst>
          </p:cNvPr>
          <p:cNvCxnSpPr>
            <a:cxnSpLocks/>
          </p:cNvCxnSpPr>
          <p:nvPr/>
        </p:nvCxnSpPr>
        <p:spPr>
          <a:xfrm flipV="1">
            <a:off x="2268460" y="4014061"/>
            <a:ext cx="0" cy="456834"/>
          </a:xfrm>
          <a:prstGeom prst="straightConnector1">
            <a:avLst/>
          </a:prstGeom>
          <a:solidFill>
            <a:schemeClr val="accent6">
              <a:lumMod val="60000"/>
              <a:lumOff val="40000"/>
            </a:schemeClr>
          </a:solidFill>
          <a:ln w="47625">
            <a:solidFill>
              <a:schemeClr val="accent6">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cxnSp>
      <p:sp>
        <p:nvSpPr>
          <p:cNvPr id="27" name="TextBox 26">
            <a:extLst>
              <a:ext uri="{FF2B5EF4-FFF2-40B4-BE49-F238E27FC236}">
                <a16:creationId xmlns:a16="http://schemas.microsoft.com/office/drawing/2014/main" id="{FE731574-7DCD-3D4D-8070-E865DD074E48}"/>
              </a:ext>
            </a:extLst>
          </p:cNvPr>
          <p:cNvSpPr txBox="1"/>
          <p:nvPr/>
        </p:nvSpPr>
        <p:spPr>
          <a:xfrm>
            <a:off x="-37284" y="2315057"/>
            <a:ext cx="241207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Impulse response</a:t>
            </a:r>
          </a:p>
        </p:txBody>
      </p:sp>
      <p:sp>
        <p:nvSpPr>
          <p:cNvPr id="28" name="Freeform 27">
            <a:extLst>
              <a:ext uri="{FF2B5EF4-FFF2-40B4-BE49-F238E27FC236}">
                <a16:creationId xmlns:a16="http://schemas.microsoft.com/office/drawing/2014/main" id="{D6A96D53-F1F2-944E-9A39-177A3D5702DC}"/>
              </a:ext>
            </a:extLst>
          </p:cNvPr>
          <p:cNvSpPr/>
          <p:nvPr/>
        </p:nvSpPr>
        <p:spPr>
          <a:xfrm rot="15356661">
            <a:off x="2194666" y="4558003"/>
            <a:ext cx="1718768" cy="1221069"/>
          </a:xfrm>
          <a:custGeom>
            <a:avLst/>
            <a:gdLst>
              <a:gd name="connsiteX0" fmla="*/ 1273609 w 1273609"/>
              <a:gd name="connsiteY0" fmla="*/ 0 h 1069383"/>
              <a:gd name="connsiteX1" fmla="*/ 157731 w 1273609"/>
              <a:gd name="connsiteY1" fmla="*/ 449451 h 1069383"/>
              <a:gd name="connsiteX2" fmla="*/ 33745 w 1273609"/>
              <a:gd name="connsiteY2" fmla="*/ 1069383 h 1069383"/>
            </a:gdLst>
            <a:ahLst/>
            <a:cxnLst>
              <a:cxn ang="0">
                <a:pos x="connsiteX0" y="connsiteY0"/>
              </a:cxn>
              <a:cxn ang="0">
                <a:pos x="connsiteX1" y="connsiteY1"/>
              </a:cxn>
              <a:cxn ang="0">
                <a:pos x="connsiteX2" y="connsiteY2"/>
              </a:cxn>
            </a:cxnLst>
            <a:rect l="l" t="t" r="r" b="b"/>
            <a:pathLst>
              <a:path w="1273609" h="1069383">
                <a:moveTo>
                  <a:pt x="1273609" y="0"/>
                </a:moveTo>
                <a:cubicBezTo>
                  <a:pt x="818992" y="135610"/>
                  <a:pt x="364375" y="271221"/>
                  <a:pt x="157731" y="449451"/>
                </a:cubicBezTo>
                <a:cubicBezTo>
                  <a:pt x="-48913" y="627682"/>
                  <a:pt x="-7584" y="848532"/>
                  <a:pt x="33745" y="1069383"/>
                </a:cubicBezTo>
              </a:path>
            </a:pathLst>
          </a:custGeom>
          <a:ln w="53975">
            <a:solidFill>
              <a:srgbClr val="FF0000"/>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28">
            <a:extLst>
              <a:ext uri="{FF2B5EF4-FFF2-40B4-BE49-F238E27FC236}">
                <a16:creationId xmlns:a16="http://schemas.microsoft.com/office/drawing/2014/main" id="{F88F0614-4716-3D46-B21D-D8E395437B90}"/>
              </a:ext>
            </a:extLst>
          </p:cNvPr>
          <p:cNvSpPr/>
          <p:nvPr/>
        </p:nvSpPr>
        <p:spPr>
          <a:xfrm rot="15356661">
            <a:off x="2505437" y="3917801"/>
            <a:ext cx="1047289" cy="1835981"/>
          </a:xfrm>
          <a:custGeom>
            <a:avLst/>
            <a:gdLst>
              <a:gd name="connsiteX0" fmla="*/ 1273609 w 1273609"/>
              <a:gd name="connsiteY0" fmla="*/ 0 h 1069383"/>
              <a:gd name="connsiteX1" fmla="*/ 157731 w 1273609"/>
              <a:gd name="connsiteY1" fmla="*/ 449451 h 1069383"/>
              <a:gd name="connsiteX2" fmla="*/ 33745 w 1273609"/>
              <a:gd name="connsiteY2" fmla="*/ 1069383 h 1069383"/>
            </a:gdLst>
            <a:ahLst/>
            <a:cxnLst>
              <a:cxn ang="0">
                <a:pos x="connsiteX0" y="connsiteY0"/>
              </a:cxn>
              <a:cxn ang="0">
                <a:pos x="connsiteX1" y="connsiteY1"/>
              </a:cxn>
              <a:cxn ang="0">
                <a:pos x="connsiteX2" y="connsiteY2"/>
              </a:cxn>
            </a:cxnLst>
            <a:rect l="l" t="t" r="r" b="b"/>
            <a:pathLst>
              <a:path w="1273609" h="1069383">
                <a:moveTo>
                  <a:pt x="1273609" y="0"/>
                </a:moveTo>
                <a:cubicBezTo>
                  <a:pt x="818992" y="135610"/>
                  <a:pt x="364375" y="271221"/>
                  <a:pt x="157731" y="449451"/>
                </a:cubicBezTo>
                <a:cubicBezTo>
                  <a:pt x="-48913" y="627682"/>
                  <a:pt x="-7584" y="848532"/>
                  <a:pt x="33745" y="1069383"/>
                </a:cubicBezTo>
              </a:path>
            </a:pathLst>
          </a:custGeom>
          <a:ln w="53975">
            <a:solidFill>
              <a:srgbClr val="FF0000"/>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DA059379-2033-334A-B45C-C47CC9D201F6}"/>
              </a:ext>
            </a:extLst>
          </p:cNvPr>
          <p:cNvSpPr/>
          <p:nvPr/>
        </p:nvSpPr>
        <p:spPr>
          <a:xfrm>
            <a:off x="4788976" y="5424407"/>
            <a:ext cx="1239865" cy="72606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46CAC9B5-C8CC-434F-9790-ACE4EC8C53CC}"/>
              </a:ext>
            </a:extLst>
          </p:cNvPr>
          <p:cNvSpPr/>
          <p:nvPr/>
        </p:nvSpPr>
        <p:spPr>
          <a:xfrm>
            <a:off x="5256682" y="4424397"/>
            <a:ext cx="2163060" cy="72606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51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5D2A58-C63C-1B41-B059-10300C6A00C4}"/>
              </a:ext>
            </a:extLst>
          </p:cNvPr>
          <p:cNvSpPr txBox="1"/>
          <p:nvPr/>
        </p:nvSpPr>
        <p:spPr>
          <a:xfrm>
            <a:off x="0" y="2700366"/>
            <a:ext cx="9144000" cy="1629586"/>
          </a:xfrm>
          <a:prstGeom prst="rect">
            <a:avLst/>
          </a:prstGeom>
          <a:solidFill>
            <a:schemeClr val="accent1">
              <a:lumMod val="75000"/>
            </a:schemeClr>
          </a:solidFill>
        </p:spPr>
        <p:txBody>
          <a:bodyPr wrap="square"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libri" panose="020F0502020204030204"/>
                <a:ea typeface="+mn-ea"/>
                <a:cs typeface="+mn-cs"/>
              </a:rPr>
              <a:t>RADAR</a:t>
            </a:r>
          </a:p>
          <a:p>
            <a:pPr lvl="0" algn="ctr">
              <a:defRPr/>
            </a:pPr>
            <a:r>
              <a:rPr lang="en-US" sz="3600" dirty="0">
                <a:solidFill>
                  <a:schemeClr val="bg1"/>
                </a:solidFill>
              </a:rPr>
              <a:t>(</a:t>
            </a:r>
            <a:r>
              <a:rPr lang="en-US" sz="3600" dirty="0" err="1">
                <a:solidFill>
                  <a:schemeClr val="bg1"/>
                </a:solidFill>
              </a:rPr>
              <a:t>RAdio</a:t>
            </a:r>
            <a:r>
              <a:rPr lang="en-US" sz="3600" dirty="0">
                <a:solidFill>
                  <a:schemeClr val="bg1"/>
                </a:solidFill>
              </a:rPr>
              <a:t> Detection And Ranging)</a:t>
            </a:r>
            <a:endParaRPr kumimoji="0" lang="en-US" sz="3600" b="0" i="0" u="none" strike="noStrike" kern="1200" cap="none" spc="0" normalizeH="0" baseline="0" noProof="0" dirty="0">
              <a:ln>
                <a:noFill/>
              </a:ln>
              <a:solidFill>
                <a:schemeClr val="bg1"/>
              </a:solidFill>
              <a:effectLst/>
              <a:uLnTx/>
              <a:uFillTx/>
              <a:latin typeface="Calibri" panose="020F0502020204030204"/>
            </a:endParaRPr>
          </a:p>
        </p:txBody>
      </p:sp>
    </p:spTree>
    <p:extLst>
      <p:ext uri="{BB962C8B-B14F-4D97-AF65-F5344CB8AC3E}">
        <p14:creationId xmlns:p14="http://schemas.microsoft.com/office/powerpoint/2010/main" val="51747089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79066-DA32-4C4C-900B-1C535B8B3891}"/>
              </a:ext>
            </a:extLst>
          </p:cNvPr>
          <p:cNvPicPr>
            <a:picLocks noChangeAspect="1"/>
          </p:cNvPicPr>
          <p:nvPr/>
        </p:nvPicPr>
        <p:blipFill rotWithShape="1">
          <a:blip r:embed="rId2"/>
          <a:srcRect r="26991"/>
          <a:stretch/>
        </p:blipFill>
        <p:spPr>
          <a:xfrm>
            <a:off x="40341" y="1775009"/>
            <a:ext cx="4437530" cy="3395277"/>
          </a:xfrm>
          <a:prstGeom prst="rect">
            <a:avLst/>
          </a:prstGeom>
        </p:spPr>
      </p:pic>
      <p:pic>
        <p:nvPicPr>
          <p:cNvPr id="3" name="Picture 2">
            <a:extLst>
              <a:ext uri="{FF2B5EF4-FFF2-40B4-BE49-F238E27FC236}">
                <a16:creationId xmlns:a16="http://schemas.microsoft.com/office/drawing/2014/main" id="{423F4BFE-BE17-B948-A251-F7A2FD7793E6}"/>
              </a:ext>
            </a:extLst>
          </p:cNvPr>
          <p:cNvPicPr>
            <a:picLocks noChangeAspect="1"/>
          </p:cNvPicPr>
          <p:nvPr/>
        </p:nvPicPr>
        <p:blipFill>
          <a:blip r:embed="rId3"/>
          <a:stretch>
            <a:fillRect/>
          </a:stretch>
        </p:blipFill>
        <p:spPr>
          <a:xfrm>
            <a:off x="4666129" y="1769461"/>
            <a:ext cx="4437530" cy="3395277"/>
          </a:xfrm>
          <a:prstGeom prst="rect">
            <a:avLst/>
          </a:prstGeom>
        </p:spPr>
      </p:pic>
      <p:sp>
        <p:nvSpPr>
          <p:cNvPr id="4" name="TextBox 3">
            <a:extLst>
              <a:ext uri="{FF2B5EF4-FFF2-40B4-BE49-F238E27FC236}">
                <a16:creationId xmlns:a16="http://schemas.microsoft.com/office/drawing/2014/main" id="{3A000E12-4B2B-4B42-88A0-9F79BA8C700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RADAR</a:t>
            </a:r>
          </a:p>
        </p:txBody>
      </p:sp>
    </p:spTree>
    <p:extLst>
      <p:ext uri="{BB962C8B-B14F-4D97-AF65-F5344CB8AC3E}">
        <p14:creationId xmlns:p14="http://schemas.microsoft.com/office/powerpoint/2010/main" val="2068604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4040DC8-571D-414A-8893-4B56E72E6E08}"/>
              </a:ext>
            </a:extLst>
          </p:cNvPr>
          <p:cNvSpPr/>
          <p:nvPr/>
        </p:nvSpPr>
        <p:spPr>
          <a:xfrm>
            <a:off x="635430" y="1658319"/>
            <a:ext cx="542440" cy="5114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2491787-D333-6440-AE4C-0ED4083AB963}"/>
              </a:ext>
            </a:extLst>
          </p:cNvPr>
          <p:cNvSpPr/>
          <p:nvPr/>
        </p:nvSpPr>
        <p:spPr>
          <a:xfrm>
            <a:off x="4212956" y="1658319"/>
            <a:ext cx="542440" cy="5114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969CEF2C-F15D-1847-BDA2-02B2DE0A4680}"/>
              </a:ext>
            </a:extLst>
          </p:cNvPr>
          <p:cNvCxnSpPr>
            <a:cxnSpLocks/>
          </p:cNvCxnSpPr>
          <p:nvPr/>
        </p:nvCxnSpPr>
        <p:spPr>
          <a:xfrm flipV="1">
            <a:off x="1308831" y="1914042"/>
            <a:ext cx="2767222" cy="1"/>
          </a:xfrm>
          <a:prstGeom prst="line">
            <a:avLst/>
          </a:prstGeom>
          <a:ln w="44450">
            <a:solidFill>
              <a:schemeClr val="accent2">
                <a:lumMod val="75000"/>
              </a:schemeClr>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3965CD5-DA47-1449-8A16-287AD8AABB89}"/>
              </a:ext>
            </a:extLst>
          </p:cNvPr>
          <p:cNvSpPr txBox="1"/>
          <p:nvPr/>
        </p:nvSpPr>
        <p:spPr>
          <a:xfrm>
            <a:off x="-5121" y="2169763"/>
            <a:ext cx="1823542" cy="400110"/>
          </a:xfrm>
          <a:prstGeom prst="rect">
            <a:avLst/>
          </a:prstGeom>
          <a:noFill/>
        </p:spPr>
        <p:txBody>
          <a:bodyPr wrap="square" rtlCol="0">
            <a:spAutoFit/>
          </a:bodyPr>
          <a:lstStyle/>
          <a:p>
            <a:pPr algn="ctr"/>
            <a:r>
              <a:rPr lang="en-US" sz="2000" dirty="0"/>
              <a:t>Signal source</a:t>
            </a:r>
          </a:p>
        </p:txBody>
      </p:sp>
      <p:sp>
        <p:nvSpPr>
          <p:cNvPr id="8" name="TextBox 7">
            <a:extLst>
              <a:ext uri="{FF2B5EF4-FFF2-40B4-BE49-F238E27FC236}">
                <a16:creationId xmlns:a16="http://schemas.microsoft.com/office/drawing/2014/main" id="{651B2FB5-CE70-7645-BE91-6FB053C8B22A}"/>
              </a:ext>
            </a:extLst>
          </p:cNvPr>
          <p:cNvSpPr txBox="1"/>
          <p:nvPr/>
        </p:nvSpPr>
        <p:spPr>
          <a:xfrm>
            <a:off x="3600864" y="2154265"/>
            <a:ext cx="1823542" cy="400110"/>
          </a:xfrm>
          <a:prstGeom prst="rect">
            <a:avLst/>
          </a:prstGeom>
          <a:noFill/>
        </p:spPr>
        <p:txBody>
          <a:bodyPr wrap="square" rtlCol="0">
            <a:spAutoFit/>
          </a:bodyPr>
          <a:lstStyle/>
          <a:p>
            <a:pPr algn="ctr"/>
            <a:r>
              <a:rPr lang="en-US" sz="2000" dirty="0"/>
              <a:t>observer</a:t>
            </a:r>
          </a:p>
        </p:txBody>
      </p:sp>
      <p:sp>
        <p:nvSpPr>
          <p:cNvPr id="9" name="TextBox 8">
            <a:extLst>
              <a:ext uri="{FF2B5EF4-FFF2-40B4-BE49-F238E27FC236}">
                <a16:creationId xmlns:a16="http://schemas.microsoft.com/office/drawing/2014/main" id="{BFBE292B-F74A-B749-8B02-92F0CE971873}"/>
              </a:ext>
            </a:extLst>
          </p:cNvPr>
          <p:cNvSpPr txBox="1"/>
          <p:nvPr/>
        </p:nvSpPr>
        <p:spPr>
          <a:xfrm>
            <a:off x="5632913" y="1739094"/>
            <a:ext cx="3147871" cy="461665"/>
          </a:xfrm>
          <a:prstGeom prst="rect">
            <a:avLst/>
          </a:prstGeom>
          <a:noFill/>
        </p:spPr>
        <p:txBody>
          <a:bodyPr wrap="square" rtlCol="0">
            <a:spAutoFit/>
          </a:bodyPr>
          <a:lstStyle/>
          <a:p>
            <a:pPr algn="ctr"/>
            <a:r>
              <a:rPr lang="en-US" sz="2400" dirty="0"/>
              <a:t>Time of Arrival (</a:t>
            </a:r>
            <a:r>
              <a:rPr lang="en-US" sz="2400" dirty="0" err="1"/>
              <a:t>ToA</a:t>
            </a:r>
            <a:r>
              <a:rPr lang="en-US" sz="2400" dirty="0"/>
              <a:t>)</a:t>
            </a:r>
          </a:p>
        </p:txBody>
      </p:sp>
      <p:sp>
        <p:nvSpPr>
          <p:cNvPr id="10" name="Oval 9">
            <a:extLst>
              <a:ext uri="{FF2B5EF4-FFF2-40B4-BE49-F238E27FC236}">
                <a16:creationId xmlns:a16="http://schemas.microsoft.com/office/drawing/2014/main" id="{028414B6-AA21-B944-997A-68BDAC085C89}"/>
              </a:ext>
            </a:extLst>
          </p:cNvPr>
          <p:cNvSpPr/>
          <p:nvPr/>
        </p:nvSpPr>
        <p:spPr>
          <a:xfrm>
            <a:off x="600618" y="2772319"/>
            <a:ext cx="542440" cy="5114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210A38-4E02-F644-93A2-88C933270420}"/>
              </a:ext>
            </a:extLst>
          </p:cNvPr>
          <p:cNvSpPr/>
          <p:nvPr/>
        </p:nvSpPr>
        <p:spPr>
          <a:xfrm>
            <a:off x="3149533" y="3534763"/>
            <a:ext cx="542440" cy="5114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663E420-208C-2442-BAAC-53E97DAFF4E8}"/>
              </a:ext>
            </a:extLst>
          </p:cNvPr>
          <p:cNvCxnSpPr>
            <a:cxnSpLocks/>
          </p:cNvCxnSpPr>
          <p:nvPr/>
        </p:nvCxnSpPr>
        <p:spPr>
          <a:xfrm>
            <a:off x="1274019" y="3028046"/>
            <a:ext cx="1869550" cy="506717"/>
          </a:xfrm>
          <a:prstGeom prst="line">
            <a:avLst/>
          </a:prstGeom>
          <a:ln w="44450">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E71D07B-694D-EF47-9C67-93509F5B530B}"/>
              </a:ext>
            </a:extLst>
          </p:cNvPr>
          <p:cNvSpPr txBox="1"/>
          <p:nvPr/>
        </p:nvSpPr>
        <p:spPr>
          <a:xfrm>
            <a:off x="-39933" y="3283763"/>
            <a:ext cx="1823542" cy="400110"/>
          </a:xfrm>
          <a:prstGeom prst="rect">
            <a:avLst/>
          </a:prstGeom>
          <a:noFill/>
        </p:spPr>
        <p:txBody>
          <a:bodyPr wrap="square" rtlCol="0">
            <a:spAutoFit/>
          </a:bodyPr>
          <a:lstStyle/>
          <a:p>
            <a:pPr algn="ctr"/>
            <a:r>
              <a:rPr lang="en-US" sz="2000" dirty="0"/>
              <a:t>Signal source</a:t>
            </a:r>
          </a:p>
        </p:txBody>
      </p:sp>
      <p:sp>
        <p:nvSpPr>
          <p:cNvPr id="14" name="TextBox 13">
            <a:extLst>
              <a:ext uri="{FF2B5EF4-FFF2-40B4-BE49-F238E27FC236}">
                <a16:creationId xmlns:a16="http://schemas.microsoft.com/office/drawing/2014/main" id="{43CA2367-ECBB-D147-A3ED-1462066F2553}"/>
              </a:ext>
            </a:extLst>
          </p:cNvPr>
          <p:cNvSpPr txBox="1"/>
          <p:nvPr/>
        </p:nvSpPr>
        <p:spPr>
          <a:xfrm>
            <a:off x="2537440" y="4030709"/>
            <a:ext cx="2032049" cy="400110"/>
          </a:xfrm>
          <a:prstGeom prst="rect">
            <a:avLst/>
          </a:prstGeom>
          <a:noFill/>
        </p:spPr>
        <p:txBody>
          <a:bodyPr wrap="square" rtlCol="0">
            <a:spAutoFit/>
          </a:bodyPr>
          <a:lstStyle/>
          <a:p>
            <a:pPr algn="ctr"/>
            <a:r>
              <a:rPr lang="en-US" sz="2000" dirty="0"/>
              <a:t>observer 1</a:t>
            </a:r>
          </a:p>
        </p:txBody>
      </p:sp>
      <p:sp>
        <p:nvSpPr>
          <p:cNvPr id="15" name="TextBox 14">
            <a:extLst>
              <a:ext uri="{FF2B5EF4-FFF2-40B4-BE49-F238E27FC236}">
                <a16:creationId xmlns:a16="http://schemas.microsoft.com/office/drawing/2014/main" id="{CABC2BDB-4951-7A44-A89E-974F9E5E97D3}"/>
              </a:ext>
            </a:extLst>
          </p:cNvPr>
          <p:cNvSpPr txBox="1"/>
          <p:nvPr/>
        </p:nvSpPr>
        <p:spPr>
          <a:xfrm>
            <a:off x="5872143" y="3306195"/>
            <a:ext cx="3147871" cy="830997"/>
          </a:xfrm>
          <a:prstGeom prst="rect">
            <a:avLst/>
          </a:prstGeom>
          <a:noFill/>
        </p:spPr>
        <p:txBody>
          <a:bodyPr wrap="square" rtlCol="0">
            <a:spAutoFit/>
          </a:bodyPr>
          <a:lstStyle>
            <a:defPPr>
              <a:defRPr lang="en-US"/>
            </a:defPPr>
            <a:lvl1pPr algn="ctr">
              <a:defRPr sz="2400"/>
            </a:lvl1pPr>
          </a:lstStyle>
          <a:p>
            <a:r>
              <a:rPr lang="en-US" dirty="0"/>
              <a:t>Time Difference of Arrival (</a:t>
            </a:r>
            <a:r>
              <a:rPr lang="en-US" dirty="0" err="1"/>
              <a:t>TDoA</a:t>
            </a:r>
            <a:r>
              <a:rPr lang="en-US" dirty="0"/>
              <a:t>)</a:t>
            </a:r>
          </a:p>
        </p:txBody>
      </p:sp>
      <p:sp>
        <p:nvSpPr>
          <p:cNvPr id="17" name="Oval 16">
            <a:extLst>
              <a:ext uri="{FF2B5EF4-FFF2-40B4-BE49-F238E27FC236}">
                <a16:creationId xmlns:a16="http://schemas.microsoft.com/office/drawing/2014/main" id="{56C28B23-2905-4C45-B2A1-0707FFC6E560}"/>
              </a:ext>
            </a:extLst>
          </p:cNvPr>
          <p:cNvSpPr/>
          <p:nvPr/>
        </p:nvSpPr>
        <p:spPr>
          <a:xfrm>
            <a:off x="5181582" y="3534763"/>
            <a:ext cx="542440" cy="5114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248DE24-74D4-9647-A8E8-FAE990D42869}"/>
              </a:ext>
            </a:extLst>
          </p:cNvPr>
          <p:cNvSpPr txBox="1"/>
          <p:nvPr/>
        </p:nvSpPr>
        <p:spPr>
          <a:xfrm>
            <a:off x="4569489" y="4017511"/>
            <a:ext cx="2032049" cy="400110"/>
          </a:xfrm>
          <a:prstGeom prst="rect">
            <a:avLst/>
          </a:prstGeom>
          <a:noFill/>
        </p:spPr>
        <p:txBody>
          <a:bodyPr wrap="square" rtlCol="0">
            <a:spAutoFit/>
          </a:bodyPr>
          <a:lstStyle/>
          <a:p>
            <a:pPr algn="ctr"/>
            <a:r>
              <a:rPr lang="en-US" sz="2000" dirty="0"/>
              <a:t>observer2</a:t>
            </a:r>
          </a:p>
        </p:txBody>
      </p:sp>
      <p:sp>
        <p:nvSpPr>
          <p:cNvPr id="28" name="TextBox 27">
            <a:extLst>
              <a:ext uri="{FF2B5EF4-FFF2-40B4-BE49-F238E27FC236}">
                <a16:creationId xmlns:a16="http://schemas.microsoft.com/office/drawing/2014/main" id="{AB32FCD6-90F7-A443-8613-6107F963940F}"/>
              </a:ext>
            </a:extLst>
          </p:cNvPr>
          <p:cNvSpPr txBox="1"/>
          <p:nvPr/>
        </p:nvSpPr>
        <p:spPr>
          <a:xfrm>
            <a:off x="268446" y="413715"/>
            <a:ext cx="6473317"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Distance from the speed information</a:t>
            </a:r>
          </a:p>
        </p:txBody>
      </p:sp>
      <p:sp>
        <p:nvSpPr>
          <p:cNvPr id="19" name="TextBox 18">
            <a:extLst>
              <a:ext uri="{FF2B5EF4-FFF2-40B4-BE49-F238E27FC236}">
                <a16:creationId xmlns:a16="http://schemas.microsoft.com/office/drawing/2014/main" id="{39B1C2F7-DB67-5841-99A4-9303CA99BBD0}"/>
              </a:ext>
            </a:extLst>
          </p:cNvPr>
          <p:cNvSpPr txBox="1"/>
          <p:nvPr/>
        </p:nvSpPr>
        <p:spPr>
          <a:xfrm>
            <a:off x="635430" y="1171765"/>
            <a:ext cx="4456247" cy="461665"/>
          </a:xfrm>
          <a:prstGeom prst="rect">
            <a:avLst/>
          </a:prstGeom>
          <a:noFill/>
        </p:spPr>
        <p:txBody>
          <a:bodyPr wrap="square" rtlCol="0">
            <a:spAutoFit/>
          </a:bodyPr>
          <a:lstStyle/>
          <a:p>
            <a:pPr algn="ctr"/>
            <a:r>
              <a:rPr lang="en-US" sz="2400" dirty="0"/>
              <a:t>Dist. = (speed) X (time of travel)</a:t>
            </a:r>
          </a:p>
        </p:txBody>
      </p:sp>
      <p:cxnSp>
        <p:nvCxnSpPr>
          <p:cNvPr id="24" name="Straight Connector 23">
            <a:extLst>
              <a:ext uri="{FF2B5EF4-FFF2-40B4-BE49-F238E27FC236}">
                <a16:creationId xmlns:a16="http://schemas.microsoft.com/office/drawing/2014/main" id="{59670665-48A9-124B-8435-47B30193CA6E}"/>
              </a:ext>
            </a:extLst>
          </p:cNvPr>
          <p:cNvCxnSpPr>
            <a:cxnSpLocks/>
          </p:cNvCxnSpPr>
          <p:nvPr/>
        </p:nvCxnSpPr>
        <p:spPr>
          <a:xfrm>
            <a:off x="1274019" y="3025897"/>
            <a:ext cx="3907563" cy="457921"/>
          </a:xfrm>
          <a:prstGeom prst="line">
            <a:avLst/>
          </a:prstGeom>
          <a:ln w="44450">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7706E560-C630-3140-ACDB-EBC4F4A8C560}"/>
              </a:ext>
            </a:extLst>
          </p:cNvPr>
          <p:cNvSpPr/>
          <p:nvPr/>
        </p:nvSpPr>
        <p:spPr>
          <a:xfrm>
            <a:off x="635430" y="5361865"/>
            <a:ext cx="542440" cy="5114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BF4D687A-1BCE-C947-8FC6-7F1E7B3A6E86}"/>
              </a:ext>
            </a:extLst>
          </p:cNvPr>
          <p:cNvCxnSpPr>
            <a:cxnSpLocks/>
          </p:cNvCxnSpPr>
          <p:nvPr/>
        </p:nvCxnSpPr>
        <p:spPr>
          <a:xfrm flipV="1">
            <a:off x="1434614" y="5540098"/>
            <a:ext cx="2515656" cy="1"/>
          </a:xfrm>
          <a:prstGeom prst="line">
            <a:avLst/>
          </a:prstGeom>
          <a:ln w="44450">
            <a:solidFill>
              <a:schemeClr val="accent2">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FFA9661-ED25-F445-A95B-2C0E2697D26C}"/>
              </a:ext>
            </a:extLst>
          </p:cNvPr>
          <p:cNvSpPr txBox="1"/>
          <p:nvPr/>
        </p:nvSpPr>
        <p:spPr>
          <a:xfrm>
            <a:off x="-5121" y="5873309"/>
            <a:ext cx="1823542" cy="707886"/>
          </a:xfrm>
          <a:prstGeom prst="rect">
            <a:avLst/>
          </a:prstGeom>
          <a:noFill/>
        </p:spPr>
        <p:txBody>
          <a:bodyPr wrap="square" rtlCol="0">
            <a:spAutoFit/>
          </a:bodyPr>
          <a:lstStyle/>
          <a:p>
            <a:pPr algn="ctr"/>
            <a:r>
              <a:rPr lang="en-US" sz="2000" dirty="0"/>
              <a:t>Signal source</a:t>
            </a:r>
          </a:p>
          <a:p>
            <a:pPr algn="ctr"/>
            <a:r>
              <a:rPr lang="en-US" sz="2000" dirty="0"/>
              <a:t>+ observer</a:t>
            </a:r>
          </a:p>
        </p:txBody>
      </p:sp>
      <p:sp>
        <p:nvSpPr>
          <p:cNvPr id="23" name="TextBox 22">
            <a:extLst>
              <a:ext uri="{FF2B5EF4-FFF2-40B4-BE49-F238E27FC236}">
                <a16:creationId xmlns:a16="http://schemas.microsoft.com/office/drawing/2014/main" id="{BBA1174E-7E11-EE4E-ABE2-0F0E13280E46}"/>
              </a:ext>
            </a:extLst>
          </p:cNvPr>
          <p:cNvSpPr txBox="1"/>
          <p:nvPr/>
        </p:nvSpPr>
        <p:spPr>
          <a:xfrm>
            <a:off x="3383888" y="6142043"/>
            <a:ext cx="1823542" cy="400110"/>
          </a:xfrm>
          <a:prstGeom prst="rect">
            <a:avLst/>
          </a:prstGeom>
          <a:noFill/>
        </p:spPr>
        <p:txBody>
          <a:bodyPr wrap="square" rtlCol="0">
            <a:spAutoFit/>
          </a:bodyPr>
          <a:lstStyle/>
          <a:p>
            <a:pPr algn="ctr"/>
            <a:r>
              <a:rPr lang="en-US" sz="2000" dirty="0"/>
              <a:t>Reflector</a:t>
            </a:r>
          </a:p>
        </p:txBody>
      </p:sp>
      <p:sp>
        <p:nvSpPr>
          <p:cNvPr id="25" name="Rectangle 24">
            <a:extLst>
              <a:ext uri="{FF2B5EF4-FFF2-40B4-BE49-F238E27FC236}">
                <a16:creationId xmlns:a16="http://schemas.microsoft.com/office/drawing/2014/main" id="{FDDCC639-CD59-0040-89E1-121401F939F6}"/>
              </a:ext>
            </a:extLst>
          </p:cNvPr>
          <p:cNvSpPr/>
          <p:nvPr/>
        </p:nvSpPr>
        <p:spPr>
          <a:xfrm>
            <a:off x="4197973" y="5244778"/>
            <a:ext cx="204062" cy="838605"/>
          </a:xfrm>
          <a:prstGeom prst="rect">
            <a:avLst/>
          </a:prstGeom>
          <a:pattFill prst="wd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9B0D50F6-1B3C-854D-AD7F-E45D26DD9AD4}"/>
              </a:ext>
            </a:extLst>
          </p:cNvPr>
          <p:cNvCxnSpPr>
            <a:cxnSpLocks/>
          </p:cNvCxnSpPr>
          <p:nvPr/>
        </p:nvCxnSpPr>
        <p:spPr>
          <a:xfrm flipH="1" flipV="1">
            <a:off x="1477287" y="5885769"/>
            <a:ext cx="2448001" cy="1"/>
          </a:xfrm>
          <a:prstGeom prst="line">
            <a:avLst/>
          </a:prstGeom>
          <a:ln w="44450">
            <a:solidFill>
              <a:schemeClr val="accent2">
                <a:lumMod val="75000"/>
              </a:schemeClr>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27" name="Arc 26">
            <a:extLst>
              <a:ext uri="{FF2B5EF4-FFF2-40B4-BE49-F238E27FC236}">
                <a16:creationId xmlns:a16="http://schemas.microsoft.com/office/drawing/2014/main" id="{1BD0F10D-082B-E146-B5D8-1DB8F5A0B0DE}"/>
              </a:ext>
            </a:extLst>
          </p:cNvPr>
          <p:cNvSpPr/>
          <p:nvPr/>
        </p:nvSpPr>
        <p:spPr>
          <a:xfrm rot="5002448">
            <a:off x="3705556" y="5464969"/>
            <a:ext cx="347833" cy="511425"/>
          </a:xfrm>
          <a:prstGeom prst="arc">
            <a:avLst>
              <a:gd name="adj1" fmla="val 11680588"/>
              <a:gd name="adj2" fmla="val 0"/>
            </a:avLst>
          </a:prstGeom>
          <a:ln w="44450">
            <a:solidFill>
              <a:schemeClr val="accent2">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361E29DB-DF1E-A946-A283-C46390121008}"/>
              </a:ext>
            </a:extLst>
          </p:cNvPr>
          <p:cNvSpPr txBox="1"/>
          <p:nvPr/>
        </p:nvSpPr>
        <p:spPr>
          <a:xfrm>
            <a:off x="5872143" y="5244778"/>
            <a:ext cx="3147871" cy="830997"/>
          </a:xfrm>
          <a:prstGeom prst="rect">
            <a:avLst/>
          </a:prstGeom>
          <a:noFill/>
        </p:spPr>
        <p:txBody>
          <a:bodyPr wrap="square" rtlCol="0">
            <a:spAutoFit/>
          </a:bodyPr>
          <a:lstStyle>
            <a:defPPr>
              <a:defRPr lang="en-US"/>
            </a:defPPr>
            <a:lvl1pPr algn="ctr">
              <a:defRPr sz="2400"/>
            </a:lvl1pPr>
          </a:lstStyle>
          <a:p>
            <a:r>
              <a:rPr lang="en-US" dirty="0"/>
              <a:t>Round-trip Time of Flight (</a:t>
            </a:r>
            <a:r>
              <a:rPr lang="en-US" dirty="0" err="1"/>
              <a:t>RToF</a:t>
            </a:r>
            <a:r>
              <a:rPr lang="en-US" dirty="0"/>
              <a:t>)</a:t>
            </a:r>
          </a:p>
        </p:txBody>
      </p:sp>
      <p:sp>
        <p:nvSpPr>
          <p:cNvPr id="30" name="TextBox 29">
            <a:extLst>
              <a:ext uri="{FF2B5EF4-FFF2-40B4-BE49-F238E27FC236}">
                <a16:creationId xmlns:a16="http://schemas.microsoft.com/office/drawing/2014/main" id="{6BCCAD17-83FF-6448-9E8E-E72FCC5213C0}"/>
              </a:ext>
            </a:extLst>
          </p:cNvPr>
          <p:cNvSpPr txBox="1"/>
          <p:nvPr/>
        </p:nvSpPr>
        <p:spPr>
          <a:xfrm>
            <a:off x="-5121" y="2722330"/>
            <a:ext cx="9149121" cy="1323439"/>
          </a:xfrm>
          <a:prstGeom prst="rect">
            <a:avLst/>
          </a:prstGeom>
          <a:solidFill>
            <a:schemeClr val="accent2">
              <a:lumMod val="75000"/>
            </a:schemeClr>
          </a:solidFill>
          <a:ln>
            <a:solidFill>
              <a:schemeClr val="accent2">
                <a:lumMod val="75000"/>
              </a:schemeClr>
            </a:solidFill>
          </a:ln>
        </p:spPr>
        <p:txBody>
          <a:bodyPr wrap="square" rtlCol="0">
            <a:spAutoFit/>
          </a:bodyPr>
          <a:lstStyle/>
          <a:p>
            <a:pPr algn="ctr"/>
            <a:r>
              <a:rPr lang="en-US" sz="4000" dirty="0">
                <a:solidFill>
                  <a:schemeClr val="bg1"/>
                </a:solidFill>
              </a:rPr>
              <a:t>How to detect the signal at the receiver/observer?</a:t>
            </a:r>
          </a:p>
        </p:txBody>
      </p:sp>
    </p:spTree>
    <p:extLst>
      <p:ext uri="{BB962C8B-B14F-4D97-AF65-F5344CB8AC3E}">
        <p14:creationId xmlns:p14="http://schemas.microsoft.com/office/powerpoint/2010/main" val="349754955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B83BC6-778D-684C-94FD-E674041CD69F}"/>
              </a:ext>
            </a:extLst>
          </p:cNvPr>
          <p:cNvPicPr>
            <a:picLocks noChangeAspect="1"/>
          </p:cNvPicPr>
          <p:nvPr/>
        </p:nvPicPr>
        <p:blipFill>
          <a:blip r:embed="rId2"/>
          <a:stretch>
            <a:fillRect/>
          </a:stretch>
        </p:blipFill>
        <p:spPr>
          <a:xfrm>
            <a:off x="1104206" y="2387733"/>
            <a:ext cx="6935588" cy="2082535"/>
          </a:xfrm>
          <a:prstGeom prst="rect">
            <a:avLst/>
          </a:prstGeom>
        </p:spPr>
      </p:pic>
      <p:sp>
        <p:nvSpPr>
          <p:cNvPr id="4" name="TextBox 3">
            <a:extLst>
              <a:ext uri="{FF2B5EF4-FFF2-40B4-BE49-F238E27FC236}">
                <a16:creationId xmlns:a16="http://schemas.microsoft.com/office/drawing/2014/main" id="{48925C0C-A0ED-E046-9C8B-DD46912F5895}"/>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RADAR: Principle</a:t>
            </a:r>
          </a:p>
        </p:txBody>
      </p:sp>
      <p:grpSp>
        <p:nvGrpSpPr>
          <p:cNvPr id="12" name="Group 11">
            <a:extLst>
              <a:ext uri="{FF2B5EF4-FFF2-40B4-BE49-F238E27FC236}">
                <a16:creationId xmlns:a16="http://schemas.microsoft.com/office/drawing/2014/main" id="{ACC31311-44C0-EE4D-9595-2EE3EC1DEC6E}"/>
              </a:ext>
            </a:extLst>
          </p:cNvPr>
          <p:cNvGrpSpPr/>
          <p:nvPr/>
        </p:nvGrpSpPr>
        <p:grpSpPr>
          <a:xfrm>
            <a:off x="2736795" y="3188084"/>
            <a:ext cx="3804785" cy="3100193"/>
            <a:chOff x="2736795" y="3188084"/>
            <a:chExt cx="3804785" cy="3100193"/>
          </a:xfrm>
        </p:grpSpPr>
        <p:sp>
          <p:nvSpPr>
            <p:cNvPr id="5" name="Freeform 4">
              <a:extLst>
                <a:ext uri="{FF2B5EF4-FFF2-40B4-BE49-F238E27FC236}">
                  <a16:creationId xmlns:a16="http://schemas.microsoft.com/office/drawing/2014/main" id="{C43B5E9C-72E8-F04D-A5DF-D258A02AFD3C}"/>
                </a:ext>
              </a:extLst>
            </p:cNvPr>
            <p:cNvSpPr/>
            <p:nvPr/>
          </p:nvSpPr>
          <p:spPr>
            <a:xfrm rot="13116620">
              <a:off x="2736795" y="3188084"/>
              <a:ext cx="3804785" cy="3100193"/>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arrow"/>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76F6934-974D-7A40-8A95-C8C5894C4659}"/>
                </a:ext>
              </a:extLst>
            </p:cNvPr>
            <p:cNvSpPr txBox="1"/>
            <p:nvPr/>
          </p:nvSpPr>
          <p:spPr>
            <a:xfrm>
              <a:off x="4156405" y="4738180"/>
              <a:ext cx="415498" cy="523220"/>
            </a:xfrm>
            <a:prstGeom prst="rect">
              <a:avLst/>
            </a:prstGeom>
            <a:noFill/>
          </p:spPr>
          <p:txBody>
            <a:bodyPr wrap="none" rtlCol="0">
              <a:spAutoFit/>
            </a:bodyPr>
            <a:lstStyle/>
            <a:p>
              <a:r>
                <a:rPr lang="en-US" sz="2800" dirty="0">
                  <a:latin typeface="Lucida Bright" panose="02040602050505020304" pitchFamily="18" charset="77"/>
                </a:rPr>
                <a:t>d</a:t>
              </a:r>
            </a:p>
          </p:txBody>
        </p:sp>
      </p:grpSp>
      <p:grpSp>
        <p:nvGrpSpPr>
          <p:cNvPr id="13" name="Group 12">
            <a:extLst>
              <a:ext uri="{FF2B5EF4-FFF2-40B4-BE49-F238E27FC236}">
                <a16:creationId xmlns:a16="http://schemas.microsoft.com/office/drawing/2014/main" id="{98A22786-D7E2-3F45-9B8D-ACA73A8A6599}"/>
              </a:ext>
            </a:extLst>
          </p:cNvPr>
          <p:cNvGrpSpPr/>
          <p:nvPr/>
        </p:nvGrpSpPr>
        <p:grpSpPr>
          <a:xfrm>
            <a:off x="373787" y="5448271"/>
            <a:ext cx="5454871" cy="1233311"/>
            <a:chOff x="373787" y="5448271"/>
            <a:chExt cx="5454871" cy="1233311"/>
          </a:xfrm>
        </p:grpSpPr>
        <p:sp>
          <p:nvSpPr>
            <p:cNvPr id="9" name="TextBox 8">
              <a:extLst>
                <a:ext uri="{FF2B5EF4-FFF2-40B4-BE49-F238E27FC236}">
                  <a16:creationId xmlns:a16="http://schemas.microsoft.com/office/drawing/2014/main" id="{D3473C15-8D5A-BF45-8D46-CF44465CD617}"/>
                </a:ext>
              </a:extLst>
            </p:cNvPr>
            <p:cNvSpPr txBox="1"/>
            <p:nvPr/>
          </p:nvSpPr>
          <p:spPr>
            <a:xfrm>
              <a:off x="373787" y="5448271"/>
              <a:ext cx="4160113" cy="523220"/>
            </a:xfrm>
            <a:prstGeom prst="rect">
              <a:avLst/>
            </a:prstGeom>
            <a:noFill/>
          </p:spPr>
          <p:txBody>
            <a:bodyPr wrap="none" rtlCol="0">
              <a:spAutoFit/>
            </a:bodyPr>
            <a:lstStyle/>
            <a:p>
              <a:r>
                <a:rPr lang="en-US" sz="2000" dirty="0">
                  <a:latin typeface="Lucida Bright" panose="02040602050505020304" pitchFamily="18" charset="77"/>
                </a:rPr>
                <a:t>Time to receive the reflection:</a:t>
              </a:r>
              <a:r>
                <a:rPr lang="en-US" sz="2800" dirty="0">
                  <a:latin typeface="Lucida Bright" panose="02040602050505020304" pitchFamily="18" charset="77"/>
                </a:rPr>
                <a:t> t</a:t>
              </a:r>
            </a:p>
          </p:txBody>
        </p:sp>
        <p:sp>
          <p:nvSpPr>
            <p:cNvPr id="11" name="TextBox 10">
              <a:extLst>
                <a:ext uri="{FF2B5EF4-FFF2-40B4-BE49-F238E27FC236}">
                  <a16:creationId xmlns:a16="http://schemas.microsoft.com/office/drawing/2014/main" id="{7D88F910-BE8A-7546-BE88-6AB82136CCE3}"/>
                </a:ext>
              </a:extLst>
            </p:cNvPr>
            <p:cNvSpPr txBox="1"/>
            <p:nvPr/>
          </p:nvSpPr>
          <p:spPr>
            <a:xfrm>
              <a:off x="4156405" y="6158362"/>
              <a:ext cx="1672253" cy="523220"/>
            </a:xfrm>
            <a:prstGeom prst="rect">
              <a:avLst/>
            </a:prstGeom>
            <a:noFill/>
          </p:spPr>
          <p:txBody>
            <a:bodyPr wrap="none" rtlCol="0">
              <a:spAutoFit/>
            </a:bodyPr>
            <a:lstStyle/>
            <a:p>
              <a:r>
                <a:rPr lang="en-US" sz="2800" dirty="0">
                  <a:latin typeface="Lucida Bright" panose="02040602050505020304" pitchFamily="18" charset="77"/>
                </a:rPr>
                <a:t>d = </a:t>
              </a:r>
              <a:r>
                <a:rPr lang="en-US" sz="2800" dirty="0" err="1">
                  <a:latin typeface="Lucida Bright" panose="02040602050505020304" pitchFamily="18" charset="77"/>
                </a:rPr>
                <a:t>c.t</a:t>
              </a:r>
              <a:r>
                <a:rPr lang="en-US" sz="2800" dirty="0">
                  <a:latin typeface="Lucida Bright" panose="02040602050505020304" pitchFamily="18" charset="77"/>
                </a:rPr>
                <a:t>/2</a:t>
              </a:r>
            </a:p>
          </p:txBody>
        </p:sp>
      </p:grpSp>
    </p:spTree>
    <p:extLst>
      <p:ext uri="{BB962C8B-B14F-4D97-AF65-F5344CB8AC3E}">
        <p14:creationId xmlns:p14="http://schemas.microsoft.com/office/powerpoint/2010/main" val="203859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xygen-Icons.org-Oxygen-Actions-speaker.ico">
            <a:extLst>
              <a:ext uri="{FF2B5EF4-FFF2-40B4-BE49-F238E27FC236}">
                <a16:creationId xmlns:a16="http://schemas.microsoft.com/office/drawing/2014/main" id="{9E88FEA2-A329-114D-8BF4-9FD63B51E0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204908">
            <a:off x="2353008" y="2431174"/>
            <a:ext cx="877303" cy="877303"/>
          </a:xfrm>
          <a:prstGeom prst="rect">
            <a:avLst/>
          </a:prstGeom>
        </p:spPr>
      </p:pic>
      <p:pic>
        <p:nvPicPr>
          <p:cNvPr id="3" name="Picture 2">
            <a:extLst>
              <a:ext uri="{FF2B5EF4-FFF2-40B4-BE49-F238E27FC236}">
                <a16:creationId xmlns:a16="http://schemas.microsoft.com/office/drawing/2014/main" id="{97769B35-E06E-4C4C-ADEE-06B02DEE4F0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8786" t="14714" r="30393" b="16143"/>
          <a:stretch/>
        </p:blipFill>
        <p:spPr>
          <a:xfrm>
            <a:off x="2575262" y="3515011"/>
            <a:ext cx="722088" cy="687974"/>
          </a:xfrm>
          <a:prstGeom prst="rect">
            <a:avLst/>
          </a:prstGeom>
        </p:spPr>
      </p:pic>
      <p:grpSp>
        <p:nvGrpSpPr>
          <p:cNvPr id="4" name="Group 3">
            <a:extLst>
              <a:ext uri="{FF2B5EF4-FFF2-40B4-BE49-F238E27FC236}">
                <a16:creationId xmlns:a16="http://schemas.microsoft.com/office/drawing/2014/main" id="{4295B7A7-1B70-B24C-9572-095BAA0BDADF}"/>
              </a:ext>
            </a:extLst>
          </p:cNvPr>
          <p:cNvGrpSpPr/>
          <p:nvPr/>
        </p:nvGrpSpPr>
        <p:grpSpPr>
          <a:xfrm>
            <a:off x="4572000" y="2564111"/>
            <a:ext cx="3219047" cy="2021130"/>
            <a:chOff x="6292007" y="1695450"/>
            <a:chExt cx="3219047" cy="2021130"/>
          </a:xfrm>
        </p:grpSpPr>
        <p:cxnSp>
          <p:nvCxnSpPr>
            <p:cNvPr id="5" name="Straight Connector 4">
              <a:extLst>
                <a:ext uri="{FF2B5EF4-FFF2-40B4-BE49-F238E27FC236}">
                  <a16:creationId xmlns:a16="http://schemas.microsoft.com/office/drawing/2014/main" id="{33E961CC-CE06-4D41-8883-9031824C360C}"/>
                </a:ext>
              </a:extLst>
            </p:cNvPr>
            <p:cNvCxnSpPr>
              <a:cxnSpLocks/>
            </p:cNvCxnSpPr>
            <p:nvPr/>
          </p:nvCxnSpPr>
          <p:spPr>
            <a:xfrm>
              <a:off x="6312319" y="2030673"/>
              <a:ext cx="1930970" cy="1"/>
            </a:xfrm>
            <a:prstGeom prst="line">
              <a:avLst/>
            </a:prstGeom>
            <a:ln w="44450">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8DB50C3-4FA5-2641-95F8-0ED468A9F386}"/>
                </a:ext>
              </a:extLst>
            </p:cNvPr>
            <p:cNvSpPr txBox="1"/>
            <p:nvPr/>
          </p:nvSpPr>
          <p:spPr>
            <a:xfrm>
              <a:off x="7687512" y="3316470"/>
              <a:ext cx="182354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Reflector</a:t>
              </a:r>
            </a:p>
          </p:txBody>
        </p:sp>
        <p:sp>
          <p:nvSpPr>
            <p:cNvPr id="7" name="Rectangle 6">
              <a:extLst>
                <a:ext uri="{FF2B5EF4-FFF2-40B4-BE49-F238E27FC236}">
                  <a16:creationId xmlns:a16="http://schemas.microsoft.com/office/drawing/2014/main" id="{ADEED072-DA2A-AA42-B0EE-09044A5C3D3B}"/>
                </a:ext>
              </a:extLst>
            </p:cNvPr>
            <p:cNvSpPr/>
            <p:nvPr/>
          </p:nvSpPr>
          <p:spPr>
            <a:xfrm>
              <a:off x="8427599" y="1695450"/>
              <a:ext cx="273284" cy="1596034"/>
            </a:xfrm>
            <a:prstGeom prst="rect">
              <a:avLst/>
            </a:prstGeom>
            <a:pattFill prst="wd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747557A6-5475-CF47-8F2F-C8AEC2453FC1}"/>
                </a:ext>
              </a:extLst>
            </p:cNvPr>
            <p:cNvCxnSpPr>
              <a:cxnSpLocks/>
            </p:cNvCxnSpPr>
            <p:nvPr/>
          </p:nvCxnSpPr>
          <p:spPr>
            <a:xfrm flipH="1" flipV="1">
              <a:off x="6292007" y="3000444"/>
              <a:ext cx="1942805" cy="1"/>
            </a:xfrm>
            <a:prstGeom prst="line">
              <a:avLst/>
            </a:prstGeom>
            <a:ln w="44450">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grpSp>
      <p:cxnSp>
        <p:nvCxnSpPr>
          <p:cNvPr id="10" name="Straight Arrow Connector 9">
            <a:extLst>
              <a:ext uri="{FF2B5EF4-FFF2-40B4-BE49-F238E27FC236}">
                <a16:creationId xmlns:a16="http://schemas.microsoft.com/office/drawing/2014/main" id="{D642A789-B1F6-E541-943F-74FCED67A526}"/>
              </a:ext>
            </a:extLst>
          </p:cNvPr>
          <p:cNvCxnSpPr>
            <a:cxnSpLocks/>
          </p:cNvCxnSpPr>
          <p:nvPr/>
        </p:nvCxnSpPr>
        <p:spPr>
          <a:xfrm>
            <a:off x="3279457" y="2869166"/>
            <a:ext cx="1035521" cy="659"/>
          </a:xfrm>
          <a:prstGeom prst="straightConnector1">
            <a:avLst/>
          </a:prstGeom>
          <a:noFill/>
          <a:ln w="31750">
            <a:solidFill>
              <a:srgbClr val="FF0000"/>
            </a:solidFill>
            <a:tailEnd type="arrow" w="lg" len="lg"/>
          </a:ln>
        </p:spPr>
        <p:style>
          <a:lnRef idx="2">
            <a:schemeClr val="accent1">
              <a:shade val="50000"/>
            </a:schemeClr>
          </a:lnRef>
          <a:fillRef idx="1">
            <a:schemeClr val="accent1"/>
          </a:fillRef>
          <a:effectRef idx="0">
            <a:schemeClr val="accent1"/>
          </a:effectRef>
          <a:fontRef idx="minor">
            <a:schemeClr val="lt1"/>
          </a:fontRef>
        </p:style>
      </p:cxnSp>
      <p:cxnSp>
        <p:nvCxnSpPr>
          <p:cNvPr id="12" name="Straight Arrow Connector 11">
            <a:extLst>
              <a:ext uri="{FF2B5EF4-FFF2-40B4-BE49-F238E27FC236}">
                <a16:creationId xmlns:a16="http://schemas.microsoft.com/office/drawing/2014/main" id="{5CE046BF-50F9-4840-9FE1-8A7E53DDE31F}"/>
              </a:ext>
            </a:extLst>
          </p:cNvPr>
          <p:cNvCxnSpPr>
            <a:cxnSpLocks/>
          </p:cNvCxnSpPr>
          <p:nvPr/>
        </p:nvCxnSpPr>
        <p:spPr>
          <a:xfrm flipH="1">
            <a:off x="3317253" y="3847066"/>
            <a:ext cx="997725" cy="0"/>
          </a:xfrm>
          <a:prstGeom prst="straightConnector1">
            <a:avLst/>
          </a:prstGeom>
          <a:noFill/>
          <a:ln w="31750">
            <a:solidFill>
              <a:srgbClr val="FF0000"/>
            </a:solidFill>
            <a:tailEnd type="arrow" w="lg" len="lg"/>
          </a:ln>
        </p:spPr>
        <p:style>
          <a:lnRef idx="2">
            <a:schemeClr val="accent1">
              <a:shade val="50000"/>
            </a:schemeClr>
          </a:lnRef>
          <a:fillRef idx="1">
            <a:schemeClr val="accent1"/>
          </a:fillRef>
          <a:effectRef idx="0">
            <a:schemeClr val="accent1"/>
          </a:effectRef>
          <a:fontRef idx="minor">
            <a:schemeClr val="lt1"/>
          </a:fontRef>
        </p:style>
      </p:cxnSp>
      <p:sp>
        <p:nvSpPr>
          <p:cNvPr id="34" name="TextBox 33">
            <a:extLst>
              <a:ext uri="{FF2B5EF4-FFF2-40B4-BE49-F238E27FC236}">
                <a16:creationId xmlns:a16="http://schemas.microsoft.com/office/drawing/2014/main" id="{A6CE026A-73C3-A743-AB34-DE4D41A7038F}"/>
              </a:ext>
            </a:extLst>
          </p:cNvPr>
          <p:cNvSpPr txBox="1"/>
          <p:nvPr/>
        </p:nvSpPr>
        <p:spPr>
          <a:xfrm>
            <a:off x="5292315" y="2234359"/>
            <a:ext cx="401072"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d</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7E99D6C2-35DF-694F-A6F5-35986CA94C6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RADAR: Principle</a:t>
            </a:r>
          </a:p>
        </p:txBody>
      </p:sp>
    </p:spTree>
    <p:extLst>
      <p:ext uri="{BB962C8B-B14F-4D97-AF65-F5344CB8AC3E}">
        <p14:creationId xmlns:p14="http://schemas.microsoft.com/office/powerpoint/2010/main" val="311762339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xygen-Icons.org-Oxygen-Actions-speaker.ico">
            <a:extLst>
              <a:ext uri="{FF2B5EF4-FFF2-40B4-BE49-F238E27FC236}">
                <a16:creationId xmlns:a16="http://schemas.microsoft.com/office/drawing/2014/main" id="{9E88FEA2-A329-114D-8BF4-9FD63B51E0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204908">
            <a:off x="2353008" y="2431174"/>
            <a:ext cx="877303" cy="877303"/>
          </a:xfrm>
          <a:prstGeom prst="rect">
            <a:avLst/>
          </a:prstGeom>
        </p:spPr>
      </p:pic>
      <p:pic>
        <p:nvPicPr>
          <p:cNvPr id="3" name="Picture 2">
            <a:extLst>
              <a:ext uri="{FF2B5EF4-FFF2-40B4-BE49-F238E27FC236}">
                <a16:creationId xmlns:a16="http://schemas.microsoft.com/office/drawing/2014/main" id="{97769B35-E06E-4C4C-ADEE-06B02DEE4F0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8786" t="14714" r="30393" b="16143"/>
          <a:stretch/>
        </p:blipFill>
        <p:spPr>
          <a:xfrm>
            <a:off x="2575262" y="3515011"/>
            <a:ext cx="722088" cy="687974"/>
          </a:xfrm>
          <a:prstGeom prst="rect">
            <a:avLst/>
          </a:prstGeom>
        </p:spPr>
      </p:pic>
      <p:grpSp>
        <p:nvGrpSpPr>
          <p:cNvPr id="4" name="Group 3">
            <a:extLst>
              <a:ext uri="{FF2B5EF4-FFF2-40B4-BE49-F238E27FC236}">
                <a16:creationId xmlns:a16="http://schemas.microsoft.com/office/drawing/2014/main" id="{4295B7A7-1B70-B24C-9572-095BAA0BDADF}"/>
              </a:ext>
            </a:extLst>
          </p:cNvPr>
          <p:cNvGrpSpPr/>
          <p:nvPr/>
        </p:nvGrpSpPr>
        <p:grpSpPr>
          <a:xfrm>
            <a:off x="4572000" y="2564111"/>
            <a:ext cx="3219047" cy="2021130"/>
            <a:chOff x="6292007" y="1695450"/>
            <a:chExt cx="3219047" cy="2021130"/>
          </a:xfrm>
        </p:grpSpPr>
        <p:cxnSp>
          <p:nvCxnSpPr>
            <p:cNvPr id="5" name="Straight Connector 4">
              <a:extLst>
                <a:ext uri="{FF2B5EF4-FFF2-40B4-BE49-F238E27FC236}">
                  <a16:creationId xmlns:a16="http://schemas.microsoft.com/office/drawing/2014/main" id="{33E961CC-CE06-4D41-8883-9031824C360C}"/>
                </a:ext>
              </a:extLst>
            </p:cNvPr>
            <p:cNvCxnSpPr>
              <a:cxnSpLocks/>
            </p:cNvCxnSpPr>
            <p:nvPr/>
          </p:nvCxnSpPr>
          <p:spPr>
            <a:xfrm>
              <a:off x="6312319" y="2030673"/>
              <a:ext cx="1930970" cy="1"/>
            </a:xfrm>
            <a:prstGeom prst="line">
              <a:avLst/>
            </a:prstGeom>
            <a:ln w="44450">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8DB50C3-4FA5-2641-95F8-0ED468A9F386}"/>
                </a:ext>
              </a:extLst>
            </p:cNvPr>
            <p:cNvSpPr txBox="1"/>
            <p:nvPr/>
          </p:nvSpPr>
          <p:spPr>
            <a:xfrm>
              <a:off x="7687512" y="3316470"/>
              <a:ext cx="182354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Reflector</a:t>
              </a:r>
            </a:p>
          </p:txBody>
        </p:sp>
        <p:sp>
          <p:nvSpPr>
            <p:cNvPr id="7" name="Rectangle 6">
              <a:extLst>
                <a:ext uri="{FF2B5EF4-FFF2-40B4-BE49-F238E27FC236}">
                  <a16:creationId xmlns:a16="http://schemas.microsoft.com/office/drawing/2014/main" id="{ADEED072-DA2A-AA42-B0EE-09044A5C3D3B}"/>
                </a:ext>
              </a:extLst>
            </p:cNvPr>
            <p:cNvSpPr/>
            <p:nvPr/>
          </p:nvSpPr>
          <p:spPr>
            <a:xfrm>
              <a:off x="8427599" y="1695450"/>
              <a:ext cx="273284" cy="1596034"/>
            </a:xfrm>
            <a:prstGeom prst="rect">
              <a:avLst/>
            </a:prstGeom>
            <a:pattFill prst="wd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747557A6-5475-CF47-8F2F-C8AEC2453FC1}"/>
                </a:ext>
              </a:extLst>
            </p:cNvPr>
            <p:cNvCxnSpPr>
              <a:cxnSpLocks/>
            </p:cNvCxnSpPr>
            <p:nvPr/>
          </p:nvCxnSpPr>
          <p:spPr>
            <a:xfrm flipH="1" flipV="1">
              <a:off x="6292007" y="3000444"/>
              <a:ext cx="1942805" cy="1"/>
            </a:xfrm>
            <a:prstGeom prst="line">
              <a:avLst/>
            </a:prstGeom>
            <a:ln w="44450">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grpSp>
      <p:cxnSp>
        <p:nvCxnSpPr>
          <p:cNvPr id="10" name="Straight Arrow Connector 9">
            <a:extLst>
              <a:ext uri="{FF2B5EF4-FFF2-40B4-BE49-F238E27FC236}">
                <a16:creationId xmlns:a16="http://schemas.microsoft.com/office/drawing/2014/main" id="{D642A789-B1F6-E541-943F-74FCED67A526}"/>
              </a:ext>
            </a:extLst>
          </p:cNvPr>
          <p:cNvCxnSpPr>
            <a:cxnSpLocks/>
          </p:cNvCxnSpPr>
          <p:nvPr/>
        </p:nvCxnSpPr>
        <p:spPr>
          <a:xfrm>
            <a:off x="3279457" y="2869166"/>
            <a:ext cx="1035521" cy="659"/>
          </a:xfrm>
          <a:prstGeom prst="straightConnector1">
            <a:avLst/>
          </a:prstGeom>
          <a:noFill/>
          <a:ln w="31750">
            <a:solidFill>
              <a:srgbClr val="FF0000"/>
            </a:solidFill>
            <a:tailEnd type="arrow" w="lg" len="lg"/>
          </a:ln>
        </p:spPr>
        <p:style>
          <a:lnRef idx="2">
            <a:schemeClr val="accent1">
              <a:shade val="50000"/>
            </a:schemeClr>
          </a:lnRef>
          <a:fillRef idx="1">
            <a:schemeClr val="accent1"/>
          </a:fillRef>
          <a:effectRef idx="0">
            <a:schemeClr val="accent1"/>
          </a:effectRef>
          <a:fontRef idx="minor">
            <a:schemeClr val="lt1"/>
          </a:fontRef>
        </p:style>
      </p:cxnSp>
      <p:cxnSp>
        <p:nvCxnSpPr>
          <p:cNvPr id="12" name="Straight Arrow Connector 11">
            <a:extLst>
              <a:ext uri="{FF2B5EF4-FFF2-40B4-BE49-F238E27FC236}">
                <a16:creationId xmlns:a16="http://schemas.microsoft.com/office/drawing/2014/main" id="{5CE046BF-50F9-4840-9FE1-8A7E53DDE31F}"/>
              </a:ext>
            </a:extLst>
          </p:cNvPr>
          <p:cNvCxnSpPr>
            <a:cxnSpLocks/>
          </p:cNvCxnSpPr>
          <p:nvPr/>
        </p:nvCxnSpPr>
        <p:spPr>
          <a:xfrm flipH="1">
            <a:off x="3317253" y="3847066"/>
            <a:ext cx="997725" cy="0"/>
          </a:xfrm>
          <a:prstGeom prst="straightConnector1">
            <a:avLst/>
          </a:prstGeom>
          <a:noFill/>
          <a:ln w="31750">
            <a:solidFill>
              <a:srgbClr val="FF0000"/>
            </a:solidFill>
            <a:tailEnd type="arrow" w="lg" len="lg"/>
          </a:ln>
        </p:spPr>
        <p:style>
          <a:lnRef idx="2">
            <a:schemeClr val="accent1">
              <a:shade val="50000"/>
            </a:schemeClr>
          </a:lnRef>
          <a:fillRef idx="1">
            <a:schemeClr val="accent1"/>
          </a:fillRef>
          <a:effectRef idx="0">
            <a:schemeClr val="accent1"/>
          </a:effectRef>
          <a:fontRef idx="minor">
            <a:schemeClr val="lt1"/>
          </a:fontRef>
        </p:style>
      </p:cxnSp>
      <p:sp>
        <p:nvSpPr>
          <p:cNvPr id="34" name="TextBox 33">
            <a:extLst>
              <a:ext uri="{FF2B5EF4-FFF2-40B4-BE49-F238E27FC236}">
                <a16:creationId xmlns:a16="http://schemas.microsoft.com/office/drawing/2014/main" id="{A6CE026A-73C3-A743-AB34-DE4D41A7038F}"/>
              </a:ext>
            </a:extLst>
          </p:cNvPr>
          <p:cNvSpPr txBox="1"/>
          <p:nvPr/>
        </p:nvSpPr>
        <p:spPr>
          <a:xfrm>
            <a:off x="5292315" y="2234359"/>
            <a:ext cx="401072"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d</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0BBC32C-1550-024F-A5A8-5A75992E241F}"/>
              </a:ext>
            </a:extLst>
          </p:cNvPr>
          <p:cNvSpPr txBox="1"/>
          <p:nvPr/>
        </p:nvSpPr>
        <p:spPr>
          <a:xfrm>
            <a:off x="381588" y="3011792"/>
            <a:ext cx="1811685" cy="830997"/>
          </a:xfrm>
          <a:prstGeom prst="rect">
            <a:avLst/>
          </a:prstGeom>
          <a:solidFill>
            <a:srgbClr val="C00000"/>
          </a:solidFill>
        </p:spPr>
        <p:txBody>
          <a:bodyPr wrap="none" rtlCol="0">
            <a:noAutofit/>
          </a:bodyPr>
          <a:lstStyle/>
          <a:p>
            <a:pPr algn="ctr"/>
            <a:r>
              <a:rPr lang="en-US" sz="2400" dirty="0">
                <a:solidFill>
                  <a:schemeClr val="bg1"/>
                </a:solidFill>
                <a:latin typeface="Lucida Bright" panose="02040602050505020304" pitchFamily="18" charset="77"/>
              </a:rPr>
              <a:t>Self</a:t>
            </a:r>
          </a:p>
          <a:p>
            <a:pPr algn="ctr"/>
            <a:r>
              <a:rPr lang="en-US" sz="2400" dirty="0">
                <a:solidFill>
                  <a:schemeClr val="bg1"/>
                </a:solidFill>
                <a:latin typeface="Lucida Bright" panose="02040602050505020304" pitchFamily="18" charset="77"/>
              </a:rPr>
              <a:t>interference</a:t>
            </a:r>
          </a:p>
        </p:txBody>
      </p:sp>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1881F23F-F771-8B4F-8D4D-3E5D51561FE1}"/>
                  </a:ext>
                </a:extLst>
              </p14:cNvPr>
              <p14:cNvContentPartPr/>
              <p14:nvPr/>
            </p14:nvContentPartPr>
            <p14:xfrm>
              <a:off x="1596473" y="2441478"/>
              <a:ext cx="951840" cy="456120"/>
            </p14:xfrm>
          </p:contentPart>
        </mc:Choice>
        <mc:Fallback xmlns="">
          <p:pic>
            <p:nvPicPr>
              <p:cNvPr id="11" name="Ink 10">
                <a:extLst>
                  <a:ext uri="{FF2B5EF4-FFF2-40B4-BE49-F238E27FC236}">
                    <a16:creationId xmlns:a16="http://schemas.microsoft.com/office/drawing/2014/main" id="{1881F23F-F771-8B4F-8D4D-3E5D51561FE1}"/>
                  </a:ext>
                </a:extLst>
              </p:cNvPr>
              <p:cNvPicPr/>
              <p:nvPr/>
            </p:nvPicPr>
            <p:blipFill>
              <a:blip r:embed="rId6"/>
              <a:stretch>
                <a:fillRect/>
              </a:stretch>
            </p:blipFill>
            <p:spPr>
              <a:xfrm>
                <a:off x="1578833" y="2423838"/>
                <a:ext cx="987480" cy="491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Ink 12">
                <a:extLst>
                  <a:ext uri="{FF2B5EF4-FFF2-40B4-BE49-F238E27FC236}">
                    <a16:creationId xmlns:a16="http://schemas.microsoft.com/office/drawing/2014/main" id="{42B5EE77-9DB7-F249-A8A5-97DD58E84352}"/>
                  </a:ext>
                </a:extLst>
              </p14:cNvPr>
              <p14:cNvContentPartPr/>
              <p14:nvPr/>
            </p14:nvContentPartPr>
            <p14:xfrm>
              <a:off x="1474793" y="3921798"/>
              <a:ext cx="1144800" cy="455040"/>
            </p14:xfrm>
          </p:contentPart>
        </mc:Choice>
        <mc:Fallback xmlns="">
          <p:pic>
            <p:nvPicPr>
              <p:cNvPr id="13" name="Ink 12">
                <a:extLst>
                  <a:ext uri="{FF2B5EF4-FFF2-40B4-BE49-F238E27FC236}">
                    <a16:creationId xmlns:a16="http://schemas.microsoft.com/office/drawing/2014/main" id="{42B5EE77-9DB7-F249-A8A5-97DD58E84352}"/>
                  </a:ext>
                </a:extLst>
              </p:cNvPr>
              <p:cNvPicPr/>
              <p:nvPr/>
            </p:nvPicPr>
            <p:blipFill>
              <a:blip r:embed="rId8"/>
              <a:stretch>
                <a:fillRect/>
              </a:stretch>
            </p:blipFill>
            <p:spPr>
              <a:xfrm>
                <a:off x="1456793" y="3904158"/>
                <a:ext cx="1180440" cy="490680"/>
              </a:xfrm>
              <a:prstGeom prst="rect">
                <a:avLst/>
              </a:prstGeom>
            </p:spPr>
          </p:pic>
        </mc:Fallback>
      </mc:AlternateContent>
      <p:sp>
        <p:nvSpPr>
          <p:cNvPr id="16" name="TextBox 15">
            <a:extLst>
              <a:ext uri="{FF2B5EF4-FFF2-40B4-BE49-F238E27FC236}">
                <a16:creationId xmlns:a16="http://schemas.microsoft.com/office/drawing/2014/main" id="{DFE7A2E0-0035-7646-8782-3113A96A507D}"/>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RADAR: Principle</a:t>
            </a:r>
          </a:p>
        </p:txBody>
      </p:sp>
    </p:spTree>
    <p:extLst>
      <p:ext uri="{BB962C8B-B14F-4D97-AF65-F5344CB8AC3E}">
        <p14:creationId xmlns:p14="http://schemas.microsoft.com/office/powerpoint/2010/main" val="324243672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5D2A58-C63C-1B41-B059-10300C6A00C4}"/>
              </a:ext>
            </a:extLst>
          </p:cNvPr>
          <p:cNvSpPr txBox="1"/>
          <p:nvPr/>
        </p:nvSpPr>
        <p:spPr>
          <a:xfrm>
            <a:off x="0" y="2895312"/>
            <a:ext cx="9144000" cy="584775"/>
          </a:xfrm>
          <a:prstGeom prst="rect">
            <a:avLst/>
          </a:prstGeom>
          <a:solidFill>
            <a:schemeClr val="bg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Pulsed</a:t>
            </a:r>
            <a:r>
              <a:rPr lang="en-US" sz="3200" dirty="0">
                <a:solidFill>
                  <a:prstClr val="white"/>
                </a:solidFill>
                <a:latin typeface="Calibri" panose="020F0502020204030204"/>
              </a:rPr>
              <a:t> </a:t>
            </a: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RADAR</a:t>
            </a:r>
          </a:p>
        </p:txBody>
      </p:sp>
    </p:spTree>
    <p:extLst>
      <p:ext uri="{BB962C8B-B14F-4D97-AF65-F5344CB8AC3E}">
        <p14:creationId xmlns:p14="http://schemas.microsoft.com/office/powerpoint/2010/main" val="191538402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D7E497-7C23-4C46-9D60-2C1095EC74F1}"/>
              </a:ext>
            </a:extLst>
          </p:cNvPr>
          <p:cNvPicPr>
            <a:picLocks noChangeAspect="1"/>
          </p:cNvPicPr>
          <p:nvPr/>
        </p:nvPicPr>
        <p:blipFill>
          <a:blip r:embed="rId2"/>
          <a:stretch>
            <a:fillRect/>
          </a:stretch>
        </p:blipFill>
        <p:spPr>
          <a:xfrm>
            <a:off x="692640" y="2190327"/>
            <a:ext cx="7758721" cy="2477346"/>
          </a:xfrm>
          <a:prstGeom prst="rect">
            <a:avLst/>
          </a:prstGeom>
        </p:spPr>
      </p:pic>
      <p:sp>
        <p:nvSpPr>
          <p:cNvPr id="3" name="TextBox 2">
            <a:extLst>
              <a:ext uri="{FF2B5EF4-FFF2-40B4-BE49-F238E27FC236}">
                <a16:creationId xmlns:a16="http://schemas.microsoft.com/office/drawing/2014/main" id="{C2AFB630-696F-394B-A4BB-00D15546E0A1}"/>
              </a:ext>
            </a:extLst>
          </p:cNvPr>
          <p:cNvSpPr txBox="1"/>
          <p:nvPr/>
        </p:nvSpPr>
        <p:spPr>
          <a:xfrm>
            <a:off x="692640" y="6360459"/>
            <a:ext cx="7204665" cy="369332"/>
          </a:xfrm>
          <a:prstGeom prst="rect">
            <a:avLst/>
          </a:prstGeom>
          <a:noFill/>
        </p:spPr>
        <p:txBody>
          <a:bodyPr wrap="none" rtlCol="0">
            <a:spAutoFit/>
          </a:bodyPr>
          <a:lstStyle/>
          <a:p>
            <a:r>
              <a:rPr lang="en-US" dirty="0"/>
              <a:t>Ref: https://</a:t>
            </a:r>
            <a:r>
              <a:rPr lang="en-US" dirty="0" err="1"/>
              <a:t>fas.org</a:t>
            </a:r>
            <a:r>
              <a:rPr lang="en-US" dirty="0"/>
              <a:t>/man/dod-101/navy/docs/es310/</a:t>
            </a:r>
            <a:r>
              <a:rPr lang="en-US" dirty="0" err="1"/>
              <a:t>radarsys</a:t>
            </a:r>
            <a:r>
              <a:rPr lang="en-US" dirty="0"/>
              <a:t>/</a:t>
            </a:r>
            <a:r>
              <a:rPr lang="en-US" dirty="0" err="1"/>
              <a:t>radarsys.htm</a:t>
            </a:r>
            <a:endParaRPr lang="en-US" dirty="0"/>
          </a:p>
        </p:txBody>
      </p:sp>
      <p:sp>
        <p:nvSpPr>
          <p:cNvPr id="4" name="TextBox 3">
            <a:extLst>
              <a:ext uri="{FF2B5EF4-FFF2-40B4-BE49-F238E27FC236}">
                <a16:creationId xmlns:a16="http://schemas.microsoft.com/office/drawing/2014/main" id="{F99FA81D-1A8E-C248-BA44-3529A884C69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Pulsed RADAR</a:t>
            </a:r>
          </a:p>
        </p:txBody>
      </p:sp>
      <p:grpSp>
        <p:nvGrpSpPr>
          <p:cNvPr id="8" name="Group 7">
            <a:extLst>
              <a:ext uri="{FF2B5EF4-FFF2-40B4-BE49-F238E27FC236}">
                <a16:creationId xmlns:a16="http://schemas.microsoft.com/office/drawing/2014/main" id="{98B7C785-A032-8A43-A439-22D66E2D2E93}"/>
              </a:ext>
            </a:extLst>
          </p:cNvPr>
          <p:cNvGrpSpPr/>
          <p:nvPr/>
        </p:nvGrpSpPr>
        <p:grpSpPr>
          <a:xfrm>
            <a:off x="3724832" y="3058412"/>
            <a:ext cx="887508" cy="636159"/>
            <a:chOff x="1707777" y="2770092"/>
            <a:chExt cx="887508" cy="1239693"/>
          </a:xfrm>
        </p:grpSpPr>
        <p:sp>
          <p:nvSpPr>
            <p:cNvPr id="5" name="Freeform 4">
              <a:extLst>
                <a:ext uri="{FF2B5EF4-FFF2-40B4-BE49-F238E27FC236}">
                  <a16:creationId xmlns:a16="http://schemas.microsoft.com/office/drawing/2014/main" id="{9A34B648-1054-5044-B519-D6D25F9293DA}"/>
                </a:ext>
              </a:extLst>
            </p:cNvPr>
            <p:cNvSpPr/>
            <p:nvPr/>
          </p:nvSpPr>
          <p:spPr>
            <a:xfrm>
              <a:off x="1707777" y="2770094"/>
              <a:ext cx="295836" cy="1239691"/>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5">
              <a:extLst>
                <a:ext uri="{FF2B5EF4-FFF2-40B4-BE49-F238E27FC236}">
                  <a16:creationId xmlns:a16="http://schemas.microsoft.com/office/drawing/2014/main" id="{23CE4244-DAFB-DA41-A15F-7C0761FB38D7}"/>
                </a:ext>
              </a:extLst>
            </p:cNvPr>
            <p:cNvSpPr/>
            <p:nvPr/>
          </p:nvSpPr>
          <p:spPr>
            <a:xfrm>
              <a:off x="2003613" y="2770093"/>
              <a:ext cx="295836" cy="1239691"/>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6">
              <a:extLst>
                <a:ext uri="{FF2B5EF4-FFF2-40B4-BE49-F238E27FC236}">
                  <a16:creationId xmlns:a16="http://schemas.microsoft.com/office/drawing/2014/main" id="{718D35F3-D83C-C042-8463-3A99B9923FA2}"/>
                </a:ext>
              </a:extLst>
            </p:cNvPr>
            <p:cNvSpPr/>
            <p:nvPr/>
          </p:nvSpPr>
          <p:spPr>
            <a:xfrm>
              <a:off x="2299449" y="2770092"/>
              <a:ext cx="295836" cy="1239691"/>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2964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521686-219F-D044-A119-10CCC2B7A9CB}"/>
              </a:ext>
            </a:extLst>
          </p:cNvPr>
          <p:cNvPicPr>
            <a:picLocks noChangeAspect="1"/>
          </p:cNvPicPr>
          <p:nvPr/>
        </p:nvPicPr>
        <p:blipFill>
          <a:blip r:embed="rId2"/>
          <a:stretch>
            <a:fillRect/>
          </a:stretch>
        </p:blipFill>
        <p:spPr>
          <a:xfrm>
            <a:off x="1008186" y="1609970"/>
            <a:ext cx="7127628" cy="3638060"/>
          </a:xfrm>
          <a:prstGeom prst="rect">
            <a:avLst/>
          </a:prstGeom>
        </p:spPr>
      </p:pic>
      <p:sp>
        <p:nvSpPr>
          <p:cNvPr id="3" name="TextBox 2">
            <a:extLst>
              <a:ext uri="{FF2B5EF4-FFF2-40B4-BE49-F238E27FC236}">
                <a16:creationId xmlns:a16="http://schemas.microsoft.com/office/drawing/2014/main" id="{311D8F05-3682-2A44-9748-652658A5699A}"/>
              </a:ext>
            </a:extLst>
          </p:cNvPr>
          <p:cNvSpPr txBox="1"/>
          <p:nvPr/>
        </p:nvSpPr>
        <p:spPr>
          <a:xfrm>
            <a:off x="692640" y="6360459"/>
            <a:ext cx="7204665" cy="369332"/>
          </a:xfrm>
          <a:prstGeom prst="rect">
            <a:avLst/>
          </a:prstGeom>
          <a:noFill/>
        </p:spPr>
        <p:txBody>
          <a:bodyPr wrap="none" rtlCol="0">
            <a:spAutoFit/>
          </a:bodyPr>
          <a:lstStyle/>
          <a:p>
            <a:r>
              <a:rPr lang="en-US" dirty="0"/>
              <a:t>Ref: https://</a:t>
            </a:r>
            <a:r>
              <a:rPr lang="en-US" dirty="0" err="1"/>
              <a:t>fas.org</a:t>
            </a:r>
            <a:r>
              <a:rPr lang="en-US" dirty="0"/>
              <a:t>/man/dod-101/navy/docs/es310/</a:t>
            </a:r>
            <a:r>
              <a:rPr lang="en-US" dirty="0" err="1"/>
              <a:t>radarsys</a:t>
            </a:r>
            <a:r>
              <a:rPr lang="en-US" dirty="0"/>
              <a:t>/</a:t>
            </a:r>
            <a:r>
              <a:rPr lang="en-US"/>
              <a:t>radarsys.htm</a:t>
            </a:r>
          </a:p>
        </p:txBody>
      </p:sp>
      <p:sp>
        <p:nvSpPr>
          <p:cNvPr id="4" name="TextBox 3">
            <a:extLst>
              <a:ext uri="{FF2B5EF4-FFF2-40B4-BE49-F238E27FC236}">
                <a16:creationId xmlns:a16="http://schemas.microsoft.com/office/drawing/2014/main" id="{B6A6C9D3-BA52-9642-86B8-2EB4A3EEA8A2}"/>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Pulsed RADAR</a:t>
            </a:r>
          </a:p>
        </p:txBody>
      </p:sp>
    </p:spTree>
    <p:extLst>
      <p:ext uri="{BB962C8B-B14F-4D97-AF65-F5344CB8AC3E}">
        <p14:creationId xmlns:p14="http://schemas.microsoft.com/office/powerpoint/2010/main" val="303445092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D7E497-7C23-4C46-9D60-2C1095EC74F1}"/>
              </a:ext>
            </a:extLst>
          </p:cNvPr>
          <p:cNvPicPr>
            <a:picLocks noChangeAspect="1"/>
          </p:cNvPicPr>
          <p:nvPr/>
        </p:nvPicPr>
        <p:blipFill>
          <a:blip r:embed="rId2"/>
          <a:stretch>
            <a:fillRect/>
          </a:stretch>
        </p:blipFill>
        <p:spPr>
          <a:xfrm>
            <a:off x="692640" y="2190327"/>
            <a:ext cx="7758721" cy="2477346"/>
          </a:xfrm>
          <a:prstGeom prst="rect">
            <a:avLst/>
          </a:prstGeom>
        </p:spPr>
      </p:pic>
      <p:sp>
        <p:nvSpPr>
          <p:cNvPr id="3" name="TextBox 2">
            <a:extLst>
              <a:ext uri="{FF2B5EF4-FFF2-40B4-BE49-F238E27FC236}">
                <a16:creationId xmlns:a16="http://schemas.microsoft.com/office/drawing/2014/main" id="{C2AFB630-696F-394B-A4BB-00D15546E0A1}"/>
              </a:ext>
            </a:extLst>
          </p:cNvPr>
          <p:cNvSpPr txBox="1"/>
          <p:nvPr/>
        </p:nvSpPr>
        <p:spPr>
          <a:xfrm>
            <a:off x="692640" y="6360459"/>
            <a:ext cx="7204665" cy="369332"/>
          </a:xfrm>
          <a:prstGeom prst="rect">
            <a:avLst/>
          </a:prstGeom>
          <a:noFill/>
        </p:spPr>
        <p:txBody>
          <a:bodyPr wrap="none" rtlCol="0">
            <a:spAutoFit/>
          </a:bodyPr>
          <a:lstStyle/>
          <a:p>
            <a:r>
              <a:rPr lang="en-US" dirty="0"/>
              <a:t>Ref: https://</a:t>
            </a:r>
            <a:r>
              <a:rPr lang="en-US" dirty="0" err="1"/>
              <a:t>fas.org</a:t>
            </a:r>
            <a:r>
              <a:rPr lang="en-US" dirty="0"/>
              <a:t>/man/dod-101/navy/docs/es310/</a:t>
            </a:r>
            <a:r>
              <a:rPr lang="en-US" dirty="0" err="1"/>
              <a:t>radarsys</a:t>
            </a:r>
            <a:r>
              <a:rPr lang="en-US" dirty="0"/>
              <a:t>/</a:t>
            </a:r>
            <a:r>
              <a:rPr lang="en-US" dirty="0" err="1"/>
              <a:t>radarsys.htm</a:t>
            </a:r>
            <a:endParaRPr lang="en-US" dirty="0"/>
          </a:p>
        </p:txBody>
      </p:sp>
      <p:sp>
        <p:nvSpPr>
          <p:cNvPr id="4" name="TextBox 3">
            <a:extLst>
              <a:ext uri="{FF2B5EF4-FFF2-40B4-BE49-F238E27FC236}">
                <a16:creationId xmlns:a16="http://schemas.microsoft.com/office/drawing/2014/main" id="{F99FA81D-1A8E-C248-BA44-3529A884C69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Pulsed RADAR</a:t>
            </a:r>
          </a:p>
        </p:txBody>
      </p:sp>
      <p:grpSp>
        <p:nvGrpSpPr>
          <p:cNvPr id="8" name="Group 7">
            <a:extLst>
              <a:ext uri="{FF2B5EF4-FFF2-40B4-BE49-F238E27FC236}">
                <a16:creationId xmlns:a16="http://schemas.microsoft.com/office/drawing/2014/main" id="{98B7C785-A032-8A43-A439-22D66E2D2E93}"/>
              </a:ext>
            </a:extLst>
          </p:cNvPr>
          <p:cNvGrpSpPr/>
          <p:nvPr/>
        </p:nvGrpSpPr>
        <p:grpSpPr>
          <a:xfrm>
            <a:off x="3724832" y="3058412"/>
            <a:ext cx="887508" cy="636159"/>
            <a:chOff x="1707777" y="2770092"/>
            <a:chExt cx="887508" cy="1239693"/>
          </a:xfrm>
        </p:grpSpPr>
        <p:sp>
          <p:nvSpPr>
            <p:cNvPr id="5" name="Freeform 4">
              <a:extLst>
                <a:ext uri="{FF2B5EF4-FFF2-40B4-BE49-F238E27FC236}">
                  <a16:creationId xmlns:a16="http://schemas.microsoft.com/office/drawing/2014/main" id="{9A34B648-1054-5044-B519-D6D25F9293DA}"/>
                </a:ext>
              </a:extLst>
            </p:cNvPr>
            <p:cNvSpPr/>
            <p:nvPr/>
          </p:nvSpPr>
          <p:spPr>
            <a:xfrm>
              <a:off x="1707777" y="2770094"/>
              <a:ext cx="295836" cy="1239691"/>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5">
              <a:extLst>
                <a:ext uri="{FF2B5EF4-FFF2-40B4-BE49-F238E27FC236}">
                  <a16:creationId xmlns:a16="http://schemas.microsoft.com/office/drawing/2014/main" id="{23CE4244-DAFB-DA41-A15F-7C0761FB38D7}"/>
                </a:ext>
              </a:extLst>
            </p:cNvPr>
            <p:cNvSpPr/>
            <p:nvPr/>
          </p:nvSpPr>
          <p:spPr>
            <a:xfrm>
              <a:off x="2003613" y="2770093"/>
              <a:ext cx="295836" cy="1239691"/>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6">
              <a:extLst>
                <a:ext uri="{FF2B5EF4-FFF2-40B4-BE49-F238E27FC236}">
                  <a16:creationId xmlns:a16="http://schemas.microsoft.com/office/drawing/2014/main" id="{718D35F3-D83C-C042-8463-3A99B9923FA2}"/>
                </a:ext>
              </a:extLst>
            </p:cNvPr>
            <p:cNvSpPr/>
            <p:nvPr/>
          </p:nvSpPr>
          <p:spPr>
            <a:xfrm>
              <a:off x="2299449" y="2770092"/>
              <a:ext cx="295836" cy="1239691"/>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6493E2D3-FCEB-D443-A1D5-434C71C3D911}"/>
              </a:ext>
            </a:extLst>
          </p:cNvPr>
          <p:cNvGrpSpPr/>
          <p:nvPr/>
        </p:nvGrpSpPr>
        <p:grpSpPr>
          <a:xfrm>
            <a:off x="6757024" y="3178988"/>
            <a:ext cx="887508" cy="395005"/>
            <a:chOff x="1707777" y="2770092"/>
            <a:chExt cx="887508" cy="1239693"/>
          </a:xfrm>
        </p:grpSpPr>
        <p:sp>
          <p:nvSpPr>
            <p:cNvPr id="10" name="Freeform 9">
              <a:extLst>
                <a:ext uri="{FF2B5EF4-FFF2-40B4-BE49-F238E27FC236}">
                  <a16:creationId xmlns:a16="http://schemas.microsoft.com/office/drawing/2014/main" id="{FB060A51-E481-AC44-AD58-F9E851504815}"/>
                </a:ext>
              </a:extLst>
            </p:cNvPr>
            <p:cNvSpPr/>
            <p:nvPr/>
          </p:nvSpPr>
          <p:spPr>
            <a:xfrm>
              <a:off x="1707777" y="2770094"/>
              <a:ext cx="295836" cy="1239691"/>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0">
              <a:extLst>
                <a:ext uri="{FF2B5EF4-FFF2-40B4-BE49-F238E27FC236}">
                  <a16:creationId xmlns:a16="http://schemas.microsoft.com/office/drawing/2014/main" id="{AFED28AD-7596-2249-BFDF-21430D890663}"/>
                </a:ext>
              </a:extLst>
            </p:cNvPr>
            <p:cNvSpPr/>
            <p:nvPr/>
          </p:nvSpPr>
          <p:spPr>
            <a:xfrm>
              <a:off x="2003613" y="2770093"/>
              <a:ext cx="295836" cy="1239691"/>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82024A4E-AB46-574B-9A24-B00E3E9070EF}"/>
                </a:ext>
              </a:extLst>
            </p:cNvPr>
            <p:cNvSpPr/>
            <p:nvPr/>
          </p:nvSpPr>
          <p:spPr>
            <a:xfrm>
              <a:off x="2299449" y="2770092"/>
              <a:ext cx="295836" cy="1239691"/>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3" name="Freeform 12">
            <a:extLst>
              <a:ext uri="{FF2B5EF4-FFF2-40B4-BE49-F238E27FC236}">
                <a16:creationId xmlns:a16="http://schemas.microsoft.com/office/drawing/2014/main" id="{6517F8BF-CCF1-2C44-B67D-157117212148}"/>
              </a:ext>
            </a:extLst>
          </p:cNvPr>
          <p:cNvSpPr/>
          <p:nvPr/>
        </p:nvSpPr>
        <p:spPr>
          <a:xfrm rot="13166758">
            <a:off x="3095452" y="2617011"/>
            <a:ext cx="3181951" cy="2651819"/>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261A7E22-8A32-3548-A79D-5E9AEFF43774}"/>
              </a:ext>
            </a:extLst>
          </p:cNvPr>
          <p:cNvSpPr txBox="1"/>
          <p:nvPr/>
        </p:nvSpPr>
        <p:spPr>
          <a:xfrm>
            <a:off x="0" y="4977877"/>
            <a:ext cx="9144000"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What is the maximum unambiguous range?</a:t>
            </a:r>
          </a:p>
        </p:txBody>
      </p:sp>
    </p:spTree>
    <p:extLst>
      <p:ext uri="{BB962C8B-B14F-4D97-AF65-F5344CB8AC3E}">
        <p14:creationId xmlns:p14="http://schemas.microsoft.com/office/powerpoint/2010/main" val="193979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5D2A58-C63C-1B41-B059-10300C6A00C4}"/>
              </a:ext>
            </a:extLst>
          </p:cNvPr>
          <p:cNvSpPr txBox="1"/>
          <p:nvPr/>
        </p:nvSpPr>
        <p:spPr>
          <a:xfrm>
            <a:off x="0" y="2895312"/>
            <a:ext cx="9144000" cy="1077218"/>
          </a:xfrm>
          <a:prstGeom prst="rect">
            <a:avLst/>
          </a:prstGeom>
          <a:solidFill>
            <a:schemeClr val="bg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Frequency Modulated Continuous Wave (FMCW)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RADAR</a:t>
            </a:r>
          </a:p>
        </p:txBody>
      </p:sp>
    </p:spTree>
    <p:extLst>
      <p:ext uri="{BB962C8B-B14F-4D97-AF65-F5344CB8AC3E}">
        <p14:creationId xmlns:p14="http://schemas.microsoft.com/office/powerpoint/2010/main" val="82076590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22AB72-FF09-6049-BE63-B4B8005CDE2E}"/>
              </a:ext>
            </a:extLst>
          </p:cNvPr>
          <p:cNvGrpSpPr/>
          <p:nvPr/>
        </p:nvGrpSpPr>
        <p:grpSpPr>
          <a:xfrm>
            <a:off x="769" y="2826686"/>
            <a:ext cx="4474035" cy="1795690"/>
            <a:chOff x="268446" y="2094145"/>
            <a:chExt cx="4474035" cy="1795690"/>
          </a:xfrm>
        </p:grpSpPr>
        <p:cxnSp>
          <p:nvCxnSpPr>
            <p:cNvPr id="3" name="Straight Connector 2">
              <a:extLst>
                <a:ext uri="{FF2B5EF4-FFF2-40B4-BE49-F238E27FC236}">
                  <a16:creationId xmlns:a16="http://schemas.microsoft.com/office/drawing/2014/main" id="{074D1E89-8DC6-8F4D-A279-17C5500ABEB9}"/>
                </a:ext>
              </a:extLst>
            </p:cNvPr>
            <p:cNvCxnSpPr>
              <a:cxnSpLocks/>
            </p:cNvCxnSpPr>
            <p:nvPr/>
          </p:nvCxnSpPr>
          <p:spPr>
            <a:xfrm>
              <a:off x="689735" y="2876584"/>
              <a:ext cx="4052746"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4" name="Straight Connector 3">
              <a:extLst>
                <a:ext uri="{FF2B5EF4-FFF2-40B4-BE49-F238E27FC236}">
                  <a16:creationId xmlns:a16="http://schemas.microsoft.com/office/drawing/2014/main" id="{7386F3D8-83F9-8445-86AF-631DEC96F859}"/>
                </a:ext>
              </a:extLst>
            </p:cNvPr>
            <p:cNvCxnSpPr>
              <a:cxnSpLocks/>
            </p:cNvCxnSpPr>
            <p:nvPr/>
          </p:nvCxnSpPr>
          <p:spPr>
            <a:xfrm flipV="1">
              <a:off x="692668" y="2094145"/>
              <a:ext cx="0" cy="1350521"/>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 name="TextBox 4">
              <a:extLst>
                <a:ext uri="{FF2B5EF4-FFF2-40B4-BE49-F238E27FC236}">
                  <a16:creationId xmlns:a16="http://schemas.microsoft.com/office/drawing/2014/main" id="{0E150C72-CDCC-974B-BA9E-B2D6766FDA21}"/>
                </a:ext>
              </a:extLst>
            </p:cNvPr>
            <p:cNvSpPr txBox="1"/>
            <p:nvPr/>
          </p:nvSpPr>
          <p:spPr>
            <a:xfrm rot="16200000">
              <a:off x="-163876" y="2555139"/>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Amplitude</a:t>
              </a:r>
            </a:p>
          </p:txBody>
        </p:sp>
        <p:cxnSp>
          <p:nvCxnSpPr>
            <p:cNvPr id="6" name="Straight Connector 5">
              <a:extLst>
                <a:ext uri="{FF2B5EF4-FFF2-40B4-BE49-F238E27FC236}">
                  <a16:creationId xmlns:a16="http://schemas.microsoft.com/office/drawing/2014/main" id="{D3EF4518-03E6-1444-A1E6-B277CC680E6B}"/>
                </a:ext>
              </a:extLst>
            </p:cNvPr>
            <p:cNvCxnSpPr/>
            <p:nvPr/>
          </p:nvCxnSpPr>
          <p:spPr>
            <a:xfrm>
              <a:off x="2057567" y="2755980"/>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A1C91EA-AE90-6744-8BE2-E1B45AAF0C2F}"/>
                </a:ext>
              </a:extLst>
            </p:cNvPr>
            <p:cNvGrpSpPr/>
            <p:nvPr/>
          </p:nvGrpSpPr>
          <p:grpSpPr>
            <a:xfrm>
              <a:off x="710715" y="2254041"/>
              <a:ext cx="3721350" cy="1252929"/>
              <a:chOff x="899346" y="1290862"/>
              <a:chExt cx="3721350" cy="941343"/>
            </a:xfrm>
          </p:grpSpPr>
          <p:sp>
            <p:nvSpPr>
              <p:cNvPr id="11" name="Freeform 10">
                <a:extLst>
                  <a:ext uri="{FF2B5EF4-FFF2-40B4-BE49-F238E27FC236}">
                    <a16:creationId xmlns:a16="http://schemas.microsoft.com/office/drawing/2014/main" id="{70B1158C-0D59-6F44-9FF3-5D8D463ABCCD}"/>
                  </a:ext>
                </a:extLst>
              </p:cNvPr>
              <p:cNvSpPr/>
              <p:nvPr/>
            </p:nvSpPr>
            <p:spPr>
              <a:xfrm>
                <a:off x="899346" y="1290862"/>
                <a:ext cx="1241634"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3732FBA7-3FDE-894D-8E4D-C64F0442968F}"/>
                  </a:ext>
                </a:extLst>
              </p:cNvPr>
              <p:cNvSpPr/>
              <p:nvPr/>
            </p:nvSpPr>
            <p:spPr>
              <a:xfrm>
                <a:off x="2139103" y="1305546"/>
                <a:ext cx="1241634"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Freeform 32">
                <a:extLst>
                  <a:ext uri="{FF2B5EF4-FFF2-40B4-BE49-F238E27FC236}">
                    <a16:creationId xmlns:a16="http://schemas.microsoft.com/office/drawing/2014/main" id="{E1664D40-D4FA-9245-9EF2-D42975038A8D}"/>
                  </a:ext>
                </a:extLst>
              </p:cNvPr>
              <p:cNvSpPr/>
              <p:nvPr/>
            </p:nvSpPr>
            <p:spPr>
              <a:xfrm>
                <a:off x="3379062" y="1359501"/>
                <a:ext cx="1241634"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DE582E25-6B60-EF40-B44D-262C2F631EB4}"/>
                </a:ext>
              </a:extLst>
            </p:cNvPr>
            <p:cNvSpPr txBox="1"/>
            <p:nvPr/>
          </p:nvSpPr>
          <p:spPr>
            <a:xfrm>
              <a:off x="3440911" y="3489725"/>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 (sec)</a:t>
              </a:r>
            </a:p>
          </p:txBody>
        </p:sp>
        <p:cxnSp>
          <p:nvCxnSpPr>
            <p:cNvPr id="9" name="Straight Connector 8">
              <a:extLst>
                <a:ext uri="{FF2B5EF4-FFF2-40B4-BE49-F238E27FC236}">
                  <a16:creationId xmlns:a16="http://schemas.microsoft.com/office/drawing/2014/main" id="{866F2F36-8105-7C4A-B83C-94FC72C3626D}"/>
                </a:ext>
              </a:extLst>
            </p:cNvPr>
            <p:cNvCxnSpPr/>
            <p:nvPr/>
          </p:nvCxnSpPr>
          <p:spPr>
            <a:xfrm>
              <a:off x="1311066" y="275597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611EE2-6CD1-D44F-9782-44A668B7E2BF}"/>
                </a:ext>
              </a:extLst>
            </p:cNvPr>
            <p:cNvCxnSpPr/>
            <p:nvPr/>
          </p:nvCxnSpPr>
          <p:spPr>
            <a:xfrm>
              <a:off x="2752698" y="275975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42B4E878-2388-7444-AFD3-3F7077C91013}"/>
              </a:ext>
            </a:extLst>
          </p:cNvPr>
          <p:cNvCxnSpPr>
            <a:cxnSpLocks/>
          </p:cNvCxnSpPr>
          <p:nvPr/>
        </p:nvCxnSpPr>
        <p:spPr>
          <a:xfrm>
            <a:off x="5353489" y="3588645"/>
            <a:ext cx="3704014"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6" name="Straight Connector 15">
            <a:extLst>
              <a:ext uri="{FF2B5EF4-FFF2-40B4-BE49-F238E27FC236}">
                <a16:creationId xmlns:a16="http://schemas.microsoft.com/office/drawing/2014/main" id="{286F0FBB-E4DD-F749-BD23-BEC534FC2854}"/>
              </a:ext>
            </a:extLst>
          </p:cNvPr>
          <p:cNvCxnSpPr>
            <a:cxnSpLocks/>
          </p:cNvCxnSpPr>
          <p:nvPr/>
        </p:nvCxnSpPr>
        <p:spPr>
          <a:xfrm flipV="1">
            <a:off x="5356422" y="2806206"/>
            <a:ext cx="0" cy="1350521"/>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7" name="TextBox 16">
            <a:extLst>
              <a:ext uri="{FF2B5EF4-FFF2-40B4-BE49-F238E27FC236}">
                <a16:creationId xmlns:a16="http://schemas.microsoft.com/office/drawing/2014/main" id="{883421BD-5820-D64B-A270-1027599E5538}"/>
              </a:ext>
            </a:extLst>
          </p:cNvPr>
          <p:cNvSpPr txBox="1"/>
          <p:nvPr/>
        </p:nvSpPr>
        <p:spPr>
          <a:xfrm rot="16200000">
            <a:off x="4499878" y="3267200"/>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Amplitude</a:t>
            </a:r>
          </a:p>
        </p:txBody>
      </p:sp>
      <p:cxnSp>
        <p:nvCxnSpPr>
          <p:cNvPr id="18" name="Straight Connector 17">
            <a:extLst>
              <a:ext uri="{FF2B5EF4-FFF2-40B4-BE49-F238E27FC236}">
                <a16:creationId xmlns:a16="http://schemas.microsoft.com/office/drawing/2014/main" id="{B72F82D6-BF95-C141-81CE-ADB8F4616C24}"/>
              </a:ext>
            </a:extLst>
          </p:cNvPr>
          <p:cNvCxnSpPr/>
          <p:nvPr/>
        </p:nvCxnSpPr>
        <p:spPr>
          <a:xfrm>
            <a:off x="6721321" y="34680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E0E9B3E3-931C-7C42-A8C7-BAFEF7EDA704}"/>
              </a:ext>
            </a:extLst>
          </p:cNvPr>
          <p:cNvSpPr/>
          <p:nvPr/>
        </p:nvSpPr>
        <p:spPr>
          <a:xfrm>
            <a:off x="5374470" y="2966100"/>
            <a:ext cx="1368030" cy="1161570"/>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Freeform 23">
            <a:extLst>
              <a:ext uri="{FF2B5EF4-FFF2-40B4-BE49-F238E27FC236}">
                <a16:creationId xmlns:a16="http://schemas.microsoft.com/office/drawing/2014/main" id="{2A6A84D8-A331-CD4A-8276-D23D9EB74121}"/>
              </a:ext>
            </a:extLst>
          </p:cNvPr>
          <p:cNvSpPr/>
          <p:nvPr/>
        </p:nvSpPr>
        <p:spPr>
          <a:xfrm>
            <a:off x="6736419" y="2958262"/>
            <a:ext cx="695217" cy="1161570"/>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BB13529D-E39F-D245-9399-83316F0156C4}"/>
              </a:ext>
            </a:extLst>
          </p:cNvPr>
          <p:cNvSpPr txBox="1"/>
          <p:nvPr/>
        </p:nvSpPr>
        <p:spPr>
          <a:xfrm>
            <a:off x="7989176" y="4219029"/>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 (sec)</a:t>
            </a:r>
          </a:p>
        </p:txBody>
      </p:sp>
      <p:cxnSp>
        <p:nvCxnSpPr>
          <p:cNvPr id="21" name="Straight Connector 20">
            <a:extLst>
              <a:ext uri="{FF2B5EF4-FFF2-40B4-BE49-F238E27FC236}">
                <a16:creationId xmlns:a16="http://schemas.microsoft.com/office/drawing/2014/main" id="{D2980806-E074-4645-923A-03A9E0D1274F}"/>
              </a:ext>
            </a:extLst>
          </p:cNvPr>
          <p:cNvCxnSpPr/>
          <p:nvPr/>
        </p:nvCxnSpPr>
        <p:spPr>
          <a:xfrm>
            <a:off x="5974820" y="3468040"/>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3FB610B-B3D0-814A-82B1-CA311F787117}"/>
              </a:ext>
            </a:extLst>
          </p:cNvPr>
          <p:cNvCxnSpPr/>
          <p:nvPr/>
        </p:nvCxnSpPr>
        <p:spPr>
          <a:xfrm>
            <a:off x="7416452" y="3471817"/>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Freeform 25">
            <a:extLst>
              <a:ext uri="{FF2B5EF4-FFF2-40B4-BE49-F238E27FC236}">
                <a16:creationId xmlns:a16="http://schemas.microsoft.com/office/drawing/2014/main" id="{00217F1A-3B5F-9340-A566-7488515C7DE8}"/>
              </a:ext>
            </a:extLst>
          </p:cNvPr>
          <p:cNvSpPr/>
          <p:nvPr/>
        </p:nvSpPr>
        <p:spPr>
          <a:xfrm>
            <a:off x="7416451" y="3005103"/>
            <a:ext cx="439403" cy="1161570"/>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Freeform 27">
            <a:extLst>
              <a:ext uri="{FF2B5EF4-FFF2-40B4-BE49-F238E27FC236}">
                <a16:creationId xmlns:a16="http://schemas.microsoft.com/office/drawing/2014/main" id="{EF1BC405-160F-404A-99E8-ACD869101CAA}"/>
              </a:ext>
            </a:extLst>
          </p:cNvPr>
          <p:cNvSpPr/>
          <p:nvPr/>
        </p:nvSpPr>
        <p:spPr>
          <a:xfrm>
            <a:off x="7855855" y="3029817"/>
            <a:ext cx="266642" cy="1161570"/>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Freeform 28">
            <a:extLst>
              <a:ext uri="{FF2B5EF4-FFF2-40B4-BE49-F238E27FC236}">
                <a16:creationId xmlns:a16="http://schemas.microsoft.com/office/drawing/2014/main" id="{8F663254-BC3E-654B-B262-6C39EB32EA85}"/>
              </a:ext>
            </a:extLst>
          </p:cNvPr>
          <p:cNvSpPr/>
          <p:nvPr/>
        </p:nvSpPr>
        <p:spPr>
          <a:xfrm>
            <a:off x="8122025" y="3042174"/>
            <a:ext cx="242402" cy="1161570"/>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Freeform 29">
            <a:extLst>
              <a:ext uri="{FF2B5EF4-FFF2-40B4-BE49-F238E27FC236}">
                <a16:creationId xmlns:a16="http://schemas.microsoft.com/office/drawing/2014/main" id="{686D6318-0A8C-7447-BA48-FC9B69EF6652}"/>
              </a:ext>
            </a:extLst>
          </p:cNvPr>
          <p:cNvSpPr/>
          <p:nvPr/>
        </p:nvSpPr>
        <p:spPr>
          <a:xfrm>
            <a:off x="8363375" y="3044519"/>
            <a:ext cx="200332" cy="1161570"/>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Freeform 30">
            <a:extLst>
              <a:ext uri="{FF2B5EF4-FFF2-40B4-BE49-F238E27FC236}">
                <a16:creationId xmlns:a16="http://schemas.microsoft.com/office/drawing/2014/main" id="{F1866E33-5FAF-E049-8B36-45DDA494E986}"/>
              </a:ext>
            </a:extLst>
          </p:cNvPr>
          <p:cNvSpPr/>
          <p:nvPr/>
        </p:nvSpPr>
        <p:spPr>
          <a:xfrm>
            <a:off x="8574217" y="3032162"/>
            <a:ext cx="136830" cy="1161570"/>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277F2729-006F-5745-A761-E0EED7C1AFBF}"/>
              </a:ext>
            </a:extLst>
          </p:cNvPr>
          <p:cNvSpPr txBox="1"/>
          <p:nvPr/>
        </p:nvSpPr>
        <p:spPr>
          <a:xfrm>
            <a:off x="849378" y="1713986"/>
            <a:ext cx="331501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Sine signal</a:t>
            </a:r>
          </a:p>
        </p:txBody>
      </p:sp>
      <p:sp>
        <p:nvSpPr>
          <p:cNvPr id="36" name="TextBox 35">
            <a:extLst>
              <a:ext uri="{FF2B5EF4-FFF2-40B4-BE49-F238E27FC236}">
                <a16:creationId xmlns:a16="http://schemas.microsoft.com/office/drawing/2014/main" id="{F139299B-013F-D946-A4B4-4922175ED58F}"/>
              </a:ext>
            </a:extLst>
          </p:cNvPr>
          <p:cNvSpPr txBox="1"/>
          <p:nvPr/>
        </p:nvSpPr>
        <p:spPr>
          <a:xfrm>
            <a:off x="5433618" y="1713986"/>
            <a:ext cx="331501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Sine sweep 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Chirp</a:t>
            </a:r>
          </a:p>
        </p:txBody>
      </p:sp>
      <p:sp>
        <p:nvSpPr>
          <p:cNvPr id="37" name="TextBox 36">
            <a:extLst>
              <a:ext uri="{FF2B5EF4-FFF2-40B4-BE49-F238E27FC236}">
                <a16:creationId xmlns:a16="http://schemas.microsoft.com/office/drawing/2014/main" id="{366807CF-2BD1-1D46-AEA5-268BBD5C0F5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Chirp or Frequency sweep</a:t>
            </a:r>
          </a:p>
        </p:txBody>
      </p:sp>
    </p:spTree>
    <p:extLst>
      <p:ext uri="{BB962C8B-B14F-4D97-AF65-F5344CB8AC3E}">
        <p14:creationId xmlns:p14="http://schemas.microsoft.com/office/powerpoint/2010/main" val="184855133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22AB72-FF09-6049-BE63-B4B8005CDE2E}"/>
              </a:ext>
            </a:extLst>
          </p:cNvPr>
          <p:cNvGrpSpPr/>
          <p:nvPr/>
        </p:nvGrpSpPr>
        <p:grpSpPr>
          <a:xfrm>
            <a:off x="769" y="2293286"/>
            <a:ext cx="4474035" cy="1795690"/>
            <a:chOff x="268446" y="2094145"/>
            <a:chExt cx="4474035" cy="1795690"/>
          </a:xfrm>
        </p:grpSpPr>
        <p:cxnSp>
          <p:nvCxnSpPr>
            <p:cNvPr id="3" name="Straight Connector 2">
              <a:extLst>
                <a:ext uri="{FF2B5EF4-FFF2-40B4-BE49-F238E27FC236}">
                  <a16:creationId xmlns:a16="http://schemas.microsoft.com/office/drawing/2014/main" id="{074D1E89-8DC6-8F4D-A279-17C5500ABEB9}"/>
                </a:ext>
              </a:extLst>
            </p:cNvPr>
            <p:cNvCxnSpPr>
              <a:cxnSpLocks/>
            </p:cNvCxnSpPr>
            <p:nvPr/>
          </p:nvCxnSpPr>
          <p:spPr>
            <a:xfrm>
              <a:off x="689735" y="2876584"/>
              <a:ext cx="4052746"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4" name="Straight Connector 3">
              <a:extLst>
                <a:ext uri="{FF2B5EF4-FFF2-40B4-BE49-F238E27FC236}">
                  <a16:creationId xmlns:a16="http://schemas.microsoft.com/office/drawing/2014/main" id="{7386F3D8-83F9-8445-86AF-631DEC96F859}"/>
                </a:ext>
              </a:extLst>
            </p:cNvPr>
            <p:cNvCxnSpPr>
              <a:cxnSpLocks/>
            </p:cNvCxnSpPr>
            <p:nvPr/>
          </p:nvCxnSpPr>
          <p:spPr>
            <a:xfrm flipV="1">
              <a:off x="692668" y="2094145"/>
              <a:ext cx="0" cy="1350521"/>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 name="TextBox 4">
              <a:extLst>
                <a:ext uri="{FF2B5EF4-FFF2-40B4-BE49-F238E27FC236}">
                  <a16:creationId xmlns:a16="http://schemas.microsoft.com/office/drawing/2014/main" id="{0E150C72-CDCC-974B-BA9E-B2D6766FDA21}"/>
                </a:ext>
              </a:extLst>
            </p:cNvPr>
            <p:cNvSpPr txBox="1"/>
            <p:nvPr/>
          </p:nvSpPr>
          <p:spPr>
            <a:xfrm rot="16200000">
              <a:off x="-163876" y="2555139"/>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Amplitude</a:t>
              </a:r>
            </a:p>
          </p:txBody>
        </p:sp>
        <p:cxnSp>
          <p:nvCxnSpPr>
            <p:cNvPr id="6" name="Straight Connector 5">
              <a:extLst>
                <a:ext uri="{FF2B5EF4-FFF2-40B4-BE49-F238E27FC236}">
                  <a16:creationId xmlns:a16="http://schemas.microsoft.com/office/drawing/2014/main" id="{D3EF4518-03E6-1444-A1E6-B277CC680E6B}"/>
                </a:ext>
              </a:extLst>
            </p:cNvPr>
            <p:cNvCxnSpPr/>
            <p:nvPr/>
          </p:nvCxnSpPr>
          <p:spPr>
            <a:xfrm>
              <a:off x="2057567" y="2755980"/>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BA1C91EA-AE90-6744-8BE2-E1B45AAF0C2F}"/>
                </a:ext>
              </a:extLst>
            </p:cNvPr>
            <p:cNvGrpSpPr/>
            <p:nvPr/>
          </p:nvGrpSpPr>
          <p:grpSpPr>
            <a:xfrm>
              <a:off x="710715" y="2254041"/>
              <a:ext cx="3721350" cy="1252929"/>
              <a:chOff x="899346" y="1290862"/>
              <a:chExt cx="3721350" cy="941343"/>
            </a:xfrm>
          </p:grpSpPr>
          <p:sp>
            <p:nvSpPr>
              <p:cNvPr id="11" name="Freeform 10">
                <a:extLst>
                  <a:ext uri="{FF2B5EF4-FFF2-40B4-BE49-F238E27FC236}">
                    <a16:creationId xmlns:a16="http://schemas.microsoft.com/office/drawing/2014/main" id="{70B1158C-0D59-6F44-9FF3-5D8D463ABCCD}"/>
                  </a:ext>
                </a:extLst>
              </p:cNvPr>
              <p:cNvSpPr/>
              <p:nvPr/>
            </p:nvSpPr>
            <p:spPr>
              <a:xfrm>
                <a:off x="899346" y="1290862"/>
                <a:ext cx="1241634"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3732FBA7-3FDE-894D-8E4D-C64F0442968F}"/>
                  </a:ext>
                </a:extLst>
              </p:cNvPr>
              <p:cNvSpPr/>
              <p:nvPr/>
            </p:nvSpPr>
            <p:spPr>
              <a:xfrm>
                <a:off x="2139103" y="1305546"/>
                <a:ext cx="1241634"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Freeform 32">
                <a:extLst>
                  <a:ext uri="{FF2B5EF4-FFF2-40B4-BE49-F238E27FC236}">
                    <a16:creationId xmlns:a16="http://schemas.microsoft.com/office/drawing/2014/main" id="{E1664D40-D4FA-9245-9EF2-D42975038A8D}"/>
                  </a:ext>
                </a:extLst>
              </p:cNvPr>
              <p:cNvSpPr/>
              <p:nvPr/>
            </p:nvSpPr>
            <p:spPr>
              <a:xfrm>
                <a:off x="3379062" y="1359501"/>
                <a:ext cx="1241634"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DE582E25-6B60-EF40-B44D-262C2F631EB4}"/>
                </a:ext>
              </a:extLst>
            </p:cNvPr>
            <p:cNvSpPr txBox="1"/>
            <p:nvPr/>
          </p:nvSpPr>
          <p:spPr>
            <a:xfrm>
              <a:off x="3440911" y="3489725"/>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 (sec)</a:t>
              </a:r>
            </a:p>
          </p:txBody>
        </p:sp>
        <p:cxnSp>
          <p:nvCxnSpPr>
            <p:cNvPr id="9" name="Straight Connector 8">
              <a:extLst>
                <a:ext uri="{FF2B5EF4-FFF2-40B4-BE49-F238E27FC236}">
                  <a16:creationId xmlns:a16="http://schemas.microsoft.com/office/drawing/2014/main" id="{866F2F36-8105-7C4A-B83C-94FC72C3626D}"/>
                </a:ext>
              </a:extLst>
            </p:cNvPr>
            <p:cNvCxnSpPr/>
            <p:nvPr/>
          </p:nvCxnSpPr>
          <p:spPr>
            <a:xfrm>
              <a:off x="1311066" y="275597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6611EE2-6CD1-D44F-9782-44A668B7E2BF}"/>
                </a:ext>
              </a:extLst>
            </p:cNvPr>
            <p:cNvCxnSpPr/>
            <p:nvPr/>
          </p:nvCxnSpPr>
          <p:spPr>
            <a:xfrm>
              <a:off x="2752698" y="275975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a:extLst>
              <a:ext uri="{FF2B5EF4-FFF2-40B4-BE49-F238E27FC236}">
                <a16:creationId xmlns:a16="http://schemas.microsoft.com/office/drawing/2014/main" id="{42B4E878-2388-7444-AFD3-3F7077C91013}"/>
              </a:ext>
            </a:extLst>
          </p:cNvPr>
          <p:cNvCxnSpPr>
            <a:cxnSpLocks/>
          </p:cNvCxnSpPr>
          <p:nvPr/>
        </p:nvCxnSpPr>
        <p:spPr>
          <a:xfrm>
            <a:off x="5353489" y="3055245"/>
            <a:ext cx="3704014"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6" name="Straight Connector 15">
            <a:extLst>
              <a:ext uri="{FF2B5EF4-FFF2-40B4-BE49-F238E27FC236}">
                <a16:creationId xmlns:a16="http://schemas.microsoft.com/office/drawing/2014/main" id="{286F0FBB-E4DD-F749-BD23-BEC534FC2854}"/>
              </a:ext>
            </a:extLst>
          </p:cNvPr>
          <p:cNvCxnSpPr>
            <a:cxnSpLocks/>
          </p:cNvCxnSpPr>
          <p:nvPr/>
        </p:nvCxnSpPr>
        <p:spPr>
          <a:xfrm flipV="1">
            <a:off x="5356422" y="2272806"/>
            <a:ext cx="0" cy="1350521"/>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7" name="TextBox 16">
            <a:extLst>
              <a:ext uri="{FF2B5EF4-FFF2-40B4-BE49-F238E27FC236}">
                <a16:creationId xmlns:a16="http://schemas.microsoft.com/office/drawing/2014/main" id="{883421BD-5820-D64B-A270-1027599E5538}"/>
              </a:ext>
            </a:extLst>
          </p:cNvPr>
          <p:cNvSpPr txBox="1"/>
          <p:nvPr/>
        </p:nvSpPr>
        <p:spPr>
          <a:xfrm rot="16200000">
            <a:off x="4499878" y="2733800"/>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Amplitude</a:t>
            </a:r>
          </a:p>
        </p:txBody>
      </p:sp>
      <p:cxnSp>
        <p:nvCxnSpPr>
          <p:cNvPr id="18" name="Straight Connector 17">
            <a:extLst>
              <a:ext uri="{FF2B5EF4-FFF2-40B4-BE49-F238E27FC236}">
                <a16:creationId xmlns:a16="http://schemas.microsoft.com/office/drawing/2014/main" id="{B72F82D6-BF95-C141-81CE-ADB8F4616C24}"/>
              </a:ext>
            </a:extLst>
          </p:cNvPr>
          <p:cNvCxnSpPr/>
          <p:nvPr/>
        </p:nvCxnSpPr>
        <p:spPr>
          <a:xfrm>
            <a:off x="6721321" y="29346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Freeform 22">
            <a:extLst>
              <a:ext uri="{FF2B5EF4-FFF2-40B4-BE49-F238E27FC236}">
                <a16:creationId xmlns:a16="http://schemas.microsoft.com/office/drawing/2014/main" id="{E0E9B3E3-931C-7C42-A8C7-BAFEF7EDA704}"/>
              </a:ext>
            </a:extLst>
          </p:cNvPr>
          <p:cNvSpPr/>
          <p:nvPr/>
        </p:nvSpPr>
        <p:spPr>
          <a:xfrm>
            <a:off x="5374470" y="2432700"/>
            <a:ext cx="1368030" cy="1161570"/>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Freeform 23">
            <a:extLst>
              <a:ext uri="{FF2B5EF4-FFF2-40B4-BE49-F238E27FC236}">
                <a16:creationId xmlns:a16="http://schemas.microsoft.com/office/drawing/2014/main" id="{2A6A84D8-A331-CD4A-8276-D23D9EB74121}"/>
              </a:ext>
            </a:extLst>
          </p:cNvPr>
          <p:cNvSpPr/>
          <p:nvPr/>
        </p:nvSpPr>
        <p:spPr>
          <a:xfrm>
            <a:off x="6736419" y="2424862"/>
            <a:ext cx="695217" cy="1161570"/>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BB13529D-E39F-D245-9399-83316F0156C4}"/>
              </a:ext>
            </a:extLst>
          </p:cNvPr>
          <p:cNvSpPr txBox="1"/>
          <p:nvPr/>
        </p:nvSpPr>
        <p:spPr>
          <a:xfrm>
            <a:off x="7989176" y="3685629"/>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 (sec)</a:t>
            </a:r>
          </a:p>
        </p:txBody>
      </p:sp>
      <p:cxnSp>
        <p:nvCxnSpPr>
          <p:cNvPr id="21" name="Straight Connector 20">
            <a:extLst>
              <a:ext uri="{FF2B5EF4-FFF2-40B4-BE49-F238E27FC236}">
                <a16:creationId xmlns:a16="http://schemas.microsoft.com/office/drawing/2014/main" id="{D2980806-E074-4645-923A-03A9E0D1274F}"/>
              </a:ext>
            </a:extLst>
          </p:cNvPr>
          <p:cNvCxnSpPr/>
          <p:nvPr/>
        </p:nvCxnSpPr>
        <p:spPr>
          <a:xfrm>
            <a:off x="5974820" y="2934640"/>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3FB610B-B3D0-814A-82B1-CA311F787117}"/>
              </a:ext>
            </a:extLst>
          </p:cNvPr>
          <p:cNvCxnSpPr/>
          <p:nvPr/>
        </p:nvCxnSpPr>
        <p:spPr>
          <a:xfrm>
            <a:off x="7416452" y="2938417"/>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Freeform 25">
            <a:extLst>
              <a:ext uri="{FF2B5EF4-FFF2-40B4-BE49-F238E27FC236}">
                <a16:creationId xmlns:a16="http://schemas.microsoft.com/office/drawing/2014/main" id="{00217F1A-3B5F-9340-A566-7488515C7DE8}"/>
              </a:ext>
            </a:extLst>
          </p:cNvPr>
          <p:cNvSpPr/>
          <p:nvPr/>
        </p:nvSpPr>
        <p:spPr>
          <a:xfrm>
            <a:off x="7416451" y="2471703"/>
            <a:ext cx="439403" cy="1161570"/>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Freeform 27">
            <a:extLst>
              <a:ext uri="{FF2B5EF4-FFF2-40B4-BE49-F238E27FC236}">
                <a16:creationId xmlns:a16="http://schemas.microsoft.com/office/drawing/2014/main" id="{EF1BC405-160F-404A-99E8-ACD869101CAA}"/>
              </a:ext>
            </a:extLst>
          </p:cNvPr>
          <p:cNvSpPr/>
          <p:nvPr/>
        </p:nvSpPr>
        <p:spPr>
          <a:xfrm>
            <a:off x="7855855" y="2496417"/>
            <a:ext cx="266642" cy="1161570"/>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Freeform 28">
            <a:extLst>
              <a:ext uri="{FF2B5EF4-FFF2-40B4-BE49-F238E27FC236}">
                <a16:creationId xmlns:a16="http://schemas.microsoft.com/office/drawing/2014/main" id="{8F663254-BC3E-654B-B262-6C39EB32EA85}"/>
              </a:ext>
            </a:extLst>
          </p:cNvPr>
          <p:cNvSpPr/>
          <p:nvPr/>
        </p:nvSpPr>
        <p:spPr>
          <a:xfrm>
            <a:off x="8122025" y="2508774"/>
            <a:ext cx="242402" cy="1161570"/>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Freeform 29">
            <a:extLst>
              <a:ext uri="{FF2B5EF4-FFF2-40B4-BE49-F238E27FC236}">
                <a16:creationId xmlns:a16="http://schemas.microsoft.com/office/drawing/2014/main" id="{686D6318-0A8C-7447-BA48-FC9B69EF6652}"/>
              </a:ext>
            </a:extLst>
          </p:cNvPr>
          <p:cNvSpPr/>
          <p:nvPr/>
        </p:nvSpPr>
        <p:spPr>
          <a:xfrm>
            <a:off x="8363375" y="2511119"/>
            <a:ext cx="200332" cy="1161570"/>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Freeform 30">
            <a:extLst>
              <a:ext uri="{FF2B5EF4-FFF2-40B4-BE49-F238E27FC236}">
                <a16:creationId xmlns:a16="http://schemas.microsoft.com/office/drawing/2014/main" id="{F1866E33-5FAF-E049-8B36-45DDA494E986}"/>
              </a:ext>
            </a:extLst>
          </p:cNvPr>
          <p:cNvSpPr/>
          <p:nvPr/>
        </p:nvSpPr>
        <p:spPr>
          <a:xfrm>
            <a:off x="8574217" y="2498762"/>
            <a:ext cx="136830" cy="1161570"/>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277F2729-006F-5745-A761-E0EED7C1AFBF}"/>
              </a:ext>
            </a:extLst>
          </p:cNvPr>
          <p:cNvSpPr txBox="1"/>
          <p:nvPr/>
        </p:nvSpPr>
        <p:spPr>
          <a:xfrm>
            <a:off x="849378" y="1180586"/>
            <a:ext cx="331501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Sine signal</a:t>
            </a:r>
          </a:p>
        </p:txBody>
      </p:sp>
      <p:sp>
        <p:nvSpPr>
          <p:cNvPr id="36" name="TextBox 35">
            <a:extLst>
              <a:ext uri="{FF2B5EF4-FFF2-40B4-BE49-F238E27FC236}">
                <a16:creationId xmlns:a16="http://schemas.microsoft.com/office/drawing/2014/main" id="{F139299B-013F-D946-A4B4-4922175ED58F}"/>
              </a:ext>
            </a:extLst>
          </p:cNvPr>
          <p:cNvSpPr txBox="1"/>
          <p:nvPr/>
        </p:nvSpPr>
        <p:spPr>
          <a:xfrm>
            <a:off x="5433618" y="1180586"/>
            <a:ext cx="331501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Sine sweep 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Chirp</a:t>
            </a:r>
          </a:p>
        </p:txBody>
      </p:sp>
      <p:cxnSp>
        <p:nvCxnSpPr>
          <p:cNvPr id="37" name="Straight Connector 36">
            <a:extLst>
              <a:ext uri="{FF2B5EF4-FFF2-40B4-BE49-F238E27FC236}">
                <a16:creationId xmlns:a16="http://schemas.microsoft.com/office/drawing/2014/main" id="{D7762453-60EC-3C4D-8D1D-07B673710267}"/>
              </a:ext>
            </a:extLst>
          </p:cNvPr>
          <p:cNvCxnSpPr>
            <a:cxnSpLocks/>
          </p:cNvCxnSpPr>
          <p:nvPr/>
        </p:nvCxnSpPr>
        <p:spPr>
          <a:xfrm>
            <a:off x="422058" y="6164771"/>
            <a:ext cx="4052746"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38" name="Straight Connector 37">
            <a:extLst>
              <a:ext uri="{FF2B5EF4-FFF2-40B4-BE49-F238E27FC236}">
                <a16:creationId xmlns:a16="http://schemas.microsoft.com/office/drawing/2014/main" id="{AD43BD52-DD7A-3B45-A584-21E52373CBB4}"/>
              </a:ext>
            </a:extLst>
          </p:cNvPr>
          <p:cNvCxnSpPr>
            <a:cxnSpLocks/>
          </p:cNvCxnSpPr>
          <p:nvPr/>
        </p:nvCxnSpPr>
        <p:spPr>
          <a:xfrm flipV="1">
            <a:off x="424991" y="4823532"/>
            <a:ext cx="0" cy="1350521"/>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39" name="TextBox 38">
            <a:extLst>
              <a:ext uri="{FF2B5EF4-FFF2-40B4-BE49-F238E27FC236}">
                <a16:creationId xmlns:a16="http://schemas.microsoft.com/office/drawing/2014/main" id="{25A75058-2679-1446-B1BD-1D667A0F7B0F}"/>
              </a:ext>
            </a:extLst>
          </p:cNvPr>
          <p:cNvSpPr txBox="1"/>
          <p:nvPr/>
        </p:nvSpPr>
        <p:spPr>
          <a:xfrm rot="16200000">
            <a:off x="-431553" y="5284526"/>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Frequency</a:t>
            </a:r>
          </a:p>
        </p:txBody>
      </p:sp>
      <p:sp>
        <p:nvSpPr>
          <p:cNvPr id="42" name="TextBox 41">
            <a:extLst>
              <a:ext uri="{FF2B5EF4-FFF2-40B4-BE49-F238E27FC236}">
                <a16:creationId xmlns:a16="http://schemas.microsoft.com/office/drawing/2014/main" id="{AFA53B1F-BABF-2E4D-B22F-6FAA0FDF4F8F}"/>
              </a:ext>
            </a:extLst>
          </p:cNvPr>
          <p:cNvSpPr txBox="1"/>
          <p:nvPr/>
        </p:nvSpPr>
        <p:spPr>
          <a:xfrm>
            <a:off x="3173234" y="6219112"/>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 (sec)</a:t>
            </a:r>
          </a:p>
        </p:txBody>
      </p:sp>
      <p:cxnSp>
        <p:nvCxnSpPr>
          <p:cNvPr id="48" name="Straight Connector 47">
            <a:extLst>
              <a:ext uri="{FF2B5EF4-FFF2-40B4-BE49-F238E27FC236}">
                <a16:creationId xmlns:a16="http://schemas.microsoft.com/office/drawing/2014/main" id="{1DCEA69D-8218-3B42-930D-423C532A0B25}"/>
              </a:ext>
            </a:extLst>
          </p:cNvPr>
          <p:cNvCxnSpPr>
            <a:cxnSpLocks/>
          </p:cNvCxnSpPr>
          <p:nvPr/>
        </p:nvCxnSpPr>
        <p:spPr>
          <a:xfrm flipV="1">
            <a:off x="430338" y="5802081"/>
            <a:ext cx="3849562" cy="1"/>
          </a:xfrm>
          <a:prstGeom prst="line">
            <a:avLst/>
          </a:prstGeom>
          <a:ln w="44450">
            <a:solidFill>
              <a:schemeClr val="accent2">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3449717-2222-E84B-92E6-736C6B00C9E7}"/>
              </a:ext>
            </a:extLst>
          </p:cNvPr>
          <p:cNvCxnSpPr>
            <a:cxnSpLocks/>
          </p:cNvCxnSpPr>
          <p:nvPr/>
        </p:nvCxnSpPr>
        <p:spPr>
          <a:xfrm>
            <a:off x="5004757" y="6164771"/>
            <a:ext cx="4052746"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0" name="Straight Connector 49">
            <a:extLst>
              <a:ext uri="{FF2B5EF4-FFF2-40B4-BE49-F238E27FC236}">
                <a16:creationId xmlns:a16="http://schemas.microsoft.com/office/drawing/2014/main" id="{CF9A9B72-6360-2D4D-BE7A-0BC8ACF0E0EB}"/>
              </a:ext>
            </a:extLst>
          </p:cNvPr>
          <p:cNvCxnSpPr>
            <a:cxnSpLocks/>
          </p:cNvCxnSpPr>
          <p:nvPr/>
        </p:nvCxnSpPr>
        <p:spPr>
          <a:xfrm flipV="1">
            <a:off x="5007690" y="4823532"/>
            <a:ext cx="0" cy="1350521"/>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1" name="TextBox 50">
            <a:extLst>
              <a:ext uri="{FF2B5EF4-FFF2-40B4-BE49-F238E27FC236}">
                <a16:creationId xmlns:a16="http://schemas.microsoft.com/office/drawing/2014/main" id="{804AA09E-72E0-454E-A0DE-CECFAE7B8B75}"/>
              </a:ext>
            </a:extLst>
          </p:cNvPr>
          <p:cNvSpPr txBox="1"/>
          <p:nvPr/>
        </p:nvSpPr>
        <p:spPr>
          <a:xfrm>
            <a:off x="7755933" y="6219112"/>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 (sec)</a:t>
            </a:r>
          </a:p>
        </p:txBody>
      </p:sp>
      <p:cxnSp>
        <p:nvCxnSpPr>
          <p:cNvPr id="52" name="Straight Connector 51">
            <a:extLst>
              <a:ext uri="{FF2B5EF4-FFF2-40B4-BE49-F238E27FC236}">
                <a16:creationId xmlns:a16="http://schemas.microsoft.com/office/drawing/2014/main" id="{669A76D6-5A44-4347-B91C-1B6861387FAC}"/>
              </a:ext>
            </a:extLst>
          </p:cNvPr>
          <p:cNvCxnSpPr>
            <a:cxnSpLocks/>
          </p:cNvCxnSpPr>
          <p:nvPr/>
        </p:nvCxnSpPr>
        <p:spPr>
          <a:xfrm flipV="1">
            <a:off x="5013037" y="4847661"/>
            <a:ext cx="3550670" cy="954422"/>
          </a:xfrm>
          <a:prstGeom prst="line">
            <a:avLst/>
          </a:prstGeom>
          <a:ln w="44450">
            <a:solidFill>
              <a:schemeClr val="accent2">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36B80578-2612-D347-8652-1E0503680920}"/>
              </a:ext>
            </a:extLst>
          </p:cNvPr>
          <p:cNvSpPr txBox="1"/>
          <p:nvPr/>
        </p:nvSpPr>
        <p:spPr>
          <a:xfrm rot="16200000">
            <a:off x="4151145" y="5386680"/>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Frequency</a:t>
            </a:r>
          </a:p>
        </p:txBody>
      </p:sp>
      <p:sp>
        <p:nvSpPr>
          <p:cNvPr id="54" name="TextBox 53">
            <a:extLst>
              <a:ext uri="{FF2B5EF4-FFF2-40B4-BE49-F238E27FC236}">
                <a16:creationId xmlns:a16="http://schemas.microsoft.com/office/drawing/2014/main" id="{4FF91AA3-8EDD-4E46-8045-5BD85975E64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Chirp or Frequency sweep</a:t>
            </a:r>
          </a:p>
        </p:txBody>
      </p:sp>
    </p:spTree>
    <p:extLst>
      <p:ext uri="{BB962C8B-B14F-4D97-AF65-F5344CB8AC3E}">
        <p14:creationId xmlns:p14="http://schemas.microsoft.com/office/powerpoint/2010/main" val="6583375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79C326-A87F-B340-AFDF-A392F07338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Signal detection</a:t>
            </a:r>
          </a:p>
        </p:txBody>
      </p:sp>
      <p:cxnSp>
        <p:nvCxnSpPr>
          <p:cNvPr id="13" name="Straight Connector 12">
            <a:extLst>
              <a:ext uri="{FF2B5EF4-FFF2-40B4-BE49-F238E27FC236}">
                <a16:creationId xmlns:a16="http://schemas.microsoft.com/office/drawing/2014/main" id="{96021403-0D5F-0A49-AE54-490AB0220D49}"/>
              </a:ext>
            </a:extLst>
          </p:cNvPr>
          <p:cNvCxnSpPr>
            <a:cxnSpLocks/>
          </p:cNvCxnSpPr>
          <p:nvPr/>
        </p:nvCxnSpPr>
        <p:spPr>
          <a:xfrm>
            <a:off x="421289" y="2950511"/>
            <a:ext cx="2917053"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840A8CA4-C70F-0240-B62D-897AFD1B6E38}"/>
              </a:ext>
            </a:extLst>
          </p:cNvPr>
          <p:cNvCxnSpPr/>
          <p:nvPr/>
        </p:nvCxnSpPr>
        <p:spPr>
          <a:xfrm flipV="1">
            <a:off x="423566" y="880392"/>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5" name="TextBox 14">
            <a:extLst>
              <a:ext uri="{FF2B5EF4-FFF2-40B4-BE49-F238E27FC236}">
                <a16:creationId xmlns:a16="http://schemas.microsoft.com/office/drawing/2014/main" id="{ED0B0EF6-52CE-3341-809A-D6B1B26EAB7F}"/>
              </a:ext>
            </a:extLst>
          </p:cNvPr>
          <p:cNvSpPr txBox="1"/>
          <p:nvPr/>
        </p:nvSpPr>
        <p:spPr>
          <a:xfrm rot="16200000">
            <a:off x="-432322" y="1776663"/>
            <a:ext cx="1264754" cy="400110"/>
          </a:xfrm>
          <a:prstGeom prst="rect">
            <a:avLst/>
          </a:prstGeom>
          <a:noFill/>
        </p:spPr>
        <p:txBody>
          <a:bodyPr wrap="square" rtlCol="0">
            <a:spAutoFit/>
          </a:bodyPr>
          <a:lstStyle/>
          <a:p>
            <a:pPr algn="ctr"/>
            <a:r>
              <a:rPr lang="en-US" sz="2000" dirty="0"/>
              <a:t>Amplitude</a:t>
            </a:r>
          </a:p>
        </p:txBody>
      </p:sp>
      <p:sp>
        <p:nvSpPr>
          <p:cNvPr id="16" name="TextBox 15">
            <a:extLst>
              <a:ext uri="{FF2B5EF4-FFF2-40B4-BE49-F238E27FC236}">
                <a16:creationId xmlns:a16="http://schemas.microsoft.com/office/drawing/2014/main" id="{8B9E1C9A-46DD-794C-BFB6-3B7043523C47}"/>
              </a:ext>
            </a:extLst>
          </p:cNvPr>
          <p:cNvSpPr txBox="1"/>
          <p:nvPr/>
        </p:nvSpPr>
        <p:spPr>
          <a:xfrm>
            <a:off x="1339310" y="2896509"/>
            <a:ext cx="1891905" cy="400110"/>
          </a:xfrm>
          <a:prstGeom prst="rect">
            <a:avLst/>
          </a:prstGeom>
          <a:noFill/>
        </p:spPr>
        <p:txBody>
          <a:bodyPr wrap="square" rtlCol="0">
            <a:spAutoFit/>
          </a:bodyPr>
          <a:lstStyle/>
          <a:p>
            <a:pPr algn="ctr"/>
            <a:r>
              <a:rPr lang="en-US" sz="2000" dirty="0"/>
              <a:t>Time/Sample</a:t>
            </a:r>
          </a:p>
        </p:txBody>
      </p:sp>
      <p:grpSp>
        <p:nvGrpSpPr>
          <p:cNvPr id="39" name="Group 38">
            <a:extLst>
              <a:ext uri="{FF2B5EF4-FFF2-40B4-BE49-F238E27FC236}">
                <a16:creationId xmlns:a16="http://schemas.microsoft.com/office/drawing/2014/main" id="{9E9E1CF8-E710-284D-87D0-A09631802183}"/>
              </a:ext>
            </a:extLst>
          </p:cNvPr>
          <p:cNvGrpSpPr/>
          <p:nvPr/>
        </p:nvGrpSpPr>
        <p:grpSpPr>
          <a:xfrm>
            <a:off x="413443" y="2025055"/>
            <a:ext cx="2034372" cy="777647"/>
            <a:chOff x="987797" y="2140633"/>
            <a:chExt cx="2034372" cy="777647"/>
          </a:xfrm>
        </p:grpSpPr>
        <p:sp>
          <p:nvSpPr>
            <p:cNvPr id="34" name="Freeform 33">
              <a:extLst>
                <a:ext uri="{FF2B5EF4-FFF2-40B4-BE49-F238E27FC236}">
                  <a16:creationId xmlns:a16="http://schemas.microsoft.com/office/drawing/2014/main" id="{8DE9C889-2294-FF47-85DB-F41170EAF4AA}"/>
                </a:ext>
              </a:extLst>
            </p:cNvPr>
            <p:cNvSpPr/>
            <p:nvPr/>
          </p:nvSpPr>
          <p:spPr>
            <a:xfrm>
              <a:off x="1238252"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F7F03E5D-46FD-2047-A4D6-4D893390353F}"/>
                </a:ext>
              </a:extLst>
            </p:cNvPr>
            <p:cNvCxnSpPr/>
            <p:nvPr/>
          </p:nvCxnSpPr>
          <p:spPr>
            <a:xfrm>
              <a:off x="1879815" y="2609095"/>
              <a:ext cx="1142354"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a:extLst>
                <a:ext uri="{FF2B5EF4-FFF2-40B4-BE49-F238E27FC236}">
                  <a16:creationId xmlns:a16="http://schemas.microsoft.com/office/drawing/2014/main" id="{3D1E48BB-E5C4-7647-86E9-743DC36757D2}"/>
                </a:ext>
              </a:extLst>
            </p:cNvPr>
            <p:cNvCxnSpPr>
              <a:cxnSpLocks/>
            </p:cNvCxnSpPr>
            <p:nvPr/>
          </p:nvCxnSpPr>
          <p:spPr>
            <a:xfrm>
              <a:off x="987797" y="2627390"/>
              <a:ext cx="220709"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grpSp>
      <p:sp>
        <p:nvSpPr>
          <p:cNvPr id="48" name="TextBox 47">
            <a:extLst>
              <a:ext uri="{FF2B5EF4-FFF2-40B4-BE49-F238E27FC236}">
                <a16:creationId xmlns:a16="http://schemas.microsoft.com/office/drawing/2014/main" id="{B32FF7D8-8DEF-064F-BB6C-FC6E94704D72}"/>
              </a:ext>
            </a:extLst>
          </p:cNvPr>
          <p:cNvSpPr txBox="1"/>
          <p:nvPr/>
        </p:nvSpPr>
        <p:spPr>
          <a:xfrm>
            <a:off x="663898" y="3350979"/>
            <a:ext cx="2567317" cy="400110"/>
          </a:xfrm>
          <a:prstGeom prst="rect">
            <a:avLst/>
          </a:prstGeom>
          <a:noFill/>
        </p:spPr>
        <p:txBody>
          <a:bodyPr wrap="square" rtlCol="0">
            <a:spAutoFit/>
          </a:bodyPr>
          <a:lstStyle/>
          <a:p>
            <a:pPr algn="ctr"/>
            <a:r>
              <a:rPr lang="en-US" sz="2000" dirty="0"/>
              <a:t>Transmitter signal</a:t>
            </a:r>
          </a:p>
        </p:txBody>
      </p:sp>
    </p:spTree>
    <p:extLst>
      <p:ext uri="{BB962C8B-B14F-4D97-AF65-F5344CB8AC3E}">
        <p14:creationId xmlns:p14="http://schemas.microsoft.com/office/powerpoint/2010/main" val="385125219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2C02F9C-CA49-1E48-8516-AC62C107FF44}"/>
              </a:ext>
            </a:extLst>
          </p:cNvPr>
          <p:cNvCxnSpPr>
            <a:cxnSpLocks/>
          </p:cNvCxnSpPr>
          <p:nvPr/>
        </p:nvCxnSpPr>
        <p:spPr>
          <a:xfrm>
            <a:off x="2284554" y="3429000"/>
            <a:ext cx="4306746"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3" name="Straight Connector 2">
            <a:extLst>
              <a:ext uri="{FF2B5EF4-FFF2-40B4-BE49-F238E27FC236}">
                <a16:creationId xmlns:a16="http://schemas.microsoft.com/office/drawing/2014/main" id="{A7C60B55-8E26-AA46-8F03-27F7D0ECF36C}"/>
              </a:ext>
            </a:extLst>
          </p:cNvPr>
          <p:cNvCxnSpPr>
            <a:cxnSpLocks/>
          </p:cNvCxnSpPr>
          <p:nvPr/>
        </p:nvCxnSpPr>
        <p:spPr>
          <a:xfrm flipV="1">
            <a:off x="2287487" y="1366329"/>
            <a:ext cx="0" cy="2071954"/>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4" name="TextBox 3">
            <a:extLst>
              <a:ext uri="{FF2B5EF4-FFF2-40B4-BE49-F238E27FC236}">
                <a16:creationId xmlns:a16="http://schemas.microsoft.com/office/drawing/2014/main" id="{D0A690B0-FD48-9344-89B8-13A1F14A6813}"/>
              </a:ext>
            </a:extLst>
          </p:cNvPr>
          <p:cNvSpPr txBox="1"/>
          <p:nvPr/>
        </p:nvSpPr>
        <p:spPr>
          <a:xfrm>
            <a:off x="5035730" y="3483341"/>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 (sec)</a:t>
            </a:r>
          </a:p>
        </p:txBody>
      </p:sp>
      <p:sp>
        <p:nvSpPr>
          <p:cNvPr id="6" name="TextBox 5">
            <a:extLst>
              <a:ext uri="{FF2B5EF4-FFF2-40B4-BE49-F238E27FC236}">
                <a16:creationId xmlns:a16="http://schemas.microsoft.com/office/drawing/2014/main" id="{3811E675-3630-FF43-A0E0-1DBA2C778CEE}"/>
              </a:ext>
            </a:extLst>
          </p:cNvPr>
          <p:cNvSpPr txBox="1"/>
          <p:nvPr/>
        </p:nvSpPr>
        <p:spPr>
          <a:xfrm rot="16200000">
            <a:off x="1449709" y="2202251"/>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Frequency</a:t>
            </a:r>
          </a:p>
        </p:txBody>
      </p:sp>
      <p:grpSp>
        <p:nvGrpSpPr>
          <p:cNvPr id="29" name="Group 28">
            <a:extLst>
              <a:ext uri="{FF2B5EF4-FFF2-40B4-BE49-F238E27FC236}">
                <a16:creationId xmlns:a16="http://schemas.microsoft.com/office/drawing/2014/main" id="{2FCCC5FF-B7F4-2E45-BBDA-3B17D594B5D8}"/>
              </a:ext>
            </a:extLst>
          </p:cNvPr>
          <p:cNvGrpSpPr/>
          <p:nvPr/>
        </p:nvGrpSpPr>
        <p:grpSpPr>
          <a:xfrm>
            <a:off x="6300484" y="1987146"/>
            <a:ext cx="3224946" cy="1297375"/>
            <a:chOff x="6300484" y="1987146"/>
            <a:chExt cx="3224946" cy="1297375"/>
          </a:xfrm>
        </p:grpSpPr>
        <p:cxnSp>
          <p:nvCxnSpPr>
            <p:cNvPr id="19" name="Straight Connector 18">
              <a:extLst>
                <a:ext uri="{FF2B5EF4-FFF2-40B4-BE49-F238E27FC236}">
                  <a16:creationId xmlns:a16="http://schemas.microsoft.com/office/drawing/2014/main" id="{3A3ECB3E-AAB1-644D-B68D-8E9234CA387E}"/>
                </a:ext>
              </a:extLst>
            </p:cNvPr>
            <p:cNvCxnSpPr>
              <a:cxnSpLocks/>
            </p:cNvCxnSpPr>
            <p:nvPr/>
          </p:nvCxnSpPr>
          <p:spPr>
            <a:xfrm>
              <a:off x="6337300" y="2282466"/>
              <a:ext cx="1930970" cy="1"/>
            </a:xfrm>
            <a:prstGeom prst="line">
              <a:avLst/>
            </a:prstGeom>
            <a:ln w="444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4801FB9-A08B-5340-985C-35D330C9EA93}"/>
                </a:ext>
              </a:extLst>
            </p:cNvPr>
            <p:cNvSpPr txBox="1"/>
            <p:nvPr/>
          </p:nvSpPr>
          <p:spPr>
            <a:xfrm>
              <a:off x="7701888" y="2884411"/>
              <a:ext cx="182354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Reflector</a:t>
              </a:r>
            </a:p>
          </p:txBody>
        </p:sp>
        <p:sp>
          <p:nvSpPr>
            <p:cNvPr id="21" name="Rectangle 20">
              <a:extLst>
                <a:ext uri="{FF2B5EF4-FFF2-40B4-BE49-F238E27FC236}">
                  <a16:creationId xmlns:a16="http://schemas.microsoft.com/office/drawing/2014/main" id="{537D4586-3985-DA44-A8C0-DD9FEA98A61C}"/>
                </a:ext>
              </a:extLst>
            </p:cNvPr>
            <p:cNvSpPr/>
            <p:nvPr/>
          </p:nvSpPr>
          <p:spPr>
            <a:xfrm>
              <a:off x="8515973" y="1987146"/>
              <a:ext cx="204062" cy="838605"/>
            </a:xfrm>
            <a:prstGeom prst="rect">
              <a:avLst/>
            </a:prstGeom>
            <a:pattFill prst="wd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BDBCBB54-F7A5-AD4F-B32A-6CF5A3DAB248}"/>
                </a:ext>
              </a:extLst>
            </p:cNvPr>
            <p:cNvCxnSpPr>
              <a:cxnSpLocks/>
            </p:cNvCxnSpPr>
            <p:nvPr/>
          </p:nvCxnSpPr>
          <p:spPr>
            <a:xfrm flipH="1" flipV="1">
              <a:off x="6300484" y="2628138"/>
              <a:ext cx="1942805" cy="1"/>
            </a:xfrm>
            <a:prstGeom prst="line">
              <a:avLst/>
            </a:prstGeom>
            <a:ln w="44450">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23" name="Arc 22">
              <a:extLst>
                <a:ext uri="{FF2B5EF4-FFF2-40B4-BE49-F238E27FC236}">
                  <a16:creationId xmlns:a16="http://schemas.microsoft.com/office/drawing/2014/main" id="{2722D588-A86A-1A48-9EE2-04454F62CE5A}"/>
                </a:ext>
              </a:extLst>
            </p:cNvPr>
            <p:cNvSpPr/>
            <p:nvPr/>
          </p:nvSpPr>
          <p:spPr>
            <a:xfrm rot="5002448">
              <a:off x="8023556" y="2207337"/>
              <a:ext cx="347833" cy="511425"/>
            </a:xfrm>
            <a:prstGeom prst="arc">
              <a:avLst>
                <a:gd name="adj1" fmla="val 11680588"/>
                <a:gd name="adj2" fmla="val 0"/>
              </a:avLst>
            </a:prstGeom>
            <a:ln w="44450">
              <a:solidFill>
                <a:schemeClr val="tx1"/>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D18D48D4-72AD-EF4C-A1FD-B78D18BBAFA0}"/>
              </a:ext>
            </a:extLst>
          </p:cNvPr>
          <p:cNvGrpSpPr/>
          <p:nvPr/>
        </p:nvGrpSpPr>
        <p:grpSpPr>
          <a:xfrm>
            <a:off x="2282141" y="1751958"/>
            <a:ext cx="3662645" cy="1695311"/>
            <a:chOff x="2282141" y="1751958"/>
            <a:chExt cx="3662645" cy="1695311"/>
          </a:xfrm>
        </p:grpSpPr>
        <p:grpSp>
          <p:nvGrpSpPr>
            <p:cNvPr id="15" name="Group 14">
              <a:extLst>
                <a:ext uri="{FF2B5EF4-FFF2-40B4-BE49-F238E27FC236}">
                  <a16:creationId xmlns:a16="http://schemas.microsoft.com/office/drawing/2014/main" id="{6559CC30-1CAD-4C48-B800-36FAC31DBB87}"/>
                </a:ext>
              </a:extLst>
            </p:cNvPr>
            <p:cNvGrpSpPr/>
            <p:nvPr/>
          </p:nvGrpSpPr>
          <p:grpSpPr>
            <a:xfrm>
              <a:off x="2282141" y="1751958"/>
              <a:ext cx="1832659" cy="1686327"/>
              <a:chOff x="351741" y="1769929"/>
              <a:chExt cx="1235759" cy="1686327"/>
            </a:xfrm>
          </p:grpSpPr>
          <p:cxnSp>
            <p:nvCxnSpPr>
              <p:cNvPr id="5" name="Straight Connector 4">
                <a:extLst>
                  <a:ext uri="{FF2B5EF4-FFF2-40B4-BE49-F238E27FC236}">
                    <a16:creationId xmlns:a16="http://schemas.microsoft.com/office/drawing/2014/main" id="{5CFCBABD-640E-AA47-B6A1-316E0F22C5F4}"/>
                  </a:ext>
                </a:extLst>
              </p:cNvPr>
              <p:cNvCxnSpPr>
                <a:cxnSpLocks/>
              </p:cNvCxnSpPr>
              <p:nvPr/>
            </p:nvCxnSpPr>
            <p:spPr>
              <a:xfrm flipV="1">
                <a:off x="351741" y="1769929"/>
                <a:ext cx="1235759" cy="1686327"/>
              </a:xfrm>
              <a:prstGeom prst="line">
                <a:avLst/>
              </a:prstGeom>
              <a:ln w="28575">
                <a:solidFill>
                  <a:schemeClr val="accent2">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ECD3828-27EE-C840-9838-321F3478CC24}"/>
                  </a:ext>
                </a:extLst>
              </p:cNvPr>
              <p:cNvCxnSpPr>
                <a:cxnSpLocks/>
              </p:cNvCxnSpPr>
              <p:nvPr/>
            </p:nvCxnSpPr>
            <p:spPr>
              <a:xfrm flipV="1">
                <a:off x="1587500" y="1787900"/>
                <a:ext cx="0" cy="1668355"/>
              </a:xfrm>
              <a:prstGeom prst="line">
                <a:avLst/>
              </a:prstGeom>
              <a:ln w="28575">
                <a:solidFill>
                  <a:schemeClr val="accent2">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B6E3FA8A-7325-D04B-925E-E5C51A76132A}"/>
                </a:ext>
              </a:extLst>
            </p:cNvPr>
            <p:cNvGrpSpPr/>
            <p:nvPr/>
          </p:nvGrpSpPr>
          <p:grpSpPr>
            <a:xfrm>
              <a:off x="4112127" y="1760942"/>
              <a:ext cx="1832659" cy="1686327"/>
              <a:chOff x="351741" y="1769929"/>
              <a:chExt cx="1235759" cy="1686327"/>
            </a:xfrm>
          </p:grpSpPr>
          <p:cxnSp>
            <p:nvCxnSpPr>
              <p:cNvPr id="25" name="Straight Connector 24">
                <a:extLst>
                  <a:ext uri="{FF2B5EF4-FFF2-40B4-BE49-F238E27FC236}">
                    <a16:creationId xmlns:a16="http://schemas.microsoft.com/office/drawing/2014/main" id="{6040634D-B316-C641-9FFB-C45628E104DB}"/>
                  </a:ext>
                </a:extLst>
              </p:cNvPr>
              <p:cNvCxnSpPr>
                <a:cxnSpLocks/>
              </p:cNvCxnSpPr>
              <p:nvPr/>
            </p:nvCxnSpPr>
            <p:spPr>
              <a:xfrm flipV="1">
                <a:off x="351741" y="1769929"/>
                <a:ext cx="1235759" cy="1686327"/>
              </a:xfrm>
              <a:prstGeom prst="line">
                <a:avLst/>
              </a:prstGeom>
              <a:ln w="28575">
                <a:solidFill>
                  <a:schemeClr val="accent2">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17D60AA-8116-7047-85CB-68B83A453793}"/>
                  </a:ext>
                </a:extLst>
              </p:cNvPr>
              <p:cNvCxnSpPr>
                <a:cxnSpLocks/>
              </p:cNvCxnSpPr>
              <p:nvPr/>
            </p:nvCxnSpPr>
            <p:spPr>
              <a:xfrm flipV="1">
                <a:off x="1587500" y="1787900"/>
                <a:ext cx="0" cy="1668355"/>
              </a:xfrm>
              <a:prstGeom prst="line">
                <a:avLst/>
              </a:prstGeom>
              <a:ln w="28575">
                <a:solidFill>
                  <a:schemeClr val="accent2">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grpSp>
        <p:nvGrpSpPr>
          <p:cNvPr id="31" name="Group 30">
            <a:extLst>
              <a:ext uri="{FF2B5EF4-FFF2-40B4-BE49-F238E27FC236}">
                <a16:creationId xmlns:a16="http://schemas.microsoft.com/office/drawing/2014/main" id="{B290E79B-1A6D-9B43-BA4A-A768FB383E1A}"/>
              </a:ext>
            </a:extLst>
          </p:cNvPr>
          <p:cNvGrpSpPr/>
          <p:nvPr/>
        </p:nvGrpSpPr>
        <p:grpSpPr>
          <a:xfrm>
            <a:off x="2612341" y="1739258"/>
            <a:ext cx="3662645" cy="1695311"/>
            <a:chOff x="2282141" y="1751958"/>
            <a:chExt cx="3662645" cy="1695311"/>
          </a:xfrm>
        </p:grpSpPr>
        <p:grpSp>
          <p:nvGrpSpPr>
            <p:cNvPr id="32" name="Group 31">
              <a:extLst>
                <a:ext uri="{FF2B5EF4-FFF2-40B4-BE49-F238E27FC236}">
                  <a16:creationId xmlns:a16="http://schemas.microsoft.com/office/drawing/2014/main" id="{5D46CD14-1C3E-8C49-B656-52F86E93D291}"/>
                </a:ext>
              </a:extLst>
            </p:cNvPr>
            <p:cNvGrpSpPr/>
            <p:nvPr/>
          </p:nvGrpSpPr>
          <p:grpSpPr>
            <a:xfrm>
              <a:off x="2282141" y="1751958"/>
              <a:ext cx="1832659" cy="1686327"/>
              <a:chOff x="351741" y="1769929"/>
              <a:chExt cx="1235759" cy="1686327"/>
            </a:xfrm>
          </p:grpSpPr>
          <p:cxnSp>
            <p:nvCxnSpPr>
              <p:cNvPr id="36" name="Straight Connector 35">
                <a:extLst>
                  <a:ext uri="{FF2B5EF4-FFF2-40B4-BE49-F238E27FC236}">
                    <a16:creationId xmlns:a16="http://schemas.microsoft.com/office/drawing/2014/main" id="{CF1CB05F-F6C4-BA44-ABB8-65F612FDF013}"/>
                  </a:ext>
                </a:extLst>
              </p:cNvPr>
              <p:cNvCxnSpPr>
                <a:cxnSpLocks/>
              </p:cNvCxnSpPr>
              <p:nvPr/>
            </p:nvCxnSpPr>
            <p:spPr>
              <a:xfrm flipV="1">
                <a:off x="351741" y="1769929"/>
                <a:ext cx="1235759" cy="1686327"/>
              </a:xfrm>
              <a:prstGeom prst="line">
                <a:avLst/>
              </a:prstGeom>
              <a:ln w="28575">
                <a:solidFill>
                  <a:schemeClr val="accent6">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AAC1188-49AD-3D4B-B737-65343E8571D0}"/>
                  </a:ext>
                </a:extLst>
              </p:cNvPr>
              <p:cNvCxnSpPr>
                <a:cxnSpLocks/>
              </p:cNvCxnSpPr>
              <p:nvPr/>
            </p:nvCxnSpPr>
            <p:spPr>
              <a:xfrm flipV="1">
                <a:off x="1587500" y="1787900"/>
                <a:ext cx="0" cy="1668355"/>
              </a:xfrm>
              <a:prstGeom prst="line">
                <a:avLst/>
              </a:prstGeom>
              <a:ln w="28575">
                <a:solidFill>
                  <a:schemeClr val="accent6">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F4C56874-E959-6E4F-9784-FE7BE91986BE}"/>
                </a:ext>
              </a:extLst>
            </p:cNvPr>
            <p:cNvGrpSpPr/>
            <p:nvPr/>
          </p:nvGrpSpPr>
          <p:grpSpPr>
            <a:xfrm>
              <a:off x="4112127" y="1760942"/>
              <a:ext cx="1832659" cy="1686327"/>
              <a:chOff x="351741" y="1769929"/>
              <a:chExt cx="1235759" cy="1686327"/>
            </a:xfrm>
          </p:grpSpPr>
          <p:cxnSp>
            <p:nvCxnSpPr>
              <p:cNvPr id="34" name="Straight Connector 33">
                <a:extLst>
                  <a:ext uri="{FF2B5EF4-FFF2-40B4-BE49-F238E27FC236}">
                    <a16:creationId xmlns:a16="http://schemas.microsoft.com/office/drawing/2014/main" id="{18A6B451-540E-A849-8D0B-02045B7A7D83}"/>
                  </a:ext>
                </a:extLst>
              </p:cNvPr>
              <p:cNvCxnSpPr>
                <a:cxnSpLocks/>
              </p:cNvCxnSpPr>
              <p:nvPr/>
            </p:nvCxnSpPr>
            <p:spPr>
              <a:xfrm flipV="1">
                <a:off x="351741" y="1769929"/>
                <a:ext cx="1235759" cy="1686327"/>
              </a:xfrm>
              <a:prstGeom prst="line">
                <a:avLst/>
              </a:prstGeom>
              <a:ln w="28575">
                <a:solidFill>
                  <a:schemeClr val="accent6">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F8CCC5E-7E80-CD4C-80A9-A1FBCF048D7C}"/>
                  </a:ext>
                </a:extLst>
              </p:cNvPr>
              <p:cNvCxnSpPr>
                <a:cxnSpLocks/>
              </p:cNvCxnSpPr>
              <p:nvPr/>
            </p:nvCxnSpPr>
            <p:spPr>
              <a:xfrm flipV="1">
                <a:off x="1587500" y="1787900"/>
                <a:ext cx="0" cy="1668355"/>
              </a:xfrm>
              <a:prstGeom prst="line">
                <a:avLst/>
              </a:prstGeom>
              <a:ln w="28575">
                <a:solidFill>
                  <a:schemeClr val="accent6">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39" name="TextBox 38">
            <a:extLst>
              <a:ext uri="{FF2B5EF4-FFF2-40B4-BE49-F238E27FC236}">
                <a16:creationId xmlns:a16="http://schemas.microsoft.com/office/drawing/2014/main" id="{AC205BBD-28E2-EB4C-B103-41BF5ECA32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FMCW principle</a:t>
            </a:r>
          </a:p>
        </p:txBody>
      </p:sp>
    </p:spTree>
    <p:extLst>
      <p:ext uri="{BB962C8B-B14F-4D97-AF65-F5344CB8AC3E}">
        <p14:creationId xmlns:p14="http://schemas.microsoft.com/office/powerpoint/2010/main" val="286446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B379A5A-E099-A64E-8F68-1166920A81FA}"/>
              </a:ext>
            </a:extLst>
          </p:cNvPr>
          <p:cNvCxnSpPr>
            <a:cxnSpLocks/>
          </p:cNvCxnSpPr>
          <p:nvPr/>
        </p:nvCxnSpPr>
        <p:spPr>
          <a:xfrm>
            <a:off x="2284554" y="3429000"/>
            <a:ext cx="6554646"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3" name="Straight Connector 2">
            <a:extLst>
              <a:ext uri="{FF2B5EF4-FFF2-40B4-BE49-F238E27FC236}">
                <a16:creationId xmlns:a16="http://schemas.microsoft.com/office/drawing/2014/main" id="{DD9FD61D-0741-7B4F-994E-D6A34F200610}"/>
              </a:ext>
            </a:extLst>
          </p:cNvPr>
          <p:cNvCxnSpPr>
            <a:cxnSpLocks/>
          </p:cNvCxnSpPr>
          <p:nvPr/>
        </p:nvCxnSpPr>
        <p:spPr>
          <a:xfrm flipV="1">
            <a:off x="2287487" y="241300"/>
            <a:ext cx="0" cy="3196983"/>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4" name="TextBox 3">
            <a:extLst>
              <a:ext uri="{FF2B5EF4-FFF2-40B4-BE49-F238E27FC236}">
                <a16:creationId xmlns:a16="http://schemas.microsoft.com/office/drawing/2014/main" id="{C956FEED-3261-4046-8CA3-DCC93F2AD528}"/>
              </a:ext>
            </a:extLst>
          </p:cNvPr>
          <p:cNvSpPr txBox="1"/>
          <p:nvPr/>
        </p:nvSpPr>
        <p:spPr>
          <a:xfrm>
            <a:off x="7879246" y="3485691"/>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 (sec)</a:t>
            </a:r>
          </a:p>
        </p:txBody>
      </p:sp>
      <p:sp>
        <p:nvSpPr>
          <p:cNvPr id="5" name="TextBox 4">
            <a:extLst>
              <a:ext uri="{FF2B5EF4-FFF2-40B4-BE49-F238E27FC236}">
                <a16:creationId xmlns:a16="http://schemas.microsoft.com/office/drawing/2014/main" id="{EB57AE23-FC7E-C24E-9640-D6206B80101C}"/>
              </a:ext>
            </a:extLst>
          </p:cNvPr>
          <p:cNvSpPr txBox="1"/>
          <p:nvPr/>
        </p:nvSpPr>
        <p:spPr>
          <a:xfrm rot="16200000">
            <a:off x="1449709" y="2202251"/>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Frequency</a:t>
            </a:r>
          </a:p>
        </p:txBody>
      </p:sp>
      <p:grpSp>
        <p:nvGrpSpPr>
          <p:cNvPr id="6" name="Group 5">
            <a:extLst>
              <a:ext uri="{FF2B5EF4-FFF2-40B4-BE49-F238E27FC236}">
                <a16:creationId xmlns:a16="http://schemas.microsoft.com/office/drawing/2014/main" id="{9D706EA0-025A-AD4E-8DF8-1902FC1DD27A}"/>
              </a:ext>
            </a:extLst>
          </p:cNvPr>
          <p:cNvGrpSpPr/>
          <p:nvPr/>
        </p:nvGrpSpPr>
        <p:grpSpPr>
          <a:xfrm>
            <a:off x="2290421" y="1206584"/>
            <a:ext cx="4874981" cy="2256459"/>
            <a:chOff x="2282141" y="1761500"/>
            <a:chExt cx="3662645" cy="1695311"/>
          </a:xfrm>
        </p:grpSpPr>
        <p:grpSp>
          <p:nvGrpSpPr>
            <p:cNvPr id="7" name="Group 6">
              <a:extLst>
                <a:ext uri="{FF2B5EF4-FFF2-40B4-BE49-F238E27FC236}">
                  <a16:creationId xmlns:a16="http://schemas.microsoft.com/office/drawing/2014/main" id="{46EE2589-C298-4B47-9FE8-2D29EDE3835A}"/>
                </a:ext>
              </a:extLst>
            </p:cNvPr>
            <p:cNvGrpSpPr/>
            <p:nvPr/>
          </p:nvGrpSpPr>
          <p:grpSpPr>
            <a:xfrm>
              <a:off x="2282141" y="1761500"/>
              <a:ext cx="1832659" cy="1686327"/>
              <a:chOff x="351741" y="1779471"/>
              <a:chExt cx="1235759" cy="1686327"/>
            </a:xfrm>
          </p:grpSpPr>
          <p:cxnSp>
            <p:nvCxnSpPr>
              <p:cNvPr id="11" name="Straight Connector 10">
                <a:extLst>
                  <a:ext uri="{FF2B5EF4-FFF2-40B4-BE49-F238E27FC236}">
                    <a16:creationId xmlns:a16="http://schemas.microsoft.com/office/drawing/2014/main" id="{E6E1DF32-24A2-9F4C-9D27-987DF15211EC}"/>
                  </a:ext>
                </a:extLst>
              </p:cNvPr>
              <p:cNvCxnSpPr>
                <a:cxnSpLocks/>
              </p:cNvCxnSpPr>
              <p:nvPr/>
            </p:nvCxnSpPr>
            <p:spPr>
              <a:xfrm flipV="1">
                <a:off x="351741" y="1779471"/>
                <a:ext cx="1235759" cy="1686327"/>
              </a:xfrm>
              <a:prstGeom prst="line">
                <a:avLst/>
              </a:prstGeom>
              <a:ln w="28575">
                <a:solidFill>
                  <a:schemeClr val="accent2">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D16C29-3D58-B540-B4D3-90498518F5AE}"/>
                  </a:ext>
                </a:extLst>
              </p:cNvPr>
              <p:cNvCxnSpPr>
                <a:cxnSpLocks/>
              </p:cNvCxnSpPr>
              <p:nvPr/>
            </p:nvCxnSpPr>
            <p:spPr>
              <a:xfrm flipV="1">
                <a:off x="1587500" y="1787900"/>
                <a:ext cx="0" cy="1668355"/>
              </a:xfrm>
              <a:prstGeom prst="line">
                <a:avLst/>
              </a:prstGeom>
              <a:ln w="28575">
                <a:solidFill>
                  <a:schemeClr val="accent2">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BC227647-7F22-6F4A-8E89-3D4C675665CF}"/>
                </a:ext>
              </a:extLst>
            </p:cNvPr>
            <p:cNvGrpSpPr/>
            <p:nvPr/>
          </p:nvGrpSpPr>
          <p:grpSpPr>
            <a:xfrm>
              <a:off x="4112127" y="1770484"/>
              <a:ext cx="1832659" cy="1686327"/>
              <a:chOff x="351741" y="1779471"/>
              <a:chExt cx="1235759" cy="1686327"/>
            </a:xfrm>
          </p:grpSpPr>
          <p:cxnSp>
            <p:nvCxnSpPr>
              <p:cNvPr id="9" name="Straight Connector 8">
                <a:extLst>
                  <a:ext uri="{FF2B5EF4-FFF2-40B4-BE49-F238E27FC236}">
                    <a16:creationId xmlns:a16="http://schemas.microsoft.com/office/drawing/2014/main" id="{5A721175-9338-C24A-A4B7-2F1A4F248823}"/>
                  </a:ext>
                </a:extLst>
              </p:cNvPr>
              <p:cNvCxnSpPr>
                <a:cxnSpLocks/>
              </p:cNvCxnSpPr>
              <p:nvPr/>
            </p:nvCxnSpPr>
            <p:spPr>
              <a:xfrm flipV="1">
                <a:off x="351741" y="1779471"/>
                <a:ext cx="1235759" cy="1686327"/>
              </a:xfrm>
              <a:prstGeom prst="line">
                <a:avLst/>
              </a:prstGeom>
              <a:ln w="28575">
                <a:solidFill>
                  <a:schemeClr val="accent2">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D1A9EFB-CF10-8141-B071-3AA4FE585A38}"/>
                  </a:ext>
                </a:extLst>
              </p:cNvPr>
              <p:cNvCxnSpPr>
                <a:cxnSpLocks/>
              </p:cNvCxnSpPr>
              <p:nvPr/>
            </p:nvCxnSpPr>
            <p:spPr>
              <a:xfrm flipV="1">
                <a:off x="1587500" y="1787900"/>
                <a:ext cx="0" cy="1668355"/>
              </a:xfrm>
              <a:prstGeom prst="line">
                <a:avLst/>
              </a:prstGeom>
              <a:ln w="28575">
                <a:solidFill>
                  <a:schemeClr val="accent2">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grpSp>
        <p:nvGrpSpPr>
          <p:cNvPr id="34" name="Group 33">
            <a:extLst>
              <a:ext uri="{FF2B5EF4-FFF2-40B4-BE49-F238E27FC236}">
                <a16:creationId xmlns:a16="http://schemas.microsoft.com/office/drawing/2014/main" id="{3BF3A79C-0CF6-2B4D-B956-69E24AF45D84}"/>
              </a:ext>
            </a:extLst>
          </p:cNvPr>
          <p:cNvGrpSpPr/>
          <p:nvPr/>
        </p:nvGrpSpPr>
        <p:grpSpPr>
          <a:xfrm>
            <a:off x="2282141" y="3593413"/>
            <a:ext cx="2443992" cy="584775"/>
            <a:chOff x="2282141" y="3593413"/>
            <a:chExt cx="2443992" cy="584775"/>
          </a:xfrm>
        </p:grpSpPr>
        <p:cxnSp>
          <p:nvCxnSpPr>
            <p:cNvPr id="25" name="Straight Arrow Connector 24">
              <a:extLst>
                <a:ext uri="{FF2B5EF4-FFF2-40B4-BE49-F238E27FC236}">
                  <a16:creationId xmlns:a16="http://schemas.microsoft.com/office/drawing/2014/main" id="{785BAE78-5DD3-1848-8DDA-81975FF73A2A}"/>
                </a:ext>
              </a:extLst>
            </p:cNvPr>
            <p:cNvCxnSpPr/>
            <p:nvPr/>
          </p:nvCxnSpPr>
          <p:spPr>
            <a:xfrm>
              <a:off x="2282141" y="3657600"/>
              <a:ext cx="2443992" cy="0"/>
            </a:xfrm>
            <a:prstGeom prst="straightConnector1">
              <a:avLst/>
            </a:prstGeom>
            <a:ln w="31750">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9D25795-8DDE-B24D-AE89-432D8C6F7CDB}"/>
                </a:ext>
              </a:extLst>
            </p:cNvPr>
            <p:cNvSpPr txBox="1"/>
            <p:nvPr/>
          </p:nvSpPr>
          <p:spPr>
            <a:xfrm>
              <a:off x="3113060" y="3593413"/>
              <a:ext cx="1264754"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a:t>
              </a:r>
              <a:r>
                <a:rPr kumimoji="0" lang="en-US" sz="3200" b="0" i="0" u="none" strike="noStrike" kern="1200" cap="none" spc="0" normalizeH="0" baseline="-25000" noProof="0" dirty="0" err="1">
                  <a:ln>
                    <a:noFill/>
                  </a:ln>
                  <a:solidFill>
                    <a:prstClr val="black"/>
                  </a:solidFill>
                  <a:effectLst/>
                  <a:uLnTx/>
                  <a:uFillTx/>
                  <a:latin typeface="Calibri" panose="020F0502020204030204"/>
                  <a:ea typeface="+mn-ea"/>
                  <a:cs typeface="+mn-cs"/>
                </a:rPr>
                <a:t>sweep</a:t>
              </a:r>
              <a:endPar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grpSp>
        <p:nvGrpSpPr>
          <p:cNvPr id="33" name="Group 32">
            <a:extLst>
              <a:ext uri="{FF2B5EF4-FFF2-40B4-BE49-F238E27FC236}">
                <a16:creationId xmlns:a16="http://schemas.microsoft.com/office/drawing/2014/main" id="{6C9EE0F7-8739-EC49-A8F8-389E0C020639}"/>
              </a:ext>
            </a:extLst>
          </p:cNvPr>
          <p:cNvGrpSpPr/>
          <p:nvPr/>
        </p:nvGrpSpPr>
        <p:grpSpPr>
          <a:xfrm>
            <a:off x="-139125" y="1284554"/>
            <a:ext cx="1770362" cy="2199239"/>
            <a:chOff x="-139125" y="1284554"/>
            <a:chExt cx="1770362" cy="2199239"/>
          </a:xfrm>
        </p:grpSpPr>
        <p:cxnSp>
          <p:nvCxnSpPr>
            <p:cNvPr id="27" name="Straight Arrow Connector 26">
              <a:extLst>
                <a:ext uri="{FF2B5EF4-FFF2-40B4-BE49-F238E27FC236}">
                  <a16:creationId xmlns:a16="http://schemas.microsoft.com/office/drawing/2014/main" id="{92CE436D-F6DD-094A-A997-F23E2C72D75B}"/>
                </a:ext>
              </a:extLst>
            </p:cNvPr>
            <p:cNvCxnSpPr>
              <a:cxnSpLocks/>
            </p:cNvCxnSpPr>
            <p:nvPr/>
          </p:nvCxnSpPr>
          <p:spPr>
            <a:xfrm flipV="1">
              <a:off x="1380441" y="1284554"/>
              <a:ext cx="0" cy="2199239"/>
            </a:xfrm>
            <a:prstGeom prst="straightConnector1">
              <a:avLst/>
            </a:prstGeom>
            <a:ln w="31750">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A3CCC37-5F35-9E4E-A7B1-D3B7D0FD8426}"/>
                </a:ext>
              </a:extLst>
            </p:cNvPr>
            <p:cNvSpPr txBox="1"/>
            <p:nvPr/>
          </p:nvSpPr>
          <p:spPr>
            <a:xfrm>
              <a:off x="-139125" y="1839791"/>
              <a:ext cx="1770362"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f</a:t>
              </a:r>
              <a:r>
                <a:rPr kumimoji="0" lang="en-US" sz="3200" b="0" i="0" u="none" strike="noStrike" kern="1200" cap="none" spc="0" normalizeH="0" baseline="-25000" noProof="0" dirty="0" err="1">
                  <a:ln>
                    <a:noFill/>
                  </a:ln>
                  <a:solidFill>
                    <a:prstClr val="black"/>
                  </a:solidFill>
                  <a:effectLst/>
                  <a:uLnTx/>
                  <a:uFillTx/>
                  <a:latin typeface="Calibri" panose="020F0502020204030204"/>
                  <a:ea typeface="+mn-ea"/>
                  <a:cs typeface="+mn-cs"/>
                </a:rPr>
                <a:t>e</a:t>
              </a:r>
              <a:r>
                <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f</a:t>
              </a:r>
              <a:r>
                <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rPr>
                <a:t>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B</a:t>
              </a:r>
              <a:endPar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B3DFF672-E700-1F49-AFCE-9CD8B123B479}"/>
              </a:ext>
            </a:extLst>
          </p:cNvPr>
          <p:cNvSpPr txBox="1"/>
          <p:nvPr/>
        </p:nvSpPr>
        <p:spPr>
          <a:xfrm>
            <a:off x="1833457" y="3034683"/>
            <a:ext cx="55533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f</a:t>
            </a:r>
            <a:r>
              <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rPr>
              <a:t>s</a:t>
            </a:r>
          </a:p>
        </p:txBody>
      </p:sp>
      <p:sp>
        <p:nvSpPr>
          <p:cNvPr id="32" name="TextBox 31">
            <a:extLst>
              <a:ext uri="{FF2B5EF4-FFF2-40B4-BE49-F238E27FC236}">
                <a16:creationId xmlns:a16="http://schemas.microsoft.com/office/drawing/2014/main" id="{5595E05E-E425-0946-8196-C6E4AC906BD3}"/>
              </a:ext>
            </a:extLst>
          </p:cNvPr>
          <p:cNvSpPr txBox="1"/>
          <p:nvPr/>
        </p:nvSpPr>
        <p:spPr>
          <a:xfrm>
            <a:off x="1784271" y="978638"/>
            <a:ext cx="55533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f</a:t>
            </a:r>
            <a:r>
              <a:rPr kumimoji="0" lang="en-US" sz="3200" b="0" i="0" u="none" strike="noStrike" kern="1200" cap="none" spc="0" normalizeH="0" baseline="-25000" noProof="0" dirty="0" err="1">
                <a:ln>
                  <a:noFill/>
                </a:ln>
                <a:solidFill>
                  <a:prstClr val="black"/>
                </a:solidFill>
                <a:effectLst/>
                <a:uLnTx/>
                <a:uFillTx/>
                <a:latin typeface="Calibri" panose="020F0502020204030204"/>
                <a:ea typeface="+mn-ea"/>
                <a:cs typeface="+mn-cs"/>
              </a:rPr>
              <a:t>e</a:t>
            </a:r>
            <a:endPar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78000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B379A5A-E099-A64E-8F68-1166920A81FA}"/>
              </a:ext>
            </a:extLst>
          </p:cNvPr>
          <p:cNvCxnSpPr>
            <a:cxnSpLocks/>
          </p:cNvCxnSpPr>
          <p:nvPr/>
        </p:nvCxnSpPr>
        <p:spPr>
          <a:xfrm>
            <a:off x="2284554" y="3429000"/>
            <a:ext cx="6554646"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3" name="Straight Connector 2">
            <a:extLst>
              <a:ext uri="{FF2B5EF4-FFF2-40B4-BE49-F238E27FC236}">
                <a16:creationId xmlns:a16="http://schemas.microsoft.com/office/drawing/2014/main" id="{DD9FD61D-0741-7B4F-994E-D6A34F200610}"/>
              </a:ext>
            </a:extLst>
          </p:cNvPr>
          <p:cNvCxnSpPr>
            <a:cxnSpLocks/>
          </p:cNvCxnSpPr>
          <p:nvPr/>
        </p:nvCxnSpPr>
        <p:spPr>
          <a:xfrm flipV="1">
            <a:off x="2287487" y="241300"/>
            <a:ext cx="0" cy="3196983"/>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4" name="TextBox 3">
            <a:extLst>
              <a:ext uri="{FF2B5EF4-FFF2-40B4-BE49-F238E27FC236}">
                <a16:creationId xmlns:a16="http://schemas.microsoft.com/office/drawing/2014/main" id="{C956FEED-3261-4046-8CA3-DCC93F2AD528}"/>
              </a:ext>
            </a:extLst>
          </p:cNvPr>
          <p:cNvSpPr txBox="1"/>
          <p:nvPr/>
        </p:nvSpPr>
        <p:spPr>
          <a:xfrm>
            <a:off x="7879246" y="3485691"/>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 (sec)</a:t>
            </a:r>
          </a:p>
        </p:txBody>
      </p:sp>
      <p:sp>
        <p:nvSpPr>
          <p:cNvPr id="5" name="TextBox 4">
            <a:extLst>
              <a:ext uri="{FF2B5EF4-FFF2-40B4-BE49-F238E27FC236}">
                <a16:creationId xmlns:a16="http://schemas.microsoft.com/office/drawing/2014/main" id="{EB57AE23-FC7E-C24E-9640-D6206B80101C}"/>
              </a:ext>
            </a:extLst>
          </p:cNvPr>
          <p:cNvSpPr txBox="1"/>
          <p:nvPr/>
        </p:nvSpPr>
        <p:spPr>
          <a:xfrm rot="16200000">
            <a:off x="1449709" y="2202251"/>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Frequency</a:t>
            </a:r>
          </a:p>
        </p:txBody>
      </p:sp>
      <p:grpSp>
        <p:nvGrpSpPr>
          <p:cNvPr id="6" name="Group 5">
            <a:extLst>
              <a:ext uri="{FF2B5EF4-FFF2-40B4-BE49-F238E27FC236}">
                <a16:creationId xmlns:a16="http://schemas.microsoft.com/office/drawing/2014/main" id="{9D706EA0-025A-AD4E-8DF8-1902FC1DD27A}"/>
              </a:ext>
            </a:extLst>
          </p:cNvPr>
          <p:cNvGrpSpPr/>
          <p:nvPr/>
        </p:nvGrpSpPr>
        <p:grpSpPr>
          <a:xfrm>
            <a:off x="2290421" y="1206584"/>
            <a:ext cx="4874981" cy="2256459"/>
            <a:chOff x="2282141" y="1761500"/>
            <a:chExt cx="3662645" cy="1695311"/>
          </a:xfrm>
        </p:grpSpPr>
        <p:grpSp>
          <p:nvGrpSpPr>
            <p:cNvPr id="7" name="Group 6">
              <a:extLst>
                <a:ext uri="{FF2B5EF4-FFF2-40B4-BE49-F238E27FC236}">
                  <a16:creationId xmlns:a16="http://schemas.microsoft.com/office/drawing/2014/main" id="{46EE2589-C298-4B47-9FE8-2D29EDE3835A}"/>
                </a:ext>
              </a:extLst>
            </p:cNvPr>
            <p:cNvGrpSpPr/>
            <p:nvPr/>
          </p:nvGrpSpPr>
          <p:grpSpPr>
            <a:xfrm>
              <a:off x="2282141" y="1761500"/>
              <a:ext cx="1832659" cy="1686327"/>
              <a:chOff x="351741" y="1779471"/>
              <a:chExt cx="1235759" cy="1686327"/>
            </a:xfrm>
          </p:grpSpPr>
          <p:cxnSp>
            <p:nvCxnSpPr>
              <p:cNvPr id="11" name="Straight Connector 10">
                <a:extLst>
                  <a:ext uri="{FF2B5EF4-FFF2-40B4-BE49-F238E27FC236}">
                    <a16:creationId xmlns:a16="http://schemas.microsoft.com/office/drawing/2014/main" id="{E6E1DF32-24A2-9F4C-9D27-987DF15211EC}"/>
                  </a:ext>
                </a:extLst>
              </p:cNvPr>
              <p:cNvCxnSpPr>
                <a:cxnSpLocks/>
              </p:cNvCxnSpPr>
              <p:nvPr/>
            </p:nvCxnSpPr>
            <p:spPr>
              <a:xfrm flipV="1">
                <a:off x="351741" y="1779471"/>
                <a:ext cx="1235759" cy="1686327"/>
              </a:xfrm>
              <a:prstGeom prst="line">
                <a:avLst/>
              </a:prstGeom>
              <a:ln w="28575">
                <a:solidFill>
                  <a:schemeClr val="accent2">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D16C29-3D58-B540-B4D3-90498518F5AE}"/>
                  </a:ext>
                </a:extLst>
              </p:cNvPr>
              <p:cNvCxnSpPr>
                <a:cxnSpLocks/>
              </p:cNvCxnSpPr>
              <p:nvPr/>
            </p:nvCxnSpPr>
            <p:spPr>
              <a:xfrm flipV="1">
                <a:off x="1587500" y="1787900"/>
                <a:ext cx="0" cy="1668355"/>
              </a:xfrm>
              <a:prstGeom prst="line">
                <a:avLst/>
              </a:prstGeom>
              <a:ln w="28575">
                <a:solidFill>
                  <a:schemeClr val="accent2">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BC227647-7F22-6F4A-8E89-3D4C675665CF}"/>
                </a:ext>
              </a:extLst>
            </p:cNvPr>
            <p:cNvGrpSpPr/>
            <p:nvPr/>
          </p:nvGrpSpPr>
          <p:grpSpPr>
            <a:xfrm>
              <a:off x="4112127" y="1770484"/>
              <a:ext cx="1832659" cy="1686327"/>
              <a:chOff x="351741" y="1779471"/>
              <a:chExt cx="1235759" cy="1686327"/>
            </a:xfrm>
          </p:grpSpPr>
          <p:cxnSp>
            <p:nvCxnSpPr>
              <p:cNvPr id="9" name="Straight Connector 8">
                <a:extLst>
                  <a:ext uri="{FF2B5EF4-FFF2-40B4-BE49-F238E27FC236}">
                    <a16:creationId xmlns:a16="http://schemas.microsoft.com/office/drawing/2014/main" id="{5A721175-9338-C24A-A4B7-2F1A4F248823}"/>
                  </a:ext>
                </a:extLst>
              </p:cNvPr>
              <p:cNvCxnSpPr>
                <a:cxnSpLocks/>
              </p:cNvCxnSpPr>
              <p:nvPr/>
            </p:nvCxnSpPr>
            <p:spPr>
              <a:xfrm flipV="1">
                <a:off x="351741" y="1779471"/>
                <a:ext cx="1235759" cy="1686327"/>
              </a:xfrm>
              <a:prstGeom prst="line">
                <a:avLst/>
              </a:prstGeom>
              <a:ln w="28575">
                <a:solidFill>
                  <a:schemeClr val="accent2">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D1A9EFB-CF10-8141-B071-3AA4FE585A38}"/>
                  </a:ext>
                </a:extLst>
              </p:cNvPr>
              <p:cNvCxnSpPr>
                <a:cxnSpLocks/>
              </p:cNvCxnSpPr>
              <p:nvPr/>
            </p:nvCxnSpPr>
            <p:spPr>
              <a:xfrm flipV="1">
                <a:off x="1587500" y="1787900"/>
                <a:ext cx="0" cy="1668355"/>
              </a:xfrm>
              <a:prstGeom prst="line">
                <a:avLst/>
              </a:prstGeom>
              <a:ln w="28575">
                <a:solidFill>
                  <a:schemeClr val="accent2">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grpSp>
        <p:nvGrpSpPr>
          <p:cNvPr id="34" name="Group 33">
            <a:extLst>
              <a:ext uri="{FF2B5EF4-FFF2-40B4-BE49-F238E27FC236}">
                <a16:creationId xmlns:a16="http://schemas.microsoft.com/office/drawing/2014/main" id="{3BF3A79C-0CF6-2B4D-B956-69E24AF45D84}"/>
              </a:ext>
            </a:extLst>
          </p:cNvPr>
          <p:cNvGrpSpPr/>
          <p:nvPr/>
        </p:nvGrpSpPr>
        <p:grpSpPr>
          <a:xfrm>
            <a:off x="2282141" y="3593413"/>
            <a:ext cx="2443992" cy="584775"/>
            <a:chOff x="2282141" y="3593413"/>
            <a:chExt cx="2443992" cy="584775"/>
          </a:xfrm>
        </p:grpSpPr>
        <p:cxnSp>
          <p:nvCxnSpPr>
            <p:cNvPr id="25" name="Straight Arrow Connector 24">
              <a:extLst>
                <a:ext uri="{FF2B5EF4-FFF2-40B4-BE49-F238E27FC236}">
                  <a16:creationId xmlns:a16="http://schemas.microsoft.com/office/drawing/2014/main" id="{785BAE78-5DD3-1848-8DDA-81975FF73A2A}"/>
                </a:ext>
              </a:extLst>
            </p:cNvPr>
            <p:cNvCxnSpPr/>
            <p:nvPr/>
          </p:nvCxnSpPr>
          <p:spPr>
            <a:xfrm>
              <a:off x="2282141" y="3657600"/>
              <a:ext cx="2443992" cy="0"/>
            </a:xfrm>
            <a:prstGeom prst="straightConnector1">
              <a:avLst/>
            </a:prstGeom>
            <a:ln w="31750">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9D25795-8DDE-B24D-AE89-432D8C6F7CDB}"/>
                </a:ext>
              </a:extLst>
            </p:cNvPr>
            <p:cNvSpPr txBox="1"/>
            <p:nvPr/>
          </p:nvSpPr>
          <p:spPr>
            <a:xfrm>
              <a:off x="3113060" y="3593413"/>
              <a:ext cx="1264754"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a:t>
              </a:r>
              <a:r>
                <a:rPr kumimoji="0" lang="en-US" sz="3200" b="0" i="0" u="none" strike="noStrike" kern="1200" cap="none" spc="0" normalizeH="0" baseline="-25000" noProof="0" dirty="0" err="1">
                  <a:ln>
                    <a:noFill/>
                  </a:ln>
                  <a:solidFill>
                    <a:prstClr val="black"/>
                  </a:solidFill>
                  <a:effectLst/>
                  <a:uLnTx/>
                  <a:uFillTx/>
                  <a:latin typeface="Calibri" panose="020F0502020204030204"/>
                  <a:ea typeface="+mn-ea"/>
                  <a:cs typeface="+mn-cs"/>
                </a:rPr>
                <a:t>sweep</a:t>
              </a:r>
              <a:endPar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grpSp>
        <p:nvGrpSpPr>
          <p:cNvPr id="33" name="Group 32">
            <a:extLst>
              <a:ext uri="{FF2B5EF4-FFF2-40B4-BE49-F238E27FC236}">
                <a16:creationId xmlns:a16="http://schemas.microsoft.com/office/drawing/2014/main" id="{6C9EE0F7-8739-EC49-A8F8-389E0C020639}"/>
              </a:ext>
            </a:extLst>
          </p:cNvPr>
          <p:cNvGrpSpPr/>
          <p:nvPr/>
        </p:nvGrpSpPr>
        <p:grpSpPr>
          <a:xfrm>
            <a:off x="-139125" y="1284554"/>
            <a:ext cx="1770362" cy="2199239"/>
            <a:chOff x="-139125" y="1284554"/>
            <a:chExt cx="1770362" cy="2199239"/>
          </a:xfrm>
        </p:grpSpPr>
        <p:cxnSp>
          <p:nvCxnSpPr>
            <p:cNvPr id="27" name="Straight Arrow Connector 26">
              <a:extLst>
                <a:ext uri="{FF2B5EF4-FFF2-40B4-BE49-F238E27FC236}">
                  <a16:creationId xmlns:a16="http://schemas.microsoft.com/office/drawing/2014/main" id="{92CE436D-F6DD-094A-A997-F23E2C72D75B}"/>
                </a:ext>
              </a:extLst>
            </p:cNvPr>
            <p:cNvCxnSpPr>
              <a:cxnSpLocks/>
            </p:cNvCxnSpPr>
            <p:nvPr/>
          </p:nvCxnSpPr>
          <p:spPr>
            <a:xfrm flipV="1">
              <a:off x="1380441" y="1284554"/>
              <a:ext cx="0" cy="2199239"/>
            </a:xfrm>
            <a:prstGeom prst="straightConnector1">
              <a:avLst/>
            </a:prstGeom>
            <a:ln w="31750">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A3CCC37-5F35-9E4E-A7B1-D3B7D0FD8426}"/>
                </a:ext>
              </a:extLst>
            </p:cNvPr>
            <p:cNvSpPr txBox="1"/>
            <p:nvPr/>
          </p:nvSpPr>
          <p:spPr>
            <a:xfrm>
              <a:off x="-139125" y="1839791"/>
              <a:ext cx="1770362"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f</a:t>
              </a:r>
              <a:r>
                <a:rPr kumimoji="0" lang="en-US" sz="3200" b="0" i="0" u="none" strike="noStrike" kern="1200" cap="none" spc="0" normalizeH="0" baseline="-25000" noProof="0" dirty="0" err="1">
                  <a:ln>
                    <a:noFill/>
                  </a:ln>
                  <a:solidFill>
                    <a:prstClr val="black"/>
                  </a:solidFill>
                  <a:effectLst/>
                  <a:uLnTx/>
                  <a:uFillTx/>
                  <a:latin typeface="Calibri" panose="020F0502020204030204"/>
                  <a:ea typeface="+mn-ea"/>
                  <a:cs typeface="+mn-cs"/>
                </a:rPr>
                <a:t>e</a:t>
              </a:r>
              <a:r>
                <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f</a:t>
              </a:r>
              <a:r>
                <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rPr>
                <a:t>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B</a:t>
              </a:r>
              <a:endPar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B3DFF672-E700-1F49-AFCE-9CD8B123B479}"/>
              </a:ext>
            </a:extLst>
          </p:cNvPr>
          <p:cNvSpPr txBox="1"/>
          <p:nvPr/>
        </p:nvSpPr>
        <p:spPr>
          <a:xfrm>
            <a:off x="1833457" y="3034683"/>
            <a:ext cx="55533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f</a:t>
            </a:r>
            <a:r>
              <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rPr>
              <a:t>s</a:t>
            </a:r>
          </a:p>
        </p:txBody>
      </p:sp>
      <p:sp>
        <p:nvSpPr>
          <p:cNvPr id="32" name="TextBox 31">
            <a:extLst>
              <a:ext uri="{FF2B5EF4-FFF2-40B4-BE49-F238E27FC236}">
                <a16:creationId xmlns:a16="http://schemas.microsoft.com/office/drawing/2014/main" id="{5595E05E-E425-0946-8196-C6E4AC906BD3}"/>
              </a:ext>
            </a:extLst>
          </p:cNvPr>
          <p:cNvSpPr txBox="1"/>
          <p:nvPr/>
        </p:nvSpPr>
        <p:spPr>
          <a:xfrm>
            <a:off x="1784271" y="978638"/>
            <a:ext cx="55533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f</a:t>
            </a:r>
            <a:r>
              <a:rPr kumimoji="0" lang="en-US" sz="3200" b="0" i="0" u="none" strike="noStrike" kern="1200" cap="none" spc="0" normalizeH="0" baseline="-25000" noProof="0" dirty="0" err="1">
                <a:ln>
                  <a:noFill/>
                </a:ln>
                <a:solidFill>
                  <a:prstClr val="black"/>
                </a:solidFill>
                <a:effectLst/>
                <a:uLnTx/>
                <a:uFillTx/>
                <a:latin typeface="Calibri" panose="020F0502020204030204"/>
                <a:ea typeface="+mn-ea"/>
                <a:cs typeface="+mn-cs"/>
              </a:rPr>
              <a:t>e</a:t>
            </a:r>
            <a:endPar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5F3BB77D-9062-3A4C-B0CB-1D641460F568}"/>
              </a:ext>
            </a:extLst>
          </p:cNvPr>
          <p:cNvGrpSpPr/>
          <p:nvPr/>
        </p:nvGrpSpPr>
        <p:grpSpPr>
          <a:xfrm>
            <a:off x="3072973" y="1193881"/>
            <a:ext cx="4874981" cy="2256459"/>
            <a:chOff x="2282141" y="1751958"/>
            <a:chExt cx="3662645" cy="1695311"/>
          </a:xfrm>
        </p:grpSpPr>
        <p:grpSp>
          <p:nvGrpSpPr>
            <p:cNvPr id="22" name="Group 21">
              <a:extLst>
                <a:ext uri="{FF2B5EF4-FFF2-40B4-BE49-F238E27FC236}">
                  <a16:creationId xmlns:a16="http://schemas.microsoft.com/office/drawing/2014/main" id="{AE05ADF9-9F4C-E942-859B-8D1F8EE76D81}"/>
                </a:ext>
              </a:extLst>
            </p:cNvPr>
            <p:cNvGrpSpPr/>
            <p:nvPr/>
          </p:nvGrpSpPr>
          <p:grpSpPr>
            <a:xfrm>
              <a:off x="2282141" y="1751958"/>
              <a:ext cx="1832659" cy="1686327"/>
              <a:chOff x="351741" y="1769929"/>
              <a:chExt cx="1235759" cy="1686327"/>
            </a:xfrm>
          </p:grpSpPr>
          <p:cxnSp>
            <p:nvCxnSpPr>
              <p:cNvPr id="29" name="Straight Connector 28">
                <a:extLst>
                  <a:ext uri="{FF2B5EF4-FFF2-40B4-BE49-F238E27FC236}">
                    <a16:creationId xmlns:a16="http://schemas.microsoft.com/office/drawing/2014/main" id="{5B98B2EC-4EDA-DC46-9497-D8D2ECEA98AF}"/>
                  </a:ext>
                </a:extLst>
              </p:cNvPr>
              <p:cNvCxnSpPr>
                <a:cxnSpLocks/>
              </p:cNvCxnSpPr>
              <p:nvPr/>
            </p:nvCxnSpPr>
            <p:spPr>
              <a:xfrm flipV="1">
                <a:off x="351741" y="1769929"/>
                <a:ext cx="1235759" cy="1686327"/>
              </a:xfrm>
              <a:prstGeom prst="line">
                <a:avLst/>
              </a:prstGeom>
              <a:ln w="38100">
                <a:solidFill>
                  <a:schemeClr val="accent6">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B674996-60C4-BB4A-8088-D938529EBAF1}"/>
                  </a:ext>
                </a:extLst>
              </p:cNvPr>
              <p:cNvCxnSpPr>
                <a:cxnSpLocks/>
              </p:cNvCxnSpPr>
              <p:nvPr/>
            </p:nvCxnSpPr>
            <p:spPr>
              <a:xfrm flipV="1">
                <a:off x="1587500" y="1787900"/>
                <a:ext cx="0" cy="1668355"/>
              </a:xfrm>
              <a:prstGeom prst="line">
                <a:avLst/>
              </a:prstGeom>
              <a:ln w="38100">
                <a:solidFill>
                  <a:schemeClr val="accent6">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0BDFC12C-D0C7-5C43-B033-B95C0345202A}"/>
                </a:ext>
              </a:extLst>
            </p:cNvPr>
            <p:cNvGrpSpPr/>
            <p:nvPr/>
          </p:nvGrpSpPr>
          <p:grpSpPr>
            <a:xfrm>
              <a:off x="4112127" y="1760942"/>
              <a:ext cx="1832659" cy="1686327"/>
              <a:chOff x="351741" y="1769929"/>
              <a:chExt cx="1235759" cy="1686327"/>
            </a:xfrm>
          </p:grpSpPr>
          <p:cxnSp>
            <p:nvCxnSpPr>
              <p:cNvPr id="24" name="Straight Connector 23">
                <a:extLst>
                  <a:ext uri="{FF2B5EF4-FFF2-40B4-BE49-F238E27FC236}">
                    <a16:creationId xmlns:a16="http://schemas.microsoft.com/office/drawing/2014/main" id="{7A30A079-1B47-3D44-AB26-2BCF72C2967A}"/>
                  </a:ext>
                </a:extLst>
              </p:cNvPr>
              <p:cNvCxnSpPr>
                <a:cxnSpLocks/>
              </p:cNvCxnSpPr>
              <p:nvPr/>
            </p:nvCxnSpPr>
            <p:spPr>
              <a:xfrm flipV="1">
                <a:off x="351741" y="1769929"/>
                <a:ext cx="1235759" cy="1686327"/>
              </a:xfrm>
              <a:prstGeom prst="line">
                <a:avLst/>
              </a:prstGeom>
              <a:ln w="38100">
                <a:solidFill>
                  <a:schemeClr val="accent6">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F7CDE15-4AEA-D44B-B08B-9517FC29D8B2}"/>
                  </a:ext>
                </a:extLst>
              </p:cNvPr>
              <p:cNvCxnSpPr>
                <a:cxnSpLocks/>
              </p:cNvCxnSpPr>
              <p:nvPr/>
            </p:nvCxnSpPr>
            <p:spPr>
              <a:xfrm flipV="1">
                <a:off x="1587500" y="1787900"/>
                <a:ext cx="0" cy="1668355"/>
              </a:xfrm>
              <a:prstGeom prst="line">
                <a:avLst/>
              </a:prstGeom>
              <a:ln w="38100">
                <a:solidFill>
                  <a:schemeClr val="accent6">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grpSp>
        <p:nvGrpSpPr>
          <p:cNvPr id="14" name="Group 13">
            <a:extLst>
              <a:ext uri="{FF2B5EF4-FFF2-40B4-BE49-F238E27FC236}">
                <a16:creationId xmlns:a16="http://schemas.microsoft.com/office/drawing/2014/main" id="{38734B3D-39B2-E641-8590-2DBD7F1DAF3D}"/>
              </a:ext>
            </a:extLst>
          </p:cNvPr>
          <p:cNvGrpSpPr/>
          <p:nvPr/>
        </p:nvGrpSpPr>
        <p:grpSpPr>
          <a:xfrm>
            <a:off x="2389411" y="2734214"/>
            <a:ext cx="732748" cy="584775"/>
            <a:chOff x="2389411" y="2734214"/>
            <a:chExt cx="732748" cy="584775"/>
          </a:xfrm>
        </p:grpSpPr>
        <p:cxnSp>
          <p:nvCxnSpPr>
            <p:cNvPr id="37" name="Straight Arrow Connector 36">
              <a:extLst>
                <a:ext uri="{FF2B5EF4-FFF2-40B4-BE49-F238E27FC236}">
                  <a16:creationId xmlns:a16="http://schemas.microsoft.com/office/drawing/2014/main" id="{C7671237-2F6D-0E41-A5E2-6938D7EF81AE}"/>
                </a:ext>
              </a:extLst>
            </p:cNvPr>
            <p:cNvCxnSpPr>
              <a:cxnSpLocks/>
            </p:cNvCxnSpPr>
            <p:nvPr/>
          </p:nvCxnSpPr>
          <p:spPr>
            <a:xfrm flipH="1">
              <a:off x="2389411" y="3286672"/>
              <a:ext cx="732748" cy="18901"/>
            </a:xfrm>
            <a:prstGeom prst="straightConnector1">
              <a:avLst/>
            </a:prstGeom>
            <a:ln w="3175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261222B-6405-9147-9DE5-C89832209383}"/>
                </a:ext>
              </a:extLst>
            </p:cNvPr>
            <p:cNvSpPr txBox="1"/>
            <p:nvPr/>
          </p:nvSpPr>
          <p:spPr>
            <a:xfrm>
              <a:off x="2500622" y="2734214"/>
              <a:ext cx="55533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rPr>
                <a:t>d</a:t>
              </a:r>
            </a:p>
          </p:txBody>
        </p:sp>
      </p:grpSp>
      <p:grpSp>
        <p:nvGrpSpPr>
          <p:cNvPr id="13" name="Group 12">
            <a:extLst>
              <a:ext uri="{FF2B5EF4-FFF2-40B4-BE49-F238E27FC236}">
                <a16:creationId xmlns:a16="http://schemas.microsoft.com/office/drawing/2014/main" id="{B0ACE78B-D463-834A-B2B9-F6145D151CD8}"/>
              </a:ext>
            </a:extLst>
          </p:cNvPr>
          <p:cNvGrpSpPr/>
          <p:nvPr/>
        </p:nvGrpSpPr>
        <p:grpSpPr>
          <a:xfrm>
            <a:off x="3538486" y="1785472"/>
            <a:ext cx="555336" cy="781934"/>
            <a:chOff x="3538486" y="1785472"/>
            <a:chExt cx="555336" cy="781934"/>
          </a:xfrm>
        </p:grpSpPr>
        <p:cxnSp>
          <p:nvCxnSpPr>
            <p:cNvPr id="36" name="Straight Arrow Connector 35">
              <a:extLst>
                <a:ext uri="{FF2B5EF4-FFF2-40B4-BE49-F238E27FC236}">
                  <a16:creationId xmlns:a16="http://schemas.microsoft.com/office/drawing/2014/main" id="{063A257E-0D3A-C24F-AE72-53A836F57C8B}"/>
                </a:ext>
              </a:extLst>
            </p:cNvPr>
            <p:cNvCxnSpPr>
              <a:cxnSpLocks/>
            </p:cNvCxnSpPr>
            <p:nvPr/>
          </p:nvCxnSpPr>
          <p:spPr>
            <a:xfrm flipV="1">
              <a:off x="4034748" y="1839791"/>
              <a:ext cx="0" cy="727615"/>
            </a:xfrm>
            <a:prstGeom prst="straightConnector1">
              <a:avLst/>
            </a:prstGeom>
            <a:ln w="31750">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E107B6A-BC36-1842-BAD8-C4CBA6A86606}"/>
                </a:ext>
              </a:extLst>
            </p:cNvPr>
            <p:cNvSpPr txBox="1"/>
            <p:nvPr/>
          </p:nvSpPr>
          <p:spPr>
            <a:xfrm>
              <a:off x="3538486" y="1785472"/>
              <a:ext cx="55533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f</a:t>
              </a:r>
              <a:r>
                <a:rPr kumimoji="0" lang="en-US" sz="3200" b="0" i="0" u="none" strike="noStrike" kern="1200" cap="none" spc="0" normalizeH="0" baseline="-25000" noProof="0" dirty="0" err="1">
                  <a:ln>
                    <a:noFill/>
                  </a:ln>
                  <a:solidFill>
                    <a:prstClr val="black"/>
                  </a:solidFill>
                  <a:effectLst/>
                  <a:uLnTx/>
                  <a:uFillTx/>
                  <a:latin typeface="Calibri" panose="020F0502020204030204"/>
                  <a:ea typeface="+mn-ea"/>
                  <a:cs typeface="+mn-cs"/>
                </a:rPr>
                <a:t>d</a:t>
              </a:r>
              <a:endPar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39212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B379A5A-E099-A64E-8F68-1166920A81FA}"/>
              </a:ext>
            </a:extLst>
          </p:cNvPr>
          <p:cNvCxnSpPr>
            <a:cxnSpLocks/>
          </p:cNvCxnSpPr>
          <p:nvPr/>
        </p:nvCxnSpPr>
        <p:spPr>
          <a:xfrm>
            <a:off x="2284554" y="3429000"/>
            <a:ext cx="6554646"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3" name="Straight Connector 2">
            <a:extLst>
              <a:ext uri="{FF2B5EF4-FFF2-40B4-BE49-F238E27FC236}">
                <a16:creationId xmlns:a16="http://schemas.microsoft.com/office/drawing/2014/main" id="{DD9FD61D-0741-7B4F-994E-D6A34F200610}"/>
              </a:ext>
            </a:extLst>
          </p:cNvPr>
          <p:cNvCxnSpPr>
            <a:cxnSpLocks/>
          </p:cNvCxnSpPr>
          <p:nvPr/>
        </p:nvCxnSpPr>
        <p:spPr>
          <a:xfrm flipV="1">
            <a:off x="2287487" y="241300"/>
            <a:ext cx="0" cy="3196983"/>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4" name="TextBox 3">
            <a:extLst>
              <a:ext uri="{FF2B5EF4-FFF2-40B4-BE49-F238E27FC236}">
                <a16:creationId xmlns:a16="http://schemas.microsoft.com/office/drawing/2014/main" id="{C956FEED-3261-4046-8CA3-DCC93F2AD528}"/>
              </a:ext>
            </a:extLst>
          </p:cNvPr>
          <p:cNvSpPr txBox="1"/>
          <p:nvPr/>
        </p:nvSpPr>
        <p:spPr>
          <a:xfrm>
            <a:off x="7879246" y="3485691"/>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 (sec)</a:t>
            </a:r>
          </a:p>
        </p:txBody>
      </p:sp>
      <p:sp>
        <p:nvSpPr>
          <p:cNvPr id="5" name="TextBox 4">
            <a:extLst>
              <a:ext uri="{FF2B5EF4-FFF2-40B4-BE49-F238E27FC236}">
                <a16:creationId xmlns:a16="http://schemas.microsoft.com/office/drawing/2014/main" id="{EB57AE23-FC7E-C24E-9640-D6206B80101C}"/>
              </a:ext>
            </a:extLst>
          </p:cNvPr>
          <p:cNvSpPr txBox="1"/>
          <p:nvPr/>
        </p:nvSpPr>
        <p:spPr>
          <a:xfrm rot="16200000">
            <a:off x="1449709" y="2202251"/>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Frequency</a:t>
            </a:r>
          </a:p>
        </p:txBody>
      </p:sp>
      <p:grpSp>
        <p:nvGrpSpPr>
          <p:cNvPr id="6" name="Group 5">
            <a:extLst>
              <a:ext uri="{FF2B5EF4-FFF2-40B4-BE49-F238E27FC236}">
                <a16:creationId xmlns:a16="http://schemas.microsoft.com/office/drawing/2014/main" id="{9D706EA0-025A-AD4E-8DF8-1902FC1DD27A}"/>
              </a:ext>
            </a:extLst>
          </p:cNvPr>
          <p:cNvGrpSpPr/>
          <p:nvPr/>
        </p:nvGrpSpPr>
        <p:grpSpPr>
          <a:xfrm>
            <a:off x="2290421" y="1206584"/>
            <a:ext cx="4874981" cy="2256459"/>
            <a:chOff x="2282141" y="1761500"/>
            <a:chExt cx="3662645" cy="1695311"/>
          </a:xfrm>
        </p:grpSpPr>
        <p:grpSp>
          <p:nvGrpSpPr>
            <p:cNvPr id="7" name="Group 6">
              <a:extLst>
                <a:ext uri="{FF2B5EF4-FFF2-40B4-BE49-F238E27FC236}">
                  <a16:creationId xmlns:a16="http://schemas.microsoft.com/office/drawing/2014/main" id="{46EE2589-C298-4B47-9FE8-2D29EDE3835A}"/>
                </a:ext>
              </a:extLst>
            </p:cNvPr>
            <p:cNvGrpSpPr/>
            <p:nvPr/>
          </p:nvGrpSpPr>
          <p:grpSpPr>
            <a:xfrm>
              <a:off x="2282141" y="1761500"/>
              <a:ext cx="1832659" cy="1686327"/>
              <a:chOff x="351741" y="1779471"/>
              <a:chExt cx="1235759" cy="1686327"/>
            </a:xfrm>
          </p:grpSpPr>
          <p:cxnSp>
            <p:nvCxnSpPr>
              <p:cNvPr id="11" name="Straight Connector 10">
                <a:extLst>
                  <a:ext uri="{FF2B5EF4-FFF2-40B4-BE49-F238E27FC236}">
                    <a16:creationId xmlns:a16="http://schemas.microsoft.com/office/drawing/2014/main" id="{E6E1DF32-24A2-9F4C-9D27-987DF15211EC}"/>
                  </a:ext>
                </a:extLst>
              </p:cNvPr>
              <p:cNvCxnSpPr>
                <a:cxnSpLocks/>
              </p:cNvCxnSpPr>
              <p:nvPr/>
            </p:nvCxnSpPr>
            <p:spPr>
              <a:xfrm flipV="1">
                <a:off x="351741" y="1779471"/>
                <a:ext cx="1235759" cy="1686327"/>
              </a:xfrm>
              <a:prstGeom prst="line">
                <a:avLst/>
              </a:prstGeom>
              <a:ln w="28575">
                <a:solidFill>
                  <a:schemeClr val="accent2">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D16C29-3D58-B540-B4D3-90498518F5AE}"/>
                  </a:ext>
                </a:extLst>
              </p:cNvPr>
              <p:cNvCxnSpPr>
                <a:cxnSpLocks/>
              </p:cNvCxnSpPr>
              <p:nvPr/>
            </p:nvCxnSpPr>
            <p:spPr>
              <a:xfrm flipV="1">
                <a:off x="1587500" y="1787900"/>
                <a:ext cx="0" cy="1668355"/>
              </a:xfrm>
              <a:prstGeom prst="line">
                <a:avLst/>
              </a:prstGeom>
              <a:ln w="28575">
                <a:solidFill>
                  <a:schemeClr val="accent2">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BC227647-7F22-6F4A-8E89-3D4C675665CF}"/>
                </a:ext>
              </a:extLst>
            </p:cNvPr>
            <p:cNvGrpSpPr/>
            <p:nvPr/>
          </p:nvGrpSpPr>
          <p:grpSpPr>
            <a:xfrm>
              <a:off x="4112127" y="1770484"/>
              <a:ext cx="1832659" cy="1686327"/>
              <a:chOff x="351741" y="1779471"/>
              <a:chExt cx="1235759" cy="1686327"/>
            </a:xfrm>
          </p:grpSpPr>
          <p:cxnSp>
            <p:nvCxnSpPr>
              <p:cNvPr id="9" name="Straight Connector 8">
                <a:extLst>
                  <a:ext uri="{FF2B5EF4-FFF2-40B4-BE49-F238E27FC236}">
                    <a16:creationId xmlns:a16="http://schemas.microsoft.com/office/drawing/2014/main" id="{5A721175-9338-C24A-A4B7-2F1A4F248823}"/>
                  </a:ext>
                </a:extLst>
              </p:cNvPr>
              <p:cNvCxnSpPr>
                <a:cxnSpLocks/>
              </p:cNvCxnSpPr>
              <p:nvPr/>
            </p:nvCxnSpPr>
            <p:spPr>
              <a:xfrm flipV="1">
                <a:off x="351741" y="1779471"/>
                <a:ext cx="1235759" cy="1686327"/>
              </a:xfrm>
              <a:prstGeom prst="line">
                <a:avLst/>
              </a:prstGeom>
              <a:ln w="28575">
                <a:solidFill>
                  <a:schemeClr val="accent2">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D1A9EFB-CF10-8141-B071-3AA4FE585A38}"/>
                  </a:ext>
                </a:extLst>
              </p:cNvPr>
              <p:cNvCxnSpPr>
                <a:cxnSpLocks/>
              </p:cNvCxnSpPr>
              <p:nvPr/>
            </p:nvCxnSpPr>
            <p:spPr>
              <a:xfrm flipV="1">
                <a:off x="1587500" y="1787900"/>
                <a:ext cx="0" cy="1668355"/>
              </a:xfrm>
              <a:prstGeom prst="line">
                <a:avLst/>
              </a:prstGeom>
              <a:ln w="28575">
                <a:solidFill>
                  <a:schemeClr val="accent2">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grpSp>
        <p:nvGrpSpPr>
          <p:cNvPr id="34" name="Group 33">
            <a:extLst>
              <a:ext uri="{FF2B5EF4-FFF2-40B4-BE49-F238E27FC236}">
                <a16:creationId xmlns:a16="http://schemas.microsoft.com/office/drawing/2014/main" id="{3BF3A79C-0CF6-2B4D-B956-69E24AF45D84}"/>
              </a:ext>
            </a:extLst>
          </p:cNvPr>
          <p:cNvGrpSpPr/>
          <p:nvPr/>
        </p:nvGrpSpPr>
        <p:grpSpPr>
          <a:xfrm>
            <a:off x="2282141" y="3593413"/>
            <a:ext cx="2443992" cy="584775"/>
            <a:chOff x="2282141" y="3593413"/>
            <a:chExt cx="2443992" cy="584775"/>
          </a:xfrm>
        </p:grpSpPr>
        <p:cxnSp>
          <p:nvCxnSpPr>
            <p:cNvPr id="25" name="Straight Arrow Connector 24">
              <a:extLst>
                <a:ext uri="{FF2B5EF4-FFF2-40B4-BE49-F238E27FC236}">
                  <a16:creationId xmlns:a16="http://schemas.microsoft.com/office/drawing/2014/main" id="{785BAE78-5DD3-1848-8DDA-81975FF73A2A}"/>
                </a:ext>
              </a:extLst>
            </p:cNvPr>
            <p:cNvCxnSpPr/>
            <p:nvPr/>
          </p:nvCxnSpPr>
          <p:spPr>
            <a:xfrm>
              <a:off x="2282141" y="3657600"/>
              <a:ext cx="2443992" cy="0"/>
            </a:xfrm>
            <a:prstGeom prst="straightConnector1">
              <a:avLst/>
            </a:prstGeom>
            <a:ln w="31750">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9D25795-8DDE-B24D-AE89-432D8C6F7CDB}"/>
                </a:ext>
              </a:extLst>
            </p:cNvPr>
            <p:cNvSpPr txBox="1"/>
            <p:nvPr/>
          </p:nvSpPr>
          <p:spPr>
            <a:xfrm>
              <a:off x="3113060" y="3593413"/>
              <a:ext cx="1264754"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a:t>
              </a:r>
              <a:r>
                <a:rPr kumimoji="0" lang="en-US" sz="3200" b="0" i="0" u="none" strike="noStrike" kern="1200" cap="none" spc="0" normalizeH="0" baseline="-25000" noProof="0" dirty="0" err="1">
                  <a:ln>
                    <a:noFill/>
                  </a:ln>
                  <a:solidFill>
                    <a:prstClr val="black"/>
                  </a:solidFill>
                  <a:effectLst/>
                  <a:uLnTx/>
                  <a:uFillTx/>
                  <a:latin typeface="Calibri" panose="020F0502020204030204"/>
                  <a:ea typeface="+mn-ea"/>
                  <a:cs typeface="+mn-cs"/>
                </a:rPr>
                <a:t>sweep</a:t>
              </a:r>
              <a:endPar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grpSp>
        <p:nvGrpSpPr>
          <p:cNvPr id="33" name="Group 32">
            <a:extLst>
              <a:ext uri="{FF2B5EF4-FFF2-40B4-BE49-F238E27FC236}">
                <a16:creationId xmlns:a16="http://schemas.microsoft.com/office/drawing/2014/main" id="{6C9EE0F7-8739-EC49-A8F8-389E0C020639}"/>
              </a:ext>
            </a:extLst>
          </p:cNvPr>
          <p:cNvGrpSpPr/>
          <p:nvPr/>
        </p:nvGrpSpPr>
        <p:grpSpPr>
          <a:xfrm>
            <a:off x="-139125" y="1284554"/>
            <a:ext cx="1770362" cy="2199239"/>
            <a:chOff x="-139125" y="1284554"/>
            <a:chExt cx="1770362" cy="2199239"/>
          </a:xfrm>
        </p:grpSpPr>
        <p:cxnSp>
          <p:nvCxnSpPr>
            <p:cNvPr id="27" name="Straight Arrow Connector 26">
              <a:extLst>
                <a:ext uri="{FF2B5EF4-FFF2-40B4-BE49-F238E27FC236}">
                  <a16:creationId xmlns:a16="http://schemas.microsoft.com/office/drawing/2014/main" id="{92CE436D-F6DD-094A-A997-F23E2C72D75B}"/>
                </a:ext>
              </a:extLst>
            </p:cNvPr>
            <p:cNvCxnSpPr>
              <a:cxnSpLocks/>
            </p:cNvCxnSpPr>
            <p:nvPr/>
          </p:nvCxnSpPr>
          <p:spPr>
            <a:xfrm flipV="1">
              <a:off x="1380441" y="1284554"/>
              <a:ext cx="0" cy="2199239"/>
            </a:xfrm>
            <a:prstGeom prst="straightConnector1">
              <a:avLst/>
            </a:prstGeom>
            <a:ln w="31750">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CA3CCC37-5F35-9E4E-A7B1-D3B7D0FD8426}"/>
                </a:ext>
              </a:extLst>
            </p:cNvPr>
            <p:cNvSpPr txBox="1"/>
            <p:nvPr/>
          </p:nvSpPr>
          <p:spPr>
            <a:xfrm>
              <a:off x="-139125" y="1839791"/>
              <a:ext cx="1770362"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f</a:t>
              </a:r>
              <a:r>
                <a:rPr kumimoji="0" lang="en-US" sz="3200" b="0" i="0" u="none" strike="noStrike" kern="1200" cap="none" spc="0" normalizeH="0" baseline="-25000" noProof="0" dirty="0" err="1">
                  <a:ln>
                    <a:noFill/>
                  </a:ln>
                  <a:solidFill>
                    <a:prstClr val="black"/>
                  </a:solidFill>
                  <a:effectLst/>
                  <a:uLnTx/>
                  <a:uFillTx/>
                  <a:latin typeface="Calibri" panose="020F0502020204030204"/>
                  <a:ea typeface="+mn-ea"/>
                  <a:cs typeface="+mn-cs"/>
                </a:rPr>
                <a:t>e</a:t>
              </a:r>
              <a:r>
                <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f</a:t>
              </a:r>
              <a:r>
                <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rPr>
                <a:t>s</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B</a:t>
              </a:r>
              <a:endPar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B3DFF672-E700-1F49-AFCE-9CD8B123B479}"/>
              </a:ext>
            </a:extLst>
          </p:cNvPr>
          <p:cNvSpPr txBox="1"/>
          <p:nvPr/>
        </p:nvSpPr>
        <p:spPr>
          <a:xfrm>
            <a:off x="1833457" y="3034683"/>
            <a:ext cx="55533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f</a:t>
            </a:r>
            <a:r>
              <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rPr>
              <a:t>s</a:t>
            </a:r>
          </a:p>
        </p:txBody>
      </p:sp>
      <p:sp>
        <p:nvSpPr>
          <p:cNvPr id="32" name="TextBox 31">
            <a:extLst>
              <a:ext uri="{FF2B5EF4-FFF2-40B4-BE49-F238E27FC236}">
                <a16:creationId xmlns:a16="http://schemas.microsoft.com/office/drawing/2014/main" id="{5595E05E-E425-0946-8196-C6E4AC906BD3}"/>
              </a:ext>
            </a:extLst>
          </p:cNvPr>
          <p:cNvSpPr txBox="1"/>
          <p:nvPr/>
        </p:nvSpPr>
        <p:spPr>
          <a:xfrm>
            <a:off x="1784271" y="978638"/>
            <a:ext cx="55533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f</a:t>
            </a:r>
            <a:r>
              <a:rPr kumimoji="0" lang="en-US" sz="3200" b="0" i="0" u="none" strike="noStrike" kern="1200" cap="none" spc="0" normalizeH="0" baseline="-25000" noProof="0" dirty="0" err="1">
                <a:ln>
                  <a:noFill/>
                </a:ln>
                <a:solidFill>
                  <a:prstClr val="black"/>
                </a:solidFill>
                <a:effectLst/>
                <a:uLnTx/>
                <a:uFillTx/>
                <a:latin typeface="Calibri" panose="020F0502020204030204"/>
                <a:ea typeface="+mn-ea"/>
                <a:cs typeface="+mn-cs"/>
              </a:rPr>
              <a:t>e</a:t>
            </a:r>
            <a:endPar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5F3BB77D-9062-3A4C-B0CB-1D641460F568}"/>
              </a:ext>
            </a:extLst>
          </p:cNvPr>
          <p:cNvGrpSpPr/>
          <p:nvPr/>
        </p:nvGrpSpPr>
        <p:grpSpPr>
          <a:xfrm>
            <a:off x="3072973" y="1193881"/>
            <a:ext cx="4874981" cy="2256459"/>
            <a:chOff x="2282141" y="1751958"/>
            <a:chExt cx="3662645" cy="1695311"/>
          </a:xfrm>
        </p:grpSpPr>
        <p:grpSp>
          <p:nvGrpSpPr>
            <p:cNvPr id="22" name="Group 21">
              <a:extLst>
                <a:ext uri="{FF2B5EF4-FFF2-40B4-BE49-F238E27FC236}">
                  <a16:creationId xmlns:a16="http://schemas.microsoft.com/office/drawing/2014/main" id="{AE05ADF9-9F4C-E942-859B-8D1F8EE76D81}"/>
                </a:ext>
              </a:extLst>
            </p:cNvPr>
            <p:cNvGrpSpPr/>
            <p:nvPr/>
          </p:nvGrpSpPr>
          <p:grpSpPr>
            <a:xfrm>
              <a:off x="2282141" y="1751958"/>
              <a:ext cx="1832659" cy="1686327"/>
              <a:chOff x="351741" y="1769929"/>
              <a:chExt cx="1235759" cy="1686327"/>
            </a:xfrm>
          </p:grpSpPr>
          <p:cxnSp>
            <p:nvCxnSpPr>
              <p:cNvPr id="29" name="Straight Connector 28">
                <a:extLst>
                  <a:ext uri="{FF2B5EF4-FFF2-40B4-BE49-F238E27FC236}">
                    <a16:creationId xmlns:a16="http://schemas.microsoft.com/office/drawing/2014/main" id="{5B98B2EC-4EDA-DC46-9497-D8D2ECEA98AF}"/>
                  </a:ext>
                </a:extLst>
              </p:cNvPr>
              <p:cNvCxnSpPr>
                <a:cxnSpLocks/>
              </p:cNvCxnSpPr>
              <p:nvPr/>
            </p:nvCxnSpPr>
            <p:spPr>
              <a:xfrm flipV="1">
                <a:off x="351741" y="1769929"/>
                <a:ext cx="1235759" cy="1686327"/>
              </a:xfrm>
              <a:prstGeom prst="line">
                <a:avLst/>
              </a:prstGeom>
              <a:ln w="38100">
                <a:solidFill>
                  <a:schemeClr val="accent6">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B674996-60C4-BB4A-8088-D938529EBAF1}"/>
                  </a:ext>
                </a:extLst>
              </p:cNvPr>
              <p:cNvCxnSpPr>
                <a:cxnSpLocks/>
              </p:cNvCxnSpPr>
              <p:nvPr/>
            </p:nvCxnSpPr>
            <p:spPr>
              <a:xfrm flipV="1">
                <a:off x="1587500" y="1787900"/>
                <a:ext cx="0" cy="1668355"/>
              </a:xfrm>
              <a:prstGeom prst="line">
                <a:avLst/>
              </a:prstGeom>
              <a:ln w="38100">
                <a:solidFill>
                  <a:schemeClr val="accent6">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0BDFC12C-D0C7-5C43-B033-B95C0345202A}"/>
                </a:ext>
              </a:extLst>
            </p:cNvPr>
            <p:cNvGrpSpPr/>
            <p:nvPr/>
          </p:nvGrpSpPr>
          <p:grpSpPr>
            <a:xfrm>
              <a:off x="4112127" y="1760942"/>
              <a:ext cx="1832659" cy="1686327"/>
              <a:chOff x="351741" y="1769929"/>
              <a:chExt cx="1235759" cy="1686327"/>
            </a:xfrm>
          </p:grpSpPr>
          <p:cxnSp>
            <p:nvCxnSpPr>
              <p:cNvPr id="24" name="Straight Connector 23">
                <a:extLst>
                  <a:ext uri="{FF2B5EF4-FFF2-40B4-BE49-F238E27FC236}">
                    <a16:creationId xmlns:a16="http://schemas.microsoft.com/office/drawing/2014/main" id="{7A30A079-1B47-3D44-AB26-2BCF72C2967A}"/>
                  </a:ext>
                </a:extLst>
              </p:cNvPr>
              <p:cNvCxnSpPr>
                <a:cxnSpLocks/>
              </p:cNvCxnSpPr>
              <p:nvPr/>
            </p:nvCxnSpPr>
            <p:spPr>
              <a:xfrm flipV="1">
                <a:off x="351741" y="1769929"/>
                <a:ext cx="1235759" cy="1686327"/>
              </a:xfrm>
              <a:prstGeom prst="line">
                <a:avLst/>
              </a:prstGeom>
              <a:ln w="38100">
                <a:solidFill>
                  <a:schemeClr val="accent6">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F7CDE15-4AEA-D44B-B08B-9517FC29D8B2}"/>
                  </a:ext>
                </a:extLst>
              </p:cNvPr>
              <p:cNvCxnSpPr>
                <a:cxnSpLocks/>
              </p:cNvCxnSpPr>
              <p:nvPr/>
            </p:nvCxnSpPr>
            <p:spPr>
              <a:xfrm flipV="1">
                <a:off x="1587500" y="1787900"/>
                <a:ext cx="0" cy="1668355"/>
              </a:xfrm>
              <a:prstGeom prst="line">
                <a:avLst/>
              </a:prstGeom>
              <a:ln w="38100">
                <a:solidFill>
                  <a:schemeClr val="accent6">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grpSp>
      </p:grpSp>
      <p:cxnSp>
        <p:nvCxnSpPr>
          <p:cNvPr id="36" name="Straight Arrow Connector 35">
            <a:extLst>
              <a:ext uri="{FF2B5EF4-FFF2-40B4-BE49-F238E27FC236}">
                <a16:creationId xmlns:a16="http://schemas.microsoft.com/office/drawing/2014/main" id="{063A257E-0D3A-C24F-AE72-53A836F57C8B}"/>
              </a:ext>
            </a:extLst>
          </p:cNvPr>
          <p:cNvCxnSpPr>
            <a:cxnSpLocks/>
          </p:cNvCxnSpPr>
          <p:nvPr/>
        </p:nvCxnSpPr>
        <p:spPr>
          <a:xfrm flipV="1">
            <a:off x="4034748" y="1839791"/>
            <a:ext cx="0" cy="727615"/>
          </a:xfrm>
          <a:prstGeom prst="straightConnector1">
            <a:avLst/>
          </a:prstGeom>
          <a:ln w="3175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7671237-2F6D-0E41-A5E2-6938D7EF81AE}"/>
              </a:ext>
            </a:extLst>
          </p:cNvPr>
          <p:cNvCxnSpPr>
            <a:cxnSpLocks/>
          </p:cNvCxnSpPr>
          <p:nvPr/>
        </p:nvCxnSpPr>
        <p:spPr>
          <a:xfrm flipH="1">
            <a:off x="3301999" y="2532487"/>
            <a:ext cx="732748" cy="18901"/>
          </a:xfrm>
          <a:prstGeom prst="straightConnector1">
            <a:avLst/>
          </a:prstGeom>
          <a:ln w="31750">
            <a:solidFill>
              <a:schemeClr val="tx1"/>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C261222B-6405-9147-9DE5-C89832209383}"/>
              </a:ext>
            </a:extLst>
          </p:cNvPr>
          <p:cNvSpPr txBox="1"/>
          <p:nvPr/>
        </p:nvSpPr>
        <p:spPr>
          <a:xfrm>
            <a:off x="3511613" y="2401380"/>
            <a:ext cx="55533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rPr>
              <a:t>d</a:t>
            </a:r>
          </a:p>
        </p:txBody>
      </p:sp>
      <p:sp>
        <p:nvSpPr>
          <p:cNvPr id="39" name="TextBox 38">
            <a:extLst>
              <a:ext uri="{FF2B5EF4-FFF2-40B4-BE49-F238E27FC236}">
                <a16:creationId xmlns:a16="http://schemas.microsoft.com/office/drawing/2014/main" id="{0E107B6A-BC36-1842-BAD8-C4CBA6A86606}"/>
              </a:ext>
            </a:extLst>
          </p:cNvPr>
          <p:cNvSpPr txBox="1"/>
          <p:nvPr/>
        </p:nvSpPr>
        <p:spPr>
          <a:xfrm>
            <a:off x="3990659" y="1696595"/>
            <a:ext cx="55533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f</a:t>
            </a:r>
            <a:r>
              <a:rPr kumimoji="0" lang="en-US" sz="3200" b="0" i="0" u="none" strike="noStrike" kern="1200" cap="none" spc="0" normalizeH="0" baseline="-25000" noProof="0" dirty="0" err="1">
                <a:ln>
                  <a:noFill/>
                </a:ln>
                <a:solidFill>
                  <a:prstClr val="black"/>
                </a:solidFill>
                <a:effectLst/>
                <a:uLnTx/>
                <a:uFillTx/>
                <a:latin typeface="Calibri" panose="020F0502020204030204"/>
                <a:ea typeface="+mn-ea"/>
                <a:cs typeface="+mn-cs"/>
              </a:rPr>
              <a:t>d</a:t>
            </a:r>
            <a:endPar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B371505B-BC54-1446-87F8-55F7566B06D3}"/>
              </a:ext>
            </a:extLst>
          </p:cNvPr>
          <p:cNvSpPr txBox="1"/>
          <p:nvPr/>
        </p:nvSpPr>
        <p:spPr>
          <a:xfrm>
            <a:off x="3027852" y="4846619"/>
            <a:ext cx="343644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f</a:t>
            </a:r>
            <a:r>
              <a:rPr kumimoji="0" lang="en-US" sz="3200" b="0" i="0" u="none" strike="noStrike" kern="1200" cap="none" spc="0" normalizeH="0" baseline="-25000" noProof="0" dirty="0" err="1">
                <a:ln>
                  <a:noFill/>
                </a:ln>
                <a:solidFill>
                  <a:prstClr val="black"/>
                </a:solidFill>
                <a:effectLst/>
                <a:uLnTx/>
                <a:uFillTx/>
                <a:latin typeface="Calibri" panose="020F0502020204030204"/>
                <a:ea typeface="+mn-ea"/>
                <a:cs typeface="+mn-cs"/>
              </a:rPr>
              <a:t>d</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rPr>
              <a:t>d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a:t>
            </a:r>
            <a:r>
              <a:rPr kumimoji="0" lang="en-US" sz="3200" b="0" i="0" u="none" strike="noStrike" kern="1200" cap="none" spc="0" normalizeH="0" baseline="-25000" noProof="0" dirty="0" err="1">
                <a:ln>
                  <a:noFill/>
                </a:ln>
                <a:solidFill>
                  <a:prstClr val="black"/>
                </a:solidFill>
                <a:effectLst/>
                <a:uLnTx/>
                <a:uFillTx/>
                <a:latin typeface="Calibri" panose="020F0502020204030204"/>
                <a:ea typeface="+mn-ea"/>
                <a:cs typeface="+mn-cs"/>
              </a:rPr>
              <a:t>sweep</a:t>
            </a:r>
            <a:endPar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08F40D82-CFB5-F948-9E9B-5545641297DC}"/>
              </a:ext>
            </a:extLst>
          </p:cNvPr>
          <p:cNvSpPr txBox="1"/>
          <p:nvPr/>
        </p:nvSpPr>
        <p:spPr>
          <a:xfrm>
            <a:off x="3027852" y="5807437"/>
            <a:ext cx="343644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f</a:t>
            </a:r>
            <a:r>
              <a:rPr kumimoji="0" lang="en-US" sz="3200" b="0" i="0" u="none" strike="noStrike" kern="1200" cap="none" spc="0" normalizeH="0" baseline="-25000" noProof="0" dirty="0" err="1">
                <a:ln>
                  <a:noFill/>
                </a:ln>
                <a:solidFill>
                  <a:prstClr val="black"/>
                </a:solidFill>
                <a:effectLst/>
                <a:uLnTx/>
                <a:uFillTx/>
                <a:latin typeface="Calibri" panose="020F0502020204030204"/>
                <a:ea typeface="+mn-ea"/>
                <a:cs typeface="+mn-cs"/>
              </a:rPr>
              <a:t>d</a:t>
            </a:r>
            <a:r>
              <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t</a:t>
            </a:r>
            <a:r>
              <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rPr>
              <a:t>d</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a:t>
            </a:r>
            <a:r>
              <a:rPr kumimoji="0" lang="en-US" sz="3200" b="0" i="0" u="none" strike="noStrike" kern="1200" cap="none" spc="0" normalizeH="0" baseline="-25000" noProof="0" dirty="0" err="1">
                <a:ln>
                  <a:noFill/>
                </a:ln>
                <a:solidFill>
                  <a:prstClr val="black"/>
                </a:solidFill>
                <a:effectLst/>
                <a:uLnTx/>
                <a:uFillTx/>
                <a:latin typeface="Calibri" panose="020F0502020204030204"/>
                <a:ea typeface="+mn-ea"/>
                <a:cs typeface="+mn-cs"/>
              </a:rPr>
              <a:t>sweep</a:t>
            </a:r>
            <a:endPar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nvGrpSpPr>
          <p:cNvPr id="42" name="Group 41">
            <a:extLst>
              <a:ext uri="{FF2B5EF4-FFF2-40B4-BE49-F238E27FC236}">
                <a16:creationId xmlns:a16="http://schemas.microsoft.com/office/drawing/2014/main" id="{FDDDD5B8-6FCE-0445-AE5E-21860D4EEB88}"/>
              </a:ext>
            </a:extLst>
          </p:cNvPr>
          <p:cNvGrpSpPr/>
          <p:nvPr/>
        </p:nvGrpSpPr>
        <p:grpSpPr>
          <a:xfrm>
            <a:off x="4164204" y="1234735"/>
            <a:ext cx="1770362" cy="2199239"/>
            <a:chOff x="661422" y="1284554"/>
            <a:chExt cx="1770362" cy="2199239"/>
          </a:xfrm>
        </p:grpSpPr>
        <p:cxnSp>
          <p:nvCxnSpPr>
            <p:cNvPr id="43" name="Straight Arrow Connector 42">
              <a:extLst>
                <a:ext uri="{FF2B5EF4-FFF2-40B4-BE49-F238E27FC236}">
                  <a16:creationId xmlns:a16="http://schemas.microsoft.com/office/drawing/2014/main" id="{BC306955-8C04-C840-8345-9B455AF80E24}"/>
                </a:ext>
              </a:extLst>
            </p:cNvPr>
            <p:cNvCxnSpPr>
              <a:cxnSpLocks/>
            </p:cNvCxnSpPr>
            <p:nvPr/>
          </p:nvCxnSpPr>
          <p:spPr>
            <a:xfrm flipV="1">
              <a:off x="1380441" y="1284554"/>
              <a:ext cx="0" cy="2199239"/>
            </a:xfrm>
            <a:prstGeom prst="straightConnector1">
              <a:avLst/>
            </a:prstGeom>
            <a:ln w="31750">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73E2DF97-A7BF-C445-A14D-C45D93772706}"/>
                </a:ext>
              </a:extLst>
            </p:cNvPr>
            <p:cNvSpPr txBox="1"/>
            <p:nvPr/>
          </p:nvSpPr>
          <p:spPr>
            <a:xfrm>
              <a:off x="661422" y="1997413"/>
              <a:ext cx="177036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a:t>
              </a:r>
              <a:endPar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3667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xygen-Icons.org-Oxygen-Actions-speaker.ico">
            <a:extLst>
              <a:ext uri="{FF2B5EF4-FFF2-40B4-BE49-F238E27FC236}">
                <a16:creationId xmlns:a16="http://schemas.microsoft.com/office/drawing/2014/main" id="{9E88FEA2-A329-114D-8BF4-9FD63B51E0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4204908">
            <a:off x="3627658" y="2580700"/>
            <a:ext cx="877303" cy="877303"/>
          </a:xfrm>
          <a:prstGeom prst="rect">
            <a:avLst/>
          </a:prstGeom>
        </p:spPr>
      </p:pic>
      <p:pic>
        <p:nvPicPr>
          <p:cNvPr id="3" name="Picture 2">
            <a:extLst>
              <a:ext uri="{FF2B5EF4-FFF2-40B4-BE49-F238E27FC236}">
                <a16:creationId xmlns:a16="http://schemas.microsoft.com/office/drawing/2014/main" id="{97769B35-E06E-4C4C-ADEE-06B02DEE4F0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28786" t="14714" r="30393" b="16143"/>
          <a:stretch/>
        </p:blipFill>
        <p:spPr>
          <a:xfrm>
            <a:off x="3849912" y="3664537"/>
            <a:ext cx="722088" cy="687974"/>
          </a:xfrm>
          <a:prstGeom prst="rect">
            <a:avLst/>
          </a:prstGeom>
        </p:spPr>
      </p:pic>
      <p:grpSp>
        <p:nvGrpSpPr>
          <p:cNvPr id="4" name="Group 3">
            <a:extLst>
              <a:ext uri="{FF2B5EF4-FFF2-40B4-BE49-F238E27FC236}">
                <a16:creationId xmlns:a16="http://schemas.microsoft.com/office/drawing/2014/main" id="{4295B7A7-1B70-B24C-9572-095BAA0BDADF}"/>
              </a:ext>
            </a:extLst>
          </p:cNvPr>
          <p:cNvGrpSpPr/>
          <p:nvPr/>
        </p:nvGrpSpPr>
        <p:grpSpPr>
          <a:xfrm>
            <a:off x="5846650" y="2713637"/>
            <a:ext cx="3219047" cy="2021130"/>
            <a:chOff x="6292007" y="1695450"/>
            <a:chExt cx="3219047" cy="2021130"/>
          </a:xfrm>
        </p:grpSpPr>
        <p:cxnSp>
          <p:nvCxnSpPr>
            <p:cNvPr id="5" name="Straight Connector 4">
              <a:extLst>
                <a:ext uri="{FF2B5EF4-FFF2-40B4-BE49-F238E27FC236}">
                  <a16:creationId xmlns:a16="http://schemas.microsoft.com/office/drawing/2014/main" id="{33E961CC-CE06-4D41-8883-9031824C360C}"/>
                </a:ext>
              </a:extLst>
            </p:cNvPr>
            <p:cNvCxnSpPr>
              <a:cxnSpLocks/>
            </p:cNvCxnSpPr>
            <p:nvPr/>
          </p:nvCxnSpPr>
          <p:spPr>
            <a:xfrm>
              <a:off x="6312319" y="2030673"/>
              <a:ext cx="1930970" cy="1"/>
            </a:xfrm>
            <a:prstGeom prst="line">
              <a:avLst/>
            </a:prstGeom>
            <a:ln w="44450">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8DB50C3-4FA5-2641-95F8-0ED468A9F386}"/>
                </a:ext>
              </a:extLst>
            </p:cNvPr>
            <p:cNvSpPr txBox="1"/>
            <p:nvPr/>
          </p:nvSpPr>
          <p:spPr>
            <a:xfrm>
              <a:off x="7687512" y="3316470"/>
              <a:ext cx="182354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Reflector</a:t>
              </a:r>
            </a:p>
          </p:txBody>
        </p:sp>
        <p:sp>
          <p:nvSpPr>
            <p:cNvPr id="7" name="Rectangle 6">
              <a:extLst>
                <a:ext uri="{FF2B5EF4-FFF2-40B4-BE49-F238E27FC236}">
                  <a16:creationId xmlns:a16="http://schemas.microsoft.com/office/drawing/2014/main" id="{ADEED072-DA2A-AA42-B0EE-09044A5C3D3B}"/>
                </a:ext>
              </a:extLst>
            </p:cNvPr>
            <p:cNvSpPr/>
            <p:nvPr/>
          </p:nvSpPr>
          <p:spPr>
            <a:xfrm>
              <a:off x="8427599" y="1695450"/>
              <a:ext cx="273284" cy="1596034"/>
            </a:xfrm>
            <a:prstGeom prst="rect">
              <a:avLst/>
            </a:prstGeom>
            <a:pattFill prst="wd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747557A6-5475-CF47-8F2F-C8AEC2453FC1}"/>
                </a:ext>
              </a:extLst>
            </p:cNvPr>
            <p:cNvCxnSpPr>
              <a:cxnSpLocks/>
            </p:cNvCxnSpPr>
            <p:nvPr/>
          </p:nvCxnSpPr>
          <p:spPr>
            <a:xfrm flipH="1" flipV="1">
              <a:off x="6292007" y="3000444"/>
              <a:ext cx="1942805" cy="1"/>
            </a:xfrm>
            <a:prstGeom prst="line">
              <a:avLst/>
            </a:prstGeom>
            <a:ln w="44450">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grpSp>
      <p:cxnSp>
        <p:nvCxnSpPr>
          <p:cNvPr id="10" name="Straight Arrow Connector 9">
            <a:extLst>
              <a:ext uri="{FF2B5EF4-FFF2-40B4-BE49-F238E27FC236}">
                <a16:creationId xmlns:a16="http://schemas.microsoft.com/office/drawing/2014/main" id="{D642A789-B1F6-E541-943F-74FCED67A526}"/>
              </a:ext>
            </a:extLst>
          </p:cNvPr>
          <p:cNvCxnSpPr>
            <a:cxnSpLocks/>
          </p:cNvCxnSpPr>
          <p:nvPr/>
        </p:nvCxnSpPr>
        <p:spPr>
          <a:xfrm>
            <a:off x="4554107" y="3018692"/>
            <a:ext cx="1035521" cy="659"/>
          </a:xfrm>
          <a:prstGeom prst="straightConnector1">
            <a:avLst/>
          </a:prstGeom>
          <a:noFill/>
          <a:ln w="31750">
            <a:solidFill>
              <a:srgbClr val="FF0000"/>
            </a:solidFill>
            <a:tailEnd type="arrow" w="lg" len="lg"/>
          </a:ln>
        </p:spPr>
        <p:style>
          <a:lnRef idx="2">
            <a:schemeClr val="accent1">
              <a:shade val="50000"/>
            </a:schemeClr>
          </a:lnRef>
          <a:fillRef idx="1">
            <a:schemeClr val="accent1"/>
          </a:fillRef>
          <a:effectRef idx="0">
            <a:schemeClr val="accent1"/>
          </a:effectRef>
          <a:fontRef idx="minor">
            <a:schemeClr val="lt1"/>
          </a:fontRef>
        </p:style>
      </p:cxnSp>
      <p:cxnSp>
        <p:nvCxnSpPr>
          <p:cNvPr id="12" name="Straight Arrow Connector 11">
            <a:extLst>
              <a:ext uri="{FF2B5EF4-FFF2-40B4-BE49-F238E27FC236}">
                <a16:creationId xmlns:a16="http://schemas.microsoft.com/office/drawing/2014/main" id="{5CE046BF-50F9-4840-9FE1-8A7E53DDE31F}"/>
              </a:ext>
            </a:extLst>
          </p:cNvPr>
          <p:cNvCxnSpPr>
            <a:cxnSpLocks/>
          </p:cNvCxnSpPr>
          <p:nvPr/>
        </p:nvCxnSpPr>
        <p:spPr>
          <a:xfrm flipH="1">
            <a:off x="4591903" y="3996592"/>
            <a:ext cx="997725" cy="0"/>
          </a:xfrm>
          <a:prstGeom prst="straightConnector1">
            <a:avLst/>
          </a:prstGeom>
          <a:noFill/>
          <a:ln w="31750">
            <a:solidFill>
              <a:srgbClr val="FF0000"/>
            </a:solidFill>
            <a:tailEnd type="arrow" w="lg" len="lg"/>
          </a:ln>
        </p:spPr>
        <p:style>
          <a:lnRef idx="2">
            <a:schemeClr val="accent1">
              <a:shade val="50000"/>
            </a:schemeClr>
          </a:lnRef>
          <a:fillRef idx="1">
            <a:schemeClr val="accent1"/>
          </a:fillRef>
          <a:effectRef idx="0">
            <a:schemeClr val="accent1"/>
          </a:effectRef>
          <a:fontRef idx="minor">
            <a:schemeClr val="lt1"/>
          </a:fontRef>
        </p:style>
      </p:cxnSp>
      <p:cxnSp>
        <p:nvCxnSpPr>
          <p:cNvPr id="16" name="Elbow Connector 15">
            <a:extLst>
              <a:ext uri="{FF2B5EF4-FFF2-40B4-BE49-F238E27FC236}">
                <a16:creationId xmlns:a16="http://schemas.microsoft.com/office/drawing/2014/main" id="{3F6C8F8F-BE10-744F-9CF7-DD8B8B580ADA}"/>
              </a:ext>
            </a:extLst>
          </p:cNvPr>
          <p:cNvCxnSpPr>
            <a:cxnSpLocks/>
          </p:cNvCxnSpPr>
          <p:nvPr/>
        </p:nvCxnSpPr>
        <p:spPr>
          <a:xfrm rot="10800000" flipV="1">
            <a:off x="2727780" y="2968660"/>
            <a:ext cx="993322" cy="542993"/>
          </a:xfrm>
          <a:prstGeom prst="bentConnector3">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BF6EE970-286B-C846-9E98-701F6BEB50D6}"/>
              </a:ext>
            </a:extLst>
          </p:cNvPr>
          <p:cNvCxnSpPr>
            <a:cxnSpLocks/>
          </p:cNvCxnSpPr>
          <p:nvPr/>
        </p:nvCxnSpPr>
        <p:spPr>
          <a:xfrm rot="10800000">
            <a:off x="2726764" y="3626438"/>
            <a:ext cx="994341" cy="465927"/>
          </a:xfrm>
          <a:prstGeom prst="bentConnector3">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FA517176-B32F-B24F-99F3-89EC5114805E}"/>
              </a:ext>
            </a:extLst>
          </p:cNvPr>
          <p:cNvSpPr/>
          <p:nvPr/>
        </p:nvSpPr>
        <p:spPr>
          <a:xfrm>
            <a:off x="2295229" y="3330308"/>
            <a:ext cx="457200" cy="477963"/>
          </a:xfrm>
          <a:prstGeom prst="ellipse">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3" name="Straight Arrow Connector 22">
            <a:extLst>
              <a:ext uri="{FF2B5EF4-FFF2-40B4-BE49-F238E27FC236}">
                <a16:creationId xmlns:a16="http://schemas.microsoft.com/office/drawing/2014/main" id="{57EBCEA3-7CA2-FF4E-A0E7-389024E0604D}"/>
              </a:ext>
            </a:extLst>
          </p:cNvPr>
          <p:cNvCxnSpPr>
            <a:cxnSpLocks/>
          </p:cNvCxnSpPr>
          <p:nvPr/>
        </p:nvCxnSpPr>
        <p:spPr>
          <a:xfrm flipH="1">
            <a:off x="1676400" y="3567409"/>
            <a:ext cx="606129" cy="1093"/>
          </a:xfrm>
          <a:prstGeom prst="straightConnector1">
            <a:avLst/>
          </a:prstGeom>
          <a:noFill/>
          <a:ln w="31750">
            <a:solidFill>
              <a:schemeClr val="tx1"/>
            </a:solidFill>
            <a:tailEnd type="arrow" w="lg" len="lg"/>
          </a:ln>
        </p:spPr>
        <p:style>
          <a:lnRef idx="2">
            <a:schemeClr val="accent1">
              <a:shade val="50000"/>
            </a:schemeClr>
          </a:lnRef>
          <a:fillRef idx="1">
            <a:schemeClr val="accent1"/>
          </a:fillRef>
          <a:effectRef idx="0">
            <a:schemeClr val="accent1"/>
          </a:effectRef>
          <a:fontRef idx="minor">
            <a:schemeClr val="lt1"/>
          </a:fontRef>
        </p:style>
      </p:cxnSp>
      <p:sp>
        <p:nvSpPr>
          <p:cNvPr id="26" name="TextBox 25">
            <a:extLst>
              <a:ext uri="{FF2B5EF4-FFF2-40B4-BE49-F238E27FC236}">
                <a16:creationId xmlns:a16="http://schemas.microsoft.com/office/drawing/2014/main" id="{2BD36414-B7AD-0C4F-86DD-3B59132D2296}"/>
              </a:ext>
            </a:extLst>
          </p:cNvPr>
          <p:cNvSpPr txBox="1"/>
          <p:nvPr/>
        </p:nvSpPr>
        <p:spPr>
          <a:xfrm>
            <a:off x="2322547" y="3276114"/>
            <a:ext cx="39786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X</a:t>
            </a:r>
          </a:p>
        </p:txBody>
      </p:sp>
      <p:sp>
        <p:nvSpPr>
          <p:cNvPr id="27" name="TextBox 26">
            <a:extLst>
              <a:ext uri="{FF2B5EF4-FFF2-40B4-BE49-F238E27FC236}">
                <a16:creationId xmlns:a16="http://schemas.microsoft.com/office/drawing/2014/main" id="{E6419574-E7FD-BF4E-95DC-5BD68E32BF0F}"/>
              </a:ext>
            </a:extLst>
          </p:cNvPr>
          <p:cNvSpPr txBox="1"/>
          <p:nvPr/>
        </p:nvSpPr>
        <p:spPr>
          <a:xfrm>
            <a:off x="1121064" y="3240157"/>
            <a:ext cx="555336"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f</a:t>
            </a:r>
            <a:r>
              <a:rPr kumimoji="0" lang="en-US" sz="3200" b="0" i="0" u="none" strike="noStrike" kern="1200" cap="none" spc="0" normalizeH="0" baseline="-25000" noProof="0" dirty="0" err="1">
                <a:ln>
                  <a:noFill/>
                </a:ln>
                <a:solidFill>
                  <a:prstClr val="black"/>
                </a:solidFill>
                <a:effectLst/>
                <a:uLnTx/>
                <a:uFillTx/>
                <a:latin typeface="Calibri" panose="020F0502020204030204"/>
                <a:ea typeface="+mn-ea"/>
                <a:cs typeface="+mn-cs"/>
              </a:rPr>
              <a:t>d</a:t>
            </a:r>
            <a:endPar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582A6665-08F2-8147-B1E8-1A470C53392D}"/>
              </a:ext>
            </a:extLst>
          </p:cNvPr>
          <p:cNvSpPr txBox="1"/>
          <p:nvPr/>
        </p:nvSpPr>
        <p:spPr>
          <a:xfrm>
            <a:off x="2988575" y="4969237"/>
            <a:ext cx="343644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f</a:t>
            </a:r>
            <a:r>
              <a:rPr kumimoji="0" lang="en-US" sz="3200" b="0" i="0" u="none" strike="noStrike" kern="1200" cap="none" spc="0" normalizeH="0" baseline="-25000" noProof="0" dirty="0" err="1">
                <a:ln>
                  <a:noFill/>
                </a:ln>
                <a:solidFill>
                  <a:prstClr val="black"/>
                </a:solidFill>
                <a:effectLst/>
                <a:uLnTx/>
                <a:uFillTx/>
                <a:latin typeface="Calibri" panose="020F0502020204030204"/>
                <a:ea typeface="+mn-ea"/>
                <a:cs typeface="+mn-cs"/>
              </a:rPr>
              <a:t>d</a:t>
            </a:r>
            <a:r>
              <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(B t</a:t>
            </a:r>
            <a:r>
              <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rPr>
              <a:t>d</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a:t>
            </a:r>
            <a:r>
              <a:rPr kumimoji="0" lang="en-US" sz="3200" b="0" i="0" u="none" strike="noStrike" kern="1200" cap="none" spc="0" normalizeH="0" baseline="-25000" noProof="0" dirty="0" err="1">
                <a:ln>
                  <a:noFill/>
                </a:ln>
                <a:solidFill>
                  <a:prstClr val="black"/>
                </a:solidFill>
                <a:effectLst/>
                <a:uLnTx/>
                <a:uFillTx/>
                <a:latin typeface="Calibri" panose="020F0502020204030204"/>
                <a:ea typeface="+mn-ea"/>
                <a:cs typeface="+mn-cs"/>
              </a:rPr>
              <a:t>sweep</a:t>
            </a:r>
            <a:endPar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3B8F81D1-DFBB-704E-8933-797AE0931156}"/>
              </a:ext>
            </a:extLst>
          </p:cNvPr>
          <p:cNvSpPr txBox="1"/>
          <p:nvPr/>
        </p:nvSpPr>
        <p:spPr>
          <a:xfrm>
            <a:off x="3015750" y="5958410"/>
            <a:ext cx="514775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a:t>
            </a:r>
            <a:r>
              <a:rPr kumimoji="0" lang="en-US" sz="3200" b="0" i="0" u="none" strike="noStrike" kern="1200" cap="none" spc="0" normalizeH="0" baseline="-25000" noProof="0" dirty="0">
                <a:ln>
                  <a:noFill/>
                </a:ln>
                <a:solidFill>
                  <a:prstClr val="black"/>
                </a:solidFill>
                <a:effectLst/>
                <a:uLnTx/>
                <a:uFillTx/>
                <a:latin typeface="Calibri" panose="020F0502020204030204"/>
                <a:ea typeface="+mn-ea"/>
                <a:cs typeface="+mn-cs"/>
              </a:rPr>
              <a:t>d</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 2D/C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 = speed of the signal</a:t>
            </a:r>
          </a:p>
        </p:txBody>
      </p:sp>
      <p:sp>
        <p:nvSpPr>
          <p:cNvPr id="33" name="TextBox 32">
            <a:extLst>
              <a:ext uri="{FF2B5EF4-FFF2-40B4-BE49-F238E27FC236}">
                <a16:creationId xmlns:a16="http://schemas.microsoft.com/office/drawing/2014/main" id="{C6DDC54E-7F50-1945-A8B0-00004F16B910}"/>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FMCW principle</a:t>
            </a:r>
          </a:p>
        </p:txBody>
      </p:sp>
      <p:sp>
        <p:nvSpPr>
          <p:cNvPr id="34" name="TextBox 33">
            <a:extLst>
              <a:ext uri="{FF2B5EF4-FFF2-40B4-BE49-F238E27FC236}">
                <a16:creationId xmlns:a16="http://schemas.microsoft.com/office/drawing/2014/main" id="{A6CE026A-73C3-A743-AB34-DE4D41A7038F}"/>
              </a:ext>
            </a:extLst>
          </p:cNvPr>
          <p:cNvSpPr txBox="1"/>
          <p:nvPr/>
        </p:nvSpPr>
        <p:spPr>
          <a:xfrm>
            <a:off x="6566965" y="2383885"/>
            <a:ext cx="437940"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D</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70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00F96A-D8F5-9A42-AFE5-643E184DD733}"/>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FMCW principle</a:t>
            </a:r>
          </a:p>
        </p:txBody>
      </p:sp>
      <p:pic>
        <p:nvPicPr>
          <p:cNvPr id="3" name="Picture 2">
            <a:extLst>
              <a:ext uri="{FF2B5EF4-FFF2-40B4-BE49-F238E27FC236}">
                <a16:creationId xmlns:a16="http://schemas.microsoft.com/office/drawing/2014/main" id="{AECC92CB-F867-A446-9850-088246D501B3}"/>
              </a:ext>
            </a:extLst>
          </p:cNvPr>
          <p:cNvPicPr>
            <a:picLocks noChangeAspect="1"/>
          </p:cNvPicPr>
          <p:nvPr/>
        </p:nvPicPr>
        <p:blipFill>
          <a:blip r:embed="rId2"/>
          <a:stretch>
            <a:fillRect/>
          </a:stretch>
        </p:blipFill>
        <p:spPr>
          <a:xfrm>
            <a:off x="62230" y="1752600"/>
            <a:ext cx="8968740" cy="3352800"/>
          </a:xfrm>
          <a:prstGeom prst="rect">
            <a:avLst/>
          </a:prstGeom>
        </p:spPr>
      </p:pic>
    </p:spTree>
    <p:extLst>
      <p:ext uri="{BB962C8B-B14F-4D97-AF65-F5344CB8AC3E}">
        <p14:creationId xmlns:p14="http://schemas.microsoft.com/office/powerpoint/2010/main" val="243452574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AD639B-B97B-BB4C-BF1F-73D7BA19E5EA}"/>
              </a:ext>
            </a:extLst>
          </p:cNvPr>
          <p:cNvSpPr txBox="1"/>
          <p:nvPr/>
        </p:nvSpPr>
        <p:spPr>
          <a:xfrm>
            <a:off x="-38100" y="3174712"/>
            <a:ext cx="9144000"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Project Ideas</a:t>
            </a:r>
          </a:p>
        </p:txBody>
      </p:sp>
    </p:spTree>
    <p:extLst>
      <p:ext uri="{BB962C8B-B14F-4D97-AF65-F5344CB8AC3E}">
        <p14:creationId xmlns:p14="http://schemas.microsoft.com/office/powerpoint/2010/main" val="192023421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14499B-B5B3-4B4D-AA49-C4A8845E0B7D}"/>
              </a:ext>
            </a:extLst>
          </p:cNvPr>
          <p:cNvSpPr txBox="1"/>
          <p:nvPr/>
        </p:nvSpPr>
        <p:spPr>
          <a:xfrm>
            <a:off x="0" y="21204"/>
            <a:ext cx="9144000" cy="584775"/>
          </a:xfrm>
          <a:prstGeom prst="rect">
            <a:avLst/>
          </a:prstGeom>
          <a:solidFill>
            <a:schemeClr val="accent1">
              <a:lumMod val="50000"/>
            </a:schemeClr>
          </a:solidFill>
        </p:spPr>
        <p:txBody>
          <a:bodyPr wrap="square" rtlCol="0">
            <a:spAutoFit/>
          </a:bodyPr>
          <a:lstStyle/>
          <a:p>
            <a:r>
              <a:rPr lang="en-US" sz="3200" dirty="0">
                <a:solidFill>
                  <a:schemeClr val="bg1"/>
                </a:solidFill>
              </a:rPr>
              <a:t>   1. Making pedestrians to talk to smart cars</a:t>
            </a:r>
          </a:p>
        </p:txBody>
      </p:sp>
      <p:pic>
        <p:nvPicPr>
          <p:cNvPr id="4" name="Picture 3">
            <a:extLst>
              <a:ext uri="{FF2B5EF4-FFF2-40B4-BE49-F238E27FC236}">
                <a16:creationId xmlns:a16="http://schemas.microsoft.com/office/drawing/2014/main" id="{71430546-0347-024F-AF63-0BC7F6F6C4B4}"/>
              </a:ext>
            </a:extLst>
          </p:cNvPr>
          <p:cNvPicPr>
            <a:picLocks noChangeAspect="1"/>
          </p:cNvPicPr>
          <p:nvPr/>
        </p:nvPicPr>
        <p:blipFill>
          <a:blip r:embed="rId2"/>
          <a:stretch>
            <a:fillRect/>
          </a:stretch>
        </p:blipFill>
        <p:spPr>
          <a:xfrm>
            <a:off x="0" y="1190754"/>
            <a:ext cx="9144000" cy="4678715"/>
          </a:xfrm>
          <a:prstGeom prst="rect">
            <a:avLst/>
          </a:prstGeom>
        </p:spPr>
      </p:pic>
    </p:spTree>
    <p:extLst>
      <p:ext uri="{BB962C8B-B14F-4D97-AF65-F5344CB8AC3E}">
        <p14:creationId xmlns:p14="http://schemas.microsoft.com/office/powerpoint/2010/main" val="198132349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3FAD15-BB5D-4148-B382-8165D5498057}"/>
              </a:ext>
            </a:extLst>
          </p:cNvPr>
          <p:cNvSpPr txBox="1"/>
          <p:nvPr/>
        </p:nvSpPr>
        <p:spPr>
          <a:xfrm>
            <a:off x="0" y="11209"/>
            <a:ext cx="9144000" cy="584775"/>
          </a:xfrm>
          <a:prstGeom prst="rect">
            <a:avLst/>
          </a:prstGeom>
          <a:solidFill>
            <a:schemeClr val="accent1">
              <a:lumMod val="50000"/>
            </a:schemeClr>
          </a:solidFill>
        </p:spPr>
        <p:txBody>
          <a:bodyPr wrap="square" rtlCol="0">
            <a:spAutoFit/>
          </a:bodyPr>
          <a:lstStyle/>
          <a:p>
            <a:r>
              <a:rPr lang="en-US" sz="3200" dirty="0">
                <a:solidFill>
                  <a:schemeClr val="bg1"/>
                </a:solidFill>
              </a:rPr>
              <a:t>   2. Exoskeleton for all</a:t>
            </a:r>
          </a:p>
        </p:txBody>
      </p:sp>
      <p:pic>
        <p:nvPicPr>
          <p:cNvPr id="5" name="Picture 4">
            <a:extLst>
              <a:ext uri="{FF2B5EF4-FFF2-40B4-BE49-F238E27FC236}">
                <a16:creationId xmlns:a16="http://schemas.microsoft.com/office/drawing/2014/main" id="{9572124B-168C-BE41-A96D-3579115201D2}"/>
              </a:ext>
            </a:extLst>
          </p:cNvPr>
          <p:cNvPicPr>
            <a:picLocks noChangeAspect="1"/>
          </p:cNvPicPr>
          <p:nvPr/>
        </p:nvPicPr>
        <p:blipFill>
          <a:blip r:embed="rId2"/>
          <a:stretch>
            <a:fillRect/>
          </a:stretch>
        </p:blipFill>
        <p:spPr>
          <a:xfrm>
            <a:off x="0" y="1169722"/>
            <a:ext cx="9144000" cy="4182035"/>
          </a:xfrm>
          <a:prstGeom prst="rect">
            <a:avLst/>
          </a:prstGeom>
        </p:spPr>
      </p:pic>
    </p:spTree>
    <p:extLst>
      <p:ext uri="{BB962C8B-B14F-4D97-AF65-F5344CB8AC3E}">
        <p14:creationId xmlns:p14="http://schemas.microsoft.com/office/powerpoint/2010/main" val="21967435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AD639B-B97B-BB4C-BF1F-73D7BA19E5EA}"/>
              </a:ext>
            </a:extLst>
          </p:cNvPr>
          <p:cNvSpPr txBox="1"/>
          <p:nvPr/>
        </p:nvSpPr>
        <p:spPr>
          <a:xfrm>
            <a:off x="-38100" y="3174712"/>
            <a:ext cx="9144000"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Thanks</a:t>
            </a:r>
          </a:p>
        </p:txBody>
      </p:sp>
    </p:spTree>
    <p:extLst>
      <p:ext uri="{BB962C8B-B14F-4D97-AF65-F5344CB8AC3E}">
        <p14:creationId xmlns:p14="http://schemas.microsoft.com/office/powerpoint/2010/main" val="10882684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79C326-A87F-B340-AFDF-A392F07338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Signal detection</a:t>
            </a:r>
          </a:p>
        </p:txBody>
      </p:sp>
      <p:cxnSp>
        <p:nvCxnSpPr>
          <p:cNvPr id="13" name="Straight Connector 12">
            <a:extLst>
              <a:ext uri="{FF2B5EF4-FFF2-40B4-BE49-F238E27FC236}">
                <a16:creationId xmlns:a16="http://schemas.microsoft.com/office/drawing/2014/main" id="{96021403-0D5F-0A49-AE54-490AB0220D49}"/>
              </a:ext>
            </a:extLst>
          </p:cNvPr>
          <p:cNvCxnSpPr>
            <a:cxnSpLocks/>
          </p:cNvCxnSpPr>
          <p:nvPr/>
        </p:nvCxnSpPr>
        <p:spPr>
          <a:xfrm>
            <a:off x="421289" y="2950511"/>
            <a:ext cx="2917053"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840A8CA4-C70F-0240-B62D-897AFD1B6E38}"/>
              </a:ext>
            </a:extLst>
          </p:cNvPr>
          <p:cNvCxnSpPr/>
          <p:nvPr/>
        </p:nvCxnSpPr>
        <p:spPr>
          <a:xfrm flipV="1">
            <a:off x="423566" y="880392"/>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5" name="TextBox 14">
            <a:extLst>
              <a:ext uri="{FF2B5EF4-FFF2-40B4-BE49-F238E27FC236}">
                <a16:creationId xmlns:a16="http://schemas.microsoft.com/office/drawing/2014/main" id="{ED0B0EF6-52CE-3341-809A-D6B1B26EAB7F}"/>
              </a:ext>
            </a:extLst>
          </p:cNvPr>
          <p:cNvSpPr txBox="1"/>
          <p:nvPr/>
        </p:nvSpPr>
        <p:spPr>
          <a:xfrm rot="16200000">
            <a:off x="-432322" y="1776663"/>
            <a:ext cx="1264754" cy="400110"/>
          </a:xfrm>
          <a:prstGeom prst="rect">
            <a:avLst/>
          </a:prstGeom>
          <a:noFill/>
        </p:spPr>
        <p:txBody>
          <a:bodyPr wrap="square" rtlCol="0">
            <a:spAutoFit/>
          </a:bodyPr>
          <a:lstStyle/>
          <a:p>
            <a:pPr algn="ctr"/>
            <a:r>
              <a:rPr lang="en-US" sz="2000" dirty="0"/>
              <a:t>Amplitude</a:t>
            </a:r>
          </a:p>
        </p:txBody>
      </p:sp>
      <p:sp>
        <p:nvSpPr>
          <p:cNvPr id="16" name="TextBox 15">
            <a:extLst>
              <a:ext uri="{FF2B5EF4-FFF2-40B4-BE49-F238E27FC236}">
                <a16:creationId xmlns:a16="http://schemas.microsoft.com/office/drawing/2014/main" id="{8B9E1C9A-46DD-794C-BFB6-3B7043523C47}"/>
              </a:ext>
            </a:extLst>
          </p:cNvPr>
          <p:cNvSpPr txBox="1"/>
          <p:nvPr/>
        </p:nvSpPr>
        <p:spPr>
          <a:xfrm>
            <a:off x="1339310" y="2896509"/>
            <a:ext cx="1891905" cy="400110"/>
          </a:xfrm>
          <a:prstGeom prst="rect">
            <a:avLst/>
          </a:prstGeom>
          <a:noFill/>
        </p:spPr>
        <p:txBody>
          <a:bodyPr wrap="square" rtlCol="0">
            <a:spAutoFit/>
          </a:bodyPr>
          <a:lstStyle/>
          <a:p>
            <a:pPr algn="ctr"/>
            <a:r>
              <a:rPr lang="en-US" sz="2000" dirty="0"/>
              <a:t>Time/Sample</a:t>
            </a:r>
          </a:p>
        </p:txBody>
      </p:sp>
      <p:grpSp>
        <p:nvGrpSpPr>
          <p:cNvPr id="39" name="Group 38">
            <a:extLst>
              <a:ext uri="{FF2B5EF4-FFF2-40B4-BE49-F238E27FC236}">
                <a16:creationId xmlns:a16="http://schemas.microsoft.com/office/drawing/2014/main" id="{9E9E1CF8-E710-284D-87D0-A09631802183}"/>
              </a:ext>
            </a:extLst>
          </p:cNvPr>
          <p:cNvGrpSpPr/>
          <p:nvPr/>
        </p:nvGrpSpPr>
        <p:grpSpPr>
          <a:xfrm>
            <a:off x="413443" y="2025055"/>
            <a:ext cx="2034372" cy="777647"/>
            <a:chOff x="987797" y="2140633"/>
            <a:chExt cx="2034372" cy="777647"/>
          </a:xfrm>
        </p:grpSpPr>
        <p:sp>
          <p:nvSpPr>
            <p:cNvPr id="34" name="Freeform 33">
              <a:extLst>
                <a:ext uri="{FF2B5EF4-FFF2-40B4-BE49-F238E27FC236}">
                  <a16:creationId xmlns:a16="http://schemas.microsoft.com/office/drawing/2014/main" id="{8DE9C889-2294-FF47-85DB-F41170EAF4AA}"/>
                </a:ext>
              </a:extLst>
            </p:cNvPr>
            <p:cNvSpPr/>
            <p:nvPr/>
          </p:nvSpPr>
          <p:spPr>
            <a:xfrm>
              <a:off x="1238252"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F7F03E5D-46FD-2047-A4D6-4D893390353F}"/>
                </a:ext>
              </a:extLst>
            </p:cNvPr>
            <p:cNvCxnSpPr/>
            <p:nvPr/>
          </p:nvCxnSpPr>
          <p:spPr>
            <a:xfrm>
              <a:off x="1879815" y="2609095"/>
              <a:ext cx="1142354"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a:extLst>
                <a:ext uri="{FF2B5EF4-FFF2-40B4-BE49-F238E27FC236}">
                  <a16:creationId xmlns:a16="http://schemas.microsoft.com/office/drawing/2014/main" id="{3D1E48BB-E5C4-7647-86E9-743DC36757D2}"/>
                </a:ext>
              </a:extLst>
            </p:cNvPr>
            <p:cNvCxnSpPr>
              <a:cxnSpLocks/>
            </p:cNvCxnSpPr>
            <p:nvPr/>
          </p:nvCxnSpPr>
          <p:spPr>
            <a:xfrm>
              <a:off x="987797" y="2627390"/>
              <a:ext cx="220709"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grpSp>
      <p:cxnSp>
        <p:nvCxnSpPr>
          <p:cNvPr id="40" name="Straight Connector 39">
            <a:extLst>
              <a:ext uri="{FF2B5EF4-FFF2-40B4-BE49-F238E27FC236}">
                <a16:creationId xmlns:a16="http://schemas.microsoft.com/office/drawing/2014/main" id="{44298D6E-4B4A-3D4C-BCD5-7BDE0A71EB5F}"/>
              </a:ext>
            </a:extLst>
          </p:cNvPr>
          <p:cNvCxnSpPr>
            <a:cxnSpLocks/>
          </p:cNvCxnSpPr>
          <p:nvPr/>
        </p:nvCxnSpPr>
        <p:spPr>
          <a:xfrm>
            <a:off x="5392568" y="2950511"/>
            <a:ext cx="2917053"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41" name="Straight Connector 40">
            <a:extLst>
              <a:ext uri="{FF2B5EF4-FFF2-40B4-BE49-F238E27FC236}">
                <a16:creationId xmlns:a16="http://schemas.microsoft.com/office/drawing/2014/main" id="{5458859B-651A-6341-BB69-E5FD70437299}"/>
              </a:ext>
            </a:extLst>
          </p:cNvPr>
          <p:cNvCxnSpPr/>
          <p:nvPr/>
        </p:nvCxnSpPr>
        <p:spPr>
          <a:xfrm flipV="1">
            <a:off x="5394845" y="880392"/>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42" name="TextBox 41">
            <a:extLst>
              <a:ext uri="{FF2B5EF4-FFF2-40B4-BE49-F238E27FC236}">
                <a16:creationId xmlns:a16="http://schemas.microsoft.com/office/drawing/2014/main" id="{13CB6A3E-F37A-E546-B590-B97401896090}"/>
              </a:ext>
            </a:extLst>
          </p:cNvPr>
          <p:cNvSpPr txBox="1"/>
          <p:nvPr/>
        </p:nvSpPr>
        <p:spPr>
          <a:xfrm rot="16200000">
            <a:off x="4538957" y="1776663"/>
            <a:ext cx="1264754" cy="400110"/>
          </a:xfrm>
          <a:prstGeom prst="rect">
            <a:avLst/>
          </a:prstGeom>
          <a:noFill/>
        </p:spPr>
        <p:txBody>
          <a:bodyPr wrap="square" rtlCol="0">
            <a:spAutoFit/>
          </a:bodyPr>
          <a:lstStyle/>
          <a:p>
            <a:pPr algn="ctr"/>
            <a:r>
              <a:rPr lang="en-US" sz="2000" dirty="0"/>
              <a:t>Amplitude</a:t>
            </a:r>
          </a:p>
        </p:txBody>
      </p:sp>
      <p:sp>
        <p:nvSpPr>
          <p:cNvPr id="43" name="TextBox 42">
            <a:extLst>
              <a:ext uri="{FF2B5EF4-FFF2-40B4-BE49-F238E27FC236}">
                <a16:creationId xmlns:a16="http://schemas.microsoft.com/office/drawing/2014/main" id="{3512823B-711B-5343-A8BB-8C13410C79FC}"/>
              </a:ext>
            </a:extLst>
          </p:cNvPr>
          <p:cNvSpPr txBox="1"/>
          <p:nvPr/>
        </p:nvSpPr>
        <p:spPr>
          <a:xfrm>
            <a:off x="6310589" y="2896509"/>
            <a:ext cx="1891905" cy="400110"/>
          </a:xfrm>
          <a:prstGeom prst="rect">
            <a:avLst/>
          </a:prstGeom>
          <a:noFill/>
        </p:spPr>
        <p:txBody>
          <a:bodyPr wrap="square" rtlCol="0">
            <a:spAutoFit/>
          </a:bodyPr>
          <a:lstStyle/>
          <a:p>
            <a:pPr algn="ctr"/>
            <a:r>
              <a:rPr lang="en-US" sz="2000" dirty="0"/>
              <a:t>Time/Sample</a:t>
            </a:r>
          </a:p>
        </p:txBody>
      </p:sp>
      <p:grpSp>
        <p:nvGrpSpPr>
          <p:cNvPr id="44" name="Group 43">
            <a:extLst>
              <a:ext uri="{FF2B5EF4-FFF2-40B4-BE49-F238E27FC236}">
                <a16:creationId xmlns:a16="http://schemas.microsoft.com/office/drawing/2014/main" id="{9D19C190-2D21-5F47-B18A-1A3D470241CC}"/>
              </a:ext>
            </a:extLst>
          </p:cNvPr>
          <p:cNvGrpSpPr/>
          <p:nvPr/>
        </p:nvGrpSpPr>
        <p:grpSpPr>
          <a:xfrm>
            <a:off x="5379653" y="1976718"/>
            <a:ext cx="2451257" cy="777647"/>
            <a:chOff x="90922" y="2140633"/>
            <a:chExt cx="2451257" cy="777647"/>
          </a:xfrm>
        </p:grpSpPr>
        <p:sp>
          <p:nvSpPr>
            <p:cNvPr id="45" name="Freeform 44">
              <a:extLst>
                <a:ext uri="{FF2B5EF4-FFF2-40B4-BE49-F238E27FC236}">
                  <a16:creationId xmlns:a16="http://schemas.microsoft.com/office/drawing/2014/main" id="{23A50D0E-37AC-7B44-8EB2-35425EFE438F}"/>
                </a:ext>
              </a:extLst>
            </p:cNvPr>
            <p:cNvSpPr/>
            <p:nvPr/>
          </p:nvSpPr>
          <p:spPr>
            <a:xfrm>
              <a:off x="1207256"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2C7B2F01-5CAA-AE4A-8101-E82D6A35BC65}"/>
                </a:ext>
              </a:extLst>
            </p:cNvPr>
            <p:cNvCxnSpPr/>
            <p:nvPr/>
          </p:nvCxnSpPr>
          <p:spPr>
            <a:xfrm>
              <a:off x="1832866" y="2609095"/>
              <a:ext cx="709313"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7" name="Straight Connector 46">
              <a:extLst>
                <a:ext uri="{FF2B5EF4-FFF2-40B4-BE49-F238E27FC236}">
                  <a16:creationId xmlns:a16="http://schemas.microsoft.com/office/drawing/2014/main" id="{DC6FD5E1-DD32-A84D-8C19-8907EA7D5155}"/>
                </a:ext>
              </a:extLst>
            </p:cNvPr>
            <p:cNvCxnSpPr>
              <a:cxnSpLocks/>
            </p:cNvCxnSpPr>
            <p:nvPr/>
          </p:nvCxnSpPr>
          <p:spPr>
            <a:xfrm>
              <a:off x="90922" y="2627390"/>
              <a:ext cx="1115567"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48" name="TextBox 47">
            <a:extLst>
              <a:ext uri="{FF2B5EF4-FFF2-40B4-BE49-F238E27FC236}">
                <a16:creationId xmlns:a16="http://schemas.microsoft.com/office/drawing/2014/main" id="{B32FF7D8-8DEF-064F-BB6C-FC6E94704D72}"/>
              </a:ext>
            </a:extLst>
          </p:cNvPr>
          <p:cNvSpPr txBox="1"/>
          <p:nvPr/>
        </p:nvSpPr>
        <p:spPr>
          <a:xfrm>
            <a:off x="663898" y="3350979"/>
            <a:ext cx="2567317" cy="400110"/>
          </a:xfrm>
          <a:prstGeom prst="rect">
            <a:avLst/>
          </a:prstGeom>
          <a:noFill/>
        </p:spPr>
        <p:txBody>
          <a:bodyPr wrap="square" rtlCol="0">
            <a:spAutoFit/>
          </a:bodyPr>
          <a:lstStyle/>
          <a:p>
            <a:pPr algn="ctr"/>
            <a:r>
              <a:rPr lang="en-US" sz="2000" dirty="0"/>
              <a:t>Transmitter signal</a:t>
            </a:r>
          </a:p>
        </p:txBody>
      </p:sp>
      <p:sp>
        <p:nvSpPr>
          <p:cNvPr id="49" name="TextBox 48">
            <a:extLst>
              <a:ext uri="{FF2B5EF4-FFF2-40B4-BE49-F238E27FC236}">
                <a16:creationId xmlns:a16="http://schemas.microsoft.com/office/drawing/2014/main" id="{9507FB71-C049-114B-BDE5-EE7ED5F55261}"/>
              </a:ext>
            </a:extLst>
          </p:cNvPr>
          <p:cNvSpPr txBox="1"/>
          <p:nvPr/>
        </p:nvSpPr>
        <p:spPr>
          <a:xfrm>
            <a:off x="5742304" y="3350979"/>
            <a:ext cx="2567317" cy="400110"/>
          </a:xfrm>
          <a:prstGeom prst="rect">
            <a:avLst/>
          </a:prstGeom>
          <a:noFill/>
        </p:spPr>
        <p:txBody>
          <a:bodyPr wrap="square" rtlCol="0">
            <a:spAutoFit/>
          </a:bodyPr>
          <a:lstStyle/>
          <a:p>
            <a:pPr algn="ctr"/>
            <a:r>
              <a:rPr lang="en-US" sz="2000" dirty="0"/>
              <a:t>Receiver signal</a:t>
            </a:r>
          </a:p>
        </p:txBody>
      </p:sp>
    </p:spTree>
    <p:extLst>
      <p:ext uri="{BB962C8B-B14F-4D97-AF65-F5344CB8AC3E}">
        <p14:creationId xmlns:p14="http://schemas.microsoft.com/office/powerpoint/2010/main" val="2183036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79C326-A87F-B340-AFDF-A392F07338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Signal detection</a:t>
            </a:r>
          </a:p>
        </p:txBody>
      </p:sp>
      <p:cxnSp>
        <p:nvCxnSpPr>
          <p:cNvPr id="13" name="Straight Connector 12">
            <a:extLst>
              <a:ext uri="{FF2B5EF4-FFF2-40B4-BE49-F238E27FC236}">
                <a16:creationId xmlns:a16="http://schemas.microsoft.com/office/drawing/2014/main" id="{96021403-0D5F-0A49-AE54-490AB0220D49}"/>
              </a:ext>
            </a:extLst>
          </p:cNvPr>
          <p:cNvCxnSpPr>
            <a:cxnSpLocks/>
          </p:cNvCxnSpPr>
          <p:nvPr/>
        </p:nvCxnSpPr>
        <p:spPr>
          <a:xfrm>
            <a:off x="421289" y="2950511"/>
            <a:ext cx="2917053"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840A8CA4-C70F-0240-B62D-897AFD1B6E38}"/>
              </a:ext>
            </a:extLst>
          </p:cNvPr>
          <p:cNvCxnSpPr/>
          <p:nvPr/>
        </p:nvCxnSpPr>
        <p:spPr>
          <a:xfrm flipV="1">
            <a:off x="423566" y="880392"/>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5" name="TextBox 14">
            <a:extLst>
              <a:ext uri="{FF2B5EF4-FFF2-40B4-BE49-F238E27FC236}">
                <a16:creationId xmlns:a16="http://schemas.microsoft.com/office/drawing/2014/main" id="{ED0B0EF6-52CE-3341-809A-D6B1B26EAB7F}"/>
              </a:ext>
            </a:extLst>
          </p:cNvPr>
          <p:cNvSpPr txBox="1"/>
          <p:nvPr/>
        </p:nvSpPr>
        <p:spPr>
          <a:xfrm rot="16200000">
            <a:off x="-432322" y="1776663"/>
            <a:ext cx="1264754" cy="400110"/>
          </a:xfrm>
          <a:prstGeom prst="rect">
            <a:avLst/>
          </a:prstGeom>
          <a:noFill/>
        </p:spPr>
        <p:txBody>
          <a:bodyPr wrap="square" rtlCol="0">
            <a:spAutoFit/>
          </a:bodyPr>
          <a:lstStyle/>
          <a:p>
            <a:pPr algn="ctr"/>
            <a:r>
              <a:rPr lang="en-US" sz="2000" dirty="0"/>
              <a:t>Amplitude</a:t>
            </a:r>
          </a:p>
        </p:txBody>
      </p:sp>
      <p:sp>
        <p:nvSpPr>
          <p:cNvPr id="16" name="TextBox 15">
            <a:extLst>
              <a:ext uri="{FF2B5EF4-FFF2-40B4-BE49-F238E27FC236}">
                <a16:creationId xmlns:a16="http://schemas.microsoft.com/office/drawing/2014/main" id="{8B9E1C9A-46DD-794C-BFB6-3B7043523C47}"/>
              </a:ext>
            </a:extLst>
          </p:cNvPr>
          <p:cNvSpPr txBox="1"/>
          <p:nvPr/>
        </p:nvSpPr>
        <p:spPr>
          <a:xfrm>
            <a:off x="1339310" y="2896509"/>
            <a:ext cx="1891905" cy="400110"/>
          </a:xfrm>
          <a:prstGeom prst="rect">
            <a:avLst/>
          </a:prstGeom>
          <a:noFill/>
        </p:spPr>
        <p:txBody>
          <a:bodyPr wrap="square" rtlCol="0">
            <a:spAutoFit/>
          </a:bodyPr>
          <a:lstStyle/>
          <a:p>
            <a:pPr algn="ctr"/>
            <a:r>
              <a:rPr lang="en-US" sz="2000" dirty="0"/>
              <a:t>Time/Sample</a:t>
            </a:r>
          </a:p>
        </p:txBody>
      </p:sp>
      <p:grpSp>
        <p:nvGrpSpPr>
          <p:cNvPr id="39" name="Group 38">
            <a:extLst>
              <a:ext uri="{FF2B5EF4-FFF2-40B4-BE49-F238E27FC236}">
                <a16:creationId xmlns:a16="http://schemas.microsoft.com/office/drawing/2014/main" id="{9E9E1CF8-E710-284D-87D0-A09631802183}"/>
              </a:ext>
            </a:extLst>
          </p:cNvPr>
          <p:cNvGrpSpPr/>
          <p:nvPr/>
        </p:nvGrpSpPr>
        <p:grpSpPr>
          <a:xfrm>
            <a:off x="413443" y="2025055"/>
            <a:ext cx="2034372" cy="777647"/>
            <a:chOff x="987797" y="2140633"/>
            <a:chExt cx="2034372" cy="777647"/>
          </a:xfrm>
        </p:grpSpPr>
        <p:sp>
          <p:nvSpPr>
            <p:cNvPr id="34" name="Freeform 33">
              <a:extLst>
                <a:ext uri="{FF2B5EF4-FFF2-40B4-BE49-F238E27FC236}">
                  <a16:creationId xmlns:a16="http://schemas.microsoft.com/office/drawing/2014/main" id="{8DE9C889-2294-FF47-85DB-F41170EAF4AA}"/>
                </a:ext>
              </a:extLst>
            </p:cNvPr>
            <p:cNvSpPr/>
            <p:nvPr/>
          </p:nvSpPr>
          <p:spPr>
            <a:xfrm>
              <a:off x="1238252"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F7F03E5D-46FD-2047-A4D6-4D893390353F}"/>
                </a:ext>
              </a:extLst>
            </p:cNvPr>
            <p:cNvCxnSpPr/>
            <p:nvPr/>
          </p:nvCxnSpPr>
          <p:spPr>
            <a:xfrm>
              <a:off x="1879815" y="2609095"/>
              <a:ext cx="1142354"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a:extLst>
                <a:ext uri="{FF2B5EF4-FFF2-40B4-BE49-F238E27FC236}">
                  <a16:creationId xmlns:a16="http://schemas.microsoft.com/office/drawing/2014/main" id="{3D1E48BB-E5C4-7647-86E9-743DC36757D2}"/>
                </a:ext>
              </a:extLst>
            </p:cNvPr>
            <p:cNvCxnSpPr>
              <a:cxnSpLocks/>
            </p:cNvCxnSpPr>
            <p:nvPr/>
          </p:nvCxnSpPr>
          <p:spPr>
            <a:xfrm>
              <a:off x="987797" y="2627390"/>
              <a:ext cx="220709"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grpSp>
      <p:cxnSp>
        <p:nvCxnSpPr>
          <p:cNvPr id="40" name="Straight Connector 39">
            <a:extLst>
              <a:ext uri="{FF2B5EF4-FFF2-40B4-BE49-F238E27FC236}">
                <a16:creationId xmlns:a16="http://schemas.microsoft.com/office/drawing/2014/main" id="{44298D6E-4B4A-3D4C-BCD5-7BDE0A71EB5F}"/>
              </a:ext>
            </a:extLst>
          </p:cNvPr>
          <p:cNvCxnSpPr>
            <a:cxnSpLocks/>
          </p:cNvCxnSpPr>
          <p:nvPr/>
        </p:nvCxnSpPr>
        <p:spPr>
          <a:xfrm>
            <a:off x="5392568" y="2950511"/>
            <a:ext cx="2917053"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41" name="Straight Connector 40">
            <a:extLst>
              <a:ext uri="{FF2B5EF4-FFF2-40B4-BE49-F238E27FC236}">
                <a16:creationId xmlns:a16="http://schemas.microsoft.com/office/drawing/2014/main" id="{5458859B-651A-6341-BB69-E5FD70437299}"/>
              </a:ext>
            </a:extLst>
          </p:cNvPr>
          <p:cNvCxnSpPr/>
          <p:nvPr/>
        </p:nvCxnSpPr>
        <p:spPr>
          <a:xfrm flipV="1">
            <a:off x="5394845" y="880392"/>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42" name="TextBox 41">
            <a:extLst>
              <a:ext uri="{FF2B5EF4-FFF2-40B4-BE49-F238E27FC236}">
                <a16:creationId xmlns:a16="http://schemas.microsoft.com/office/drawing/2014/main" id="{13CB6A3E-F37A-E546-B590-B97401896090}"/>
              </a:ext>
            </a:extLst>
          </p:cNvPr>
          <p:cNvSpPr txBox="1"/>
          <p:nvPr/>
        </p:nvSpPr>
        <p:spPr>
          <a:xfrm rot="16200000">
            <a:off x="4538957" y="1776663"/>
            <a:ext cx="1264754" cy="400110"/>
          </a:xfrm>
          <a:prstGeom prst="rect">
            <a:avLst/>
          </a:prstGeom>
          <a:noFill/>
        </p:spPr>
        <p:txBody>
          <a:bodyPr wrap="square" rtlCol="0">
            <a:spAutoFit/>
          </a:bodyPr>
          <a:lstStyle/>
          <a:p>
            <a:pPr algn="ctr"/>
            <a:r>
              <a:rPr lang="en-US" sz="2000" dirty="0"/>
              <a:t>Amplitude</a:t>
            </a:r>
          </a:p>
        </p:txBody>
      </p:sp>
      <p:sp>
        <p:nvSpPr>
          <p:cNvPr id="43" name="TextBox 42">
            <a:extLst>
              <a:ext uri="{FF2B5EF4-FFF2-40B4-BE49-F238E27FC236}">
                <a16:creationId xmlns:a16="http://schemas.microsoft.com/office/drawing/2014/main" id="{3512823B-711B-5343-A8BB-8C13410C79FC}"/>
              </a:ext>
            </a:extLst>
          </p:cNvPr>
          <p:cNvSpPr txBox="1"/>
          <p:nvPr/>
        </p:nvSpPr>
        <p:spPr>
          <a:xfrm>
            <a:off x="6310589" y="2896509"/>
            <a:ext cx="1891905" cy="400110"/>
          </a:xfrm>
          <a:prstGeom prst="rect">
            <a:avLst/>
          </a:prstGeom>
          <a:noFill/>
        </p:spPr>
        <p:txBody>
          <a:bodyPr wrap="square" rtlCol="0">
            <a:spAutoFit/>
          </a:bodyPr>
          <a:lstStyle/>
          <a:p>
            <a:pPr algn="ctr"/>
            <a:r>
              <a:rPr lang="en-US" sz="2000" dirty="0"/>
              <a:t>Time/Sample</a:t>
            </a:r>
          </a:p>
        </p:txBody>
      </p:sp>
      <p:grpSp>
        <p:nvGrpSpPr>
          <p:cNvPr id="44" name="Group 43">
            <a:extLst>
              <a:ext uri="{FF2B5EF4-FFF2-40B4-BE49-F238E27FC236}">
                <a16:creationId xmlns:a16="http://schemas.microsoft.com/office/drawing/2014/main" id="{9D19C190-2D21-5F47-B18A-1A3D470241CC}"/>
              </a:ext>
            </a:extLst>
          </p:cNvPr>
          <p:cNvGrpSpPr/>
          <p:nvPr/>
        </p:nvGrpSpPr>
        <p:grpSpPr>
          <a:xfrm>
            <a:off x="5379653" y="1976718"/>
            <a:ext cx="2451257" cy="777647"/>
            <a:chOff x="90922" y="2140633"/>
            <a:chExt cx="2451257" cy="777647"/>
          </a:xfrm>
        </p:grpSpPr>
        <p:sp>
          <p:nvSpPr>
            <p:cNvPr id="45" name="Freeform 44">
              <a:extLst>
                <a:ext uri="{FF2B5EF4-FFF2-40B4-BE49-F238E27FC236}">
                  <a16:creationId xmlns:a16="http://schemas.microsoft.com/office/drawing/2014/main" id="{23A50D0E-37AC-7B44-8EB2-35425EFE438F}"/>
                </a:ext>
              </a:extLst>
            </p:cNvPr>
            <p:cNvSpPr/>
            <p:nvPr/>
          </p:nvSpPr>
          <p:spPr>
            <a:xfrm>
              <a:off x="1207256"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2C7B2F01-5CAA-AE4A-8101-E82D6A35BC65}"/>
                </a:ext>
              </a:extLst>
            </p:cNvPr>
            <p:cNvCxnSpPr/>
            <p:nvPr/>
          </p:nvCxnSpPr>
          <p:spPr>
            <a:xfrm>
              <a:off x="1832866" y="2609095"/>
              <a:ext cx="709313"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7" name="Straight Connector 46">
              <a:extLst>
                <a:ext uri="{FF2B5EF4-FFF2-40B4-BE49-F238E27FC236}">
                  <a16:creationId xmlns:a16="http://schemas.microsoft.com/office/drawing/2014/main" id="{DC6FD5E1-DD32-A84D-8C19-8907EA7D5155}"/>
                </a:ext>
              </a:extLst>
            </p:cNvPr>
            <p:cNvCxnSpPr>
              <a:cxnSpLocks/>
            </p:cNvCxnSpPr>
            <p:nvPr/>
          </p:nvCxnSpPr>
          <p:spPr>
            <a:xfrm>
              <a:off x="90922" y="2627390"/>
              <a:ext cx="1115567"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48" name="TextBox 47">
            <a:extLst>
              <a:ext uri="{FF2B5EF4-FFF2-40B4-BE49-F238E27FC236}">
                <a16:creationId xmlns:a16="http://schemas.microsoft.com/office/drawing/2014/main" id="{B32FF7D8-8DEF-064F-BB6C-FC6E94704D72}"/>
              </a:ext>
            </a:extLst>
          </p:cNvPr>
          <p:cNvSpPr txBox="1"/>
          <p:nvPr/>
        </p:nvSpPr>
        <p:spPr>
          <a:xfrm>
            <a:off x="663898" y="3350979"/>
            <a:ext cx="2567317" cy="400110"/>
          </a:xfrm>
          <a:prstGeom prst="rect">
            <a:avLst/>
          </a:prstGeom>
          <a:noFill/>
        </p:spPr>
        <p:txBody>
          <a:bodyPr wrap="square" rtlCol="0">
            <a:spAutoFit/>
          </a:bodyPr>
          <a:lstStyle/>
          <a:p>
            <a:pPr algn="ctr"/>
            <a:r>
              <a:rPr lang="en-US" sz="2000" dirty="0"/>
              <a:t>Transmitter signal</a:t>
            </a:r>
          </a:p>
        </p:txBody>
      </p:sp>
      <p:sp>
        <p:nvSpPr>
          <p:cNvPr id="49" name="TextBox 48">
            <a:extLst>
              <a:ext uri="{FF2B5EF4-FFF2-40B4-BE49-F238E27FC236}">
                <a16:creationId xmlns:a16="http://schemas.microsoft.com/office/drawing/2014/main" id="{9507FB71-C049-114B-BDE5-EE7ED5F55261}"/>
              </a:ext>
            </a:extLst>
          </p:cNvPr>
          <p:cNvSpPr txBox="1"/>
          <p:nvPr/>
        </p:nvSpPr>
        <p:spPr>
          <a:xfrm>
            <a:off x="5742304" y="3350979"/>
            <a:ext cx="2567317" cy="400110"/>
          </a:xfrm>
          <a:prstGeom prst="rect">
            <a:avLst/>
          </a:prstGeom>
          <a:noFill/>
        </p:spPr>
        <p:txBody>
          <a:bodyPr wrap="square" rtlCol="0">
            <a:spAutoFit/>
          </a:bodyPr>
          <a:lstStyle/>
          <a:p>
            <a:pPr algn="ctr"/>
            <a:r>
              <a:rPr lang="en-US" sz="2000" dirty="0"/>
              <a:t>Receiver signal</a:t>
            </a:r>
          </a:p>
        </p:txBody>
      </p:sp>
      <p:pic>
        <p:nvPicPr>
          <p:cNvPr id="4" name="Picture 3">
            <a:extLst>
              <a:ext uri="{FF2B5EF4-FFF2-40B4-BE49-F238E27FC236}">
                <a16:creationId xmlns:a16="http://schemas.microsoft.com/office/drawing/2014/main" id="{44011246-99B4-A541-9E3F-5CC6B579426E}"/>
              </a:ext>
            </a:extLst>
          </p:cNvPr>
          <p:cNvPicPr>
            <a:picLocks noChangeAspect="1"/>
          </p:cNvPicPr>
          <p:nvPr/>
        </p:nvPicPr>
        <p:blipFill>
          <a:blip r:embed="rId2"/>
          <a:stretch>
            <a:fillRect/>
          </a:stretch>
        </p:blipFill>
        <p:spPr>
          <a:xfrm>
            <a:off x="4450782" y="4706849"/>
            <a:ext cx="3035300" cy="1816100"/>
          </a:xfrm>
          <a:prstGeom prst="rect">
            <a:avLst/>
          </a:prstGeom>
        </p:spPr>
      </p:pic>
      <p:sp>
        <p:nvSpPr>
          <p:cNvPr id="25" name="TextBox 24">
            <a:extLst>
              <a:ext uri="{FF2B5EF4-FFF2-40B4-BE49-F238E27FC236}">
                <a16:creationId xmlns:a16="http://schemas.microsoft.com/office/drawing/2014/main" id="{C50C18AC-8432-B940-B77F-7B637A9D840C}"/>
              </a:ext>
            </a:extLst>
          </p:cNvPr>
          <p:cNvSpPr txBox="1"/>
          <p:nvPr/>
        </p:nvSpPr>
        <p:spPr>
          <a:xfrm>
            <a:off x="125065" y="5343252"/>
            <a:ext cx="4707491" cy="523220"/>
          </a:xfrm>
          <a:prstGeom prst="rect">
            <a:avLst/>
          </a:prstGeom>
          <a:noFill/>
        </p:spPr>
        <p:txBody>
          <a:bodyPr wrap="square" rtlCol="0">
            <a:spAutoFit/>
          </a:bodyPr>
          <a:lstStyle/>
          <a:p>
            <a:pPr algn="ctr"/>
            <a:r>
              <a:rPr lang="en-US" sz="2800" dirty="0"/>
              <a:t>Energy of a discrete signal x(n),</a:t>
            </a:r>
          </a:p>
        </p:txBody>
      </p:sp>
      <p:sp>
        <p:nvSpPr>
          <p:cNvPr id="21" name="TextBox 20">
            <a:extLst>
              <a:ext uri="{FF2B5EF4-FFF2-40B4-BE49-F238E27FC236}">
                <a16:creationId xmlns:a16="http://schemas.microsoft.com/office/drawing/2014/main" id="{CE619F49-3669-9B4D-9910-2F9714F8D505}"/>
              </a:ext>
            </a:extLst>
          </p:cNvPr>
          <p:cNvSpPr txBox="1"/>
          <p:nvPr/>
        </p:nvSpPr>
        <p:spPr>
          <a:xfrm>
            <a:off x="200054" y="4150975"/>
            <a:ext cx="4981622" cy="584775"/>
          </a:xfrm>
          <a:prstGeom prst="rect">
            <a:avLst/>
          </a:prstGeom>
          <a:solidFill>
            <a:schemeClr val="accent1">
              <a:lumMod val="50000"/>
            </a:schemeClr>
          </a:solidFill>
        </p:spPr>
        <p:txBody>
          <a:bodyPr wrap="square" rtlCol="0">
            <a:spAutoFit/>
          </a:bodyPr>
          <a:lstStyle>
            <a:defPPr>
              <a:defRPr lang="en-US"/>
            </a:defPPr>
            <a:lvl1pPr>
              <a:defRPr sz="3200">
                <a:solidFill>
                  <a:schemeClr val="bg1"/>
                </a:solidFill>
              </a:defRPr>
            </a:lvl1pPr>
          </a:lstStyle>
          <a:p>
            <a:r>
              <a:rPr lang="en-US" dirty="0"/>
              <a:t>Energy based signal detector</a:t>
            </a:r>
          </a:p>
        </p:txBody>
      </p:sp>
    </p:spTree>
    <p:extLst>
      <p:ext uri="{BB962C8B-B14F-4D97-AF65-F5344CB8AC3E}">
        <p14:creationId xmlns:p14="http://schemas.microsoft.com/office/powerpoint/2010/main" val="651142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79C326-A87F-B340-AFDF-A392F07338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Signal detection</a:t>
            </a:r>
          </a:p>
        </p:txBody>
      </p:sp>
      <p:cxnSp>
        <p:nvCxnSpPr>
          <p:cNvPr id="13" name="Straight Connector 12">
            <a:extLst>
              <a:ext uri="{FF2B5EF4-FFF2-40B4-BE49-F238E27FC236}">
                <a16:creationId xmlns:a16="http://schemas.microsoft.com/office/drawing/2014/main" id="{96021403-0D5F-0A49-AE54-490AB0220D49}"/>
              </a:ext>
            </a:extLst>
          </p:cNvPr>
          <p:cNvCxnSpPr>
            <a:cxnSpLocks/>
          </p:cNvCxnSpPr>
          <p:nvPr/>
        </p:nvCxnSpPr>
        <p:spPr>
          <a:xfrm>
            <a:off x="421289" y="2950511"/>
            <a:ext cx="2917053"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840A8CA4-C70F-0240-B62D-897AFD1B6E38}"/>
              </a:ext>
            </a:extLst>
          </p:cNvPr>
          <p:cNvCxnSpPr/>
          <p:nvPr/>
        </p:nvCxnSpPr>
        <p:spPr>
          <a:xfrm flipV="1">
            <a:off x="423566" y="880392"/>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5" name="TextBox 14">
            <a:extLst>
              <a:ext uri="{FF2B5EF4-FFF2-40B4-BE49-F238E27FC236}">
                <a16:creationId xmlns:a16="http://schemas.microsoft.com/office/drawing/2014/main" id="{ED0B0EF6-52CE-3341-809A-D6B1B26EAB7F}"/>
              </a:ext>
            </a:extLst>
          </p:cNvPr>
          <p:cNvSpPr txBox="1"/>
          <p:nvPr/>
        </p:nvSpPr>
        <p:spPr>
          <a:xfrm rot="16200000">
            <a:off x="-432322" y="1776663"/>
            <a:ext cx="1264754" cy="400110"/>
          </a:xfrm>
          <a:prstGeom prst="rect">
            <a:avLst/>
          </a:prstGeom>
          <a:noFill/>
        </p:spPr>
        <p:txBody>
          <a:bodyPr wrap="square" rtlCol="0">
            <a:spAutoFit/>
          </a:bodyPr>
          <a:lstStyle/>
          <a:p>
            <a:pPr algn="ctr"/>
            <a:r>
              <a:rPr lang="en-US" sz="2000" dirty="0"/>
              <a:t>Amplitude</a:t>
            </a:r>
          </a:p>
        </p:txBody>
      </p:sp>
      <p:sp>
        <p:nvSpPr>
          <p:cNvPr id="16" name="TextBox 15">
            <a:extLst>
              <a:ext uri="{FF2B5EF4-FFF2-40B4-BE49-F238E27FC236}">
                <a16:creationId xmlns:a16="http://schemas.microsoft.com/office/drawing/2014/main" id="{8B9E1C9A-46DD-794C-BFB6-3B7043523C47}"/>
              </a:ext>
            </a:extLst>
          </p:cNvPr>
          <p:cNvSpPr txBox="1"/>
          <p:nvPr/>
        </p:nvSpPr>
        <p:spPr>
          <a:xfrm>
            <a:off x="1339310" y="2896509"/>
            <a:ext cx="1891905" cy="400110"/>
          </a:xfrm>
          <a:prstGeom prst="rect">
            <a:avLst/>
          </a:prstGeom>
          <a:noFill/>
        </p:spPr>
        <p:txBody>
          <a:bodyPr wrap="square" rtlCol="0">
            <a:spAutoFit/>
          </a:bodyPr>
          <a:lstStyle/>
          <a:p>
            <a:pPr algn="ctr"/>
            <a:r>
              <a:rPr lang="en-US" sz="2000" dirty="0"/>
              <a:t>Time/Sample</a:t>
            </a:r>
          </a:p>
        </p:txBody>
      </p:sp>
      <p:grpSp>
        <p:nvGrpSpPr>
          <p:cNvPr id="39" name="Group 38">
            <a:extLst>
              <a:ext uri="{FF2B5EF4-FFF2-40B4-BE49-F238E27FC236}">
                <a16:creationId xmlns:a16="http://schemas.microsoft.com/office/drawing/2014/main" id="{9E9E1CF8-E710-284D-87D0-A09631802183}"/>
              </a:ext>
            </a:extLst>
          </p:cNvPr>
          <p:cNvGrpSpPr/>
          <p:nvPr/>
        </p:nvGrpSpPr>
        <p:grpSpPr>
          <a:xfrm>
            <a:off x="413443" y="2025055"/>
            <a:ext cx="2034372" cy="777647"/>
            <a:chOff x="987797" y="2140633"/>
            <a:chExt cx="2034372" cy="777647"/>
          </a:xfrm>
        </p:grpSpPr>
        <p:sp>
          <p:nvSpPr>
            <p:cNvPr id="34" name="Freeform 33">
              <a:extLst>
                <a:ext uri="{FF2B5EF4-FFF2-40B4-BE49-F238E27FC236}">
                  <a16:creationId xmlns:a16="http://schemas.microsoft.com/office/drawing/2014/main" id="{8DE9C889-2294-FF47-85DB-F41170EAF4AA}"/>
                </a:ext>
              </a:extLst>
            </p:cNvPr>
            <p:cNvSpPr/>
            <p:nvPr/>
          </p:nvSpPr>
          <p:spPr>
            <a:xfrm>
              <a:off x="1238252"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F7F03E5D-46FD-2047-A4D6-4D893390353F}"/>
                </a:ext>
              </a:extLst>
            </p:cNvPr>
            <p:cNvCxnSpPr/>
            <p:nvPr/>
          </p:nvCxnSpPr>
          <p:spPr>
            <a:xfrm>
              <a:off x="1879815" y="2609095"/>
              <a:ext cx="1142354"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a:extLst>
                <a:ext uri="{FF2B5EF4-FFF2-40B4-BE49-F238E27FC236}">
                  <a16:creationId xmlns:a16="http://schemas.microsoft.com/office/drawing/2014/main" id="{3D1E48BB-E5C4-7647-86E9-743DC36757D2}"/>
                </a:ext>
              </a:extLst>
            </p:cNvPr>
            <p:cNvCxnSpPr>
              <a:cxnSpLocks/>
            </p:cNvCxnSpPr>
            <p:nvPr/>
          </p:nvCxnSpPr>
          <p:spPr>
            <a:xfrm>
              <a:off x="987797" y="2627390"/>
              <a:ext cx="220709"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grpSp>
      <p:cxnSp>
        <p:nvCxnSpPr>
          <p:cNvPr id="40" name="Straight Connector 39">
            <a:extLst>
              <a:ext uri="{FF2B5EF4-FFF2-40B4-BE49-F238E27FC236}">
                <a16:creationId xmlns:a16="http://schemas.microsoft.com/office/drawing/2014/main" id="{44298D6E-4B4A-3D4C-BCD5-7BDE0A71EB5F}"/>
              </a:ext>
            </a:extLst>
          </p:cNvPr>
          <p:cNvCxnSpPr>
            <a:cxnSpLocks/>
          </p:cNvCxnSpPr>
          <p:nvPr/>
        </p:nvCxnSpPr>
        <p:spPr>
          <a:xfrm>
            <a:off x="5392568" y="2950511"/>
            <a:ext cx="2917053"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41" name="Straight Connector 40">
            <a:extLst>
              <a:ext uri="{FF2B5EF4-FFF2-40B4-BE49-F238E27FC236}">
                <a16:creationId xmlns:a16="http://schemas.microsoft.com/office/drawing/2014/main" id="{5458859B-651A-6341-BB69-E5FD70437299}"/>
              </a:ext>
            </a:extLst>
          </p:cNvPr>
          <p:cNvCxnSpPr/>
          <p:nvPr/>
        </p:nvCxnSpPr>
        <p:spPr>
          <a:xfrm flipV="1">
            <a:off x="5394845" y="880392"/>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42" name="TextBox 41">
            <a:extLst>
              <a:ext uri="{FF2B5EF4-FFF2-40B4-BE49-F238E27FC236}">
                <a16:creationId xmlns:a16="http://schemas.microsoft.com/office/drawing/2014/main" id="{13CB6A3E-F37A-E546-B590-B97401896090}"/>
              </a:ext>
            </a:extLst>
          </p:cNvPr>
          <p:cNvSpPr txBox="1"/>
          <p:nvPr/>
        </p:nvSpPr>
        <p:spPr>
          <a:xfrm rot="16200000">
            <a:off x="4538957" y="1776663"/>
            <a:ext cx="1264754" cy="400110"/>
          </a:xfrm>
          <a:prstGeom prst="rect">
            <a:avLst/>
          </a:prstGeom>
          <a:noFill/>
        </p:spPr>
        <p:txBody>
          <a:bodyPr wrap="square" rtlCol="0">
            <a:spAutoFit/>
          </a:bodyPr>
          <a:lstStyle/>
          <a:p>
            <a:pPr algn="ctr"/>
            <a:r>
              <a:rPr lang="en-US" sz="2000" dirty="0"/>
              <a:t>Amplitude</a:t>
            </a:r>
          </a:p>
        </p:txBody>
      </p:sp>
      <p:sp>
        <p:nvSpPr>
          <p:cNvPr id="43" name="TextBox 42">
            <a:extLst>
              <a:ext uri="{FF2B5EF4-FFF2-40B4-BE49-F238E27FC236}">
                <a16:creationId xmlns:a16="http://schemas.microsoft.com/office/drawing/2014/main" id="{3512823B-711B-5343-A8BB-8C13410C79FC}"/>
              </a:ext>
            </a:extLst>
          </p:cNvPr>
          <p:cNvSpPr txBox="1"/>
          <p:nvPr/>
        </p:nvSpPr>
        <p:spPr>
          <a:xfrm>
            <a:off x="6310589" y="2896509"/>
            <a:ext cx="1891905" cy="400110"/>
          </a:xfrm>
          <a:prstGeom prst="rect">
            <a:avLst/>
          </a:prstGeom>
          <a:noFill/>
        </p:spPr>
        <p:txBody>
          <a:bodyPr wrap="square" rtlCol="0">
            <a:spAutoFit/>
          </a:bodyPr>
          <a:lstStyle/>
          <a:p>
            <a:pPr algn="ctr"/>
            <a:r>
              <a:rPr lang="en-US" sz="2000" dirty="0"/>
              <a:t>Time/Sample</a:t>
            </a:r>
          </a:p>
        </p:txBody>
      </p:sp>
      <p:grpSp>
        <p:nvGrpSpPr>
          <p:cNvPr id="44" name="Group 43">
            <a:extLst>
              <a:ext uri="{FF2B5EF4-FFF2-40B4-BE49-F238E27FC236}">
                <a16:creationId xmlns:a16="http://schemas.microsoft.com/office/drawing/2014/main" id="{9D19C190-2D21-5F47-B18A-1A3D470241CC}"/>
              </a:ext>
            </a:extLst>
          </p:cNvPr>
          <p:cNvGrpSpPr/>
          <p:nvPr/>
        </p:nvGrpSpPr>
        <p:grpSpPr>
          <a:xfrm>
            <a:off x="5379653" y="1976718"/>
            <a:ext cx="2451257" cy="777647"/>
            <a:chOff x="90922" y="2140633"/>
            <a:chExt cx="2451257" cy="777647"/>
          </a:xfrm>
        </p:grpSpPr>
        <p:sp>
          <p:nvSpPr>
            <p:cNvPr id="45" name="Freeform 44">
              <a:extLst>
                <a:ext uri="{FF2B5EF4-FFF2-40B4-BE49-F238E27FC236}">
                  <a16:creationId xmlns:a16="http://schemas.microsoft.com/office/drawing/2014/main" id="{23A50D0E-37AC-7B44-8EB2-35425EFE438F}"/>
                </a:ext>
              </a:extLst>
            </p:cNvPr>
            <p:cNvSpPr/>
            <p:nvPr/>
          </p:nvSpPr>
          <p:spPr>
            <a:xfrm>
              <a:off x="1207256"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2C7B2F01-5CAA-AE4A-8101-E82D6A35BC65}"/>
                </a:ext>
              </a:extLst>
            </p:cNvPr>
            <p:cNvCxnSpPr/>
            <p:nvPr/>
          </p:nvCxnSpPr>
          <p:spPr>
            <a:xfrm>
              <a:off x="1832866" y="2609095"/>
              <a:ext cx="709313"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7" name="Straight Connector 46">
              <a:extLst>
                <a:ext uri="{FF2B5EF4-FFF2-40B4-BE49-F238E27FC236}">
                  <a16:creationId xmlns:a16="http://schemas.microsoft.com/office/drawing/2014/main" id="{DC6FD5E1-DD32-A84D-8C19-8907EA7D5155}"/>
                </a:ext>
              </a:extLst>
            </p:cNvPr>
            <p:cNvCxnSpPr>
              <a:cxnSpLocks/>
            </p:cNvCxnSpPr>
            <p:nvPr/>
          </p:nvCxnSpPr>
          <p:spPr>
            <a:xfrm>
              <a:off x="90922" y="2627390"/>
              <a:ext cx="1115567"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48" name="TextBox 47">
            <a:extLst>
              <a:ext uri="{FF2B5EF4-FFF2-40B4-BE49-F238E27FC236}">
                <a16:creationId xmlns:a16="http://schemas.microsoft.com/office/drawing/2014/main" id="{B32FF7D8-8DEF-064F-BB6C-FC6E94704D72}"/>
              </a:ext>
            </a:extLst>
          </p:cNvPr>
          <p:cNvSpPr txBox="1"/>
          <p:nvPr/>
        </p:nvSpPr>
        <p:spPr>
          <a:xfrm>
            <a:off x="663898" y="3350979"/>
            <a:ext cx="2567317" cy="400110"/>
          </a:xfrm>
          <a:prstGeom prst="rect">
            <a:avLst/>
          </a:prstGeom>
          <a:noFill/>
        </p:spPr>
        <p:txBody>
          <a:bodyPr wrap="square" rtlCol="0">
            <a:spAutoFit/>
          </a:bodyPr>
          <a:lstStyle/>
          <a:p>
            <a:pPr algn="ctr"/>
            <a:r>
              <a:rPr lang="en-US" sz="2000" dirty="0"/>
              <a:t>Transmitter signal</a:t>
            </a:r>
          </a:p>
        </p:txBody>
      </p:sp>
      <p:sp>
        <p:nvSpPr>
          <p:cNvPr id="49" name="TextBox 48">
            <a:extLst>
              <a:ext uri="{FF2B5EF4-FFF2-40B4-BE49-F238E27FC236}">
                <a16:creationId xmlns:a16="http://schemas.microsoft.com/office/drawing/2014/main" id="{9507FB71-C049-114B-BDE5-EE7ED5F55261}"/>
              </a:ext>
            </a:extLst>
          </p:cNvPr>
          <p:cNvSpPr txBox="1"/>
          <p:nvPr/>
        </p:nvSpPr>
        <p:spPr>
          <a:xfrm>
            <a:off x="5742304" y="3350979"/>
            <a:ext cx="2567317" cy="400110"/>
          </a:xfrm>
          <a:prstGeom prst="rect">
            <a:avLst/>
          </a:prstGeom>
          <a:noFill/>
        </p:spPr>
        <p:txBody>
          <a:bodyPr wrap="square" rtlCol="0">
            <a:spAutoFit/>
          </a:bodyPr>
          <a:lstStyle/>
          <a:p>
            <a:pPr algn="ctr"/>
            <a:r>
              <a:rPr lang="en-US" sz="2000" dirty="0"/>
              <a:t>Receiver signal</a:t>
            </a:r>
          </a:p>
        </p:txBody>
      </p:sp>
      <p:pic>
        <p:nvPicPr>
          <p:cNvPr id="3" name="Picture 2">
            <a:extLst>
              <a:ext uri="{FF2B5EF4-FFF2-40B4-BE49-F238E27FC236}">
                <a16:creationId xmlns:a16="http://schemas.microsoft.com/office/drawing/2014/main" id="{3A9D1CDF-1B14-D44B-BBCE-8C359EFCD3FA}"/>
              </a:ext>
            </a:extLst>
          </p:cNvPr>
          <p:cNvPicPr>
            <a:picLocks noChangeAspect="1"/>
          </p:cNvPicPr>
          <p:nvPr/>
        </p:nvPicPr>
        <p:blipFill>
          <a:blip r:embed="rId2"/>
          <a:stretch>
            <a:fillRect/>
          </a:stretch>
        </p:blipFill>
        <p:spPr>
          <a:xfrm rot="19710179">
            <a:off x="3259524" y="3292402"/>
            <a:ext cx="1694286" cy="1694286"/>
          </a:xfrm>
          <a:prstGeom prst="rect">
            <a:avLst/>
          </a:prstGeom>
        </p:spPr>
      </p:pic>
      <p:sp>
        <p:nvSpPr>
          <p:cNvPr id="4" name="Freeform 3">
            <a:extLst>
              <a:ext uri="{FF2B5EF4-FFF2-40B4-BE49-F238E27FC236}">
                <a16:creationId xmlns:a16="http://schemas.microsoft.com/office/drawing/2014/main" id="{7DEA0244-CAF0-4441-A4DB-56619C804A7A}"/>
              </a:ext>
            </a:extLst>
          </p:cNvPr>
          <p:cNvSpPr/>
          <p:nvPr/>
        </p:nvSpPr>
        <p:spPr>
          <a:xfrm>
            <a:off x="5749871" y="1710874"/>
            <a:ext cx="542441" cy="1132948"/>
          </a:xfrm>
          <a:custGeom>
            <a:avLst/>
            <a:gdLst>
              <a:gd name="connsiteX0" fmla="*/ 0 w 542441"/>
              <a:gd name="connsiteY0" fmla="*/ 737858 h 1132948"/>
              <a:gd name="connsiteX1" fmla="*/ 15498 w 542441"/>
              <a:gd name="connsiteY1" fmla="*/ 396895 h 1132948"/>
              <a:gd name="connsiteX2" fmla="*/ 77492 w 542441"/>
              <a:gd name="connsiteY2" fmla="*/ 1047824 h 1132948"/>
              <a:gd name="connsiteX3" fmla="*/ 139485 w 542441"/>
              <a:gd name="connsiteY3" fmla="*/ 9438 h 1132948"/>
              <a:gd name="connsiteX4" fmla="*/ 247973 w 542441"/>
              <a:gd name="connsiteY4" fmla="*/ 520882 h 1132948"/>
              <a:gd name="connsiteX5" fmla="*/ 371960 w 542441"/>
              <a:gd name="connsiteY5" fmla="*/ 288407 h 1132948"/>
              <a:gd name="connsiteX6" fmla="*/ 418454 w 542441"/>
              <a:gd name="connsiteY6" fmla="*/ 598373 h 1132948"/>
              <a:gd name="connsiteX7" fmla="*/ 480448 w 542441"/>
              <a:gd name="connsiteY7" fmla="*/ 427892 h 1132948"/>
              <a:gd name="connsiteX8" fmla="*/ 480448 w 542441"/>
              <a:gd name="connsiteY8" fmla="*/ 1125316 h 1132948"/>
              <a:gd name="connsiteX9" fmla="*/ 542441 w 542441"/>
              <a:gd name="connsiteY9" fmla="*/ 737858 h 113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441" h="1132948">
                <a:moveTo>
                  <a:pt x="0" y="737858"/>
                </a:moveTo>
                <a:cubicBezTo>
                  <a:pt x="1291" y="541546"/>
                  <a:pt x="2583" y="345234"/>
                  <a:pt x="15498" y="396895"/>
                </a:cubicBezTo>
                <a:cubicBezTo>
                  <a:pt x="28413" y="448556"/>
                  <a:pt x="56827" y="1112400"/>
                  <a:pt x="77492" y="1047824"/>
                </a:cubicBezTo>
                <a:cubicBezTo>
                  <a:pt x="98157" y="983248"/>
                  <a:pt x="111071" y="97262"/>
                  <a:pt x="139485" y="9438"/>
                </a:cubicBezTo>
                <a:cubicBezTo>
                  <a:pt x="167899" y="-78386"/>
                  <a:pt x="209227" y="474387"/>
                  <a:pt x="247973" y="520882"/>
                </a:cubicBezTo>
                <a:cubicBezTo>
                  <a:pt x="286719" y="567377"/>
                  <a:pt x="343547" y="275492"/>
                  <a:pt x="371960" y="288407"/>
                </a:cubicBezTo>
                <a:cubicBezTo>
                  <a:pt x="400373" y="301322"/>
                  <a:pt x="400373" y="575126"/>
                  <a:pt x="418454" y="598373"/>
                </a:cubicBezTo>
                <a:cubicBezTo>
                  <a:pt x="436535" y="621620"/>
                  <a:pt x="470116" y="340068"/>
                  <a:pt x="480448" y="427892"/>
                </a:cubicBezTo>
                <a:cubicBezTo>
                  <a:pt x="490780" y="515716"/>
                  <a:pt x="470116" y="1073655"/>
                  <a:pt x="480448" y="1125316"/>
                </a:cubicBezTo>
                <a:cubicBezTo>
                  <a:pt x="490780" y="1176977"/>
                  <a:pt x="516610" y="957417"/>
                  <a:pt x="542441" y="737858"/>
                </a:cubicBezTo>
              </a:path>
            </a:pathLst>
          </a:cu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00B61A10-DD9D-BB41-8DD8-5193B026B141}"/>
              </a:ext>
            </a:extLst>
          </p:cNvPr>
          <p:cNvCxnSpPr>
            <a:cxnSpLocks/>
          </p:cNvCxnSpPr>
          <p:nvPr/>
        </p:nvCxnSpPr>
        <p:spPr>
          <a:xfrm flipH="1">
            <a:off x="4618496" y="2702083"/>
            <a:ext cx="1170304" cy="1152441"/>
          </a:xfrm>
          <a:prstGeom prst="line">
            <a:avLst/>
          </a:prstGeom>
          <a:ln w="44450">
            <a:solidFill>
              <a:srgbClr val="FF0000"/>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sp>
        <p:nvSpPr>
          <p:cNvPr id="6" name="Freeform 5">
            <a:extLst>
              <a:ext uri="{FF2B5EF4-FFF2-40B4-BE49-F238E27FC236}">
                <a16:creationId xmlns:a16="http://schemas.microsoft.com/office/drawing/2014/main" id="{5DB8FC3C-A30C-594B-8F53-06185A9F9AD1}"/>
              </a:ext>
            </a:extLst>
          </p:cNvPr>
          <p:cNvSpPr/>
          <p:nvPr/>
        </p:nvSpPr>
        <p:spPr>
          <a:xfrm>
            <a:off x="7361696" y="2146650"/>
            <a:ext cx="418455" cy="534655"/>
          </a:xfrm>
          <a:custGeom>
            <a:avLst/>
            <a:gdLst>
              <a:gd name="connsiteX0" fmla="*/ 0 w 418455"/>
              <a:gd name="connsiteY0" fmla="*/ 271086 h 534655"/>
              <a:gd name="connsiteX1" fmla="*/ 77492 w 418455"/>
              <a:gd name="connsiteY1" fmla="*/ 7615 h 534655"/>
              <a:gd name="connsiteX2" fmla="*/ 216977 w 418455"/>
              <a:gd name="connsiteY2" fmla="*/ 534557 h 534655"/>
              <a:gd name="connsiteX3" fmla="*/ 325465 w 418455"/>
              <a:gd name="connsiteY3" fmla="*/ 54110 h 534655"/>
              <a:gd name="connsiteX4" fmla="*/ 418455 w 418455"/>
              <a:gd name="connsiteY4" fmla="*/ 317581 h 5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455" h="534655">
                <a:moveTo>
                  <a:pt x="0" y="271086"/>
                </a:moveTo>
                <a:cubicBezTo>
                  <a:pt x="20664" y="117394"/>
                  <a:pt x="41329" y="-36297"/>
                  <a:pt x="77492" y="7615"/>
                </a:cubicBezTo>
                <a:cubicBezTo>
                  <a:pt x="113655" y="51527"/>
                  <a:pt x="175648" y="526808"/>
                  <a:pt x="216977" y="534557"/>
                </a:cubicBezTo>
                <a:cubicBezTo>
                  <a:pt x="258306" y="542306"/>
                  <a:pt x="291885" y="90273"/>
                  <a:pt x="325465" y="54110"/>
                </a:cubicBezTo>
                <a:cubicBezTo>
                  <a:pt x="359045" y="17947"/>
                  <a:pt x="388750" y="167764"/>
                  <a:pt x="418455" y="317581"/>
                </a:cubicBezTo>
              </a:path>
            </a:pathLst>
          </a:cu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a:extLst>
              <a:ext uri="{FF2B5EF4-FFF2-40B4-BE49-F238E27FC236}">
                <a16:creationId xmlns:a16="http://schemas.microsoft.com/office/drawing/2014/main" id="{D81B54F4-28AE-8F4C-85F4-02273042717C}"/>
              </a:ext>
            </a:extLst>
          </p:cNvPr>
          <p:cNvPicPr>
            <a:picLocks noChangeAspect="1"/>
          </p:cNvPicPr>
          <p:nvPr/>
        </p:nvPicPr>
        <p:blipFill>
          <a:blip r:embed="rId3"/>
          <a:stretch>
            <a:fillRect/>
          </a:stretch>
        </p:blipFill>
        <p:spPr>
          <a:xfrm rot="624115" flipH="1">
            <a:off x="7828244" y="3560548"/>
            <a:ext cx="1303717" cy="1422400"/>
          </a:xfrm>
          <a:prstGeom prst="rect">
            <a:avLst/>
          </a:prstGeom>
        </p:spPr>
      </p:pic>
      <p:cxnSp>
        <p:nvCxnSpPr>
          <p:cNvPr id="27" name="Straight Connector 26">
            <a:extLst>
              <a:ext uri="{FF2B5EF4-FFF2-40B4-BE49-F238E27FC236}">
                <a16:creationId xmlns:a16="http://schemas.microsoft.com/office/drawing/2014/main" id="{15DF1C27-DE29-1D48-A687-C6308F88567D}"/>
              </a:ext>
            </a:extLst>
          </p:cNvPr>
          <p:cNvCxnSpPr>
            <a:cxnSpLocks/>
          </p:cNvCxnSpPr>
          <p:nvPr/>
        </p:nvCxnSpPr>
        <p:spPr>
          <a:xfrm>
            <a:off x="7739368" y="2609095"/>
            <a:ext cx="396631" cy="952287"/>
          </a:xfrm>
          <a:prstGeom prst="line">
            <a:avLst/>
          </a:prstGeom>
          <a:ln w="44450">
            <a:solidFill>
              <a:srgbClr val="FF0000"/>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154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79C326-A87F-B340-AFDF-A392F07338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Signal detection</a:t>
            </a:r>
          </a:p>
        </p:txBody>
      </p:sp>
      <p:grpSp>
        <p:nvGrpSpPr>
          <p:cNvPr id="39" name="Group 38">
            <a:extLst>
              <a:ext uri="{FF2B5EF4-FFF2-40B4-BE49-F238E27FC236}">
                <a16:creationId xmlns:a16="http://schemas.microsoft.com/office/drawing/2014/main" id="{9E9E1CF8-E710-284D-87D0-A09631802183}"/>
              </a:ext>
            </a:extLst>
          </p:cNvPr>
          <p:cNvGrpSpPr/>
          <p:nvPr/>
        </p:nvGrpSpPr>
        <p:grpSpPr>
          <a:xfrm>
            <a:off x="3383880" y="3078276"/>
            <a:ext cx="1348970" cy="777647"/>
            <a:chOff x="987797" y="2140633"/>
            <a:chExt cx="1348970" cy="777647"/>
          </a:xfrm>
        </p:grpSpPr>
        <p:sp>
          <p:nvSpPr>
            <p:cNvPr id="34" name="Freeform 33">
              <a:extLst>
                <a:ext uri="{FF2B5EF4-FFF2-40B4-BE49-F238E27FC236}">
                  <a16:creationId xmlns:a16="http://schemas.microsoft.com/office/drawing/2014/main" id="{8DE9C889-2294-FF47-85DB-F41170EAF4AA}"/>
                </a:ext>
              </a:extLst>
            </p:cNvPr>
            <p:cNvSpPr/>
            <p:nvPr/>
          </p:nvSpPr>
          <p:spPr>
            <a:xfrm>
              <a:off x="1238252"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F7F03E5D-46FD-2047-A4D6-4D893390353F}"/>
                </a:ext>
              </a:extLst>
            </p:cNvPr>
            <p:cNvCxnSpPr/>
            <p:nvPr/>
          </p:nvCxnSpPr>
          <p:spPr>
            <a:xfrm>
              <a:off x="1852297" y="2609095"/>
              <a:ext cx="484470"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a:extLst>
                <a:ext uri="{FF2B5EF4-FFF2-40B4-BE49-F238E27FC236}">
                  <a16:creationId xmlns:a16="http://schemas.microsoft.com/office/drawing/2014/main" id="{3D1E48BB-E5C4-7647-86E9-743DC36757D2}"/>
                </a:ext>
              </a:extLst>
            </p:cNvPr>
            <p:cNvCxnSpPr>
              <a:cxnSpLocks/>
            </p:cNvCxnSpPr>
            <p:nvPr/>
          </p:nvCxnSpPr>
          <p:spPr>
            <a:xfrm>
              <a:off x="987797" y="2627390"/>
              <a:ext cx="220709"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grpSp>
      <p:grpSp>
        <p:nvGrpSpPr>
          <p:cNvPr id="5" name="Group 4">
            <a:extLst>
              <a:ext uri="{FF2B5EF4-FFF2-40B4-BE49-F238E27FC236}">
                <a16:creationId xmlns:a16="http://schemas.microsoft.com/office/drawing/2014/main" id="{4FC2C9B5-FD0E-B04F-BDDA-902F4CC577C3}"/>
              </a:ext>
            </a:extLst>
          </p:cNvPr>
          <p:cNvGrpSpPr/>
          <p:nvPr/>
        </p:nvGrpSpPr>
        <p:grpSpPr>
          <a:xfrm>
            <a:off x="2986021" y="902760"/>
            <a:ext cx="2451257" cy="1132948"/>
            <a:chOff x="5379653" y="1710874"/>
            <a:chExt cx="2451257" cy="1132948"/>
          </a:xfrm>
        </p:grpSpPr>
        <p:grpSp>
          <p:nvGrpSpPr>
            <p:cNvPr id="44" name="Group 43">
              <a:extLst>
                <a:ext uri="{FF2B5EF4-FFF2-40B4-BE49-F238E27FC236}">
                  <a16:creationId xmlns:a16="http://schemas.microsoft.com/office/drawing/2014/main" id="{9D19C190-2D21-5F47-B18A-1A3D470241CC}"/>
                </a:ext>
              </a:extLst>
            </p:cNvPr>
            <p:cNvGrpSpPr/>
            <p:nvPr/>
          </p:nvGrpSpPr>
          <p:grpSpPr>
            <a:xfrm>
              <a:off x="5379653" y="1976718"/>
              <a:ext cx="2451257" cy="777647"/>
              <a:chOff x="90922" y="2140633"/>
              <a:chExt cx="2451257" cy="777647"/>
            </a:xfrm>
          </p:grpSpPr>
          <p:sp>
            <p:nvSpPr>
              <p:cNvPr id="45" name="Freeform 44">
                <a:extLst>
                  <a:ext uri="{FF2B5EF4-FFF2-40B4-BE49-F238E27FC236}">
                    <a16:creationId xmlns:a16="http://schemas.microsoft.com/office/drawing/2014/main" id="{23A50D0E-37AC-7B44-8EB2-35425EFE438F}"/>
                  </a:ext>
                </a:extLst>
              </p:cNvPr>
              <p:cNvSpPr/>
              <p:nvPr/>
            </p:nvSpPr>
            <p:spPr>
              <a:xfrm>
                <a:off x="1207256"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2C7B2F01-5CAA-AE4A-8101-E82D6A35BC65}"/>
                  </a:ext>
                </a:extLst>
              </p:cNvPr>
              <p:cNvCxnSpPr/>
              <p:nvPr/>
            </p:nvCxnSpPr>
            <p:spPr>
              <a:xfrm>
                <a:off x="1832866" y="2609095"/>
                <a:ext cx="709313"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7" name="Straight Connector 46">
                <a:extLst>
                  <a:ext uri="{FF2B5EF4-FFF2-40B4-BE49-F238E27FC236}">
                    <a16:creationId xmlns:a16="http://schemas.microsoft.com/office/drawing/2014/main" id="{DC6FD5E1-DD32-A84D-8C19-8907EA7D5155}"/>
                  </a:ext>
                </a:extLst>
              </p:cNvPr>
              <p:cNvCxnSpPr>
                <a:cxnSpLocks/>
              </p:cNvCxnSpPr>
              <p:nvPr/>
            </p:nvCxnSpPr>
            <p:spPr>
              <a:xfrm>
                <a:off x="90922" y="2627390"/>
                <a:ext cx="1115567"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4" name="Freeform 3">
              <a:extLst>
                <a:ext uri="{FF2B5EF4-FFF2-40B4-BE49-F238E27FC236}">
                  <a16:creationId xmlns:a16="http://schemas.microsoft.com/office/drawing/2014/main" id="{7DEA0244-CAF0-4441-A4DB-56619C804A7A}"/>
                </a:ext>
              </a:extLst>
            </p:cNvPr>
            <p:cNvSpPr/>
            <p:nvPr/>
          </p:nvSpPr>
          <p:spPr>
            <a:xfrm>
              <a:off x="5749871" y="1710874"/>
              <a:ext cx="542441" cy="1132948"/>
            </a:xfrm>
            <a:custGeom>
              <a:avLst/>
              <a:gdLst>
                <a:gd name="connsiteX0" fmla="*/ 0 w 542441"/>
                <a:gd name="connsiteY0" fmla="*/ 737858 h 1132948"/>
                <a:gd name="connsiteX1" fmla="*/ 15498 w 542441"/>
                <a:gd name="connsiteY1" fmla="*/ 396895 h 1132948"/>
                <a:gd name="connsiteX2" fmla="*/ 77492 w 542441"/>
                <a:gd name="connsiteY2" fmla="*/ 1047824 h 1132948"/>
                <a:gd name="connsiteX3" fmla="*/ 139485 w 542441"/>
                <a:gd name="connsiteY3" fmla="*/ 9438 h 1132948"/>
                <a:gd name="connsiteX4" fmla="*/ 247973 w 542441"/>
                <a:gd name="connsiteY4" fmla="*/ 520882 h 1132948"/>
                <a:gd name="connsiteX5" fmla="*/ 371960 w 542441"/>
                <a:gd name="connsiteY5" fmla="*/ 288407 h 1132948"/>
                <a:gd name="connsiteX6" fmla="*/ 418454 w 542441"/>
                <a:gd name="connsiteY6" fmla="*/ 598373 h 1132948"/>
                <a:gd name="connsiteX7" fmla="*/ 480448 w 542441"/>
                <a:gd name="connsiteY7" fmla="*/ 427892 h 1132948"/>
                <a:gd name="connsiteX8" fmla="*/ 480448 w 542441"/>
                <a:gd name="connsiteY8" fmla="*/ 1125316 h 1132948"/>
                <a:gd name="connsiteX9" fmla="*/ 542441 w 542441"/>
                <a:gd name="connsiteY9" fmla="*/ 737858 h 113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441" h="1132948">
                  <a:moveTo>
                    <a:pt x="0" y="737858"/>
                  </a:moveTo>
                  <a:cubicBezTo>
                    <a:pt x="1291" y="541546"/>
                    <a:pt x="2583" y="345234"/>
                    <a:pt x="15498" y="396895"/>
                  </a:cubicBezTo>
                  <a:cubicBezTo>
                    <a:pt x="28413" y="448556"/>
                    <a:pt x="56827" y="1112400"/>
                    <a:pt x="77492" y="1047824"/>
                  </a:cubicBezTo>
                  <a:cubicBezTo>
                    <a:pt x="98157" y="983248"/>
                    <a:pt x="111071" y="97262"/>
                    <a:pt x="139485" y="9438"/>
                  </a:cubicBezTo>
                  <a:cubicBezTo>
                    <a:pt x="167899" y="-78386"/>
                    <a:pt x="209227" y="474387"/>
                    <a:pt x="247973" y="520882"/>
                  </a:cubicBezTo>
                  <a:cubicBezTo>
                    <a:pt x="286719" y="567377"/>
                    <a:pt x="343547" y="275492"/>
                    <a:pt x="371960" y="288407"/>
                  </a:cubicBezTo>
                  <a:cubicBezTo>
                    <a:pt x="400373" y="301322"/>
                    <a:pt x="400373" y="575126"/>
                    <a:pt x="418454" y="598373"/>
                  </a:cubicBezTo>
                  <a:cubicBezTo>
                    <a:pt x="436535" y="621620"/>
                    <a:pt x="470116" y="340068"/>
                    <a:pt x="480448" y="427892"/>
                  </a:cubicBezTo>
                  <a:cubicBezTo>
                    <a:pt x="490780" y="515716"/>
                    <a:pt x="470116" y="1073655"/>
                    <a:pt x="480448" y="1125316"/>
                  </a:cubicBezTo>
                  <a:cubicBezTo>
                    <a:pt x="490780" y="1176977"/>
                    <a:pt x="516610" y="957417"/>
                    <a:pt x="542441" y="737858"/>
                  </a:cubicBezTo>
                </a:path>
              </a:pathLst>
            </a:cu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5DB8FC3C-A30C-594B-8F53-06185A9F9AD1}"/>
                </a:ext>
              </a:extLst>
            </p:cNvPr>
            <p:cNvSpPr/>
            <p:nvPr/>
          </p:nvSpPr>
          <p:spPr>
            <a:xfrm>
              <a:off x="7361696" y="2146650"/>
              <a:ext cx="418455" cy="534655"/>
            </a:xfrm>
            <a:custGeom>
              <a:avLst/>
              <a:gdLst>
                <a:gd name="connsiteX0" fmla="*/ 0 w 418455"/>
                <a:gd name="connsiteY0" fmla="*/ 271086 h 534655"/>
                <a:gd name="connsiteX1" fmla="*/ 77492 w 418455"/>
                <a:gd name="connsiteY1" fmla="*/ 7615 h 534655"/>
                <a:gd name="connsiteX2" fmla="*/ 216977 w 418455"/>
                <a:gd name="connsiteY2" fmla="*/ 534557 h 534655"/>
                <a:gd name="connsiteX3" fmla="*/ 325465 w 418455"/>
                <a:gd name="connsiteY3" fmla="*/ 54110 h 534655"/>
                <a:gd name="connsiteX4" fmla="*/ 418455 w 418455"/>
                <a:gd name="connsiteY4" fmla="*/ 317581 h 5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455" h="534655">
                  <a:moveTo>
                    <a:pt x="0" y="271086"/>
                  </a:moveTo>
                  <a:cubicBezTo>
                    <a:pt x="20664" y="117394"/>
                    <a:pt x="41329" y="-36297"/>
                    <a:pt x="77492" y="7615"/>
                  </a:cubicBezTo>
                  <a:cubicBezTo>
                    <a:pt x="113655" y="51527"/>
                    <a:pt x="175648" y="526808"/>
                    <a:pt x="216977" y="534557"/>
                  </a:cubicBezTo>
                  <a:cubicBezTo>
                    <a:pt x="258306" y="542306"/>
                    <a:pt x="291885" y="90273"/>
                    <a:pt x="325465" y="54110"/>
                  </a:cubicBezTo>
                  <a:cubicBezTo>
                    <a:pt x="359045" y="17947"/>
                    <a:pt x="388750" y="167764"/>
                    <a:pt x="418455" y="317581"/>
                  </a:cubicBezTo>
                </a:path>
              </a:pathLst>
            </a:cu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28" name="Straight Connector 27">
            <a:extLst>
              <a:ext uri="{FF2B5EF4-FFF2-40B4-BE49-F238E27FC236}">
                <a16:creationId xmlns:a16="http://schemas.microsoft.com/office/drawing/2014/main" id="{701D17DC-3CF1-114A-B78A-47AA22F817CC}"/>
              </a:ext>
            </a:extLst>
          </p:cNvPr>
          <p:cNvCxnSpPr>
            <a:cxnSpLocks/>
          </p:cNvCxnSpPr>
          <p:nvPr/>
        </p:nvCxnSpPr>
        <p:spPr>
          <a:xfrm>
            <a:off x="3583628" y="2035708"/>
            <a:ext cx="0" cy="981130"/>
          </a:xfrm>
          <a:prstGeom prst="line">
            <a:avLst/>
          </a:prstGeom>
          <a:ln w="44450">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AFC4AFAD-3B3D-2641-BE1B-7ED91E1F806F}"/>
              </a:ext>
            </a:extLst>
          </p:cNvPr>
          <p:cNvSpPr txBox="1"/>
          <p:nvPr/>
        </p:nvSpPr>
        <p:spPr>
          <a:xfrm>
            <a:off x="5677377" y="1431415"/>
            <a:ext cx="2764069" cy="461665"/>
          </a:xfrm>
          <a:prstGeom prst="rect">
            <a:avLst/>
          </a:prstGeom>
          <a:noFill/>
        </p:spPr>
        <p:txBody>
          <a:bodyPr wrap="square" rtlCol="0">
            <a:spAutoFit/>
          </a:bodyPr>
          <a:lstStyle/>
          <a:p>
            <a:pPr algn="ctr"/>
            <a:r>
              <a:rPr lang="en-US" sz="2400" dirty="0"/>
              <a:t>Received signal</a:t>
            </a:r>
          </a:p>
        </p:txBody>
      </p:sp>
      <p:sp>
        <p:nvSpPr>
          <p:cNvPr id="32" name="TextBox 31">
            <a:extLst>
              <a:ext uri="{FF2B5EF4-FFF2-40B4-BE49-F238E27FC236}">
                <a16:creationId xmlns:a16="http://schemas.microsoft.com/office/drawing/2014/main" id="{FCB1F6D2-E71A-9344-8477-7D8D73CE567C}"/>
              </a:ext>
            </a:extLst>
          </p:cNvPr>
          <p:cNvSpPr txBox="1"/>
          <p:nvPr/>
        </p:nvSpPr>
        <p:spPr>
          <a:xfrm>
            <a:off x="4411977" y="3559089"/>
            <a:ext cx="3678138" cy="461665"/>
          </a:xfrm>
          <a:prstGeom prst="rect">
            <a:avLst/>
          </a:prstGeom>
          <a:noFill/>
        </p:spPr>
        <p:txBody>
          <a:bodyPr wrap="square" rtlCol="0">
            <a:spAutoFit/>
          </a:bodyPr>
          <a:lstStyle/>
          <a:p>
            <a:pPr algn="ctr"/>
            <a:r>
              <a:rPr lang="en-US" sz="2400" dirty="0"/>
              <a:t>Transmit signal template</a:t>
            </a:r>
          </a:p>
        </p:txBody>
      </p:sp>
      <p:sp>
        <p:nvSpPr>
          <p:cNvPr id="33" name="TextBox 32">
            <a:extLst>
              <a:ext uri="{FF2B5EF4-FFF2-40B4-BE49-F238E27FC236}">
                <a16:creationId xmlns:a16="http://schemas.microsoft.com/office/drawing/2014/main" id="{707DEBE2-37D7-7746-9858-BCC0A2569365}"/>
              </a:ext>
            </a:extLst>
          </p:cNvPr>
          <p:cNvSpPr txBox="1"/>
          <p:nvPr/>
        </p:nvSpPr>
        <p:spPr>
          <a:xfrm>
            <a:off x="3928459" y="2281372"/>
            <a:ext cx="2567317" cy="523220"/>
          </a:xfrm>
          <a:prstGeom prst="rect">
            <a:avLst/>
          </a:prstGeom>
          <a:noFill/>
        </p:spPr>
        <p:txBody>
          <a:bodyPr wrap="square" rtlCol="0">
            <a:spAutoFit/>
          </a:bodyPr>
          <a:lstStyle/>
          <a:p>
            <a:pPr algn="ctr"/>
            <a:r>
              <a:rPr lang="en-US" sz="2800" dirty="0"/>
              <a:t>Signal matching</a:t>
            </a:r>
          </a:p>
        </p:txBody>
      </p:sp>
      <p:pic>
        <p:nvPicPr>
          <p:cNvPr id="35" name="Picture 34">
            <a:extLst>
              <a:ext uri="{FF2B5EF4-FFF2-40B4-BE49-F238E27FC236}">
                <a16:creationId xmlns:a16="http://schemas.microsoft.com/office/drawing/2014/main" id="{BC75C857-29CA-6340-B4F6-542A77DCF435}"/>
              </a:ext>
            </a:extLst>
          </p:cNvPr>
          <p:cNvPicPr>
            <a:picLocks noChangeAspect="1"/>
          </p:cNvPicPr>
          <p:nvPr/>
        </p:nvPicPr>
        <p:blipFill rotWithShape="1">
          <a:blip r:embed="rId2"/>
          <a:srcRect l="54764" t="29689" r="28914" b="25528"/>
          <a:stretch/>
        </p:blipFill>
        <p:spPr>
          <a:xfrm>
            <a:off x="1767348" y="1235108"/>
            <a:ext cx="1115568" cy="915164"/>
          </a:xfrm>
          <a:prstGeom prst="rect">
            <a:avLst/>
          </a:prstGeom>
        </p:spPr>
      </p:pic>
      <p:pic>
        <p:nvPicPr>
          <p:cNvPr id="38" name="Picture 37">
            <a:extLst>
              <a:ext uri="{FF2B5EF4-FFF2-40B4-BE49-F238E27FC236}">
                <a16:creationId xmlns:a16="http://schemas.microsoft.com/office/drawing/2014/main" id="{78650CC1-B46F-3241-B69F-6CD841EB3F27}"/>
              </a:ext>
            </a:extLst>
          </p:cNvPr>
          <p:cNvPicPr>
            <a:picLocks noChangeAspect="1"/>
          </p:cNvPicPr>
          <p:nvPr/>
        </p:nvPicPr>
        <p:blipFill>
          <a:blip r:embed="rId3"/>
          <a:stretch>
            <a:fillRect/>
          </a:stretch>
        </p:blipFill>
        <p:spPr>
          <a:xfrm>
            <a:off x="1716825" y="3171510"/>
            <a:ext cx="1166091" cy="750455"/>
          </a:xfrm>
          <a:prstGeom prst="rect">
            <a:avLst/>
          </a:prstGeom>
        </p:spPr>
      </p:pic>
    </p:spTree>
    <p:extLst>
      <p:ext uri="{BB962C8B-B14F-4D97-AF65-F5344CB8AC3E}">
        <p14:creationId xmlns:p14="http://schemas.microsoft.com/office/powerpoint/2010/main" val="13789396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597B86-9FAE-C94F-AC8B-D274C3422159}"/>
              </a:ext>
            </a:extLst>
          </p:cNvPr>
          <p:cNvSpPr txBox="1"/>
          <p:nvPr/>
        </p:nvSpPr>
        <p:spPr>
          <a:xfrm>
            <a:off x="1689316" y="2474529"/>
            <a:ext cx="5796366" cy="1077218"/>
          </a:xfrm>
          <a:prstGeom prst="rect">
            <a:avLst/>
          </a:prstGeom>
          <a:solidFill>
            <a:schemeClr val="accent1">
              <a:lumMod val="50000"/>
            </a:schemeClr>
          </a:solidFill>
        </p:spPr>
        <p:txBody>
          <a:bodyPr wrap="square" rtlCol="0">
            <a:spAutoFit/>
          </a:bodyPr>
          <a:lstStyle/>
          <a:p>
            <a:pPr algn="ctr"/>
            <a:r>
              <a:rPr lang="en-US" sz="3200" dirty="0">
                <a:solidFill>
                  <a:schemeClr val="bg1"/>
                </a:solidFill>
              </a:rPr>
              <a:t>Finding distance using waves</a:t>
            </a:r>
          </a:p>
          <a:p>
            <a:pPr algn="ctr"/>
            <a:r>
              <a:rPr lang="en-US" sz="3200" dirty="0">
                <a:solidFill>
                  <a:schemeClr val="bg1"/>
                </a:solidFill>
              </a:rPr>
              <a:t>(Ranging)</a:t>
            </a:r>
          </a:p>
        </p:txBody>
      </p:sp>
    </p:spTree>
    <p:extLst>
      <p:ext uri="{BB962C8B-B14F-4D97-AF65-F5344CB8AC3E}">
        <p14:creationId xmlns:p14="http://schemas.microsoft.com/office/powerpoint/2010/main" val="2224631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79C326-A87F-B340-AFDF-A392F07338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Signal detection</a:t>
            </a:r>
          </a:p>
        </p:txBody>
      </p:sp>
      <p:grpSp>
        <p:nvGrpSpPr>
          <p:cNvPr id="39" name="Group 38">
            <a:extLst>
              <a:ext uri="{FF2B5EF4-FFF2-40B4-BE49-F238E27FC236}">
                <a16:creationId xmlns:a16="http://schemas.microsoft.com/office/drawing/2014/main" id="{9E9E1CF8-E710-284D-87D0-A09631802183}"/>
              </a:ext>
            </a:extLst>
          </p:cNvPr>
          <p:cNvGrpSpPr/>
          <p:nvPr/>
        </p:nvGrpSpPr>
        <p:grpSpPr>
          <a:xfrm>
            <a:off x="3383880" y="3078276"/>
            <a:ext cx="1348970" cy="777647"/>
            <a:chOff x="987797" y="2140633"/>
            <a:chExt cx="1348970" cy="777647"/>
          </a:xfrm>
        </p:grpSpPr>
        <p:sp>
          <p:nvSpPr>
            <p:cNvPr id="34" name="Freeform 33">
              <a:extLst>
                <a:ext uri="{FF2B5EF4-FFF2-40B4-BE49-F238E27FC236}">
                  <a16:creationId xmlns:a16="http://schemas.microsoft.com/office/drawing/2014/main" id="{8DE9C889-2294-FF47-85DB-F41170EAF4AA}"/>
                </a:ext>
              </a:extLst>
            </p:cNvPr>
            <p:cNvSpPr/>
            <p:nvPr/>
          </p:nvSpPr>
          <p:spPr>
            <a:xfrm>
              <a:off x="1238252"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F7F03E5D-46FD-2047-A4D6-4D893390353F}"/>
                </a:ext>
              </a:extLst>
            </p:cNvPr>
            <p:cNvCxnSpPr/>
            <p:nvPr/>
          </p:nvCxnSpPr>
          <p:spPr>
            <a:xfrm>
              <a:off x="1852297" y="2609095"/>
              <a:ext cx="484470"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a:extLst>
                <a:ext uri="{FF2B5EF4-FFF2-40B4-BE49-F238E27FC236}">
                  <a16:creationId xmlns:a16="http://schemas.microsoft.com/office/drawing/2014/main" id="{3D1E48BB-E5C4-7647-86E9-743DC36757D2}"/>
                </a:ext>
              </a:extLst>
            </p:cNvPr>
            <p:cNvCxnSpPr>
              <a:cxnSpLocks/>
            </p:cNvCxnSpPr>
            <p:nvPr/>
          </p:nvCxnSpPr>
          <p:spPr>
            <a:xfrm>
              <a:off x="987797" y="2627390"/>
              <a:ext cx="220709"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grpSp>
      <p:grpSp>
        <p:nvGrpSpPr>
          <p:cNvPr id="5" name="Group 4">
            <a:extLst>
              <a:ext uri="{FF2B5EF4-FFF2-40B4-BE49-F238E27FC236}">
                <a16:creationId xmlns:a16="http://schemas.microsoft.com/office/drawing/2014/main" id="{4FC2C9B5-FD0E-B04F-BDDA-902F4CC577C3}"/>
              </a:ext>
            </a:extLst>
          </p:cNvPr>
          <p:cNvGrpSpPr/>
          <p:nvPr/>
        </p:nvGrpSpPr>
        <p:grpSpPr>
          <a:xfrm>
            <a:off x="2986021" y="902760"/>
            <a:ext cx="2451257" cy="1132948"/>
            <a:chOff x="5379653" y="1710874"/>
            <a:chExt cx="2451257" cy="1132948"/>
          </a:xfrm>
        </p:grpSpPr>
        <p:grpSp>
          <p:nvGrpSpPr>
            <p:cNvPr id="44" name="Group 43">
              <a:extLst>
                <a:ext uri="{FF2B5EF4-FFF2-40B4-BE49-F238E27FC236}">
                  <a16:creationId xmlns:a16="http://schemas.microsoft.com/office/drawing/2014/main" id="{9D19C190-2D21-5F47-B18A-1A3D470241CC}"/>
                </a:ext>
              </a:extLst>
            </p:cNvPr>
            <p:cNvGrpSpPr/>
            <p:nvPr/>
          </p:nvGrpSpPr>
          <p:grpSpPr>
            <a:xfrm>
              <a:off x="5379653" y="1976718"/>
              <a:ext cx="2451257" cy="777647"/>
              <a:chOff x="90922" y="2140633"/>
              <a:chExt cx="2451257" cy="777647"/>
            </a:xfrm>
          </p:grpSpPr>
          <p:sp>
            <p:nvSpPr>
              <p:cNvPr id="45" name="Freeform 44">
                <a:extLst>
                  <a:ext uri="{FF2B5EF4-FFF2-40B4-BE49-F238E27FC236}">
                    <a16:creationId xmlns:a16="http://schemas.microsoft.com/office/drawing/2014/main" id="{23A50D0E-37AC-7B44-8EB2-35425EFE438F}"/>
                  </a:ext>
                </a:extLst>
              </p:cNvPr>
              <p:cNvSpPr/>
              <p:nvPr/>
            </p:nvSpPr>
            <p:spPr>
              <a:xfrm>
                <a:off x="1207256"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2C7B2F01-5CAA-AE4A-8101-E82D6A35BC65}"/>
                  </a:ext>
                </a:extLst>
              </p:cNvPr>
              <p:cNvCxnSpPr/>
              <p:nvPr/>
            </p:nvCxnSpPr>
            <p:spPr>
              <a:xfrm>
                <a:off x="1832866" y="2609095"/>
                <a:ext cx="709313"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7" name="Straight Connector 46">
                <a:extLst>
                  <a:ext uri="{FF2B5EF4-FFF2-40B4-BE49-F238E27FC236}">
                    <a16:creationId xmlns:a16="http://schemas.microsoft.com/office/drawing/2014/main" id="{DC6FD5E1-DD32-A84D-8C19-8907EA7D5155}"/>
                  </a:ext>
                </a:extLst>
              </p:cNvPr>
              <p:cNvCxnSpPr>
                <a:cxnSpLocks/>
              </p:cNvCxnSpPr>
              <p:nvPr/>
            </p:nvCxnSpPr>
            <p:spPr>
              <a:xfrm>
                <a:off x="90922" y="2627390"/>
                <a:ext cx="1115567"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4" name="Freeform 3">
              <a:extLst>
                <a:ext uri="{FF2B5EF4-FFF2-40B4-BE49-F238E27FC236}">
                  <a16:creationId xmlns:a16="http://schemas.microsoft.com/office/drawing/2014/main" id="{7DEA0244-CAF0-4441-A4DB-56619C804A7A}"/>
                </a:ext>
              </a:extLst>
            </p:cNvPr>
            <p:cNvSpPr/>
            <p:nvPr/>
          </p:nvSpPr>
          <p:spPr>
            <a:xfrm>
              <a:off x="5749871" y="1710874"/>
              <a:ext cx="542441" cy="1132948"/>
            </a:xfrm>
            <a:custGeom>
              <a:avLst/>
              <a:gdLst>
                <a:gd name="connsiteX0" fmla="*/ 0 w 542441"/>
                <a:gd name="connsiteY0" fmla="*/ 737858 h 1132948"/>
                <a:gd name="connsiteX1" fmla="*/ 15498 w 542441"/>
                <a:gd name="connsiteY1" fmla="*/ 396895 h 1132948"/>
                <a:gd name="connsiteX2" fmla="*/ 77492 w 542441"/>
                <a:gd name="connsiteY2" fmla="*/ 1047824 h 1132948"/>
                <a:gd name="connsiteX3" fmla="*/ 139485 w 542441"/>
                <a:gd name="connsiteY3" fmla="*/ 9438 h 1132948"/>
                <a:gd name="connsiteX4" fmla="*/ 247973 w 542441"/>
                <a:gd name="connsiteY4" fmla="*/ 520882 h 1132948"/>
                <a:gd name="connsiteX5" fmla="*/ 371960 w 542441"/>
                <a:gd name="connsiteY5" fmla="*/ 288407 h 1132948"/>
                <a:gd name="connsiteX6" fmla="*/ 418454 w 542441"/>
                <a:gd name="connsiteY6" fmla="*/ 598373 h 1132948"/>
                <a:gd name="connsiteX7" fmla="*/ 480448 w 542441"/>
                <a:gd name="connsiteY7" fmla="*/ 427892 h 1132948"/>
                <a:gd name="connsiteX8" fmla="*/ 480448 w 542441"/>
                <a:gd name="connsiteY8" fmla="*/ 1125316 h 1132948"/>
                <a:gd name="connsiteX9" fmla="*/ 542441 w 542441"/>
                <a:gd name="connsiteY9" fmla="*/ 737858 h 113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441" h="1132948">
                  <a:moveTo>
                    <a:pt x="0" y="737858"/>
                  </a:moveTo>
                  <a:cubicBezTo>
                    <a:pt x="1291" y="541546"/>
                    <a:pt x="2583" y="345234"/>
                    <a:pt x="15498" y="396895"/>
                  </a:cubicBezTo>
                  <a:cubicBezTo>
                    <a:pt x="28413" y="448556"/>
                    <a:pt x="56827" y="1112400"/>
                    <a:pt x="77492" y="1047824"/>
                  </a:cubicBezTo>
                  <a:cubicBezTo>
                    <a:pt x="98157" y="983248"/>
                    <a:pt x="111071" y="97262"/>
                    <a:pt x="139485" y="9438"/>
                  </a:cubicBezTo>
                  <a:cubicBezTo>
                    <a:pt x="167899" y="-78386"/>
                    <a:pt x="209227" y="474387"/>
                    <a:pt x="247973" y="520882"/>
                  </a:cubicBezTo>
                  <a:cubicBezTo>
                    <a:pt x="286719" y="567377"/>
                    <a:pt x="343547" y="275492"/>
                    <a:pt x="371960" y="288407"/>
                  </a:cubicBezTo>
                  <a:cubicBezTo>
                    <a:pt x="400373" y="301322"/>
                    <a:pt x="400373" y="575126"/>
                    <a:pt x="418454" y="598373"/>
                  </a:cubicBezTo>
                  <a:cubicBezTo>
                    <a:pt x="436535" y="621620"/>
                    <a:pt x="470116" y="340068"/>
                    <a:pt x="480448" y="427892"/>
                  </a:cubicBezTo>
                  <a:cubicBezTo>
                    <a:pt x="490780" y="515716"/>
                    <a:pt x="470116" y="1073655"/>
                    <a:pt x="480448" y="1125316"/>
                  </a:cubicBezTo>
                  <a:cubicBezTo>
                    <a:pt x="490780" y="1176977"/>
                    <a:pt x="516610" y="957417"/>
                    <a:pt x="542441" y="737858"/>
                  </a:cubicBezTo>
                </a:path>
              </a:pathLst>
            </a:cu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5DB8FC3C-A30C-594B-8F53-06185A9F9AD1}"/>
                </a:ext>
              </a:extLst>
            </p:cNvPr>
            <p:cNvSpPr/>
            <p:nvPr/>
          </p:nvSpPr>
          <p:spPr>
            <a:xfrm>
              <a:off x="7361696" y="2146650"/>
              <a:ext cx="418455" cy="534655"/>
            </a:xfrm>
            <a:custGeom>
              <a:avLst/>
              <a:gdLst>
                <a:gd name="connsiteX0" fmla="*/ 0 w 418455"/>
                <a:gd name="connsiteY0" fmla="*/ 271086 h 534655"/>
                <a:gd name="connsiteX1" fmla="*/ 77492 w 418455"/>
                <a:gd name="connsiteY1" fmla="*/ 7615 h 534655"/>
                <a:gd name="connsiteX2" fmla="*/ 216977 w 418455"/>
                <a:gd name="connsiteY2" fmla="*/ 534557 h 534655"/>
                <a:gd name="connsiteX3" fmla="*/ 325465 w 418455"/>
                <a:gd name="connsiteY3" fmla="*/ 54110 h 534655"/>
                <a:gd name="connsiteX4" fmla="*/ 418455 w 418455"/>
                <a:gd name="connsiteY4" fmla="*/ 317581 h 5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455" h="534655">
                  <a:moveTo>
                    <a:pt x="0" y="271086"/>
                  </a:moveTo>
                  <a:cubicBezTo>
                    <a:pt x="20664" y="117394"/>
                    <a:pt x="41329" y="-36297"/>
                    <a:pt x="77492" y="7615"/>
                  </a:cubicBezTo>
                  <a:cubicBezTo>
                    <a:pt x="113655" y="51527"/>
                    <a:pt x="175648" y="526808"/>
                    <a:pt x="216977" y="534557"/>
                  </a:cubicBezTo>
                  <a:cubicBezTo>
                    <a:pt x="258306" y="542306"/>
                    <a:pt x="291885" y="90273"/>
                    <a:pt x="325465" y="54110"/>
                  </a:cubicBezTo>
                  <a:cubicBezTo>
                    <a:pt x="359045" y="17947"/>
                    <a:pt x="388750" y="167764"/>
                    <a:pt x="418455" y="317581"/>
                  </a:cubicBezTo>
                </a:path>
              </a:pathLst>
            </a:cu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28" name="Straight Connector 27">
            <a:extLst>
              <a:ext uri="{FF2B5EF4-FFF2-40B4-BE49-F238E27FC236}">
                <a16:creationId xmlns:a16="http://schemas.microsoft.com/office/drawing/2014/main" id="{701D17DC-3CF1-114A-B78A-47AA22F817CC}"/>
              </a:ext>
            </a:extLst>
          </p:cNvPr>
          <p:cNvCxnSpPr>
            <a:cxnSpLocks/>
          </p:cNvCxnSpPr>
          <p:nvPr/>
        </p:nvCxnSpPr>
        <p:spPr>
          <a:xfrm>
            <a:off x="3583628" y="2035708"/>
            <a:ext cx="0" cy="981130"/>
          </a:xfrm>
          <a:prstGeom prst="line">
            <a:avLst/>
          </a:prstGeom>
          <a:ln w="44450">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07DEBE2-37D7-7746-9858-BCC0A2569365}"/>
              </a:ext>
            </a:extLst>
          </p:cNvPr>
          <p:cNvSpPr txBox="1"/>
          <p:nvPr/>
        </p:nvSpPr>
        <p:spPr>
          <a:xfrm>
            <a:off x="3928459" y="2281372"/>
            <a:ext cx="2567317" cy="523220"/>
          </a:xfrm>
          <a:prstGeom prst="rect">
            <a:avLst/>
          </a:prstGeom>
          <a:noFill/>
        </p:spPr>
        <p:txBody>
          <a:bodyPr wrap="square" rtlCol="0">
            <a:spAutoFit/>
          </a:bodyPr>
          <a:lstStyle/>
          <a:p>
            <a:pPr algn="ctr"/>
            <a:r>
              <a:rPr lang="en-US" sz="2800" dirty="0"/>
              <a:t>Signal matching</a:t>
            </a:r>
          </a:p>
        </p:txBody>
      </p:sp>
      <p:sp>
        <p:nvSpPr>
          <p:cNvPr id="18" name="TextBox 17">
            <a:extLst>
              <a:ext uri="{FF2B5EF4-FFF2-40B4-BE49-F238E27FC236}">
                <a16:creationId xmlns:a16="http://schemas.microsoft.com/office/drawing/2014/main" id="{CC3C61E2-6A7A-AD41-B5FC-FAF55AA86E23}"/>
              </a:ext>
            </a:extLst>
          </p:cNvPr>
          <p:cNvSpPr txBox="1"/>
          <p:nvPr/>
        </p:nvSpPr>
        <p:spPr>
          <a:xfrm>
            <a:off x="147222" y="4055974"/>
            <a:ext cx="2332508" cy="584775"/>
          </a:xfrm>
          <a:prstGeom prst="rect">
            <a:avLst/>
          </a:prstGeom>
          <a:solidFill>
            <a:schemeClr val="accent1">
              <a:lumMod val="50000"/>
            </a:schemeClr>
          </a:solidFill>
        </p:spPr>
        <p:txBody>
          <a:bodyPr wrap="square" rtlCol="0">
            <a:spAutoFit/>
          </a:bodyPr>
          <a:lstStyle/>
          <a:p>
            <a:r>
              <a:rPr lang="en-US" sz="3200" dirty="0">
                <a:solidFill>
                  <a:schemeClr val="bg1"/>
                </a:solidFill>
              </a:rPr>
              <a:t>Correlation</a:t>
            </a:r>
          </a:p>
        </p:txBody>
      </p:sp>
      <p:pic>
        <p:nvPicPr>
          <p:cNvPr id="7" name="Picture 6">
            <a:extLst>
              <a:ext uri="{FF2B5EF4-FFF2-40B4-BE49-F238E27FC236}">
                <a16:creationId xmlns:a16="http://schemas.microsoft.com/office/drawing/2014/main" id="{FE19FC08-7D2B-9943-8E1E-BCFE5B7649A0}"/>
              </a:ext>
            </a:extLst>
          </p:cNvPr>
          <p:cNvPicPr>
            <a:picLocks noChangeAspect="1"/>
          </p:cNvPicPr>
          <p:nvPr/>
        </p:nvPicPr>
        <p:blipFill>
          <a:blip r:embed="rId2"/>
          <a:stretch>
            <a:fillRect/>
          </a:stretch>
        </p:blipFill>
        <p:spPr>
          <a:xfrm>
            <a:off x="1806455" y="4707127"/>
            <a:ext cx="6834909" cy="2043545"/>
          </a:xfrm>
          <a:prstGeom prst="rect">
            <a:avLst/>
          </a:prstGeom>
        </p:spPr>
      </p:pic>
      <p:pic>
        <p:nvPicPr>
          <p:cNvPr id="21" name="Picture 20">
            <a:extLst>
              <a:ext uri="{FF2B5EF4-FFF2-40B4-BE49-F238E27FC236}">
                <a16:creationId xmlns:a16="http://schemas.microsoft.com/office/drawing/2014/main" id="{409808B6-12A9-8F43-B1EF-10B1C33B68FB}"/>
              </a:ext>
            </a:extLst>
          </p:cNvPr>
          <p:cNvPicPr>
            <a:picLocks noChangeAspect="1"/>
          </p:cNvPicPr>
          <p:nvPr/>
        </p:nvPicPr>
        <p:blipFill rotWithShape="1">
          <a:blip r:embed="rId2"/>
          <a:srcRect l="54764" t="29689" r="28914" b="25528"/>
          <a:stretch/>
        </p:blipFill>
        <p:spPr>
          <a:xfrm>
            <a:off x="1767348" y="1235108"/>
            <a:ext cx="1115568" cy="915164"/>
          </a:xfrm>
          <a:prstGeom prst="rect">
            <a:avLst/>
          </a:prstGeom>
        </p:spPr>
      </p:pic>
      <p:pic>
        <p:nvPicPr>
          <p:cNvPr id="11" name="Picture 10">
            <a:extLst>
              <a:ext uri="{FF2B5EF4-FFF2-40B4-BE49-F238E27FC236}">
                <a16:creationId xmlns:a16="http://schemas.microsoft.com/office/drawing/2014/main" id="{8E78C032-0F6B-3E4B-8ED9-A364679BE1E9}"/>
              </a:ext>
            </a:extLst>
          </p:cNvPr>
          <p:cNvPicPr>
            <a:picLocks noChangeAspect="1"/>
          </p:cNvPicPr>
          <p:nvPr/>
        </p:nvPicPr>
        <p:blipFill>
          <a:blip r:embed="rId3"/>
          <a:stretch>
            <a:fillRect/>
          </a:stretch>
        </p:blipFill>
        <p:spPr>
          <a:xfrm>
            <a:off x="1716825" y="3171510"/>
            <a:ext cx="1166091" cy="750455"/>
          </a:xfrm>
          <a:prstGeom prst="rect">
            <a:avLst/>
          </a:prstGeom>
        </p:spPr>
      </p:pic>
      <p:sp>
        <p:nvSpPr>
          <p:cNvPr id="26" name="TextBox 25">
            <a:extLst>
              <a:ext uri="{FF2B5EF4-FFF2-40B4-BE49-F238E27FC236}">
                <a16:creationId xmlns:a16="http://schemas.microsoft.com/office/drawing/2014/main" id="{0D74B2DD-A771-F442-93B3-9B755ACA03A8}"/>
              </a:ext>
            </a:extLst>
          </p:cNvPr>
          <p:cNvSpPr txBox="1"/>
          <p:nvPr/>
        </p:nvSpPr>
        <p:spPr>
          <a:xfrm>
            <a:off x="5677377" y="1431415"/>
            <a:ext cx="2764069" cy="461665"/>
          </a:xfrm>
          <a:prstGeom prst="rect">
            <a:avLst/>
          </a:prstGeom>
          <a:noFill/>
        </p:spPr>
        <p:txBody>
          <a:bodyPr wrap="square" rtlCol="0">
            <a:spAutoFit/>
          </a:bodyPr>
          <a:lstStyle/>
          <a:p>
            <a:pPr algn="ctr"/>
            <a:r>
              <a:rPr lang="en-US" sz="2400" dirty="0"/>
              <a:t>Received signal</a:t>
            </a:r>
          </a:p>
        </p:txBody>
      </p:sp>
      <p:sp>
        <p:nvSpPr>
          <p:cNvPr id="27" name="TextBox 26">
            <a:extLst>
              <a:ext uri="{FF2B5EF4-FFF2-40B4-BE49-F238E27FC236}">
                <a16:creationId xmlns:a16="http://schemas.microsoft.com/office/drawing/2014/main" id="{CB342362-743C-0E4F-816D-8540C64FFDBD}"/>
              </a:ext>
            </a:extLst>
          </p:cNvPr>
          <p:cNvSpPr txBox="1"/>
          <p:nvPr/>
        </p:nvSpPr>
        <p:spPr>
          <a:xfrm>
            <a:off x="4411977" y="3559089"/>
            <a:ext cx="3678138" cy="461665"/>
          </a:xfrm>
          <a:prstGeom prst="rect">
            <a:avLst/>
          </a:prstGeom>
          <a:noFill/>
        </p:spPr>
        <p:txBody>
          <a:bodyPr wrap="square" rtlCol="0">
            <a:spAutoFit/>
          </a:bodyPr>
          <a:lstStyle/>
          <a:p>
            <a:pPr algn="ctr"/>
            <a:r>
              <a:rPr lang="en-US" sz="2400" dirty="0"/>
              <a:t>Transmit signal template</a:t>
            </a:r>
          </a:p>
        </p:txBody>
      </p:sp>
    </p:spTree>
    <p:extLst>
      <p:ext uri="{BB962C8B-B14F-4D97-AF65-F5344CB8AC3E}">
        <p14:creationId xmlns:p14="http://schemas.microsoft.com/office/powerpoint/2010/main" val="39717507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79C326-A87F-B340-AFDF-A392F07338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Signal detection</a:t>
            </a:r>
          </a:p>
        </p:txBody>
      </p:sp>
      <p:sp>
        <p:nvSpPr>
          <p:cNvPr id="18" name="TextBox 17">
            <a:extLst>
              <a:ext uri="{FF2B5EF4-FFF2-40B4-BE49-F238E27FC236}">
                <a16:creationId xmlns:a16="http://schemas.microsoft.com/office/drawing/2014/main" id="{CC3C61E2-6A7A-AD41-B5FC-FAF55AA86E23}"/>
              </a:ext>
            </a:extLst>
          </p:cNvPr>
          <p:cNvSpPr txBox="1"/>
          <p:nvPr/>
        </p:nvSpPr>
        <p:spPr>
          <a:xfrm>
            <a:off x="255711" y="863323"/>
            <a:ext cx="2332508" cy="584775"/>
          </a:xfrm>
          <a:prstGeom prst="rect">
            <a:avLst/>
          </a:prstGeom>
          <a:solidFill>
            <a:schemeClr val="accent1">
              <a:lumMod val="50000"/>
            </a:schemeClr>
          </a:solidFill>
        </p:spPr>
        <p:txBody>
          <a:bodyPr wrap="square" rtlCol="0">
            <a:spAutoFit/>
          </a:bodyPr>
          <a:lstStyle/>
          <a:p>
            <a:r>
              <a:rPr lang="en-US" sz="3200" dirty="0">
                <a:solidFill>
                  <a:schemeClr val="bg1"/>
                </a:solidFill>
              </a:rPr>
              <a:t>Correlation</a:t>
            </a:r>
          </a:p>
        </p:txBody>
      </p:sp>
      <p:pic>
        <p:nvPicPr>
          <p:cNvPr id="7" name="Picture 6">
            <a:extLst>
              <a:ext uri="{FF2B5EF4-FFF2-40B4-BE49-F238E27FC236}">
                <a16:creationId xmlns:a16="http://schemas.microsoft.com/office/drawing/2014/main" id="{C1AB9BE9-B30E-A546-AD7B-DCBB2F26B8AC}"/>
              </a:ext>
            </a:extLst>
          </p:cNvPr>
          <p:cNvPicPr>
            <a:picLocks noChangeAspect="1"/>
          </p:cNvPicPr>
          <p:nvPr/>
        </p:nvPicPr>
        <p:blipFill>
          <a:blip r:embed="rId2"/>
          <a:stretch>
            <a:fillRect/>
          </a:stretch>
        </p:blipFill>
        <p:spPr>
          <a:xfrm>
            <a:off x="1233676" y="1762552"/>
            <a:ext cx="6614655" cy="4634758"/>
          </a:xfrm>
          <a:prstGeom prst="rect">
            <a:avLst/>
          </a:prstGeom>
        </p:spPr>
      </p:pic>
    </p:spTree>
    <p:extLst>
      <p:ext uri="{BB962C8B-B14F-4D97-AF65-F5344CB8AC3E}">
        <p14:creationId xmlns:p14="http://schemas.microsoft.com/office/powerpoint/2010/main" val="287273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79C326-A87F-B340-AFDF-A392F07338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Signal detection</a:t>
            </a:r>
          </a:p>
        </p:txBody>
      </p:sp>
      <p:grpSp>
        <p:nvGrpSpPr>
          <p:cNvPr id="39" name="Group 38">
            <a:extLst>
              <a:ext uri="{FF2B5EF4-FFF2-40B4-BE49-F238E27FC236}">
                <a16:creationId xmlns:a16="http://schemas.microsoft.com/office/drawing/2014/main" id="{9E9E1CF8-E710-284D-87D0-A09631802183}"/>
              </a:ext>
            </a:extLst>
          </p:cNvPr>
          <p:cNvGrpSpPr/>
          <p:nvPr/>
        </p:nvGrpSpPr>
        <p:grpSpPr>
          <a:xfrm>
            <a:off x="3383880" y="3078276"/>
            <a:ext cx="1348970" cy="777647"/>
            <a:chOff x="987797" y="2140633"/>
            <a:chExt cx="1348970" cy="777647"/>
          </a:xfrm>
        </p:grpSpPr>
        <p:sp>
          <p:nvSpPr>
            <p:cNvPr id="34" name="Freeform 33">
              <a:extLst>
                <a:ext uri="{FF2B5EF4-FFF2-40B4-BE49-F238E27FC236}">
                  <a16:creationId xmlns:a16="http://schemas.microsoft.com/office/drawing/2014/main" id="{8DE9C889-2294-FF47-85DB-F41170EAF4AA}"/>
                </a:ext>
              </a:extLst>
            </p:cNvPr>
            <p:cNvSpPr/>
            <p:nvPr/>
          </p:nvSpPr>
          <p:spPr>
            <a:xfrm>
              <a:off x="1238252"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F7F03E5D-46FD-2047-A4D6-4D893390353F}"/>
                </a:ext>
              </a:extLst>
            </p:cNvPr>
            <p:cNvCxnSpPr/>
            <p:nvPr/>
          </p:nvCxnSpPr>
          <p:spPr>
            <a:xfrm>
              <a:off x="1852297" y="2609095"/>
              <a:ext cx="484470"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a:extLst>
                <a:ext uri="{FF2B5EF4-FFF2-40B4-BE49-F238E27FC236}">
                  <a16:creationId xmlns:a16="http://schemas.microsoft.com/office/drawing/2014/main" id="{3D1E48BB-E5C4-7647-86E9-743DC36757D2}"/>
                </a:ext>
              </a:extLst>
            </p:cNvPr>
            <p:cNvCxnSpPr>
              <a:cxnSpLocks/>
            </p:cNvCxnSpPr>
            <p:nvPr/>
          </p:nvCxnSpPr>
          <p:spPr>
            <a:xfrm>
              <a:off x="987797" y="2627390"/>
              <a:ext cx="220709"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grpSp>
      <p:grpSp>
        <p:nvGrpSpPr>
          <p:cNvPr id="5" name="Group 4">
            <a:extLst>
              <a:ext uri="{FF2B5EF4-FFF2-40B4-BE49-F238E27FC236}">
                <a16:creationId xmlns:a16="http://schemas.microsoft.com/office/drawing/2014/main" id="{4FC2C9B5-FD0E-B04F-BDDA-902F4CC577C3}"/>
              </a:ext>
            </a:extLst>
          </p:cNvPr>
          <p:cNvGrpSpPr/>
          <p:nvPr/>
        </p:nvGrpSpPr>
        <p:grpSpPr>
          <a:xfrm>
            <a:off x="2986021" y="902760"/>
            <a:ext cx="2451257" cy="1132948"/>
            <a:chOff x="5379653" y="1710874"/>
            <a:chExt cx="2451257" cy="1132948"/>
          </a:xfrm>
        </p:grpSpPr>
        <p:grpSp>
          <p:nvGrpSpPr>
            <p:cNvPr id="44" name="Group 43">
              <a:extLst>
                <a:ext uri="{FF2B5EF4-FFF2-40B4-BE49-F238E27FC236}">
                  <a16:creationId xmlns:a16="http://schemas.microsoft.com/office/drawing/2014/main" id="{9D19C190-2D21-5F47-B18A-1A3D470241CC}"/>
                </a:ext>
              </a:extLst>
            </p:cNvPr>
            <p:cNvGrpSpPr/>
            <p:nvPr/>
          </p:nvGrpSpPr>
          <p:grpSpPr>
            <a:xfrm>
              <a:off x="5379653" y="1976718"/>
              <a:ext cx="2451257" cy="777647"/>
              <a:chOff x="90922" y="2140633"/>
              <a:chExt cx="2451257" cy="777647"/>
            </a:xfrm>
          </p:grpSpPr>
          <p:sp>
            <p:nvSpPr>
              <p:cNvPr id="45" name="Freeform 44">
                <a:extLst>
                  <a:ext uri="{FF2B5EF4-FFF2-40B4-BE49-F238E27FC236}">
                    <a16:creationId xmlns:a16="http://schemas.microsoft.com/office/drawing/2014/main" id="{23A50D0E-37AC-7B44-8EB2-35425EFE438F}"/>
                  </a:ext>
                </a:extLst>
              </p:cNvPr>
              <p:cNvSpPr/>
              <p:nvPr/>
            </p:nvSpPr>
            <p:spPr>
              <a:xfrm>
                <a:off x="1207256" y="2140633"/>
                <a:ext cx="619245" cy="777647"/>
              </a:xfrm>
              <a:custGeom>
                <a:avLst/>
                <a:gdLst>
                  <a:gd name="connsiteX0" fmla="*/ 0 w 1580606"/>
                  <a:gd name="connsiteY0" fmla="*/ 921339 h 1174207"/>
                  <a:gd name="connsiteX1" fmla="*/ 78377 w 1580606"/>
                  <a:gd name="connsiteY1" fmla="*/ 215945 h 1174207"/>
                  <a:gd name="connsiteX2" fmla="*/ 261257 w 1580606"/>
                  <a:gd name="connsiteY2" fmla="*/ 1169533 h 1174207"/>
                  <a:gd name="connsiteX3" fmla="*/ 339634 w 1580606"/>
                  <a:gd name="connsiteY3" fmla="*/ 594767 h 1174207"/>
                  <a:gd name="connsiteX4" fmla="*/ 444137 w 1580606"/>
                  <a:gd name="connsiteY4" fmla="*/ 921339 h 1174207"/>
                  <a:gd name="connsiteX5" fmla="*/ 522514 w 1580606"/>
                  <a:gd name="connsiteY5" fmla="*/ 137567 h 1174207"/>
                  <a:gd name="connsiteX6" fmla="*/ 653143 w 1580606"/>
                  <a:gd name="connsiteY6" fmla="*/ 895213 h 1174207"/>
                  <a:gd name="connsiteX7" fmla="*/ 731520 w 1580606"/>
                  <a:gd name="connsiteY7" fmla="*/ 215945 h 1174207"/>
                  <a:gd name="connsiteX8" fmla="*/ 744583 w 1580606"/>
                  <a:gd name="connsiteY8" fmla="*/ 607830 h 1174207"/>
                  <a:gd name="connsiteX9" fmla="*/ 783771 w 1580606"/>
                  <a:gd name="connsiteY9" fmla="*/ 6939 h 1174207"/>
                  <a:gd name="connsiteX10" fmla="*/ 927463 w 1580606"/>
                  <a:gd name="connsiteY10" fmla="*/ 1091156 h 1174207"/>
                  <a:gd name="connsiteX11" fmla="*/ 1005840 w 1580606"/>
                  <a:gd name="connsiteY11" fmla="*/ 438013 h 1174207"/>
                  <a:gd name="connsiteX12" fmla="*/ 1175657 w 1580606"/>
                  <a:gd name="connsiteY12" fmla="*/ 1169533 h 1174207"/>
                  <a:gd name="connsiteX13" fmla="*/ 1254034 w 1580606"/>
                  <a:gd name="connsiteY13" fmla="*/ 451076 h 1174207"/>
                  <a:gd name="connsiteX14" fmla="*/ 1423851 w 1580606"/>
                  <a:gd name="connsiteY14" fmla="*/ 1025842 h 1174207"/>
                  <a:gd name="connsiteX15" fmla="*/ 1449977 w 1580606"/>
                  <a:gd name="connsiteY15" fmla="*/ 59190 h 1174207"/>
                  <a:gd name="connsiteX16" fmla="*/ 1580606 w 1580606"/>
                  <a:gd name="connsiteY16" fmla="*/ 777647 h 1174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0606" h="1174207">
                    <a:moveTo>
                      <a:pt x="0" y="921339"/>
                    </a:moveTo>
                    <a:cubicBezTo>
                      <a:pt x="17417" y="547959"/>
                      <a:pt x="34834" y="174579"/>
                      <a:pt x="78377" y="215945"/>
                    </a:cubicBezTo>
                    <a:cubicBezTo>
                      <a:pt x="121920" y="257311"/>
                      <a:pt x="217714" y="1106396"/>
                      <a:pt x="261257" y="1169533"/>
                    </a:cubicBezTo>
                    <a:cubicBezTo>
                      <a:pt x="304800" y="1232670"/>
                      <a:pt x="309154" y="636133"/>
                      <a:pt x="339634" y="594767"/>
                    </a:cubicBezTo>
                    <a:cubicBezTo>
                      <a:pt x="370114" y="553401"/>
                      <a:pt x="413657" y="997539"/>
                      <a:pt x="444137" y="921339"/>
                    </a:cubicBezTo>
                    <a:cubicBezTo>
                      <a:pt x="474617" y="845139"/>
                      <a:pt x="487680" y="141921"/>
                      <a:pt x="522514" y="137567"/>
                    </a:cubicBezTo>
                    <a:cubicBezTo>
                      <a:pt x="557348" y="133213"/>
                      <a:pt x="618309" y="882150"/>
                      <a:pt x="653143" y="895213"/>
                    </a:cubicBezTo>
                    <a:cubicBezTo>
                      <a:pt x="687977" y="908276"/>
                      <a:pt x="716280" y="263842"/>
                      <a:pt x="731520" y="215945"/>
                    </a:cubicBezTo>
                    <a:cubicBezTo>
                      <a:pt x="746760" y="168048"/>
                      <a:pt x="735875" y="642664"/>
                      <a:pt x="744583" y="607830"/>
                    </a:cubicBezTo>
                    <a:cubicBezTo>
                      <a:pt x="753291" y="572996"/>
                      <a:pt x="753291" y="-73615"/>
                      <a:pt x="783771" y="6939"/>
                    </a:cubicBezTo>
                    <a:cubicBezTo>
                      <a:pt x="814251" y="87493"/>
                      <a:pt x="890452" y="1019310"/>
                      <a:pt x="927463" y="1091156"/>
                    </a:cubicBezTo>
                    <a:cubicBezTo>
                      <a:pt x="964475" y="1163002"/>
                      <a:pt x="964474" y="424950"/>
                      <a:pt x="1005840" y="438013"/>
                    </a:cubicBezTo>
                    <a:cubicBezTo>
                      <a:pt x="1047206" y="451076"/>
                      <a:pt x="1134291" y="1167356"/>
                      <a:pt x="1175657" y="1169533"/>
                    </a:cubicBezTo>
                    <a:cubicBezTo>
                      <a:pt x="1217023" y="1171710"/>
                      <a:pt x="1212668" y="475024"/>
                      <a:pt x="1254034" y="451076"/>
                    </a:cubicBezTo>
                    <a:cubicBezTo>
                      <a:pt x="1295400" y="427127"/>
                      <a:pt x="1391194" y="1091156"/>
                      <a:pt x="1423851" y="1025842"/>
                    </a:cubicBezTo>
                    <a:cubicBezTo>
                      <a:pt x="1456508" y="960528"/>
                      <a:pt x="1423851" y="100556"/>
                      <a:pt x="1449977" y="59190"/>
                    </a:cubicBezTo>
                    <a:cubicBezTo>
                      <a:pt x="1476103" y="17824"/>
                      <a:pt x="1528354" y="397735"/>
                      <a:pt x="1580606" y="777647"/>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a:extLst>
                  <a:ext uri="{FF2B5EF4-FFF2-40B4-BE49-F238E27FC236}">
                    <a16:creationId xmlns:a16="http://schemas.microsoft.com/office/drawing/2014/main" id="{2C7B2F01-5CAA-AE4A-8101-E82D6A35BC65}"/>
                  </a:ext>
                </a:extLst>
              </p:cNvPr>
              <p:cNvCxnSpPr/>
              <p:nvPr/>
            </p:nvCxnSpPr>
            <p:spPr>
              <a:xfrm>
                <a:off x="1832866" y="2609095"/>
                <a:ext cx="709313"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7" name="Straight Connector 46">
                <a:extLst>
                  <a:ext uri="{FF2B5EF4-FFF2-40B4-BE49-F238E27FC236}">
                    <a16:creationId xmlns:a16="http://schemas.microsoft.com/office/drawing/2014/main" id="{DC6FD5E1-DD32-A84D-8C19-8907EA7D5155}"/>
                  </a:ext>
                </a:extLst>
              </p:cNvPr>
              <p:cNvCxnSpPr>
                <a:cxnSpLocks/>
              </p:cNvCxnSpPr>
              <p:nvPr/>
            </p:nvCxnSpPr>
            <p:spPr>
              <a:xfrm>
                <a:off x="90922" y="2627390"/>
                <a:ext cx="1115567"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grpSp>
        <p:sp>
          <p:nvSpPr>
            <p:cNvPr id="4" name="Freeform 3">
              <a:extLst>
                <a:ext uri="{FF2B5EF4-FFF2-40B4-BE49-F238E27FC236}">
                  <a16:creationId xmlns:a16="http://schemas.microsoft.com/office/drawing/2014/main" id="{7DEA0244-CAF0-4441-A4DB-56619C804A7A}"/>
                </a:ext>
              </a:extLst>
            </p:cNvPr>
            <p:cNvSpPr/>
            <p:nvPr/>
          </p:nvSpPr>
          <p:spPr>
            <a:xfrm>
              <a:off x="5749871" y="1710874"/>
              <a:ext cx="542441" cy="1132948"/>
            </a:xfrm>
            <a:custGeom>
              <a:avLst/>
              <a:gdLst>
                <a:gd name="connsiteX0" fmla="*/ 0 w 542441"/>
                <a:gd name="connsiteY0" fmla="*/ 737858 h 1132948"/>
                <a:gd name="connsiteX1" fmla="*/ 15498 w 542441"/>
                <a:gd name="connsiteY1" fmla="*/ 396895 h 1132948"/>
                <a:gd name="connsiteX2" fmla="*/ 77492 w 542441"/>
                <a:gd name="connsiteY2" fmla="*/ 1047824 h 1132948"/>
                <a:gd name="connsiteX3" fmla="*/ 139485 w 542441"/>
                <a:gd name="connsiteY3" fmla="*/ 9438 h 1132948"/>
                <a:gd name="connsiteX4" fmla="*/ 247973 w 542441"/>
                <a:gd name="connsiteY4" fmla="*/ 520882 h 1132948"/>
                <a:gd name="connsiteX5" fmla="*/ 371960 w 542441"/>
                <a:gd name="connsiteY5" fmla="*/ 288407 h 1132948"/>
                <a:gd name="connsiteX6" fmla="*/ 418454 w 542441"/>
                <a:gd name="connsiteY6" fmla="*/ 598373 h 1132948"/>
                <a:gd name="connsiteX7" fmla="*/ 480448 w 542441"/>
                <a:gd name="connsiteY7" fmla="*/ 427892 h 1132948"/>
                <a:gd name="connsiteX8" fmla="*/ 480448 w 542441"/>
                <a:gd name="connsiteY8" fmla="*/ 1125316 h 1132948"/>
                <a:gd name="connsiteX9" fmla="*/ 542441 w 542441"/>
                <a:gd name="connsiteY9" fmla="*/ 737858 h 1132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441" h="1132948">
                  <a:moveTo>
                    <a:pt x="0" y="737858"/>
                  </a:moveTo>
                  <a:cubicBezTo>
                    <a:pt x="1291" y="541546"/>
                    <a:pt x="2583" y="345234"/>
                    <a:pt x="15498" y="396895"/>
                  </a:cubicBezTo>
                  <a:cubicBezTo>
                    <a:pt x="28413" y="448556"/>
                    <a:pt x="56827" y="1112400"/>
                    <a:pt x="77492" y="1047824"/>
                  </a:cubicBezTo>
                  <a:cubicBezTo>
                    <a:pt x="98157" y="983248"/>
                    <a:pt x="111071" y="97262"/>
                    <a:pt x="139485" y="9438"/>
                  </a:cubicBezTo>
                  <a:cubicBezTo>
                    <a:pt x="167899" y="-78386"/>
                    <a:pt x="209227" y="474387"/>
                    <a:pt x="247973" y="520882"/>
                  </a:cubicBezTo>
                  <a:cubicBezTo>
                    <a:pt x="286719" y="567377"/>
                    <a:pt x="343547" y="275492"/>
                    <a:pt x="371960" y="288407"/>
                  </a:cubicBezTo>
                  <a:cubicBezTo>
                    <a:pt x="400373" y="301322"/>
                    <a:pt x="400373" y="575126"/>
                    <a:pt x="418454" y="598373"/>
                  </a:cubicBezTo>
                  <a:cubicBezTo>
                    <a:pt x="436535" y="621620"/>
                    <a:pt x="470116" y="340068"/>
                    <a:pt x="480448" y="427892"/>
                  </a:cubicBezTo>
                  <a:cubicBezTo>
                    <a:pt x="490780" y="515716"/>
                    <a:pt x="470116" y="1073655"/>
                    <a:pt x="480448" y="1125316"/>
                  </a:cubicBezTo>
                  <a:cubicBezTo>
                    <a:pt x="490780" y="1176977"/>
                    <a:pt x="516610" y="957417"/>
                    <a:pt x="542441" y="737858"/>
                  </a:cubicBezTo>
                </a:path>
              </a:pathLst>
            </a:custGeom>
            <a:no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a:extLst>
                <a:ext uri="{FF2B5EF4-FFF2-40B4-BE49-F238E27FC236}">
                  <a16:creationId xmlns:a16="http://schemas.microsoft.com/office/drawing/2014/main" id="{5DB8FC3C-A30C-594B-8F53-06185A9F9AD1}"/>
                </a:ext>
              </a:extLst>
            </p:cNvPr>
            <p:cNvSpPr/>
            <p:nvPr/>
          </p:nvSpPr>
          <p:spPr>
            <a:xfrm>
              <a:off x="7361696" y="2146650"/>
              <a:ext cx="418455" cy="534655"/>
            </a:xfrm>
            <a:custGeom>
              <a:avLst/>
              <a:gdLst>
                <a:gd name="connsiteX0" fmla="*/ 0 w 418455"/>
                <a:gd name="connsiteY0" fmla="*/ 271086 h 534655"/>
                <a:gd name="connsiteX1" fmla="*/ 77492 w 418455"/>
                <a:gd name="connsiteY1" fmla="*/ 7615 h 534655"/>
                <a:gd name="connsiteX2" fmla="*/ 216977 w 418455"/>
                <a:gd name="connsiteY2" fmla="*/ 534557 h 534655"/>
                <a:gd name="connsiteX3" fmla="*/ 325465 w 418455"/>
                <a:gd name="connsiteY3" fmla="*/ 54110 h 534655"/>
                <a:gd name="connsiteX4" fmla="*/ 418455 w 418455"/>
                <a:gd name="connsiteY4" fmla="*/ 317581 h 53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455" h="534655">
                  <a:moveTo>
                    <a:pt x="0" y="271086"/>
                  </a:moveTo>
                  <a:cubicBezTo>
                    <a:pt x="20664" y="117394"/>
                    <a:pt x="41329" y="-36297"/>
                    <a:pt x="77492" y="7615"/>
                  </a:cubicBezTo>
                  <a:cubicBezTo>
                    <a:pt x="113655" y="51527"/>
                    <a:pt x="175648" y="526808"/>
                    <a:pt x="216977" y="534557"/>
                  </a:cubicBezTo>
                  <a:cubicBezTo>
                    <a:pt x="258306" y="542306"/>
                    <a:pt x="291885" y="90273"/>
                    <a:pt x="325465" y="54110"/>
                  </a:cubicBezTo>
                  <a:cubicBezTo>
                    <a:pt x="359045" y="17947"/>
                    <a:pt x="388750" y="167764"/>
                    <a:pt x="418455" y="317581"/>
                  </a:cubicBezTo>
                </a:path>
              </a:pathLst>
            </a:custGeom>
            <a:noFill/>
            <a:ln w="254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cxnSp>
        <p:nvCxnSpPr>
          <p:cNvPr id="28" name="Straight Connector 27">
            <a:extLst>
              <a:ext uri="{FF2B5EF4-FFF2-40B4-BE49-F238E27FC236}">
                <a16:creationId xmlns:a16="http://schemas.microsoft.com/office/drawing/2014/main" id="{701D17DC-3CF1-114A-B78A-47AA22F817CC}"/>
              </a:ext>
            </a:extLst>
          </p:cNvPr>
          <p:cNvCxnSpPr>
            <a:cxnSpLocks/>
          </p:cNvCxnSpPr>
          <p:nvPr/>
        </p:nvCxnSpPr>
        <p:spPr>
          <a:xfrm>
            <a:off x="3583628" y="2035708"/>
            <a:ext cx="0" cy="981130"/>
          </a:xfrm>
          <a:prstGeom prst="line">
            <a:avLst/>
          </a:prstGeom>
          <a:ln w="44450">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707DEBE2-37D7-7746-9858-BCC0A2569365}"/>
              </a:ext>
            </a:extLst>
          </p:cNvPr>
          <p:cNvSpPr txBox="1"/>
          <p:nvPr/>
        </p:nvSpPr>
        <p:spPr>
          <a:xfrm>
            <a:off x="3928459" y="2281372"/>
            <a:ext cx="2567317" cy="523220"/>
          </a:xfrm>
          <a:prstGeom prst="rect">
            <a:avLst/>
          </a:prstGeom>
          <a:noFill/>
        </p:spPr>
        <p:txBody>
          <a:bodyPr wrap="square" rtlCol="0">
            <a:spAutoFit/>
          </a:bodyPr>
          <a:lstStyle/>
          <a:p>
            <a:pPr algn="ctr"/>
            <a:r>
              <a:rPr lang="en-US" sz="2800" dirty="0"/>
              <a:t>Signal matching</a:t>
            </a:r>
          </a:p>
        </p:txBody>
      </p:sp>
      <p:sp>
        <p:nvSpPr>
          <p:cNvPr id="18" name="TextBox 17">
            <a:extLst>
              <a:ext uri="{FF2B5EF4-FFF2-40B4-BE49-F238E27FC236}">
                <a16:creationId xmlns:a16="http://schemas.microsoft.com/office/drawing/2014/main" id="{CC3C61E2-6A7A-AD41-B5FC-FAF55AA86E23}"/>
              </a:ext>
            </a:extLst>
          </p:cNvPr>
          <p:cNvSpPr txBox="1"/>
          <p:nvPr/>
        </p:nvSpPr>
        <p:spPr>
          <a:xfrm>
            <a:off x="147222" y="4055974"/>
            <a:ext cx="2332508" cy="584775"/>
          </a:xfrm>
          <a:prstGeom prst="rect">
            <a:avLst/>
          </a:prstGeom>
          <a:solidFill>
            <a:schemeClr val="accent1">
              <a:lumMod val="50000"/>
            </a:schemeClr>
          </a:solidFill>
        </p:spPr>
        <p:txBody>
          <a:bodyPr wrap="square" rtlCol="0">
            <a:spAutoFit/>
          </a:bodyPr>
          <a:lstStyle/>
          <a:p>
            <a:r>
              <a:rPr lang="en-US" sz="3200" dirty="0">
                <a:solidFill>
                  <a:schemeClr val="bg1"/>
                </a:solidFill>
              </a:rPr>
              <a:t>Correlation</a:t>
            </a:r>
          </a:p>
        </p:txBody>
      </p:sp>
      <p:pic>
        <p:nvPicPr>
          <p:cNvPr id="7" name="Picture 6">
            <a:extLst>
              <a:ext uri="{FF2B5EF4-FFF2-40B4-BE49-F238E27FC236}">
                <a16:creationId xmlns:a16="http://schemas.microsoft.com/office/drawing/2014/main" id="{FE19FC08-7D2B-9943-8E1E-BCFE5B7649A0}"/>
              </a:ext>
            </a:extLst>
          </p:cNvPr>
          <p:cNvPicPr>
            <a:picLocks noChangeAspect="1"/>
          </p:cNvPicPr>
          <p:nvPr/>
        </p:nvPicPr>
        <p:blipFill>
          <a:blip r:embed="rId2"/>
          <a:stretch>
            <a:fillRect/>
          </a:stretch>
        </p:blipFill>
        <p:spPr>
          <a:xfrm>
            <a:off x="1806455" y="4707127"/>
            <a:ext cx="6834909" cy="2043545"/>
          </a:xfrm>
          <a:prstGeom prst="rect">
            <a:avLst/>
          </a:prstGeom>
        </p:spPr>
      </p:pic>
      <p:pic>
        <p:nvPicPr>
          <p:cNvPr id="21" name="Picture 20">
            <a:extLst>
              <a:ext uri="{FF2B5EF4-FFF2-40B4-BE49-F238E27FC236}">
                <a16:creationId xmlns:a16="http://schemas.microsoft.com/office/drawing/2014/main" id="{409808B6-12A9-8F43-B1EF-10B1C33B68FB}"/>
              </a:ext>
            </a:extLst>
          </p:cNvPr>
          <p:cNvPicPr>
            <a:picLocks noChangeAspect="1"/>
          </p:cNvPicPr>
          <p:nvPr/>
        </p:nvPicPr>
        <p:blipFill rotWithShape="1">
          <a:blip r:embed="rId2"/>
          <a:srcRect l="54764" t="29689" r="28914" b="25528"/>
          <a:stretch/>
        </p:blipFill>
        <p:spPr>
          <a:xfrm>
            <a:off x="1767348" y="1235108"/>
            <a:ext cx="1115568" cy="915164"/>
          </a:xfrm>
          <a:prstGeom prst="rect">
            <a:avLst/>
          </a:prstGeom>
        </p:spPr>
      </p:pic>
      <p:pic>
        <p:nvPicPr>
          <p:cNvPr id="11" name="Picture 10">
            <a:extLst>
              <a:ext uri="{FF2B5EF4-FFF2-40B4-BE49-F238E27FC236}">
                <a16:creationId xmlns:a16="http://schemas.microsoft.com/office/drawing/2014/main" id="{8E78C032-0F6B-3E4B-8ED9-A364679BE1E9}"/>
              </a:ext>
            </a:extLst>
          </p:cNvPr>
          <p:cNvPicPr>
            <a:picLocks noChangeAspect="1"/>
          </p:cNvPicPr>
          <p:nvPr/>
        </p:nvPicPr>
        <p:blipFill>
          <a:blip r:embed="rId3"/>
          <a:stretch>
            <a:fillRect/>
          </a:stretch>
        </p:blipFill>
        <p:spPr>
          <a:xfrm>
            <a:off x="1716825" y="3171510"/>
            <a:ext cx="1166091" cy="750455"/>
          </a:xfrm>
          <a:prstGeom prst="rect">
            <a:avLst/>
          </a:prstGeom>
        </p:spPr>
      </p:pic>
      <p:sp>
        <p:nvSpPr>
          <p:cNvPr id="26" name="TextBox 25">
            <a:extLst>
              <a:ext uri="{FF2B5EF4-FFF2-40B4-BE49-F238E27FC236}">
                <a16:creationId xmlns:a16="http://schemas.microsoft.com/office/drawing/2014/main" id="{0D74B2DD-A771-F442-93B3-9B755ACA03A8}"/>
              </a:ext>
            </a:extLst>
          </p:cNvPr>
          <p:cNvSpPr txBox="1"/>
          <p:nvPr/>
        </p:nvSpPr>
        <p:spPr>
          <a:xfrm>
            <a:off x="5677377" y="1431415"/>
            <a:ext cx="2764069" cy="461665"/>
          </a:xfrm>
          <a:prstGeom prst="rect">
            <a:avLst/>
          </a:prstGeom>
          <a:noFill/>
        </p:spPr>
        <p:txBody>
          <a:bodyPr wrap="square" rtlCol="0">
            <a:spAutoFit/>
          </a:bodyPr>
          <a:lstStyle/>
          <a:p>
            <a:pPr algn="ctr"/>
            <a:r>
              <a:rPr lang="en-US" sz="2400" dirty="0"/>
              <a:t>Received signal</a:t>
            </a:r>
          </a:p>
        </p:txBody>
      </p:sp>
      <p:sp>
        <p:nvSpPr>
          <p:cNvPr id="27" name="TextBox 26">
            <a:extLst>
              <a:ext uri="{FF2B5EF4-FFF2-40B4-BE49-F238E27FC236}">
                <a16:creationId xmlns:a16="http://schemas.microsoft.com/office/drawing/2014/main" id="{CB342362-743C-0E4F-816D-8540C64FFDBD}"/>
              </a:ext>
            </a:extLst>
          </p:cNvPr>
          <p:cNvSpPr txBox="1"/>
          <p:nvPr/>
        </p:nvSpPr>
        <p:spPr>
          <a:xfrm>
            <a:off x="4411977" y="3559089"/>
            <a:ext cx="3678138" cy="461665"/>
          </a:xfrm>
          <a:prstGeom prst="rect">
            <a:avLst/>
          </a:prstGeom>
          <a:noFill/>
        </p:spPr>
        <p:txBody>
          <a:bodyPr wrap="square" rtlCol="0">
            <a:spAutoFit/>
          </a:bodyPr>
          <a:lstStyle/>
          <a:p>
            <a:pPr algn="ctr"/>
            <a:r>
              <a:rPr lang="en-US" sz="2400" dirty="0"/>
              <a:t>Transmit signal template</a:t>
            </a:r>
          </a:p>
        </p:txBody>
      </p:sp>
      <p:sp>
        <p:nvSpPr>
          <p:cNvPr id="22" name="TextBox 21">
            <a:extLst>
              <a:ext uri="{FF2B5EF4-FFF2-40B4-BE49-F238E27FC236}">
                <a16:creationId xmlns:a16="http://schemas.microsoft.com/office/drawing/2014/main" id="{71773BAB-F79B-5A46-A97E-8CAF24990892}"/>
              </a:ext>
            </a:extLst>
          </p:cNvPr>
          <p:cNvSpPr txBox="1"/>
          <p:nvPr/>
        </p:nvSpPr>
        <p:spPr>
          <a:xfrm>
            <a:off x="-5121" y="2258550"/>
            <a:ext cx="9149121" cy="2580798"/>
          </a:xfrm>
          <a:prstGeom prst="rect">
            <a:avLst/>
          </a:prstGeom>
          <a:solidFill>
            <a:schemeClr val="accent2">
              <a:lumMod val="75000"/>
            </a:schemeClr>
          </a:solidFill>
          <a:ln>
            <a:solidFill>
              <a:schemeClr val="accent2">
                <a:lumMod val="75000"/>
              </a:schemeClr>
            </a:solidFill>
          </a:ln>
        </p:spPr>
        <p:txBody>
          <a:bodyPr wrap="square" rtlCol="0">
            <a:spAutoFit/>
          </a:bodyPr>
          <a:lstStyle/>
          <a:p>
            <a:pPr algn="ctr"/>
            <a:endParaRPr lang="en-US" sz="4000" dirty="0">
              <a:solidFill>
                <a:schemeClr val="bg1"/>
              </a:solidFill>
            </a:endParaRPr>
          </a:p>
          <a:p>
            <a:pPr algn="ctr"/>
            <a:r>
              <a:rPr lang="en-US" sz="4000" dirty="0">
                <a:solidFill>
                  <a:schemeClr val="bg1"/>
                </a:solidFill>
              </a:rPr>
              <a:t>Problem: Received signal is distorted due to multipath, attenuation etc.</a:t>
            </a:r>
          </a:p>
        </p:txBody>
      </p:sp>
    </p:spTree>
    <p:extLst>
      <p:ext uri="{BB962C8B-B14F-4D97-AF65-F5344CB8AC3E}">
        <p14:creationId xmlns:p14="http://schemas.microsoft.com/office/powerpoint/2010/main" val="32435996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79C326-A87F-B340-AFDF-A392F07338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Signal detection: Work-around for signal distortion</a:t>
            </a:r>
          </a:p>
        </p:txBody>
      </p:sp>
      <p:cxnSp>
        <p:nvCxnSpPr>
          <p:cNvPr id="13" name="Straight Connector 12">
            <a:extLst>
              <a:ext uri="{FF2B5EF4-FFF2-40B4-BE49-F238E27FC236}">
                <a16:creationId xmlns:a16="http://schemas.microsoft.com/office/drawing/2014/main" id="{96021403-0D5F-0A49-AE54-490AB0220D49}"/>
              </a:ext>
            </a:extLst>
          </p:cNvPr>
          <p:cNvCxnSpPr>
            <a:cxnSpLocks/>
          </p:cNvCxnSpPr>
          <p:nvPr/>
        </p:nvCxnSpPr>
        <p:spPr>
          <a:xfrm>
            <a:off x="421289" y="2950511"/>
            <a:ext cx="2917053"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840A8CA4-C70F-0240-B62D-897AFD1B6E38}"/>
              </a:ext>
            </a:extLst>
          </p:cNvPr>
          <p:cNvCxnSpPr/>
          <p:nvPr/>
        </p:nvCxnSpPr>
        <p:spPr>
          <a:xfrm flipV="1">
            <a:off x="423566" y="880392"/>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5" name="TextBox 14">
            <a:extLst>
              <a:ext uri="{FF2B5EF4-FFF2-40B4-BE49-F238E27FC236}">
                <a16:creationId xmlns:a16="http://schemas.microsoft.com/office/drawing/2014/main" id="{ED0B0EF6-52CE-3341-809A-D6B1B26EAB7F}"/>
              </a:ext>
            </a:extLst>
          </p:cNvPr>
          <p:cNvSpPr txBox="1"/>
          <p:nvPr/>
        </p:nvSpPr>
        <p:spPr>
          <a:xfrm rot="16200000">
            <a:off x="-432322" y="1776663"/>
            <a:ext cx="1264754" cy="400110"/>
          </a:xfrm>
          <a:prstGeom prst="rect">
            <a:avLst/>
          </a:prstGeom>
          <a:noFill/>
        </p:spPr>
        <p:txBody>
          <a:bodyPr wrap="square" rtlCol="0">
            <a:spAutoFit/>
          </a:bodyPr>
          <a:lstStyle/>
          <a:p>
            <a:pPr algn="ctr"/>
            <a:r>
              <a:rPr lang="en-US" sz="2000" dirty="0"/>
              <a:t>Amplitude</a:t>
            </a:r>
          </a:p>
        </p:txBody>
      </p:sp>
      <p:sp>
        <p:nvSpPr>
          <p:cNvPr id="16" name="TextBox 15">
            <a:extLst>
              <a:ext uri="{FF2B5EF4-FFF2-40B4-BE49-F238E27FC236}">
                <a16:creationId xmlns:a16="http://schemas.microsoft.com/office/drawing/2014/main" id="{8B9E1C9A-46DD-794C-BFB6-3B7043523C47}"/>
              </a:ext>
            </a:extLst>
          </p:cNvPr>
          <p:cNvSpPr txBox="1"/>
          <p:nvPr/>
        </p:nvSpPr>
        <p:spPr>
          <a:xfrm>
            <a:off x="1339310" y="2896509"/>
            <a:ext cx="1891905" cy="400110"/>
          </a:xfrm>
          <a:prstGeom prst="rect">
            <a:avLst/>
          </a:prstGeom>
          <a:noFill/>
        </p:spPr>
        <p:txBody>
          <a:bodyPr wrap="square" rtlCol="0">
            <a:spAutoFit/>
          </a:bodyPr>
          <a:lstStyle/>
          <a:p>
            <a:pPr algn="ctr"/>
            <a:r>
              <a:rPr lang="en-US" sz="2000" dirty="0"/>
              <a:t>Time/Sample</a:t>
            </a:r>
          </a:p>
        </p:txBody>
      </p:sp>
      <p:cxnSp>
        <p:nvCxnSpPr>
          <p:cNvPr id="36" name="Straight Connector 35">
            <a:extLst>
              <a:ext uri="{FF2B5EF4-FFF2-40B4-BE49-F238E27FC236}">
                <a16:creationId xmlns:a16="http://schemas.microsoft.com/office/drawing/2014/main" id="{F7F03E5D-46FD-2047-A4D6-4D893390353F}"/>
              </a:ext>
            </a:extLst>
          </p:cNvPr>
          <p:cNvCxnSpPr/>
          <p:nvPr/>
        </p:nvCxnSpPr>
        <p:spPr>
          <a:xfrm>
            <a:off x="1947556" y="2511812"/>
            <a:ext cx="1142354"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a:extLst>
              <a:ext uri="{FF2B5EF4-FFF2-40B4-BE49-F238E27FC236}">
                <a16:creationId xmlns:a16="http://schemas.microsoft.com/office/drawing/2014/main" id="{3D1E48BB-E5C4-7647-86E9-743DC36757D2}"/>
              </a:ext>
            </a:extLst>
          </p:cNvPr>
          <p:cNvCxnSpPr>
            <a:cxnSpLocks/>
          </p:cNvCxnSpPr>
          <p:nvPr/>
        </p:nvCxnSpPr>
        <p:spPr>
          <a:xfrm>
            <a:off x="413443" y="2511812"/>
            <a:ext cx="220709"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sp>
        <p:nvSpPr>
          <p:cNvPr id="48" name="TextBox 47">
            <a:extLst>
              <a:ext uri="{FF2B5EF4-FFF2-40B4-BE49-F238E27FC236}">
                <a16:creationId xmlns:a16="http://schemas.microsoft.com/office/drawing/2014/main" id="{B32FF7D8-8DEF-064F-BB6C-FC6E94704D72}"/>
              </a:ext>
            </a:extLst>
          </p:cNvPr>
          <p:cNvSpPr txBox="1"/>
          <p:nvPr/>
        </p:nvSpPr>
        <p:spPr>
          <a:xfrm>
            <a:off x="663898" y="3350979"/>
            <a:ext cx="2567317" cy="400110"/>
          </a:xfrm>
          <a:prstGeom prst="rect">
            <a:avLst/>
          </a:prstGeom>
          <a:noFill/>
        </p:spPr>
        <p:txBody>
          <a:bodyPr wrap="square" rtlCol="0">
            <a:spAutoFit/>
          </a:bodyPr>
          <a:lstStyle/>
          <a:p>
            <a:pPr algn="ctr"/>
            <a:r>
              <a:rPr lang="en-US" sz="2000" dirty="0"/>
              <a:t>Transmitter signal</a:t>
            </a:r>
          </a:p>
        </p:txBody>
      </p:sp>
      <p:sp>
        <p:nvSpPr>
          <p:cNvPr id="3" name="Freeform 2">
            <a:extLst>
              <a:ext uri="{FF2B5EF4-FFF2-40B4-BE49-F238E27FC236}">
                <a16:creationId xmlns:a16="http://schemas.microsoft.com/office/drawing/2014/main" id="{160376B9-AD75-124F-BB78-A445CFCEEA53}"/>
              </a:ext>
            </a:extLst>
          </p:cNvPr>
          <p:cNvSpPr/>
          <p:nvPr/>
        </p:nvSpPr>
        <p:spPr>
          <a:xfrm>
            <a:off x="619932" y="1461126"/>
            <a:ext cx="666427" cy="1341747"/>
          </a:xfrm>
          <a:custGeom>
            <a:avLst/>
            <a:gdLst>
              <a:gd name="connsiteX0" fmla="*/ 0 w 666427"/>
              <a:gd name="connsiteY0" fmla="*/ 1049599 h 1341747"/>
              <a:gd name="connsiteX1" fmla="*/ 61993 w 666427"/>
              <a:gd name="connsiteY1" fmla="*/ 708637 h 1341747"/>
              <a:gd name="connsiteX2" fmla="*/ 170482 w 666427"/>
              <a:gd name="connsiteY2" fmla="*/ 1328569 h 1341747"/>
              <a:gd name="connsiteX3" fmla="*/ 232475 w 666427"/>
              <a:gd name="connsiteY3" fmla="*/ 11213 h 1341747"/>
              <a:gd name="connsiteX4" fmla="*/ 278970 w 666427"/>
              <a:gd name="connsiteY4" fmla="*/ 677640 h 1341747"/>
              <a:gd name="connsiteX5" fmla="*/ 371960 w 666427"/>
              <a:gd name="connsiteY5" fmla="*/ 383172 h 1341747"/>
              <a:gd name="connsiteX6" fmla="*/ 418454 w 666427"/>
              <a:gd name="connsiteY6" fmla="*/ 894616 h 1341747"/>
              <a:gd name="connsiteX7" fmla="*/ 511444 w 666427"/>
              <a:gd name="connsiteY7" fmla="*/ 677640 h 1341747"/>
              <a:gd name="connsiteX8" fmla="*/ 588936 w 666427"/>
              <a:gd name="connsiteY8" fmla="*/ 1328569 h 1341747"/>
              <a:gd name="connsiteX9" fmla="*/ 666427 w 666427"/>
              <a:gd name="connsiteY9" fmla="*/ 1018603 h 134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427" h="1341747">
                <a:moveTo>
                  <a:pt x="0" y="1049599"/>
                </a:moveTo>
                <a:cubicBezTo>
                  <a:pt x="16789" y="855870"/>
                  <a:pt x="33579" y="662142"/>
                  <a:pt x="61993" y="708637"/>
                </a:cubicBezTo>
                <a:cubicBezTo>
                  <a:pt x="90407" y="755132"/>
                  <a:pt x="142068" y="1444806"/>
                  <a:pt x="170482" y="1328569"/>
                </a:cubicBezTo>
                <a:cubicBezTo>
                  <a:pt x="198896" y="1212332"/>
                  <a:pt x="214394" y="119701"/>
                  <a:pt x="232475" y="11213"/>
                </a:cubicBezTo>
                <a:cubicBezTo>
                  <a:pt x="250556" y="-97275"/>
                  <a:pt x="255723" y="615647"/>
                  <a:pt x="278970" y="677640"/>
                </a:cubicBezTo>
                <a:cubicBezTo>
                  <a:pt x="302217" y="739633"/>
                  <a:pt x="348713" y="347009"/>
                  <a:pt x="371960" y="383172"/>
                </a:cubicBezTo>
                <a:cubicBezTo>
                  <a:pt x="395207" y="419335"/>
                  <a:pt x="395207" y="845538"/>
                  <a:pt x="418454" y="894616"/>
                </a:cubicBezTo>
                <a:cubicBezTo>
                  <a:pt x="441701" y="943694"/>
                  <a:pt x="483030" y="605315"/>
                  <a:pt x="511444" y="677640"/>
                </a:cubicBezTo>
                <a:cubicBezTo>
                  <a:pt x="539858" y="749965"/>
                  <a:pt x="563106" y="1271742"/>
                  <a:pt x="588936" y="1328569"/>
                </a:cubicBezTo>
                <a:cubicBezTo>
                  <a:pt x="614766" y="1385396"/>
                  <a:pt x="640596" y="1201999"/>
                  <a:pt x="666427" y="1018603"/>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F8849587-75E1-1949-B79E-705FB35D239D}"/>
              </a:ext>
            </a:extLst>
          </p:cNvPr>
          <p:cNvSpPr/>
          <p:nvPr/>
        </p:nvSpPr>
        <p:spPr>
          <a:xfrm>
            <a:off x="1283777" y="1505040"/>
            <a:ext cx="666427" cy="1341747"/>
          </a:xfrm>
          <a:custGeom>
            <a:avLst/>
            <a:gdLst>
              <a:gd name="connsiteX0" fmla="*/ 0 w 666427"/>
              <a:gd name="connsiteY0" fmla="*/ 1049599 h 1341747"/>
              <a:gd name="connsiteX1" fmla="*/ 61993 w 666427"/>
              <a:gd name="connsiteY1" fmla="*/ 708637 h 1341747"/>
              <a:gd name="connsiteX2" fmla="*/ 170482 w 666427"/>
              <a:gd name="connsiteY2" fmla="*/ 1328569 h 1341747"/>
              <a:gd name="connsiteX3" fmla="*/ 232475 w 666427"/>
              <a:gd name="connsiteY3" fmla="*/ 11213 h 1341747"/>
              <a:gd name="connsiteX4" fmla="*/ 278970 w 666427"/>
              <a:gd name="connsiteY4" fmla="*/ 677640 h 1341747"/>
              <a:gd name="connsiteX5" fmla="*/ 371960 w 666427"/>
              <a:gd name="connsiteY5" fmla="*/ 383172 h 1341747"/>
              <a:gd name="connsiteX6" fmla="*/ 418454 w 666427"/>
              <a:gd name="connsiteY6" fmla="*/ 894616 h 1341747"/>
              <a:gd name="connsiteX7" fmla="*/ 511444 w 666427"/>
              <a:gd name="connsiteY7" fmla="*/ 677640 h 1341747"/>
              <a:gd name="connsiteX8" fmla="*/ 588936 w 666427"/>
              <a:gd name="connsiteY8" fmla="*/ 1328569 h 1341747"/>
              <a:gd name="connsiteX9" fmla="*/ 666427 w 666427"/>
              <a:gd name="connsiteY9" fmla="*/ 1018603 h 134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427" h="1341747">
                <a:moveTo>
                  <a:pt x="0" y="1049599"/>
                </a:moveTo>
                <a:cubicBezTo>
                  <a:pt x="16789" y="855870"/>
                  <a:pt x="33579" y="662142"/>
                  <a:pt x="61993" y="708637"/>
                </a:cubicBezTo>
                <a:cubicBezTo>
                  <a:pt x="90407" y="755132"/>
                  <a:pt x="142068" y="1444806"/>
                  <a:pt x="170482" y="1328569"/>
                </a:cubicBezTo>
                <a:cubicBezTo>
                  <a:pt x="198896" y="1212332"/>
                  <a:pt x="214394" y="119701"/>
                  <a:pt x="232475" y="11213"/>
                </a:cubicBezTo>
                <a:cubicBezTo>
                  <a:pt x="250556" y="-97275"/>
                  <a:pt x="255723" y="615647"/>
                  <a:pt x="278970" y="677640"/>
                </a:cubicBezTo>
                <a:cubicBezTo>
                  <a:pt x="302217" y="739633"/>
                  <a:pt x="348713" y="347009"/>
                  <a:pt x="371960" y="383172"/>
                </a:cubicBezTo>
                <a:cubicBezTo>
                  <a:pt x="395207" y="419335"/>
                  <a:pt x="395207" y="845538"/>
                  <a:pt x="418454" y="894616"/>
                </a:cubicBezTo>
                <a:cubicBezTo>
                  <a:pt x="441701" y="943694"/>
                  <a:pt x="483030" y="605315"/>
                  <a:pt x="511444" y="677640"/>
                </a:cubicBezTo>
                <a:cubicBezTo>
                  <a:pt x="539858" y="749965"/>
                  <a:pt x="563106" y="1271742"/>
                  <a:pt x="588936" y="1328569"/>
                </a:cubicBezTo>
                <a:cubicBezTo>
                  <a:pt x="614766" y="1385396"/>
                  <a:pt x="640596" y="1201999"/>
                  <a:pt x="666427" y="1018603"/>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5D342BBE-A594-834B-8CA5-14C7C103D749}"/>
              </a:ext>
            </a:extLst>
          </p:cNvPr>
          <p:cNvCxnSpPr>
            <a:cxnSpLocks/>
          </p:cNvCxnSpPr>
          <p:nvPr/>
        </p:nvCxnSpPr>
        <p:spPr>
          <a:xfrm flipH="1">
            <a:off x="1330271" y="1357036"/>
            <a:ext cx="814954" cy="0"/>
          </a:xfrm>
          <a:prstGeom prst="line">
            <a:avLst/>
          </a:prstGeom>
          <a:ln w="44450">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49457A5-87B0-1241-8644-AA2DC64FEE19}"/>
              </a:ext>
            </a:extLst>
          </p:cNvPr>
          <p:cNvSpPr txBox="1"/>
          <p:nvPr/>
        </p:nvSpPr>
        <p:spPr>
          <a:xfrm>
            <a:off x="1302536" y="865120"/>
            <a:ext cx="2991168" cy="461665"/>
          </a:xfrm>
          <a:prstGeom prst="rect">
            <a:avLst/>
          </a:prstGeom>
          <a:noFill/>
        </p:spPr>
        <p:txBody>
          <a:bodyPr wrap="square" rtlCol="0">
            <a:spAutoFit/>
          </a:bodyPr>
          <a:lstStyle/>
          <a:p>
            <a:pPr algn="ctr"/>
            <a:r>
              <a:rPr lang="en-US" sz="2400" dirty="0"/>
              <a:t>Two identical replicas</a:t>
            </a:r>
          </a:p>
        </p:txBody>
      </p:sp>
      <p:cxnSp>
        <p:nvCxnSpPr>
          <p:cNvPr id="27" name="Straight Connector 26">
            <a:extLst>
              <a:ext uri="{FF2B5EF4-FFF2-40B4-BE49-F238E27FC236}">
                <a16:creationId xmlns:a16="http://schemas.microsoft.com/office/drawing/2014/main" id="{C2FCC829-B6BB-D441-8443-95DF78A85D96}"/>
              </a:ext>
            </a:extLst>
          </p:cNvPr>
          <p:cNvCxnSpPr>
            <a:cxnSpLocks/>
          </p:cNvCxnSpPr>
          <p:nvPr/>
        </p:nvCxnSpPr>
        <p:spPr>
          <a:xfrm flipH="1">
            <a:off x="468823" y="1363136"/>
            <a:ext cx="814954" cy="0"/>
          </a:xfrm>
          <a:prstGeom prst="line">
            <a:avLst/>
          </a:prstGeom>
          <a:ln w="44450">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1450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79C326-A87F-B340-AFDF-A392F07338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Signal detection</a:t>
            </a:r>
          </a:p>
        </p:txBody>
      </p:sp>
      <p:cxnSp>
        <p:nvCxnSpPr>
          <p:cNvPr id="13" name="Straight Connector 12">
            <a:extLst>
              <a:ext uri="{FF2B5EF4-FFF2-40B4-BE49-F238E27FC236}">
                <a16:creationId xmlns:a16="http://schemas.microsoft.com/office/drawing/2014/main" id="{96021403-0D5F-0A49-AE54-490AB0220D49}"/>
              </a:ext>
            </a:extLst>
          </p:cNvPr>
          <p:cNvCxnSpPr>
            <a:cxnSpLocks/>
          </p:cNvCxnSpPr>
          <p:nvPr/>
        </p:nvCxnSpPr>
        <p:spPr>
          <a:xfrm>
            <a:off x="421289" y="2950511"/>
            <a:ext cx="2917053"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4" name="Straight Connector 13">
            <a:extLst>
              <a:ext uri="{FF2B5EF4-FFF2-40B4-BE49-F238E27FC236}">
                <a16:creationId xmlns:a16="http://schemas.microsoft.com/office/drawing/2014/main" id="{840A8CA4-C70F-0240-B62D-897AFD1B6E38}"/>
              </a:ext>
            </a:extLst>
          </p:cNvPr>
          <p:cNvCxnSpPr/>
          <p:nvPr/>
        </p:nvCxnSpPr>
        <p:spPr>
          <a:xfrm flipV="1">
            <a:off x="423566" y="880392"/>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15" name="TextBox 14">
            <a:extLst>
              <a:ext uri="{FF2B5EF4-FFF2-40B4-BE49-F238E27FC236}">
                <a16:creationId xmlns:a16="http://schemas.microsoft.com/office/drawing/2014/main" id="{ED0B0EF6-52CE-3341-809A-D6B1B26EAB7F}"/>
              </a:ext>
            </a:extLst>
          </p:cNvPr>
          <p:cNvSpPr txBox="1"/>
          <p:nvPr/>
        </p:nvSpPr>
        <p:spPr>
          <a:xfrm rot="16200000">
            <a:off x="-432322" y="1776663"/>
            <a:ext cx="1264754" cy="400110"/>
          </a:xfrm>
          <a:prstGeom prst="rect">
            <a:avLst/>
          </a:prstGeom>
          <a:noFill/>
        </p:spPr>
        <p:txBody>
          <a:bodyPr wrap="square" rtlCol="0">
            <a:spAutoFit/>
          </a:bodyPr>
          <a:lstStyle/>
          <a:p>
            <a:pPr algn="ctr"/>
            <a:r>
              <a:rPr lang="en-US" sz="2000" dirty="0"/>
              <a:t>Amplitude</a:t>
            </a:r>
          </a:p>
        </p:txBody>
      </p:sp>
      <p:sp>
        <p:nvSpPr>
          <p:cNvPr id="16" name="TextBox 15">
            <a:extLst>
              <a:ext uri="{FF2B5EF4-FFF2-40B4-BE49-F238E27FC236}">
                <a16:creationId xmlns:a16="http://schemas.microsoft.com/office/drawing/2014/main" id="{8B9E1C9A-46DD-794C-BFB6-3B7043523C47}"/>
              </a:ext>
            </a:extLst>
          </p:cNvPr>
          <p:cNvSpPr txBox="1"/>
          <p:nvPr/>
        </p:nvSpPr>
        <p:spPr>
          <a:xfrm>
            <a:off x="1339310" y="2896509"/>
            <a:ext cx="1891905" cy="400110"/>
          </a:xfrm>
          <a:prstGeom prst="rect">
            <a:avLst/>
          </a:prstGeom>
          <a:noFill/>
        </p:spPr>
        <p:txBody>
          <a:bodyPr wrap="square" rtlCol="0">
            <a:spAutoFit/>
          </a:bodyPr>
          <a:lstStyle/>
          <a:p>
            <a:pPr algn="ctr"/>
            <a:r>
              <a:rPr lang="en-US" sz="2000" dirty="0"/>
              <a:t>Time/Sample</a:t>
            </a:r>
          </a:p>
        </p:txBody>
      </p:sp>
      <p:cxnSp>
        <p:nvCxnSpPr>
          <p:cNvPr id="36" name="Straight Connector 35">
            <a:extLst>
              <a:ext uri="{FF2B5EF4-FFF2-40B4-BE49-F238E27FC236}">
                <a16:creationId xmlns:a16="http://schemas.microsoft.com/office/drawing/2014/main" id="{F7F03E5D-46FD-2047-A4D6-4D893390353F}"/>
              </a:ext>
            </a:extLst>
          </p:cNvPr>
          <p:cNvCxnSpPr/>
          <p:nvPr/>
        </p:nvCxnSpPr>
        <p:spPr>
          <a:xfrm>
            <a:off x="1947556" y="2511812"/>
            <a:ext cx="1142354"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a:extLst>
              <a:ext uri="{FF2B5EF4-FFF2-40B4-BE49-F238E27FC236}">
                <a16:creationId xmlns:a16="http://schemas.microsoft.com/office/drawing/2014/main" id="{3D1E48BB-E5C4-7647-86E9-743DC36757D2}"/>
              </a:ext>
            </a:extLst>
          </p:cNvPr>
          <p:cNvCxnSpPr>
            <a:cxnSpLocks/>
          </p:cNvCxnSpPr>
          <p:nvPr/>
        </p:nvCxnSpPr>
        <p:spPr>
          <a:xfrm>
            <a:off x="413443" y="2511812"/>
            <a:ext cx="220709" cy="0"/>
          </a:xfrm>
          <a:prstGeom prst="line">
            <a:avLst/>
          </a:prstGeom>
          <a:noFill/>
          <a:ln w="25400"/>
        </p:spPr>
        <p:style>
          <a:lnRef idx="2">
            <a:schemeClr val="accent1">
              <a:shade val="50000"/>
            </a:schemeClr>
          </a:lnRef>
          <a:fillRef idx="1">
            <a:schemeClr val="accent1"/>
          </a:fillRef>
          <a:effectRef idx="0">
            <a:schemeClr val="accent1"/>
          </a:effectRef>
          <a:fontRef idx="minor">
            <a:schemeClr val="lt1"/>
          </a:fontRef>
        </p:style>
      </p:cxnSp>
      <p:cxnSp>
        <p:nvCxnSpPr>
          <p:cNvPr id="40" name="Straight Connector 39">
            <a:extLst>
              <a:ext uri="{FF2B5EF4-FFF2-40B4-BE49-F238E27FC236}">
                <a16:creationId xmlns:a16="http://schemas.microsoft.com/office/drawing/2014/main" id="{44298D6E-4B4A-3D4C-BCD5-7BDE0A71EB5F}"/>
              </a:ext>
            </a:extLst>
          </p:cNvPr>
          <p:cNvCxnSpPr>
            <a:cxnSpLocks/>
          </p:cNvCxnSpPr>
          <p:nvPr/>
        </p:nvCxnSpPr>
        <p:spPr>
          <a:xfrm>
            <a:off x="5392568" y="2950511"/>
            <a:ext cx="2917053"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41" name="Straight Connector 40">
            <a:extLst>
              <a:ext uri="{FF2B5EF4-FFF2-40B4-BE49-F238E27FC236}">
                <a16:creationId xmlns:a16="http://schemas.microsoft.com/office/drawing/2014/main" id="{5458859B-651A-6341-BB69-E5FD70437299}"/>
              </a:ext>
            </a:extLst>
          </p:cNvPr>
          <p:cNvCxnSpPr/>
          <p:nvPr/>
        </p:nvCxnSpPr>
        <p:spPr>
          <a:xfrm flipV="1">
            <a:off x="5394845" y="880392"/>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42" name="TextBox 41">
            <a:extLst>
              <a:ext uri="{FF2B5EF4-FFF2-40B4-BE49-F238E27FC236}">
                <a16:creationId xmlns:a16="http://schemas.microsoft.com/office/drawing/2014/main" id="{13CB6A3E-F37A-E546-B590-B97401896090}"/>
              </a:ext>
            </a:extLst>
          </p:cNvPr>
          <p:cNvSpPr txBox="1"/>
          <p:nvPr/>
        </p:nvSpPr>
        <p:spPr>
          <a:xfrm rot="16200000">
            <a:off x="4538957" y="1776663"/>
            <a:ext cx="1264754" cy="400110"/>
          </a:xfrm>
          <a:prstGeom prst="rect">
            <a:avLst/>
          </a:prstGeom>
          <a:noFill/>
        </p:spPr>
        <p:txBody>
          <a:bodyPr wrap="square" rtlCol="0">
            <a:spAutoFit/>
          </a:bodyPr>
          <a:lstStyle/>
          <a:p>
            <a:pPr algn="ctr"/>
            <a:r>
              <a:rPr lang="en-US" sz="2000" dirty="0"/>
              <a:t>Amplitude</a:t>
            </a:r>
          </a:p>
        </p:txBody>
      </p:sp>
      <p:sp>
        <p:nvSpPr>
          <p:cNvPr id="43" name="TextBox 42">
            <a:extLst>
              <a:ext uri="{FF2B5EF4-FFF2-40B4-BE49-F238E27FC236}">
                <a16:creationId xmlns:a16="http://schemas.microsoft.com/office/drawing/2014/main" id="{3512823B-711B-5343-A8BB-8C13410C79FC}"/>
              </a:ext>
            </a:extLst>
          </p:cNvPr>
          <p:cNvSpPr txBox="1"/>
          <p:nvPr/>
        </p:nvSpPr>
        <p:spPr>
          <a:xfrm>
            <a:off x="6310589" y="2896509"/>
            <a:ext cx="1891905" cy="400110"/>
          </a:xfrm>
          <a:prstGeom prst="rect">
            <a:avLst/>
          </a:prstGeom>
          <a:noFill/>
        </p:spPr>
        <p:txBody>
          <a:bodyPr wrap="square" rtlCol="0">
            <a:spAutoFit/>
          </a:bodyPr>
          <a:lstStyle/>
          <a:p>
            <a:pPr algn="ctr"/>
            <a:r>
              <a:rPr lang="en-US" sz="2000" dirty="0"/>
              <a:t>Time/Sample</a:t>
            </a:r>
          </a:p>
        </p:txBody>
      </p:sp>
      <p:cxnSp>
        <p:nvCxnSpPr>
          <p:cNvPr id="46" name="Straight Connector 45">
            <a:extLst>
              <a:ext uri="{FF2B5EF4-FFF2-40B4-BE49-F238E27FC236}">
                <a16:creationId xmlns:a16="http://schemas.microsoft.com/office/drawing/2014/main" id="{2C7B2F01-5CAA-AE4A-8101-E82D6A35BC65}"/>
              </a:ext>
            </a:extLst>
          </p:cNvPr>
          <p:cNvCxnSpPr/>
          <p:nvPr/>
        </p:nvCxnSpPr>
        <p:spPr>
          <a:xfrm>
            <a:off x="7528487" y="2445180"/>
            <a:ext cx="484470"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47" name="Straight Connector 46">
            <a:extLst>
              <a:ext uri="{FF2B5EF4-FFF2-40B4-BE49-F238E27FC236}">
                <a16:creationId xmlns:a16="http://schemas.microsoft.com/office/drawing/2014/main" id="{DC6FD5E1-DD32-A84D-8C19-8907EA7D5155}"/>
              </a:ext>
            </a:extLst>
          </p:cNvPr>
          <p:cNvCxnSpPr>
            <a:cxnSpLocks/>
          </p:cNvCxnSpPr>
          <p:nvPr/>
        </p:nvCxnSpPr>
        <p:spPr>
          <a:xfrm>
            <a:off x="5379653" y="2463475"/>
            <a:ext cx="821684"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48" name="TextBox 47">
            <a:extLst>
              <a:ext uri="{FF2B5EF4-FFF2-40B4-BE49-F238E27FC236}">
                <a16:creationId xmlns:a16="http://schemas.microsoft.com/office/drawing/2014/main" id="{B32FF7D8-8DEF-064F-BB6C-FC6E94704D72}"/>
              </a:ext>
            </a:extLst>
          </p:cNvPr>
          <p:cNvSpPr txBox="1"/>
          <p:nvPr/>
        </p:nvSpPr>
        <p:spPr>
          <a:xfrm>
            <a:off x="663898" y="3350979"/>
            <a:ext cx="2567317" cy="400110"/>
          </a:xfrm>
          <a:prstGeom prst="rect">
            <a:avLst/>
          </a:prstGeom>
          <a:noFill/>
        </p:spPr>
        <p:txBody>
          <a:bodyPr wrap="square" rtlCol="0">
            <a:spAutoFit/>
          </a:bodyPr>
          <a:lstStyle/>
          <a:p>
            <a:pPr algn="ctr"/>
            <a:r>
              <a:rPr lang="en-US" sz="2000" dirty="0"/>
              <a:t>Transmitter signal</a:t>
            </a:r>
          </a:p>
        </p:txBody>
      </p:sp>
      <p:sp>
        <p:nvSpPr>
          <p:cNvPr id="49" name="TextBox 48">
            <a:extLst>
              <a:ext uri="{FF2B5EF4-FFF2-40B4-BE49-F238E27FC236}">
                <a16:creationId xmlns:a16="http://schemas.microsoft.com/office/drawing/2014/main" id="{9507FB71-C049-114B-BDE5-EE7ED5F55261}"/>
              </a:ext>
            </a:extLst>
          </p:cNvPr>
          <p:cNvSpPr txBox="1"/>
          <p:nvPr/>
        </p:nvSpPr>
        <p:spPr>
          <a:xfrm>
            <a:off x="5742304" y="3350979"/>
            <a:ext cx="2567317" cy="400110"/>
          </a:xfrm>
          <a:prstGeom prst="rect">
            <a:avLst/>
          </a:prstGeom>
          <a:noFill/>
        </p:spPr>
        <p:txBody>
          <a:bodyPr wrap="square" rtlCol="0">
            <a:spAutoFit/>
          </a:bodyPr>
          <a:lstStyle/>
          <a:p>
            <a:pPr algn="ctr"/>
            <a:r>
              <a:rPr lang="en-US" sz="2000" dirty="0"/>
              <a:t>Receiver signal</a:t>
            </a:r>
          </a:p>
        </p:txBody>
      </p:sp>
      <p:sp>
        <p:nvSpPr>
          <p:cNvPr id="3" name="Freeform 2">
            <a:extLst>
              <a:ext uri="{FF2B5EF4-FFF2-40B4-BE49-F238E27FC236}">
                <a16:creationId xmlns:a16="http://schemas.microsoft.com/office/drawing/2014/main" id="{160376B9-AD75-124F-BB78-A445CFCEEA53}"/>
              </a:ext>
            </a:extLst>
          </p:cNvPr>
          <p:cNvSpPr/>
          <p:nvPr/>
        </p:nvSpPr>
        <p:spPr>
          <a:xfrm>
            <a:off x="619932" y="1461126"/>
            <a:ext cx="666427" cy="1341747"/>
          </a:xfrm>
          <a:custGeom>
            <a:avLst/>
            <a:gdLst>
              <a:gd name="connsiteX0" fmla="*/ 0 w 666427"/>
              <a:gd name="connsiteY0" fmla="*/ 1049599 h 1341747"/>
              <a:gd name="connsiteX1" fmla="*/ 61993 w 666427"/>
              <a:gd name="connsiteY1" fmla="*/ 708637 h 1341747"/>
              <a:gd name="connsiteX2" fmla="*/ 170482 w 666427"/>
              <a:gd name="connsiteY2" fmla="*/ 1328569 h 1341747"/>
              <a:gd name="connsiteX3" fmla="*/ 232475 w 666427"/>
              <a:gd name="connsiteY3" fmla="*/ 11213 h 1341747"/>
              <a:gd name="connsiteX4" fmla="*/ 278970 w 666427"/>
              <a:gd name="connsiteY4" fmla="*/ 677640 h 1341747"/>
              <a:gd name="connsiteX5" fmla="*/ 371960 w 666427"/>
              <a:gd name="connsiteY5" fmla="*/ 383172 h 1341747"/>
              <a:gd name="connsiteX6" fmla="*/ 418454 w 666427"/>
              <a:gd name="connsiteY6" fmla="*/ 894616 h 1341747"/>
              <a:gd name="connsiteX7" fmla="*/ 511444 w 666427"/>
              <a:gd name="connsiteY7" fmla="*/ 677640 h 1341747"/>
              <a:gd name="connsiteX8" fmla="*/ 588936 w 666427"/>
              <a:gd name="connsiteY8" fmla="*/ 1328569 h 1341747"/>
              <a:gd name="connsiteX9" fmla="*/ 666427 w 666427"/>
              <a:gd name="connsiteY9" fmla="*/ 1018603 h 134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427" h="1341747">
                <a:moveTo>
                  <a:pt x="0" y="1049599"/>
                </a:moveTo>
                <a:cubicBezTo>
                  <a:pt x="16789" y="855870"/>
                  <a:pt x="33579" y="662142"/>
                  <a:pt x="61993" y="708637"/>
                </a:cubicBezTo>
                <a:cubicBezTo>
                  <a:pt x="90407" y="755132"/>
                  <a:pt x="142068" y="1444806"/>
                  <a:pt x="170482" y="1328569"/>
                </a:cubicBezTo>
                <a:cubicBezTo>
                  <a:pt x="198896" y="1212332"/>
                  <a:pt x="214394" y="119701"/>
                  <a:pt x="232475" y="11213"/>
                </a:cubicBezTo>
                <a:cubicBezTo>
                  <a:pt x="250556" y="-97275"/>
                  <a:pt x="255723" y="615647"/>
                  <a:pt x="278970" y="677640"/>
                </a:cubicBezTo>
                <a:cubicBezTo>
                  <a:pt x="302217" y="739633"/>
                  <a:pt x="348713" y="347009"/>
                  <a:pt x="371960" y="383172"/>
                </a:cubicBezTo>
                <a:cubicBezTo>
                  <a:pt x="395207" y="419335"/>
                  <a:pt x="395207" y="845538"/>
                  <a:pt x="418454" y="894616"/>
                </a:cubicBezTo>
                <a:cubicBezTo>
                  <a:pt x="441701" y="943694"/>
                  <a:pt x="483030" y="605315"/>
                  <a:pt x="511444" y="677640"/>
                </a:cubicBezTo>
                <a:cubicBezTo>
                  <a:pt x="539858" y="749965"/>
                  <a:pt x="563106" y="1271742"/>
                  <a:pt x="588936" y="1328569"/>
                </a:cubicBezTo>
                <a:cubicBezTo>
                  <a:pt x="614766" y="1385396"/>
                  <a:pt x="640596" y="1201999"/>
                  <a:pt x="666427" y="1018603"/>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a:extLst>
              <a:ext uri="{FF2B5EF4-FFF2-40B4-BE49-F238E27FC236}">
                <a16:creationId xmlns:a16="http://schemas.microsoft.com/office/drawing/2014/main" id="{F8849587-75E1-1949-B79E-705FB35D239D}"/>
              </a:ext>
            </a:extLst>
          </p:cNvPr>
          <p:cNvSpPr/>
          <p:nvPr/>
        </p:nvSpPr>
        <p:spPr>
          <a:xfrm>
            <a:off x="1283777" y="1505040"/>
            <a:ext cx="666427" cy="1341747"/>
          </a:xfrm>
          <a:custGeom>
            <a:avLst/>
            <a:gdLst>
              <a:gd name="connsiteX0" fmla="*/ 0 w 666427"/>
              <a:gd name="connsiteY0" fmla="*/ 1049599 h 1341747"/>
              <a:gd name="connsiteX1" fmla="*/ 61993 w 666427"/>
              <a:gd name="connsiteY1" fmla="*/ 708637 h 1341747"/>
              <a:gd name="connsiteX2" fmla="*/ 170482 w 666427"/>
              <a:gd name="connsiteY2" fmla="*/ 1328569 h 1341747"/>
              <a:gd name="connsiteX3" fmla="*/ 232475 w 666427"/>
              <a:gd name="connsiteY3" fmla="*/ 11213 h 1341747"/>
              <a:gd name="connsiteX4" fmla="*/ 278970 w 666427"/>
              <a:gd name="connsiteY4" fmla="*/ 677640 h 1341747"/>
              <a:gd name="connsiteX5" fmla="*/ 371960 w 666427"/>
              <a:gd name="connsiteY5" fmla="*/ 383172 h 1341747"/>
              <a:gd name="connsiteX6" fmla="*/ 418454 w 666427"/>
              <a:gd name="connsiteY6" fmla="*/ 894616 h 1341747"/>
              <a:gd name="connsiteX7" fmla="*/ 511444 w 666427"/>
              <a:gd name="connsiteY7" fmla="*/ 677640 h 1341747"/>
              <a:gd name="connsiteX8" fmla="*/ 588936 w 666427"/>
              <a:gd name="connsiteY8" fmla="*/ 1328569 h 1341747"/>
              <a:gd name="connsiteX9" fmla="*/ 666427 w 666427"/>
              <a:gd name="connsiteY9" fmla="*/ 1018603 h 134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427" h="1341747">
                <a:moveTo>
                  <a:pt x="0" y="1049599"/>
                </a:moveTo>
                <a:cubicBezTo>
                  <a:pt x="16789" y="855870"/>
                  <a:pt x="33579" y="662142"/>
                  <a:pt x="61993" y="708637"/>
                </a:cubicBezTo>
                <a:cubicBezTo>
                  <a:pt x="90407" y="755132"/>
                  <a:pt x="142068" y="1444806"/>
                  <a:pt x="170482" y="1328569"/>
                </a:cubicBezTo>
                <a:cubicBezTo>
                  <a:pt x="198896" y="1212332"/>
                  <a:pt x="214394" y="119701"/>
                  <a:pt x="232475" y="11213"/>
                </a:cubicBezTo>
                <a:cubicBezTo>
                  <a:pt x="250556" y="-97275"/>
                  <a:pt x="255723" y="615647"/>
                  <a:pt x="278970" y="677640"/>
                </a:cubicBezTo>
                <a:cubicBezTo>
                  <a:pt x="302217" y="739633"/>
                  <a:pt x="348713" y="347009"/>
                  <a:pt x="371960" y="383172"/>
                </a:cubicBezTo>
                <a:cubicBezTo>
                  <a:pt x="395207" y="419335"/>
                  <a:pt x="395207" y="845538"/>
                  <a:pt x="418454" y="894616"/>
                </a:cubicBezTo>
                <a:cubicBezTo>
                  <a:pt x="441701" y="943694"/>
                  <a:pt x="483030" y="605315"/>
                  <a:pt x="511444" y="677640"/>
                </a:cubicBezTo>
                <a:cubicBezTo>
                  <a:pt x="539858" y="749965"/>
                  <a:pt x="563106" y="1271742"/>
                  <a:pt x="588936" y="1328569"/>
                </a:cubicBezTo>
                <a:cubicBezTo>
                  <a:pt x="614766" y="1385396"/>
                  <a:pt x="640596" y="1201999"/>
                  <a:pt x="666427" y="1018603"/>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5D342BBE-A594-834B-8CA5-14C7C103D749}"/>
              </a:ext>
            </a:extLst>
          </p:cNvPr>
          <p:cNvCxnSpPr>
            <a:cxnSpLocks/>
          </p:cNvCxnSpPr>
          <p:nvPr/>
        </p:nvCxnSpPr>
        <p:spPr>
          <a:xfrm flipH="1">
            <a:off x="1330271" y="1357036"/>
            <a:ext cx="814954" cy="0"/>
          </a:xfrm>
          <a:prstGeom prst="line">
            <a:avLst/>
          </a:prstGeom>
          <a:ln w="44450">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49457A5-87B0-1241-8644-AA2DC64FEE19}"/>
              </a:ext>
            </a:extLst>
          </p:cNvPr>
          <p:cNvSpPr txBox="1"/>
          <p:nvPr/>
        </p:nvSpPr>
        <p:spPr>
          <a:xfrm>
            <a:off x="1302536" y="865120"/>
            <a:ext cx="2991168" cy="461665"/>
          </a:xfrm>
          <a:prstGeom prst="rect">
            <a:avLst/>
          </a:prstGeom>
          <a:noFill/>
        </p:spPr>
        <p:txBody>
          <a:bodyPr wrap="square" rtlCol="0">
            <a:spAutoFit/>
          </a:bodyPr>
          <a:lstStyle/>
          <a:p>
            <a:pPr algn="ctr"/>
            <a:r>
              <a:rPr lang="en-US" sz="2400" dirty="0"/>
              <a:t>Two identical replicas</a:t>
            </a:r>
          </a:p>
        </p:txBody>
      </p:sp>
      <p:cxnSp>
        <p:nvCxnSpPr>
          <p:cNvPr id="27" name="Straight Connector 26">
            <a:extLst>
              <a:ext uri="{FF2B5EF4-FFF2-40B4-BE49-F238E27FC236}">
                <a16:creationId xmlns:a16="http://schemas.microsoft.com/office/drawing/2014/main" id="{C2FCC829-B6BB-D441-8443-95DF78A85D96}"/>
              </a:ext>
            </a:extLst>
          </p:cNvPr>
          <p:cNvCxnSpPr>
            <a:cxnSpLocks/>
          </p:cNvCxnSpPr>
          <p:nvPr/>
        </p:nvCxnSpPr>
        <p:spPr>
          <a:xfrm flipH="1">
            <a:off x="468823" y="1363136"/>
            <a:ext cx="814954" cy="0"/>
          </a:xfrm>
          <a:prstGeom prst="line">
            <a:avLst/>
          </a:prstGeom>
          <a:ln w="44450">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28" name="Freeform 27">
            <a:extLst>
              <a:ext uri="{FF2B5EF4-FFF2-40B4-BE49-F238E27FC236}">
                <a16:creationId xmlns:a16="http://schemas.microsoft.com/office/drawing/2014/main" id="{372F21D1-F5DF-7D43-9D2C-7A8C8BBA3CDD}"/>
              </a:ext>
            </a:extLst>
          </p:cNvPr>
          <p:cNvSpPr/>
          <p:nvPr/>
        </p:nvSpPr>
        <p:spPr>
          <a:xfrm>
            <a:off x="6201337" y="1915875"/>
            <a:ext cx="666427" cy="688529"/>
          </a:xfrm>
          <a:custGeom>
            <a:avLst/>
            <a:gdLst>
              <a:gd name="connsiteX0" fmla="*/ 0 w 666427"/>
              <a:gd name="connsiteY0" fmla="*/ 1049599 h 1341747"/>
              <a:gd name="connsiteX1" fmla="*/ 61993 w 666427"/>
              <a:gd name="connsiteY1" fmla="*/ 708637 h 1341747"/>
              <a:gd name="connsiteX2" fmla="*/ 170482 w 666427"/>
              <a:gd name="connsiteY2" fmla="*/ 1328569 h 1341747"/>
              <a:gd name="connsiteX3" fmla="*/ 232475 w 666427"/>
              <a:gd name="connsiteY3" fmla="*/ 11213 h 1341747"/>
              <a:gd name="connsiteX4" fmla="*/ 278970 w 666427"/>
              <a:gd name="connsiteY4" fmla="*/ 677640 h 1341747"/>
              <a:gd name="connsiteX5" fmla="*/ 371960 w 666427"/>
              <a:gd name="connsiteY5" fmla="*/ 383172 h 1341747"/>
              <a:gd name="connsiteX6" fmla="*/ 418454 w 666427"/>
              <a:gd name="connsiteY6" fmla="*/ 894616 h 1341747"/>
              <a:gd name="connsiteX7" fmla="*/ 511444 w 666427"/>
              <a:gd name="connsiteY7" fmla="*/ 677640 h 1341747"/>
              <a:gd name="connsiteX8" fmla="*/ 588936 w 666427"/>
              <a:gd name="connsiteY8" fmla="*/ 1328569 h 1341747"/>
              <a:gd name="connsiteX9" fmla="*/ 666427 w 666427"/>
              <a:gd name="connsiteY9" fmla="*/ 1018603 h 134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427" h="1341747">
                <a:moveTo>
                  <a:pt x="0" y="1049599"/>
                </a:moveTo>
                <a:cubicBezTo>
                  <a:pt x="16789" y="855870"/>
                  <a:pt x="33579" y="662142"/>
                  <a:pt x="61993" y="708637"/>
                </a:cubicBezTo>
                <a:cubicBezTo>
                  <a:pt x="90407" y="755132"/>
                  <a:pt x="142068" y="1444806"/>
                  <a:pt x="170482" y="1328569"/>
                </a:cubicBezTo>
                <a:cubicBezTo>
                  <a:pt x="198896" y="1212332"/>
                  <a:pt x="214394" y="119701"/>
                  <a:pt x="232475" y="11213"/>
                </a:cubicBezTo>
                <a:cubicBezTo>
                  <a:pt x="250556" y="-97275"/>
                  <a:pt x="255723" y="615647"/>
                  <a:pt x="278970" y="677640"/>
                </a:cubicBezTo>
                <a:cubicBezTo>
                  <a:pt x="302217" y="739633"/>
                  <a:pt x="348713" y="347009"/>
                  <a:pt x="371960" y="383172"/>
                </a:cubicBezTo>
                <a:cubicBezTo>
                  <a:pt x="395207" y="419335"/>
                  <a:pt x="395207" y="845538"/>
                  <a:pt x="418454" y="894616"/>
                </a:cubicBezTo>
                <a:cubicBezTo>
                  <a:pt x="441701" y="943694"/>
                  <a:pt x="483030" y="605315"/>
                  <a:pt x="511444" y="677640"/>
                </a:cubicBezTo>
                <a:cubicBezTo>
                  <a:pt x="539858" y="749965"/>
                  <a:pt x="563106" y="1271742"/>
                  <a:pt x="588936" y="1328569"/>
                </a:cubicBezTo>
                <a:cubicBezTo>
                  <a:pt x="614766" y="1385396"/>
                  <a:pt x="640596" y="1201999"/>
                  <a:pt x="666427" y="1018603"/>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a:extLst>
              <a:ext uri="{FF2B5EF4-FFF2-40B4-BE49-F238E27FC236}">
                <a16:creationId xmlns:a16="http://schemas.microsoft.com/office/drawing/2014/main" id="{90E2CF12-6932-CF43-AD58-FECE87E73B81}"/>
              </a:ext>
            </a:extLst>
          </p:cNvPr>
          <p:cNvSpPr/>
          <p:nvPr/>
        </p:nvSpPr>
        <p:spPr>
          <a:xfrm>
            <a:off x="6863230" y="1944758"/>
            <a:ext cx="666427" cy="688529"/>
          </a:xfrm>
          <a:custGeom>
            <a:avLst/>
            <a:gdLst>
              <a:gd name="connsiteX0" fmla="*/ 0 w 666427"/>
              <a:gd name="connsiteY0" fmla="*/ 1049599 h 1341747"/>
              <a:gd name="connsiteX1" fmla="*/ 61993 w 666427"/>
              <a:gd name="connsiteY1" fmla="*/ 708637 h 1341747"/>
              <a:gd name="connsiteX2" fmla="*/ 170482 w 666427"/>
              <a:gd name="connsiteY2" fmla="*/ 1328569 h 1341747"/>
              <a:gd name="connsiteX3" fmla="*/ 232475 w 666427"/>
              <a:gd name="connsiteY3" fmla="*/ 11213 h 1341747"/>
              <a:gd name="connsiteX4" fmla="*/ 278970 w 666427"/>
              <a:gd name="connsiteY4" fmla="*/ 677640 h 1341747"/>
              <a:gd name="connsiteX5" fmla="*/ 371960 w 666427"/>
              <a:gd name="connsiteY5" fmla="*/ 383172 h 1341747"/>
              <a:gd name="connsiteX6" fmla="*/ 418454 w 666427"/>
              <a:gd name="connsiteY6" fmla="*/ 894616 h 1341747"/>
              <a:gd name="connsiteX7" fmla="*/ 511444 w 666427"/>
              <a:gd name="connsiteY7" fmla="*/ 677640 h 1341747"/>
              <a:gd name="connsiteX8" fmla="*/ 588936 w 666427"/>
              <a:gd name="connsiteY8" fmla="*/ 1328569 h 1341747"/>
              <a:gd name="connsiteX9" fmla="*/ 666427 w 666427"/>
              <a:gd name="connsiteY9" fmla="*/ 1018603 h 134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427" h="1341747">
                <a:moveTo>
                  <a:pt x="0" y="1049599"/>
                </a:moveTo>
                <a:cubicBezTo>
                  <a:pt x="16789" y="855870"/>
                  <a:pt x="33579" y="662142"/>
                  <a:pt x="61993" y="708637"/>
                </a:cubicBezTo>
                <a:cubicBezTo>
                  <a:pt x="90407" y="755132"/>
                  <a:pt x="142068" y="1444806"/>
                  <a:pt x="170482" y="1328569"/>
                </a:cubicBezTo>
                <a:cubicBezTo>
                  <a:pt x="198896" y="1212332"/>
                  <a:pt x="214394" y="119701"/>
                  <a:pt x="232475" y="11213"/>
                </a:cubicBezTo>
                <a:cubicBezTo>
                  <a:pt x="250556" y="-97275"/>
                  <a:pt x="255723" y="615647"/>
                  <a:pt x="278970" y="677640"/>
                </a:cubicBezTo>
                <a:cubicBezTo>
                  <a:pt x="302217" y="739633"/>
                  <a:pt x="348713" y="347009"/>
                  <a:pt x="371960" y="383172"/>
                </a:cubicBezTo>
                <a:cubicBezTo>
                  <a:pt x="395207" y="419335"/>
                  <a:pt x="395207" y="845538"/>
                  <a:pt x="418454" y="894616"/>
                </a:cubicBezTo>
                <a:cubicBezTo>
                  <a:pt x="441701" y="943694"/>
                  <a:pt x="483030" y="605315"/>
                  <a:pt x="511444" y="677640"/>
                </a:cubicBezTo>
                <a:cubicBezTo>
                  <a:pt x="539858" y="749965"/>
                  <a:pt x="563106" y="1271742"/>
                  <a:pt x="588936" y="1328569"/>
                </a:cubicBezTo>
                <a:cubicBezTo>
                  <a:pt x="614766" y="1385396"/>
                  <a:pt x="640596" y="1201999"/>
                  <a:pt x="666427" y="1018603"/>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35" name="Straight Connector 34">
            <a:extLst>
              <a:ext uri="{FF2B5EF4-FFF2-40B4-BE49-F238E27FC236}">
                <a16:creationId xmlns:a16="http://schemas.microsoft.com/office/drawing/2014/main" id="{E1AF43FD-EDB1-634F-A94A-179FFF448FAD}"/>
              </a:ext>
            </a:extLst>
          </p:cNvPr>
          <p:cNvCxnSpPr>
            <a:cxnSpLocks/>
          </p:cNvCxnSpPr>
          <p:nvPr/>
        </p:nvCxnSpPr>
        <p:spPr>
          <a:xfrm flipH="1">
            <a:off x="7056219" y="1774775"/>
            <a:ext cx="814954" cy="0"/>
          </a:xfrm>
          <a:prstGeom prst="line">
            <a:avLst/>
          </a:prstGeom>
          <a:ln w="44450">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F546D281-3877-C948-9B93-A4CB3B300EFF}"/>
              </a:ext>
            </a:extLst>
          </p:cNvPr>
          <p:cNvSpPr txBox="1"/>
          <p:nvPr/>
        </p:nvSpPr>
        <p:spPr>
          <a:xfrm>
            <a:off x="6039435" y="834667"/>
            <a:ext cx="2991168" cy="830997"/>
          </a:xfrm>
          <a:prstGeom prst="rect">
            <a:avLst/>
          </a:prstGeom>
          <a:noFill/>
        </p:spPr>
        <p:txBody>
          <a:bodyPr wrap="square" rtlCol="0">
            <a:spAutoFit/>
          </a:bodyPr>
          <a:lstStyle/>
          <a:p>
            <a:pPr algn="ctr"/>
            <a:r>
              <a:rPr lang="en-US" sz="2400" dirty="0"/>
              <a:t>Two similarly</a:t>
            </a:r>
          </a:p>
          <a:p>
            <a:pPr algn="ctr"/>
            <a:r>
              <a:rPr lang="en-US" sz="2400" dirty="0"/>
              <a:t>distorted replicas</a:t>
            </a:r>
          </a:p>
        </p:txBody>
      </p:sp>
      <p:cxnSp>
        <p:nvCxnSpPr>
          <p:cNvPr id="50" name="Straight Connector 49">
            <a:extLst>
              <a:ext uri="{FF2B5EF4-FFF2-40B4-BE49-F238E27FC236}">
                <a16:creationId xmlns:a16="http://schemas.microsoft.com/office/drawing/2014/main" id="{20241C4C-6F98-D040-9419-33B44966A937}"/>
              </a:ext>
            </a:extLst>
          </p:cNvPr>
          <p:cNvCxnSpPr>
            <a:cxnSpLocks/>
          </p:cNvCxnSpPr>
          <p:nvPr/>
        </p:nvCxnSpPr>
        <p:spPr>
          <a:xfrm flipH="1">
            <a:off x="6194771" y="1780875"/>
            <a:ext cx="814954" cy="0"/>
          </a:xfrm>
          <a:prstGeom prst="line">
            <a:avLst/>
          </a:prstGeom>
          <a:ln w="44450">
            <a:solidFill>
              <a:srgbClr val="FF0000"/>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13573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79C326-A87F-B340-AFDF-A392F07338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Signal detection</a:t>
            </a:r>
          </a:p>
        </p:txBody>
      </p:sp>
      <p:sp>
        <p:nvSpPr>
          <p:cNvPr id="33" name="TextBox 32">
            <a:extLst>
              <a:ext uri="{FF2B5EF4-FFF2-40B4-BE49-F238E27FC236}">
                <a16:creationId xmlns:a16="http://schemas.microsoft.com/office/drawing/2014/main" id="{707DEBE2-37D7-7746-9858-BCC0A2569365}"/>
              </a:ext>
            </a:extLst>
          </p:cNvPr>
          <p:cNvSpPr txBox="1"/>
          <p:nvPr/>
        </p:nvSpPr>
        <p:spPr>
          <a:xfrm>
            <a:off x="3563539" y="2430237"/>
            <a:ext cx="4480081" cy="1384995"/>
          </a:xfrm>
          <a:prstGeom prst="rect">
            <a:avLst/>
          </a:prstGeom>
          <a:noFill/>
        </p:spPr>
        <p:txBody>
          <a:bodyPr wrap="square" rtlCol="0">
            <a:spAutoFit/>
          </a:bodyPr>
          <a:lstStyle/>
          <a:p>
            <a:pPr algn="ctr"/>
            <a:r>
              <a:rPr lang="en-US" sz="2800" dirty="0"/>
              <a:t>Matching with itself</a:t>
            </a:r>
          </a:p>
          <a:p>
            <a:pPr algn="ctr"/>
            <a:r>
              <a:rPr lang="en-US" sz="2800" dirty="0"/>
              <a:t>(window size = half of the signal length)</a:t>
            </a:r>
          </a:p>
        </p:txBody>
      </p:sp>
      <p:sp>
        <p:nvSpPr>
          <p:cNvPr id="18" name="TextBox 17">
            <a:extLst>
              <a:ext uri="{FF2B5EF4-FFF2-40B4-BE49-F238E27FC236}">
                <a16:creationId xmlns:a16="http://schemas.microsoft.com/office/drawing/2014/main" id="{CC3C61E2-6A7A-AD41-B5FC-FAF55AA86E23}"/>
              </a:ext>
            </a:extLst>
          </p:cNvPr>
          <p:cNvSpPr txBox="1"/>
          <p:nvPr/>
        </p:nvSpPr>
        <p:spPr>
          <a:xfrm>
            <a:off x="147221" y="4055974"/>
            <a:ext cx="3029931" cy="584775"/>
          </a:xfrm>
          <a:prstGeom prst="rect">
            <a:avLst/>
          </a:prstGeom>
          <a:solidFill>
            <a:schemeClr val="accent1">
              <a:lumMod val="50000"/>
            </a:schemeClr>
          </a:solidFill>
        </p:spPr>
        <p:txBody>
          <a:bodyPr wrap="square" rtlCol="0">
            <a:spAutoFit/>
          </a:bodyPr>
          <a:lstStyle/>
          <a:p>
            <a:r>
              <a:rPr lang="en-US" sz="3200" dirty="0">
                <a:solidFill>
                  <a:schemeClr val="bg1"/>
                </a:solidFill>
              </a:rPr>
              <a:t>Auto-Correlation</a:t>
            </a:r>
          </a:p>
        </p:txBody>
      </p:sp>
      <p:pic>
        <p:nvPicPr>
          <p:cNvPr id="21" name="Picture 20">
            <a:extLst>
              <a:ext uri="{FF2B5EF4-FFF2-40B4-BE49-F238E27FC236}">
                <a16:creationId xmlns:a16="http://schemas.microsoft.com/office/drawing/2014/main" id="{409808B6-12A9-8F43-B1EF-10B1C33B68FB}"/>
              </a:ext>
            </a:extLst>
          </p:cNvPr>
          <p:cNvPicPr>
            <a:picLocks noChangeAspect="1"/>
          </p:cNvPicPr>
          <p:nvPr/>
        </p:nvPicPr>
        <p:blipFill rotWithShape="1">
          <a:blip r:embed="rId2"/>
          <a:srcRect l="54764" t="29689" r="28914" b="25528"/>
          <a:stretch/>
        </p:blipFill>
        <p:spPr>
          <a:xfrm>
            <a:off x="1767348" y="1235108"/>
            <a:ext cx="1115568" cy="915164"/>
          </a:xfrm>
          <a:prstGeom prst="rect">
            <a:avLst/>
          </a:prstGeom>
        </p:spPr>
      </p:pic>
      <p:sp>
        <p:nvSpPr>
          <p:cNvPr id="26" name="TextBox 25">
            <a:extLst>
              <a:ext uri="{FF2B5EF4-FFF2-40B4-BE49-F238E27FC236}">
                <a16:creationId xmlns:a16="http://schemas.microsoft.com/office/drawing/2014/main" id="{0D74B2DD-A771-F442-93B3-9B755ACA03A8}"/>
              </a:ext>
            </a:extLst>
          </p:cNvPr>
          <p:cNvSpPr txBox="1"/>
          <p:nvPr/>
        </p:nvSpPr>
        <p:spPr>
          <a:xfrm>
            <a:off x="5677377" y="1431415"/>
            <a:ext cx="2764069" cy="461665"/>
          </a:xfrm>
          <a:prstGeom prst="rect">
            <a:avLst/>
          </a:prstGeom>
          <a:noFill/>
        </p:spPr>
        <p:txBody>
          <a:bodyPr wrap="square" rtlCol="0">
            <a:spAutoFit/>
          </a:bodyPr>
          <a:lstStyle/>
          <a:p>
            <a:pPr algn="ctr"/>
            <a:r>
              <a:rPr lang="en-US" sz="2400" dirty="0"/>
              <a:t>Received signal</a:t>
            </a:r>
          </a:p>
        </p:txBody>
      </p:sp>
      <p:grpSp>
        <p:nvGrpSpPr>
          <p:cNvPr id="3" name="Group 2">
            <a:extLst>
              <a:ext uri="{FF2B5EF4-FFF2-40B4-BE49-F238E27FC236}">
                <a16:creationId xmlns:a16="http://schemas.microsoft.com/office/drawing/2014/main" id="{802FD741-5172-3546-A514-424DF9C372F5}"/>
              </a:ext>
            </a:extLst>
          </p:cNvPr>
          <p:cNvGrpSpPr/>
          <p:nvPr/>
        </p:nvGrpSpPr>
        <p:grpSpPr>
          <a:xfrm>
            <a:off x="3044073" y="1049063"/>
            <a:ext cx="2633304" cy="717412"/>
            <a:chOff x="5379653" y="1915875"/>
            <a:chExt cx="2633304" cy="717412"/>
          </a:xfrm>
        </p:grpSpPr>
        <p:cxnSp>
          <p:nvCxnSpPr>
            <p:cNvPr id="23" name="Straight Connector 22">
              <a:extLst>
                <a:ext uri="{FF2B5EF4-FFF2-40B4-BE49-F238E27FC236}">
                  <a16:creationId xmlns:a16="http://schemas.microsoft.com/office/drawing/2014/main" id="{CC42A757-82E9-634B-8FC7-F270919CD5E0}"/>
                </a:ext>
              </a:extLst>
            </p:cNvPr>
            <p:cNvCxnSpPr/>
            <p:nvPr/>
          </p:nvCxnSpPr>
          <p:spPr>
            <a:xfrm>
              <a:off x="7528487" y="2445180"/>
              <a:ext cx="484470"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cxnSp>
          <p:nvCxnSpPr>
            <p:cNvPr id="24" name="Straight Connector 23">
              <a:extLst>
                <a:ext uri="{FF2B5EF4-FFF2-40B4-BE49-F238E27FC236}">
                  <a16:creationId xmlns:a16="http://schemas.microsoft.com/office/drawing/2014/main" id="{CFDC2A75-F473-8C42-8209-614F7F17E682}"/>
                </a:ext>
              </a:extLst>
            </p:cNvPr>
            <p:cNvCxnSpPr>
              <a:cxnSpLocks/>
            </p:cNvCxnSpPr>
            <p:nvPr/>
          </p:nvCxnSpPr>
          <p:spPr>
            <a:xfrm>
              <a:off x="5379653" y="2463475"/>
              <a:ext cx="821684" cy="0"/>
            </a:xfrm>
            <a:prstGeom prst="line">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cxnSp>
        <p:sp>
          <p:nvSpPr>
            <p:cNvPr id="25" name="Freeform 24">
              <a:extLst>
                <a:ext uri="{FF2B5EF4-FFF2-40B4-BE49-F238E27FC236}">
                  <a16:creationId xmlns:a16="http://schemas.microsoft.com/office/drawing/2014/main" id="{161938F7-8ABD-8440-9854-7E573E141295}"/>
                </a:ext>
              </a:extLst>
            </p:cNvPr>
            <p:cNvSpPr/>
            <p:nvPr/>
          </p:nvSpPr>
          <p:spPr>
            <a:xfrm>
              <a:off x="6201337" y="1915875"/>
              <a:ext cx="666427" cy="688529"/>
            </a:xfrm>
            <a:custGeom>
              <a:avLst/>
              <a:gdLst>
                <a:gd name="connsiteX0" fmla="*/ 0 w 666427"/>
                <a:gd name="connsiteY0" fmla="*/ 1049599 h 1341747"/>
                <a:gd name="connsiteX1" fmla="*/ 61993 w 666427"/>
                <a:gd name="connsiteY1" fmla="*/ 708637 h 1341747"/>
                <a:gd name="connsiteX2" fmla="*/ 170482 w 666427"/>
                <a:gd name="connsiteY2" fmla="*/ 1328569 h 1341747"/>
                <a:gd name="connsiteX3" fmla="*/ 232475 w 666427"/>
                <a:gd name="connsiteY3" fmla="*/ 11213 h 1341747"/>
                <a:gd name="connsiteX4" fmla="*/ 278970 w 666427"/>
                <a:gd name="connsiteY4" fmla="*/ 677640 h 1341747"/>
                <a:gd name="connsiteX5" fmla="*/ 371960 w 666427"/>
                <a:gd name="connsiteY5" fmla="*/ 383172 h 1341747"/>
                <a:gd name="connsiteX6" fmla="*/ 418454 w 666427"/>
                <a:gd name="connsiteY6" fmla="*/ 894616 h 1341747"/>
                <a:gd name="connsiteX7" fmla="*/ 511444 w 666427"/>
                <a:gd name="connsiteY7" fmla="*/ 677640 h 1341747"/>
                <a:gd name="connsiteX8" fmla="*/ 588936 w 666427"/>
                <a:gd name="connsiteY8" fmla="*/ 1328569 h 1341747"/>
                <a:gd name="connsiteX9" fmla="*/ 666427 w 666427"/>
                <a:gd name="connsiteY9" fmla="*/ 1018603 h 134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427" h="1341747">
                  <a:moveTo>
                    <a:pt x="0" y="1049599"/>
                  </a:moveTo>
                  <a:cubicBezTo>
                    <a:pt x="16789" y="855870"/>
                    <a:pt x="33579" y="662142"/>
                    <a:pt x="61993" y="708637"/>
                  </a:cubicBezTo>
                  <a:cubicBezTo>
                    <a:pt x="90407" y="755132"/>
                    <a:pt x="142068" y="1444806"/>
                    <a:pt x="170482" y="1328569"/>
                  </a:cubicBezTo>
                  <a:cubicBezTo>
                    <a:pt x="198896" y="1212332"/>
                    <a:pt x="214394" y="119701"/>
                    <a:pt x="232475" y="11213"/>
                  </a:cubicBezTo>
                  <a:cubicBezTo>
                    <a:pt x="250556" y="-97275"/>
                    <a:pt x="255723" y="615647"/>
                    <a:pt x="278970" y="677640"/>
                  </a:cubicBezTo>
                  <a:cubicBezTo>
                    <a:pt x="302217" y="739633"/>
                    <a:pt x="348713" y="347009"/>
                    <a:pt x="371960" y="383172"/>
                  </a:cubicBezTo>
                  <a:cubicBezTo>
                    <a:pt x="395207" y="419335"/>
                    <a:pt x="395207" y="845538"/>
                    <a:pt x="418454" y="894616"/>
                  </a:cubicBezTo>
                  <a:cubicBezTo>
                    <a:pt x="441701" y="943694"/>
                    <a:pt x="483030" y="605315"/>
                    <a:pt x="511444" y="677640"/>
                  </a:cubicBezTo>
                  <a:cubicBezTo>
                    <a:pt x="539858" y="749965"/>
                    <a:pt x="563106" y="1271742"/>
                    <a:pt x="588936" y="1328569"/>
                  </a:cubicBezTo>
                  <a:cubicBezTo>
                    <a:pt x="614766" y="1385396"/>
                    <a:pt x="640596" y="1201999"/>
                    <a:pt x="666427" y="1018603"/>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11008497-D106-D245-B224-952FF5950BE6}"/>
                </a:ext>
              </a:extLst>
            </p:cNvPr>
            <p:cNvSpPr/>
            <p:nvPr/>
          </p:nvSpPr>
          <p:spPr>
            <a:xfrm>
              <a:off x="6863230" y="1944758"/>
              <a:ext cx="666427" cy="688529"/>
            </a:xfrm>
            <a:custGeom>
              <a:avLst/>
              <a:gdLst>
                <a:gd name="connsiteX0" fmla="*/ 0 w 666427"/>
                <a:gd name="connsiteY0" fmla="*/ 1049599 h 1341747"/>
                <a:gd name="connsiteX1" fmla="*/ 61993 w 666427"/>
                <a:gd name="connsiteY1" fmla="*/ 708637 h 1341747"/>
                <a:gd name="connsiteX2" fmla="*/ 170482 w 666427"/>
                <a:gd name="connsiteY2" fmla="*/ 1328569 h 1341747"/>
                <a:gd name="connsiteX3" fmla="*/ 232475 w 666427"/>
                <a:gd name="connsiteY3" fmla="*/ 11213 h 1341747"/>
                <a:gd name="connsiteX4" fmla="*/ 278970 w 666427"/>
                <a:gd name="connsiteY4" fmla="*/ 677640 h 1341747"/>
                <a:gd name="connsiteX5" fmla="*/ 371960 w 666427"/>
                <a:gd name="connsiteY5" fmla="*/ 383172 h 1341747"/>
                <a:gd name="connsiteX6" fmla="*/ 418454 w 666427"/>
                <a:gd name="connsiteY6" fmla="*/ 894616 h 1341747"/>
                <a:gd name="connsiteX7" fmla="*/ 511444 w 666427"/>
                <a:gd name="connsiteY7" fmla="*/ 677640 h 1341747"/>
                <a:gd name="connsiteX8" fmla="*/ 588936 w 666427"/>
                <a:gd name="connsiteY8" fmla="*/ 1328569 h 1341747"/>
                <a:gd name="connsiteX9" fmla="*/ 666427 w 666427"/>
                <a:gd name="connsiteY9" fmla="*/ 1018603 h 1341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6427" h="1341747">
                  <a:moveTo>
                    <a:pt x="0" y="1049599"/>
                  </a:moveTo>
                  <a:cubicBezTo>
                    <a:pt x="16789" y="855870"/>
                    <a:pt x="33579" y="662142"/>
                    <a:pt x="61993" y="708637"/>
                  </a:cubicBezTo>
                  <a:cubicBezTo>
                    <a:pt x="90407" y="755132"/>
                    <a:pt x="142068" y="1444806"/>
                    <a:pt x="170482" y="1328569"/>
                  </a:cubicBezTo>
                  <a:cubicBezTo>
                    <a:pt x="198896" y="1212332"/>
                    <a:pt x="214394" y="119701"/>
                    <a:pt x="232475" y="11213"/>
                  </a:cubicBezTo>
                  <a:cubicBezTo>
                    <a:pt x="250556" y="-97275"/>
                    <a:pt x="255723" y="615647"/>
                    <a:pt x="278970" y="677640"/>
                  </a:cubicBezTo>
                  <a:cubicBezTo>
                    <a:pt x="302217" y="739633"/>
                    <a:pt x="348713" y="347009"/>
                    <a:pt x="371960" y="383172"/>
                  </a:cubicBezTo>
                  <a:cubicBezTo>
                    <a:pt x="395207" y="419335"/>
                    <a:pt x="395207" y="845538"/>
                    <a:pt x="418454" y="894616"/>
                  </a:cubicBezTo>
                  <a:cubicBezTo>
                    <a:pt x="441701" y="943694"/>
                    <a:pt x="483030" y="605315"/>
                    <a:pt x="511444" y="677640"/>
                  </a:cubicBezTo>
                  <a:cubicBezTo>
                    <a:pt x="539858" y="749965"/>
                    <a:pt x="563106" y="1271742"/>
                    <a:pt x="588936" y="1328569"/>
                  </a:cubicBezTo>
                  <a:cubicBezTo>
                    <a:pt x="614766" y="1385396"/>
                    <a:pt x="640596" y="1201999"/>
                    <a:pt x="666427" y="1018603"/>
                  </a:cubicBezTo>
                </a:path>
              </a:pathLst>
            </a:cu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9" name="Picture 8">
            <a:extLst>
              <a:ext uri="{FF2B5EF4-FFF2-40B4-BE49-F238E27FC236}">
                <a16:creationId xmlns:a16="http://schemas.microsoft.com/office/drawing/2014/main" id="{6F55A570-7A1F-AC4B-99F0-9B1D0DFF16ED}"/>
              </a:ext>
            </a:extLst>
          </p:cNvPr>
          <p:cNvPicPr>
            <a:picLocks noChangeAspect="1"/>
          </p:cNvPicPr>
          <p:nvPr/>
        </p:nvPicPr>
        <p:blipFill>
          <a:blip r:embed="rId3"/>
          <a:stretch>
            <a:fillRect/>
          </a:stretch>
        </p:blipFill>
        <p:spPr>
          <a:xfrm>
            <a:off x="1368363" y="4791882"/>
            <a:ext cx="6985000" cy="1893455"/>
          </a:xfrm>
          <a:prstGeom prst="rect">
            <a:avLst/>
          </a:prstGeom>
        </p:spPr>
      </p:pic>
      <p:cxnSp>
        <p:nvCxnSpPr>
          <p:cNvPr id="6" name="Straight Connector 5">
            <a:extLst>
              <a:ext uri="{FF2B5EF4-FFF2-40B4-BE49-F238E27FC236}">
                <a16:creationId xmlns:a16="http://schemas.microsoft.com/office/drawing/2014/main" id="{62E7DFB2-6581-C04A-BA1B-2ADE935922DC}"/>
              </a:ext>
            </a:extLst>
          </p:cNvPr>
          <p:cNvCxnSpPr/>
          <p:nvPr/>
        </p:nvCxnSpPr>
        <p:spPr>
          <a:xfrm>
            <a:off x="3454915" y="1893080"/>
            <a:ext cx="635972" cy="0"/>
          </a:xfrm>
          <a:prstGeom prst="line">
            <a:avLst/>
          </a:prstGeom>
          <a:ln w="508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01F0914-EF45-104B-A692-FAB671E55171}"/>
              </a:ext>
            </a:extLst>
          </p:cNvPr>
          <p:cNvCxnSpPr/>
          <p:nvPr/>
        </p:nvCxnSpPr>
        <p:spPr>
          <a:xfrm>
            <a:off x="4167974" y="1893080"/>
            <a:ext cx="635972" cy="0"/>
          </a:xfrm>
          <a:prstGeom prst="line">
            <a:avLst/>
          </a:prstGeom>
          <a:ln w="3810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68084E01-733C-5A4A-9E0B-491DEF4F6852}"/>
              </a:ext>
            </a:extLst>
          </p:cNvPr>
          <p:cNvSpPr/>
          <p:nvPr/>
        </p:nvSpPr>
        <p:spPr>
          <a:xfrm>
            <a:off x="3766088" y="1999281"/>
            <a:ext cx="650929" cy="496029"/>
          </a:xfrm>
          <a:custGeom>
            <a:avLst/>
            <a:gdLst>
              <a:gd name="connsiteX0" fmla="*/ 0 w 650929"/>
              <a:gd name="connsiteY0" fmla="*/ 0 h 496029"/>
              <a:gd name="connsiteX1" fmla="*/ 340963 w 650929"/>
              <a:gd name="connsiteY1" fmla="*/ 495946 h 496029"/>
              <a:gd name="connsiteX2" fmla="*/ 650929 w 650929"/>
              <a:gd name="connsiteY2" fmla="*/ 30997 h 496029"/>
            </a:gdLst>
            <a:ahLst/>
            <a:cxnLst>
              <a:cxn ang="0">
                <a:pos x="connsiteX0" y="connsiteY0"/>
              </a:cxn>
              <a:cxn ang="0">
                <a:pos x="connsiteX1" y="connsiteY1"/>
              </a:cxn>
              <a:cxn ang="0">
                <a:pos x="connsiteX2" y="connsiteY2"/>
              </a:cxn>
            </a:cxnLst>
            <a:rect l="l" t="t" r="r" b="b"/>
            <a:pathLst>
              <a:path w="650929" h="496029">
                <a:moveTo>
                  <a:pt x="0" y="0"/>
                </a:moveTo>
                <a:cubicBezTo>
                  <a:pt x="116237" y="245390"/>
                  <a:pt x="232475" y="490780"/>
                  <a:pt x="340963" y="495946"/>
                </a:cubicBezTo>
                <a:cubicBezTo>
                  <a:pt x="449451" y="501112"/>
                  <a:pt x="550190" y="266054"/>
                  <a:pt x="650929" y="30997"/>
                </a:cubicBezTo>
              </a:path>
            </a:pathLst>
          </a:custGeom>
          <a:noFill/>
          <a:ln w="28575">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1319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79C326-A87F-B340-AFDF-A392F07338A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Signal detection</a:t>
            </a:r>
          </a:p>
        </p:txBody>
      </p:sp>
      <p:sp>
        <p:nvSpPr>
          <p:cNvPr id="18" name="TextBox 17">
            <a:extLst>
              <a:ext uri="{FF2B5EF4-FFF2-40B4-BE49-F238E27FC236}">
                <a16:creationId xmlns:a16="http://schemas.microsoft.com/office/drawing/2014/main" id="{CC3C61E2-6A7A-AD41-B5FC-FAF55AA86E23}"/>
              </a:ext>
            </a:extLst>
          </p:cNvPr>
          <p:cNvSpPr txBox="1"/>
          <p:nvPr/>
        </p:nvSpPr>
        <p:spPr>
          <a:xfrm>
            <a:off x="147221" y="4055974"/>
            <a:ext cx="3029931" cy="584775"/>
          </a:xfrm>
          <a:prstGeom prst="rect">
            <a:avLst/>
          </a:prstGeom>
          <a:solidFill>
            <a:schemeClr val="accent1">
              <a:lumMod val="50000"/>
            </a:schemeClr>
          </a:solidFill>
        </p:spPr>
        <p:txBody>
          <a:bodyPr wrap="square" rtlCol="0">
            <a:spAutoFit/>
          </a:bodyPr>
          <a:lstStyle/>
          <a:p>
            <a:r>
              <a:rPr lang="en-US" sz="3200" dirty="0">
                <a:solidFill>
                  <a:schemeClr val="bg1"/>
                </a:solidFill>
              </a:rPr>
              <a:t>Auto-Correlation</a:t>
            </a:r>
          </a:p>
        </p:txBody>
      </p:sp>
      <p:pic>
        <p:nvPicPr>
          <p:cNvPr id="9" name="Picture 8">
            <a:extLst>
              <a:ext uri="{FF2B5EF4-FFF2-40B4-BE49-F238E27FC236}">
                <a16:creationId xmlns:a16="http://schemas.microsoft.com/office/drawing/2014/main" id="{6F55A570-7A1F-AC4B-99F0-9B1D0DFF16ED}"/>
              </a:ext>
            </a:extLst>
          </p:cNvPr>
          <p:cNvPicPr>
            <a:picLocks noChangeAspect="1"/>
          </p:cNvPicPr>
          <p:nvPr/>
        </p:nvPicPr>
        <p:blipFill>
          <a:blip r:embed="rId2"/>
          <a:stretch>
            <a:fillRect/>
          </a:stretch>
        </p:blipFill>
        <p:spPr>
          <a:xfrm>
            <a:off x="1368363" y="4791882"/>
            <a:ext cx="6985000" cy="1893455"/>
          </a:xfrm>
          <a:prstGeom prst="rect">
            <a:avLst/>
          </a:prstGeom>
        </p:spPr>
      </p:pic>
      <p:sp>
        <p:nvSpPr>
          <p:cNvPr id="27" name="TextBox 26">
            <a:extLst>
              <a:ext uri="{FF2B5EF4-FFF2-40B4-BE49-F238E27FC236}">
                <a16:creationId xmlns:a16="http://schemas.microsoft.com/office/drawing/2014/main" id="{DB38232B-AA59-1D44-81B5-B4889CD48864}"/>
              </a:ext>
            </a:extLst>
          </p:cNvPr>
          <p:cNvSpPr txBox="1"/>
          <p:nvPr/>
        </p:nvSpPr>
        <p:spPr>
          <a:xfrm>
            <a:off x="147221" y="772402"/>
            <a:ext cx="3153918" cy="584775"/>
          </a:xfrm>
          <a:prstGeom prst="rect">
            <a:avLst/>
          </a:prstGeom>
          <a:solidFill>
            <a:schemeClr val="accent1">
              <a:lumMod val="50000"/>
            </a:schemeClr>
          </a:solidFill>
        </p:spPr>
        <p:txBody>
          <a:bodyPr wrap="square" rtlCol="0">
            <a:spAutoFit/>
          </a:bodyPr>
          <a:lstStyle/>
          <a:p>
            <a:r>
              <a:rPr lang="en-US" sz="3200" dirty="0">
                <a:solidFill>
                  <a:schemeClr val="bg1"/>
                </a:solidFill>
              </a:rPr>
              <a:t>Cross-Correlation</a:t>
            </a:r>
          </a:p>
        </p:txBody>
      </p:sp>
      <p:pic>
        <p:nvPicPr>
          <p:cNvPr id="34" name="Picture 33">
            <a:extLst>
              <a:ext uri="{FF2B5EF4-FFF2-40B4-BE49-F238E27FC236}">
                <a16:creationId xmlns:a16="http://schemas.microsoft.com/office/drawing/2014/main" id="{344AF51F-F515-3147-A52B-E9D764A9E5F6}"/>
              </a:ext>
            </a:extLst>
          </p:cNvPr>
          <p:cNvPicPr>
            <a:picLocks noChangeAspect="1"/>
          </p:cNvPicPr>
          <p:nvPr/>
        </p:nvPicPr>
        <p:blipFill>
          <a:blip r:embed="rId3"/>
          <a:stretch>
            <a:fillRect/>
          </a:stretch>
        </p:blipFill>
        <p:spPr>
          <a:xfrm>
            <a:off x="1806454" y="1423555"/>
            <a:ext cx="6834909" cy="2043545"/>
          </a:xfrm>
          <a:prstGeom prst="rect">
            <a:avLst/>
          </a:prstGeom>
        </p:spPr>
      </p:pic>
    </p:spTree>
    <p:extLst>
      <p:ext uri="{BB962C8B-B14F-4D97-AF65-F5344CB8AC3E}">
        <p14:creationId xmlns:p14="http://schemas.microsoft.com/office/powerpoint/2010/main" val="3291951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4040DC8-571D-414A-8893-4B56E72E6E08}"/>
              </a:ext>
            </a:extLst>
          </p:cNvPr>
          <p:cNvSpPr/>
          <p:nvPr/>
        </p:nvSpPr>
        <p:spPr>
          <a:xfrm>
            <a:off x="635430" y="1658319"/>
            <a:ext cx="542440" cy="5114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2491787-D333-6440-AE4C-0ED4083AB963}"/>
              </a:ext>
            </a:extLst>
          </p:cNvPr>
          <p:cNvSpPr/>
          <p:nvPr/>
        </p:nvSpPr>
        <p:spPr>
          <a:xfrm>
            <a:off x="4212956" y="1658319"/>
            <a:ext cx="542440" cy="5114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969CEF2C-F15D-1847-BDA2-02B2DE0A4680}"/>
              </a:ext>
            </a:extLst>
          </p:cNvPr>
          <p:cNvCxnSpPr>
            <a:cxnSpLocks/>
          </p:cNvCxnSpPr>
          <p:nvPr/>
        </p:nvCxnSpPr>
        <p:spPr>
          <a:xfrm flipV="1">
            <a:off x="1308831" y="1914042"/>
            <a:ext cx="2767222" cy="1"/>
          </a:xfrm>
          <a:prstGeom prst="line">
            <a:avLst/>
          </a:prstGeom>
          <a:ln w="44450">
            <a:solidFill>
              <a:schemeClr val="accent2">
                <a:lumMod val="75000"/>
              </a:schemeClr>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3965CD5-DA47-1449-8A16-287AD8AABB89}"/>
              </a:ext>
            </a:extLst>
          </p:cNvPr>
          <p:cNvSpPr txBox="1"/>
          <p:nvPr/>
        </p:nvSpPr>
        <p:spPr>
          <a:xfrm>
            <a:off x="-5121" y="2169763"/>
            <a:ext cx="1823542" cy="400110"/>
          </a:xfrm>
          <a:prstGeom prst="rect">
            <a:avLst/>
          </a:prstGeom>
          <a:noFill/>
        </p:spPr>
        <p:txBody>
          <a:bodyPr wrap="square" rtlCol="0">
            <a:spAutoFit/>
          </a:bodyPr>
          <a:lstStyle/>
          <a:p>
            <a:pPr algn="ctr"/>
            <a:r>
              <a:rPr lang="en-US" sz="2000" dirty="0"/>
              <a:t>Signal source</a:t>
            </a:r>
          </a:p>
        </p:txBody>
      </p:sp>
      <p:sp>
        <p:nvSpPr>
          <p:cNvPr id="8" name="TextBox 7">
            <a:extLst>
              <a:ext uri="{FF2B5EF4-FFF2-40B4-BE49-F238E27FC236}">
                <a16:creationId xmlns:a16="http://schemas.microsoft.com/office/drawing/2014/main" id="{651B2FB5-CE70-7645-BE91-6FB053C8B22A}"/>
              </a:ext>
            </a:extLst>
          </p:cNvPr>
          <p:cNvSpPr txBox="1"/>
          <p:nvPr/>
        </p:nvSpPr>
        <p:spPr>
          <a:xfrm>
            <a:off x="3600864" y="2154265"/>
            <a:ext cx="1823542" cy="400110"/>
          </a:xfrm>
          <a:prstGeom prst="rect">
            <a:avLst/>
          </a:prstGeom>
          <a:noFill/>
        </p:spPr>
        <p:txBody>
          <a:bodyPr wrap="square" rtlCol="0">
            <a:spAutoFit/>
          </a:bodyPr>
          <a:lstStyle/>
          <a:p>
            <a:pPr algn="ctr"/>
            <a:r>
              <a:rPr lang="en-US" sz="2000" dirty="0"/>
              <a:t>observer</a:t>
            </a:r>
          </a:p>
        </p:txBody>
      </p:sp>
      <p:sp>
        <p:nvSpPr>
          <p:cNvPr id="9" name="TextBox 8">
            <a:extLst>
              <a:ext uri="{FF2B5EF4-FFF2-40B4-BE49-F238E27FC236}">
                <a16:creationId xmlns:a16="http://schemas.microsoft.com/office/drawing/2014/main" id="{BFBE292B-F74A-B749-8B02-92F0CE971873}"/>
              </a:ext>
            </a:extLst>
          </p:cNvPr>
          <p:cNvSpPr txBox="1"/>
          <p:nvPr/>
        </p:nvSpPr>
        <p:spPr>
          <a:xfrm>
            <a:off x="5632913" y="1739094"/>
            <a:ext cx="3147871" cy="461665"/>
          </a:xfrm>
          <a:prstGeom prst="rect">
            <a:avLst/>
          </a:prstGeom>
          <a:noFill/>
        </p:spPr>
        <p:txBody>
          <a:bodyPr wrap="square" rtlCol="0">
            <a:spAutoFit/>
          </a:bodyPr>
          <a:lstStyle/>
          <a:p>
            <a:pPr algn="ctr"/>
            <a:r>
              <a:rPr lang="en-US" sz="2400" dirty="0"/>
              <a:t>Time of Arrival (</a:t>
            </a:r>
            <a:r>
              <a:rPr lang="en-US" sz="2400" dirty="0" err="1"/>
              <a:t>ToA</a:t>
            </a:r>
            <a:r>
              <a:rPr lang="en-US" sz="2400" dirty="0"/>
              <a:t>)</a:t>
            </a:r>
          </a:p>
        </p:txBody>
      </p:sp>
      <p:sp>
        <p:nvSpPr>
          <p:cNvPr id="10" name="Oval 9">
            <a:extLst>
              <a:ext uri="{FF2B5EF4-FFF2-40B4-BE49-F238E27FC236}">
                <a16:creationId xmlns:a16="http://schemas.microsoft.com/office/drawing/2014/main" id="{028414B6-AA21-B944-997A-68BDAC085C89}"/>
              </a:ext>
            </a:extLst>
          </p:cNvPr>
          <p:cNvSpPr/>
          <p:nvPr/>
        </p:nvSpPr>
        <p:spPr>
          <a:xfrm>
            <a:off x="635430" y="3250528"/>
            <a:ext cx="542440" cy="5114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210A38-4E02-F644-93A2-88C933270420}"/>
              </a:ext>
            </a:extLst>
          </p:cNvPr>
          <p:cNvSpPr/>
          <p:nvPr/>
        </p:nvSpPr>
        <p:spPr>
          <a:xfrm>
            <a:off x="3149533" y="3534763"/>
            <a:ext cx="542440" cy="5114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663E420-208C-2442-BAAC-53E97DAFF4E8}"/>
              </a:ext>
            </a:extLst>
          </p:cNvPr>
          <p:cNvCxnSpPr>
            <a:cxnSpLocks/>
          </p:cNvCxnSpPr>
          <p:nvPr/>
        </p:nvCxnSpPr>
        <p:spPr>
          <a:xfrm flipV="1">
            <a:off x="1308831" y="3506253"/>
            <a:ext cx="1963027" cy="1"/>
          </a:xfrm>
          <a:prstGeom prst="line">
            <a:avLst/>
          </a:prstGeom>
          <a:ln w="44450">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E71D07B-694D-EF47-9C67-93509F5B530B}"/>
              </a:ext>
            </a:extLst>
          </p:cNvPr>
          <p:cNvSpPr txBox="1"/>
          <p:nvPr/>
        </p:nvSpPr>
        <p:spPr>
          <a:xfrm>
            <a:off x="-5121" y="3761972"/>
            <a:ext cx="1823542" cy="400110"/>
          </a:xfrm>
          <a:prstGeom prst="rect">
            <a:avLst/>
          </a:prstGeom>
          <a:noFill/>
        </p:spPr>
        <p:txBody>
          <a:bodyPr wrap="square" rtlCol="0">
            <a:spAutoFit/>
          </a:bodyPr>
          <a:lstStyle/>
          <a:p>
            <a:pPr algn="ctr"/>
            <a:r>
              <a:rPr lang="en-US" sz="2000" dirty="0"/>
              <a:t>Signal source</a:t>
            </a:r>
          </a:p>
        </p:txBody>
      </p:sp>
      <p:sp>
        <p:nvSpPr>
          <p:cNvPr id="14" name="TextBox 13">
            <a:extLst>
              <a:ext uri="{FF2B5EF4-FFF2-40B4-BE49-F238E27FC236}">
                <a16:creationId xmlns:a16="http://schemas.microsoft.com/office/drawing/2014/main" id="{43CA2367-ECBB-D147-A3ED-1462066F2553}"/>
              </a:ext>
            </a:extLst>
          </p:cNvPr>
          <p:cNvSpPr txBox="1"/>
          <p:nvPr/>
        </p:nvSpPr>
        <p:spPr>
          <a:xfrm>
            <a:off x="2537440" y="4030709"/>
            <a:ext cx="2032049" cy="400110"/>
          </a:xfrm>
          <a:prstGeom prst="rect">
            <a:avLst/>
          </a:prstGeom>
          <a:noFill/>
        </p:spPr>
        <p:txBody>
          <a:bodyPr wrap="square" rtlCol="0">
            <a:spAutoFit/>
          </a:bodyPr>
          <a:lstStyle/>
          <a:p>
            <a:pPr algn="ctr"/>
            <a:r>
              <a:rPr lang="en-US" sz="2000" dirty="0"/>
              <a:t>observer 1</a:t>
            </a:r>
          </a:p>
        </p:txBody>
      </p:sp>
      <p:sp>
        <p:nvSpPr>
          <p:cNvPr id="15" name="TextBox 14">
            <a:extLst>
              <a:ext uri="{FF2B5EF4-FFF2-40B4-BE49-F238E27FC236}">
                <a16:creationId xmlns:a16="http://schemas.microsoft.com/office/drawing/2014/main" id="{CABC2BDB-4951-7A44-A89E-974F9E5E97D3}"/>
              </a:ext>
            </a:extLst>
          </p:cNvPr>
          <p:cNvSpPr txBox="1"/>
          <p:nvPr/>
        </p:nvSpPr>
        <p:spPr>
          <a:xfrm>
            <a:off x="5872143" y="3306195"/>
            <a:ext cx="3147871" cy="830997"/>
          </a:xfrm>
          <a:prstGeom prst="rect">
            <a:avLst/>
          </a:prstGeom>
          <a:noFill/>
        </p:spPr>
        <p:txBody>
          <a:bodyPr wrap="square" rtlCol="0">
            <a:spAutoFit/>
          </a:bodyPr>
          <a:lstStyle>
            <a:defPPr>
              <a:defRPr lang="en-US"/>
            </a:defPPr>
            <a:lvl1pPr algn="ctr">
              <a:defRPr sz="2400"/>
            </a:lvl1pPr>
          </a:lstStyle>
          <a:p>
            <a:r>
              <a:rPr lang="en-US" dirty="0"/>
              <a:t>Time Difference of Arrival (</a:t>
            </a:r>
            <a:r>
              <a:rPr lang="en-US" dirty="0" err="1"/>
              <a:t>TDoA</a:t>
            </a:r>
            <a:r>
              <a:rPr lang="en-US" dirty="0"/>
              <a:t>)</a:t>
            </a:r>
          </a:p>
        </p:txBody>
      </p:sp>
      <p:sp>
        <p:nvSpPr>
          <p:cNvPr id="17" name="Oval 16">
            <a:extLst>
              <a:ext uri="{FF2B5EF4-FFF2-40B4-BE49-F238E27FC236}">
                <a16:creationId xmlns:a16="http://schemas.microsoft.com/office/drawing/2014/main" id="{56C28B23-2905-4C45-B2A1-0707FFC6E560}"/>
              </a:ext>
            </a:extLst>
          </p:cNvPr>
          <p:cNvSpPr/>
          <p:nvPr/>
        </p:nvSpPr>
        <p:spPr>
          <a:xfrm>
            <a:off x="5181582" y="3534763"/>
            <a:ext cx="542440" cy="5114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248DE24-74D4-9647-A8E8-FAE990D42869}"/>
              </a:ext>
            </a:extLst>
          </p:cNvPr>
          <p:cNvSpPr txBox="1"/>
          <p:nvPr/>
        </p:nvSpPr>
        <p:spPr>
          <a:xfrm>
            <a:off x="4569489" y="4017511"/>
            <a:ext cx="2032049" cy="400110"/>
          </a:xfrm>
          <a:prstGeom prst="rect">
            <a:avLst/>
          </a:prstGeom>
          <a:noFill/>
        </p:spPr>
        <p:txBody>
          <a:bodyPr wrap="square" rtlCol="0">
            <a:spAutoFit/>
          </a:bodyPr>
          <a:lstStyle/>
          <a:p>
            <a:pPr algn="ctr"/>
            <a:r>
              <a:rPr lang="en-US" sz="2000" dirty="0"/>
              <a:t>observer2</a:t>
            </a:r>
          </a:p>
        </p:txBody>
      </p:sp>
      <p:cxnSp>
        <p:nvCxnSpPr>
          <p:cNvPr id="20" name="Straight Connector 19">
            <a:extLst>
              <a:ext uri="{FF2B5EF4-FFF2-40B4-BE49-F238E27FC236}">
                <a16:creationId xmlns:a16="http://schemas.microsoft.com/office/drawing/2014/main" id="{9227CEE5-5C09-A246-8AAA-3EEF764D3DFA}"/>
              </a:ext>
            </a:extLst>
          </p:cNvPr>
          <p:cNvCxnSpPr>
            <a:cxnSpLocks/>
          </p:cNvCxnSpPr>
          <p:nvPr/>
        </p:nvCxnSpPr>
        <p:spPr>
          <a:xfrm flipV="1">
            <a:off x="3691973" y="3503767"/>
            <a:ext cx="1489609" cy="1"/>
          </a:xfrm>
          <a:prstGeom prst="line">
            <a:avLst/>
          </a:prstGeom>
          <a:ln w="44450">
            <a:solidFill>
              <a:schemeClr val="accent2">
                <a:lumMod val="75000"/>
              </a:schemeClr>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54F7535D-AAC7-8E44-BC9E-80487C603BF7}"/>
              </a:ext>
            </a:extLst>
          </p:cNvPr>
          <p:cNvSpPr/>
          <p:nvPr/>
        </p:nvSpPr>
        <p:spPr>
          <a:xfrm>
            <a:off x="635430" y="5361865"/>
            <a:ext cx="542440" cy="5114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E4E74EA6-1F6D-AE4B-8B6D-4D5FBC442D87}"/>
              </a:ext>
            </a:extLst>
          </p:cNvPr>
          <p:cNvCxnSpPr>
            <a:cxnSpLocks/>
          </p:cNvCxnSpPr>
          <p:nvPr/>
        </p:nvCxnSpPr>
        <p:spPr>
          <a:xfrm flipV="1">
            <a:off x="1434614" y="5540098"/>
            <a:ext cx="2515656" cy="1"/>
          </a:xfrm>
          <a:prstGeom prst="line">
            <a:avLst/>
          </a:prstGeom>
          <a:ln w="44450">
            <a:solidFill>
              <a:schemeClr val="accent2">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775926E-E47C-6E45-8E75-8206EA1F6A9D}"/>
              </a:ext>
            </a:extLst>
          </p:cNvPr>
          <p:cNvSpPr txBox="1"/>
          <p:nvPr/>
        </p:nvSpPr>
        <p:spPr>
          <a:xfrm>
            <a:off x="-5121" y="5873309"/>
            <a:ext cx="1823542" cy="707886"/>
          </a:xfrm>
          <a:prstGeom prst="rect">
            <a:avLst/>
          </a:prstGeom>
          <a:noFill/>
        </p:spPr>
        <p:txBody>
          <a:bodyPr wrap="square" rtlCol="0">
            <a:spAutoFit/>
          </a:bodyPr>
          <a:lstStyle/>
          <a:p>
            <a:pPr algn="ctr"/>
            <a:r>
              <a:rPr lang="en-US" sz="2000" dirty="0"/>
              <a:t>Signal source</a:t>
            </a:r>
          </a:p>
          <a:p>
            <a:pPr algn="ctr"/>
            <a:r>
              <a:rPr lang="en-US" sz="2000" dirty="0"/>
              <a:t>+ observer</a:t>
            </a:r>
          </a:p>
        </p:txBody>
      </p:sp>
      <p:sp>
        <p:nvSpPr>
          <p:cNvPr id="26" name="TextBox 25">
            <a:extLst>
              <a:ext uri="{FF2B5EF4-FFF2-40B4-BE49-F238E27FC236}">
                <a16:creationId xmlns:a16="http://schemas.microsoft.com/office/drawing/2014/main" id="{D98C5144-C333-8D44-A713-3BF72AF80631}"/>
              </a:ext>
            </a:extLst>
          </p:cNvPr>
          <p:cNvSpPr txBox="1"/>
          <p:nvPr/>
        </p:nvSpPr>
        <p:spPr>
          <a:xfrm>
            <a:off x="3383888" y="6142043"/>
            <a:ext cx="1823542" cy="400110"/>
          </a:xfrm>
          <a:prstGeom prst="rect">
            <a:avLst/>
          </a:prstGeom>
          <a:noFill/>
        </p:spPr>
        <p:txBody>
          <a:bodyPr wrap="square" rtlCol="0">
            <a:spAutoFit/>
          </a:bodyPr>
          <a:lstStyle/>
          <a:p>
            <a:pPr algn="ctr"/>
            <a:r>
              <a:rPr lang="en-US" sz="2000" dirty="0"/>
              <a:t>Reflector</a:t>
            </a:r>
          </a:p>
        </p:txBody>
      </p:sp>
      <p:sp>
        <p:nvSpPr>
          <p:cNvPr id="27" name="Rectangle 26">
            <a:extLst>
              <a:ext uri="{FF2B5EF4-FFF2-40B4-BE49-F238E27FC236}">
                <a16:creationId xmlns:a16="http://schemas.microsoft.com/office/drawing/2014/main" id="{81E978DD-97E1-FD4A-9489-BC6E47832FCC}"/>
              </a:ext>
            </a:extLst>
          </p:cNvPr>
          <p:cNvSpPr/>
          <p:nvPr/>
        </p:nvSpPr>
        <p:spPr>
          <a:xfrm>
            <a:off x="4197973" y="5244778"/>
            <a:ext cx="204062" cy="838605"/>
          </a:xfrm>
          <a:prstGeom prst="rect">
            <a:avLst/>
          </a:prstGeom>
          <a:pattFill prst="wd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9116B09F-B759-414B-AFF2-5794F85E976E}"/>
              </a:ext>
            </a:extLst>
          </p:cNvPr>
          <p:cNvCxnSpPr>
            <a:cxnSpLocks/>
          </p:cNvCxnSpPr>
          <p:nvPr/>
        </p:nvCxnSpPr>
        <p:spPr>
          <a:xfrm flipH="1" flipV="1">
            <a:off x="1477287" y="5885769"/>
            <a:ext cx="2448001" cy="1"/>
          </a:xfrm>
          <a:prstGeom prst="line">
            <a:avLst/>
          </a:prstGeom>
          <a:ln w="44450">
            <a:solidFill>
              <a:schemeClr val="accent2">
                <a:lumMod val="75000"/>
              </a:schemeClr>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31" name="Arc 30">
            <a:extLst>
              <a:ext uri="{FF2B5EF4-FFF2-40B4-BE49-F238E27FC236}">
                <a16:creationId xmlns:a16="http://schemas.microsoft.com/office/drawing/2014/main" id="{518D62D3-24AE-B24F-864D-A5229D79FA09}"/>
              </a:ext>
            </a:extLst>
          </p:cNvPr>
          <p:cNvSpPr/>
          <p:nvPr/>
        </p:nvSpPr>
        <p:spPr>
          <a:xfrm rot="5002448">
            <a:off x="3705556" y="5464969"/>
            <a:ext cx="347833" cy="511425"/>
          </a:xfrm>
          <a:prstGeom prst="arc">
            <a:avLst>
              <a:gd name="adj1" fmla="val 11680588"/>
              <a:gd name="adj2" fmla="val 0"/>
            </a:avLst>
          </a:prstGeom>
          <a:ln w="44450">
            <a:solidFill>
              <a:schemeClr val="accent2">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D96B820B-AF29-DD4E-BD92-F58AE1DEA83B}"/>
              </a:ext>
            </a:extLst>
          </p:cNvPr>
          <p:cNvSpPr txBox="1"/>
          <p:nvPr/>
        </p:nvSpPr>
        <p:spPr>
          <a:xfrm>
            <a:off x="5872143" y="5244778"/>
            <a:ext cx="3147871" cy="830997"/>
          </a:xfrm>
          <a:prstGeom prst="rect">
            <a:avLst/>
          </a:prstGeom>
          <a:noFill/>
        </p:spPr>
        <p:txBody>
          <a:bodyPr wrap="square" rtlCol="0">
            <a:spAutoFit/>
          </a:bodyPr>
          <a:lstStyle>
            <a:defPPr>
              <a:defRPr lang="en-US"/>
            </a:defPPr>
            <a:lvl1pPr algn="ctr">
              <a:defRPr sz="2400"/>
            </a:lvl1pPr>
          </a:lstStyle>
          <a:p>
            <a:r>
              <a:rPr lang="en-US" dirty="0"/>
              <a:t>Round-trip Time of Flight (</a:t>
            </a:r>
            <a:r>
              <a:rPr lang="en-US" dirty="0" err="1"/>
              <a:t>RToF</a:t>
            </a:r>
            <a:r>
              <a:rPr lang="en-US" dirty="0"/>
              <a:t>)</a:t>
            </a:r>
          </a:p>
        </p:txBody>
      </p:sp>
      <p:sp>
        <p:nvSpPr>
          <p:cNvPr id="28" name="TextBox 27">
            <a:extLst>
              <a:ext uri="{FF2B5EF4-FFF2-40B4-BE49-F238E27FC236}">
                <a16:creationId xmlns:a16="http://schemas.microsoft.com/office/drawing/2014/main" id="{E85A138F-2FDD-E546-BF87-B07F1322CD4B}"/>
              </a:ext>
            </a:extLst>
          </p:cNvPr>
          <p:cNvSpPr txBox="1"/>
          <p:nvPr/>
        </p:nvSpPr>
        <p:spPr>
          <a:xfrm>
            <a:off x="268446" y="413715"/>
            <a:ext cx="6473317"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Distance from the speed information</a:t>
            </a:r>
          </a:p>
        </p:txBody>
      </p:sp>
      <p:sp>
        <p:nvSpPr>
          <p:cNvPr id="30" name="TextBox 29">
            <a:extLst>
              <a:ext uri="{FF2B5EF4-FFF2-40B4-BE49-F238E27FC236}">
                <a16:creationId xmlns:a16="http://schemas.microsoft.com/office/drawing/2014/main" id="{44631625-7FC9-EB4D-A06C-D0AD49DA6D16}"/>
              </a:ext>
            </a:extLst>
          </p:cNvPr>
          <p:cNvSpPr txBox="1"/>
          <p:nvPr/>
        </p:nvSpPr>
        <p:spPr>
          <a:xfrm>
            <a:off x="635430" y="1171765"/>
            <a:ext cx="4456247" cy="461665"/>
          </a:xfrm>
          <a:prstGeom prst="rect">
            <a:avLst/>
          </a:prstGeom>
          <a:noFill/>
        </p:spPr>
        <p:txBody>
          <a:bodyPr wrap="square" rtlCol="0">
            <a:spAutoFit/>
          </a:bodyPr>
          <a:lstStyle/>
          <a:p>
            <a:pPr algn="ctr"/>
            <a:r>
              <a:rPr lang="en-US" sz="2400" dirty="0"/>
              <a:t>Dist. = (speed) X (time of travel)</a:t>
            </a:r>
          </a:p>
        </p:txBody>
      </p:sp>
    </p:spTree>
    <p:extLst>
      <p:ext uri="{BB962C8B-B14F-4D97-AF65-F5344CB8AC3E}">
        <p14:creationId xmlns:p14="http://schemas.microsoft.com/office/powerpoint/2010/main" val="12800856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E730D5-F57E-F34E-B804-C4D2EA9951DA}"/>
              </a:ext>
            </a:extLst>
          </p:cNvPr>
          <p:cNvSpPr txBox="1"/>
          <p:nvPr/>
        </p:nvSpPr>
        <p:spPr>
          <a:xfrm>
            <a:off x="371959" y="247977"/>
            <a:ext cx="8214102" cy="523220"/>
          </a:xfrm>
          <a:prstGeom prst="rect">
            <a:avLst/>
          </a:prstGeom>
          <a:solidFill>
            <a:schemeClr val="accent2">
              <a:lumMod val="75000"/>
            </a:schemeClr>
          </a:solidFill>
        </p:spPr>
        <p:txBody>
          <a:bodyPr wrap="square" rtlCol="0">
            <a:spAutoFit/>
          </a:bodyPr>
          <a:lstStyle/>
          <a:p>
            <a:r>
              <a:rPr lang="en-US" sz="2800" dirty="0">
                <a:solidFill>
                  <a:schemeClr val="bg1"/>
                </a:solidFill>
                <a:latin typeface="Avenir Book" panose="02000503020000020003" pitchFamily="2" charset="0"/>
              </a:rPr>
              <a:t>1. Distance from the speed information</a:t>
            </a:r>
          </a:p>
        </p:txBody>
      </p:sp>
      <p:sp>
        <p:nvSpPr>
          <p:cNvPr id="5" name="TextBox 4">
            <a:extLst>
              <a:ext uri="{FF2B5EF4-FFF2-40B4-BE49-F238E27FC236}">
                <a16:creationId xmlns:a16="http://schemas.microsoft.com/office/drawing/2014/main" id="{8F293567-4AB4-0E42-A475-B45907C754B8}"/>
              </a:ext>
            </a:extLst>
          </p:cNvPr>
          <p:cNvSpPr txBox="1"/>
          <p:nvPr/>
        </p:nvSpPr>
        <p:spPr>
          <a:xfrm>
            <a:off x="387457" y="1826224"/>
            <a:ext cx="8214102" cy="523220"/>
          </a:xfrm>
          <a:prstGeom prst="rect">
            <a:avLst/>
          </a:prstGeom>
          <a:solidFill>
            <a:schemeClr val="accent2">
              <a:lumMod val="75000"/>
            </a:schemeClr>
          </a:solidFill>
        </p:spPr>
        <p:txBody>
          <a:bodyPr wrap="square" rtlCol="0">
            <a:spAutoFit/>
          </a:bodyPr>
          <a:lstStyle/>
          <a:p>
            <a:r>
              <a:rPr lang="en-US" sz="2800" dirty="0">
                <a:solidFill>
                  <a:schemeClr val="bg1"/>
                </a:solidFill>
                <a:latin typeface="Avenir Book" panose="02000503020000020003" pitchFamily="2" charset="0"/>
              </a:rPr>
              <a:t>2. Distance from the amplitude information</a:t>
            </a:r>
          </a:p>
        </p:txBody>
      </p:sp>
      <p:sp>
        <p:nvSpPr>
          <p:cNvPr id="6" name="TextBox 5">
            <a:extLst>
              <a:ext uri="{FF2B5EF4-FFF2-40B4-BE49-F238E27FC236}">
                <a16:creationId xmlns:a16="http://schemas.microsoft.com/office/drawing/2014/main" id="{718F0A56-71C7-E04C-8401-1233F0F24F65}"/>
              </a:ext>
            </a:extLst>
          </p:cNvPr>
          <p:cNvSpPr txBox="1"/>
          <p:nvPr/>
        </p:nvSpPr>
        <p:spPr>
          <a:xfrm>
            <a:off x="371959" y="721247"/>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a. Techniques</a:t>
            </a:r>
          </a:p>
        </p:txBody>
      </p:sp>
      <p:sp>
        <p:nvSpPr>
          <p:cNvPr id="7" name="TextBox 6">
            <a:extLst>
              <a:ext uri="{FF2B5EF4-FFF2-40B4-BE49-F238E27FC236}">
                <a16:creationId xmlns:a16="http://schemas.microsoft.com/office/drawing/2014/main" id="{AC19EEE9-1E7B-D74B-8689-2C132E19E99E}"/>
              </a:ext>
            </a:extLst>
          </p:cNvPr>
          <p:cNvSpPr txBox="1"/>
          <p:nvPr/>
        </p:nvSpPr>
        <p:spPr>
          <a:xfrm>
            <a:off x="387457" y="1154475"/>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b. Signal detection</a:t>
            </a:r>
          </a:p>
        </p:txBody>
      </p:sp>
      <p:sp>
        <p:nvSpPr>
          <p:cNvPr id="8" name="TextBox 7">
            <a:extLst>
              <a:ext uri="{FF2B5EF4-FFF2-40B4-BE49-F238E27FC236}">
                <a16:creationId xmlns:a16="http://schemas.microsoft.com/office/drawing/2014/main" id="{C9CB145A-6026-9743-B9D6-EEBD56DF5522}"/>
              </a:ext>
            </a:extLst>
          </p:cNvPr>
          <p:cNvSpPr txBox="1"/>
          <p:nvPr/>
        </p:nvSpPr>
        <p:spPr>
          <a:xfrm>
            <a:off x="387457" y="2271954"/>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a. Absorption</a:t>
            </a:r>
          </a:p>
        </p:txBody>
      </p:sp>
      <p:sp>
        <p:nvSpPr>
          <p:cNvPr id="9" name="TextBox 8">
            <a:extLst>
              <a:ext uri="{FF2B5EF4-FFF2-40B4-BE49-F238E27FC236}">
                <a16:creationId xmlns:a16="http://schemas.microsoft.com/office/drawing/2014/main" id="{DF9F336A-A94D-BD47-901B-7F9ABF0244D8}"/>
              </a:ext>
            </a:extLst>
          </p:cNvPr>
          <p:cNvSpPr txBox="1"/>
          <p:nvPr/>
        </p:nvSpPr>
        <p:spPr>
          <a:xfrm>
            <a:off x="402955" y="2689684"/>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b. Propagation loss </a:t>
            </a:r>
          </a:p>
        </p:txBody>
      </p:sp>
      <p:sp>
        <p:nvSpPr>
          <p:cNvPr id="10" name="TextBox 9">
            <a:extLst>
              <a:ext uri="{FF2B5EF4-FFF2-40B4-BE49-F238E27FC236}">
                <a16:creationId xmlns:a16="http://schemas.microsoft.com/office/drawing/2014/main" id="{3002C852-CFC8-4D4E-8858-C290DD8D4677}"/>
              </a:ext>
            </a:extLst>
          </p:cNvPr>
          <p:cNvSpPr txBox="1"/>
          <p:nvPr/>
        </p:nvSpPr>
        <p:spPr>
          <a:xfrm>
            <a:off x="402955" y="3330434"/>
            <a:ext cx="8214102" cy="523220"/>
          </a:xfrm>
          <a:prstGeom prst="rect">
            <a:avLst/>
          </a:prstGeom>
          <a:solidFill>
            <a:schemeClr val="accent2">
              <a:lumMod val="75000"/>
            </a:schemeClr>
          </a:solidFill>
        </p:spPr>
        <p:txBody>
          <a:bodyPr wrap="square" rtlCol="0">
            <a:spAutoFit/>
          </a:bodyPr>
          <a:lstStyle/>
          <a:p>
            <a:r>
              <a:rPr lang="en-US" sz="2800" dirty="0">
                <a:solidFill>
                  <a:schemeClr val="bg1"/>
                </a:solidFill>
                <a:latin typeface="Avenir Book" panose="02000503020000020003" pitchFamily="2" charset="0"/>
              </a:rPr>
              <a:t>3. Distance from the frequency information</a:t>
            </a:r>
          </a:p>
        </p:txBody>
      </p:sp>
      <p:sp>
        <p:nvSpPr>
          <p:cNvPr id="11" name="TextBox 10">
            <a:extLst>
              <a:ext uri="{FF2B5EF4-FFF2-40B4-BE49-F238E27FC236}">
                <a16:creationId xmlns:a16="http://schemas.microsoft.com/office/drawing/2014/main" id="{33C10854-CFD4-3D40-A168-39C53BC0489B}"/>
              </a:ext>
            </a:extLst>
          </p:cNvPr>
          <p:cNvSpPr txBox="1"/>
          <p:nvPr/>
        </p:nvSpPr>
        <p:spPr>
          <a:xfrm>
            <a:off x="402955" y="3807160"/>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a. Doppler effect</a:t>
            </a:r>
          </a:p>
        </p:txBody>
      </p:sp>
      <p:sp>
        <p:nvSpPr>
          <p:cNvPr id="12" name="TextBox 11">
            <a:extLst>
              <a:ext uri="{FF2B5EF4-FFF2-40B4-BE49-F238E27FC236}">
                <a16:creationId xmlns:a16="http://schemas.microsoft.com/office/drawing/2014/main" id="{62603885-6C41-0340-8310-EC5AF435B235}"/>
              </a:ext>
            </a:extLst>
          </p:cNvPr>
          <p:cNvSpPr txBox="1"/>
          <p:nvPr/>
        </p:nvSpPr>
        <p:spPr>
          <a:xfrm>
            <a:off x="418453" y="4240388"/>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b. A case study (Doppler + Triangulation)</a:t>
            </a:r>
          </a:p>
        </p:txBody>
      </p:sp>
      <p:sp>
        <p:nvSpPr>
          <p:cNvPr id="14" name="TextBox 13">
            <a:extLst>
              <a:ext uri="{FF2B5EF4-FFF2-40B4-BE49-F238E27FC236}">
                <a16:creationId xmlns:a16="http://schemas.microsoft.com/office/drawing/2014/main" id="{E3E23884-8BBB-A340-9358-0ED1D3619318}"/>
              </a:ext>
            </a:extLst>
          </p:cNvPr>
          <p:cNvSpPr txBox="1"/>
          <p:nvPr/>
        </p:nvSpPr>
        <p:spPr>
          <a:xfrm>
            <a:off x="402955" y="4935226"/>
            <a:ext cx="8214102" cy="523220"/>
          </a:xfrm>
          <a:prstGeom prst="rect">
            <a:avLst/>
          </a:prstGeom>
          <a:solidFill>
            <a:schemeClr val="accent2">
              <a:lumMod val="75000"/>
            </a:schemeClr>
          </a:solidFill>
        </p:spPr>
        <p:txBody>
          <a:bodyPr wrap="square" rtlCol="0">
            <a:spAutoFit/>
          </a:bodyPr>
          <a:lstStyle/>
          <a:p>
            <a:r>
              <a:rPr lang="en-US" sz="2800" dirty="0">
                <a:solidFill>
                  <a:schemeClr val="bg1"/>
                </a:solidFill>
                <a:latin typeface="Avenir Book" panose="02000503020000020003" pitchFamily="2" charset="0"/>
              </a:rPr>
              <a:t>4. Distance from the phase information</a:t>
            </a:r>
          </a:p>
        </p:txBody>
      </p:sp>
      <p:sp>
        <p:nvSpPr>
          <p:cNvPr id="15" name="TextBox 14">
            <a:extLst>
              <a:ext uri="{FF2B5EF4-FFF2-40B4-BE49-F238E27FC236}">
                <a16:creationId xmlns:a16="http://schemas.microsoft.com/office/drawing/2014/main" id="{E8644CDE-34F4-8242-A2DF-B1E6365B2A01}"/>
              </a:ext>
            </a:extLst>
          </p:cNvPr>
          <p:cNvSpPr txBox="1"/>
          <p:nvPr/>
        </p:nvSpPr>
        <p:spPr>
          <a:xfrm>
            <a:off x="402955" y="5411952"/>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a. Overview</a:t>
            </a:r>
          </a:p>
        </p:txBody>
      </p:sp>
      <p:sp>
        <p:nvSpPr>
          <p:cNvPr id="16" name="TextBox 15">
            <a:extLst>
              <a:ext uri="{FF2B5EF4-FFF2-40B4-BE49-F238E27FC236}">
                <a16:creationId xmlns:a16="http://schemas.microsoft.com/office/drawing/2014/main" id="{F2E0C3A3-A7BF-F74D-B82D-F176E5F46E75}"/>
              </a:ext>
            </a:extLst>
          </p:cNvPr>
          <p:cNvSpPr txBox="1"/>
          <p:nvPr/>
        </p:nvSpPr>
        <p:spPr>
          <a:xfrm>
            <a:off x="418453" y="5798686"/>
            <a:ext cx="8322592"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b. Impulse function, Impulse response, Convolution</a:t>
            </a:r>
          </a:p>
        </p:txBody>
      </p:sp>
      <p:sp>
        <p:nvSpPr>
          <p:cNvPr id="18" name="TextBox 17">
            <a:extLst>
              <a:ext uri="{FF2B5EF4-FFF2-40B4-BE49-F238E27FC236}">
                <a16:creationId xmlns:a16="http://schemas.microsoft.com/office/drawing/2014/main" id="{A4286A4A-63D7-714D-9C58-146A8C4008E2}"/>
              </a:ext>
            </a:extLst>
          </p:cNvPr>
          <p:cNvSpPr txBox="1"/>
          <p:nvPr/>
        </p:nvSpPr>
        <p:spPr>
          <a:xfrm>
            <a:off x="418453" y="6210117"/>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c. A case study</a:t>
            </a:r>
          </a:p>
        </p:txBody>
      </p:sp>
      <p:sp>
        <p:nvSpPr>
          <p:cNvPr id="17" name="Rectangle 16">
            <a:extLst>
              <a:ext uri="{FF2B5EF4-FFF2-40B4-BE49-F238E27FC236}">
                <a16:creationId xmlns:a16="http://schemas.microsoft.com/office/drawing/2014/main" id="{823B236B-94A0-A541-AC10-7C91BD9EB0FD}"/>
              </a:ext>
            </a:extLst>
          </p:cNvPr>
          <p:cNvSpPr/>
          <p:nvPr/>
        </p:nvSpPr>
        <p:spPr>
          <a:xfrm>
            <a:off x="0" y="3212026"/>
            <a:ext cx="9144000" cy="5180305"/>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2237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6B0E65-A5A1-4F42-8D26-E7A5E3F7FC0F}"/>
              </a:ext>
            </a:extLst>
          </p:cNvPr>
          <p:cNvSpPr txBox="1"/>
          <p:nvPr/>
        </p:nvSpPr>
        <p:spPr>
          <a:xfrm>
            <a:off x="268446" y="413715"/>
            <a:ext cx="7372218"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Distance from the amplitude information</a:t>
            </a:r>
          </a:p>
        </p:txBody>
      </p:sp>
      <p:grpSp>
        <p:nvGrpSpPr>
          <p:cNvPr id="35" name="Group 34">
            <a:extLst>
              <a:ext uri="{FF2B5EF4-FFF2-40B4-BE49-F238E27FC236}">
                <a16:creationId xmlns:a16="http://schemas.microsoft.com/office/drawing/2014/main" id="{81EC9900-DA38-7D4F-BF41-C7135CCEFE7B}"/>
              </a:ext>
            </a:extLst>
          </p:cNvPr>
          <p:cNvGrpSpPr/>
          <p:nvPr/>
        </p:nvGrpSpPr>
        <p:grpSpPr>
          <a:xfrm>
            <a:off x="97965" y="1536206"/>
            <a:ext cx="3718190" cy="1350521"/>
            <a:chOff x="268446" y="2094145"/>
            <a:chExt cx="3718190" cy="1350521"/>
          </a:xfrm>
        </p:grpSpPr>
        <p:cxnSp>
          <p:nvCxnSpPr>
            <p:cNvPr id="4" name="Straight Connector 3">
              <a:extLst>
                <a:ext uri="{FF2B5EF4-FFF2-40B4-BE49-F238E27FC236}">
                  <a16:creationId xmlns:a16="http://schemas.microsoft.com/office/drawing/2014/main" id="{C71F02F9-957A-D342-8EE9-3AB533925395}"/>
                </a:ext>
              </a:extLst>
            </p:cNvPr>
            <p:cNvCxnSpPr>
              <a:cxnSpLocks/>
            </p:cNvCxnSpPr>
            <p:nvPr/>
          </p:nvCxnSpPr>
          <p:spPr>
            <a:xfrm>
              <a:off x="689735" y="2876584"/>
              <a:ext cx="2797384"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 name="Straight Connector 4">
              <a:extLst>
                <a:ext uri="{FF2B5EF4-FFF2-40B4-BE49-F238E27FC236}">
                  <a16:creationId xmlns:a16="http://schemas.microsoft.com/office/drawing/2014/main" id="{D3D1C049-884D-3941-9CA1-BB097673523A}"/>
                </a:ext>
              </a:extLst>
            </p:cNvPr>
            <p:cNvCxnSpPr>
              <a:cxnSpLocks/>
            </p:cNvCxnSpPr>
            <p:nvPr/>
          </p:nvCxnSpPr>
          <p:spPr>
            <a:xfrm flipV="1">
              <a:off x="692668" y="2094145"/>
              <a:ext cx="0" cy="1350521"/>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6" name="TextBox 5">
              <a:extLst>
                <a:ext uri="{FF2B5EF4-FFF2-40B4-BE49-F238E27FC236}">
                  <a16:creationId xmlns:a16="http://schemas.microsoft.com/office/drawing/2014/main" id="{B66CB7C4-46ED-694C-8CA0-CF43F45C1266}"/>
                </a:ext>
              </a:extLst>
            </p:cNvPr>
            <p:cNvSpPr txBox="1"/>
            <p:nvPr/>
          </p:nvSpPr>
          <p:spPr>
            <a:xfrm rot="16200000">
              <a:off x="-163876" y="2555139"/>
              <a:ext cx="1264754" cy="400110"/>
            </a:xfrm>
            <a:prstGeom prst="rect">
              <a:avLst/>
            </a:prstGeom>
            <a:noFill/>
          </p:spPr>
          <p:txBody>
            <a:bodyPr wrap="square" rtlCol="0">
              <a:spAutoFit/>
            </a:bodyPr>
            <a:lstStyle/>
            <a:p>
              <a:pPr algn="ctr"/>
              <a:r>
                <a:rPr lang="en-US" sz="2000" dirty="0"/>
                <a:t>Amplitude</a:t>
              </a:r>
            </a:p>
          </p:txBody>
        </p:sp>
        <p:cxnSp>
          <p:nvCxnSpPr>
            <p:cNvPr id="7" name="Straight Connector 6">
              <a:extLst>
                <a:ext uri="{FF2B5EF4-FFF2-40B4-BE49-F238E27FC236}">
                  <a16:creationId xmlns:a16="http://schemas.microsoft.com/office/drawing/2014/main" id="{641DC64A-4476-CE4C-AE30-97CDD3E19E6E}"/>
                </a:ext>
              </a:extLst>
            </p:cNvPr>
            <p:cNvCxnSpPr/>
            <p:nvPr/>
          </p:nvCxnSpPr>
          <p:spPr>
            <a:xfrm>
              <a:off x="2057567" y="2755980"/>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795AFEB5-8AAF-F349-B0DA-D3C979E1E380}"/>
                </a:ext>
              </a:extLst>
            </p:cNvPr>
            <p:cNvGrpSpPr/>
            <p:nvPr/>
          </p:nvGrpSpPr>
          <p:grpSpPr>
            <a:xfrm>
              <a:off x="710715" y="2254039"/>
              <a:ext cx="2481391" cy="1181114"/>
              <a:chOff x="899346" y="1290862"/>
              <a:chExt cx="2481391" cy="887388"/>
            </a:xfrm>
          </p:grpSpPr>
          <p:sp>
            <p:nvSpPr>
              <p:cNvPr id="18" name="Freeform 17">
                <a:extLst>
                  <a:ext uri="{FF2B5EF4-FFF2-40B4-BE49-F238E27FC236}">
                    <a16:creationId xmlns:a16="http://schemas.microsoft.com/office/drawing/2014/main" id="{5B24158A-E4B7-BB4D-8FC9-0E011B6BDDDB}"/>
                  </a:ext>
                </a:extLst>
              </p:cNvPr>
              <p:cNvSpPr/>
              <p:nvPr/>
            </p:nvSpPr>
            <p:spPr>
              <a:xfrm>
                <a:off x="899346" y="1290862"/>
                <a:ext cx="1241634"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20" name="Freeform 19">
                <a:extLst>
                  <a:ext uri="{FF2B5EF4-FFF2-40B4-BE49-F238E27FC236}">
                    <a16:creationId xmlns:a16="http://schemas.microsoft.com/office/drawing/2014/main" id="{3D8BE5AE-FFA1-1149-859A-283063595EF5}"/>
                  </a:ext>
                </a:extLst>
              </p:cNvPr>
              <p:cNvSpPr/>
              <p:nvPr/>
            </p:nvSpPr>
            <p:spPr>
              <a:xfrm>
                <a:off x="2139103" y="1305546"/>
                <a:ext cx="1241634"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sp>
          <p:nvSpPr>
            <p:cNvPr id="16" name="TextBox 15">
              <a:extLst>
                <a:ext uri="{FF2B5EF4-FFF2-40B4-BE49-F238E27FC236}">
                  <a16:creationId xmlns:a16="http://schemas.microsoft.com/office/drawing/2014/main" id="{77FF5350-9A05-4549-B5C9-D76F07A0A290}"/>
                </a:ext>
              </a:extLst>
            </p:cNvPr>
            <p:cNvSpPr txBox="1"/>
            <p:nvPr/>
          </p:nvSpPr>
          <p:spPr>
            <a:xfrm>
              <a:off x="2721882" y="2504432"/>
              <a:ext cx="1264754" cy="400110"/>
            </a:xfrm>
            <a:prstGeom prst="rect">
              <a:avLst/>
            </a:prstGeom>
            <a:noFill/>
          </p:spPr>
          <p:txBody>
            <a:bodyPr wrap="square" rtlCol="0">
              <a:spAutoFit/>
            </a:bodyPr>
            <a:lstStyle/>
            <a:p>
              <a:pPr algn="ctr"/>
              <a:r>
                <a:rPr lang="en-US" sz="2000" dirty="0"/>
                <a:t>Time (sec)</a:t>
              </a:r>
            </a:p>
          </p:txBody>
        </p:sp>
        <p:cxnSp>
          <p:nvCxnSpPr>
            <p:cNvPr id="23" name="Straight Connector 22">
              <a:extLst>
                <a:ext uri="{FF2B5EF4-FFF2-40B4-BE49-F238E27FC236}">
                  <a16:creationId xmlns:a16="http://schemas.microsoft.com/office/drawing/2014/main" id="{519AE09E-D0DF-114A-99E3-B19E1E6828F3}"/>
                </a:ext>
              </a:extLst>
            </p:cNvPr>
            <p:cNvCxnSpPr/>
            <p:nvPr/>
          </p:nvCxnSpPr>
          <p:spPr>
            <a:xfrm>
              <a:off x="1311066" y="275597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65CF0C9-F16C-2849-8DEC-D41B7D500558}"/>
                </a:ext>
              </a:extLst>
            </p:cNvPr>
            <p:cNvCxnSpPr/>
            <p:nvPr/>
          </p:nvCxnSpPr>
          <p:spPr>
            <a:xfrm>
              <a:off x="2752698" y="275975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88721EC-2AA7-0D43-9917-C5070F47698A}"/>
                  </a:ext>
                </a:extLst>
              </p:cNvPr>
              <p:cNvSpPr txBox="1"/>
              <p:nvPr/>
            </p:nvSpPr>
            <p:spPr>
              <a:xfrm>
                <a:off x="1045388" y="2990278"/>
                <a:ext cx="1887824" cy="369332"/>
              </a:xfrm>
              <a:prstGeom prst="rect">
                <a:avLst/>
              </a:prstGeom>
              <a:solidFill>
                <a:schemeClr val="bg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m:rPr>
                          <m:sty m:val="p"/>
                        </m:rPr>
                        <a:rPr lang="en-US" sz="2400" b="0" i="0" baseline="-25000" smtClean="0">
                          <a:latin typeface="Cambria Math" panose="02040503050406030204" pitchFamily="18" charset="0"/>
                        </a:rPr>
                        <m:t>S</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b="0" i="1" smtClean="0">
                          <a:latin typeface="Cambria Math" panose="02040503050406030204" pitchFamily="18" charset="0"/>
                        </a:rPr>
                        <m:t>)</m:t>
                      </m:r>
                    </m:oMath>
                  </m:oMathPara>
                </a14:m>
                <a:endParaRPr lang="en-US" sz="2400" dirty="0"/>
              </a:p>
            </p:txBody>
          </p:sp>
        </mc:Choice>
        <mc:Fallback xmlns="">
          <p:sp>
            <p:nvSpPr>
              <p:cNvPr id="54" name="TextBox 53">
                <a:extLst>
                  <a:ext uri="{FF2B5EF4-FFF2-40B4-BE49-F238E27FC236}">
                    <a16:creationId xmlns:a16="http://schemas.microsoft.com/office/drawing/2014/main" id="{688721EC-2AA7-0D43-9917-C5070F47698A}"/>
                  </a:ext>
                </a:extLst>
              </p:cNvPr>
              <p:cNvSpPr txBox="1">
                <a:spLocks noRot="1" noChangeAspect="1" noMove="1" noResize="1" noEditPoints="1" noAdjustHandles="1" noChangeArrowheads="1" noChangeShapeType="1" noTextEdit="1"/>
              </p:cNvSpPr>
              <p:nvPr/>
            </p:nvSpPr>
            <p:spPr>
              <a:xfrm>
                <a:off x="1045388" y="2990278"/>
                <a:ext cx="1887824" cy="369332"/>
              </a:xfrm>
              <a:prstGeom prst="rect">
                <a:avLst/>
              </a:prstGeom>
              <a:blipFill>
                <a:blip r:embed="rId2"/>
                <a:stretch>
                  <a:fillRect l="-1325" t="-3125" r="-3311" b="-31250"/>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4291181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EFCD8781-E536-264F-A7B1-63E1A1760B72}"/>
              </a:ext>
            </a:extLst>
          </p:cNvPr>
          <p:cNvSpPr/>
          <p:nvPr/>
        </p:nvSpPr>
        <p:spPr>
          <a:xfrm>
            <a:off x="511444" y="542441"/>
            <a:ext cx="2076773" cy="1084881"/>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4CA08C5-0CBA-C74A-B931-A2C83921A262}"/>
              </a:ext>
            </a:extLst>
          </p:cNvPr>
          <p:cNvSpPr txBox="1"/>
          <p:nvPr/>
        </p:nvSpPr>
        <p:spPr>
          <a:xfrm>
            <a:off x="659133" y="853719"/>
            <a:ext cx="1875296" cy="461665"/>
          </a:xfrm>
          <a:prstGeom prst="rect">
            <a:avLst/>
          </a:prstGeom>
          <a:noFill/>
        </p:spPr>
        <p:txBody>
          <a:bodyPr wrap="square" rtlCol="0">
            <a:spAutoFit/>
          </a:bodyPr>
          <a:lstStyle/>
          <a:p>
            <a:pPr algn="ctr"/>
            <a:r>
              <a:rPr lang="en-US" sz="2400" dirty="0">
                <a:solidFill>
                  <a:schemeClr val="bg1"/>
                </a:solidFill>
              </a:rPr>
              <a:t>Depth/Image</a:t>
            </a:r>
          </a:p>
        </p:txBody>
      </p:sp>
      <p:sp>
        <p:nvSpPr>
          <p:cNvPr id="6" name="Oval 5">
            <a:extLst>
              <a:ext uri="{FF2B5EF4-FFF2-40B4-BE49-F238E27FC236}">
                <a16:creationId xmlns:a16="http://schemas.microsoft.com/office/drawing/2014/main" id="{7DD3055E-11A2-B14B-B370-D855E3617CB3}"/>
              </a:ext>
            </a:extLst>
          </p:cNvPr>
          <p:cNvSpPr/>
          <p:nvPr/>
        </p:nvSpPr>
        <p:spPr>
          <a:xfrm>
            <a:off x="3283058" y="542441"/>
            <a:ext cx="2076773" cy="1084881"/>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8A65356-A256-BC44-B778-24A9D7797D8A}"/>
              </a:ext>
            </a:extLst>
          </p:cNvPr>
          <p:cNvSpPr txBox="1"/>
          <p:nvPr/>
        </p:nvSpPr>
        <p:spPr>
          <a:xfrm>
            <a:off x="3484535" y="853720"/>
            <a:ext cx="1673817" cy="461665"/>
          </a:xfrm>
          <a:prstGeom prst="rect">
            <a:avLst/>
          </a:prstGeom>
          <a:noFill/>
        </p:spPr>
        <p:txBody>
          <a:bodyPr wrap="square" rtlCol="0">
            <a:spAutoFit/>
          </a:bodyPr>
          <a:lstStyle/>
          <a:p>
            <a:pPr algn="ctr"/>
            <a:r>
              <a:rPr lang="en-US" sz="2400" dirty="0">
                <a:solidFill>
                  <a:schemeClr val="bg1"/>
                </a:solidFill>
              </a:rPr>
              <a:t>Gesture</a:t>
            </a:r>
          </a:p>
        </p:txBody>
      </p:sp>
      <p:sp>
        <p:nvSpPr>
          <p:cNvPr id="8" name="Oval 7">
            <a:extLst>
              <a:ext uri="{FF2B5EF4-FFF2-40B4-BE49-F238E27FC236}">
                <a16:creationId xmlns:a16="http://schemas.microsoft.com/office/drawing/2014/main" id="{81AD69F2-A9D9-CC45-8FFD-8588D20DA7BE}"/>
              </a:ext>
            </a:extLst>
          </p:cNvPr>
          <p:cNvSpPr/>
          <p:nvPr/>
        </p:nvSpPr>
        <p:spPr>
          <a:xfrm>
            <a:off x="6354306" y="542441"/>
            <a:ext cx="2076773" cy="1084881"/>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5822FA2-FBEB-DC42-B195-64ED21BF7EDA}"/>
              </a:ext>
            </a:extLst>
          </p:cNvPr>
          <p:cNvSpPr txBox="1"/>
          <p:nvPr/>
        </p:nvSpPr>
        <p:spPr>
          <a:xfrm>
            <a:off x="6555783" y="715551"/>
            <a:ext cx="1673817" cy="830997"/>
          </a:xfrm>
          <a:prstGeom prst="rect">
            <a:avLst/>
          </a:prstGeom>
          <a:noFill/>
        </p:spPr>
        <p:txBody>
          <a:bodyPr wrap="square" rtlCol="0">
            <a:spAutoFit/>
          </a:bodyPr>
          <a:lstStyle/>
          <a:p>
            <a:pPr algn="ctr"/>
            <a:r>
              <a:rPr lang="en-US" sz="2400" dirty="0">
                <a:solidFill>
                  <a:schemeClr val="bg1"/>
                </a:solidFill>
              </a:rPr>
              <a:t>SONAR</a:t>
            </a:r>
          </a:p>
          <a:p>
            <a:pPr algn="ctr"/>
            <a:r>
              <a:rPr lang="en-US" sz="2400" dirty="0">
                <a:solidFill>
                  <a:schemeClr val="bg1"/>
                </a:solidFill>
              </a:rPr>
              <a:t>(detection)</a:t>
            </a:r>
          </a:p>
        </p:txBody>
      </p:sp>
      <p:sp>
        <p:nvSpPr>
          <p:cNvPr id="32" name="TextBox 31">
            <a:extLst>
              <a:ext uri="{FF2B5EF4-FFF2-40B4-BE49-F238E27FC236}">
                <a16:creationId xmlns:a16="http://schemas.microsoft.com/office/drawing/2014/main" id="{1548A3B0-8D94-0045-9DCC-902DC77D49CE}"/>
              </a:ext>
            </a:extLst>
          </p:cNvPr>
          <p:cNvSpPr txBox="1"/>
          <p:nvPr/>
        </p:nvSpPr>
        <p:spPr>
          <a:xfrm>
            <a:off x="5622010" y="564147"/>
            <a:ext cx="898902" cy="769441"/>
          </a:xfrm>
          <a:prstGeom prst="rect">
            <a:avLst/>
          </a:prstGeom>
          <a:noFill/>
        </p:spPr>
        <p:txBody>
          <a:bodyPr wrap="square" rtlCol="0">
            <a:spAutoFit/>
          </a:bodyPr>
          <a:lstStyle/>
          <a:p>
            <a:r>
              <a:rPr lang="en-US" sz="4400" dirty="0"/>
              <a:t>…</a:t>
            </a:r>
          </a:p>
        </p:txBody>
      </p:sp>
    </p:spTree>
    <p:extLst>
      <p:ext uri="{BB962C8B-B14F-4D97-AF65-F5344CB8AC3E}">
        <p14:creationId xmlns:p14="http://schemas.microsoft.com/office/powerpoint/2010/main" val="29022449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6B0E65-A5A1-4F42-8D26-E7A5E3F7FC0F}"/>
              </a:ext>
            </a:extLst>
          </p:cNvPr>
          <p:cNvSpPr txBox="1"/>
          <p:nvPr/>
        </p:nvSpPr>
        <p:spPr>
          <a:xfrm>
            <a:off x="268446" y="413715"/>
            <a:ext cx="7372218"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Distance from the amplitude information</a:t>
            </a:r>
          </a:p>
        </p:txBody>
      </p:sp>
      <p:grpSp>
        <p:nvGrpSpPr>
          <p:cNvPr id="35" name="Group 34">
            <a:extLst>
              <a:ext uri="{FF2B5EF4-FFF2-40B4-BE49-F238E27FC236}">
                <a16:creationId xmlns:a16="http://schemas.microsoft.com/office/drawing/2014/main" id="{81EC9900-DA38-7D4F-BF41-C7135CCEFE7B}"/>
              </a:ext>
            </a:extLst>
          </p:cNvPr>
          <p:cNvGrpSpPr/>
          <p:nvPr/>
        </p:nvGrpSpPr>
        <p:grpSpPr>
          <a:xfrm>
            <a:off x="97965" y="1536206"/>
            <a:ext cx="3718190" cy="1350521"/>
            <a:chOff x="268446" y="2094145"/>
            <a:chExt cx="3718190" cy="1350521"/>
          </a:xfrm>
        </p:grpSpPr>
        <p:cxnSp>
          <p:nvCxnSpPr>
            <p:cNvPr id="4" name="Straight Connector 3">
              <a:extLst>
                <a:ext uri="{FF2B5EF4-FFF2-40B4-BE49-F238E27FC236}">
                  <a16:creationId xmlns:a16="http://schemas.microsoft.com/office/drawing/2014/main" id="{C71F02F9-957A-D342-8EE9-3AB533925395}"/>
                </a:ext>
              </a:extLst>
            </p:cNvPr>
            <p:cNvCxnSpPr>
              <a:cxnSpLocks/>
            </p:cNvCxnSpPr>
            <p:nvPr/>
          </p:nvCxnSpPr>
          <p:spPr>
            <a:xfrm>
              <a:off x="689735" y="2876584"/>
              <a:ext cx="2797384"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 name="Straight Connector 4">
              <a:extLst>
                <a:ext uri="{FF2B5EF4-FFF2-40B4-BE49-F238E27FC236}">
                  <a16:creationId xmlns:a16="http://schemas.microsoft.com/office/drawing/2014/main" id="{D3D1C049-884D-3941-9CA1-BB097673523A}"/>
                </a:ext>
              </a:extLst>
            </p:cNvPr>
            <p:cNvCxnSpPr>
              <a:cxnSpLocks/>
            </p:cNvCxnSpPr>
            <p:nvPr/>
          </p:nvCxnSpPr>
          <p:spPr>
            <a:xfrm flipV="1">
              <a:off x="692668" y="2094145"/>
              <a:ext cx="0" cy="1350521"/>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6" name="TextBox 5">
              <a:extLst>
                <a:ext uri="{FF2B5EF4-FFF2-40B4-BE49-F238E27FC236}">
                  <a16:creationId xmlns:a16="http://schemas.microsoft.com/office/drawing/2014/main" id="{B66CB7C4-46ED-694C-8CA0-CF43F45C1266}"/>
                </a:ext>
              </a:extLst>
            </p:cNvPr>
            <p:cNvSpPr txBox="1"/>
            <p:nvPr/>
          </p:nvSpPr>
          <p:spPr>
            <a:xfrm rot="16200000">
              <a:off x="-163876" y="2555139"/>
              <a:ext cx="1264754" cy="400110"/>
            </a:xfrm>
            <a:prstGeom prst="rect">
              <a:avLst/>
            </a:prstGeom>
            <a:noFill/>
          </p:spPr>
          <p:txBody>
            <a:bodyPr wrap="square" rtlCol="0">
              <a:spAutoFit/>
            </a:bodyPr>
            <a:lstStyle/>
            <a:p>
              <a:pPr algn="ctr"/>
              <a:r>
                <a:rPr lang="en-US" sz="2000" dirty="0"/>
                <a:t>Amplitude</a:t>
              </a:r>
            </a:p>
          </p:txBody>
        </p:sp>
        <p:cxnSp>
          <p:nvCxnSpPr>
            <p:cNvPr id="7" name="Straight Connector 6">
              <a:extLst>
                <a:ext uri="{FF2B5EF4-FFF2-40B4-BE49-F238E27FC236}">
                  <a16:creationId xmlns:a16="http://schemas.microsoft.com/office/drawing/2014/main" id="{641DC64A-4476-CE4C-AE30-97CDD3E19E6E}"/>
                </a:ext>
              </a:extLst>
            </p:cNvPr>
            <p:cNvCxnSpPr/>
            <p:nvPr/>
          </p:nvCxnSpPr>
          <p:spPr>
            <a:xfrm>
              <a:off x="2057567" y="2755980"/>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795AFEB5-8AAF-F349-B0DA-D3C979E1E380}"/>
                </a:ext>
              </a:extLst>
            </p:cNvPr>
            <p:cNvGrpSpPr/>
            <p:nvPr/>
          </p:nvGrpSpPr>
          <p:grpSpPr>
            <a:xfrm>
              <a:off x="710715" y="2254039"/>
              <a:ext cx="2481391" cy="1181114"/>
              <a:chOff x="899346" y="1290862"/>
              <a:chExt cx="2481391" cy="887388"/>
            </a:xfrm>
          </p:grpSpPr>
          <p:sp>
            <p:nvSpPr>
              <p:cNvPr id="18" name="Freeform 17">
                <a:extLst>
                  <a:ext uri="{FF2B5EF4-FFF2-40B4-BE49-F238E27FC236}">
                    <a16:creationId xmlns:a16="http://schemas.microsoft.com/office/drawing/2014/main" id="{5B24158A-E4B7-BB4D-8FC9-0E011B6BDDDB}"/>
                  </a:ext>
                </a:extLst>
              </p:cNvPr>
              <p:cNvSpPr/>
              <p:nvPr/>
            </p:nvSpPr>
            <p:spPr>
              <a:xfrm>
                <a:off x="899346" y="1290862"/>
                <a:ext cx="1241634"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20" name="Freeform 19">
                <a:extLst>
                  <a:ext uri="{FF2B5EF4-FFF2-40B4-BE49-F238E27FC236}">
                    <a16:creationId xmlns:a16="http://schemas.microsoft.com/office/drawing/2014/main" id="{3D8BE5AE-FFA1-1149-859A-283063595EF5}"/>
                  </a:ext>
                </a:extLst>
              </p:cNvPr>
              <p:cNvSpPr/>
              <p:nvPr/>
            </p:nvSpPr>
            <p:spPr>
              <a:xfrm>
                <a:off x="2139103" y="1305546"/>
                <a:ext cx="1241634"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sp>
          <p:nvSpPr>
            <p:cNvPr id="16" name="TextBox 15">
              <a:extLst>
                <a:ext uri="{FF2B5EF4-FFF2-40B4-BE49-F238E27FC236}">
                  <a16:creationId xmlns:a16="http://schemas.microsoft.com/office/drawing/2014/main" id="{77FF5350-9A05-4549-B5C9-D76F07A0A290}"/>
                </a:ext>
              </a:extLst>
            </p:cNvPr>
            <p:cNvSpPr txBox="1"/>
            <p:nvPr/>
          </p:nvSpPr>
          <p:spPr>
            <a:xfrm>
              <a:off x="2721882" y="2504432"/>
              <a:ext cx="1264754" cy="400110"/>
            </a:xfrm>
            <a:prstGeom prst="rect">
              <a:avLst/>
            </a:prstGeom>
            <a:noFill/>
          </p:spPr>
          <p:txBody>
            <a:bodyPr wrap="square" rtlCol="0">
              <a:spAutoFit/>
            </a:bodyPr>
            <a:lstStyle/>
            <a:p>
              <a:pPr algn="ctr"/>
              <a:r>
                <a:rPr lang="en-US" sz="2000" dirty="0"/>
                <a:t>Time (sec)</a:t>
              </a:r>
            </a:p>
          </p:txBody>
        </p:sp>
        <p:cxnSp>
          <p:nvCxnSpPr>
            <p:cNvPr id="23" name="Straight Connector 22">
              <a:extLst>
                <a:ext uri="{FF2B5EF4-FFF2-40B4-BE49-F238E27FC236}">
                  <a16:creationId xmlns:a16="http://schemas.microsoft.com/office/drawing/2014/main" id="{519AE09E-D0DF-114A-99E3-B19E1E6828F3}"/>
                </a:ext>
              </a:extLst>
            </p:cNvPr>
            <p:cNvCxnSpPr/>
            <p:nvPr/>
          </p:nvCxnSpPr>
          <p:spPr>
            <a:xfrm>
              <a:off x="1311066" y="275597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65CF0C9-F16C-2849-8DEC-D41B7D500558}"/>
                </a:ext>
              </a:extLst>
            </p:cNvPr>
            <p:cNvCxnSpPr/>
            <p:nvPr/>
          </p:nvCxnSpPr>
          <p:spPr>
            <a:xfrm>
              <a:off x="2752698" y="275975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6EEB7709-5014-6D42-8519-AB2567CA4E5D}"/>
              </a:ext>
            </a:extLst>
          </p:cNvPr>
          <p:cNvGrpSpPr/>
          <p:nvPr/>
        </p:nvGrpSpPr>
        <p:grpSpPr>
          <a:xfrm>
            <a:off x="5389285" y="1564878"/>
            <a:ext cx="3718190" cy="1350521"/>
            <a:chOff x="268446" y="2094145"/>
            <a:chExt cx="3718190" cy="1350521"/>
          </a:xfrm>
        </p:grpSpPr>
        <p:cxnSp>
          <p:nvCxnSpPr>
            <p:cNvPr id="37" name="Straight Connector 36">
              <a:extLst>
                <a:ext uri="{FF2B5EF4-FFF2-40B4-BE49-F238E27FC236}">
                  <a16:creationId xmlns:a16="http://schemas.microsoft.com/office/drawing/2014/main" id="{4E56E3C4-616C-344A-A65D-5B0E5F60A70F}"/>
                </a:ext>
              </a:extLst>
            </p:cNvPr>
            <p:cNvCxnSpPr>
              <a:cxnSpLocks/>
            </p:cNvCxnSpPr>
            <p:nvPr/>
          </p:nvCxnSpPr>
          <p:spPr>
            <a:xfrm>
              <a:off x="689735" y="2876584"/>
              <a:ext cx="2797384"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38" name="Straight Connector 37">
              <a:extLst>
                <a:ext uri="{FF2B5EF4-FFF2-40B4-BE49-F238E27FC236}">
                  <a16:creationId xmlns:a16="http://schemas.microsoft.com/office/drawing/2014/main" id="{56D9E57A-9C2D-7D4C-A2AE-259440F60F00}"/>
                </a:ext>
              </a:extLst>
            </p:cNvPr>
            <p:cNvCxnSpPr>
              <a:cxnSpLocks/>
            </p:cNvCxnSpPr>
            <p:nvPr/>
          </p:nvCxnSpPr>
          <p:spPr>
            <a:xfrm flipV="1">
              <a:off x="692668" y="2094145"/>
              <a:ext cx="0" cy="1350521"/>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39" name="TextBox 38">
              <a:extLst>
                <a:ext uri="{FF2B5EF4-FFF2-40B4-BE49-F238E27FC236}">
                  <a16:creationId xmlns:a16="http://schemas.microsoft.com/office/drawing/2014/main" id="{9106188D-3ADE-5C4C-AB97-3DB3FDFECB90}"/>
                </a:ext>
              </a:extLst>
            </p:cNvPr>
            <p:cNvSpPr txBox="1"/>
            <p:nvPr/>
          </p:nvSpPr>
          <p:spPr>
            <a:xfrm rot="16200000">
              <a:off x="-163876" y="2555139"/>
              <a:ext cx="1264754" cy="400110"/>
            </a:xfrm>
            <a:prstGeom prst="rect">
              <a:avLst/>
            </a:prstGeom>
            <a:noFill/>
          </p:spPr>
          <p:txBody>
            <a:bodyPr wrap="square" rtlCol="0">
              <a:spAutoFit/>
            </a:bodyPr>
            <a:lstStyle/>
            <a:p>
              <a:pPr algn="ctr"/>
              <a:r>
                <a:rPr lang="en-US" sz="2000" dirty="0"/>
                <a:t>Amplitude</a:t>
              </a:r>
            </a:p>
          </p:txBody>
        </p:sp>
        <p:cxnSp>
          <p:nvCxnSpPr>
            <p:cNvPr id="40" name="Straight Connector 39">
              <a:extLst>
                <a:ext uri="{FF2B5EF4-FFF2-40B4-BE49-F238E27FC236}">
                  <a16:creationId xmlns:a16="http://schemas.microsoft.com/office/drawing/2014/main" id="{09235499-984C-6E43-82C6-71A514377AB7}"/>
                </a:ext>
              </a:extLst>
            </p:cNvPr>
            <p:cNvCxnSpPr/>
            <p:nvPr/>
          </p:nvCxnSpPr>
          <p:spPr>
            <a:xfrm>
              <a:off x="2057567" y="2755980"/>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C7C68A21-96CE-2B42-9032-482EDEF1F070}"/>
                </a:ext>
              </a:extLst>
            </p:cNvPr>
            <p:cNvGrpSpPr/>
            <p:nvPr/>
          </p:nvGrpSpPr>
          <p:grpSpPr>
            <a:xfrm>
              <a:off x="710715" y="2588510"/>
              <a:ext cx="2481391" cy="512162"/>
              <a:chOff x="899346" y="1542159"/>
              <a:chExt cx="2481391" cy="384795"/>
            </a:xfrm>
          </p:grpSpPr>
          <p:sp>
            <p:nvSpPr>
              <p:cNvPr id="45" name="Freeform 44">
                <a:extLst>
                  <a:ext uri="{FF2B5EF4-FFF2-40B4-BE49-F238E27FC236}">
                    <a16:creationId xmlns:a16="http://schemas.microsoft.com/office/drawing/2014/main" id="{24A9F7C5-25A9-2240-8779-A664CA510B1A}"/>
                  </a:ext>
                </a:extLst>
              </p:cNvPr>
              <p:cNvSpPr/>
              <p:nvPr/>
            </p:nvSpPr>
            <p:spPr>
              <a:xfrm>
                <a:off x="899346" y="1542159"/>
                <a:ext cx="1241634" cy="370112"/>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46" name="Freeform 45">
                <a:extLst>
                  <a:ext uri="{FF2B5EF4-FFF2-40B4-BE49-F238E27FC236}">
                    <a16:creationId xmlns:a16="http://schemas.microsoft.com/office/drawing/2014/main" id="{AD985EFF-4904-B84B-AA08-457EBE5F8FE8}"/>
                  </a:ext>
                </a:extLst>
              </p:cNvPr>
              <p:cNvSpPr/>
              <p:nvPr/>
            </p:nvSpPr>
            <p:spPr>
              <a:xfrm>
                <a:off x="2139103" y="1556842"/>
                <a:ext cx="1241634" cy="370112"/>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sp>
          <p:nvSpPr>
            <p:cNvPr id="42" name="TextBox 41">
              <a:extLst>
                <a:ext uri="{FF2B5EF4-FFF2-40B4-BE49-F238E27FC236}">
                  <a16:creationId xmlns:a16="http://schemas.microsoft.com/office/drawing/2014/main" id="{2BB92781-F44A-AD4A-B5AA-89AFF120BC7F}"/>
                </a:ext>
              </a:extLst>
            </p:cNvPr>
            <p:cNvSpPr txBox="1"/>
            <p:nvPr/>
          </p:nvSpPr>
          <p:spPr>
            <a:xfrm>
              <a:off x="2721882" y="2504432"/>
              <a:ext cx="1264754" cy="400110"/>
            </a:xfrm>
            <a:prstGeom prst="rect">
              <a:avLst/>
            </a:prstGeom>
            <a:noFill/>
          </p:spPr>
          <p:txBody>
            <a:bodyPr wrap="square" rtlCol="0">
              <a:spAutoFit/>
            </a:bodyPr>
            <a:lstStyle/>
            <a:p>
              <a:pPr algn="ctr"/>
              <a:r>
                <a:rPr lang="en-US" sz="2000" dirty="0"/>
                <a:t>Time (sec)</a:t>
              </a:r>
            </a:p>
          </p:txBody>
        </p:sp>
        <p:cxnSp>
          <p:nvCxnSpPr>
            <p:cNvPr id="43" name="Straight Connector 42">
              <a:extLst>
                <a:ext uri="{FF2B5EF4-FFF2-40B4-BE49-F238E27FC236}">
                  <a16:creationId xmlns:a16="http://schemas.microsoft.com/office/drawing/2014/main" id="{9079D201-B6D1-424E-8E5E-62224F06A744}"/>
                </a:ext>
              </a:extLst>
            </p:cNvPr>
            <p:cNvCxnSpPr/>
            <p:nvPr/>
          </p:nvCxnSpPr>
          <p:spPr>
            <a:xfrm>
              <a:off x="1311066" y="275597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B3EBA73-8A61-1848-8C26-FE736C540315}"/>
                </a:ext>
              </a:extLst>
            </p:cNvPr>
            <p:cNvCxnSpPr/>
            <p:nvPr/>
          </p:nvCxnSpPr>
          <p:spPr>
            <a:xfrm>
              <a:off x="2752698" y="275975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a:extLst>
              <a:ext uri="{FF2B5EF4-FFF2-40B4-BE49-F238E27FC236}">
                <a16:creationId xmlns:a16="http://schemas.microsoft.com/office/drawing/2014/main" id="{928C7919-5BC2-8644-BFCB-7388A0188125}"/>
              </a:ext>
            </a:extLst>
          </p:cNvPr>
          <p:cNvCxnSpPr>
            <a:cxnSpLocks/>
          </p:cNvCxnSpPr>
          <p:nvPr/>
        </p:nvCxnSpPr>
        <p:spPr>
          <a:xfrm flipH="1">
            <a:off x="3816155" y="2040725"/>
            <a:ext cx="1262396" cy="0"/>
          </a:xfrm>
          <a:prstGeom prst="line">
            <a:avLst/>
          </a:prstGeom>
          <a:ln w="44450">
            <a:solidFill>
              <a:srgbClr val="FF0000"/>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C0589F7-5D45-804F-A03B-9889F6544929}"/>
              </a:ext>
            </a:extLst>
          </p:cNvPr>
          <p:cNvSpPr txBox="1"/>
          <p:nvPr/>
        </p:nvSpPr>
        <p:spPr>
          <a:xfrm>
            <a:off x="3704023" y="1675235"/>
            <a:ext cx="1264754" cy="400110"/>
          </a:xfrm>
          <a:prstGeom prst="rect">
            <a:avLst/>
          </a:prstGeom>
          <a:noFill/>
        </p:spPr>
        <p:txBody>
          <a:bodyPr wrap="square" rtlCol="0">
            <a:spAutoFit/>
          </a:bodyPr>
          <a:lstStyle/>
          <a:p>
            <a:pPr algn="ctr"/>
            <a:r>
              <a:rPr lang="en-US" sz="2000" dirty="0"/>
              <a:t>Dist. = d</a:t>
            </a: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88721EC-2AA7-0D43-9917-C5070F47698A}"/>
                  </a:ext>
                </a:extLst>
              </p:cNvPr>
              <p:cNvSpPr txBox="1"/>
              <p:nvPr/>
            </p:nvSpPr>
            <p:spPr>
              <a:xfrm>
                <a:off x="1045388" y="2990278"/>
                <a:ext cx="1887824" cy="369332"/>
              </a:xfrm>
              <a:prstGeom prst="rect">
                <a:avLst/>
              </a:prstGeom>
              <a:solidFill>
                <a:schemeClr val="bg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m:rPr>
                          <m:sty m:val="p"/>
                        </m:rPr>
                        <a:rPr lang="en-US" sz="2400" b="0" i="0" baseline="-25000" smtClean="0">
                          <a:latin typeface="Cambria Math" panose="02040503050406030204" pitchFamily="18" charset="0"/>
                        </a:rPr>
                        <m:t>S</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b="0" i="1" smtClean="0">
                          <a:latin typeface="Cambria Math" panose="02040503050406030204" pitchFamily="18" charset="0"/>
                        </a:rPr>
                        <m:t>)</m:t>
                      </m:r>
                    </m:oMath>
                  </m:oMathPara>
                </a14:m>
                <a:endParaRPr lang="en-US" sz="2400" dirty="0"/>
              </a:p>
            </p:txBody>
          </p:sp>
        </mc:Choice>
        <mc:Fallback xmlns="">
          <p:sp>
            <p:nvSpPr>
              <p:cNvPr id="54" name="TextBox 53">
                <a:extLst>
                  <a:ext uri="{FF2B5EF4-FFF2-40B4-BE49-F238E27FC236}">
                    <a16:creationId xmlns:a16="http://schemas.microsoft.com/office/drawing/2014/main" id="{688721EC-2AA7-0D43-9917-C5070F47698A}"/>
                  </a:ext>
                </a:extLst>
              </p:cNvPr>
              <p:cNvSpPr txBox="1">
                <a:spLocks noRot="1" noChangeAspect="1" noMove="1" noResize="1" noEditPoints="1" noAdjustHandles="1" noChangeArrowheads="1" noChangeShapeType="1" noTextEdit="1"/>
              </p:cNvSpPr>
              <p:nvPr/>
            </p:nvSpPr>
            <p:spPr>
              <a:xfrm>
                <a:off x="1045388" y="2990278"/>
                <a:ext cx="1887824" cy="369332"/>
              </a:xfrm>
              <a:prstGeom prst="rect">
                <a:avLst/>
              </a:prstGeom>
              <a:blipFill>
                <a:blip r:embed="rId2"/>
                <a:stretch>
                  <a:fillRect l="-1325" t="-3125" r="-3311" b="-31250"/>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132820EA-E4CF-0B42-B624-F5169D81D481}"/>
                  </a:ext>
                </a:extLst>
              </p:cNvPr>
              <p:cNvSpPr txBox="1"/>
              <p:nvPr/>
            </p:nvSpPr>
            <p:spPr>
              <a:xfrm>
                <a:off x="6358266" y="2925201"/>
                <a:ext cx="1935915" cy="369332"/>
              </a:xfrm>
              <a:prstGeom prst="rect">
                <a:avLst/>
              </a:prstGeom>
              <a:solidFill>
                <a:schemeClr val="bg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m:rPr>
                          <m:sty m:val="p"/>
                        </m:rPr>
                        <a:rPr lang="en-US" sz="2400" b="0" i="0" baseline="-25000" smtClean="0">
                          <a:latin typeface="Cambria Math" panose="02040503050406030204" pitchFamily="18" charset="0"/>
                        </a:rPr>
                        <m:t>O</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b="0" i="1" smtClean="0">
                          <a:latin typeface="Cambria Math" panose="02040503050406030204" pitchFamily="18" charset="0"/>
                        </a:rPr>
                        <m:t>)</m:t>
                      </m:r>
                    </m:oMath>
                  </m:oMathPara>
                </a14:m>
                <a:endParaRPr lang="en-US" sz="2400" dirty="0"/>
              </a:p>
            </p:txBody>
          </p:sp>
        </mc:Choice>
        <mc:Fallback xmlns="">
          <p:sp>
            <p:nvSpPr>
              <p:cNvPr id="55" name="TextBox 54">
                <a:extLst>
                  <a:ext uri="{FF2B5EF4-FFF2-40B4-BE49-F238E27FC236}">
                    <a16:creationId xmlns:a16="http://schemas.microsoft.com/office/drawing/2014/main" id="{132820EA-E4CF-0B42-B624-F5169D81D481}"/>
                  </a:ext>
                </a:extLst>
              </p:cNvPr>
              <p:cNvSpPr txBox="1">
                <a:spLocks noRot="1" noChangeAspect="1" noMove="1" noResize="1" noEditPoints="1" noAdjustHandles="1" noChangeArrowheads="1" noChangeShapeType="1" noTextEdit="1"/>
              </p:cNvSpPr>
              <p:nvPr/>
            </p:nvSpPr>
            <p:spPr>
              <a:xfrm>
                <a:off x="6358266" y="2925201"/>
                <a:ext cx="1935915" cy="369332"/>
              </a:xfrm>
              <a:prstGeom prst="rect">
                <a:avLst/>
              </a:prstGeom>
              <a:blipFill>
                <a:blip r:embed="rId3"/>
                <a:stretch>
                  <a:fillRect l="-1299" t="-3226" r="-2597" b="-32258"/>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659527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6B0E65-A5A1-4F42-8D26-E7A5E3F7FC0F}"/>
              </a:ext>
            </a:extLst>
          </p:cNvPr>
          <p:cNvSpPr txBox="1"/>
          <p:nvPr/>
        </p:nvSpPr>
        <p:spPr>
          <a:xfrm>
            <a:off x="268446" y="413715"/>
            <a:ext cx="7372218"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Distance from the amplitude information</a:t>
            </a:r>
          </a:p>
        </p:txBody>
      </p:sp>
      <p:grpSp>
        <p:nvGrpSpPr>
          <p:cNvPr id="35" name="Group 34">
            <a:extLst>
              <a:ext uri="{FF2B5EF4-FFF2-40B4-BE49-F238E27FC236}">
                <a16:creationId xmlns:a16="http://schemas.microsoft.com/office/drawing/2014/main" id="{81EC9900-DA38-7D4F-BF41-C7135CCEFE7B}"/>
              </a:ext>
            </a:extLst>
          </p:cNvPr>
          <p:cNvGrpSpPr/>
          <p:nvPr/>
        </p:nvGrpSpPr>
        <p:grpSpPr>
          <a:xfrm>
            <a:off x="97965" y="1536206"/>
            <a:ext cx="3718190" cy="1350521"/>
            <a:chOff x="268446" y="2094145"/>
            <a:chExt cx="3718190" cy="1350521"/>
          </a:xfrm>
        </p:grpSpPr>
        <p:cxnSp>
          <p:nvCxnSpPr>
            <p:cNvPr id="4" name="Straight Connector 3">
              <a:extLst>
                <a:ext uri="{FF2B5EF4-FFF2-40B4-BE49-F238E27FC236}">
                  <a16:creationId xmlns:a16="http://schemas.microsoft.com/office/drawing/2014/main" id="{C71F02F9-957A-D342-8EE9-3AB533925395}"/>
                </a:ext>
              </a:extLst>
            </p:cNvPr>
            <p:cNvCxnSpPr>
              <a:cxnSpLocks/>
            </p:cNvCxnSpPr>
            <p:nvPr/>
          </p:nvCxnSpPr>
          <p:spPr>
            <a:xfrm>
              <a:off x="689735" y="2876584"/>
              <a:ext cx="2797384"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 name="Straight Connector 4">
              <a:extLst>
                <a:ext uri="{FF2B5EF4-FFF2-40B4-BE49-F238E27FC236}">
                  <a16:creationId xmlns:a16="http://schemas.microsoft.com/office/drawing/2014/main" id="{D3D1C049-884D-3941-9CA1-BB097673523A}"/>
                </a:ext>
              </a:extLst>
            </p:cNvPr>
            <p:cNvCxnSpPr>
              <a:cxnSpLocks/>
            </p:cNvCxnSpPr>
            <p:nvPr/>
          </p:nvCxnSpPr>
          <p:spPr>
            <a:xfrm flipV="1">
              <a:off x="692668" y="2094145"/>
              <a:ext cx="0" cy="1350521"/>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6" name="TextBox 5">
              <a:extLst>
                <a:ext uri="{FF2B5EF4-FFF2-40B4-BE49-F238E27FC236}">
                  <a16:creationId xmlns:a16="http://schemas.microsoft.com/office/drawing/2014/main" id="{B66CB7C4-46ED-694C-8CA0-CF43F45C1266}"/>
                </a:ext>
              </a:extLst>
            </p:cNvPr>
            <p:cNvSpPr txBox="1"/>
            <p:nvPr/>
          </p:nvSpPr>
          <p:spPr>
            <a:xfrm rot="16200000">
              <a:off x="-163876" y="2555139"/>
              <a:ext cx="1264754" cy="400110"/>
            </a:xfrm>
            <a:prstGeom prst="rect">
              <a:avLst/>
            </a:prstGeom>
            <a:noFill/>
          </p:spPr>
          <p:txBody>
            <a:bodyPr wrap="square" rtlCol="0">
              <a:spAutoFit/>
            </a:bodyPr>
            <a:lstStyle/>
            <a:p>
              <a:pPr algn="ctr"/>
              <a:r>
                <a:rPr lang="en-US" sz="2000" dirty="0"/>
                <a:t>Amplitude</a:t>
              </a:r>
            </a:p>
          </p:txBody>
        </p:sp>
        <p:cxnSp>
          <p:nvCxnSpPr>
            <p:cNvPr id="7" name="Straight Connector 6">
              <a:extLst>
                <a:ext uri="{FF2B5EF4-FFF2-40B4-BE49-F238E27FC236}">
                  <a16:creationId xmlns:a16="http://schemas.microsoft.com/office/drawing/2014/main" id="{641DC64A-4476-CE4C-AE30-97CDD3E19E6E}"/>
                </a:ext>
              </a:extLst>
            </p:cNvPr>
            <p:cNvCxnSpPr/>
            <p:nvPr/>
          </p:nvCxnSpPr>
          <p:spPr>
            <a:xfrm>
              <a:off x="2057567" y="2755980"/>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795AFEB5-8AAF-F349-B0DA-D3C979E1E380}"/>
                </a:ext>
              </a:extLst>
            </p:cNvPr>
            <p:cNvGrpSpPr/>
            <p:nvPr/>
          </p:nvGrpSpPr>
          <p:grpSpPr>
            <a:xfrm>
              <a:off x="710715" y="2254039"/>
              <a:ext cx="2481391" cy="1181114"/>
              <a:chOff x="899346" y="1290862"/>
              <a:chExt cx="2481391" cy="887388"/>
            </a:xfrm>
          </p:grpSpPr>
          <p:sp>
            <p:nvSpPr>
              <p:cNvPr id="18" name="Freeform 17">
                <a:extLst>
                  <a:ext uri="{FF2B5EF4-FFF2-40B4-BE49-F238E27FC236}">
                    <a16:creationId xmlns:a16="http://schemas.microsoft.com/office/drawing/2014/main" id="{5B24158A-E4B7-BB4D-8FC9-0E011B6BDDDB}"/>
                  </a:ext>
                </a:extLst>
              </p:cNvPr>
              <p:cNvSpPr/>
              <p:nvPr/>
            </p:nvSpPr>
            <p:spPr>
              <a:xfrm>
                <a:off x="899346" y="1290862"/>
                <a:ext cx="1241634"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20" name="Freeform 19">
                <a:extLst>
                  <a:ext uri="{FF2B5EF4-FFF2-40B4-BE49-F238E27FC236}">
                    <a16:creationId xmlns:a16="http://schemas.microsoft.com/office/drawing/2014/main" id="{3D8BE5AE-FFA1-1149-859A-283063595EF5}"/>
                  </a:ext>
                </a:extLst>
              </p:cNvPr>
              <p:cNvSpPr/>
              <p:nvPr/>
            </p:nvSpPr>
            <p:spPr>
              <a:xfrm>
                <a:off x="2139103" y="1305546"/>
                <a:ext cx="1241634"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sp>
          <p:nvSpPr>
            <p:cNvPr id="16" name="TextBox 15">
              <a:extLst>
                <a:ext uri="{FF2B5EF4-FFF2-40B4-BE49-F238E27FC236}">
                  <a16:creationId xmlns:a16="http://schemas.microsoft.com/office/drawing/2014/main" id="{77FF5350-9A05-4549-B5C9-D76F07A0A290}"/>
                </a:ext>
              </a:extLst>
            </p:cNvPr>
            <p:cNvSpPr txBox="1"/>
            <p:nvPr/>
          </p:nvSpPr>
          <p:spPr>
            <a:xfrm>
              <a:off x="2721882" y="2504432"/>
              <a:ext cx="1264754" cy="400110"/>
            </a:xfrm>
            <a:prstGeom prst="rect">
              <a:avLst/>
            </a:prstGeom>
            <a:noFill/>
          </p:spPr>
          <p:txBody>
            <a:bodyPr wrap="square" rtlCol="0">
              <a:spAutoFit/>
            </a:bodyPr>
            <a:lstStyle/>
            <a:p>
              <a:pPr algn="ctr"/>
              <a:r>
                <a:rPr lang="en-US" sz="2000" dirty="0"/>
                <a:t>Time (sec)</a:t>
              </a:r>
            </a:p>
          </p:txBody>
        </p:sp>
        <p:cxnSp>
          <p:nvCxnSpPr>
            <p:cNvPr id="23" name="Straight Connector 22">
              <a:extLst>
                <a:ext uri="{FF2B5EF4-FFF2-40B4-BE49-F238E27FC236}">
                  <a16:creationId xmlns:a16="http://schemas.microsoft.com/office/drawing/2014/main" id="{519AE09E-D0DF-114A-99E3-B19E1E6828F3}"/>
                </a:ext>
              </a:extLst>
            </p:cNvPr>
            <p:cNvCxnSpPr/>
            <p:nvPr/>
          </p:nvCxnSpPr>
          <p:spPr>
            <a:xfrm>
              <a:off x="1311066" y="275597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65CF0C9-F16C-2849-8DEC-D41B7D500558}"/>
                </a:ext>
              </a:extLst>
            </p:cNvPr>
            <p:cNvCxnSpPr/>
            <p:nvPr/>
          </p:nvCxnSpPr>
          <p:spPr>
            <a:xfrm>
              <a:off x="2752698" y="275975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6EEB7709-5014-6D42-8519-AB2567CA4E5D}"/>
              </a:ext>
            </a:extLst>
          </p:cNvPr>
          <p:cNvGrpSpPr/>
          <p:nvPr/>
        </p:nvGrpSpPr>
        <p:grpSpPr>
          <a:xfrm>
            <a:off x="5389285" y="1564878"/>
            <a:ext cx="3718190" cy="1350521"/>
            <a:chOff x="268446" y="2094145"/>
            <a:chExt cx="3718190" cy="1350521"/>
          </a:xfrm>
        </p:grpSpPr>
        <p:cxnSp>
          <p:nvCxnSpPr>
            <p:cNvPr id="37" name="Straight Connector 36">
              <a:extLst>
                <a:ext uri="{FF2B5EF4-FFF2-40B4-BE49-F238E27FC236}">
                  <a16:creationId xmlns:a16="http://schemas.microsoft.com/office/drawing/2014/main" id="{4E56E3C4-616C-344A-A65D-5B0E5F60A70F}"/>
                </a:ext>
              </a:extLst>
            </p:cNvPr>
            <p:cNvCxnSpPr>
              <a:cxnSpLocks/>
            </p:cNvCxnSpPr>
            <p:nvPr/>
          </p:nvCxnSpPr>
          <p:spPr>
            <a:xfrm>
              <a:off x="689735" y="2876584"/>
              <a:ext cx="2797384"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38" name="Straight Connector 37">
              <a:extLst>
                <a:ext uri="{FF2B5EF4-FFF2-40B4-BE49-F238E27FC236}">
                  <a16:creationId xmlns:a16="http://schemas.microsoft.com/office/drawing/2014/main" id="{56D9E57A-9C2D-7D4C-A2AE-259440F60F00}"/>
                </a:ext>
              </a:extLst>
            </p:cNvPr>
            <p:cNvCxnSpPr>
              <a:cxnSpLocks/>
            </p:cNvCxnSpPr>
            <p:nvPr/>
          </p:nvCxnSpPr>
          <p:spPr>
            <a:xfrm flipV="1">
              <a:off x="692668" y="2094145"/>
              <a:ext cx="0" cy="1350521"/>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39" name="TextBox 38">
              <a:extLst>
                <a:ext uri="{FF2B5EF4-FFF2-40B4-BE49-F238E27FC236}">
                  <a16:creationId xmlns:a16="http://schemas.microsoft.com/office/drawing/2014/main" id="{9106188D-3ADE-5C4C-AB97-3DB3FDFECB90}"/>
                </a:ext>
              </a:extLst>
            </p:cNvPr>
            <p:cNvSpPr txBox="1"/>
            <p:nvPr/>
          </p:nvSpPr>
          <p:spPr>
            <a:xfrm rot="16200000">
              <a:off x="-163876" y="2555139"/>
              <a:ext cx="1264754" cy="400110"/>
            </a:xfrm>
            <a:prstGeom prst="rect">
              <a:avLst/>
            </a:prstGeom>
            <a:noFill/>
          </p:spPr>
          <p:txBody>
            <a:bodyPr wrap="square" rtlCol="0">
              <a:spAutoFit/>
            </a:bodyPr>
            <a:lstStyle/>
            <a:p>
              <a:pPr algn="ctr"/>
              <a:r>
                <a:rPr lang="en-US" sz="2000" dirty="0"/>
                <a:t>Amplitude</a:t>
              </a:r>
            </a:p>
          </p:txBody>
        </p:sp>
        <p:cxnSp>
          <p:nvCxnSpPr>
            <p:cNvPr id="40" name="Straight Connector 39">
              <a:extLst>
                <a:ext uri="{FF2B5EF4-FFF2-40B4-BE49-F238E27FC236}">
                  <a16:creationId xmlns:a16="http://schemas.microsoft.com/office/drawing/2014/main" id="{09235499-984C-6E43-82C6-71A514377AB7}"/>
                </a:ext>
              </a:extLst>
            </p:cNvPr>
            <p:cNvCxnSpPr/>
            <p:nvPr/>
          </p:nvCxnSpPr>
          <p:spPr>
            <a:xfrm>
              <a:off x="2057567" y="2755980"/>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C7C68A21-96CE-2B42-9032-482EDEF1F070}"/>
                </a:ext>
              </a:extLst>
            </p:cNvPr>
            <p:cNvGrpSpPr/>
            <p:nvPr/>
          </p:nvGrpSpPr>
          <p:grpSpPr>
            <a:xfrm>
              <a:off x="710715" y="2588510"/>
              <a:ext cx="2481391" cy="512162"/>
              <a:chOff x="899346" y="1542159"/>
              <a:chExt cx="2481391" cy="384795"/>
            </a:xfrm>
          </p:grpSpPr>
          <p:sp>
            <p:nvSpPr>
              <p:cNvPr id="45" name="Freeform 44">
                <a:extLst>
                  <a:ext uri="{FF2B5EF4-FFF2-40B4-BE49-F238E27FC236}">
                    <a16:creationId xmlns:a16="http://schemas.microsoft.com/office/drawing/2014/main" id="{24A9F7C5-25A9-2240-8779-A664CA510B1A}"/>
                  </a:ext>
                </a:extLst>
              </p:cNvPr>
              <p:cNvSpPr/>
              <p:nvPr/>
            </p:nvSpPr>
            <p:spPr>
              <a:xfrm>
                <a:off x="899346" y="1542159"/>
                <a:ext cx="1241634" cy="370112"/>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46" name="Freeform 45">
                <a:extLst>
                  <a:ext uri="{FF2B5EF4-FFF2-40B4-BE49-F238E27FC236}">
                    <a16:creationId xmlns:a16="http://schemas.microsoft.com/office/drawing/2014/main" id="{AD985EFF-4904-B84B-AA08-457EBE5F8FE8}"/>
                  </a:ext>
                </a:extLst>
              </p:cNvPr>
              <p:cNvSpPr/>
              <p:nvPr/>
            </p:nvSpPr>
            <p:spPr>
              <a:xfrm>
                <a:off x="2139103" y="1556842"/>
                <a:ext cx="1241634" cy="370112"/>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sp>
          <p:nvSpPr>
            <p:cNvPr id="42" name="TextBox 41">
              <a:extLst>
                <a:ext uri="{FF2B5EF4-FFF2-40B4-BE49-F238E27FC236}">
                  <a16:creationId xmlns:a16="http://schemas.microsoft.com/office/drawing/2014/main" id="{2BB92781-F44A-AD4A-B5AA-89AFF120BC7F}"/>
                </a:ext>
              </a:extLst>
            </p:cNvPr>
            <p:cNvSpPr txBox="1"/>
            <p:nvPr/>
          </p:nvSpPr>
          <p:spPr>
            <a:xfrm>
              <a:off x="2721882" y="2504432"/>
              <a:ext cx="1264754" cy="400110"/>
            </a:xfrm>
            <a:prstGeom prst="rect">
              <a:avLst/>
            </a:prstGeom>
            <a:noFill/>
          </p:spPr>
          <p:txBody>
            <a:bodyPr wrap="square" rtlCol="0">
              <a:spAutoFit/>
            </a:bodyPr>
            <a:lstStyle/>
            <a:p>
              <a:pPr algn="ctr"/>
              <a:r>
                <a:rPr lang="en-US" sz="2000" dirty="0"/>
                <a:t>Time (sec)</a:t>
              </a:r>
            </a:p>
          </p:txBody>
        </p:sp>
        <p:cxnSp>
          <p:nvCxnSpPr>
            <p:cNvPr id="43" name="Straight Connector 42">
              <a:extLst>
                <a:ext uri="{FF2B5EF4-FFF2-40B4-BE49-F238E27FC236}">
                  <a16:creationId xmlns:a16="http://schemas.microsoft.com/office/drawing/2014/main" id="{9079D201-B6D1-424E-8E5E-62224F06A744}"/>
                </a:ext>
              </a:extLst>
            </p:cNvPr>
            <p:cNvCxnSpPr/>
            <p:nvPr/>
          </p:nvCxnSpPr>
          <p:spPr>
            <a:xfrm>
              <a:off x="1311066" y="275597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B3EBA73-8A61-1848-8C26-FE736C540315}"/>
                </a:ext>
              </a:extLst>
            </p:cNvPr>
            <p:cNvCxnSpPr/>
            <p:nvPr/>
          </p:nvCxnSpPr>
          <p:spPr>
            <a:xfrm>
              <a:off x="2752698" y="275975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a:extLst>
              <a:ext uri="{FF2B5EF4-FFF2-40B4-BE49-F238E27FC236}">
                <a16:creationId xmlns:a16="http://schemas.microsoft.com/office/drawing/2014/main" id="{928C7919-5BC2-8644-BFCB-7388A0188125}"/>
              </a:ext>
            </a:extLst>
          </p:cNvPr>
          <p:cNvCxnSpPr>
            <a:cxnSpLocks/>
          </p:cNvCxnSpPr>
          <p:nvPr/>
        </p:nvCxnSpPr>
        <p:spPr>
          <a:xfrm flipH="1">
            <a:off x="3816155" y="2040725"/>
            <a:ext cx="1262396" cy="0"/>
          </a:xfrm>
          <a:prstGeom prst="line">
            <a:avLst/>
          </a:prstGeom>
          <a:ln w="44450">
            <a:solidFill>
              <a:srgbClr val="FF0000"/>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C0589F7-5D45-804F-A03B-9889F6544929}"/>
              </a:ext>
            </a:extLst>
          </p:cNvPr>
          <p:cNvSpPr txBox="1"/>
          <p:nvPr/>
        </p:nvSpPr>
        <p:spPr>
          <a:xfrm>
            <a:off x="3704023" y="1675235"/>
            <a:ext cx="1264754" cy="400110"/>
          </a:xfrm>
          <a:prstGeom prst="rect">
            <a:avLst/>
          </a:prstGeom>
          <a:noFill/>
        </p:spPr>
        <p:txBody>
          <a:bodyPr wrap="square" rtlCol="0">
            <a:spAutoFit/>
          </a:bodyPr>
          <a:lstStyle/>
          <a:p>
            <a:pPr algn="ctr"/>
            <a:r>
              <a:rPr lang="en-US" sz="2000" dirty="0"/>
              <a:t>Dist. = d</a:t>
            </a:r>
          </a:p>
        </p:txBody>
      </p:sp>
      <p:pic>
        <p:nvPicPr>
          <p:cNvPr id="52" name="Picture 51">
            <a:extLst>
              <a:ext uri="{FF2B5EF4-FFF2-40B4-BE49-F238E27FC236}">
                <a16:creationId xmlns:a16="http://schemas.microsoft.com/office/drawing/2014/main" id="{2506DC68-DE59-F54D-82EE-91282BF5916C}"/>
              </a:ext>
            </a:extLst>
          </p:cNvPr>
          <p:cNvPicPr>
            <a:picLocks noChangeAspect="1"/>
          </p:cNvPicPr>
          <p:nvPr/>
        </p:nvPicPr>
        <p:blipFill>
          <a:blip r:embed="rId2"/>
          <a:stretch>
            <a:fillRect/>
          </a:stretch>
        </p:blipFill>
        <p:spPr>
          <a:xfrm>
            <a:off x="4411374" y="3467100"/>
            <a:ext cx="3395277" cy="3374824"/>
          </a:xfrm>
          <a:prstGeom prst="rect">
            <a:avLst/>
          </a:prstGeom>
        </p:spPr>
      </p:pic>
      <p:sp>
        <p:nvSpPr>
          <p:cNvPr id="53" name="TextBox 52">
            <a:extLst>
              <a:ext uri="{FF2B5EF4-FFF2-40B4-BE49-F238E27FC236}">
                <a16:creationId xmlns:a16="http://schemas.microsoft.com/office/drawing/2014/main" id="{52848F9A-79E7-6146-9C53-85F4D036E58D}"/>
              </a:ext>
            </a:extLst>
          </p:cNvPr>
          <p:cNvSpPr txBox="1"/>
          <p:nvPr/>
        </p:nvSpPr>
        <p:spPr>
          <a:xfrm>
            <a:off x="597779" y="4197369"/>
            <a:ext cx="3606058" cy="1200329"/>
          </a:xfrm>
          <a:prstGeom prst="rect">
            <a:avLst/>
          </a:prstGeom>
          <a:noFill/>
        </p:spPr>
        <p:txBody>
          <a:bodyPr wrap="square" rtlCol="0">
            <a:spAutoFit/>
          </a:bodyPr>
          <a:lstStyle>
            <a:defPPr>
              <a:defRPr lang="en-US"/>
            </a:defPPr>
            <a:lvl1pPr algn="ctr">
              <a:defRPr sz="2400"/>
            </a:lvl1pPr>
          </a:lstStyle>
          <a:p>
            <a:pPr algn="l"/>
            <a:r>
              <a:rPr lang="en-US" dirty="0"/>
              <a:t>Attenuation due to atmospheric absorption and diffraction</a:t>
            </a: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88721EC-2AA7-0D43-9917-C5070F47698A}"/>
                  </a:ext>
                </a:extLst>
              </p:cNvPr>
              <p:cNvSpPr txBox="1"/>
              <p:nvPr/>
            </p:nvSpPr>
            <p:spPr>
              <a:xfrm>
                <a:off x="1045388" y="2990278"/>
                <a:ext cx="1887824" cy="369332"/>
              </a:xfrm>
              <a:prstGeom prst="rect">
                <a:avLst/>
              </a:prstGeom>
              <a:solidFill>
                <a:schemeClr val="bg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m:rPr>
                          <m:sty m:val="p"/>
                        </m:rPr>
                        <a:rPr lang="en-US" sz="2400" b="0" i="0" baseline="-25000" smtClean="0">
                          <a:latin typeface="Cambria Math" panose="02040503050406030204" pitchFamily="18" charset="0"/>
                        </a:rPr>
                        <m:t>S</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b="0" i="1" smtClean="0">
                          <a:latin typeface="Cambria Math" panose="02040503050406030204" pitchFamily="18" charset="0"/>
                        </a:rPr>
                        <m:t>)</m:t>
                      </m:r>
                    </m:oMath>
                  </m:oMathPara>
                </a14:m>
                <a:endParaRPr lang="en-US" sz="2400" dirty="0"/>
              </a:p>
            </p:txBody>
          </p:sp>
        </mc:Choice>
        <mc:Fallback xmlns="">
          <p:sp>
            <p:nvSpPr>
              <p:cNvPr id="54" name="TextBox 53">
                <a:extLst>
                  <a:ext uri="{FF2B5EF4-FFF2-40B4-BE49-F238E27FC236}">
                    <a16:creationId xmlns:a16="http://schemas.microsoft.com/office/drawing/2014/main" id="{688721EC-2AA7-0D43-9917-C5070F47698A}"/>
                  </a:ext>
                </a:extLst>
              </p:cNvPr>
              <p:cNvSpPr txBox="1">
                <a:spLocks noRot="1" noChangeAspect="1" noMove="1" noResize="1" noEditPoints="1" noAdjustHandles="1" noChangeArrowheads="1" noChangeShapeType="1" noTextEdit="1"/>
              </p:cNvSpPr>
              <p:nvPr/>
            </p:nvSpPr>
            <p:spPr>
              <a:xfrm>
                <a:off x="1045388" y="2990278"/>
                <a:ext cx="1887824" cy="369332"/>
              </a:xfrm>
              <a:prstGeom prst="rect">
                <a:avLst/>
              </a:prstGeom>
              <a:blipFill>
                <a:blip r:embed="rId3"/>
                <a:stretch>
                  <a:fillRect l="-1325" t="-3125" r="-3311" b="-31250"/>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132820EA-E4CF-0B42-B624-F5169D81D481}"/>
                  </a:ext>
                </a:extLst>
              </p:cNvPr>
              <p:cNvSpPr txBox="1"/>
              <p:nvPr/>
            </p:nvSpPr>
            <p:spPr>
              <a:xfrm>
                <a:off x="6358266" y="2925201"/>
                <a:ext cx="1935915" cy="369332"/>
              </a:xfrm>
              <a:prstGeom prst="rect">
                <a:avLst/>
              </a:prstGeom>
              <a:solidFill>
                <a:schemeClr val="bg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m:rPr>
                          <m:sty m:val="p"/>
                        </m:rPr>
                        <a:rPr lang="en-US" sz="2400" b="0" i="0" baseline="-25000" smtClean="0">
                          <a:latin typeface="Cambria Math" panose="02040503050406030204" pitchFamily="18" charset="0"/>
                        </a:rPr>
                        <m:t>O</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b="0" i="1" smtClean="0">
                          <a:latin typeface="Cambria Math" panose="02040503050406030204" pitchFamily="18" charset="0"/>
                        </a:rPr>
                        <m:t>)</m:t>
                      </m:r>
                    </m:oMath>
                  </m:oMathPara>
                </a14:m>
                <a:endParaRPr lang="en-US" sz="2400" dirty="0"/>
              </a:p>
            </p:txBody>
          </p:sp>
        </mc:Choice>
        <mc:Fallback xmlns="">
          <p:sp>
            <p:nvSpPr>
              <p:cNvPr id="55" name="TextBox 54">
                <a:extLst>
                  <a:ext uri="{FF2B5EF4-FFF2-40B4-BE49-F238E27FC236}">
                    <a16:creationId xmlns:a16="http://schemas.microsoft.com/office/drawing/2014/main" id="{132820EA-E4CF-0B42-B624-F5169D81D481}"/>
                  </a:ext>
                </a:extLst>
              </p:cNvPr>
              <p:cNvSpPr txBox="1">
                <a:spLocks noRot="1" noChangeAspect="1" noMove="1" noResize="1" noEditPoints="1" noAdjustHandles="1" noChangeArrowheads="1" noChangeShapeType="1" noTextEdit="1"/>
              </p:cNvSpPr>
              <p:nvPr/>
            </p:nvSpPr>
            <p:spPr>
              <a:xfrm>
                <a:off x="6358266" y="2925201"/>
                <a:ext cx="1935915" cy="369332"/>
              </a:xfrm>
              <a:prstGeom prst="rect">
                <a:avLst/>
              </a:prstGeom>
              <a:blipFill>
                <a:blip r:embed="rId4"/>
                <a:stretch>
                  <a:fillRect l="-1299" t="-3226" r="-2597" b="-32258"/>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993794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6B0E65-A5A1-4F42-8D26-E7A5E3F7FC0F}"/>
              </a:ext>
            </a:extLst>
          </p:cNvPr>
          <p:cNvSpPr txBox="1"/>
          <p:nvPr/>
        </p:nvSpPr>
        <p:spPr>
          <a:xfrm>
            <a:off x="268446" y="413715"/>
            <a:ext cx="7372218"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Distance from the amplitude information</a:t>
            </a:r>
          </a:p>
        </p:txBody>
      </p:sp>
      <p:grpSp>
        <p:nvGrpSpPr>
          <p:cNvPr id="35" name="Group 34">
            <a:extLst>
              <a:ext uri="{FF2B5EF4-FFF2-40B4-BE49-F238E27FC236}">
                <a16:creationId xmlns:a16="http://schemas.microsoft.com/office/drawing/2014/main" id="{81EC9900-DA38-7D4F-BF41-C7135CCEFE7B}"/>
              </a:ext>
            </a:extLst>
          </p:cNvPr>
          <p:cNvGrpSpPr/>
          <p:nvPr/>
        </p:nvGrpSpPr>
        <p:grpSpPr>
          <a:xfrm>
            <a:off x="97965" y="1536206"/>
            <a:ext cx="3718190" cy="1350521"/>
            <a:chOff x="268446" y="2094145"/>
            <a:chExt cx="3718190" cy="1350521"/>
          </a:xfrm>
        </p:grpSpPr>
        <p:cxnSp>
          <p:nvCxnSpPr>
            <p:cNvPr id="4" name="Straight Connector 3">
              <a:extLst>
                <a:ext uri="{FF2B5EF4-FFF2-40B4-BE49-F238E27FC236}">
                  <a16:creationId xmlns:a16="http://schemas.microsoft.com/office/drawing/2014/main" id="{C71F02F9-957A-D342-8EE9-3AB533925395}"/>
                </a:ext>
              </a:extLst>
            </p:cNvPr>
            <p:cNvCxnSpPr>
              <a:cxnSpLocks/>
            </p:cNvCxnSpPr>
            <p:nvPr/>
          </p:nvCxnSpPr>
          <p:spPr>
            <a:xfrm>
              <a:off x="689735" y="2876584"/>
              <a:ext cx="2797384"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 name="Straight Connector 4">
              <a:extLst>
                <a:ext uri="{FF2B5EF4-FFF2-40B4-BE49-F238E27FC236}">
                  <a16:creationId xmlns:a16="http://schemas.microsoft.com/office/drawing/2014/main" id="{D3D1C049-884D-3941-9CA1-BB097673523A}"/>
                </a:ext>
              </a:extLst>
            </p:cNvPr>
            <p:cNvCxnSpPr>
              <a:cxnSpLocks/>
            </p:cNvCxnSpPr>
            <p:nvPr/>
          </p:nvCxnSpPr>
          <p:spPr>
            <a:xfrm flipV="1">
              <a:off x="692668" y="2094145"/>
              <a:ext cx="0" cy="1350521"/>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6" name="TextBox 5">
              <a:extLst>
                <a:ext uri="{FF2B5EF4-FFF2-40B4-BE49-F238E27FC236}">
                  <a16:creationId xmlns:a16="http://schemas.microsoft.com/office/drawing/2014/main" id="{B66CB7C4-46ED-694C-8CA0-CF43F45C1266}"/>
                </a:ext>
              </a:extLst>
            </p:cNvPr>
            <p:cNvSpPr txBox="1"/>
            <p:nvPr/>
          </p:nvSpPr>
          <p:spPr>
            <a:xfrm rot="16200000">
              <a:off x="-163876" y="2555139"/>
              <a:ext cx="1264754" cy="400110"/>
            </a:xfrm>
            <a:prstGeom prst="rect">
              <a:avLst/>
            </a:prstGeom>
            <a:noFill/>
          </p:spPr>
          <p:txBody>
            <a:bodyPr wrap="square" rtlCol="0">
              <a:spAutoFit/>
            </a:bodyPr>
            <a:lstStyle/>
            <a:p>
              <a:pPr algn="ctr"/>
              <a:r>
                <a:rPr lang="en-US" sz="2000" dirty="0"/>
                <a:t>Amplitude</a:t>
              </a:r>
            </a:p>
          </p:txBody>
        </p:sp>
        <p:cxnSp>
          <p:nvCxnSpPr>
            <p:cNvPr id="7" name="Straight Connector 6">
              <a:extLst>
                <a:ext uri="{FF2B5EF4-FFF2-40B4-BE49-F238E27FC236}">
                  <a16:creationId xmlns:a16="http://schemas.microsoft.com/office/drawing/2014/main" id="{641DC64A-4476-CE4C-AE30-97CDD3E19E6E}"/>
                </a:ext>
              </a:extLst>
            </p:cNvPr>
            <p:cNvCxnSpPr/>
            <p:nvPr/>
          </p:nvCxnSpPr>
          <p:spPr>
            <a:xfrm>
              <a:off x="2057567" y="2755980"/>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795AFEB5-8AAF-F349-B0DA-D3C979E1E380}"/>
                </a:ext>
              </a:extLst>
            </p:cNvPr>
            <p:cNvGrpSpPr/>
            <p:nvPr/>
          </p:nvGrpSpPr>
          <p:grpSpPr>
            <a:xfrm>
              <a:off x="710715" y="2254039"/>
              <a:ext cx="2481391" cy="1181114"/>
              <a:chOff x="899346" y="1290862"/>
              <a:chExt cx="2481391" cy="887388"/>
            </a:xfrm>
          </p:grpSpPr>
          <p:sp>
            <p:nvSpPr>
              <p:cNvPr id="18" name="Freeform 17">
                <a:extLst>
                  <a:ext uri="{FF2B5EF4-FFF2-40B4-BE49-F238E27FC236}">
                    <a16:creationId xmlns:a16="http://schemas.microsoft.com/office/drawing/2014/main" id="{5B24158A-E4B7-BB4D-8FC9-0E011B6BDDDB}"/>
                  </a:ext>
                </a:extLst>
              </p:cNvPr>
              <p:cNvSpPr/>
              <p:nvPr/>
            </p:nvSpPr>
            <p:spPr>
              <a:xfrm>
                <a:off x="899346" y="1290862"/>
                <a:ext cx="1241634"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20" name="Freeform 19">
                <a:extLst>
                  <a:ext uri="{FF2B5EF4-FFF2-40B4-BE49-F238E27FC236}">
                    <a16:creationId xmlns:a16="http://schemas.microsoft.com/office/drawing/2014/main" id="{3D8BE5AE-FFA1-1149-859A-283063595EF5}"/>
                  </a:ext>
                </a:extLst>
              </p:cNvPr>
              <p:cNvSpPr/>
              <p:nvPr/>
            </p:nvSpPr>
            <p:spPr>
              <a:xfrm>
                <a:off x="2139103" y="1305546"/>
                <a:ext cx="1241634"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sp>
          <p:nvSpPr>
            <p:cNvPr id="16" name="TextBox 15">
              <a:extLst>
                <a:ext uri="{FF2B5EF4-FFF2-40B4-BE49-F238E27FC236}">
                  <a16:creationId xmlns:a16="http://schemas.microsoft.com/office/drawing/2014/main" id="{77FF5350-9A05-4549-B5C9-D76F07A0A290}"/>
                </a:ext>
              </a:extLst>
            </p:cNvPr>
            <p:cNvSpPr txBox="1"/>
            <p:nvPr/>
          </p:nvSpPr>
          <p:spPr>
            <a:xfrm>
              <a:off x="2721882" y="2504432"/>
              <a:ext cx="1264754" cy="400110"/>
            </a:xfrm>
            <a:prstGeom prst="rect">
              <a:avLst/>
            </a:prstGeom>
            <a:noFill/>
          </p:spPr>
          <p:txBody>
            <a:bodyPr wrap="square" rtlCol="0">
              <a:spAutoFit/>
            </a:bodyPr>
            <a:lstStyle/>
            <a:p>
              <a:pPr algn="ctr"/>
              <a:r>
                <a:rPr lang="en-US" sz="2000" dirty="0"/>
                <a:t>Time (sec)</a:t>
              </a:r>
            </a:p>
          </p:txBody>
        </p:sp>
        <p:cxnSp>
          <p:nvCxnSpPr>
            <p:cNvPr id="23" name="Straight Connector 22">
              <a:extLst>
                <a:ext uri="{FF2B5EF4-FFF2-40B4-BE49-F238E27FC236}">
                  <a16:creationId xmlns:a16="http://schemas.microsoft.com/office/drawing/2014/main" id="{519AE09E-D0DF-114A-99E3-B19E1E6828F3}"/>
                </a:ext>
              </a:extLst>
            </p:cNvPr>
            <p:cNvCxnSpPr/>
            <p:nvPr/>
          </p:nvCxnSpPr>
          <p:spPr>
            <a:xfrm>
              <a:off x="1311066" y="275597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65CF0C9-F16C-2849-8DEC-D41B7D500558}"/>
                </a:ext>
              </a:extLst>
            </p:cNvPr>
            <p:cNvCxnSpPr/>
            <p:nvPr/>
          </p:nvCxnSpPr>
          <p:spPr>
            <a:xfrm>
              <a:off x="2752698" y="275975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6EEB7709-5014-6D42-8519-AB2567CA4E5D}"/>
              </a:ext>
            </a:extLst>
          </p:cNvPr>
          <p:cNvGrpSpPr/>
          <p:nvPr/>
        </p:nvGrpSpPr>
        <p:grpSpPr>
          <a:xfrm>
            <a:off x="5389285" y="1564878"/>
            <a:ext cx="3718190" cy="1350521"/>
            <a:chOff x="268446" y="2094145"/>
            <a:chExt cx="3718190" cy="1350521"/>
          </a:xfrm>
        </p:grpSpPr>
        <p:cxnSp>
          <p:nvCxnSpPr>
            <p:cNvPr id="37" name="Straight Connector 36">
              <a:extLst>
                <a:ext uri="{FF2B5EF4-FFF2-40B4-BE49-F238E27FC236}">
                  <a16:creationId xmlns:a16="http://schemas.microsoft.com/office/drawing/2014/main" id="{4E56E3C4-616C-344A-A65D-5B0E5F60A70F}"/>
                </a:ext>
              </a:extLst>
            </p:cNvPr>
            <p:cNvCxnSpPr>
              <a:cxnSpLocks/>
            </p:cNvCxnSpPr>
            <p:nvPr/>
          </p:nvCxnSpPr>
          <p:spPr>
            <a:xfrm>
              <a:off x="689735" y="2876584"/>
              <a:ext cx="2797384"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38" name="Straight Connector 37">
              <a:extLst>
                <a:ext uri="{FF2B5EF4-FFF2-40B4-BE49-F238E27FC236}">
                  <a16:creationId xmlns:a16="http://schemas.microsoft.com/office/drawing/2014/main" id="{56D9E57A-9C2D-7D4C-A2AE-259440F60F00}"/>
                </a:ext>
              </a:extLst>
            </p:cNvPr>
            <p:cNvCxnSpPr>
              <a:cxnSpLocks/>
            </p:cNvCxnSpPr>
            <p:nvPr/>
          </p:nvCxnSpPr>
          <p:spPr>
            <a:xfrm flipV="1">
              <a:off x="692668" y="2094145"/>
              <a:ext cx="0" cy="1350521"/>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39" name="TextBox 38">
              <a:extLst>
                <a:ext uri="{FF2B5EF4-FFF2-40B4-BE49-F238E27FC236}">
                  <a16:creationId xmlns:a16="http://schemas.microsoft.com/office/drawing/2014/main" id="{9106188D-3ADE-5C4C-AB97-3DB3FDFECB90}"/>
                </a:ext>
              </a:extLst>
            </p:cNvPr>
            <p:cNvSpPr txBox="1"/>
            <p:nvPr/>
          </p:nvSpPr>
          <p:spPr>
            <a:xfrm rot="16200000">
              <a:off x="-163876" y="2555139"/>
              <a:ext cx="1264754" cy="400110"/>
            </a:xfrm>
            <a:prstGeom prst="rect">
              <a:avLst/>
            </a:prstGeom>
            <a:noFill/>
          </p:spPr>
          <p:txBody>
            <a:bodyPr wrap="square" rtlCol="0">
              <a:spAutoFit/>
            </a:bodyPr>
            <a:lstStyle/>
            <a:p>
              <a:pPr algn="ctr"/>
              <a:r>
                <a:rPr lang="en-US" sz="2000" dirty="0"/>
                <a:t>Amplitude</a:t>
              </a:r>
            </a:p>
          </p:txBody>
        </p:sp>
        <p:cxnSp>
          <p:nvCxnSpPr>
            <p:cNvPr id="40" name="Straight Connector 39">
              <a:extLst>
                <a:ext uri="{FF2B5EF4-FFF2-40B4-BE49-F238E27FC236}">
                  <a16:creationId xmlns:a16="http://schemas.microsoft.com/office/drawing/2014/main" id="{09235499-984C-6E43-82C6-71A514377AB7}"/>
                </a:ext>
              </a:extLst>
            </p:cNvPr>
            <p:cNvCxnSpPr/>
            <p:nvPr/>
          </p:nvCxnSpPr>
          <p:spPr>
            <a:xfrm>
              <a:off x="2057567" y="2755980"/>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C7C68A21-96CE-2B42-9032-482EDEF1F070}"/>
                </a:ext>
              </a:extLst>
            </p:cNvPr>
            <p:cNvGrpSpPr/>
            <p:nvPr/>
          </p:nvGrpSpPr>
          <p:grpSpPr>
            <a:xfrm>
              <a:off x="710715" y="2588510"/>
              <a:ext cx="2481391" cy="512162"/>
              <a:chOff x="899346" y="1542159"/>
              <a:chExt cx="2481391" cy="384795"/>
            </a:xfrm>
          </p:grpSpPr>
          <p:sp>
            <p:nvSpPr>
              <p:cNvPr id="45" name="Freeform 44">
                <a:extLst>
                  <a:ext uri="{FF2B5EF4-FFF2-40B4-BE49-F238E27FC236}">
                    <a16:creationId xmlns:a16="http://schemas.microsoft.com/office/drawing/2014/main" id="{24A9F7C5-25A9-2240-8779-A664CA510B1A}"/>
                  </a:ext>
                </a:extLst>
              </p:cNvPr>
              <p:cNvSpPr/>
              <p:nvPr/>
            </p:nvSpPr>
            <p:spPr>
              <a:xfrm>
                <a:off x="899346" y="1542159"/>
                <a:ext cx="1241634" cy="370112"/>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sp>
            <p:nvSpPr>
              <p:cNvPr id="46" name="Freeform 45">
                <a:extLst>
                  <a:ext uri="{FF2B5EF4-FFF2-40B4-BE49-F238E27FC236}">
                    <a16:creationId xmlns:a16="http://schemas.microsoft.com/office/drawing/2014/main" id="{AD985EFF-4904-B84B-AA08-457EBE5F8FE8}"/>
                  </a:ext>
                </a:extLst>
              </p:cNvPr>
              <p:cNvSpPr/>
              <p:nvPr/>
            </p:nvSpPr>
            <p:spPr>
              <a:xfrm>
                <a:off x="2139103" y="1556842"/>
                <a:ext cx="1241634" cy="370112"/>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solidFill>
                    <a:schemeClr val="tx1"/>
                  </a:solidFill>
                </a:endParaRPr>
              </a:p>
            </p:txBody>
          </p:sp>
        </p:grpSp>
        <p:sp>
          <p:nvSpPr>
            <p:cNvPr id="42" name="TextBox 41">
              <a:extLst>
                <a:ext uri="{FF2B5EF4-FFF2-40B4-BE49-F238E27FC236}">
                  <a16:creationId xmlns:a16="http://schemas.microsoft.com/office/drawing/2014/main" id="{2BB92781-F44A-AD4A-B5AA-89AFF120BC7F}"/>
                </a:ext>
              </a:extLst>
            </p:cNvPr>
            <p:cNvSpPr txBox="1"/>
            <p:nvPr/>
          </p:nvSpPr>
          <p:spPr>
            <a:xfrm>
              <a:off x="2721882" y="2504432"/>
              <a:ext cx="1264754" cy="400110"/>
            </a:xfrm>
            <a:prstGeom prst="rect">
              <a:avLst/>
            </a:prstGeom>
            <a:noFill/>
          </p:spPr>
          <p:txBody>
            <a:bodyPr wrap="square" rtlCol="0">
              <a:spAutoFit/>
            </a:bodyPr>
            <a:lstStyle/>
            <a:p>
              <a:pPr algn="ctr"/>
              <a:r>
                <a:rPr lang="en-US" sz="2000" dirty="0"/>
                <a:t>Time (sec)</a:t>
              </a:r>
            </a:p>
          </p:txBody>
        </p:sp>
        <p:cxnSp>
          <p:nvCxnSpPr>
            <p:cNvPr id="43" name="Straight Connector 42">
              <a:extLst>
                <a:ext uri="{FF2B5EF4-FFF2-40B4-BE49-F238E27FC236}">
                  <a16:creationId xmlns:a16="http://schemas.microsoft.com/office/drawing/2014/main" id="{9079D201-B6D1-424E-8E5E-62224F06A744}"/>
                </a:ext>
              </a:extLst>
            </p:cNvPr>
            <p:cNvCxnSpPr/>
            <p:nvPr/>
          </p:nvCxnSpPr>
          <p:spPr>
            <a:xfrm>
              <a:off x="1311066" y="275597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B3EBA73-8A61-1848-8C26-FE736C540315}"/>
                </a:ext>
              </a:extLst>
            </p:cNvPr>
            <p:cNvCxnSpPr/>
            <p:nvPr/>
          </p:nvCxnSpPr>
          <p:spPr>
            <a:xfrm>
              <a:off x="2752698" y="275975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a:extLst>
              <a:ext uri="{FF2B5EF4-FFF2-40B4-BE49-F238E27FC236}">
                <a16:creationId xmlns:a16="http://schemas.microsoft.com/office/drawing/2014/main" id="{928C7919-5BC2-8644-BFCB-7388A0188125}"/>
              </a:ext>
            </a:extLst>
          </p:cNvPr>
          <p:cNvCxnSpPr>
            <a:cxnSpLocks/>
          </p:cNvCxnSpPr>
          <p:nvPr/>
        </p:nvCxnSpPr>
        <p:spPr>
          <a:xfrm flipH="1">
            <a:off x="3816155" y="2040725"/>
            <a:ext cx="1262396" cy="0"/>
          </a:xfrm>
          <a:prstGeom prst="line">
            <a:avLst/>
          </a:prstGeom>
          <a:ln w="44450">
            <a:solidFill>
              <a:srgbClr val="FF0000"/>
            </a:solidFill>
            <a:prstDash val="sysDot"/>
            <a:headEnd type="arrow"/>
            <a:tailEnd type="non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C0589F7-5D45-804F-A03B-9889F6544929}"/>
              </a:ext>
            </a:extLst>
          </p:cNvPr>
          <p:cNvSpPr txBox="1"/>
          <p:nvPr/>
        </p:nvSpPr>
        <p:spPr>
          <a:xfrm>
            <a:off x="3704023" y="1675235"/>
            <a:ext cx="1264754" cy="400110"/>
          </a:xfrm>
          <a:prstGeom prst="rect">
            <a:avLst/>
          </a:prstGeom>
          <a:noFill/>
        </p:spPr>
        <p:txBody>
          <a:bodyPr wrap="square" rtlCol="0">
            <a:spAutoFit/>
          </a:bodyPr>
          <a:lstStyle/>
          <a:p>
            <a:pPr algn="ctr"/>
            <a:r>
              <a:rPr lang="en-US" sz="2000" dirty="0"/>
              <a:t>Dist. = d</a:t>
            </a: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530D63C7-1AB8-914F-8941-4ECEFFA52473}"/>
                  </a:ext>
                </a:extLst>
              </p:cNvPr>
              <p:cNvSpPr txBox="1"/>
              <p:nvPr/>
            </p:nvSpPr>
            <p:spPr>
              <a:xfrm>
                <a:off x="1045388" y="2990278"/>
                <a:ext cx="1887824" cy="369332"/>
              </a:xfrm>
              <a:prstGeom prst="rect">
                <a:avLst/>
              </a:prstGeom>
              <a:solidFill>
                <a:schemeClr val="bg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m:rPr>
                          <m:sty m:val="p"/>
                        </m:rPr>
                        <a:rPr lang="en-US" sz="2400" b="0" i="0" baseline="-25000" smtClean="0">
                          <a:latin typeface="Cambria Math" panose="02040503050406030204" pitchFamily="18" charset="0"/>
                        </a:rPr>
                        <m:t>S</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b="0" i="1" smtClean="0">
                          <a:latin typeface="Cambria Math" panose="02040503050406030204" pitchFamily="18" charset="0"/>
                        </a:rPr>
                        <m:t>)</m:t>
                      </m:r>
                    </m:oMath>
                  </m:oMathPara>
                </a14:m>
                <a:endParaRPr lang="en-US" sz="2400" dirty="0"/>
              </a:p>
            </p:txBody>
          </p:sp>
        </mc:Choice>
        <mc:Fallback xmlns="">
          <p:sp>
            <p:nvSpPr>
              <p:cNvPr id="50" name="TextBox 49">
                <a:extLst>
                  <a:ext uri="{FF2B5EF4-FFF2-40B4-BE49-F238E27FC236}">
                    <a16:creationId xmlns:a16="http://schemas.microsoft.com/office/drawing/2014/main" id="{530D63C7-1AB8-914F-8941-4ECEFFA52473}"/>
                  </a:ext>
                </a:extLst>
              </p:cNvPr>
              <p:cNvSpPr txBox="1">
                <a:spLocks noRot="1" noChangeAspect="1" noMove="1" noResize="1" noEditPoints="1" noAdjustHandles="1" noChangeArrowheads="1" noChangeShapeType="1" noTextEdit="1"/>
              </p:cNvSpPr>
              <p:nvPr/>
            </p:nvSpPr>
            <p:spPr>
              <a:xfrm>
                <a:off x="1045388" y="2990278"/>
                <a:ext cx="1887824" cy="369332"/>
              </a:xfrm>
              <a:prstGeom prst="rect">
                <a:avLst/>
              </a:prstGeom>
              <a:blipFill>
                <a:blip r:embed="rId2"/>
                <a:stretch>
                  <a:fillRect l="-1325" t="-3125" r="-3311" b="-31250"/>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D21051A0-BDB0-4947-ADD4-EAE4CA1A0C65}"/>
                  </a:ext>
                </a:extLst>
              </p:cNvPr>
              <p:cNvSpPr txBox="1"/>
              <p:nvPr/>
            </p:nvSpPr>
            <p:spPr>
              <a:xfrm>
                <a:off x="6358266" y="2925201"/>
                <a:ext cx="1935915" cy="369332"/>
              </a:xfrm>
              <a:prstGeom prst="rect">
                <a:avLst/>
              </a:prstGeom>
              <a:solidFill>
                <a:schemeClr val="bg1"/>
              </a:solid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400" b="0" i="0" smtClean="0">
                          <a:latin typeface="Cambria Math" panose="02040503050406030204" pitchFamily="18" charset="0"/>
                        </a:rPr>
                        <m:t>A</m:t>
                      </m:r>
                      <m:r>
                        <m:rPr>
                          <m:sty m:val="p"/>
                        </m:rPr>
                        <a:rPr lang="en-US" sz="2400" b="0" i="0" baseline="-25000" smtClean="0">
                          <a:latin typeface="Cambria Math" panose="02040503050406030204" pitchFamily="18" charset="0"/>
                        </a:rPr>
                        <m:t>O</m:t>
                      </m:r>
                      <m:r>
                        <a:rPr lang="en-US" sz="2400" b="0" i="0" smtClean="0">
                          <a:latin typeface="Cambria Math" panose="02040503050406030204" pitchFamily="18" charset="0"/>
                        </a:rPr>
                        <m:t> . </m:t>
                      </m:r>
                      <m:r>
                        <m:rPr>
                          <m:sty m:val="p"/>
                        </m:rPr>
                        <a:rPr lang="en-US" sz="2400" b="0" i="0" smtClean="0">
                          <a:latin typeface="Cambria Math" panose="02040503050406030204" pitchFamily="18" charset="0"/>
                        </a:rPr>
                        <m:t>sin</m:t>
                      </m:r>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b="0" i="1" smtClean="0">
                          <a:latin typeface="Cambria Math" panose="02040503050406030204" pitchFamily="18" charset="0"/>
                        </a:rPr>
                        <m:t>)</m:t>
                      </m:r>
                    </m:oMath>
                  </m:oMathPara>
                </a14:m>
                <a:endParaRPr lang="en-US" sz="2400" dirty="0"/>
              </a:p>
            </p:txBody>
          </p:sp>
        </mc:Choice>
        <mc:Fallback xmlns="">
          <p:sp>
            <p:nvSpPr>
              <p:cNvPr id="51" name="TextBox 50">
                <a:extLst>
                  <a:ext uri="{FF2B5EF4-FFF2-40B4-BE49-F238E27FC236}">
                    <a16:creationId xmlns:a16="http://schemas.microsoft.com/office/drawing/2014/main" id="{D21051A0-BDB0-4947-ADD4-EAE4CA1A0C65}"/>
                  </a:ext>
                </a:extLst>
              </p:cNvPr>
              <p:cNvSpPr txBox="1">
                <a:spLocks noRot="1" noChangeAspect="1" noMove="1" noResize="1" noEditPoints="1" noAdjustHandles="1" noChangeArrowheads="1" noChangeShapeType="1" noTextEdit="1"/>
              </p:cNvSpPr>
              <p:nvPr/>
            </p:nvSpPr>
            <p:spPr>
              <a:xfrm>
                <a:off x="6358266" y="2925201"/>
                <a:ext cx="1935915" cy="369332"/>
              </a:xfrm>
              <a:prstGeom prst="rect">
                <a:avLst/>
              </a:prstGeom>
              <a:blipFill>
                <a:blip r:embed="rId3"/>
                <a:stretch>
                  <a:fillRect l="-1299" t="-3226" r="-2597" b="-32258"/>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69DD88F1-8852-214F-A277-7829D2244229}"/>
                  </a:ext>
                </a:extLst>
              </p:cNvPr>
              <p:cNvSpPr txBox="1"/>
              <p:nvPr/>
            </p:nvSpPr>
            <p:spPr>
              <a:xfrm>
                <a:off x="3658426" y="4326732"/>
                <a:ext cx="2485552" cy="501291"/>
              </a:xfrm>
              <a:prstGeom prst="rect">
                <a:avLst/>
              </a:prstGeom>
              <a:solidFill>
                <a:schemeClr val="bg1"/>
              </a:solidFill>
              <a:ln>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3200" b="0" i="0" smtClean="0">
                          <a:latin typeface="Cambria Math" panose="02040503050406030204" pitchFamily="18" charset="0"/>
                        </a:rPr>
                        <m:t>A</m:t>
                      </m:r>
                      <m:r>
                        <m:rPr>
                          <m:sty m:val="p"/>
                        </m:rPr>
                        <a:rPr lang="en-US" sz="3200" b="0" i="0" baseline="-25000" smtClean="0">
                          <a:latin typeface="Cambria Math" panose="02040503050406030204" pitchFamily="18" charset="0"/>
                        </a:rPr>
                        <m:t>O</m:t>
                      </m:r>
                      <m:r>
                        <a:rPr lang="en-US" sz="3200" b="0" i="1" smtClean="0">
                          <a:latin typeface="Cambria Math" panose="02040503050406030204" pitchFamily="18" charset="0"/>
                        </a:rPr>
                        <m:t> =</m:t>
                      </m:r>
                      <m:r>
                        <a:rPr lang="en-US" sz="3200" b="0" i="1" smtClean="0">
                          <a:latin typeface="Cambria Math" panose="02040503050406030204" pitchFamily="18" charset="0"/>
                        </a:rPr>
                        <m:t>𝐴𝑆</m:t>
                      </m:r>
                      <m:r>
                        <a:rPr lang="en-US" sz="3200" b="0" i="1" baseline="-25000" smtClean="0">
                          <a:latin typeface="Cambria Math" panose="02040503050406030204" pitchFamily="18" charset="0"/>
                        </a:rPr>
                        <m:t> </m:t>
                      </m:r>
                      <m:sSup>
                        <m:sSupPr>
                          <m:ctrlPr>
                            <a:rPr lang="en-US" sz="3200" b="0" i="1" smtClean="0">
                              <a:latin typeface="Cambria Math" panose="02040503050406030204" pitchFamily="18" charset="0"/>
                            </a:rPr>
                          </m:ctrlPr>
                        </m:sSupPr>
                        <m:e>
                          <m:r>
                            <a:rPr lang="en-US" sz="3200" b="0" i="1" smtClean="0">
                              <a:latin typeface="Cambria Math" panose="02040503050406030204" pitchFamily="18" charset="0"/>
                            </a:rPr>
                            <m:t>𝑒</m:t>
                          </m:r>
                        </m:e>
                        <m:sup>
                          <m:r>
                            <a:rPr lang="en-US" sz="3200" b="0" i="1" smtClean="0">
                              <a:latin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𝛼</m:t>
                          </m:r>
                          <m:r>
                            <a:rPr lang="en-US" sz="3200" b="0" i="1" smtClean="0">
                              <a:latin typeface="Cambria Math" panose="02040503050406030204" pitchFamily="18" charset="0"/>
                            </a:rPr>
                            <m:t>𝑑</m:t>
                          </m:r>
                        </m:sup>
                      </m:sSup>
                    </m:oMath>
                  </m:oMathPara>
                </a14:m>
                <a:endParaRPr lang="en-US" sz="3200" dirty="0"/>
              </a:p>
            </p:txBody>
          </p:sp>
        </mc:Choice>
        <mc:Fallback xmlns="">
          <p:sp>
            <p:nvSpPr>
              <p:cNvPr id="30" name="TextBox 29">
                <a:extLst>
                  <a:ext uri="{FF2B5EF4-FFF2-40B4-BE49-F238E27FC236}">
                    <a16:creationId xmlns:a16="http://schemas.microsoft.com/office/drawing/2014/main" id="{69DD88F1-8852-214F-A277-7829D2244229}"/>
                  </a:ext>
                </a:extLst>
              </p:cNvPr>
              <p:cNvSpPr txBox="1">
                <a:spLocks noRot="1" noChangeAspect="1" noMove="1" noResize="1" noEditPoints="1" noAdjustHandles="1" noChangeArrowheads="1" noChangeShapeType="1" noTextEdit="1"/>
              </p:cNvSpPr>
              <p:nvPr/>
            </p:nvSpPr>
            <p:spPr>
              <a:xfrm>
                <a:off x="3658426" y="4326732"/>
                <a:ext cx="2485552" cy="501291"/>
              </a:xfrm>
              <a:prstGeom prst="rect">
                <a:avLst/>
              </a:prstGeom>
              <a:blipFill>
                <a:blip r:embed="rId4"/>
                <a:stretch>
                  <a:fillRect l="-3571" t="-5000" r="-510" b="-52500"/>
                </a:stretch>
              </a:blipFill>
              <a:ln>
                <a:noFill/>
              </a:ln>
            </p:spPr>
            <p:txBody>
              <a:bodyPr/>
              <a:lstStyle/>
              <a:p>
                <a:r>
                  <a:rPr lang="en-US">
                    <a:noFill/>
                  </a:rPr>
                  <a:t> </a:t>
                </a:r>
              </a:p>
            </p:txBody>
          </p:sp>
        </mc:Fallback>
      </mc:AlternateContent>
      <p:sp>
        <p:nvSpPr>
          <p:cNvPr id="31" name="TextBox 30">
            <a:extLst>
              <a:ext uri="{FF2B5EF4-FFF2-40B4-BE49-F238E27FC236}">
                <a16:creationId xmlns:a16="http://schemas.microsoft.com/office/drawing/2014/main" id="{B37A146D-A5E9-0346-8F65-F1192D90B125}"/>
              </a:ext>
            </a:extLst>
          </p:cNvPr>
          <p:cNvSpPr txBox="1"/>
          <p:nvPr/>
        </p:nvSpPr>
        <p:spPr>
          <a:xfrm>
            <a:off x="3562349" y="5166786"/>
            <a:ext cx="5780043" cy="1569660"/>
          </a:xfrm>
          <a:prstGeom prst="rect">
            <a:avLst/>
          </a:prstGeom>
          <a:noFill/>
        </p:spPr>
        <p:txBody>
          <a:bodyPr wrap="square" rtlCol="0">
            <a:spAutoFit/>
          </a:bodyPr>
          <a:lstStyle>
            <a:defPPr>
              <a:defRPr lang="en-US"/>
            </a:defPPr>
            <a:lvl1pPr algn="ctr">
              <a:defRPr sz="2400"/>
            </a:lvl1pPr>
          </a:lstStyle>
          <a:p>
            <a:pPr algn="l"/>
            <a:r>
              <a:rPr lang="en-US" dirty="0"/>
              <a:t>α  = attenuation coefficient</a:t>
            </a:r>
          </a:p>
          <a:p>
            <a:pPr algn="l"/>
            <a:endParaRPr lang="en-US" dirty="0"/>
          </a:p>
          <a:p>
            <a:pPr algn="l"/>
            <a:r>
              <a:rPr lang="en-US" dirty="0"/>
              <a:t>Depends on frequency and </a:t>
            </a:r>
          </a:p>
          <a:p>
            <a:pPr algn="l"/>
            <a:r>
              <a:rPr lang="en-US" dirty="0"/>
              <a:t>environment ( temperature, humidity etc.)</a:t>
            </a:r>
          </a:p>
        </p:txBody>
      </p:sp>
    </p:spTree>
    <p:extLst>
      <p:ext uri="{BB962C8B-B14F-4D97-AF65-F5344CB8AC3E}">
        <p14:creationId xmlns:p14="http://schemas.microsoft.com/office/powerpoint/2010/main" val="19350989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6B0E65-A5A1-4F42-8D26-E7A5E3F7FC0F}"/>
              </a:ext>
            </a:extLst>
          </p:cNvPr>
          <p:cNvSpPr txBox="1"/>
          <p:nvPr/>
        </p:nvSpPr>
        <p:spPr>
          <a:xfrm>
            <a:off x="268446" y="413715"/>
            <a:ext cx="7372218"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Distance from the amplitude information</a:t>
            </a:r>
          </a:p>
        </p:txBody>
      </p:sp>
      <p:pic>
        <p:nvPicPr>
          <p:cNvPr id="3" name="Picture 2">
            <a:extLst>
              <a:ext uri="{FF2B5EF4-FFF2-40B4-BE49-F238E27FC236}">
                <a16:creationId xmlns:a16="http://schemas.microsoft.com/office/drawing/2014/main" id="{641F1D97-7D4D-5D48-93D0-D2AEBA14ABAD}"/>
              </a:ext>
            </a:extLst>
          </p:cNvPr>
          <p:cNvPicPr>
            <a:picLocks noChangeAspect="1"/>
          </p:cNvPicPr>
          <p:nvPr/>
        </p:nvPicPr>
        <p:blipFill>
          <a:blip r:embed="rId2"/>
          <a:stretch>
            <a:fillRect/>
          </a:stretch>
        </p:blipFill>
        <p:spPr>
          <a:xfrm>
            <a:off x="0" y="0"/>
            <a:ext cx="9144000" cy="6858000"/>
          </a:xfrm>
          <a:prstGeom prst="rect">
            <a:avLst/>
          </a:prstGeom>
        </p:spPr>
      </p:pic>
      <p:pic>
        <p:nvPicPr>
          <p:cNvPr id="9" name="Picture 8">
            <a:extLst>
              <a:ext uri="{FF2B5EF4-FFF2-40B4-BE49-F238E27FC236}">
                <a16:creationId xmlns:a16="http://schemas.microsoft.com/office/drawing/2014/main" id="{A0FC295B-486F-9F4F-B0DD-737B62A9D18D}"/>
              </a:ext>
            </a:extLst>
          </p:cNvPr>
          <p:cNvPicPr>
            <a:picLocks noChangeAspect="1"/>
          </p:cNvPicPr>
          <p:nvPr/>
        </p:nvPicPr>
        <p:blipFill>
          <a:blip r:embed="rId3"/>
          <a:stretch>
            <a:fillRect/>
          </a:stretch>
        </p:blipFill>
        <p:spPr>
          <a:xfrm>
            <a:off x="332105" y="2130681"/>
            <a:ext cx="8479790" cy="4456430"/>
          </a:xfrm>
          <a:prstGeom prst="rect">
            <a:avLst/>
          </a:prstGeom>
        </p:spPr>
      </p:pic>
      <p:sp>
        <p:nvSpPr>
          <p:cNvPr id="5" name="Freeform 4">
            <a:extLst>
              <a:ext uri="{FF2B5EF4-FFF2-40B4-BE49-F238E27FC236}">
                <a16:creationId xmlns:a16="http://schemas.microsoft.com/office/drawing/2014/main" id="{AEA5C53C-3477-6F4A-B88B-BF5737B832AE}"/>
              </a:ext>
            </a:extLst>
          </p:cNvPr>
          <p:cNvSpPr/>
          <p:nvPr/>
        </p:nvSpPr>
        <p:spPr>
          <a:xfrm>
            <a:off x="1929597" y="2247253"/>
            <a:ext cx="6842444" cy="4293031"/>
          </a:xfrm>
          <a:custGeom>
            <a:avLst/>
            <a:gdLst>
              <a:gd name="connsiteX0" fmla="*/ 1697006 w 6842444"/>
              <a:gd name="connsiteY0" fmla="*/ 2123268 h 4293031"/>
              <a:gd name="connsiteX1" fmla="*/ 1697006 w 6842444"/>
              <a:gd name="connsiteY1" fmla="*/ 2123268 h 4293031"/>
              <a:gd name="connsiteX2" fmla="*/ 1464532 w 6842444"/>
              <a:gd name="connsiteY2" fmla="*/ 2340244 h 4293031"/>
              <a:gd name="connsiteX3" fmla="*/ 1418037 w 6842444"/>
              <a:gd name="connsiteY3" fmla="*/ 2371241 h 4293031"/>
              <a:gd name="connsiteX4" fmla="*/ 1402539 w 6842444"/>
              <a:gd name="connsiteY4" fmla="*/ 2417736 h 4293031"/>
              <a:gd name="connsiteX5" fmla="*/ 1371542 w 6842444"/>
              <a:gd name="connsiteY5" fmla="*/ 2464231 h 4293031"/>
              <a:gd name="connsiteX6" fmla="*/ 1325047 w 6842444"/>
              <a:gd name="connsiteY6" fmla="*/ 2557221 h 4293031"/>
              <a:gd name="connsiteX7" fmla="*/ 1247556 w 6842444"/>
              <a:gd name="connsiteY7" fmla="*/ 2696705 h 4293031"/>
              <a:gd name="connsiteX8" fmla="*/ 1154566 w 6842444"/>
              <a:gd name="connsiteY8" fmla="*/ 2774197 h 4293031"/>
              <a:gd name="connsiteX9" fmla="*/ 1108071 w 6842444"/>
              <a:gd name="connsiteY9" fmla="*/ 2805193 h 4293031"/>
              <a:gd name="connsiteX10" fmla="*/ 1030579 w 6842444"/>
              <a:gd name="connsiteY10" fmla="*/ 2882685 h 4293031"/>
              <a:gd name="connsiteX11" fmla="*/ 984084 w 6842444"/>
              <a:gd name="connsiteY11" fmla="*/ 2944678 h 4293031"/>
              <a:gd name="connsiteX12" fmla="*/ 922091 w 6842444"/>
              <a:gd name="connsiteY12" fmla="*/ 3037668 h 4293031"/>
              <a:gd name="connsiteX13" fmla="*/ 844600 w 6842444"/>
              <a:gd name="connsiteY13" fmla="*/ 3130658 h 4293031"/>
              <a:gd name="connsiteX14" fmla="*/ 798105 w 6842444"/>
              <a:gd name="connsiteY14" fmla="*/ 3146156 h 4293031"/>
              <a:gd name="connsiteX15" fmla="*/ 736111 w 6842444"/>
              <a:gd name="connsiteY15" fmla="*/ 3192651 h 4293031"/>
              <a:gd name="connsiteX16" fmla="*/ 689617 w 6842444"/>
              <a:gd name="connsiteY16" fmla="*/ 3208149 h 4293031"/>
              <a:gd name="connsiteX17" fmla="*/ 627623 w 6842444"/>
              <a:gd name="connsiteY17" fmla="*/ 3239146 h 4293031"/>
              <a:gd name="connsiteX18" fmla="*/ 581128 w 6842444"/>
              <a:gd name="connsiteY18" fmla="*/ 3254644 h 4293031"/>
              <a:gd name="connsiteX19" fmla="*/ 519135 w 6842444"/>
              <a:gd name="connsiteY19" fmla="*/ 3285641 h 4293031"/>
              <a:gd name="connsiteX20" fmla="*/ 379650 w 6842444"/>
              <a:gd name="connsiteY20" fmla="*/ 3332136 h 4293031"/>
              <a:gd name="connsiteX21" fmla="*/ 333156 w 6842444"/>
              <a:gd name="connsiteY21" fmla="*/ 3347634 h 4293031"/>
              <a:gd name="connsiteX22" fmla="*/ 255664 w 6842444"/>
              <a:gd name="connsiteY22" fmla="*/ 3425126 h 4293031"/>
              <a:gd name="connsiteX23" fmla="*/ 224667 w 6842444"/>
              <a:gd name="connsiteY23" fmla="*/ 3471621 h 4293031"/>
              <a:gd name="connsiteX24" fmla="*/ 85183 w 6842444"/>
              <a:gd name="connsiteY24" fmla="*/ 3595607 h 4293031"/>
              <a:gd name="connsiteX25" fmla="*/ 23189 w 6842444"/>
              <a:gd name="connsiteY25" fmla="*/ 3688597 h 4293031"/>
              <a:gd name="connsiteX26" fmla="*/ 23189 w 6842444"/>
              <a:gd name="connsiteY26" fmla="*/ 3952068 h 4293031"/>
              <a:gd name="connsiteX27" fmla="*/ 38688 w 6842444"/>
              <a:gd name="connsiteY27" fmla="*/ 3998563 h 4293031"/>
              <a:gd name="connsiteX28" fmla="*/ 85183 w 6842444"/>
              <a:gd name="connsiteY28" fmla="*/ 4029560 h 4293031"/>
              <a:gd name="connsiteX29" fmla="*/ 147176 w 6842444"/>
              <a:gd name="connsiteY29" fmla="*/ 4122549 h 4293031"/>
              <a:gd name="connsiteX30" fmla="*/ 240166 w 6842444"/>
              <a:gd name="connsiteY30" fmla="*/ 4153546 h 4293031"/>
              <a:gd name="connsiteX31" fmla="*/ 302159 w 6842444"/>
              <a:gd name="connsiteY31" fmla="*/ 4184543 h 4293031"/>
              <a:gd name="connsiteX32" fmla="*/ 364152 w 6842444"/>
              <a:gd name="connsiteY32" fmla="*/ 4200041 h 4293031"/>
              <a:gd name="connsiteX33" fmla="*/ 410647 w 6842444"/>
              <a:gd name="connsiteY33" fmla="*/ 4215539 h 4293031"/>
              <a:gd name="connsiteX34" fmla="*/ 643122 w 6842444"/>
              <a:gd name="connsiteY34" fmla="*/ 4246536 h 4293031"/>
              <a:gd name="connsiteX35" fmla="*/ 720613 w 6842444"/>
              <a:gd name="connsiteY35" fmla="*/ 4262034 h 4293031"/>
              <a:gd name="connsiteX36" fmla="*/ 875596 w 6842444"/>
              <a:gd name="connsiteY36" fmla="*/ 4277532 h 4293031"/>
              <a:gd name="connsiteX37" fmla="*/ 984084 w 6842444"/>
              <a:gd name="connsiteY37" fmla="*/ 4293031 h 4293031"/>
              <a:gd name="connsiteX38" fmla="*/ 1294050 w 6842444"/>
              <a:gd name="connsiteY38" fmla="*/ 4277532 h 4293031"/>
              <a:gd name="connsiteX39" fmla="*/ 1340545 w 6842444"/>
              <a:gd name="connsiteY39" fmla="*/ 4262034 h 4293031"/>
              <a:gd name="connsiteX40" fmla="*/ 1402539 w 6842444"/>
              <a:gd name="connsiteY40" fmla="*/ 4246536 h 4293031"/>
              <a:gd name="connsiteX41" fmla="*/ 1759000 w 6842444"/>
              <a:gd name="connsiteY41" fmla="*/ 4231038 h 4293031"/>
              <a:gd name="connsiteX42" fmla="*/ 2580410 w 6842444"/>
              <a:gd name="connsiteY42" fmla="*/ 4231038 h 4293031"/>
              <a:gd name="connsiteX43" fmla="*/ 3200342 w 6842444"/>
              <a:gd name="connsiteY43" fmla="*/ 4246536 h 4293031"/>
              <a:gd name="connsiteX44" fmla="*/ 3851271 w 6842444"/>
              <a:gd name="connsiteY44" fmla="*/ 4231038 h 4293031"/>
              <a:gd name="connsiteX45" fmla="*/ 3944261 w 6842444"/>
              <a:gd name="connsiteY45" fmla="*/ 4200041 h 4293031"/>
              <a:gd name="connsiteX46" fmla="*/ 4254227 w 6842444"/>
              <a:gd name="connsiteY46" fmla="*/ 4215539 h 4293031"/>
              <a:gd name="connsiteX47" fmla="*/ 4331718 w 6842444"/>
              <a:gd name="connsiteY47" fmla="*/ 4231038 h 4293031"/>
              <a:gd name="connsiteX48" fmla="*/ 4455705 w 6842444"/>
              <a:gd name="connsiteY48" fmla="*/ 4262034 h 4293031"/>
              <a:gd name="connsiteX49" fmla="*/ 4641684 w 6842444"/>
              <a:gd name="connsiteY49" fmla="*/ 4231038 h 4293031"/>
              <a:gd name="connsiteX50" fmla="*/ 4765671 w 6842444"/>
              <a:gd name="connsiteY50" fmla="*/ 4200041 h 4293031"/>
              <a:gd name="connsiteX51" fmla="*/ 4827664 w 6842444"/>
              <a:gd name="connsiteY51" fmla="*/ 4184543 h 4293031"/>
              <a:gd name="connsiteX52" fmla="*/ 5587081 w 6842444"/>
              <a:gd name="connsiteY52" fmla="*/ 4200041 h 4293031"/>
              <a:gd name="connsiteX53" fmla="*/ 5664572 w 6842444"/>
              <a:gd name="connsiteY53" fmla="*/ 4215539 h 4293031"/>
              <a:gd name="connsiteX54" fmla="*/ 5788559 w 6842444"/>
              <a:gd name="connsiteY54" fmla="*/ 4262034 h 4293031"/>
              <a:gd name="connsiteX55" fmla="*/ 5835054 w 6842444"/>
              <a:gd name="connsiteY55" fmla="*/ 4277532 h 4293031"/>
              <a:gd name="connsiteX56" fmla="*/ 6036532 w 6842444"/>
              <a:gd name="connsiteY56" fmla="*/ 4293031 h 4293031"/>
              <a:gd name="connsiteX57" fmla="*/ 6377495 w 6842444"/>
              <a:gd name="connsiteY57" fmla="*/ 4277532 h 4293031"/>
              <a:gd name="connsiteX58" fmla="*/ 6423989 w 6842444"/>
              <a:gd name="connsiteY58" fmla="*/ 4262034 h 4293031"/>
              <a:gd name="connsiteX59" fmla="*/ 6749454 w 6842444"/>
              <a:gd name="connsiteY59" fmla="*/ 4231038 h 4293031"/>
              <a:gd name="connsiteX60" fmla="*/ 6811447 w 6842444"/>
              <a:gd name="connsiteY60" fmla="*/ 3859078 h 4293031"/>
              <a:gd name="connsiteX61" fmla="*/ 6826945 w 6842444"/>
              <a:gd name="connsiteY61" fmla="*/ 3750590 h 4293031"/>
              <a:gd name="connsiteX62" fmla="*/ 6811447 w 6842444"/>
              <a:gd name="connsiteY62" fmla="*/ 3223648 h 4293031"/>
              <a:gd name="connsiteX63" fmla="*/ 6795949 w 6842444"/>
              <a:gd name="connsiteY63" fmla="*/ 3161654 h 4293031"/>
              <a:gd name="connsiteX64" fmla="*/ 6764952 w 6842444"/>
              <a:gd name="connsiteY64" fmla="*/ 3068665 h 4293031"/>
              <a:gd name="connsiteX65" fmla="*/ 6795949 w 6842444"/>
              <a:gd name="connsiteY65" fmla="*/ 2278251 h 4293031"/>
              <a:gd name="connsiteX66" fmla="*/ 6811447 w 6842444"/>
              <a:gd name="connsiteY66" fmla="*/ 1658319 h 4293031"/>
              <a:gd name="connsiteX67" fmla="*/ 6826945 w 6842444"/>
              <a:gd name="connsiteY67" fmla="*/ 1565329 h 4293031"/>
              <a:gd name="connsiteX68" fmla="*/ 6842444 w 6842444"/>
              <a:gd name="connsiteY68" fmla="*/ 1456841 h 4293031"/>
              <a:gd name="connsiteX69" fmla="*/ 6811447 w 6842444"/>
              <a:gd name="connsiteY69" fmla="*/ 991892 h 4293031"/>
              <a:gd name="connsiteX70" fmla="*/ 6795949 w 6842444"/>
              <a:gd name="connsiteY70" fmla="*/ 604434 h 4293031"/>
              <a:gd name="connsiteX71" fmla="*/ 6764952 w 6842444"/>
              <a:gd name="connsiteY71" fmla="*/ 511444 h 4293031"/>
              <a:gd name="connsiteX72" fmla="*/ 6671962 w 6842444"/>
              <a:gd name="connsiteY72" fmla="*/ 371960 h 4293031"/>
              <a:gd name="connsiteX73" fmla="*/ 6640966 w 6842444"/>
              <a:gd name="connsiteY73" fmla="*/ 325465 h 4293031"/>
              <a:gd name="connsiteX74" fmla="*/ 6625467 w 6842444"/>
              <a:gd name="connsiteY74" fmla="*/ 278970 h 4293031"/>
              <a:gd name="connsiteX75" fmla="*/ 6578972 w 6842444"/>
              <a:gd name="connsiteY75" fmla="*/ 232475 h 4293031"/>
              <a:gd name="connsiteX76" fmla="*/ 6485983 w 6842444"/>
              <a:gd name="connsiteY76" fmla="*/ 170482 h 4293031"/>
              <a:gd name="connsiteX77" fmla="*/ 6439488 w 6842444"/>
              <a:gd name="connsiteY77" fmla="*/ 108488 h 4293031"/>
              <a:gd name="connsiteX78" fmla="*/ 6377495 w 6842444"/>
              <a:gd name="connsiteY78" fmla="*/ 77492 h 4293031"/>
              <a:gd name="connsiteX79" fmla="*/ 6238010 w 6842444"/>
              <a:gd name="connsiteY79" fmla="*/ 0 h 4293031"/>
              <a:gd name="connsiteX80" fmla="*/ 6021034 w 6842444"/>
              <a:gd name="connsiteY80" fmla="*/ 15499 h 4293031"/>
              <a:gd name="connsiteX81" fmla="*/ 5959040 w 6842444"/>
              <a:gd name="connsiteY81" fmla="*/ 30997 h 4293031"/>
              <a:gd name="connsiteX82" fmla="*/ 5866050 w 6842444"/>
              <a:gd name="connsiteY82" fmla="*/ 61993 h 4293031"/>
              <a:gd name="connsiteX83" fmla="*/ 5757562 w 6842444"/>
              <a:gd name="connsiteY83" fmla="*/ 108488 h 4293031"/>
              <a:gd name="connsiteX84" fmla="*/ 5664572 w 6842444"/>
              <a:gd name="connsiteY84" fmla="*/ 154983 h 4293031"/>
              <a:gd name="connsiteX85" fmla="*/ 5602579 w 6842444"/>
              <a:gd name="connsiteY85" fmla="*/ 185980 h 4293031"/>
              <a:gd name="connsiteX86" fmla="*/ 5494091 w 6842444"/>
              <a:gd name="connsiteY86" fmla="*/ 216977 h 4293031"/>
              <a:gd name="connsiteX87" fmla="*/ 5385603 w 6842444"/>
              <a:gd name="connsiteY87" fmla="*/ 263471 h 4293031"/>
              <a:gd name="connsiteX88" fmla="*/ 5292613 w 6842444"/>
              <a:gd name="connsiteY88" fmla="*/ 294468 h 4293031"/>
              <a:gd name="connsiteX89" fmla="*/ 5153128 w 6842444"/>
              <a:gd name="connsiteY89" fmla="*/ 356461 h 4293031"/>
              <a:gd name="connsiteX90" fmla="*/ 5106634 w 6842444"/>
              <a:gd name="connsiteY90" fmla="*/ 371960 h 4293031"/>
              <a:gd name="connsiteX91" fmla="*/ 5060139 w 6842444"/>
              <a:gd name="connsiteY91" fmla="*/ 387458 h 4293031"/>
              <a:gd name="connsiteX92" fmla="*/ 5013644 w 6842444"/>
              <a:gd name="connsiteY92" fmla="*/ 418454 h 4293031"/>
              <a:gd name="connsiteX93" fmla="*/ 4796667 w 6842444"/>
              <a:gd name="connsiteY93" fmla="*/ 449451 h 4293031"/>
              <a:gd name="connsiteX94" fmla="*/ 4734674 w 6842444"/>
              <a:gd name="connsiteY94" fmla="*/ 464949 h 4293031"/>
              <a:gd name="connsiteX95" fmla="*/ 4672681 w 6842444"/>
              <a:gd name="connsiteY95" fmla="*/ 495946 h 4293031"/>
              <a:gd name="connsiteX96" fmla="*/ 4579691 w 6842444"/>
              <a:gd name="connsiteY96" fmla="*/ 526943 h 4293031"/>
              <a:gd name="connsiteX97" fmla="*/ 4471203 w 6842444"/>
              <a:gd name="connsiteY97" fmla="*/ 557939 h 4293031"/>
              <a:gd name="connsiteX98" fmla="*/ 4316220 w 6842444"/>
              <a:gd name="connsiteY98" fmla="*/ 650929 h 4293031"/>
              <a:gd name="connsiteX99" fmla="*/ 4207732 w 6842444"/>
              <a:gd name="connsiteY99" fmla="*/ 697424 h 4293031"/>
              <a:gd name="connsiteX100" fmla="*/ 4114742 w 6842444"/>
              <a:gd name="connsiteY100" fmla="*/ 759417 h 4293031"/>
              <a:gd name="connsiteX101" fmla="*/ 4021752 w 6842444"/>
              <a:gd name="connsiteY101" fmla="*/ 836909 h 4293031"/>
              <a:gd name="connsiteX102" fmla="*/ 3975257 w 6842444"/>
              <a:gd name="connsiteY102" fmla="*/ 867905 h 4293031"/>
              <a:gd name="connsiteX103" fmla="*/ 3882267 w 6842444"/>
              <a:gd name="connsiteY103" fmla="*/ 960895 h 4293031"/>
              <a:gd name="connsiteX104" fmla="*/ 3820274 w 6842444"/>
              <a:gd name="connsiteY104" fmla="*/ 1007390 h 4293031"/>
              <a:gd name="connsiteX105" fmla="*/ 3727284 w 6842444"/>
              <a:gd name="connsiteY105" fmla="*/ 1069383 h 4293031"/>
              <a:gd name="connsiteX106" fmla="*/ 3634295 w 6842444"/>
              <a:gd name="connsiteY106" fmla="*/ 1146875 h 4293031"/>
              <a:gd name="connsiteX107" fmla="*/ 3541305 w 6842444"/>
              <a:gd name="connsiteY107" fmla="*/ 1177871 h 4293031"/>
              <a:gd name="connsiteX108" fmla="*/ 3432817 w 6842444"/>
              <a:gd name="connsiteY108" fmla="*/ 1224366 h 4293031"/>
              <a:gd name="connsiteX109" fmla="*/ 3386322 w 6842444"/>
              <a:gd name="connsiteY109" fmla="*/ 1255363 h 4293031"/>
              <a:gd name="connsiteX110" fmla="*/ 3324328 w 6842444"/>
              <a:gd name="connsiteY110" fmla="*/ 1270861 h 4293031"/>
              <a:gd name="connsiteX111" fmla="*/ 3184844 w 6842444"/>
              <a:gd name="connsiteY111" fmla="*/ 1317356 h 4293031"/>
              <a:gd name="connsiteX112" fmla="*/ 3091854 w 6842444"/>
              <a:gd name="connsiteY112" fmla="*/ 1348353 h 4293031"/>
              <a:gd name="connsiteX113" fmla="*/ 3029861 w 6842444"/>
              <a:gd name="connsiteY113" fmla="*/ 1379349 h 4293031"/>
              <a:gd name="connsiteX114" fmla="*/ 2936871 w 6842444"/>
              <a:gd name="connsiteY114" fmla="*/ 1410346 h 4293031"/>
              <a:gd name="connsiteX115" fmla="*/ 2797386 w 6842444"/>
              <a:gd name="connsiteY115" fmla="*/ 1487838 h 4293031"/>
              <a:gd name="connsiteX116" fmla="*/ 2750891 w 6842444"/>
              <a:gd name="connsiteY116" fmla="*/ 1518834 h 4293031"/>
              <a:gd name="connsiteX117" fmla="*/ 2657901 w 6842444"/>
              <a:gd name="connsiteY117" fmla="*/ 1549831 h 4293031"/>
              <a:gd name="connsiteX118" fmla="*/ 2611406 w 6842444"/>
              <a:gd name="connsiteY118" fmla="*/ 1565329 h 4293031"/>
              <a:gd name="connsiteX119" fmla="*/ 2394430 w 6842444"/>
              <a:gd name="connsiteY119" fmla="*/ 1689315 h 4293031"/>
              <a:gd name="connsiteX120" fmla="*/ 2285942 w 6842444"/>
              <a:gd name="connsiteY120" fmla="*/ 1735810 h 4293031"/>
              <a:gd name="connsiteX121" fmla="*/ 2146457 w 6842444"/>
              <a:gd name="connsiteY121" fmla="*/ 1813302 h 4293031"/>
              <a:gd name="connsiteX122" fmla="*/ 1991474 w 6842444"/>
              <a:gd name="connsiteY122" fmla="*/ 1921790 h 4293031"/>
              <a:gd name="connsiteX123" fmla="*/ 1944979 w 6842444"/>
              <a:gd name="connsiteY123" fmla="*/ 1937288 h 4293031"/>
              <a:gd name="connsiteX124" fmla="*/ 1851989 w 6842444"/>
              <a:gd name="connsiteY124" fmla="*/ 1999282 h 4293031"/>
              <a:gd name="connsiteX125" fmla="*/ 1789996 w 6842444"/>
              <a:gd name="connsiteY125" fmla="*/ 2092271 h 4293031"/>
              <a:gd name="connsiteX126" fmla="*/ 1697006 w 6842444"/>
              <a:gd name="connsiteY126" fmla="*/ 2123268 h 4293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6842444" h="4293031">
                <a:moveTo>
                  <a:pt x="1697006" y="2123268"/>
                </a:moveTo>
                <a:lnTo>
                  <a:pt x="1697006" y="2123268"/>
                </a:lnTo>
                <a:cubicBezTo>
                  <a:pt x="1619515" y="2195593"/>
                  <a:pt x="1543757" y="2269822"/>
                  <a:pt x="1464532" y="2340244"/>
                </a:cubicBezTo>
                <a:cubicBezTo>
                  <a:pt x="1450610" y="2352619"/>
                  <a:pt x="1429673" y="2356696"/>
                  <a:pt x="1418037" y="2371241"/>
                </a:cubicBezTo>
                <a:cubicBezTo>
                  <a:pt x="1407832" y="2383998"/>
                  <a:pt x="1409845" y="2403124"/>
                  <a:pt x="1402539" y="2417736"/>
                </a:cubicBezTo>
                <a:cubicBezTo>
                  <a:pt x="1394209" y="2434396"/>
                  <a:pt x="1381874" y="2448733"/>
                  <a:pt x="1371542" y="2464231"/>
                </a:cubicBezTo>
                <a:cubicBezTo>
                  <a:pt x="1332589" y="2581094"/>
                  <a:pt x="1385134" y="2437049"/>
                  <a:pt x="1325047" y="2557221"/>
                </a:cubicBezTo>
                <a:cubicBezTo>
                  <a:pt x="1296783" y="2613747"/>
                  <a:pt x="1320857" y="2647837"/>
                  <a:pt x="1247556" y="2696705"/>
                </a:cubicBezTo>
                <a:cubicBezTo>
                  <a:pt x="1132111" y="2773669"/>
                  <a:pt x="1273906" y="2674748"/>
                  <a:pt x="1154566" y="2774197"/>
                </a:cubicBezTo>
                <a:cubicBezTo>
                  <a:pt x="1140257" y="2786121"/>
                  <a:pt x="1123569" y="2794861"/>
                  <a:pt x="1108071" y="2805193"/>
                </a:cubicBezTo>
                <a:cubicBezTo>
                  <a:pt x="1025412" y="2929180"/>
                  <a:pt x="1133902" y="2779362"/>
                  <a:pt x="1030579" y="2882685"/>
                </a:cubicBezTo>
                <a:cubicBezTo>
                  <a:pt x="1012314" y="2900950"/>
                  <a:pt x="998897" y="2923517"/>
                  <a:pt x="984084" y="2944678"/>
                </a:cubicBezTo>
                <a:cubicBezTo>
                  <a:pt x="962721" y="2975197"/>
                  <a:pt x="942755" y="3006671"/>
                  <a:pt x="922091" y="3037668"/>
                </a:cubicBezTo>
                <a:cubicBezTo>
                  <a:pt x="899219" y="3071977"/>
                  <a:pt x="880401" y="3106791"/>
                  <a:pt x="844600" y="3130658"/>
                </a:cubicBezTo>
                <a:cubicBezTo>
                  <a:pt x="831007" y="3139720"/>
                  <a:pt x="813603" y="3140990"/>
                  <a:pt x="798105" y="3146156"/>
                </a:cubicBezTo>
                <a:cubicBezTo>
                  <a:pt x="777440" y="3161654"/>
                  <a:pt x="758538" y="3179835"/>
                  <a:pt x="736111" y="3192651"/>
                </a:cubicBezTo>
                <a:cubicBezTo>
                  <a:pt x="721927" y="3200756"/>
                  <a:pt x="704632" y="3201714"/>
                  <a:pt x="689617" y="3208149"/>
                </a:cubicBezTo>
                <a:cubicBezTo>
                  <a:pt x="668381" y="3217250"/>
                  <a:pt x="648859" y="3230045"/>
                  <a:pt x="627623" y="3239146"/>
                </a:cubicBezTo>
                <a:cubicBezTo>
                  <a:pt x="612607" y="3245581"/>
                  <a:pt x="596144" y="3248209"/>
                  <a:pt x="581128" y="3254644"/>
                </a:cubicBezTo>
                <a:cubicBezTo>
                  <a:pt x="559893" y="3263745"/>
                  <a:pt x="540586" y="3277060"/>
                  <a:pt x="519135" y="3285641"/>
                </a:cubicBezTo>
                <a:cubicBezTo>
                  <a:pt x="519115" y="3285649"/>
                  <a:pt x="402908" y="3324383"/>
                  <a:pt x="379650" y="3332136"/>
                </a:cubicBezTo>
                <a:lnTo>
                  <a:pt x="333156" y="3347634"/>
                </a:lnTo>
                <a:cubicBezTo>
                  <a:pt x="250497" y="3471621"/>
                  <a:pt x="358987" y="3321803"/>
                  <a:pt x="255664" y="3425126"/>
                </a:cubicBezTo>
                <a:cubicBezTo>
                  <a:pt x="242493" y="3438297"/>
                  <a:pt x="237838" y="3458450"/>
                  <a:pt x="224667" y="3471621"/>
                </a:cubicBezTo>
                <a:cubicBezTo>
                  <a:pt x="131492" y="3564795"/>
                  <a:pt x="215362" y="3400341"/>
                  <a:pt x="85183" y="3595607"/>
                </a:cubicBezTo>
                <a:lnTo>
                  <a:pt x="23189" y="3688597"/>
                </a:lnTo>
                <a:cubicBezTo>
                  <a:pt x="-13443" y="3798494"/>
                  <a:pt x="-1442" y="3742705"/>
                  <a:pt x="23189" y="3952068"/>
                </a:cubicBezTo>
                <a:cubicBezTo>
                  <a:pt x="25098" y="3968293"/>
                  <a:pt x="28482" y="3985806"/>
                  <a:pt x="38688" y="3998563"/>
                </a:cubicBezTo>
                <a:cubicBezTo>
                  <a:pt x="50324" y="4013108"/>
                  <a:pt x="69685" y="4019228"/>
                  <a:pt x="85183" y="4029560"/>
                </a:cubicBezTo>
                <a:cubicBezTo>
                  <a:pt x="105847" y="4060556"/>
                  <a:pt x="111835" y="4110768"/>
                  <a:pt x="147176" y="4122549"/>
                </a:cubicBezTo>
                <a:cubicBezTo>
                  <a:pt x="178173" y="4132881"/>
                  <a:pt x="210942" y="4138934"/>
                  <a:pt x="240166" y="4153546"/>
                </a:cubicBezTo>
                <a:cubicBezTo>
                  <a:pt x="260830" y="4163878"/>
                  <a:pt x="280527" y="4176431"/>
                  <a:pt x="302159" y="4184543"/>
                </a:cubicBezTo>
                <a:cubicBezTo>
                  <a:pt x="322103" y="4192022"/>
                  <a:pt x="343671" y="4194189"/>
                  <a:pt x="364152" y="4200041"/>
                </a:cubicBezTo>
                <a:cubicBezTo>
                  <a:pt x="379860" y="4204529"/>
                  <a:pt x="394798" y="4211577"/>
                  <a:pt x="410647" y="4215539"/>
                </a:cubicBezTo>
                <a:cubicBezTo>
                  <a:pt x="496255" y="4236941"/>
                  <a:pt x="546273" y="4236851"/>
                  <a:pt x="643122" y="4246536"/>
                </a:cubicBezTo>
                <a:cubicBezTo>
                  <a:pt x="668952" y="4251702"/>
                  <a:pt x="694502" y="4258553"/>
                  <a:pt x="720613" y="4262034"/>
                </a:cubicBezTo>
                <a:cubicBezTo>
                  <a:pt x="772076" y="4268896"/>
                  <a:pt x="824033" y="4271466"/>
                  <a:pt x="875596" y="4277532"/>
                </a:cubicBezTo>
                <a:cubicBezTo>
                  <a:pt x="911876" y="4281800"/>
                  <a:pt x="947921" y="4287865"/>
                  <a:pt x="984084" y="4293031"/>
                </a:cubicBezTo>
                <a:cubicBezTo>
                  <a:pt x="1087406" y="4287865"/>
                  <a:pt x="1190988" y="4286494"/>
                  <a:pt x="1294050" y="4277532"/>
                </a:cubicBezTo>
                <a:cubicBezTo>
                  <a:pt x="1310325" y="4276117"/>
                  <a:pt x="1324837" y="4266522"/>
                  <a:pt x="1340545" y="4262034"/>
                </a:cubicBezTo>
                <a:cubicBezTo>
                  <a:pt x="1361026" y="4256182"/>
                  <a:pt x="1381297" y="4248109"/>
                  <a:pt x="1402539" y="4246536"/>
                </a:cubicBezTo>
                <a:cubicBezTo>
                  <a:pt x="1521147" y="4237750"/>
                  <a:pt x="1640180" y="4236204"/>
                  <a:pt x="1759000" y="4231038"/>
                </a:cubicBezTo>
                <a:cubicBezTo>
                  <a:pt x="2386860" y="4265919"/>
                  <a:pt x="1618028" y="4231038"/>
                  <a:pt x="2580410" y="4231038"/>
                </a:cubicBezTo>
                <a:cubicBezTo>
                  <a:pt x="2787119" y="4231038"/>
                  <a:pt x="2993698" y="4241370"/>
                  <a:pt x="3200342" y="4246536"/>
                </a:cubicBezTo>
                <a:cubicBezTo>
                  <a:pt x="3417318" y="4241370"/>
                  <a:pt x="3634656" y="4244576"/>
                  <a:pt x="3851271" y="4231038"/>
                </a:cubicBezTo>
                <a:cubicBezTo>
                  <a:pt x="3883881" y="4229000"/>
                  <a:pt x="3944261" y="4200041"/>
                  <a:pt x="3944261" y="4200041"/>
                </a:cubicBezTo>
                <a:cubicBezTo>
                  <a:pt x="4047583" y="4205207"/>
                  <a:pt x="4151105" y="4207289"/>
                  <a:pt x="4254227" y="4215539"/>
                </a:cubicBezTo>
                <a:cubicBezTo>
                  <a:pt x="4280485" y="4217640"/>
                  <a:pt x="4306051" y="4225115"/>
                  <a:pt x="4331718" y="4231038"/>
                </a:cubicBezTo>
                <a:cubicBezTo>
                  <a:pt x="4373228" y="4240617"/>
                  <a:pt x="4455705" y="4262034"/>
                  <a:pt x="4455705" y="4262034"/>
                </a:cubicBezTo>
                <a:cubicBezTo>
                  <a:pt x="4708999" y="4233891"/>
                  <a:pt x="4516734" y="4265115"/>
                  <a:pt x="4641684" y="4231038"/>
                </a:cubicBezTo>
                <a:cubicBezTo>
                  <a:pt x="4682784" y="4219829"/>
                  <a:pt x="4724342" y="4210373"/>
                  <a:pt x="4765671" y="4200041"/>
                </a:cubicBezTo>
                <a:lnTo>
                  <a:pt x="4827664" y="4184543"/>
                </a:lnTo>
                <a:lnTo>
                  <a:pt x="5587081" y="4200041"/>
                </a:lnTo>
                <a:cubicBezTo>
                  <a:pt x="5613405" y="4201016"/>
                  <a:pt x="5639017" y="4209150"/>
                  <a:pt x="5664572" y="4215539"/>
                </a:cubicBezTo>
                <a:cubicBezTo>
                  <a:pt x="5699740" y="4224331"/>
                  <a:pt x="5760133" y="4251374"/>
                  <a:pt x="5788559" y="4262034"/>
                </a:cubicBezTo>
                <a:cubicBezTo>
                  <a:pt x="5803856" y="4267770"/>
                  <a:pt x="5818844" y="4275506"/>
                  <a:pt x="5835054" y="4277532"/>
                </a:cubicBezTo>
                <a:cubicBezTo>
                  <a:pt x="5901892" y="4285887"/>
                  <a:pt x="5969373" y="4287865"/>
                  <a:pt x="6036532" y="4293031"/>
                </a:cubicBezTo>
                <a:cubicBezTo>
                  <a:pt x="6150186" y="4287865"/>
                  <a:pt x="6264086" y="4286605"/>
                  <a:pt x="6377495" y="4277532"/>
                </a:cubicBezTo>
                <a:cubicBezTo>
                  <a:pt x="6393779" y="4276229"/>
                  <a:pt x="6407875" y="4264720"/>
                  <a:pt x="6423989" y="4262034"/>
                </a:cubicBezTo>
                <a:cubicBezTo>
                  <a:pt x="6491093" y="4250850"/>
                  <a:pt x="6695322" y="4235549"/>
                  <a:pt x="6749454" y="4231038"/>
                </a:cubicBezTo>
                <a:cubicBezTo>
                  <a:pt x="6909992" y="4177523"/>
                  <a:pt x="6786399" y="4234807"/>
                  <a:pt x="6811447" y="3859078"/>
                </a:cubicBezTo>
                <a:cubicBezTo>
                  <a:pt x="6813877" y="3822629"/>
                  <a:pt x="6821779" y="3786753"/>
                  <a:pt x="6826945" y="3750590"/>
                </a:cubicBezTo>
                <a:cubicBezTo>
                  <a:pt x="6821779" y="3574943"/>
                  <a:pt x="6820683" y="3399128"/>
                  <a:pt x="6811447" y="3223648"/>
                </a:cubicBezTo>
                <a:cubicBezTo>
                  <a:pt x="6810327" y="3202377"/>
                  <a:pt x="6802070" y="3182056"/>
                  <a:pt x="6795949" y="3161654"/>
                </a:cubicBezTo>
                <a:cubicBezTo>
                  <a:pt x="6786560" y="3130359"/>
                  <a:pt x="6764952" y="3068665"/>
                  <a:pt x="6764952" y="3068665"/>
                </a:cubicBezTo>
                <a:cubicBezTo>
                  <a:pt x="6775284" y="2805194"/>
                  <a:pt x="6789359" y="2541842"/>
                  <a:pt x="6795949" y="2278251"/>
                </a:cubicBezTo>
                <a:cubicBezTo>
                  <a:pt x="6801115" y="2071607"/>
                  <a:pt x="6802468" y="1864832"/>
                  <a:pt x="6811447" y="1658319"/>
                </a:cubicBezTo>
                <a:cubicBezTo>
                  <a:pt x="6812812" y="1626924"/>
                  <a:pt x="6822167" y="1596388"/>
                  <a:pt x="6826945" y="1565329"/>
                </a:cubicBezTo>
                <a:cubicBezTo>
                  <a:pt x="6832500" y="1529224"/>
                  <a:pt x="6837278" y="1493004"/>
                  <a:pt x="6842444" y="1456841"/>
                </a:cubicBezTo>
                <a:cubicBezTo>
                  <a:pt x="6833178" y="1327118"/>
                  <a:pt x="6817609" y="1118221"/>
                  <a:pt x="6811447" y="991892"/>
                </a:cubicBezTo>
                <a:cubicBezTo>
                  <a:pt x="6805149" y="862790"/>
                  <a:pt x="6808399" y="733089"/>
                  <a:pt x="6795949" y="604434"/>
                </a:cubicBezTo>
                <a:cubicBezTo>
                  <a:pt x="6792802" y="571913"/>
                  <a:pt x="6783076" y="538630"/>
                  <a:pt x="6764952" y="511444"/>
                </a:cubicBezTo>
                <a:lnTo>
                  <a:pt x="6671962" y="371960"/>
                </a:lnTo>
                <a:cubicBezTo>
                  <a:pt x="6661630" y="356462"/>
                  <a:pt x="6646856" y="343136"/>
                  <a:pt x="6640966" y="325465"/>
                </a:cubicBezTo>
                <a:cubicBezTo>
                  <a:pt x="6635800" y="309967"/>
                  <a:pt x="6634529" y="292563"/>
                  <a:pt x="6625467" y="278970"/>
                </a:cubicBezTo>
                <a:cubicBezTo>
                  <a:pt x="6613309" y="260733"/>
                  <a:pt x="6596273" y="245931"/>
                  <a:pt x="6578972" y="232475"/>
                </a:cubicBezTo>
                <a:cubicBezTo>
                  <a:pt x="6549566" y="209604"/>
                  <a:pt x="6485983" y="170482"/>
                  <a:pt x="6485983" y="170482"/>
                </a:cubicBezTo>
                <a:cubicBezTo>
                  <a:pt x="6470485" y="149817"/>
                  <a:pt x="6459100" y="125298"/>
                  <a:pt x="6439488" y="108488"/>
                </a:cubicBezTo>
                <a:cubicBezTo>
                  <a:pt x="6421947" y="93453"/>
                  <a:pt x="6397306" y="89379"/>
                  <a:pt x="6377495" y="77492"/>
                </a:cubicBezTo>
                <a:cubicBezTo>
                  <a:pt x="6244264" y="-2446"/>
                  <a:pt x="6331533" y="31176"/>
                  <a:pt x="6238010" y="0"/>
                </a:cubicBezTo>
                <a:cubicBezTo>
                  <a:pt x="6165685" y="5166"/>
                  <a:pt x="6093100" y="7492"/>
                  <a:pt x="6021034" y="15499"/>
                </a:cubicBezTo>
                <a:cubicBezTo>
                  <a:pt x="5999864" y="17851"/>
                  <a:pt x="5979442" y="24876"/>
                  <a:pt x="5959040" y="30997"/>
                </a:cubicBezTo>
                <a:cubicBezTo>
                  <a:pt x="5927745" y="40385"/>
                  <a:pt x="5895274" y="47381"/>
                  <a:pt x="5866050" y="61993"/>
                </a:cubicBezTo>
                <a:cubicBezTo>
                  <a:pt x="5789445" y="100296"/>
                  <a:pt x="5825975" y="85684"/>
                  <a:pt x="5757562" y="108488"/>
                </a:cubicBezTo>
                <a:cubicBezTo>
                  <a:pt x="5668208" y="168058"/>
                  <a:pt x="5754406" y="116483"/>
                  <a:pt x="5664572" y="154983"/>
                </a:cubicBezTo>
                <a:cubicBezTo>
                  <a:pt x="5643337" y="164084"/>
                  <a:pt x="5623814" y="176879"/>
                  <a:pt x="5602579" y="185980"/>
                </a:cubicBezTo>
                <a:cubicBezTo>
                  <a:pt x="5571457" y="199318"/>
                  <a:pt x="5525542" y="209114"/>
                  <a:pt x="5494091" y="216977"/>
                </a:cubicBezTo>
                <a:cubicBezTo>
                  <a:pt x="5420324" y="266154"/>
                  <a:pt x="5476586" y="236176"/>
                  <a:pt x="5385603" y="263471"/>
                </a:cubicBezTo>
                <a:cubicBezTo>
                  <a:pt x="5354308" y="272860"/>
                  <a:pt x="5292613" y="294468"/>
                  <a:pt x="5292613" y="294468"/>
                </a:cubicBezTo>
                <a:cubicBezTo>
                  <a:pt x="5218930" y="343590"/>
                  <a:pt x="5263792" y="319573"/>
                  <a:pt x="5153128" y="356461"/>
                </a:cubicBezTo>
                <a:lnTo>
                  <a:pt x="5106634" y="371960"/>
                </a:lnTo>
                <a:cubicBezTo>
                  <a:pt x="5091136" y="377126"/>
                  <a:pt x="5073732" y="378396"/>
                  <a:pt x="5060139" y="387458"/>
                </a:cubicBezTo>
                <a:cubicBezTo>
                  <a:pt x="5044641" y="397790"/>
                  <a:pt x="5031775" y="414188"/>
                  <a:pt x="5013644" y="418454"/>
                </a:cubicBezTo>
                <a:cubicBezTo>
                  <a:pt x="4942526" y="435188"/>
                  <a:pt x="4867546" y="431732"/>
                  <a:pt x="4796667" y="449451"/>
                </a:cubicBezTo>
                <a:lnTo>
                  <a:pt x="4734674" y="464949"/>
                </a:lnTo>
                <a:cubicBezTo>
                  <a:pt x="4714010" y="475281"/>
                  <a:pt x="4694132" y="487365"/>
                  <a:pt x="4672681" y="495946"/>
                </a:cubicBezTo>
                <a:cubicBezTo>
                  <a:pt x="4642345" y="508081"/>
                  <a:pt x="4610688" y="516611"/>
                  <a:pt x="4579691" y="526943"/>
                </a:cubicBezTo>
                <a:cubicBezTo>
                  <a:pt x="4512994" y="549175"/>
                  <a:pt x="4549037" y="538481"/>
                  <a:pt x="4471203" y="557939"/>
                </a:cubicBezTo>
                <a:cubicBezTo>
                  <a:pt x="4405101" y="602006"/>
                  <a:pt x="4382936" y="622336"/>
                  <a:pt x="4316220" y="650929"/>
                </a:cubicBezTo>
                <a:cubicBezTo>
                  <a:pt x="4265626" y="672612"/>
                  <a:pt x="4259137" y="660706"/>
                  <a:pt x="4207732" y="697424"/>
                </a:cubicBezTo>
                <a:cubicBezTo>
                  <a:pt x="4106152" y="769981"/>
                  <a:pt x="4214478" y="726173"/>
                  <a:pt x="4114742" y="759417"/>
                </a:cubicBezTo>
                <a:cubicBezTo>
                  <a:pt x="3999297" y="836381"/>
                  <a:pt x="4141092" y="737460"/>
                  <a:pt x="4021752" y="836909"/>
                </a:cubicBezTo>
                <a:cubicBezTo>
                  <a:pt x="4007443" y="848833"/>
                  <a:pt x="3989179" y="855530"/>
                  <a:pt x="3975257" y="867905"/>
                </a:cubicBezTo>
                <a:cubicBezTo>
                  <a:pt x="3942494" y="897028"/>
                  <a:pt x="3917336" y="934593"/>
                  <a:pt x="3882267" y="960895"/>
                </a:cubicBezTo>
                <a:cubicBezTo>
                  <a:pt x="3861603" y="976393"/>
                  <a:pt x="3839886" y="990580"/>
                  <a:pt x="3820274" y="1007390"/>
                </a:cubicBezTo>
                <a:cubicBezTo>
                  <a:pt x="3746397" y="1070713"/>
                  <a:pt x="3806371" y="1043021"/>
                  <a:pt x="3727284" y="1069383"/>
                </a:cubicBezTo>
                <a:cubicBezTo>
                  <a:pt x="3698089" y="1098578"/>
                  <a:pt x="3673131" y="1129615"/>
                  <a:pt x="3634295" y="1146875"/>
                </a:cubicBezTo>
                <a:cubicBezTo>
                  <a:pt x="3604438" y="1160145"/>
                  <a:pt x="3570529" y="1163259"/>
                  <a:pt x="3541305" y="1177871"/>
                </a:cubicBezTo>
                <a:cubicBezTo>
                  <a:pt x="3464699" y="1216174"/>
                  <a:pt x="3501229" y="1201562"/>
                  <a:pt x="3432817" y="1224366"/>
                </a:cubicBezTo>
                <a:cubicBezTo>
                  <a:pt x="3417319" y="1234698"/>
                  <a:pt x="3403443" y="1248026"/>
                  <a:pt x="3386322" y="1255363"/>
                </a:cubicBezTo>
                <a:cubicBezTo>
                  <a:pt x="3366744" y="1263754"/>
                  <a:pt x="3344687" y="1264597"/>
                  <a:pt x="3324328" y="1270861"/>
                </a:cubicBezTo>
                <a:cubicBezTo>
                  <a:pt x="3277486" y="1285274"/>
                  <a:pt x="3231339" y="1301858"/>
                  <a:pt x="3184844" y="1317356"/>
                </a:cubicBezTo>
                <a:lnTo>
                  <a:pt x="3091854" y="1348353"/>
                </a:lnTo>
                <a:cubicBezTo>
                  <a:pt x="3071190" y="1358685"/>
                  <a:pt x="3051312" y="1370769"/>
                  <a:pt x="3029861" y="1379349"/>
                </a:cubicBezTo>
                <a:cubicBezTo>
                  <a:pt x="2999525" y="1391484"/>
                  <a:pt x="2936871" y="1410346"/>
                  <a:pt x="2936871" y="1410346"/>
                </a:cubicBezTo>
                <a:cubicBezTo>
                  <a:pt x="2790952" y="1556265"/>
                  <a:pt x="3024941" y="1336138"/>
                  <a:pt x="2797386" y="1487838"/>
                </a:cubicBezTo>
                <a:cubicBezTo>
                  <a:pt x="2781888" y="1498170"/>
                  <a:pt x="2767912" y="1511269"/>
                  <a:pt x="2750891" y="1518834"/>
                </a:cubicBezTo>
                <a:cubicBezTo>
                  <a:pt x="2721034" y="1532104"/>
                  <a:pt x="2688898" y="1539499"/>
                  <a:pt x="2657901" y="1549831"/>
                </a:cubicBezTo>
                <a:lnTo>
                  <a:pt x="2611406" y="1565329"/>
                </a:lnTo>
                <a:cubicBezTo>
                  <a:pt x="2479967" y="1652955"/>
                  <a:pt x="2551741" y="1610660"/>
                  <a:pt x="2394430" y="1689315"/>
                </a:cubicBezTo>
                <a:cubicBezTo>
                  <a:pt x="2317821" y="1727619"/>
                  <a:pt x="2354358" y="1713005"/>
                  <a:pt x="2285942" y="1735810"/>
                </a:cubicBezTo>
                <a:cubicBezTo>
                  <a:pt x="2179359" y="1806866"/>
                  <a:pt x="2228294" y="1786024"/>
                  <a:pt x="2146457" y="1813302"/>
                </a:cubicBezTo>
                <a:cubicBezTo>
                  <a:pt x="2118164" y="1834522"/>
                  <a:pt x="2014372" y="1914158"/>
                  <a:pt x="1991474" y="1921790"/>
                </a:cubicBezTo>
                <a:lnTo>
                  <a:pt x="1944979" y="1937288"/>
                </a:lnTo>
                <a:cubicBezTo>
                  <a:pt x="1913982" y="1957953"/>
                  <a:pt x="1872654" y="1968285"/>
                  <a:pt x="1851989" y="1999282"/>
                </a:cubicBezTo>
                <a:cubicBezTo>
                  <a:pt x="1831325" y="2030278"/>
                  <a:pt x="1820992" y="2071607"/>
                  <a:pt x="1789996" y="2092271"/>
                </a:cubicBezTo>
                <a:cubicBezTo>
                  <a:pt x="1737422" y="2127321"/>
                  <a:pt x="1712504" y="2118102"/>
                  <a:pt x="1697006" y="2123268"/>
                </a:cubicBezTo>
                <a:close/>
              </a:path>
            </a:pathLst>
          </a:custGeom>
          <a:solidFill>
            <a:srgbClr val="FFE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C53E46F-4B3F-D741-BA49-F26BB84BD336}"/>
              </a:ext>
            </a:extLst>
          </p:cNvPr>
          <p:cNvSpPr txBox="1"/>
          <p:nvPr/>
        </p:nvSpPr>
        <p:spPr>
          <a:xfrm>
            <a:off x="332105" y="1311805"/>
            <a:ext cx="3029931" cy="584775"/>
          </a:xfrm>
          <a:prstGeom prst="rect">
            <a:avLst/>
          </a:prstGeom>
          <a:solidFill>
            <a:schemeClr val="accent1">
              <a:lumMod val="50000"/>
            </a:schemeClr>
          </a:solidFill>
        </p:spPr>
        <p:txBody>
          <a:bodyPr wrap="square" rtlCol="0">
            <a:spAutoFit/>
          </a:bodyPr>
          <a:lstStyle/>
          <a:p>
            <a:r>
              <a:rPr lang="en-US" sz="3200" dirty="0">
                <a:solidFill>
                  <a:schemeClr val="bg1"/>
                </a:solidFill>
              </a:rPr>
              <a:t>Propagation loss</a:t>
            </a:r>
          </a:p>
        </p:txBody>
      </p:sp>
    </p:spTree>
    <p:extLst>
      <p:ext uri="{BB962C8B-B14F-4D97-AF65-F5344CB8AC3E}">
        <p14:creationId xmlns:p14="http://schemas.microsoft.com/office/powerpoint/2010/main" val="26742443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6B0E65-A5A1-4F42-8D26-E7A5E3F7FC0F}"/>
              </a:ext>
            </a:extLst>
          </p:cNvPr>
          <p:cNvSpPr txBox="1"/>
          <p:nvPr/>
        </p:nvSpPr>
        <p:spPr>
          <a:xfrm>
            <a:off x="268446" y="413715"/>
            <a:ext cx="7372218"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Distance from the amplitude information</a:t>
            </a:r>
          </a:p>
        </p:txBody>
      </p:sp>
      <p:pic>
        <p:nvPicPr>
          <p:cNvPr id="3" name="Picture 2">
            <a:extLst>
              <a:ext uri="{FF2B5EF4-FFF2-40B4-BE49-F238E27FC236}">
                <a16:creationId xmlns:a16="http://schemas.microsoft.com/office/drawing/2014/main" id="{641F1D97-7D4D-5D48-93D0-D2AEBA14ABAD}"/>
              </a:ext>
            </a:extLst>
          </p:cNvPr>
          <p:cNvPicPr>
            <a:picLocks noChangeAspect="1"/>
          </p:cNvPicPr>
          <p:nvPr/>
        </p:nvPicPr>
        <p:blipFill>
          <a:blip r:embed="rId3"/>
          <a:stretch>
            <a:fillRect/>
          </a:stretch>
        </p:blipFill>
        <p:spPr>
          <a:xfrm>
            <a:off x="0" y="0"/>
            <a:ext cx="9144000" cy="6858000"/>
          </a:xfrm>
          <a:prstGeom prst="rect">
            <a:avLst/>
          </a:prstGeom>
        </p:spPr>
      </p:pic>
      <p:pic>
        <p:nvPicPr>
          <p:cNvPr id="9" name="Picture 8">
            <a:extLst>
              <a:ext uri="{FF2B5EF4-FFF2-40B4-BE49-F238E27FC236}">
                <a16:creationId xmlns:a16="http://schemas.microsoft.com/office/drawing/2014/main" id="{A0FC295B-486F-9F4F-B0DD-737B62A9D18D}"/>
              </a:ext>
            </a:extLst>
          </p:cNvPr>
          <p:cNvPicPr>
            <a:picLocks noChangeAspect="1"/>
          </p:cNvPicPr>
          <p:nvPr/>
        </p:nvPicPr>
        <p:blipFill>
          <a:blip r:embed="rId4"/>
          <a:stretch>
            <a:fillRect/>
          </a:stretch>
        </p:blipFill>
        <p:spPr>
          <a:xfrm>
            <a:off x="332105" y="2130681"/>
            <a:ext cx="8479790" cy="4456430"/>
          </a:xfrm>
          <a:prstGeom prst="rect">
            <a:avLst/>
          </a:prstGeom>
        </p:spPr>
      </p:pic>
      <p:sp>
        <p:nvSpPr>
          <p:cNvPr id="5" name="TextBox 4">
            <a:extLst>
              <a:ext uri="{FF2B5EF4-FFF2-40B4-BE49-F238E27FC236}">
                <a16:creationId xmlns:a16="http://schemas.microsoft.com/office/drawing/2014/main" id="{EFD578F9-196E-FD42-8D80-2839BDC199C0}"/>
              </a:ext>
            </a:extLst>
          </p:cNvPr>
          <p:cNvSpPr txBox="1"/>
          <p:nvPr/>
        </p:nvSpPr>
        <p:spPr>
          <a:xfrm>
            <a:off x="332105" y="1311805"/>
            <a:ext cx="3029931" cy="584775"/>
          </a:xfrm>
          <a:prstGeom prst="rect">
            <a:avLst/>
          </a:prstGeom>
          <a:solidFill>
            <a:schemeClr val="accent1">
              <a:lumMod val="50000"/>
            </a:schemeClr>
          </a:solidFill>
        </p:spPr>
        <p:txBody>
          <a:bodyPr wrap="square" rtlCol="0">
            <a:spAutoFit/>
          </a:bodyPr>
          <a:lstStyle/>
          <a:p>
            <a:r>
              <a:rPr lang="en-US" sz="3200" dirty="0">
                <a:solidFill>
                  <a:schemeClr val="bg1"/>
                </a:solidFill>
              </a:rPr>
              <a:t>Propagation loss</a:t>
            </a:r>
          </a:p>
        </p:txBody>
      </p:sp>
    </p:spTree>
    <p:extLst>
      <p:ext uri="{BB962C8B-B14F-4D97-AF65-F5344CB8AC3E}">
        <p14:creationId xmlns:p14="http://schemas.microsoft.com/office/powerpoint/2010/main" val="12526924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E730D5-F57E-F34E-B804-C4D2EA9951DA}"/>
              </a:ext>
            </a:extLst>
          </p:cNvPr>
          <p:cNvSpPr txBox="1"/>
          <p:nvPr/>
        </p:nvSpPr>
        <p:spPr>
          <a:xfrm>
            <a:off x="371959" y="247977"/>
            <a:ext cx="8214102" cy="523220"/>
          </a:xfrm>
          <a:prstGeom prst="rect">
            <a:avLst/>
          </a:prstGeom>
          <a:solidFill>
            <a:schemeClr val="accent2">
              <a:lumMod val="75000"/>
            </a:schemeClr>
          </a:solidFill>
        </p:spPr>
        <p:txBody>
          <a:bodyPr wrap="square" rtlCol="0">
            <a:spAutoFit/>
          </a:bodyPr>
          <a:lstStyle/>
          <a:p>
            <a:r>
              <a:rPr lang="en-US" sz="2800" dirty="0">
                <a:solidFill>
                  <a:schemeClr val="bg1"/>
                </a:solidFill>
                <a:latin typeface="Avenir Book" panose="02000503020000020003" pitchFamily="2" charset="0"/>
              </a:rPr>
              <a:t>1. Distance from the speed information</a:t>
            </a:r>
          </a:p>
        </p:txBody>
      </p:sp>
      <p:sp>
        <p:nvSpPr>
          <p:cNvPr id="5" name="TextBox 4">
            <a:extLst>
              <a:ext uri="{FF2B5EF4-FFF2-40B4-BE49-F238E27FC236}">
                <a16:creationId xmlns:a16="http://schemas.microsoft.com/office/drawing/2014/main" id="{8F293567-4AB4-0E42-A475-B45907C754B8}"/>
              </a:ext>
            </a:extLst>
          </p:cNvPr>
          <p:cNvSpPr txBox="1"/>
          <p:nvPr/>
        </p:nvSpPr>
        <p:spPr>
          <a:xfrm>
            <a:off x="387457" y="1826224"/>
            <a:ext cx="8214102" cy="523220"/>
          </a:xfrm>
          <a:prstGeom prst="rect">
            <a:avLst/>
          </a:prstGeom>
          <a:solidFill>
            <a:schemeClr val="accent2">
              <a:lumMod val="75000"/>
            </a:schemeClr>
          </a:solidFill>
        </p:spPr>
        <p:txBody>
          <a:bodyPr wrap="square" rtlCol="0">
            <a:spAutoFit/>
          </a:bodyPr>
          <a:lstStyle/>
          <a:p>
            <a:r>
              <a:rPr lang="en-US" sz="2800" dirty="0">
                <a:solidFill>
                  <a:schemeClr val="bg1"/>
                </a:solidFill>
                <a:latin typeface="Avenir Book" panose="02000503020000020003" pitchFamily="2" charset="0"/>
              </a:rPr>
              <a:t>2. Distance from the amplitude information</a:t>
            </a:r>
          </a:p>
        </p:txBody>
      </p:sp>
      <p:sp>
        <p:nvSpPr>
          <p:cNvPr id="6" name="TextBox 5">
            <a:extLst>
              <a:ext uri="{FF2B5EF4-FFF2-40B4-BE49-F238E27FC236}">
                <a16:creationId xmlns:a16="http://schemas.microsoft.com/office/drawing/2014/main" id="{718F0A56-71C7-E04C-8401-1233F0F24F65}"/>
              </a:ext>
            </a:extLst>
          </p:cNvPr>
          <p:cNvSpPr txBox="1"/>
          <p:nvPr/>
        </p:nvSpPr>
        <p:spPr>
          <a:xfrm>
            <a:off x="371959" y="721247"/>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a. Techniques</a:t>
            </a:r>
          </a:p>
        </p:txBody>
      </p:sp>
      <p:sp>
        <p:nvSpPr>
          <p:cNvPr id="7" name="TextBox 6">
            <a:extLst>
              <a:ext uri="{FF2B5EF4-FFF2-40B4-BE49-F238E27FC236}">
                <a16:creationId xmlns:a16="http://schemas.microsoft.com/office/drawing/2014/main" id="{AC19EEE9-1E7B-D74B-8689-2C132E19E99E}"/>
              </a:ext>
            </a:extLst>
          </p:cNvPr>
          <p:cNvSpPr txBox="1"/>
          <p:nvPr/>
        </p:nvSpPr>
        <p:spPr>
          <a:xfrm>
            <a:off x="387457" y="1154475"/>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b. Signal detection</a:t>
            </a:r>
          </a:p>
        </p:txBody>
      </p:sp>
      <p:sp>
        <p:nvSpPr>
          <p:cNvPr id="8" name="TextBox 7">
            <a:extLst>
              <a:ext uri="{FF2B5EF4-FFF2-40B4-BE49-F238E27FC236}">
                <a16:creationId xmlns:a16="http://schemas.microsoft.com/office/drawing/2014/main" id="{C9CB145A-6026-9743-B9D6-EEBD56DF5522}"/>
              </a:ext>
            </a:extLst>
          </p:cNvPr>
          <p:cNvSpPr txBox="1"/>
          <p:nvPr/>
        </p:nvSpPr>
        <p:spPr>
          <a:xfrm>
            <a:off x="387457" y="2271954"/>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a. Absorption</a:t>
            </a:r>
          </a:p>
        </p:txBody>
      </p:sp>
      <p:sp>
        <p:nvSpPr>
          <p:cNvPr id="9" name="TextBox 8">
            <a:extLst>
              <a:ext uri="{FF2B5EF4-FFF2-40B4-BE49-F238E27FC236}">
                <a16:creationId xmlns:a16="http://schemas.microsoft.com/office/drawing/2014/main" id="{DF9F336A-A94D-BD47-901B-7F9ABF0244D8}"/>
              </a:ext>
            </a:extLst>
          </p:cNvPr>
          <p:cNvSpPr txBox="1"/>
          <p:nvPr/>
        </p:nvSpPr>
        <p:spPr>
          <a:xfrm>
            <a:off x="402955" y="2689684"/>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b. Propagation loss </a:t>
            </a:r>
          </a:p>
        </p:txBody>
      </p:sp>
      <p:sp>
        <p:nvSpPr>
          <p:cNvPr id="10" name="TextBox 9">
            <a:extLst>
              <a:ext uri="{FF2B5EF4-FFF2-40B4-BE49-F238E27FC236}">
                <a16:creationId xmlns:a16="http://schemas.microsoft.com/office/drawing/2014/main" id="{3002C852-CFC8-4D4E-8858-C290DD8D4677}"/>
              </a:ext>
            </a:extLst>
          </p:cNvPr>
          <p:cNvSpPr txBox="1"/>
          <p:nvPr/>
        </p:nvSpPr>
        <p:spPr>
          <a:xfrm>
            <a:off x="402955" y="3330434"/>
            <a:ext cx="8214102" cy="523220"/>
          </a:xfrm>
          <a:prstGeom prst="rect">
            <a:avLst/>
          </a:prstGeom>
          <a:solidFill>
            <a:schemeClr val="accent2">
              <a:lumMod val="75000"/>
            </a:schemeClr>
          </a:solidFill>
        </p:spPr>
        <p:txBody>
          <a:bodyPr wrap="square" rtlCol="0">
            <a:spAutoFit/>
          </a:bodyPr>
          <a:lstStyle/>
          <a:p>
            <a:r>
              <a:rPr lang="en-US" sz="2800" dirty="0">
                <a:solidFill>
                  <a:schemeClr val="bg1"/>
                </a:solidFill>
                <a:latin typeface="Avenir Book" panose="02000503020000020003" pitchFamily="2" charset="0"/>
              </a:rPr>
              <a:t>3. Distance from the frequency information</a:t>
            </a:r>
          </a:p>
        </p:txBody>
      </p:sp>
      <p:sp>
        <p:nvSpPr>
          <p:cNvPr id="11" name="TextBox 10">
            <a:extLst>
              <a:ext uri="{FF2B5EF4-FFF2-40B4-BE49-F238E27FC236}">
                <a16:creationId xmlns:a16="http://schemas.microsoft.com/office/drawing/2014/main" id="{33C10854-CFD4-3D40-A168-39C53BC0489B}"/>
              </a:ext>
            </a:extLst>
          </p:cNvPr>
          <p:cNvSpPr txBox="1"/>
          <p:nvPr/>
        </p:nvSpPr>
        <p:spPr>
          <a:xfrm>
            <a:off x="402955" y="3807160"/>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a. Doppler effect</a:t>
            </a:r>
          </a:p>
        </p:txBody>
      </p:sp>
      <p:sp>
        <p:nvSpPr>
          <p:cNvPr id="12" name="TextBox 11">
            <a:extLst>
              <a:ext uri="{FF2B5EF4-FFF2-40B4-BE49-F238E27FC236}">
                <a16:creationId xmlns:a16="http://schemas.microsoft.com/office/drawing/2014/main" id="{62603885-6C41-0340-8310-EC5AF435B235}"/>
              </a:ext>
            </a:extLst>
          </p:cNvPr>
          <p:cNvSpPr txBox="1"/>
          <p:nvPr/>
        </p:nvSpPr>
        <p:spPr>
          <a:xfrm>
            <a:off x="418453" y="4240388"/>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b. A case study (Doppler + Triangulation)</a:t>
            </a:r>
          </a:p>
        </p:txBody>
      </p:sp>
      <p:sp>
        <p:nvSpPr>
          <p:cNvPr id="14" name="TextBox 13">
            <a:extLst>
              <a:ext uri="{FF2B5EF4-FFF2-40B4-BE49-F238E27FC236}">
                <a16:creationId xmlns:a16="http://schemas.microsoft.com/office/drawing/2014/main" id="{E3E23884-8BBB-A340-9358-0ED1D3619318}"/>
              </a:ext>
            </a:extLst>
          </p:cNvPr>
          <p:cNvSpPr txBox="1"/>
          <p:nvPr/>
        </p:nvSpPr>
        <p:spPr>
          <a:xfrm>
            <a:off x="402955" y="4935226"/>
            <a:ext cx="8214102" cy="523220"/>
          </a:xfrm>
          <a:prstGeom prst="rect">
            <a:avLst/>
          </a:prstGeom>
          <a:solidFill>
            <a:schemeClr val="accent2">
              <a:lumMod val="75000"/>
            </a:schemeClr>
          </a:solidFill>
        </p:spPr>
        <p:txBody>
          <a:bodyPr wrap="square" rtlCol="0">
            <a:spAutoFit/>
          </a:bodyPr>
          <a:lstStyle/>
          <a:p>
            <a:r>
              <a:rPr lang="en-US" sz="2800" dirty="0">
                <a:solidFill>
                  <a:schemeClr val="bg1"/>
                </a:solidFill>
                <a:latin typeface="Avenir Book" panose="02000503020000020003" pitchFamily="2" charset="0"/>
              </a:rPr>
              <a:t>4. Distance from the phase information</a:t>
            </a:r>
          </a:p>
        </p:txBody>
      </p:sp>
      <p:sp>
        <p:nvSpPr>
          <p:cNvPr id="15" name="TextBox 14">
            <a:extLst>
              <a:ext uri="{FF2B5EF4-FFF2-40B4-BE49-F238E27FC236}">
                <a16:creationId xmlns:a16="http://schemas.microsoft.com/office/drawing/2014/main" id="{E8644CDE-34F4-8242-A2DF-B1E6365B2A01}"/>
              </a:ext>
            </a:extLst>
          </p:cNvPr>
          <p:cNvSpPr txBox="1"/>
          <p:nvPr/>
        </p:nvSpPr>
        <p:spPr>
          <a:xfrm>
            <a:off x="402955" y="5411952"/>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a. Overview</a:t>
            </a:r>
          </a:p>
        </p:txBody>
      </p:sp>
      <p:sp>
        <p:nvSpPr>
          <p:cNvPr id="16" name="TextBox 15">
            <a:extLst>
              <a:ext uri="{FF2B5EF4-FFF2-40B4-BE49-F238E27FC236}">
                <a16:creationId xmlns:a16="http://schemas.microsoft.com/office/drawing/2014/main" id="{F2E0C3A3-A7BF-F74D-B82D-F176E5F46E75}"/>
              </a:ext>
            </a:extLst>
          </p:cNvPr>
          <p:cNvSpPr txBox="1"/>
          <p:nvPr/>
        </p:nvSpPr>
        <p:spPr>
          <a:xfrm>
            <a:off x="418453" y="5798686"/>
            <a:ext cx="8322592"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b. Impulse function, Impulse response, Convolution</a:t>
            </a:r>
          </a:p>
        </p:txBody>
      </p:sp>
      <p:sp>
        <p:nvSpPr>
          <p:cNvPr id="18" name="TextBox 17">
            <a:extLst>
              <a:ext uri="{FF2B5EF4-FFF2-40B4-BE49-F238E27FC236}">
                <a16:creationId xmlns:a16="http://schemas.microsoft.com/office/drawing/2014/main" id="{A4286A4A-63D7-714D-9C58-146A8C4008E2}"/>
              </a:ext>
            </a:extLst>
          </p:cNvPr>
          <p:cNvSpPr txBox="1"/>
          <p:nvPr/>
        </p:nvSpPr>
        <p:spPr>
          <a:xfrm>
            <a:off x="418453" y="6210117"/>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c. A case study</a:t>
            </a:r>
          </a:p>
        </p:txBody>
      </p:sp>
      <p:sp>
        <p:nvSpPr>
          <p:cNvPr id="2" name="Rectangle 1">
            <a:extLst>
              <a:ext uri="{FF2B5EF4-FFF2-40B4-BE49-F238E27FC236}">
                <a16:creationId xmlns:a16="http://schemas.microsoft.com/office/drawing/2014/main" id="{8BBBF202-1C08-294A-8986-7E01A58C6F6E}"/>
              </a:ext>
            </a:extLst>
          </p:cNvPr>
          <p:cNvSpPr/>
          <p:nvPr/>
        </p:nvSpPr>
        <p:spPr>
          <a:xfrm>
            <a:off x="0" y="4779832"/>
            <a:ext cx="9144000" cy="241665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28011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6B0E65-A5A1-4F42-8D26-E7A5E3F7FC0F}"/>
              </a:ext>
            </a:extLst>
          </p:cNvPr>
          <p:cNvSpPr txBox="1"/>
          <p:nvPr/>
        </p:nvSpPr>
        <p:spPr>
          <a:xfrm>
            <a:off x="268446" y="413715"/>
            <a:ext cx="7372218"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Distance from the frequency information</a:t>
            </a:r>
          </a:p>
        </p:txBody>
      </p:sp>
      <p:sp>
        <p:nvSpPr>
          <p:cNvPr id="31" name="TextBox 30">
            <a:extLst>
              <a:ext uri="{FF2B5EF4-FFF2-40B4-BE49-F238E27FC236}">
                <a16:creationId xmlns:a16="http://schemas.microsoft.com/office/drawing/2014/main" id="{B37A146D-A5E9-0346-8F65-F1192D90B125}"/>
              </a:ext>
            </a:extLst>
          </p:cNvPr>
          <p:cNvSpPr txBox="1"/>
          <p:nvPr/>
        </p:nvSpPr>
        <p:spPr>
          <a:xfrm>
            <a:off x="1472368" y="2285081"/>
            <a:ext cx="6648744" cy="3046988"/>
          </a:xfrm>
          <a:prstGeom prst="rect">
            <a:avLst/>
          </a:prstGeom>
          <a:noFill/>
        </p:spPr>
        <p:txBody>
          <a:bodyPr wrap="square" rtlCol="0">
            <a:spAutoFit/>
          </a:bodyPr>
          <a:lstStyle>
            <a:defPPr>
              <a:defRPr lang="en-US"/>
            </a:defPPr>
            <a:lvl1pPr algn="ctr">
              <a:defRPr sz="2400"/>
            </a:lvl1pPr>
          </a:lstStyle>
          <a:p>
            <a:pPr algn="l"/>
            <a:r>
              <a:rPr lang="en-US" dirty="0"/>
              <a:t>Motion of the sound source and/or the observer changes the frequency of the observed signal.</a:t>
            </a:r>
          </a:p>
          <a:p>
            <a:pPr algn="l"/>
            <a:endParaRPr lang="en-US" dirty="0"/>
          </a:p>
          <a:p>
            <a:pPr algn="l"/>
            <a:r>
              <a:rPr lang="en-US" dirty="0"/>
              <a:t>The change depends on the velocity of the source/observer.</a:t>
            </a:r>
          </a:p>
          <a:p>
            <a:pPr algn="l"/>
            <a:endParaRPr lang="en-US" dirty="0"/>
          </a:p>
          <a:p>
            <a:pPr algn="l"/>
            <a:r>
              <a:rPr lang="en-US" dirty="0"/>
              <a:t>This phenomena is known as Doppler effect or Doppler shift.</a:t>
            </a:r>
          </a:p>
        </p:txBody>
      </p:sp>
    </p:spTree>
    <p:extLst>
      <p:ext uri="{BB962C8B-B14F-4D97-AF65-F5344CB8AC3E}">
        <p14:creationId xmlns:p14="http://schemas.microsoft.com/office/powerpoint/2010/main" val="26213536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Doppler effect</a:t>
            </a:r>
          </a:p>
        </p:txBody>
      </p:sp>
      <p:pic>
        <p:nvPicPr>
          <p:cNvPr id="9" name="Picture 8">
            <a:extLst>
              <a:ext uri="{FF2B5EF4-FFF2-40B4-BE49-F238E27FC236}">
                <a16:creationId xmlns:a16="http://schemas.microsoft.com/office/drawing/2014/main" id="{4F613A7D-DF28-E94C-8B80-E542960A1903}"/>
              </a:ext>
            </a:extLst>
          </p:cNvPr>
          <p:cNvPicPr>
            <a:picLocks noChangeAspect="1"/>
          </p:cNvPicPr>
          <p:nvPr/>
        </p:nvPicPr>
        <p:blipFill>
          <a:blip r:embed="rId2"/>
          <a:stretch>
            <a:fillRect/>
          </a:stretch>
        </p:blipFill>
        <p:spPr>
          <a:xfrm>
            <a:off x="1299444" y="1792721"/>
            <a:ext cx="6545112" cy="3272556"/>
          </a:xfrm>
          <a:prstGeom prst="rect">
            <a:avLst/>
          </a:prstGeom>
        </p:spPr>
      </p:pic>
    </p:spTree>
    <p:extLst>
      <p:ext uri="{BB962C8B-B14F-4D97-AF65-F5344CB8AC3E}">
        <p14:creationId xmlns:p14="http://schemas.microsoft.com/office/powerpoint/2010/main" val="16932514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Doppler effect</a:t>
            </a:r>
          </a:p>
        </p:txBody>
      </p:sp>
      <p:pic>
        <p:nvPicPr>
          <p:cNvPr id="7" name="Picture 6">
            <a:extLst>
              <a:ext uri="{FF2B5EF4-FFF2-40B4-BE49-F238E27FC236}">
                <a16:creationId xmlns:a16="http://schemas.microsoft.com/office/drawing/2014/main" id="{A65CA5ED-5FAB-0F40-97B2-72613D929A04}"/>
              </a:ext>
            </a:extLst>
          </p:cNvPr>
          <p:cNvPicPr>
            <a:picLocks noChangeAspect="1"/>
          </p:cNvPicPr>
          <p:nvPr/>
        </p:nvPicPr>
        <p:blipFill>
          <a:blip r:embed="rId2"/>
          <a:srcRect l="1785" t="2969" r="2000" b="1678"/>
          <a:stretch>
            <a:fillRect/>
          </a:stretch>
        </p:blipFill>
        <p:spPr>
          <a:xfrm>
            <a:off x="3056513" y="1924919"/>
            <a:ext cx="3050276" cy="3022980"/>
          </a:xfrm>
          <a:custGeom>
            <a:avLst/>
            <a:gdLst>
              <a:gd name="connsiteX0" fmla="*/ 1525138 w 3050276"/>
              <a:gd name="connsiteY0" fmla="*/ 0 h 3022980"/>
              <a:gd name="connsiteX1" fmla="*/ 3050276 w 3050276"/>
              <a:gd name="connsiteY1" fmla="*/ 1511490 h 3022980"/>
              <a:gd name="connsiteX2" fmla="*/ 1525138 w 3050276"/>
              <a:gd name="connsiteY2" fmla="*/ 3022980 h 3022980"/>
              <a:gd name="connsiteX3" fmla="*/ 0 w 3050276"/>
              <a:gd name="connsiteY3" fmla="*/ 1511490 h 3022980"/>
              <a:gd name="connsiteX4" fmla="*/ 1525138 w 3050276"/>
              <a:gd name="connsiteY4" fmla="*/ 0 h 3022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0276" h="3022980">
                <a:moveTo>
                  <a:pt x="1525138" y="0"/>
                </a:moveTo>
                <a:cubicBezTo>
                  <a:pt x="2367448" y="0"/>
                  <a:pt x="3050276" y="676717"/>
                  <a:pt x="3050276" y="1511490"/>
                </a:cubicBezTo>
                <a:cubicBezTo>
                  <a:pt x="3050276" y="2346263"/>
                  <a:pt x="2367448" y="3022980"/>
                  <a:pt x="1525138" y="3022980"/>
                </a:cubicBezTo>
                <a:cubicBezTo>
                  <a:pt x="682828" y="3022980"/>
                  <a:pt x="0" y="2346263"/>
                  <a:pt x="0" y="1511490"/>
                </a:cubicBezTo>
                <a:cubicBezTo>
                  <a:pt x="0" y="676717"/>
                  <a:pt x="682828" y="0"/>
                  <a:pt x="1525138" y="0"/>
                </a:cubicBezTo>
                <a:close/>
              </a:path>
            </a:pathLst>
          </a:custGeom>
        </p:spPr>
      </p:pic>
    </p:spTree>
    <p:extLst>
      <p:ext uri="{BB962C8B-B14F-4D97-AF65-F5344CB8AC3E}">
        <p14:creationId xmlns:p14="http://schemas.microsoft.com/office/powerpoint/2010/main" val="14217964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Doppler effect</a:t>
            </a:r>
          </a:p>
        </p:txBody>
      </p:sp>
      <p:sp>
        <p:nvSpPr>
          <p:cNvPr id="3" name="Oval 2">
            <a:extLst>
              <a:ext uri="{FF2B5EF4-FFF2-40B4-BE49-F238E27FC236}">
                <a16:creationId xmlns:a16="http://schemas.microsoft.com/office/drawing/2014/main" id="{C5530AEA-DD8F-F849-AEDB-18F8F10FF365}"/>
              </a:ext>
            </a:extLst>
          </p:cNvPr>
          <p:cNvSpPr/>
          <p:nvPr/>
        </p:nvSpPr>
        <p:spPr>
          <a:xfrm>
            <a:off x="4330336" y="3172097"/>
            <a:ext cx="509451" cy="509451"/>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F0CAB9F7-1A8D-A444-AA7B-1E0ACEB441A5}"/>
              </a:ext>
            </a:extLst>
          </p:cNvPr>
          <p:cNvSpPr/>
          <p:nvPr/>
        </p:nvSpPr>
        <p:spPr>
          <a:xfrm>
            <a:off x="3857895" y="2699656"/>
            <a:ext cx="1454332" cy="1454332"/>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a:extLst>
              <a:ext uri="{FF2B5EF4-FFF2-40B4-BE49-F238E27FC236}">
                <a16:creationId xmlns:a16="http://schemas.microsoft.com/office/drawing/2014/main" id="{ABC6AB62-366E-4940-B325-A3A3AA1CA26E}"/>
              </a:ext>
            </a:extLst>
          </p:cNvPr>
          <p:cNvSpPr/>
          <p:nvPr/>
        </p:nvSpPr>
        <p:spPr>
          <a:xfrm>
            <a:off x="3296842" y="2138603"/>
            <a:ext cx="2576439" cy="2576439"/>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Oval 3">
            <a:extLst>
              <a:ext uri="{FF2B5EF4-FFF2-40B4-BE49-F238E27FC236}">
                <a16:creationId xmlns:a16="http://schemas.microsoft.com/office/drawing/2014/main" id="{BF700BD3-1957-F649-BDBC-2E81A1789329}"/>
              </a:ext>
            </a:extLst>
          </p:cNvPr>
          <p:cNvSpPr/>
          <p:nvPr/>
        </p:nvSpPr>
        <p:spPr>
          <a:xfrm>
            <a:off x="4526279" y="3368040"/>
            <a:ext cx="117565" cy="1175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4043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6FF45E82-A19F-BA4B-99CB-647858BF4FD8}"/>
              </a:ext>
            </a:extLst>
          </p:cNvPr>
          <p:cNvCxnSpPr>
            <a:cxnSpLocks/>
          </p:cNvCxnSpPr>
          <p:nvPr/>
        </p:nvCxnSpPr>
        <p:spPr>
          <a:xfrm>
            <a:off x="1500751" y="1546548"/>
            <a:ext cx="1617186" cy="901255"/>
          </a:xfrm>
          <a:prstGeom prst="line">
            <a:avLst/>
          </a:prstGeom>
          <a:ln w="44450">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18DBEC-4957-B54F-AF3A-67A2E1AD7C4D}"/>
              </a:ext>
            </a:extLst>
          </p:cNvPr>
          <p:cNvCxnSpPr>
            <a:cxnSpLocks/>
          </p:cNvCxnSpPr>
          <p:nvPr/>
        </p:nvCxnSpPr>
        <p:spPr>
          <a:xfrm>
            <a:off x="4321443" y="1529736"/>
            <a:ext cx="0" cy="918067"/>
          </a:xfrm>
          <a:prstGeom prst="line">
            <a:avLst/>
          </a:prstGeom>
          <a:ln w="44450">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EF4644-CB38-374E-9373-AA0D552A6592}"/>
              </a:ext>
            </a:extLst>
          </p:cNvPr>
          <p:cNvCxnSpPr>
            <a:cxnSpLocks/>
          </p:cNvCxnSpPr>
          <p:nvPr/>
        </p:nvCxnSpPr>
        <p:spPr>
          <a:xfrm flipH="1">
            <a:off x="6026066" y="1546548"/>
            <a:ext cx="1196145" cy="927981"/>
          </a:xfrm>
          <a:prstGeom prst="line">
            <a:avLst/>
          </a:prstGeom>
          <a:ln w="44450">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3A69EB8-A97A-AC42-90F0-2AF4E661616D}"/>
              </a:ext>
            </a:extLst>
          </p:cNvPr>
          <p:cNvSpPr txBox="1"/>
          <p:nvPr/>
        </p:nvSpPr>
        <p:spPr>
          <a:xfrm>
            <a:off x="1689316" y="2474529"/>
            <a:ext cx="5796366" cy="1077218"/>
          </a:xfrm>
          <a:prstGeom prst="rect">
            <a:avLst/>
          </a:prstGeom>
          <a:solidFill>
            <a:schemeClr val="accent1">
              <a:lumMod val="50000"/>
            </a:schemeClr>
          </a:solidFill>
        </p:spPr>
        <p:txBody>
          <a:bodyPr wrap="square" rtlCol="0">
            <a:spAutoFit/>
          </a:bodyPr>
          <a:lstStyle/>
          <a:p>
            <a:pPr algn="ctr"/>
            <a:r>
              <a:rPr lang="en-US" sz="3200" dirty="0">
                <a:solidFill>
                  <a:schemeClr val="bg1"/>
                </a:solidFill>
              </a:rPr>
              <a:t>Finding distance using waves</a:t>
            </a:r>
          </a:p>
          <a:p>
            <a:pPr algn="ctr"/>
            <a:r>
              <a:rPr lang="en-US" sz="3200" dirty="0">
                <a:solidFill>
                  <a:schemeClr val="bg1"/>
                </a:solidFill>
              </a:rPr>
              <a:t>(Ranging)</a:t>
            </a:r>
          </a:p>
        </p:txBody>
      </p:sp>
      <p:sp>
        <p:nvSpPr>
          <p:cNvPr id="6" name="Oval 5">
            <a:extLst>
              <a:ext uri="{FF2B5EF4-FFF2-40B4-BE49-F238E27FC236}">
                <a16:creationId xmlns:a16="http://schemas.microsoft.com/office/drawing/2014/main" id="{7DD3055E-11A2-B14B-B370-D855E3617CB3}"/>
              </a:ext>
            </a:extLst>
          </p:cNvPr>
          <p:cNvSpPr/>
          <p:nvPr/>
        </p:nvSpPr>
        <p:spPr>
          <a:xfrm>
            <a:off x="3283058" y="542441"/>
            <a:ext cx="2076773" cy="1084881"/>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8A65356-A256-BC44-B778-24A9D7797D8A}"/>
              </a:ext>
            </a:extLst>
          </p:cNvPr>
          <p:cNvSpPr txBox="1"/>
          <p:nvPr/>
        </p:nvSpPr>
        <p:spPr>
          <a:xfrm>
            <a:off x="3484535" y="853720"/>
            <a:ext cx="1673817" cy="461665"/>
          </a:xfrm>
          <a:prstGeom prst="rect">
            <a:avLst/>
          </a:prstGeom>
          <a:noFill/>
        </p:spPr>
        <p:txBody>
          <a:bodyPr wrap="square" rtlCol="0">
            <a:spAutoFit/>
          </a:bodyPr>
          <a:lstStyle/>
          <a:p>
            <a:pPr algn="ctr"/>
            <a:r>
              <a:rPr lang="en-US" sz="2400" dirty="0">
                <a:solidFill>
                  <a:schemeClr val="bg1"/>
                </a:solidFill>
              </a:rPr>
              <a:t>Gesture</a:t>
            </a:r>
          </a:p>
        </p:txBody>
      </p:sp>
      <p:sp>
        <p:nvSpPr>
          <p:cNvPr id="8" name="Oval 7">
            <a:extLst>
              <a:ext uri="{FF2B5EF4-FFF2-40B4-BE49-F238E27FC236}">
                <a16:creationId xmlns:a16="http://schemas.microsoft.com/office/drawing/2014/main" id="{81AD69F2-A9D9-CC45-8FFD-8588D20DA7BE}"/>
              </a:ext>
            </a:extLst>
          </p:cNvPr>
          <p:cNvSpPr/>
          <p:nvPr/>
        </p:nvSpPr>
        <p:spPr>
          <a:xfrm>
            <a:off x="6354306" y="542441"/>
            <a:ext cx="2076773" cy="1084881"/>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5822FA2-FBEB-DC42-B195-64ED21BF7EDA}"/>
              </a:ext>
            </a:extLst>
          </p:cNvPr>
          <p:cNvSpPr txBox="1"/>
          <p:nvPr/>
        </p:nvSpPr>
        <p:spPr>
          <a:xfrm>
            <a:off x="6555783" y="715551"/>
            <a:ext cx="1673817" cy="830997"/>
          </a:xfrm>
          <a:prstGeom prst="rect">
            <a:avLst/>
          </a:prstGeom>
          <a:noFill/>
        </p:spPr>
        <p:txBody>
          <a:bodyPr wrap="square" rtlCol="0">
            <a:spAutoFit/>
          </a:bodyPr>
          <a:lstStyle/>
          <a:p>
            <a:pPr algn="ctr"/>
            <a:r>
              <a:rPr lang="en-US" sz="2400" dirty="0">
                <a:solidFill>
                  <a:schemeClr val="bg1"/>
                </a:solidFill>
              </a:rPr>
              <a:t>SONAR</a:t>
            </a:r>
          </a:p>
          <a:p>
            <a:pPr algn="ctr"/>
            <a:r>
              <a:rPr lang="en-US" sz="2400" dirty="0">
                <a:solidFill>
                  <a:schemeClr val="bg1"/>
                </a:solidFill>
              </a:rPr>
              <a:t>(detection)</a:t>
            </a:r>
          </a:p>
        </p:txBody>
      </p:sp>
      <p:sp>
        <p:nvSpPr>
          <p:cNvPr id="32" name="TextBox 31">
            <a:extLst>
              <a:ext uri="{FF2B5EF4-FFF2-40B4-BE49-F238E27FC236}">
                <a16:creationId xmlns:a16="http://schemas.microsoft.com/office/drawing/2014/main" id="{1548A3B0-8D94-0045-9DCC-902DC77D49CE}"/>
              </a:ext>
            </a:extLst>
          </p:cNvPr>
          <p:cNvSpPr txBox="1"/>
          <p:nvPr/>
        </p:nvSpPr>
        <p:spPr>
          <a:xfrm>
            <a:off x="5622010" y="564147"/>
            <a:ext cx="898902" cy="769441"/>
          </a:xfrm>
          <a:prstGeom prst="rect">
            <a:avLst/>
          </a:prstGeom>
          <a:noFill/>
        </p:spPr>
        <p:txBody>
          <a:bodyPr wrap="square" rtlCol="0">
            <a:spAutoFit/>
          </a:bodyPr>
          <a:lstStyle/>
          <a:p>
            <a:r>
              <a:rPr lang="en-US" sz="4400" dirty="0"/>
              <a:t>…</a:t>
            </a:r>
          </a:p>
        </p:txBody>
      </p:sp>
      <p:sp>
        <p:nvSpPr>
          <p:cNvPr id="13" name="Oval 12">
            <a:extLst>
              <a:ext uri="{FF2B5EF4-FFF2-40B4-BE49-F238E27FC236}">
                <a16:creationId xmlns:a16="http://schemas.microsoft.com/office/drawing/2014/main" id="{0B7C2444-F41C-F244-AE2F-0A3C5A53E714}"/>
              </a:ext>
            </a:extLst>
          </p:cNvPr>
          <p:cNvSpPr/>
          <p:nvPr/>
        </p:nvSpPr>
        <p:spPr>
          <a:xfrm>
            <a:off x="511444" y="542441"/>
            <a:ext cx="2076773" cy="1084881"/>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A5C4568-0311-BD4C-87F4-56CB6B854EC4}"/>
              </a:ext>
            </a:extLst>
          </p:cNvPr>
          <p:cNvSpPr txBox="1"/>
          <p:nvPr/>
        </p:nvSpPr>
        <p:spPr>
          <a:xfrm>
            <a:off x="659133" y="853719"/>
            <a:ext cx="1875296" cy="461665"/>
          </a:xfrm>
          <a:prstGeom prst="rect">
            <a:avLst/>
          </a:prstGeom>
          <a:noFill/>
        </p:spPr>
        <p:txBody>
          <a:bodyPr wrap="square" rtlCol="0">
            <a:spAutoFit/>
          </a:bodyPr>
          <a:lstStyle/>
          <a:p>
            <a:pPr algn="ctr"/>
            <a:r>
              <a:rPr lang="en-US" sz="2400" dirty="0">
                <a:solidFill>
                  <a:schemeClr val="bg1"/>
                </a:solidFill>
              </a:rPr>
              <a:t>Depth/Image</a:t>
            </a:r>
          </a:p>
        </p:txBody>
      </p:sp>
    </p:spTree>
    <p:extLst>
      <p:ext uri="{BB962C8B-B14F-4D97-AF65-F5344CB8AC3E}">
        <p14:creationId xmlns:p14="http://schemas.microsoft.com/office/powerpoint/2010/main" val="661225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Doppler effect</a:t>
            </a:r>
          </a:p>
        </p:txBody>
      </p:sp>
      <p:sp>
        <p:nvSpPr>
          <p:cNvPr id="7" name="TextBox 6">
            <a:extLst>
              <a:ext uri="{FF2B5EF4-FFF2-40B4-BE49-F238E27FC236}">
                <a16:creationId xmlns:a16="http://schemas.microsoft.com/office/drawing/2014/main" id="{984145E6-83E2-4D4A-AE69-0BAA34C2360A}"/>
              </a:ext>
            </a:extLst>
          </p:cNvPr>
          <p:cNvSpPr txBox="1"/>
          <p:nvPr/>
        </p:nvSpPr>
        <p:spPr>
          <a:xfrm>
            <a:off x="0" y="1066800"/>
            <a:ext cx="9144000" cy="584775"/>
          </a:xfrm>
          <a:prstGeom prst="rect">
            <a:avLst/>
          </a:prstGeom>
          <a:solidFill>
            <a:schemeClr val="accent1">
              <a:lumMod val="50000"/>
            </a:schemeClr>
          </a:solidFill>
        </p:spPr>
        <p:txBody>
          <a:bodyPr wrap="square" rtlCol="0">
            <a:spAutoFit/>
          </a:bodyPr>
          <a:lstStyle/>
          <a:p>
            <a:r>
              <a:rPr lang="en-US" sz="3200" dirty="0">
                <a:solidFill>
                  <a:schemeClr val="bg1"/>
                </a:solidFill>
              </a:rPr>
              <a:t>Simple wave model: Stationary source</a:t>
            </a:r>
          </a:p>
        </p:txBody>
      </p:sp>
    </p:spTree>
    <p:extLst>
      <p:ext uri="{BB962C8B-B14F-4D97-AF65-F5344CB8AC3E}">
        <p14:creationId xmlns:p14="http://schemas.microsoft.com/office/powerpoint/2010/main" val="19985922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Doppler effect</a:t>
            </a:r>
          </a:p>
        </p:txBody>
      </p:sp>
      <p:sp>
        <p:nvSpPr>
          <p:cNvPr id="3" name="Oval 2">
            <a:extLst>
              <a:ext uri="{FF2B5EF4-FFF2-40B4-BE49-F238E27FC236}">
                <a16:creationId xmlns:a16="http://schemas.microsoft.com/office/drawing/2014/main" id="{C5530AEA-DD8F-F849-AEDB-18F8F10FF365}"/>
              </a:ext>
            </a:extLst>
          </p:cNvPr>
          <p:cNvSpPr/>
          <p:nvPr/>
        </p:nvSpPr>
        <p:spPr>
          <a:xfrm>
            <a:off x="4330336" y="3172097"/>
            <a:ext cx="509451" cy="509451"/>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07D06C9B-797F-ED4C-94A2-7D6C4F937152}"/>
              </a:ext>
            </a:extLst>
          </p:cNvPr>
          <p:cNvSpPr/>
          <p:nvPr/>
        </p:nvSpPr>
        <p:spPr>
          <a:xfrm>
            <a:off x="4526279" y="3368040"/>
            <a:ext cx="117565" cy="11756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B2A86A7-EE52-384E-82A1-20DAB9412BBE}"/>
              </a:ext>
            </a:extLst>
          </p:cNvPr>
          <p:cNvSpPr txBox="1"/>
          <p:nvPr/>
        </p:nvSpPr>
        <p:spPr>
          <a:xfrm>
            <a:off x="0" y="1066800"/>
            <a:ext cx="9144000" cy="584775"/>
          </a:xfrm>
          <a:prstGeom prst="rect">
            <a:avLst/>
          </a:prstGeom>
          <a:solidFill>
            <a:schemeClr val="accent1">
              <a:lumMod val="50000"/>
            </a:schemeClr>
          </a:solidFill>
        </p:spPr>
        <p:txBody>
          <a:bodyPr wrap="square" rtlCol="0">
            <a:spAutoFit/>
          </a:bodyPr>
          <a:lstStyle/>
          <a:p>
            <a:r>
              <a:rPr lang="en-US" sz="3200" dirty="0">
                <a:solidFill>
                  <a:schemeClr val="bg1"/>
                </a:solidFill>
              </a:rPr>
              <a:t>Simple wave model: Stationary source</a:t>
            </a:r>
          </a:p>
        </p:txBody>
      </p:sp>
      <p:sp>
        <p:nvSpPr>
          <p:cNvPr id="9" name="TextBox 8">
            <a:extLst>
              <a:ext uri="{FF2B5EF4-FFF2-40B4-BE49-F238E27FC236}">
                <a16:creationId xmlns:a16="http://schemas.microsoft.com/office/drawing/2014/main" id="{6CADA8E2-370D-204F-98FC-0C37193A8812}"/>
              </a:ext>
            </a:extLst>
          </p:cNvPr>
          <p:cNvSpPr txBox="1"/>
          <p:nvPr/>
        </p:nvSpPr>
        <p:spPr>
          <a:xfrm>
            <a:off x="0" y="5334000"/>
            <a:ext cx="9144000" cy="584775"/>
          </a:xfrm>
          <a:prstGeom prst="rect">
            <a:avLst/>
          </a:prstGeom>
          <a:solidFill>
            <a:schemeClr val="accent1">
              <a:lumMod val="50000"/>
            </a:schemeClr>
          </a:solidFill>
        </p:spPr>
        <p:txBody>
          <a:bodyPr wrap="square" rtlCol="0">
            <a:spAutoFit/>
          </a:bodyPr>
          <a:lstStyle>
            <a:defPPr>
              <a:defRPr lang="en-US"/>
            </a:defPPr>
            <a:lvl1pPr>
              <a:defRPr sz="3200">
                <a:solidFill>
                  <a:schemeClr val="bg1"/>
                </a:solidFill>
              </a:defRPr>
            </a:lvl1pPr>
          </a:lstStyle>
          <a:p>
            <a:pPr algn="ctr"/>
            <a:r>
              <a:rPr lang="en-US" dirty="0"/>
              <a:t>Time = t1</a:t>
            </a:r>
          </a:p>
        </p:txBody>
      </p:sp>
    </p:spTree>
    <p:extLst>
      <p:ext uri="{BB962C8B-B14F-4D97-AF65-F5344CB8AC3E}">
        <p14:creationId xmlns:p14="http://schemas.microsoft.com/office/powerpoint/2010/main" val="3665123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Doppler effect</a:t>
            </a:r>
          </a:p>
        </p:txBody>
      </p:sp>
      <p:sp>
        <p:nvSpPr>
          <p:cNvPr id="5" name="Oval 4">
            <a:extLst>
              <a:ext uri="{FF2B5EF4-FFF2-40B4-BE49-F238E27FC236}">
                <a16:creationId xmlns:a16="http://schemas.microsoft.com/office/drawing/2014/main" id="{8601394A-FC93-014A-B56D-9EE9FB50BDC9}"/>
              </a:ext>
            </a:extLst>
          </p:cNvPr>
          <p:cNvSpPr/>
          <p:nvPr/>
        </p:nvSpPr>
        <p:spPr>
          <a:xfrm>
            <a:off x="3857895" y="2699656"/>
            <a:ext cx="1454332" cy="1454332"/>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a:extLst>
              <a:ext uri="{FF2B5EF4-FFF2-40B4-BE49-F238E27FC236}">
                <a16:creationId xmlns:a16="http://schemas.microsoft.com/office/drawing/2014/main" id="{CBEE871D-8855-424F-B119-B72EE82CFEEA}"/>
              </a:ext>
            </a:extLst>
          </p:cNvPr>
          <p:cNvSpPr/>
          <p:nvPr/>
        </p:nvSpPr>
        <p:spPr>
          <a:xfrm>
            <a:off x="4526279" y="3368040"/>
            <a:ext cx="117565" cy="11756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D546713-9FB6-1C4F-8230-498903783246}"/>
              </a:ext>
            </a:extLst>
          </p:cNvPr>
          <p:cNvSpPr txBox="1"/>
          <p:nvPr/>
        </p:nvSpPr>
        <p:spPr>
          <a:xfrm>
            <a:off x="0" y="1066800"/>
            <a:ext cx="9144000" cy="584775"/>
          </a:xfrm>
          <a:prstGeom prst="rect">
            <a:avLst/>
          </a:prstGeom>
          <a:solidFill>
            <a:schemeClr val="accent1">
              <a:lumMod val="50000"/>
            </a:schemeClr>
          </a:solidFill>
        </p:spPr>
        <p:txBody>
          <a:bodyPr wrap="square" rtlCol="0">
            <a:spAutoFit/>
          </a:bodyPr>
          <a:lstStyle/>
          <a:p>
            <a:r>
              <a:rPr lang="en-US" sz="3200" dirty="0">
                <a:solidFill>
                  <a:schemeClr val="bg1"/>
                </a:solidFill>
              </a:rPr>
              <a:t>Simple wave model: Stationary source</a:t>
            </a:r>
          </a:p>
        </p:txBody>
      </p:sp>
      <p:sp>
        <p:nvSpPr>
          <p:cNvPr id="8" name="TextBox 7">
            <a:extLst>
              <a:ext uri="{FF2B5EF4-FFF2-40B4-BE49-F238E27FC236}">
                <a16:creationId xmlns:a16="http://schemas.microsoft.com/office/drawing/2014/main" id="{9FD7D67B-AB9C-4048-86EB-AAE9F034015A}"/>
              </a:ext>
            </a:extLst>
          </p:cNvPr>
          <p:cNvSpPr txBox="1"/>
          <p:nvPr/>
        </p:nvSpPr>
        <p:spPr>
          <a:xfrm>
            <a:off x="0" y="5334000"/>
            <a:ext cx="9144000" cy="584775"/>
          </a:xfrm>
          <a:prstGeom prst="rect">
            <a:avLst/>
          </a:prstGeom>
          <a:solidFill>
            <a:schemeClr val="accent1">
              <a:lumMod val="50000"/>
            </a:schemeClr>
          </a:solidFill>
        </p:spPr>
        <p:txBody>
          <a:bodyPr wrap="square" rtlCol="0">
            <a:spAutoFit/>
          </a:bodyPr>
          <a:lstStyle>
            <a:defPPr>
              <a:defRPr lang="en-US"/>
            </a:defPPr>
            <a:lvl1pPr>
              <a:defRPr sz="3200">
                <a:solidFill>
                  <a:schemeClr val="bg1"/>
                </a:solidFill>
              </a:defRPr>
            </a:lvl1pPr>
          </a:lstStyle>
          <a:p>
            <a:pPr algn="ctr"/>
            <a:r>
              <a:rPr lang="en-US" dirty="0"/>
              <a:t>Time = t2</a:t>
            </a:r>
          </a:p>
        </p:txBody>
      </p:sp>
    </p:spTree>
    <p:extLst>
      <p:ext uri="{BB962C8B-B14F-4D97-AF65-F5344CB8AC3E}">
        <p14:creationId xmlns:p14="http://schemas.microsoft.com/office/powerpoint/2010/main" val="10149834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Doppler effect</a:t>
            </a:r>
          </a:p>
        </p:txBody>
      </p:sp>
      <p:sp>
        <p:nvSpPr>
          <p:cNvPr id="3" name="Oval 2">
            <a:extLst>
              <a:ext uri="{FF2B5EF4-FFF2-40B4-BE49-F238E27FC236}">
                <a16:creationId xmlns:a16="http://schemas.microsoft.com/office/drawing/2014/main" id="{C5530AEA-DD8F-F849-AEDB-18F8F10FF365}"/>
              </a:ext>
            </a:extLst>
          </p:cNvPr>
          <p:cNvSpPr/>
          <p:nvPr/>
        </p:nvSpPr>
        <p:spPr>
          <a:xfrm>
            <a:off x="4330336" y="3172097"/>
            <a:ext cx="509451" cy="509451"/>
          </a:xfrm>
          <a:prstGeom prst="ellipse">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8601394A-FC93-014A-B56D-9EE9FB50BDC9}"/>
              </a:ext>
            </a:extLst>
          </p:cNvPr>
          <p:cNvSpPr/>
          <p:nvPr/>
        </p:nvSpPr>
        <p:spPr>
          <a:xfrm>
            <a:off x="3857895" y="2699656"/>
            <a:ext cx="1454332" cy="1454332"/>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a:extLst>
              <a:ext uri="{FF2B5EF4-FFF2-40B4-BE49-F238E27FC236}">
                <a16:creationId xmlns:a16="http://schemas.microsoft.com/office/drawing/2014/main" id="{CBEE871D-8855-424F-B119-B72EE82CFEEA}"/>
              </a:ext>
            </a:extLst>
          </p:cNvPr>
          <p:cNvSpPr/>
          <p:nvPr/>
        </p:nvSpPr>
        <p:spPr>
          <a:xfrm>
            <a:off x="4526279" y="3368040"/>
            <a:ext cx="117565" cy="11756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007DC0-B966-EF48-9101-1F429A4A30D8}"/>
              </a:ext>
            </a:extLst>
          </p:cNvPr>
          <p:cNvSpPr txBox="1"/>
          <p:nvPr/>
        </p:nvSpPr>
        <p:spPr>
          <a:xfrm>
            <a:off x="0" y="1066800"/>
            <a:ext cx="9144000" cy="584775"/>
          </a:xfrm>
          <a:prstGeom prst="rect">
            <a:avLst/>
          </a:prstGeom>
          <a:solidFill>
            <a:schemeClr val="accent1">
              <a:lumMod val="50000"/>
            </a:schemeClr>
          </a:solidFill>
        </p:spPr>
        <p:txBody>
          <a:bodyPr wrap="square" rtlCol="0">
            <a:spAutoFit/>
          </a:bodyPr>
          <a:lstStyle/>
          <a:p>
            <a:r>
              <a:rPr lang="en-US" sz="3200" dirty="0">
                <a:solidFill>
                  <a:schemeClr val="bg1"/>
                </a:solidFill>
              </a:rPr>
              <a:t>Simple wave model: Stationary source</a:t>
            </a:r>
          </a:p>
        </p:txBody>
      </p:sp>
      <p:sp>
        <p:nvSpPr>
          <p:cNvPr id="8" name="TextBox 7">
            <a:extLst>
              <a:ext uri="{FF2B5EF4-FFF2-40B4-BE49-F238E27FC236}">
                <a16:creationId xmlns:a16="http://schemas.microsoft.com/office/drawing/2014/main" id="{1DBF4B15-1C79-DD42-A928-837A74F657E7}"/>
              </a:ext>
            </a:extLst>
          </p:cNvPr>
          <p:cNvSpPr txBox="1"/>
          <p:nvPr/>
        </p:nvSpPr>
        <p:spPr>
          <a:xfrm>
            <a:off x="0" y="5334000"/>
            <a:ext cx="9144000" cy="584775"/>
          </a:xfrm>
          <a:prstGeom prst="rect">
            <a:avLst/>
          </a:prstGeom>
          <a:solidFill>
            <a:schemeClr val="accent1">
              <a:lumMod val="50000"/>
            </a:schemeClr>
          </a:solidFill>
        </p:spPr>
        <p:txBody>
          <a:bodyPr wrap="square" rtlCol="0">
            <a:spAutoFit/>
          </a:bodyPr>
          <a:lstStyle>
            <a:defPPr>
              <a:defRPr lang="en-US"/>
            </a:defPPr>
            <a:lvl1pPr>
              <a:defRPr sz="3200">
                <a:solidFill>
                  <a:schemeClr val="bg1"/>
                </a:solidFill>
              </a:defRPr>
            </a:lvl1pPr>
          </a:lstStyle>
          <a:p>
            <a:pPr algn="ctr"/>
            <a:r>
              <a:rPr lang="en-US" dirty="0"/>
              <a:t>Time = t2</a:t>
            </a:r>
          </a:p>
        </p:txBody>
      </p:sp>
    </p:spTree>
    <p:extLst>
      <p:ext uri="{BB962C8B-B14F-4D97-AF65-F5344CB8AC3E}">
        <p14:creationId xmlns:p14="http://schemas.microsoft.com/office/powerpoint/2010/main" val="23794254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Doppler effect</a:t>
            </a:r>
          </a:p>
        </p:txBody>
      </p:sp>
      <p:sp>
        <p:nvSpPr>
          <p:cNvPr id="4" name="Oval 3">
            <a:extLst>
              <a:ext uri="{FF2B5EF4-FFF2-40B4-BE49-F238E27FC236}">
                <a16:creationId xmlns:a16="http://schemas.microsoft.com/office/drawing/2014/main" id="{BF700BD3-1957-F649-BDBC-2E81A1789329}"/>
              </a:ext>
            </a:extLst>
          </p:cNvPr>
          <p:cNvSpPr/>
          <p:nvPr/>
        </p:nvSpPr>
        <p:spPr>
          <a:xfrm>
            <a:off x="4526279" y="3368040"/>
            <a:ext cx="117565" cy="11756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601394A-FC93-014A-B56D-9EE9FB50BDC9}"/>
              </a:ext>
            </a:extLst>
          </p:cNvPr>
          <p:cNvSpPr/>
          <p:nvPr/>
        </p:nvSpPr>
        <p:spPr>
          <a:xfrm>
            <a:off x="3857895" y="2699656"/>
            <a:ext cx="1454332" cy="1454332"/>
          </a:xfrm>
          <a:prstGeom prst="ellipse">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a:extLst>
              <a:ext uri="{FF2B5EF4-FFF2-40B4-BE49-F238E27FC236}">
                <a16:creationId xmlns:a16="http://schemas.microsoft.com/office/drawing/2014/main" id="{2152663C-9CB3-1246-9233-BF161CD45518}"/>
              </a:ext>
            </a:extLst>
          </p:cNvPr>
          <p:cNvSpPr/>
          <p:nvPr/>
        </p:nvSpPr>
        <p:spPr>
          <a:xfrm>
            <a:off x="3296842" y="2138603"/>
            <a:ext cx="2576439" cy="2576439"/>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a:extLst>
              <a:ext uri="{FF2B5EF4-FFF2-40B4-BE49-F238E27FC236}">
                <a16:creationId xmlns:a16="http://schemas.microsoft.com/office/drawing/2014/main" id="{8AA8E22A-EB8D-1340-9696-877BA7BCFC1C}"/>
              </a:ext>
            </a:extLst>
          </p:cNvPr>
          <p:cNvSpPr txBox="1"/>
          <p:nvPr/>
        </p:nvSpPr>
        <p:spPr>
          <a:xfrm>
            <a:off x="0" y="1066800"/>
            <a:ext cx="9144000" cy="584775"/>
          </a:xfrm>
          <a:prstGeom prst="rect">
            <a:avLst/>
          </a:prstGeom>
          <a:solidFill>
            <a:schemeClr val="accent1">
              <a:lumMod val="50000"/>
            </a:schemeClr>
          </a:solidFill>
        </p:spPr>
        <p:txBody>
          <a:bodyPr wrap="square" rtlCol="0">
            <a:spAutoFit/>
          </a:bodyPr>
          <a:lstStyle/>
          <a:p>
            <a:r>
              <a:rPr lang="en-US" sz="3200" dirty="0">
                <a:solidFill>
                  <a:schemeClr val="bg1"/>
                </a:solidFill>
              </a:rPr>
              <a:t>Simple wave model: Stationary source</a:t>
            </a:r>
          </a:p>
        </p:txBody>
      </p:sp>
      <p:sp>
        <p:nvSpPr>
          <p:cNvPr id="8" name="TextBox 7">
            <a:extLst>
              <a:ext uri="{FF2B5EF4-FFF2-40B4-BE49-F238E27FC236}">
                <a16:creationId xmlns:a16="http://schemas.microsoft.com/office/drawing/2014/main" id="{43FBFAD0-4B64-6740-ADAC-F1EC79ABE7E7}"/>
              </a:ext>
            </a:extLst>
          </p:cNvPr>
          <p:cNvSpPr txBox="1"/>
          <p:nvPr/>
        </p:nvSpPr>
        <p:spPr>
          <a:xfrm>
            <a:off x="0" y="5334000"/>
            <a:ext cx="9144000" cy="584775"/>
          </a:xfrm>
          <a:prstGeom prst="rect">
            <a:avLst/>
          </a:prstGeom>
          <a:solidFill>
            <a:schemeClr val="accent1">
              <a:lumMod val="50000"/>
            </a:schemeClr>
          </a:solidFill>
        </p:spPr>
        <p:txBody>
          <a:bodyPr wrap="square" rtlCol="0">
            <a:spAutoFit/>
          </a:bodyPr>
          <a:lstStyle>
            <a:defPPr>
              <a:defRPr lang="en-US"/>
            </a:defPPr>
            <a:lvl1pPr>
              <a:defRPr sz="3200">
                <a:solidFill>
                  <a:schemeClr val="bg1"/>
                </a:solidFill>
              </a:defRPr>
            </a:lvl1pPr>
          </a:lstStyle>
          <a:p>
            <a:pPr algn="ctr"/>
            <a:r>
              <a:rPr lang="en-US" dirty="0"/>
              <a:t>Time = t3</a:t>
            </a:r>
          </a:p>
        </p:txBody>
      </p:sp>
    </p:spTree>
    <p:extLst>
      <p:ext uri="{BB962C8B-B14F-4D97-AF65-F5344CB8AC3E}">
        <p14:creationId xmlns:p14="http://schemas.microsoft.com/office/powerpoint/2010/main" val="13756884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Doppler effect</a:t>
            </a:r>
          </a:p>
        </p:txBody>
      </p:sp>
      <p:sp>
        <p:nvSpPr>
          <p:cNvPr id="3" name="Oval 2">
            <a:extLst>
              <a:ext uri="{FF2B5EF4-FFF2-40B4-BE49-F238E27FC236}">
                <a16:creationId xmlns:a16="http://schemas.microsoft.com/office/drawing/2014/main" id="{C5530AEA-DD8F-F849-AEDB-18F8F10FF365}"/>
              </a:ext>
            </a:extLst>
          </p:cNvPr>
          <p:cNvSpPr/>
          <p:nvPr/>
        </p:nvSpPr>
        <p:spPr>
          <a:xfrm>
            <a:off x="4330336" y="3172097"/>
            <a:ext cx="509451" cy="509451"/>
          </a:xfrm>
          <a:prstGeom prst="ellipse">
            <a:avLst/>
          </a:prstGeom>
          <a:noFill/>
          <a:ln w="412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BF700BD3-1957-F649-BDBC-2E81A1789329}"/>
              </a:ext>
            </a:extLst>
          </p:cNvPr>
          <p:cNvSpPr/>
          <p:nvPr/>
        </p:nvSpPr>
        <p:spPr>
          <a:xfrm>
            <a:off x="4526279" y="3368040"/>
            <a:ext cx="117565" cy="11756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601394A-FC93-014A-B56D-9EE9FB50BDC9}"/>
              </a:ext>
            </a:extLst>
          </p:cNvPr>
          <p:cNvSpPr/>
          <p:nvPr/>
        </p:nvSpPr>
        <p:spPr>
          <a:xfrm>
            <a:off x="3857895" y="2699656"/>
            <a:ext cx="1454332" cy="1454332"/>
          </a:xfrm>
          <a:prstGeom prst="ellipse">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a:extLst>
              <a:ext uri="{FF2B5EF4-FFF2-40B4-BE49-F238E27FC236}">
                <a16:creationId xmlns:a16="http://schemas.microsoft.com/office/drawing/2014/main" id="{2152663C-9CB3-1246-9233-BF161CD45518}"/>
              </a:ext>
            </a:extLst>
          </p:cNvPr>
          <p:cNvSpPr/>
          <p:nvPr/>
        </p:nvSpPr>
        <p:spPr>
          <a:xfrm>
            <a:off x="3296842" y="2138603"/>
            <a:ext cx="2576439" cy="2576439"/>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a:extLst>
              <a:ext uri="{FF2B5EF4-FFF2-40B4-BE49-F238E27FC236}">
                <a16:creationId xmlns:a16="http://schemas.microsoft.com/office/drawing/2014/main" id="{BDAFBBA9-5562-2E48-94D8-26B9D33C7F5E}"/>
              </a:ext>
            </a:extLst>
          </p:cNvPr>
          <p:cNvSpPr txBox="1"/>
          <p:nvPr/>
        </p:nvSpPr>
        <p:spPr>
          <a:xfrm>
            <a:off x="0" y="1066800"/>
            <a:ext cx="9144000" cy="584775"/>
          </a:xfrm>
          <a:prstGeom prst="rect">
            <a:avLst/>
          </a:prstGeom>
          <a:solidFill>
            <a:schemeClr val="accent1">
              <a:lumMod val="50000"/>
            </a:schemeClr>
          </a:solidFill>
        </p:spPr>
        <p:txBody>
          <a:bodyPr wrap="square" rtlCol="0">
            <a:spAutoFit/>
          </a:bodyPr>
          <a:lstStyle/>
          <a:p>
            <a:r>
              <a:rPr lang="en-US" sz="3200" dirty="0">
                <a:solidFill>
                  <a:schemeClr val="bg1"/>
                </a:solidFill>
              </a:rPr>
              <a:t>Simple wave model: Stationary source</a:t>
            </a:r>
          </a:p>
        </p:txBody>
      </p:sp>
      <p:sp>
        <p:nvSpPr>
          <p:cNvPr id="8" name="TextBox 7">
            <a:extLst>
              <a:ext uri="{FF2B5EF4-FFF2-40B4-BE49-F238E27FC236}">
                <a16:creationId xmlns:a16="http://schemas.microsoft.com/office/drawing/2014/main" id="{885ECDC3-0C51-4445-B2DF-38DAF37697CF}"/>
              </a:ext>
            </a:extLst>
          </p:cNvPr>
          <p:cNvSpPr txBox="1"/>
          <p:nvPr/>
        </p:nvSpPr>
        <p:spPr>
          <a:xfrm>
            <a:off x="0" y="5334000"/>
            <a:ext cx="9144000" cy="584775"/>
          </a:xfrm>
          <a:prstGeom prst="rect">
            <a:avLst/>
          </a:prstGeom>
          <a:solidFill>
            <a:schemeClr val="accent1">
              <a:lumMod val="50000"/>
            </a:schemeClr>
          </a:solidFill>
        </p:spPr>
        <p:txBody>
          <a:bodyPr wrap="square" rtlCol="0">
            <a:spAutoFit/>
          </a:bodyPr>
          <a:lstStyle>
            <a:defPPr>
              <a:defRPr lang="en-US"/>
            </a:defPPr>
            <a:lvl1pPr>
              <a:defRPr sz="3200">
                <a:solidFill>
                  <a:schemeClr val="bg1"/>
                </a:solidFill>
              </a:defRPr>
            </a:lvl1pPr>
          </a:lstStyle>
          <a:p>
            <a:pPr algn="ctr"/>
            <a:r>
              <a:rPr lang="en-US" dirty="0"/>
              <a:t>Time = t3</a:t>
            </a:r>
          </a:p>
        </p:txBody>
      </p:sp>
    </p:spTree>
    <p:extLst>
      <p:ext uri="{BB962C8B-B14F-4D97-AF65-F5344CB8AC3E}">
        <p14:creationId xmlns:p14="http://schemas.microsoft.com/office/powerpoint/2010/main" val="7720642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Doppler effect</a:t>
            </a:r>
          </a:p>
        </p:txBody>
      </p:sp>
      <p:sp>
        <p:nvSpPr>
          <p:cNvPr id="3" name="Oval 2">
            <a:extLst>
              <a:ext uri="{FF2B5EF4-FFF2-40B4-BE49-F238E27FC236}">
                <a16:creationId xmlns:a16="http://schemas.microsoft.com/office/drawing/2014/main" id="{C5530AEA-DD8F-F849-AEDB-18F8F10FF365}"/>
              </a:ext>
            </a:extLst>
          </p:cNvPr>
          <p:cNvSpPr/>
          <p:nvPr/>
        </p:nvSpPr>
        <p:spPr>
          <a:xfrm>
            <a:off x="4330336" y="3172097"/>
            <a:ext cx="509451" cy="509451"/>
          </a:xfrm>
          <a:prstGeom prst="ellipse">
            <a:avLst/>
          </a:prstGeom>
          <a:noFill/>
          <a:ln w="412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BF700BD3-1957-F649-BDBC-2E81A1789329}"/>
              </a:ext>
            </a:extLst>
          </p:cNvPr>
          <p:cNvSpPr/>
          <p:nvPr/>
        </p:nvSpPr>
        <p:spPr>
          <a:xfrm>
            <a:off x="4526279" y="3368040"/>
            <a:ext cx="117565" cy="11756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601394A-FC93-014A-B56D-9EE9FB50BDC9}"/>
              </a:ext>
            </a:extLst>
          </p:cNvPr>
          <p:cNvSpPr/>
          <p:nvPr/>
        </p:nvSpPr>
        <p:spPr>
          <a:xfrm>
            <a:off x="3857895" y="2699656"/>
            <a:ext cx="1454332" cy="1454332"/>
          </a:xfrm>
          <a:prstGeom prst="ellipse">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a:extLst>
              <a:ext uri="{FF2B5EF4-FFF2-40B4-BE49-F238E27FC236}">
                <a16:creationId xmlns:a16="http://schemas.microsoft.com/office/drawing/2014/main" id="{2152663C-9CB3-1246-9233-BF161CD45518}"/>
              </a:ext>
            </a:extLst>
          </p:cNvPr>
          <p:cNvSpPr/>
          <p:nvPr/>
        </p:nvSpPr>
        <p:spPr>
          <a:xfrm>
            <a:off x="3296842" y="2138603"/>
            <a:ext cx="2576439" cy="2576439"/>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a:extLst>
              <a:ext uri="{FF2B5EF4-FFF2-40B4-BE49-F238E27FC236}">
                <a16:creationId xmlns:a16="http://schemas.microsoft.com/office/drawing/2014/main" id="{BDAFBBA9-5562-2E48-94D8-26B9D33C7F5E}"/>
              </a:ext>
            </a:extLst>
          </p:cNvPr>
          <p:cNvSpPr txBox="1"/>
          <p:nvPr/>
        </p:nvSpPr>
        <p:spPr>
          <a:xfrm>
            <a:off x="0" y="1066800"/>
            <a:ext cx="9144000" cy="584775"/>
          </a:xfrm>
          <a:prstGeom prst="rect">
            <a:avLst/>
          </a:prstGeom>
          <a:solidFill>
            <a:schemeClr val="accent1">
              <a:lumMod val="50000"/>
            </a:schemeClr>
          </a:solidFill>
        </p:spPr>
        <p:txBody>
          <a:bodyPr wrap="square" rtlCol="0">
            <a:spAutoFit/>
          </a:bodyPr>
          <a:lstStyle/>
          <a:p>
            <a:r>
              <a:rPr lang="en-US" sz="3200" dirty="0">
                <a:solidFill>
                  <a:schemeClr val="bg1"/>
                </a:solidFill>
              </a:rPr>
              <a:t>Simple wave model: Stationary source</a:t>
            </a:r>
          </a:p>
        </p:txBody>
      </p:sp>
      <p:sp>
        <p:nvSpPr>
          <p:cNvPr id="8" name="TextBox 7">
            <a:extLst>
              <a:ext uri="{FF2B5EF4-FFF2-40B4-BE49-F238E27FC236}">
                <a16:creationId xmlns:a16="http://schemas.microsoft.com/office/drawing/2014/main" id="{885ECDC3-0C51-4445-B2DF-38DAF37697CF}"/>
              </a:ext>
            </a:extLst>
          </p:cNvPr>
          <p:cNvSpPr txBox="1"/>
          <p:nvPr/>
        </p:nvSpPr>
        <p:spPr>
          <a:xfrm>
            <a:off x="0" y="5334000"/>
            <a:ext cx="9144000" cy="584775"/>
          </a:xfrm>
          <a:prstGeom prst="rect">
            <a:avLst/>
          </a:prstGeom>
          <a:solidFill>
            <a:schemeClr val="accent1">
              <a:lumMod val="50000"/>
            </a:schemeClr>
          </a:solidFill>
        </p:spPr>
        <p:txBody>
          <a:bodyPr wrap="square" rtlCol="0">
            <a:spAutoFit/>
          </a:bodyPr>
          <a:lstStyle>
            <a:defPPr>
              <a:defRPr lang="en-US"/>
            </a:defPPr>
            <a:lvl1pPr>
              <a:defRPr sz="3200">
                <a:solidFill>
                  <a:schemeClr val="bg1"/>
                </a:solidFill>
              </a:defRPr>
            </a:lvl1pPr>
          </a:lstStyle>
          <a:p>
            <a:pPr algn="ctr"/>
            <a:r>
              <a:rPr lang="en-US" dirty="0"/>
              <a:t>Time = t3</a:t>
            </a:r>
          </a:p>
        </p:txBody>
      </p:sp>
      <p:cxnSp>
        <p:nvCxnSpPr>
          <p:cNvPr id="12" name="Straight Connector 11">
            <a:extLst>
              <a:ext uri="{FF2B5EF4-FFF2-40B4-BE49-F238E27FC236}">
                <a16:creationId xmlns:a16="http://schemas.microsoft.com/office/drawing/2014/main" id="{138B8C81-5915-FA46-A45C-09D992A94FD8}"/>
              </a:ext>
            </a:extLst>
          </p:cNvPr>
          <p:cNvCxnSpPr>
            <a:cxnSpLocks/>
          </p:cNvCxnSpPr>
          <p:nvPr/>
        </p:nvCxnSpPr>
        <p:spPr>
          <a:xfrm flipH="1">
            <a:off x="5339399" y="3429000"/>
            <a:ext cx="543437" cy="0"/>
          </a:xfrm>
          <a:prstGeom prst="line">
            <a:avLst/>
          </a:prstGeom>
          <a:ln w="444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0AA3891-21F4-C447-9668-A3DEDADD7369}"/>
              </a:ext>
            </a:extLst>
          </p:cNvPr>
          <p:cNvSpPr txBox="1"/>
          <p:nvPr/>
        </p:nvSpPr>
        <p:spPr>
          <a:xfrm>
            <a:off x="6096725" y="4233290"/>
            <a:ext cx="3086189" cy="523220"/>
          </a:xfrm>
          <a:prstGeom prst="rect">
            <a:avLst/>
          </a:prstGeom>
          <a:noFill/>
        </p:spPr>
        <p:txBody>
          <a:bodyPr wrap="square" rtlCol="0">
            <a:spAutoFit/>
          </a:bodyPr>
          <a:lstStyle/>
          <a:p>
            <a:pPr algn="ctr"/>
            <a:r>
              <a:rPr lang="en-US" sz="2000" dirty="0"/>
              <a:t>Wavelength = </a:t>
            </a:r>
            <a:r>
              <a:rPr lang="en-US" sz="2800" dirty="0" err="1"/>
              <a:t>λ</a:t>
            </a:r>
            <a:r>
              <a:rPr lang="en-US" sz="2800" dirty="0"/>
              <a:t> </a:t>
            </a:r>
            <a:r>
              <a:rPr lang="en-US" sz="2000" dirty="0"/>
              <a:t>meters</a:t>
            </a:r>
          </a:p>
        </p:txBody>
      </p:sp>
      <p:sp>
        <p:nvSpPr>
          <p:cNvPr id="14" name="Freeform 13">
            <a:extLst>
              <a:ext uri="{FF2B5EF4-FFF2-40B4-BE49-F238E27FC236}">
                <a16:creationId xmlns:a16="http://schemas.microsoft.com/office/drawing/2014/main" id="{403C59CE-9F46-D948-A55A-E54144154CE2}"/>
              </a:ext>
            </a:extLst>
          </p:cNvPr>
          <p:cNvSpPr/>
          <p:nvPr/>
        </p:nvSpPr>
        <p:spPr>
          <a:xfrm rot="5750195">
            <a:off x="6053183" y="3119603"/>
            <a:ext cx="585078" cy="1568736"/>
          </a:xfrm>
          <a:custGeom>
            <a:avLst/>
            <a:gdLst>
              <a:gd name="connsiteX0" fmla="*/ 0 w 1841863"/>
              <a:gd name="connsiteY0" fmla="*/ 1567543 h 1567543"/>
              <a:gd name="connsiteX1" fmla="*/ 1410789 w 1841863"/>
              <a:gd name="connsiteY1" fmla="*/ 1214846 h 1567543"/>
              <a:gd name="connsiteX2" fmla="*/ 1841863 w 1841863"/>
              <a:gd name="connsiteY2" fmla="*/ 0 h 1567543"/>
            </a:gdLst>
            <a:ahLst/>
            <a:cxnLst>
              <a:cxn ang="0">
                <a:pos x="connsiteX0" y="connsiteY0"/>
              </a:cxn>
              <a:cxn ang="0">
                <a:pos x="connsiteX1" y="connsiteY1"/>
              </a:cxn>
              <a:cxn ang="0">
                <a:pos x="connsiteX2" y="connsiteY2"/>
              </a:cxn>
            </a:cxnLst>
            <a:rect l="l" t="t" r="r" b="b"/>
            <a:pathLst>
              <a:path w="1841863" h="1567543">
                <a:moveTo>
                  <a:pt x="0" y="1567543"/>
                </a:moveTo>
                <a:cubicBezTo>
                  <a:pt x="551906" y="1521823"/>
                  <a:pt x="1103812" y="1476103"/>
                  <a:pt x="1410789" y="1214846"/>
                </a:cubicBezTo>
                <a:cubicBezTo>
                  <a:pt x="1717766" y="953589"/>
                  <a:pt x="1779814" y="476794"/>
                  <a:pt x="1841863" y="0"/>
                </a:cubicBezTo>
              </a:path>
            </a:pathLst>
          </a:custGeom>
          <a:noFill/>
          <a:ln w="22225">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55389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Doppler effect</a:t>
            </a:r>
          </a:p>
        </p:txBody>
      </p:sp>
      <p:pic>
        <p:nvPicPr>
          <p:cNvPr id="11" name="Picture 10">
            <a:extLst>
              <a:ext uri="{FF2B5EF4-FFF2-40B4-BE49-F238E27FC236}">
                <a16:creationId xmlns:a16="http://schemas.microsoft.com/office/drawing/2014/main" id="{533E5EC7-FCA1-8D4F-A7FF-04858E4C81A2}"/>
              </a:ext>
            </a:extLst>
          </p:cNvPr>
          <p:cNvPicPr>
            <a:picLocks noChangeAspect="1"/>
          </p:cNvPicPr>
          <p:nvPr/>
        </p:nvPicPr>
        <p:blipFill>
          <a:blip r:embed="rId2"/>
          <a:stretch>
            <a:fillRect/>
          </a:stretch>
        </p:blipFill>
        <p:spPr>
          <a:xfrm>
            <a:off x="1879107" y="1160947"/>
            <a:ext cx="4941080" cy="4908140"/>
          </a:xfrm>
          <a:prstGeom prst="rect">
            <a:avLst/>
          </a:prstGeom>
        </p:spPr>
      </p:pic>
    </p:spTree>
    <p:extLst>
      <p:ext uri="{BB962C8B-B14F-4D97-AF65-F5344CB8AC3E}">
        <p14:creationId xmlns:p14="http://schemas.microsoft.com/office/powerpoint/2010/main" val="416423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Doppler effect</a:t>
            </a:r>
          </a:p>
        </p:txBody>
      </p:sp>
      <p:sp>
        <p:nvSpPr>
          <p:cNvPr id="7" name="TextBox 6">
            <a:extLst>
              <a:ext uri="{FF2B5EF4-FFF2-40B4-BE49-F238E27FC236}">
                <a16:creationId xmlns:a16="http://schemas.microsoft.com/office/drawing/2014/main" id="{984145E6-83E2-4D4A-AE69-0BAA34C2360A}"/>
              </a:ext>
            </a:extLst>
          </p:cNvPr>
          <p:cNvSpPr txBox="1"/>
          <p:nvPr/>
        </p:nvSpPr>
        <p:spPr>
          <a:xfrm>
            <a:off x="0" y="1066800"/>
            <a:ext cx="9144000" cy="584775"/>
          </a:xfrm>
          <a:prstGeom prst="rect">
            <a:avLst/>
          </a:prstGeom>
          <a:solidFill>
            <a:schemeClr val="accent2">
              <a:lumMod val="50000"/>
            </a:schemeClr>
          </a:solidFill>
        </p:spPr>
        <p:txBody>
          <a:bodyPr wrap="square" rtlCol="0">
            <a:spAutoFit/>
          </a:bodyPr>
          <a:lstStyle/>
          <a:p>
            <a:r>
              <a:rPr lang="en-US" sz="3200" dirty="0">
                <a:solidFill>
                  <a:schemeClr val="bg1"/>
                </a:solidFill>
              </a:rPr>
              <a:t>Simple wave model: Moving source</a:t>
            </a:r>
          </a:p>
        </p:txBody>
      </p:sp>
    </p:spTree>
    <p:extLst>
      <p:ext uri="{BB962C8B-B14F-4D97-AF65-F5344CB8AC3E}">
        <p14:creationId xmlns:p14="http://schemas.microsoft.com/office/powerpoint/2010/main" val="40587551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Doppler effect</a:t>
            </a:r>
          </a:p>
        </p:txBody>
      </p:sp>
      <p:sp>
        <p:nvSpPr>
          <p:cNvPr id="3" name="Oval 2">
            <a:extLst>
              <a:ext uri="{FF2B5EF4-FFF2-40B4-BE49-F238E27FC236}">
                <a16:creationId xmlns:a16="http://schemas.microsoft.com/office/drawing/2014/main" id="{C5530AEA-DD8F-F849-AEDB-18F8F10FF365}"/>
              </a:ext>
            </a:extLst>
          </p:cNvPr>
          <p:cNvSpPr/>
          <p:nvPr/>
        </p:nvSpPr>
        <p:spPr>
          <a:xfrm>
            <a:off x="4330336" y="3172097"/>
            <a:ext cx="509451" cy="509451"/>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07D06C9B-797F-ED4C-94A2-7D6C4F937152}"/>
              </a:ext>
            </a:extLst>
          </p:cNvPr>
          <p:cNvSpPr/>
          <p:nvPr/>
        </p:nvSpPr>
        <p:spPr>
          <a:xfrm>
            <a:off x="4526279" y="3368040"/>
            <a:ext cx="117565" cy="11756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7916283-5F32-B546-A783-96EC812AD958}"/>
              </a:ext>
            </a:extLst>
          </p:cNvPr>
          <p:cNvSpPr txBox="1"/>
          <p:nvPr/>
        </p:nvSpPr>
        <p:spPr>
          <a:xfrm>
            <a:off x="0" y="1066800"/>
            <a:ext cx="9144000" cy="584775"/>
          </a:xfrm>
          <a:prstGeom prst="rect">
            <a:avLst/>
          </a:prstGeom>
          <a:solidFill>
            <a:schemeClr val="accent2">
              <a:lumMod val="50000"/>
            </a:schemeClr>
          </a:solidFill>
        </p:spPr>
        <p:txBody>
          <a:bodyPr wrap="square" rtlCol="0">
            <a:spAutoFit/>
          </a:bodyPr>
          <a:lstStyle/>
          <a:p>
            <a:r>
              <a:rPr lang="en-US" sz="3200" dirty="0">
                <a:solidFill>
                  <a:schemeClr val="bg1"/>
                </a:solidFill>
              </a:rPr>
              <a:t>Simple wave model: Moving source</a:t>
            </a:r>
          </a:p>
        </p:txBody>
      </p:sp>
      <p:sp>
        <p:nvSpPr>
          <p:cNvPr id="9" name="TextBox 8">
            <a:extLst>
              <a:ext uri="{FF2B5EF4-FFF2-40B4-BE49-F238E27FC236}">
                <a16:creationId xmlns:a16="http://schemas.microsoft.com/office/drawing/2014/main" id="{FCD2EAE9-BADD-3447-8BAC-0A8278291EC9}"/>
              </a:ext>
            </a:extLst>
          </p:cNvPr>
          <p:cNvSpPr txBox="1"/>
          <p:nvPr/>
        </p:nvSpPr>
        <p:spPr>
          <a:xfrm>
            <a:off x="0" y="5334000"/>
            <a:ext cx="9144000" cy="584775"/>
          </a:xfrm>
          <a:prstGeom prst="rect">
            <a:avLst/>
          </a:prstGeom>
          <a:solidFill>
            <a:schemeClr val="accent2">
              <a:lumMod val="50000"/>
            </a:schemeClr>
          </a:solidFill>
        </p:spPr>
        <p:txBody>
          <a:bodyPr wrap="square" rtlCol="0">
            <a:spAutoFit/>
          </a:bodyPr>
          <a:lstStyle/>
          <a:p>
            <a:pPr algn="ctr"/>
            <a:r>
              <a:rPr lang="en-US" sz="3200" dirty="0">
                <a:solidFill>
                  <a:schemeClr val="bg1"/>
                </a:solidFill>
              </a:rPr>
              <a:t>Time = t1</a:t>
            </a:r>
          </a:p>
        </p:txBody>
      </p:sp>
    </p:spTree>
    <p:extLst>
      <p:ext uri="{BB962C8B-B14F-4D97-AF65-F5344CB8AC3E}">
        <p14:creationId xmlns:p14="http://schemas.microsoft.com/office/powerpoint/2010/main" val="2513994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A8CDC39C-50D7-7446-98D1-CAE0B9B0CFB5}"/>
              </a:ext>
            </a:extLst>
          </p:cNvPr>
          <p:cNvCxnSpPr>
            <a:cxnSpLocks/>
          </p:cNvCxnSpPr>
          <p:nvPr/>
        </p:nvCxnSpPr>
        <p:spPr>
          <a:xfrm>
            <a:off x="3747813" y="3059304"/>
            <a:ext cx="0" cy="1110553"/>
          </a:xfrm>
          <a:prstGeom prst="line">
            <a:avLst/>
          </a:prstGeom>
          <a:ln w="44450">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502F402-04D6-0F46-A5B5-6AD118E3D18D}"/>
              </a:ext>
            </a:extLst>
          </p:cNvPr>
          <p:cNvCxnSpPr>
            <a:cxnSpLocks/>
          </p:cNvCxnSpPr>
          <p:nvPr/>
        </p:nvCxnSpPr>
        <p:spPr>
          <a:xfrm flipH="1">
            <a:off x="1372890" y="2993870"/>
            <a:ext cx="1097797" cy="1170434"/>
          </a:xfrm>
          <a:prstGeom prst="line">
            <a:avLst/>
          </a:prstGeom>
          <a:ln w="44450">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919D756-5E89-2A4D-8219-A9CCB75465A9}"/>
              </a:ext>
            </a:extLst>
          </p:cNvPr>
          <p:cNvCxnSpPr>
            <a:cxnSpLocks/>
          </p:cNvCxnSpPr>
          <p:nvPr/>
        </p:nvCxnSpPr>
        <p:spPr>
          <a:xfrm>
            <a:off x="5158352" y="3059304"/>
            <a:ext cx="0" cy="1110553"/>
          </a:xfrm>
          <a:prstGeom prst="line">
            <a:avLst/>
          </a:prstGeom>
          <a:ln w="44450">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DA57E91-6B3C-CD4C-B39C-5F1D44E14FA3}"/>
              </a:ext>
            </a:extLst>
          </p:cNvPr>
          <p:cNvCxnSpPr>
            <a:cxnSpLocks/>
          </p:cNvCxnSpPr>
          <p:nvPr/>
        </p:nvCxnSpPr>
        <p:spPr>
          <a:xfrm>
            <a:off x="6098680" y="3021286"/>
            <a:ext cx="914206" cy="1089502"/>
          </a:xfrm>
          <a:prstGeom prst="line">
            <a:avLst/>
          </a:prstGeom>
          <a:ln w="44450">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FF45E82-A19F-BA4B-99CB-647858BF4FD8}"/>
              </a:ext>
            </a:extLst>
          </p:cNvPr>
          <p:cNvCxnSpPr>
            <a:cxnSpLocks/>
          </p:cNvCxnSpPr>
          <p:nvPr/>
        </p:nvCxnSpPr>
        <p:spPr>
          <a:xfrm>
            <a:off x="1500751" y="1546548"/>
            <a:ext cx="1617186" cy="901255"/>
          </a:xfrm>
          <a:prstGeom prst="line">
            <a:avLst/>
          </a:prstGeom>
          <a:ln w="44450">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18DBEC-4957-B54F-AF3A-67A2E1AD7C4D}"/>
              </a:ext>
            </a:extLst>
          </p:cNvPr>
          <p:cNvCxnSpPr>
            <a:cxnSpLocks/>
          </p:cNvCxnSpPr>
          <p:nvPr/>
        </p:nvCxnSpPr>
        <p:spPr>
          <a:xfrm>
            <a:off x="4321443" y="1529736"/>
            <a:ext cx="0" cy="918067"/>
          </a:xfrm>
          <a:prstGeom prst="line">
            <a:avLst/>
          </a:prstGeom>
          <a:ln w="44450">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FEF4644-CB38-374E-9373-AA0D552A6592}"/>
              </a:ext>
            </a:extLst>
          </p:cNvPr>
          <p:cNvCxnSpPr>
            <a:cxnSpLocks/>
          </p:cNvCxnSpPr>
          <p:nvPr/>
        </p:nvCxnSpPr>
        <p:spPr>
          <a:xfrm flipH="1">
            <a:off x="6026066" y="1546548"/>
            <a:ext cx="1196145" cy="927981"/>
          </a:xfrm>
          <a:prstGeom prst="line">
            <a:avLst/>
          </a:prstGeom>
          <a:ln w="44450">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3A69EB8-A97A-AC42-90F0-2AF4E661616D}"/>
              </a:ext>
            </a:extLst>
          </p:cNvPr>
          <p:cNvSpPr txBox="1"/>
          <p:nvPr/>
        </p:nvSpPr>
        <p:spPr>
          <a:xfrm>
            <a:off x="1689316" y="2474529"/>
            <a:ext cx="5796366" cy="1077218"/>
          </a:xfrm>
          <a:prstGeom prst="rect">
            <a:avLst/>
          </a:prstGeom>
          <a:solidFill>
            <a:schemeClr val="accent1">
              <a:lumMod val="50000"/>
            </a:schemeClr>
          </a:solidFill>
        </p:spPr>
        <p:txBody>
          <a:bodyPr wrap="square" rtlCol="0">
            <a:spAutoFit/>
          </a:bodyPr>
          <a:lstStyle/>
          <a:p>
            <a:pPr algn="ctr"/>
            <a:r>
              <a:rPr lang="en-US" sz="3200" dirty="0">
                <a:solidFill>
                  <a:schemeClr val="bg1"/>
                </a:solidFill>
              </a:rPr>
              <a:t>Finding distance using waves</a:t>
            </a:r>
          </a:p>
          <a:p>
            <a:pPr algn="ctr"/>
            <a:r>
              <a:rPr lang="en-US" sz="3200" dirty="0">
                <a:solidFill>
                  <a:schemeClr val="bg1"/>
                </a:solidFill>
              </a:rPr>
              <a:t>(Ranging)</a:t>
            </a:r>
          </a:p>
        </p:txBody>
      </p:sp>
      <p:sp>
        <p:nvSpPr>
          <p:cNvPr id="6" name="Oval 5">
            <a:extLst>
              <a:ext uri="{FF2B5EF4-FFF2-40B4-BE49-F238E27FC236}">
                <a16:creationId xmlns:a16="http://schemas.microsoft.com/office/drawing/2014/main" id="{7DD3055E-11A2-B14B-B370-D855E3617CB3}"/>
              </a:ext>
            </a:extLst>
          </p:cNvPr>
          <p:cNvSpPr/>
          <p:nvPr/>
        </p:nvSpPr>
        <p:spPr>
          <a:xfrm>
            <a:off x="3283058" y="542441"/>
            <a:ext cx="2076773" cy="1084881"/>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8A65356-A256-BC44-B778-24A9D7797D8A}"/>
              </a:ext>
            </a:extLst>
          </p:cNvPr>
          <p:cNvSpPr txBox="1"/>
          <p:nvPr/>
        </p:nvSpPr>
        <p:spPr>
          <a:xfrm>
            <a:off x="3484535" y="853720"/>
            <a:ext cx="1673817" cy="461665"/>
          </a:xfrm>
          <a:prstGeom prst="rect">
            <a:avLst/>
          </a:prstGeom>
          <a:noFill/>
        </p:spPr>
        <p:txBody>
          <a:bodyPr wrap="square" rtlCol="0">
            <a:spAutoFit/>
          </a:bodyPr>
          <a:lstStyle/>
          <a:p>
            <a:pPr algn="ctr"/>
            <a:r>
              <a:rPr lang="en-US" sz="2400" dirty="0">
                <a:solidFill>
                  <a:schemeClr val="bg1"/>
                </a:solidFill>
              </a:rPr>
              <a:t>Gesture</a:t>
            </a:r>
          </a:p>
        </p:txBody>
      </p:sp>
      <p:sp>
        <p:nvSpPr>
          <p:cNvPr id="8" name="Oval 7">
            <a:extLst>
              <a:ext uri="{FF2B5EF4-FFF2-40B4-BE49-F238E27FC236}">
                <a16:creationId xmlns:a16="http://schemas.microsoft.com/office/drawing/2014/main" id="{81AD69F2-A9D9-CC45-8FFD-8588D20DA7BE}"/>
              </a:ext>
            </a:extLst>
          </p:cNvPr>
          <p:cNvSpPr/>
          <p:nvPr/>
        </p:nvSpPr>
        <p:spPr>
          <a:xfrm>
            <a:off x="6354306" y="542441"/>
            <a:ext cx="2076773" cy="1084881"/>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5822FA2-FBEB-DC42-B195-64ED21BF7EDA}"/>
              </a:ext>
            </a:extLst>
          </p:cNvPr>
          <p:cNvSpPr txBox="1"/>
          <p:nvPr/>
        </p:nvSpPr>
        <p:spPr>
          <a:xfrm>
            <a:off x="6555783" y="715551"/>
            <a:ext cx="1673817" cy="830997"/>
          </a:xfrm>
          <a:prstGeom prst="rect">
            <a:avLst/>
          </a:prstGeom>
          <a:noFill/>
        </p:spPr>
        <p:txBody>
          <a:bodyPr wrap="square" rtlCol="0">
            <a:spAutoFit/>
          </a:bodyPr>
          <a:lstStyle/>
          <a:p>
            <a:pPr algn="ctr"/>
            <a:r>
              <a:rPr lang="en-US" sz="2400" dirty="0">
                <a:solidFill>
                  <a:schemeClr val="bg1"/>
                </a:solidFill>
              </a:rPr>
              <a:t>SONAR</a:t>
            </a:r>
          </a:p>
          <a:p>
            <a:pPr algn="ctr"/>
            <a:r>
              <a:rPr lang="en-US" sz="2400" dirty="0">
                <a:solidFill>
                  <a:schemeClr val="bg1"/>
                </a:solidFill>
              </a:rPr>
              <a:t>(detection)</a:t>
            </a:r>
          </a:p>
        </p:txBody>
      </p:sp>
      <p:sp>
        <p:nvSpPr>
          <p:cNvPr id="22" name="TextBox 21">
            <a:extLst>
              <a:ext uri="{FF2B5EF4-FFF2-40B4-BE49-F238E27FC236}">
                <a16:creationId xmlns:a16="http://schemas.microsoft.com/office/drawing/2014/main" id="{73764D92-6092-074E-81DE-7E5B0BA7EF60}"/>
              </a:ext>
            </a:extLst>
          </p:cNvPr>
          <p:cNvSpPr txBox="1"/>
          <p:nvPr/>
        </p:nvSpPr>
        <p:spPr>
          <a:xfrm>
            <a:off x="144460" y="4148806"/>
            <a:ext cx="2076772"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Speed</a:t>
            </a:r>
          </a:p>
        </p:txBody>
      </p:sp>
      <p:sp>
        <p:nvSpPr>
          <p:cNvPr id="23" name="TextBox 22">
            <a:extLst>
              <a:ext uri="{FF2B5EF4-FFF2-40B4-BE49-F238E27FC236}">
                <a16:creationId xmlns:a16="http://schemas.microsoft.com/office/drawing/2014/main" id="{E445A862-986B-494A-82D9-BBA380D06A6F}"/>
              </a:ext>
            </a:extLst>
          </p:cNvPr>
          <p:cNvSpPr txBox="1"/>
          <p:nvPr/>
        </p:nvSpPr>
        <p:spPr>
          <a:xfrm>
            <a:off x="4694332" y="4164304"/>
            <a:ext cx="2076772"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Frequency</a:t>
            </a:r>
          </a:p>
        </p:txBody>
      </p:sp>
      <p:sp>
        <p:nvSpPr>
          <p:cNvPr id="24" name="TextBox 23">
            <a:extLst>
              <a:ext uri="{FF2B5EF4-FFF2-40B4-BE49-F238E27FC236}">
                <a16:creationId xmlns:a16="http://schemas.microsoft.com/office/drawing/2014/main" id="{529ACF83-60DD-3E43-9703-A61045BD7826}"/>
              </a:ext>
            </a:extLst>
          </p:cNvPr>
          <p:cNvSpPr txBox="1"/>
          <p:nvPr/>
        </p:nvSpPr>
        <p:spPr>
          <a:xfrm>
            <a:off x="6969267" y="4148806"/>
            <a:ext cx="2076772"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Phase</a:t>
            </a:r>
          </a:p>
        </p:txBody>
      </p:sp>
      <p:sp>
        <p:nvSpPr>
          <p:cNvPr id="32" name="TextBox 31">
            <a:extLst>
              <a:ext uri="{FF2B5EF4-FFF2-40B4-BE49-F238E27FC236}">
                <a16:creationId xmlns:a16="http://schemas.microsoft.com/office/drawing/2014/main" id="{1548A3B0-8D94-0045-9DCC-902DC77D49CE}"/>
              </a:ext>
            </a:extLst>
          </p:cNvPr>
          <p:cNvSpPr txBox="1"/>
          <p:nvPr/>
        </p:nvSpPr>
        <p:spPr>
          <a:xfrm>
            <a:off x="5622010" y="564147"/>
            <a:ext cx="898902" cy="769441"/>
          </a:xfrm>
          <a:prstGeom prst="rect">
            <a:avLst/>
          </a:prstGeom>
          <a:noFill/>
        </p:spPr>
        <p:txBody>
          <a:bodyPr wrap="square" rtlCol="0">
            <a:spAutoFit/>
          </a:bodyPr>
          <a:lstStyle/>
          <a:p>
            <a:r>
              <a:rPr lang="en-US" sz="4400" dirty="0"/>
              <a:t>…</a:t>
            </a:r>
          </a:p>
        </p:txBody>
      </p:sp>
      <p:sp>
        <p:nvSpPr>
          <p:cNvPr id="34" name="TextBox 33">
            <a:extLst>
              <a:ext uri="{FF2B5EF4-FFF2-40B4-BE49-F238E27FC236}">
                <a16:creationId xmlns:a16="http://schemas.microsoft.com/office/drawing/2014/main" id="{16889FAB-8707-554B-908E-D674E9991062}"/>
              </a:ext>
            </a:extLst>
          </p:cNvPr>
          <p:cNvSpPr txBox="1"/>
          <p:nvPr/>
        </p:nvSpPr>
        <p:spPr>
          <a:xfrm>
            <a:off x="2419396" y="4169557"/>
            <a:ext cx="2076772"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Amplitude</a:t>
            </a:r>
          </a:p>
        </p:txBody>
      </p:sp>
      <p:sp>
        <p:nvSpPr>
          <p:cNvPr id="21" name="Oval 20">
            <a:extLst>
              <a:ext uri="{FF2B5EF4-FFF2-40B4-BE49-F238E27FC236}">
                <a16:creationId xmlns:a16="http://schemas.microsoft.com/office/drawing/2014/main" id="{545FE69B-224E-7546-B63B-1291FE5CEE38}"/>
              </a:ext>
            </a:extLst>
          </p:cNvPr>
          <p:cNvSpPr/>
          <p:nvPr/>
        </p:nvSpPr>
        <p:spPr>
          <a:xfrm>
            <a:off x="511444" y="542441"/>
            <a:ext cx="2076773" cy="1084881"/>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DFFD261-9903-354B-9A7C-CA20CD34894F}"/>
              </a:ext>
            </a:extLst>
          </p:cNvPr>
          <p:cNvSpPr txBox="1"/>
          <p:nvPr/>
        </p:nvSpPr>
        <p:spPr>
          <a:xfrm>
            <a:off x="659133" y="853719"/>
            <a:ext cx="1875296" cy="461665"/>
          </a:xfrm>
          <a:prstGeom prst="rect">
            <a:avLst/>
          </a:prstGeom>
          <a:noFill/>
        </p:spPr>
        <p:txBody>
          <a:bodyPr wrap="square" rtlCol="0">
            <a:spAutoFit/>
          </a:bodyPr>
          <a:lstStyle/>
          <a:p>
            <a:pPr algn="ctr"/>
            <a:r>
              <a:rPr lang="en-US" sz="2400" dirty="0">
                <a:solidFill>
                  <a:schemeClr val="bg1"/>
                </a:solidFill>
              </a:rPr>
              <a:t>Depth/Image</a:t>
            </a:r>
          </a:p>
        </p:txBody>
      </p:sp>
    </p:spTree>
    <p:extLst>
      <p:ext uri="{BB962C8B-B14F-4D97-AF65-F5344CB8AC3E}">
        <p14:creationId xmlns:p14="http://schemas.microsoft.com/office/powerpoint/2010/main" val="17227411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Doppler effect</a:t>
            </a:r>
          </a:p>
        </p:txBody>
      </p:sp>
      <p:sp>
        <p:nvSpPr>
          <p:cNvPr id="5" name="Oval 4">
            <a:extLst>
              <a:ext uri="{FF2B5EF4-FFF2-40B4-BE49-F238E27FC236}">
                <a16:creationId xmlns:a16="http://schemas.microsoft.com/office/drawing/2014/main" id="{8601394A-FC93-014A-B56D-9EE9FB50BDC9}"/>
              </a:ext>
            </a:extLst>
          </p:cNvPr>
          <p:cNvSpPr/>
          <p:nvPr/>
        </p:nvSpPr>
        <p:spPr>
          <a:xfrm>
            <a:off x="3857895" y="2699656"/>
            <a:ext cx="1454332" cy="1454332"/>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a:extLst>
              <a:ext uri="{FF2B5EF4-FFF2-40B4-BE49-F238E27FC236}">
                <a16:creationId xmlns:a16="http://schemas.microsoft.com/office/drawing/2014/main" id="{CBEE871D-8855-424F-B119-B72EE82CFEEA}"/>
              </a:ext>
            </a:extLst>
          </p:cNvPr>
          <p:cNvSpPr/>
          <p:nvPr/>
        </p:nvSpPr>
        <p:spPr>
          <a:xfrm>
            <a:off x="4526279" y="3368040"/>
            <a:ext cx="117565" cy="11756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9AD9DEF-F699-5E46-BB30-BA3887184DC9}"/>
              </a:ext>
            </a:extLst>
          </p:cNvPr>
          <p:cNvSpPr txBox="1"/>
          <p:nvPr/>
        </p:nvSpPr>
        <p:spPr>
          <a:xfrm>
            <a:off x="0" y="1066800"/>
            <a:ext cx="9144000" cy="584775"/>
          </a:xfrm>
          <a:prstGeom prst="rect">
            <a:avLst/>
          </a:prstGeom>
          <a:solidFill>
            <a:schemeClr val="accent2">
              <a:lumMod val="50000"/>
            </a:schemeClr>
          </a:solidFill>
        </p:spPr>
        <p:txBody>
          <a:bodyPr wrap="square" rtlCol="0">
            <a:spAutoFit/>
          </a:bodyPr>
          <a:lstStyle/>
          <a:p>
            <a:r>
              <a:rPr lang="en-US" sz="3200" dirty="0">
                <a:solidFill>
                  <a:schemeClr val="bg1"/>
                </a:solidFill>
              </a:rPr>
              <a:t>Simple wave model: Moving source</a:t>
            </a:r>
          </a:p>
        </p:txBody>
      </p:sp>
      <p:sp>
        <p:nvSpPr>
          <p:cNvPr id="9" name="TextBox 8">
            <a:extLst>
              <a:ext uri="{FF2B5EF4-FFF2-40B4-BE49-F238E27FC236}">
                <a16:creationId xmlns:a16="http://schemas.microsoft.com/office/drawing/2014/main" id="{0451C9D9-F7F4-F54B-B598-926FD62C3974}"/>
              </a:ext>
            </a:extLst>
          </p:cNvPr>
          <p:cNvSpPr txBox="1"/>
          <p:nvPr/>
        </p:nvSpPr>
        <p:spPr>
          <a:xfrm>
            <a:off x="0" y="5334000"/>
            <a:ext cx="9144000" cy="584775"/>
          </a:xfrm>
          <a:prstGeom prst="rect">
            <a:avLst/>
          </a:prstGeom>
          <a:solidFill>
            <a:schemeClr val="accent2">
              <a:lumMod val="50000"/>
            </a:schemeClr>
          </a:solidFill>
        </p:spPr>
        <p:txBody>
          <a:bodyPr wrap="square" rtlCol="0">
            <a:spAutoFit/>
          </a:bodyPr>
          <a:lstStyle/>
          <a:p>
            <a:pPr algn="ctr"/>
            <a:r>
              <a:rPr lang="en-US" sz="3200" dirty="0">
                <a:solidFill>
                  <a:schemeClr val="bg1"/>
                </a:solidFill>
              </a:rPr>
              <a:t>Time = t2</a:t>
            </a:r>
          </a:p>
        </p:txBody>
      </p:sp>
    </p:spTree>
    <p:extLst>
      <p:ext uri="{BB962C8B-B14F-4D97-AF65-F5344CB8AC3E}">
        <p14:creationId xmlns:p14="http://schemas.microsoft.com/office/powerpoint/2010/main" val="35729073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Doppler effect</a:t>
            </a:r>
          </a:p>
        </p:txBody>
      </p:sp>
      <p:sp>
        <p:nvSpPr>
          <p:cNvPr id="5" name="Oval 4">
            <a:extLst>
              <a:ext uri="{FF2B5EF4-FFF2-40B4-BE49-F238E27FC236}">
                <a16:creationId xmlns:a16="http://schemas.microsoft.com/office/drawing/2014/main" id="{8601394A-FC93-014A-B56D-9EE9FB50BDC9}"/>
              </a:ext>
            </a:extLst>
          </p:cNvPr>
          <p:cNvSpPr/>
          <p:nvPr/>
        </p:nvSpPr>
        <p:spPr>
          <a:xfrm>
            <a:off x="3857895" y="2699656"/>
            <a:ext cx="1454332" cy="1454332"/>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a:extLst>
              <a:ext uri="{FF2B5EF4-FFF2-40B4-BE49-F238E27FC236}">
                <a16:creationId xmlns:a16="http://schemas.microsoft.com/office/drawing/2014/main" id="{CBEE871D-8855-424F-B119-B72EE82CFEEA}"/>
              </a:ext>
            </a:extLst>
          </p:cNvPr>
          <p:cNvSpPr/>
          <p:nvPr/>
        </p:nvSpPr>
        <p:spPr>
          <a:xfrm>
            <a:off x="4735287" y="3368040"/>
            <a:ext cx="117565" cy="11756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9AD9DEF-F699-5E46-BB30-BA3887184DC9}"/>
              </a:ext>
            </a:extLst>
          </p:cNvPr>
          <p:cNvSpPr txBox="1"/>
          <p:nvPr/>
        </p:nvSpPr>
        <p:spPr>
          <a:xfrm>
            <a:off x="0" y="1066800"/>
            <a:ext cx="9144000" cy="584775"/>
          </a:xfrm>
          <a:prstGeom prst="rect">
            <a:avLst/>
          </a:prstGeom>
          <a:solidFill>
            <a:schemeClr val="accent2">
              <a:lumMod val="50000"/>
            </a:schemeClr>
          </a:solidFill>
        </p:spPr>
        <p:txBody>
          <a:bodyPr wrap="square" rtlCol="0">
            <a:spAutoFit/>
          </a:bodyPr>
          <a:lstStyle/>
          <a:p>
            <a:r>
              <a:rPr lang="en-US" sz="3200" dirty="0">
                <a:solidFill>
                  <a:schemeClr val="bg1"/>
                </a:solidFill>
              </a:rPr>
              <a:t>Simple wave model: Moving source</a:t>
            </a:r>
          </a:p>
        </p:txBody>
      </p:sp>
      <p:sp>
        <p:nvSpPr>
          <p:cNvPr id="9" name="TextBox 8">
            <a:extLst>
              <a:ext uri="{FF2B5EF4-FFF2-40B4-BE49-F238E27FC236}">
                <a16:creationId xmlns:a16="http://schemas.microsoft.com/office/drawing/2014/main" id="{0451C9D9-F7F4-F54B-B598-926FD62C3974}"/>
              </a:ext>
            </a:extLst>
          </p:cNvPr>
          <p:cNvSpPr txBox="1"/>
          <p:nvPr/>
        </p:nvSpPr>
        <p:spPr>
          <a:xfrm>
            <a:off x="0" y="5334000"/>
            <a:ext cx="9144000" cy="584775"/>
          </a:xfrm>
          <a:prstGeom prst="rect">
            <a:avLst/>
          </a:prstGeom>
          <a:solidFill>
            <a:schemeClr val="accent2">
              <a:lumMod val="50000"/>
            </a:schemeClr>
          </a:solidFill>
        </p:spPr>
        <p:txBody>
          <a:bodyPr wrap="square" rtlCol="0">
            <a:spAutoFit/>
          </a:bodyPr>
          <a:lstStyle/>
          <a:p>
            <a:pPr algn="ctr"/>
            <a:r>
              <a:rPr lang="en-US" sz="3200" dirty="0">
                <a:solidFill>
                  <a:schemeClr val="bg1"/>
                </a:solidFill>
              </a:rPr>
              <a:t>Time = t2</a:t>
            </a:r>
          </a:p>
        </p:txBody>
      </p:sp>
    </p:spTree>
    <p:extLst>
      <p:ext uri="{BB962C8B-B14F-4D97-AF65-F5344CB8AC3E}">
        <p14:creationId xmlns:p14="http://schemas.microsoft.com/office/powerpoint/2010/main" val="40115318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Doppler effect</a:t>
            </a:r>
          </a:p>
        </p:txBody>
      </p:sp>
      <p:sp>
        <p:nvSpPr>
          <p:cNvPr id="3" name="Oval 2">
            <a:extLst>
              <a:ext uri="{FF2B5EF4-FFF2-40B4-BE49-F238E27FC236}">
                <a16:creationId xmlns:a16="http://schemas.microsoft.com/office/drawing/2014/main" id="{C5530AEA-DD8F-F849-AEDB-18F8F10FF365}"/>
              </a:ext>
            </a:extLst>
          </p:cNvPr>
          <p:cNvSpPr/>
          <p:nvPr/>
        </p:nvSpPr>
        <p:spPr>
          <a:xfrm>
            <a:off x="4539344" y="3172097"/>
            <a:ext cx="509451" cy="509451"/>
          </a:xfrm>
          <a:prstGeom prst="ellipse">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8601394A-FC93-014A-B56D-9EE9FB50BDC9}"/>
              </a:ext>
            </a:extLst>
          </p:cNvPr>
          <p:cNvSpPr/>
          <p:nvPr/>
        </p:nvSpPr>
        <p:spPr>
          <a:xfrm>
            <a:off x="3857895" y="2699656"/>
            <a:ext cx="1454332" cy="1454332"/>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extBox 7">
            <a:extLst>
              <a:ext uri="{FF2B5EF4-FFF2-40B4-BE49-F238E27FC236}">
                <a16:creationId xmlns:a16="http://schemas.microsoft.com/office/drawing/2014/main" id="{D3007EBD-2E6E-284A-B62E-A19CB6A31372}"/>
              </a:ext>
            </a:extLst>
          </p:cNvPr>
          <p:cNvSpPr txBox="1"/>
          <p:nvPr/>
        </p:nvSpPr>
        <p:spPr>
          <a:xfrm>
            <a:off x="0" y="1066800"/>
            <a:ext cx="9144000" cy="584775"/>
          </a:xfrm>
          <a:prstGeom prst="rect">
            <a:avLst/>
          </a:prstGeom>
          <a:solidFill>
            <a:schemeClr val="accent2">
              <a:lumMod val="50000"/>
            </a:schemeClr>
          </a:solidFill>
        </p:spPr>
        <p:txBody>
          <a:bodyPr wrap="square" rtlCol="0">
            <a:spAutoFit/>
          </a:bodyPr>
          <a:lstStyle/>
          <a:p>
            <a:r>
              <a:rPr lang="en-US" sz="3200" dirty="0">
                <a:solidFill>
                  <a:schemeClr val="bg1"/>
                </a:solidFill>
              </a:rPr>
              <a:t>Simple wave model: Moving source</a:t>
            </a:r>
          </a:p>
        </p:txBody>
      </p:sp>
      <p:sp>
        <p:nvSpPr>
          <p:cNvPr id="9" name="Oval 8">
            <a:extLst>
              <a:ext uri="{FF2B5EF4-FFF2-40B4-BE49-F238E27FC236}">
                <a16:creationId xmlns:a16="http://schemas.microsoft.com/office/drawing/2014/main" id="{FCFCB860-86A3-B948-A2E4-FCA6B96FA410}"/>
              </a:ext>
            </a:extLst>
          </p:cNvPr>
          <p:cNvSpPr/>
          <p:nvPr/>
        </p:nvSpPr>
        <p:spPr>
          <a:xfrm>
            <a:off x="4735287" y="3368040"/>
            <a:ext cx="117565" cy="11756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6C6C015-EC90-C94C-A0E6-F9B37BBACE02}"/>
              </a:ext>
            </a:extLst>
          </p:cNvPr>
          <p:cNvSpPr txBox="1"/>
          <p:nvPr/>
        </p:nvSpPr>
        <p:spPr>
          <a:xfrm>
            <a:off x="0" y="5334000"/>
            <a:ext cx="9144000" cy="584775"/>
          </a:xfrm>
          <a:prstGeom prst="rect">
            <a:avLst/>
          </a:prstGeom>
          <a:solidFill>
            <a:schemeClr val="accent2">
              <a:lumMod val="50000"/>
            </a:schemeClr>
          </a:solidFill>
        </p:spPr>
        <p:txBody>
          <a:bodyPr wrap="square" rtlCol="0">
            <a:spAutoFit/>
          </a:bodyPr>
          <a:lstStyle/>
          <a:p>
            <a:pPr algn="ctr"/>
            <a:r>
              <a:rPr lang="en-US" sz="3200" dirty="0">
                <a:solidFill>
                  <a:schemeClr val="bg1"/>
                </a:solidFill>
              </a:rPr>
              <a:t>Time = t2</a:t>
            </a:r>
          </a:p>
        </p:txBody>
      </p:sp>
    </p:spTree>
    <p:extLst>
      <p:ext uri="{BB962C8B-B14F-4D97-AF65-F5344CB8AC3E}">
        <p14:creationId xmlns:p14="http://schemas.microsoft.com/office/powerpoint/2010/main" val="10685823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Doppler effect</a:t>
            </a:r>
          </a:p>
        </p:txBody>
      </p:sp>
      <p:sp>
        <p:nvSpPr>
          <p:cNvPr id="5" name="Oval 4">
            <a:extLst>
              <a:ext uri="{FF2B5EF4-FFF2-40B4-BE49-F238E27FC236}">
                <a16:creationId xmlns:a16="http://schemas.microsoft.com/office/drawing/2014/main" id="{8601394A-FC93-014A-B56D-9EE9FB50BDC9}"/>
              </a:ext>
            </a:extLst>
          </p:cNvPr>
          <p:cNvSpPr/>
          <p:nvPr/>
        </p:nvSpPr>
        <p:spPr>
          <a:xfrm>
            <a:off x="4066903" y="2699656"/>
            <a:ext cx="1454332" cy="1454332"/>
          </a:xfrm>
          <a:prstGeom prst="ellipse">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a:extLst>
              <a:ext uri="{FF2B5EF4-FFF2-40B4-BE49-F238E27FC236}">
                <a16:creationId xmlns:a16="http://schemas.microsoft.com/office/drawing/2014/main" id="{2152663C-9CB3-1246-9233-BF161CD45518}"/>
              </a:ext>
            </a:extLst>
          </p:cNvPr>
          <p:cNvSpPr/>
          <p:nvPr/>
        </p:nvSpPr>
        <p:spPr>
          <a:xfrm>
            <a:off x="3296842" y="2138603"/>
            <a:ext cx="2576439" cy="2576439"/>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extBox 7">
            <a:extLst>
              <a:ext uri="{FF2B5EF4-FFF2-40B4-BE49-F238E27FC236}">
                <a16:creationId xmlns:a16="http://schemas.microsoft.com/office/drawing/2014/main" id="{4A526C66-3073-F146-A0BF-D45FBB39DBE8}"/>
              </a:ext>
            </a:extLst>
          </p:cNvPr>
          <p:cNvSpPr txBox="1"/>
          <p:nvPr/>
        </p:nvSpPr>
        <p:spPr>
          <a:xfrm>
            <a:off x="0" y="1066800"/>
            <a:ext cx="9144000" cy="584775"/>
          </a:xfrm>
          <a:prstGeom prst="rect">
            <a:avLst/>
          </a:prstGeom>
          <a:solidFill>
            <a:schemeClr val="accent2">
              <a:lumMod val="50000"/>
            </a:schemeClr>
          </a:solidFill>
        </p:spPr>
        <p:txBody>
          <a:bodyPr wrap="square" rtlCol="0">
            <a:spAutoFit/>
          </a:bodyPr>
          <a:lstStyle/>
          <a:p>
            <a:r>
              <a:rPr lang="en-US" sz="3200" dirty="0">
                <a:solidFill>
                  <a:schemeClr val="bg1"/>
                </a:solidFill>
              </a:rPr>
              <a:t>Simple wave model: Moving source</a:t>
            </a:r>
          </a:p>
        </p:txBody>
      </p:sp>
      <p:sp>
        <p:nvSpPr>
          <p:cNvPr id="9" name="TextBox 8">
            <a:extLst>
              <a:ext uri="{FF2B5EF4-FFF2-40B4-BE49-F238E27FC236}">
                <a16:creationId xmlns:a16="http://schemas.microsoft.com/office/drawing/2014/main" id="{597F6E05-822C-7743-95A3-A26C1F3822AE}"/>
              </a:ext>
            </a:extLst>
          </p:cNvPr>
          <p:cNvSpPr txBox="1"/>
          <p:nvPr/>
        </p:nvSpPr>
        <p:spPr>
          <a:xfrm>
            <a:off x="0" y="5334000"/>
            <a:ext cx="9144000" cy="584775"/>
          </a:xfrm>
          <a:prstGeom prst="rect">
            <a:avLst/>
          </a:prstGeom>
          <a:solidFill>
            <a:schemeClr val="accent2">
              <a:lumMod val="50000"/>
            </a:schemeClr>
          </a:solidFill>
        </p:spPr>
        <p:txBody>
          <a:bodyPr wrap="square" rtlCol="0">
            <a:spAutoFit/>
          </a:bodyPr>
          <a:lstStyle/>
          <a:p>
            <a:pPr algn="ctr"/>
            <a:r>
              <a:rPr lang="en-US" sz="3200" dirty="0">
                <a:solidFill>
                  <a:schemeClr val="bg1"/>
                </a:solidFill>
              </a:rPr>
              <a:t>Time = t3</a:t>
            </a:r>
          </a:p>
        </p:txBody>
      </p:sp>
      <p:sp>
        <p:nvSpPr>
          <p:cNvPr id="10" name="Oval 9">
            <a:extLst>
              <a:ext uri="{FF2B5EF4-FFF2-40B4-BE49-F238E27FC236}">
                <a16:creationId xmlns:a16="http://schemas.microsoft.com/office/drawing/2014/main" id="{2C999AA0-B1CE-1946-B5E9-C827E16B7E42}"/>
              </a:ext>
            </a:extLst>
          </p:cNvPr>
          <p:cNvSpPr/>
          <p:nvPr/>
        </p:nvSpPr>
        <p:spPr>
          <a:xfrm>
            <a:off x="4735287" y="3368040"/>
            <a:ext cx="117565" cy="11756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80006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Doppler effect</a:t>
            </a:r>
          </a:p>
        </p:txBody>
      </p:sp>
      <p:sp>
        <p:nvSpPr>
          <p:cNvPr id="4" name="Oval 3">
            <a:extLst>
              <a:ext uri="{FF2B5EF4-FFF2-40B4-BE49-F238E27FC236}">
                <a16:creationId xmlns:a16="http://schemas.microsoft.com/office/drawing/2014/main" id="{BF700BD3-1957-F649-BDBC-2E81A1789329}"/>
              </a:ext>
            </a:extLst>
          </p:cNvPr>
          <p:cNvSpPr/>
          <p:nvPr/>
        </p:nvSpPr>
        <p:spPr>
          <a:xfrm>
            <a:off x="4944295" y="3368040"/>
            <a:ext cx="117565" cy="11756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601394A-FC93-014A-B56D-9EE9FB50BDC9}"/>
              </a:ext>
            </a:extLst>
          </p:cNvPr>
          <p:cNvSpPr/>
          <p:nvPr/>
        </p:nvSpPr>
        <p:spPr>
          <a:xfrm>
            <a:off x="4066903" y="2699656"/>
            <a:ext cx="1454332" cy="1454332"/>
          </a:xfrm>
          <a:prstGeom prst="ellipse">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a:extLst>
              <a:ext uri="{FF2B5EF4-FFF2-40B4-BE49-F238E27FC236}">
                <a16:creationId xmlns:a16="http://schemas.microsoft.com/office/drawing/2014/main" id="{2152663C-9CB3-1246-9233-BF161CD45518}"/>
              </a:ext>
            </a:extLst>
          </p:cNvPr>
          <p:cNvSpPr/>
          <p:nvPr/>
        </p:nvSpPr>
        <p:spPr>
          <a:xfrm>
            <a:off x="3296842" y="2138603"/>
            <a:ext cx="2576439" cy="2576439"/>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extBox 7">
            <a:extLst>
              <a:ext uri="{FF2B5EF4-FFF2-40B4-BE49-F238E27FC236}">
                <a16:creationId xmlns:a16="http://schemas.microsoft.com/office/drawing/2014/main" id="{4A526C66-3073-F146-A0BF-D45FBB39DBE8}"/>
              </a:ext>
            </a:extLst>
          </p:cNvPr>
          <p:cNvSpPr txBox="1"/>
          <p:nvPr/>
        </p:nvSpPr>
        <p:spPr>
          <a:xfrm>
            <a:off x="0" y="1066800"/>
            <a:ext cx="9144000" cy="584775"/>
          </a:xfrm>
          <a:prstGeom prst="rect">
            <a:avLst/>
          </a:prstGeom>
          <a:solidFill>
            <a:schemeClr val="accent2">
              <a:lumMod val="50000"/>
            </a:schemeClr>
          </a:solidFill>
        </p:spPr>
        <p:txBody>
          <a:bodyPr wrap="square" rtlCol="0">
            <a:spAutoFit/>
          </a:bodyPr>
          <a:lstStyle/>
          <a:p>
            <a:r>
              <a:rPr lang="en-US" sz="3200" dirty="0">
                <a:solidFill>
                  <a:schemeClr val="bg1"/>
                </a:solidFill>
              </a:rPr>
              <a:t>Simple wave model: Moving source</a:t>
            </a:r>
          </a:p>
        </p:txBody>
      </p:sp>
      <p:sp>
        <p:nvSpPr>
          <p:cNvPr id="9" name="TextBox 8">
            <a:extLst>
              <a:ext uri="{FF2B5EF4-FFF2-40B4-BE49-F238E27FC236}">
                <a16:creationId xmlns:a16="http://schemas.microsoft.com/office/drawing/2014/main" id="{597F6E05-822C-7743-95A3-A26C1F3822AE}"/>
              </a:ext>
            </a:extLst>
          </p:cNvPr>
          <p:cNvSpPr txBox="1"/>
          <p:nvPr/>
        </p:nvSpPr>
        <p:spPr>
          <a:xfrm>
            <a:off x="0" y="5334000"/>
            <a:ext cx="9144000" cy="584775"/>
          </a:xfrm>
          <a:prstGeom prst="rect">
            <a:avLst/>
          </a:prstGeom>
          <a:solidFill>
            <a:schemeClr val="accent2">
              <a:lumMod val="50000"/>
            </a:schemeClr>
          </a:solidFill>
        </p:spPr>
        <p:txBody>
          <a:bodyPr wrap="square" rtlCol="0">
            <a:spAutoFit/>
          </a:bodyPr>
          <a:lstStyle/>
          <a:p>
            <a:pPr algn="ctr"/>
            <a:r>
              <a:rPr lang="en-US" sz="3200" dirty="0">
                <a:solidFill>
                  <a:schemeClr val="bg1"/>
                </a:solidFill>
              </a:rPr>
              <a:t>Time = t3</a:t>
            </a:r>
          </a:p>
        </p:txBody>
      </p:sp>
    </p:spTree>
    <p:extLst>
      <p:ext uri="{BB962C8B-B14F-4D97-AF65-F5344CB8AC3E}">
        <p14:creationId xmlns:p14="http://schemas.microsoft.com/office/powerpoint/2010/main" val="38116832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Doppler effect</a:t>
            </a:r>
          </a:p>
        </p:txBody>
      </p:sp>
      <p:sp>
        <p:nvSpPr>
          <p:cNvPr id="3" name="Oval 2">
            <a:extLst>
              <a:ext uri="{FF2B5EF4-FFF2-40B4-BE49-F238E27FC236}">
                <a16:creationId xmlns:a16="http://schemas.microsoft.com/office/drawing/2014/main" id="{C5530AEA-DD8F-F849-AEDB-18F8F10FF365}"/>
              </a:ext>
            </a:extLst>
          </p:cNvPr>
          <p:cNvSpPr/>
          <p:nvPr/>
        </p:nvSpPr>
        <p:spPr>
          <a:xfrm>
            <a:off x="4748352" y="3172097"/>
            <a:ext cx="509451" cy="509451"/>
          </a:xfrm>
          <a:prstGeom prst="ellipse">
            <a:avLst/>
          </a:prstGeom>
          <a:noFill/>
          <a:ln w="412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BF700BD3-1957-F649-BDBC-2E81A1789329}"/>
              </a:ext>
            </a:extLst>
          </p:cNvPr>
          <p:cNvSpPr/>
          <p:nvPr/>
        </p:nvSpPr>
        <p:spPr>
          <a:xfrm>
            <a:off x="4944295" y="3368040"/>
            <a:ext cx="117565" cy="11756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601394A-FC93-014A-B56D-9EE9FB50BDC9}"/>
              </a:ext>
            </a:extLst>
          </p:cNvPr>
          <p:cNvSpPr/>
          <p:nvPr/>
        </p:nvSpPr>
        <p:spPr>
          <a:xfrm>
            <a:off x="4066903" y="2699656"/>
            <a:ext cx="1454332" cy="1454332"/>
          </a:xfrm>
          <a:prstGeom prst="ellipse">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a:extLst>
              <a:ext uri="{FF2B5EF4-FFF2-40B4-BE49-F238E27FC236}">
                <a16:creationId xmlns:a16="http://schemas.microsoft.com/office/drawing/2014/main" id="{2152663C-9CB3-1246-9233-BF161CD45518}"/>
              </a:ext>
            </a:extLst>
          </p:cNvPr>
          <p:cNvSpPr/>
          <p:nvPr/>
        </p:nvSpPr>
        <p:spPr>
          <a:xfrm>
            <a:off x="3296842" y="2138603"/>
            <a:ext cx="2576439" cy="2576439"/>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extBox 7">
            <a:extLst>
              <a:ext uri="{FF2B5EF4-FFF2-40B4-BE49-F238E27FC236}">
                <a16:creationId xmlns:a16="http://schemas.microsoft.com/office/drawing/2014/main" id="{0A8543A0-89B3-A647-AB52-EF5B519D7010}"/>
              </a:ext>
            </a:extLst>
          </p:cNvPr>
          <p:cNvSpPr txBox="1"/>
          <p:nvPr/>
        </p:nvSpPr>
        <p:spPr>
          <a:xfrm>
            <a:off x="0" y="1066800"/>
            <a:ext cx="9144000" cy="584775"/>
          </a:xfrm>
          <a:prstGeom prst="rect">
            <a:avLst/>
          </a:prstGeom>
          <a:solidFill>
            <a:schemeClr val="accent2">
              <a:lumMod val="50000"/>
            </a:schemeClr>
          </a:solidFill>
        </p:spPr>
        <p:txBody>
          <a:bodyPr wrap="square" rtlCol="0">
            <a:spAutoFit/>
          </a:bodyPr>
          <a:lstStyle/>
          <a:p>
            <a:r>
              <a:rPr lang="en-US" sz="3200" dirty="0">
                <a:solidFill>
                  <a:schemeClr val="bg1"/>
                </a:solidFill>
              </a:rPr>
              <a:t>Simple wave model: Moving source</a:t>
            </a:r>
          </a:p>
        </p:txBody>
      </p:sp>
      <p:sp>
        <p:nvSpPr>
          <p:cNvPr id="9" name="TextBox 8">
            <a:extLst>
              <a:ext uri="{FF2B5EF4-FFF2-40B4-BE49-F238E27FC236}">
                <a16:creationId xmlns:a16="http://schemas.microsoft.com/office/drawing/2014/main" id="{6AE409AB-C866-9A4E-ACB4-C7D08EDEBDF6}"/>
              </a:ext>
            </a:extLst>
          </p:cNvPr>
          <p:cNvSpPr txBox="1"/>
          <p:nvPr/>
        </p:nvSpPr>
        <p:spPr>
          <a:xfrm>
            <a:off x="0" y="5334000"/>
            <a:ext cx="9144000" cy="584775"/>
          </a:xfrm>
          <a:prstGeom prst="rect">
            <a:avLst/>
          </a:prstGeom>
          <a:solidFill>
            <a:schemeClr val="accent2">
              <a:lumMod val="50000"/>
            </a:schemeClr>
          </a:solidFill>
        </p:spPr>
        <p:txBody>
          <a:bodyPr wrap="square" rtlCol="0">
            <a:spAutoFit/>
          </a:bodyPr>
          <a:lstStyle/>
          <a:p>
            <a:pPr algn="ctr"/>
            <a:r>
              <a:rPr lang="en-US" sz="3200" dirty="0">
                <a:solidFill>
                  <a:schemeClr val="bg1"/>
                </a:solidFill>
              </a:rPr>
              <a:t>Time = t3</a:t>
            </a:r>
          </a:p>
        </p:txBody>
      </p:sp>
    </p:spTree>
    <p:extLst>
      <p:ext uri="{BB962C8B-B14F-4D97-AF65-F5344CB8AC3E}">
        <p14:creationId xmlns:p14="http://schemas.microsoft.com/office/powerpoint/2010/main" val="13757557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Doppler effect</a:t>
            </a:r>
          </a:p>
        </p:txBody>
      </p:sp>
      <p:sp>
        <p:nvSpPr>
          <p:cNvPr id="3" name="Oval 2">
            <a:extLst>
              <a:ext uri="{FF2B5EF4-FFF2-40B4-BE49-F238E27FC236}">
                <a16:creationId xmlns:a16="http://schemas.microsoft.com/office/drawing/2014/main" id="{C5530AEA-DD8F-F849-AEDB-18F8F10FF365}"/>
              </a:ext>
            </a:extLst>
          </p:cNvPr>
          <p:cNvSpPr/>
          <p:nvPr/>
        </p:nvSpPr>
        <p:spPr>
          <a:xfrm>
            <a:off x="4748352" y="3172097"/>
            <a:ext cx="509451" cy="509451"/>
          </a:xfrm>
          <a:prstGeom prst="ellipse">
            <a:avLst/>
          </a:prstGeom>
          <a:noFill/>
          <a:ln w="412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BF700BD3-1957-F649-BDBC-2E81A1789329}"/>
              </a:ext>
            </a:extLst>
          </p:cNvPr>
          <p:cNvSpPr/>
          <p:nvPr/>
        </p:nvSpPr>
        <p:spPr>
          <a:xfrm>
            <a:off x="4944295" y="3368040"/>
            <a:ext cx="117565" cy="11756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601394A-FC93-014A-B56D-9EE9FB50BDC9}"/>
              </a:ext>
            </a:extLst>
          </p:cNvPr>
          <p:cNvSpPr/>
          <p:nvPr/>
        </p:nvSpPr>
        <p:spPr>
          <a:xfrm>
            <a:off x="4066903" y="2699656"/>
            <a:ext cx="1454332" cy="1454332"/>
          </a:xfrm>
          <a:prstGeom prst="ellipse">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a:extLst>
              <a:ext uri="{FF2B5EF4-FFF2-40B4-BE49-F238E27FC236}">
                <a16:creationId xmlns:a16="http://schemas.microsoft.com/office/drawing/2014/main" id="{2152663C-9CB3-1246-9233-BF161CD45518}"/>
              </a:ext>
            </a:extLst>
          </p:cNvPr>
          <p:cNvSpPr/>
          <p:nvPr/>
        </p:nvSpPr>
        <p:spPr>
          <a:xfrm>
            <a:off x="3296842" y="2138603"/>
            <a:ext cx="2576439" cy="2576439"/>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extBox 7">
            <a:extLst>
              <a:ext uri="{FF2B5EF4-FFF2-40B4-BE49-F238E27FC236}">
                <a16:creationId xmlns:a16="http://schemas.microsoft.com/office/drawing/2014/main" id="{0A8543A0-89B3-A647-AB52-EF5B519D7010}"/>
              </a:ext>
            </a:extLst>
          </p:cNvPr>
          <p:cNvSpPr txBox="1"/>
          <p:nvPr/>
        </p:nvSpPr>
        <p:spPr>
          <a:xfrm>
            <a:off x="0" y="1066800"/>
            <a:ext cx="9144000" cy="584775"/>
          </a:xfrm>
          <a:prstGeom prst="rect">
            <a:avLst/>
          </a:prstGeom>
          <a:solidFill>
            <a:schemeClr val="accent2">
              <a:lumMod val="50000"/>
            </a:schemeClr>
          </a:solidFill>
        </p:spPr>
        <p:txBody>
          <a:bodyPr wrap="square" rtlCol="0">
            <a:spAutoFit/>
          </a:bodyPr>
          <a:lstStyle/>
          <a:p>
            <a:r>
              <a:rPr lang="en-US" sz="3200" dirty="0">
                <a:solidFill>
                  <a:schemeClr val="bg1"/>
                </a:solidFill>
              </a:rPr>
              <a:t>Simple wave model: Moving source</a:t>
            </a:r>
          </a:p>
        </p:txBody>
      </p:sp>
      <p:sp>
        <p:nvSpPr>
          <p:cNvPr id="9" name="TextBox 8">
            <a:extLst>
              <a:ext uri="{FF2B5EF4-FFF2-40B4-BE49-F238E27FC236}">
                <a16:creationId xmlns:a16="http://schemas.microsoft.com/office/drawing/2014/main" id="{6AE409AB-C866-9A4E-ACB4-C7D08EDEBDF6}"/>
              </a:ext>
            </a:extLst>
          </p:cNvPr>
          <p:cNvSpPr txBox="1"/>
          <p:nvPr/>
        </p:nvSpPr>
        <p:spPr>
          <a:xfrm>
            <a:off x="0" y="5334000"/>
            <a:ext cx="9144000" cy="584775"/>
          </a:xfrm>
          <a:prstGeom prst="rect">
            <a:avLst/>
          </a:prstGeom>
          <a:solidFill>
            <a:schemeClr val="accent2">
              <a:lumMod val="50000"/>
            </a:schemeClr>
          </a:solidFill>
        </p:spPr>
        <p:txBody>
          <a:bodyPr wrap="square" rtlCol="0">
            <a:spAutoFit/>
          </a:bodyPr>
          <a:lstStyle/>
          <a:p>
            <a:pPr algn="ctr"/>
            <a:r>
              <a:rPr lang="en-US" sz="3200" dirty="0">
                <a:solidFill>
                  <a:schemeClr val="bg1"/>
                </a:solidFill>
              </a:rPr>
              <a:t>Time = t3</a:t>
            </a:r>
          </a:p>
        </p:txBody>
      </p:sp>
      <p:cxnSp>
        <p:nvCxnSpPr>
          <p:cNvPr id="10" name="Straight Connector 9">
            <a:extLst>
              <a:ext uri="{FF2B5EF4-FFF2-40B4-BE49-F238E27FC236}">
                <a16:creationId xmlns:a16="http://schemas.microsoft.com/office/drawing/2014/main" id="{CDACBB62-2CE7-A04E-AD84-627CC1C5E29A}"/>
              </a:ext>
            </a:extLst>
          </p:cNvPr>
          <p:cNvCxnSpPr>
            <a:cxnSpLocks/>
          </p:cNvCxnSpPr>
          <p:nvPr/>
        </p:nvCxnSpPr>
        <p:spPr>
          <a:xfrm flipH="1">
            <a:off x="5530034" y="3429000"/>
            <a:ext cx="371175" cy="0"/>
          </a:xfrm>
          <a:prstGeom prst="line">
            <a:avLst/>
          </a:prstGeom>
          <a:ln w="317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A47BAD8-18A6-0045-96ED-0746F7259561}"/>
              </a:ext>
            </a:extLst>
          </p:cNvPr>
          <p:cNvSpPr txBox="1"/>
          <p:nvPr/>
        </p:nvSpPr>
        <p:spPr>
          <a:xfrm>
            <a:off x="6096725" y="4154912"/>
            <a:ext cx="3086189" cy="523220"/>
          </a:xfrm>
          <a:prstGeom prst="rect">
            <a:avLst/>
          </a:prstGeom>
          <a:noFill/>
        </p:spPr>
        <p:txBody>
          <a:bodyPr wrap="square" rtlCol="0">
            <a:spAutoFit/>
          </a:bodyPr>
          <a:lstStyle/>
          <a:p>
            <a:pPr algn="ctr"/>
            <a:r>
              <a:rPr lang="en-US" sz="2000" dirty="0"/>
              <a:t>Wavelength = </a:t>
            </a:r>
            <a:r>
              <a:rPr lang="en-US" sz="2800" dirty="0"/>
              <a:t>λ</a:t>
            </a:r>
            <a:r>
              <a:rPr lang="en-US" sz="2800" baseline="-25000" dirty="0"/>
              <a:t>1</a:t>
            </a:r>
            <a:r>
              <a:rPr lang="en-US" sz="2800" dirty="0"/>
              <a:t> </a:t>
            </a:r>
            <a:r>
              <a:rPr lang="en-US" sz="2000" dirty="0"/>
              <a:t>meters</a:t>
            </a:r>
          </a:p>
        </p:txBody>
      </p:sp>
      <p:sp>
        <p:nvSpPr>
          <p:cNvPr id="12" name="Freeform 11">
            <a:extLst>
              <a:ext uri="{FF2B5EF4-FFF2-40B4-BE49-F238E27FC236}">
                <a16:creationId xmlns:a16="http://schemas.microsoft.com/office/drawing/2014/main" id="{35AC3463-2A38-4544-83F3-785BBEF0EDC3}"/>
              </a:ext>
            </a:extLst>
          </p:cNvPr>
          <p:cNvSpPr/>
          <p:nvPr/>
        </p:nvSpPr>
        <p:spPr>
          <a:xfrm rot="5750195">
            <a:off x="6192267" y="3085087"/>
            <a:ext cx="585078" cy="1568736"/>
          </a:xfrm>
          <a:custGeom>
            <a:avLst/>
            <a:gdLst>
              <a:gd name="connsiteX0" fmla="*/ 0 w 1841863"/>
              <a:gd name="connsiteY0" fmla="*/ 1567543 h 1567543"/>
              <a:gd name="connsiteX1" fmla="*/ 1410789 w 1841863"/>
              <a:gd name="connsiteY1" fmla="*/ 1214846 h 1567543"/>
              <a:gd name="connsiteX2" fmla="*/ 1841863 w 1841863"/>
              <a:gd name="connsiteY2" fmla="*/ 0 h 1567543"/>
            </a:gdLst>
            <a:ahLst/>
            <a:cxnLst>
              <a:cxn ang="0">
                <a:pos x="connsiteX0" y="connsiteY0"/>
              </a:cxn>
              <a:cxn ang="0">
                <a:pos x="connsiteX1" y="connsiteY1"/>
              </a:cxn>
              <a:cxn ang="0">
                <a:pos x="connsiteX2" y="connsiteY2"/>
              </a:cxn>
            </a:cxnLst>
            <a:rect l="l" t="t" r="r" b="b"/>
            <a:pathLst>
              <a:path w="1841863" h="1567543">
                <a:moveTo>
                  <a:pt x="0" y="1567543"/>
                </a:moveTo>
                <a:cubicBezTo>
                  <a:pt x="551906" y="1521823"/>
                  <a:pt x="1103812" y="1476103"/>
                  <a:pt x="1410789" y="1214846"/>
                </a:cubicBezTo>
                <a:cubicBezTo>
                  <a:pt x="1717766" y="953589"/>
                  <a:pt x="1779814" y="476794"/>
                  <a:pt x="1841863" y="0"/>
                </a:cubicBezTo>
              </a:path>
            </a:pathLst>
          </a:custGeom>
          <a:noFill/>
          <a:ln w="22225">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A28ADDC-561B-7D4F-9D77-7AC6F486A4C8}"/>
              </a:ext>
            </a:extLst>
          </p:cNvPr>
          <p:cNvCxnSpPr>
            <a:cxnSpLocks/>
          </p:cNvCxnSpPr>
          <p:nvPr/>
        </p:nvCxnSpPr>
        <p:spPr>
          <a:xfrm flipH="1">
            <a:off x="3289256" y="3444240"/>
            <a:ext cx="741693" cy="0"/>
          </a:xfrm>
          <a:prstGeom prst="line">
            <a:avLst/>
          </a:prstGeom>
          <a:ln w="444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5D475F7-CAA3-6E46-AD81-9C0090B52D75}"/>
              </a:ext>
            </a:extLst>
          </p:cNvPr>
          <p:cNvSpPr txBox="1"/>
          <p:nvPr/>
        </p:nvSpPr>
        <p:spPr>
          <a:xfrm>
            <a:off x="216436" y="4166516"/>
            <a:ext cx="3086189" cy="523220"/>
          </a:xfrm>
          <a:prstGeom prst="rect">
            <a:avLst/>
          </a:prstGeom>
          <a:noFill/>
        </p:spPr>
        <p:txBody>
          <a:bodyPr wrap="square" rtlCol="0">
            <a:spAutoFit/>
          </a:bodyPr>
          <a:lstStyle/>
          <a:p>
            <a:pPr algn="ctr"/>
            <a:r>
              <a:rPr lang="en-US" sz="2000" dirty="0"/>
              <a:t>Wavelength = </a:t>
            </a:r>
            <a:r>
              <a:rPr lang="en-US" sz="2800" dirty="0"/>
              <a:t>λ</a:t>
            </a:r>
            <a:r>
              <a:rPr lang="en-US" sz="2800" baseline="-25000" dirty="0"/>
              <a:t>2</a:t>
            </a:r>
            <a:r>
              <a:rPr lang="en-US" sz="2800" dirty="0"/>
              <a:t> </a:t>
            </a:r>
            <a:r>
              <a:rPr lang="en-US" sz="2000" dirty="0"/>
              <a:t>meters</a:t>
            </a:r>
          </a:p>
        </p:txBody>
      </p:sp>
      <p:sp>
        <p:nvSpPr>
          <p:cNvPr id="15" name="Freeform 14">
            <a:extLst>
              <a:ext uri="{FF2B5EF4-FFF2-40B4-BE49-F238E27FC236}">
                <a16:creationId xmlns:a16="http://schemas.microsoft.com/office/drawing/2014/main" id="{13155699-E962-FD48-A1C6-FA5838EC5EC8}"/>
              </a:ext>
            </a:extLst>
          </p:cNvPr>
          <p:cNvSpPr/>
          <p:nvPr/>
        </p:nvSpPr>
        <p:spPr>
          <a:xfrm rot="5152968" flipV="1">
            <a:off x="2780859" y="3259857"/>
            <a:ext cx="585078" cy="1219194"/>
          </a:xfrm>
          <a:custGeom>
            <a:avLst/>
            <a:gdLst>
              <a:gd name="connsiteX0" fmla="*/ 0 w 1841863"/>
              <a:gd name="connsiteY0" fmla="*/ 1567543 h 1567543"/>
              <a:gd name="connsiteX1" fmla="*/ 1410789 w 1841863"/>
              <a:gd name="connsiteY1" fmla="*/ 1214846 h 1567543"/>
              <a:gd name="connsiteX2" fmla="*/ 1841863 w 1841863"/>
              <a:gd name="connsiteY2" fmla="*/ 0 h 1567543"/>
            </a:gdLst>
            <a:ahLst/>
            <a:cxnLst>
              <a:cxn ang="0">
                <a:pos x="connsiteX0" y="connsiteY0"/>
              </a:cxn>
              <a:cxn ang="0">
                <a:pos x="connsiteX1" y="connsiteY1"/>
              </a:cxn>
              <a:cxn ang="0">
                <a:pos x="connsiteX2" y="connsiteY2"/>
              </a:cxn>
            </a:cxnLst>
            <a:rect l="l" t="t" r="r" b="b"/>
            <a:pathLst>
              <a:path w="1841863" h="1567543">
                <a:moveTo>
                  <a:pt x="0" y="1567543"/>
                </a:moveTo>
                <a:cubicBezTo>
                  <a:pt x="551906" y="1521823"/>
                  <a:pt x="1103812" y="1476103"/>
                  <a:pt x="1410789" y="1214846"/>
                </a:cubicBezTo>
                <a:cubicBezTo>
                  <a:pt x="1717766" y="953589"/>
                  <a:pt x="1779814" y="476794"/>
                  <a:pt x="1841863" y="0"/>
                </a:cubicBezTo>
              </a:path>
            </a:pathLst>
          </a:custGeom>
          <a:noFill/>
          <a:ln w="22225">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8BC3348-3D07-5647-940E-08A5FD8710C6}"/>
              </a:ext>
            </a:extLst>
          </p:cNvPr>
          <p:cNvSpPr txBox="1"/>
          <p:nvPr/>
        </p:nvSpPr>
        <p:spPr>
          <a:xfrm>
            <a:off x="182725" y="1812271"/>
            <a:ext cx="3683881" cy="523220"/>
          </a:xfrm>
          <a:prstGeom prst="rect">
            <a:avLst/>
          </a:prstGeom>
          <a:noFill/>
        </p:spPr>
        <p:txBody>
          <a:bodyPr wrap="square" rtlCol="0">
            <a:spAutoFit/>
          </a:bodyPr>
          <a:lstStyle/>
          <a:p>
            <a:pPr algn="ctr"/>
            <a:r>
              <a:rPr lang="en-US" sz="2000" dirty="0"/>
              <a:t>Actual wavelength = </a:t>
            </a:r>
            <a:r>
              <a:rPr lang="en-US" sz="2800" dirty="0" err="1"/>
              <a:t>λ</a:t>
            </a:r>
            <a:r>
              <a:rPr lang="en-US" sz="2800" dirty="0"/>
              <a:t> </a:t>
            </a:r>
            <a:r>
              <a:rPr lang="en-US" sz="2000" dirty="0"/>
              <a:t>meters</a:t>
            </a:r>
          </a:p>
        </p:txBody>
      </p:sp>
    </p:spTree>
    <p:extLst>
      <p:ext uri="{BB962C8B-B14F-4D97-AF65-F5344CB8AC3E}">
        <p14:creationId xmlns:p14="http://schemas.microsoft.com/office/powerpoint/2010/main" val="8755936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Doppler effect</a:t>
            </a:r>
          </a:p>
        </p:txBody>
      </p:sp>
      <p:sp>
        <p:nvSpPr>
          <p:cNvPr id="3" name="Oval 2">
            <a:extLst>
              <a:ext uri="{FF2B5EF4-FFF2-40B4-BE49-F238E27FC236}">
                <a16:creationId xmlns:a16="http://schemas.microsoft.com/office/drawing/2014/main" id="{C5530AEA-DD8F-F849-AEDB-18F8F10FF365}"/>
              </a:ext>
            </a:extLst>
          </p:cNvPr>
          <p:cNvSpPr/>
          <p:nvPr/>
        </p:nvSpPr>
        <p:spPr>
          <a:xfrm>
            <a:off x="4748352" y="3172097"/>
            <a:ext cx="509451" cy="509451"/>
          </a:xfrm>
          <a:prstGeom prst="ellipse">
            <a:avLst/>
          </a:prstGeom>
          <a:noFill/>
          <a:ln w="412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BF700BD3-1957-F649-BDBC-2E81A1789329}"/>
              </a:ext>
            </a:extLst>
          </p:cNvPr>
          <p:cNvSpPr/>
          <p:nvPr/>
        </p:nvSpPr>
        <p:spPr>
          <a:xfrm>
            <a:off x="4944295" y="3368040"/>
            <a:ext cx="117565" cy="11756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601394A-FC93-014A-B56D-9EE9FB50BDC9}"/>
              </a:ext>
            </a:extLst>
          </p:cNvPr>
          <p:cNvSpPr/>
          <p:nvPr/>
        </p:nvSpPr>
        <p:spPr>
          <a:xfrm>
            <a:off x="4066903" y="2699656"/>
            <a:ext cx="1454332" cy="1454332"/>
          </a:xfrm>
          <a:prstGeom prst="ellipse">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a:extLst>
              <a:ext uri="{FF2B5EF4-FFF2-40B4-BE49-F238E27FC236}">
                <a16:creationId xmlns:a16="http://schemas.microsoft.com/office/drawing/2014/main" id="{2152663C-9CB3-1246-9233-BF161CD45518}"/>
              </a:ext>
            </a:extLst>
          </p:cNvPr>
          <p:cNvSpPr/>
          <p:nvPr/>
        </p:nvSpPr>
        <p:spPr>
          <a:xfrm>
            <a:off x="3296842" y="2138603"/>
            <a:ext cx="2576439" cy="2576439"/>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extBox 7">
            <a:extLst>
              <a:ext uri="{FF2B5EF4-FFF2-40B4-BE49-F238E27FC236}">
                <a16:creationId xmlns:a16="http://schemas.microsoft.com/office/drawing/2014/main" id="{0A8543A0-89B3-A647-AB52-EF5B519D7010}"/>
              </a:ext>
            </a:extLst>
          </p:cNvPr>
          <p:cNvSpPr txBox="1"/>
          <p:nvPr/>
        </p:nvSpPr>
        <p:spPr>
          <a:xfrm>
            <a:off x="0" y="1066800"/>
            <a:ext cx="9144000" cy="584775"/>
          </a:xfrm>
          <a:prstGeom prst="rect">
            <a:avLst/>
          </a:prstGeom>
          <a:solidFill>
            <a:schemeClr val="accent2">
              <a:lumMod val="50000"/>
            </a:schemeClr>
          </a:solidFill>
        </p:spPr>
        <p:txBody>
          <a:bodyPr wrap="square" rtlCol="0">
            <a:spAutoFit/>
          </a:bodyPr>
          <a:lstStyle/>
          <a:p>
            <a:r>
              <a:rPr lang="en-US" sz="3200" dirty="0">
                <a:solidFill>
                  <a:schemeClr val="bg1"/>
                </a:solidFill>
              </a:rPr>
              <a:t>Simple wave model: Moving source</a:t>
            </a:r>
          </a:p>
        </p:txBody>
      </p:sp>
      <p:sp>
        <p:nvSpPr>
          <p:cNvPr id="9" name="TextBox 8">
            <a:extLst>
              <a:ext uri="{FF2B5EF4-FFF2-40B4-BE49-F238E27FC236}">
                <a16:creationId xmlns:a16="http://schemas.microsoft.com/office/drawing/2014/main" id="{6AE409AB-C866-9A4E-ACB4-C7D08EDEBDF6}"/>
              </a:ext>
            </a:extLst>
          </p:cNvPr>
          <p:cNvSpPr txBox="1"/>
          <p:nvPr/>
        </p:nvSpPr>
        <p:spPr>
          <a:xfrm>
            <a:off x="0" y="5334000"/>
            <a:ext cx="9144000" cy="584775"/>
          </a:xfrm>
          <a:prstGeom prst="rect">
            <a:avLst/>
          </a:prstGeom>
          <a:solidFill>
            <a:schemeClr val="accent2">
              <a:lumMod val="50000"/>
            </a:schemeClr>
          </a:solidFill>
        </p:spPr>
        <p:txBody>
          <a:bodyPr wrap="square" rtlCol="0">
            <a:spAutoFit/>
          </a:bodyPr>
          <a:lstStyle/>
          <a:p>
            <a:pPr algn="ctr"/>
            <a:r>
              <a:rPr lang="en-US" sz="3200" dirty="0">
                <a:solidFill>
                  <a:schemeClr val="bg1"/>
                </a:solidFill>
              </a:rPr>
              <a:t>Time = t3</a:t>
            </a:r>
          </a:p>
        </p:txBody>
      </p:sp>
      <p:cxnSp>
        <p:nvCxnSpPr>
          <p:cNvPr id="10" name="Straight Connector 9">
            <a:extLst>
              <a:ext uri="{FF2B5EF4-FFF2-40B4-BE49-F238E27FC236}">
                <a16:creationId xmlns:a16="http://schemas.microsoft.com/office/drawing/2014/main" id="{CDACBB62-2CE7-A04E-AD84-627CC1C5E29A}"/>
              </a:ext>
            </a:extLst>
          </p:cNvPr>
          <p:cNvCxnSpPr>
            <a:cxnSpLocks/>
          </p:cNvCxnSpPr>
          <p:nvPr/>
        </p:nvCxnSpPr>
        <p:spPr>
          <a:xfrm flipH="1">
            <a:off x="5530034" y="3429000"/>
            <a:ext cx="371175" cy="0"/>
          </a:xfrm>
          <a:prstGeom prst="line">
            <a:avLst/>
          </a:prstGeom>
          <a:ln w="317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A47BAD8-18A6-0045-96ED-0746F7259561}"/>
              </a:ext>
            </a:extLst>
          </p:cNvPr>
          <p:cNvSpPr txBox="1"/>
          <p:nvPr/>
        </p:nvSpPr>
        <p:spPr>
          <a:xfrm>
            <a:off x="6096725" y="4154912"/>
            <a:ext cx="3086189" cy="523220"/>
          </a:xfrm>
          <a:prstGeom prst="rect">
            <a:avLst/>
          </a:prstGeom>
          <a:noFill/>
        </p:spPr>
        <p:txBody>
          <a:bodyPr wrap="square" rtlCol="0">
            <a:spAutoFit/>
          </a:bodyPr>
          <a:lstStyle/>
          <a:p>
            <a:pPr algn="ctr"/>
            <a:r>
              <a:rPr lang="en-US" sz="2000" dirty="0"/>
              <a:t>Wavelength = </a:t>
            </a:r>
            <a:r>
              <a:rPr lang="en-US" sz="2800" dirty="0"/>
              <a:t>λ</a:t>
            </a:r>
            <a:r>
              <a:rPr lang="en-US" sz="2800" baseline="-25000" dirty="0"/>
              <a:t>1</a:t>
            </a:r>
            <a:r>
              <a:rPr lang="en-US" sz="2800" dirty="0"/>
              <a:t> </a:t>
            </a:r>
            <a:r>
              <a:rPr lang="en-US" sz="2000" dirty="0"/>
              <a:t>meters</a:t>
            </a:r>
          </a:p>
        </p:txBody>
      </p:sp>
      <p:sp>
        <p:nvSpPr>
          <p:cNvPr id="12" name="Freeform 11">
            <a:extLst>
              <a:ext uri="{FF2B5EF4-FFF2-40B4-BE49-F238E27FC236}">
                <a16:creationId xmlns:a16="http://schemas.microsoft.com/office/drawing/2014/main" id="{35AC3463-2A38-4544-83F3-785BBEF0EDC3}"/>
              </a:ext>
            </a:extLst>
          </p:cNvPr>
          <p:cNvSpPr/>
          <p:nvPr/>
        </p:nvSpPr>
        <p:spPr>
          <a:xfrm rot="5750195">
            <a:off x="6192267" y="3085087"/>
            <a:ext cx="585078" cy="1568736"/>
          </a:xfrm>
          <a:custGeom>
            <a:avLst/>
            <a:gdLst>
              <a:gd name="connsiteX0" fmla="*/ 0 w 1841863"/>
              <a:gd name="connsiteY0" fmla="*/ 1567543 h 1567543"/>
              <a:gd name="connsiteX1" fmla="*/ 1410789 w 1841863"/>
              <a:gd name="connsiteY1" fmla="*/ 1214846 h 1567543"/>
              <a:gd name="connsiteX2" fmla="*/ 1841863 w 1841863"/>
              <a:gd name="connsiteY2" fmla="*/ 0 h 1567543"/>
            </a:gdLst>
            <a:ahLst/>
            <a:cxnLst>
              <a:cxn ang="0">
                <a:pos x="connsiteX0" y="connsiteY0"/>
              </a:cxn>
              <a:cxn ang="0">
                <a:pos x="connsiteX1" y="connsiteY1"/>
              </a:cxn>
              <a:cxn ang="0">
                <a:pos x="connsiteX2" y="connsiteY2"/>
              </a:cxn>
            </a:cxnLst>
            <a:rect l="l" t="t" r="r" b="b"/>
            <a:pathLst>
              <a:path w="1841863" h="1567543">
                <a:moveTo>
                  <a:pt x="0" y="1567543"/>
                </a:moveTo>
                <a:cubicBezTo>
                  <a:pt x="551906" y="1521823"/>
                  <a:pt x="1103812" y="1476103"/>
                  <a:pt x="1410789" y="1214846"/>
                </a:cubicBezTo>
                <a:cubicBezTo>
                  <a:pt x="1717766" y="953589"/>
                  <a:pt x="1779814" y="476794"/>
                  <a:pt x="1841863" y="0"/>
                </a:cubicBezTo>
              </a:path>
            </a:pathLst>
          </a:custGeom>
          <a:noFill/>
          <a:ln w="22225">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A28ADDC-561B-7D4F-9D77-7AC6F486A4C8}"/>
              </a:ext>
            </a:extLst>
          </p:cNvPr>
          <p:cNvCxnSpPr>
            <a:cxnSpLocks/>
          </p:cNvCxnSpPr>
          <p:nvPr/>
        </p:nvCxnSpPr>
        <p:spPr>
          <a:xfrm flipH="1">
            <a:off x="3289256" y="3444240"/>
            <a:ext cx="741693" cy="0"/>
          </a:xfrm>
          <a:prstGeom prst="line">
            <a:avLst/>
          </a:prstGeom>
          <a:ln w="444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5D475F7-CAA3-6E46-AD81-9C0090B52D75}"/>
              </a:ext>
            </a:extLst>
          </p:cNvPr>
          <p:cNvSpPr txBox="1"/>
          <p:nvPr/>
        </p:nvSpPr>
        <p:spPr>
          <a:xfrm>
            <a:off x="216436" y="4166516"/>
            <a:ext cx="3086189" cy="523220"/>
          </a:xfrm>
          <a:prstGeom prst="rect">
            <a:avLst/>
          </a:prstGeom>
          <a:noFill/>
        </p:spPr>
        <p:txBody>
          <a:bodyPr wrap="square" rtlCol="0">
            <a:spAutoFit/>
          </a:bodyPr>
          <a:lstStyle/>
          <a:p>
            <a:pPr algn="ctr"/>
            <a:r>
              <a:rPr lang="en-US" sz="2000" dirty="0"/>
              <a:t>Wavelength = </a:t>
            </a:r>
            <a:r>
              <a:rPr lang="en-US" sz="2800" dirty="0"/>
              <a:t>λ</a:t>
            </a:r>
            <a:r>
              <a:rPr lang="en-US" sz="2800" baseline="-25000" dirty="0"/>
              <a:t>2</a:t>
            </a:r>
            <a:r>
              <a:rPr lang="en-US" sz="2800" dirty="0"/>
              <a:t> </a:t>
            </a:r>
            <a:r>
              <a:rPr lang="en-US" sz="2000" dirty="0"/>
              <a:t>meters</a:t>
            </a:r>
          </a:p>
        </p:txBody>
      </p:sp>
      <p:sp>
        <p:nvSpPr>
          <p:cNvPr id="15" name="Freeform 14">
            <a:extLst>
              <a:ext uri="{FF2B5EF4-FFF2-40B4-BE49-F238E27FC236}">
                <a16:creationId xmlns:a16="http://schemas.microsoft.com/office/drawing/2014/main" id="{13155699-E962-FD48-A1C6-FA5838EC5EC8}"/>
              </a:ext>
            </a:extLst>
          </p:cNvPr>
          <p:cNvSpPr/>
          <p:nvPr/>
        </p:nvSpPr>
        <p:spPr>
          <a:xfrm rot="5152968" flipV="1">
            <a:off x="2780859" y="3259857"/>
            <a:ext cx="585078" cy="1219194"/>
          </a:xfrm>
          <a:custGeom>
            <a:avLst/>
            <a:gdLst>
              <a:gd name="connsiteX0" fmla="*/ 0 w 1841863"/>
              <a:gd name="connsiteY0" fmla="*/ 1567543 h 1567543"/>
              <a:gd name="connsiteX1" fmla="*/ 1410789 w 1841863"/>
              <a:gd name="connsiteY1" fmla="*/ 1214846 h 1567543"/>
              <a:gd name="connsiteX2" fmla="*/ 1841863 w 1841863"/>
              <a:gd name="connsiteY2" fmla="*/ 0 h 1567543"/>
            </a:gdLst>
            <a:ahLst/>
            <a:cxnLst>
              <a:cxn ang="0">
                <a:pos x="connsiteX0" y="connsiteY0"/>
              </a:cxn>
              <a:cxn ang="0">
                <a:pos x="connsiteX1" y="connsiteY1"/>
              </a:cxn>
              <a:cxn ang="0">
                <a:pos x="connsiteX2" y="connsiteY2"/>
              </a:cxn>
            </a:cxnLst>
            <a:rect l="l" t="t" r="r" b="b"/>
            <a:pathLst>
              <a:path w="1841863" h="1567543">
                <a:moveTo>
                  <a:pt x="0" y="1567543"/>
                </a:moveTo>
                <a:cubicBezTo>
                  <a:pt x="551906" y="1521823"/>
                  <a:pt x="1103812" y="1476103"/>
                  <a:pt x="1410789" y="1214846"/>
                </a:cubicBezTo>
                <a:cubicBezTo>
                  <a:pt x="1717766" y="953589"/>
                  <a:pt x="1779814" y="476794"/>
                  <a:pt x="1841863" y="0"/>
                </a:cubicBezTo>
              </a:path>
            </a:pathLst>
          </a:custGeom>
          <a:noFill/>
          <a:ln w="22225">
            <a:solidFill>
              <a:schemeClr val="tx1"/>
            </a:solidFill>
            <a:prstDash val="sysDot"/>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8BC3348-3D07-5647-940E-08A5FD8710C6}"/>
              </a:ext>
            </a:extLst>
          </p:cNvPr>
          <p:cNvSpPr txBox="1"/>
          <p:nvPr/>
        </p:nvSpPr>
        <p:spPr>
          <a:xfrm>
            <a:off x="182725" y="1812271"/>
            <a:ext cx="3683881" cy="523220"/>
          </a:xfrm>
          <a:prstGeom prst="rect">
            <a:avLst/>
          </a:prstGeom>
          <a:noFill/>
        </p:spPr>
        <p:txBody>
          <a:bodyPr wrap="square" rtlCol="0">
            <a:spAutoFit/>
          </a:bodyPr>
          <a:lstStyle/>
          <a:p>
            <a:pPr algn="ctr"/>
            <a:r>
              <a:rPr lang="en-US" sz="2000" dirty="0"/>
              <a:t>Actual wavelength = </a:t>
            </a:r>
            <a:r>
              <a:rPr lang="en-US" sz="2800" dirty="0" err="1"/>
              <a:t>λ</a:t>
            </a:r>
            <a:r>
              <a:rPr lang="en-US" sz="2800" dirty="0"/>
              <a:t> </a:t>
            </a:r>
            <a:r>
              <a:rPr lang="en-US" sz="2000" dirty="0"/>
              <a:t>meters</a:t>
            </a:r>
          </a:p>
        </p:txBody>
      </p:sp>
      <p:sp>
        <p:nvSpPr>
          <p:cNvPr id="17" name="Oval 16">
            <a:extLst>
              <a:ext uri="{FF2B5EF4-FFF2-40B4-BE49-F238E27FC236}">
                <a16:creationId xmlns:a16="http://schemas.microsoft.com/office/drawing/2014/main" id="{E19564B0-7533-D541-84A0-8296F41A3827}"/>
              </a:ext>
            </a:extLst>
          </p:cNvPr>
          <p:cNvSpPr/>
          <p:nvPr/>
        </p:nvSpPr>
        <p:spPr>
          <a:xfrm>
            <a:off x="7277099" y="3375222"/>
            <a:ext cx="117565" cy="117565"/>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6499B1CF-8708-BE44-9B8F-53C93E5FFE3B}"/>
              </a:ext>
            </a:extLst>
          </p:cNvPr>
          <p:cNvSpPr txBox="1"/>
          <p:nvPr/>
        </p:nvSpPr>
        <p:spPr>
          <a:xfrm>
            <a:off x="5851569" y="2975112"/>
            <a:ext cx="3086189" cy="400110"/>
          </a:xfrm>
          <a:prstGeom prst="rect">
            <a:avLst/>
          </a:prstGeom>
          <a:noFill/>
        </p:spPr>
        <p:txBody>
          <a:bodyPr wrap="square" rtlCol="0">
            <a:spAutoFit/>
          </a:bodyPr>
          <a:lstStyle/>
          <a:p>
            <a:pPr algn="ctr"/>
            <a:r>
              <a:rPr lang="en-US" sz="2000" dirty="0"/>
              <a:t>Observer</a:t>
            </a:r>
          </a:p>
        </p:txBody>
      </p:sp>
    </p:spTree>
    <p:extLst>
      <p:ext uri="{BB962C8B-B14F-4D97-AF65-F5344CB8AC3E}">
        <p14:creationId xmlns:p14="http://schemas.microsoft.com/office/powerpoint/2010/main" val="24306489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Doppler effect</a:t>
            </a:r>
          </a:p>
        </p:txBody>
      </p:sp>
      <p:pic>
        <p:nvPicPr>
          <p:cNvPr id="4" name="Picture 3">
            <a:extLst>
              <a:ext uri="{FF2B5EF4-FFF2-40B4-BE49-F238E27FC236}">
                <a16:creationId xmlns:a16="http://schemas.microsoft.com/office/drawing/2014/main" id="{1DC994DA-53D0-9D44-8C48-918CA243D1A0}"/>
              </a:ext>
            </a:extLst>
          </p:cNvPr>
          <p:cNvPicPr>
            <a:picLocks noChangeAspect="1"/>
          </p:cNvPicPr>
          <p:nvPr/>
        </p:nvPicPr>
        <p:blipFill>
          <a:blip r:embed="rId2"/>
          <a:stretch>
            <a:fillRect/>
          </a:stretch>
        </p:blipFill>
        <p:spPr>
          <a:xfrm>
            <a:off x="2218479" y="1305707"/>
            <a:ext cx="4491891" cy="4461945"/>
          </a:xfrm>
          <a:prstGeom prst="rect">
            <a:avLst/>
          </a:prstGeom>
        </p:spPr>
      </p:pic>
    </p:spTree>
    <p:extLst>
      <p:ext uri="{BB962C8B-B14F-4D97-AF65-F5344CB8AC3E}">
        <p14:creationId xmlns:p14="http://schemas.microsoft.com/office/powerpoint/2010/main" val="11457679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Doppler effect</a:t>
            </a:r>
          </a:p>
        </p:txBody>
      </p:sp>
      <p:sp>
        <p:nvSpPr>
          <p:cNvPr id="8" name="TextBox 7">
            <a:extLst>
              <a:ext uri="{FF2B5EF4-FFF2-40B4-BE49-F238E27FC236}">
                <a16:creationId xmlns:a16="http://schemas.microsoft.com/office/drawing/2014/main" id="{0A8543A0-89B3-A647-AB52-EF5B519D7010}"/>
              </a:ext>
            </a:extLst>
          </p:cNvPr>
          <p:cNvSpPr txBox="1"/>
          <p:nvPr/>
        </p:nvSpPr>
        <p:spPr>
          <a:xfrm>
            <a:off x="0" y="1066800"/>
            <a:ext cx="9144000" cy="584775"/>
          </a:xfrm>
          <a:prstGeom prst="rect">
            <a:avLst/>
          </a:prstGeom>
          <a:solidFill>
            <a:schemeClr val="accent2">
              <a:lumMod val="50000"/>
            </a:schemeClr>
          </a:solidFill>
        </p:spPr>
        <p:txBody>
          <a:bodyPr wrap="square" rtlCol="0">
            <a:spAutoFit/>
          </a:bodyPr>
          <a:lstStyle/>
          <a:p>
            <a:r>
              <a:rPr lang="en-US" sz="3200" dirty="0">
                <a:solidFill>
                  <a:schemeClr val="bg1"/>
                </a:solidFill>
              </a:rPr>
              <a:t>Simple wave model: Moving source</a:t>
            </a:r>
          </a:p>
        </p:txBody>
      </p:sp>
      <p:sp>
        <p:nvSpPr>
          <p:cNvPr id="18" name="TextBox 17">
            <a:extLst>
              <a:ext uri="{FF2B5EF4-FFF2-40B4-BE49-F238E27FC236}">
                <a16:creationId xmlns:a16="http://schemas.microsoft.com/office/drawing/2014/main" id="{E6068CEB-BB05-7B46-BAFA-D67774BD03E9}"/>
              </a:ext>
            </a:extLst>
          </p:cNvPr>
          <p:cNvSpPr txBox="1"/>
          <p:nvPr/>
        </p:nvSpPr>
        <p:spPr>
          <a:xfrm>
            <a:off x="201881" y="1881060"/>
            <a:ext cx="6999894" cy="523220"/>
          </a:xfrm>
          <a:prstGeom prst="rect">
            <a:avLst/>
          </a:prstGeom>
          <a:noFill/>
        </p:spPr>
        <p:txBody>
          <a:bodyPr wrap="square" rtlCol="0">
            <a:spAutoFit/>
          </a:bodyPr>
          <a:lstStyle/>
          <a:p>
            <a:r>
              <a:rPr lang="en-US" sz="2800" dirty="0"/>
              <a:t>Source moving towards the observer</a:t>
            </a:r>
            <a:endParaRPr lang="en-US" sz="2000" dirty="0"/>
          </a:p>
        </p:txBody>
      </p:sp>
      <p:pic>
        <p:nvPicPr>
          <p:cNvPr id="20" name="Picture 19">
            <a:extLst>
              <a:ext uri="{FF2B5EF4-FFF2-40B4-BE49-F238E27FC236}">
                <a16:creationId xmlns:a16="http://schemas.microsoft.com/office/drawing/2014/main" id="{12662666-33DE-6745-A47A-1300937E826D}"/>
              </a:ext>
            </a:extLst>
          </p:cNvPr>
          <p:cNvPicPr>
            <a:picLocks noChangeAspect="1"/>
          </p:cNvPicPr>
          <p:nvPr/>
        </p:nvPicPr>
        <p:blipFill>
          <a:blip r:embed="rId3"/>
          <a:stretch>
            <a:fillRect/>
          </a:stretch>
        </p:blipFill>
        <p:spPr>
          <a:xfrm>
            <a:off x="2360061" y="2621621"/>
            <a:ext cx="4423878" cy="3018646"/>
          </a:xfrm>
          <a:prstGeom prst="rect">
            <a:avLst/>
          </a:prstGeom>
        </p:spPr>
      </p:pic>
      <p:sp>
        <p:nvSpPr>
          <p:cNvPr id="6" name="TextBox 5">
            <a:extLst>
              <a:ext uri="{FF2B5EF4-FFF2-40B4-BE49-F238E27FC236}">
                <a16:creationId xmlns:a16="http://schemas.microsoft.com/office/drawing/2014/main" id="{26DF219F-F4F7-D045-8182-668825CF0405}"/>
              </a:ext>
            </a:extLst>
          </p:cNvPr>
          <p:cNvSpPr txBox="1"/>
          <p:nvPr/>
        </p:nvSpPr>
        <p:spPr>
          <a:xfrm>
            <a:off x="15902" y="5876615"/>
            <a:ext cx="9128098" cy="523220"/>
          </a:xfrm>
          <a:prstGeom prst="rect">
            <a:avLst/>
          </a:prstGeom>
          <a:noFill/>
        </p:spPr>
        <p:txBody>
          <a:bodyPr wrap="square" rtlCol="0">
            <a:spAutoFit/>
          </a:bodyPr>
          <a:lstStyle/>
          <a:p>
            <a:r>
              <a:rPr lang="en-US" sz="2800" i="1" dirty="0" err="1">
                <a:solidFill>
                  <a:schemeClr val="accent5">
                    <a:lumMod val="75000"/>
                  </a:schemeClr>
                </a:solidFill>
              </a:rPr>
              <a:t>v</a:t>
            </a:r>
            <a:r>
              <a:rPr lang="en-US" sz="2800" i="1" baseline="-25000" dirty="0" err="1">
                <a:solidFill>
                  <a:schemeClr val="accent5">
                    <a:lumMod val="75000"/>
                  </a:schemeClr>
                </a:solidFill>
              </a:rPr>
              <a:t>O</a:t>
            </a:r>
            <a:r>
              <a:rPr lang="en-US" sz="2800" i="1" baseline="-25000" dirty="0">
                <a:solidFill>
                  <a:schemeClr val="accent5">
                    <a:lumMod val="75000"/>
                  </a:schemeClr>
                </a:solidFill>
              </a:rPr>
              <a:t> </a:t>
            </a:r>
            <a:r>
              <a:rPr lang="en-US" sz="2800" i="1" dirty="0">
                <a:solidFill>
                  <a:schemeClr val="accent5">
                    <a:lumMod val="75000"/>
                  </a:schemeClr>
                </a:solidFill>
              </a:rPr>
              <a:t>, T</a:t>
            </a:r>
            <a:r>
              <a:rPr lang="en-US" sz="2800" i="1" baseline="-25000" dirty="0">
                <a:solidFill>
                  <a:schemeClr val="accent5">
                    <a:lumMod val="75000"/>
                  </a:schemeClr>
                </a:solidFill>
              </a:rPr>
              <a:t>O </a:t>
            </a:r>
            <a:r>
              <a:rPr lang="en-US" sz="2800" i="1" dirty="0">
                <a:solidFill>
                  <a:schemeClr val="accent5">
                    <a:lumMod val="75000"/>
                  </a:schemeClr>
                </a:solidFill>
              </a:rPr>
              <a:t>, </a:t>
            </a:r>
            <a:r>
              <a:rPr lang="en-US" sz="2800" i="1" dirty="0" err="1">
                <a:solidFill>
                  <a:schemeClr val="accent5">
                    <a:lumMod val="75000"/>
                  </a:schemeClr>
                </a:solidFill>
              </a:rPr>
              <a:t>f</a:t>
            </a:r>
            <a:r>
              <a:rPr lang="en-US" sz="2800" i="1" baseline="-25000" dirty="0" err="1">
                <a:solidFill>
                  <a:schemeClr val="accent5">
                    <a:lumMod val="75000"/>
                  </a:schemeClr>
                </a:solidFill>
              </a:rPr>
              <a:t>O</a:t>
            </a:r>
            <a:r>
              <a:rPr lang="en-US" sz="2800" dirty="0">
                <a:solidFill>
                  <a:schemeClr val="accent5">
                    <a:lumMod val="75000"/>
                  </a:schemeClr>
                </a:solidFill>
              </a:rPr>
              <a:t> = </a:t>
            </a:r>
            <a:r>
              <a:rPr lang="en-US" sz="2200" dirty="0">
                <a:solidFill>
                  <a:schemeClr val="accent5">
                    <a:lumMod val="75000"/>
                  </a:schemeClr>
                </a:solidFill>
              </a:rPr>
              <a:t>Velocity of the observer and observed period and frequency</a:t>
            </a:r>
          </a:p>
        </p:txBody>
      </p:sp>
      <p:sp>
        <p:nvSpPr>
          <p:cNvPr id="10" name="TextBox 9">
            <a:extLst>
              <a:ext uri="{FF2B5EF4-FFF2-40B4-BE49-F238E27FC236}">
                <a16:creationId xmlns:a16="http://schemas.microsoft.com/office/drawing/2014/main" id="{6C2AD817-F633-5941-9F8D-63EEAF64DB7F}"/>
              </a:ext>
            </a:extLst>
          </p:cNvPr>
          <p:cNvSpPr txBox="1"/>
          <p:nvPr/>
        </p:nvSpPr>
        <p:spPr>
          <a:xfrm>
            <a:off x="15902" y="6275851"/>
            <a:ext cx="9128098" cy="523220"/>
          </a:xfrm>
          <a:prstGeom prst="rect">
            <a:avLst/>
          </a:prstGeom>
          <a:noFill/>
        </p:spPr>
        <p:txBody>
          <a:bodyPr wrap="square" rtlCol="0">
            <a:spAutoFit/>
          </a:bodyPr>
          <a:lstStyle/>
          <a:p>
            <a:r>
              <a:rPr lang="en-US" sz="2800" i="1" dirty="0" err="1">
                <a:solidFill>
                  <a:schemeClr val="accent2">
                    <a:lumMod val="75000"/>
                  </a:schemeClr>
                </a:solidFill>
              </a:rPr>
              <a:t>v</a:t>
            </a:r>
            <a:r>
              <a:rPr lang="en-US" sz="2800" i="1" baseline="-25000" dirty="0" err="1">
                <a:solidFill>
                  <a:schemeClr val="accent2">
                    <a:lumMod val="75000"/>
                  </a:schemeClr>
                </a:solidFill>
              </a:rPr>
              <a:t>S</a:t>
            </a:r>
            <a:r>
              <a:rPr lang="en-US" sz="2800" i="1" baseline="-25000" dirty="0">
                <a:solidFill>
                  <a:schemeClr val="accent2">
                    <a:lumMod val="75000"/>
                  </a:schemeClr>
                </a:solidFill>
              </a:rPr>
              <a:t> </a:t>
            </a:r>
            <a:r>
              <a:rPr lang="en-US" sz="2800" i="1" dirty="0">
                <a:solidFill>
                  <a:schemeClr val="accent2">
                    <a:lumMod val="75000"/>
                  </a:schemeClr>
                </a:solidFill>
              </a:rPr>
              <a:t>, T</a:t>
            </a:r>
            <a:r>
              <a:rPr lang="en-US" sz="2800" i="1" baseline="-25000" dirty="0">
                <a:solidFill>
                  <a:schemeClr val="accent2">
                    <a:lumMod val="75000"/>
                  </a:schemeClr>
                </a:solidFill>
              </a:rPr>
              <a:t>S </a:t>
            </a:r>
            <a:r>
              <a:rPr lang="en-US" sz="2800" i="1" dirty="0">
                <a:solidFill>
                  <a:schemeClr val="accent2">
                    <a:lumMod val="75000"/>
                  </a:schemeClr>
                </a:solidFill>
              </a:rPr>
              <a:t>, </a:t>
            </a:r>
            <a:r>
              <a:rPr lang="en-US" sz="2800" i="1" dirty="0" err="1">
                <a:solidFill>
                  <a:schemeClr val="accent2">
                    <a:lumMod val="75000"/>
                  </a:schemeClr>
                </a:solidFill>
              </a:rPr>
              <a:t>f</a:t>
            </a:r>
            <a:r>
              <a:rPr lang="en-US" sz="2800" i="1" baseline="-25000" dirty="0" err="1">
                <a:solidFill>
                  <a:schemeClr val="accent2">
                    <a:lumMod val="75000"/>
                  </a:schemeClr>
                </a:solidFill>
              </a:rPr>
              <a:t>S</a:t>
            </a:r>
            <a:r>
              <a:rPr lang="en-US" sz="2800" dirty="0">
                <a:solidFill>
                  <a:schemeClr val="accent2">
                    <a:lumMod val="75000"/>
                  </a:schemeClr>
                </a:solidFill>
              </a:rPr>
              <a:t> = </a:t>
            </a:r>
            <a:r>
              <a:rPr lang="en-US" sz="2200" dirty="0">
                <a:solidFill>
                  <a:schemeClr val="accent2">
                    <a:lumMod val="75000"/>
                  </a:schemeClr>
                </a:solidFill>
              </a:rPr>
              <a:t>Velocity of the source and original period and frequency</a:t>
            </a:r>
          </a:p>
        </p:txBody>
      </p:sp>
      <p:sp>
        <p:nvSpPr>
          <p:cNvPr id="11" name="TextBox 10">
            <a:extLst>
              <a:ext uri="{FF2B5EF4-FFF2-40B4-BE49-F238E27FC236}">
                <a16:creationId xmlns:a16="http://schemas.microsoft.com/office/drawing/2014/main" id="{DCD73E17-222D-D74F-83F6-456D2A097453}"/>
              </a:ext>
            </a:extLst>
          </p:cNvPr>
          <p:cNvSpPr txBox="1"/>
          <p:nvPr/>
        </p:nvSpPr>
        <p:spPr>
          <a:xfrm>
            <a:off x="15902" y="5502641"/>
            <a:ext cx="9128098" cy="523220"/>
          </a:xfrm>
          <a:prstGeom prst="rect">
            <a:avLst/>
          </a:prstGeom>
          <a:noFill/>
        </p:spPr>
        <p:txBody>
          <a:bodyPr wrap="square" rtlCol="0">
            <a:spAutoFit/>
          </a:bodyPr>
          <a:lstStyle/>
          <a:p>
            <a:r>
              <a:rPr lang="en-US" sz="2800" i="1" dirty="0">
                <a:solidFill>
                  <a:schemeClr val="accent6">
                    <a:lumMod val="75000"/>
                  </a:schemeClr>
                </a:solidFill>
              </a:rPr>
              <a:t>v</a:t>
            </a:r>
            <a:r>
              <a:rPr lang="en-US" sz="2800" i="1" baseline="-25000" dirty="0">
                <a:solidFill>
                  <a:schemeClr val="accent6">
                    <a:lumMod val="75000"/>
                  </a:schemeClr>
                </a:solidFill>
              </a:rPr>
              <a:t> </a:t>
            </a:r>
            <a:r>
              <a:rPr lang="en-US" sz="2800" dirty="0">
                <a:solidFill>
                  <a:schemeClr val="accent6">
                    <a:lumMod val="75000"/>
                  </a:schemeClr>
                </a:solidFill>
              </a:rPr>
              <a:t>= </a:t>
            </a:r>
            <a:r>
              <a:rPr lang="en-US" sz="2200" dirty="0">
                <a:solidFill>
                  <a:schemeClr val="accent6">
                    <a:lumMod val="75000"/>
                  </a:schemeClr>
                </a:solidFill>
              </a:rPr>
              <a:t>Velocity of the signal (sound, light etc.)</a:t>
            </a:r>
          </a:p>
        </p:txBody>
      </p:sp>
      <p:sp>
        <p:nvSpPr>
          <p:cNvPr id="3" name="Rectangle 2">
            <a:extLst>
              <a:ext uri="{FF2B5EF4-FFF2-40B4-BE49-F238E27FC236}">
                <a16:creationId xmlns:a16="http://schemas.microsoft.com/office/drawing/2014/main" id="{CB195E30-F1FA-C742-8B8C-104D84EB9348}"/>
              </a:ext>
            </a:extLst>
          </p:cNvPr>
          <p:cNvSpPr/>
          <p:nvPr/>
        </p:nvSpPr>
        <p:spPr>
          <a:xfrm>
            <a:off x="2360061" y="3092824"/>
            <a:ext cx="3274257" cy="56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A34F9E-307B-1745-9736-9AE1C9D87AB3}"/>
              </a:ext>
            </a:extLst>
          </p:cNvPr>
          <p:cNvSpPr/>
          <p:nvPr/>
        </p:nvSpPr>
        <p:spPr>
          <a:xfrm>
            <a:off x="2579697" y="3642065"/>
            <a:ext cx="4204242" cy="890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B8FA45C-95BC-D743-8613-96831C8F3AA5}"/>
              </a:ext>
            </a:extLst>
          </p:cNvPr>
          <p:cNvSpPr/>
          <p:nvPr/>
        </p:nvSpPr>
        <p:spPr>
          <a:xfrm>
            <a:off x="2360061" y="4586849"/>
            <a:ext cx="4204242" cy="8905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62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E730D5-F57E-F34E-B804-C4D2EA9951DA}"/>
              </a:ext>
            </a:extLst>
          </p:cNvPr>
          <p:cNvSpPr txBox="1"/>
          <p:nvPr/>
        </p:nvSpPr>
        <p:spPr>
          <a:xfrm>
            <a:off x="371959" y="247977"/>
            <a:ext cx="8214102" cy="523220"/>
          </a:xfrm>
          <a:prstGeom prst="rect">
            <a:avLst/>
          </a:prstGeom>
          <a:solidFill>
            <a:schemeClr val="accent2">
              <a:lumMod val="75000"/>
            </a:schemeClr>
          </a:solidFill>
        </p:spPr>
        <p:txBody>
          <a:bodyPr wrap="square" rtlCol="0">
            <a:spAutoFit/>
          </a:bodyPr>
          <a:lstStyle/>
          <a:p>
            <a:r>
              <a:rPr lang="en-US" sz="2800" dirty="0">
                <a:solidFill>
                  <a:schemeClr val="bg1"/>
                </a:solidFill>
                <a:latin typeface="Avenir Book" panose="02000503020000020003" pitchFamily="2" charset="0"/>
              </a:rPr>
              <a:t>1. Distance from the speed information</a:t>
            </a:r>
          </a:p>
        </p:txBody>
      </p:sp>
      <p:sp>
        <p:nvSpPr>
          <p:cNvPr id="5" name="TextBox 4">
            <a:extLst>
              <a:ext uri="{FF2B5EF4-FFF2-40B4-BE49-F238E27FC236}">
                <a16:creationId xmlns:a16="http://schemas.microsoft.com/office/drawing/2014/main" id="{8F293567-4AB4-0E42-A475-B45907C754B8}"/>
              </a:ext>
            </a:extLst>
          </p:cNvPr>
          <p:cNvSpPr txBox="1"/>
          <p:nvPr/>
        </p:nvSpPr>
        <p:spPr>
          <a:xfrm>
            <a:off x="387457" y="1826224"/>
            <a:ext cx="8214102" cy="523220"/>
          </a:xfrm>
          <a:prstGeom prst="rect">
            <a:avLst/>
          </a:prstGeom>
          <a:solidFill>
            <a:schemeClr val="accent2">
              <a:lumMod val="75000"/>
            </a:schemeClr>
          </a:solidFill>
        </p:spPr>
        <p:txBody>
          <a:bodyPr wrap="square" rtlCol="0">
            <a:spAutoFit/>
          </a:bodyPr>
          <a:lstStyle/>
          <a:p>
            <a:r>
              <a:rPr lang="en-US" sz="2800" dirty="0">
                <a:solidFill>
                  <a:schemeClr val="bg1"/>
                </a:solidFill>
                <a:latin typeface="Avenir Book" panose="02000503020000020003" pitchFamily="2" charset="0"/>
              </a:rPr>
              <a:t>2. Distance from the amplitude information</a:t>
            </a:r>
          </a:p>
        </p:txBody>
      </p:sp>
      <p:sp>
        <p:nvSpPr>
          <p:cNvPr id="6" name="TextBox 5">
            <a:extLst>
              <a:ext uri="{FF2B5EF4-FFF2-40B4-BE49-F238E27FC236}">
                <a16:creationId xmlns:a16="http://schemas.microsoft.com/office/drawing/2014/main" id="{718F0A56-71C7-E04C-8401-1233F0F24F65}"/>
              </a:ext>
            </a:extLst>
          </p:cNvPr>
          <p:cNvSpPr txBox="1"/>
          <p:nvPr/>
        </p:nvSpPr>
        <p:spPr>
          <a:xfrm>
            <a:off x="371959" y="721247"/>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a. Techniques</a:t>
            </a:r>
          </a:p>
        </p:txBody>
      </p:sp>
      <p:sp>
        <p:nvSpPr>
          <p:cNvPr id="7" name="TextBox 6">
            <a:extLst>
              <a:ext uri="{FF2B5EF4-FFF2-40B4-BE49-F238E27FC236}">
                <a16:creationId xmlns:a16="http://schemas.microsoft.com/office/drawing/2014/main" id="{AC19EEE9-1E7B-D74B-8689-2C132E19E99E}"/>
              </a:ext>
            </a:extLst>
          </p:cNvPr>
          <p:cNvSpPr txBox="1"/>
          <p:nvPr/>
        </p:nvSpPr>
        <p:spPr>
          <a:xfrm>
            <a:off x="387457" y="1154475"/>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b. Signal detection</a:t>
            </a:r>
          </a:p>
        </p:txBody>
      </p:sp>
      <p:sp>
        <p:nvSpPr>
          <p:cNvPr id="8" name="TextBox 7">
            <a:extLst>
              <a:ext uri="{FF2B5EF4-FFF2-40B4-BE49-F238E27FC236}">
                <a16:creationId xmlns:a16="http://schemas.microsoft.com/office/drawing/2014/main" id="{C9CB145A-6026-9743-B9D6-EEBD56DF5522}"/>
              </a:ext>
            </a:extLst>
          </p:cNvPr>
          <p:cNvSpPr txBox="1"/>
          <p:nvPr/>
        </p:nvSpPr>
        <p:spPr>
          <a:xfrm>
            <a:off x="387457" y="2271954"/>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a. Absorption</a:t>
            </a:r>
          </a:p>
        </p:txBody>
      </p:sp>
      <p:sp>
        <p:nvSpPr>
          <p:cNvPr id="9" name="TextBox 8">
            <a:extLst>
              <a:ext uri="{FF2B5EF4-FFF2-40B4-BE49-F238E27FC236}">
                <a16:creationId xmlns:a16="http://schemas.microsoft.com/office/drawing/2014/main" id="{DF9F336A-A94D-BD47-901B-7F9ABF0244D8}"/>
              </a:ext>
            </a:extLst>
          </p:cNvPr>
          <p:cNvSpPr txBox="1"/>
          <p:nvPr/>
        </p:nvSpPr>
        <p:spPr>
          <a:xfrm>
            <a:off x="402955" y="2689684"/>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b. Propagation loss</a:t>
            </a:r>
          </a:p>
        </p:txBody>
      </p:sp>
      <p:sp>
        <p:nvSpPr>
          <p:cNvPr id="10" name="TextBox 9">
            <a:extLst>
              <a:ext uri="{FF2B5EF4-FFF2-40B4-BE49-F238E27FC236}">
                <a16:creationId xmlns:a16="http://schemas.microsoft.com/office/drawing/2014/main" id="{3002C852-CFC8-4D4E-8858-C290DD8D4677}"/>
              </a:ext>
            </a:extLst>
          </p:cNvPr>
          <p:cNvSpPr txBox="1"/>
          <p:nvPr/>
        </p:nvSpPr>
        <p:spPr>
          <a:xfrm>
            <a:off x="402955" y="3330434"/>
            <a:ext cx="8214102" cy="523220"/>
          </a:xfrm>
          <a:prstGeom prst="rect">
            <a:avLst/>
          </a:prstGeom>
          <a:solidFill>
            <a:schemeClr val="accent2">
              <a:lumMod val="75000"/>
            </a:schemeClr>
          </a:solidFill>
        </p:spPr>
        <p:txBody>
          <a:bodyPr wrap="square" rtlCol="0">
            <a:spAutoFit/>
          </a:bodyPr>
          <a:lstStyle/>
          <a:p>
            <a:r>
              <a:rPr lang="en-US" sz="2800" dirty="0">
                <a:solidFill>
                  <a:schemeClr val="bg1"/>
                </a:solidFill>
                <a:latin typeface="Avenir Book" panose="02000503020000020003" pitchFamily="2" charset="0"/>
              </a:rPr>
              <a:t>3. Distance from the frequency information</a:t>
            </a:r>
          </a:p>
        </p:txBody>
      </p:sp>
      <p:sp>
        <p:nvSpPr>
          <p:cNvPr id="11" name="TextBox 10">
            <a:extLst>
              <a:ext uri="{FF2B5EF4-FFF2-40B4-BE49-F238E27FC236}">
                <a16:creationId xmlns:a16="http://schemas.microsoft.com/office/drawing/2014/main" id="{33C10854-CFD4-3D40-A168-39C53BC0489B}"/>
              </a:ext>
            </a:extLst>
          </p:cNvPr>
          <p:cNvSpPr txBox="1"/>
          <p:nvPr/>
        </p:nvSpPr>
        <p:spPr>
          <a:xfrm>
            <a:off x="402955" y="3807160"/>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a. Doppler effect</a:t>
            </a:r>
          </a:p>
        </p:txBody>
      </p:sp>
      <p:sp>
        <p:nvSpPr>
          <p:cNvPr id="12" name="TextBox 11">
            <a:extLst>
              <a:ext uri="{FF2B5EF4-FFF2-40B4-BE49-F238E27FC236}">
                <a16:creationId xmlns:a16="http://schemas.microsoft.com/office/drawing/2014/main" id="{62603885-6C41-0340-8310-EC5AF435B235}"/>
              </a:ext>
            </a:extLst>
          </p:cNvPr>
          <p:cNvSpPr txBox="1"/>
          <p:nvPr/>
        </p:nvSpPr>
        <p:spPr>
          <a:xfrm>
            <a:off x="418453" y="4240388"/>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b. A case study (Doppler + Triangulation)</a:t>
            </a:r>
          </a:p>
        </p:txBody>
      </p:sp>
      <p:sp>
        <p:nvSpPr>
          <p:cNvPr id="14" name="TextBox 13">
            <a:extLst>
              <a:ext uri="{FF2B5EF4-FFF2-40B4-BE49-F238E27FC236}">
                <a16:creationId xmlns:a16="http://schemas.microsoft.com/office/drawing/2014/main" id="{E3E23884-8BBB-A340-9358-0ED1D3619318}"/>
              </a:ext>
            </a:extLst>
          </p:cNvPr>
          <p:cNvSpPr txBox="1"/>
          <p:nvPr/>
        </p:nvSpPr>
        <p:spPr>
          <a:xfrm>
            <a:off x="402955" y="4935226"/>
            <a:ext cx="8214102" cy="523220"/>
          </a:xfrm>
          <a:prstGeom prst="rect">
            <a:avLst/>
          </a:prstGeom>
          <a:solidFill>
            <a:schemeClr val="accent2">
              <a:lumMod val="75000"/>
            </a:schemeClr>
          </a:solidFill>
        </p:spPr>
        <p:txBody>
          <a:bodyPr wrap="square" rtlCol="0">
            <a:spAutoFit/>
          </a:bodyPr>
          <a:lstStyle/>
          <a:p>
            <a:r>
              <a:rPr lang="en-US" sz="2800" dirty="0">
                <a:solidFill>
                  <a:schemeClr val="bg1"/>
                </a:solidFill>
                <a:latin typeface="Avenir Book" panose="02000503020000020003" pitchFamily="2" charset="0"/>
              </a:rPr>
              <a:t>4. Distance from the phase information</a:t>
            </a:r>
          </a:p>
        </p:txBody>
      </p:sp>
      <p:sp>
        <p:nvSpPr>
          <p:cNvPr id="15" name="TextBox 14">
            <a:extLst>
              <a:ext uri="{FF2B5EF4-FFF2-40B4-BE49-F238E27FC236}">
                <a16:creationId xmlns:a16="http://schemas.microsoft.com/office/drawing/2014/main" id="{E8644CDE-34F4-8242-A2DF-B1E6365B2A01}"/>
              </a:ext>
            </a:extLst>
          </p:cNvPr>
          <p:cNvSpPr txBox="1"/>
          <p:nvPr/>
        </p:nvSpPr>
        <p:spPr>
          <a:xfrm>
            <a:off x="402955" y="5411952"/>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a. Overview</a:t>
            </a:r>
          </a:p>
        </p:txBody>
      </p:sp>
      <p:sp>
        <p:nvSpPr>
          <p:cNvPr id="16" name="TextBox 15">
            <a:extLst>
              <a:ext uri="{FF2B5EF4-FFF2-40B4-BE49-F238E27FC236}">
                <a16:creationId xmlns:a16="http://schemas.microsoft.com/office/drawing/2014/main" id="{F2E0C3A3-A7BF-F74D-B82D-F176E5F46E75}"/>
              </a:ext>
            </a:extLst>
          </p:cNvPr>
          <p:cNvSpPr txBox="1"/>
          <p:nvPr/>
        </p:nvSpPr>
        <p:spPr>
          <a:xfrm>
            <a:off x="418453" y="5798686"/>
            <a:ext cx="8322592"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b. Impulse function, Impulse response, Convolution</a:t>
            </a:r>
          </a:p>
        </p:txBody>
      </p:sp>
      <p:sp>
        <p:nvSpPr>
          <p:cNvPr id="18" name="TextBox 17">
            <a:extLst>
              <a:ext uri="{FF2B5EF4-FFF2-40B4-BE49-F238E27FC236}">
                <a16:creationId xmlns:a16="http://schemas.microsoft.com/office/drawing/2014/main" id="{A4286A4A-63D7-714D-9C58-146A8C4008E2}"/>
              </a:ext>
            </a:extLst>
          </p:cNvPr>
          <p:cNvSpPr txBox="1"/>
          <p:nvPr/>
        </p:nvSpPr>
        <p:spPr>
          <a:xfrm>
            <a:off x="418453" y="6210117"/>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c. A case study</a:t>
            </a:r>
          </a:p>
        </p:txBody>
      </p:sp>
    </p:spTree>
    <p:extLst>
      <p:ext uri="{BB962C8B-B14F-4D97-AF65-F5344CB8AC3E}">
        <p14:creationId xmlns:p14="http://schemas.microsoft.com/office/powerpoint/2010/main" val="13368676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Doppler effect</a:t>
            </a:r>
          </a:p>
        </p:txBody>
      </p:sp>
      <p:sp>
        <p:nvSpPr>
          <p:cNvPr id="3" name="Oval 2">
            <a:extLst>
              <a:ext uri="{FF2B5EF4-FFF2-40B4-BE49-F238E27FC236}">
                <a16:creationId xmlns:a16="http://schemas.microsoft.com/office/drawing/2014/main" id="{C5530AEA-DD8F-F849-AEDB-18F8F10FF365}"/>
              </a:ext>
            </a:extLst>
          </p:cNvPr>
          <p:cNvSpPr/>
          <p:nvPr/>
        </p:nvSpPr>
        <p:spPr>
          <a:xfrm>
            <a:off x="4330336" y="3172097"/>
            <a:ext cx="509451" cy="509451"/>
          </a:xfrm>
          <a:prstGeom prst="ellipse">
            <a:avLst/>
          </a:prstGeom>
          <a:noFill/>
          <a:ln w="412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BF700BD3-1957-F649-BDBC-2E81A1789329}"/>
              </a:ext>
            </a:extLst>
          </p:cNvPr>
          <p:cNvSpPr/>
          <p:nvPr/>
        </p:nvSpPr>
        <p:spPr>
          <a:xfrm>
            <a:off x="4526279" y="3368040"/>
            <a:ext cx="117565" cy="11756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8601394A-FC93-014A-B56D-9EE9FB50BDC9}"/>
              </a:ext>
            </a:extLst>
          </p:cNvPr>
          <p:cNvSpPr/>
          <p:nvPr/>
        </p:nvSpPr>
        <p:spPr>
          <a:xfrm>
            <a:off x="3857895" y="2699656"/>
            <a:ext cx="1454332" cy="1454332"/>
          </a:xfrm>
          <a:prstGeom prst="ellipse">
            <a:avLst/>
          </a:prstGeom>
          <a:noFill/>
          <a:ln w="412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a:extLst>
              <a:ext uri="{FF2B5EF4-FFF2-40B4-BE49-F238E27FC236}">
                <a16:creationId xmlns:a16="http://schemas.microsoft.com/office/drawing/2014/main" id="{2152663C-9CB3-1246-9233-BF161CD45518}"/>
              </a:ext>
            </a:extLst>
          </p:cNvPr>
          <p:cNvSpPr/>
          <p:nvPr/>
        </p:nvSpPr>
        <p:spPr>
          <a:xfrm>
            <a:off x="3296842" y="2138603"/>
            <a:ext cx="2576439" cy="2576439"/>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a:extLst>
              <a:ext uri="{FF2B5EF4-FFF2-40B4-BE49-F238E27FC236}">
                <a16:creationId xmlns:a16="http://schemas.microsoft.com/office/drawing/2014/main" id="{BDAFBBA9-5562-2E48-94D8-26B9D33C7F5E}"/>
              </a:ext>
            </a:extLst>
          </p:cNvPr>
          <p:cNvSpPr txBox="1"/>
          <p:nvPr/>
        </p:nvSpPr>
        <p:spPr>
          <a:xfrm>
            <a:off x="0" y="1066800"/>
            <a:ext cx="9144000" cy="584775"/>
          </a:xfrm>
          <a:prstGeom prst="rect">
            <a:avLst/>
          </a:prstGeom>
          <a:solidFill>
            <a:schemeClr val="accent1">
              <a:lumMod val="50000"/>
            </a:schemeClr>
          </a:solidFill>
        </p:spPr>
        <p:txBody>
          <a:bodyPr wrap="square" rtlCol="0">
            <a:spAutoFit/>
          </a:bodyPr>
          <a:lstStyle/>
          <a:p>
            <a:r>
              <a:rPr lang="en-US" sz="3200" dirty="0">
                <a:solidFill>
                  <a:schemeClr val="bg1"/>
                </a:solidFill>
              </a:rPr>
              <a:t>Simple wave model: Moving observer</a:t>
            </a:r>
          </a:p>
        </p:txBody>
      </p:sp>
      <p:sp>
        <p:nvSpPr>
          <p:cNvPr id="16" name="Oval 15">
            <a:extLst>
              <a:ext uri="{FF2B5EF4-FFF2-40B4-BE49-F238E27FC236}">
                <a16:creationId xmlns:a16="http://schemas.microsoft.com/office/drawing/2014/main" id="{0FE7F2FE-1D3E-BA4C-8A18-82357E171B48}"/>
              </a:ext>
            </a:extLst>
          </p:cNvPr>
          <p:cNvSpPr/>
          <p:nvPr/>
        </p:nvSpPr>
        <p:spPr>
          <a:xfrm>
            <a:off x="7277099" y="3375222"/>
            <a:ext cx="117565" cy="117565"/>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373F9A0F-9BB8-8E40-9E27-B875A7CB99AF}"/>
              </a:ext>
            </a:extLst>
          </p:cNvPr>
          <p:cNvCxnSpPr>
            <a:cxnSpLocks/>
          </p:cNvCxnSpPr>
          <p:nvPr/>
        </p:nvCxnSpPr>
        <p:spPr>
          <a:xfrm flipH="1">
            <a:off x="5535671" y="3429396"/>
            <a:ext cx="1620103" cy="0"/>
          </a:xfrm>
          <a:prstGeom prst="line">
            <a:avLst/>
          </a:prstGeom>
          <a:ln w="44450">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8431481-92EB-F841-9237-572D8DE187F1}"/>
              </a:ext>
            </a:extLst>
          </p:cNvPr>
          <p:cNvSpPr txBox="1"/>
          <p:nvPr/>
        </p:nvSpPr>
        <p:spPr>
          <a:xfrm>
            <a:off x="5851569" y="2975112"/>
            <a:ext cx="3086189" cy="400110"/>
          </a:xfrm>
          <a:prstGeom prst="rect">
            <a:avLst/>
          </a:prstGeom>
          <a:noFill/>
        </p:spPr>
        <p:txBody>
          <a:bodyPr wrap="square" rtlCol="0">
            <a:spAutoFit/>
          </a:bodyPr>
          <a:lstStyle/>
          <a:p>
            <a:pPr algn="ctr"/>
            <a:r>
              <a:rPr lang="en-US" sz="2000" dirty="0"/>
              <a:t>Observer</a:t>
            </a:r>
          </a:p>
        </p:txBody>
      </p:sp>
    </p:spTree>
    <p:extLst>
      <p:ext uri="{BB962C8B-B14F-4D97-AF65-F5344CB8AC3E}">
        <p14:creationId xmlns:p14="http://schemas.microsoft.com/office/powerpoint/2010/main" val="19798613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Doppler effect</a:t>
            </a:r>
          </a:p>
        </p:txBody>
      </p:sp>
      <p:sp>
        <p:nvSpPr>
          <p:cNvPr id="7" name="TextBox 6">
            <a:extLst>
              <a:ext uri="{FF2B5EF4-FFF2-40B4-BE49-F238E27FC236}">
                <a16:creationId xmlns:a16="http://schemas.microsoft.com/office/drawing/2014/main" id="{BDAFBBA9-5562-2E48-94D8-26B9D33C7F5E}"/>
              </a:ext>
            </a:extLst>
          </p:cNvPr>
          <p:cNvSpPr txBox="1"/>
          <p:nvPr/>
        </p:nvSpPr>
        <p:spPr>
          <a:xfrm>
            <a:off x="0" y="1066800"/>
            <a:ext cx="9144000" cy="584775"/>
          </a:xfrm>
          <a:prstGeom prst="rect">
            <a:avLst/>
          </a:prstGeom>
          <a:solidFill>
            <a:schemeClr val="accent1">
              <a:lumMod val="50000"/>
            </a:schemeClr>
          </a:solidFill>
        </p:spPr>
        <p:txBody>
          <a:bodyPr wrap="square" rtlCol="0">
            <a:spAutoFit/>
          </a:bodyPr>
          <a:lstStyle/>
          <a:p>
            <a:r>
              <a:rPr lang="en-US" sz="3200" dirty="0">
                <a:solidFill>
                  <a:schemeClr val="bg1"/>
                </a:solidFill>
              </a:rPr>
              <a:t>Simple wave model: Moving observer</a:t>
            </a:r>
          </a:p>
        </p:txBody>
      </p:sp>
      <p:sp>
        <p:nvSpPr>
          <p:cNvPr id="8" name="Arc 7">
            <a:extLst>
              <a:ext uri="{FF2B5EF4-FFF2-40B4-BE49-F238E27FC236}">
                <a16:creationId xmlns:a16="http://schemas.microsoft.com/office/drawing/2014/main" id="{48F31070-D39B-A048-844A-319960691E06}"/>
              </a:ext>
            </a:extLst>
          </p:cNvPr>
          <p:cNvSpPr/>
          <p:nvPr/>
        </p:nvSpPr>
        <p:spPr>
          <a:xfrm rot="2500964">
            <a:off x="-1410344" y="1069381"/>
            <a:ext cx="5935851" cy="5935851"/>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3AE32E98-5A97-F04C-9E6D-D12882B4A2B0}"/>
              </a:ext>
            </a:extLst>
          </p:cNvPr>
          <p:cNvSpPr/>
          <p:nvPr/>
        </p:nvSpPr>
        <p:spPr>
          <a:xfrm rot="2500964">
            <a:off x="-2586173" y="1069382"/>
            <a:ext cx="5935851" cy="5935851"/>
          </a:xfrm>
          <a:prstGeom prst="arc">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a:extLst>
              <a:ext uri="{FF2B5EF4-FFF2-40B4-BE49-F238E27FC236}">
                <a16:creationId xmlns:a16="http://schemas.microsoft.com/office/drawing/2014/main" id="{CE606561-B32D-4C47-AD54-196A02FEBEC4}"/>
              </a:ext>
            </a:extLst>
          </p:cNvPr>
          <p:cNvSpPr/>
          <p:nvPr/>
        </p:nvSpPr>
        <p:spPr>
          <a:xfrm rot="2500964">
            <a:off x="-3902506" y="1069382"/>
            <a:ext cx="5935851" cy="5935851"/>
          </a:xfrm>
          <a:prstGeom prst="arc">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a:extLst>
              <a:ext uri="{FF2B5EF4-FFF2-40B4-BE49-F238E27FC236}">
                <a16:creationId xmlns:a16="http://schemas.microsoft.com/office/drawing/2014/main" id="{E91AE99F-8F39-014A-B812-E49D67E684E0}"/>
              </a:ext>
            </a:extLst>
          </p:cNvPr>
          <p:cNvSpPr/>
          <p:nvPr/>
        </p:nvSpPr>
        <p:spPr>
          <a:xfrm>
            <a:off x="5128774" y="3932718"/>
            <a:ext cx="304933" cy="335426"/>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A3DDE78-8765-FD44-A2C5-50C6AB85A8FC}"/>
              </a:ext>
            </a:extLst>
          </p:cNvPr>
          <p:cNvCxnSpPr>
            <a:cxnSpLocks/>
          </p:cNvCxnSpPr>
          <p:nvPr/>
        </p:nvCxnSpPr>
        <p:spPr>
          <a:xfrm flipH="1">
            <a:off x="3394129" y="4095823"/>
            <a:ext cx="1459032" cy="0"/>
          </a:xfrm>
          <a:prstGeom prst="line">
            <a:avLst/>
          </a:prstGeom>
          <a:ln w="44450">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AFDDCF2-0276-9845-BB19-D1D114ADD878}"/>
              </a:ext>
            </a:extLst>
          </p:cNvPr>
          <p:cNvCxnSpPr>
            <a:cxnSpLocks/>
          </p:cNvCxnSpPr>
          <p:nvPr/>
        </p:nvCxnSpPr>
        <p:spPr>
          <a:xfrm flipH="1">
            <a:off x="2092271" y="4095823"/>
            <a:ext cx="1163397" cy="0"/>
          </a:xfrm>
          <a:prstGeom prst="line">
            <a:avLst/>
          </a:prstGeom>
          <a:ln w="44450">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7CBD13B-5022-6B4F-ACB3-1A5EFC7D5C24}"/>
              </a:ext>
            </a:extLst>
          </p:cNvPr>
          <p:cNvSpPr txBox="1"/>
          <p:nvPr/>
        </p:nvSpPr>
        <p:spPr>
          <a:xfrm>
            <a:off x="3913179" y="3514086"/>
            <a:ext cx="418454" cy="523220"/>
          </a:xfrm>
          <a:prstGeom prst="rect">
            <a:avLst/>
          </a:prstGeom>
          <a:noFill/>
        </p:spPr>
        <p:txBody>
          <a:bodyPr wrap="square" rtlCol="0">
            <a:spAutoFit/>
          </a:bodyPr>
          <a:lstStyle/>
          <a:p>
            <a:r>
              <a:rPr lang="en-US" sz="2800" dirty="0"/>
              <a:t>t</a:t>
            </a:r>
          </a:p>
        </p:txBody>
      </p:sp>
      <p:sp>
        <p:nvSpPr>
          <p:cNvPr id="19" name="TextBox 18">
            <a:extLst>
              <a:ext uri="{FF2B5EF4-FFF2-40B4-BE49-F238E27FC236}">
                <a16:creationId xmlns:a16="http://schemas.microsoft.com/office/drawing/2014/main" id="{3FE958AD-D549-984E-ADCF-BF7FE23420A9}"/>
              </a:ext>
            </a:extLst>
          </p:cNvPr>
          <p:cNvSpPr txBox="1"/>
          <p:nvPr/>
        </p:nvSpPr>
        <p:spPr>
          <a:xfrm>
            <a:off x="2528123" y="3564974"/>
            <a:ext cx="418454" cy="523220"/>
          </a:xfrm>
          <a:prstGeom prst="rect">
            <a:avLst/>
          </a:prstGeom>
          <a:noFill/>
        </p:spPr>
        <p:txBody>
          <a:bodyPr wrap="square" rtlCol="0">
            <a:spAutoFit/>
          </a:bodyPr>
          <a:lstStyle/>
          <a:p>
            <a:r>
              <a:rPr lang="en-US" sz="2800" dirty="0"/>
              <a:t>t</a:t>
            </a:r>
          </a:p>
        </p:txBody>
      </p:sp>
      <p:sp>
        <p:nvSpPr>
          <p:cNvPr id="16" name="TextBox 15">
            <a:extLst>
              <a:ext uri="{FF2B5EF4-FFF2-40B4-BE49-F238E27FC236}">
                <a16:creationId xmlns:a16="http://schemas.microsoft.com/office/drawing/2014/main" id="{2C9CCFEB-2AF7-A642-874E-ED13EB9455F9}"/>
              </a:ext>
            </a:extLst>
          </p:cNvPr>
          <p:cNvSpPr txBox="1"/>
          <p:nvPr/>
        </p:nvSpPr>
        <p:spPr>
          <a:xfrm>
            <a:off x="4204735" y="3429000"/>
            <a:ext cx="3086189" cy="461665"/>
          </a:xfrm>
          <a:prstGeom prst="rect">
            <a:avLst/>
          </a:prstGeom>
          <a:noFill/>
        </p:spPr>
        <p:txBody>
          <a:bodyPr wrap="square" rtlCol="0">
            <a:spAutoFit/>
          </a:bodyPr>
          <a:lstStyle/>
          <a:p>
            <a:pPr algn="ctr"/>
            <a:r>
              <a:rPr lang="en-US" sz="2400" dirty="0"/>
              <a:t>Observer</a:t>
            </a:r>
          </a:p>
        </p:txBody>
      </p:sp>
    </p:spTree>
    <p:extLst>
      <p:ext uri="{BB962C8B-B14F-4D97-AF65-F5344CB8AC3E}">
        <p14:creationId xmlns:p14="http://schemas.microsoft.com/office/powerpoint/2010/main" val="6774841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Doppler effect</a:t>
            </a:r>
          </a:p>
        </p:txBody>
      </p:sp>
      <p:sp>
        <p:nvSpPr>
          <p:cNvPr id="7" name="TextBox 6">
            <a:extLst>
              <a:ext uri="{FF2B5EF4-FFF2-40B4-BE49-F238E27FC236}">
                <a16:creationId xmlns:a16="http://schemas.microsoft.com/office/drawing/2014/main" id="{BDAFBBA9-5562-2E48-94D8-26B9D33C7F5E}"/>
              </a:ext>
            </a:extLst>
          </p:cNvPr>
          <p:cNvSpPr txBox="1"/>
          <p:nvPr/>
        </p:nvSpPr>
        <p:spPr>
          <a:xfrm>
            <a:off x="0" y="1066800"/>
            <a:ext cx="9144000" cy="584775"/>
          </a:xfrm>
          <a:prstGeom prst="rect">
            <a:avLst/>
          </a:prstGeom>
          <a:solidFill>
            <a:schemeClr val="accent1">
              <a:lumMod val="50000"/>
            </a:schemeClr>
          </a:solidFill>
        </p:spPr>
        <p:txBody>
          <a:bodyPr wrap="square" rtlCol="0">
            <a:spAutoFit/>
          </a:bodyPr>
          <a:lstStyle/>
          <a:p>
            <a:r>
              <a:rPr lang="en-US" sz="3200" dirty="0">
                <a:solidFill>
                  <a:schemeClr val="bg1"/>
                </a:solidFill>
              </a:rPr>
              <a:t>Simple wave model: Moving observer</a:t>
            </a:r>
          </a:p>
        </p:txBody>
      </p:sp>
      <p:sp>
        <p:nvSpPr>
          <p:cNvPr id="8" name="Arc 7">
            <a:extLst>
              <a:ext uri="{FF2B5EF4-FFF2-40B4-BE49-F238E27FC236}">
                <a16:creationId xmlns:a16="http://schemas.microsoft.com/office/drawing/2014/main" id="{48F31070-D39B-A048-844A-319960691E06}"/>
              </a:ext>
            </a:extLst>
          </p:cNvPr>
          <p:cNvSpPr/>
          <p:nvPr/>
        </p:nvSpPr>
        <p:spPr>
          <a:xfrm rot="2500964">
            <a:off x="-1410344" y="1069381"/>
            <a:ext cx="5935851" cy="5935851"/>
          </a:xfrm>
          <a:prstGeom prst="arc">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3AE32E98-5A97-F04C-9E6D-D12882B4A2B0}"/>
              </a:ext>
            </a:extLst>
          </p:cNvPr>
          <p:cNvSpPr/>
          <p:nvPr/>
        </p:nvSpPr>
        <p:spPr>
          <a:xfrm rot="2500964">
            <a:off x="-2338207" y="1069382"/>
            <a:ext cx="5935851" cy="5935851"/>
          </a:xfrm>
          <a:prstGeom prst="arc">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Arc 11">
            <a:extLst>
              <a:ext uri="{FF2B5EF4-FFF2-40B4-BE49-F238E27FC236}">
                <a16:creationId xmlns:a16="http://schemas.microsoft.com/office/drawing/2014/main" id="{CE606561-B32D-4C47-AD54-196A02FEBEC4}"/>
              </a:ext>
            </a:extLst>
          </p:cNvPr>
          <p:cNvSpPr/>
          <p:nvPr/>
        </p:nvSpPr>
        <p:spPr>
          <a:xfrm rot="2500964">
            <a:off x="-3623529" y="1069382"/>
            <a:ext cx="5935851" cy="5935851"/>
          </a:xfrm>
          <a:prstGeom prst="arc">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Oval 12">
            <a:extLst>
              <a:ext uri="{FF2B5EF4-FFF2-40B4-BE49-F238E27FC236}">
                <a16:creationId xmlns:a16="http://schemas.microsoft.com/office/drawing/2014/main" id="{E91AE99F-8F39-014A-B812-E49D67E684E0}"/>
              </a:ext>
            </a:extLst>
          </p:cNvPr>
          <p:cNvSpPr/>
          <p:nvPr/>
        </p:nvSpPr>
        <p:spPr>
          <a:xfrm>
            <a:off x="5128774" y="3932718"/>
            <a:ext cx="304933" cy="335426"/>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1A3DDE78-8765-FD44-A2C5-50C6AB85A8FC}"/>
              </a:ext>
            </a:extLst>
          </p:cNvPr>
          <p:cNvCxnSpPr>
            <a:cxnSpLocks/>
          </p:cNvCxnSpPr>
          <p:nvPr/>
        </p:nvCxnSpPr>
        <p:spPr>
          <a:xfrm flipH="1">
            <a:off x="3657600" y="4095823"/>
            <a:ext cx="1195561" cy="0"/>
          </a:xfrm>
          <a:prstGeom prst="line">
            <a:avLst/>
          </a:prstGeom>
          <a:ln w="44450">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10" name="Arc 9">
            <a:extLst>
              <a:ext uri="{FF2B5EF4-FFF2-40B4-BE49-F238E27FC236}">
                <a16:creationId xmlns:a16="http://schemas.microsoft.com/office/drawing/2014/main" id="{A882A6DB-BE3B-2340-B5DC-2F9F6750621E}"/>
              </a:ext>
            </a:extLst>
          </p:cNvPr>
          <p:cNvSpPr/>
          <p:nvPr/>
        </p:nvSpPr>
        <p:spPr>
          <a:xfrm rot="2500964">
            <a:off x="-2586173" y="1069382"/>
            <a:ext cx="5935851" cy="5935851"/>
          </a:xfrm>
          <a:prstGeom prst="arc">
            <a:avLst/>
          </a:prstGeom>
          <a:ln w="38100">
            <a:solidFill>
              <a:srgbClr val="00B050">
                <a:alpha val="39000"/>
              </a:srgb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a:extLst>
              <a:ext uri="{FF2B5EF4-FFF2-40B4-BE49-F238E27FC236}">
                <a16:creationId xmlns:a16="http://schemas.microsoft.com/office/drawing/2014/main" id="{6A140940-E21A-754D-BBFA-5B4817178E11}"/>
              </a:ext>
            </a:extLst>
          </p:cNvPr>
          <p:cNvSpPr/>
          <p:nvPr/>
        </p:nvSpPr>
        <p:spPr>
          <a:xfrm rot="2500964">
            <a:off x="-3902506" y="1069382"/>
            <a:ext cx="5935851" cy="5935851"/>
          </a:xfrm>
          <a:prstGeom prst="arc">
            <a:avLst/>
          </a:prstGeom>
          <a:ln w="38100">
            <a:solidFill>
              <a:schemeClr val="accent5">
                <a:lumMod val="75000"/>
                <a:alpha val="39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1A31040-8FD3-5549-AA50-F7796D6931EC}"/>
              </a:ext>
            </a:extLst>
          </p:cNvPr>
          <p:cNvCxnSpPr>
            <a:cxnSpLocks/>
          </p:cNvCxnSpPr>
          <p:nvPr/>
        </p:nvCxnSpPr>
        <p:spPr>
          <a:xfrm flipH="1">
            <a:off x="2371239" y="4095823"/>
            <a:ext cx="1163397" cy="0"/>
          </a:xfrm>
          <a:prstGeom prst="line">
            <a:avLst/>
          </a:prstGeom>
          <a:ln w="44450">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E393E81-FC79-B940-A2A6-692D466D1894}"/>
              </a:ext>
            </a:extLst>
          </p:cNvPr>
          <p:cNvSpPr txBox="1"/>
          <p:nvPr/>
        </p:nvSpPr>
        <p:spPr>
          <a:xfrm>
            <a:off x="2683106" y="3564974"/>
            <a:ext cx="941300" cy="523220"/>
          </a:xfrm>
          <a:prstGeom prst="rect">
            <a:avLst/>
          </a:prstGeom>
          <a:noFill/>
        </p:spPr>
        <p:txBody>
          <a:bodyPr wrap="square" rtlCol="0">
            <a:spAutoFit/>
          </a:bodyPr>
          <a:lstStyle/>
          <a:p>
            <a:r>
              <a:rPr lang="en-US" sz="2800" dirty="0"/>
              <a:t>t’ &lt;t</a:t>
            </a:r>
          </a:p>
        </p:txBody>
      </p:sp>
      <p:sp>
        <p:nvSpPr>
          <p:cNvPr id="20" name="TextBox 19">
            <a:extLst>
              <a:ext uri="{FF2B5EF4-FFF2-40B4-BE49-F238E27FC236}">
                <a16:creationId xmlns:a16="http://schemas.microsoft.com/office/drawing/2014/main" id="{1FBB7197-7383-B649-91CE-01856F532E29}"/>
              </a:ext>
            </a:extLst>
          </p:cNvPr>
          <p:cNvSpPr txBox="1"/>
          <p:nvPr/>
        </p:nvSpPr>
        <p:spPr>
          <a:xfrm>
            <a:off x="3782611" y="3547695"/>
            <a:ext cx="941300" cy="523220"/>
          </a:xfrm>
          <a:prstGeom prst="rect">
            <a:avLst/>
          </a:prstGeom>
          <a:noFill/>
        </p:spPr>
        <p:txBody>
          <a:bodyPr wrap="square" rtlCol="0">
            <a:spAutoFit/>
          </a:bodyPr>
          <a:lstStyle/>
          <a:p>
            <a:r>
              <a:rPr lang="en-US" sz="2800" dirty="0"/>
              <a:t>t’ &lt;t</a:t>
            </a:r>
          </a:p>
        </p:txBody>
      </p:sp>
    </p:spTree>
    <p:extLst>
      <p:ext uri="{BB962C8B-B14F-4D97-AF65-F5344CB8AC3E}">
        <p14:creationId xmlns:p14="http://schemas.microsoft.com/office/powerpoint/2010/main" val="38832591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Doppler effect</a:t>
            </a:r>
          </a:p>
        </p:txBody>
      </p:sp>
      <p:sp>
        <p:nvSpPr>
          <p:cNvPr id="7" name="TextBox 6">
            <a:extLst>
              <a:ext uri="{FF2B5EF4-FFF2-40B4-BE49-F238E27FC236}">
                <a16:creationId xmlns:a16="http://schemas.microsoft.com/office/drawing/2014/main" id="{BDAFBBA9-5562-2E48-94D8-26B9D33C7F5E}"/>
              </a:ext>
            </a:extLst>
          </p:cNvPr>
          <p:cNvSpPr txBox="1"/>
          <p:nvPr/>
        </p:nvSpPr>
        <p:spPr>
          <a:xfrm>
            <a:off x="0" y="1066800"/>
            <a:ext cx="9144000" cy="584775"/>
          </a:xfrm>
          <a:prstGeom prst="rect">
            <a:avLst/>
          </a:prstGeom>
          <a:solidFill>
            <a:schemeClr val="accent1">
              <a:lumMod val="50000"/>
            </a:schemeClr>
          </a:solidFill>
        </p:spPr>
        <p:txBody>
          <a:bodyPr wrap="square" rtlCol="0">
            <a:spAutoFit/>
          </a:bodyPr>
          <a:lstStyle/>
          <a:p>
            <a:r>
              <a:rPr lang="en-US" sz="3200" dirty="0">
                <a:solidFill>
                  <a:schemeClr val="bg1"/>
                </a:solidFill>
              </a:rPr>
              <a:t>Simple wave model: Moving observer</a:t>
            </a:r>
          </a:p>
        </p:txBody>
      </p:sp>
      <p:sp>
        <p:nvSpPr>
          <p:cNvPr id="13" name="TextBox 12">
            <a:extLst>
              <a:ext uri="{FF2B5EF4-FFF2-40B4-BE49-F238E27FC236}">
                <a16:creationId xmlns:a16="http://schemas.microsoft.com/office/drawing/2014/main" id="{7A0BDB99-73D2-9C48-8AA9-CE31470494FB}"/>
              </a:ext>
            </a:extLst>
          </p:cNvPr>
          <p:cNvSpPr txBox="1"/>
          <p:nvPr/>
        </p:nvSpPr>
        <p:spPr>
          <a:xfrm>
            <a:off x="201881" y="1881060"/>
            <a:ext cx="7686756" cy="523220"/>
          </a:xfrm>
          <a:prstGeom prst="rect">
            <a:avLst/>
          </a:prstGeom>
          <a:noFill/>
        </p:spPr>
        <p:txBody>
          <a:bodyPr wrap="square" rtlCol="0">
            <a:spAutoFit/>
          </a:bodyPr>
          <a:lstStyle/>
          <a:p>
            <a:r>
              <a:rPr lang="en-US" sz="2800" dirty="0"/>
              <a:t>Observer moving towards the stationary source</a:t>
            </a:r>
            <a:endParaRPr lang="en-US" sz="2000" dirty="0"/>
          </a:p>
        </p:txBody>
      </p:sp>
      <p:pic>
        <p:nvPicPr>
          <p:cNvPr id="10" name="Picture 9">
            <a:extLst>
              <a:ext uri="{FF2B5EF4-FFF2-40B4-BE49-F238E27FC236}">
                <a16:creationId xmlns:a16="http://schemas.microsoft.com/office/drawing/2014/main" id="{8EAA1B55-E226-B04F-AA43-D47269ACBF6B}"/>
              </a:ext>
            </a:extLst>
          </p:cNvPr>
          <p:cNvPicPr>
            <a:picLocks noChangeAspect="1"/>
          </p:cNvPicPr>
          <p:nvPr/>
        </p:nvPicPr>
        <p:blipFill>
          <a:blip r:embed="rId2"/>
          <a:stretch>
            <a:fillRect/>
          </a:stretch>
        </p:blipFill>
        <p:spPr>
          <a:xfrm>
            <a:off x="1895554" y="2810763"/>
            <a:ext cx="5352893" cy="3539971"/>
          </a:xfrm>
          <a:prstGeom prst="rect">
            <a:avLst/>
          </a:prstGeom>
        </p:spPr>
      </p:pic>
      <p:sp>
        <p:nvSpPr>
          <p:cNvPr id="11" name="TextBox 10">
            <a:extLst>
              <a:ext uri="{FF2B5EF4-FFF2-40B4-BE49-F238E27FC236}">
                <a16:creationId xmlns:a16="http://schemas.microsoft.com/office/drawing/2014/main" id="{D6C445CA-3865-7746-9499-4D07DCDF476D}"/>
              </a:ext>
            </a:extLst>
          </p:cNvPr>
          <p:cNvSpPr txBox="1"/>
          <p:nvPr/>
        </p:nvSpPr>
        <p:spPr>
          <a:xfrm>
            <a:off x="4883582" y="2810763"/>
            <a:ext cx="439544" cy="707886"/>
          </a:xfrm>
          <a:prstGeom prst="rect">
            <a:avLst/>
          </a:prstGeom>
          <a:solidFill>
            <a:schemeClr val="bg1"/>
          </a:solidFill>
        </p:spPr>
        <p:txBody>
          <a:bodyPr wrap="none" rtlCol="0">
            <a:spAutoFit/>
          </a:bodyPr>
          <a:lstStyle/>
          <a:p>
            <a:r>
              <a:rPr lang="en-US" sz="4000" dirty="0"/>
              <a:t>+</a:t>
            </a:r>
          </a:p>
        </p:txBody>
      </p:sp>
      <p:sp>
        <p:nvSpPr>
          <p:cNvPr id="18" name="TextBox 17">
            <a:extLst>
              <a:ext uri="{FF2B5EF4-FFF2-40B4-BE49-F238E27FC236}">
                <a16:creationId xmlns:a16="http://schemas.microsoft.com/office/drawing/2014/main" id="{D8E2FE28-B8C8-2C4D-AD96-05CC122B8CF3}"/>
              </a:ext>
            </a:extLst>
          </p:cNvPr>
          <p:cNvSpPr txBox="1"/>
          <p:nvPr/>
        </p:nvSpPr>
        <p:spPr>
          <a:xfrm>
            <a:off x="4663810" y="4196989"/>
            <a:ext cx="439544" cy="643533"/>
          </a:xfrm>
          <a:prstGeom prst="rect">
            <a:avLst/>
          </a:prstGeom>
          <a:solidFill>
            <a:schemeClr val="bg1"/>
          </a:solidFill>
        </p:spPr>
        <p:txBody>
          <a:bodyPr wrap="none" rtlCol="0">
            <a:spAutoFit/>
          </a:bodyPr>
          <a:lstStyle/>
          <a:p>
            <a:r>
              <a:rPr lang="en-US" sz="4000" dirty="0"/>
              <a:t>+</a:t>
            </a:r>
          </a:p>
        </p:txBody>
      </p:sp>
      <p:sp>
        <p:nvSpPr>
          <p:cNvPr id="19" name="TextBox 18">
            <a:extLst>
              <a:ext uri="{FF2B5EF4-FFF2-40B4-BE49-F238E27FC236}">
                <a16:creationId xmlns:a16="http://schemas.microsoft.com/office/drawing/2014/main" id="{2863541D-028E-8F48-AFD0-D3EE331E4C86}"/>
              </a:ext>
            </a:extLst>
          </p:cNvPr>
          <p:cNvSpPr txBox="1"/>
          <p:nvPr/>
        </p:nvSpPr>
        <p:spPr>
          <a:xfrm>
            <a:off x="5134350" y="4952094"/>
            <a:ext cx="439544" cy="643533"/>
          </a:xfrm>
          <a:prstGeom prst="rect">
            <a:avLst/>
          </a:prstGeom>
          <a:solidFill>
            <a:schemeClr val="bg1"/>
          </a:solidFill>
        </p:spPr>
        <p:txBody>
          <a:bodyPr wrap="none" rtlCol="0">
            <a:spAutoFit/>
          </a:bodyPr>
          <a:lstStyle/>
          <a:p>
            <a:r>
              <a:rPr lang="en-US" sz="4000" dirty="0"/>
              <a:t>+</a:t>
            </a:r>
          </a:p>
        </p:txBody>
      </p:sp>
      <p:sp>
        <p:nvSpPr>
          <p:cNvPr id="20" name="TextBox 19">
            <a:extLst>
              <a:ext uri="{FF2B5EF4-FFF2-40B4-BE49-F238E27FC236}">
                <a16:creationId xmlns:a16="http://schemas.microsoft.com/office/drawing/2014/main" id="{111AF398-1D1E-2341-A60F-AF9F2BB42996}"/>
              </a:ext>
            </a:extLst>
          </p:cNvPr>
          <p:cNvSpPr txBox="1"/>
          <p:nvPr/>
        </p:nvSpPr>
        <p:spPr>
          <a:xfrm>
            <a:off x="4679308" y="3350214"/>
            <a:ext cx="439544" cy="643533"/>
          </a:xfrm>
          <a:prstGeom prst="rect">
            <a:avLst/>
          </a:prstGeom>
          <a:solidFill>
            <a:schemeClr val="bg1"/>
          </a:solidFill>
        </p:spPr>
        <p:txBody>
          <a:bodyPr wrap="none" rtlCol="0">
            <a:spAutoFit/>
          </a:bodyPr>
          <a:lstStyle/>
          <a:p>
            <a:r>
              <a:rPr lang="en-US" sz="4000" dirty="0"/>
              <a:t>+</a:t>
            </a:r>
          </a:p>
        </p:txBody>
      </p:sp>
      <p:sp>
        <p:nvSpPr>
          <p:cNvPr id="12" name="TextBox 11">
            <a:extLst>
              <a:ext uri="{FF2B5EF4-FFF2-40B4-BE49-F238E27FC236}">
                <a16:creationId xmlns:a16="http://schemas.microsoft.com/office/drawing/2014/main" id="{A32B9316-82DF-E04E-911A-B27F705C8F4F}"/>
              </a:ext>
            </a:extLst>
          </p:cNvPr>
          <p:cNvSpPr txBox="1"/>
          <p:nvPr/>
        </p:nvSpPr>
        <p:spPr>
          <a:xfrm>
            <a:off x="15902" y="5861117"/>
            <a:ext cx="9128098" cy="523220"/>
          </a:xfrm>
          <a:prstGeom prst="rect">
            <a:avLst/>
          </a:prstGeom>
          <a:noFill/>
        </p:spPr>
        <p:txBody>
          <a:bodyPr wrap="square" rtlCol="0">
            <a:spAutoFit/>
          </a:bodyPr>
          <a:lstStyle/>
          <a:p>
            <a:r>
              <a:rPr lang="en-US" sz="2800" i="1" dirty="0" err="1">
                <a:solidFill>
                  <a:schemeClr val="accent5">
                    <a:lumMod val="75000"/>
                  </a:schemeClr>
                </a:solidFill>
              </a:rPr>
              <a:t>v</a:t>
            </a:r>
            <a:r>
              <a:rPr lang="en-US" sz="2800" i="1" baseline="-25000" dirty="0" err="1">
                <a:solidFill>
                  <a:schemeClr val="accent5">
                    <a:lumMod val="75000"/>
                  </a:schemeClr>
                </a:solidFill>
              </a:rPr>
              <a:t>O</a:t>
            </a:r>
            <a:r>
              <a:rPr lang="en-US" sz="2800" i="1" baseline="-25000" dirty="0">
                <a:solidFill>
                  <a:schemeClr val="accent5">
                    <a:lumMod val="75000"/>
                  </a:schemeClr>
                </a:solidFill>
              </a:rPr>
              <a:t> </a:t>
            </a:r>
            <a:r>
              <a:rPr lang="en-US" sz="2800" i="1" dirty="0">
                <a:solidFill>
                  <a:schemeClr val="accent5">
                    <a:lumMod val="75000"/>
                  </a:schemeClr>
                </a:solidFill>
              </a:rPr>
              <a:t>, T</a:t>
            </a:r>
            <a:r>
              <a:rPr lang="en-US" sz="2800" i="1" baseline="-25000" dirty="0">
                <a:solidFill>
                  <a:schemeClr val="accent5">
                    <a:lumMod val="75000"/>
                  </a:schemeClr>
                </a:solidFill>
              </a:rPr>
              <a:t>O </a:t>
            </a:r>
            <a:r>
              <a:rPr lang="en-US" sz="2800" i="1" dirty="0">
                <a:solidFill>
                  <a:schemeClr val="accent5">
                    <a:lumMod val="75000"/>
                  </a:schemeClr>
                </a:solidFill>
              </a:rPr>
              <a:t>, </a:t>
            </a:r>
            <a:r>
              <a:rPr lang="en-US" sz="2800" i="1" dirty="0" err="1">
                <a:solidFill>
                  <a:schemeClr val="accent5">
                    <a:lumMod val="75000"/>
                  </a:schemeClr>
                </a:solidFill>
              </a:rPr>
              <a:t>f</a:t>
            </a:r>
            <a:r>
              <a:rPr lang="en-US" sz="2800" i="1" baseline="-25000" dirty="0" err="1">
                <a:solidFill>
                  <a:schemeClr val="accent5">
                    <a:lumMod val="75000"/>
                  </a:schemeClr>
                </a:solidFill>
              </a:rPr>
              <a:t>O</a:t>
            </a:r>
            <a:r>
              <a:rPr lang="en-US" sz="2800" dirty="0">
                <a:solidFill>
                  <a:schemeClr val="accent5">
                    <a:lumMod val="75000"/>
                  </a:schemeClr>
                </a:solidFill>
              </a:rPr>
              <a:t> = </a:t>
            </a:r>
            <a:r>
              <a:rPr lang="en-US" sz="2200" dirty="0">
                <a:solidFill>
                  <a:schemeClr val="accent5">
                    <a:lumMod val="75000"/>
                  </a:schemeClr>
                </a:solidFill>
              </a:rPr>
              <a:t>Velocity of the observer and observed period and frequency</a:t>
            </a:r>
          </a:p>
        </p:txBody>
      </p:sp>
      <p:sp>
        <p:nvSpPr>
          <p:cNvPr id="14" name="TextBox 13">
            <a:extLst>
              <a:ext uri="{FF2B5EF4-FFF2-40B4-BE49-F238E27FC236}">
                <a16:creationId xmlns:a16="http://schemas.microsoft.com/office/drawing/2014/main" id="{0190E4B2-89FC-0646-8071-F7697FEDE2AC}"/>
              </a:ext>
            </a:extLst>
          </p:cNvPr>
          <p:cNvSpPr txBox="1"/>
          <p:nvPr/>
        </p:nvSpPr>
        <p:spPr>
          <a:xfrm>
            <a:off x="15902" y="6384337"/>
            <a:ext cx="9128098" cy="523220"/>
          </a:xfrm>
          <a:prstGeom prst="rect">
            <a:avLst/>
          </a:prstGeom>
          <a:noFill/>
        </p:spPr>
        <p:txBody>
          <a:bodyPr wrap="square" rtlCol="0">
            <a:spAutoFit/>
          </a:bodyPr>
          <a:lstStyle/>
          <a:p>
            <a:r>
              <a:rPr lang="en-US" sz="2800" i="1" dirty="0" err="1">
                <a:solidFill>
                  <a:schemeClr val="accent2">
                    <a:lumMod val="75000"/>
                  </a:schemeClr>
                </a:solidFill>
              </a:rPr>
              <a:t>v</a:t>
            </a:r>
            <a:r>
              <a:rPr lang="en-US" sz="2800" i="1" baseline="-25000" dirty="0" err="1">
                <a:solidFill>
                  <a:schemeClr val="accent2">
                    <a:lumMod val="75000"/>
                  </a:schemeClr>
                </a:solidFill>
              </a:rPr>
              <a:t>S</a:t>
            </a:r>
            <a:r>
              <a:rPr lang="en-US" sz="2800" i="1" baseline="-25000" dirty="0">
                <a:solidFill>
                  <a:schemeClr val="accent2">
                    <a:lumMod val="75000"/>
                  </a:schemeClr>
                </a:solidFill>
              </a:rPr>
              <a:t> </a:t>
            </a:r>
            <a:r>
              <a:rPr lang="en-US" sz="2800" i="1" dirty="0">
                <a:solidFill>
                  <a:schemeClr val="accent2">
                    <a:lumMod val="75000"/>
                  </a:schemeClr>
                </a:solidFill>
              </a:rPr>
              <a:t>, T</a:t>
            </a:r>
            <a:r>
              <a:rPr lang="en-US" sz="2800" i="1" baseline="-25000" dirty="0">
                <a:solidFill>
                  <a:schemeClr val="accent2">
                    <a:lumMod val="75000"/>
                  </a:schemeClr>
                </a:solidFill>
              </a:rPr>
              <a:t>S </a:t>
            </a:r>
            <a:r>
              <a:rPr lang="en-US" sz="2800" i="1" dirty="0">
                <a:solidFill>
                  <a:schemeClr val="accent2">
                    <a:lumMod val="75000"/>
                  </a:schemeClr>
                </a:solidFill>
              </a:rPr>
              <a:t>, </a:t>
            </a:r>
            <a:r>
              <a:rPr lang="en-US" sz="2800" i="1" dirty="0" err="1">
                <a:solidFill>
                  <a:schemeClr val="accent2">
                    <a:lumMod val="75000"/>
                  </a:schemeClr>
                </a:solidFill>
              </a:rPr>
              <a:t>f</a:t>
            </a:r>
            <a:r>
              <a:rPr lang="en-US" sz="2800" i="1" baseline="-25000" dirty="0" err="1">
                <a:solidFill>
                  <a:schemeClr val="accent2">
                    <a:lumMod val="75000"/>
                  </a:schemeClr>
                </a:solidFill>
              </a:rPr>
              <a:t>S</a:t>
            </a:r>
            <a:r>
              <a:rPr lang="en-US" sz="2800" dirty="0">
                <a:solidFill>
                  <a:schemeClr val="accent2">
                    <a:lumMod val="75000"/>
                  </a:schemeClr>
                </a:solidFill>
              </a:rPr>
              <a:t> = </a:t>
            </a:r>
            <a:r>
              <a:rPr lang="en-US" sz="2200" dirty="0">
                <a:solidFill>
                  <a:schemeClr val="accent2">
                    <a:lumMod val="75000"/>
                  </a:schemeClr>
                </a:solidFill>
              </a:rPr>
              <a:t>Velocity of the source and original period and frequency</a:t>
            </a:r>
          </a:p>
        </p:txBody>
      </p:sp>
      <p:sp>
        <p:nvSpPr>
          <p:cNvPr id="15" name="Rectangle 14">
            <a:extLst>
              <a:ext uri="{FF2B5EF4-FFF2-40B4-BE49-F238E27FC236}">
                <a16:creationId xmlns:a16="http://schemas.microsoft.com/office/drawing/2014/main" id="{0D5AF6F5-E3A7-EF43-85CF-DA6B7B8693B1}"/>
              </a:ext>
            </a:extLst>
          </p:cNvPr>
          <p:cNvSpPr/>
          <p:nvPr/>
        </p:nvSpPr>
        <p:spPr>
          <a:xfrm>
            <a:off x="3026681" y="3402063"/>
            <a:ext cx="3274257" cy="564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DD3CDC3-2954-6A47-8E60-6BB4E93FE66C}"/>
              </a:ext>
            </a:extLst>
          </p:cNvPr>
          <p:cNvSpPr/>
          <p:nvPr/>
        </p:nvSpPr>
        <p:spPr>
          <a:xfrm>
            <a:off x="2079865" y="3931498"/>
            <a:ext cx="5033629" cy="1176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F157C1FB-5C45-354E-BF39-CD81C0C76485}"/>
              </a:ext>
            </a:extLst>
          </p:cNvPr>
          <p:cNvSpPr/>
          <p:nvPr/>
        </p:nvSpPr>
        <p:spPr>
          <a:xfrm>
            <a:off x="2399129" y="5043764"/>
            <a:ext cx="5033629" cy="9853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72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Doppler effect</a:t>
            </a:r>
          </a:p>
        </p:txBody>
      </p:sp>
      <p:sp>
        <p:nvSpPr>
          <p:cNvPr id="7" name="TextBox 6">
            <a:extLst>
              <a:ext uri="{FF2B5EF4-FFF2-40B4-BE49-F238E27FC236}">
                <a16:creationId xmlns:a16="http://schemas.microsoft.com/office/drawing/2014/main" id="{BDAFBBA9-5562-2E48-94D8-26B9D33C7F5E}"/>
              </a:ext>
            </a:extLst>
          </p:cNvPr>
          <p:cNvSpPr txBox="1"/>
          <p:nvPr/>
        </p:nvSpPr>
        <p:spPr>
          <a:xfrm>
            <a:off x="0" y="1066800"/>
            <a:ext cx="9144000" cy="584775"/>
          </a:xfrm>
          <a:prstGeom prst="rect">
            <a:avLst/>
          </a:prstGeom>
          <a:solidFill>
            <a:schemeClr val="accent1">
              <a:lumMod val="50000"/>
            </a:schemeClr>
          </a:solidFill>
        </p:spPr>
        <p:txBody>
          <a:bodyPr wrap="square" rtlCol="0">
            <a:spAutoFit/>
          </a:bodyPr>
          <a:lstStyle/>
          <a:p>
            <a:r>
              <a:rPr lang="en-US" sz="3200" dirty="0">
                <a:solidFill>
                  <a:schemeClr val="bg1"/>
                </a:solidFill>
              </a:rPr>
              <a:t>Simple wave model: Moving observer</a:t>
            </a:r>
          </a:p>
        </p:txBody>
      </p:sp>
      <p:sp>
        <p:nvSpPr>
          <p:cNvPr id="13" name="TextBox 12">
            <a:extLst>
              <a:ext uri="{FF2B5EF4-FFF2-40B4-BE49-F238E27FC236}">
                <a16:creationId xmlns:a16="http://schemas.microsoft.com/office/drawing/2014/main" id="{7A0BDB99-73D2-9C48-8AA9-CE31470494FB}"/>
              </a:ext>
            </a:extLst>
          </p:cNvPr>
          <p:cNvSpPr txBox="1"/>
          <p:nvPr/>
        </p:nvSpPr>
        <p:spPr>
          <a:xfrm>
            <a:off x="201881" y="1881060"/>
            <a:ext cx="7686756" cy="523220"/>
          </a:xfrm>
          <a:prstGeom prst="rect">
            <a:avLst/>
          </a:prstGeom>
          <a:noFill/>
        </p:spPr>
        <p:txBody>
          <a:bodyPr wrap="square" rtlCol="0">
            <a:spAutoFit/>
          </a:bodyPr>
          <a:lstStyle/>
          <a:p>
            <a:r>
              <a:rPr lang="en-US" sz="2800" dirty="0"/>
              <a:t>Observer moving towards the stationary source</a:t>
            </a:r>
            <a:endParaRPr lang="en-US" sz="2000" dirty="0"/>
          </a:p>
        </p:txBody>
      </p:sp>
      <p:pic>
        <p:nvPicPr>
          <p:cNvPr id="10" name="Picture 9">
            <a:extLst>
              <a:ext uri="{FF2B5EF4-FFF2-40B4-BE49-F238E27FC236}">
                <a16:creationId xmlns:a16="http://schemas.microsoft.com/office/drawing/2014/main" id="{8EAA1B55-E226-B04F-AA43-D47269ACBF6B}"/>
              </a:ext>
            </a:extLst>
          </p:cNvPr>
          <p:cNvPicPr>
            <a:picLocks noChangeAspect="1"/>
          </p:cNvPicPr>
          <p:nvPr/>
        </p:nvPicPr>
        <p:blipFill>
          <a:blip r:embed="rId2"/>
          <a:stretch>
            <a:fillRect/>
          </a:stretch>
        </p:blipFill>
        <p:spPr>
          <a:xfrm>
            <a:off x="1895554" y="2810763"/>
            <a:ext cx="5352893" cy="3539971"/>
          </a:xfrm>
          <a:prstGeom prst="rect">
            <a:avLst/>
          </a:prstGeom>
        </p:spPr>
      </p:pic>
      <p:sp>
        <p:nvSpPr>
          <p:cNvPr id="11" name="TextBox 10">
            <a:extLst>
              <a:ext uri="{FF2B5EF4-FFF2-40B4-BE49-F238E27FC236}">
                <a16:creationId xmlns:a16="http://schemas.microsoft.com/office/drawing/2014/main" id="{D6C445CA-3865-7746-9499-4D07DCDF476D}"/>
              </a:ext>
            </a:extLst>
          </p:cNvPr>
          <p:cNvSpPr txBox="1"/>
          <p:nvPr/>
        </p:nvSpPr>
        <p:spPr>
          <a:xfrm>
            <a:off x="4883582" y="2810763"/>
            <a:ext cx="439544" cy="707886"/>
          </a:xfrm>
          <a:prstGeom prst="rect">
            <a:avLst/>
          </a:prstGeom>
          <a:solidFill>
            <a:schemeClr val="bg1"/>
          </a:solidFill>
        </p:spPr>
        <p:txBody>
          <a:bodyPr wrap="none" rtlCol="0">
            <a:spAutoFit/>
          </a:bodyPr>
          <a:lstStyle/>
          <a:p>
            <a:r>
              <a:rPr lang="en-US" sz="4000" dirty="0"/>
              <a:t>+</a:t>
            </a:r>
          </a:p>
        </p:txBody>
      </p:sp>
      <p:sp>
        <p:nvSpPr>
          <p:cNvPr id="18" name="TextBox 17">
            <a:extLst>
              <a:ext uri="{FF2B5EF4-FFF2-40B4-BE49-F238E27FC236}">
                <a16:creationId xmlns:a16="http://schemas.microsoft.com/office/drawing/2014/main" id="{D8E2FE28-B8C8-2C4D-AD96-05CC122B8CF3}"/>
              </a:ext>
            </a:extLst>
          </p:cNvPr>
          <p:cNvSpPr txBox="1"/>
          <p:nvPr/>
        </p:nvSpPr>
        <p:spPr>
          <a:xfrm>
            <a:off x="4663810" y="4196989"/>
            <a:ext cx="439544" cy="643533"/>
          </a:xfrm>
          <a:prstGeom prst="rect">
            <a:avLst/>
          </a:prstGeom>
          <a:solidFill>
            <a:schemeClr val="bg1"/>
          </a:solidFill>
        </p:spPr>
        <p:txBody>
          <a:bodyPr wrap="none" rtlCol="0">
            <a:spAutoFit/>
          </a:bodyPr>
          <a:lstStyle/>
          <a:p>
            <a:r>
              <a:rPr lang="en-US" sz="4000" dirty="0"/>
              <a:t>+</a:t>
            </a:r>
          </a:p>
        </p:txBody>
      </p:sp>
      <p:sp>
        <p:nvSpPr>
          <p:cNvPr id="19" name="TextBox 18">
            <a:extLst>
              <a:ext uri="{FF2B5EF4-FFF2-40B4-BE49-F238E27FC236}">
                <a16:creationId xmlns:a16="http://schemas.microsoft.com/office/drawing/2014/main" id="{2863541D-028E-8F48-AFD0-D3EE331E4C86}"/>
              </a:ext>
            </a:extLst>
          </p:cNvPr>
          <p:cNvSpPr txBox="1"/>
          <p:nvPr/>
        </p:nvSpPr>
        <p:spPr>
          <a:xfrm>
            <a:off x="5134350" y="4952094"/>
            <a:ext cx="439544" cy="643533"/>
          </a:xfrm>
          <a:prstGeom prst="rect">
            <a:avLst/>
          </a:prstGeom>
          <a:solidFill>
            <a:schemeClr val="bg1"/>
          </a:solidFill>
        </p:spPr>
        <p:txBody>
          <a:bodyPr wrap="none" rtlCol="0">
            <a:spAutoFit/>
          </a:bodyPr>
          <a:lstStyle/>
          <a:p>
            <a:r>
              <a:rPr lang="en-US" sz="4000" dirty="0"/>
              <a:t>+</a:t>
            </a:r>
          </a:p>
        </p:txBody>
      </p:sp>
      <p:sp>
        <p:nvSpPr>
          <p:cNvPr id="20" name="TextBox 19">
            <a:extLst>
              <a:ext uri="{FF2B5EF4-FFF2-40B4-BE49-F238E27FC236}">
                <a16:creationId xmlns:a16="http://schemas.microsoft.com/office/drawing/2014/main" id="{111AF398-1D1E-2341-A60F-AF9F2BB42996}"/>
              </a:ext>
            </a:extLst>
          </p:cNvPr>
          <p:cNvSpPr txBox="1"/>
          <p:nvPr/>
        </p:nvSpPr>
        <p:spPr>
          <a:xfrm>
            <a:off x="4679308" y="3350214"/>
            <a:ext cx="439544" cy="643533"/>
          </a:xfrm>
          <a:prstGeom prst="rect">
            <a:avLst/>
          </a:prstGeom>
          <a:solidFill>
            <a:schemeClr val="bg1"/>
          </a:solidFill>
        </p:spPr>
        <p:txBody>
          <a:bodyPr wrap="none" rtlCol="0">
            <a:spAutoFit/>
          </a:bodyPr>
          <a:lstStyle/>
          <a:p>
            <a:r>
              <a:rPr lang="en-US" sz="4000" dirty="0"/>
              <a:t>+</a:t>
            </a:r>
          </a:p>
        </p:txBody>
      </p:sp>
      <p:sp>
        <p:nvSpPr>
          <p:cNvPr id="12" name="TextBox 11">
            <a:extLst>
              <a:ext uri="{FF2B5EF4-FFF2-40B4-BE49-F238E27FC236}">
                <a16:creationId xmlns:a16="http://schemas.microsoft.com/office/drawing/2014/main" id="{A32B9316-82DF-E04E-911A-B27F705C8F4F}"/>
              </a:ext>
            </a:extLst>
          </p:cNvPr>
          <p:cNvSpPr txBox="1"/>
          <p:nvPr/>
        </p:nvSpPr>
        <p:spPr>
          <a:xfrm>
            <a:off x="15902" y="5861117"/>
            <a:ext cx="9128098" cy="523220"/>
          </a:xfrm>
          <a:prstGeom prst="rect">
            <a:avLst/>
          </a:prstGeom>
          <a:noFill/>
        </p:spPr>
        <p:txBody>
          <a:bodyPr wrap="square" rtlCol="0">
            <a:spAutoFit/>
          </a:bodyPr>
          <a:lstStyle/>
          <a:p>
            <a:r>
              <a:rPr lang="en-US" sz="2800" i="1" dirty="0" err="1">
                <a:solidFill>
                  <a:schemeClr val="accent5">
                    <a:lumMod val="75000"/>
                  </a:schemeClr>
                </a:solidFill>
              </a:rPr>
              <a:t>v</a:t>
            </a:r>
            <a:r>
              <a:rPr lang="en-US" sz="2800" i="1" baseline="-25000" dirty="0" err="1">
                <a:solidFill>
                  <a:schemeClr val="accent5">
                    <a:lumMod val="75000"/>
                  </a:schemeClr>
                </a:solidFill>
              </a:rPr>
              <a:t>O</a:t>
            </a:r>
            <a:r>
              <a:rPr lang="en-US" sz="2800" i="1" baseline="-25000" dirty="0">
                <a:solidFill>
                  <a:schemeClr val="accent5">
                    <a:lumMod val="75000"/>
                  </a:schemeClr>
                </a:solidFill>
              </a:rPr>
              <a:t> </a:t>
            </a:r>
            <a:r>
              <a:rPr lang="en-US" sz="2800" i="1" dirty="0">
                <a:solidFill>
                  <a:schemeClr val="accent5">
                    <a:lumMod val="75000"/>
                  </a:schemeClr>
                </a:solidFill>
              </a:rPr>
              <a:t>, T</a:t>
            </a:r>
            <a:r>
              <a:rPr lang="en-US" sz="2800" i="1" baseline="-25000" dirty="0">
                <a:solidFill>
                  <a:schemeClr val="accent5">
                    <a:lumMod val="75000"/>
                  </a:schemeClr>
                </a:solidFill>
              </a:rPr>
              <a:t>O </a:t>
            </a:r>
            <a:r>
              <a:rPr lang="en-US" sz="2800" i="1" dirty="0">
                <a:solidFill>
                  <a:schemeClr val="accent5">
                    <a:lumMod val="75000"/>
                  </a:schemeClr>
                </a:solidFill>
              </a:rPr>
              <a:t>, </a:t>
            </a:r>
            <a:r>
              <a:rPr lang="en-US" sz="2800" i="1" dirty="0" err="1">
                <a:solidFill>
                  <a:schemeClr val="accent5">
                    <a:lumMod val="75000"/>
                  </a:schemeClr>
                </a:solidFill>
              </a:rPr>
              <a:t>f</a:t>
            </a:r>
            <a:r>
              <a:rPr lang="en-US" sz="2800" i="1" baseline="-25000" dirty="0" err="1">
                <a:solidFill>
                  <a:schemeClr val="accent5">
                    <a:lumMod val="75000"/>
                  </a:schemeClr>
                </a:solidFill>
              </a:rPr>
              <a:t>O</a:t>
            </a:r>
            <a:r>
              <a:rPr lang="en-US" sz="2800" dirty="0">
                <a:solidFill>
                  <a:schemeClr val="accent5">
                    <a:lumMod val="75000"/>
                  </a:schemeClr>
                </a:solidFill>
              </a:rPr>
              <a:t> = </a:t>
            </a:r>
            <a:r>
              <a:rPr lang="en-US" sz="2200" dirty="0">
                <a:solidFill>
                  <a:schemeClr val="accent5">
                    <a:lumMod val="75000"/>
                  </a:schemeClr>
                </a:solidFill>
              </a:rPr>
              <a:t>Velocity of the observer and observed period and frequency</a:t>
            </a:r>
          </a:p>
        </p:txBody>
      </p:sp>
      <p:sp>
        <p:nvSpPr>
          <p:cNvPr id="14" name="TextBox 13">
            <a:extLst>
              <a:ext uri="{FF2B5EF4-FFF2-40B4-BE49-F238E27FC236}">
                <a16:creationId xmlns:a16="http://schemas.microsoft.com/office/drawing/2014/main" id="{0190E4B2-89FC-0646-8071-F7697FEDE2AC}"/>
              </a:ext>
            </a:extLst>
          </p:cNvPr>
          <p:cNvSpPr txBox="1"/>
          <p:nvPr/>
        </p:nvSpPr>
        <p:spPr>
          <a:xfrm>
            <a:off x="15902" y="6384337"/>
            <a:ext cx="9128098" cy="523220"/>
          </a:xfrm>
          <a:prstGeom prst="rect">
            <a:avLst/>
          </a:prstGeom>
          <a:noFill/>
        </p:spPr>
        <p:txBody>
          <a:bodyPr wrap="square" rtlCol="0">
            <a:spAutoFit/>
          </a:bodyPr>
          <a:lstStyle/>
          <a:p>
            <a:r>
              <a:rPr lang="en-US" sz="2800" i="1" dirty="0" err="1">
                <a:solidFill>
                  <a:schemeClr val="accent2">
                    <a:lumMod val="75000"/>
                  </a:schemeClr>
                </a:solidFill>
              </a:rPr>
              <a:t>v</a:t>
            </a:r>
            <a:r>
              <a:rPr lang="en-US" sz="2800" i="1" baseline="-25000" dirty="0" err="1">
                <a:solidFill>
                  <a:schemeClr val="accent2">
                    <a:lumMod val="75000"/>
                  </a:schemeClr>
                </a:solidFill>
              </a:rPr>
              <a:t>S</a:t>
            </a:r>
            <a:r>
              <a:rPr lang="en-US" sz="2800" i="1" baseline="-25000" dirty="0">
                <a:solidFill>
                  <a:schemeClr val="accent2">
                    <a:lumMod val="75000"/>
                  </a:schemeClr>
                </a:solidFill>
              </a:rPr>
              <a:t> </a:t>
            </a:r>
            <a:r>
              <a:rPr lang="en-US" sz="2800" i="1" dirty="0">
                <a:solidFill>
                  <a:schemeClr val="accent2">
                    <a:lumMod val="75000"/>
                  </a:schemeClr>
                </a:solidFill>
              </a:rPr>
              <a:t>, T</a:t>
            </a:r>
            <a:r>
              <a:rPr lang="en-US" sz="2800" i="1" baseline="-25000" dirty="0">
                <a:solidFill>
                  <a:schemeClr val="accent2">
                    <a:lumMod val="75000"/>
                  </a:schemeClr>
                </a:solidFill>
              </a:rPr>
              <a:t>S </a:t>
            </a:r>
            <a:r>
              <a:rPr lang="en-US" sz="2800" i="1" dirty="0">
                <a:solidFill>
                  <a:schemeClr val="accent2">
                    <a:lumMod val="75000"/>
                  </a:schemeClr>
                </a:solidFill>
              </a:rPr>
              <a:t>, </a:t>
            </a:r>
            <a:r>
              <a:rPr lang="en-US" sz="2800" i="1" dirty="0" err="1">
                <a:solidFill>
                  <a:schemeClr val="accent2">
                    <a:lumMod val="75000"/>
                  </a:schemeClr>
                </a:solidFill>
              </a:rPr>
              <a:t>f</a:t>
            </a:r>
            <a:r>
              <a:rPr lang="en-US" sz="2800" i="1" baseline="-25000" dirty="0" err="1">
                <a:solidFill>
                  <a:schemeClr val="accent2">
                    <a:lumMod val="75000"/>
                  </a:schemeClr>
                </a:solidFill>
              </a:rPr>
              <a:t>S</a:t>
            </a:r>
            <a:r>
              <a:rPr lang="en-US" sz="2800" dirty="0">
                <a:solidFill>
                  <a:schemeClr val="accent2">
                    <a:lumMod val="75000"/>
                  </a:schemeClr>
                </a:solidFill>
              </a:rPr>
              <a:t> = </a:t>
            </a:r>
            <a:r>
              <a:rPr lang="en-US" sz="2200" dirty="0">
                <a:solidFill>
                  <a:schemeClr val="accent2">
                    <a:lumMod val="75000"/>
                  </a:schemeClr>
                </a:solidFill>
              </a:rPr>
              <a:t>Velocity of the source and original period and frequency</a:t>
            </a:r>
          </a:p>
        </p:txBody>
      </p:sp>
      <p:sp>
        <p:nvSpPr>
          <p:cNvPr id="15" name="TextBox 14">
            <a:extLst>
              <a:ext uri="{FF2B5EF4-FFF2-40B4-BE49-F238E27FC236}">
                <a16:creationId xmlns:a16="http://schemas.microsoft.com/office/drawing/2014/main" id="{9A0AAF4D-8DBB-0E49-8FCA-056AE9A9A3B9}"/>
              </a:ext>
            </a:extLst>
          </p:cNvPr>
          <p:cNvSpPr txBox="1"/>
          <p:nvPr/>
        </p:nvSpPr>
        <p:spPr>
          <a:xfrm>
            <a:off x="0" y="3218206"/>
            <a:ext cx="9144000" cy="707886"/>
          </a:xfrm>
          <a:prstGeom prst="rect">
            <a:avLst/>
          </a:prstGeom>
          <a:solidFill>
            <a:schemeClr val="accent2">
              <a:lumMod val="75000"/>
            </a:schemeClr>
          </a:solidFill>
        </p:spPr>
        <p:txBody>
          <a:bodyPr wrap="square" rtlCol="0">
            <a:spAutoFit/>
          </a:bodyPr>
          <a:lstStyle/>
          <a:p>
            <a:pPr algn="ctr"/>
            <a:r>
              <a:rPr lang="en-US" sz="4000" dirty="0">
                <a:solidFill>
                  <a:schemeClr val="bg1"/>
                </a:solidFill>
              </a:rPr>
              <a:t>Doppler shift, </a:t>
            </a:r>
            <a:r>
              <a:rPr lang="en-US" sz="4000" dirty="0" err="1">
                <a:solidFill>
                  <a:schemeClr val="bg1"/>
                </a:solidFill>
              </a:rPr>
              <a:t>Δf</a:t>
            </a:r>
            <a:r>
              <a:rPr lang="en-US" sz="4000" dirty="0">
                <a:solidFill>
                  <a:schemeClr val="bg1"/>
                </a:solidFill>
              </a:rPr>
              <a:t> = </a:t>
            </a:r>
            <a:r>
              <a:rPr lang="en-US" sz="4000" dirty="0" err="1">
                <a:solidFill>
                  <a:schemeClr val="bg1"/>
                </a:solidFill>
              </a:rPr>
              <a:t>f</a:t>
            </a:r>
            <a:r>
              <a:rPr lang="en-US" sz="4000" baseline="-25000" dirty="0" err="1">
                <a:solidFill>
                  <a:schemeClr val="bg1"/>
                </a:solidFill>
              </a:rPr>
              <a:t>O</a:t>
            </a:r>
            <a:r>
              <a:rPr lang="en-US" sz="4000" dirty="0" err="1">
                <a:solidFill>
                  <a:schemeClr val="bg1"/>
                </a:solidFill>
              </a:rPr>
              <a:t>-f</a:t>
            </a:r>
            <a:r>
              <a:rPr lang="en-US" sz="4000" baseline="-25000" dirty="0" err="1">
                <a:solidFill>
                  <a:schemeClr val="bg1"/>
                </a:solidFill>
              </a:rPr>
              <a:t>S</a:t>
            </a:r>
            <a:r>
              <a:rPr lang="en-US" sz="4000" dirty="0">
                <a:solidFill>
                  <a:schemeClr val="bg1"/>
                </a:solidFill>
              </a:rPr>
              <a:t> = </a:t>
            </a:r>
            <a:r>
              <a:rPr lang="en-US" sz="4000" dirty="0" err="1">
                <a:solidFill>
                  <a:schemeClr val="bg1"/>
                </a:solidFill>
              </a:rPr>
              <a:t>f</a:t>
            </a:r>
            <a:r>
              <a:rPr lang="en-US" sz="4000" baseline="-25000" dirty="0" err="1">
                <a:solidFill>
                  <a:schemeClr val="bg1"/>
                </a:solidFill>
              </a:rPr>
              <a:t>S</a:t>
            </a:r>
            <a:r>
              <a:rPr lang="en-US" sz="4000" dirty="0">
                <a:solidFill>
                  <a:schemeClr val="bg1"/>
                </a:solidFill>
              </a:rPr>
              <a:t> (</a:t>
            </a:r>
            <a:r>
              <a:rPr lang="en-US" sz="4000" dirty="0" err="1">
                <a:solidFill>
                  <a:schemeClr val="bg1"/>
                </a:solidFill>
              </a:rPr>
              <a:t>v</a:t>
            </a:r>
            <a:r>
              <a:rPr lang="en-US" sz="4000" baseline="-25000" dirty="0" err="1">
                <a:solidFill>
                  <a:schemeClr val="bg1"/>
                </a:solidFill>
              </a:rPr>
              <a:t>O</a:t>
            </a:r>
            <a:r>
              <a:rPr lang="en-US" sz="4000" dirty="0">
                <a:solidFill>
                  <a:schemeClr val="bg1"/>
                </a:solidFill>
              </a:rPr>
              <a:t>/v)</a:t>
            </a:r>
          </a:p>
        </p:txBody>
      </p:sp>
      <p:sp>
        <p:nvSpPr>
          <p:cNvPr id="16" name="TextBox 15">
            <a:extLst>
              <a:ext uri="{FF2B5EF4-FFF2-40B4-BE49-F238E27FC236}">
                <a16:creationId xmlns:a16="http://schemas.microsoft.com/office/drawing/2014/main" id="{27546BA6-7551-6D4A-A5A4-FAC2B2420AB4}"/>
              </a:ext>
            </a:extLst>
          </p:cNvPr>
          <p:cNvSpPr txBox="1"/>
          <p:nvPr/>
        </p:nvSpPr>
        <p:spPr>
          <a:xfrm>
            <a:off x="15902" y="4701328"/>
            <a:ext cx="9144000" cy="1077218"/>
          </a:xfrm>
          <a:prstGeom prst="rect">
            <a:avLst/>
          </a:prstGeom>
          <a:solidFill>
            <a:schemeClr val="accent2">
              <a:lumMod val="75000"/>
            </a:schemeClr>
          </a:solidFill>
        </p:spPr>
        <p:txBody>
          <a:bodyPr wrap="square" rtlCol="0">
            <a:spAutoFit/>
          </a:bodyPr>
          <a:lstStyle/>
          <a:p>
            <a:pPr algn="ctr"/>
            <a:r>
              <a:rPr lang="en-US" sz="3200" dirty="0">
                <a:solidFill>
                  <a:schemeClr val="bg1"/>
                </a:solidFill>
              </a:rPr>
              <a:t>How will it change with signal’s velocity and frequency?</a:t>
            </a:r>
          </a:p>
        </p:txBody>
      </p:sp>
    </p:spTree>
    <p:extLst>
      <p:ext uri="{BB962C8B-B14F-4D97-AF65-F5344CB8AC3E}">
        <p14:creationId xmlns:p14="http://schemas.microsoft.com/office/powerpoint/2010/main" val="714629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Doppler effect</a:t>
            </a:r>
          </a:p>
        </p:txBody>
      </p:sp>
      <p:sp>
        <p:nvSpPr>
          <p:cNvPr id="7" name="TextBox 6">
            <a:extLst>
              <a:ext uri="{FF2B5EF4-FFF2-40B4-BE49-F238E27FC236}">
                <a16:creationId xmlns:a16="http://schemas.microsoft.com/office/drawing/2014/main" id="{BDAFBBA9-5562-2E48-94D8-26B9D33C7F5E}"/>
              </a:ext>
            </a:extLst>
          </p:cNvPr>
          <p:cNvSpPr txBox="1"/>
          <p:nvPr/>
        </p:nvSpPr>
        <p:spPr>
          <a:xfrm>
            <a:off x="0" y="1066800"/>
            <a:ext cx="9144000" cy="584775"/>
          </a:xfrm>
          <a:prstGeom prst="rect">
            <a:avLst/>
          </a:prstGeom>
          <a:solidFill>
            <a:schemeClr val="accent1">
              <a:lumMod val="50000"/>
            </a:schemeClr>
          </a:solidFill>
        </p:spPr>
        <p:txBody>
          <a:bodyPr wrap="square" rtlCol="0">
            <a:spAutoFit/>
          </a:bodyPr>
          <a:lstStyle/>
          <a:p>
            <a:r>
              <a:rPr lang="en-US" sz="3200" dirty="0">
                <a:solidFill>
                  <a:schemeClr val="bg1"/>
                </a:solidFill>
              </a:rPr>
              <a:t>Simple wave model: Moving observer</a:t>
            </a:r>
          </a:p>
        </p:txBody>
      </p:sp>
      <p:sp>
        <p:nvSpPr>
          <p:cNvPr id="13" name="TextBox 12">
            <a:extLst>
              <a:ext uri="{FF2B5EF4-FFF2-40B4-BE49-F238E27FC236}">
                <a16:creationId xmlns:a16="http://schemas.microsoft.com/office/drawing/2014/main" id="{7A0BDB99-73D2-9C48-8AA9-CE31470494FB}"/>
              </a:ext>
            </a:extLst>
          </p:cNvPr>
          <p:cNvSpPr txBox="1"/>
          <p:nvPr/>
        </p:nvSpPr>
        <p:spPr>
          <a:xfrm>
            <a:off x="201881" y="2191026"/>
            <a:ext cx="7686756" cy="523220"/>
          </a:xfrm>
          <a:prstGeom prst="rect">
            <a:avLst/>
          </a:prstGeom>
          <a:noFill/>
        </p:spPr>
        <p:txBody>
          <a:bodyPr wrap="square" rtlCol="0">
            <a:spAutoFit/>
          </a:bodyPr>
          <a:lstStyle/>
          <a:p>
            <a:r>
              <a:rPr lang="en-US" sz="2800" dirty="0"/>
              <a:t>Both the source and the observer are moving</a:t>
            </a:r>
            <a:endParaRPr lang="en-US" sz="2000" dirty="0"/>
          </a:p>
        </p:txBody>
      </p:sp>
      <p:pic>
        <p:nvPicPr>
          <p:cNvPr id="4" name="Picture 3">
            <a:extLst>
              <a:ext uri="{FF2B5EF4-FFF2-40B4-BE49-F238E27FC236}">
                <a16:creationId xmlns:a16="http://schemas.microsoft.com/office/drawing/2014/main" id="{E8990FB7-B81D-2043-83BB-53A0F76B8FD3}"/>
              </a:ext>
            </a:extLst>
          </p:cNvPr>
          <p:cNvPicPr>
            <a:picLocks noChangeAspect="1"/>
          </p:cNvPicPr>
          <p:nvPr/>
        </p:nvPicPr>
        <p:blipFill>
          <a:blip r:embed="rId3"/>
          <a:stretch>
            <a:fillRect/>
          </a:stretch>
        </p:blipFill>
        <p:spPr>
          <a:xfrm>
            <a:off x="2375654" y="3021954"/>
            <a:ext cx="4330700" cy="1651000"/>
          </a:xfrm>
          <a:prstGeom prst="rect">
            <a:avLst/>
          </a:prstGeom>
        </p:spPr>
      </p:pic>
      <p:sp>
        <p:nvSpPr>
          <p:cNvPr id="12" name="TextBox 11">
            <a:extLst>
              <a:ext uri="{FF2B5EF4-FFF2-40B4-BE49-F238E27FC236}">
                <a16:creationId xmlns:a16="http://schemas.microsoft.com/office/drawing/2014/main" id="{10305621-6693-544B-B565-EB89EB10ECD0}"/>
              </a:ext>
            </a:extLst>
          </p:cNvPr>
          <p:cNvSpPr txBox="1"/>
          <p:nvPr/>
        </p:nvSpPr>
        <p:spPr>
          <a:xfrm>
            <a:off x="15902" y="5768128"/>
            <a:ext cx="9128098" cy="523220"/>
          </a:xfrm>
          <a:prstGeom prst="rect">
            <a:avLst/>
          </a:prstGeom>
          <a:noFill/>
        </p:spPr>
        <p:txBody>
          <a:bodyPr wrap="square" rtlCol="0">
            <a:spAutoFit/>
          </a:bodyPr>
          <a:lstStyle/>
          <a:p>
            <a:r>
              <a:rPr lang="en-US" sz="2800" i="1" dirty="0" err="1">
                <a:solidFill>
                  <a:schemeClr val="accent5">
                    <a:lumMod val="75000"/>
                  </a:schemeClr>
                </a:solidFill>
              </a:rPr>
              <a:t>v</a:t>
            </a:r>
            <a:r>
              <a:rPr lang="en-US" sz="2800" i="1" baseline="-25000" dirty="0" err="1">
                <a:solidFill>
                  <a:schemeClr val="accent5">
                    <a:lumMod val="75000"/>
                  </a:schemeClr>
                </a:solidFill>
              </a:rPr>
              <a:t>O</a:t>
            </a:r>
            <a:r>
              <a:rPr lang="en-US" sz="2800" i="1" baseline="-25000" dirty="0">
                <a:solidFill>
                  <a:schemeClr val="accent5">
                    <a:lumMod val="75000"/>
                  </a:schemeClr>
                </a:solidFill>
              </a:rPr>
              <a:t> </a:t>
            </a:r>
            <a:r>
              <a:rPr lang="en-US" sz="2800" i="1" dirty="0">
                <a:solidFill>
                  <a:schemeClr val="accent5">
                    <a:lumMod val="75000"/>
                  </a:schemeClr>
                </a:solidFill>
              </a:rPr>
              <a:t>, T</a:t>
            </a:r>
            <a:r>
              <a:rPr lang="en-US" sz="2800" i="1" baseline="-25000" dirty="0">
                <a:solidFill>
                  <a:schemeClr val="accent5">
                    <a:lumMod val="75000"/>
                  </a:schemeClr>
                </a:solidFill>
              </a:rPr>
              <a:t>O </a:t>
            </a:r>
            <a:r>
              <a:rPr lang="en-US" sz="2800" i="1" dirty="0">
                <a:solidFill>
                  <a:schemeClr val="accent5">
                    <a:lumMod val="75000"/>
                  </a:schemeClr>
                </a:solidFill>
              </a:rPr>
              <a:t>, </a:t>
            </a:r>
            <a:r>
              <a:rPr lang="en-US" sz="2800" i="1" dirty="0" err="1">
                <a:solidFill>
                  <a:schemeClr val="accent5">
                    <a:lumMod val="75000"/>
                  </a:schemeClr>
                </a:solidFill>
              </a:rPr>
              <a:t>f</a:t>
            </a:r>
            <a:r>
              <a:rPr lang="en-US" sz="2800" i="1" baseline="-25000" dirty="0" err="1">
                <a:solidFill>
                  <a:schemeClr val="accent5">
                    <a:lumMod val="75000"/>
                  </a:schemeClr>
                </a:solidFill>
              </a:rPr>
              <a:t>O</a:t>
            </a:r>
            <a:r>
              <a:rPr lang="en-US" sz="2800" dirty="0">
                <a:solidFill>
                  <a:schemeClr val="accent5">
                    <a:lumMod val="75000"/>
                  </a:schemeClr>
                </a:solidFill>
              </a:rPr>
              <a:t> = </a:t>
            </a:r>
            <a:r>
              <a:rPr lang="en-US" sz="2200" dirty="0">
                <a:solidFill>
                  <a:schemeClr val="accent5">
                    <a:lumMod val="75000"/>
                  </a:schemeClr>
                </a:solidFill>
              </a:rPr>
              <a:t>Velocity of the observer and observed period and frequency</a:t>
            </a:r>
          </a:p>
        </p:txBody>
      </p:sp>
      <p:sp>
        <p:nvSpPr>
          <p:cNvPr id="14" name="TextBox 13">
            <a:extLst>
              <a:ext uri="{FF2B5EF4-FFF2-40B4-BE49-F238E27FC236}">
                <a16:creationId xmlns:a16="http://schemas.microsoft.com/office/drawing/2014/main" id="{FB40F96D-59FD-8D4D-9679-11D65F54D14A}"/>
              </a:ext>
            </a:extLst>
          </p:cNvPr>
          <p:cNvSpPr txBox="1"/>
          <p:nvPr/>
        </p:nvSpPr>
        <p:spPr>
          <a:xfrm>
            <a:off x="15902" y="6291348"/>
            <a:ext cx="9128098" cy="523220"/>
          </a:xfrm>
          <a:prstGeom prst="rect">
            <a:avLst/>
          </a:prstGeom>
          <a:noFill/>
        </p:spPr>
        <p:txBody>
          <a:bodyPr wrap="square" rtlCol="0">
            <a:spAutoFit/>
          </a:bodyPr>
          <a:lstStyle/>
          <a:p>
            <a:r>
              <a:rPr lang="en-US" sz="2800" i="1" dirty="0" err="1">
                <a:solidFill>
                  <a:schemeClr val="accent2">
                    <a:lumMod val="75000"/>
                  </a:schemeClr>
                </a:solidFill>
              </a:rPr>
              <a:t>v</a:t>
            </a:r>
            <a:r>
              <a:rPr lang="en-US" sz="2800" i="1" baseline="-25000" dirty="0" err="1">
                <a:solidFill>
                  <a:schemeClr val="accent2">
                    <a:lumMod val="75000"/>
                  </a:schemeClr>
                </a:solidFill>
              </a:rPr>
              <a:t>S</a:t>
            </a:r>
            <a:r>
              <a:rPr lang="en-US" sz="2800" i="1" baseline="-25000" dirty="0">
                <a:solidFill>
                  <a:schemeClr val="accent2">
                    <a:lumMod val="75000"/>
                  </a:schemeClr>
                </a:solidFill>
              </a:rPr>
              <a:t> </a:t>
            </a:r>
            <a:r>
              <a:rPr lang="en-US" sz="2800" i="1" dirty="0">
                <a:solidFill>
                  <a:schemeClr val="accent2">
                    <a:lumMod val="75000"/>
                  </a:schemeClr>
                </a:solidFill>
              </a:rPr>
              <a:t>, T</a:t>
            </a:r>
            <a:r>
              <a:rPr lang="en-US" sz="2800" i="1" baseline="-25000" dirty="0">
                <a:solidFill>
                  <a:schemeClr val="accent2">
                    <a:lumMod val="75000"/>
                  </a:schemeClr>
                </a:solidFill>
              </a:rPr>
              <a:t>S </a:t>
            </a:r>
            <a:r>
              <a:rPr lang="en-US" sz="2800" i="1" dirty="0">
                <a:solidFill>
                  <a:schemeClr val="accent2">
                    <a:lumMod val="75000"/>
                  </a:schemeClr>
                </a:solidFill>
              </a:rPr>
              <a:t>, </a:t>
            </a:r>
            <a:r>
              <a:rPr lang="en-US" sz="2800" i="1" dirty="0" err="1">
                <a:solidFill>
                  <a:schemeClr val="accent2">
                    <a:lumMod val="75000"/>
                  </a:schemeClr>
                </a:solidFill>
              </a:rPr>
              <a:t>f</a:t>
            </a:r>
            <a:r>
              <a:rPr lang="en-US" sz="2800" i="1" baseline="-25000" dirty="0" err="1">
                <a:solidFill>
                  <a:schemeClr val="accent2">
                    <a:lumMod val="75000"/>
                  </a:schemeClr>
                </a:solidFill>
              </a:rPr>
              <a:t>S</a:t>
            </a:r>
            <a:r>
              <a:rPr lang="en-US" sz="2800" dirty="0">
                <a:solidFill>
                  <a:schemeClr val="accent2">
                    <a:lumMod val="75000"/>
                  </a:schemeClr>
                </a:solidFill>
              </a:rPr>
              <a:t> = </a:t>
            </a:r>
            <a:r>
              <a:rPr lang="en-US" sz="2200" dirty="0">
                <a:solidFill>
                  <a:schemeClr val="accent2">
                    <a:lumMod val="75000"/>
                  </a:schemeClr>
                </a:solidFill>
              </a:rPr>
              <a:t>Velocity of the source and original period and frequency</a:t>
            </a:r>
          </a:p>
        </p:txBody>
      </p:sp>
    </p:spTree>
    <p:extLst>
      <p:ext uri="{BB962C8B-B14F-4D97-AF65-F5344CB8AC3E}">
        <p14:creationId xmlns:p14="http://schemas.microsoft.com/office/powerpoint/2010/main" val="27789683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Doppler effect</a:t>
            </a:r>
          </a:p>
        </p:txBody>
      </p:sp>
      <p:sp>
        <p:nvSpPr>
          <p:cNvPr id="8" name="TextBox 7">
            <a:extLst>
              <a:ext uri="{FF2B5EF4-FFF2-40B4-BE49-F238E27FC236}">
                <a16:creationId xmlns:a16="http://schemas.microsoft.com/office/drawing/2014/main" id="{759A5E19-1CE9-B947-9E5A-E3AACC4F5882}"/>
              </a:ext>
            </a:extLst>
          </p:cNvPr>
          <p:cNvSpPr txBox="1"/>
          <p:nvPr/>
        </p:nvSpPr>
        <p:spPr>
          <a:xfrm>
            <a:off x="0" y="3128218"/>
            <a:ext cx="9144000" cy="707886"/>
          </a:xfrm>
          <a:prstGeom prst="rect">
            <a:avLst/>
          </a:prstGeom>
          <a:solidFill>
            <a:schemeClr val="accent1">
              <a:lumMod val="50000"/>
            </a:schemeClr>
          </a:solidFill>
        </p:spPr>
        <p:txBody>
          <a:bodyPr wrap="square" rtlCol="0">
            <a:spAutoFit/>
          </a:bodyPr>
          <a:lstStyle/>
          <a:p>
            <a:pPr algn="ctr"/>
            <a:r>
              <a:rPr lang="en-US" sz="4000" dirty="0">
                <a:solidFill>
                  <a:schemeClr val="bg1"/>
                </a:solidFill>
              </a:rPr>
              <a:t>Demo</a:t>
            </a:r>
          </a:p>
        </p:txBody>
      </p:sp>
    </p:spTree>
    <p:extLst>
      <p:ext uri="{BB962C8B-B14F-4D97-AF65-F5344CB8AC3E}">
        <p14:creationId xmlns:p14="http://schemas.microsoft.com/office/powerpoint/2010/main" val="32375943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Doppler effect</a:t>
            </a:r>
          </a:p>
        </p:txBody>
      </p:sp>
      <p:pic>
        <p:nvPicPr>
          <p:cNvPr id="6" name="Picture 5">
            <a:extLst>
              <a:ext uri="{FF2B5EF4-FFF2-40B4-BE49-F238E27FC236}">
                <a16:creationId xmlns:a16="http://schemas.microsoft.com/office/drawing/2014/main" id="{017AACA9-03D0-A44D-8213-BA8BC85293D1}"/>
              </a:ext>
            </a:extLst>
          </p:cNvPr>
          <p:cNvPicPr>
            <a:picLocks noChangeAspect="1"/>
          </p:cNvPicPr>
          <p:nvPr/>
        </p:nvPicPr>
        <p:blipFill>
          <a:blip r:embed="rId2"/>
          <a:stretch>
            <a:fillRect/>
          </a:stretch>
        </p:blipFill>
        <p:spPr>
          <a:xfrm>
            <a:off x="200172" y="1578268"/>
            <a:ext cx="4083537" cy="4056314"/>
          </a:xfrm>
          <a:prstGeom prst="rect">
            <a:avLst/>
          </a:prstGeom>
        </p:spPr>
      </p:pic>
      <p:pic>
        <p:nvPicPr>
          <p:cNvPr id="9" name="Picture 8">
            <a:extLst>
              <a:ext uri="{FF2B5EF4-FFF2-40B4-BE49-F238E27FC236}">
                <a16:creationId xmlns:a16="http://schemas.microsoft.com/office/drawing/2014/main" id="{30A1CD5E-5D16-664A-84BC-9AA2F52EDCC4}"/>
              </a:ext>
            </a:extLst>
          </p:cNvPr>
          <p:cNvPicPr>
            <a:picLocks noChangeAspect="1"/>
          </p:cNvPicPr>
          <p:nvPr/>
        </p:nvPicPr>
        <p:blipFill>
          <a:blip r:embed="rId3"/>
          <a:stretch>
            <a:fillRect/>
          </a:stretch>
        </p:blipFill>
        <p:spPr>
          <a:xfrm>
            <a:off x="4735072" y="1578268"/>
            <a:ext cx="4083537" cy="4056314"/>
          </a:xfrm>
          <a:prstGeom prst="rect">
            <a:avLst/>
          </a:prstGeom>
        </p:spPr>
      </p:pic>
    </p:spTree>
    <p:extLst>
      <p:ext uri="{BB962C8B-B14F-4D97-AF65-F5344CB8AC3E}">
        <p14:creationId xmlns:p14="http://schemas.microsoft.com/office/powerpoint/2010/main" val="59665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F1697E-D068-754D-A65C-BF8B06C6573F}"/>
              </a:ext>
            </a:extLst>
          </p:cNvPr>
          <p:cNvPicPr>
            <a:picLocks noChangeAspect="1"/>
          </p:cNvPicPr>
          <p:nvPr/>
        </p:nvPicPr>
        <p:blipFill>
          <a:blip r:embed="rId2"/>
          <a:stretch>
            <a:fillRect/>
          </a:stretch>
        </p:blipFill>
        <p:spPr>
          <a:xfrm>
            <a:off x="1320800" y="1524000"/>
            <a:ext cx="6502400" cy="3810000"/>
          </a:xfrm>
          <a:prstGeom prst="rect">
            <a:avLst/>
          </a:prstGeom>
        </p:spPr>
      </p:pic>
      <p:sp>
        <p:nvSpPr>
          <p:cNvPr id="3" name="TextBox 2">
            <a:extLst>
              <a:ext uri="{FF2B5EF4-FFF2-40B4-BE49-F238E27FC236}">
                <a16:creationId xmlns:a16="http://schemas.microsoft.com/office/drawing/2014/main" id="{B26B0A41-6FC2-AD47-9532-F7E75993A2D5}"/>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Doppler effect</a:t>
            </a:r>
          </a:p>
        </p:txBody>
      </p:sp>
    </p:spTree>
    <p:extLst>
      <p:ext uri="{BB962C8B-B14F-4D97-AF65-F5344CB8AC3E}">
        <p14:creationId xmlns:p14="http://schemas.microsoft.com/office/powerpoint/2010/main" val="11258782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t>Turning a Mobile Device into a Mouse in the Air</a:t>
            </a:r>
          </a:p>
        </p:txBody>
      </p:sp>
      <p:sp>
        <p:nvSpPr>
          <p:cNvPr id="3" name="Subtitle 2"/>
          <p:cNvSpPr>
            <a:spLocks noGrp="1"/>
          </p:cNvSpPr>
          <p:nvPr>
            <p:ph type="subTitle" idx="1"/>
          </p:nvPr>
        </p:nvSpPr>
        <p:spPr>
          <a:xfrm>
            <a:off x="1143000" y="3558780"/>
            <a:ext cx="6858000" cy="2314972"/>
          </a:xfrm>
        </p:spPr>
        <p:txBody>
          <a:bodyPr/>
          <a:lstStyle/>
          <a:p>
            <a:r>
              <a:rPr lang="en-US" b="1" u="sng" dirty="0">
                <a:solidFill>
                  <a:schemeClr val="accent1"/>
                </a:solidFill>
              </a:rPr>
              <a:t>Sangki Yun,</a:t>
            </a:r>
            <a:r>
              <a:rPr lang="en-US" b="1" dirty="0">
                <a:solidFill>
                  <a:schemeClr val="accent1"/>
                </a:solidFill>
              </a:rPr>
              <a:t> Yi-Chao Chen and Lili </a:t>
            </a:r>
            <a:r>
              <a:rPr lang="en-US" b="1" dirty="0" err="1">
                <a:solidFill>
                  <a:schemeClr val="accent1"/>
                </a:solidFill>
              </a:rPr>
              <a:t>Qiu</a:t>
            </a:r>
            <a:endParaRPr lang="en-US" b="1" dirty="0">
              <a:solidFill>
                <a:schemeClr val="accent1"/>
              </a:solidFill>
            </a:endParaRPr>
          </a:p>
          <a:p>
            <a:r>
              <a:rPr lang="en-US" b="1" dirty="0">
                <a:solidFill>
                  <a:schemeClr val="accent1"/>
                </a:solidFill>
              </a:rPr>
              <a:t>Department of Computer Science</a:t>
            </a:r>
          </a:p>
          <a:p>
            <a:r>
              <a:rPr lang="en-US" b="1" dirty="0">
                <a:solidFill>
                  <a:schemeClr val="accent1"/>
                </a:solidFill>
              </a:rPr>
              <a:t>The University of Texas at Austin</a:t>
            </a:r>
          </a:p>
          <a:p>
            <a:r>
              <a:rPr lang="en-US" dirty="0">
                <a:solidFill>
                  <a:schemeClr val="accent1"/>
                </a:solidFill>
              </a:rPr>
              <a:t>ACM </a:t>
            </a:r>
            <a:r>
              <a:rPr lang="en-US" dirty="0" err="1">
                <a:solidFill>
                  <a:schemeClr val="accent1"/>
                </a:solidFill>
              </a:rPr>
              <a:t>MobiSys</a:t>
            </a:r>
            <a:r>
              <a:rPr lang="en-US" dirty="0">
                <a:solidFill>
                  <a:schemeClr val="accent1"/>
                </a:solidFill>
              </a:rPr>
              <a:t> 2015, Florence, Italy</a:t>
            </a:r>
            <a:endParaRPr lang="en-US" dirty="0"/>
          </a:p>
        </p:txBody>
      </p:sp>
      <p:sp>
        <p:nvSpPr>
          <p:cNvPr id="4" name="Slide Number Placeholder 3"/>
          <p:cNvSpPr>
            <a:spLocks noGrp="1"/>
          </p:cNvSpPr>
          <p:nvPr>
            <p:ph type="sldNum" sz="quarter" idx="12"/>
          </p:nvPr>
        </p:nvSpPr>
        <p:spPr/>
        <p:txBody>
          <a:bodyPr/>
          <a:lstStyle/>
          <a:p>
            <a:fld id="{6046C4E9-6070-4511-A1E7-F763F4F93923}" type="slidenum">
              <a:rPr lang="en-US" smtClean="0"/>
              <a:t>69</a:t>
            </a:fld>
            <a:endParaRPr lang="en-US"/>
          </a:p>
        </p:txBody>
      </p:sp>
      <p:sp>
        <p:nvSpPr>
          <p:cNvPr id="5" name="TextBox 4">
            <a:extLst>
              <a:ext uri="{FF2B5EF4-FFF2-40B4-BE49-F238E27FC236}">
                <a16:creationId xmlns:a16="http://schemas.microsoft.com/office/drawing/2014/main" id="{3ED8338B-9AEF-A84C-BAD4-3850D615AAC4}"/>
              </a:ext>
            </a:extLst>
          </p:cNvPr>
          <p:cNvSpPr txBox="1"/>
          <p:nvPr/>
        </p:nvSpPr>
        <p:spPr>
          <a:xfrm>
            <a:off x="0" y="575852"/>
            <a:ext cx="9144000" cy="707886"/>
          </a:xfrm>
          <a:prstGeom prst="rect">
            <a:avLst/>
          </a:prstGeom>
          <a:solidFill>
            <a:schemeClr val="accent1">
              <a:lumMod val="50000"/>
            </a:schemeClr>
          </a:solidFill>
        </p:spPr>
        <p:txBody>
          <a:bodyPr wrap="square" rtlCol="0">
            <a:spAutoFit/>
          </a:bodyPr>
          <a:lstStyle/>
          <a:p>
            <a:pPr algn="ctr"/>
            <a:r>
              <a:rPr lang="en-US" sz="4000" dirty="0">
                <a:solidFill>
                  <a:schemeClr val="bg1"/>
                </a:solidFill>
              </a:rPr>
              <a:t>Case study</a:t>
            </a:r>
          </a:p>
        </p:txBody>
      </p:sp>
    </p:spTree>
    <p:extLst>
      <p:ext uri="{BB962C8B-B14F-4D97-AF65-F5344CB8AC3E}">
        <p14:creationId xmlns:p14="http://schemas.microsoft.com/office/powerpoint/2010/main" val="1067319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E730D5-F57E-F34E-B804-C4D2EA9951DA}"/>
              </a:ext>
            </a:extLst>
          </p:cNvPr>
          <p:cNvSpPr txBox="1"/>
          <p:nvPr/>
        </p:nvSpPr>
        <p:spPr>
          <a:xfrm>
            <a:off x="371959" y="247977"/>
            <a:ext cx="8214102" cy="523220"/>
          </a:xfrm>
          <a:prstGeom prst="rect">
            <a:avLst/>
          </a:prstGeom>
          <a:solidFill>
            <a:schemeClr val="accent2">
              <a:lumMod val="75000"/>
            </a:schemeClr>
          </a:solidFill>
        </p:spPr>
        <p:txBody>
          <a:bodyPr wrap="square" rtlCol="0">
            <a:spAutoFit/>
          </a:bodyPr>
          <a:lstStyle/>
          <a:p>
            <a:r>
              <a:rPr lang="en-US" sz="2800" dirty="0">
                <a:solidFill>
                  <a:schemeClr val="bg1"/>
                </a:solidFill>
                <a:latin typeface="Avenir Book" panose="02000503020000020003" pitchFamily="2" charset="0"/>
              </a:rPr>
              <a:t>1. Distance from the speed information</a:t>
            </a:r>
          </a:p>
        </p:txBody>
      </p:sp>
      <p:sp>
        <p:nvSpPr>
          <p:cNvPr id="5" name="TextBox 4">
            <a:extLst>
              <a:ext uri="{FF2B5EF4-FFF2-40B4-BE49-F238E27FC236}">
                <a16:creationId xmlns:a16="http://schemas.microsoft.com/office/drawing/2014/main" id="{8F293567-4AB4-0E42-A475-B45907C754B8}"/>
              </a:ext>
            </a:extLst>
          </p:cNvPr>
          <p:cNvSpPr txBox="1"/>
          <p:nvPr/>
        </p:nvSpPr>
        <p:spPr>
          <a:xfrm>
            <a:off x="387457" y="1826224"/>
            <a:ext cx="8214102" cy="523220"/>
          </a:xfrm>
          <a:prstGeom prst="rect">
            <a:avLst/>
          </a:prstGeom>
          <a:solidFill>
            <a:schemeClr val="accent2">
              <a:lumMod val="75000"/>
            </a:schemeClr>
          </a:solidFill>
        </p:spPr>
        <p:txBody>
          <a:bodyPr wrap="square" rtlCol="0">
            <a:spAutoFit/>
          </a:bodyPr>
          <a:lstStyle/>
          <a:p>
            <a:r>
              <a:rPr lang="en-US" sz="2800" dirty="0">
                <a:solidFill>
                  <a:schemeClr val="bg1"/>
                </a:solidFill>
                <a:latin typeface="Avenir Book" panose="02000503020000020003" pitchFamily="2" charset="0"/>
              </a:rPr>
              <a:t>2. Distance from the amplitude information</a:t>
            </a:r>
          </a:p>
        </p:txBody>
      </p:sp>
      <p:sp>
        <p:nvSpPr>
          <p:cNvPr id="6" name="TextBox 5">
            <a:extLst>
              <a:ext uri="{FF2B5EF4-FFF2-40B4-BE49-F238E27FC236}">
                <a16:creationId xmlns:a16="http://schemas.microsoft.com/office/drawing/2014/main" id="{718F0A56-71C7-E04C-8401-1233F0F24F65}"/>
              </a:ext>
            </a:extLst>
          </p:cNvPr>
          <p:cNvSpPr txBox="1"/>
          <p:nvPr/>
        </p:nvSpPr>
        <p:spPr>
          <a:xfrm>
            <a:off x="371959" y="721247"/>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a. Techniques</a:t>
            </a:r>
          </a:p>
        </p:txBody>
      </p:sp>
      <p:sp>
        <p:nvSpPr>
          <p:cNvPr id="7" name="TextBox 6">
            <a:extLst>
              <a:ext uri="{FF2B5EF4-FFF2-40B4-BE49-F238E27FC236}">
                <a16:creationId xmlns:a16="http://schemas.microsoft.com/office/drawing/2014/main" id="{AC19EEE9-1E7B-D74B-8689-2C132E19E99E}"/>
              </a:ext>
            </a:extLst>
          </p:cNvPr>
          <p:cNvSpPr txBox="1"/>
          <p:nvPr/>
        </p:nvSpPr>
        <p:spPr>
          <a:xfrm>
            <a:off x="387457" y="1154475"/>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b. Signal detection</a:t>
            </a:r>
          </a:p>
        </p:txBody>
      </p:sp>
      <p:sp>
        <p:nvSpPr>
          <p:cNvPr id="8" name="TextBox 7">
            <a:extLst>
              <a:ext uri="{FF2B5EF4-FFF2-40B4-BE49-F238E27FC236}">
                <a16:creationId xmlns:a16="http://schemas.microsoft.com/office/drawing/2014/main" id="{C9CB145A-6026-9743-B9D6-EEBD56DF5522}"/>
              </a:ext>
            </a:extLst>
          </p:cNvPr>
          <p:cNvSpPr txBox="1"/>
          <p:nvPr/>
        </p:nvSpPr>
        <p:spPr>
          <a:xfrm>
            <a:off x="387457" y="2271954"/>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a. Absorption</a:t>
            </a:r>
          </a:p>
        </p:txBody>
      </p:sp>
      <p:sp>
        <p:nvSpPr>
          <p:cNvPr id="9" name="TextBox 8">
            <a:extLst>
              <a:ext uri="{FF2B5EF4-FFF2-40B4-BE49-F238E27FC236}">
                <a16:creationId xmlns:a16="http://schemas.microsoft.com/office/drawing/2014/main" id="{DF9F336A-A94D-BD47-901B-7F9ABF0244D8}"/>
              </a:ext>
            </a:extLst>
          </p:cNvPr>
          <p:cNvSpPr txBox="1"/>
          <p:nvPr/>
        </p:nvSpPr>
        <p:spPr>
          <a:xfrm>
            <a:off x="402955" y="2689684"/>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b. Propagation loss</a:t>
            </a:r>
          </a:p>
        </p:txBody>
      </p:sp>
      <p:sp>
        <p:nvSpPr>
          <p:cNvPr id="10" name="TextBox 9">
            <a:extLst>
              <a:ext uri="{FF2B5EF4-FFF2-40B4-BE49-F238E27FC236}">
                <a16:creationId xmlns:a16="http://schemas.microsoft.com/office/drawing/2014/main" id="{3002C852-CFC8-4D4E-8858-C290DD8D4677}"/>
              </a:ext>
            </a:extLst>
          </p:cNvPr>
          <p:cNvSpPr txBox="1"/>
          <p:nvPr/>
        </p:nvSpPr>
        <p:spPr>
          <a:xfrm>
            <a:off x="402955" y="3330434"/>
            <a:ext cx="8214102" cy="523220"/>
          </a:xfrm>
          <a:prstGeom prst="rect">
            <a:avLst/>
          </a:prstGeom>
          <a:solidFill>
            <a:schemeClr val="accent2">
              <a:lumMod val="75000"/>
            </a:schemeClr>
          </a:solidFill>
        </p:spPr>
        <p:txBody>
          <a:bodyPr wrap="square" rtlCol="0">
            <a:spAutoFit/>
          </a:bodyPr>
          <a:lstStyle/>
          <a:p>
            <a:r>
              <a:rPr lang="en-US" sz="2800" dirty="0">
                <a:solidFill>
                  <a:schemeClr val="bg1"/>
                </a:solidFill>
                <a:latin typeface="Avenir Book" panose="02000503020000020003" pitchFamily="2" charset="0"/>
              </a:rPr>
              <a:t>3. Distance from the frequency information</a:t>
            </a:r>
          </a:p>
        </p:txBody>
      </p:sp>
      <p:sp>
        <p:nvSpPr>
          <p:cNvPr id="11" name="TextBox 10">
            <a:extLst>
              <a:ext uri="{FF2B5EF4-FFF2-40B4-BE49-F238E27FC236}">
                <a16:creationId xmlns:a16="http://schemas.microsoft.com/office/drawing/2014/main" id="{33C10854-CFD4-3D40-A168-39C53BC0489B}"/>
              </a:ext>
            </a:extLst>
          </p:cNvPr>
          <p:cNvSpPr txBox="1"/>
          <p:nvPr/>
        </p:nvSpPr>
        <p:spPr>
          <a:xfrm>
            <a:off x="402955" y="3807160"/>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a. Doppler effect</a:t>
            </a:r>
          </a:p>
        </p:txBody>
      </p:sp>
      <p:sp>
        <p:nvSpPr>
          <p:cNvPr id="12" name="TextBox 11">
            <a:extLst>
              <a:ext uri="{FF2B5EF4-FFF2-40B4-BE49-F238E27FC236}">
                <a16:creationId xmlns:a16="http://schemas.microsoft.com/office/drawing/2014/main" id="{62603885-6C41-0340-8310-EC5AF435B235}"/>
              </a:ext>
            </a:extLst>
          </p:cNvPr>
          <p:cNvSpPr txBox="1"/>
          <p:nvPr/>
        </p:nvSpPr>
        <p:spPr>
          <a:xfrm>
            <a:off x="418453" y="4240388"/>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b. A case study (Doppler + Triangulation)</a:t>
            </a:r>
          </a:p>
        </p:txBody>
      </p:sp>
      <p:sp>
        <p:nvSpPr>
          <p:cNvPr id="14" name="TextBox 13">
            <a:extLst>
              <a:ext uri="{FF2B5EF4-FFF2-40B4-BE49-F238E27FC236}">
                <a16:creationId xmlns:a16="http://schemas.microsoft.com/office/drawing/2014/main" id="{E3E23884-8BBB-A340-9358-0ED1D3619318}"/>
              </a:ext>
            </a:extLst>
          </p:cNvPr>
          <p:cNvSpPr txBox="1"/>
          <p:nvPr/>
        </p:nvSpPr>
        <p:spPr>
          <a:xfrm>
            <a:off x="402955" y="4935226"/>
            <a:ext cx="8214102" cy="523220"/>
          </a:xfrm>
          <a:prstGeom prst="rect">
            <a:avLst/>
          </a:prstGeom>
          <a:solidFill>
            <a:schemeClr val="accent2">
              <a:lumMod val="75000"/>
            </a:schemeClr>
          </a:solidFill>
        </p:spPr>
        <p:txBody>
          <a:bodyPr wrap="square" rtlCol="0">
            <a:spAutoFit/>
          </a:bodyPr>
          <a:lstStyle/>
          <a:p>
            <a:r>
              <a:rPr lang="en-US" sz="2800" dirty="0">
                <a:solidFill>
                  <a:schemeClr val="bg1"/>
                </a:solidFill>
                <a:latin typeface="Avenir Book" panose="02000503020000020003" pitchFamily="2" charset="0"/>
              </a:rPr>
              <a:t>4. Distance from the phase information</a:t>
            </a:r>
          </a:p>
        </p:txBody>
      </p:sp>
      <p:sp>
        <p:nvSpPr>
          <p:cNvPr id="15" name="TextBox 14">
            <a:extLst>
              <a:ext uri="{FF2B5EF4-FFF2-40B4-BE49-F238E27FC236}">
                <a16:creationId xmlns:a16="http://schemas.microsoft.com/office/drawing/2014/main" id="{E8644CDE-34F4-8242-A2DF-B1E6365B2A01}"/>
              </a:ext>
            </a:extLst>
          </p:cNvPr>
          <p:cNvSpPr txBox="1"/>
          <p:nvPr/>
        </p:nvSpPr>
        <p:spPr>
          <a:xfrm>
            <a:off x="402955" y="5411952"/>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a. Overview</a:t>
            </a:r>
          </a:p>
        </p:txBody>
      </p:sp>
      <p:sp>
        <p:nvSpPr>
          <p:cNvPr id="16" name="TextBox 15">
            <a:extLst>
              <a:ext uri="{FF2B5EF4-FFF2-40B4-BE49-F238E27FC236}">
                <a16:creationId xmlns:a16="http://schemas.microsoft.com/office/drawing/2014/main" id="{F2E0C3A3-A7BF-F74D-B82D-F176E5F46E75}"/>
              </a:ext>
            </a:extLst>
          </p:cNvPr>
          <p:cNvSpPr txBox="1"/>
          <p:nvPr/>
        </p:nvSpPr>
        <p:spPr>
          <a:xfrm>
            <a:off x="418453" y="5798686"/>
            <a:ext cx="8322592"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b. Impulse function, Impulse response, Convolution</a:t>
            </a:r>
          </a:p>
        </p:txBody>
      </p:sp>
      <p:sp>
        <p:nvSpPr>
          <p:cNvPr id="18" name="TextBox 17">
            <a:extLst>
              <a:ext uri="{FF2B5EF4-FFF2-40B4-BE49-F238E27FC236}">
                <a16:creationId xmlns:a16="http://schemas.microsoft.com/office/drawing/2014/main" id="{A4286A4A-63D7-714D-9C58-146A8C4008E2}"/>
              </a:ext>
            </a:extLst>
          </p:cNvPr>
          <p:cNvSpPr txBox="1"/>
          <p:nvPr/>
        </p:nvSpPr>
        <p:spPr>
          <a:xfrm>
            <a:off x="418453" y="6210117"/>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c. A case study</a:t>
            </a:r>
          </a:p>
        </p:txBody>
      </p:sp>
      <p:sp>
        <p:nvSpPr>
          <p:cNvPr id="19" name="Rectangle 18">
            <a:extLst>
              <a:ext uri="{FF2B5EF4-FFF2-40B4-BE49-F238E27FC236}">
                <a16:creationId xmlns:a16="http://schemas.microsoft.com/office/drawing/2014/main" id="{040A497B-71E1-A242-B8BC-8FDEBB797C28}"/>
              </a:ext>
            </a:extLst>
          </p:cNvPr>
          <p:cNvSpPr/>
          <p:nvPr/>
        </p:nvSpPr>
        <p:spPr>
          <a:xfrm>
            <a:off x="0" y="1677695"/>
            <a:ext cx="9144000" cy="5180305"/>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2095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Era of Smart Devices</a:t>
            </a:r>
          </a:p>
        </p:txBody>
      </p:sp>
      <p:pic>
        <p:nvPicPr>
          <p:cNvPr id="13" name="Picture 6" descr="http://www.dappz.com/images/Remote-Control-for-Samsung-LN40C530-tv.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1282" y="4415434"/>
            <a:ext cx="1285875"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https://voice-buyer.appspot.com/static/images/swipe_forwar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48149" y="4415434"/>
            <a:ext cx="1376172" cy="10287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2" descr="http://ssl-product-images.www8-hp.com/digmedialib/prodimg/lowres/c0434354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8751" y="3708847"/>
            <a:ext cx="1935581" cy="14525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http://api.sonymobile.com/files/smartwatch-prodbeauty-1240x840-fc1ddef2d3923f25ab7b4b292eeaab5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384" y="5218224"/>
            <a:ext cx="2188265" cy="1482373"/>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6046C4E9-6070-4511-A1E7-F763F4F93923}" type="slidenum">
              <a:rPr lang="en-US" smtClean="0"/>
              <a:t>70</a:t>
            </a:fld>
            <a:endParaRPr lang="en-US"/>
          </a:p>
        </p:txBody>
      </p:sp>
      <p:pic>
        <p:nvPicPr>
          <p:cNvPr id="4114" name="Picture 18" descr="http://news.cpamerica.org/images/Smartphon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84649" y="5346138"/>
            <a:ext cx="1371569" cy="13705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3dfocus.co.uk/wp-content/uploads/2013/04/LG-Smart-TV-Font-Screen-UK.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42080" y="4349273"/>
            <a:ext cx="1915869" cy="19771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676104" y="3666891"/>
            <a:ext cx="3292312" cy="746358"/>
          </a:xfrm>
          <a:prstGeom prst="rect">
            <a:avLst/>
          </a:prstGeom>
          <a:noFill/>
        </p:spPr>
        <p:txBody>
          <a:bodyPr wrap="none" lIns="68580" tIns="34290" rIns="68580" bIns="34290">
            <a:spAutoFit/>
          </a:bodyPr>
          <a:lstStyle/>
          <a:p>
            <a:pPr algn="ct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Smart </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Devices</a:t>
            </a:r>
            <a:endPar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pic>
        <p:nvPicPr>
          <p:cNvPr id="6" name="Picture 5"/>
          <p:cNvPicPr>
            <a:picLocks noChangeAspect="1"/>
          </p:cNvPicPr>
          <p:nvPr/>
        </p:nvPicPr>
        <p:blipFill>
          <a:blip r:embed="rId9"/>
          <a:stretch>
            <a:fillRect/>
          </a:stretch>
        </p:blipFill>
        <p:spPr>
          <a:xfrm>
            <a:off x="279957" y="2143695"/>
            <a:ext cx="2047875" cy="1228725"/>
          </a:xfrm>
          <a:prstGeom prst="rect">
            <a:avLst/>
          </a:prstGeom>
        </p:spPr>
      </p:pic>
      <p:pic>
        <p:nvPicPr>
          <p:cNvPr id="7" name="Picture 4" descr="https://d3nevzfk7ii3be.cloudfront.net/igi/AUyYoTvgxKMq5kC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01051" y="2088631"/>
            <a:ext cx="2011680" cy="15087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4.pcmag.com/media/images/423989-google-glass.jpg?thumb=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25333" y="2665209"/>
            <a:ext cx="1828800" cy="1030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42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7778E-7 2.59259E-6 L 0.31667 -0.075 " pathEditMode="relative" rAng="0" ptsTypes="AA">
                                      <p:cBhvr>
                                        <p:cTn id="6" dur="2000" fill="hold"/>
                                        <p:tgtEl>
                                          <p:spTgt spid="1030"/>
                                        </p:tgtEl>
                                        <p:attrNameLst>
                                          <p:attrName>ppt_x</p:attrName>
                                          <p:attrName>ppt_y</p:attrName>
                                        </p:attrNameLst>
                                      </p:cBhvr>
                                      <p:rCtr x="15833" y="-3750"/>
                                    </p:animMotion>
                                  </p:childTnLst>
                                </p:cTn>
                              </p:par>
                              <p:par>
                                <p:cTn id="7" presetID="42" presetClass="path" presetSubtype="0" accel="50000" decel="50000" fill="hold" nodeType="withEffect">
                                  <p:stCondLst>
                                    <p:cond delay="0"/>
                                  </p:stCondLst>
                                  <p:childTnLst>
                                    <p:animMotion origin="layout" path="M 1.11111E-6 -7.40741E-7 L 0.07344 -0.38958 " pathEditMode="relative" rAng="0" ptsTypes="AA">
                                      <p:cBhvr>
                                        <p:cTn id="8" dur="2000" fill="hold"/>
                                        <p:tgtEl>
                                          <p:spTgt spid="1028"/>
                                        </p:tgtEl>
                                        <p:attrNameLst>
                                          <p:attrName>ppt_x</p:attrName>
                                          <p:attrName>ppt_y</p:attrName>
                                        </p:attrNameLst>
                                      </p:cBhvr>
                                      <p:rCtr x="3663" y="-19491"/>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goal</a:t>
            </a:r>
          </a:p>
        </p:txBody>
      </p:sp>
      <p:sp>
        <p:nvSpPr>
          <p:cNvPr id="3" name="Content Placeholder 2"/>
          <p:cNvSpPr>
            <a:spLocks noGrp="1"/>
          </p:cNvSpPr>
          <p:nvPr>
            <p:ph idx="1"/>
          </p:nvPr>
        </p:nvSpPr>
        <p:spPr>
          <a:xfrm>
            <a:off x="628650" y="1529288"/>
            <a:ext cx="8413750" cy="4351338"/>
          </a:xfrm>
        </p:spPr>
        <p:txBody>
          <a:bodyPr/>
          <a:lstStyle/>
          <a:p>
            <a:r>
              <a:rPr lang="en-US" dirty="0"/>
              <a:t>Controlling smart devices using </a:t>
            </a:r>
            <a:r>
              <a:rPr lang="en-US" b="1" dirty="0">
                <a:solidFill>
                  <a:srgbClr val="FF0000"/>
                </a:solidFill>
              </a:rPr>
              <a:t>existing</a:t>
            </a:r>
            <a:r>
              <a:rPr lang="en-US" dirty="0"/>
              <a:t> mobile devices</a:t>
            </a:r>
          </a:p>
          <a:p>
            <a:endParaRPr lang="en-US" dirty="0"/>
          </a:p>
        </p:txBody>
      </p:sp>
      <p:sp>
        <p:nvSpPr>
          <p:cNvPr id="4" name="Slide Number Placeholder 3"/>
          <p:cNvSpPr>
            <a:spLocks noGrp="1"/>
          </p:cNvSpPr>
          <p:nvPr>
            <p:ph type="sldNum" sz="quarter" idx="12"/>
          </p:nvPr>
        </p:nvSpPr>
        <p:spPr/>
        <p:txBody>
          <a:bodyPr/>
          <a:lstStyle/>
          <a:p>
            <a:fld id="{6046C4E9-6070-4511-A1E7-F763F4F93923}" type="slidenum">
              <a:rPr lang="en-US" smtClean="0"/>
              <a:t>71</a:t>
            </a:fld>
            <a:endParaRPr lang="en-US"/>
          </a:p>
        </p:txBody>
      </p:sp>
      <p:pic>
        <p:nvPicPr>
          <p:cNvPr id="5" name="Picture 12" descr="http://ssl-product-images.www8-hp.com/digmedialib/prodimg/lowres/c0434354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751" y="3683445"/>
            <a:ext cx="1935581" cy="14525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http://api.sonymobile.com/files/smartwatch-prodbeauty-1240x840-fc1ddef2d3923f25ab7b4b292eeaab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6384" y="5218223"/>
            <a:ext cx="2188265" cy="148237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8" descr="http://news.cpamerica.org/images/Smartphon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4649" y="5346137"/>
            <a:ext cx="1371569" cy="13705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279957" y="2101359"/>
            <a:ext cx="2047875" cy="1228725"/>
          </a:xfrm>
          <a:prstGeom prst="rect">
            <a:avLst/>
          </a:prstGeom>
        </p:spPr>
      </p:pic>
      <p:pic>
        <p:nvPicPr>
          <p:cNvPr id="9" name="Picture 4" descr="https://d3nevzfk7ii3be.cloudfront.net/igi/AUyYoTvgxKMq5kC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1051" y="1970097"/>
            <a:ext cx="2011680" cy="15087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4.pcmag.com/media/images/423989-google-glass.jpg?thumb=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25333" y="2682142"/>
            <a:ext cx="1828800" cy="10308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3dfocus.co.uk/wp-content/uploads/2013/04/LG-Smart-TV-Font-Screen-UK.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542080" y="4349272"/>
            <a:ext cx="1915869" cy="197716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63119" y="5907513"/>
            <a:ext cx="8217762" cy="523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r>
              <a:rPr lang="en-US" sz="2800" dirty="0"/>
              <a:t>How to enable precise mobile device position tracking?</a:t>
            </a:r>
          </a:p>
        </p:txBody>
      </p:sp>
    </p:spTree>
    <p:extLst>
      <p:ext uri="{BB962C8B-B14F-4D97-AF65-F5344CB8AC3E}">
        <p14:creationId xmlns:p14="http://schemas.microsoft.com/office/powerpoint/2010/main" val="290919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05556E-6 -4.07407E-6 L -0.01181 -0.20092 " pathEditMode="relative" rAng="0" ptsTypes="AA">
                                      <p:cBhvr>
                                        <p:cTn id="6" dur="2000" fill="hold"/>
                                        <p:tgtEl>
                                          <p:spTgt spid="5"/>
                                        </p:tgtEl>
                                        <p:attrNameLst>
                                          <p:attrName>ppt_x</p:attrName>
                                          <p:attrName>ppt_y</p:attrName>
                                        </p:attrNameLst>
                                      </p:cBhvr>
                                      <p:rCtr x="-590" y="-10046"/>
                                    </p:animMotion>
                                  </p:childTnLst>
                                </p:cTn>
                              </p:par>
                              <p:par>
                                <p:cTn id="7" presetID="42" presetClass="path" presetSubtype="0" accel="50000" decel="50000" fill="hold" nodeType="withEffect">
                                  <p:stCondLst>
                                    <p:cond delay="0"/>
                                  </p:stCondLst>
                                  <p:childTnLst>
                                    <p:animMotion origin="layout" path="M -4.72222E-6 -4.81481E-6 L 0.17292 -0.02314 " pathEditMode="relative" rAng="0" ptsTypes="AA">
                                      <p:cBhvr>
                                        <p:cTn id="8" dur="2000" fill="hold"/>
                                        <p:tgtEl>
                                          <p:spTgt spid="8"/>
                                        </p:tgtEl>
                                        <p:attrNameLst>
                                          <p:attrName>ppt_x</p:attrName>
                                          <p:attrName>ppt_y</p:attrName>
                                        </p:attrNameLst>
                                      </p:cBhvr>
                                      <p:rCtr x="8646" y="-1157"/>
                                    </p:animMotion>
                                  </p:childTnLst>
                                </p:cTn>
                              </p:par>
                              <p:par>
                                <p:cTn id="9" presetID="42" presetClass="path" presetSubtype="0" accel="50000" decel="50000" fill="hold" nodeType="withEffect">
                                  <p:stCondLst>
                                    <p:cond delay="0"/>
                                  </p:stCondLst>
                                  <p:childTnLst>
                                    <p:animMotion origin="layout" path="M 3.05556E-6 -2.22222E-6 L 0.19566 0.00209 " pathEditMode="relative" rAng="0" ptsTypes="AA">
                                      <p:cBhvr>
                                        <p:cTn id="10" dur="2000" fill="hold"/>
                                        <p:tgtEl>
                                          <p:spTgt spid="9"/>
                                        </p:tgtEl>
                                        <p:attrNameLst>
                                          <p:attrName>ppt_x</p:attrName>
                                          <p:attrName>ppt_y</p:attrName>
                                        </p:attrNameLst>
                                      </p:cBhvr>
                                      <p:rCtr x="9774" y="93"/>
                                    </p:animMotion>
                                  </p:childTnLst>
                                </p:cTn>
                              </p:par>
                              <p:par>
                                <p:cTn id="11" presetID="42" presetClass="path" presetSubtype="0" accel="50000" decel="50000" fill="hold" nodeType="withEffect">
                                  <p:stCondLst>
                                    <p:cond delay="0"/>
                                  </p:stCondLst>
                                  <p:childTnLst>
                                    <p:animMotion origin="layout" path="M -2.77778E-7 -3.7037E-6 L 0.11233 0.10348 " pathEditMode="relative" rAng="0" ptsTypes="AA">
                                      <p:cBhvr>
                                        <p:cTn id="12" dur="2000" fill="hold"/>
                                        <p:tgtEl>
                                          <p:spTgt spid="10"/>
                                        </p:tgtEl>
                                        <p:attrNameLst>
                                          <p:attrName>ppt_x</p:attrName>
                                          <p:attrName>ppt_y</p:attrName>
                                        </p:attrNameLst>
                                      </p:cBhvr>
                                      <p:rCtr x="5608" y="5162"/>
                                    </p:animMotion>
                                  </p:childTnLst>
                                </p:cTn>
                              </p:par>
                              <p:par>
                                <p:cTn id="13" presetID="42" presetClass="path" presetSubtype="0" accel="50000" decel="50000" fill="hold" nodeType="withEffect">
                                  <p:stCondLst>
                                    <p:cond delay="0"/>
                                  </p:stCondLst>
                                  <p:childTnLst>
                                    <p:animMotion origin="layout" path="M 1.11111E-6 -7.40741E-7 L 0.29635 -0.34977 " pathEditMode="relative" rAng="0" ptsTypes="AA">
                                      <p:cBhvr>
                                        <p:cTn id="14" dur="2000" fill="hold"/>
                                        <p:tgtEl>
                                          <p:spTgt spid="11"/>
                                        </p:tgtEl>
                                        <p:attrNameLst>
                                          <p:attrName>ppt_x</p:attrName>
                                          <p:attrName>ppt_y</p:attrName>
                                        </p:attrNameLst>
                                      </p:cBhvr>
                                      <p:rCtr x="14809" y="-17500"/>
                                    </p:animMotion>
                                  </p:childTnLst>
                                </p:cTn>
                              </p:par>
                              <p:par>
                                <p:cTn id="15" presetID="42" presetClass="path" presetSubtype="0" accel="50000" decel="50000" fill="hold" nodeType="withEffect">
                                  <p:stCondLst>
                                    <p:cond delay="0"/>
                                  </p:stCondLst>
                                  <p:childTnLst>
                                    <p:animMotion origin="layout" path="M -3.33333E-6 -1.48148E-6 L 0.14028 -0.00116 " pathEditMode="relative" rAng="0" ptsTypes="AA">
                                      <p:cBhvr>
                                        <p:cTn id="16" dur="2000" fill="hold"/>
                                        <p:tgtEl>
                                          <p:spTgt spid="6"/>
                                        </p:tgtEl>
                                        <p:attrNameLst>
                                          <p:attrName>ppt_x</p:attrName>
                                          <p:attrName>ppt_y</p:attrName>
                                        </p:attrNameLst>
                                      </p:cBhvr>
                                      <p:rCtr x="7014" y="-69"/>
                                    </p:animMotion>
                                  </p:childTnLst>
                                </p:cTn>
                              </p:par>
                              <p:par>
                                <p:cTn id="17" presetID="42" presetClass="path" presetSubtype="0" accel="50000" decel="50000" fill="hold" nodeType="withEffect">
                                  <p:stCondLst>
                                    <p:cond delay="0"/>
                                  </p:stCondLst>
                                  <p:childTnLst>
                                    <p:animMotion origin="layout" path="M -1.38889E-6 1.85185E-6 L 0.25625 -0.01273 " pathEditMode="relative" rAng="0" ptsTypes="AA">
                                      <p:cBhvr>
                                        <p:cTn id="18" dur="2000" fill="hold"/>
                                        <p:tgtEl>
                                          <p:spTgt spid="7"/>
                                        </p:tgtEl>
                                        <p:attrNameLst>
                                          <p:attrName>ppt_x</p:attrName>
                                          <p:attrName>ppt_y</p:attrName>
                                        </p:attrNameLst>
                                      </p:cBhvr>
                                      <p:rCtr x="12812" y="-648"/>
                                    </p:animMotion>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solutions</a:t>
            </a:r>
          </a:p>
        </p:txBody>
      </p:sp>
      <p:grpSp>
        <p:nvGrpSpPr>
          <p:cNvPr id="5" name="Group 4"/>
          <p:cNvGrpSpPr>
            <a:grpSpLocks noChangeAspect="1"/>
          </p:cNvGrpSpPr>
          <p:nvPr/>
        </p:nvGrpSpPr>
        <p:grpSpPr>
          <a:xfrm>
            <a:off x="409427" y="5134568"/>
            <a:ext cx="5203973" cy="1586908"/>
            <a:chOff x="795668" y="4483098"/>
            <a:chExt cx="6276159" cy="1913863"/>
          </a:xfrm>
        </p:grpSpPr>
        <p:pic>
          <p:nvPicPr>
            <p:cNvPr id="4" name="Picture 10" descr="C:\temp\download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68" y="4649124"/>
              <a:ext cx="2743200" cy="166687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hardwarebg.com/wp-content/uploads/2012/04/LG_Magic_Remote_Sideways_Righ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680" y="4568161"/>
              <a:ext cx="16106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cdn1.expertreviews.co.uk/sites/expertreviews/files/4/47/samsung_h6400_4.jpg?itok=kcxYKxe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8869" y="4483098"/>
              <a:ext cx="852958" cy="1828800"/>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2" descr="http://ecx.images-amazon.com/images/I/41Oo06p15cL.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57950" y="5030861"/>
            <a:ext cx="1645920" cy="164592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6046C4E9-6070-4511-A1E7-F763F4F93923}" type="slidenum">
              <a:rPr lang="en-US" smtClean="0"/>
              <a:t>72</a:t>
            </a:fld>
            <a:endParaRPr lang="en-US"/>
          </a:p>
        </p:txBody>
      </p:sp>
      <p:sp>
        <p:nvSpPr>
          <p:cNvPr id="3" name="Content Placeholder 2"/>
          <p:cNvSpPr>
            <a:spLocks noGrp="1"/>
          </p:cNvSpPr>
          <p:nvPr>
            <p:ph idx="1"/>
          </p:nvPr>
        </p:nvSpPr>
        <p:spPr/>
        <p:txBody>
          <a:bodyPr>
            <a:normAutofit/>
          </a:bodyPr>
          <a:lstStyle/>
          <a:p>
            <a:r>
              <a:rPr lang="en-US" dirty="0" err="1"/>
              <a:t>WiFi</a:t>
            </a:r>
            <a:r>
              <a:rPr lang="en-US" dirty="0"/>
              <a:t> signal based device localization – sub-meter level accuracy</a:t>
            </a:r>
          </a:p>
          <a:p>
            <a:r>
              <a:rPr lang="en-US" dirty="0"/>
              <a:t>Accelerometer based device tracking – not feasible due to large error</a:t>
            </a:r>
          </a:p>
          <a:p>
            <a:r>
              <a:rPr lang="en-US" dirty="0"/>
              <a:t>Gyroscope – track the rotational movement of the device</a:t>
            </a:r>
          </a:p>
        </p:txBody>
      </p:sp>
    </p:spTree>
    <p:extLst>
      <p:ext uri="{BB962C8B-B14F-4D97-AF65-F5344CB8AC3E}">
        <p14:creationId xmlns:p14="http://schemas.microsoft.com/office/powerpoint/2010/main" val="356037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그룹 3"/>
          <p:cNvGrpSpPr>
            <a:grpSpLocks noChangeAspect="1"/>
          </p:cNvGrpSpPr>
          <p:nvPr/>
        </p:nvGrpSpPr>
        <p:grpSpPr>
          <a:xfrm>
            <a:off x="4457846" y="4495801"/>
            <a:ext cx="4451839" cy="2225676"/>
            <a:chOff x="15898" y="76200"/>
            <a:chExt cx="3489302" cy="1634273"/>
          </a:xfrm>
        </p:grpSpPr>
        <p:pic>
          <p:nvPicPr>
            <p:cNvPr id="16" name="Picture 5" descr="C:\temp\smartT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98" y="76200"/>
              <a:ext cx="1798230" cy="152400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그룹 5"/>
            <p:cNvGrpSpPr/>
            <p:nvPr/>
          </p:nvGrpSpPr>
          <p:grpSpPr>
            <a:xfrm>
              <a:off x="199439" y="1066800"/>
              <a:ext cx="486361" cy="643673"/>
              <a:chOff x="37288" y="911039"/>
              <a:chExt cx="486361" cy="643673"/>
            </a:xfrm>
          </p:grpSpPr>
          <p:sp>
            <p:nvSpPr>
              <p:cNvPr id="23" name="원호 11"/>
              <p:cNvSpPr/>
              <p:nvPr/>
            </p:nvSpPr>
            <p:spPr>
              <a:xfrm rot="3310108">
                <a:off x="28468" y="1147953"/>
                <a:ext cx="304800" cy="228600"/>
              </a:xfrm>
              <a:prstGeom prst="arc">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24" name="원호 12"/>
              <p:cNvSpPr/>
              <p:nvPr/>
            </p:nvSpPr>
            <p:spPr>
              <a:xfrm rot="3310108">
                <a:off x="-36717" y="1051196"/>
                <a:ext cx="511369" cy="363360"/>
              </a:xfrm>
              <a:prstGeom prst="arc">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25" name="원호 13"/>
              <p:cNvSpPr/>
              <p:nvPr/>
            </p:nvSpPr>
            <p:spPr>
              <a:xfrm rot="3310108">
                <a:off x="-26669" y="1004394"/>
                <a:ext cx="643673" cy="456963"/>
              </a:xfrm>
              <a:prstGeom prst="arc">
                <a:avLst>
                  <a:gd name="adj1" fmla="val 15602212"/>
                  <a:gd name="adj2" fmla="val 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grpSp>
        <p:grpSp>
          <p:nvGrpSpPr>
            <p:cNvPr id="18" name="그룹 6"/>
            <p:cNvGrpSpPr/>
            <p:nvPr/>
          </p:nvGrpSpPr>
          <p:grpSpPr>
            <a:xfrm>
              <a:off x="1266239" y="990600"/>
              <a:ext cx="486361" cy="643673"/>
              <a:chOff x="37288" y="911039"/>
              <a:chExt cx="486361" cy="643673"/>
            </a:xfrm>
          </p:grpSpPr>
          <p:sp>
            <p:nvSpPr>
              <p:cNvPr id="20" name="원호 8"/>
              <p:cNvSpPr/>
              <p:nvPr/>
            </p:nvSpPr>
            <p:spPr>
              <a:xfrm rot="3310108">
                <a:off x="28468" y="1147953"/>
                <a:ext cx="304800" cy="228600"/>
              </a:xfrm>
              <a:prstGeom prst="arc">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21" name="원호 9"/>
              <p:cNvSpPr/>
              <p:nvPr/>
            </p:nvSpPr>
            <p:spPr>
              <a:xfrm rot="3310108">
                <a:off x="-36717" y="1051196"/>
                <a:ext cx="511369" cy="363360"/>
              </a:xfrm>
              <a:prstGeom prst="arc">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sp>
            <p:nvSpPr>
              <p:cNvPr id="22" name="원호 10"/>
              <p:cNvSpPr/>
              <p:nvPr/>
            </p:nvSpPr>
            <p:spPr>
              <a:xfrm rot="3310108">
                <a:off x="-26669" y="1004394"/>
                <a:ext cx="643673" cy="456963"/>
              </a:xfrm>
              <a:prstGeom prst="arc">
                <a:avLst>
                  <a:gd name="adj1" fmla="val 15602212"/>
                  <a:gd name="adj2" fmla="val 0"/>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sz="1350"/>
              </a:p>
            </p:txBody>
          </p:sp>
        </p:grpSp>
        <p:pic>
          <p:nvPicPr>
            <p:cNvPr id="19" name="Picture 6" descr="C:\temp\tnav-touch-phone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2100"/>
            <a:stretch/>
          </p:blipFill>
          <p:spPr bwMode="auto">
            <a:xfrm>
              <a:off x="2733687" y="685800"/>
              <a:ext cx="771513" cy="46291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lstStyle/>
          <a:p>
            <a:r>
              <a:rPr lang="en-US" dirty="0"/>
              <a:t>Our Approach</a:t>
            </a:r>
          </a:p>
        </p:txBody>
      </p:sp>
      <p:sp>
        <p:nvSpPr>
          <p:cNvPr id="3" name="Content Placeholder 2"/>
          <p:cNvSpPr>
            <a:spLocks noGrp="1"/>
          </p:cNvSpPr>
          <p:nvPr>
            <p:ph idx="1"/>
          </p:nvPr>
        </p:nvSpPr>
        <p:spPr>
          <a:xfrm>
            <a:off x="628650" y="1825625"/>
            <a:ext cx="8332470" cy="4351338"/>
          </a:xfrm>
        </p:spPr>
        <p:txBody>
          <a:bodyPr/>
          <a:lstStyle/>
          <a:p>
            <a:r>
              <a:rPr lang="en-US" dirty="0"/>
              <a:t>Audio based movement tracking using Doppler effect</a:t>
            </a:r>
          </a:p>
          <a:p>
            <a:endParaRPr lang="en-US" dirty="0"/>
          </a:p>
          <a:p>
            <a:r>
              <a:rPr lang="en-US" dirty="0"/>
              <a:t>Speakers emit audio signals in </a:t>
            </a:r>
            <a:r>
              <a:rPr lang="en-US" b="1" dirty="0">
                <a:solidFill>
                  <a:srgbClr val="FF0000"/>
                </a:solidFill>
              </a:rPr>
              <a:t>inaudible</a:t>
            </a:r>
            <a:r>
              <a:rPr lang="en-US" dirty="0"/>
              <a:t> frequencies</a:t>
            </a:r>
          </a:p>
          <a:p>
            <a:endParaRPr lang="en-US" dirty="0"/>
          </a:p>
          <a:p>
            <a:r>
              <a:rPr lang="en-US" dirty="0"/>
              <a:t>The device position is tracked by the Doppler shift of the recorded audio signal</a:t>
            </a:r>
          </a:p>
          <a:p>
            <a:endParaRPr lang="en-US" dirty="0"/>
          </a:p>
          <a:p>
            <a:pPr lvl="1"/>
            <a:endParaRPr lang="en-US" dirty="0"/>
          </a:p>
        </p:txBody>
      </p:sp>
      <p:sp>
        <p:nvSpPr>
          <p:cNvPr id="4" name="Slide Number Placeholder 3"/>
          <p:cNvSpPr>
            <a:spLocks noGrp="1"/>
          </p:cNvSpPr>
          <p:nvPr>
            <p:ph type="sldNum" sz="quarter" idx="12"/>
          </p:nvPr>
        </p:nvSpPr>
        <p:spPr/>
        <p:txBody>
          <a:bodyPr/>
          <a:lstStyle/>
          <a:p>
            <a:fld id="{6046C4E9-6070-4511-A1E7-F763F4F93923}" type="slidenum">
              <a:rPr lang="en-US" smtClean="0"/>
              <a:t>73</a:t>
            </a:fld>
            <a:endParaRPr lang="en-US"/>
          </a:p>
        </p:txBody>
      </p:sp>
    </p:spTree>
    <p:extLst>
      <p:ext uri="{BB962C8B-B14F-4D97-AF65-F5344CB8AC3E}">
        <p14:creationId xmlns:p14="http://schemas.microsoft.com/office/powerpoint/2010/main" val="16083872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not accelerometer?</a:t>
            </a:r>
          </a:p>
        </p:txBody>
      </p:sp>
      <p:sp>
        <p:nvSpPr>
          <p:cNvPr id="3" name="Content Placeholder 2"/>
          <p:cNvSpPr>
            <a:spLocks noGrp="1"/>
          </p:cNvSpPr>
          <p:nvPr>
            <p:ph idx="1"/>
          </p:nvPr>
        </p:nvSpPr>
        <p:spPr>
          <a:xfrm>
            <a:off x="628649" y="1825625"/>
            <a:ext cx="8413751" cy="4351338"/>
          </a:xfrm>
        </p:spPr>
        <p:txBody>
          <a:bodyPr/>
          <a:lstStyle/>
          <a:p>
            <a:r>
              <a:rPr lang="en-US" altLang="ko-KR" dirty="0"/>
              <a:t>Small hand vibration causes non-negligible error</a:t>
            </a:r>
            <a:endParaRPr lang="en-US" altLang="ko-KR" sz="3200" dirty="0"/>
          </a:p>
          <a:p>
            <a:r>
              <a:rPr lang="en-US" altLang="ko-KR" dirty="0"/>
              <a:t>Track the device position by double integration of the acceleration </a:t>
            </a:r>
          </a:p>
          <a:p>
            <a:pPr lvl="1"/>
            <a:r>
              <a:rPr lang="en-US" altLang="ko-KR" dirty="0"/>
              <a:t>Quick error accumulation</a:t>
            </a:r>
          </a:p>
        </p:txBody>
      </p:sp>
      <p:sp>
        <p:nvSpPr>
          <p:cNvPr id="4" name="Slide Number Placeholder 3"/>
          <p:cNvSpPr>
            <a:spLocks noGrp="1"/>
          </p:cNvSpPr>
          <p:nvPr>
            <p:ph type="sldNum" sz="quarter" idx="12"/>
          </p:nvPr>
        </p:nvSpPr>
        <p:spPr/>
        <p:txBody>
          <a:bodyPr/>
          <a:lstStyle/>
          <a:p>
            <a:fld id="{6046C4E9-6070-4511-A1E7-F763F4F93923}" type="slidenum">
              <a:rPr lang="en-US" smtClean="0"/>
              <a:t>74</a:t>
            </a:fld>
            <a:endParaRPr lang="en-US"/>
          </a:p>
        </p:txBody>
      </p:sp>
      <p:sp>
        <p:nvSpPr>
          <p:cNvPr id="6" name="TextBox 5"/>
          <p:cNvSpPr txBox="1"/>
          <p:nvPr/>
        </p:nvSpPr>
        <p:spPr>
          <a:xfrm>
            <a:off x="1226242" y="6113518"/>
            <a:ext cx="2366225" cy="369332"/>
          </a:xfrm>
          <a:prstGeom prst="rect">
            <a:avLst/>
          </a:prstGeom>
          <a:noFill/>
        </p:spPr>
        <p:txBody>
          <a:bodyPr wrap="none" rtlCol="0">
            <a:spAutoFit/>
          </a:bodyPr>
          <a:lstStyle/>
          <a:p>
            <a:r>
              <a:rPr lang="en-US" b="1" dirty="0"/>
              <a:t>Measured acceleration</a:t>
            </a:r>
          </a:p>
        </p:txBody>
      </p:sp>
      <p:sp>
        <p:nvSpPr>
          <p:cNvPr id="8" name="TextBox 7"/>
          <p:cNvSpPr txBox="1"/>
          <p:nvPr/>
        </p:nvSpPr>
        <p:spPr>
          <a:xfrm>
            <a:off x="5478158" y="5970200"/>
            <a:ext cx="2704651" cy="707886"/>
          </a:xfrm>
          <a:prstGeom prst="rect">
            <a:avLst/>
          </a:prstGeom>
          <a:noFill/>
        </p:spPr>
        <p:txBody>
          <a:bodyPr wrap="none" rtlCol="0">
            <a:spAutoFit/>
          </a:bodyPr>
          <a:lstStyle/>
          <a:p>
            <a:r>
              <a:rPr lang="en-US" sz="2000" b="1" dirty="0"/>
              <a:t>Movement estimated </a:t>
            </a:r>
            <a:br>
              <a:rPr lang="en-US" sz="2000" b="1" dirty="0"/>
            </a:br>
            <a:r>
              <a:rPr lang="en-US" sz="2000" b="1" dirty="0"/>
              <a:t>from the accelerometer</a:t>
            </a:r>
          </a:p>
        </p:txBody>
      </p:sp>
      <p:pic>
        <p:nvPicPr>
          <p:cNvPr id="14" name="Picture 13"/>
          <p:cNvPicPr>
            <a:picLocks noChangeAspect="1"/>
          </p:cNvPicPr>
          <p:nvPr/>
        </p:nvPicPr>
        <p:blipFill>
          <a:blip r:embed="rId2"/>
          <a:stretch>
            <a:fillRect/>
          </a:stretch>
        </p:blipFill>
        <p:spPr>
          <a:xfrm>
            <a:off x="152935" y="4007637"/>
            <a:ext cx="4114800" cy="2063546"/>
          </a:xfrm>
          <a:prstGeom prst="rect">
            <a:avLst/>
          </a:prstGeom>
        </p:spPr>
      </p:pic>
      <p:pic>
        <p:nvPicPr>
          <p:cNvPr id="7" name="Picture 6"/>
          <p:cNvPicPr>
            <a:picLocks noChangeAspect="1"/>
          </p:cNvPicPr>
          <p:nvPr/>
        </p:nvPicPr>
        <p:blipFill>
          <a:blip r:embed="rId3"/>
          <a:stretch>
            <a:fillRect/>
          </a:stretch>
        </p:blipFill>
        <p:spPr>
          <a:xfrm>
            <a:off x="4597667" y="4005707"/>
            <a:ext cx="4114800" cy="2067406"/>
          </a:xfrm>
          <a:prstGeom prst="rect">
            <a:avLst/>
          </a:prstGeom>
        </p:spPr>
      </p:pic>
      <p:grpSp>
        <p:nvGrpSpPr>
          <p:cNvPr id="13" name="Group 12"/>
          <p:cNvGrpSpPr/>
          <p:nvPr/>
        </p:nvGrpSpPr>
        <p:grpSpPr>
          <a:xfrm>
            <a:off x="1252042" y="5527860"/>
            <a:ext cx="4514667" cy="154904"/>
            <a:chOff x="1252042" y="5527860"/>
            <a:chExt cx="4514667" cy="154904"/>
          </a:xfrm>
        </p:grpSpPr>
        <p:sp>
          <p:nvSpPr>
            <p:cNvPr id="12" name="Oval 11"/>
            <p:cNvSpPr/>
            <p:nvPr/>
          </p:nvSpPr>
          <p:spPr>
            <a:xfrm>
              <a:off x="5629549" y="5545604"/>
              <a:ext cx="137160" cy="137160"/>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Oval 14"/>
            <p:cNvSpPr/>
            <p:nvPr/>
          </p:nvSpPr>
          <p:spPr>
            <a:xfrm>
              <a:off x="1252042" y="5527860"/>
              <a:ext cx="150876" cy="150876"/>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nvGrpSpPr>
          <p:cNvPr id="19" name="Group 18"/>
          <p:cNvGrpSpPr/>
          <p:nvPr/>
        </p:nvGrpSpPr>
        <p:grpSpPr>
          <a:xfrm>
            <a:off x="2830475" y="5527858"/>
            <a:ext cx="4558211" cy="154904"/>
            <a:chOff x="2830475" y="5527858"/>
            <a:chExt cx="4558211" cy="154904"/>
          </a:xfrm>
        </p:grpSpPr>
        <p:sp>
          <p:nvSpPr>
            <p:cNvPr id="17" name="Oval 16"/>
            <p:cNvSpPr/>
            <p:nvPr/>
          </p:nvSpPr>
          <p:spPr>
            <a:xfrm>
              <a:off x="7251526" y="5545602"/>
              <a:ext cx="137160" cy="137160"/>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8" name="Oval 17"/>
            <p:cNvSpPr/>
            <p:nvPr/>
          </p:nvSpPr>
          <p:spPr>
            <a:xfrm>
              <a:off x="2830475" y="5527858"/>
              <a:ext cx="150876" cy="150876"/>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58920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www.school-for-champions.com/science/images/sound_doppler_effect.gif"/>
          <p:cNvPicPr>
            <a:picLocks noChangeAspect="1" noChangeArrowheads="1"/>
          </p:cNvPicPr>
          <p:nvPr/>
        </p:nvPicPr>
        <p:blipFill rotWithShape="1">
          <a:blip r:embed="rId3">
            <a:extLst>
              <a:ext uri="{28A0092B-C50C-407E-A947-70E740481C1C}">
                <a14:useLocalDpi xmlns:a14="http://schemas.microsoft.com/office/drawing/2010/main" val="0"/>
              </a:ext>
            </a:extLst>
          </a:blip>
          <a:srcRect l="23757" r="23717"/>
          <a:stretch/>
        </p:blipFill>
        <p:spPr bwMode="auto">
          <a:xfrm>
            <a:off x="4879786" y="4021367"/>
            <a:ext cx="2751667" cy="263842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Doppler Effect</a:t>
            </a:r>
          </a:p>
        </p:txBody>
      </p:sp>
      <p:sp>
        <p:nvSpPr>
          <p:cNvPr id="3" name="Content Placeholder 2"/>
          <p:cNvSpPr>
            <a:spLocks noGrp="1"/>
          </p:cNvSpPr>
          <p:nvPr>
            <p:ph idx="1"/>
          </p:nvPr>
        </p:nvSpPr>
        <p:spPr/>
        <p:txBody>
          <a:bodyPr/>
          <a:lstStyle/>
          <a:p>
            <a:r>
              <a:rPr lang="en-US" dirty="0"/>
              <a:t>Doppler shift – change in the frequency due to the movement of the sender or the receiver</a:t>
            </a:r>
          </a:p>
        </p:txBody>
      </p:sp>
      <mc:AlternateContent xmlns:mc="http://schemas.openxmlformats.org/markup-compatibility/2006" xmlns:a14="http://schemas.microsoft.com/office/drawing/2010/main">
        <mc:Choice Requires="a14">
          <p:sp>
            <p:nvSpPr>
              <p:cNvPr id="4" name="TextBox 3"/>
              <p:cNvSpPr txBox="1"/>
              <p:nvPr/>
            </p:nvSpPr>
            <p:spPr>
              <a:xfrm>
                <a:off x="814207" y="2909397"/>
                <a:ext cx="3639260" cy="649601"/>
              </a:xfrm>
              <a:prstGeom prst="rect">
                <a:avLst/>
              </a:prstGeom>
              <a:noFill/>
            </p:spPr>
            <p:txBody>
              <a:bodyPr wrap="square" rtlCol="0">
                <a:spAutoFit/>
              </a:bodyPr>
              <a:lstStyle/>
              <a:p>
                <a14:m>
                  <m:oMath xmlns:m="http://schemas.openxmlformats.org/officeDocument/2006/math">
                    <m:sSup>
                      <m:sSupPr>
                        <m:ctrlPr>
                          <a:rPr lang="en-US" sz="2400" i="1" smtClean="0">
                            <a:latin typeface="Cambria Math" panose="02040503050406030204" pitchFamily="18" charset="0"/>
                          </a:rPr>
                        </m:ctrlPr>
                      </m:sSupPr>
                      <m:e>
                        <m:r>
                          <a:rPr lang="en-US" sz="2400" i="1">
                            <a:latin typeface="Cambria Math"/>
                          </a:rPr>
                          <m:t>𝐹</m:t>
                        </m:r>
                      </m:e>
                      <m:sup>
                        <m:r>
                          <a:rPr lang="en-US" sz="2400" i="1">
                            <a:latin typeface="Cambria Math"/>
                          </a:rPr>
                          <m:t>𝑠</m:t>
                        </m:r>
                      </m:sup>
                    </m:sSup>
                    <m:r>
                      <a:rPr lang="en-US" sz="2400" i="1">
                        <a:latin typeface="Cambria Math"/>
                      </a:rPr>
                      <m:t>=</m:t>
                    </m:r>
                    <m:f>
                      <m:fPr>
                        <m:ctrlPr>
                          <a:rPr lang="en-US" sz="2400" i="1">
                            <a:latin typeface="Cambria Math" panose="02040503050406030204" pitchFamily="18" charset="0"/>
                          </a:rPr>
                        </m:ctrlPr>
                      </m:fPr>
                      <m:num>
                        <m:r>
                          <a:rPr lang="en-US" sz="2400" i="1">
                            <a:latin typeface="Cambria Math"/>
                          </a:rPr>
                          <m:t>𝑣</m:t>
                        </m:r>
                      </m:num>
                      <m:den>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𝑉</m:t>
                            </m:r>
                          </m:e>
                          <m:sub>
                            <m:r>
                              <a:rPr lang="en-US" sz="2400" b="0" i="1" smtClean="0">
                                <a:latin typeface="Cambria Math" panose="02040503050406030204" pitchFamily="18" charset="0"/>
                              </a:rPr>
                              <m:t>𝑠</m:t>
                            </m:r>
                          </m:sub>
                        </m:sSub>
                      </m:den>
                    </m:f>
                    <m:r>
                      <a:rPr lang="en-US" sz="2400" i="1">
                        <a:latin typeface="Cambria Math"/>
                      </a:rPr>
                      <m:t>𝐹</m:t>
                    </m:r>
                  </m:oMath>
                </a14:m>
                <a:r>
                  <a:rPr lang="en-US" sz="2400" dirty="0"/>
                  <a:t>  --&gt;   </a:t>
                </a:r>
                <a14:m>
                  <m:oMath xmlns:m="http://schemas.openxmlformats.org/officeDocument/2006/math">
                    <m:r>
                      <a:rPr lang="en-US" sz="2400" i="1">
                        <a:latin typeface="Cambria Math"/>
                      </a:rPr>
                      <m:t>𝑣</m:t>
                    </m:r>
                    <m:r>
                      <a:rPr lang="en-US" sz="2400" i="1">
                        <a:latin typeface="Cambria Math"/>
                      </a:rPr>
                      <m:t>=</m:t>
                    </m:r>
                    <m:f>
                      <m:fPr>
                        <m:ctrlPr>
                          <a:rPr lang="en-US" sz="2400" i="1">
                            <a:latin typeface="Cambria Math" panose="02040503050406030204" pitchFamily="18" charset="0"/>
                          </a:rPr>
                        </m:ctrlPr>
                      </m:fPr>
                      <m:num>
                        <m:sSup>
                          <m:sSupPr>
                            <m:ctrlPr>
                              <a:rPr lang="en-US" sz="2400" i="1">
                                <a:latin typeface="Cambria Math" panose="02040503050406030204" pitchFamily="18" charset="0"/>
                              </a:rPr>
                            </m:ctrlPr>
                          </m:sSupPr>
                          <m:e>
                            <m:r>
                              <a:rPr lang="en-US" sz="2400" i="1">
                                <a:latin typeface="Cambria Math"/>
                              </a:rPr>
                              <m:t>𝐹</m:t>
                            </m:r>
                          </m:e>
                          <m:sup>
                            <m:r>
                              <a:rPr lang="en-US" sz="2400" i="1">
                                <a:latin typeface="Cambria Math"/>
                              </a:rPr>
                              <m:t>𝑠</m:t>
                            </m:r>
                          </m:sup>
                        </m:sSup>
                      </m:num>
                      <m:den>
                        <m:r>
                          <a:rPr lang="en-US" sz="2400" i="1">
                            <a:latin typeface="Cambria Math"/>
                          </a:rPr>
                          <m:t>𝐹</m:t>
                        </m:r>
                      </m:den>
                    </m:f>
                    <m:sSub>
                      <m:sSubPr>
                        <m:ctrlPr>
                          <a:rPr lang="en-US" sz="2400" i="1">
                            <a:latin typeface="Cambria Math" panose="02040503050406030204" pitchFamily="18" charset="0"/>
                          </a:rPr>
                        </m:ctrlPr>
                      </m:sSubPr>
                      <m:e>
                        <m:r>
                          <a:rPr lang="en-US" sz="2400" i="1">
                            <a:latin typeface="Cambria Math" panose="02040503050406030204" pitchFamily="18" charset="0"/>
                          </a:rPr>
                          <m:t>𝑉</m:t>
                        </m:r>
                      </m:e>
                      <m:sub>
                        <m:r>
                          <a:rPr lang="en-US" sz="2400" i="1">
                            <a:latin typeface="Cambria Math" panose="02040503050406030204" pitchFamily="18" charset="0"/>
                          </a:rPr>
                          <m:t>𝑠</m:t>
                        </m:r>
                      </m:sub>
                    </m:sSub>
                  </m:oMath>
                </a14:m>
                <a:endParaRPr lang="en-US"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814207" y="2909397"/>
                <a:ext cx="3639260" cy="649601"/>
              </a:xfrm>
              <a:prstGeom prst="rect">
                <a:avLst/>
              </a:prstGeom>
              <a:blipFill rotWithShape="0">
                <a:blip r:embed="rId4"/>
                <a:stretch>
                  <a:fillRect b="-3738"/>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6046C4E9-6070-4511-A1E7-F763F4F93923}" type="slidenum">
              <a:rPr lang="en-US" smtClean="0"/>
              <a:t>75</a:t>
            </a:fld>
            <a:endParaRPr lang="en-US" dirty="0"/>
          </a:p>
        </p:txBody>
      </p:sp>
      <p:sp>
        <p:nvSpPr>
          <p:cNvPr id="6" name="Oval 5"/>
          <p:cNvSpPr/>
          <p:nvPr/>
        </p:nvSpPr>
        <p:spPr>
          <a:xfrm>
            <a:off x="4548021" y="5274660"/>
            <a:ext cx="137160" cy="137160"/>
          </a:xfrm>
          <a:prstGeom prst="ellipse">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824769" y="5469077"/>
            <a:ext cx="1257395" cy="707886"/>
          </a:xfrm>
          <a:prstGeom prst="rect">
            <a:avLst/>
          </a:prstGeom>
          <a:noFill/>
        </p:spPr>
        <p:txBody>
          <a:bodyPr wrap="none" rtlCol="0">
            <a:spAutoFit/>
          </a:bodyPr>
          <a:lstStyle/>
          <a:p>
            <a:r>
              <a:rPr lang="en-US" sz="2000" b="1" dirty="0">
                <a:solidFill>
                  <a:schemeClr val="accent2"/>
                </a:solidFill>
              </a:rPr>
              <a:t>Lower </a:t>
            </a:r>
          </a:p>
          <a:p>
            <a:r>
              <a:rPr lang="en-US" sz="2000" b="1" dirty="0">
                <a:solidFill>
                  <a:schemeClr val="accent2"/>
                </a:solidFill>
              </a:rPr>
              <a:t>frequency</a:t>
            </a:r>
          </a:p>
        </p:txBody>
      </p:sp>
      <p:sp>
        <p:nvSpPr>
          <p:cNvPr id="11" name="Oval 10"/>
          <p:cNvSpPr/>
          <p:nvPr/>
        </p:nvSpPr>
        <p:spPr>
          <a:xfrm>
            <a:off x="7868534" y="5274660"/>
            <a:ext cx="137160" cy="148158"/>
          </a:xfrm>
          <a:prstGeom prst="ellipse">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715111" y="5394549"/>
            <a:ext cx="1257395" cy="707886"/>
          </a:xfrm>
          <a:prstGeom prst="rect">
            <a:avLst/>
          </a:prstGeom>
          <a:noFill/>
        </p:spPr>
        <p:txBody>
          <a:bodyPr wrap="none" rtlCol="0">
            <a:spAutoFit/>
          </a:bodyPr>
          <a:lstStyle/>
          <a:p>
            <a:r>
              <a:rPr lang="en-US" sz="2000" b="1" dirty="0">
                <a:solidFill>
                  <a:schemeClr val="accent2"/>
                </a:solidFill>
              </a:rPr>
              <a:t>Higher</a:t>
            </a:r>
          </a:p>
          <a:p>
            <a:r>
              <a:rPr lang="en-US" sz="2000" b="1" dirty="0">
                <a:solidFill>
                  <a:schemeClr val="accent2"/>
                </a:solidFill>
              </a:rPr>
              <a:t>frequency</a:t>
            </a:r>
          </a:p>
        </p:txBody>
      </p:sp>
      <mc:AlternateContent xmlns:mc="http://schemas.openxmlformats.org/markup-compatibility/2006" xmlns:a14="http://schemas.microsoft.com/office/drawing/2010/main">
        <mc:Choice Requires="a14">
          <p:sp>
            <p:nvSpPr>
              <p:cNvPr id="7" name="Rectangle 6"/>
              <p:cNvSpPr/>
              <p:nvPr/>
            </p:nvSpPr>
            <p:spPr>
              <a:xfrm>
                <a:off x="814207" y="3552560"/>
                <a:ext cx="4472828" cy="1130246"/>
              </a:xfrm>
              <a:prstGeom prst="rect">
                <a:avLst/>
              </a:prstGeom>
            </p:spPr>
            <p:txBody>
              <a:bodyPr wrap="none">
                <a:spAutoFit/>
              </a:bodyPr>
              <a:lstStyle/>
              <a:p>
                <a14:m>
                  <m:oMath xmlns:m="http://schemas.openxmlformats.org/officeDocument/2006/math">
                    <m:sSup>
                      <m:sSupPr>
                        <m:ctrlPr>
                          <a:rPr lang="en-US" sz="2200" i="1">
                            <a:latin typeface="Cambria Math" panose="02040503050406030204" pitchFamily="18" charset="0"/>
                          </a:rPr>
                        </m:ctrlPr>
                      </m:sSupPr>
                      <m:e>
                        <m:r>
                          <a:rPr lang="en-US" sz="2200" i="1">
                            <a:latin typeface="Cambria Math"/>
                          </a:rPr>
                          <m:t>𝐹</m:t>
                        </m:r>
                      </m:e>
                      <m:sup>
                        <m:r>
                          <a:rPr lang="en-US" sz="2200" i="1">
                            <a:latin typeface="Cambria Math"/>
                          </a:rPr>
                          <m:t>𝑠</m:t>
                        </m:r>
                      </m:sup>
                    </m:sSup>
                  </m:oMath>
                </a14:m>
                <a:r>
                  <a:rPr lang="en-US" sz="2200" dirty="0"/>
                  <a:t>: Doppler shift</a:t>
                </a:r>
              </a:p>
              <a:p>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𝑉</m:t>
                        </m:r>
                      </m:e>
                      <m:sub>
                        <m:r>
                          <a:rPr lang="en-US" sz="2000" i="1">
                            <a:latin typeface="Cambria Math" panose="02040503050406030204" pitchFamily="18" charset="0"/>
                          </a:rPr>
                          <m:t>𝑠</m:t>
                        </m:r>
                      </m:sub>
                    </m:sSub>
                  </m:oMath>
                </a14:m>
                <a:r>
                  <a:rPr lang="en-US" sz="2200" dirty="0"/>
                  <a:t>: propagation speed of the medium</a:t>
                </a:r>
              </a:p>
              <a:p>
                <a14:m>
                  <m:oMath xmlns:m="http://schemas.openxmlformats.org/officeDocument/2006/math">
                    <m:r>
                      <a:rPr lang="en-US" sz="2200" i="1">
                        <a:latin typeface="Cambria Math"/>
                      </a:rPr>
                      <m:t>𝐹</m:t>
                    </m:r>
                    <m:r>
                      <a:rPr lang="en-US" sz="2200" i="1">
                        <a:latin typeface="Cambria Math"/>
                      </a:rPr>
                      <m:t> </m:t>
                    </m:r>
                  </m:oMath>
                </a14:m>
                <a:r>
                  <a:rPr lang="en-US" sz="2200" dirty="0"/>
                  <a:t>: frequency of the wave</a:t>
                </a:r>
              </a:p>
            </p:txBody>
          </p:sp>
        </mc:Choice>
        <mc:Fallback xmlns="">
          <p:sp>
            <p:nvSpPr>
              <p:cNvPr id="7" name="Rectangle 6"/>
              <p:cNvSpPr>
                <a:spLocks noRot="1" noChangeAspect="1" noMove="1" noResize="1" noEditPoints="1" noAdjustHandles="1" noChangeArrowheads="1" noChangeShapeType="1" noTextEdit="1"/>
              </p:cNvSpPr>
              <p:nvPr/>
            </p:nvSpPr>
            <p:spPr>
              <a:xfrm>
                <a:off x="814207" y="3552560"/>
                <a:ext cx="4472828" cy="1130246"/>
              </a:xfrm>
              <a:prstGeom prst="rect">
                <a:avLst/>
              </a:prstGeom>
              <a:blipFill rotWithShape="0">
                <a:blip r:embed="rId5"/>
                <a:stretch>
                  <a:fillRect l="-136" t="-3784" r="-136" b="-8108"/>
                </a:stretch>
              </a:blipFill>
            </p:spPr>
            <p:txBody>
              <a:bodyPr/>
              <a:lstStyle/>
              <a:p>
                <a:r>
                  <a:rPr lang="en-US">
                    <a:noFill/>
                  </a:rPr>
                  <a:t> </a:t>
                </a:r>
              </a:p>
            </p:txBody>
          </p:sp>
        </mc:Fallback>
      </mc:AlternateContent>
    </p:spTree>
    <p:extLst>
      <p:ext uri="{BB962C8B-B14F-4D97-AF65-F5344CB8AC3E}">
        <p14:creationId xmlns:p14="http://schemas.microsoft.com/office/powerpoint/2010/main" val="419847765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Doppler based device tracking</a:t>
            </a:r>
          </a:p>
        </p:txBody>
      </p:sp>
      <p:sp>
        <p:nvSpPr>
          <p:cNvPr id="3" name="Content Placeholder 2"/>
          <p:cNvSpPr>
            <a:spLocks noGrp="1"/>
          </p:cNvSpPr>
          <p:nvPr>
            <p:ph idx="1"/>
          </p:nvPr>
        </p:nvSpPr>
        <p:spPr/>
        <p:txBody>
          <a:bodyPr/>
          <a:lstStyle/>
          <a:p>
            <a:r>
              <a:rPr lang="en-US" dirty="0"/>
              <a:t>From the measured Doppler shift, we can get the velocity and the moving distance of the device</a:t>
            </a:r>
          </a:p>
        </p:txBody>
      </p:sp>
      <p:sp>
        <p:nvSpPr>
          <p:cNvPr id="14" name="Slide Number Placeholder 13"/>
          <p:cNvSpPr>
            <a:spLocks noGrp="1"/>
          </p:cNvSpPr>
          <p:nvPr>
            <p:ph type="sldNum" sz="quarter" idx="12"/>
          </p:nvPr>
        </p:nvSpPr>
        <p:spPr/>
        <p:txBody>
          <a:bodyPr/>
          <a:lstStyle/>
          <a:p>
            <a:fld id="{6046C4E9-6070-4511-A1E7-F763F4F93923}" type="slidenum">
              <a:rPr lang="en-US" smtClean="0"/>
              <a:t>76</a:t>
            </a:fld>
            <a:endParaRPr lang="en-US" dirty="0"/>
          </a:p>
        </p:txBody>
      </p:sp>
      <p:sp>
        <p:nvSpPr>
          <p:cNvPr id="10" name="TextBox 9"/>
          <p:cNvSpPr txBox="1"/>
          <p:nvPr/>
        </p:nvSpPr>
        <p:spPr>
          <a:xfrm>
            <a:off x="980663" y="5546624"/>
            <a:ext cx="2709716" cy="400110"/>
          </a:xfrm>
          <a:prstGeom prst="rect">
            <a:avLst/>
          </a:prstGeom>
          <a:noFill/>
        </p:spPr>
        <p:txBody>
          <a:bodyPr wrap="none" rtlCol="0">
            <a:spAutoFit/>
          </a:bodyPr>
          <a:lstStyle/>
          <a:p>
            <a:r>
              <a:rPr lang="en-US" sz="2000" b="1" dirty="0"/>
              <a:t>Measured Doppler shift</a:t>
            </a:r>
          </a:p>
        </p:txBody>
      </p:sp>
      <p:sp>
        <p:nvSpPr>
          <p:cNvPr id="11" name="TextBox 10"/>
          <p:cNvSpPr txBox="1"/>
          <p:nvPr/>
        </p:nvSpPr>
        <p:spPr>
          <a:xfrm>
            <a:off x="5429542" y="5507587"/>
            <a:ext cx="2538387" cy="707886"/>
          </a:xfrm>
          <a:prstGeom prst="rect">
            <a:avLst/>
          </a:prstGeom>
          <a:noFill/>
        </p:spPr>
        <p:txBody>
          <a:bodyPr wrap="none" rtlCol="0">
            <a:spAutoFit/>
          </a:bodyPr>
          <a:lstStyle/>
          <a:p>
            <a:r>
              <a:rPr lang="en-US" sz="2000" b="1" dirty="0"/>
              <a:t>Movement estimated </a:t>
            </a:r>
          </a:p>
          <a:p>
            <a:r>
              <a:rPr lang="en-US" sz="2000" b="1" dirty="0"/>
              <a:t>from Doppler shift</a:t>
            </a:r>
          </a:p>
        </p:txBody>
      </p:sp>
      <p:pic>
        <p:nvPicPr>
          <p:cNvPr id="12" name="Picture 11"/>
          <p:cNvPicPr>
            <a:picLocks noChangeAspect="1"/>
          </p:cNvPicPr>
          <p:nvPr/>
        </p:nvPicPr>
        <p:blipFill>
          <a:blip r:embed="rId3"/>
          <a:stretch>
            <a:fillRect/>
          </a:stretch>
        </p:blipFill>
        <p:spPr>
          <a:xfrm>
            <a:off x="4493683" y="3452915"/>
            <a:ext cx="4114800" cy="2063546"/>
          </a:xfrm>
          <a:prstGeom prst="rect">
            <a:avLst/>
          </a:prstGeom>
        </p:spPr>
      </p:pic>
      <p:pic>
        <p:nvPicPr>
          <p:cNvPr id="5" name="Picture 4"/>
          <p:cNvPicPr>
            <a:picLocks noChangeAspect="1"/>
          </p:cNvPicPr>
          <p:nvPr/>
        </p:nvPicPr>
        <p:blipFill>
          <a:blip r:embed="rId4"/>
          <a:stretch>
            <a:fillRect/>
          </a:stretch>
        </p:blipFill>
        <p:spPr>
          <a:xfrm>
            <a:off x="171450" y="3452915"/>
            <a:ext cx="4114800" cy="2063546"/>
          </a:xfrm>
          <a:prstGeom prst="rect">
            <a:avLst/>
          </a:prstGeom>
        </p:spPr>
      </p:pic>
      <p:grpSp>
        <p:nvGrpSpPr>
          <p:cNvPr id="9" name="Group 8"/>
          <p:cNvGrpSpPr/>
          <p:nvPr/>
        </p:nvGrpSpPr>
        <p:grpSpPr>
          <a:xfrm>
            <a:off x="1295586" y="4983570"/>
            <a:ext cx="4514667" cy="154904"/>
            <a:chOff x="1252042" y="5527860"/>
            <a:chExt cx="4514667" cy="154904"/>
          </a:xfrm>
        </p:grpSpPr>
        <p:sp>
          <p:nvSpPr>
            <p:cNvPr id="13" name="Oval 12"/>
            <p:cNvSpPr/>
            <p:nvPr/>
          </p:nvSpPr>
          <p:spPr>
            <a:xfrm>
              <a:off x="5629549" y="5545604"/>
              <a:ext cx="137160" cy="137160"/>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Oval 14"/>
            <p:cNvSpPr/>
            <p:nvPr/>
          </p:nvSpPr>
          <p:spPr>
            <a:xfrm>
              <a:off x="1252042" y="5527860"/>
              <a:ext cx="150876" cy="150876"/>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nvGrpSpPr>
          <p:cNvPr id="4" name="Group 3"/>
          <p:cNvGrpSpPr/>
          <p:nvPr/>
        </p:nvGrpSpPr>
        <p:grpSpPr>
          <a:xfrm>
            <a:off x="2623645" y="4950913"/>
            <a:ext cx="4471123" cy="165790"/>
            <a:chOff x="2623645" y="4950913"/>
            <a:chExt cx="4471123" cy="165790"/>
          </a:xfrm>
        </p:grpSpPr>
        <p:sp>
          <p:nvSpPr>
            <p:cNvPr id="17" name="Oval 16"/>
            <p:cNvSpPr/>
            <p:nvPr/>
          </p:nvSpPr>
          <p:spPr>
            <a:xfrm>
              <a:off x="6957608" y="4979543"/>
              <a:ext cx="137160" cy="137160"/>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18" name="Oval 17"/>
            <p:cNvSpPr/>
            <p:nvPr/>
          </p:nvSpPr>
          <p:spPr>
            <a:xfrm>
              <a:off x="2623645" y="4950913"/>
              <a:ext cx="150876" cy="150876"/>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a:t>
              </a:r>
            </a:p>
          </p:txBody>
        </p:sp>
      </p:grpSp>
    </p:spTree>
    <p:extLst>
      <p:ext uri="{BB962C8B-B14F-4D97-AF65-F5344CB8AC3E}">
        <p14:creationId xmlns:p14="http://schemas.microsoft.com/office/powerpoint/2010/main" val="252728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28649" y="1825625"/>
            <a:ext cx="8422217" cy="4351338"/>
          </a:xfrm>
        </p:spPr>
        <p:txBody>
          <a:bodyPr/>
          <a:lstStyle/>
          <a:p>
            <a:r>
              <a:rPr lang="en-US" sz="3200" dirty="0"/>
              <a:t>Accurate estimation of the Doppler shift</a:t>
            </a:r>
          </a:p>
          <a:p>
            <a:r>
              <a:rPr lang="en-US" sz="3200" dirty="0"/>
              <a:t>Locate the device </a:t>
            </a:r>
            <a:br>
              <a:rPr lang="en-US" sz="3200" dirty="0"/>
            </a:br>
            <a:r>
              <a:rPr lang="en-US" dirty="0"/>
              <a:t>(Assume speaker distance &amp; initial position known)</a:t>
            </a:r>
            <a:endParaRPr lang="en-US" sz="3200" dirty="0"/>
          </a:p>
          <a:p>
            <a:r>
              <a:rPr lang="en-US" sz="3200" dirty="0"/>
              <a:t>Finding the distance between speakers</a:t>
            </a:r>
          </a:p>
        </p:txBody>
      </p:sp>
      <p:sp>
        <p:nvSpPr>
          <p:cNvPr id="4" name="Slide Number Placeholder 3"/>
          <p:cNvSpPr>
            <a:spLocks noGrp="1"/>
          </p:cNvSpPr>
          <p:nvPr>
            <p:ph type="sldNum" sz="quarter" idx="12"/>
          </p:nvPr>
        </p:nvSpPr>
        <p:spPr/>
        <p:txBody>
          <a:bodyPr/>
          <a:lstStyle/>
          <a:p>
            <a:fld id="{6046C4E9-6070-4511-A1E7-F763F4F93923}" type="slidenum">
              <a:rPr lang="en-US" smtClean="0"/>
              <a:t>77</a:t>
            </a:fld>
            <a:endParaRPr lang="en-US"/>
          </a:p>
        </p:txBody>
      </p:sp>
    </p:spTree>
    <p:extLst>
      <p:ext uri="{BB962C8B-B14F-4D97-AF65-F5344CB8AC3E}">
        <p14:creationId xmlns:p14="http://schemas.microsoft.com/office/powerpoint/2010/main" val="21816522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28649" y="1825625"/>
            <a:ext cx="8422217" cy="4351338"/>
          </a:xfrm>
        </p:spPr>
        <p:txBody>
          <a:bodyPr/>
          <a:lstStyle/>
          <a:p>
            <a:r>
              <a:rPr lang="en-US" sz="3200" dirty="0">
                <a:solidFill>
                  <a:schemeClr val="accent2">
                    <a:lumMod val="75000"/>
                  </a:schemeClr>
                </a:solidFill>
              </a:rPr>
              <a:t>Accurate estimation of the Doppler shift</a:t>
            </a:r>
          </a:p>
          <a:p>
            <a:r>
              <a:rPr lang="en-US" sz="3200" dirty="0"/>
              <a:t>Locate the device </a:t>
            </a:r>
            <a:br>
              <a:rPr lang="en-US" sz="3200" dirty="0"/>
            </a:br>
            <a:r>
              <a:rPr lang="en-US" dirty="0"/>
              <a:t>(Assume speaker distance &amp; initial position known)</a:t>
            </a:r>
            <a:endParaRPr lang="en-US" sz="3200" dirty="0"/>
          </a:p>
          <a:p>
            <a:r>
              <a:rPr lang="en-US" sz="3200" dirty="0"/>
              <a:t>Finding the distance between speakers</a:t>
            </a:r>
          </a:p>
        </p:txBody>
      </p:sp>
      <p:sp>
        <p:nvSpPr>
          <p:cNvPr id="4" name="Slide Number Placeholder 3"/>
          <p:cNvSpPr>
            <a:spLocks noGrp="1"/>
          </p:cNvSpPr>
          <p:nvPr>
            <p:ph type="sldNum" sz="quarter" idx="12"/>
          </p:nvPr>
        </p:nvSpPr>
        <p:spPr/>
        <p:txBody>
          <a:bodyPr/>
          <a:lstStyle/>
          <a:p>
            <a:fld id="{6046C4E9-6070-4511-A1E7-F763F4F93923}" type="slidenum">
              <a:rPr lang="en-US" smtClean="0"/>
              <a:t>78</a:t>
            </a:fld>
            <a:endParaRPr lang="en-US"/>
          </a:p>
        </p:txBody>
      </p:sp>
    </p:spTree>
    <p:extLst>
      <p:ext uri="{BB962C8B-B14F-4D97-AF65-F5344CB8AC3E}">
        <p14:creationId xmlns:p14="http://schemas.microsoft.com/office/powerpoint/2010/main" val="3545190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Doppler shift estimation</a:t>
            </a:r>
          </a:p>
        </p:txBody>
      </p:sp>
      <p:sp>
        <p:nvSpPr>
          <p:cNvPr id="3" name="Content Placeholder 2"/>
          <p:cNvSpPr>
            <a:spLocks noGrp="1"/>
          </p:cNvSpPr>
          <p:nvPr>
            <p:ph idx="1"/>
          </p:nvPr>
        </p:nvSpPr>
        <p:spPr/>
        <p:txBody>
          <a:bodyPr>
            <a:normAutofit/>
          </a:bodyPr>
          <a:lstStyle/>
          <a:p>
            <a:r>
              <a:rPr lang="en-US" sz="2400" dirty="0"/>
              <a:t>Frequency domain analysis by Short-term Fourier Transform (</a:t>
            </a:r>
            <a:r>
              <a:rPr lang="en-US" sz="2400" dirty="0" err="1"/>
              <a:t>STFT</a:t>
            </a:r>
            <a:r>
              <a:rPr lang="en-US" sz="2400" dirty="0"/>
              <a:t>)</a:t>
            </a:r>
          </a:p>
          <a:p>
            <a:endParaRPr lang="en-US" sz="2400" dirty="0"/>
          </a:p>
          <a:p>
            <a:r>
              <a:rPr lang="en-US" sz="2400" dirty="0"/>
              <a:t>Detect the Doppler shift by finding the peak frequency with maximum magnitude</a:t>
            </a:r>
            <a:endParaRPr lang="en-US" sz="36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471" y="3915181"/>
            <a:ext cx="41148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p:txBody>
          <a:bodyPr/>
          <a:lstStyle/>
          <a:p>
            <a:fld id="{6046C4E9-6070-4511-A1E7-F763F4F93923}" type="slidenum">
              <a:rPr lang="en-US" smtClean="0"/>
              <a:t>79</a:t>
            </a:fld>
            <a:endParaRPr lang="en-US"/>
          </a:p>
        </p:txBody>
      </p:sp>
      <p:sp>
        <p:nvSpPr>
          <p:cNvPr id="8" name="TextBox 7"/>
          <p:cNvSpPr txBox="1"/>
          <p:nvPr/>
        </p:nvSpPr>
        <p:spPr>
          <a:xfrm>
            <a:off x="552773" y="6028144"/>
            <a:ext cx="3561424" cy="400110"/>
          </a:xfrm>
          <a:prstGeom prst="rect">
            <a:avLst/>
          </a:prstGeom>
          <a:noFill/>
        </p:spPr>
        <p:txBody>
          <a:bodyPr wrap="none" rtlCol="0">
            <a:spAutoFit/>
          </a:bodyPr>
          <a:lstStyle/>
          <a:p>
            <a:r>
              <a:rPr lang="en-US" sz="2000" b="1" dirty="0"/>
              <a:t>Spectrogram of the audio signal</a:t>
            </a:r>
          </a:p>
        </p:txBody>
      </p:sp>
      <p:sp>
        <p:nvSpPr>
          <p:cNvPr id="9" name="TextBox 8"/>
          <p:cNvSpPr txBox="1"/>
          <p:nvPr/>
        </p:nvSpPr>
        <p:spPr>
          <a:xfrm>
            <a:off x="4470019" y="6026028"/>
            <a:ext cx="4661661" cy="400110"/>
          </a:xfrm>
          <a:prstGeom prst="rect">
            <a:avLst/>
          </a:prstGeom>
          <a:noFill/>
        </p:spPr>
        <p:txBody>
          <a:bodyPr wrap="none" rtlCol="0">
            <a:spAutoFit/>
          </a:bodyPr>
          <a:lstStyle/>
          <a:p>
            <a:r>
              <a:rPr lang="en-US" sz="2000" b="1" dirty="0"/>
              <a:t>Doppler shift estimated by peak detection</a:t>
            </a:r>
          </a:p>
        </p:txBody>
      </p:sp>
      <p:pic>
        <p:nvPicPr>
          <p:cNvPr id="5" name="Picture 4"/>
          <p:cNvPicPr>
            <a:picLocks noChangeAspect="1"/>
          </p:cNvPicPr>
          <p:nvPr/>
        </p:nvPicPr>
        <p:blipFill>
          <a:blip r:embed="rId4"/>
          <a:stretch>
            <a:fillRect/>
          </a:stretch>
        </p:blipFill>
        <p:spPr>
          <a:xfrm>
            <a:off x="4648729" y="4001294"/>
            <a:ext cx="4114800" cy="2063546"/>
          </a:xfrm>
          <a:prstGeom prst="rect">
            <a:avLst/>
          </a:prstGeom>
        </p:spPr>
      </p:pic>
    </p:spTree>
    <p:extLst>
      <p:ext uri="{BB962C8B-B14F-4D97-AF65-F5344CB8AC3E}">
        <p14:creationId xmlns:p14="http://schemas.microsoft.com/office/powerpoint/2010/main" val="18678363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E3CFE9-D992-5C42-9477-0A27C6286AB6}"/>
              </a:ext>
            </a:extLst>
          </p:cNvPr>
          <p:cNvSpPr txBox="1"/>
          <p:nvPr/>
        </p:nvSpPr>
        <p:spPr>
          <a:xfrm>
            <a:off x="268446" y="413715"/>
            <a:ext cx="6473317"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Distance from the speed information</a:t>
            </a:r>
          </a:p>
        </p:txBody>
      </p:sp>
      <p:sp>
        <p:nvSpPr>
          <p:cNvPr id="3" name="Oval 2">
            <a:extLst>
              <a:ext uri="{FF2B5EF4-FFF2-40B4-BE49-F238E27FC236}">
                <a16:creationId xmlns:a16="http://schemas.microsoft.com/office/drawing/2014/main" id="{84040DC8-571D-414A-8893-4B56E72E6E08}"/>
              </a:ext>
            </a:extLst>
          </p:cNvPr>
          <p:cNvSpPr/>
          <p:nvPr/>
        </p:nvSpPr>
        <p:spPr>
          <a:xfrm>
            <a:off x="635430" y="1658319"/>
            <a:ext cx="542440" cy="5114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2491787-D333-6440-AE4C-0ED4083AB963}"/>
              </a:ext>
            </a:extLst>
          </p:cNvPr>
          <p:cNvSpPr/>
          <p:nvPr/>
        </p:nvSpPr>
        <p:spPr>
          <a:xfrm>
            <a:off x="4212956" y="1658319"/>
            <a:ext cx="542440" cy="5114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969CEF2C-F15D-1847-BDA2-02B2DE0A4680}"/>
              </a:ext>
            </a:extLst>
          </p:cNvPr>
          <p:cNvCxnSpPr>
            <a:cxnSpLocks/>
          </p:cNvCxnSpPr>
          <p:nvPr/>
        </p:nvCxnSpPr>
        <p:spPr>
          <a:xfrm flipV="1">
            <a:off x="1308831" y="1914042"/>
            <a:ext cx="2767222" cy="1"/>
          </a:xfrm>
          <a:prstGeom prst="line">
            <a:avLst/>
          </a:prstGeom>
          <a:ln w="44450">
            <a:solidFill>
              <a:schemeClr val="accent2">
                <a:lumMod val="75000"/>
              </a:schemeClr>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3965CD5-DA47-1449-8A16-287AD8AABB89}"/>
              </a:ext>
            </a:extLst>
          </p:cNvPr>
          <p:cNvSpPr txBox="1"/>
          <p:nvPr/>
        </p:nvSpPr>
        <p:spPr>
          <a:xfrm>
            <a:off x="-5121" y="2169763"/>
            <a:ext cx="1823542" cy="400110"/>
          </a:xfrm>
          <a:prstGeom prst="rect">
            <a:avLst/>
          </a:prstGeom>
          <a:noFill/>
        </p:spPr>
        <p:txBody>
          <a:bodyPr wrap="square" rtlCol="0">
            <a:spAutoFit/>
          </a:bodyPr>
          <a:lstStyle/>
          <a:p>
            <a:pPr algn="ctr"/>
            <a:r>
              <a:rPr lang="en-US" sz="2000" dirty="0"/>
              <a:t>Signal source</a:t>
            </a:r>
          </a:p>
        </p:txBody>
      </p:sp>
      <p:sp>
        <p:nvSpPr>
          <p:cNvPr id="8" name="TextBox 7">
            <a:extLst>
              <a:ext uri="{FF2B5EF4-FFF2-40B4-BE49-F238E27FC236}">
                <a16:creationId xmlns:a16="http://schemas.microsoft.com/office/drawing/2014/main" id="{651B2FB5-CE70-7645-BE91-6FB053C8B22A}"/>
              </a:ext>
            </a:extLst>
          </p:cNvPr>
          <p:cNvSpPr txBox="1"/>
          <p:nvPr/>
        </p:nvSpPr>
        <p:spPr>
          <a:xfrm>
            <a:off x="3600864" y="2154265"/>
            <a:ext cx="1823542" cy="400110"/>
          </a:xfrm>
          <a:prstGeom prst="rect">
            <a:avLst/>
          </a:prstGeom>
          <a:noFill/>
        </p:spPr>
        <p:txBody>
          <a:bodyPr wrap="square" rtlCol="0">
            <a:spAutoFit/>
          </a:bodyPr>
          <a:lstStyle/>
          <a:p>
            <a:pPr algn="ctr"/>
            <a:r>
              <a:rPr lang="en-US" sz="2000" dirty="0"/>
              <a:t>observer</a:t>
            </a:r>
          </a:p>
        </p:txBody>
      </p:sp>
      <p:sp>
        <p:nvSpPr>
          <p:cNvPr id="9" name="TextBox 8">
            <a:extLst>
              <a:ext uri="{FF2B5EF4-FFF2-40B4-BE49-F238E27FC236}">
                <a16:creationId xmlns:a16="http://schemas.microsoft.com/office/drawing/2014/main" id="{BFBE292B-F74A-B749-8B02-92F0CE971873}"/>
              </a:ext>
            </a:extLst>
          </p:cNvPr>
          <p:cNvSpPr txBox="1"/>
          <p:nvPr/>
        </p:nvSpPr>
        <p:spPr>
          <a:xfrm>
            <a:off x="5632913" y="1739094"/>
            <a:ext cx="3147871" cy="461665"/>
          </a:xfrm>
          <a:prstGeom prst="rect">
            <a:avLst/>
          </a:prstGeom>
          <a:noFill/>
        </p:spPr>
        <p:txBody>
          <a:bodyPr wrap="square" rtlCol="0">
            <a:spAutoFit/>
          </a:bodyPr>
          <a:lstStyle/>
          <a:p>
            <a:pPr algn="ctr"/>
            <a:r>
              <a:rPr lang="en-US" sz="2400" dirty="0"/>
              <a:t>Time of Arrival (</a:t>
            </a:r>
            <a:r>
              <a:rPr lang="en-US" sz="2400" dirty="0" err="1"/>
              <a:t>ToA</a:t>
            </a:r>
            <a:r>
              <a:rPr lang="en-US" sz="2400" dirty="0"/>
              <a:t>)</a:t>
            </a:r>
          </a:p>
        </p:txBody>
      </p:sp>
      <p:sp>
        <p:nvSpPr>
          <p:cNvPr id="10" name="TextBox 9">
            <a:extLst>
              <a:ext uri="{FF2B5EF4-FFF2-40B4-BE49-F238E27FC236}">
                <a16:creationId xmlns:a16="http://schemas.microsoft.com/office/drawing/2014/main" id="{22A5C119-5BA0-E642-85AB-8A0343DC6809}"/>
              </a:ext>
            </a:extLst>
          </p:cNvPr>
          <p:cNvSpPr txBox="1"/>
          <p:nvPr/>
        </p:nvSpPr>
        <p:spPr>
          <a:xfrm>
            <a:off x="635430" y="1171765"/>
            <a:ext cx="4456247" cy="461665"/>
          </a:xfrm>
          <a:prstGeom prst="rect">
            <a:avLst/>
          </a:prstGeom>
          <a:noFill/>
        </p:spPr>
        <p:txBody>
          <a:bodyPr wrap="square" rtlCol="0">
            <a:spAutoFit/>
          </a:bodyPr>
          <a:lstStyle/>
          <a:p>
            <a:pPr algn="ctr"/>
            <a:r>
              <a:rPr lang="en-US" sz="2400" dirty="0"/>
              <a:t>Dist. = (speed) X (time of travel)</a:t>
            </a:r>
          </a:p>
        </p:txBody>
      </p:sp>
    </p:spTree>
    <p:extLst>
      <p:ext uri="{BB962C8B-B14F-4D97-AF65-F5344CB8AC3E}">
        <p14:creationId xmlns:p14="http://schemas.microsoft.com/office/powerpoint/2010/main" val="29624319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Improving the frequency shift estimation accuracy</a:t>
            </a:r>
          </a:p>
        </p:txBody>
      </p:sp>
      <p:sp>
        <p:nvSpPr>
          <p:cNvPr id="3" name="Content Placeholder 2"/>
          <p:cNvSpPr>
            <a:spLocks noGrp="1"/>
          </p:cNvSpPr>
          <p:nvPr>
            <p:ph idx="1"/>
          </p:nvPr>
        </p:nvSpPr>
        <p:spPr/>
        <p:txBody>
          <a:bodyPr>
            <a:normAutofit/>
          </a:bodyPr>
          <a:lstStyle/>
          <a:p>
            <a:r>
              <a:rPr lang="en-US" dirty="0"/>
              <a:t>Utilize larger spectrum </a:t>
            </a:r>
          </a:p>
          <a:p>
            <a:pPr lvl="1"/>
            <a:r>
              <a:rPr lang="en-US" sz="2800" dirty="0"/>
              <a:t>Send multiple audio tones in 200 Hz interval</a:t>
            </a:r>
          </a:p>
          <a:p>
            <a:r>
              <a:rPr lang="en-US" dirty="0"/>
              <a:t>Outlier removal </a:t>
            </a:r>
          </a:p>
          <a:p>
            <a:pPr lvl="1"/>
            <a:r>
              <a:rPr lang="en-US" sz="2800" dirty="0"/>
              <a:t>Doppler shift change larger than 10 Hz</a:t>
            </a:r>
          </a:p>
          <a:p>
            <a:r>
              <a:rPr lang="en-US" dirty="0"/>
              <a:t>Maximal Ratio Combining</a:t>
            </a:r>
          </a:p>
        </p:txBody>
      </p:sp>
      <p:sp>
        <p:nvSpPr>
          <p:cNvPr id="5" name="TextBox 4"/>
          <p:cNvSpPr txBox="1"/>
          <p:nvPr/>
        </p:nvSpPr>
        <p:spPr>
          <a:xfrm>
            <a:off x="561240" y="6231938"/>
            <a:ext cx="4096058" cy="400110"/>
          </a:xfrm>
          <a:prstGeom prst="rect">
            <a:avLst/>
          </a:prstGeom>
          <a:noFill/>
        </p:spPr>
        <p:txBody>
          <a:bodyPr wrap="none" rtlCol="0">
            <a:spAutoFit/>
          </a:bodyPr>
          <a:lstStyle/>
          <a:p>
            <a:r>
              <a:rPr lang="en-US" sz="2000" b="1" dirty="0"/>
              <a:t>Doppler shift from multiple channels</a:t>
            </a:r>
          </a:p>
        </p:txBody>
      </p:sp>
      <p:sp>
        <p:nvSpPr>
          <p:cNvPr id="9" name="TextBox 8"/>
          <p:cNvSpPr txBox="1"/>
          <p:nvPr/>
        </p:nvSpPr>
        <p:spPr>
          <a:xfrm>
            <a:off x="5286804" y="6235938"/>
            <a:ext cx="2921313" cy="400110"/>
          </a:xfrm>
          <a:prstGeom prst="rect">
            <a:avLst/>
          </a:prstGeom>
          <a:noFill/>
        </p:spPr>
        <p:txBody>
          <a:bodyPr wrap="none" rtlCol="0">
            <a:spAutoFit/>
          </a:bodyPr>
          <a:lstStyle/>
          <a:p>
            <a:r>
              <a:rPr lang="en-US" sz="2000" b="1" dirty="0"/>
              <a:t>MRC with outlier removal</a:t>
            </a:r>
          </a:p>
        </p:txBody>
      </p:sp>
      <p:sp>
        <p:nvSpPr>
          <p:cNvPr id="10" name="Slide Number Placeholder 9"/>
          <p:cNvSpPr>
            <a:spLocks noGrp="1"/>
          </p:cNvSpPr>
          <p:nvPr>
            <p:ph type="sldNum" sz="quarter" idx="12"/>
          </p:nvPr>
        </p:nvSpPr>
        <p:spPr/>
        <p:txBody>
          <a:bodyPr/>
          <a:lstStyle/>
          <a:p>
            <a:fld id="{6046C4E9-6070-4511-A1E7-F763F4F93923}" type="slidenum">
              <a:rPr lang="en-US" smtClean="0"/>
              <a:t>80</a:t>
            </a:fld>
            <a:endParaRPr lang="en-US"/>
          </a:p>
        </p:txBody>
      </p:sp>
      <p:pic>
        <p:nvPicPr>
          <p:cNvPr id="11" name="Picture 10"/>
          <p:cNvPicPr>
            <a:picLocks noChangeAspect="1"/>
          </p:cNvPicPr>
          <p:nvPr/>
        </p:nvPicPr>
        <p:blipFill>
          <a:blip r:embed="rId3"/>
          <a:stretch>
            <a:fillRect/>
          </a:stretch>
        </p:blipFill>
        <p:spPr>
          <a:xfrm>
            <a:off x="457200" y="4248353"/>
            <a:ext cx="4114800" cy="2063546"/>
          </a:xfrm>
          <a:prstGeom prst="rect">
            <a:avLst/>
          </a:prstGeom>
        </p:spPr>
      </p:pic>
      <p:pic>
        <p:nvPicPr>
          <p:cNvPr id="7" name="Picture 6"/>
          <p:cNvPicPr>
            <a:picLocks noChangeAspect="1"/>
          </p:cNvPicPr>
          <p:nvPr/>
        </p:nvPicPr>
        <p:blipFill>
          <a:blip r:embed="rId4"/>
          <a:stretch>
            <a:fillRect/>
          </a:stretch>
        </p:blipFill>
        <p:spPr>
          <a:xfrm>
            <a:off x="4676040" y="4248353"/>
            <a:ext cx="4114800" cy="2063546"/>
          </a:xfrm>
          <a:prstGeom prst="rect">
            <a:avLst/>
          </a:prstGeom>
        </p:spPr>
      </p:pic>
    </p:spTree>
    <p:extLst>
      <p:ext uri="{BB962C8B-B14F-4D97-AF65-F5344CB8AC3E}">
        <p14:creationId xmlns:p14="http://schemas.microsoft.com/office/powerpoint/2010/main" val="25559992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28649" y="1825625"/>
            <a:ext cx="8422217" cy="4351338"/>
          </a:xfrm>
        </p:spPr>
        <p:txBody>
          <a:bodyPr/>
          <a:lstStyle/>
          <a:p>
            <a:r>
              <a:rPr lang="en-US" sz="3200" dirty="0"/>
              <a:t>Accurate estimation of the Doppler shift</a:t>
            </a:r>
          </a:p>
          <a:p>
            <a:r>
              <a:rPr lang="en-US" sz="3200" dirty="0">
                <a:solidFill>
                  <a:schemeClr val="accent2">
                    <a:lumMod val="75000"/>
                  </a:schemeClr>
                </a:solidFill>
              </a:rPr>
              <a:t>Locate the device </a:t>
            </a:r>
            <a:br>
              <a:rPr lang="en-US" sz="3200" dirty="0">
                <a:solidFill>
                  <a:schemeClr val="accent2">
                    <a:lumMod val="75000"/>
                  </a:schemeClr>
                </a:solidFill>
              </a:rPr>
            </a:br>
            <a:r>
              <a:rPr lang="en-US" dirty="0">
                <a:solidFill>
                  <a:schemeClr val="accent2">
                    <a:lumMod val="75000"/>
                  </a:schemeClr>
                </a:solidFill>
              </a:rPr>
              <a:t>(Assume speaker distance &amp; initial position known)</a:t>
            </a:r>
            <a:endParaRPr lang="en-US" sz="3200" dirty="0">
              <a:solidFill>
                <a:schemeClr val="accent2">
                  <a:lumMod val="75000"/>
                </a:schemeClr>
              </a:solidFill>
            </a:endParaRPr>
          </a:p>
          <a:p>
            <a:r>
              <a:rPr lang="en-US" sz="3200" dirty="0"/>
              <a:t>Finding the distance between speakers</a:t>
            </a:r>
          </a:p>
        </p:txBody>
      </p:sp>
      <p:sp>
        <p:nvSpPr>
          <p:cNvPr id="4" name="Slide Number Placeholder 3"/>
          <p:cNvSpPr>
            <a:spLocks noGrp="1"/>
          </p:cNvSpPr>
          <p:nvPr>
            <p:ph type="sldNum" sz="quarter" idx="12"/>
          </p:nvPr>
        </p:nvSpPr>
        <p:spPr/>
        <p:txBody>
          <a:bodyPr/>
          <a:lstStyle/>
          <a:p>
            <a:fld id="{6046C4E9-6070-4511-A1E7-F763F4F93923}" type="slidenum">
              <a:rPr lang="en-US" smtClean="0"/>
              <a:t>81</a:t>
            </a:fld>
            <a:endParaRPr lang="en-US"/>
          </a:p>
        </p:txBody>
      </p:sp>
    </p:spTree>
    <p:extLst>
      <p:ext uri="{BB962C8B-B14F-4D97-AF65-F5344CB8AC3E}">
        <p14:creationId xmlns:p14="http://schemas.microsoft.com/office/powerpoint/2010/main" val="22274951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Tracking the device position - 1</a:t>
            </a:r>
          </a:p>
        </p:txBody>
      </p:sp>
      <p:sp>
        <p:nvSpPr>
          <p:cNvPr id="3" name="Content Placeholder 2"/>
          <p:cNvSpPr>
            <a:spLocks noGrp="1"/>
          </p:cNvSpPr>
          <p:nvPr>
            <p:ph idx="1"/>
          </p:nvPr>
        </p:nvSpPr>
        <p:spPr/>
        <p:txBody>
          <a:bodyPr/>
          <a:lstStyle/>
          <a:p>
            <a:r>
              <a:rPr lang="en-US" dirty="0"/>
              <a:t>Assumptions</a:t>
            </a:r>
          </a:p>
          <a:p>
            <a:pPr lvl="1"/>
            <a:r>
              <a:rPr lang="en-US" dirty="0"/>
              <a:t>The distance between speakers is known</a:t>
            </a:r>
          </a:p>
          <a:p>
            <a:pPr lvl="1"/>
            <a:r>
              <a:rPr lang="en-US" dirty="0"/>
              <a:t>The initial device position is known</a:t>
            </a:r>
          </a:p>
          <a:p>
            <a:r>
              <a:rPr lang="en-US" dirty="0"/>
              <a:t>Measure Doppler shift from two speakers</a:t>
            </a:r>
          </a:p>
          <a:p>
            <a:r>
              <a:rPr lang="en-US" dirty="0"/>
              <a:t>Using the previous position and Doppler, update new distance from speakers</a:t>
            </a:r>
          </a:p>
        </p:txBody>
      </p:sp>
      <mc:AlternateContent xmlns:mc="http://schemas.openxmlformats.org/markup-compatibility/2006" xmlns:a14="http://schemas.microsoft.com/office/drawing/2010/main">
        <mc:Choice Requires="a14">
          <p:sp>
            <p:nvSpPr>
              <p:cNvPr id="4" name="TextBox 3"/>
              <p:cNvSpPr txBox="1"/>
              <p:nvPr/>
            </p:nvSpPr>
            <p:spPr>
              <a:xfrm>
                <a:off x="1276405" y="4545459"/>
                <a:ext cx="2984215" cy="7848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a:latin typeface="Cambria Math"/>
                            </a:rPr>
                            <m:t>𝐷</m:t>
                          </m:r>
                        </m:e>
                        <m:sub>
                          <m:r>
                            <a:rPr lang="en-US" sz="2000" i="1">
                              <a:latin typeface="Cambria Math"/>
                            </a:rPr>
                            <m:t>𝑖</m:t>
                          </m:r>
                          <m:r>
                            <a:rPr lang="en-US" sz="2000" i="1">
                              <a:latin typeface="Cambria Math"/>
                            </a:rPr>
                            <m:t>,1</m:t>
                          </m:r>
                        </m:sub>
                      </m:sSub>
                      <m:r>
                        <a:rPr lang="en-US" sz="2000" i="1">
                          <a:latin typeface="Cambria Math"/>
                        </a:rPr>
                        <m:t>=</m:t>
                      </m:r>
                      <m:sSub>
                        <m:sSubPr>
                          <m:ctrlPr>
                            <a:rPr lang="en-US" sz="2000" i="1">
                              <a:latin typeface="Cambria Math" panose="02040503050406030204" pitchFamily="18" charset="0"/>
                            </a:rPr>
                          </m:ctrlPr>
                        </m:sSubPr>
                        <m:e>
                          <m:r>
                            <a:rPr lang="en-US" sz="2000" i="1">
                              <a:latin typeface="Cambria Math"/>
                            </a:rPr>
                            <m:t>𝐷</m:t>
                          </m:r>
                        </m:e>
                        <m:sub>
                          <m:r>
                            <a:rPr lang="en-US" sz="2000" i="1">
                              <a:latin typeface="Cambria Math"/>
                            </a:rPr>
                            <m:t>𝑖</m:t>
                          </m:r>
                          <m:r>
                            <a:rPr lang="en-US" sz="2000" i="1">
                              <a:latin typeface="Cambria Math"/>
                            </a:rPr>
                            <m:t>−1,1</m:t>
                          </m:r>
                        </m:sub>
                      </m:sSub>
                      <m:r>
                        <a:rPr lang="en-US" sz="2000" i="1" smtClean="0">
                          <a:latin typeface="Cambria Math"/>
                        </a:rPr>
                        <m:t>+</m:t>
                      </m:r>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sSubSup>
                                <m:sSubSupPr>
                                  <m:ctrlPr>
                                    <a:rPr lang="en-US" sz="2000" i="1">
                                      <a:latin typeface="Cambria Math" panose="02040503050406030204" pitchFamily="18" charset="0"/>
                                    </a:rPr>
                                  </m:ctrlPr>
                                </m:sSubSupPr>
                                <m:e>
                                  <m:r>
                                    <a:rPr lang="en-US" sz="2000" i="1">
                                      <a:latin typeface="Cambria Math"/>
                                    </a:rPr>
                                    <m:t>𝐹</m:t>
                                  </m:r>
                                </m:e>
                                <m:sub>
                                  <m:r>
                                    <a:rPr lang="en-US" sz="2000" i="1">
                                      <a:latin typeface="Cambria Math"/>
                                    </a:rPr>
                                    <m:t>𝑖</m:t>
                                  </m:r>
                                  <m:r>
                                    <a:rPr lang="en-US" sz="2000" i="1">
                                      <a:latin typeface="Cambria Math"/>
                                    </a:rPr>
                                    <m:t>,1</m:t>
                                  </m:r>
                                </m:sub>
                                <m:sup>
                                  <m:r>
                                    <a:rPr lang="en-US" sz="2000" i="1">
                                      <a:latin typeface="Cambria Math" panose="02040503050406030204" pitchFamily="18" charset="0"/>
                                    </a:rPr>
                                    <m:t>𝑠</m:t>
                                  </m:r>
                                </m:sup>
                              </m:sSubSup>
                            </m:num>
                            <m:den>
                              <m:sSub>
                                <m:sSubPr>
                                  <m:ctrlPr>
                                    <a:rPr lang="en-US" sz="2000" i="1">
                                      <a:latin typeface="Cambria Math" panose="02040503050406030204" pitchFamily="18" charset="0"/>
                                    </a:rPr>
                                  </m:ctrlPr>
                                </m:sSubPr>
                                <m:e>
                                  <m:r>
                                    <a:rPr lang="en-US" sz="2000" i="1">
                                      <a:latin typeface="Cambria Math"/>
                                    </a:rPr>
                                    <m:t>𝐹</m:t>
                                  </m:r>
                                </m:e>
                                <m:sub>
                                  <m:r>
                                    <a:rPr lang="en-US" sz="2000" i="1">
                                      <a:latin typeface="Cambria Math"/>
                                    </a:rPr>
                                    <m:t>1</m:t>
                                  </m:r>
                                </m:sub>
                              </m:sSub>
                            </m:den>
                          </m:f>
                          <m:r>
                            <a:rPr lang="en-US" sz="2000" i="1">
                              <a:latin typeface="Cambria Math"/>
                            </a:rPr>
                            <m:t>𝑐</m:t>
                          </m:r>
                        </m:e>
                      </m:d>
                      <m:sSub>
                        <m:sSubPr>
                          <m:ctrlPr>
                            <a:rPr lang="en-US" sz="2000" i="1">
                              <a:latin typeface="Cambria Math" panose="02040503050406030204" pitchFamily="18" charset="0"/>
                            </a:rPr>
                          </m:ctrlPr>
                        </m:sSubPr>
                        <m:e>
                          <m:r>
                            <a:rPr lang="en-US" sz="2000" i="1">
                              <a:latin typeface="Cambria Math"/>
                            </a:rPr>
                            <m:t>𝑡</m:t>
                          </m:r>
                        </m:e>
                        <m:sub>
                          <m:r>
                            <a:rPr lang="en-US" sz="2000" i="1">
                              <a:latin typeface="Cambria Math"/>
                            </a:rPr>
                            <m:t>𝑠</m:t>
                          </m:r>
                        </m:sub>
                      </m:sSub>
                    </m:oMath>
                  </m:oMathPara>
                </a14:m>
                <a:endParaRPr lang="en-US" sz="2000" dirty="0"/>
              </a:p>
            </p:txBody>
          </p:sp>
        </mc:Choice>
        <mc:Fallback xmlns="">
          <p:sp>
            <p:nvSpPr>
              <p:cNvPr id="4" name="TextBox 3"/>
              <p:cNvSpPr txBox="1">
                <a:spLocks noRot="1" noChangeAspect="1" noMove="1" noResize="1" noEditPoints="1" noAdjustHandles="1" noChangeArrowheads="1" noChangeShapeType="1" noTextEdit="1"/>
              </p:cNvSpPr>
              <p:nvPr/>
            </p:nvSpPr>
            <p:spPr>
              <a:xfrm>
                <a:off x="1276405" y="4545459"/>
                <a:ext cx="2984215" cy="78483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4865481" y="4543185"/>
                <a:ext cx="2984215" cy="7848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i="1">
                              <a:latin typeface="Cambria Math"/>
                            </a:rPr>
                            <m:t>𝐷</m:t>
                          </m:r>
                        </m:e>
                        <m:sub>
                          <m:r>
                            <a:rPr lang="en-US" sz="2000" i="1">
                              <a:latin typeface="Cambria Math"/>
                            </a:rPr>
                            <m:t>𝑖</m:t>
                          </m:r>
                          <m:r>
                            <a:rPr lang="en-US" sz="2000" i="1">
                              <a:latin typeface="Cambria Math"/>
                            </a:rPr>
                            <m:t>,2</m:t>
                          </m:r>
                        </m:sub>
                      </m:sSub>
                      <m:r>
                        <a:rPr lang="en-US" sz="2000" i="1">
                          <a:latin typeface="Cambria Math"/>
                        </a:rPr>
                        <m:t>=</m:t>
                      </m:r>
                      <m:sSub>
                        <m:sSubPr>
                          <m:ctrlPr>
                            <a:rPr lang="en-US" sz="2000" i="1">
                              <a:latin typeface="Cambria Math" panose="02040503050406030204" pitchFamily="18" charset="0"/>
                            </a:rPr>
                          </m:ctrlPr>
                        </m:sSubPr>
                        <m:e>
                          <m:r>
                            <a:rPr lang="en-US" sz="2000" i="1">
                              <a:latin typeface="Cambria Math"/>
                            </a:rPr>
                            <m:t>𝐷</m:t>
                          </m:r>
                        </m:e>
                        <m:sub>
                          <m:r>
                            <a:rPr lang="en-US" sz="2000" i="1">
                              <a:latin typeface="Cambria Math"/>
                            </a:rPr>
                            <m:t>𝑖</m:t>
                          </m:r>
                          <m:r>
                            <a:rPr lang="en-US" sz="2000" i="1">
                              <a:latin typeface="Cambria Math"/>
                            </a:rPr>
                            <m:t>−1,2</m:t>
                          </m:r>
                        </m:sub>
                      </m:sSub>
                      <m:r>
                        <a:rPr lang="en-US" sz="2000" i="1" smtClean="0">
                          <a:latin typeface="Cambria Math"/>
                        </a:rPr>
                        <m:t>+</m:t>
                      </m:r>
                      <m:d>
                        <m:dPr>
                          <m:ctrlPr>
                            <a:rPr lang="en-US" sz="2000" i="1">
                              <a:latin typeface="Cambria Math" panose="02040503050406030204" pitchFamily="18" charset="0"/>
                            </a:rPr>
                          </m:ctrlPr>
                        </m:dPr>
                        <m:e>
                          <m:f>
                            <m:fPr>
                              <m:ctrlPr>
                                <a:rPr lang="en-US" sz="2000" i="1">
                                  <a:latin typeface="Cambria Math" panose="02040503050406030204" pitchFamily="18" charset="0"/>
                                </a:rPr>
                              </m:ctrlPr>
                            </m:fPr>
                            <m:num>
                              <m:sSubSup>
                                <m:sSubSupPr>
                                  <m:ctrlPr>
                                    <a:rPr lang="en-US" sz="2000" i="1">
                                      <a:latin typeface="Cambria Math" panose="02040503050406030204" pitchFamily="18" charset="0"/>
                                    </a:rPr>
                                  </m:ctrlPr>
                                </m:sSubSupPr>
                                <m:e>
                                  <m:r>
                                    <a:rPr lang="en-US" sz="2000" i="1">
                                      <a:latin typeface="Cambria Math"/>
                                    </a:rPr>
                                    <m:t>𝐹</m:t>
                                  </m:r>
                                </m:e>
                                <m:sub>
                                  <m:r>
                                    <a:rPr lang="en-US" sz="2000" i="1">
                                      <a:latin typeface="Cambria Math"/>
                                    </a:rPr>
                                    <m:t>𝑖</m:t>
                                  </m:r>
                                  <m:r>
                                    <a:rPr lang="en-US" sz="2000" i="1">
                                      <a:latin typeface="Cambria Math"/>
                                    </a:rPr>
                                    <m:t>,2</m:t>
                                  </m:r>
                                </m:sub>
                                <m:sup>
                                  <m:r>
                                    <a:rPr lang="en-US" sz="2000" i="1">
                                      <a:latin typeface="Cambria Math" panose="02040503050406030204" pitchFamily="18" charset="0"/>
                                    </a:rPr>
                                    <m:t>𝑠</m:t>
                                  </m:r>
                                </m:sup>
                              </m:sSubSup>
                            </m:num>
                            <m:den>
                              <m:sSub>
                                <m:sSubPr>
                                  <m:ctrlPr>
                                    <a:rPr lang="en-US" sz="2000" i="1">
                                      <a:latin typeface="Cambria Math" panose="02040503050406030204" pitchFamily="18" charset="0"/>
                                    </a:rPr>
                                  </m:ctrlPr>
                                </m:sSubPr>
                                <m:e>
                                  <m:r>
                                    <a:rPr lang="en-US" sz="2000" i="1">
                                      <a:latin typeface="Cambria Math"/>
                                    </a:rPr>
                                    <m:t>𝐹</m:t>
                                  </m:r>
                                </m:e>
                                <m:sub>
                                  <m:r>
                                    <a:rPr lang="en-US" sz="2000" i="1">
                                      <a:latin typeface="Cambria Math"/>
                                    </a:rPr>
                                    <m:t>2</m:t>
                                  </m:r>
                                </m:sub>
                              </m:sSub>
                            </m:den>
                          </m:f>
                          <m:r>
                            <a:rPr lang="en-US" sz="2000" i="1">
                              <a:latin typeface="Cambria Math"/>
                            </a:rPr>
                            <m:t>𝑐</m:t>
                          </m:r>
                        </m:e>
                      </m:d>
                      <m:sSub>
                        <m:sSubPr>
                          <m:ctrlPr>
                            <a:rPr lang="en-US" sz="2000" i="1">
                              <a:latin typeface="Cambria Math" panose="02040503050406030204" pitchFamily="18" charset="0"/>
                            </a:rPr>
                          </m:ctrlPr>
                        </m:sSubPr>
                        <m:e>
                          <m:r>
                            <a:rPr lang="en-US" sz="2000" i="1">
                              <a:latin typeface="Cambria Math"/>
                            </a:rPr>
                            <m:t>𝑡</m:t>
                          </m:r>
                        </m:e>
                        <m:sub>
                          <m:r>
                            <a:rPr lang="en-US" sz="2000" i="1">
                              <a:latin typeface="Cambria Math"/>
                            </a:rPr>
                            <m:t>𝑠</m:t>
                          </m:r>
                        </m:sub>
                      </m:sSub>
                    </m:oMath>
                  </m:oMathPara>
                </a14:m>
                <a:endParaRPr lang="en-US" sz="2000" dirty="0"/>
              </a:p>
            </p:txBody>
          </p:sp>
        </mc:Choice>
        <mc:Fallback xmlns="">
          <p:sp>
            <p:nvSpPr>
              <p:cNvPr id="5" name="TextBox 4"/>
              <p:cNvSpPr txBox="1">
                <a:spLocks noRot="1" noChangeAspect="1" noMove="1" noResize="1" noEditPoints="1" noAdjustHandles="1" noChangeArrowheads="1" noChangeShapeType="1" noTextEdit="1"/>
              </p:cNvSpPr>
              <p:nvPr/>
            </p:nvSpPr>
            <p:spPr>
              <a:xfrm>
                <a:off x="4865481" y="4543185"/>
                <a:ext cx="2984215" cy="784830"/>
              </a:xfrm>
              <a:prstGeom prst="rect">
                <a:avLst/>
              </a:prstGeom>
              <a:blipFill rotWithShape="0">
                <a:blip r:embed="rId4"/>
                <a:stretch>
                  <a:fillRect/>
                </a:stretch>
              </a:blipFill>
            </p:spPr>
            <p:txBody>
              <a:bodyPr/>
              <a:lstStyle/>
              <a:p>
                <a:r>
                  <a:rPr lang="en-US">
                    <a:noFill/>
                  </a:rPr>
                  <a:t> </a:t>
                </a:r>
              </a:p>
            </p:txBody>
          </p:sp>
        </mc:Fallback>
      </mc:AlternateContent>
      <p:cxnSp>
        <p:nvCxnSpPr>
          <p:cNvPr id="6" name="Straight Arrow Connector 5"/>
          <p:cNvCxnSpPr/>
          <p:nvPr/>
        </p:nvCxnSpPr>
        <p:spPr>
          <a:xfrm flipV="1">
            <a:off x="1153617" y="5168505"/>
            <a:ext cx="392356" cy="469560"/>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93699" y="5594490"/>
            <a:ext cx="1605119" cy="584775"/>
          </a:xfrm>
          <a:prstGeom prst="rect">
            <a:avLst/>
          </a:prstGeom>
          <a:noFill/>
        </p:spPr>
        <p:txBody>
          <a:bodyPr wrap="none" rtlCol="0">
            <a:spAutoFit/>
          </a:bodyPr>
          <a:lstStyle/>
          <a:p>
            <a:r>
              <a:rPr lang="en-US" sz="1600" dirty="0">
                <a:solidFill>
                  <a:srgbClr val="FF0000"/>
                </a:solidFill>
              </a:rPr>
              <a:t>Current distance </a:t>
            </a:r>
          </a:p>
          <a:p>
            <a:r>
              <a:rPr lang="en-US" sz="1600" dirty="0">
                <a:solidFill>
                  <a:srgbClr val="FF0000"/>
                </a:solidFill>
              </a:rPr>
              <a:t>from speaker 1</a:t>
            </a:r>
          </a:p>
        </p:txBody>
      </p:sp>
      <p:cxnSp>
        <p:nvCxnSpPr>
          <p:cNvPr id="9" name="Straight Arrow Connector 8"/>
          <p:cNvCxnSpPr/>
          <p:nvPr/>
        </p:nvCxnSpPr>
        <p:spPr>
          <a:xfrm flipH="1" flipV="1">
            <a:off x="2367021" y="5260905"/>
            <a:ext cx="27217" cy="504228"/>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98818" y="5798103"/>
            <a:ext cx="1682961" cy="584775"/>
          </a:xfrm>
          <a:prstGeom prst="rect">
            <a:avLst/>
          </a:prstGeom>
          <a:noFill/>
        </p:spPr>
        <p:txBody>
          <a:bodyPr wrap="none" rtlCol="0">
            <a:spAutoFit/>
          </a:bodyPr>
          <a:lstStyle/>
          <a:p>
            <a:r>
              <a:rPr lang="en-US" sz="1600" dirty="0">
                <a:solidFill>
                  <a:srgbClr val="FF0000"/>
                </a:solidFill>
              </a:rPr>
              <a:t>Previous distance </a:t>
            </a:r>
          </a:p>
          <a:p>
            <a:r>
              <a:rPr lang="en-US" sz="1600" dirty="0">
                <a:solidFill>
                  <a:srgbClr val="FF0000"/>
                </a:solidFill>
              </a:rPr>
              <a:t>from speaker 1</a:t>
            </a:r>
          </a:p>
        </p:txBody>
      </p:sp>
      <p:cxnSp>
        <p:nvCxnSpPr>
          <p:cNvPr id="12" name="Straight Arrow Connector 11"/>
          <p:cNvCxnSpPr/>
          <p:nvPr/>
        </p:nvCxnSpPr>
        <p:spPr>
          <a:xfrm flipH="1" flipV="1">
            <a:off x="3586232" y="5339581"/>
            <a:ext cx="257542" cy="547296"/>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655120" y="5884575"/>
            <a:ext cx="2085699" cy="584775"/>
          </a:xfrm>
          <a:prstGeom prst="rect">
            <a:avLst/>
          </a:prstGeom>
          <a:noFill/>
        </p:spPr>
        <p:txBody>
          <a:bodyPr wrap="none" rtlCol="0">
            <a:spAutoFit/>
          </a:bodyPr>
          <a:lstStyle/>
          <a:p>
            <a:r>
              <a:rPr lang="en-US" sz="1600" dirty="0">
                <a:solidFill>
                  <a:srgbClr val="FF0000"/>
                </a:solidFill>
              </a:rPr>
              <a:t>Change of the distance</a:t>
            </a:r>
          </a:p>
          <a:p>
            <a:r>
              <a:rPr lang="en-US" sz="1600" dirty="0">
                <a:solidFill>
                  <a:srgbClr val="FF0000"/>
                </a:solidFill>
              </a:rPr>
              <a:t>tracked by Doppler</a:t>
            </a:r>
          </a:p>
        </p:txBody>
      </p:sp>
      <p:sp>
        <p:nvSpPr>
          <p:cNvPr id="7" name="Slide Number Placeholder 6"/>
          <p:cNvSpPr>
            <a:spLocks noGrp="1"/>
          </p:cNvSpPr>
          <p:nvPr>
            <p:ph type="sldNum" sz="quarter" idx="12"/>
          </p:nvPr>
        </p:nvSpPr>
        <p:spPr/>
        <p:txBody>
          <a:bodyPr/>
          <a:lstStyle/>
          <a:p>
            <a:fld id="{6046C4E9-6070-4511-A1E7-F763F4F93923}" type="slidenum">
              <a:rPr lang="en-US" smtClean="0"/>
              <a:t>82</a:t>
            </a:fld>
            <a:endParaRPr lang="en-US"/>
          </a:p>
        </p:txBody>
      </p:sp>
      <p:cxnSp>
        <p:nvCxnSpPr>
          <p:cNvPr id="14" name="Straight Arrow Connector 13"/>
          <p:cNvCxnSpPr>
            <a:stCxn id="15" idx="1"/>
          </p:cNvCxnSpPr>
          <p:nvPr/>
        </p:nvCxnSpPr>
        <p:spPr>
          <a:xfrm flipH="1" flipV="1">
            <a:off x="4048227" y="5079047"/>
            <a:ext cx="1560517" cy="603249"/>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608744" y="5513019"/>
            <a:ext cx="2771822" cy="338554"/>
          </a:xfrm>
          <a:prstGeom prst="rect">
            <a:avLst/>
          </a:prstGeom>
          <a:noFill/>
        </p:spPr>
        <p:txBody>
          <a:bodyPr wrap="square" rtlCol="0">
            <a:spAutoFit/>
          </a:bodyPr>
          <a:lstStyle/>
          <a:p>
            <a:r>
              <a:rPr lang="en-US" sz="1600" dirty="0">
                <a:solidFill>
                  <a:srgbClr val="FF0000"/>
                </a:solidFill>
              </a:rPr>
              <a:t>Doppler sampling interval</a:t>
            </a:r>
          </a:p>
        </p:txBody>
      </p:sp>
    </p:spTree>
    <p:extLst>
      <p:ext uri="{BB962C8B-B14F-4D97-AF65-F5344CB8AC3E}">
        <p14:creationId xmlns:p14="http://schemas.microsoft.com/office/powerpoint/2010/main" val="5118878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Tracking the device position - 2</a:t>
            </a:r>
          </a:p>
        </p:txBody>
      </p:sp>
      <p:sp>
        <p:nvSpPr>
          <p:cNvPr id="3" name="Content Placeholder 2"/>
          <p:cNvSpPr>
            <a:spLocks noGrp="1"/>
          </p:cNvSpPr>
          <p:nvPr>
            <p:ph idx="1"/>
          </p:nvPr>
        </p:nvSpPr>
        <p:spPr/>
        <p:txBody>
          <a:bodyPr/>
          <a:lstStyle/>
          <a:p>
            <a:r>
              <a:rPr lang="en-US" dirty="0"/>
              <a:t>Having the distance from two speakers, finding the position is finding the intersection of two circles</a:t>
            </a:r>
          </a:p>
          <a:p>
            <a:endParaRPr lang="en-US" dirty="0"/>
          </a:p>
        </p:txBody>
      </p:sp>
      <p:sp>
        <p:nvSpPr>
          <p:cNvPr id="4" name="Slide Number Placeholder 3"/>
          <p:cNvSpPr>
            <a:spLocks noGrp="1"/>
          </p:cNvSpPr>
          <p:nvPr>
            <p:ph type="sldNum" sz="quarter" idx="12"/>
          </p:nvPr>
        </p:nvSpPr>
        <p:spPr/>
        <p:txBody>
          <a:bodyPr/>
          <a:lstStyle/>
          <a:p>
            <a:fld id="{6046C4E9-6070-4511-A1E7-F763F4F93923}" type="slidenum">
              <a:rPr lang="en-US" smtClean="0"/>
              <a:t>83</a:t>
            </a:fld>
            <a:endParaRPr lang="en-US" dirty="0"/>
          </a:p>
        </p:txBody>
      </p:sp>
    </p:spTree>
    <p:extLst>
      <p:ext uri="{BB962C8B-B14F-4D97-AF65-F5344CB8AC3E}">
        <p14:creationId xmlns:p14="http://schemas.microsoft.com/office/powerpoint/2010/main" val="7716631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3920FE-C212-8A45-8471-710349AD61AF}"/>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Trilateration</a:t>
            </a:r>
          </a:p>
        </p:txBody>
      </p:sp>
      <p:sp>
        <p:nvSpPr>
          <p:cNvPr id="3" name="Oval 2">
            <a:extLst>
              <a:ext uri="{FF2B5EF4-FFF2-40B4-BE49-F238E27FC236}">
                <a16:creationId xmlns:a16="http://schemas.microsoft.com/office/drawing/2014/main" id="{C96C0DE3-8EFF-0C42-B31C-AE63EE4851AF}"/>
              </a:ext>
            </a:extLst>
          </p:cNvPr>
          <p:cNvSpPr/>
          <p:nvPr/>
        </p:nvSpPr>
        <p:spPr>
          <a:xfrm rot="5400000">
            <a:off x="1456841" y="1553059"/>
            <a:ext cx="3828082" cy="382808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484C40AE-06B1-4343-A397-E206D1F160BC}"/>
              </a:ext>
            </a:extLst>
          </p:cNvPr>
          <p:cNvSpPr/>
          <p:nvPr/>
        </p:nvSpPr>
        <p:spPr>
          <a:xfrm>
            <a:off x="3254645" y="3350863"/>
            <a:ext cx="232474" cy="2324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1113520-FB59-5A40-94E3-0C4BE8018F05}"/>
              </a:ext>
            </a:extLst>
          </p:cNvPr>
          <p:cNvSpPr/>
          <p:nvPr/>
        </p:nvSpPr>
        <p:spPr>
          <a:xfrm>
            <a:off x="4832889" y="4402164"/>
            <a:ext cx="232474" cy="232474"/>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B52AA55D-CAF2-2446-81E8-10AD52E09605}"/>
              </a:ext>
            </a:extLst>
          </p:cNvPr>
          <p:cNvGrpSpPr/>
          <p:nvPr/>
        </p:nvGrpSpPr>
        <p:grpSpPr>
          <a:xfrm>
            <a:off x="3502619" y="3472322"/>
            <a:ext cx="1314772" cy="945340"/>
            <a:chOff x="3502619" y="3472322"/>
            <a:chExt cx="1314772" cy="945340"/>
          </a:xfrm>
        </p:grpSpPr>
        <p:cxnSp>
          <p:nvCxnSpPr>
            <p:cNvPr id="10" name="Straight Connector 9">
              <a:extLst>
                <a:ext uri="{FF2B5EF4-FFF2-40B4-BE49-F238E27FC236}">
                  <a16:creationId xmlns:a16="http://schemas.microsoft.com/office/drawing/2014/main" id="{7FFF000E-623A-124F-8B6A-333C8A8C9888}"/>
                </a:ext>
              </a:extLst>
            </p:cNvPr>
            <p:cNvCxnSpPr>
              <a:cxnSpLocks/>
            </p:cNvCxnSpPr>
            <p:nvPr/>
          </p:nvCxnSpPr>
          <p:spPr>
            <a:xfrm flipH="1" flipV="1">
              <a:off x="3502619" y="3567840"/>
              <a:ext cx="1314772" cy="849822"/>
            </a:xfrm>
            <a:prstGeom prst="line">
              <a:avLst/>
            </a:prstGeom>
            <a:ln w="444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FB01DDF-B4F8-AB49-A15B-8C9A242615B2}"/>
                </a:ext>
              </a:extLst>
            </p:cNvPr>
            <p:cNvSpPr txBox="1"/>
            <p:nvPr/>
          </p:nvSpPr>
          <p:spPr>
            <a:xfrm>
              <a:off x="3981775" y="3472322"/>
              <a:ext cx="560522" cy="584775"/>
            </a:xfrm>
            <a:prstGeom prst="rect">
              <a:avLst/>
            </a:prstGeom>
            <a:noFill/>
          </p:spPr>
          <p:txBody>
            <a:bodyPr wrap="square" rtlCol="0">
              <a:spAutoFit/>
            </a:bodyPr>
            <a:lstStyle/>
            <a:p>
              <a:pPr algn="ctr"/>
              <a:r>
                <a:rPr lang="en-US" sz="3200" dirty="0"/>
                <a:t>d</a:t>
              </a:r>
            </a:p>
          </p:txBody>
        </p:sp>
      </p:grpSp>
      <p:sp>
        <p:nvSpPr>
          <p:cNvPr id="14" name="TextBox 13">
            <a:extLst>
              <a:ext uri="{FF2B5EF4-FFF2-40B4-BE49-F238E27FC236}">
                <a16:creationId xmlns:a16="http://schemas.microsoft.com/office/drawing/2014/main" id="{33BD6255-F4A5-3A4D-9BFE-0BEEBD800C7F}"/>
              </a:ext>
            </a:extLst>
          </p:cNvPr>
          <p:cNvSpPr txBox="1"/>
          <p:nvPr/>
        </p:nvSpPr>
        <p:spPr>
          <a:xfrm>
            <a:off x="2667004" y="2718329"/>
            <a:ext cx="1314771" cy="584775"/>
          </a:xfrm>
          <a:prstGeom prst="rect">
            <a:avLst/>
          </a:prstGeom>
          <a:noFill/>
        </p:spPr>
        <p:txBody>
          <a:bodyPr wrap="square" rtlCol="0">
            <a:spAutoFit/>
          </a:bodyPr>
          <a:lstStyle/>
          <a:p>
            <a:pPr algn="ctr"/>
            <a:r>
              <a:rPr lang="en-US" sz="3200" dirty="0"/>
              <a:t>base1</a:t>
            </a:r>
          </a:p>
        </p:txBody>
      </p:sp>
      <p:sp>
        <p:nvSpPr>
          <p:cNvPr id="15" name="TextBox 14">
            <a:extLst>
              <a:ext uri="{FF2B5EF4-FFF2-40B4-BE49-F238E27FC236}">
                <a16:creationId xmlns:a16="http://schemas.microsoft.com/office/drawing/2014/main" id="{7261A892-9DC6-9640-8F95-9DA94519224F}"/>
              </a:ext>
            </a:extLst>
          </p:cNvPr>
          <p:cNvSpPr txBox="1"/>
          <p:nvPr/>
        </p:nvSpPr>
        <p:spPr>
          <a:xfrm>
            <a:off x="4755399" y="4634638"/>
            <a:ext cx="1800386" cy="584775"/>
          </a:xfrm>
          <a:prstGeom prst="rect">
            <a:avLst/>
          </a:prstGeom>
          <a:noFill/>
        </p:spPr>
        <p:txBody>
          <a:bodyPr wrap="square" rtlCol="0">
            <a:spAutoFit/>
          </a:bodyPr>
          <a:lstStyle/>
          <a:p>
            <a:pPr algn="ctr"/>
            <a:r>
              <a:rPr lang="en-US" sz="3200" dirty="0"/>
              <a:t>observer</a:t>
            </a:r>
          </a:p>
        </p:txBody>
      </p:sp>
    </p:spTree>
    <p:extLst>
      <p:ext uri="{BB962C8B-B14F-4D97-AF65-F5344CB8AC3E}">
        <p14:creationId xmlns:p14="http://schemas.microsoft.com/office/powerpoint/2010/main" val="1584721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C96C0DE3-8EFF-0C42-B31C-AE63EE4851AF}"/>
              </a:ext>
            </a:extLst>
          </p:cNvPr>
          <p:cNvSpPr/>
          <p:nvPr/>
        </p:nvSpPr>
        <p:spPr>
          <a:xfrm rot="5400000">
            <a:off x="1456841" y="1553059"/>
            <a:ext cx="3828082" cy="382808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484C40AE-06B1-4343-A397-E206D1F160BC}"/>
              </a:ext>
            </a:extLst>
          </p:cNvPr>
          <p:cNvSpPr/>
          <p:nvPr/>
        </p:nvSpPr>
        <p:spPr>
          <a:xfrm>
            <a:off x="3254645" y="3350863"/>
            <a:ext cx="232474" cy="2324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B52AA55D-CAF2-2446-81E8-10AD52E09605}"/>
              </a:ext>
            </a:extLst>
          </p:cNvPr>
          <p:cNvGrpSpPr/>
          <p:nvPr/>
        </p:nvGrpSpPr>
        <p:grpSpPr>
          <a:xfrm>
            <a:off x="3502619" y="3472322"/>
            <a:ext cx="1314772" cy="945340"/>
            <a:chOff x="3502619" y="3472322"/>
            <a:chExt cx="1314772" cy="945340"/>
          </a:xfrm>
        </p:grpSpPr>
        <p:cxnSp>
          <p:nvCxnSpPr>
            <p:cNvPr id="10" name="Straight Connector 9">
              <a:extLst>
                <a:ext uri="{FF2B5EF4-FFF2-40B4-BE49-F238E27FC236}">
                  <a16:creationId xmlns:a16="http://schemas.microsoft.com/office/drawing/2014/main" id="{7FFF000E-623A-124F-8B6A-333C8A8C9888}"/>
                </a:ext>
              </a:extLst>
            </p:cNvPr>
            <p:cNvCxnSpPr>
              <a:cxnSpLocks/>
            </p:cNvCxnSpPr>
            <p:nvPr/>
          </p:nvCxnSpPr>
          <p:spPr>
            <a:xfrm flipH="1" flipV="1">
              <a:off x="3502619" y="3567840"/>
              <a:ext cx="1314772" cy="849822"/>
            </a:xfrm>
            <a:prstGeom prst="line">
              <a:avLst/>
            </a:prstGeom>
            <a:ln w="444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FB01DDF-B4F8-AB49-A15B-8C9A242615B2}"/>
                </a:ext>
              </a:extLst>
            </p:cNvPr>
            <p:cNvSpPr txBox="1"/>
            <p:nvPr/>
          </p:nvSpPr>
          <p:spPr>
            <a:xfrm>
              <a:off x="3981775" y="3472322"/>
              <a:ext cx="560522" cy="584775"/>
            </a:xfrm>
            <a:prstGeom prst="rect">
              <a:avLst/>
            </a:prstGeom>
            <a:noFill/>
          </p:spPr>
          <p:txBody>
            <a:bodyPr wrap="square" rtlCol="0">
              <a:spAutoFit/>
            </a:bodyPr>
            <a:lstStyle/>
            <a:p>
              <a:pPr algn="ctr"/>
              <a:r>
                <a:rPr lang="en-US" sz="3200" dirty="0"/>
                <a:t>d</a:t>
              </a:r>
            </a:p>
          </p:txBody>
        </p:sp>
      </p:grpSp>
      <p:sp>
        <p:nvSpPr>
          <p:cNvPr id="14" name="TextBox 13">
            <a:extLst>
              <a:ext uri="{FF2B5EF4-FFF2-40B4-BE49-F238E27FC236}">
                <a16:creationId xmlns:a16="http://schemas.microsoft.com/office/drawing/2014/main" id="{33BD6255-F4A5-3A4D-9BFE-0BEEBD800C7F}"/>
              </a:ext>
            </a:extLst>
          </p:cNvPr>
          <p:cNvSpPr txBox="1"/>
          <p:nvPr/>
        </p:nvSpPr>
        <p:spPr>
          <a:xfrm>
            <a:off x="2667004" y="2718329"/>
            <a:ext cx="1314771" cy="584775"/>
          </a:xfrm>
          <a:prstGeom prst="rect">
            <a:avLst/>
          </a:prstGeom>
          <a:noFill/>
        </p:spPr>
        <p:txBody>
          <a:bodyPr wrap="square" rtlCol="0">
            <a:spAutoFit/>
          </a:bodyPr>
          <a:lstStyle/>
          <a:p>
            <a:pPr algn="ctr"/>
            <a:r>
              <a:rPr lang="en-US" sz="3200" dirty="0"/>
              <a:t>base1</a:t>
            </a:r>
          </a:p>
        </p:txBody>
      </p:sp>
      <p:sp>
        <p:nvSpPr>
          <p:cNvPr id="15" name="TextBox 14">
            <a:extLst>
              <a:ext uri="{FF2B5EF4-FFF2-40B4-BE49-F238E27FC236}">
                <a16:creationId xmlns:a16="http://schemas.microsoft.com/office/drawing/2014/main" id="{7261A892-9DC6-9640-8F95-9DA94519224F}"/>
              </a:ext>
            </a:extLst>
          </p:cNvPr>
          <p:cNvSpPr txBox="1"/>
          <p:nvPr/>
        </p:nvSpPr>
        <p:spPr>
          <a:xfrm>
            <a:off x="4755399" y="4634638"/>
            <a:ext cx="1800386" cy="584775"/>
          </a:xfrm>
          <a:prstGeom prst="rect">
            <a:avLst/>
          </a:prstGeom>
          <a:noFill/>
        </p:spPr>
        <p:txBody>
          <a:bodyPr wrap="square" rtlCol="0">
            <a:spAutoFit/>
          </a:bodyPr>
          <a:lstStyle/>
          <a:p>
            <a:pPr algn="ctr"/>
            <a:r>
              <a:rPr lang="en-US" sz="3200" dirty="0"/>
              <a:t>observer</a:t>
            </a:r>
          </a:p>
        </p:txBody>
      </p:sp>
      <p:sp>
        <p:nvSpPr>
          <p:cNvPr id="11" name="Oval 10">
            <a:extLst>
              <a:ext uri="{FF2B5EF4-FFF2-40B4-BE49-F238E27FC236}">
                <a16:creationId xmlns:a16="http://schemas.microsoft.com/office/drawing/2014/main" id="{8BE9D959-0446-AB4E-A1A5-25333A385278}"/>
              </a:ext>
            </a:extLst>
          </p:cNvPr>
          <p:cNvSpPr/>
          <p:nvPr/>
        </p:nvSpPr>
        <p:spPr>
          <a:xfrm>
            <a:off x="6091773" y="3648472"/>
            <a:ext cx="232474" cy="2324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0309819-3FC6-2E45-83DD-2A0413237D1C}"/>
              </a:ext>
            </a:extLst>
          </p:cNvPr>
          <p:cNvSpPr txBox="1"/>
          <p:nvPr/>
        </p:nvSpPr>
        <p:spPr>
          <a:xfrm>
            <a:off x="5655592" y="3047041"/>
            <a:ext cx="1314771" cy="584775"/>
          </a:xfrm>
          <a:prstGeom prst="rect">
            <a:avLst/>
          </a:prstGeom>
          <a:noFill/>
        </p:spPr>
        <p:txBody>
          <a:bodyPr wrap="square" rtlCol="0">
            <a:spAutoFit/>
          </a:bodyPr>
          <a:lstStyle/>
          <a:p>
            <a:pPr algn="ctr"/>
            <a:r>
              <a:rPr lang="en-US" sz="3200" dirty="0"/>
              <a:t>base2</a:t>
            </a:r>
          </a:p>
        </p:txBody>
      </p:sp>
      <p:sp>
        <p:nvSpPr>
          <p:cNvPr id="17" name="Oval 16">
            <a:extLst>
              <a:ext uri="{FF2B5EF4-FFF2-40B4-BE49-F238E27FC236}">
                <a16:creationId xmlns:a16="http://schemas.microsoft.com/office/drawing/2014/main" id="{68D4247C-32DD-9542-A78C-450F59078F59}"/>
              </a:ext>
            </a:extLst>
          </p:cNvPr>
          <p:cNvSpPr/>
          <p:nvPr/>
        </p:nvSpPr>
        <p:spPr>
          <a:xfrm rot="5400000">
            <a:off x="4719951" y="2326662"/>
            <a:ext cx="2876095" cy="2876095"/>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15DDFC17-EE86-C747-A87D-BB6FA9F172D3}"/>
              </a:ext>
            </a:extLst>
          </p:cNvPr>
          <p:cNvGrpSpPr/>
          <p:nvPr/>
        </p:nvGrpSpPr>
        <p:grpSpPr>
          <a:xfrm>
            <a:off x="5142853" y="3888593"/>
            <a:ext cx="948920" cy="734960"/>
            <a:chOff x="2553699" y="3567840"/>
            <a:chExt cx="948920" cy="734960"/>
          </a:xfrm>
        </p:grpSpPr>
        <p:cxnSp>
          <p:nvCxnSpPr>
            <p:cNvPr id="19" name="Straight Connector 18">
              <a:extLst>
                <a:ext uri="{FF2B5EF4-FFF2-40B4-BE49-F238E27FC236}">
                  <a16:creationId xmlns:a16="http://schemas.microsoft.com/office/drawing/2014/main" id="{C8827BB7-C607-564F-847B-AB19207011A8}"/>
                </a:ext>
              </a:extLst>
            </p:cNvPr>
            <p:cNvCxnSpPr>
              <a:cxnSpLocks/>
            </p:cNvCxnSpPr>
            <p:nvPr/>
          </p:nvCxnSpPr>
          <p:spPr>
            <a:xfrm flipV="1">
              <a:off x="2553699" y="3567840"/>
              <a:ext cx="948920" cy="584317"/>
            </a:xfrm>
            <a:prstGeom prst="line">
              <a:avLst/>
            </a:prstGeom>
            <a:ln w="44450">
              <a:solidFill>
                <a:schemeClr val="tx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37F9A96-A6F2-3B4C-8839-2108ED013A3A}"/>
                </a:ext>
              </a:extLst>
            </p:cNvPr>
            <p:cNvSpPr txBox="1"/>
            <p:nvPr/>
          </p:nvSpPr>
          <p:spPr>
            <a:xfrm>
              <a:off x="2919919" y="3718025"/>
              <a:ext cx="560522" cy="584775"/>
            </a:xfrm>
            <a:prstGeom prst="rect">
              <a:avLst/>
            </a:prstGeom>
            <a:noFill/>
          </p:spPr>
          <p:txBody>
            <a:bodyPr wrap="square" rtlCol="0">
              <a:spAutoFit/>
            </a:bodyPr>
            <a:lstStyle/>
            <a:p>
              <a:pPr algn="ctr"/>
              <a:r>
                <a:rPr lang="en-US" sz="3200" dirty="0"/>
                <a:t>d’</a:t>
              </a:r>
            </a:p>
          </p:txBody>
        </p:sp>
      </p:grpSp>
      <p:sp>
        <p:nvSpPr>
          <p:cNvPr id="21" name="Oval 20">
            <a:extLst>
              <a:ext uri="{FF2B5EF4-FFF2-40B4-BE49-F238E27FC236}">
                <a16:creationId xmlns:a16="http://schemas.microsoft.com/office/drawing/2014/main" id="{92924307-9C75-1C4C-AE03-4C9438381495}"/>
              </a:ext>
            </a:extLst>
          </p:cNvPr>
          <p:cNvSpPr/>
          <p:nvPr/>
        </p:nvSpPr>
        <p:spPr>
          <a:xfrm>
            <a:off x="4997631" y="2627766"/>
            <a:ext cx="232474" cy="232474"/>
          </a:xfrm>
          <a:prstGeom prst="ellipse">
            <a:avLst/>
          </a:prstGeom>
          <a:pattFill prst="dkUpDiag">
            <a:fgClr>
              <a:schemeClr val="accent2">
                <a:lumMod val="75000"/>
              </a:schemeClr>
            </a:fgClr>
            <a:bgClr>
              <a:schemeClr val="bg1"/>
            </a:bgClr>
          </a:patt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1113520-FB59-5A40-94E3-0C4BE8018F05}"/>
              </a:ext>
            </a:extLst>
          </p:cNvPr>
          <p:cNvSpPr/>
          <p:nvPr/>
        </p:nvSpPr>
        <p:spPr>
          <a:xfrm>
            <a:off x="4832889" y="4402164"/>
            <a:ext cx="232474" cy="232474"/>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33C0430F-B205-D54E-BC96-B4B66C8A2264}"/>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r>
              <a:rPr lang="en-US" sz="3200" dirty="0">
                <a:solidFill>
                  <a:schemeClr val="bg1"/>
                </a:solidFill>
              </a:rPr>
              <a:t>Trilateration</a:t>
            </a:r>
          </a:p>
        </p:txBody>
      </p:sp>
    </p:spTree>
    <p:extLst>
      <p:ext uri="{BB962C8B-B14F-4D97-AF65-F5344CB8AC3E}">
        <p14:creationId xmlns:p14="http://schemas.microsoft.com/office/powerpoint/2010/main" val="368184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heel(1)">
                                      <p:cBhvr>
                                        <p:cTn id="11" dur="20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Tracking the device position - 2</a:t>
            </a:r>
          </a:p>
        </p:txBody>
      </p:sp>
      <p:sp>
        <p:nvSpPr>
          <p:cNvPr id="3" name="Content Placeholder 2"/>
          <p:cNvSpPr>
            <a:spLocks noGrp="1"/>
          </p:cNvSpPr>
          <p:nvPr>
            <p:ph idx="1"/>
          </p:nvPr>
        </p:nvSpPr>
        <p:spPr/>
        <p:txBody>
          <a:bodyPr/>
          <a:lstStyle/>
          <a:p>
            <a:r>
              <a:rPr lang="en-US" dirty="0"/>
              <a:t>Having the distance from two speakers, finding the position is finding the intersection of two circles</a:t>
            </a:r>
          </a:p>
          <a:p>
            <a:endParaRPr lang="en-US" dirty="0"/>
          </a:p>
        </p:txBody>
      </p:sp>
      <p:grpSp>
        <p:nvGrpSpPr>
          <p:cNvPr id="7" name="그룹 85"/>
          <p:cNvGrpSpPr/>
          <p:nvPr/>
        </p:nvGrpSpPr>
        <p:grpSpPr>
          <a:xfrm>
            <a:off x="3023381" y="3111123"/>
            <a:ext cx="216739" cy="467859"/>
            <a:chOff x="990600" y="609600"/>
            <a:chExt cx="457200" cy="914400"/>
          </a:xfrm>
          <a:effectLst/>
        </p:grpSpPr>
        <p:sp>
          <p:nvSpPr>
            <p:cNvPr id="41" name="직사각형 119"/>
            <p:cNvSpPr/>
            <p:nvPr/>
          </p:nvSpPr>
          <p:spPr>
            <a:xfrm>
              <a:off x="990600" y="609600"/>
              <a:ext cx="4572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42" name="직선 연결선 120"/>
            <p:cNvCxnSpPr/>
            <p:nvPr/>
          </p:nvCxnSpPr>
          <p:spPr>
            <a:xfrm>
              <a:off x="1143000" y="1219200"/>
              <a:ext cx="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직선 연결선 121"/>
            <p:cNvCxnSpPr/>
            <p:nvPr/>
          </p:nvCxnSpPr>
          <p:spPr>
            <a:xfrm>
              <a:off x="1279585" y="1219200"/>
              <a:ext cx="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직선 연결선 122"/>
            <p:cNvCxnSpPr/>
            <p:nvPr/>
          </p:nvCxnSpPr>
          <p:spPr>
            <a:xfrm flipH="1">
              <a:off x="1028700" y="1524000"/>
              <a:ext cx="381000" cy="0"/>
            </a:xfrm>
            <a:prstGeom prst="line">
              <a:avLst/>
            </a:prstGeom>
          </p:spPr>
          <p:style>
            <a:lnRef idx="2">
              <a:schemeClr val="accent1"/>
            </a:lnRef>
            <a:fillRef idx="0">
              <a:schemeClr val="accent1"/>
            </a:fillRef>
            <a:effectRef idx="1">
              <a:schemeClr val="accent1"/>
            </a:effectRef>
            <a:fontRef idx="minor">
              <a:schemeClr val="tx1"/>
            </a:fontRef>
          </p:style>
        </p:cxnSp>
      </p:grpSp>
      <p:sp>
        <p:nvSpPr>
          <p:cNvPr id="8" name="타원 86"/>
          <p:cNvSpPr/>
          <p:nvPr/>
        </p:nvSpPr>
        <p:spPr>
          <a:xfrm>
            <a:off x="4652746" y="5480934"/>
            <a:ext cx="82296" cy="8229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500"/>
          </a:p>
        </p:txBody>
      </p:sp>
      <p:grpSp>
        <p:nvGrpSpPr>
          <p:cNvPr id="9" name="그룹 87"/>
          <p:cNvGrpSpPr/>
          <p:nvPr/>
        </p:nvGrpSpPr>
        <p:grpSpPr>
          <a:xfrm>
            <a:off x="6121342" y="3111123"/>
            <a:ext cx="216739" cy="467859"/>
            <a:chOff x="990600" y="609600"/>
            <a:chExt cx="457200" cy="914400"/>
          </a:xfrm>
          <a:effectLst/>
        </p:grpSpPr>
        <p:sp>
          <p:nvSpPr>
            <p:cNvPr id="37" name="직사각형 115"/>
            <p:cNvSpPr/>
            <p:nvPr/>
          </p:nvSpPr>
          <p:spPr>
            <a:xfrm>
              <a:off x="990600" y="609600"/>
              <a:ext cx="4572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cxnSp>
          <p:nvCxnSpPr>
            <p:cNvPr id="38" name="직선 연결선 116"/>
            <p:cNvCxnSpPr/>
            <p:nvPr/>
          </p:nvCxnSpPr>
          <p:spPr>
            <a:xfrm>
              <a:off x="1143000" y="1219200"/>
              <a:ext cx="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직선 연결선 117"/>
            <p:cNvCxnSpPr/>
            <p:nvPr/>
          </p:nvCxnSpPr>
          <p:spPr>
            <a:xfrm>
              <a:off x="1279585" y="1219200"/>
              <a:ext cx="0" cy="3048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직선 연결선 118"/>
            <p:cNvCxnSpPr/>
            <p:nvPr/>
          </p:nvCxnSpPr>
          <p:spPr>
            <a:xfrm flipH="1">
              <a:off x="1028700" y="1524000"/>
              <a:ext cx="381000" cy="0"/>
            </a:xfrm>
            <a:prstGeom prst="line">
              <a:avLst/>
            </a:prstGeom>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10" name="TextBox 9"/>
              <p:cNvSpPr txBox="1"/>
              <p:nvPr/>
            </p:nvSpPr>
            <p:spPr>
              <a:xfrm>
                <a:off x="4364273" y="5522082"/>
                <a:ext cx="869149" cy="3231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500" b="1" i="1">
                          <a:latin typeface="Cambria Math"/>
                        </a:rPr>
                        <m:t>(</m:t>
                      </m:r>
                      <m:sSub>
                        <m:sSubPr>
                          <m:ctrlPr>
                            <a:rPr lang="en-US" sz="1500" b="1" i="1">
                              <a:latin typeface="Cambria Math" panose="02040503050406030204" pitchFamily="18" charset="0"/>
                            </a:rPr>
                          </m:ctrlPr>
                        </m:sSubPr>
                        <m:e>
                          <m:r>
                            <a:rPr lang="en-US" sz="1500" b="1" i="1">
                              <a:latin typeface="Cambria Math"/>
                            </a:rPr>
                            <m:t>𝒙</m:t>
                          </m:r>
                        </m:e>
                        <m:sub>
                          <m:r>
                            <a:rPr lang="en-US" sz="1500" b="1" i="1">
                              <a:latin typeface="Cambria Math"/>
                            </a:rPr>
                            <m:t>𝟎</m:t>
                          </m:r>
                        </m:sub>
                      </m:sSub>
                      <m:r>
                        <a:rPr lang="en-US" sz="1500" b="1" i="1">
                          <a:latin typeface="Cambria Math"/>
                        </a:rPr>
                        <m:t>,</m:t>
                      </m:r>
                      <m:sSub>
                        <m:sSubPr>
                          <m:ctrlPr>
                            <a:rPr lang="en-US" sz="1500" b="1" i="1">
                              <a:latin typeface="Cambria Math" panose="02040503050406030204" pitchFamily="18" charset="0"/>
                            </a:rPr>
                          </m:ctrlPr>
                        </m:sSubPr>
                        <m:e>
                          <m:r>
                            <a:rPr lang="en-US" sz="1500" b="1" i="1">
                              <a:latin typeface="Cambria Math"/>
                            </a:rPr>
                            <m:t>𝒚</m:t>
                          </m:r>
                        </m:e>
                        <m:sub>
                          <m:r>
                            <a:rPr lang="en-US" sz="1500" b="1" i="1">
                              <a:latin typeface="Cambria Math"/>
                            </a:rPr>
                            <m:t>𝟎</m:t>
                          </m:r>
                        </m:sub>
                      </m:sSub>
                      <m:r>
                        <a:rPr lang="en-US" sz="1500" b="1" i="1">
                          <a:latin typeface="Cambria Math"/>
                        </a:rPr>
                        <m:t>)</m:t>
                      </m:r>
                    </m:oMath>
                  </m:oMathPara>
                </a14:m>
                <a:endParaRPr lang="en-US" sz="1500" b="1" dirty="0"/>
              </a:p>
            </p:txBody>
          </p:sp>
        </mc:Choice>
        <mc:Fallback xmlns="">
          <p:sp>
            <p:nvSpPr>
              <p:cNvPr id="10" name="TextBox 9"/>
              <p:cNvSpPr txBox="1">
                <a:spLocks noRot="1" noChangeAspect="1" noMove="1" noResize="1" noEditPoints="1" noAdjustHandles="1" noChangeArrowheads="1" noChangeShapeType="1" noTextEdit="1"/>
              </p:cNvSpPr>
              <p:nvPr/>
            </p:nvSpPr>
            <p:spPr>
              <a:xfrm>
                <a:off x="4364273" y="5522082"/>
                <a:ext cx="869149" cy="323165"/>
              </a:xfrm>
              <a:prstGeom prst="rect">
                <a:avLst/>
              </a:prstGeom>
              <a:blipFill rotWithShape="0">
                <a:blip r:embed="rId3"/>
                <a:stretch>
                  <a:fillRect b="-9434"/>
                </a:stretch>
              </a:blipFill>
            </p:spPr>
            <p:txBody>
              <a:bodyPr/>
              <a:lstStyle/>
              <a:p>
                <a:r>
                  <a:rPr lang="en-US">
                    <a:noFill/>
                  </a:rPr>
                  <a:t> </a:t>
                </a:r>
              </a:p>
            </p:txBody>
          </p:sp>
        </mc:Fallback>
      </mc:AlternateContent>
      <p:grpSp>
        <p:nvGrpSpPr>
          <p:cNvPr id="47" name="Group 46"/>
          <p:cNvGrpSpPr/>
          <p:nvPr/>
        </p:nvGrpSpPr>
        <p:grpSpPr>
          <a:xfrm>
            <a:off x="4452131" y="5122032"/>
            <a:ext cx="212667" cy="370954"/>
            <a:chOff x="4452131" y="5122032"/>
            <a:chExt cx="212667" cy="370954"/>
          </a:xfrm>
        </p:grpSpPr>
        <p:sp>
          <p:nvSpPr>
            <p:cNvPr id="11" name="타원 89"/>
            <p:cNvSpPr/>
            <p:nvPr/>
          </p:nvSpPr>
          <p:spPr>
            <a:xfrm>
              <a:off x="4452131" y="5122032"/>
              <a:ext cx="82296" cy="8229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500"/>
            </a:p>
          </p:txBody>
        </p:sp>
        <p:cxnSp>
          <p:nvCxnSpPr>
            <p:cNvPr id="16" name="직선 화살표 연결선 94"/>
            <p:cNvCxnSpPr>
              <a:stCxn id="8" idx="1"/>
              <a:endCxn id="11" idx="4"/>
            </p:cNvCxnSpPr>
            <p:nvPr/>
          </p:nvCxnSpPr>
          <p:spPr>
            <a:xfrm flipH="1" flipV="1">
              <a:off x="4493279" y="5204328"/>
              <a:ext cx="171519" cy="28865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628651" y="857251"/>
            <a:ext cx="6988497" cy="5029975"/>
            <a:chOff x="628651" y="857251"/>
            <a:chExt cx="6988497" cy="5029975"/>
          </a:xfrm>
        </p:grpSpPr>
        <p:sp>
          <p:nvSpPr>
            <p:cNvPr id="5" name="막힌 원호 83"/>
            <p:cNvSpPr/>
            <p:nvPr/>
          </p:nvSpPr>
          <p:spPr>
            <a:xfrm rot="11432510">
              <a:off x="4188148" y="2458226"/>
              <a:ext cx="3429000" cy="3429000"/>
            </a:xfrm>
            <a:prstGeom prst="blockArc">
              <a:avLst>
                <a:gd name="adj1" fmla="val 16791100"/>
                <a:gd name="adj2" fmla="val 1242058"/>
                <a:gd name="adj3" fmla="val 0"/>
              </a:avLst>
            </a:prstGeom>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6" name="막힌 원호 84"/>
            <p:cNvSpPr/>
            <p:nvPr/>
          </p:nvSpPr>
          <p:spPr>
            <a:xfrm rot="4385558">
              <a:off x="628651" y="857251"/>
              <a:ext cx="4800600" cy="4800600"/>
            </a:xfrm>
            <a:prstGeom prst="blockArc">
              <a:avLst>
                <a:gd name="adj1" fmla="val 17791577"/>
                <a:gd name="adj2" fmla="val 833841"/>
                <a:gd name="adj3" fmla="val 0"/>
              </a:avLst>
            </a:prstGeom>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mc:AlternateContent xmlns:mc="http://schemas.openxmlformats.org/markup-compatibility/2006" xmlns:a14="http://schemas.microsoft.com/office/drawing/2010/main">
          <mc:Choice Requires="a14">
            <p:sp>
              <p:nvSpPr>
                <p:cNvPr id="20" name="TextBox 19"/>
                <p:cNvSpPr txBox="1"/>
                <p:nvPr/>
              </p:nvSpPr>
              <p:spPr>
                <a:xfrm>
                  <a:off x="4482294" y="5030711"/>
                  <a:ext cx="869149" cy="3231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500" b="1" i="1">
                            <a:latin typeface="Cambria Math"/>
                          </a:rPr>
                          <m:t>(</m:t>
                        </m:r>
                        <m:sSub>
                          <m:sSubPr>
                            <m:ctrlPr>
                              <a:rPr lang="en-US" sz="1500" b="1" i="1">
                                <a:latin typeface="Cambria Math" panose="02040503050406030204" pitchFamily="18" charset="0"/>
                              </a:rPr>
                            </m:ctrlPr>
                          </m:sSubPr>
                          <m:e>
                            <m:r>
                              <a:rPr lang="en-US" sz="1500" b="1" i="1">
                                <a:latin typeface="Cambria Math"/>
                              </a:rPr>
                              <m:t>𝒙</m:t>
                            </m:r>
                          </m:e>
                          <m:sub>
                            <m:r>
                              <a:rPr lang="en-US" sz="1500" b="1" i="1">
                                <a:latin typeface="Cambria Math"/>
                              </a:rPr>
                              <m:t>𝟏</m:t>
                            </m:r>
                          </m:sub>
                        </m:sSub>
                        <m:r>
                          <a:rPr lang="en-US" sz="1500" b="1" i="1">
                            <a:latin typeface="Cambria Math"/>
                          </a:rPr>
                          <m:t>,</m:t>
                        </m:r>
                        <m:sSub>
                          <m:sSubPr>
                            <m:ctrlPr>
                              <a:rPr lang="en-US" sz="1500" b="1" i="1">
                                <a:latin typeface="Cambria Math" panose="02040503050406030204" pitchFamily="18" charset="0"/>
                              </a:rPr>
                            </m:ctrlPr>
                          </m:sSubPr>
                          <m:e>
                            <m:r>
                              <a:rPr lang="en-US" sz="1500" b="1" i="1">
                                <a:latin typeface="Cambria Math"/>
                              </a:rPr>
                              <m:t>𝒚</m:t>
                            </m:r>
                          </m:e>
                          <m:sub>
                            <m:r>
                              <a:rPr lang="en-US" sz="1500" b="1" i="1">
                                <a:latin typeface="Cambria Math"/>
                              </a:rPr>
                              <m:t>𝟏</m:t>
                            </m:r>
                          </m:sub>
                        </m:sSub>
                        <m:r>
                          <a:rPr lang="en-US" sz="1500" b="1" i="1">
                            <a:latin typeface="Cambria Math"/>
                          </a:rPr>
                          <m:t>)</m:t>
                        </m:r>
                      </m:oMath>
                    </m:oMathPara>
                  </a14:m>
                  <a:endParaRPr lang="en-US" sz="1500" b="1" dirty="0"/>
                </a:p>
              </p:txBody>
            </p:sp>
          </mc:Choice>
          <mc:Fallback xmlns="">
            <p:sp>
              <p:nvSpPr>
                <p:cNvPr id="20" name="TextBox 19"/>
                <p:cNvSpPr txBox="1">
                  <a:spLocks noRot="1" noChangeAspect="1" noMove="1" noResize="1" noEditPoints="1" noAdjustHandles="1" noChangeArrowheads="1" noChangeShapeType="1" noTextEdit="1"/>
                </p:cNvSpPr>
                <p:nvPr/>
              </p:nvSpPr>
              <p:spPr>
                <a:xfrm>
                  <a:off x="4482294" y="5030711"/>
                  <a:ext cx="869149" cy="323165"/>
                </a:xfrm>
                <a:prstGeom prst="rect">
                  <a:avLst/>
                </a:prstGeom>
                <a:blipFill rotWithShape="0">
                  <a:blip r:embed="rId4"/>
                  <a:stretch>
                    <a:fillRect b="-11321"/>
                  </a:stretch>
                </a:blipFill>
              </p:spPr>
              <p:txBody>
                <a:bodyPr/>
                <a:lstStyle/>
                <a:p>
                  <a:r>
                    <a:rPr lang="en-US">
                      <a:noFill/>
                    </a:rPr>
                    <a:t> </a:t>
                  </a:r>
                </a:p>
              </p:txBody>
            </p:sp>
          </mc:Fallback>
        </mc:AlternateContent>
      </p:grpSp>
      <p:grpSp>
        <p:nvGrpSpPr>
          <p:cNvPr id="48" name="Group 47"/>
          <p:cNvGrpSpPr/>
          <p:nvPr/>
        </p:nvGrpSpPr>
        <p:grpSpPr>
          <a:xfrm>
            <a:off x="3131750" y="3578982"/>
            <a:ext cx="3097962" cy="1555102"/>
            <a:chOff x="3131750" y="3578982"/>
            <a:chExt cx="3097962" cy="1555102"/>
          </a:xfrm>
        </p:grpSpPr>
        <p:cxnSp>
          <p:nvCxnSpPr>
            <p:cNvPr id="12" name="직선 연결선 90"/>
            <p:cNvCxnSpPr>
              <a:endCxn id="11" idx="1"/>
            </p:cNvCxnSpPr>
            <p:nvPr/>
          </p:nvCxnSpPr>
          <p:spPr>
            <a:xfrm>
              <a:off x="3131750" y="3578982"/>
              <a:ext cx="1332433" cy="1555102"/>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p:cNvSpPr txBox="1"/>
                <p:nvPr/>
              </p:nvSpPr>
              <p:spPr>
                <a:xfrm>
                  <a:off x="3597990" y="4455985"/>
                  <a:ext cx="575799" cy="3332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00" b="1" i="1">
                                <a:latin typeface="Cambria Math" panose="02040503050406030204" pitchFamily="18" charset="0"/>
                              </a:rPr>
                            </m:ctrlPr>
                          </m:sSubPr>
                          <m:e>
                            <m:r>
                              <a:rPr lang="en-US" sz="1500" b="1" i="1">
                                <a:latin typeface="Cambria Math"/>
                              </a:rPr>
                              <m:t>𝑫</m:t>
                            </m:r>
                          </m:e>
                          <m:sub>
                            <m:r>
                              <a:rPr lang="en-US" sz="1500" b="1" i="1">
                                <a:latin typeface="Cambria Math"/>
                              </a:rPr>
                              <m:t>𝟏</m:t>
                            </m:r>
                            <m:r>
                              <a:rPr lang="en-US" sz="1500" b="1" i="1">
                                <a:latin typeface="Cambria Math"/>
                              </a:rPr>
                              <m:t>,</m:t>
                            </m:r>
                            <m:r>
                              <a:rPr lang="en-US" sz="1500" b="1" i="1">
                                <a:latin typeface="Cambria Math"/>
                              </a:rPr>
                              <m:t>𝟏</m:t>
                            </m:r>
                          </m:sub>
                        </m:sSub>
                      </m:oMath>
                    </m:oMathPara>
                  </a14:m>
                  <a:endParaRPr lang="en-US" sz="1500" b="1" dirty="0"/>
                </a:p>
              </p:txBody>
            </p:sp>
          </mc:Choice>
          <mc:Fallback xmlns="">
            <p:sp>
              <p:nvSpPr>
                <p:cNvPr id="13" name="TextBox 12"/>
                <p:cNvSpPr txBox="1">
                  <a:spLocks noRot="1" noChangeAspect="1" noMove="1" noResize="1" noEditPoints="1" noAdjustHandles="1" noChangeArrowheads="1" noChangeShapeType="1" noTextEdit="1"/>
                </p:cNvSpPr>
                <p:nvPr/>
              </p:nvSpPr>
              <p:spPr>
                <a:xfrm>
                  <a:off x="3597990" y="4455985"/>
                  <a:ext cx="477567" cy="273088"/>
                </a:xfrm>
                <a:prstGeom prst="rect">
                  <a:avLst/>
                </a:prstGeom>
                <a:blipFill rotWithShape="0">
                  <a:blip r:embed="rId5"/>
                  <a:stretch>
                    <a:fillRect/>
                  </a:stretch>
                </a:blipFill>
              </p:spPr>
              <p:txBody>
                <a:bodyPr/>
                <a:lstStyle/>
                <a:p>
                  <a:r>
                    <a:rPr lang="en-US">
                      <a:noFill/>
                    </a:rPr>
                    <a:t> </a:t>
                  </a:r>
                </a:p>
              </p:txBody>
            </p:sp>
          </mc:Fallback>
        </mc:AlternateContent>
        <p:cxnSp>
          <p:nvCxnSpPr>
            <p:cNvPr id="14" name="직선 연결선 92"/>
            <p:cNvCxnSpPr>
              <a:endCxn id="11" idx="7"/>
            </p:cNvCxnSpPr>
            <p:nvPr/>
          </p:nvCxnSpPr>
          <p:spPr>
            <a:xfrm flipH="1">
              <a:off x="4522375" y="3578982"/>
              <a:ext cx="1707337" cy="1555102"/>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p:cNvSpPr txBox="1"/>
                <p:nvPr/>
              </p:nvSpPr>
              <p:spPr>
                <a:xfrm>
                  <a:off x="4944194" y="4636610"/>
                  <a:ext cx="575799" cy="3332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00" b="1" i="1">
                                <a:latin typeface="Cambria Math" panose="02040503050406030204" pitchFamily="18" charset="0"/>
                              </a:rPr>
                            </m:ctrlPr>
                          </m:sSubPr>
                          <m:e>
                            <m:r>
                              <a:rPr lang="en-US" sz="1500" b="1" i="1">
                                <a:latin typeface="Cambria Math"/>
                              </a:rPr>
                              <m:t>𝑫</m:t>
                            </m:r>
                          </m:e>
                          <m:sub>
                            <m:r>
                              <a:rPr lang="en-US" sz="1500" b="1" i="1">
                                <a:latin typeface="Cambria Math"/>
                              </a:rPr>
                              <m:t>𝟏</m:t>
                            </m:r>
                            <m:r>
                              <a:rPr lang="en-US" sz="1500" b="1" i="1">
                                <a:latin typeface="Cambria Math"/>
                              </a:rPr>
                              <m:t>,</m:t>
                            </m:r>
                            <m:r>
                              <a:rPr lang="en-US" sz="1500" b="1" i="1">
                                <a:latin typeface="Cambria Math"/>
                              </a:rPr>
                              <m:t>𝟐</m:t>
                            </m:r>
                          </m:sub>
                        </m:sSub>
                      </m:oMath>
                    </m:oMathPara>
                  </a14:m>
                  <a:endParaRPr lang="en-US" sz="1500" b="1" dirty="0"/>
                </a:p>
              </p:txBody>
            </p:sp>
          </mc:Choice>
          <mc:Fallback xmlns="">
            <p:sp>
              <p:nvSpPr>
                <p:cNvPr id="15" name="TextBox 14"/>
                <p:cNvSpPr txBox="1">
                  <a:spLocks noRot="1" noChangeAspect="1" noMove="1" noResize="1" noEditPoints="1" noAdjustHandles="1" noChangeArrowheads="1" noChangeShapeType="1" noTextEdit="1"/>
                </p:cNvSpPr>
                <p:nvPr/>
              </p:nvSpPr>
              <p:spPr>
                <a:xfrm>
                  <a:off x="4944194" y="4636610"/>
                  <a:ext cx="477567" cy="273088"/>
                </a:xfrm>
                <a:prstGeom prst="rect">
                  <a:avLst/>
                </a:prstGeom>
                <a:blipFill rotWithShape="0">
                  <a:blip r:embed="rId6"/>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5" name="TextBox 34"/>
              <p:cNvSpPr txBox="1"/>
              <p:nvPr/>
            </p:nvSpPr>
            <p:spPr>
              <a:xfrm>
                <a:off x="2791420" y="2803133"/>
                <a:ext cx="691215" cy="3231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500" b="1" i="1">
                          <a:latin typeface="Cambria Math"/>
                        </a:rPr>
                        <m:t>(</m:t>
                      </m:r>
                      <m:r>
                        <a:rPr lang="en-US" sz="1500" b="1" i="1">
                          <a:latin typeface="Cambria Math"/>
                        </a:rPr>
                        <m:t>𝟎</m:t>
                      </m:r>
                      <m:r>
                        <a:rPr lang="en-US" sz="1500" b="1" i="1">
                          <a:latin typeface="Cambria Math"/>
                        </a:rPr>
                        <m:t>,</m:t>
                      </m:r>
                      <m:r>
                        <a:rPr lang="en-US" sz="1500" b="1" i="1">
                          <a:latin typeface="Cambria Math"/>
                        </a:rPr>
                        <m:t>𝟎</m:t>
                      </m:r>
                      <m:r>
                        <a:rPr lang="en-US" sz="1500" b="1" i="1">
                          <a:latin typeface="Cambria Math"/>
                        </a:rPr>
                        <m:t>)</m:t>
                      </m:r>
                    </m:oMath>
                  </m:oMathPara>
                </a14:m>
                <a:endParaRPr lang="en-US" sz="1500" b="1" dirty="0"/>
              </a:p>
            </p:txBody>
          </p:sp>
        </mc:Choice>
        <mc:Fallback xmlns="">
          <p:sp>
            <p:nvSpPr>
              <p:cNvPr id="35" name="TextBox 34"/>
              <p:cNvSpPr txBox="1">
                <a:spLocks noRot="1" noChangeAspect="1" noMove="1" noResize="1" noEditPoints="1" noAdjustHandles="1" noChangeArrowheads="1" noChangeShapeType="1" noTextEdit="1"/>
              </p:cNvSpPr>
              <p:nvPr/>
            </p:nvSpPr>
            <p:spPr>
              <a:xfrm>
                <a:off x="2791420" y="2803133"/>
                <a:ext cx="691215" cy="323165"/>
              </a:xfrm>
              <a:prstGeom prst="rect">
                <a:avLst/>
              </a:prstGeom>
              <a:blipFill rotWithShape="0">
                <a:blip r:embed="rId7"/>
                <a:stretch>
                  <a:fillRect b="-94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5900102" y="2805176"/>
                <a:ext cx="720069" cy="3231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500" b="1" i="1">
                          <a:latin typeface="Cambria Math"/>
                        </a:rPr>
                        <m:t>(</m:t>
                      </m:r>
                      <m:r>
                        <a:rPr lang="en-US" sz="1500" b="1" i="1">
                          <a:latin typeface="Cambria Math"/>
                        </a:rPr>
                        <m:t>𝑫</m:t>
                      </m:r>
                      <m:r>
                        <a:rPr lang="en-US" sz="1500" b="1" i="1">
                          <a:latin typeface="Cambria Math"/>
                        </a:rPr>
                        <m:t>,</m:t>
                      </m:r>
                      <m:r>
                        <a:rPr lang="en-US" sz="1500" b="1" i="1">
                          <a:latin typeface="Cambria Math"/>
                        </a:rPr>
                        <m:t>𝟎</m:t>
                      </m:r>
                      <m:r>
                        <a:rPr lang="en-US" sz="1500" b="1" i="1">
                          <a:latin typeface="Cambria Math"/>
                        </a:rPr>
                        <m:t>)</m:t>
                      </m:r>
                    </m:oMath>
                  </m:oMathPara>
                </a14:m>
                <a:endParaRPr lang="en-US" sz="1500" b="1" dirty="0"/>
              </a:p>
            </p:txBody>
          </p:sp>
        </mc:Choice>
        <mc:Fallback xmlns="">
          <p:sp>
            <p:nvSpPr>
              <p:cNvPr id="36" name="TextBox 35"/>
              <p:cNvSpPr txBox="1">
                <a:spLocks noRot="1" noChangeAspect="1" noMove="1" noResize="1" noEditPoints="1" noAdjustHandles="1" noChangeArrowheads="1" noChangeShapeType="1" noTextEdit="1"/>
              </p:cNvSpPr>
              <p:nvPr/>
            </p:nvSpPr>
            <p:spPr>
              <a:xfrm>
                <a:off x="5900102" y="2805176"/>
                <a:ext cx="720069" cy="323165"/>
              </a:xfrm>
              <a:prstGeom prst="rect">
                <a:avLst/>
              </a:prstGeom>
              <a:blipFill rotWithShape="0">
                <a:blip r:embed="rId8"/>
                <a:stretch>
                  <a:fillRect b="-11321"/>
                </a:stretch>
              </a:blipFill>
            </p:spPr>
            <p:txBody>
              <a:bodyPr/>
              <a:lstStyle/>
              <a:p>
                <a:r>
                  <a:rPr lang="en-US">
                    <a:noFill/>
                  </a:rPr>
                  <a:t> </a:t>
                </a:r>
              </a:p>
            </p:txBody>
          </p:sp>
        </mc:Fallback>
      </mc:AlternateContent>
      <p:grpSp>
        <p:nvGrpSpPr>
          <p:cNvPr id="89" name="Group 88"/>
          <p:cNvGrpSpPr/>
          <p:nvPr/>
        </p:nvGrpSpPr>
        <p:grpSpPr>
          <a:xfrm>
            <a:off x="3131750" y="3515525"/>
            <a:ext cx="3097962" cy="1606508"/>
            <a:chOff x="3131750" y="3515525"/>
            <a:chExt cx="3097962" cy="1606508"/>
          </a:xfrm>
        </p:grpSpPr>
        <p:cxnSp>
          <p:nvCxnSpPr>
            <p:cNvPr id="90" name="직선 화살표 연결선 95"/>
            <p:cNvCxnSpPr>
              <a:endCxn id="97" idx="3"/>
            </p:cNvCxnSpPr>
            <p:nvPr/>
          </p:nvCxnSpPr>
          <p:spPr>
            <a:xfrm flipV="1">
              <a:off x="4493279" y="4792227"/>
              <a:ext cx="160931" cy="32980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1" name="직선 연결선 96"/>
            <p:cNvCxnSpPr>
              <a:endCxn id="97" idx="1"/>
            </p:cNvCxnSpPr>
            <p:nvPr/>
          </p:nvCxnSpPr>
          <p:spPr>
            <a:xfrm>
              <a:off x="3137688" y="3579786"/>
              <a:ext cx="1516523" cy="1154249"/>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92" name="직선 연결선 97"/>
            <p:cNvCxnSpPr>
              <a:endCxn id="97" idx="7"/>
            </p:cNvCxnSpPr>
            <p:nvPr/>
          </p:nvCxnSpPr>
          <p:spPr>
            <a:xfrm flipH="1">
              <a:off x="4712403" y="3579786"/>
              <a:ext cx="1517309" cy="1154249"/>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3" name="TextBox 92"/>
                <p:cNvSpPr txBox="1"/>
                <p:nvPr/>
              </p:nvSpPr>
              <p:spPr>
                <a:xfrm>
                  <a:off x="3988400" y="4554070"/>
                  <a:ext cx="869149" cy="3231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500" b="1" i="1">
                            <a:latin typeface="Cambria Math"/>
                          </a:rPr>
                          <m:t>(</m:t>
                        </m:r>
                        <m:sSub>
                          <m:sSubPr>
                            <m:ctrlPr>
                              <a:rPr lang="en-US" sz="1500" b="1" i="1">
                                <a:latin typeface="Cambria Math" panose="02040503050406030204" pitchFamily="18" charset="0"/>
                              </a:rPr>
                            </m:ctrlPr>
                          </m:sSubPr>
                          <m:e>
                            <m:r>
                              <a:rPr lang="en-US" sz="1500" b="1" i="1">
                                <a:latin typeface="Cambria Math"/>
                              </a:rPr>
                              <m:t>𝒙</m:t>
                            </m:r>
                          </m:e>
                          <m:sub>
                            <m:r>
                              <a:rPr lang="en-US" sz="1500" b="1" i="1">
                                <a:latin typeface="Cambria Math"/>
                              </a:rPr>
                              <m:t>𝟐</m:t>
                            </m:r>
                          </m:sub>
                        </m:sSub>
                        <m:r>
                          <a:rPr lang="en-US" sz="1500" b="1" i="1">
                            <a:latin typeface="Cambria Math"/>
                          </a:rPr>
                          <m:t>,</m:t>
                        </m:r>
                        <m:sSub>
                          <m:sSubPr>
                            <m:ctrlPr>
                              <a:rPr lang="en-US" sz="1500" b="1" i="1">
                                <a:latin typeface="Cambria Math" panose="02040503050406030204" pitchFamily="18" charset="0"/>
                              </a:rPr>
                            </m:ctrlPr>
                          </m:sSubPr>
                          <m:e>
                            <m:r>
                              <a:rPr lang="en-US" sz="1500" b="1" i="1">
                                <a:latin typeface="Cambria Math"/>
                              </a:rPr>
                              <m:t>𝒚</m:t>
                            </m:r>
                          </m:e>
                          <m:sub>
                            <m:r>
                              <a:rPr lang="en-US" sz="1500" b="1" i="1">
                                <a:latin typeface="Cambria Math"/>
                              </a:rPr>
                              <m:t>𝟐</m:t>
                            </m:r>
                          </m:sub>
                        </m:sSub>
                        <m:r>
                          <a:rPr lang="en-US" sz="1500" b="1" i="1">
                            <a:latin typeface="Cambria Math"/>
                          </a:rPr>
                          <m:t>)</m:t>
                        </m:r>
                      </m:oMath>
                    </m:oMathPara>
                  </a14:m>
                  <a:endParaRPr lang="en-US" sz="1500" b="1" dirty="0"/>
                </a:p>
              </p:txBody>
            </p:sp>
          </mc:Choice>
          <mc:Fallback xmlns="">
            <p:sp>
              <p:nvSpPr>
                <p:cNvPr id="93" name="TextBox 92"/>
                <p:cNvSpPr txBox="1">
                  <a:spLocks noRot="1" noChangeAspect="1" noMove="1" noResize="1" noEditPoints="1" noAdjustHandles="1" noChangeArrowheads="1" noChangeShapeType="1" noTextEdit="1"/>
                </p:cNvSpPr>
                <p:nvPr/>
              </p:nvSpPr>
              <p:spPr>
                <a:xfrm>
                  <a:off x="3988400" y="4554070"/>
                  <a:ext cx="869149" cy="323165"/>
                </a:xfrm>
                <a:prstGeom prst="rect">
                  <a:avLst/>
                </a:prstGeom>
                <a:blipFill rotWithShape="0">
                  <a:blip r:embed="rId9"/>
                  <a:stretch>
                    <a:fillRect b="-113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4" name="TextBox 93"/>
                <p:cNvSpPr txBox="1"/>
                <p:nvPr/>
              </p:nvSpPr>
              <p:spPr>
                <a:xfrm>
                  <a:off x="5065024" y="3901642"/>
                  <a:ext cx="575799" cy="3332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00" b="1" i="1">
                                <a:latin typeface="Cambria Math" panose="02040503050406030204" pitchFamily="18" charset="0"/>
                              </a:rPr>
                            </m:ctrlPr>
                          </m:sSubPr>
                          <m:e>
                            <m:r>
                              <a:rPr lang="en-US" sz="1500" b="1" i="1">
                                <a:latin typeface="Cambria Math"/>
                              </a:rPr>
                              <m:t>𝑫</m:t>
                            </m:r>
                          </m:e>
                          <m:sub>
                            <m:r>
                              <a:rPr lang="en-US" sz="1500" b="1" i="1">
                                <a:latin typeface="Cambria Math"/>
                              </a:rPr>
                              <m:t>𝟐</m:t>
                            </m:r>
                            <m:r>
                              <a:rPr lang="en-US" sz="1500" b="1" i="1">
                                <a:latin typeface="Cambria Math"/>
                              </a:rPr>
                              <m:t>,</m:t>
                            </m:r>
                            <m:r>
                              <a:rPr lang="en-US" sz="1500" b="1" i="1">
                                <a:latin typeface="Cambria Math"/>
                              </a:rPr>
                              <m:t>𝟐</m:t>
                            </m:r>
                          </m:sub>
                        </m:sSub>
                      </m:oMath>
                    </m:oMathPara>
                  </a14:m>
                  <a:endParaRPr lang="en-US" sz="1500" b="1" dirty="0"/>
                </a:p>
              </p:txBody>
            </p:sp>
          </mc:Choice>
          <mc:Fallback xmlns="">
            <p:sp>
              <p:nvSpPr>
                <p:cNvPr id="94" name="TextBox 93"/>
                <p:cNvSpPr txBox="1">
                  <a:spLocks noRot="1" noChangeAspect="1" noMove="1" noResize="1" noEditPoints="1" noAdjustHandles="1" noChangeArrowheads="1" noChangeShapeType="1" noTextEdit="1"/>
                </p:cNvSpPr>
                <p:nvPr/>
              </p:nvSpPr>
              <p:spPr>
                <a:xfrm>
                  <a:off x="5065024" y="3901642"/>
                  <a:ext cx="575799" cy="333233"/>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p:cNvSpPr txBox="1"/>
                <p:nvPr/>
              </p:nvSpPr>
              <p:spPr>
                <a:xfrm>
                  <a:off x="3756806" y="4195833"/>
                  <a:ext cx="575799" cy="3332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00" b="1" i="1">
                                <a:latin typeface="Cambria Math" panose="02040503050406030204" pitchFamily="18" charset="0"/>
                              </a:rPr>
                            </m:ctrlPr>
                          </m:sSubPr>
                          <m:e>
                            <m:r>
                              <a:rPr lang="en-US" sz="1500" b="1" i="1">
                                <a:latin typeface="Cambria Math"/>
                              </a:rPr>
                              <m:t>𝑫</m:t>
                            </m:r>
                          </m:e>
                          <m:sub>
                            <m:r>
                              <a:rPr lang="en-US" sz="1500" b="1" i="1">
                                <a:latin typeface="Cambria Math"/>
                              </a:rPr>
                              <m:t>𝟐</m:t>
                            </m:r>
                            <m:r>
                              <a:rPr lang="en-US" sz="1500" b="1" i="1">
                                <a:latin typeface="Cambria Math"/>
                              </a:rPr>
                              <m:t>,</m:t>
                            </m:r>
                            <m:r>
                              <a:rPr lang="en-US" sz="1500" b="1" i="1">
                                <a:latin typeface="Cambria Math"/>
                              </a:rPr>
                              <m:t>𝟏</m:t>
                            </m:r>
                          </m:sub>
                        </m:sSub>
                      </m:oMath>
                    </m:oMathPara>
                  </a14:m>
                  <a:endParaRPr lang="en-US" sz="1500" b="1" dirty="0"/>
                </a:p>
              </p:txBody>
            </p:sp>
          </mc:Choice>
          <mc:Fallback xmlns="">
            <p:sp>
              <p:nvSpPr>
                <p:cNvPr id="95" name="TextBox 94"/>
                <p:cNvSpPr txBox="1">
                  <a:spLocks noRot="1" noChangeAspect="1" noMove="1" noResize="1" noEditPoints="1" noAdjustHandles="1" noChangeArrowheads="1" noChangeShapeType="1" noTextEdit="1"/>
                </p:cNvSpPr>
                <p:nvPr/>
              </p:nvSpPr>
              <p:spPr>
                <a:xfrm>
                  <a:off x="3756806" y="4195833"/>
                  <a:ext cx="477567" cy="273088"/>
                </a:xfrm>
                <a:prstGeom prst="rect">
                  <a:avLst/>
                </a:prstGeom>
                <a:blipFill rotWithShape="0">
                  <a:blip r:embed="rId11"/>
                  <a:stretch>
                    <a:fillRect/>
                  </a:stretch>
                </a:blipFill>
              </p:spPr>
              <p:txBody>
                <a:bodyPr/>
                <a:lstStyle/>
                <a:p>
                  <a:r>
                    <a:rPr lang="en-US">
                      <a:noFill/>
                    </a:rPr>
                    <a:t> </a:t>
                  </a:r>
                </a:p>
              </p:txBody>
            </p:sp>
          </mc:Fallback>
        </mc:AlternateContent>
        <p:sp>
          <p:nvSpPr>
            <p:cNvPr id="96" name="타원 100"/>
            <p:cNvSpPr/>
            <p:nvPr/>
          </p:nvSpPr>
          <p:spPr>
            <a:xfrm>
              <a:off x="4509281" y="4264782"/>
              <a:ext cx="82296" cy="8229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500"/>
            </a:p>
          </p:txBody>
        </p:sp>
        <p:sp>
          <p:nvSpPr>
            <p:cNvPr id="97" name="타원 102"/>
            <p:cNvSpPr/>
            <p:nvPr/>
          </p:nvSpPr>
          <p:spPr>
            <a:xfrm>
              <a:off x="4642158" y="4721982"/>
              <a:ext cx="82296" cy="8229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500"/>
            </a:p>
          </p:txBody>
        </p:sp>
        <p:cxnSp>
          <p:nvCxnSpPr>
            <p:cNvPr id="98" name="직선 화살표 연결선 101"/>
            <p:cNvCxnSpPr>
              <a:stCxn id="97" idx="0"/>
              <a:endCxn id="96" idx="4"/>
            </p:cNvCxnSpPr>
            <p:nvPr/>
          </p:nvCxnSpPr>
          <p:spPr>
            <a:xfrm flipH="1" flipV="1">
              <a:off x="4550429" y="4347078"/>
              <a:ext cx="132878" cy="3749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9" name="직선 연결선 103"/>
            <p:cNvCxnSpPr>
              <a:endCxn id="96" idx="6"/>
            </p:cNvCxnSpPr>
            <p:nvPr/>
          </p:nvCxnSpPr>
          <p:spPr>
            <a:xfrm flipH="1">
              <a:off x="4591577" y="3579786"/>
              <a:ext cx="1638134" cy="726145"/>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100" name="직선 연결선 104"/>
            <p:cNvCxnSpPr>
              <a:endCxn id="96" idx="2"/>
            </p:cNvCxnSpPr>
            <p:nvPr/>
          </p:nvCxnSpPr>
          <p:spPr>
            <a:xfrm>
              <a:off x="3131750" y="3579786"/>
              <a:ext cx="1377531" cy="726145"/>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101" name="타원 105"/>
            <p:cNvSpPr/>
            <p:nvPr/>
          </p:nvSpPr>
          <p:spPr>
            <a:xfrm>
              <a:off x="4683306" y="3979032"/>
              <a:ext cx="82296" cy="82296"/>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sz="1500"/>
            </a:p>
          </p:txBody>
        </p:sp>
        <p:cxnSp>
          <p:nvCxnSpPr>
            <p:cNvPr id="102" name="직선 화살표 연결선 106"/>
            <p:cNvCxnSpPr>
              <a:stCxn id="96" idx="0"/>
              <a:endCxn id="101" idx="3"/>
            </p:cNvCxnSpPr>
            <p:nvPr/>
          </p:nvCxnSpPr>
          <p:spPr>
            <a:xfrm flipV="1">
              <a:off x="4550429" y="4049277"/>
              <a:ext cx="144929" cy="215506"/>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3" name="TextBox 102"/>
                <p:cNvSpPr txBox="1"/>
                <p:nvPr/>
              </p:nvSpPr>
              <p:spPr>
                <a:xfrm>
                  <a:off x="4373122" y="3678132"/>
                  <a:ext cx="869149" cy="3231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500" b="1" i="1">
                            <a:latin typeface="Cambria Math"/>
                          </a:rPr>
                          <m:t>(</m:t>
                        </m:r>
                        <m:sSub>
                          <m:sSubPr>
                            <m:ctrlPr>
                              <a:rPr lang="en-US" sz="1500" b="1" i="1">
                                <a:latin typeface="Cambria Math" panose="02040503050406030204" pitchFamily="18" charset="0"/>
                              </a:rPr>
                            </m:ctrlPr>
                          </m:sSubPr>
                          <m:e>
                            <m:r>
                              <a:rPr lang="en-US" sz="1500" b="1" i="1">
                                <a:latin typeface="Cambria Math"/>
                              </a:rPr>
                              <m:t>𝒙</m:t>
                            </m:r>
                          </m:e>
                          <m:sub>
                            <m:r>
                              <a:rPr lang="en-US" sz="1500" b="1" i="1">
                                <a:latin typeface="Cambria Math"/>
                              </a:rPr>
                              <m:t>𝟒</m:t>
                            </m:r>
                          </m:sub>
                        </m:sSub>
                        <m:r>
                          <a:rPr lang="en-US" sz="1500" b="1" i="1">
                            <a:latin typeface="Cambria Math"/>
                          </a:rPr>
                          <m:t>,</m:t>
                        </m:r>
                        <m:sSub>
                          <m:sSubPr>
                            <m:ctrlPr>
                              <a:rPr lang="en-US" sz="1500" b="1" i="1">
                                <a:latin typeface="Cambria Math" panose="02040503050406030204" pitchFamily="18" charset="0"/>
                              </a:rPr>
                            </m:ctrlPr>
                          </m:sSubPr>
                          <m:e>
                            <m:r>
                              <a:rPr lang="en-US" sz="1500" b="1" i="1">
                                <a:latin typeface="Cambria Math"/>
                              </a:rPr>
                              <m:t>𝒚</m:t>
                            </m:r>
                          </m:e>
                          <m:sub>
                            <m:r>
                              <a:rPr lang="en-US" sz="1500" b="1" i="1">
                                <a:latin typeface="Cambria Math"/>
                              </a:rPr>
                              <m:t>𝟒</m:t>
                            </m:r>
                          </m:sub>
                        </m:sSub>
                        <m:r>
                          <a:rPr lang="en-US" sz="1500" b="1" i="1">
                            <a:latin typeface="Cambria Math"/>
                          </a:rPr>
                          <m:t>)</m:t>
                        </m:r>
                      </m:oMath>
                    </m:oMathPara>
                  </a14:m>
                  <a:endParaRPr lang="en-US" sz="1500" b="1" dirty="0"/>
                </a:p>
              </p:txBody>
            </p:sp>
          </mc:Choice>
          <mc:Fallback xmlns="">
            <p:sp>
              <p:nvSpPr>
                <p:cNvPr id="103" name="TextBox 102"/>
                <p:cNvSpPr txBox="1">
                  <a:spLocks noRot="1" noChangeAspect="1" noMove="1" noResize="1" noEditPoints="1" noAdjustHandles="1" noChangeArrowheads="1" noChangeShapeType="1" noTextEdit="1"/>
                </p:cNvSpPr>
                <p:nvPr/>
              </p:nvSpPr>
              <p:spPr>
                <a:xfrm>
                  <a:off x="4373122" y="3678132"/>
                  <a:ext cx="869149" cy="323165"/>
                </a:xfrm>
                <a:prstGeom prst="rect">
                  <a:avLst/>
                </a:prstGeom>
                <a:blipFill rotWithShape="0">
                  <a:blip r:embed="rId12"/>
                  <a:stretch>
                    <a:fillRect b="-113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4" name="TextBox 103"/>
                <p:cNvSpPr txBox="1"/>
                <p:nvPr/>
              </p:nvSpPr>
              <p:spPr>
                <a:xfrm>
                  <a:off x="4503949" y="4207713"/>
                  <a:ext cx="869149" cy="3231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500" b="1" i="1">
                            <a:latin typeface="Cambria Math"/>
                          </a:rPr>
                          <m:t>(</m:t>
                        </m:r>
                        <m:sSub>
                          <m:sSubPr>
                            <m:ctrlPr>
                              <a:rPr lang="en-US" sz="1500" b="1" i="1">
                                <a:latin typeface="Cambria Math" panose="02040503050406030204" pitchFamily="18" charset="0"/>
                              </a:rPr>
                            </m:ctrlPr>
                          </m:sSubPr>
                          <m:e>
                            <m:r>
                              <a:rPr lang="en-US" sz="1500" b="1" i="1">
                                <a:latin typeface="Cambria Math"/>
                              </a:rPr>
                              <m:t>𝒙</m:t>
                            </m:r>
                          </m:e>
                          <m:sub>
                            <m:r>
                              <a:rPr lang="en-US" sz="1500" b="1" i="1">
                                <a:latin typeface="Cambria Math"/>
                              </a:rPr>
                              <m:t>𝟑</m:t>
                            </m:r>
                          </m:sub>
                        </m:sSub>
                        <m:r>
                          <a:rPr lang="en-US" sz="1500" b="1" i="1">
                            <a:latin typeface="Cambria Math"/>
                          </a:rPr>
                          <m:t>,</m:t>
                        </m:r>
                        <m:sSub>
                          <m:sSubPr>
                            <m:ctrlPr>
                              <a:rPr lang="en-US" sz="1500" b="1" i="1">
                                <a:latin typeface="Cambria Math" panose="02040503050406030204" pitchFamily="18" charset="0"/>
                              </a:rPr>
                            </m:ctrlPr>
                          </m:sSubPr>
                          <m:e>
                            <m:r>
                              <a:rPr lang="en-US" sz="1500" b="1" i="1">
                                <a:latin typeface="Cambria Math"/>
                              </a:rPr>
                              <m:t>𝒚</m:t>
                            </m:r>
                          </m:e>
                          <m:sub>
                            <m:r>
                              <a:rPr lang="en-US" sz="1500" b="1" i="1">
                                <a:latin typeface="Cambria Math"/>
                              </a:rPr>
                              <m:t>𝟑</m:t>
                            </m:r>
                          </m:sub>
                        </m:sSub>
                        <m:r>
                          <a:rPr lang="en-US" sz="1500" b="1" i="1">
                            <a:latin typeface="Cambria Math"/>
                          </a:rPr>
                          <m:t>)</m:t>
                        </m:r>
                      </m:oMath>
                    </m:oMathPara>
                  </a14:m>
                  <a:endParaRPr lang="en-US" sz="1500" b="1" dirty="0"/>
                </a:p>
              </p:txBody>
            </p:sp>
          </mc:Choice>
          <mc:Fallback xmlns="">
            <p:sp>
              <p:nvSpPr>
                <p:cNvPr id="104" name="TextBox 103"/>
                <p:cNvSpPr txBox="1">
                  <a:spLocks noRot="1" noChangeAspect="1" noMove="1" noResize="1" noEditPoints="1" noAdjustHandles="1" noChangeArrowheads="1" noChangeShapeType="1" noTextEdit="1"/>
                </p:cNvSpPr>
                <p:nvPr/>
              </p:nvSpPr>
              <p:spPr>
                <a:xfrm>
                  <a:off x="4503949" y="4207713"/>
                  <a:ext cx="869149" cy="323165"/>
                </a:xfrm>
                <a:prstGeom prst="rect">
                  <a:avLst/>
                </a:prstGeom>
                <a:blipFill rotWithShape="0">
                  <a:blip r:embed="rId13"/>
                  <a:stretch>
                    <a:fillRect b="-113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TextBox 104"/>
                <p:cNvSpPr txBox="1"/>
                <p:nvPr/>
              </p:nvSpPr>
              <p:spPr>
                <a:xfrm>
                  <a:off x="3620265" y="3685248"/>
                  <a:ext cx="575799" cy="3332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00" b="1" i="1">
                                <a:latin typeface="Cambria Math" panose="02040503050406030204" pitchFamily="18" charset="0"/>
                              </a:rPr>
                            </m:ctrlPr>
                          </m:sSubPr>
                          <m:e>
                            <m:r>
                              <a:rPr lang="en-US" sz="1500" b="1" i="1">
                                <a:latin typeface="Cambria Math"/>
                              </a:rPr>
                              <m:t>𝑫</m:t>
                            </m:r>
                          </m:e>
                          <m:sub>
                            <m:r>
                              <a:rPr lang="en-US" sz="1500" b="1" i="1">
                                <a:latin typeface="Cambria Math"/>
                              </a:rPr>
                              <m:t>𝟑</m:t>
                            </m:r>
                            <m:r>
                              <a:rPr lang="en-US" sz="1500" b="1" i="1">
                                <a:latin typeface="Cambria Math"/>
                              </a:rPr>
                              <m:t>,</m:t>
                            </m:r>
                            <m:r>
                              <a:rPr lang="en-US" sz="1500" b="1" i="1">
                                <a:latin typeface="Cambria Math"/>
                              </a:rPr>
                              <m:t>𝟏</m:t>
                            </m:r>
                          </m:sub>
                        </m:sSub>
                      </m:oMath>
                    </m:oMathPara>
                  </a14:m>
                  <a:endParaRPr lang="en-US" sz="1500" b="1" dirty="0"/>
                </a:p>
              </p:txBody>
            </p:sp>
          </mc:Choice>
          <mc:Fallback xmlns="">
            <p:sp>
              <p:nvSpPr>
                <p:cNvPr id="105" name="TextBox 104"/>
                <p:cNvSpPr txBox="1">
                  <a:spLocks noRot="1" noChangeAspect="1" noMove="1" noResize="1" noEditPoints="1" noAdjustHandles="1" noChangeArrowheads="1" noChangeShapeType="1" noTextEdit="1"/>
                </p:cNvSpPr>
                <p:nvPr/>
              </p:nvSpPr>
              <p:spPr>
                <a:xfrm>
                  <a:off x="3620265" y="3685248"/>
                  <a:ext cx="477567" cy="273088"/>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TextBox 105"/>
                <p:cNvSpPr txBox="1"/>
                <p:nvPr/>
              </p:nvSpPr>
              <p:spPr>
                <a:xfrm>
                  <a:off x="5347468" y="3515525"/>
                  <a:ext cx="575799" cy="33323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500" b="1" i="1">
                                <a:latin typeface="Cambria Math" panose="02040503050406030204" pitchFamily="18" charset="0"/>
                              </a:rPr>
                            </m:ctrlPr>
                          </m:sSubPr>
                          <m:e>
                            <m:r>
                              <a:rPr lang="en-US" sz="1500" b="1" i="1">
                                <a:latin typeface="Cambria Math"/>
                              </a:rPr>
                              <m:t>𝑫</m:t>
                            </m:r>
                          </m:e>
                          <m:sub>
                            <m:r>
                              <a:rPr lang="en-US" sz="1500" b="1" i="1">
                                <a:latin typeface="Cambria Math"/>
                              </a:rPr>
                              <m:t>𝟑</m:t>
                            </m:r>
                            <m:r>
                              <a:rPr lang="en-US" sz="1500" b="1" i="1">
                                <a:latin typeface="Cambria Math"/>
                              </a:rPr>
                              <m:t>,</m:t>
                            </m:r>
                            <m:r>
                              <a:rPr lang="en-US" sz="1500" b="1" i="1">
                                <a:latin typeface="Cambria Math"/>
                              </a:rPr>
                              <m:t>𝟐</m:t>
                            </m:r>
                          </m:sub>
                        </m:sSub>
                      </m:oMath>
                    </m:oMathPara>
                  </a14:m>
                  <a:endParaRPr lang="en-US" sz="1500" b="1" dirty="0"/>
                </a:p>
              </p:txBody>
            </p:sp>
          </mc:Choice>
          <mc:Fallback xmlns="">
            <p:sp>
              <p:nvSpPr>
                <p:cNvPr id="106" name="TextBox 105"/>
                <p:cNvSpPr txBox="1">
                  <a:spLocks noRot="1" noChangeAspect="1" noMove="1" noResize="1" noEditPoints="1" noAdjustHandles="1" noChangeArrowheads="1" noChangeShapeType="1" noTextEdit="1"/>
                </p:cNvSpPr>
                <p:nvPr/>
              </p:nvSpPr>
              <p:spPr>
                <a:xfrm>
                  <a:off x="5347468" y="3515525"/>
                  <a:ext cx="575799" cy="333233"/>
                </a:xfrm>
                <a:prstGeom prst="rect">
                  <a:avLst/>
                </a:prstGeom>
                <a:blipFill rotWithShape="0">
                  <a:blip r:embed="rId15"/>
                  <a:stretch>
                    <a:fillRect/>
                  </a:stretch>
                </a:blipFill>
              </p:spPr>
              <p:txBody>
                <a:bodyPr/>
                <a:lstStyle/>
                <a:p>
                  <a:r>
                    <a:rPr lang="en-US">
                      <a:noFill/>
                    </a:rPr>
                    <a:t> </a:t>
                  </a:r>
                </a:p>
              </p:txBody>
            </p:sp>
          </mc:Fallback>
        </mc:AlternateContent>
      </p:grpSp>
      <p:sp>
        <p:nvSpPr>
          <p:cNvPr id="4" name="Slide Number Placeholder 3"/>
          <p:cNvSpPr>
            <a:spLocks noGrp="1"/>
          </p:cNvSpPr>
          <p:nvPr>
            <p:ph type="sldNum" sz="quarter" idx="12"/>
          </p:nvPr>
        </p:nvSpPr>
        <p:spPr/>
        <p:txBody>
          <a:bodyPr/>
          <a:lstStyle/>
          <a:p>
            <a:fld id="{6046C4E9-6070-4511-A1E7-F763F4F93923}" type="slidenum">
              <a:rPr lang="en-US" smtClean="0"/>
              <a:t>86</a:t>
            </a:fld>
            <a:endParaRPr lang="en-US" dirty="0"/>
          </a:p>
        </p:txBody>
      </p:sp>
    </p:spTree>
    <p:extLst>
      <p:ext uri="{BB962C8B-B14F-4D97-AF65-F5344CB8AC3E}">
        <p14:creationId xmlns:p14="http://schemas.microsoft.com/office/powerpoint/2010/main" val="216628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a:xfrm>
            <a:off x="628649" y="1825625"/>
            <a:ext cx="8422217" cy="4351338"/>
          </a:xfrm>
        </p:spPr>
        <p:txBody>
          <a:bodyPr/>
          <a:lstStyle/>
          <a:p>
            <a:r>
              <a:rPr lang="en-US" sz="3200" dirty="0"/>
              <a:t>Accurate estimation of the Doppler shift</a:t>
            </a:r>
          </a:p>
          <a:p>
            <a:r>
              <a:rPr lang="en-US" sz="3200" dirty="0"/>
              <a:t>Locate the device </a:t>
            </a:r>
            <a:br>
              <a:rPr lang="en-US" sz="3200" dirty="0"/>
            </a:br>
            <a:r>
              <a:rPr lang="en-US" dirty="0"/>
              <a:t>(Assume speaker distance &amp; initial position known)</a:t>
            </a:r>
            <a:endParaRPr lang="en-US" sz="3200" dirty="0"/>
          </a:p>
          <a:p>
            <a:r>
              <a:rPr lang="en-US" sz="3200" dirty="0">
                <a:solidFill>
                  <a:schemeClr val="accent2">
                    <a:lumMod val="75000"/>
                  </a:schemeClr>
                </a:solidFill>
              </a:rPr>
              <a:t>Finding the distance between speakers</a:t>
            </a:r>
          </a:p>
        </p:txBody>
      </p:sp>
      <p:sp>
        <p:nvSpPr>
          <p:cNvPr id="4" name="Slide Number Placeholder 3"/>
          <p:cNvSpPr>
            <a:spLocks noGrp="1"/>
          </p:cNvSpPr>
          <p:nvPr>
            <p:ph type="sldNum" sz="quarter" idx="12"/>
          </p:nvPr>
        </p:nvSpPr>
        <p:spPr/>
        <p:txBody>
          <a:bodyPr/>
          <a:lstStyle/>
          <a:p>
            <a:fld id="{6046C4E9-6070-4511-A1E7-F763F4F93923}" type="slidenum">
              <a:rPr lang="en-US" smtClean="0"/>
              <a:t>87</a:t>
            </a:fld>
            <a:endParaRPr lang="en-US"/>
          </a:p>
        </p:txBody>
      </p:sp>
    </p:spTree>
    <p:extLst>
      <p:ext uri="{BB962C8B-B14F-4D97-AF65-F5344CB8AC3E}">
        <p14:creationId xmlns:p14="http://schemas.microsoft.com/office/powerpoint/2010/main" val="6615027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Finding the distance between speakers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49" y="1825625"/>
                <a:ext cx="8117417" cy="4351338"/>
              </a:xfrm>
            </p:spPr>
            <p:txBody>
              <a:bodyPr>
                <a:normAutofit/>
              </a:bodyPr>
              <a:lstStyle/>
              <a:p>
                <a:r>
                  <a:rPr lang="en-US" sz="2400" dirty="0"/>
                  <a:t>Calibration to find the exact speaker distance using Doppler</a:t>
                </a:r>
              </a:p>
              <a:p>
                <a:r>
                  <a:rPr lang="en-US" sz="2400" dirty="0"/>
                  <a:t>Moves the device from left to right</a:t>
                </a:r>
              </a:p>
              <a:p>
                <a:pPr lvl="1"/>
                <a:r>
                  <a:rPr lang="en-US" sz="2000" dirty="0"/>
                  <a:t>T</a:t>
                </a:r>
                <a:r>
                  <a:rPr lang="en-US" sz="2000" baseline="-25000" dirty="0"/>
                  <a:t>1</a:t>
                </a:r>
                <a:r>
                  <a:rPr lang="en-US" sz="2000" dirty="0"/>
                  <a:t>: </a:t>
                </a:r>
                <a14:m>
                  <m:oMath xmlns:m="http://schemas.openxmlformats.org/officeDocument/2006/math">
                    <m:sSubSup>
                      <m:sSubSupPr>
                        <m:ctrlPr>
                          <a:rPr lang="en-US" altLang="ko-KR" sz="2000" i="1">
                            <a:latin typeface="Cambria Math" panose="02040503050406030204" pitchFamily="18" charset="0"/>
                          </a:rPr>
                        </m:ctrlPr>
                      </m:sSubSupPr>
                      <m:e>
                        <m:r>
                          <a:rPr lang="en-US" altLang="ko-KR" sz="2000" i="1">
                            <a:latin typeface="Cambria Math"/>
                          </a:rPr>
                          <m:t>𝐹</m:t>
                        </m:r>
                      </m:e>
                      <m:sub>
                        <m:r>
                          <a:rPr lang="en-US" altLang="ko-KR" sz="2000" i="1">
                            <a:latin typeface="Cambria Math"/>
                          </a:rPr>
                          <m:t>𝑠</m:t>
                        </m:r>
                      </m:sub>
                      <m:sup>
                        <m:r>
                          <a:rPr lang="en-US" altLang="ko-KR" sz="2000" i="1">
                            <a:latin typeface="Cambria Math"/>
                          </a:rPr>
                          <m:t>1</m:t>
                        </m:r>
                      </m:sup>
                    </m:sSubSup>
                  </m:oMath>
                </a14:m>
                <a:r>
                  <a:rPr lang="en-US" sz="2000" dirty="0"/>
                  <a:t> changes from positive to negative</a:t>
                </a:r>
              </a:p>
              <a:p>
                <a:pPr lvl="1"/>
                <a:r>
                  <a:rPr lang="en-US" altLang="ko-KR" sz="2000" dirty="0"/>
                  <a:t>T</a:t>
                </a:r>
                <a:r>
                  <a:rPr lang="en-US" altLang="ko-KR" sz="2000" baseline="-25000" dirty="0"/>
                  <a:t>2</a:t>
                </a:r>
                <a:r>
                  <a:rPr lang="en-US" altLang="ko-KR" sz="2000" dirty="0"/>
                  <a:t>: </a:t>
                </a:r>
                <a14:m>
                  <m:oMath xmlns:m="http://schemas.openxmlformats.org/officeDocument/2006/math">
                    <m:sSubSup>
                      <m:sSubSupPr>
                        <m:ctrlPr>
                          <a:rPr lang="en-US" altLang="ko-KR" sz="2000" i="1">
                            <a:latin typeface="Cambria Math" panose="02040503050406030204" pitchFamily="18" charset="0"/>
                          </a:rPr>
                        </m:ctrlPr>
                      </m:sSubSupPr>
                      <m:e>
                        <m:r>
                          <a:rPr lang="en-US" altLang="ko-KR" sz="2000" i="1">
                            <a:latin typeface="Cambria Math"/>
                          </a:rPr>
                          <m:t>𝐹</m:t>
                        </m:r>
                      </m:e>
                      <m:sub>
                        <m:r>
                          <a:rPr lang="en-US" altLang="ko-KR" sz="2000" i="1">
                            <a:latin typeface="Cambria Math"/>
                          </a:rPr>
                          <m:t>𝑠</m:t>
                        </m:r>
                      </m:sub>
                      <m:sup>
                        <m:r>
                          <a:rPr lang="en-US" altLang="ko-KR" sz="2000" i="1">
                            <a:latin typeface="Cambria Math"/>
                          </a:rPr>
                          <m:t>2</m:t>
                        </m:r>
                      </m:sup>
                    </m:sSubSup>
                  </m:oMath>
                </a14:m>
                <a:r>
                  <a:rPr lang="en-US" altLang="ko-KR" sz="2000" dirty="0"/>
                  <a:t> changes from positive to negative</a:t>
                </a:r>
                <a:endParaRPr lang="en-US" sz="2000" dirty="0"/>
              </a:p>
              <a:p>
                <a:r>
                  <a:rPr lang="en-US" sz="2400" dirty="0"/>
                  <a:t>Measure the distance using Doppler shift between </a:t>
                </a:r>
                <a:r>
                  <a:rPr lang="en-US" sz="2400" dirty="0" err="1"/>
                  <a:t>T</a:t>
                </a:r>
                <a:r>
                  <a:rPr lang="en-US" sz="2400" baseline="-25000" dirty="0" err="1"/>
                  <a:t>1</a:t>
                </a:r>
                <a:r>
                  <a:rPr lang="en-US" sz="2400" dirty="0"/>
                  <a:t> and </a:t>
                </a:r>
                <a:r>
                  <a:rPr lang="en-US" sz="2400" dirty="0" err="1"/>
                  <a:t>T</a:t>
                </a:r>
                <a:r>
                  <a:rPr lang="en-US" sz="2400" baseline="-25000" dirty="0" err="1"/>
                  <a:t>2</a:t>
                </a:r>
                <a:endParaRPr lang="en-US" sz="2400" baseline="-25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49" y="1825625"/>
                <a:ext cx="8117417" cy="4351338"/>
              </a:xfrm>
              <a:blipFill rotWithShape="0">
                <a:blip r:embed="rId3"/>
                <a:stretch>
                  <a:fillRect l="-976" t="-1961"/>
                </a:stretch>
              </a:blipFill>
            </p:spPr>
            <p:txBody>
              <a:bodyPr/>
              <a:lstStyle/>
              <a:p>
                <a:r>
                  <a:rPr lang="en-US">
                    <a:noFill/>
                  </a:rPr>
                  <a:t> </a:t>
                </a:r>
              </a:p>
            </p:txBody>
          </p:sp>
        </mc:Fallback>
      </mc:AlternateContent>
      <p:pic>
        <p:nvPicPr>
          <p:cNvPr id="5" name="Picture 4" descr="C:\temp\tv_top.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5625" b="36459"/>
          <a:stretch/>
        </p:blipFill>
        <p:spPr bwMode="auto">
          <a:xfrm>
            <a:off x="698817" y="4206619"/>
            <a:ext cx="3210955" cy="67229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p:cNvGrpSpPr/>
          <p:nvPr/>
        </p:nvGrpSpPr>
        <p:grpSpPr>
          <a:xfrm>
            <a:off x="453929" y="5546266"/>
            <a:ext cx="3864071" cy="587599"/>
            <a:chOff x="453929" y="5546266"/>
            <a:chExt cx="3864071" cy="587599"/>
          </a:xfrm>
        </p:grpSpPr>
        <p:cxnSp>
          <p:nvCxnSpPr>
            <p:cNvPr id="11" name="직선 화살표 연결선 9"/>
            <p:cNvCxnSpPr/>
            <p:nvPr/>
          </p:nvCxnSpPr>
          <p:spPr>
            <a:xfrm flipV="1">
              <a:off x="453929" y="5583918"/>
              <a:ext cx="3864071"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직선 화살표 연결선 12"/>
            <p:cNvCxnSpPr/>
            <p:nvPr/>
          </p:nvCxnSpPr>
          <p:spPr>
            <a:xfrm flipV="1">
              <a:off x="914784" y="5546266"/>
              <a:ext cx="0" cy="103589"/>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p:cNvSpPr txBox="1"/>
                <p:nvPr/>
              </p:nvSpPr>
              <p:spPr>
                <a:xfrm>
                  <a:off x="710030" y="5672200"/>
                  <a:ext cx="538737"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a:rPr>
                              <m:t>𝑇</m:t>
                            </m:r>
                          </m:e>
                          <m:sub>
                            <m:r>
                              <a:rPr lang="en-US" sz="2400" i="1">
                                <a:latin typeface="Cambria Math"/>
                              </a:rPr>
                              <m:t>1</m:t>
                            </m:r>
                          </m:sub>
                        </m:sSub>
                      </m:oMath>
                    </m:oMathPara>
                  </a14:m>
                  <a:endParaRPr lang="en-US" sz="2400" dirty="0"/>
                </a:p>
              </p:txBody>
            </p:sp>
          </mc:Choice>
          <mc:Fallback xmlns="">
            <p:sp>
              <p:nvSpPr>
                <p:cNvPr id="17" name="TextBox 16"/>
                <p:cNvSpPr txBox="1">
                  <a:spLocks noRot="1" noChangeAspect="1" noMove="1" noResize="1" noEditPoints="1" noAdjustHandles="1" noChangeArrowheads="1" noChangeShapeType="1" noTextEdit="1"/>
                </p:cNvSpPr>
                <p:nvPr/>
              </p:nvSpPr>
              <p:spPr>
                <a:xfrm>
                  <a:off x="710030" y="5672200"/>
                  <a:ext cx="538737" cy="461665"/>
                </a:xfrm>
                <a:prstGeom prst="rect">
                  <a:avLst/>
                </a:prstGeom>
                <a:blipFill rotWithShape="0">
                  <a:blip r:embed="rId5"/>
                  <a:stretch>
                    <a:fillRect b="-1316"/>
                  </a:stretch>
                </a:blipFill>
              </p:spPr>
              <p:txBody>
                <a:bodyPr/>
                <a:lstStyle/>
                <a:p>
                  <a:r>
                    <a:rPr lang="en-US">
                      <a:noFill/>
                    </a:rPr>
                    <a:t> </a:t>
                  </a:r>
                </a:p>
              </p:txBody>
            </p:sp>
          </mc:Fallback>
        </mc:AlternateContent>
      </p:grpSp>
      <p:grpSp>
        <p:nvGrpSpPr>
          <p:cNvPr id="36" name="Group 35"/>
          <p:cNvGrpSpPr/>
          <p:nvPr/>
        </p:nvGrpSpPr>
        <p:grpSpPr>
          <a:xfrm>
            <a:off x="3529745" y="5545274"/>
            <a:ext cx="545855" cy="594013"/>
            <a:chOff x="3529745" y="5545274"/>
            <a:chExt cx="545855" cy="594013"/>
          </a:xfrm>
        </p:grpSpPr>
        <p:cxnSp>
          <p:nvCxnSpPr>
            <p:cNvPr id="15" name="직선 화살표 연결선 13"/>
            <p:cNvCxnSpPr/>
            <p:nvPr/>
          </p:nvCxnSpPr>
          <p:spPr>
            <a:xfrm flipV="1">
              <a:off x="3760837" y="5545274"/>
              <a:ext cx="0" cy="103589"/>
            </a:xfrm>
            <a:prstGeom prst="straightConnector1">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p:cNvSpPr txBox="1"/>
                <p:nvPr/>
              </p:nvSpPr>
              <p:spPr>
                <a:xfrm>
                  <a:off x="3529745" y="5677622"/>
                  <a:ext cx="54585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panose="02040503050406030204" pitchFamily="18" charset="0"/>
                              </a:rPr>
                            </m:ctrlPr>
                          </m:sSubPr>
                          <m:e>
                            <m:r>
                              <a:rPr lang="en-US" sz="2400" i="1">
                                <a:latin typeface="Cambria Math"/>
                              </a:rPr>
                              <m:t>𝑇</m:t>
                            </m:r>
                          </m:e>
                          <m:sub>
                            <m:r>
                              <a:rPr lang="en-US" sz="2400" i="1">
                                <a:latin typeface="Cambria Math"/>
                              </a:rPr>
                              <m:t>2</m:t>
                            </m:r>
                          </m:sub>
                        </m:sSub>
                      </m:oMath>
                    </m:oMathPara>
                  </a14:m>
                  <a:endParaRPr lang="en-US" sz="2400" dirty="0"/>
                </a:p>
              </p:txBody>
            </p:sp>
          </mc:Choice>
          <mc:Fallback xmlns="">
            <p:sp>
              <p:nvSpPr>
                <p:cNvPr id="18" name="TextBox 17"/>
                <p:cNvSpPr txBox="1">
                  <a:spLocks noRot="1" noChangeAspect="1" noMove="1" noResize="1" noEditPoints="1" noAdjustHandles="1" noChangeArrowheads="1" noChangeShapeType="1" noTextEdit="1"/>
                </p:cNvSpPr>
                <p:nvPr/>
              </p:nvSpPr>
              <p:spPr>
                <a:xfrm>
                  <a:off x="3529745" y="5677622"/>
                  <a:ext cx="545855" cy="461665"/>
                </a:xfrm>
                <a:prstGeom prst="rect">
                  <a:avLst/>
                </a:prstGeom>
                <a:blipFill rotWithShape="0">
                  <a:blip r:embed="rId6"/>
                  <a:stretch>
                    <a:fillRect b="-1316"/>
                  </a:stretch>
                </a:blipFill>
              </p:spPr>
              <p:txBody>
                <a:bodyPr/>
                <a:lstStyle/>
                <a:p>
                  <a:r>
                    <a:rPr lang="en-US">
                      <a:noFill/>
                    </a:rPr>
                    <a:t> </a:t>
                  </a:r>
                </a:p>
              </p:txBody>
            </p:sp>
          </mc:Fallback>
        </mc:AlternateContent>
      </p:grpSp>
      <p:pic>
        <p:nvPicPr>
          <p:cNvPr id="24" name="Picture 6" descr="C:\temp\tnav-touch-phones.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72100"/>
          <a:stretch/>
        </p:blipFill>
        <p:spPr bwMode="auto">
          <a:xfrm rot="5400000">
            <a:off x="-58137" y="5016591"/>
            <a:ext cx="640080" cy="38405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6046C4E9-6070-4511-A1E7-F763F4F93923}" type="slidenum">
              <a:rPr lang="en-US" smtClean="0"/>
              <a:t>88</a:t>
            </a:fld>
            <a:endParaRPr lang="en-US"/>
          </a:p>
        </p:txBody>
      </p:sp>
      <p:pic>
        <p:nvPicPr>
          <p:cNvPr id="10" name="Picture 9"/>
          <p:cNvPicPr>
            <a:picLocks noChangeAspect="1"/>
          </p:cNvPicPr>
          <p:nvPr/>
        </p:nvPicPr>
        <p:blipFill>
          <a:blip r:embed="rId8"/>
          <a:stretch>
            <a:fillRect/>
          </a:stretch>
        </p:blipFill>
        <p:spPr>
          <a:xfrm>
            <a:off x="4640705" y="4206619"/>
            <a:ext cx="4572000" cy="2292829"/>
          </a:xfrm>
          <a:prstGeom prst="rect">
            <a:avLst/>
          </a:prstGeom>
        </p:spPr>
      </p:pic>
      <p:sp>
        <p:nvSpPr>
          <p:cNvPr id="12" name="Oval 11"/>
          <p:cNvSpPr/>
          <p:nvPr/>
        </p:nvSpPr>
        <p:spPr>
          <a:xfrm>
            <a:off x="779510" y="4517369"/>
            <a:ext cx="258550" cy="23706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647499" y="4549907"/>
            <a:ext cx="258550" cy="23706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29" name="Straight Arrow Connector 28"/>
          <p:cNvCxnSpPr/>
          <p:nvPr/>
        </p:nvCxnSpPr>
        <p:spPr>
          <a:xfrm>
            <a:off x="531916" y="4288984"/>
            <a:ext cx="297234" cy="253782"/>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98361" y="3921859"/>
            <a:ext cx="1203919" cy="400110"/>
          </a:xfrm>
          <a:prstGeom prst="rect">
            <a:avLst/>
          </a:prstGeom>
          <a:noFill/>
        </p:spPr>
        <p:txBody>
          <a:bodyPr wrap="none" rtlCol="0">
            <a:spAutoFit/>
          </a:bodyPr>
          <a:lstStyle/>
          <a:p>
            <a:r>
              <a:rPr lang="en-US" sz="2000" dirty="0">
                <a:solidFill>
                  <a:srgbClr val="FF0000"/>
                </a:solidFill>
              </a:rPr>
              <a:t>Speaker 1</a:t>
            </a:r>
          </a:p>
        </p:txBody>
      </p:sp>
      <p:cxnSp>
        <p:nvCxnSpPr>
          <p:cNvPr id="31" name="Straight Arrow Connector 30"/>
          <p:cNvCxnSpPr/>
          <p:nvPr/>
        </p:nvCxnSpPr>
        <p:spPr>
          <a:xfrm>
            <a:off x="3481924" y="4263587"/>
            <a:ext cx="297234" cy="253782"/>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3007705" y="3913856"/>
            <a:ext cx="1203919" cy="400110"/>
          </a:xfrm>
          <a:prstGeom prst="rect">
            <a:avLst/>
          </a:prstGeom>
          <a:noFill/>
        </p:spPr>
        <p:txBody>
          <a:bodyPr wrap="none" rtlCol="0">
            <a:spAutoFit/>
          </a:bodyPr>
          <a:lstStyle/>
          <a:p>
            <a:r>
              <a:rPr lang="en-US" sz="2000" dirty="0">
                <a:solidFill>
                  <a:srgbClr val="FF0000"/>
                </a:solidFill>
              </a:rPr>
              <a:t>Speaker 2</a:t>
            </a:r>
          </a:p>
        </p:txBody>
      </p:sp>
      <p:pic>
        <p:nvPicPr>
          <p:cNvPr id="33" name="Picture 6" descr="C:\temp\tnav-touch-phones.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72100"/>
          <a:stretch/>
        </p:blipFill>
        <p:spPr bwMode="auto">
          <a:xfrm rot="5400000">
            <a:off x="630377" y="5025538"/>
            <a:ext cx="640080" cy="38405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C:\temp\tnav-touch-phones.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72100"/>
          <a:stretch/>
        </p:blipFill>
        <p:spPr bwMode="auto">
          <a:xfrm rot="5400000">
            <a:off x="3481650" y="5039389"/>
            <a:ext cx="640080" cy="384052"/>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6490096" y="4363964"/>
            <a:ext cx="1806872" cy="16425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393398" y="4900489"/>
            <a:ext cx="150876" cy="150876"/>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 name="Oval 26"/>
          <p:cNvSpPr/>
          <p:nvPr/>
        </p:nvSpPr>
        <p:spPr>
          <a:xfrm>
            <a:off x="8211309" y="4900487"/>
            <a:ext cx="150876" cy="150876"/>
          </a:xfrm>
          <a:prstGeom prst="ellipse">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406456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7.40741E-7 L 0.44913 -0.00023 " pathEditMode="relative" rAng="0" ptsTypes="AA">
                                      <p:cBhvr>
                                        <p:cTn id="6" dur="2000" fill="hold"/>
                                        <p:tgtEl>
                                          <p:spTgt spid="24"/>
                                        </p:tgtEl>
                                        <p:attrNameLst>
                                          <p:attrName>ppt_x</p:attrName>
                                          <p:attrName>ppt_y</p:attrName>
                                        </p:attrNameLst>
                                      </p:cBhvr>
                                      <p:rCtr x="22448" y="-23"/>
                                    </p:animMotion>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33"/>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6" grpId="0" animBg="1"/>
      <p:bldP spid="2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Drawing evaluation</a:t>
            </a:r>
          </a:p>
        </p:txBody>
      </p:sp>
      <p:sp>
        <p:nvSpPr>
          <p:cNvPr id="3" name="Content Placeholder 2"/>
          <p:cNvSpPr>
            <a:spLocks noGrp="1"/>
          </p:cNvSpPr>
          <p:nvPr>
            <p:ph idx="1"/>
          </p:nvPr>
        </p:nvSpPr>
        <p:spPr>
          <a:xfrm>
            <a:off x="628650" y="1825625"/>
            <a:ext cx="5289550" cy="4351338"/>
          </a:xfrm>
        </p:spPr>
        <p:txBody>
          <a:bodyPr/>
          <a:lstStyle/>
          <a:p>
            <a:r>
              <a:rPr lang="en-US" dirty="0"/>
              <a:t>Drawing error</a:t>
            </a:r>
          </a:p>
          <a:p>
            <a:pPr lvl="1"/>
            <a:r>
              <a:rPr lang="en-US" dirty="0"/>
              <a:t>The distance between original shape and the drawn image</a:t>
            </a:r>
          </a:p>
          <a:p>
            <a:endParaRPr lang="en-US" dirty="0"/>
          </a:p>
        </p:txBody>
      </p:sp>
      <p:sp>
        <p:nvSpPr>
          <p:cNvPr id="4" name="TextBox 3"/>
          <p:cNvSpPr txBox="1"/>
          <p:nvPr/>
        </p:nvSpPr>
        <p:spPr>
          <a:xfrm>
            <a:off x="3967459" y="5545049"/>
            <a:ext cx="1228221" cy="400110"/>
          </a:xfrm>
          <a:prstGeom prst="rect">
            <a:avLst/>
          </a:prstGeom>
          <a:noFill/>
        </p:spPr>
        <p:txBody>
          <a:bodyPr wrap="none" rtlCol="0">
            <a:spAutoFit/>
          </a:bodyPr>
          <a:lstStyle/>
          <a:p>
            <a:r>
              <a:rPr lang="en-US" sz="2000" b="1" dirty="0" err="1"/>
              <a:t>AAMouse</a:t>
            </a:r>
            <a:endParaRPr lang="en-US" sz="2000" b="1" dirty="0"/>
          </a:p>
        </p:txBody>
      </p:sp>
      <p:sp>
        <p:nvSpPr>
          <p:cNvPr id="5" name="TextBox 4"/>
          <p:cNvSpPr txBox="1"/>
          <p:nvPr/>
        </p:nvSpPr>
        <p:spPr>
          <a:xfrm>
            <a:off x="937441" y="5523195"/>
            <a:ext cx="998158" cy="400110"/>
          </a:xfrm>
          <a:prstGeom prst="rect">
            <a:avLst/>
          </a:prstGeom>
          <a:noFill/>
        </p:spPr>
        <p:txBody>
          <a:bodyPr wrap="none" rtlCol="0">
            <a:spAutoFit/>
          </a:bodyPr>
          <a:lstStyle/>
          <a:p>
            <a:r>
              <a:rPr lang="en-US" sz="2000" b="1" dirty="0"/>
              <a:t>Camera</a:t>
            </a:r>
          </a:p>
        </p:txBody>
      </p:sp>
      <p:sp>
        <p:nvSpPr>
          <p:cNvPr id="6" name="TextBox 5"/>
          <p:cNvSpPr txBox="1"/>
          <p:nvPr/>
        </p:nvSpPr>
        <p:spPr>
          <a:xfrm>
            <a:off x="6906365" y="5523195"/>
            <a:ext cx="1306576" cy="400110"/>
          </a:xfrm>
          <a:prstGeom prst="rect">
            <a:avLst/>
          </a:prstGeom>
          <a:noFill/>
        </p:spPr>
        <p:txBody>
          <a:bodyPr wrap="none" rtlCol="0">
            <a:spAutoFit/>
          </a:bodyPr>
          <a:lstStyle/>
          <a:p>
            <a:r>
              <a:rPr lang="en-US" sz="2000" b="1" dirty="0"/>
              <a:t>Gyroscope</a:t>
            </a:r>
          </a:p>
        </p:txBody>
      </p:sp>
      <p:sp>
        <p:nvSpPr>
          <p:cNvPr id="14" name="TextBox 13"/>
          <p:cNvSpPr txBox="1"/>
          <p:nvPr/>
        </p:nvSpPr>
        <p:spPr>
          <a:xfrm>
            <a:off x="1994514" y="5968828"/>
            <a:ext cx="5174109" cy="400110"/>
          </a:xfrm>
          <a:prstGeom prst="rect">
            <a:avLst/>
          </a:prstGeom>
          <a:noFill/>
        </p:spPr>
        <p:txBody>
          <a:bodyPr wrap="none" rtlCol="0">
            <a:spAutoFit/>
          </a:bodyPr>
          <a:lstStyle/>
          <a:p>
            <a:r>
              <a:rPr lang="en-US" altLang="ko-KR" sz="2000" b="1" dirty="0"/>
              <a:t>Samples from the 80</a:t>
            </a:r>
            <a:r>
              <a:rPr lang="en-US" altLang="ko-KR" sz="2000" b="1" baseline="30000" dirty="0"/>
              <a:t>th</a:t>
            </a:r>
            <a:r>
              <a:rPr lang="en-US" altLang="ko-KR" sz="2000" b="1" dirty="0"/>
              <a:t> percentile drawing error</a:t>
            </a:r>
            <a:endParaRPr lang="ko-KR" altLang="en-US" sz="2000" b="1" dirty="0"/>
          </a:p>
        </p:txBody>
      </p:sp>
      <p:sp>
        <p:nvSpPr>
          <p:cNvPr id="15" name="Slide Number Placeholder 14"/>
          <p:cNvSpPr>
            <a:spLocks noGrp="1"/>
          </p:cNvSpPr>
          <p:nvPr>
            <p:ph type="sldNum" sz="quarter" idx="12"/>
          </p:nvPr>
        </p:nvSpPr>
        <p:spPr/>
        <p:txBody>
          <a:bodyPr/>
          <a:lstStyle/>
          <a:p>
            <a:fld id="{6046C4E9-6070-4511-A1E7-F763F4F93923}" type="slidenum">
              <a:rPr lang="en-US" smtClean="0"/>
              <a:t>89</a:t>
            </a:fld>
            <a:endParaRPr lang="en-US"/>
          </a:p>
        </p:txBody>
      </p:sp>
      <p:pic>
        <p:nvPicPr>
          <p:cNvPr id="16" name="Picture 15"/>
          <p:cNvPicPr>
            <a:picLocks noChangeAspect="1"/>
          </p:cNvPicPr>
          <p:nvPr/>
        </p:nvPicPr>
        <p:blipFill>
          <a:blip r:embed="rId2"/>
          <a:stretch>
            <a:fillRect/>
          </a:stretch>
        </p:blipFill>
        <p:spPr>
          <a:xfrm>
            <a:off x="43797" y="4151595"/>
            <a:ext cx="1463040" cy="1463760"/>
          </a:xfrm>
          <a:prstGeom prst="rect">
            <a:avLst/>
          </a:prstGeom>
        </p:spPr>
      </p:pic>
      <p:pic>
        <p:nvPicPr>
          <p:cNvPr id="17" name="Picture 16"/>
          <p:cNvPicPr>
            <a:picLocks noChangeAspect="1"/>
          </p:cNvPicPr>
          <p:nvPr/>
        </p:nvPicPr>
        <p:blipFill>
          <a:blip r:embed="rId3"/>
          <a:stretch>
            <a:fillRect/>
          </a:stretch>
        </p:blipFill>
        <p:spPr>
          <a:xfrm>
            <a:off x="6053463" y="4151595"/>
            <a:ext cx="1463040" cy="1463760"/>
          </a:xfrm>
          <a:prstGeom prst="rect">
            <a:avLst/>
          </a:prstGeom>
        </p:spPr>
      </p:pic>
      <p:pic>
        <p:nvPicPr>
          <p:cNvPr id="18" name="Picture 17"/>
          <p:cNvPicPr>
            <a:picLocks noChangeAspect="1"/>
          </p:cNvPicPr>
          <p:nvPr/>
        </p:nvPicPr>
        <p:blipFill>
          <a:blip r:embed="rId4"/>
          <a:stretch>
            <a:fillRect/>
          </a:stretch>
        </p:blipFill>
        <p:spPr>
          <a:xfrm>
            <a:off x="2975648" y="4150933"/>
            <a:ext cx="1463040" cy="1463760"/>
          </a:xfrm>
          <a:prstGeom prst="rect">
            <a:avLst/>
          </a:prstGeom>
        </p:spPr>
      </p:pic>
      <p:pic>
        <p:nvPicPr>
          <p:cNvPr id="19" name="Picture 18"/>
          <p:cNvPicPr>
            <a:picLocks noChangeAspect="1"/>
          </p:cNvPicPr>
          <p:nvPr/>
        </p:nvPicPr>
        <p:blipFill>
          <a:blip r:embed="rId5"/>
          <a:stretch>
            <a:fillRect/>
          </a:stretch>
        </p:blipFill>
        <p:spPr>
          <a:xfrm>
            <a:off x="1399066" y="4150933"/>
            <a:ext cx="1463040" cy="1463760"/>
          </a:xfrm>
          <a:prstGeom prst="rect">
            <a:avLst/>
          </a:prstGeom>
        </p:spPr>
      </p:pic>
      <p:pic>
        <p:nvPicPr>
          <p:cNvPr id="20" name="Picture 19"/>
          <p:cNvPicPr>
            <a:picLocks noChangeAspect="1"/>
          </p:cNvPicPr>
          <p:nvPr/>
        </p:nvPicPr>
        <p:blipFill>
          <a:blip r:embed="rId6"/>
          <a:stretch>
            <a:fillRect/>
          </a:stretch>
        </p:blipFill>
        <p:spPr>
          <a:xfrm>
            <a:off x="4507460" y="4150933"/>
            <a:ext cx="1463040" cy="1463760"/>
          </a:xfrm>
          <a:prstGeom prst="rect">
            <a:avLst/>
          </a:prstGeom>
        </p:spPr>
      </p:pic>
      <p:pic>
        <p:nvPicPr>
          <p:cNvPr id="21" name="Picture 20"/>
          <p:cNvPicPr>
            <a:picLocks noChangeAspect="1"/>
          </p:cNvPicPr>
          <p:nvPr/>
        </p:nvPicPr>
        <p:blipFill>
          <a:blip r:embed="rId7"/>
          <a:stretch>
            <a:fillRect/>
          </a:stretch>
        </p:blipFill>
        <p:spPr>
          <a:xfrm>
            <a:off x="7559652" y="4150933"/>
            <a:ext cx="1463040" cy="1463760"/>
          </a:xfrm>
          <a:prstGeom prst="rect">
            <a:avLst/>
          </a:prstGeom>
        </p:spPr>
      </p:pic>
      <p:pic>
        <p:nvPicPr>
          <p:cNvPr id="7" name="Picture 6"/>
          <p:cNvPicPr>
            <a:picLocks noChangeAspect="1"/>
          </p:cNvPicPr>
          <p:nvPr/>
        </p:nvPicPr>
        <p:blipFill>
          <a:blip r:embed="rId8"/>
          <a:stretch>
            <a:fillRect/>
          </a:stretch>
        </p:blipFill>
        <p:spPr>
          <a:xfrm>
            <a:off x="5029200" y="1956506"/>
            <a:ext cx="4114800" cy="2063546"/>
          </a:xfrm>
          <a:prstGeom prst="rect">
            <a:avLst/>
          </a:prstGeom>
        </p:spPr>
      </p:pic>
    </p:spTree>
    <p:extLst>
      <p:ext uri="{BB962C8B-B14F-4D97-AF65-F5344CB8AC3E}">
        <p14:creationId xmlns:p14="http://schemas.microsoft.com/office/powerpoint/2010/main" val="1374106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4040DC8-571D-414A-8893-4B56E72E6E08}"/>
              </a:ext>
            </a:extLst>
          </p:cNvPr>
          <p:cNvSpPr/>
          <p:nvPr/>
        </p:nvSpPr>
        <p:spPr>
          <a:xfrm>
            <a:off x="635430" y="1658319"/>
            <a:ext cx="542440" cy="5114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2491787-D333-6440-AE4C-0ED4083AB963}"/>
              </a:ext>
            </a:extLst>
          </p:cNvPr>
          <p:cNvSpPr/>
          <p:nvPr/>
        </p:nvSpPr>
        <p:spPr>
          <a:xfrm>
            <a:off x="4212956" y="1658319"/>
            <a:ext cx="542440" cy="5114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969CEF2C-F15D-1847-BDA2-02B2DE0A4680}"/>
              </a:ext>
            </a:extLst>
          </p:cNvPr>
          <p:cNvCxnSpPr>
            <a:cxnSpLocks/>
          </p:cNvCxnSpPr>
          <p:nvPr/>
        </p:nvCxnSpPr>
        <p:spPr>
          <a:xfrm flipV="1">
            <a:off x="1308831" y="1914042"/>
            <a:ext cx="2767222" cy="1"/>
          </a:xfrm>
          <a:prstGeom prst="line">
            <a:avLst/>
          </a:prstGeom>
          <a:ln w="44450">
            <a:solidFill>
              <a:schemeClr val="accent2">
                <a:lumMod val="75000"/>
              </a:schemeClr>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3965CD5-DA47-1449-8A16-287AD8AABB89}"/>
              </a:ext>
            </a:extLst>
          </p:cNvPr>
          <p:cNvSpPr txBox="1"/>
          <p:nvPr/>
        </p:nvSpPr>
        <p:spPr>
          <a:xfrm>
            <a:off x="-5121" y="2169763"/>
            <a:ext cx="1823542" cy="400110"/>
          </a:xfrm>
          <a:prstGeom prst="rect">
            <a:avLst/>
          </a:prstGeom>
          <a:noFill/>
        </p:spPr>
        <p:txBody>
          <a:bodyPr wrap="square" rtlCol="0">
            <a:spAutoFit/>
          </a:bodyPr>
          <a:lstStyle/>
          <a:p>
            <a:pPr algn="ctr"/>
            <a:r>
              <a:rPr lang="en-US" sz="2000" dirty="0"/>
              <a:t>Signal source</a:t>
            </a:r>
          </a:p>
        </p:txBody>
      </p:sp>
      <p:sp>
        <p:nvSpPr>
          <p:cNvPr id="8" name="TextBox 7">
            <a:extLst>
              <a:ext uri="{FF2B5EF4-FFF2-40B4-BE49-F238E27FC236}">
                <a16:creationId xmlns:a16="http://schemas.microsoft.com/office/drawing/2014/main" id="{651B2FB5-CE70-7645-BE91-6FB053C8B22A}"/>
              </a:ext>
            </a:extLst>
          </p:cNvPr>
          <p:cNvSpPr txBox="1"/>
          <p:nvPr/>
        </p:nvSpPr>
        <p:spPr>
          <a:xfrm>
            <a:off x="3600864" y="2154265"/>
            <a:ext cx="1823542" cy="400110"/>
          </a:xfrm>
          <a:prstGeom prst="rect">
            <a:avLst/>
          </a:prstGeom>
          <a:noFill/>
        </p:spPr>
        <p:txBody>
          <a:bodyPr wrap="square" rtlCol="0">
            <a:spAutoFit/>
          </a:bodyPr>
          <a:lstStyle/>
          <a:p>
            <a:pPr algn="ctr"/>
            <a:r>
              <a:rPr lang="en-US" sz="2000" dirty="0"/>
              <a:t>observer</a:t>
            </a:r>
          </a:p>
        </p:txBody>
      </p:sp>
      <p:sp>
        <p:nvSpPr>
          <p:cNvPr id="9" name="TextBox 8">
            <a:extLst>
              <a:ext uri="{FF2B5EF4-FFF2-40B4-BE49-F238E27FC236}">
                <a16:creationId xmlns:a16="http://schemas.microsoft.com/office/drawing/2014/main" id="{BFBE292B-F74A-B749-8B02-92F0CE971873}"/>
              </a:ext>
            </a:extLst>
          </p:cNvPr>
          <p:cNvSpPr txBox="1"/>
          <p:nvPr/>
        </p:nvSpPr>
        <p:spPr>
          <a:xfrm>
            <a:off x="5632913" y="1739094"/>
            <a:ext cx="3147871" cy="461665"/>
          </a:xfrm>
          <a:prstGeom prst="rect">
            <a:avLst/>
          </a:prstGeom>
          <a:noFill/>
        </p:spPr>
        <p:txBody>
          <a:bodyPr wrap="square" rtlCol="0">
            <a:spAutoFit/>
          </a:bodyPr>
          <a:lstStyle/>
          <a:p>
            <a:pPr algn="ctr"/>
            <a:r>
              <a:rPr lang="en-US" sz="2400" dirty="0"/>
              <a:t>Time of Arrival (</a:t>
            </a:r>
            <a:r>
              <a:rPr lang="en-US" sz="2400" dirty="0" err="1"/>
              <a:t>ToA</a:t>
            </a:r>
            <a:r>
              <a:rPr lang="en-US" sz="2400" dirty="0"/>
              <a:t>)</a:t>
            </a:r>
          </a:p>
        </p:txBody>
      </p:sp>
      <p:sp>
        <p:nvSpPr>
          <p:cNvPr id="10" name="Oval 9">
            <a:extLst>
              <a:ext uri="{FF2B5EF4-FFF2-40B4-BE49-F238E27FC236}">
                <a16:creationId xmlns:a16="http://schemas.microsoft.com/office/drawing/2014/main" id="{028414B6-AA21-B944-997A-68BDAC085C89}"/>
              </a:ext>
            </a:extLst>
          </p:cNvPr>
          <p:cNvSpPr/>
          <p:nvPr/>
        </p:nvSpPr>
        <p:spPr>
          <a:xfrm>
            <a:off x="600618" y="2772319"/>
            <a:ext cx="542440" cy="5114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1D210A38-4E02-F644-93A2-88C933270420}"/>
              </a:ext>
            </a:extLst>
          </p:cNvPr>
          <p:cNvSpPr/>
          <p:nvPr/>
        </p:nvSpPr>
        <p:spPr>
          <a:xfrm>
            <a:off x="3149533" y="3534763"/>
            <a:ext cx="542440" cy="5114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663E420-208C-2442-BAAC-53E97DAFF4E8}"/>
              </a:ext>
            </a:extLst>
          </p:cNvPr>
          <p:cNvCxnSpPr>
            <a:cxnSpLocks/>
          </p:cNvCxnSpPr>
          <p:nvPr/>
        </p:nvCxnSpPr>
        <p:spPr>
          <a:xfrm>
            <a:off x="1274019" y="3028046"/>
            <a:ext cx="1869550" cy="506717"/>
          </a:xfrm>
          <a:prstGeom prst="line">
            <a:avLst/>
          </a:prstGeom>
          <a:ln w="44450">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E71D07B-694D-EF47-9C67-93509F5B530B}"/>
              </a:ext>
            </a:extLst>
          </p:cNvPr>
          <p:cNvSpPr txBox="1"/>
          <p:nvPr/>
        </p:nvSpPr>
        <p:spPr>
          <a:xfrm>
            <a:off x="-39933" y="3283763"/>
            <a:ext cx="1823542" cy="400110"/>
          </a:xfrm>
          <a:prstGeom prst="rect">
            <a:avLst/>
          </a:prstGeom>
          <a:noFill/>
        </p:spPr>
        <p:txBody>
          <a:bodyPr wrap="square" rtlCol="0">
            <a:spAutoFit/>
          </a:bodyPr>
          <a:lstStyle/>
          <a:p>
            <a:pPr algn="ctr"/>
            <a:r>
              <a:rPr lang="en-US" sz="2000" dirty="0"/>
              <a:t>Signal source</a:t>
            </a:r>
          </a:p>
        </p:txBody>
      </p:sp>
      <p:sp>
        <p:nvSpPr>
          <p:cNvPr id="14" name="TextBox 13">
            <a:extLst>
              <a:ext uri="{FF2B5EF4-FFF2-40B4-BE49-F238E27FC236}">
                <a16:creationId xmlns:a16="http://schemas.microsoft.com/office/drawing/2014/main" id="{43CA2367-ECBB-D147-A3ED-1462066F2553}"/>
              </a:ext>
            </a:extLst>
          </p:cNvPr>
          <p:cNvSpPr txBox="1"/>
          <p:nvPr/>
        </p:nvSpPr>
        <p:spPr>
          <a:xfrm>
            <a:off x="2537440" y="4030709"/>
            <a:ext cx="2032049" cy="400110"/>
          </a:xfrm>
          <a:prstGeom prst="rect">
            <a:avLst/>
          </a:prstGeom>
          <a:noFill/>
        </p:spPr>
        <p:txBody>
          <a:bodyPr wrap="square" rtlCol="0">
            <a:spAutoFit/>
          </a:bodyPr>
          <a:lstStyle/>
          <a:p>
            <a:pPr algn="ctr"/>
            <a:r>
              <a:rPr lang="en-US" sz="2000" dirty="0"/>
              <a:t>observer 1</a:t>
            </a:r>
          </a:p>
        </p:txBody>
      </p:sp>
      <p:sp>
        <p:nvSpPr>
          <p:cNvPr id="15" name="TextBox 14">
            <a:extLst>
              <a:ext uri="{FF2B5EF4-FFF2-40B4-BE49-F238E27FC236}">
                <a16:creationId xmlns:a16="http://schemas.microsoft.com/office/drawing/2014/main" id="{CABC2BDB-4951-7A44-A89E-974F9E5E97D3}"/>
              </a:ext>
            </a:extLst>
          </p:cNvPr>
          <p:cNvSpPr txBox="1"/>
          <p:nvPr/>
        </p:nvSpPr>
        <p:spPr>
          <a:xfrm>
            <a:off x="5872143" y="3306195"/>
            <a:ext cx="3147871" cy="830997"/>
          </a:xfrm>
          <a:prstGeom prst="rect">
            <a:avLst/>
          </a:prstGeom>
          <a:noFill/>
        </p:spPr>
        <p:txBody>
          <a:bodyPr wrap="square" rtlCol="0">
            <a:spAutoFit/>
          </a:bodyPr>
          <a:lstStyle>
            <a:defPPr>
              <a:defRPr lang="en-US"/>
            </a:defPPr>
            <a:lvl1pPr algn="ctr">
              <a:defRPr sz="2400"/>
            </a:lvl1pPr>
          </a:lstStyle>
          <a:p>
            <a:r>
              <a:rPr lang="en-US" dirty="0"/>
              <a:t>Time Difference of Arrival (</a:t>
            </a:r>
            <a:r>
              <a:rPr lang="en-US" dirty="0" err="1"/>
              <a:t>TDoA</a:t>
            </a:r>
            <a:r>
              <a:rPr lang="en-US" dirty="0"/>
              <a:t>)</a:t>
            </a:r>
          </a:p>
        </p:txBody>
      </p:sp>
      <p:sp>
        <p:nvSpPr>
          <p:cNvPr id="17" name="Oval 16">
            <a:extLst>
              <a:ext uri="{FF2B5EF4-FFF2-40B4-BE49-F238E27FC236}">
                <a16:creationId xmlns:a16="http://schemas.microsoft.com/office/drawing/2014/main" id="{56C28B23-2905-4C45-B2A1-0707FFC6E560}"/>
              </a:ext>
            </a:extLst>
          </p:cNvPr>
          <p:cNvSpPr/>
          <p:nvPr/>
        </p:nvSpPr>
        <p:spPr>
          <a:xfrm>
            <a:off x="5181582" y="3534763"/>
            <a:ext cx="542440" cy="5114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248DE24-74D4-9647-A8E8-FAE990D42869}"/>
              </a:ext>
            </a:extLst>
          </p:cNvPr>
          <p:cNvSpPr txBox="1"/>
          <p:nvPr/>
        </p:nvSpPr>
        <p:spPr>
          <a:xfrm>
            <a:off x="4569489" y="4017511"/>
            <a:ext cx="2032049" cy="400110"/>
          </a:xfrm>
          <a:prstGeom prst="rect">
            <a:avLst/>
          </a:prstGeom>
          <a:noFill/>
        </p:spPr>
        <p:txBody>
          <a:bodyPr wrap="square" rtlCol="0">
            <a:spAutoFit/>
          </a:bodyPr>
          <a:lstStyle/>
          <a:p>
            <a:pPr algn="ctr"/>
            <a:r>
              <a:rPr lang="en-US" sz="2000" dirty="0"/>
              <a:t>observer2</a:t>
            </a:r>
          </a:p>
        </p:txBody>
      </p:sp>
      <p:sp>
        <p:nvSpPr>
          <p:cNvPr id="28" name="TextBox 27">
            <a:extLst>
              <a:ext uri="{FF2B5EF4-FFF2-40B4-BE49-F238E27FC236}">
                <a16:creationId xmlns:a16="http://schemas.microsoft.com/office/drawing/2014/main" id="{AB32FCD6-90F7-A443-8613-6107F963940F}"/>
              </a:ext>
            </a:extLst>
          </p:cNvPr>
          <p:cNvSpPr txBox="1"/>
          <p:nvPr/>
        </p:nvSpPr>
        <p:spPr>
          <a:xfrm>
            <a:off x="268446" y="413715"/>
            <a:ext cx="6473317" cy="584775"/>
          </a:xfrm>
          <a:prstGeom prst="rect">
            <a:avLst/>
          </a:prstGeom>
          <a:solidFill>
            <a:schemeClr val="accent1">
              <a:lumMod val="50000"/>
            </a:schemeClr>
          </a:solidFill>
        </p:spPr>
        <p:txBody>
          <a:bodyPr wrap="square" rtlCol="0">
            <a:spAutoFit/>
          </a:bodyPr>
          <a:lstStyle/>
          <a:p>
            <a:pPr algn="ctr"/>
            <a:r>
              <a:rPr lang="en-US" sz="3200" dirty="0">
                <a:solidFill>
                  <a:schemeClr val="bg1"/>
                </a:solidFill>
              </a:rPr>
              <a:t>Distance from the speed information</a:t>
            </a:r>
          </a:p>
        </p:txBody>
      </p:sp>
      <p:sp>
        <p:nvSpPr>
          <p:cNvPr id="19" name="TextBox 18">
            <a:extLst>
              <a:ext uri="{FF2B5EF4-FFF2-40B4-BE49-F238E27FC236}">
                <a16:creationId xmlns:a16="http://schemas.microsoft.com/office/drawing/2014/main" id="{39B1C2F7-DB67-5841-99A4-9303CA99BBD0}"/>
              </a:ext>
            </a:extLst>
          </p:cNvPr>
          <p:cNvSpPr txBox="1"/>
          <p:nvPr/>
        </p:nvSpPr>
        <p:spPr>
          <a:xfrm>
            <a:off x="635430" y="1171765"/>
            <a:ext cx="4456247" cy="461665"/>
          </a:xfrm>
          <a:prstGeom prst="rect">
            <a:avLst/>
          </a:prstGeom>
          <a:noFill/>
        </p:spPr>
        <p:txBody>
          <a:bodyPr wrap="square" rtlCol="0">
            <a:spAutoFit/>
          </a:bodyPr>
          <a:lstStyle/>
          <a:p>
            <a:pPr algn="ctr"/>
            <a:r>
              <a:rPr lang="en-US" sz="2400" dirty="0"/>
              <a:t>Dist. = (speed) X (time of travel)</a:t>
            </a:r>
          </a:p>
        </p:txBody>
      </p:sp>
      <p:cxnSp>
        <p:nvCxnSpPr>
          <p:cNvPr id="24" name="Straight Connector 23">
            <a:extLst>
              <a:ext uri="{FF2B5EF4-FFF2-40B4-BE49-F238E27FC236}">
                <a16:creationId xmlns:a16="http://schemas.microsoft.com/office/drawing/2014/main" id="{59670665-48A9-124B-8435-47B30193CA6E}"/>
              </a:ext>
            </a:extLst>
          </p:cNvPr>
          <p:cNvCxnSpPr>
            <a:cxnSpLocks/>
          </p:cNvCxnSpPr>
          <p:nvPr/>
        </p:nvCxnSpPr>
        <p:spPr>
          <a:xfrm>
            <a:off x="1274019" y="3025897"/>
            <a:ext cx="3907563" cy="457921"/>
          </a:xfrm>
          <a:prstGeom prst="line">
            <a:avLst/>
          </a:prstGeom>
          <a:ln w="44450">
            <a:solidFill>
              <a:schemeClr val="tx1"/>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4EEB102-9F04-E441-9474-6AC06546F826}"/>
              </a:ext>
            </a:extLst>
          </p:cNvPr>
          <p:cNvCxnSpPr>
            <a:cxnSpLocks/>
          </p:cNvCxnSpPr>
          <p:nvPr/>
        </p:nvCxnSpPr>
        <p:spPr>
          <a:xfrm flipV="1">
            <a:off x="3739062" y="3803757"/>
            <a:ext cx="1383611" cy="1"/>
          </a:xfrm>
          <a:prstGeom prst="line">
            <a:avLst/>
          </a:prstGeom>
          <a:ln w="44450">
            <a:solidFill>
              <a:schemeClr val="accent2">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30181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8E730D5-F57E-F34E-B804-C4D2EA9951DA}"/>
              </a:ext>
            </a:extLst>
          </p:cNvPr>
          <p:cNvSpPr txBox="1"/>
          <p:nvPr/>
        </p:nvSpPr>
        <p:spPr>
          <a:xfrm>
            <a:off x="371959" y="247977"/>
            <a:ext cx="8214102" cy="523220"/>
          </a:xfrm>
          <a:prstGeom prst="rect">
            <a:avLst/>
          </a:prstGeom>
          <a:solidFill>
            <a:schemeClr val="accent2">
              <a:lumMod val="75000"/>
            </a:schemeClr>
          </a:solidFill>
        </p:spPr>
        <p:txBody>
          <a:bodyPr wrap="square" rtlCol="0">
            <a:spAutoFit/>
          </a:bodyPr>
          <a:lstStyle/>
          <a:p>
            <a:r>
              <a:rPr lang="en-US" sz="2800" dirty="0">
                <a:solidFill>
                  <a:schemeClr val="bg1"/>
                </a:solidFill>
                <a:latin typeface="Avenir Book" panose="02000503020000020003" pitchFamily="2" charset="0"/>
              </a:rPr>
              <a:t>1. Distance from the speed information</a:t>
            </a:r>
          </a:p>
        </p:txBody>
      </p:sp>
      <p:sp>
        <p:nvSpPr>
          <p:cNvPr id="5" name="TextBox 4">
            <a:extLst>
              <a:ext uri="{FF2B5EF4-FFF2-40B4-BE49-F238E27FC236}">
                <a16:creationId xmlns:a16="http://schemas.microsoft.com/office/drawing/2014/main" id="{8F293567-4AB4-0E42-A475-B45907C754B8}"/>
              </a:ext>
            </a:extLst>
          </p:cNvPr>
          <p:cNvSpPr txBox="1"/>
          <p:nvPr/>
        </p:nvSpPr>
        <p:spPr>
          <a:xfrm>
            <a:off x="387457" y="1826224"/>
            <a:ext cx="8214102" cy="523220"/>
          </a:xfrm>
          <a:prstGeom prst="rect">
            <a:avLst/>
          </a:prstGeom>
          <a:solidFill>
            <a:schemeClr val="accent2">
              <a:lumMod val="75000"/>
            </a:schemeClr>
          </a:solidFill>
        </p:spPr>
        <p:txBody>
          <a:bodyPr wrap="square" rtlCol="0">
            <a:spAutoFit/>
          </a:bodyPr>
          <a:lstStyle/>
          <a:p>
            <a:r>
              <a:rPr lang="en-US" sz="2800" dirty="0">
                <a:solidFill>
                  <a:schemeClr val="bg1"/>
                </a:solidFill>
                <a:latin typeface="Avenir Book" panose="02000503020000020003" pitchFamily="2" charset="0"/>
              </a:rPr>
              <a:t>2. Distance from the amplitude information</a:t>
            </a:r>
          </a:p>
        </p:txBody>
      </p:sp>
      <p:sp>
        <p:nvSpPr>
          <p:cNvPr id="6" name="TextBox 5">
            <a:extLst>
              <a:ext uri="{FF2B5EF4-FFF2-40B4-BE49-F238E27FC236}">
                <a16:creationId xmlns:a16="http://schemas.microsoft.com/office/drawing/2014/main" id="{718F0A56-71C7-E04C-8401-1233F0F24F65}"/>
              </a:ext>
            </a:extLst>
          </p:cNvPr>
          <p:cNvSpPr txBox="1"/>
          <p:nvPr/>
        </p:nvSpPr>
        <p:spPr>
          <a:xfrm>
            <a:off x="371959" y="721247"/>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a. Techniques</a:t>
            </a:r>
          </a:p>
        </p:txBody>
      </p:sp>
      <p:sp>
        <p:nvSpPr>
          <p:cNvPr id="7" name="TextBox 6">
            <a:extLst>
              <a:ext uri="{FF2B5EF4-FFF2-40B4-BE49-F238E27FC236}">
                <a16:creationId xmlns:a16="http://schemas.microsoft.com/office/drawing/2014/main" id="{AC19EEE9-1E7B-D74B-8689-2C132E19E99E}"/>
              </a:ext>
            </a:extLst>
          </p:cNvPr>
          <p:cNvSpPr txBox="1"/>
          <p:nvPr/>
        </p:nvSpPr>
        <p:spPr>
          <a:xfrm>
            <a:off x="387457" y="1154475"/>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b. Signal detection</a:t>
            </a:r>
          </a:p>
        </p:txBody>
      </p:sp>
      <p:sp>
        <p:nvSpPr>
          <p:cNvPr id="8" name="TextBox 7">
            <a:extLst>
              <a:ext uri="{FF2B5EF4-FFF2-40B4-BE49-F238E27FC236}">
                <a16:creationId xmlns:a16="http://schemas.microsoft.com/office/drawing/2014/main" id="{C9CB145A-6026-9743-B9D6-EEBD56DF5522}"/>
              </a:ext>
            </a:extLst>
          </p:cNvPr>
          <p:cNvSpPr txBox="1"/>
          <p:nvPr/>
        </p:nvSpPr>
        <p:spPr>
          <a:xfrm>
            <a:off x="387457" y="2271954"/>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a. Absorption</a:t>
            </a:r>
          </a:p>
        </p:txBody>
      </p:sp>
      <p:sp>
        <p:nvSpPr>
          <p:cNvPr id="9" name="TextBox 8">
            <a:extLst>
              <a:ext uri="{FF2B5EF4-FFF2-40B4-BE49-F238E27FC236}">
                <a16:creationId xmlns:a16="http://schemas.microsoft.com/office/drawing/2014/main" id="{DF9F336A-A94D-BD47-901B-7F9ABF0244D8}"/>
              </a:ext>
            </a:extLst>
          </p:cNvPr>
          <p:cNvSpPr txBox="1"/>
          <p:nvPr/>
        </p:nvSpPr>
        <p:spPr>
          <a:xfrm>
            <a:off x="402955" y="2689684"/>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b. Propagation loss </a:t>
            </a:r>
          </a:p>
        </p:txBody>
      </p:sp>
      <p:sp>
        <p:nvSpPr>
          <p:cNvPr id="10" name="TextBox 9">
            <a:extLst>
              <a:ext uri="{FF2B5EF4-FFF2-40B4-BE49-F238E27FC236}">
                <a16:creationId xmlns:a16="http://schemas.microsoft.com/office/drawing/2014/main" id="{3002C852-CFC8-4D4E-8858-C290DD8D4677}"/>
              </a:ext>
            </a:extLst>
          </p:cNvPr>
          <p:cNvSpPr txBox="1"/>
          <p:nvPr/>
        </p:nvSpPr>
        <p:spPr>
          <a:xfrm>
            <a:off x="402955" y="3330434"/>
            <a:ext cx="8214102" cy="523220"/>
          </a:xfrm>
          <a:prstGeom prst="rect">
            <a:avLst/>
          </a:prstGeom>
          <a:solidFill>
            <a:schemeClr val="accent2">
              <a:lumMod val="75000"/>
            </a:schemeClr>
          </a:solidFill>
        </p:spPr>
        <p:txBody>
          <a:bodyPr wrap="square" rtlCol="0">
            <a:spAutoFit/>
          </a:bodyPr>
          <a:lstStyle/>
          <a:p>
            <a:r>
              <a:rPr lang="en-US" sz="2800" dirty="0">
                <a:solidFill>
                  <a:schemeClr val="bg1"/>
                </a:solidFill>
                <a:latin typeface="Avenir Book" panose="02000503020000020003" pitchFamily="2" charset="0"/>
              </a:rPr>
              <a:t>3. Distance from the frequency information</a:t>
            </a:r>
          </a:p>
        </p:txBody>
      </p:sp>
      <p:sp>
        <p:nvSpPr>
          <p:cNvPr id="11" name="TextBox 10">
            <a:extLst>
              <a:ext uri="{FF2B5EF4-FFF2-40B4-BE49-F238E27FC236}">
                <a16:creationId xmlns:a16="http://schemas.microsoft.com/office/drawing/2014/main" id="{33C10854-CFD4-3D40-A168-39C53BC0489B}"/>
              </a:ext>
            </a:extLst>
          </p:cNvPr>
          <p:cNvSpPr txBox="1"/>
          <p:nvPr/>
        </p:nvSpPr>
        <p:spPr>
          <a:xfrm>
            <a:off x="402955" y="3807160"/>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a. Doppler effect</a:t>
            </a:r>
          </a:p>
        </p:txBody>
      </p:sp>
      <p:sp>
        <p:nvSpPr>
          <p:cNvPr id="12" name="TextBox 11">
            <a:extLst>
              <a:ext uri="{FF2B5EF4-FFF2-40B4-BE49-F238E27FC236}">
                <a16:creationId xmlns:a16="http://schemas.microsoft.com/office/drawing/2014/main" id="{62603885-6C41-0340-8310-EC5AF435B235}"/>
              </a:ext>
            </a:extLst>
          </p:cNvPr>
          <p:cNvSpPr txBox="1"/>
          <p:nvPr/>
        </p:nvSpPr>
        <p:spPr>
          <a:xfrm>
            <a:off x="418453" y="4240388"/>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b. A case study (Doppler + Triangulation)</a:t>
            </a:r>
          </a:p>
        </p:txBody>
      </p:sp>
      <p:sp>
        <p:nvSpPr>
          <p:cNvPr id="14" name="TextBox 13">
            <a:extLst>
              <a:ext uri="{FF2B5EF4-FFF2-40B4-BE49-F238E27FC236}">
                <a16:creationId xmlns:a16="http://schemas.microsoft.com/office/drawing/2014/main" id="{E3E23884-8BBB-A340-9358-0ED1D3619318}"/>
              </a:ext>
            </a:extLst>
          </p:cNvPr>
          <p:cNvSpPr txBox="1"/>
          <p:nvPr/>
        </p:nvSpPr>
        <p:spPr>
          <a:xfrm>
            <a:off x="402955" y="4935226"/>
            <a:ext cx="8214102" cy="523220"/>
          </a:xfrm>
          <a:prstGeom prst="rect">
            <a:avLst/>
          </a:prstGeom>
          <a:solidFill>
            <a:schemeClr val="accent2">
              <a:lumMod val="75000"/>
            </a:schemeClr>
          </a:solidFill>
        </p:spPr>
        <p:txBody>
          <a:bodyPr wrap="square" rtlCol="0">
            <a:spAutoFit/>
          </a:bodyPr>
          <a:lstStyle/>
          <a:p>
            <a:r>
              <a:rPr lang="en-US" sz="2800" dirty="0">
                <a:solidFill>
                  <a:schemeClr val="bg1"/>
                </a:solidFill>
                <a:latin typeface="Avenir Book" panose="02000503020000020003" pitchFamily="2" charset="0"/>
              </a:rPr>
              <a:t>4. Distance from the phase information</a:t>
            </a:r>
          </a:p>
        </p:txBody>
      </p:sp>
      <p:sp>
        <p:nvSpPr>
          <p:cNvPr id="15" name="TextBox 14">
            <a:extLst>
              <a:ext uri="{FF2B5EF4-FFF2-40B4-BE49-F238E27FC236}">
                <a16:creationId xmlns:a16="http://schemas.microsoft.com/office/drawing/2014/main" id="{E8644CDE-34F4-8242-A2DF-B1E6365B2A01}"/>
              </a:ext>
            </a:extLst>
          </p:cNvPr>
          <p:cNvSpPr txBox="1"/>
          <p:nvPr/>
        </p:nvSpPr>
        <p:spPr>
          <a:xfrm>
            <a:off x="402955" y="5411952"/>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a. Overview</a:t>
            </a:r>
          </a:p>
        </p:txBody>
      </p:sp>
      <p:sp>
        <p:nvSpPr>
          <p:cNvPr id="16" name="TextBox 15">
            <a:extLst>
              <a:ext uri="{FF2B5EF4-FFF2-40B4-BE49-F238E27FC236}">
                <a16:creationId xmlns:a16="http://schemas.microsoft.com/office/drawing/2014/main" id="{F2E0C3A3-A7BF-F74D-B82D-F176E5F46E75}"/>
              </a:ext>
            </a:extLst>
          </p:cNvPr>
          <p:cNvSpPr txBox="1"/>
          <p:nvPr/>
        </p:nvSpPr>
        <p:spPr>
          <a:xfrm>
            <a:off x="418453" y="5798686"/>
            <a:ext cx="8322592"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b. Impulse function, Impulse response, Convolution</a:t>
            </a:r>
          </a:p>
        </p:txBody>
      </p:sp>
      <p:sp>
        <p:nvSpPr>
          <p:cNvPr id="18" name="TextBox 17">
            <a:extLst>
              <a:ext uri="{FF2B5EF4-FFF2-40B4-BE49-F238E27FC236}">
                <a16:creationId xmlns:a16="http://schemas.microsoft.com/office/drawing/2014/main" id="{A4286A4A-63D7-714D-9C58-146A8C4008E2}"/>
              </a:ext>
            </a:extLst>
          </p:cNvPr>
          <p:cNvSpPr txBox="1"/>
          <p:nvPr/>
        </p:nvSpPr>
        <p:spPr>
          <a:xfrm>
            <a:off x="418453" y="6210117"/>
            <a:ext cx="7594170" cy="523220"/>
          </a:xfrm>
          <a:prstGeom prst="rect">
            <a:avLst/>
          </a:prstGeom>
          <a:noFill/>
          <a:ln>
            <a:noFill/>
          </a:ln>
        </p:spPr>
        <p:txBody>
          <a:bodyPr wrap="square" rtlCol="0">
            <a:spAutoFit/>
          </a:bodyPr>
          <a:lstStyle/>
          <a:p>
            <a:r>
              <a:rPr lang="en-US" sz="2800" dirty="0">
                <a:solidFill>
                  <a:schemeClr val="accent2">
                    <a:lumMod val="75000"/>
                  </a:schemeClr>
                </a:solidFill>
                <a:latin typeface="Avenir Book" panose="02000503020000020003" pitchFamily="2" charset="0"/>
              </a:rPr>
              <a:t>		</a:t>
            </a:r>
            <a:r>
              <a:rPr lang="en-US" sz="2400" dirty="0">
                <a:solidFill>
                  <a:schemeClr val="accent2">
                    <a:lumMod val="75000"/>
                  </a:schemeClr>
                </a:solidFill>
                <a:latin typeface="Avenir Book" panose="02000503020000020003" pitchFamily="2" charset="0"/>
              </a:rPr>
              <a:t>c. A case study</a:t>
            </a:r>
          </a:p>
        </p:txBody>
      </p:sp>
    </p:spTree>
    <p:extLst>
      <p:ext uri="{BB962C8B-B14F-4D97-AF65-F5344CB8AC3E}">
        <p14:creationId xmlns:p14="http://schemas.microsoft.com/office/powerpoint/2010/main" val="292404151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9CDDE27-EA5F-A341-83AF-5C8E7D159F9C}"/>
              </a:ext>
            </a:extLst>
          </p:cNvPr>
          <p:cNvCxnSpPr>
            <a:cxnSpLocks/>
          </p:cNvCxnSpPr>
          <p:nvPr/>
        </p:nvCxnSpPr>
        <p:spPr>
          <a:xfrm>
            <a:off x="2056032" y="2602816"/>
            <a:ext cx="4955736"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4" name="Straight Connector 3">
            <a:extLst>
              <a:ext uri="{FF2B5EF4-FFF2-40B4-BE49-F238E27FC236}">
                <a16:creationId xmlns:a16="http://schemas.microsoft.com/office/drawing/2014/main" id="{A9EC2361-3DF9-3D4F-BE24-B9E249FEB288}"/>
              </a:ext>
            </a:extLst>
          </p:cNvPr>
          <p:cNvCxnSpPr>
            <a:cxnSpLocks/>
          </p:cNvCxnSpPr>
          <p:nvPr/>
        </p:nvCxnSpPr>
        <p:spPr>
          <a:xfrm flipV="1">
            <a:off x="2061228" y="1216678"/>
            <a:ext cx="0" cy="239253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5" name="TextBox 4">
            <a:extLst>
              <a:ext uri="{FF2B5EF4-FFF2-40B4-BE49-F238E27FC236}">
                <a16:creationId xmlns:a16="http://schemas.microsoft.com/office/drawing/2014/main" id="{CBEF8067-0D19-9C46-8F31-631EDACF15DB}"/>
              </a:ext>
            </a:extLst>
          </p:cNvPr>
          <p:cNvSpPr txBox="1"/>
          <p:nvPr/>
        </p:nvSpPr>
        <p:spPr>
          <a:xfrm rot="16200000">
            <a:off x="543808" y="2033357"/>
            <a:ext cx="2240589" cy="70881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Amplitude</a:t>
            </a:r>
          </a:p>
        </p:txBody>
      </p:sp>
      <p:cxnSp>
        <p:nvCxnSpPr>
          <p:cNvPr id="6" name="Straight Connector 5">
            <a:extLst>
              <a:ext uri="{FF2B5EF4-FFF2-40B4-BE49-F238E27FC236}">
                <a16:creationId xmlns:a16="http://schemas.microsoft.com/office/drawing/2014/main" id="{583A8B4C-B933-D848-AC90-8C0287981853}"/>
              </a:ext>
            </a:extLst>
          </p:cNvPr>
          <p:cNvCxnSpPr/>
          <p:nvPr/>
        </p:nvCxnSpPr>
        <p:spPr>
          <a:xfrm>
            <a:off x="4479230" y="2389159"/>
            <a:ext cx="0" cy="4175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6D2B427-C166-A241-AE40-2AB209ED3D4D}"/>
              </a:ext>
            </a:extLst>
          </p:cNvPr>
          <p:cNvGrpSpPr/>
          <p:nvPr/>
        </p:nvGrpSpPr>
        <p:grpSpPr>
          <a:xfrm>
            <a:off x="2062203" y="1546434"/>
            <a:ext cx="4395935" cy="2092415"/>
            <a:chOff x="899346" y="1290862"/>
            <a:chExt cx="2481391" cy="887388"/>
          </a:xfrm>
        </p:grpSpPr>
        <p:sp>
          <p:nvSpPr>
            <p:cNvPr id="11" name="Freeform 10">
              <a:extLst>
                <a:ext uri="{FF2B5EF4-FFF2-40B4-BE49-F238E27FC236}">
                  <a16:creationId xmlns:a16="http://schemas.microsoft.com/office/drawing/2014/main" id="{40A5BAA8-DD08-794B-BE4A-140365E93913}"/>
                </a:ext>
              </a:extLst>
            </p:cNvPr>
            <p:cNvSpPr/>
            <p:nvPr/>
          </p:nvSpPr>
          <p:spPr>
            <a:xfrm>
              <a:off x="899346" y="1290862"/>
              <a:ext cx="1241634"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D3EFBAEC-95E8-4F46-A528-7B19096A56CD}"/>
                </a:ext>
              </a:extLst>
            </p:cNvPr>
            <p:cNvSpPr/>
            <p:nvPr/>
          </p:nvSpPr>
          <p:spPr>
            <a:xfrm>
              <a:off x="2139103" y="1305546"/>
              <a:ext cx="1241634"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1C5559FC-6032-B945-8F01-4674E263E926}"/>
              </a:ext>
            </a:extLst>
          </p:cNvPr>
          <p:cNvSpPr txBox="1"/>
          <p:nvPr/>
        </p:nvSpPr>
        <p:spPr>
          <a:xfrm>
            <a:off x="6038727" y="2126336"/>
            <a:ext cx="219963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Distance or Time</a:t>
            </a:r>
          </a:p>
        </p:txBody>
      </p:sp>
      <p:cxnSp>
        <p:nvCxnSpPr>
          <p:cNvPr id="9" name="Straight Connector 8">
            <a:extLst>
              <a:ext uri="{FF2B5EF4-FFF2-40B4-BE49-F238E27FC236}">
                <a16:creationId xmlns:a16="http://schemas.microsoft.com/office/drawing/2014/main" id="{83B5D27A-9256-2947-9B2A-C6E853E49180}"/>
              </a:ext>
            </a:extLst>
          </p:cNvPr>
          <p:cNvCxnSpPr/>
          <p:nvPr/>
        </p:nvCxnSpPr>
        <p:spPr>
          <a:xfrm>
            <a:off x="3156758" y="2389157"/>
            <a:ext cx="0" cy="4175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D183E2A-D691-CF4E-8780-10BB050330F8}"/>
              </a:ext>
            </a:extLst>
          </p:cNvPr>
          <p:cNvCxnSpPr/>
          <p:nvPr/>
        </p:nvCxnSpPr>
        <p:spPr>
          <a:xfrm>
            <a:off x="5710697" y="2395848"/>
            <a:ext cx="0" cy="4175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74E8A85-BB5E-DC48-A076-81BF953567E7}"/>
                  </a:ext>
                </a:extLst>
              </p:cNvPr>
              <p:cNvSpPr txBox="1"/>
              <p:nvPr/>
            </p:nvSpPr>
            <p:spPr>
              <a:xfrm>
                <a:off x="6695023" y="2963368"/>
                <a:ext cx="1306448" cy="369332"/>
              </a:xfrm>
              <a:prstGeom prst="rect">
                <a:avLst/>
              </a:prstGeom>
              <a:solidFill>
                <a:schemeClr val="bg1"/>
              </a:solidFill>
              <a:ln>
                <a:solidFill>
                  <a:schemeClr val="tx1"/>
                </a:solidFill>
              </a:ln>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A</m:t>
                      </m:r>
                      <m: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m:t>
                      </m:r>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sin</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𝚹</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3" name="TextBox 12">
                <a:extLst>
                  <a:ext uri="{FF2B5EF4-FFF2-40B4-BE49-F238E27FC236}">
                    <a16:creationId xmlns:a16="http://schemas.microsoft.com/office/drawing/2014/main" id="{B74E8A85-BB5E-DC48-A076-81BF953567E7}"/>
                  </a:ext>
                </a:extLst>
              </p:cNvPr>
              <p:cNvSpPr txBox="1">
                <a:spLocks noRot="1" noChangeAspect="1" noMove="1" noResize="1" noEditPoints="1" noAdjustHandles="1" noChangeArrowheads="1" noChangeShapeType="1" noTextEdit="1"/>
              </p:cNvSpPr>
              <p:nvPr/>
            </p:nvSpPr>
            <p:spPr>
              <a:xfrm>
                <a:off x="6695023" y="2963368"/>
                <a:ext cx="1306448" cy="369332"/>
              </a:xfrm>
              <a:prstGeom prst="rect">
                <a:avLst/>
              </a:prstGeom>
              <a:blipFill>
                <a:blip r:embed="rId2"/>
                <a:stretch>
                  <a:fillRect l="-3810" t="-3226" r="-5714" b="-35484"/>
                </a:stretch>
              </a:blipFill>
              <a:ln>
                <a:solidFill>
                  <a:schemeClr val="tx1"/>
                </a:solidFill>
              </a:ln>
            </p:spPr>
            <p:txBody>
              <a:bodyPr/>
              <a:lstStyle/>
              <a:p>
                <a:r>
                  <a:rPr lang="en-US">
                    <a:noFill/>
                  </a:rPr>
                  <a:t> </a:t>
                </a:r>
              </a:p>
            </p:txBody>
          </p:sp>
        </mc:Fallback>
      </mc:AlternateContent>
      <p:grpSp>
        <p:nvGrpSpPr>
          <p:cNvPr id="22" name="Group 21">
            <a:extLst>
              <a:ext uri="{FF2B5EF4-FFF2-40B4-BE49-F238E27FC236}">
                <a16:creationId xmlns:a16="http://schemas.microsoft.com/office/drawing/2014/main" id="{47D14E29-6D41-9C46-A9F0-F13F82F08195}"/>
              </a:ext>
            </a:extLst>
          </p:cNvPr>
          <p:cNvGrpSpPr/>
          <p:nvPr/>
        </p:nvGrpSpPr>
        <p:grpSpPr>
          <a:xfrm>
            <a:off x="2214923" y="526365"/>
            <a:ext cx="1497054" cy="1057853"/>
            <a:chOff x="2214923" y="619353"/>
            <a:chExt cx="1497054" cy="1057853"/>
          </a:xfrm>
        </p:grpSpPr>
        <p:sp>
          <p:nvSpPr>
            <p:cNvPr id="14" name="Freeform 13">
              <a:extLst>
                <a:ext uri="{FF2B5EF4-FFF2-40B4-BE49-F238E27FC236}">
                  <a16:creationId xmlns:a16="http://schemas.microsoft.com/office/drawing/2014/main" id="{EDC3F5F6-B920-CA44-B3CC-1F0E2B2C9F71}"/>
                </a:ext>
              </a:extLst>
            </p:cNvPr>
            <p:cNvSpPr/>
            <p:nvPr/>
          </p:nvSpPr>
          <p:spPr>
            <a:xfrm rot="13102834" flipV="1">
              <a:off x="2873650" y="936679"/>
              <a:ext cx="45719" cy="740527"/>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183ED70-AE8A-2C45-9028-9C5DCE1B0423}"/>
                    </a:ext>
                  </a:extLst>
                </p:cNvPr>
                <p:cNvSpPr txBox="1"/>
                <p:nvPr/>
              </p:nvSpPr>
              <p:spPr>
                <a:xfrm>
                  <a:off x="2214923" y="619353"/>
                  <a:ext cx="149705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90° or </a:t>
                  </a:r>
                  <a14:m>
                    <m:oMath xmlns:m="http://schemas.openxmlformats.org/officeDocument/2006/math">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𝜋</m:t>
                      </m:r>
                    </m:oMath>
                  </a14:m>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mc:Choice>
          <mc:Fallback xmlns="">
            <p:sp>
              <p:nvSpPr>
                <p:cNvPr id="15" name="TextBox 14">
                  <a:extLst>
                    <a:ext uri="{FF2B5EF4-FFF2-40B4-BE49-F238E27FC236}">
                      <a16:creationId xmlns:a16="http://schemas.microsoft.com/office/drawing/2014/main" id="{B183ED70-AE8A-2C45-9028-9C5DCE1B0423}"/>
                    </a:ext>
                  </a:extLst>
                </p:cNvPr>
                <p:cNvSpPr txBox="1">
                  <a:spLocks noRot="1" noChangeAspect="1" noMove="1" noResize="1" noEditPoints="1" noAdjustHandles="1" noChangeArrowheads="1" noChangeShapeType="1" noTextEdit="1"/>
                </p:cNvSpPr>
                <p:nvPr/>
              </p:nvSpPr>
              <p:spPr>
                <a:xfrm>
                  <a:off x="2214923" y="619353"/>
                  <a:ext cx="1497054" cy="461665"/>
                </a:xfrm>
                <a:prstGeom prst="rect">
                  <a:avLst/>
                </a:prstGeom>
                <a:blipFill>
                  <a:blip r:embed="rId3"/>
                  <a:stretch>
                    <a:fillRect l="-4202" t="-5263" r="-5042" b="-26316"/>
                  </a:stretch>
                </a:blipFill>
              </p:spPr>
              <p:txBody>
                <a:bodyPr/>
                <a:lstStyle/>
                <a:p>
                  <a:r>
                    <a:rPr lang="en-US">
                      <a:noFill/>
                    </a:rPr>
                    <a:t> </a:t>
                  </a:r>
                </a:p>
              </p:txBody>
            </p:sp>
          </mc:Fallback>
        </mc:AlternateContent>
      </p:grpSp>
      <p:grpSp>
        <p:nvGrpSpPr>
          <p:cNvPr id="23" name="Group 22">
            <a:extLst>
              <a:ext uri="{FF2B5EF4-FFF2-40B4-BE49-F238E27FC236}">
                <a16:creationId xmlns:a16="http://schemas.microsoft.com/office/drawing/2014/main" id="{3A03B56B-4ED6-E84F-9EDF-1E090955C165}"/>
              </a:ext>
            </a:extLst>
          </p:cNvPr>
          <p:cNvGrpSpPr/>
          <p:nvPr/>
        </p:nvGrpSpPr>
        <p:grpSpPr>
          <a:xfrm>
            <a:off x="3030701" y="947211"/>
            <a:ext cx="1825797" cy="1099836"/>
            <a:chOff x="3030701" y="1040199"/>
            <a:chExt cx="1825797" cy="1099836"/>
          </a:xfrm>
        </p:grpSpPr>
        <p:sp>
          <p:nvSpPr>
            <p:cNvPr id="17" name="Freeform 16">
              <a:extLst>
                <a:ext uri="{FF2B5EF4-FFF2-40B4-BE49-F238E27FC236}">
                  <a16:creationId xmlns:a16="http://schemas.microsoft.com/office/drawing/2014/main" id="{C38D35D5-FE38-EB40-AED5-242753427A24}"/>
                </a:ext>
              </a:extLst>
            </p:cNvPr>
            <p:cNvSpPr/>
            <p:nvPr/>
          </p:nvSpPr>
          <p:spPr>
            <a:xfrm rot="13102834" flipV="1">
              <a:off x="3225916" y="1399508"/>
              <a:ext cx="45719" cy="740527"/>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4EF3946-A392-9F40-AE07-7DE98DD9E35F}"/>
                    </a:ext>
                  </a:extLst>
                </p:cNvPr>
                <p:cNvSpPr txBox="1"/>
                <p:nvPr/>
              </p:nvSpPr>
              <p:spPr>
                <a:xfrm>
                  <a:off x="3030701" y="1040199"/>
                  <a:ext cx="182579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135°or </a:t>
                  </a:r>
                  <a14:m>
                    <m:oMath xmlns:m="http://schemas.openxmlformats.org/officeDocument/2006/math">
                      <m: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3</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𝜋</m:t>
                      </m:r>
                    </m:oMath>
                  </a14:m>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/4</a:t>
                  </a:r>
                </a:p>
              </p:txBody>
            </p:sp>
          </mc:Choice>
          <mc:Fallback xmlns="">
            <p:sp>
              <p:nvSpPr>
                <p:cNvPr id="18" name="TextBox 17">
                  <a:extLst>
                    <a:ext uri="{FF2B5EF4-FFF2-40B4-BE49-F238E27FC236}">
                      <a16:creationId xmlns:a16="http://schemas.microsoft.com/office/drawing/2014/main" id="{14EF3946-A392-9F40-AE07-7DE98DD9E35F}"/>
                    </a:ext>
                  </a:extLst>
                </p:cNvPr>
                <p:cNvSpPr txBox="1">
                  <a:spLocks noRot="1" noChangeAspect="1" noMove="1" noResize="1" noEditPoints="1" noAdjustHandles="1" noChangeArrowheads="1" noChangeShapeType="1" noTextEdit="1"/>
                </p:cNvSpPr>
                <p:nvPr/>
              </p:nvSpPr>
              <p:spPr>
                <a:xfrm>
                  <a:off x="3030701" y="1040199"/>
                  <a:ext cx="1825797" cy="461665"/>
                </a:xfrm>
                <a:prstGeom prst="rect">
                  <a:avLst/>
                </a:prstGeom>
                <a:blipFill>
                  <a:blip r:embed="rId4"/>
                  <a:stretch>
                    <a:fillRect l="-2083" t="-8108" r="-2083" b="-27027"/>
                  </a:stretch>
                </a:blipFill>
              </p:spPr>
              <p:txBody>
                <a:bodyPr/>
                <a:lstStyle/>
                <a:p>
                  <a:r>
                    <a:rPr lang="en-US">
                      <a:noFill/>
                    </a:rPr>
                    <a:t> </a:t>
                  </a:r>
                </a:p>
              </p:txBody>
            </p:sp>
          </mc:Fallback>
        </mc:AlternateContent>
      </p:grpSp>
      <p:grpSp>
        <p:nvGrpSpPr>
          <p:cNvPr id="24" name="Group 23">
            <a:extLst>
              <a:ext uri="{FF2B5EF4-FFF2-40B4-BE49-F238E27FC236}">
                <a16:creationId xmlns:a16="http://schemas.microsoft.com/office/drawing/2014/main" id="{5E3F5964-1E1D-9B49-A36B-CF381EDAF4BB}"/>
              </a:ext>
            </a:extLst>
          </p:cNvPr>
          <p:cNvGrpSpPr/>
          <p:nvPr/>
        </p:nvGrpSpPr>
        <p:grpSpPr>
          <a:xfrm>
            <a:off x="3258534" y="1498376"/>
            <a:ext cx="1422611" cy="1100104"/>
            <a:chOff x="3258534" y="1591364"/>
            <a:chExt cx="1422611" cy="1100104"/>
          </a:xfrm>
        </p:grpSpPr>
        <p:sp>
          <p:nvSpPr>
            <p:cNvPr id="19" name="Freeform 18">
              <a:extLst>
                <a:ext uri="{FF2B5EF4-FFF2-40B4-BE49-F238E27FC236}">
                  <a16:creationId xmlns:a16="http://schemas.microsoft.com/office/drawing/2014/main" id="{027CB688-9797-5B4C-B937-223916512FE2}"/>
                </a:ext>
              </a:extLst>
            </p:cNvPr>
            <p:cNvSpPr/>
            <p:nvPr/>
          </p:nvSpPr>
          <p:spPr>
            <a:xfrm rot="13102834" flipV="1">
              <a:off x="3413534" y="1950941"/>
              <a:ext cx="45719" cy="740527"/>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FECDE74-667D-424B-9D7C-006CFF10AB0C}"/>
                    </a:ext>
                  </a:extLst>
                </p:cNvPr>
                <p:cNvSpPr txBox="1"/>
                <p:nvPr/>
              </p:nvSpPr>
              <p:spPr>
                <a:xfrm>
                  <a:off x="3258534" y="1591364"/>
                  <a:ext cx="1422611"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180° or </a:t>
                  </a:r>
                  <a14:m>
                    <m:oMath xmlns:m="http://schemas.openxmlformats.org/officeDocument/2006/math">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𝜋</m:t>
                      </m:r>
                    </m:oMath>
                  </a14:m>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mc:Choice>
          <mc:Fallback xmlns="">
            <p:sp>
              <p:nvSpPr>
                <p:cNvPr id="20" name="TextBox 19">
                  <a:extLst>
                    <a:ext uri="{FF2B5EF4-FFF2-40B4-BE49-F238E27FC236}">
                      <a16:creationId xmlns:a16="http://schemas.microsoft.com/office/drawing/2014/main" id="{BFECDE74-667D-424B-9D7C-006CFF10AB0C}"/>
                    </a:ext>
                  </a:extLst>
                </p:cNvPr>
                <p:cNvSpPr txBox="1">
                  <a:spLocks noRot="1" noChangeAspect="1" noMove="1" noResize="1" noEditPoints="1" noAdjustHandles="1" noChangeArrowheads="1" noChangeShapeType="1" noTextEdit="1"/>
                </p:cNvSpPr>
                <p:nvPr/>
              </p:nvSpPr>
              <p:spPr>
                <a:xfrm>
                  <a:off x="3258534" y="1591364"/>
                  <a:ext cx="1422611" cy="461665"/>
                </a:xfrm>
                <a:prstGeom prst="rect">
                  <a:avLst/>
                </a:prstGeom>
                <a:blipFill>
                  <a:blip r:embed="rId5"/>
                  <a:stretch>
                    <a:fillRect l="-3540" t="-5405" b="-29730"/>
                  </a:stretch>
                </a:blipFill>
              </p:spPr>
              <p:txBody>
                <a:bodyPr/>
                <a:lstStyle/>
                <a:p>
                  <a:r>
                    <a:rPr lang="en-US">
                      <a:noFill/>
                    </a:rPr>
                    <a:t> </a:t>
                  </a:r>
                </a:p>
              </p:txBody>
            </p:sp>
          </mc:Fallback>
        </mc:AlternateContent>
      </p:grpSp>
      <p:sp>
        <p:nvSpPr>
          <p:cNvPr id="21" name="TextBox 20">
            <a:extLst>
              <a:ext uri="{FF2B5EF4-FFF2-40B4-BE49-F238E27FC236}">
                <a16:creationId xmlns:a16="http://schemas.microsoft.com/office/drawing/2014/main" id="{42882EB3-71A5-0048-8E9D-A5A634A761C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Phase</a:t>
            </a:r>
          </a:p>
        </p:txBody>
      </p:sp>
    </p:spTree>
    <p:extLst>
      <p:ext uri="{BB962C8B-B14F-4D97-AF65-F5344CB8AC3E}">
        <p14:creationId xmlns:p14="http://schemas.microsoft.com/office/powerpoint/2010/main" val="418299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6B0E65-A5A1-4F42-8D26-E7A5E3F7FC0F}"/>
              </a:ext>
            </a:extLst>
          </p:cNvPr>
          <p:cNvSpPr txBox="1"/>
          <p:nvPr/>
        </p:nvSpPr>
        <p:spPr>
          <a:xfrm>
            <a:off x="268446" y="413715"/>
            <a:ext cx="7372218" cy="584775"/>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Distance from the phase information</a:t>
            </a:r>
          </a:p>
        </p:txBody>
      </p:sp>
      <p:sp>
        <p:nvSpPr>
          <p:cNvPr id="4" name="Oval 3">
            <a:extLst>
              <a:ext uri="{FF2B5EF4-FFF2-40B4-BE49-F238E27FC236}">
                <a16:creationId xmlns:a16="http://schemas.microsoft.com/office/drawing/2014/main" id="{34A4F34B-D212-6F42-9E52-5ADFBFCEF097}"/>
              </a:ext>
            </a:extLst>
          </p:cNvPr>
          <p:cNvSpPr/>
          <p:nvPr/>
        </p:nvSpPr>
        <p:spPr>
          <a:xfrm>
            <a:off x="2402237" y="1580279"/>
            <a:ext cx="542440" cy="5114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04694D47-0EC7-0C4D-8A7F-21C9A66A7287}"/>
              </a:ext>
            </a:extLst>
          </p:cNvPr>
          <p:cNvCxnSpPr>
            <a:cxnSpLocks/>
          </p:cNvCxnSpPr>
          <p:nvPr/>
        </p:nvCxnSpPr>
        <p:spPr>
          <a:xfrm flipV="1">
            <a:off x="3201421" y="1758512"/>
            <a:ext cx="2515656" cy="1"/>
          </a:xfrm>
          <a:prstGeom prst="line">
            <a:avLst/>
          </a:prstGeom>
          <a:ln w="44450">
            <a:solidFill>
              <a:schemeClr val="accent2">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887381A-4FE7-4049-A641-F056F3C92356}"/>
              </a:ext>
            </a:extLst>
          </p:cNvPr>
          <p:cNvSpPr txBox="1"/>
          <p:nvPr/>
        </p:nvSpPr>
        <p:spPr>
          <a:xfrm>
            <a:off x="1761686" y="2091723"/>
            <a:ext cx="1823542"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Signal source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observer</a:t>
            </a:r>
          </a:p>
        </p:txBody>
      </p:sp>
      <p:sp>
        <p:nvSpPr>
          <p:cNvPr id="7" name="TextBox 6">
            <a:extLst>
              <a:ext uri="{FF2B5EF4-FFF2-40B4-BE49-F238E27FC236}">
                <a16:creationId xmlns:a16="http://schemas.microsoft.com/office/drawing/2014/main" id="{C17C6794-68CB-BB49-B212-887A0B779EA9}"/>
              </a:ext>
            </a:extLst>
          </p:cNvPr>
          <p:cNvSpPr txBox="1"/>
          <p:nvPr/>
        </p:nvSpPr>
        <p:spPr>
          <a:xfrm>
            <a:off x="5150695" y="2360457"/>
            <a:ext cx="182354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Reflector</a:t>
            </a:r>
          </a:p>
        </p:txBody>
      </p:sp>
      <p:sp>
        <p:nvSpPr>
          <p:cNvPr id="8" name="Rectangle 7">
            <a:extLst>
              <a:ext uri="{FF2B5EF4-FFF2-40B4-BE49-F238E27FC236}">
                <a16:creationId xmlns:a16="http://schemas.microsoft.com/office/drawing/2014/main" id="{20E197C2-1729-A049-B3E1-789CAE4971C7}"/>
              </a:ext>
            </a:extLst>
          </p:cNvPr>
          <p:cNvSpPr/>
          <p:nvPr/>
        </p:nvSpPr>
        <p:spPr>
          <a:xfrm>
            <a:off x="5964780" y="1463192"/>
            <a:ext cx="204062" cy="838605"/>
          </a:xfrm>
          <a:prstGeom prst="rect">
            <a:avLst/>
          </a:prstGeom>
          <a:pattFill prst="wd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7E379499-9662-1D4D-8F3F-70CAE3C6C6BE}"/>
              </a:ext>
            </a:extLst>
          </p:cNvPr>
          <p:cNvCxnSpPr>
            <a:cxnSpLocks/>
          </p:cNvCxnSpPr>
          <p:nvPr/>
        </p:nvCxnSpPr>
        <p:spPr>
          <a:xfrm flipH="1" flipV="1">
            <a:off x="3244094" y="2104183"/>
            <a:ext cx="2448001" cy="1"/>
          </a:xfrm>
          <a:prstGeom prst="line">
            <a:avLst/>
          </a:prstGeom>
          <a:ln w="44450">
            <a:solidFill>
              <a:schemeClr val="accent2">
                <a:lumMod val="75000"/>
              </a:schemeClr>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10" name="Arc 9">
            <a:extLst>
              <a:ext uri="{FF2B5EF4-FFF2-40B4-BE49-F238E27FC236}">
                <a16:creationId xmlns:a16="http://schemas.microsoft.com/office/drawing/2014/main" id="{A443B680-23AA-1446-BE59-20CA473B7537}"/>
              </a:ext>
            </a:extLst>
          </p:cNvPr>
          <p:cNvSpPr/>
          <p:nvPr/>
        </p:nvSpPr>
        <p:spPr>
          <a:xfrm rot="5002448">
            <a:off x="5472363" y="1683383"/>
            <a:ext cx="347833" cy="511425"/>
          </a:xfrm>
          <a:prstGeom prst="arc">
            <a:avLst>
              <a:gd name="adj1" fmla="val 11680588"/>
              <a:gd name="adj2" fmla="val 0"/>
            </a:avLst>
          </a:prstGeom>
          <a:ln w="44450">
            <a:solidFill>
              <a:schemeClr val="accent2">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7689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6B0E65-A5A1-4F42-8D26-E7A5E3F7FC0F}"/>
              </a:ext>
            </a:extLst>
          </p:cNvPr>
          <p:cNvSpPr txBox="1"/>
          <p:nvPr/>
        </p:nvSpPr>
        <p:spPr>
          <a:xfrm>
            <a:off x="268446" y="413715"/>
            <a:ext cx="7372218" cy="584775"/>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Distance from the phase information</a:t>
            </a:r>
          </a:p>
        </p:txBody>
      </p:sp>
      <p:grpSp>
        <p:nvGrpSpPr>
          <p:cNvPr id="35" name="Group 34">
            <a:extLst>
              <a:ext uri="{FF2B5EF4-FFF2-40B4-BE49-F238E27FC236}">
                <a16:creationId xmlns:a16="http://schemas.microsoft.com/office/drawing/2014/main" id="{81EC9900-DA38-7D4F-BF41-C7135CCEFE7B}"/>
              </a:ext>
            </a:extLst>
          </p:cNvPr>
          <p:cNvGrpSpPr/>
          <p:nvPr/>
        </p:nvGrpSpPr>
        <p:grpSpPr>
          <a:xfrm>
            <a:off x="97965" y="1536206"/>
            <a:ext cx="3718190" cy="1350521"/>
            <a:chOff x="268446" y="2094145"/>
            <a:chExt cx="3718190" cy="1350521"/>
          </a:xfrm>
        </p:grpSpPr>
        <p:cxnSp>
          <p:nvCxnSpPr>
            <p:cNvPr id="4" name="Straight Connector 3">
              <a:extLst>
                <a:ext uri="{FF2B5EF4-FFF2-40B4-BE49-F238E27FC236}">
                  <a16:creationId xmlns:a16="http://schemas.microsoft.com/office/drawing/2014/main" id="{C71F02F9-957A-D342-8EE9-3AB533925395}"/>
                </a:ext>
              </a:extLst>
            </p:cNvPr>
            <p:cNvCxnSpPr>
              <a:cxnSpLocks/>
            </p:cNvCxnSpPr>
            <p:nvPr/>
          </p:nvCxnSpPr>
          <p:spPr>
            <a:xfrm>
              <a:off x="689735" y="2876584"/>
              <a:ext cx="2797384"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 name="Straight Connector 4">
              <a:extLst>
                <a:ext uri="{FF2B5EF4-FFF2-40B4-BE49-F238E27FC236}">
                  <a16:creationId xmlns:a16="http://schemas.microsoft.com/office/drawing/2014/main" id="{D3D1C049-884D-3941-9CA1-BB097673523A}"/>
                </a:ext>
              </a:extLst>
            </p:cNvPr>
            <p:cNvCxnSpPr>
              <a:cxnSpLocks/>
            </p:cNvCxnSpPr>
            <p:nvPr/>
          </p:nvCxnSpPr>
          <p:spPr>
            <a:xfrm flipV="1">
              <a:off x="692668" y="2094145"/>
              <a:ext cx="0" cy="1350521"/>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6" name="TextBox 5">
              <a:extLst>
                <a:ext uri="{FF2B5EF4-FFF2-40B4-BE49-F238E27FC236}">
                  <a16:creationId xmlns:a16="http://schemas.microsoft.com/office/drawing/2014/main" id="{B66CB7C4-46ED-694C-8CA0-CF43F45C1266}"/>
                </a:ext>
              </a:extLst>
            </p:cNvPr>
            <p:cNvSpPr txBox="1"/>
            <p:nvPr/>
          </p:nvSpPr>
          <p:spPr>
            <a:xfrm rot="16200000">
              <a:off x="-163876" y="2555139"/>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Amplitude</a:t>
              </a:r>
            </a:p>
          </p:txBody>
        </p:sp>
        <p:cxnSp>
          <p:nvCxnSpPr>
            <p:cNvPr id="7" name="Straight Connector 6">
              <a:extLst>
                <a:ext uri="{FF2B5EF4-FFF2-40B4-BE49-F238E27FC236}">
                  <a16:creationId xmlns:a16="http://schemas.microsoft.com/office/drawing/2014/main" id="{641DC64A-4476-CE4C-AE30-97CDD3E19E6E}"/>
                </a:ext>
              </a:extLst>
            </p:cNvPr>
            <p:cNvCxnSpPr/>
            <p:nvPr/>
          </p:nvCxnSpPr>
          <p:spPr>
            <a:xfrm>
              <a:off x="2057567" y="2755980"/>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795AFEB5-8AAF-F349-B0DA-D3C979E1E380}"/>
                </a:ext>
              </a:extLst>
            </p:cNvPr>
            <p:cNvGrpSpPr/>
            <p:nvPr/>
          </p:nvGrpSpPr>
          <p:grpSpPr>
            <a:xfrm>
              <a:off x="710715" y="2254039"/>
              <a:ext cx="2481391" cy="1181114"/>
              <a:chOff x="899346" y="1290862"/>
              <a:chExt cx="2481391" cy="887388"/>
            </a:xfrm>
          </p:grpSpPr>
          <p:sp>
            <p:nvSpPr>
              <p:cNvPr id="18" name="Freeform 17">
                <a:extLst>
                  <a:ext uri="{FF2B5EF4-FFF2-40B4-BE49-F238E27FC236}">
                    <a16:creationId xmlns:a16="http://schemas.microsoft.com/office/drawing/2014/main" id="{5B24158A-E4B7-BB4D-8FC9-0E011B6BDDDB}"/>
                  </a:ext>
                </a:extLst>
              </p:cNvPr>
              <p:cNvSpPr/>
              <p:nvPr/>
            </p:nvSpPr>
            <p:spPr>
              <a:xfrm>
                <a:off x="899346" y="1290862"/>
                <a:ext cx="1241634"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19">
                <a:extLst>
                  <a:ext uri="{FF2B5EF4-FFF2-40B4-BE49-F238E27FC236}">
                    <a16:creationId xmlns:a16="http://schemas.microsoft.com/office/drawing/2014/main" id="{3D8BE5AE-FFA1-1149-859A-283063595EF5}"/>
                  </a:ext>
                </a:extLst>
              </p:cNvPr>
              <p:cNvSpPr/>
              <p:nvPr/>
            </p:nvSpPr>
            <p:spPr>
              <a:xfrm>
                <a:off x="2139103" y="1305546"/>
                <a:ext cx="1241634"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77FF5350-9A05-4549-B5C9-D76F07A0A290}"/>
                </a:ext>
              </a:extLst>
            </p:cNvPr>
            <p:cNvSpPr txBox="1"/>
            <p:nvPr/>
          </p:nvSpPr>
          <p:spPr>
            <a:xfrm>
              <a:off x="2721882" y="2504432"/>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 (sec)</a:t>
              </a:r>
            </a:p>
          </p:txBody>
        </p:sp>
        <p:cxnSp>
          <p:nvCxnSpPr>
            <p:cNvPr id="23" name="Straight Connector 22">
              <a:extLst>
                <a:ext uri="{FF2B5EF4-FFF2-40B4-BE49-F238E27FC236}">
                  <a16:creationId xmlns:a16="http://schemas.microsoft.com/office/drawing/2014/main" id="{519AE09E-D0DF-114A-99E3-B19E1E6828F3}"/>
                </a:ext>
              </a:extLst>
            </p:cNvPr>
            <p:cNvCxnSpPr/>
            <p:nvPr/>
          </p:nvCxnSpPr>
          <p:spPr>
            <a:xfrm>
              <a:off x="1311066" y="275597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65CF0C9-F16C-2849-8DEC-D41B7D500558}"/>
                </a:ext>
              </a:extLst>
            </p:cNvPr>
            <p:cNvCxnSpPr/>
            <p:nvPr/>
          </p:nvCxnSpPr>
          <p:spPr>
            <a:xfrm>
              <a:off x="2752698" y="275975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56D9E57A-9C2D-7D4C-A2AE-259440F60F00}"/>
              </a:ext>
            </a:extLst>
          </p:cNvPr>
          <p:cNvCxnSpPr>
            <a:cxnSpLocks/>
          </p:cNvCxnSpPr>
          <p:nvPr/>
        </p:nvCxnSpPr>
        <p:spPr>
          <a:xfrm flipV="1">
            <a:off x="5410552" y="1564878"/>
            <a:ext cx="0" cy="1350521"/>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39" name="TextBox 38">
            <a:extLst>
              <a:ext uri="{FF2B5EF4-FFF2-40B4-BE49-F238E27FC236}">
                <a16:creationId xmlns:a16="http://schemas.microsoft.com/office/drawing/2014/main" id="{9106188D-3ADE-5C4C-AB97-3DB3FDFECB90}"/>
              </a:ext>
            </a:extLst>
          </p:cNvPr>
          <p:cNvSpPr txBox="1"/>
          <p:nvPr/>
        </p:nvSpPr>
        <p:spPr>
          <a:xfrm rot="16200000">
            <a:off x="4554008" y="2025872"/>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Amplitude</a:t>
            </a:r>
          </a:p>
        </p:txBody>
      </p:sp>
      <p:cxnSp>
        <p:nvCxnSpPr>
          <p:cNvPr id="40" name="Straight Connector 39">
            <a:extLst>
              <a:ext uri="{FF2B5EF4-FFF2-40B4-BE49-F238E27FC236}">
                <a16:creationId xmlns:a16="http://schemas.microsoft.com/office/drawing/2014/main" id="{09235499-984C-6E43-82C6-71A514377AB7}"/>
              </a:ext>
            </a:extLst>
          </p:cNvPr>
          <p:cNvCxnSpPr/>
          <p:nvPr/>
        </p:nvCxnSpPr>
        <p:spPr>
          <a:xfrm>
            <a:off x="6775451" y="2226713"/>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Freeform 44">
            <a:extLst>
              <a:ext uri="{FF2B5EF4-FFF2-40B4-BE49-F238E27FC236}">
                <a16:creationId xmlns:a16="http://schemas.microsoft.com/office/drawing/2014/main" id="{24A9F7C5-25A9-2240-8779-A664CA510B1A}"/>
              </a:ext>
            </a:extLst>
          </p:cNvPr>
          <p:cNvSpPr/>
          <p:nvPr/>
        </p:nvSpPr>
        <p:spPr>
          <a:xfrm>
            <a:off x="5428599" y="1777569"/>
            <a:ext cx="1241634" cy="1055975"/>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45">
            <a:extLst>
              <a:ext uri="{FF2B5EF4-FFF2-40B4-BE49-F238E27FC236}">
                <a16:creationId xmlns:a16="http://schemas.microsoft.com/office/drawing/2014/main" id="{AD985EFF-4904-B84B-AA08-457EBE5F8FE8}"/>
              </a:ext>
            </a:extLst>
          </p:cNvPr>
          <p:cNvSpPr/>
          <p:nvPr/>
        </p:nvSpPr>
        <p:spPr>
          <a:xfrm>
            <a:off x="6668356" y="1797109"/>
            <a:ext cx="1241634" cy="105597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3" name="Straight Connector 42">
            <a:extLst>
              <a:ext uri="{FF2B5EF4-FFF2-40B4-BE49-F238E27FC236}">
                <a16:creationId xmlns:a16="http://schemas.microsoft.com/office/drawing/2014/main" id="{9079D201-B6D1-424E-8E5E-62224F06A744}"/>
              </a:ext>
            </a:extLst>
          </p:cNvPr>
          <p:cNvCxnSpPr/>
          <p:nvPr/>
        </p:nvCxnSpPr>
        <p:spPr>
          <a:xfrm>
            <a:off x="6028950" y="2226712"/>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B3EBA73-8A61-1848-8C26-FE736C540315}"/>
              </a:ext>
            </a:extLst>
          </p:cNvPr>
          <p:cNvCxnSpPr/>
          <p:nvPr/>
        </p:nvCxnSpPr>
        <p:spPr>
          <a:xfrm>
            <a:off x="7470582" y="223048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530D63C7-1AB8-914F-8941-4ECEFFA52473}"/>
                  </a:ext>
                </a:extLst>
              </p:cNvPr>
              <p:cNvSpPr txBox="1"/>
              <p:nvPr/>
            </p:nvSpPr>
            <p:spPr>
              <a:xfrm>
                <a:off x="1045388" y="2990278"/>
                <a:ext cx="1740348" cy="369332"/>
              </a:xfrm>
              <a:prstGeom prst="rect">
                <a:avLst/>
              </a:prstGeom>
              <a:solidFill>
                <a:schemeClr val="bg1"/>
              </a:solidFill>
              <a:ln>
                <a:solidFill>
                  <a:schemeClr val="tx1"/>
                </a:solidFill>
              </a:ln>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A</m:t>
                      </m:r>
                      <m: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m:t>
                      </m:r>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sin</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𝜋</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𝑓𝑡</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0" name="TextBox 49">
                <a:extLst>
                  <a:ext uri="{FF2B5EF4-FFF2-40B4-BE49-F238E27FC236}">
                    <a16:creationId xmlns:a16="http://schemas.microsoft.com/office/drawing/2014/main" id="{530D63C7-1AB8-914F-8941-4ECEFFA52473}"/>
                  </a:ext>
                </a:extLst>
              </p:cNvPr>
              <p:cNvSpPr txBox="1">
                <a:spLocks noRot="1" noChangeAspect="1" noMove="1" noResize="1" noEditPoints="1" noAdjustHandles="1" noChangeArrowheads="1" noChangeShapeType="1" noTextEdit="1"/>
              </p:cNvSpPr>
              <p:nvPr/>
            </p:nvSpPr>
            <p:spPr>
              <a:xfrm>
                <a:off x="1045388" y="2990278"/>
                <a:ext cx="1740348" cy="369332"/>
              </a:xfrm>
              <a:prstGeom prst="rect">
                <a:avLst/>
              </a:prstGeom>
              <a:blipFill>
                <a:blip r:embed="rId2"/>
                <a:stretch>
                  <a:fillRect l="-2878" t="-3125" r="-5036" b="-31250"/>
                </a:stretch>
              </a:blipFill>
              <a:ln>
                <a:solidFill>
                  <a:schemeClr val="tx1"/>
                </a:solidFill>
              </a:ln>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C10117F4-8418-F740-8E27-A6EDC9DDD069}"/>
              </a:ext>
            </a:extLst>
          </p:cNvPr>
          <p:cNvGrpSpPr/>
          <p:nvPr/>
        </p:nvGrpSpPr>
        <p:grpSpPr>
          <a:xfrm>
            <a:off x="7898375" y="1625390"/>
            <a:ext cx="1517327" cy="1466700"/>
            <a:chOff x="7898375" y="1625390"/>
            <a:chExt cx="1517327" cy="1466700"/>
          </a:xfrm>
        </p:grpSpPr>
        <p:sp>
          <p:nvSpPr>
            <p:cNvPr id="32" name="Freeform 31">
              <a:extLst>
                <a:ext uri="{FF2B5EF4-FFF2-40B4-BE49-F238E27FC236}">
                  <a16:creationId xmlns:a16="http://schemas.microsoft.com/office/drawing/2014/main" id="{DBFE5ED1-E3C0-C844-BFE2-F669C81A44B9}"/>
                </a:ext>
              </a:extLst>
            </p:cNvPr>
            <p:cNvSpPr/>
            <p:nvPr/>
          </p:nvSpPr>
          <p:spPr>
            <a:xfrm>
              <a:off x="7898375" y="1830753"/>
              <a:ext cx="1241634" cy="105597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18BA301-4C92-7340-8CB2-496CDAA76F74}"/>
                </a:ext>
              </a:extLst>
            </p:cNvPr>
            <p:cNvSpPr/>
            <p:nvPr/>
          </p:nvSpPr>
          <p:spPr>
            <a:xfrm>
              <a:off x="8225438" y="1625390"/>
              <a:ext cx="1190264" cy="14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D21051A0-BDB0-4947-ADD4-EAE4CA1A0C65}"/>
                  </a:ext>
                </a:extLst>
              </p:cNvPr>
              <p:cNvSpPr txBox="1"/>
              <p:nvPr/>
            </p:nvSpPr>
            <p:spPr>
              <a:xfrm>
                <a:off x="6016196" y="3033959"/>
                <a:ext cx="2324419" cy="369332"/>
              </a:xfrm>
              <a:prstGeom prst="rect">
                <a:avLst/>
              </a:prstGeom>
              <a:solidFill>
                <a:schemeClr val="bg1"/>
              </a:solidFill>
              <a:ln>
                <a:solidFill>
                  <a:schemeClr val="tx1"/>
                </a:solidFill>
              </a:ln>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A</m:t>
                      </m:r>
                      <m: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m:t>
                      </m:r>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sin</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𝜋</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𝑓𝑡</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𝚹</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1" name="TextBox 50">
                <a:extLst>
                  <a:ext uri="{FF2B5EF4-FFF2-40B4-BE49-F238E27FC236}">
                    <a16:creationId xmlns:a16="http://schemas.microsoft.com/office/drawing/2014/main" id="{D21051A0-BDB0-4947-ADD4-EAE4CA1A0C65}"/>
                  </a:ext>
                </a:extLst>
              </p:cNvPr>
              <p:cNvSpPr txBox="1">
                <a:spLocks noRot="1" noChangeAspect="1" noMove="1" noResize="1" noEditPoints="1" noAdjustHandles="1" noChangeArrowheads="1" noChangeShapeType="1" noTextEdit="1"/>
              </p:cNvSpPr>
              <p:nvPr/>
            </p:nvSpPr>
            <p:spPr>
              <a:xfrm>
                <a:off x="6016196" y="3033959"/>
                <a:ext cx="2324419" cy="369332"/>
              </a:xfrm>
              <a:prstGeom prst="rect">
                <a:avLst/>
              </a:prstGeom>
              <a:blipFill>
                <a:blip r:embed="rId3"/>
                <a:stretch>
                  <a:fillRect l="-2703" t="-3226" r="-3243" b="-32258"/>
                </a:stretch>
              </a:blipFill>
              <a:ln>
                <a:solidFill>
                  <a:schemeClr val="tx1"/>
                </a:solidFill>
              </a:ln>
            </p:spPr>
            <p:txBody>
              <a:bodyPr/>
              <a:lstStyle/>
              <a:p>
                <a:r>
                  <a:rPr lang="en-US">
                    <a:noFill/>
                  </a:rPr>
                  <a:t> </a:t>
                </a:r>
              </a:p>
            </p:txBody>
          </p:sp>
        </mc:Fallback>
      </mc:AlternateContent>
      <p:cxnSp>
        <p:nvCxnSpPr>
          <p:cNvPr id="37" name="Straight Connector 36">
            <a:extLst>
              <a:ext uri="{FF2B5EF4-FFF2-40B4-BE49-F238E27FC236}">
                <a16:creationId xmlns:a16="http://schemas.microsoft.com/office/drawing/2014/main" id="{4E56E3C4-616C-344A-A65D-5B0E5F60A70F}"/>
              </a:ext>
            </a:extLst>
          </p:cNvPr>
          <p:cNvCxnSpPr>
            <a:cxnSpLocks/>
          </p:cNvCxnSpPr>
          <p:nvPr/>
        </p:nvCxnSpPr>
        <p:spPr>
          <a:xfrm>
            <a:off x="5407619" y="2347317"/>
            <a:ext cx="3317927"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Tree>
    <p:extLst>
      <p:ext uri="{BB962C8B-B14F-4D97-AF65-F5344CB8AC3E}">
        <p14:creationId xmlns:p14="http://schemas.microsoft.com/office/powerpoint/2010/main" val="2951766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6B0E65-A5A1-4F42-8D26-E7A5E3F7FC0F}"/>
              </a:ext>
            </a:extLst>
          </p:cNvPr>
          <p:cNvSpPr txBox="1"/>
          <p:nvPr/>
        </p:nvSpPr>
        <p:spPr>
          <a:xfrm>
            <a:off x="268446" y="413715"/>
            <a:ext cx="7372218" cy="584775"/>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Distance from the phase information</a:t>
            </a:r>
          </a:p>
        </p:txBody>
      </p:sp>
      <p:grpSp>
        <p:nvGrpSpPr>
          <p:cNvPr id="35" name="Group 34">
            <a:extLst>
              <a:ext uri="{FF2B5EF4-FFF2-40B4-BE49-F238E27FC236}">
                <a16:creationId xmlns:a16="http://schemas.microsoft.com/office/drawing/2014/main" id="{81EC9900-DA38-7D4F-BF41-C7135CCEFE7B}"/>
              </a:ext>
            </a:extLst>
          </p:cNvPr>
          <p:cNvGrpSpPr/>
          <p:nvPr/>
        </p:nvGrpSpPr>
        <p:grpSpPr>
          <a:xfrm>
            <a:off x="97965" y="1536206"/>
            <a:ext cx="3718190" cy="1350521"/>
            <a:chOff x="268446" y="2094145"/>
            <a:chExt cx="3718190" cy="1350521"/>
          </a:xfrm>
        </p:grpSpPr>
        <p:cxnSp>
          <p:nvCxnSpPr>
            <p:cNvPr id="4" name="Straight Connector 3">
              <a:extLst>
                <a:ext uri="{FF2B5EF4-FFF2-40B4-BE49-F238E27FC236}">
                  <a16:creationId xmlns:a16="http://schemas.microsoft.com/office/drawing/2014/main" id="{C71F02F9-957A-D342-8EE9-3AB533925395}"/>
                </a:ext>
              </a:extLst>
            </p:cNvPr>
            <p:cNvCxnSpPr>
              <a:cxnSpLocks/>
            </p:cNvCxnSpPr>
            <p:nvPr/>
          </p:nvCxnSpPr>
          <p:spPr>
            <a:xfrm>
              <a:off x="689735" y="2876584"/>
              <a:ext cx="2797384"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5" name="Straight Connector 4">
              <a:extLst>
                <a:ext uri="{FF2B5EF4-FFF2-40B4-BE49-F238E27FC236}">
                  <a16:creationId xmlns:a16="http://schemas.microsoft.com/office/drawing/2014/main" id="{D3D1C049-884D-3941-9CA1-BB097673523A}"/>
                </a:ext>
              </a:extLst>
            </p:cNvPr>
            <p:cNvCxnSpPr>
              <a:cxnSpLocks/>
            </p:cNvCxnSpPr>
            <p:nvPr/>
          </p:nvCxnSpPr>
          <p:spPr>
            <a:xfrm flipV="1">
              <a:off x="692668" y="2094145"/>
              <a:ext cx="0" cy="1350521"/>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6" name="TextBox 5">
              <a:extLst>
                <a:ext uri="{FF2B5EF4-FFF2-40B4-BE49-F238E27FC236}">
                  <a16:creationId xmlns:a16="http://schemas.microsoft.com/office/drawing/2014/main" id="{B66CB7C4-46ED-694C-8CA0-CF43F45C1266}"/>
                </a:ext>
              </a:extLst>
            </p:cNvPr>
            <p:cNvSpPr txBox="1"/>
            <p:nvPr/>
          </p:nvSpPr>
          <p:spPr>
            <a:xfrm rot="16200000">
              <a:off x="-163876" y="2555139"/>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Amplitude</a:t>
              </a:r>
            </a:p>
          </p:txBody>
        </p:sp>
        <p:cxnSp>
          <p:nvCxnSpPr>
            <p:cNvPr id="7" name="Straight Connector 6">
              <a:extLst>
                <a:ext uri="{FF2B5EF4-FFF2-40B4-BE49-F238E27FC236}">
                  <a16:creationId xmlns:a16="http://schemas.microsoft.com/office/drawing/2014/main" id="{641DC64A-4476-CE4C-AE30-97CDD3E19E6E}"/>
                </a:ext>
              </a:extLst>
            </p:cNvPr>
            <p:cNvCxnSpPr/>
            <p:nvPr/>
          </p:nvCxnSpPr>
          <p:spPr>
            <a:xfrm>
              <a:off x="2057567" y="2755980"/>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795AFEB5-8AAF-F349-B0DA-D3C979E1E380}"/>
                </a:ext>
              </a:extLst>
            </p:cNvPr>
            <p:cNvGrpSpPr/>
            <p:nvPr/>
          </p:nvGrpSpPr>
          <p:grpSpPr>
            <a:xfrm>
              <a:off x="710715" y="2254039"/>
              <a:ext cx="2481391" cy="1181114"/>
              <a:chOff x="899346" y="1290862"/>
              <a:chExt cx="2481391" cy="887388"/>
            </a:xfrm>
          </p:grpSpPr>
          <p:sp>
            <p:nvSpPr>
              <p:cNvPr id="18" name="Freeform 17">
                <a:extLst>
                  <a:ext uri="{FF2B5EF4-FFF2-40B4-BE49-F238E27FC236}">
                    <a16:creationId xmlns:a16="http://schemas.microsoft.com/office/drawing/2014/main" id="{5B24158A-E4B7-BB4D-8FC9-0E011B6BDDDB}"/>
                  </a:ext>
                </a:extLst>
              </p:cNvPr>
              <p:cNvSpPr/>
              <p:nvPr/>
            </p:nvSpPr>
            <p:spPr>
              <a:xfrm>
                <a:off x="899346" y="1290862"/>
                <a:ext cx="1241634"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19">
                <a:extLst>
                  <a:ext uri="{FF2B5EF4-FFF2-40B4-BE49-F238E27FC236}">
                    <a16:creationId xmlns:a16="http://schemas.microsoft.com/office/drawing/2014/main" id="{3D8BE5AE-FFA1-1149-859A-283063595EF5}"/>
                  </a:ext>
                </a:extLst>
              </p:cNvPr>
              <p:cNvSpPr/>
              <p:nvPr/>
            </p:nvSpPr>
            <p:spPr>
              <a:xfrm>
                <a:off x="2139103" y="1305546"/>
                <a:ext cx="1241634" cy="87270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6" name="TextBox 15">
              <a:extLst>
                <a:ext uri="{FF2B5EF4-FFF2-40B4-BE49-F238E27FC236}">
                  <a16:creationId xmlns:a16="http://schemas.microsoft.com/office/drawing/2014/main" id="{77FF5350-9A05-4549-B5C9-D76F07A0A290}"/>
                </a:ext>
              </a:extLst>
            </p:cNvPr>
            <p:cNvSpPr txBox="1"/>
            <p:nvPr/>
          </p:nvSpPr>
          <p:spPr>
            <a:xfrm>
              <a:off x="2721882" y="2504432"/>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 (sec)</a:t>
              </a:r>
            </a:p>
          </p:txBody>
        </p:sp>
        <p:cxnSp>
          <p:nvCxnSpPr>
            <p:cNvPr id="23" name="Straight Connector 22">
              <a:extLst>
                <a:ext uri="{FF2B5EF4-FFF2-40B4-BE49-F238E27FC236}">
                  <a16:creationId xmlns:a16="http://schemas.microsoft.com/office/drawing/2014/main" id="{519AE09E-D0DF-114A-99E3-B19E1E6828F3}"/>
                </a:ext>
              </a:extLst>
            </p:cNvPr>
            <p:cNvCxnSpPr/>
            <p:nvPr/>
          </p:nvCxnSpPr>
          <p:spPr>
            <a:xfrm>
              <a:off x="1311066" y="275597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65CF0C9-F16C-2849-8DEC-D41B7D500558}"/>
                </a:ext>
              </a:extLst>
            </p:cNvPr>
            <p:cNvCxnSpPr/>
            <p:nvPr/>
          </p:nvCxnSpPr>
          <p:spPr>
            <a:xfrm>
              <a:off x="2752698" y="275975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8" name="Straight Connector 37">
            <a:extLst>
              <a:ext uri="{FF2B5EF4-FFF2-40B4-BE49-F238E27FC236}">
                <a16:creationId xmlns:a16="http://schemas.microsoft.com/office/drawing/2014/main" id="{56D9E57A-9C2D-7D4C-A2AE-259440F60F00}"/>
              </a:ext>
            </a:extLst>
          </p:cNvPr>
          <p:cNvCxnSpPr>
            <a:cxnSpLocks/>
          </p:cNvCxnSpPr>
          <p:nvPr/>
        </p:nvCxnSpPr>
        <p:spPr>
          <a:xfrm flipV="1">
            <a:off x="5410552" y="1564878"/>
            <a:ext cx="0" cy="1350521"/>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39" name="TextBox 38">
            <a:extLst>
              <a:ext uri="{FF2B5EF4-FFF2-40B4-BE49-F238E27FC236}">
                <a16:creationId xmlns:a16="http://schemas.microsoft.com/office/drawing/2014/main" id="{9106188D-3ADE-5C4C-AB97-3DB3FDFECB90}"/>
              </a:ext>
            </a:extLst>
          </p:cNvPr>
          <p:cNvSpPr txBox="1"/>
          <p:nvPr/>
        </p:nvSpPr>
        <p:spPr>
          <a:xfrm rot="16200000">
            <a:off x="4554008" y="2025872"/>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Amplitude</a:t>
            </a:r>
          </a:p>
        </p:txBody>
      </p:sp>
      <p:cxnSp>
        <p:nvCxnSpPr>
          <p:cNvPr id="40" name="Straight Connector 39">
            <a:extLst>
              <a:ext uri="{FF2B5EF4-FFF2-40B4-BE49-F238E27FC236}">
                <a16:creationId xmlns:a16="http://schemas.microsoft.com/office/drawing/2014/main" id="{09235499-984C-6E43-82C6-71A514377AB7}"/>
              </a:ext>
            </a:extLst>
          </p:cNvPr>
          <p:cNvCxnSpPr/>
          <p:nvPr/>
        </p:nvCxnSpPr>
        <p:spPr>
          <a:xfrm>
            <a:off x="6775451" y="2226713"/>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Freeform 44">
            <a:extLst>
              <a:ext uri="{FF2B5EF4-FFF2-40B4-BE49-F238E27FC236}">
                <a16:creationId xmlns:a16="http://schemas.microsoft.com/office/drawing/2014/main" id="{24A9F7C5-25A9-2240-8779-A664CA510B1A}"/>
              </a:ext>
            </a:extLst>
          </p:cNvPr>
          <p:cNvSpPr/>
          <p:nvPr/>
        </p:nvSpPr>
        <p:spPr>
          <a:xfrm>
            <a:off x="5428599" y="1777569"/>
            <a:ext cx="1241634" cy="1055975"/>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45">
            <a:extLst>
              <a:ext uri="{FF2B5EF4-FFF2-40B4-BE49-F238E27FC236}">
                <a16:creationId xmlns:a16="http://schemas.microsoft.com/office/drawing/2014/main" id="{AD985EFF-4904-B84B-AA08-457EBE5F8FE8}"/>
              </a:ext>
            </a:extLst>
          </p:cNvPr>
          <p:cNvSpPr/>
          <p:nvPr/>
        </p:nvSpPr>
        <p:spPr>
          <a:xfrm>
            <a:off x="6668356" y="1797109"/>
            <a:ext cx="1241634" cy="105597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43" name="Straight Connector 42">
            <a:extLst>
              <a:ext uri="{FF2B5EF4-FFF2-40B4-BE49-F238E27FC236}">
                <a16:creationId xmlns:a16="http://schemas.microsoft.com/office/drawing/2014/main" id="{9079D201-B6D1-424E-8E5E-62224F06A744}"/>
              </a:ext>
            </a:extLst>
          </p:cNvPr>
          <p:cNvCxnSpPr/>
          <p:nvPr/>
        </p:nvCxnSpPr>
        <p:spPr>
          <a:xfrm>
            <a:off x="6028950" y="2226712"/>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B3EBA73-8A61-1848-8C26-FE736C540315}"/>
              </a:ext>
            </a:extLst>
          </p:cNvPr>
          <p:cNvCxnSpPr/>
          <p:nvPr/>
        </p:nvCxnSpPr>
        <p:spPr>
          <a:xfrm>
            <a:off x="7470582" y="223048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530D63C7-1AB8-914F-8941-4ECEFFA52473}"/>
                  </a:ext>
                </a:extLst>
              </p:cNvPr>
              <p:cNvSpPr txBox="1"/>
              <p:nvPr/>
            </p:nvSpPr>
            <p:spPr>
              <a:xfrm>
                <a:off x="1045388" y="2990278"/>
                <a:ext cx="1740348" cy="369332"/>
              </a:xfrm>
              <a:prstGeom prst="rect">
                <a:avLst/>
              </a:prstGeom>
              <a:solidFill>
                <a:schemeClr val="bg1"/>
              </a:solidFill>
              <a:ln>
                <a:solidFill>
                  <a:schemeClr val="tx1"/>
                </a:solidFill>
              </a:ln>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A</m:t>
                      </m:r>
                      <m: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m:t>
                      </m:r>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sin</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𝜋</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𝑓𝑡</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0" name="TextBox 49">
                <a:extLst>
                  <a:ext uri="{FF2B5EF4-FFF2-40B4-BE49-F238E27FC236}">
                    <a16:creationId xmlns:a16="http://schemas.microsoft.com/office/drawing/2014/main" id="{530D63C7-1AB8-914F-8941-4ECEFFA52473}"/>
                  </a:ext>
                </a:extLst>
              </p:cNvPr>
              <p:cNvSpPr txBox="1">
                <a:spLocks noRot="1" noChangeAspect="1" noMove="1" noResize="1" noEditPoints="1" noAdjustHandles="1" noChangeArrowheads="1" noChangeShapeType="1" noTextEdit="1"/>
              </p:cNvSpPr>
              <p:nvPr/>
            </p:nvSpPr>
            <p:spPr>
              <a:xfrm>
                <a:off x="1045388" y="2990278"/>
                <a:ext cx="1740348" cy="369332"/>
              </a:xfrm>
              <a:prstGeom prst="rect">
                <a:avLst/>
              </a:prstGeom>
              <a:blipFill>
                <a:blip r:embed="rId2"/>
                <a:stretch>
                  <a:fillRect l="-2878" t="-3125" r="-5036" b="-31250"/>
                </a:stretch>
              </a:blipFill>
              <a:ln>
                <a:solidFill>
                  <a:schemeClr val="tx1"/>
                </a:solidFill>
              </a:ln>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C10117F4-8418-F740-8E27-A6EDC9DDD069}"/>
              </a:ext>
            </a:extLst>
          </p:cNvPr>
          <p:cNvGrpSpPr/>
          <p:nvPr/>
        </p:nvGrpSpPr>
        <p:grpSpPr>
          <a:xfrm>
            <a:off x="7898375" y="1625390"/>
            <a:ext cx="1517327" cy="1466700"/>
            <a:chOff x="7898375" y="1625390"/>
            <a:chExt cx="1517327" cy="1466700"/>
          </a:xfrm>
        </p:grpSpPr>
        <p:sp>
          <p:nvSpPr>
            <p:cNvPr id="32" name="Freeform 31">
              <a:extLst>
                <a:ext uri="{FF2B5EF4-FFF2-40B4-BE49-F238E27FC236}">
                  <a16:creationId xmlns:a16="http://schemas.microsoft.com/office/drawing/2014/main" id="{DBFE5ED1-E3C0-C844-BFE2-F669C81A44B9}"/>
                </a:ext>
              </a:extLst>
            </p:cNvPr>
            <p:cNvSpPr/>
            <p:nvPr/>
          </p:nvSpPr>
          <p:spPr>
            <a:xfrm>
              <a:off x="7898375" y="1830753"/>
              <a:ext cx="1241634" cy="1055974"/>
            </a:xfrm>
            <a:custGeom>
              <a:avLst/>
              <a:gdLst>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0 h 12192"/>
                <a:gd name="connsiteX1" fmla="*/ 1438656 w 2889504"/>
                <a:gd name="connsiteY1" fmla="*/ 12192 h 12192"/>
                <a:gd name="connsiteX2" fmla="*/ 2889504 w 2889504"/>
                <a:gd name="connsiteY2" fmla="*/ 12192 h 12192"/>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414103"/>
                <a:gd name="connsiteX1" fmla="*/ 1438656 w 2889504"/>
                <a:gd name="connsiteY1" fmla="*/ 208194 h 414103"/>
                <a:gd name="connsiteX2" fmla="*/ 2889504 w 2889504"/>
                <a:gd name="connsiteY2" fmla="*/ 208194 h 414103"/>
                <a:gd name="connsiteX0" fmla="*/ 0 w 2889504"/>
                <a:gd name="connsiteY0" fmla="*/ 196002 h 656758"/>
                <a:gd name="connsiteX1" fmla="*/ 1438656 w 2889504"/>
                <a:gd name="connsiteY1" fmla="*/ 208194 h 656758"/>
                <a:gd name="connsiteX2" fmla="*/ 2889504 w 2889504"/>
                <a:gd name="connsiteY2" fmla="*/ 208194 h 656758"/>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196002 h 661760"/>
                <a:gd name="connsiteX1" fmla="*/ 1438656 w 2889504"/>
                <a:gd name="connsiteY1" fmla="*/ 208194 h 661760"/>
                <a:gd name="connsiteX2" fmla="*/ 2889504 w 2889504"/>
                <a:gd name="connsiteY2" fmla="*/ 208194 h 661760"/>
                <a:gd name="connsiteX0" fmla="*/ 0 w 2889504"/>
                <a:gd name="connsiteY0" fmla="*/ 406946 h 872704"/>
                <a:gd name="connsiteX1" fmla="*/ 1438656 w 2889504"/>
                <a:gd name="connsiteY1" fmla="*/ 419138 h 872704"/>
                <a:gd name="connsiteX2" fmla="*/ 2889504 w 2889504"/>
                <a:gd name="connsiteY2" fmla="*/ 419138 h 872704"/>
              </a:gdLst>
              <a:ahLst/>
              <a:cxnLst>
                <a:cxn ang="0">
                  <a:pos x="connsiteX0" y="connsiteY0"/>
                </a:cxn>
                <a:cxn ang="0">
                  <a:pos x="connsiteX1" y="connsiteY1"/>
                </a:cxn>
                <a:cxn ang="0">
                  <a:pos x="connsiteX2" y="connsiteY2"/>
                </a:cxn>
              </a:cxnLst>
              <a:rect l="l" t="t" r="r" b="b"/>
              <a:pathLst>
                <a:path w="2889504" h="872704">
                  <a:moveTo>
                    <a:pt x="0" y="406946"/>
                  </a:moveTo>
                  <a:cubicBezTo>
                    <a:pt x="589280" y="-222974"/>
                    <a:pt x="1089152" y="-44158"/>
                    <a:pt x="1438656" y="419138"/>
                  </a:cubicBezTo>
                  <a:cubicBezTo>
                    <a:pt x="1788160" y="882434"/>
                    <a:pt x="2320544" y="1150658"/>
                    <a:pt x="2889504" y="419138"/>
                  </a:cubicBezTo>
                </a:path>
              </a:pathLst>
            </a:custGeom>
            <a:ln w="28575" cmpd="sng">
              <a:solidFill>
                <a:srgbClr val="31859C"/>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618BA301-4C92-7340-8CB2-496CDAA76F74}"/>
                </a:ext>
              </a:extLst>
            </p:cNvPr>
            <p:cNvSpPr/>
            <p:nvPr/>
          </p:nvSpPr>
          <p:spPr>
            <a:xfrm>
              <a:off x="8225438" y="1625390"/>
              <a:ext cx="1190264" cy="14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D21051A0-BDB0-4947-ADD4-EAE4CA1A0C65}"/>
                  </a:ext>
                </a:extLst>
              </p:cNvPr>
              <p:cNvSpPr txBox="1"/>
              <p:nvPr/>
            </p:nvSpPr>
            <p:spPr>
              <a:xfrm>
                <a:off x="6016196" y="3033959"/>
                <a:ext cx="2324419" cy="369332"/>
              </a:xfrm>
              <a:prstGeom prst="rect">
                <a:avLst/>
              </a:prstGeom>
              <a:solidFill>
                <a:schemeClr val="bg1"/>
              </a:solidFill>
              <a:ln>
                <a:solidFill>
                  <a:schemeClr val="tx1"/>
                </a:solidFill>
              </a:ln>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A</m:t>
                      </m:r>
                      <m: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m:t>
                      </m:r>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sin</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𝜋</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𝑓𝑡</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𝚹</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51" name="TextBox 50">
                <a:extLst>
                  <a:ext uri="{FF2B5EF4-FFF2-40B4-BE49-F238E27FC236}">
                    <a16:creationId xmlns:a16="http://schemas.microsoft.com/office/drawing/2014/main" id="{D21051A0-BDB0-4947-ADD4-EAE4CA1A0C65}"/>
                  </a:ext>
                </a:extLst>
              </p:cNvPr>
              <p:cNvSpPr txBox="1">
                <a:spLocks noRot="1" noChangeAspect="1" noMove="1" noResize="1" noEditPoints="1" noAdjustHandles="1" noChangeArrowheads="1" noChangeShapeType="1" noTextEdit="1"/>
              </p:cNvSpPr>
              <p:nvPr/>
            </p:nvSpPr>
            <p:spPr>
              <a:xfrm>
                <a:off x="6016196" y="3033959"/>
                <a:ext cx="2324419" cy="369332"/>
              </a:xfrm>
              <a:prstGeom prst="rect">
                <a:avLst/>
              </a:prstGeom>
              <a:blipFill>
                <a:blip r:embed="rId3"/>
                <a:stretch>
                  <a:fillRect l="-2703" t="-3226" r="-3243" b="-32258"/>
                </a:stretch>
              </a:blipFill>
              <a:ln>
                <a:solidFill>
                  <a:schemeClr val="tx1"/>
                </a:solidFill>
              </a:ln>
            </p:spPr>
            <p:txBody>
              <a:bodyPr/>
              <a:lstStyle/>
              <a:p>
                <a:r>
                  <a:rPr lang="en-US">
                    <a:noFill/>
                  </a:rPr>
                  <a:t> </a:t>
                </a:r>
              </a:p>
            </p:txBody>
          </p:sp>
        </mc:Fallback>
      </mc:AlternateContent>
      <p:cxnSp>
        <p:nvCxnSpPr>
          <p:cNvPr id="37" name="Straight Connector 36">
            <a:extLst>
              <a:ext uri="{FF2B5EF4-FFF2-40B4-BE49-F238E27FC236}">
                <a16:creationId xmlns:a16="http://schemas.microsoft.com/office/drawing/2014/main" id="{4E56E3C4-616C-344A-A65D-5B0E5F60A70F}"/>
              </a:ext>
            </a:extLst>
          </p:cNvPr>
          <p:cNvCxnSpPr>
            <a:cxnSpLocks/>
          </p:cNvCxnSpPr>
          <p:nvPr/>
        </p:nvCxnSpPr>
        <p:spPr>
          <a:xfrm>
            <a:off x="5407619" y="2347317"/>
            <a:ext cx="3317927"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3" name="Oval 2">
            <a:extLst>
              <a:ext uri="{FF2B5EF4-FFF2-40B4-BE49-F238E27FC236}">
                <a16:creationId xmlns:a16="http://schemas.microsoft.com/office/drawing/2014/main" id="{E3A3D8D6-F186-0148-9FE9-8A689576280D}"/>
              </a:ext>
            </a:extLst>
          </p:cNvPr>
          <p:cNvSpPr/>
          <p:nvPr/>
        </p:nvSpPr>
        <p:spPr>
          <a:xfrm>
            <a:off x="2878823" y="2183439"/>
            <a:ext cx="248020" cy="27897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Oval 29">
            <a:extLst>
              <a:ext uri="{FF2B5EF4-FFF2-40B4-BE49-F238E27FC236}">
                <a16:creationId xmlns:a16="http://schemas.microsoft.com/office/drawing/2014/main" id="{F0E5D1D5-EF87-174B-B692-C24F179574BF}"/>
              </a:ext>
            </a:extLst>
          </p:cNvPr>
          <p:cNvSpPr/>
          <p:nvPr/>
        </p:nvSpPr>
        <p:spPr>
          <a:xfrm>
            <a:off x="8101428" y="1683521"/>
            <a:ext cx="248020" cy="27897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1" name="Straight Connector 30">
            <a:extLst>
              <a:ext uri="{FF2B5EF4-FFF2-40B4-BE49-F238E27FC236}">
                <a16:creationId xmlns:a16="http://schemas.microsoft.com/office/drawing/2014/main" id="{660F665F-1A34-6241-840A-512D154EA854}"/>
              </a:ext>
            </a:extLst>
          </p:cNvPr>
          <p:cNvCxnSpPr>
            <a:cxnSpLocks/>
          </p:cNvCxnSpPr>
          <p:nvPr/>
        </p:nvCxnSpPr>
        <p:spPr>
          <a:xfrm flipH="1" flipV="1">
            <a:off x="3126843" y="2588217"/>
            <a:ext cx="1951708" cy="2194439"/>
          </a:xfrm>
          <a:prstGeom prst="line">
            <a:avLst/>
          </a:prstGeom>
          <a:ln w="44450">
            <a:solidFill>
              <a:srgbClr val="FF0000"/>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2025C2D-4F23-194A-BB39-9E3D7E2113ED}"/>
              </a:ext>
            </a:extLst>
          </p:cNvPr>
          <p:cNvCxnSpPr>
            <a:cxnSpLocks/>
          </p:cNvCxnSpPr>
          <p:nvPr/>
        </p:nvCxnSpPr>
        <p:spPr>
          <a:xfrm flipV="1">
            <a:off x="5386440" y="2075345"/>
            <a:ext cx="2712172" cy="2707311"/>
          </a:xfrm>
          <a:prstGeom prst="line">
            <a:avLst/>
          </a:prstGeom>
          <a:ln w="44450">
            <a:solidFill>
              <a:srgbClr val="FF0000"/>
            </a:solidFill>
            <a:prstDash val="sysDot"/>
            <a:headEnd type="none"/>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98532304-C25B-B94B-BA2B-B6BE83B1ABC5}"/>
                  </a:ext>
                </a:extLst>
              </p:cNvPr>
              <p:cNvSpPr txBox="1"/>
              <p:nvPr/>
            </p:nvSpPr>
            <p:spPr>
              <a:xfrm>
                <a:off x="2848900" y="4757992"/>
                <a:ext cx="426482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Phase difference, </a:t>
                </a:r>
                <a14:m>
                  <m:oMath xmlns:m="http://schemas.openxmlformats.org/officeDocument/2006/math">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𝚹</m:t>
                    </m:r>
                  </m:oMath>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41" name="TextBox 40">
                <a:extLst>
                  <a:ext uri="{FF2B5EF4-FFF2-40B4-BE49-F238E27FC236}">
                    <a16:creationId xmlns:a16="http://schemas.microsoft.com/office/drawing/2014/main" id="{98532304-C25B-B94B-BA2B-B6BE83B1ABC5}"/>
                  </a:ext>
                </a:extLst>
              </p:cNvPr>
              <p:cNvSpPr txBox="1">
                <a:spLocks noRot="1" noChangeAspect="1" noMove="1" noResize="1" noEditPoints="1" noAdjustHandles="1" noChangeArrowheads="1" noChangeShapeType="1" noTextEdit="1"/>
              </p:cNvSpPr>
              <p:nvPr/>
            </p:nvSpPr>
            <p:spPr>
              <a:xfrm>
                <a:off x="2848900" y="4757992"/>
                <a:ext cx="4264822" cy="523220"/>
              </a:xfrm>
              <a:prstGeom prst="rect">
                <a:avLst/>
              </a:prstGeom>
              <a:blipFill>
                <a:blip r:embed="rId4"/>
                <a:stretch>
                  <a:fillRect l="-2671" t="-11905" b="-28571"/>
                </a:stretch>
              </a:blipFill>
            </p:spPr>
            <p:txBody>
              <a:bodyPr/>
              <a:lstStyle/>
              <a:p>
                <a:r>
                  <a:rPr lang="en-US">
                    <a:noFill/>
                  </a:rPr>
                  <a:t> </a:t>
                </a:r>
              </a:p>
            </p:txBody>
          </p:sp>
        </mc:Fallback>
      </mc:AlternateContent>
    </p:spTree>
    <p:extLst>
      <p:ext uri="{BB962C8B-B14F-4D97-AF65-F5344CB8AC3E}">
        <p14:creationId xmlns:p14="http://schemas.microsoft.com/office/powerpoint/2010/main" val="44644441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6B0E65-A5A1-4F42-8D26-E7A5E3F7FC0F}"/>
              </a:ext>
            </a:extLst>
          </p:cNvPr>
          <p:cNvSpPr txBox="1"/>
          <p:nvPr/>
        </p:nvSpPr>
        <p:spPr>
          <a:xfrm>
            <a:off x="268446" y="413715"/>
            <a:ext cx="7372218" cy="584775"/>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Distance from the phase information</a:t>
            </a:r>
          </a:p>
        </p:txBody>
      </p:sp>
      <p:sp>
        <p:nvSpPr>
          <p:cNvPr id="4" name="Oval 3">
            <a:extLst>
              <a:ext uri="{FF2B5EF4-FFF2-40B4-BE49-F238E27FC236}">
                <a16:creationId xmlns:a16="http://schemas.microsoft.com/office/drawing/2014/main" id="{34A4F34B-D212-6F42-9E52-5ADFBFCEF097}"/>
              </a:ext>
            </a:extLst>
          </p:cNvPr>
          <p:cNvSpPr/>
          <p:nvPr/>
        </p:nvSpPr>
        <p:spPr>
          <a:xfrm>
            <a:off x="2526223" y="3114611"/>
            <a:ext cx="542440" cy="5114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04694D47-0EC7-0C4D-8A7F-21C9A66A7287}"/>
              </a:ext>
            </a:extLst>
          </p:cNvPr>
          <p:cNvCxnSpPr>
            <a:cxnSpLocks/>
          </p:cNvCxnSpPr>
          <p:nvPr/>
        </p:nvCxnSpPr>
        <p:spPr>
          <a:xfrm flipV="1">
            <a:off x="3325407" y="3292844"/>
            <a:ext cx="2515656" cy="1"/>
          </a:xfrm>
          <a:prstGeom prst="line">
            <a:avLst/>
          </a:prstGeom>
          <a:ln w="44450">
            <a:solidFill>
              <a:schemeClr val="accent2">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887381A-4FE7-4049-A641-F056F3C92356}"/>
              </a:ext>
            </a:extLst>
          </p:cNvPr>
          <p:cNvSpPr txBox="1"/>
          <p:nvPr/>
        </p:nvSpPr>
        <p:spPr>
          <a:xfrm>
            <a:off x="1885672" y="3626055"/>
            <a:ext cx="1823542"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Signal source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observer</a:t>
            </a:r>
          </a:p>
        </p:txBody>
      </p:sp>
      <p:sp>
        <p:nvSpPr>
          <p:cNvPr id="7" name="TextBox 6">
            <a:extLst>
              <a:ext uri="{FF2B5EF4-FFF2-40B4-BE49-F238E27FC236}">
                <a16:creationId xmlns:a16="http://schemas.microsoft.com/office/drawing/2014/main" id="{C17C6794-68CB-BB49-B212-887A0B779EA9}"/>
              </a:ext>
            </a:extLst>
          </p:cNvPr>
          <p:cNvSpPr txBox="1"/>
          <p:nvPr/>
        </p:nvSpPr>
        <p:spPr>
          <a:xfrm>
            <a:off x="5274681" y="3894789"/>
            <a:ext cx="182354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Reflector</a:t>
            </a:r>
          </a:p>
        </p:txBody>
      </p:sp>
      <p:sp>
        <p:nvSpPr>
          <p:cNvPr id="8" name="Rectangle 7">
            <a:extLst>
              <a:ext uri="{FF2B5EF4-FFF2-40B4-BE49-F238E27FC236}">
                <a16:creationId xmlns:a16="http://schemas.microsoft.com/office/drawing/2014/main" id="{20E197C2-1729-A049-B3E1-789CAE4971C7}"/>
              </a:ext>
            </a:extLst>
          </p:cNvPr>
          <p:cNvSpPr/>
          <p:nvPr/>
        </p:nvSpPr>
        <p:spPr>
          <a:xfrm>
            <a:off x="6088766" y="2997524"/>
            <a:ext cx="204062" cy="838605"/>
          </a:xfrm>
          <a:prstGeom prst="rect">
            <a:avLst/>
          </a:prstGeom>
          <a:pattFill prst="wdUpDiag">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7E379499-9662-1D4D-8F3F-70CAE3C6C6BE}"/>
              </a:ext>
            </a:extLst>
          </p:cNvPr>
          <p:cNvCxnSpPr>
            <a:cxnSpLocks/>
          </p:cNvCxnSpPr>
          <p:nvPr/>
        </p:nvCxnSpPr>
        <p:spPr>
          <a:xfrm flipH="1" flipV="1">
            <a:off x="3368080" y="3638515"/>
            <a:ext cx="2448001" cy="1"/>
          </a:xfrm>
          <a:prstGeom prst="line">
            <a:avLst/>
          </a:prstGeom>
          <a:ln w="44450">
            <a:solidFill>
              <a:schemeClr val="accent2">
                <a:lumMod val="75000"/>
              </a:schemeClr>
            </a:solidFill>
            <a:prstDash val="solid"/>
            <a:headEnd type="none"/>
            <a:tailEnd type="arrow"/>
          </a:ln>
        </p:spPr>
        <p:style>
          <a:lnRef idx="1">
            <a:schemeClr val="accent1"/>
          </a:lnRef>
          <a:fillRef idx="0">
            <a:schemeClr val="accent1"/>
          </a:fillRef>
          <a:effectRef idx="0">
            <a:schemeClr val="accent1"/>
          </a:effectRef>
          <a:fontRef idx="minor">
            <a:schemeClr val="tx1"/>
          </a:fontRef>
        </p:style>
      </p:cxnSp>
      <p:sp>
        <p:nvSpPr>
          <p:cNvPr id="10" name="Arc 9">
            <a:extLst>
              <a:ext uri="{FF2B5EF4-FFF2-40B4-BE49-F238E27FC236}">
                <a16:creationId xmlns:a16="http://schemas.microsoft.com/office/drawing/2014/main" id="{A443B680-23AA-1446-BE59-20CA473B7537}"/>
              </a:ext>
            </a:extLst>
          </p:cNvPr>
          <p:cNvSpPr/>
          <p:nvPr/>
        </p:nvSpPr>
        <p:spPr>
          <a:xfrm rot="5002448">
            <a:off x="5596349" y="3217715"/>
            <a:ext cx="347833" cy="511425"/>
          </a:xfrm>
          <a:prstGeom prst="arc">
            <a:avLst>
              <a:gd name="adj1" fmla="val 11680588"/>
              <a:gd name="adj2" fmla="val 0"/>
            </a:avLst>
          </a:prstGeom>
          <a:ln w="44450">
            <a:solidFill>
              <a:schemeClr val="accent2">
                <a:lumMod val="75000"/>
              </a:schemeClr>
            </a:solidFill>
            <a:prstDash val="solid"/>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B110E2AA-CE19-2642-A9FF-298D3A94837D}"/>
                  </a:ext>
                </a:extLst>
              </p:cNvPr>
              <p:cNvSpPr txBox="1"/>
              <p:nvPr/>
            </p:nvSpPr>
            <p:spPr>
              <a:xfrm>
                <a:off x="2438996" y="2830352"/>
                <a:ext cx="1740348" cy="369332"/>
              </a:xfrm>
              <a:prstGeom prst="rect">
                <a:avLst/>
              </a:prstGeom>
              <a:solidFill>
                <a:schemeClr val="bg1"/>
              </a:solidFill>
              <a:ln>
                <a:solidFill>
                  <a:schemeClr val="tx1"/>
                </a:solidFill>
              </a:ln>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A</m:t>
                      </m:r>
                      <m: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m:t>
                      </m:r>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sin</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𝜋</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𝑓𝑡</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2" name="TextBox 21">
                <a:extLst>
                  <a:ext uri="{FF2B5EF4-FFF2-40B4-BE49-F238E27FC236}">
                    <a16:creationId xmlns:a16="http://schemas.microsoft.com/office/drawing/2014/main" id="{B110E2AA-CE19-2642-A9FF-298D3A94837D}"/>
                  </a:ext>
                </a:extLst>
              </p:cNvPr>
              <p:cNvSpPr txBox="1">
                <a:spLocks noRot="1" noChangeAspect="1" noMove="1" noResize="1" noEditPoints="1" noAdjustHandles="1" noChangeArrowheads="1" noChangeShapeType="1" noTextEdit="1"/>
              </p:cNvSpPr>
              <p:nvPr/>
            </p:nvSpPr>
            <p:spPr>
              <a:xfrm>
                <a:off x="2438996" y="2830352"/>
                <a:ext cx="1740348" cy="369332"/>
              </a:xfrm>
              <a:prstGeom prst="rect">
                <a:avLst/>
              </a:prstGeom>
              <a:blipFill>
                <a:blip r:embed="rId2"/>
                <a:stretch>
                  <a:fillRect l="-3623" t="-6452" r="-4348" b="-32258"/>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1D24582-E857-3F42-9F85-CBBB889E428E}"/>
                  </a:ext>
                </a:extLst>
              </p:cNvPr>
              <p:cNvSpPr txBox="1"/>
              <p:nvPr/>
            </p:nvSpPr>
            <p:spPr>
              <a:xfrm>
                <a:off x="1585059" y="2658764"/>
                <a:ext cx="2324419" cy="369332"/>
              </a:xfrm>
              <a:prstGeom prst="rect">
                <a:avLst/>
              </a:prstGeom>
              <a:solidFill>
                <a:schemeClr val="bg1"/>
              </a:solidFill>
              <a:ln>
                <a:solidFill>
                  <a:schemeClr val="tx1"/>
                </a:solidFill>
              </a:ln>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A</m:t>
                      </m:r>
                      <m: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 </m:t>
                      </m:r>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sin</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𝜋</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𝑓𝑡</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𝚹</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3" name="TextBox 22">
                <a:extLst>
                  <a:ext uri="{FF2B5EF4-FFF2-40B4-BE49-F238E27FC236}">
                    <a16:creationId xmlns:a16="http://schemas.microsoft.com/office/drawing/2014/main" id="{61D24582-E857-3F42-9F85-CBBB889E428E}"/>
                  </a:ext>
                </a:extLst>
              </p:cNvPr>
              <p:cNvSpPr txBox="1">
                <a:spLocks noRot="1" noChangeAspect="1" noMove="1" noResize="1" noEditPoints="1" noAdjustHandles="1" noChangeArrowheads="1" noChangeShapeType="1" noTextEdit="1"/>
              </p:cNvSpPr>
              <p:nvPr/>
            </p:nvSpPr>
            <p:spPr>
              <a:xfrm>
                <a:off x="1585059" y="2658764"/>
                <a:ext cx="2324419" cy="369332"/>
              </a:xfrm>
              <a:prstGeom prst="rect">
                <a:avLst/>
              </a:prstGeom>
              <a:blipFill>
                <a:blip r:embed="rId3"/>
                <a:stretch>
                  <a:fillRect l="-2162" t="-3226" r="-3243" b="-35484"/>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1EE8F41-47DC-A541-B66D-F574B9AE06ED}"/>
                  </a:ext>
                </a:extLst>
              </p:cNvPr>
              <p:cNvSpPr txBox="1"/>
              <p:nvPr/>
            </p:nvSpPr>
            <p:spPr>
              <a:xfrm>
                <a:off x="1925535" y="5063979"/>
                <a:ext cx="426482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Phase difference, </a:t>
                </a:r>
                <a14:m>
                  <m:oMath xmlns:m="http://schemas.openxmlformats.org/officeDocument/2006/math">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𝚹</m:t>
                    </m:r>
                  </m:oMath>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4" name="TextBox 23">
                <a:extLst>
                  <a:ext uri="{FF2B5EF4-FFF2-40B4-BE49-F238E27FC236}">
                    <a16:creationId xmlns:a16="http://schemas.microsoft.com/office/drawing/2014/main" id="{E1EE8F41-47DC-A541-B66D-F574B9AE06ED}"/>
                  </a:ext>
                </a:extLst>
              </p:cNvPr>
              <p:cNvSpPr txBox="1">
                <a:spLocks noRot="1" noChangeAspect="1" noMove="1" noResize="1" noEditPoints="1" noAdjustHandles="1" noChangeArrowheads="1" noChangeShapeType="1" noTextEdit="1"/>
              </p:cNvSpPr>
              <p:nvPr/>
            </p:nvSpPr>
            <p:spPr>
              <a:xfrm>
                <a:off x="1925535" y="5063979"/>
                <a:ext cx="4264822" cy="523220"/>
              </a:xfrm>
              <a:prstGeom prst="rect">
                <a:avLst/>
              </a:prstGeom>
              <a:blipFill>
                <a:blip r:embed="rId4"/>
                <a:stretch>
                  <a:fillRect l="-2976" t="-11905"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9EED367-068B-1B46-AA9C-D8D702B6DC42}"/>
                  </a:ext>
                </a:extLst>
              </p:cNvPr>
              <p:cNvSpPr txBox="1"/>
              <p:nvPr/>
            </p:nvSpPr>
            <p:spPr>
              <a:xfrm>
                <a:off x="4883365" y="4983443"/>
                <a:ext cx="2899255" cy="709105"/>
              </a:xfrm>
              <a:prstGeom prst="rect">
                <a:avLst/>
              </a:prstGeom>
              <a:noFill/>
              <a:ln>
                <a:noFill/>
              </a:ln>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𝜋</m:t>
                      </m:r>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dPr>
                        <m:e>
                          <m:f>
                            <m:f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𝑑</m:t>
                              </m:r>
                            </m:num>
                            <m:den>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𝐶</m:t>
                              </m:r>
                            </m:den>
                          </m:f>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𝑓</m:t>
                      </m:r>
                      <m:r>
                        <m:rPr>
                          <m:nor/>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nor/>
                        </m:rP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m:t>radians</m:t>
                      </m:r>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5" name="TextBox 24">
                <a:extLst>
                  <a:ext uri="{FF2B5EF4-FFF2-40B4-BE49-F238E27FC236}">
                    <a16:creationId xmlns:a16="http://schemas.microsoft.com/office/drawing/2014/main" id="{19EED367-068B-1B46-AA9C-D8D702B6DC42}"/>
                  </a:ext>
                </a:extLst>
              </p:cNvPr>
              <p:cNvSpPr txBox="1">
                <a:spLocks noRot="1" noChangeAspect="1" noMove="1" noResize="1" noEditPoints="1" noAdjustHandles="1" noChangeArrowheads="1" noChangeShapeType="1" noTextEdit="1"/>
              </p:cNvSpPr>
              <p:nvPr/>
            </p:nvSpPr>
            <p:spPr>
              <a:xfrm>
                <a:off x="4883365" y="4983443"/>
                <a:ext cx="2899255" cy="709105"/>
              </a:xfrm>
              <a:prstGeom prst="rect">
                <a:avLst/>
              </a:prstGeom>
              <a:blipFill>
                <a:blip r:embed="rId5"/>
                <a:stretch>
                  <a:fillRect l="-437" t="-1754" r="-1747" b="-10526"/>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4FF959D-DC7C-1649-BEAB-111F578E4D86}"/>
                  </a:ext>
                </a:extLst>
              </p:cNvPr>
              <p:cNvSpPr txBox="1"/>
              <p:nvPr/>
            </p:nvSpPr>
            <p:spPr>
              <a:xfrm>
                <a:off x="4883365" y="5797500"/>
                <a:ext cx="2599109" cy="369332"/>
              </a:xfrm>
              <a:prstGeom prst="rect">
                <a:avLst/>
              </a:prstGeom>
              <a:noFill/>
              <a:ln>
                <a:noFill/>
              </a:ln>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𝜋</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𝑑</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m:rPr>
                          <m:nor/>
                        </m:rP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m:t>λ</m:t>
                      </m:r>
                      <m:r>
                        <m:rPr>
                          <m:nor/>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nor/>
                        </m:rP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m:t>radians</m:t>
                      </m:r>
                    </m:oMath>
                  </m:oMathPara>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6" name="TextBox 25">
                <a:extLst>
                  <a:ext uri="{FF2B5EF4-FFF2-40B4-BE49-F238E27FC236}">
                    <a16:creationId xmlns:a16="http://schemas.microsoft.com/office/drawing/2014/main" id="{A4FF959D-DC7C-1649-BEAB-111F578E4D86}"/>
                  </a:ext>
                </a:extLst>
              </p:cNvPr>
              <p:cNvSpPr txBox="1">
                <a:spLocks noRot="1" noChangeAspect="1" noMove="1" noResize="1" noEditPoints="1" noAdjustHandles="1" noChangeArrowheads="1" noChangeShapeType="1" noTextEdit="1"/>
              </p:cNvSpPr>
              <p:nvPr/>
            </p:nvSpPr>
            <p:spPr>
              <a:xfrm>
                <a:off x="4883365" y="5797500"/>
                <a:ext cx="2599109" cy="369332"/>
              </a:xfrm>
              <a:prstGeom prst="rect">
                <a:avLst/>
              </a:prstGeom>
              <a:blipFill>
                <a:blip r:embed="rId6"/>
                <a:stretch>
                  <a:fillRect l="-488" t="-6667" r="-1951" b="-36667"/>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065999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grpId="0" nodeType="clickEffect">
                                  <p:stCondLst>
                                    <p:cond delay="0"/>
                                  </p:stCondLst>
                                  <p:childTnLst>
                                    <p:animMotion origin="layout" path="M 4.44444E-6 -3.33333E-6 C 0.15086 0.01482 0.30156 0.02963 0.29982 0.06088 C 0.29826 0.09213 0.14409 0.13982 -0.01007 0.1875 " pathEditMode="relative" rAng="0" ptsTypes="AAA">
                                      <p:cBhvr>
                                        <p:cTn id="6" dur="2000" fill="hold"/>
                                        <p:tgtEl>
                                          <p:spTgt spid="22"/>
                                        </p:tgtEl>
                                        <p:attrNameLst>
                                          <p:attrName>ppt_x</p:attrName>
                                          <p:attrName>ppt_y</p:attrName>
                                        </p:attrNameLst>
                                      </p:cBhvr>
                                      <p:rCtr x="14479" y="9375"/>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p:bldP spid="25" grpId="0"/>
      <p:bldP spid="2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6B0E65-A5A1-4F42-8D26-E7A5E3F7FC0F}"/>
              </a:ext>
            </a:extLst>
          </p:cNvPr>
          <p:cNvSpPr txBox="1"/>
          <p:nvPr/>
        </p:nvSpPr>
        <p:spPr>
          <a:xfrm>
            <a:off x="268446" y="413715"/>
            <a:ext cx="7372218" cy="584775"/>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Distance from the phase information</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1EE8F41-47DC-A541-B66D-F574B9AE06ED}"/>
                  </a:ext>
                </a:extLst>
              </p:cNvPr>
              <p:cNvSpPr txBox="1"/>
              <p:nvPr/>
            </p:nvSpPr>
            <p:spPr>
              <a:xfrm>
                <a:off x="716668" y="1948819"/>
                <a:ext cx="426482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Phase difference, </a:t>
                </a:r>
                <a14:m>
                  <m:oMath xmlns:m="http://schemas.openxmlformats.org/officeDocument/2006/math">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𝚹</m:t>
                    </m:r>
                  </m:oMath>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4" name="TextBox 23">
                <a:extLst>
                  <a:ext uri="{FF2B5EF4-FFF2-40B4-BE49-F238E27FC236}">
                    <a16:creationId xmlns:a16="http://schemas.microsoft.com/office/drawing/2014/main" id="{E1EE8F41-47DC-A541-B66D-F574B9AE06ED}"/>
                  </a:ext>
                </a:extLst>
              </p:cNvPr>
              <p:cNvSpPr txBox="1">
                <a:spLocks noRot="1" noChangeAspect="1" noMove="1" noResize="1" noEditPoints="1" noAdjustHandles="1" noChangeArrowheads="1" noChangeShapeType="1" noTextEdit="1"/>
              </p:cNvSpPr>
              <p:nvPr/>
            </p:nvSpPr>
            <p:spPr>
              <a:xfrm>
                <a:off x="716668" y="1948819"/>
                <a:ext cx="4264822" cy="523220"/>
              </a:xfrm>
              <a:prstGeom prst="rect">
                <a:avLst/>
              </a:prstGeom>
              <a:blipFill>
                <a:blip r:embed="rId2"/>
                <a:stretch>
                  <a:fillRect l="-2671" t="-9302" b="-279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F74BACA-6CC7-6443-9AF3-476A2DBF9D27}"/>
                  </a:ext>
                </a:extLst>
              </p:cNvPr>
              <p:cNvSpPr txBox="1"/>
              <p:nvPr/>
            </p:nvSpPr>
            <p:spPr>
              <a:xfrm>
                <a:off x="716668" y="2569964"/>
                <a:ext cx="426482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0 ≤ </a:t>
                </a:r>
                <a14:m>
                  <m:oMath xmlns:m="http://schemas.openxmlformats.org/officeDocument/2006/math">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phase</m:t>
                    </m:r>
                    <m:r>
                      <m:rPr>
                        <m:nor/>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nor/>
                      </m:rP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m:t>≤</m:t>
                    </m:r>
                    <m:r>
                      <m:rPr>
                        <m:nor/>
                      </m:rP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m:t> </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Π</m:t>
                    </m:r>
                  </m:oMath>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5" name="TextBox 14">
                <a:extLst>
                  <a:ext uri="{FF2B5EF4-FFF2-40B4-BE49-F238E27FC236}">
                    <a16:creationId xmlns:a16="http://schemas.microsoft.com/office/drawing/2014/main" id="{FF74BACA-6CC7-6443-9AF3-476A2DBF9D27}"/>
                  </a:ext>
                </a:extLst>
              </p:cNvPr>
              <p:cNvSpPr txBox="1">
                <a:spLocks noRot="1" noChangeAspect="1" noMove="1" noResize="1" noEditPoints="1" noAdjustHandles="1" noChangeArrowheads="1" noChangeShapeType="1" noTextEdit="1"/>
              </p:cNvSpPr>
              <p:nvPr/>
            </p:nvSpPr>
            <p:spPr>
              <a:xfrm>
                <a:off x="716668" y="2569964"/>
                <a:ext cx="4264822" cy="523220"/>
              </a:xfrm>
              <a:prstGeom prst="rect">
                <a:avLst/>
              </a:prstGeom>
              <a:blipFill>
                <a:blip r:embed="rId3"/>
                <a:stretch>
                  <a:fillRect l="-2671" t="-9302" b="-27907"/>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F4F47E5E-3A4F-CF46-8BC7-3EE9CC2B045B}"/>
              </a:ext>
            </a:extLst>
          </p:cNvPr>
          <p:cNvSpPr txBox="1"/>
          <p:nvPr/>
        </p:nvSpPr>
        <p:spPr>
          <a:xfrm>
            <a:off x="268447" y="1096415"/>
            <a:ext cx="2273276" cy="584775"/>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Phase wrap</a:t>
            </a:r>
          </a:p>
        </p:txBody>
      </p:sp>
    </p:spTree>
    <p:extLst>
      <p:ext uri="{BB962C8B-B14F-4D97-AF65-F5344CB8AC3E}">
        <p14:creationId xmlns:p14="http://schemas.microsoft.com/office/powerpoint/2010/main" val="16816974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6B0E65-A5A1-4F42-8D26-E7A5E3F7FC0F}"/>
              </a:ext>
            </a:extLst>
          </p:cNvPr>
          <p:cNvSpPr txBox="1"/>
          <p:nvPr/>
        </p:nvSpPr>
        <p:spPr>
          <a:xfrm>
            <a:off x="268446" y="413715"/>
            <a:ext cx="7372218" cy="584775"/>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Distance from the phase information</a:t>
            </a:r>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E1EE8F41-47DC-A541-B66D-F574B9AE06ED}"/>
                  </a:ext>
                </a:extLst>
              </p:cNvPr>
              <p:cNvSpPr txBox="1"/>
              <p:nvPr/>
            </p:nvSpPr>
            <p:spPr>
              <a:xfrm>
                <a:off x="716668" y="1948819"/>
                <a:ext cx="426482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Phase difference, </a:t>
                </a:r>
                <a14:m>
                  <m:oMath xmlns:m="http://schemas.openxmlformats.org/officeDocument/2006/math">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𝚹</m:t>
                    </m:r>
                  </m:oMath>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4" name="TextBox 23">
                <a:extLst>
                  <a:ext uri="{FF2B5EF4-FFF2-40B4-BE49-F238E27FC236}">
                    <a16:creationId xmlns:a16="http://schemas.microsoft.com/office/drawing/2014/main" id="{E1EE8F41-47DC-A541-B66D-F574B9AE06ED}"/>
                  </a:ext>
                </a:extLst>
              </p:cNvPr>
              <p:cNvSpPr txBox="1">
                <a:spLocks noRot="1" noChangeAspect="1" noMove="1" noResize="1" noEditPoints="1" noAdjustHandles="1" noChangeArrowheads="1" noChangeShapeType="1" noTextEdit="1"/>
              </p:cNvSpPr>
              <p:nvPr/>
            </p:nvSpPr>
            <p:spPr>
              <a:xfrm>
                <a:off x="716668" y="1948819"/>
                <a:ext cx="4264822" cy="523220"/>
              </a:xfrm>
              <a:prstGeom prst="rect">
                <a:avLst/>
              </a:prstGeom>
              <a:blipFill>
                <a:blip r:embed="rId2"/>
                <a:stretch>
                  <a:fillRect l="-2671" t="-9302" b="-279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F74BACA-6CC7-6443-9AF3-476A2DBF9D27}"/>
                  </a:ext>
                </a:extLst>
              </p:cNvPr>
              <p:cNvSpPr txBox="1"/>
              <p:nvPr/>
            </p:nvSpPr>
            <p:spPr>
              <a:xfrm>
                <a:off x="716668" y="2569964"/>
                <a:ext cx="426482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0 ≤ </a:t>
                </a:r>
                <a14:m>
                  <m:oMath xmlns:m="http://schemas.openxmlformats.org/officeDocument/2006/math">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phase</m:t>
                    </m:r>
                    <m:r>
                      <m:rPr>
                        <m:nor/>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m:rPr>
                        <m:nor/>
                      </m:rP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m:t>≤</m:t>
                    </m:r>
                    <m:r>
                      <m:rPr>
                        <m:nor/>
                      </m:rPr>
                      <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rPr>
                      <m:t> </m:t>
                    </m:r>
                    <m: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2</m:t>
                    </m:r>
                    <m:r>
                      <m:rPr>
                        <m:sty m:val="p"/>
                      </m:rPr>
                      <a:rPr kumimoji="0" lang="en-US" sz="2800" b="0" i="0"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Π</m:t>
                    </m:r>
                  </m:oMath>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5" name="TextBox 14">
                <a:extLst>
                  <a:ext uri="{FF2B5EF4-FFF2-40B4-BE49-F238E27FC236}">
                    <a16:creationId xmlns:a16="http://schemas.microsoft.com/office/drawing/2014/main" id="{FF74BACA-6CC7-6443-9AF3-476A2DBF9D27}"/>
                  </a:ext>
                </a:extLst>
              </p:cNvPr>
              <p:cNvSpPr txBox="1">
                <a:spLocks noRot="1" noChangeAspect="1" noMove="1" noResize="1" noEditPoints="1" noAdjustHandles="1" noChangeArrowheads="1" noChangeShapeType="1" noTextEdit="1"/>
              </p:cNvSpPr>
              <p:nvPr/>
            </p:nvSpPr>
            <p:spPr>
              <a:xfrm>
                <a:off x="716668" y="2569964"/>
                <a:ext cx="4264822" cy="523220"/>
              </a:xfrm>
              <a:prstGeom prst="rect">
                <a:avLst/>
              </a:prstGeom>
              <a:blipFill>
                <a:blip r:embed="rId3"/>
                <a:stretch>
                  <a:fillRect l="-2671" t="-9302" b="-27907"/>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F4F47E5E-3A4F-CF46-8BC7-3EE9CC2B045B}"/>
              </a:ext>
            </a:extLst>
          </p:cNvPr>
          <p:cNvSpPr txBox="1"/>
          <p:nvPr/>
        </p:nvSpPr>
        <p:spPr>
          <a:xfrm>
            <a:off x="268447" y="1096415"/>
            <a:ext cx="2273276" cy="584775"/>
          </a:xfrm>
          <a:prstGeom prst="rect">
            <a:avLst/>
          </a:prstGeom>
          <a:solidFill>
            <a:schemeClr val="accent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Phase wrap</a:t>
            </a:r>
          </a:p>
        </p:txBody>
      </p:sp>
      <p:grpSp>
        <p:nvGrpSpPr>
          <p:cNvPr id="17" name="Group 16">
            <a:extLst>
              <a:ext uri="{FF2B5EF4-FFF2-40B4-BE49-F238E27FC236}">
                <a16:creationId xmlns:a16="http://schemas.microsoft.com/office/drawing/2014/main" id="{743A253B-76A0-164B-8B3A-5C8E03273B46}"/>
              </a:ext>
            </a:extLst>
          </p:cNvPr>
          <p:cNvGrpSpPr/>
          <p:nvPr/>
        </p:nvGrpSpPr>
        <p:grpSpPr>
          <a:xfrm>
            <a:off x="2262756" y="3467100"/>
            <a:ext cx="3855372" cy="1977166"/>
            <a:chOff x="-10521" y="1487838"/>
            <a:chExt cx="3855372" cy="1977166"/>
          </a:xfrm>
        </p:grpSpPr>
        <p:cxnSp>
          <p:nvCxnSpPr>
            <p:cNvPr id="18" name="Straight Connector 17">
              <a:extLst>
                <a:ext uri="{FF2B5EF4-FFF2-40B4-BE49-F238E27FC236}">
                  <a16:creationId xmlns:a16="http://schemas.microsoft.com/office/drawing/2014/main" id="{D66C8813-F215-9A40-83E3-A38D3D86066D}"/>
                </a:ext>
              </a:extLst>
            </p:cNvPr>
            <p:cNvCxnSpPr>
              <a:cxnSpLocks/>
            </p:cNvCxnSpPr>
            <p:nvPr/>
          </p:nvCxnSpPr>
          <p:spPr>
            <a:xfrm>
              <a:off x="689735" y="2876584"/>
              <a:ext cx="2745626"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19" name="Straight Connector 18">
              <a:extLst>
                <a:ext uri="{FF2B5EF4-FFF2-40B4-BE49-F238E27FC236}">
                  <a16:creationId xmlns:a16="http://schemas.microsoft.com/office/drawing/2014/main" id="{B34946DA-95C4-7049-AFD8-8BC41704B033}"/>
                </a:ext>
              </a:extLst>
            </p:cNvPr>
            <p:cNvCxnSpPr>
              <a:cxnSpLocks/>
            </p:cNvCxnSpPr>
            <p:nvPr/>
          </p:nvCxnSpPr>
          <p:spPr>
            <a:xfrm flipV="1">
              <a:off x="692668" y="1487838"/>
              <a:ext cx="0" cy="1956829"/>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20" name="TextBox 19">
              <a:extLst>
                <a:ext uri="{FF2B5EF4-FFF2-40B4-BE49-F238E27FC236}">
                  <a16:creationId xmlns:a16="http://schemas.microsoft.com/office/drawing/2014/main" id="{8D5FE034-1C43-0040-8269-066A88CC2A37}"/>
                </a:ext>
              </a:extLst>
            </p:cNvPr>
            <p:cNvSpPr txBox="1"/>
            <p:nvPr/>
          </p:nvSpPr>
          <p:spPr>
            <a:xfrm rot="16200000">
              <a:off x="-672832" y="2154669"/>
              <a:ext cx="1724732"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Phase(radian)</a:t>
              </a:r>
            </a:p>
          </p:txBody>
        </p:sp>
        <p:cxnSp>
          <p:nvCxnSpPr>
            <p:cNvPr id="21" name="Straight Connector 20">
              <a:extLst>
                <a:ext uri="{FF2B5EF4-FFF2-40B4-BE49-F238E27FC236}">
                  <a16:creationId xmlns:a16="http://schemas.microsoft.com/office/drawing/2014/main" id="{5A6B9584-99F3-5D4E-A26B-26931204991B}"/>
                </a:ext>
              </a:extLst>
            </p:cNvPr>
            <p:cNvCxnSpPr/>
            <p:nvPr/>
          </p:nvCxnSpPr>
          <p:spPr>
            <a:xfrm>
              <a:off x="2057567" y="2755980"/>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1FDA7B0-11F3-B14F-92F7-6D0883C0B71F}"/>
                </a:ext>
              </a:extLst>
            </p:cNvPr>
            <p:cNvSpPr txBox="1"/>
            <p:nvPr/>
          </p:nvSpPr>
          <p:spPr>
            <a:xfrm>
              <a:off x="2580097" y="3064894"/>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cxnSp>
          <p:nvCxnSpPr>
            <p:cNvPr id="29" name="Straight Connector 28">
              <a:extLst>
                <a:ext uri="{FF2B5EF4-FFF2-40B4-BE49-F238E27FC236}">
                  <a16:creationId xmlns:a16="http://schemas.microsoft.com/office/drawing/2014/main" id="{CA1CD879-9CEB-0A4C-A604-8A41C53EEDBC}"/>
                </a:ext>
              </a:extLst>
            </p:cNvPr>
            <p:cNvCxnSpPr/>
            <p:nvPr/>
          </p:nvCxnSpPr>
          <p:spPr>
            <a:xfrm>
              <a:off x="1311066" y="2755979"/>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7443868-620C-3B4D-8149-82936F256A93}"/>
                </a:ext>
              </a:extLst>
            </p:cNvPr>
            <p:cNvCxnSpPr/>
            <p:nvPr/>
          </p:nvCxnSpPr>
          <p:spPr>
            <a:xfrm>
              <a:off x="2752698" y="2759756"/>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D13D9E3-43CB-1244-A5BD-C0C404CAD8F4}"/>
                </a:ext>
              </a:extLst>
            </p:cNvPr>
            <p:cNvSpPr txBox="1"/>
            <p:nvPr/>
          </p:nvSpPr>
          <p:spPr>
            <a:xfrm>
              <a:off x="309529" y="2669233"/>
              <a:ext cx="388365"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0</a:t>
              </a:r>
            </a:p>
          </p:txBody>
        </p:sp>
        <p:sp>
          <p:nvSpPr>
            <p:cNvPr id="34" name="TextBox 33">
              <a:extLst>
                <a:ext uri="{FF2B5EF4-FFF2-40B4-BE49-F238E27FC236}">
                  <a16:creationId xmlns:a16="http://schemas.microsoft.com/office/drawing/2014/main" id="{DC882B02-6A69-374A-B4A9-27AC63535818}"/>
                </a:ext>
              </a:extLst>
            </p:cNvPr>
            <p:cNvSpPr txBox="1"/>
            <p:nvPr/>
          </p:nvSpPr>
          <p:spPr>
            <a:xfrm>
              <a:off x="221958" y="1691522"/>
              <a:ext cx="573880"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2Π</a:t>
              </a:r>
            </a:p>
          </p:txBody>
        </p:sp>
      </p:grpSp>
      <p:sp>
        <p:nvSpPr>
          <p:cNvPr id="12" name="Freeform 11">
            <a:extLst>
              <a:ext uri="{FF2B5EF4-FFF2-40B4-BE49-F238E27FC236}">
                <a16:creationId xmlns:a16="http://schemas.microsoft.com/office/drawing/2014/main" id="{36D8C082-E96D-F544-82F9-8297D84B9780}"/>
              </a:ext>
            </a:extLst>
          </p:cNvPr>
          <p:cNvSpPr/>
          <p:nvPr/>
        </p:nvSpPr>
        <p:spPr>
          <a:xfrm>
            <a:off x="2975675" y="3843580"/>
            <a:ext cx="1689315" cy="1007389"/>
          </a:xfrm>
          <a:custGeom>
            <a:avLst/>
            <a:gdLst>
              <a:gd name="connsiteX0" fmla="*/ 0 w 1689315"/>
              <a:gd name="connsiteY0" fmla="*/ 976393 h 1007389"/>
              <a:gd name="connsiteX1" fmla="*/ 666427 w 1689315"/>
              <a:gd name="connsiteY1" fmla="*/ 0 h 1007389"/>
              <a:gd name="connsiteX2" fmla="*/ 650928 w 1689315"/>
              <a:gd name="connsiteY2" fmla="*/ 1007389 h 1007389"/>
              <a:gd name="connsiteX3" fmla="*/ 1224366 w 1689315"/>
              <a:gd name="connsiteY3" fmla="*/ 46495 h 1007389"/>
              <a:gd name="connsiteX4" fmla="*/ 1208867 w 1689315"/>
              <a:gd name="connsiteY4" fmla="*/ 1007389 h 1007389"/>
              <a:gd name="connsiteX5" fmla="*/ 1689315 w 1689315"/>
              <a:gd name="connsiteY5" fmla="*/ 77491 h 1007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9315" h="1007389">
                <a:moveTo>
                  <a:pt x="0" y="976393"/>
                </a:moveTo>
                <a:lnTo>
                  <a:pt x="666427" y="0"/>
                </a:lnTo>
                <a:lnTo>
                  <a:pt x="650928" y="1007389"/>
                </a:lnTo>
                <a:lnTo>
                  <a:pt x="1224366" y="46495"/>
                </a:lnTo>
                <a:lnTo>
                  <a:pt x="1208867" y="1007389"/>
                </a:lnTo>
                <a:lnTo>
                  <a:pt x="1689315" y="77491"/>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E8DDF5FF-2FFA-7B4B-8D49-1485177953D3}"/>
              </a:ext>
            </a:extLst>
          </p:cNvPr>
          <p:cNvSpPr txBox="1"/>
          <p:nvPr/>
        </p:nvSpPr>
        <p:spPr>
          <a:xfrm>
            <a:off x="2662865" y="5701652"/>
            <a:ext cx="4559335"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Solution:  Phase unwrapping</a:t>
            </a:r>
          </a:p>
        </p:txBody>
      </p:sp>
      <p:cxnSp>
        <p:nvCxnSpPr>
          <p:cNvPr id="38" name="Straight Connector 37">
            <a:extLst>
              <a:ext uri="{FF2B5EF4-FFF2-40B4-BE49-F238E27FC236}">
                <a16:creationId xmlns:a16="http://schemas.microsoft.com/office/drawing/2014/main" id="{2B5DC986-9EA1-F544-A7BF-07358260D95E}"/>
              </a:ext>
            </a:extLst>
          </p:cNvPr>
          <p:cNvCxnSpPr>
            <a:cxnSpLocks/>
          </p:cNvCxnSpPr>
          <p:nvPr/>
        </p:nvCxnSpPr>
        <p:spPr>
          <a:xfrm flipV="1">
            <a:off x="2951517" y="2740492"/>
            <a:ext cx="1379327" cy="2020877"/>
          </a:xfrm>
          <a:prstGeom prst="line">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44215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3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A69EB8-A97A-AC42-90F0-2AF4E661616D}"/>
              </a:ext>
            </a:extLst>
          </p:cNvPr>
          <p:cNvSpPr txBox="1"/>
          <p:nvPr/>
        </p:nvSpPr>
        <p:spPr>
          <a:xfrm>
            <a:off x="0" y="3174712"/>
            <a:ext cx="9144000" cy="584775"/>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Convolution and Impulse response</a:t>
            </a:r>
          </a:p>
        </p:txBody>
      </p:sp>
    </p:spTree>
    <p:extLst>
      <p:ext uri="{BB962C8B-B14F-4D97-AF65-F5344CB8AC3E}">
        <p14:creationId xmlns:p14="http://schemas.microsoft.com/office/powerpoint/2010/main" val="34661680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4261DB-0B12-114F-8078-AD27FB357B35}"/>
              </a:ext>
            </a:extLst>
          </p:cNvPr>
          <p:cNvPicPr>
            <a:picLocks noChangeAspect="1"/>
          </p:cNvPicPr>
          <p:nvPr/>
        </p:nvPicPr>
        <p:blipFill>
          <a:blip r:embed="rId2"/>
          <a:stretch>
            <a:fillRect/>
          </a:stretch>
        </p:blipFill>
        <p:spPr>
          <a:xfrm>
            <a:off x="713730" y="3529846"/>
            <a:ext cx="7716540" cy="3142398"/>
          </a:xfrm>
          <a:prstGeom prst="rect">
            <a:avLst/>
          </a:prstGeom>
        </p:spPr>
      </p:pic>
      <p:grpSp>
        <p:nvGrpSpPr>
          <p:cNvPr id="25" name="Group 24">
            <a:extLst>
              <a:ext uri="{FF2B5EF4-FFF2-40B4-BE49-F238E27FC236}">
                <a16:creationId xmlns:a16="http://schemas.microsoft.com/office/drawing/2014/main" id="{8ADB8DBF-5184-B046-913A-9E986C0CF64B}"/>
              </a:ext>
            </a:extLst>
          </p:cNvPr>
          <p:cNvGrpSpPr/>
          <p:nvPr/>
        </p:nvGrpSpPr>
        <p:grpSpPr>
          <a:xfrm>
            <a:off x="404827" y="707419"/>
            <a:ext cx="4512793" cy="2580984"/>
            <a:chOff x="457077" y="543351"/>
            <a:chExt cx="4512793" cy="2580984"/>
          </a:xfrm>
        </p:grpSpPr>
        <p:cxnSp>
          <p:nvCxnSpPr>
            <p:cNvPr id="26" name="Straight Connector 25">
              <a:extLst>
                <a:ext uri="{FF2B5EF4-FFF2-40B4-BE49-F238E27FC236}">
                  <a16:creationId xmlns:a16="http://schemas.microsoft.com/office/drawing/2014/main" id="{24AD5A15-3F58-874B-B936-2F80DB3D5873}"/>
                </a:ext>
              </a:extLst>
            </p:cNvPr>
            <p:cNvCxnSpPr>
              <a:cxnSpLocks/>
            </p:cNvCxnSpPr>
            <p:nvPr/>
          </p:nvCxnSpPr>
          <p:spPr>
            <a:xfrm>
              <a:off x="878366" y="2680945"/>
              <a:ext cx="4091504" cy="0"/>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cxnSp>
          <p:nvCxnSpPr>
            <p:cNvPr id="27" name="Straight Connector 26">
              <a:extLst>
                <a:ext uri="{FF2B5EF4-FFF2-40B4-BE49-F238E27FC236}">
                  <a16:creationId xmlns:a16="http://schemas.microsoft.com/office/drawing/2014/main" id="{D92423CC-2C9E-D244-B06A-75D86A3B5D3D}"/>
                </a:ext>
              </a:extLst>
            </p:cNvPr>
            <p:cNvCxnSpPr/>
            <p:nvPr/>
          </p:nvCxnSpPr>
          <p:spPr>
            <a:xfrm flipV="1">
              <a:off x="881299" y="543351"/>
              <a:ext cx="0" cy="2147032"/>
            </a:xfrm>
            <a:prstGeom prst="line">
              <a:avLst/>
            </a:prstGeom>
            <a:noFill/>
            <a:ln w="38100" cmpd="sng">
              <a:solidFill>
                <a:srgbClr val="000000"/>
              </a:solidFill>
              <a:headEnd type="none"/>
              <a:tailEnd type="arrow"/>
            </a:ln>
            <a:effectLst/>
          </p:spPr>
          <p:style>
            <a:lnRef idx="1">
              <a:schemeClr val="accent1"/>
            </a:lnRef>
            <a:fillRef idx="3">
              <a:schemeClr val="accent1"/>
            </a:fillRef>
            <a:effectRef idx="2">
              <a:schemeClr val="accent1"/>
            </a:effectRef>
            <a:fontRef idx="minor">
              <a:schemeClr val="lt1"/>
            </a:fontRef>
          </p:style>
        </p:cxnSp>
        <p:sp>
          <p:nvSpPr>
            <p:cNvPr id="28" name="TextBox 27">
              <a:extLst>
                <a:ext uri="{FF2B5EF4-FFF2-40B4-BE49-F238E27FC236}">
                  <a16:creationId xmlns:a16="http://schemas.microsoft.com/office/drawing/2014/main" id="{562C0950-9A48-6349-9A4A-5A7550B4AFD7}"/>
                </a:ext>
              </a:extLst>
            </p:cNvPr>
            <p:cNvSpPr txBox="1"/>
            <p:nvPr/>
          </p:nvSpPr>
          <p:spPr>
            <a:xfrm rot="16200000">
              <a:off x="24755" y="1507097"/>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Amplitude</a:t>
              </a:r>
            </a:p>
          </p:txBody>
        </p:sp>
        <p:cxnSp>
          <p:nvCxnSpPr>
            <p:cNvPr id="29" name="Straight Connector 28">
              <a:extLst>
                <a:ext uri="{FF2B5EF4-FFF2-40B4-BE49-F238E27FC236}">
                  <a16:creationId xmlns:a16="http://schemas.microsoft.com/office/drawing/2014/main" id="{2FCCC12C-C4EA-0644-BF7C-F1B1904A4B7A}"/>
                </a:ext>
              </a:extLst>
            </p:cNvPr>
            <p:cNvCxnSpPr/>
            <p:nvPr/>
          </p:nvCxnSpPr>
          <p:spPr>
            <a:xfrm>
              <a:off x="2354688"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68A40C3-CA47-1A45-8466-9893AE1FA12B}"/>
                </a:ext>
              </a:extLst>
            </p:cNvPr>
            <p:cNvCxnSpPr/>
            <p:nvPr/>
          </p:nvCxnSpPr>
          <p:spPr>
            <a:xfrm>
              <a:off x="3820931" y="2560341"/>
              <a:ext cx="0" cy="23569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F7DE402-9BA5-B14B-870C-77E684A626AF}"/>
                </a:ext>
              </a:extLst>
            </p:cNvPr>
            <p:cNvSpPr txBox="1"/>
            <p:nvPr/>
          </p:nvSpPr>
          <p:spPr>
            <a:xfrm>
              <a:off x="2031600" y="2755003"/>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0.25</a:t>
              </a:r>
            </a:p>
          </p:txBody>
        </p:sp>
        <p:sp>
          <p:nvSpPr>
            <p:cNvPr id="36" name="TextBox 35">
              <a:extLst>
                <a:ext uri="{FF2B5EF4-FFF2-40B4-BE49-F238E27FC236}">
                  <a16:creationId xmlns:a16="http://schemas.microsoft.com/office/drawing/2014/main" id="{8A772583-93B0-3B44-A380-CFB021E995F0}"/>
                </a:ext>
              </a:extLst>
            </p:cNvPr>
            <p:cNvSpPr txBox="1"/>
            <p:nvPr/>
          </p:nvSpPr>
          <p:spPr>
            <a:xfrm>
              <a:off x="3482447" y="2748207"/>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0.50</a:t>
              </a:r>
            </a:p>
          </p:txBody>
        </p:sp>
        <p:sp>
          <p:nvSpPr>
            <p:cNvPr id="40" name="TextBox 39">
              <a:extLst>
                <a:ext uri="{FF2B5EF4-FFF2-40B4-BE49-F238E27FC236}">
                  <a16:creationId xmlns:a16="http://schemas.microsoft.com/office/drawing/2014/main" id="{01B97F85-9DA3-654B-806F-D41E4CDFBDB4}"/>
                </a:ext>
              </a:extLst>
            </p:cNvPr>
            <p:cNvSpPr txBox="1"/>
            <p:nvPr/>
          </p:nvSpPr>
          <p:spPr>
            <a:xfrm>
              <a:off x="3657718" y="2190818"/>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Time (sec)</a:t>
              </a:r>
            </a:p>
          </p:txBody>
        </p:sp>
        <p:sp>
          <p:nvSpPr>
            <p:cNvPr id="41" name="TextBox 40">
              <a:extLst>
                <a:ext uri="{FF2B5EF4-FFF2-40B4-BE49-F238E27FC236}">
                  <a16:creationId xmlns:a16="http://schemas.microsoft.com/office/drawing/2014/main" id="{C9BF5C9C-BF4F-0942-8CC3-1A84CEB146A6}"/>
                </a:ext>
              </a:extLst>
            </p:cNvPr>
            <p:cNvSpPr txBox="1"/>
            <p:nvPr/>
          </p:nvSpPr>
          <p:spPr>
            <a:xfrm>
              <a:off x="601251" y="2748207"/>
              <a:ext cx="64617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0.00</a:t>
              </a:r>
            </a:p>
          </p:txBody>
        </p:sp>
      </p:grpSp>
      <p:sp>
        <p:nvSpPr>
          <p:cNvPr id="8" name="Freeform 7">
            <a:extLst>
              <a:ext uri="{FF2B5EF4-FFF2-40B4-BE49-F238E27FC236}">
                <a16:creationId xmlns:a16="http://schemas.microsoft.com/office/drawing/2014/main" id="{49865823-0E15-A946-862B-4AE640A6B64D}"/>
              </a:ext>
            </a:extLst>
          </p:cNvPr>
          <p:cNvSpPr/>
          <p:nvPr/>
        </p:nvSpPr>
        <p:spPr>
          <a:xfrm>
            <a:off x="1117580" y="993970"/>
            <a:ext cx="664791" cy="1852551"/>
          </a:xfrm>
          <a:custGeom>
            <a:avLst/>
            <a:gdLst>
              <a:gd name="connsiteX0" fmla="*/ 0 w 1567543"/>
              <a:gd name="connsiteY0" fmla="*/ 1687463 h 1700526"/>
              <a:gd name="connsiteX1" fmla="*/ 483326 w 1567543"/>
              <a:gd name="connsiteY1" fmla="*/ 1596023 h 1700526"/>
              <a:gd name="connsiteX2" fmla="*/ 666206 w 1567543"/>
              <a:gd name="connsiteY2" fmla="*/ 1047383 h 1700526"/>
              <a:gd name="connsiteX3" fmla="*/ 770708 w 1567543"/>
              <a:gd name="connsiteY3" fmla="*/ 2355 h 1700526"/>
              <a:gd name="connsiteX4" fmla="*/ 849086 w 1567543"/>
              <a:gd name="connsiteY4" fmla="*/ 1360892 h 1700526"/>
              <a:gd name="connsiteX5" fmla="*/ 1567543 w 1567543"/>
              <a:gd name="connsiteY5" fmla="*/ 1700526 h 1700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7543" h="1700526">
                <a:moveTo>
                  <a:pt x="0" y="1687463"/>
                </a:moveTo>
                <a:cubicBezTo>
                  <a:pt x="186146" y="1695083"/>
                  <a:pt x="372292" y="1702703"/>
                  <a:pt x="483326" y="1596023"/>
                </a:cubicBezTo>
                <a:cubicBezTo>
                  <a:pt x="594360" y="1489343"/>
                  <a:pt x="618309" y="1312994"/>
                  <a:pt x="666206" y="1047383"/>
                </a:cubicBezTo>
                <a:cubicBezTo>
                  <a:pt x="714103" y="781772"/>
                  <a:pt x="740228" y="-49896"/>
                  <a:pt x="770708" y="2355"/>
                </a:cubicBezTo>
                <a:cubicBezTo>
                  <a:pt x="801188" y="54606"/>
                  <a:pt x="716280" y="1077863"/>
                  <a:pt x="849086" y="1360892"/>
                </a:cubicBezTo>
                <a:cubicBezTo>
                  <a:pt x="981892" y="1643920"/>
                  <a:pt x="1274717" y="1672223"/>
                  <a:pt x="1567543" y="1700526"/>
                </a:cubicBezTo>
              </a:path>
            </a:pathLst>
          </a:custGeom>
          <a:solidFill>
            <a:schemeClr val="accent6">
              <a:lumMod val="60000"/>
              <a:lumOff val="40000"/>
            </a:schemeClr>
          </a:solid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a:extLst>
              <a:ext uri="{FF2B5EF4-FFF2-40B4-BE49-F238E27FC236}">
                <a16:creationId xmlns:a16="http://schemas.microsoft.com/office/drawing/2014/main" id="{28F4F030-4904-6C40-98F7-F7FA516C3700}"/>
              </a:ext>
            </a:extLst>
          </p:cNvPr>
          <p:cNvSpPr txBox="1"/>
          <p:nvPr/>
        </p:nvSpPr>
        <p:spPr>
          <a:xfrm>
            <a:off x="1438524" y="907666"/>
            <a:ext cx="1264754"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Impulse</a:t>
            </a:r>
          </a:p>
        </p:txBody>
      </p:sp>
      <p:sp>
        <p:nvSpPr>
          <p:cNvPr id="9" name="Freeform 8">
            <a:extLst>
              <a:ext uri="{FF2B5EF4-FFF2-40B4-BE49-F238E27FC236}">
                <a16:creationId xmlns:a16="http://schemas.microsoft.com/office/drawing/2014/main" id="{BFA8A65B-F2A6-8643-ACE2-221A8EA290B6}"/>
              </a:ext>
            </a:extLst>
          </p:cNvPr>
          <p:cNvSpPr/>
          <p:nvPr/>
        </p:nvSpPr>
        <p:spPr>
          <a:xfrm>
            <a:off x="3312752" y="792023"/>
            <a:ext cx="2468880" cy="509452"/>
          </a:xfrm>
          <a:custGeom>
            <a:avLst/>
            <a:gdLst>
              <a:gd name="connsiteX0" fmla="*/ 0 w 2468880"/>
              <a:gd name="connsiteY0" fmla="*/ 0 h 509452"/>
              <a:gd name="connsiteX1" fmla="*/ 1724297 w 2468880"/>
              <a:gd name="connsiteY1" fmla="*/ 52252 h 509452"/>
              <a:gd name="connsiteX2" fmla="*/ 2468880 w 2468880"/>
              <a:gd name="connsiteY2" fmla="*/ 509452 h 509452"/>
            </a:gdLst>
            <a:ahLst/>
            <a:cxnLst>
              <a:cxn ang="0">
                <a:pos x="connsiteX0" y="connsiteY0"/>
              </a:cxn>
              <a:cxn ang="0">
                <a:pos x="connsiteX1" y="connsiteY1"/>
              </a:cxn>
              <a:cxn ang="0">
                <a:pos x="connsiteX2" y="connsiteY2"/>
              </a:cxn>
            </a:cxnLst>
            <a:rect l="l" t="t" r="r" b="b"/>
            <a:pathLst>
              <a:path w="2468880" h="509452">
                <a:moveTo>
                  <a:pt x="0" y="0"/>
                </a:moveTo>
                <a:lnTo>
                  <a:pt x="1724297" y="52252"/>
                </a:lnTo>
                <a:cubicBezTo>
                  <a:pt x="2135777" y="137161"/>
                  <a:pt x="2302328" y="323306"/>
                  <a:pt x="2468880" y="509452"/>
                </a:cubicBezTo>
              </a:path>
            </a:pathLst>
          </a:cu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FC36D995-5D6F-7147-B96A-16CDAA6BA796}"/>
              </a:ext>
            </a:extLst>
          </p:cNvPr>
          <p:cNvSpPr txBox="1"/>
          <p:nvPr/>
        </p:nvSpPr>
        <p:spPr>
          <a:xfrm>
            <a:off x="5485459" y="1401471"/>
            <a:ext cx="2014409" cy="1323439"/>
          </a:xfrm>
          <a:prstGeom prst="rect">
            <a:avLst/>
          </a:prstGeom>
          <a:solidFill>
            <a:schemeClr val="accent1">
              <a:lumMod val="75000"/>
            </a:schemeClr>
          </a:solidFill>
          <a:ln>
            <a:solidFill>
              <a:schemeClr val="accent1">
                <a:lumMod val="75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Room’s acoustic environment (reflections, absorption etc.)</a:t>
            </a:r>
          </a:p>
        </p:txBody>
      </p:sp>
      <p:sp>
        <p:nvSpPr>
          <p:cNvPr id="47" name="TextBox 46">
            <a:extLst>
              <a:ext uri="{FF2B5EF4-FFF2-40B4-BE49-F238E27FC236}">
                <a16:creationId xmlns:a16="http://schemas.microsoft.com/office/drawing/2014/main" id="{94C71E98-5150-A740-BCD6-44081D42A1C2}"/>
              </a:ext>
            </a:extLst>
          </p:cNvPr>
          <p:cNvSpPr txBox="1"/>
          <p:nvPr/>
        </p:nvSpPr>
        <p:spPr>
          <a:xfrm>
            <a:off x="3498101" y="3375419"/>
            <a:ext cx="2628379" cy="400110"/>
          </a:xfrm>
          <a:prstGeom prst="rect">
            <a:avLst/>
          </a:prstGeom>
          <a:solidFill>
            <a:schemeClr val="accent2">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Impulse Response</a:t>
            </a:r>
          </a:p>
        </p:txBody>
      </p:sp>
      <p:sp>
        <p:nvSpPr>
          <p:cNvPr id="16" name="Freeform 15">
            <a:extLst>
              <a:ext uri="{FF2B5EF4-FFF2-40B4-BE49-F238E27FC236}">
                <a16:creationId xmlns:a16="http://schemas.microsoft.com/office/drawing/2014/main" id="{2868D355-7F44-7643-A4D5-9183B0B299BE}"/>
              </a:ext>
            </a:extLst>
          </p:cNvPr>
          <p:cNvSpPr/>
          <p:nvPr/>
        </p:nvSpPr>
        <p:spPr>
          <a:xfrm>
            <a:off x="5812971" y="2821577"/>
            <a:ext cx="705395" cy="574766"/>
          </a:xfrm>
          <a:custGeom>
            <a:avLst/>
            <a:gdLst>
              <a:gd name="connsiteX0" fmla="*/ 705395 w 705395"/>
              <a:gd name="connsiteY0" fmla="*/ 0 h 574766"/>
              <a:gd name="connsiteX1" fmla="*/ 0 w 705395"/>
              <a:gd name="connsiteY1" fmla="*/ 574766 h 574766"/>
            </a:gdLst>
            <a:ahLst/>
            <a:cxnLst>
              <a:cxn ang="0">
                <a:pos x="connsiteX0" y="connsiteY0"/>
              </a:cxn>
              <a:cxn ang="0">
                <a:pos x="connsiteX1" y="connsiteY1"/>
              </a:cxn>
            </a:cxnLst>
            <a:rect l="l" t="t" r="r" b="b"/>
            <a:pathLst>
              <a:path w="705395" h="574766">
                <a:moveTo>
                  <a:pt x="705395" y="0"/>
                </a:moveTo>
                <a:lnTo>
                  <a:pt x="0" y="574766"/>
                </a:lnTo>
              </a:path>
            </a:pathLst>
          </a:custGeom>
          <a:ln w="53975">
            <a:solidFill>
              <a:schemeClr val="tx1"/>
            </a:solidFill>
            <a:prstDash val="sysDot"/>
            <a:headEnd type="none"/>
            <a:tailEnd type="arrow"/>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B429026-D6CF-1142-831B-683240EF429E}"/>
              </a:ext>
            </a:extLst>
          </p:cNvPr>
          <p:cNvSpPr txBox="1"/>
          <p:nvPr/>
        </p:nvSpPr>
        <p:spPr>
          <a:xfrm>
            <a:off x="0" y="0"/>
            <a:ext cx="9144000" cy="584775"/>
          </a:xfrm>
          <a:prstGeom prst="rect">
            <a:avLst/>
          </a:prstGeom>
          <a:solidFill>
            <a:schemeClr val="bg1">
              <a:lumMod val="5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Impulse response</a:t>
            </a:r>
          </a:p>
        </p:txBody>
      </p:sp>
    </p:spTree>
    <p:extLst>
      <p:ext uri="{BB962C8B-B14F-4D97-AF65-F5344CB8AC3E}">
        <p14:creationId xmlns:p14="http://schemas.microsoft.com/office/powerpoint/2010/main" val="299151788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4880</TotalTime>
  <Words>5316</Words>
  <Application>Microsoft Macintosh PowerPoint</Application>
  <PresentationFormat>On-screen Show (4:3)</PresentationFormat>
  <Paragraphs>987</Paragraphs>
  <Slides>159</Slides>
  <Notes>30</Notes>
  <HiddenSlides>13</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159</vt:i4>
      </vt:variant>
    </vt:vector>
  </HeadingPairs>
  <TitlesOfParts>
    <vt:vector size="167" baseType="lpstr">
      <vt:lpstr>Arial</vt:lpstr>
      <vt:lpstr>Avenir Book</vt:lpstr>
      <vt:lpstr>Calibri</vt:lpstr>
      <vt:lpstr>Calibri Light</vt:lpstr>
      <vt:lpstr>Cambria Math</vt:lpstr>
      <vt:lpstr>Century Gothic</vt:lpstr>
      <vt:lpstr>Lucida Bright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Turning a Mobile Device into a Mouse in the Air</vt:lpstr>
      <vt:lpstr>Era of Smart Devices</vt:lpstr>
      <vt:lpstr>Our goal</vt:lpstr>
      <vt:lpstr>Possible solutions</vt:lpstr>
      <vt:lpstr>Our Approach</vt:lpstr>
      <vt:lpstr>Why not accelerometer?</vt:lpstr>
      <vt:lpstr>Doppler Effect</vt:lpstr>
      <vt:lpstr>Doppler based device tracking</vt:lpstr>
      <vt:lpstr>Outline</vt:lpstr>
      <vt:lpstr>Outline</vt:lpstr>
      <vt:lpstr>Doppler shift estimation</vt:lpstr>
      <vt:lpstr>Improving the frequency shift estimation accuracy</vt:lpstr>
      <vt:lpstr>Outline</vt:lpstr>
      <vt:lpstr>Tracking the device position - 1</vt:lpstr>
      <vt:lpstr>Tracking the device position - 2</vt:lpstr>
      <vt:lpstr>PowerPoint Presentation</vt:lpstr>
      <vt:lpstr>PowerPoint Presentation</vt:lpstr>
      <vt:lpstr>Tracking the device position - 2</vt:lpstr>
      <vt:lpstr>Outline</vt:lpstr>
      <vt:lpstr>Finding the distance between speakers</vt:lpstr>
      <vt:lpstr>Drawing evaluation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Strata: Fine-Grained Acoustic-based Device-Free Tracking</vt:lpstr>
      <vt:lpstr>Applications of Object tracking</vt:lpstr>
      <vt:lpstr>Device-Free tracking</vt:lpstr>
      <vt:lpstr>Device-Free tracking: challenge</vt:lpstr>
      <vt:lpstr>Strata: Acoustic based Fined grained tracking</vt:lpstr>
      <vt:lpstr>Acoustic based object tracking</vt:lpstr>
      <vt:lpstr>PowerPoint Presentation</vt:lpstr>
      <vt:lpstr>Challenges</vt:lpstr>
      <vt:lpstr>Challenges</vt:lpstr>
      <vt:lpstr>Our solution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Nirupam Roy</dc:creator>
  <cp:lastModifiedBy>Nirupam Roy</cp:lastModifiedBy>
  <cp:revision>438</cp:revision>
  <dcterms:created xsi:type="dcterms:W3CDTF">2019-02-13T16:19:48Z</dcterms:created>
  <dcterms:modified xsi:type="dcterms:W3CDTF">2019-10-02T17:52:26Z</dcterms:modified>
</cp:coreProperties>
</file>