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1467" r:id="rId2"/>
    <p:sldId id="781" r:id="rId3"/>
    <p:sldId id="789" r:id="rId4"/>
    <p:sldId id="791" r:id="rId5"/>
    <p:sldId id="790" r:id="rId6"/>
    <p:sldId id="787" r:id="rId7"/>
    <p:sldId id="782" r:id="rId8"/>
    <p:sldId id="798" r:id="rId9"/>
    <p:sldId id="794" r:id="rId10"/>
    <p:sldId id="748" r:id="rId11"/>
    <p:sldId id="750" r:id="rId12"/>
    <p:sldId id="751" r:id="rId13"/>
    <p:sldId id="597" r:id="rId14"/>
    <p:sldId id="752" r:id="rId15"/>
    <p:sldId id="754" r:id="rId16"/>
    <p:sldId id="755" r:id="rId17"/>
    <p:sldId id="757" r:id="rId18"/>
    <p:sldId id="79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60"/>
    <p:restoredTop sz="81320"/>
  </p:normalViewPr>
  <p:slideViewPr>
    <p:cSldViewPr snapToGrid="0" snapToObjects="1" showGuides="1">
      <p:cViewPr varScale="1">
        <p:scale>
          <a:sx n="95" d="100"/>
          <a:sy n="95" d="100"/>
        </p:scale>
        <p:origin x="1424" y="184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10/4/19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2.png"/><Relationship Id="rId4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.pn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f"/><Relationship Id="rId5" Type="http://schemas.openxmlformats.org/officeDocument/2006/relationships/image" Target="../media/image10.gif"/><Relationship Id="rId4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8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tiff"/><Relationship Id="rId5" Type="http://schemas.openxmlformats.org/officeDocument/2006/relationships/image" Target="../media/image14.tif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8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1122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818W : Fall 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3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.3: Sensor Array</a:t>
            </a:r>
          </a:p>
        </p:txBody>
      </p:sp>
    </p:spTree>
    <p:extLst>
      <p:ext uri="{BB962C8B-B14F-4D97-AF65-F5344CB8AC3E}">
        <p14:creationId xmlns:p14="http://schemas.microsoft.com/office/powerpoint/2010/main" val="77474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42D92A41-7614-B04E-B03C-959C9E0805C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68106C-3159-174F-9410-BE17F216D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6" y="2586523"/>
            <a:ext cx="842477" cy="84247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48412DD-5084-BA40-A9DD-AA7C99824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5" y="1164410"/>
            <a:ext cx="842477" cy="842477"/>
          </a:xfrm>
          <a:prstGeom prst="rect">
            <a:avLst/>
          </a:prstGeom>
        </p:spPr>
      </p:pic>
      <p:sp>
        <p:nvSpPr>
          <p:cNvPr id="49" name="Freeform 48">
            <a:extLst>
              <a:ext uri="{FF2B5EF4-FFF2-40B4-BE49-F238E27FC236}">
                <a16:creationId xmlns:a16="http://schemas.microsoft.com/office/drawing/2014/main" id="{B0BE68FF-456E-8648-A8A9-02D20F3C3C3C}"/>
              </a:ext>
            </a:extLst>
          </p:cNvPr>
          <p:cNvSpPr/>
          <p:nvPr/>
        </p:nvSpPr>
        <p:spPr>
          <a:xfrm rot="13102834">
            <a:off x="1795416" y="1320504"/>
            <a:ext cx="1485354" cy="808829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AE663-811E-AD4B-8EBC-584F22CBBCC7}"/>
              </a:ext>
            </a:extLst>
          </p:cNvPr>
          <p:cNvGrpSpPr/>
          <p:nvPr/>
        </p:nvGrpSpPr>
        <p:grpSpPr>
          <a:xfrm>
            <a:off x="3371375" y="1227100"/>
            <a:ext cx="3218673" cy="1350521"/>
            <a:chOff x="268446" y="2094145"/>
            <a:chExt cx="3218673" cy="1350521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248B34B-5C61-F941-B9DE-04D6C2E55362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9FF6FD5-8B0B-9545-B5C5-CACF771B98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33911F4-FD19-0E44-8E97-B978D149B817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5336413-F42B-B444-90EB-A744A00F0E0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4442620-BEDC-294B-A9A0-09BCE6B3FB96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195E3B81-A542-D141-9B4F-A6014402B67E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881C4620-022F-ED49-9E01-C582E22BA18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DB0D2D9-2996-6347-AD75-18022019DA60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48ACAB8-E762-5141-9859-76AE8E0A465D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24AA77F-1E41-5143-8A5D-8408388141F1}"/>
              </a:ext>
            </a:extLst>
          </p:cNvPr>
          <p:cNvGrpSpPr/>
          <p:nvPr/>
        </p:nvGrpSpPr>
        <p:grpSpPr>
          <a:xfrm>
            <a:off x="3371375" y="2713497"/>
            <a:ext cx="3218673" cy="1350521"/>
            <a:chOff x="268446" y="2094145"/>
            <a:chExt cx="3218673" cy="135052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E12D192-02F8-4E46-A636-FE1C2AA67686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5A9CE56-C562-B844-99F6-893F555C0D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C038666-5D10-F445-AF50-0DB8244A27A9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07288B9-16E3-284E-9FE7-D625482C2B1B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D6ADB09-0898-594A-907E-CF99456D1B77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8AFBD6D7-90E3-D347-849A-3C9A3EEE3A01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7346A7B2-CB19-B44F-A208-10B17831C44B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C5E61C1-303F-5F4D-8B7A-62D97FFE7FAA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1DE1829-5795-564D-A428-4D141E2054E2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Freeform 71">
            <a:extLst>
              <a:ext uri="{FF2B5EF4-FFF2-40B4-BE49-F238E27FC236}">
                <a16:creationId xmlns:a16="http://schemas.microsoft.com/office/drawing/2014/main" id="{531C5421-246D-A64E-B286-8FDFD34F4130}"/>
              </a:ext>
            </a:extLst>
          </p:cNvPr>
          <p:cNvSpPr/>
          <p:nvPr/>
        </p:nvSpPr>
        <p:spPr>
          <a:xfrm rot="13102834">
            <a:off x="1879744" y="2570743"/>
            <a:ext cx="1310534" cy="990558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6817AC-D04C-804D-B1D5-ED50A4E0A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223" y="2347883"/>
            <a:ext cx="788569" cy="788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3BCB7C7-255C-3B47-904D-B8B0C1AAF392}"/>
                  </a:ext>
                </a:extLst>
              </p:cNvPr>
              <p:cNvSpPr txBox="1"/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3BCB7C7-255C-3B47-904D-B8B0C1AAF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blipFill>
                <a:blip r:embed="rId4"/>
                <a:stretch>
                  <a:fillRect l="-926" t="-3226" r="-1852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BCCAC31-4E23-5F47-8B03-A5ADFCF03F42}"/>
                  </a:ext>
                </a:extLst>
              </p:cNvPr>
              <p:cNvSpPr txBox="1"/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BCCAC31-4E23-5F47-8B03-A5ADFCF03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blipFill>
                <a:blip r:embed="rId5"/>
                <a:stretch>
                  <a:fillRect l="-1896" t="-6452" r="-3318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3353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42D92A41-7614-B04E-B03C-959C9E0805C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68106C-3159-174F-9410-BE17F216D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6" y="2586523"/>
            <a:ext cx="842477" cy="84247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48412DD-5084-BA40-A9DD-AA7C99824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5" y="1164410"/>
            <a:ext cx="842477" cy="842477"/>
          </a:xfrm>
          <a:prstGeom prst="rect">
            <a:avLst/>
          </a:prstGeom>
        </p:spPr>
      </p:pic>
      <p:sp>
        <p:nvSpPr>
          <p:cNvPr id="49" name="Freeform 48">
            <a:extLst>
              <a:ext uri="{FF2B5EF4-FFF2-40B4-BE49-F238E27FC236}">
                <a16:creationId xmlns:a16="http://schemas.microsoft.com/office/drawing/2014/main" id="{B0BE68FF-456E-8648-A8A9-02D20F3C3C3C}"/>
              </a:ext>
            </a:extLst>
          </p:cNvPr>
          <p:cNvSpPr/>
          <p:nvPr/>
        </p:nvSpPr>
        <p:spPr>
          <a:xfrm rot="13102834">
            <a:off x="1795416" y="1320504"/>
            <a:ext cx="1485354" cy="808829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AE663-811E-AD4B-8EBC-584F22CBBCC7}"/>
              </a:ext>
            </a:extLst>
          </p:cNvPr>
          <p:cNvGrpSpPr/>
          <p:nvPr/>
        </p:nvGrpSpPr>
        <p:grpSpPr>
          <a:xfrm>
            <a:off x="3371375" y="1227100"/>
            <a:ext cx="3218673" cy="1350521"/>
            <a:chOff x="268446" y="2094145"/>
            <a:chExt cx="3218673" cy="1350521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248B34B-5C61-F941-B9DE-04D6C2E55362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9FF6FD5-8B0B-9545-B5C5-CACF771B98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33911F4-FD19-0E44-8E97-B978D149B817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5336413-F42B-B444-90EB-A744A00F0E0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4442620-BEDC-294B-A9A0-09BCE6B3FB96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195E3B81-A542-D141-9B4F-A6014402B67E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881C4620-022F-ED49-9E01-C582E22BA18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DB0D2D9-2996-6347-AD75-18022019DA60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48ACAB8-E762-5141-9859-76AE8E0A465D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E87CB59-DF2B-6249-AB28-A597B7CC8287}"/>
                  </a:ext>
                </a:extLst>
              </p:cNvPr>
              <p:cNvSpPr txBox="1"/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E87CB59-DF2B-6249-AB28-A597B7CC8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blipFill>
                <a:blip r:embed="rId3"/>
                <a:stretch>
                  <a:fillRect l="-926" t="-3226" r="-1852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224AA77F-1E41-5143-8A5D-8408388141F1}"/>
              </a:ext>
            </a:extLst>
          </p:cNvPr>
          <p:cNvGrpSpPr/>
          <p:nvPr/>
        </p:nvGrpSpPr>
        <p:grpSpPr>
          <a:xfrm>
            <a:off x="3371375" y="2713497"/>
            <a:ext cx="3218673" cy="1350521"/>
            <a:chOff x="268446" y="2094145"/>
            <a:chExt cx="3218673" cy="135052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E12D192-02F8-4E46-A636-FE1C2AA67686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5A9CE56-C562-B844-99F6-893F555C0D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C038666-5D10-F445-AF50-0DB8244A27A9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07288B9-16E3-284E-9FE7-D625482C2B1B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D6ADB09-0898-594A-907E-CF99456D1B77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8AFBD6D7-90E3-D347-849A-3C9A3EEE3A01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7346A7B2-CB19-B44F-A208-10B17831C44B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C5E61C1-303F-5F4D-8B7A-62D97FFE7FAA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1DE1829-5795-564D-A428-4D141E2054E2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Freeform 71">
            <a:extLst>
              <a:ext uri="{FF2B5EF4-FFF2-40B4-BE49-F238E27FC236}">
                <a16:creationId xmlns:a16="http://schemas.microsoft.com/office/drawing/2014/main" id="{531C5421-246D-A64E-B286-8FDFD34F4130}"/>
              </a:ext>
            </a:extLst>
          </p:cNvPr>
          <p:cNvSpPr/>
          <p:nvPr/>
        </p:nvSpPr>
        <p:spPr>
          <a:xfrm rot="13102834">
            <a:off x="1879744" y="2570743"/>
            <a:ext cx="1310534" cy="990558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6817AC-D04C-804D-B1D5-ED50A4E0A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223" y="2347883"/>
            <a:ext cx="788569" cy="788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BBCCD1-1870-EC40-8054-64E2D058D657}"/>
                  </a:ext>
                </a:extLst>
              </p:cNvPr>
              <p:cNvSpPr txBox="1"/>
              <p:nvPr/>
            </p:nvSpPr>
            <p:spPr>
              <a:xfrm>
                <a:off x="2535011" y="5371017"/>
                <a:ext cx="6338809" cy="7386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Received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signal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baseline="-250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.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400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𝚹</m:t>
                            </m:r>
                            <m:r>
                              <a:rPr lang="en-US" sz="2400" b="0" i="1" baseline="-2500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func>
                    <m:r>
                      <a:rPr lang="en-US" sz="2400" b="0" i="0" baseline="-2500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 .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⁡(2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𝚹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BBCCD1-1870-EC40-8054-64E2D058D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011" y="5371017"/>
                <a:ext cx="6338809" cy="738664"/>
              </a:xfrm>
              <a:prstGeom prst="rect">
                <a:avLst/>
              </a:prstGeom>
              <a:blipFill>
                <a:blip r:embed="rId5"/>
                <a:stretch>
                  <a:fillRect t="-3333" r="-1796" b="-15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reeform 30">
            <a:extLst>
              <a:ext uri="{FF2B5EF4-FFF2-40B4-BE49-F238E27FC236}">
                <a16:creationId xmlns:a16="http://schemas.microsoft.com/office/drawing/2014/main" id="{4F493EF0-01EB-554D-AC7F-DDE2483EE2A7}"/>
              </a:ext>
            </a:extLst>
          </p:cNvPr>
          <p:cNvSpPr/>
          <p:nvPr/>
        </p:nvSpPr>
        <p:spPr>
          <a:xfrm rot="13102834" flipV="1">
            <a:off x="6522579" y="3345692"/>
            <a:ext cx="882403" cy="1814893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243F82A-6311-BD47-9F00-4B261780A667}"/>
                  </a:ext>
                </a:extLst>
              </p:cNvPr>
              <p:cNvSpPr txBox="1"/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243F82A-6311-BD47-9F00-4B261780A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blipFill>
                <a:blip r:embed="rId6"/>
                <a:stretch>
                  <a:fillRect l="-1896" t="-6452" r="-3318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4963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A8B4DC-598B-754F-ADA4-C8CC125A2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125" y="634201"/>
            <a:ext cx="4338041" cy="325353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426A0C-5777-684F-90B0-99525D918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00" y="3603000"/>
            <a:ext cx="4330132" cy="3247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A323B0-6A84-A148-91B5-DD898CDA0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324" y="3739844"/>
            <a:ext cx="4156364" cy="3117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FD513B-C960-5C41-BD27-A6E614DC2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00" y="634201"/>
            <a:ext cx="4023360" cy="30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1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613A7D-DF28-E94C-8B80-E542960A1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44" y="1792721"/>
            <a:ext cx="6545112" cy="32725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047100-223A-F545-A365-A3426BE7AE1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</p:spTree>
    <p:extLst>
      <p:ext uri="{BB962C8B-B14F-4D97-AF65-F5344CB8AC3E}">
        <p14:creationId xmlns:p14="http://schemas.microsoft.com/office/powerpoint/2010/main" val="3878153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202933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98658E4-1408-2345-AB4A-1B043095F932}"/>
              </a:ext>
            </a:extLst>
          </p:cNvPr>
          <p:cNvGrpSpPr/>
          <p:nvPr/>
        </p:nvGrpSpPr>
        <p:grpSpPr>
          <a:xfrm>
            <a:off x="-182090" y="2219488"/>
            <a:ext cx="7282823" cy="1584452"/>
            <a:chOff x="-182090" y="2203990"/>
            <a:chExt cx="7282823" cy="15844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91A9D-A086-1147-A682-C50CAA3FE27B}"/>
                </a:ext>
              </a:extLst>
            </p:cNvPr>
            <p:cNvGrpSpPr/>
            <p:nvPr/>
          </p:nvGrpSpPr>
          <p:grpSpPr>
            <a:xfrm>
              <a:off x="3467729" y="2216379"/>
              <a:ext cx="3633004" cy="1572063"/>
              <a:chOff x="899346" y="1290862"/>
              <a:chExt cx="2481391" cy="887388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E74126F-8ECB-A34B-A17C-50E3746D53EF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3CBB56-C3BD-FF47-9DF8-B1F520F96E6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896" y="2757639"/>
              <a:ext cx="393022" cy="3930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565897-4CBF-A64A-B6F9-54F356D64DFA}"/>
                </a:ext>
              </a:extLst>
            </p:cNvPr>
            <p:cNvGrpSpPr/>
            <p:nvPr/>
          </p:nvGrpSpPr>
          <p:grpSpPr>
            <a:xfrm flipH="1">
              <a:off x="-182090" y="2203990"/>
              <a:ext cx="3633004" cy="1572063"/>
              <a:chOff x="4227146" y="2381278"/>
              <a:chExt cx="3633004" cy="1572063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ED5276D-5256-2E45-AC19-1B1E79637DA6}"/>
                  </a:ext>
                </a:extLst>
              </p:cNvPr>
              <p:cNvSpPr/>
              <p:nvPr/>
            </p:nvSpPr>
            <p:spPr>
              <a:xfrm>
                <a:off x="4227146" y="2381278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84C3C16-4839-134F-9A8B-F35476B18E8B}"/>
                  </a:ext>
                </a:extLst>
              </p:cNvPr>
              <p:cNvSpPr/>
              <p:nvPr/>
            </p:nvSpPr>
            <p:spPr>
              <a:xfrm>
                <a:off x="6042274" y="2407292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5004804" y="3937702"/>
                <a:ext cx="258788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804" y="3937702"/>
                <a:ext cx="2587888" cy="369332"/>
              </a:xfrm>
              <a:prstGeom prst="rect">
                <a:avLst/>
              </a:prstGeom>
              <a:blipFill>
                <a:blip r:embed="rId4"/>
                <a:stretch>
                  <a:fillRect l="-1942" t="-3226" r="-2913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471458" y="3197473"/>
            <a:ext cx="664272" cy="740229"/>
            <a:chOff x="3471458" y="3197473"/>
            <a:chExt cx="664272" cy="740229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471458" y="3197473"/>
              <a:ext cx="664272" cy="369687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651304" y="3568370"/>
                  <a:ext cx="256609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1304" y="3568370"/>
                  <a:ext cx="256609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3333" r="-14286" b="-322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165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98658E4-1408-2345-AB4A-1B043095F932}"/>
              </a:ext>
            </a:extLst>
          </p:cNvPr>
          <p:cNvGrpSpPr/>
          <p:nvPr/>
        </p:nvGrpSpPr>
        <p:grpSpPr>
          <a:xfrm>
            <a:off x="-507555" y="2219488"/>
            <a:ext cx="7282823" cy="1584452"/>
            <a:chOff x="-182090" y="2203990"/>
            <a:chExt cx="7282823" cy="15844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91A9D-A086-1147-A682-C50CAA3FE27B}"/>
                </a:ext>
              </a:extLst>
            </p:cNvPr>
            <p:cNvGrpSpPr/>
            <p:nvPr/>
          </p:nvGrpSpPr>
          <p:grpSpPr>
            <a:xfrm>
              <a:off x="3467729" y="2216379"/>
              <a:ext cx="3633004" cy="1572063"/>
              <a:chOff x="899346" y="1290862"/>
              <a:chExt cx="2481391" cy="887388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E74126F-8ECB-A34B-A17C-50E3746D53EF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3CBB56-C3BD-FF47-9DF8-B1F520F96E6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896" y="2757639"/>
              <a:ext cx="393022" cy="3930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565897-4CBF-A64A-B6F9-54F356D64DFA}"/>
                </a:ext>
              </a:extLst>
            </p:cNvPr>
            <p:cNvGrpSpPr/>
            <p:nvPr/>
          </p:nvGrpSpPr>
          <p:grpSpPr>
            <a:xfrm flipH="1">
              <a:off x="-182090" y="2203990"/>
              <a:ext cx="3633004" cy="1572063"/>
              <a:chOff x="4227146" y="2381278"/>
              <a:chExt cx="3633004" cy="1572063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ED5276D-5256-2E45-AC19-1B1E79637DA6}"/>
                  </a:ext>
                </a:extLst>
              </p:cNvPr>
              <p:cNvSpPr/>
              <p:nvPr/>
            </p:nvSpPr>
            <p:spPr>
              <a:xfrm>
                <a:off x="4227146" y="2381278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84C3C16-4839-134F-9A8B-F35476B18E8B}"/>
                  </a:ext>
                </a:extLst>
              </p:cNvPr>
              <p:cNvSpPr/>
              <p:nvPr/>
            </p:nvSpPr>
            <p:spPr>
              <a:xfrm>
                <a:off x="6042274" y="2407292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b="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blipFill>
                <a:blip r:embed="rId4"/>
                <a:stretch>
                  <a:fillRect l="-7179" t="-6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168677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344B62-C7DA-2E4F-96DC-B2203A2E002D}"/>
              </a:ext>
            </a:extLst>
          </p:cNvPr>
          <p:cNvGrpSpPr/>
          <p:nvPr/>
        </p:nvGrpSpPr>
        <p:grpSpPr>
          <a:xfrm>
            <a:off x="1168100" y="3812583"/>
            <a:ext cx="8338579" cy="2227345"/>
            <a:chOff x="1168100" y="3812583"/>
            <a:chExt cx="8338579" cy="222734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25AFDEC-2F80-2542-A4A7-9ED6B35DA3FD}"/>
                </a:ext>
              </a:extLst>
            </p:cNvPr>
            <p:cNvSpPr/>
            <p:nvPr/>
          </p:nvSpPr>
          <p:spPr>
            <a:xfrm>
              <a:off x="6803756" y="3812583"/>
              <a:ext cx="974467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9D4F789-3E35-0142-BB29-1471E9A5691A}"/>
                </a:ext>
              </a:extLst>
            </p:cNvPr>
            <p:cNvSpPr/>
            <p:nvPr/>
          </p:nvSpPr>
          <p:spPr>
            <a:xfrm rot="20518828" flipH="1">
              <a:off x="2024862" y="4159168"/>
              <a:ext cx="2065839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94215B-6430-8E48-9B21-AFE272CF4D3A}"/>
                </a:ext>
              </a:extLst>
            </p:cNvPr>
            <p:cNvSpPr txBox="1"/>
            <p:nvPr/>
          </p:nvSpPr>
          <p:spPr>
            <a:xfrm>
              <a:off x="1168100" y="5578263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58AE7E-E8EC-024E-AC11-BAF283A6D154}"/>
                </a:ext>
              </a:extLst>
            </p:cNvPr>
            <p:cNvSpPr txBox="1"/>
            <p:nvPr/>
          </p:nvSpPr>
          <p:spPr>
            <a:xfrm>
              <a:off x="6538108" y="5126439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329B01-2336-844A-94C2-B83B5F990755}"/>
              </a:ext>
            </a:extLst>
          </p:cNvPr>
          <p:cNvGrpSpPr/>
          <p:nvPr/>
        </p:nvGrpSpPr>
        <p:grpSpPr>
          <a:xfrm>
            <a:off x="3642852" y="537475"/>
            <a:ext cx="4203506" cy="1569660"/>
            <a:chOff x="2694154" y="845475"/>
            <a:chExt cx="4203506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C3E2D9-DECE-CA43-BBEB-C53E49F19739}"/>
                </a:ext>
              </a:extLst>
            </p:cNvPr>
            <p:cNvSpPr txBox="1"/>
            <p:nvPr/>
          </p:nvSpPr>
          <p:spPr>
            <a:xfrm>
              <a:off x="4667328" y="845475"/>
              <a:ext cx="22303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amplified</a:t>
              </a:r>
            </a:p>
            <a:p>
              <a:pPr algn="ctr"/>
              <a:r>
                <a:rPr lang="en-US" sz="2400" dirty="0"/>
                <a:t>(perfect constructive interference)</a:t>
              </a: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D8C20B5-4D74-D148-84D7-F6BA9F4C4B65}"/>
                </a:ext>
              </a:extLst>
            </p:cNvPr>
            <p:cNvSpPr/>
            <p:nvPr/>
          </p:nvSpPr>
          <p:spPr>
            <a:xfrm>
              <a:off x="2694154" y="1100380"/>
              <a:ext cx="2048327" cy="1313556"/>
            </a:xfrm>
            <a:custGeom>
              <a:avLst/>
              <a:gdLst>
                <a:gd name="connsiteX0" fmla="*/ 1156067 w 1156067"/>
                <a:gd name="connsiteY0" fmla="*/ 0 h 309967"/>
                <a:gd name="connsiteX1" fmla="*/ 148677 w 1156067"/>
                <a:gd name="connsiteY1" fmla="*/ 30997 h 309967"/>
                <a:gd name="connsiteX2" fmla="*/ 24691 w 1156067"/>
                <a:gd name="connsiteY2" fmla="*/ 309967 h 30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6067" h="309967">
                  <a:moveTo>
                    <a:pt x="1156067" y="0"/>
                  </a:moveTo>
                  <a:lnTo>
                    <a:pt x="148677" y="30997"/>
                  </a:lnTo>
                  <a:cubicBezTo>
                    <a:pt x="-39885" y="82658"/>
                    <a:pt x="-7597" y="196312"/>
                    <a:pt x="24691" y="309967"/>
                  </a:cubicBez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84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sinusoids: Gain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31" y="2773137"/>
            <a:ext cx="393022" cy="3930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847103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4F500-3FEF-574A-973E-FB78B846C1CD}"/>
              </a:ext>
            </a:extLst>
          </p:cNvPr>
          <p:cNvGrpSpPr/>
          <p:nvPr/>
        </p:nvGrpSpPr>
        <p:grpSpPr>
          <a:xfrm>
            <a:off x="167127" y="2174010"/>
            <a:ext cx="8400081" cy="1445735"/>
            <a:chOff x="218225" y="5074552"/>
            <a:chExt cx="8400081" cy="144573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99A6253-E913-BC42-BD71-0A425AB112E5}"/>
                </a:ext>
              </a:extLst>
            </p:cNvPr>
            <p:cNvCxnSpPr>
              <a:cxnSpLocks/>
            </p:cNvCxnSpPr>
            <p:nvPr/>
          </p:nvCxnSpPr>
          <p:spPr>
            <a:xfrm>
              <a:off x="4136671" y="6469441"/>
              <a:ext cx="448163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D7BDCB3-8615-5F4F-9D46-DA9F1CA491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225" y="6466683"/>
              <a:ext cx="391844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7542808-8F23-5F4B-9383-03D8190CF8F6}"/>
                </a:ext>
              </a:extLst>
            </p:cNvPr>
            <p:cNvSpPr/>
            <p:nvPr/>
          </p:nvSpPr>
          <p:spPr>
            <a:xfrm>
              <a:off x="3122400" y="5074552"/>
              <a:ext cx="1078364" cy="139430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96FC0FD-1833-A445-948A-4184401BC369}"/>
                </a:ext>
              </a:extLst>
            </p:cNvPr>
            <p:cNvSpPr/>
            <p:nvPr/>
          </p:nvSpPr>
          <p:spPr>
            <a:xfrm>
              <a:off x="3137899" y="6307810"/>
              <a:ext cx="1045572" cy="212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/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blipFill>
                <a:blip r:embed="rId5"/>
                <a:stretch>
                  <a:fillRect l="-1923" r="-7692" b="-2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/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blipFill>
                <a:blip r:embed="rId6"/>
                <a:stretch>
                  <a:fillRect l="-13514" r="-10811" b="-2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/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blipFill>
                <a:blip r:embed="rId7"/>
                <a:stretch>
                  <a:fillRect l="-23529" r="-23529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419B2BE-2CAF-C94A-BE8D-EED877C08460}"/>
              </a:ext>
            </a:extLst>
          </p:cNvPr>
          <p:cNvGrpSpPr/>
          <p:nvPr/>
        </p:nvGrpSpPr>
        <p:grpSpPr>
          <a:xfrm>
            <a:off x="3853728" y="692048"/>
            <a:ext cx="3257314" cy="1386077"/>
            <a:chOff x="3853728" y="692048"/>
            <a:chExt cx="3257314" cy="138607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9B06DC-B7CA-0B4F-885C-AABFA3398AC2}"/>
                </a:ext>
              </a:extLst>
            </p:cNvPr>
            <p:cNvSpPr txBox="1"/>
            <p:nvPr/>
          </p:nvSpPr>
          <p:spPr>
            <a:xfrm>
              <a:off x="4435009" y="692048"/>
              <a:ext cx="2676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Power gain due to the array structure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9CAFE84-CD84-C64E-8624-3A12F00C3B22}"/>
                </a:ext>
              </a:extLst>
            </p:cNvPr>
            <p:cNvSpPr/>
            <p:nvPr/>
          </p:nvSpPr>
          <p:spPr>
            <a:xfrm>
              <a:off x="3853728" y="1523045"/>
              <a:ext cx="1162563" cy="555080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DC550D-6BEF-4F4B-88DA-120E711ACAA5}"/>
              </a:ext>
            </a:extLst>
          </p:cNvPr>
          <p:cNvCxnSpPr>
            <a:cxnSpLocks/>
          </p:cNvCxnSpPr>
          <p:nvPr/>
        </p:nvCxnSpPr>
        <p:spPr>
          <a:xfrm flipV="1">
            <a:off x="3630610" y="1905911"/>
            <a:ext cx="1" cy="1089434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E1B873D-DF34-D740-91A2-0EFEE02B7C3A}"/>
              </a:ext>
            </a:extLst>
          </p:cNvPr>
          <p:cNvSpPr txBox="1"/>
          <p:nvPr/>
        </p:nvSpPr>
        <p:spPr>
          <a:xfrm>
            <a:off x="6185917" y="2151627"/>
            <a:ext cx="2511639" cy="91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Distance from the center of the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9F89EF-A100-7347-A7BF-0BDA061F883B}"/>
              </a:ext>
            </a:extLst>
          </p:cNvPr>
          <p:cNvGrpSpPr/>
          <p:nvPr/>
        </p:nvGrpSpPr>
        <p:grpSpPr>
          <a:xfrm>
            <a:off x="2238780" y="2481490"/>
            <a:ext cx="5303340" cy="3768419"/>
            <a:chOff x="2238780" y="2586420"/>
            <a:chExt cx="5303340" cy="37684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/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Constant phase difference of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blipFill>
                  <a:blip r:embed="rId8"/>
                  <a:stretch>
                    <a:fillRect t="-5063" b="-50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5772AB6-CBCC-FC4D-8B2E-10206116E4B9}"/>
                </a:ext>
              </a:extLst>
            </p:cNvPr>
            <p:cNvSpPr/>
            <p:nvPr/>
          </p:nvSpPr>
          <p:spPr>
            <a:xfrm rot="3245936">
              <a:off x="749190" y="4076010"/>
              <a:ext cx="3768419" cy="789239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93E11F0-1B91-6641-BFBE-F6626CBC880F}"/>
                </a:ext>
              </a:extLst>
            </p:cNvPr>
            <p:cNvSpPr/>
            <p:nvPr/>
          </p:nvSpPr>
          <p:spPr>
            <a:xfrm rot="7903409">
              <a:off x="5967600" y="4053489"/>
              <a:ext cx="2621966" cy="52707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548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sinusoids: Gain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31" y="2773137"/>
            <a:ext cx="393022" cy="3930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847103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4F500-3FEF-574A-973E-FB78B846C1CD}"/>
              </a:ext>
            </a:extLst>
          </p:cNvPr>
          <p:cNvGrpSpPr/>
          <p:nvPr/>
        </p:nvGrpSpPr>
        <p:grpSpPr>
          <a:xfrm>
            <a:off x="167127" y="2174010"/>
            <a:ext cx="8400081" cy="1445735"/>
            <a:chOff x="218225" y="5074552"/>
            <a:chExt cx="8400081" cy="144573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99A6253-E913-BC42-BD71-0A425AB112E5}"/>
                </a:ext>
              </a:extLst>
            </p:cNvPr>
            <p:cNvCxnSpPr>
              <a:cxnSpLocks/>
            </p:cNvCxnSpPr>
            <p:nvPr/>
          </p:nvCxnSpPr>
          <p:spPr>
            <a:xfrm>
              <a:off x="4136671" y="6469441"/>
              <a:ext cx="448163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D7BDCB3-8615-5F4F-9D46-DA9F1CA491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225" y="6466683"/>
              <a:ext cx="391844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7542808-8F23-5F4B-9383-03D8190CF8F6}"/>
                </a:ext>
              </a:extLst>
            </p:cNvPr>
            <p:cNvSpPr/>
            <p:nvPr/>
          </p:nvSpPr>
          <p:spPr>
            <a:xfrm>
              <a:off x="3122400" y="5074552"/>
              <a:ext cx="1078364" cy="139430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96FC0FD-1833-A445-948A-4184401BC369}"/>
                </a:ext>
              </a:extLst>
            </p:cNvPr>
            <p:cNvSpPr/>
            <p:nvPr/>
          </p:nvSpPr>
          <p:spPr>
            <a:xfrm>
              <a:off x="3137899" y="6307810"/>
              <a:ext cx="1045572" cy="212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/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blipFill>
                <a:blip r:embed="rId5"/>
                <a:stretch>
                  <a:fillRect l="-1923" r="-7692" b="-2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/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blipFill>
                <a:blip r:embed="rId6"/>
                <a:stretch>
                  <a:fillRect l="-13514" r="-10811" b="-2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/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blipFill>
                <a:blip r:embed="rId7"/>
                <a:stretch>
                  <a:fillRect l="-23529" r="-23529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419B2BE-2CAF-C94A-BE8D-EED877C08460}"/>
              </a:ext>
            </a:extLst>
          </p:cNvPr>
          <p:cNvGrpSpPr/>
          <p:nvPr/>
        </p:nvGrpSpPr>
        <p:grpSpPr>
          <a:xfrm>
            <a:off x="3853728" y="692048"/>
            <a:ext cx="3257314" cy="1386077"/>
            <a:chOff x="3853728" y="692048"/>
            <a:chExt cx="3257314" cy="138607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9B06DC-B7CA-0B4F-885C-AABFA3398AC2}"/>
                </a:ext>
              </a:extLst>
            </p:cNvPr>
            <p:cNvSpPr txBox="1"/>
            <p:nvPr/>
          </p:nvSpPr>
          <p:spPr>
            <a:xfrm>
              <a:off x="4435009" y="692048"/>
              <a:ext cx="2676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Power gain due to the array structure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9CAFE84-CD84-C64E-8624-3A12F00C3B22}"/>
                </a:ext>
              </a:extLst>
            </p:cNvPr>
            <p:cNvSpPr/>
            <p:nvPr/>
          </p:nvSpPr>
          <p:spPr>
            <a:xfrm>
              <a:off x="3853728" y="1523045"/>
              <a:ext cx="1162563" cy="555080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DC550D-6BEF-4F4B-88DA-120E711ACAA5}"/>
              </a:ext>
            </a:extLst>
          </p:cNvPr>
          <p:cNvCxnSpPr>
            <a:cxnSpLocks/>
          </p:cNvCxnSpPr>
          <p:nvPr/>
        </p:nvCxnSpPr>
        <p:spPr>
          <a:xfrm flipV="1">
            <a:off x="3630610" y="1905911"/>
            <a:ext cx="1" cy="1089434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E1B873D-DF34-D740-91A2-0EFEE02B7C3A}"/>
              </a:ext>
            </a:extLst>
          </p:cNvPr>
          <p:cNvSpPr txBox="1"/>
          <p:nvPr/>
        </p:nvSpPr>
        <p:spPr>
          <a:xfrm>
            <a:off x="6185917" y="2151627"/>
            <a:ext cx="2511639" cy="91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Distance from the center of the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9F89EF-A100-7347-A7BF-0BDA061F883B}"/>
              </a:ext>
            </a:extLst>
          </p:cNvPr>
          <p:cNvGrpSpPr/>
          <p:nvPr/>
        </p:nvGrpSpPr>
        <p:grpSpPr>
          <a:xfrm>
            <a:off x="2238780" y="2481490"/>
            <a:ext cx="5303340" cy="3768419"/>
            <a:chOff x="2238780" y="2586420"/>
            <a:chExt cx="5303340" cy="37684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/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Constant phase difference of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blipFill>
                  <a:blip r:embed="rId8"/>
                  <a:stretch>
                    <a:fillRect t="-5063" b="-50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5772AB6-CBCC-FC4D-8B2E-10206116E4B9}"/>
                </a:ext>
              </a:extLst>
            </p:cNvPr>
            <p:cNvSpPr/>
            <p:nvPr/>
          </p:nvSpPr>
          <p:spPr>
            <a:xfrm rot="3245936">
              <a:off x="749190" y="4076010"/>
              <a:ext cx="3768419" cy="789239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93E11F0-1B91-6641-BFBE-F6626CBC880F}"/>
                </a:ext>
              </a:extLst>
            </p:cNvPr>
            <p:cNvSpPr/>
            <p:nvPr/>
          </p:nvSpPr>
          <p:spPr>
            <a:xfrm rot="7903409">
              <a:off x="5967600" y="4053489"/>
              <a:ext cx="2621966" cy="52707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489C37A-D264-3741-9CF9-7668759D6F95}"/>
              </a:ext>
            </a:extLst>
          </p:cNvPr>
          <p:cNvSpPr/>
          <p:nvPr/>
        </p:nvSpPr>
        <p:spPr>
          <a:xfrm>
            <a:off x="0" y="525317"/>
            <a:ext cx="3908378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Beamforming in 1D space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D903D9-C750-B447-9332-73457185E50D}"/>
              </a:ext>
            </a:extLst>
          </p:cNvPr>
          <p:cNvSpPr/>
          <p:nvPr/>
        </p:nvSpPr>
        <p:spPr>
          <a:xfrm>
            <a:off x="0" y="3341109"/>
            <a:ext cx="9144000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The gain depends on distance between the elements and signal wavelength.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055277-7EBB-134E-9DE6-3AC7506D3E02}"/>
              </a:ext>
            </a:extLst>
          </p:cNvPr>
          <p:cNvSpPr/>
          <p:nvPr/>
        </p:nvSpPr>
        <p:spPr>
          <a:xfrm>
            <a:off x="0" y="2305073"/>
            <a:ext cx="9144000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Controlling spatial signal gain using multiple signal sources or receivers.</a:t>
            </a:r>
          </a:p>
        </p:txBody>
      </p:sp>
    </p:spTree>
    <p:extLst>
      <p:ext uri="{BB962C8B-B14F-4D97-AF65-F5344CB8AC3E}">
        <p14:creationId xmlns:p14="http://schemas.microsoft.com/office/powerpoint/2010/main" val="71798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07B7F-2E85-F94E-B38F-D67A326E0E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85" t="2969" r="2000" b="1678"/>
          <a:stretch>
            <a:fillRect/>
          </a:stretch>
        </p:blipFill>
        <p:spPr>
          <a:xfrm>
            <a:off x="3025517" y="1909421"/>
            <a:ext cx="3050276" cy="3022980"/>
          </a:xfrm>
          <a:custGeom>
            <a:avLst/>
            <a:gdLst>
              <a:gd name="connsiteX0" fmla="*/ 1525138 w 3050276"/>
              <a:gd name="connsiteY0" fmla="*/ 0 h 3022980"/>
              <a:gd name="connsiteX1" fmla="*/ 3050276 w 3050276"/>
              <a:gd name="connsiteY1" fmla="*/ 1511490 h 3022980"/>
              <a:gd name="connsiteX2" fmla="*/ 1525138 w 3050276"/>
              <a:gd name="connsiteY2" fmla="*/ 3022980 h 3022980"/>
              <a:gd name="connsiteX3" fmla="*/ 0 w 3050276"/>
              <a:gd name="connsiteY3" fmla="*/ 1511490 h 3022980"/>
              <a:gd name="connsiteX4" fmla="*/ 1525138 w 3050276"/>
              <a:gd name="connsiteY4" fmla="*/ 0 h 302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0276" h="3022980">
                <a:moveTo>
                  <a:pt x="1525138" y="0"/>
                </a:moveTo>
                <a:cubicBezTo>
                  <a:pt x="2367448" y="0"/>
                  <a:pt x="3050276" y="676717"/>
                  <a:pt x="3050276" y="1511490"/>
                </a:cubicBezTo>
                <a:cubicBezTo>
                  <a:pt x="3050276" y="2346263"/>
                  <a:pt x="2367448" y="3022980"/>
                  <a:pt x="1525138" y="3022980"/>
                </a:cubicBezTo>
                <a:cubicBezTo>
                  <a:pt x="682828" y="3022980"/>
                  <a:pt x="0" y="2346263"/>
                  <a:pt x="0" y="1511490"/>
                </a:cubicBezTo>
                <a:cubicBezTo>
                  <a:pt x="0" y="676717"/>
                  <a:pt x="682828" y="0"/>
                  <a:pt x="1525138" y="0"/>
                </a:cubicBezTo>
                <a:close/>
              </a:path>
            </a:pathLst>
          </a:cu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ED85CC-917F-6E4B-BFA5-648E57269156}"/>
              </a:ext>
            </a:extLst>
          </p:cNvPr>
          <p:cNvCxnSpPr>
            <a:cxnSpLocks/>
          </p:cNvCxnSpPr>
          <p:nvPr/>
        </p:nvCxnSpPr>
        <p:spPr>
          <a:xfrm flipV="1">
            <a:off x="4664989" y="2162660"/>
            <a:ext cx="1883697" cy="118174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ABFA8F3-0B0F-EA4C-864E-387113D18A80}"/>
              </a:ext>
            </a:extLst>
          </p:cNvPr>
          <p:cNvCxnSpPr>
            <a:cxnSpLocks/>
          </p:cNvCxnSpPr>
          <p:nvPr/>
        </p:nvCxnSpPr>
        <p:spPr>
          <a:xfrm>
            <a:off x="4693403" y="3503618"/>
            <a:ext cx="1762294" cy="121192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C85008-66ED-7F4D-9784-BDA354986EB1}"/>
              </a:ext>
            </a:extLst>
          </p:cNvPr>
          <p:cNvCxnSpPr>
            <a:cxnSpLocks/>
          </p:cNvCxnSpPr>
          <p:nvPr/>
        </p:nvCxnSpPr>
        <p:spPr>
          <a:xfrm flipH="1">
            <a:off x="2836190" y="3503618"/>
            <a:ext cx="1614408" cy="1511661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274B50-0A50-0E44-8DA1-81230BB57F3E}"/>
              </a:ext>
            </a:extLst>
          </p:cNvPr>
          <p:cNvCxnSpPr>
            <a:cxnSpLocks/>
          </p:cNvCxnSpPr>
          <p:nvPr/>
        </p:nvCxnSpPr>
        <p:spPr>
          <a:xfrm flipH="1" flipV="1">
            <a:off x="2991555" y="1909421"/>
            <a:ext cx="1459043" cy="1442375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A760128-9CDB-144C-969F-B2428CEE9518}"/>
              </a:ext>
            </a:extLst>
          </p:cNvPr>
          <p:cNvSpPr txBox="1"/>
          <p:nvPr/>
        </p:nvSpPr>
        <p:spPr>
          <a:xfrm>
            <a:off x="3280745" y="1078424"/>
            <a:ext cx="2624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Omni-directional</a:t>
            </a:r>
          </a:p>
        </p:txBody>
      </p:sp>
    </p:spTree>
    <p:extLst>
      <p:ext uri="{BB962C8B-B14F-4D97-AF65-F5344CB8AC3E}">
        <p14:creationId xmlns:p14="http://schemas.microsoft.com/office/powerpoint/2010/main" val="388218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06ADBA-9ABD-404F-89DA-3D0258AEF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t="4398" r="11699" b="5249"/>
          <a:stretch/>
        </p:blipFill>
        <p:spPr>
          <a:xfrm>
            <a:off x="5780867" y="1053885"/>
            <a:ext cx="2867187" cy="2443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60BFA-C916-0145-944F-45BAA2925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902" y="4822203"/>
            <a:ext cx="1962606" cy="15093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F50B69-860C-AE40-B56E-8322F7170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28" y="510233"/>
            <a:ext cx="3525408" cy="19830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07B7F-2E85-F94E-B38F-D67A326E0E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85" t="2969" r="2000" b="1678"/>
          <a:stretch>
            <a:fillRect/>
          </a:stretch>
        </p:blipFill>
        <p:spPr>
          <a:xfrm>
            <a:off x="3025517" y="1909421"/>
            <a:ext cx="3050276" cy="3022980"/>
          </a:xfrm>
          <a:custGeom>
            <a:avLst/>
            <a:gdLst>
              <a:gd name="connsiteX0" fmla="*/ 1525138 w 3050276"/>
              <a:gd name="connsiteY0" fmla="*/ 0 h 3022980"/>
              <a:gd name="connsiteX1" fmla="*/ 3050276 w 3050276"/>
              <a:gd name="connsiteY1" fmla="*/ 1511490 h 3022980"/>
              <a:gd name="connsiteX2" fmla="*/ 1525138 w 3050276"/>
              <a:gd name="connsiteY2" fmla="*/ 3022980 h 3022980"/>
              <a:gd name="connsiteX3" fmla="*/ 0 w 3050276"/>
              <a:gd name="connsiteY3" fmla="*/ 1511490 h 3022980"/>
              <a:gd name="connsiteX4" fmla="*/ 1525138 w 3050276"/>
              <a:gd name="connsiteY4" fmla="*/ 0 h 302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0276" h="3022980">
                <a:moveTo>
                  <a:pt x="1525138" y="0"/>
                </a:moveTo>
                <a:cubicBezTo>
                  <a:pt x="2367448" y="0"/>
                  <a:pt x="3050276" y="676717"/>
                  <a:pt x="3050276" y="1511490"/>
                </a:cubicBezTo>
                <a:cubicBezTo>
                  <a:pt x="3050276" y="2346263"/>
                  <a:pt x="2367448" y="3022980"/>
                  <a:pt x="1525138" y="3022980"/>
                </a:cubicBezTo>
                <a:cubicBezTo>
                  <a:pt x="682828" y="3022980"/>
                  <a:pt x="0" y="2346263"/>
                  <a:pt x="0" y="1511490"/>
                </a:cubicBezTo>
                <a:cubicBezTo>
                  <a:pt x="0" y="676717"/>
                  <a:pt x="682828" y="0"/>
                  <a:pt x="1525138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A52C3A-8E3E-1147-BDC7-E3A6F5F4E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802" y="4120444"/>
            <a:ext cx="1859407" cy="185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69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06ADBA-9ABD-404F-89DA-3D0258AEF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t="4398" r="11699" b="5249"/>
          <a:stretch/>
        </p:blipFill>
        <p:spPr>
          <a:xfrm>
            <a:off x="5780867" y="1053885"/>
            <a:ext cx="2867187" cy="2443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60BFA-C916-0145-944F-45BAA292518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938902" y="4822203"/>
            <a:ext cx="1962606" cy="15093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F50B69-860C-AE40-B56E-8322F71704C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827228" y="510233"/>
            <a:ext cx="3525408" cy="19830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52C3A-8E3E-1147-BDC7-E3A6F5F4E46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199802" y="4120444"/>
            <a:ext cx="1859407" cy="1859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514F07-34CB-864A-907A-F913426AAA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4891" t="8887" r="2011" b="46444"/>
          <a:stretch>
            <a:fillRect/>
          </a:stretch>
        </p:blipFill>
        <p:spPr>
          <a:xfrm>
            <a:off x="4392084" y="2097047"/>
            <a:ext cx="1683363" cy="1416125"/>
          </a:xfrm>
          <a:custGeom>
            <a:avLst/>
            <a:gdLst>
              <a:gd name="connsiteX0" fmla="*/ 894174 w 1683363"/>
              <a:gd name="connsiteY0" fmla="*/ 0 h 1416125"/>
              <a:gd name="connsiteX1" fmla="*/ 1011291 w 1683363"/>
              <a:gd name="connsiteY1" fmla="*/ 70514 h 1416125"/>
              <a:gd name="connsiteX2" fmla="*/ 1675836 w 1683363"/>
              <a:gd name="connsiteY2" fmla="*/ 1169324 h 1416125"/>
              <a:gd name="connsiteX3" fmla="*/ 1683363 w 1683363"/>
              <a:gd name="connsiteY3" fmla="*/ 1317041 h 1416125"/>
              <a:gd name="connsiteX4" fmla="*/ 0 w 1683363"/>
              <a:gd name="connsiteY4" fmla="*/ 1416125 h 141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3363" h="1416125">
                <a:moveTo>
                  <a:pt x="894174" y="0"/>
                </a:moveTo>
                <a:lnTo>
                  <a:pt x="1011291" y="70514"/>
                </a:lnTo>
                <a:cubicBezTo>
                  <a:pt x="1376412" y="314977"/>
                  <a:pt x="1628975" y="712017"/>
                  <a:pt x="1675836" y="1169324"/>
                </a:cubicBezTo>
                <a:lnTo>
                  <a:pt x="1683363" y="1317041"/>
                </a:lnTo>
                <a:lnTo>
                  <a:pt x="0" y="1416125"/>
                </a:lnTo>
                <a:close/>
              </a:path>
            </a:pathLst>
          </a:cu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EAF19C1-0904-5E47-818A-C2B9FF66E49F}"/>
              </a:ext>
            </a:extLst>
          </p:cNvPr>
          <p:cNvCxnSpPr>
            <a:cxnSpLocks/>
          </p:cNvCxnSpPr>
          <p:nvPr/>
        </p:nvCxnSpPr>
        <p:spPr>
          <a:xfrm flipV="1">
            <a:off x="4572000" y="2209154"/>
            <a:ext cx="1883697" cy="118174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84023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BD364F-B007-034D-BC26-53B9B3A84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891" y="838926"/>
            <a:ext cx="1990001" cy="1492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88E9D-7B1D-6A4F-89A9-3121C66CA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304" y="4786482"/>
            <a:ext cx="2103642" cy="193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07B7F-2E85-F94E-B38F-D67A326E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85" t="2969" r="2000" b="1678"/>
          <a:stretch>
            <a:fillRect/>
          </a:stretch>
        </p:blipFill>
        <p:spPr>
          <a:xfrm>
            <a:off x="3025517" y="1909421"/>
            <a:ext cx="3050276" cy="3022980"/>
          </a:xfrm>
          <a:custGeom>
            <a:avLst/>
            <a:gdLst>
              <a:gd name="connsiteX0" fmla="*/ 1525138 w 3050276"/>
              <a:gd name="connsiteY0" fmla="*/ 0 h 3022980"/>
              <a:gd name="connsiteX1" fmla="*/ 3050276 w 3050276"/>
              <a:gd name="connsiteY1" fmla="*/ 1511490 h 3022980"/>
              <a:gd name="connsiteX2" fmla="*/ 1525138 w 3050276"/>
              <a:gd name="connsiteY2" fmla="*/ 3022980 h 3022980"/>
              <a:gd name="connsiteX3" fmla="*/ 0 w 3050276"/>
              <a:gd name="connsiteY3" fmla="*/ 1511490 h 3022980"/>
              <a:gd name="connsiteX4" fmla="*/ 1525138 w 3050276"/>
              <a:gd name="connsiteY4" fmla="*/ 0 h 302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0276" h="3022980">
                <a:moveTo>
                  <a:pt x="1525138" y="0"/>
                </a:moveTo>
                <a:cubicBezTo>
                  <a:pt x="2367448" y="0"/>
                  <a:pt x="3050276" y="676717"/>
                  <a:pt x="3050276" y="1511490"/>
                </a:cubicBezTo>
                <a:cubicBezTo>
                  <a:pt x="3050276" y="2346263"/>
                  <a:pt x="2367448" y="3022980"/>
                  <a:pt x="1525138" y="3022980"/>
                </a:cubicBezTo>
                <a:cubicBezTo>
                  <a:pt x="682828" y="3022980"/>
                  <a:pt x="0" y="2346263"/>
                  <a:pt x="0" y="1511490"/>
                </a:cubicBezTo>
                <a:cubicBezTo>
                  <a:pt x="0" y="676717"/>
                  <a:pt x="682828" y="0"/>
                  <a:pt x="1525138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A52C3A-8E3E-1147-BDC7-E3A6F5F4E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58" y="2927075"/>
            <a:ext cx="1859407" cy="1859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F49C13-173F-7F47-80A6-45CA51454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434298">
            <a:off x="5928285" y="4797162"/>
            <a:ext cx="1492500" cy="149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A3A79F-C9F0-9B46-907A-5C790C7291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010909" y="1071859"/>
            <a:ext cx="3237293" cy="15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70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196C85-46B0-554C-B16D-8D42E886CCA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692758" y="2927075"/>
            <a:ext cx="1859407" cy="1859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A5ED34-866C-B047-B736-983895F9AE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891" t="8887" r="2011" b="46444"/>
          <a:stretch>
            <a:fillRect/>
          </a:stretch>
        </p:blipFill>
        <p:spPr>
          <a:xfrm>
            <a:off x="4392084" y="2097047"/>
            <a:ext cx="1683363" cy="1416125"/>
          </a:xfrm>
          <a:custGeom>
            <a:avLst/>
            <a:gdLst>
              <a:gd name="connsiteX0" fmla="*/ 894174 w 1683363"/>
              <a:gd name="connsiteY0" fmla="*/ 0 h 1416125"/>
              <a:gd name="connsiteX1" fmla="*/ 1011291 w 1683363"/>
              <a:gd name="connsiteY1" fmla="*/ 70514 h 1416125"/>
              <a:gd name="connsiteX2" fmla="*/ 1675836 w 1683363"/>
              <a:gd name="connsiteY2" fmla="*/ 1169324 h 1416125"/>
              <a:gd name="connsiteX3" fmla="*/ 1683363 w 1683363"/>
              <a:gd name="connsiteY3" fmla="*/ 1317041 h 1416125"/>
              <a:gd name="connsiteX4" fmla="*/ 0 w 1683363"/>
              <a:gd name="connsiteY4" fmla="*/ 1416125 h 141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3363" h="1416125">
                <a:moveTo>
                  <a:pt x="894174" y="0"/>
                </a:moveTo>
                <a:lnTo>
                  <a:pt x="1011291" y="70514"/>
                </a:lnTo>
                <a:cubicBezTo>
                  <a:pt x="1376412" y="314977"/>
                  <a:pt x="1628975" y="712017"/>
                  <a:pt x="1675836" y="1169324"/>
                </a:cubicBezTo>
                <a:lnTo>
                  <a:pt x="1683363" y="1317041"/>
                </a:lnTo>
                <a:lnTo>
                  <a:pt x="0" y="1416125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FF7673-A52E-624F-A466-EE86A305BDF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164891" y="838926"/>
            <a:ext cx="1990001" cy="1492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DBB7C5-07A6-9140-A7DB-7ADF040D366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2420304" y="4786482"/>
            <a:ext cx="2103642" cy="1930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A1461C-98EC-DD41-8FD7-D85A9321EC1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 rot="12434298">
            <a:off x="5928285" y="4797162"/>
            <a:ext cx="1492500" cy="1492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597DAC-090E-5342-A5BE-84B0CF419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010909" y="1071859"/>
            <a:ext cx="3237293" cy="152133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495C35C-54CF-7047-9C4D-64772736B21F}"/>
              </a:ext>
            </a:extLst>
          </p:cNvPr>
          <p:cNvCxnSpPr>
            <a:cxnSpLocks/>
          </p:cNvCxnSpPr>
          <p:nvPr/>
        </p:nvCxnSpPr>
        <p:spPr>
          <a:xfrm flipV="1">
            <a:off x="4572000" y="2331426"/>
            <a:ext cx="1883697" cy="118174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320F7E4-FA8B-4B4D-909E-A637935EF6D4}"/>
              </a:ext>
            </a:extLst>
          </p:cNvPr>
          <p:cNvCxnSpPr>
            <a:cxnSpLocks/>
          </p:cNvCxnSpPr>
          <p:nvPr/>
        </p:nvCxnSpPr>
        <p:spPr>
          <a:xfrm flipH="1">
            <a:off x="4866468" y="2097047"/>
            <a:ext cx="1589229" cy="1033611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67914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Applications of spatial filtering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887B4C-FA7D-2143-8AE9-36FA080BF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95" y="965488"/>
            <a:ext cx="2819138" cy="2819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1A50B6-CDBF-3B40-8B3C-0D67724B5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488" y="3924083"/>
            <a:ext cx="4127500" cy="2780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9733C-6E59-F24B-AE20-8E8CC2F7B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75" y="3924083"/>
            <a:ext cx="4265744" cy="2780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689EC0-8382-6940-A44A-65A25C213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797" y="752963"/>
            <a:ext cx="3584409" cy="268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1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trimmedWaveInterference">
            <a:hlinkClick r:id="" action="ppaction://media"/>
            <a:extLst>
              <a:ext uri="{FF2B5EF4-FFF2-40B4-BE49-F238E27FC236}">
                <a16:creationId xmlns:a16="http://schemas.microsoft.com/office/drawing/2014/main" id="{A64B4AD0-FF1F-9241-B9AA-68DDB08B3A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34637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53B33E-5804-0E48-87DB-9FB237F510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Interference of Waves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69CEEB-C36A-7746-A082-6ED15B86BB2E}"/>
              </a:ext>
            </a:extLst>
          </p:cNvPr>
          <p:cNvSpPr txBox="1"/>
          <p:nvPr/>
        </p:nvSpPr>
        <p:spPr>
          <a:xfrm>
            <a:off x="0" y="6458667"/>
            <a:ext cx="596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[Reference]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=Iuv6hY6zsd0</a:t>
            </a:r>
          </a:p>
        </p:txBody>
      </p:sp>
    </p:spTree>
    <p:extLst>
      <p:ext uri="{BB962C8B-B14F-4D97-AF65-F5344CB8AC3E}">
        <p14:creationId xmlns:p14="http://schemas.microsoft.com/office/powerpoint/2010/main" val="9487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88E7D-3F3C-6B44-8BA9-B48BBB684171}"/>
              </a:ext>
            </a:extLst>
          </p:cNvPr>
          <p:cNvSpPr txBox="1"/>
          <p:nvPr/>
        </p:nvSpPr>
        <p:spPr>
          <a:xfrm>
            <a:off x="1563329" y="2433484"/>
            <a:ext cx="6091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Definition of superimposition of signals.</a:t>
            </a:r>
          </a:p>
        </p:txBody>
      </p:sp>
    </p:spTree>
    <p:extLst>
      <p:ext uri="{BB962C8B-B14F-4D97-AF65-F5344CB8AC3E}">
        <p14:creationId xmlns:p14="http://schemas.microsoft.com/office/powerpoint/2010/main" val="2172366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7153</TotalTime>
  <Words>312</Words>
  <Application>Microsoft Macintosh PowerPoint</Application>
  <PresentationFormat>On-screen Show (4:3)</PresentationFormat>
  <Paragraphs>65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546</cp:revision>
  <dcterms:created xsi:type="dcterms:W3CDTF">2019-02-13T16:19:48Z</dcterms:created>
  <dcterms:modified xsi:type="dcterms:W3CDTF">2019-10-04T12:45:41Z</dcterms:modified>
</cp:coreProperties>
</file>