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1467" r:id="rId2"/>
    <p:sldId id="810" r:id="rId3"/>
    <p:sldId id="853" r:id="rId4"/>
    <p:sldId id="805" r:id="rId5"/>
    <p:sldId id="808" r:id="rId6"/>
    <p:sldId id="807" r:id="rId7"/>
    <p:sldId id="806" r:id="rId8"/>
    <p:sldId id="804" r:id="rId9"/>
    <p:sldId id="801" r:id="rId10"/>
    <p:sldId id="803" r:id="rId11"/>
    <p:sldId id="800" r:id="rId12"/>
    <p:sldId id="811" r:id="rId13"/>
    <p:sldId id="856" r:id="rId14"/>
    <p:sldId id="812" r:id="rId15"/>
    <p:sldId id="813" r:id="rId16"/>
    <p:sldId id="828" r:id="rId17"/>
    <p:sldId id="669" r:id="rId18"/>
    <p:sldId id="670" r:id="rId19"/>
    <p:sldId id="671" r:id="rId20"/>
    <p:sldId id="672" r:id="rId21"/>
    <p:sldId id="833" r:id="rId22"/>
    <p:sldId id="795" r:id="rId23"/>
    <p:sldId id="797" r:id="rId24"/>
    <p:sldId id="799" r:id="rId25"/>
    <p:sldId id="798" r:id="rId26"/>
    <p:sldId id="829" r:id="rId27"/>
    <p:sldId id="831" r:id="rId28"/>
    <p:sldId id="847" r:id="rId29"/>
    <p:sldId id="832" r:id="rId30"/>
    <p:sldId id="794" r:id="rId31"/>
    <p:sldId id="834" r:id="rId32"/>
    <p:sldId id="843" r:id="rId33"/>
    <p:sldId id="844" r:id="rId34"/>
    <p:sldId id="842" r:id="rId35"/>
    <p:sldId id="845" r:id="rId36"/>
    <p:sldId id="841" r:id="rId37"/>
    <p:sldId id="840" r:id="rId38"/>
    <p:sldId id="846" r:id="rId39"/>
    <p:sldId id="852" r:id="rId40"/>
    <p:sldId id="848" r:id="rId41"/>
    <p:sldId id="857" r:id="rId42"/>
    <p:sldId id="858" r:id="rId43"/>
    <p:sldId id="851" r:id="rId44"/>
    <p:sldId id="815" r:id="rId45"/>
    <p:sldId id="863" r:id="rId46"/>
    <p:sldId id="864" r:id="rId47"/>
    <p:sldId id="865" r:id="rId48"/>
    <p:sldId id="861" r:id="rId49"/>
    <p:sldId id="860" r:id="rId50"/>
    <p:sldId id="862" r:id="rId51"/>
    <p:sldId id="859" r:id="rId52"/>
    <p:sldId id="850" r:id="rId53"/>
    <p:sldId id="849" r:id="rId54"/>
    <p:sldId id="814" r:id="rId55"/>
    <p:sldId id="823" r:id="rId56"/>
    <p:sldId id="817" r:id="rId57"/>
    <p:sldId id="819" r:id="rId58"/>
    <p:sldId id="822" r:id="rId59"/>
    <p:sldId id="820" r:id="rId60"/>
    <p:sldId id="821" r:id="rId61"/>
    <p:sldId id="816" r:id="rId62"/>
    <p:sldId id="824" r:id="rId63"/>
    <p:sldId id="825" r:id="rId64"/>
    <p:sldId id="827" r:id="rId65"/>
    <p:sldId id="826" r:id="rId66"/>
    <p:sldId id="1469" r:id="rId67"/>
    <p:sldId id="1468" r:id="rId68"/>
    <p:sldId id="1470" r:id="rId69"/>
    <p:sldId id="1471" r:id="rId70"/>
    <p:sldId id="1472" r:id="rId71"/>
    <p:sldId id="1473" r:id="rId72"/>
    <p:sldId id="1474" r:id="rId73"/>
    <p:sldId id="1475" r:id="rId74"/>
    <p:sldId id="1476"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2"/>
    <p:restoredTop sz="81320"/>
  </p:normalViewPr>
  <p:slideViewPr>
    <p:cSldViewPr snapToGrid="0" snapToObjects="1" showGuides="1">
      <p:cViewPr varScale="1">
        <p:scale>
          <a:sx n="95" d="100"/>
          <a:sy n="95" d="100"/>
        </p:scale>
        <p:origin x="1704" y="176"/>
      </p:cViewPr>
      <p:guideLst>
        <p:guide orient="horz" pos="213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11/7/19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Quartz_cloc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a:t>
            </a:fld>
            <a:endParaRPr lang="en-US"/>
          </a:p>
        </p:txBody>
      </p:sp>
    </p:spTree>
    <p:extLst>
      <p:ext uri="{BB962C8B-B14F-4D97-AF65-F5344CB8AC3E}">
        <p14:creationId xmlns:p14="http://schemas.microsoft.com/office/powerpoint/2010/main" val="1034440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Thus, the C/A code repeats every millisecond, resulting in 20 repetitions of the C/A code for each data bit sent. The purpose of the C/A code is to allow a receiver to identify the sending satellite and to estimate how long it took the signal to propagate from that satellite to the receiver. Typically, the GPS signals take from 64 to 89 milliseconds to travel from a satellite to the Earth’s surface. Since light travels at 300 km/</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in order to obtain an accurate distance measurement, the receiver must estimate the signal </a:t>
            </a:r>
            <a:r>
              <a:rPr lang="en-US" sz="1200" kern="1200" dirty="0" err="1">
                <a:solidFill>
                  <a:schemeClr val="tx1"/>
                </a:solidFill>
                <a:effectLst/>
                <a:latin typeface="+mn-lt"/>
                <a:ea typeface="+mn-ea"/>
                <a:cs typeface="+mn-cs"/>
              </a:rPr>
              <a:t>propaga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delay to the microsecond level. The millisecond (NMS) and sub-millisecond (</a:t>
            </a:r>
            <a:r>
              <a:rPr lang="en-US" sz="1200" kern="1200" dirty="0" err="1">
                <a:solidFill>
                  <a:schemeClr val="tx1"/>
                </a:solidFill>
                <a:effectLst/>
                <a:latin typeface="+mn-lt"/>
                <a:ea typeface="+mn-ea"/>
                <a:cs typeface="+mn-cs"/>
              </a:rPr>
              <a:t>subMS</a:t>
            </a:r>
            <a:r>
              <a:rPr lang="en-US" sz="1200" kern="1200" dirty="0">
                <a:solidFill>
                  <a:schemeClr val="tx1"/>
                </a:solidFill>
                <a:effectLst/>
                <a:latin typeface="+mn-lt"/>
                <a:ea typeface="+mn-ea"/>
                <a:cs typeface="+mn-cs"/>
              </a:rPr>
              <a:t>) parts of the propagation time are derived very differently: the NMS is decoded from the packet frames, while the </a:t>
            </a:r>
            <a:r>
              <a:rPr lang="en-US" sz="1200" kern="1200" dirty="0" err="1">
                <a:solidFill>
                  <a:schemeClr val="tx1"/>
                </a:solidFill>
                <a:effectLst/>
                <a:latin typeface="+mn-lt"/>
                <a:ea typeface="+mn-ea"/>
                <a:cs typeface="+mn-cs"/>
              </a:rPr>
              <a:t>subMS</a:t>
            </a:r>
            <a:r>
              <a:rPr lang="en-US" sz="1200" kern="1200" dirty="0">
                <a:solidFill>
                  <a:schemeClr val="tx1"/>
                </a:solidFill>
                <a:effectLst/>
                <a:latin typeface="+mn-lt"/>
                <a:ea typeface="+mn-ea"/>
                <a:cs typeface="+mn-cs"/>
              </a:rPr>
              <a:t> propagation time is detected at the C/A code level using correlations.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49</a:t>
            </a:fld>
            <a:endParaRPr lang="en-US"/>
          </a:p>
        </p:txBody>
      </p:sp>
    </p:spTree>
    <p:extLst>
      <p:ext uri="{BB962C8B-B14F-4D97-AF65-F5344CB8AC3E}">
        <p14:creationId xmlns:p14="http://schemas.microsoft.com/office/powerpoint/2010/main" val="374334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a rising GPS satellite can move at up to 800m/s towards a receiver, causing a frequency shift of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1 · 800/</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4.2kHz, where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the speed of light. A shift of the same magnitude occurs in the opposite direction for a setting satellite. To reliably compute a correction under this shift, the receiver must generate the C/A code within 500Hz of the shifted </a:t>
            </a:r>
            <a:r>
              <a:rPr lang="en-US" sz="1200" kern="1200" dirty="0" err="1">
                <a:solidFill>
                  <a:schemeClr val="tx1"/>
                </a:solidFill>
                <a:effectLst/>
                <a:latin typeface="+mn-lt"/>
                <a:ea typeface="+mn-ea"/>
                <a:cs typeface="+mn-cs"/>
              </a:rPr>
              <a:t>fre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quency</a:t>
            </a:r>
            <a:r>
              <a:rPr lang="en-US" sz="1200" kern="1200" dirty="0">
                <a:solidFill>
                  <a:schemeClr val="tx1"/>
                </a:solidFill>
                <a:effectLst/>
                <a:latin typeface="+mn-lt"/>
                <a:ea typeface="+mn-ea"/>
                <a:cs typeface="+mn-cs"/>
              </a:rPr>
              <a:t>. Therefore, in the frequency dimension, the receiver needs to search up to 18 bins. Most GPS receivers use 25 to 40 frequency bins to accommodate local receiver motion and to provide better receiver sensitivity.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50</a:t>
            </a:fld>
            <a:endParaRPr lang="en-US"/>
          </a:p>
        </p:txBody>
      </p:sp>
    </p:spTree>
    <p:extLst>
      <p:ext uri="{BB962C8B-B14F-4D97-AF65-F5344CB8AC3E}">
        <p14:creationId xmlns:p14="http://schemas.microsoft.com/office/powerpoint/2010/main" val="186303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MSC = Mobile Switching Center</a:t>
            </a:r>
          </a:p>
        </p:txBody>
      </p:sp>
      <p:sp>
        <p:nvSpPr>
          <p:cNvPr id="4" name="Slide Number Placeholder 3"/>
          <p:cNvSpPr>
            <a:spLocks noGrp="1"/>
          </p:cNvSpPr>
          <p:nvPr>
            <p:ph type="sldNum" sz="quarter" idx="5"/>
          </p:nvPr>
        </p:nvSpPr>
        <p:spPr/>
        <p:txBody>
          <a:bodyPr/>
          <a:lstStyle/>
          <a:p>
            <a:fld id="{D711AF78-9C63-2C46-9D2F-C9E877191EAD}" type="slidenum">
              <a:rPr lang="en-US" smtClean="0"/>
              <a:t>52</a:t>
            </a:fld>
            <a:endParaRPr lang="en-US"/>
          </a:p>
        </p:txBody>
      </p:sp>
    </p:spTree>
    <p:extLst>
      <p:ext uri="{BB962C8B-B14F-4D97-AF65-F5344CB8AC3E}">
        <p14:creationId xmlns:p14="http://schemas.microsoft.com/office/powerpoint/2010/main" val="65889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www.gpsworld.com</a:t>
            </a:r>
            <a:r>
              <a:rPr lang="en-US" dirty="0"/>
              <a:t>/origins-gps-part-1/</a:t>
            </a:r>
          </a:p>
          <a:p>
            <a:endParaRPr lang="en-US" dirty="0"/>
          </a:p>
          <a:p>
            <a:r>
              <a:rPr lang="en-US" dirty="0"/>
              <a:t>https://</a:t>
            </a:r>
            <a:r>
              <a:rPr lang="en-US" dirty="0" err="1"/>
              <a:t>pdfs.semanticscholar.org</a:t>
            </a:r>
            <a:r>
              <a:rPr lang="en-US" dirty="0"/>
              <a:t>/d6f5/812c9f91d68862cf3e2a8af6a3f9db14ba2b.pdf</a:t>
            </a:r>
          </a:p>
        </p:txBody>
      </p:sp>
      <p:sp>
        <p:nvSpPr>
          <p:cNvPr id="4" name="Slide Number Placeholder 3"/>
          <p:cNvSpPr>
            <a:spLocks noGrp="1"/>
          </p:cNvSpPr>
          <p:nvPr>
            <p:ph type="sldNum" sz="quarter" idx="5"/>
          </p:nvPr>
        </p:nvSpPr>
        <p:spPr/>
        <p:txBody>
          <a:bodyPr/>
          <a:lstStyle/>
          <a:p>
            <a:fld id="{D711AF78-9C63-2C46-9D2F-C9E877191EAD}" type="slidenum">
              <a:rPr lang="en-US" smtClean="0"/>
              <a:t>12</a:t>
            </a:fld>
            <a:endParaRPr lang="en-US"/>
          </a:p>
        </p:txBody>
      </p:sp>
    </p:spTree>
    <p:extLst>
      <p:ext uri="{BB962C8B-B14F-4D97-AF65-F5344CB8AC3E}">
        <p14:creationId xmlns:p14="http://schemas.microsoft.com/office/powerpoint/2010/main" val="127051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14</a:t>
            </a:fld>
            <a:endParaRPr lang="en-US"/>
          </a:p>
        </p:txBody>
      </p:sp>
    </p:spTree>
    <p:extLst>
      <p:ext uri="{BB962C8B-B14F-4D97-AF65-F5344CB8AC3E}">
        <p14:creationId xmlns:p14="http://schemas.microsoft.com/office/powerpoint/2010/main" val="168593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nominal GPS configuration consists of a network of 24 satellites in high orbits around the Earth, but up to 30 or so satellites may be on station at any given time. Each satellite in the GPS constellation orbits at an altitude of about 20,000 km from the ground, and has an orbital speed of about 14,000 km/hour (the orbital period is roughly 12 hours - contrary to popular belief, GPS satellites are not in geosynchronous or geostationary orbits). The satellite orbits are distributed so that at least 4 satellites are always visible from any point on the Earth at any given instant (with up to 12 visible at one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Geostationary orbits are near the equator and hence does not provide enough coverage.</a:t>
            </a:r>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15</a:t>
            </a:fld>
            <a:endParaRPr lang="en-US"/>
          </a:p>
        </p:txBody>
      </p:sp>
    </p:spTree>
    <p:extLst>
      <p:ext uri="{BB962C8B-B14F-4D97-AF65-F5344CB8AC3E}">
        <p14:creationId xmlns:p14="http://schemas.microsoft.com/office/powerpoint/2010/main" val="325138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16</a:t>
            </a:fld>
            <a:endParaRPr lang="en-US"/>
          </a:p>
        </p:txBody>
      </p:sp>
    </p:spTree>
    <p:extLst>
      <p:ext uri="{BB962C8B-B14F-4D97-AF65-F5344CB8AC3E}">
        <p14:creationId xmlns:p14="http://schemas.microsoft.com/office/powerpoint/2010/main" val="149656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r>
              <a:rPr lang="en-US" dirty="0"/>
              <a:t>https://</a:t>
            </a:r>
            <a:r>
              <a:rPr lang="en-US" dirty="0" err="1"/>
              <a:t>pdfs.semanticscholar.org</a:t>
            </a:r>
            <a:r>
              <a:rPr lang="en-US" dirty="0"/>
              <a:t>/d6f5/812c9f91d68862cf3e2a8af6a3f9db14ba2b.pdf</a:t>
            </a:r>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21</a:t>
            </a:fld>
            <a:endParaRPr lang="en-US"/>
          </a:p>
        </p:txBody>
      </p:sp>
    </p:spTree>
    <p:extLst>
      <p:ext uri="{BB962C8B-B14F-4D97-AF65-F5344CB8AC3E}">
        <p14:creationId xmlns:p14="http://schemas.microsoft.com/office/powerpoint/2010/main" val="1393508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29</a:t>
            </a:fld>
            <a:endParaRPr lang="en-US"/>
          </a:p>
        </p:txBody>
      </p:sp>
    </p:spTree>
    <p:extLst>
      <p:ext uri="{BB962C8B-B14F-4D97-AF65-F5344CB8AC3E}">
        <p14:creationId xmlns:p14="http://schemas.microsoft.com/office/powerpoint/2010/main" val="127459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1928, Warren </a:t>
            </a:r>
            <a:r>
              <a:rPr lang="en-US" sz="1200" b="0" i="0" u="none" strike="noStrike" kern="1200" dirty="0" err="1">
                <a:solidFill>
                  <a:schemeClr val="tx1"/>
                </a:solidFill>
                <a:effectLst/>
                <a:latin typeface="+mn-lt"/>
                <a:ea typeface="+mn-ea"/>
                <a:cs typeface="+mn-cs"/>
              </a:rPr>
              <a:t>Marrison</a:t>
            </a:r>
            <a:r>
              <a:rPr lang="en-US" sz="1200" b="0" i="0" u="none" strike="noStrike" kern="1200" dirty="0">
                <a:solidFill>
                  <a:schemeClr val="tx1"/>
                </a:solidFill>
                <a:effectLst/>
                <a:latin typeface="+mn-lt"/>
                <a:ea typeface="+mn-ea"/>
                <a:cs typeface="+mn-cs"/>
              </a:rPr>
              <a:t> of Bell Telephone Laboratories developed the first </a:t>
            </a:r>
            <a:r>
              <a:rPr lang="en-US" sz="1200" b="0" i="0" u="none" strike="noStrike" kern="1200" dirty="0">
                <a:solidFill>
                  <a:schemeClr val="tx1"/>
                </a:solidFill>
                <a:effectLst/>
                <a:latin typeface="+mn-lt"/>
                <a:ea typeface="+mn-ea"/>
                <a:cs typeface="+mn-cs"/>
                <a:hlinkClick r:id="rId3" tooltip="Quartz clock"/>
              </a:rPr>
              <a:t>quartz-crystal clock</a:t>
            </a:r>
            <a:r>
              <a:rPr lang="en-US" sz="1200" b="0" i="0" u="none" strike="noStrike" kern="1200" dirty="0">
                <a:solidFill>
                  <a:schemeClr val="tx1"/>
                </a:solidFill>
                <a:effectLst/>
                <a:latin typeface="+mn-lt"/>
                <a:ea typeface="+mn-ea"/>
                <a:cs typeface="+mn-cs"/>
              </a:rPr>
              <a:t>. With accuracies of up to 1 second in 30 years</a:t>
            </a:r>
            <a:endParaRPr lang="en-US" dirty="0"/>
          </a:p>
          <a:p>
            <a:endParaRPr lang="en-US" dirty="0"/>
          </a:p>
          <a:p>
            <a:endParaRPr lang="en-US" dirty="0"/>
          </a:p>
          <a:p>
            <a:endParaRPr lang="en-US" dirty="0"/>
          </a:p>
          <a:p>
            <a:r>
              <a:rPr lang="en-US" dirty="0"/>
              <a:t>Atomic clock:</a:t>
            </a:r>
          </a:p>
          <a:p>
            <a:endParaRPr lang="en-US" dirty="0"/>
          </a:p>
          <a:p>
            <a:r>
              <a:rPr lang="en-US" dirty="0"/>
              <a:t>Use of GPS clock: Wireless communication, TV broadcast, timestamping business transaction, frequency hopping</a:t>
            </a:r>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30</a:t>
            </a:fld>
            <a:endParaRPr lang="en-US"/>
          </a:p>
        </p:txBody>
      </p:sp>
    </p:spTree>
    <p:extLst>
      <p:ext uri="{BB962C8B-B14F-4D97-AF65-F5344CB8AC3E}">
        <p14:creationId xmlns:p14="http://schemas.microsoft.com/office/powerpoint/2010/main" val="429378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1 =1.575 GHz towards the Earth. The bit-rate of data packets is a mere 50 bps, but the bits are modulated with a higher frequency (1MHz) signal for detecting propagation delays. </a:t>
            </a:r>
            <a:endParaRPr lang="en-US" dirty="0"/>
          </a:p>
          <a:p>
            <a:endParaRPr lang="en-US" dirty="0"/>
          </a:p>
        </p:txBody>
      </p:sp>
      <p:sp>
        <p:nvSpPr>
          <p:cNvPr id="4" name="Slide Number Placeholder 3"/>
          <p:cNvSpPr>
            <a:spLocks noGrp="1"/>
          </p:cNvSpPr>
          <p:nvPr>
            <p:ph type="sldNum" sz="quarter" idx="5"/>
          </p:nvPr>
        </p:nvSpPr>
        <p:spPr/>
        <p:txBody>
          <a:bodyPr/>
          <a:lstStyle/>
          <a:p>
            <a:fld id="{D711AF78-9C63-2C46-9D2F-C9E877191EAD}" type="slidenum">
              <a:rPr lang="en-US" smtClean="0"/>
              <a:t>48</a:t>
            </a:fld>
            <a:endParaRPr lang="en-US"/>
          </a:p>
        </p:txBody>
      </p:sp>
    </p:spTree>
    <p:extLst>
      <p:ext uri="{BB962C8B-B14F-4D97-AF65-F5344CB8AC3E}">
        <p14:creationId xmlns:p14="http://schemas.microsoft.com/office/powerpoint/2010/main" val="3885800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E73D7D-EF92-DB4C-9476-0183972D4019}" type="datetime1">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453E7-A6A3-7B4C-86DC-B08C60799C20}" type="datetime1">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F6B3D-9170-7643-A36B-9BB12C21D0FE}" type="datetime1">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BF908C-9AFF-9A45-9A98-EC0EBAAD6510}" type="datetime1">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114E6E-3DE5-9042-9608-957E2ECBEFD1}" type="datetime1">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23BC19-8642-D24A-A40E-64D10BDCAB05}" type="datetime1">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59B450-73C6-EE4E-940C-DDDDFB552A23}" type="datetime1">
              <a:rPr lang="en-US" smtClean="0"/>
              <a:t>11/7/19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6A1D7-1E2D-7D4A-95F0-ACB56FFFB0E5}" type="datetime1">
              <a:rPr lang="en-US" smtClean="0"/>
              <a:t>11/7/19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C116F-2D7E-C245-B9B1-C55F8FC9408A}" type="datetime1">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A02B71-3B03-8F40-92EF-4F6E186E405D}" type="datetime1">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097AD7-CE4B-C54B-9DC7-9F52CE1F4FE0}" type="datetime1">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FE29-48CE-534F-9932-0D396B1C51EC}" type="datetime1">
              <a:rPr lang="en-US" smtClean="0"/>
              <a:t>11/7/19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tiff"/><Relationship Id="rId4" Type="http://schemas.openxmlformats.org/officeDocument/2006/relationships/image" Target="../media/image3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CSI 1122</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7305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818W : Fall 2019</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a:t>
            </a:r>
            <a:r>
              <a:rPr lang="en-US" sz="2400" b="1">
                <a:solidFill>
                  <a:srgbClr val="4472C4">
                    <a:lumMod val="75000"/>
                  </a:srgbClr>
                </a:solidFill>
                <a:latin typeface="Lucida Bright" panose="02040602050505020304" pitchFamily="18" charset="77"/>
              </a:rPr>
              <a:t>5.3:   </a:t>
            </a:r>
            <a:r>
              <a:rPr lang="en-US" sz="2400" b="1" dirty="0">
                <a:solidFill>
                  <a:srgbClr val="4472C4">
                    <a:lumMod val="75000"/>
                  </a:srgbClr>
                </a:solidFill>
                <a:latin typeface="Lucida Bright" panose="02040602050505020304" pitchFamily="18" charset="77"/>
              </a:rPr>
              <a:t>GPS</a:t>
            </a:r>
          </a:p>
        </p:txBody>
      </p:sp>
    </p:spTree>
    <p:extLst>
      <p:ext uri="{BB962C8B-B14F-4D97-AF65-F5344CB8AC3E}">
        <p14:creationId xmlns:p14="http://schemas.microsoft.com/office/powerpoint/2010/main" val="121408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AF5CC-4E24-DC49-982B-11890BE0EC52}"/>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159456DA-2C3B-4145-B067-191A58A99D6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4" name="Oval 3">
            <a:extLst>
              <a:ext uri="{FF2B5EF4-FFF2-40B4-BE49-F238E27FC236}">
                <a16:creationId xmlns:a16="http://schemas.microsoft.com/office/drawing/2014/main" id="{F51CCF80-94A6-0D45-A3B2-1485C2BC4A5F}"/>
              </a:ext>
            </a:extLst>
          </p:cNvPr>
          <p:cNvSpPr/>
          <p:nvPr/>
        </p:nvSpPr>
        <p:spPr>
          <a:xfrm>
            <a:off x="4339526" y="2929825"/>
            <a:ext cx="232474" cy="232474"/>
          </a:xfrm>
          <a:prstGeom prst="ellipse">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73C64AD-D080-444E-8C35-7E68ED98327C}"/>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3A4DB4-6369-6B4F-AEFA-C7C46588FD8E}"/>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791F184E-C5CC-8D4E-BCD1-304C4D4F6B67}"/>
              </a:ext>
            </a:extLst>
          </p:cNvPr>
          <p:cNvSpPr>
            <a:spLocks noGrp="1"/>
          </p:cNvSpPr>
          <p:nvPr>
            <p:ph type="sldNum" sz="quarter" idx="12"/>
          </p:nvPr>
        </p:nvSpPr>
        <p:spPr/>
        <p:txBody>
          <a:bodyPr/>
          <a:lstStyle/>
          <a:p>
            <a:fld id="{3908DE9A-9F1E-E241-AE61-67432D23D3F3}" type="slidenum">
              <a:rPr lang="en-US" smtClean="0"/>
              <a:t>10</a:t>
            </a:fld>
            <a:endParaRPr lang="en-US"/>
          </a:p>
        </p:txBody>
      </p:sp>
    </p:spTree>
    <p:extLst>
      <p:ext uri="{BB962C8B-B14F-4D97-AF65-F5344CB8AC3E}">
        <p14:creationId xmlns:p14="http://schemas.microsoft.com/office/powerpoint/2010/main" val="10175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56AE3-1A9B-2E4B-982C-252A7C9D3630}"/>
              </a:ext>
            </a:extLst>
          </p:cNvPr>
          <p:cNvPicPr>
            <a:picLocks noChangeAspect="1"/>
          </p:cNvPicPr>
          <p:nvPr/>
        </p:nvPicPr>
        <p:blipFill>
          <a:blip r:embed="rId2"/>
          <a:stretch>
            <a:fillRect/>
          </a:stretch>
        </p:blipFill>
        <p:spPr>
          <a:xfrm>
            <a:off x="252226" y="459155"/>
            <a:ext cx="8639549" cy="5939691"/>
          </a:xfrm>
          <a:prstGeom prst="rect">
            <a:avLst/>
          </a:prstGeom>
        </p:spPr>
      </p:pic>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Slide Number Placeholder 2">
            <a:extLst>
              <a:ext uri="{FF2B5EF4-FFF2-40B4-BE49-F238E27FC236}">
                <a16:creationId xmlns:a16="http://schemas.microsoft.com/office/drawing/2014/main" id="{7FFE4D41-AA24-BD4C-BDC7-933BECE5FD03}"/>
              </a:ext>
            </a:extLst>
          </p:cNvPr>
          <p:cNvSpPr>
            <a:spLocks noGrp="1"/>
          </p:cNvSpPr>
          <p:nvPr>
            <p:ph type="sldNum" sz="quarter" idx="12"/>
          </p:nvPr>
        </p:nvSpPr>
        <p:spPr/>
        <p:txBody>
          <a:bodyPr/>
          <a:lstStyle/>
          <a:p>
            <a:fld id="{3908DE9A-9F1E-E241-AE61-67432D23D3F3}" type="slidenum">
              <a:rPr lang="en-US" smtClean="0"/>
              <a:t>11</a:t>
            </a:fld>
            <a:endParaRPr lang="en-US"/>
          </a:p>
        </p:txBody>
      </p:sp>
    </p:spTree>
    <p:extLst>
      <p:ext uri="{BB962C8B-B14F-4D97-AF65-F5344CB8AC3E}">
        <p14:creationId xmlns:p14="http://schemas.microsoft.com/office/powerpoint/2010/main" val="57067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3"/>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1" name="TextBox 10">
            <a:extLst>
              <a:ext uri="{FF2B5EF4-FFF2-40B4-BE49-F238E27FC236}">
                <a16:creationId xmlns:a16="http://schemas.microsoft.com/office/drawing/2014/main" id="{A6D4B2DE-F98A-BF46-A0E9-9A6127775DCA}"/>
              </a:ext>
            </a:extLst>
          </p:cNvPr>
          <p:cNvSpPr txBox="1"/>
          <p:nvPr/>
        </p:nvSpPr>
        <p:spPr>
          <a:xfrm>
            <a:off x="3956483" y="4613134"/>
            <a:ext cx="5483247" cy="1396909"/>
          </a:xfrm>
          <a:prstGeom prst="rect">
            <a:avLst/>
          </a:prstGeom>
          <a:solidFill>
            <a:schemeClr val="accent2">
              <a:lumMod val="75000"/>
            </a:schemeClr>
          </a:solidFill>
          <a:ln>
            <a:noFill/>
          </a:ln>
        </p:spPr>
        <p:txBody>
          <a:bodyPr wrap="square" rtlCol="0">
            <a:spAutoFit/>
          </a:bodyPr>
          <a:lstStyle/>
          <a:p>
            <a:pPr algn="ctr"/>
            <a:endParaRPr lang="en-US" sz="2800" b="1" dirty="0">
              <a:solidFill>
                <a:schemeClr val="bg1"/>
              </a:solidFill>
            </a:endParaRPr>
          </a:p>
          <a:p>
            <a:pPr algn="ctr"/>
            <a:r>
              <a:rPr lang="en-US" sz="2800" b="1" dirty="0">
                <a:solidFill>
                  <a:schemeClr val="bg1"/>
                </a:solidFill>
              </a:rPr>
              <a:t>Geo-stationary ?</a:t>
            </a:r>
          </a:p>
        </p:txBody>
      </p:sp>
      <p:sp>
        <p:nvSpPr>
          <p:cNvPr id="3" name="Slide Number Placeholder 2">
            <a:extLst>
              <a:ext uri="{FF2B5EF4-FFF2-40B4-BE49-F238E27FC236}">
                <a16:creationId xmlns:a16="http://schemas.microsoft.com/office/drawing/2014/main" id="{4426FF54-6371-9145-93C9-3671DD0E8353}"/>
              </a:ext>
            </a:extLst>
          </p:cNvPr>
          <p:cNvSpPr>
            <a:spLocks noGrp="1"/>
          </p:cNvSpPr>
          <p:nvPr>
            <p:ph type="sldNum" sz="quarter" idx="12"/>
          </p:nvPr>
        </p:nvSpPr>
        <p:spPr/>
        <p:txBody>
          <a:bodyPr/>
          <a:lstStyle/>
          <a:p>
            <a:fld id="{3908DE9A-9F1E-E241-AE61-67432D23D3F3}" type="slidenum">
              <a:rPr lang="en-US" smtClean="0"/>
              <a:t>12</a:t>
            </a:fld>
            <a:endParaRPr lang="en-US"/>
          </a:p>
        </p:txBody>
      </p:sp>
    </p:spTree>
    <p:extLst>
      <p:ext uri="{BB962C8B-B14F-4D97-AF65-F5344CB8AC3E}">
        <p14:creationId xmlns:p14="http://schemas.microsoft.com/office/powerpoint/2010/main" val="427880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2"/>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0" name="TextBox 9">
            <a:extLst>
              <a:ext uri="{FF2B5EF4-FFF2-40B4-BE49-F238E27FC236}">
                <a16:creationId xmlns:a16="http://schemas.microsoft.com/office/drawing/2014/main" id="{1FBAFE97-85F6-5447-B641-9D7629ED1912}"/>
              </a:ext>
            </a:extLst>
          </p:cNvPr>
          <p:cNvSpPr txBox="1"/>
          <p:nvPr/>
        </p:nvSpPr>
        <p:spPr>
          <a:xfrm>
            <a:off x="3956483" y="4701916"/>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period 11h 58m (half day)</a:t>
            </a:r>
          </a:p>
          <a:p>
            <a:r>
              <a:rPr lang="en-US" sz="2800" dirty="0">
                <a:solidFill>
                  <a:schemeClr val="accent2">
                    <a:lumMod val="75000"/>
                  </a:schemeClr>
                </a:solidFill>
              </a:rPr>
              <a:t>at a speed of around 14000km/s</a:t>
            </a:r>
          </a:p>
        </p:txBody>
      </p:sp>
      <p:sp>
        <p:nvSpPr>
          <p:cNvPr id="3" name="Slide Number Placeholder 2">
            <a:extLst>
              <a:ext uri="{FF2B5EF4-FFF2-40B4-BE49-F238E27FC236}">
                <a16:creationId xmlns:a16="http://schemas.microsoft.com/office/drawing/2014/main" id="{09D09AE8-0B10-BA49-A2FB-60298BF612FC}"/>
              </a:ext>
            </a:extLst>
          </p:cNvPr>
          <p:cNvSpPr>
            <a:spLocks noGrp="1"/>
          </p:cNvSpPr>
          <p:nvPr>
            <p:ph type="sldNum" sz="quarter" idx="12"/>
          </p:nvPr>
        </p:nvSpPr>
        <p:spPr/>
        <p:txBody>
          <a:bodyPr/>
          <a:lstStyle/>
          <a:p>
            <a:fld id="{3908DE9A-9F1E-E241-AE61-67432D23D3F3}" type="slidenum">
              <a:rPr lang="en-US" smtClean="0"/>
              <a:t>13</a:t>
            </a:fld>
            <a:endParaRPr lang="en-US"/>
          </a:p>
        </p:txBody>
      </p:sp>
    </p:spTree>
    <p:extLst>
      <p:ext uri="{BB962C8B-B14F-4D97-AF65-F5344CB8AC3E}">
        <p14:creationId xmlns:p14="http://schemas.microsoft.com/office/powerpoint/2010/main" val="33152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5" name="Picture 4">
            <a:extLst>
              <a:ext uri="{FF2B5EF4-FFF2-40B4-BE49-F238E27FC236}">
                <a16:creationId xmlns:a16="http://schemas.microsoft.com/office/drawing/2014/main" id="{7E195C94-5A52-D94B-A33F-42012744EA25}"/>
              </a:ext>
            </a:extLst>
          </p:cNvPr>
          <p:cNvPicPr>
            <a:picLocks noChangeAspect="1"/>
          </p:cNvPicPr>
          <p:nvPr/>
        </p:nvPicPr>
        <p:blipFill>
          <a:blip r:embed="rId3"/>
          <a:stretch>
            <a:fillRect/>
          </a:stretch>
        </p:blipFill>
        <p:spPr>
          <a:xfrm>
            <a:off x="0" y="584775"/>
            <a:ext cx="9144000" cy="4490977"/>
          </a:xfrm>
          <a:prstGeom prst="rect">
            <a:avLst/>
          </a:prstGeom>
        </p:spPr>
      </p:pic>
      <p:sp>
        <p:nvSpPr>
          <p:cNvPr id="6" name="TextBox 5">
            <a:extLst>
              <a:ext uri="{FF2B5EF4-FFF2-40B4-BE49-F238E27FC236}">
                <a16:creationId xmlns:a16="http://schemas.microsoft.com/office/drawing/2014/main" id="{E7B09B6B-448B-2E4C-9453-ECBCED90A22F}"/>
              </a:ext>
            </a:extLst>
          </p:cNvPr>
          <p:cNvSpPr txBox="1"/>
          <p:nvPr/>
        </p:nvSpPr>
        <p:spPr>
          <a:xfrm>
            <a:off x="302862" y="5370220"/>
            <a:ext cx="8462075" cy="1077218"/>
          </a:xfrm>
          <a:prstGeom prst="rect">
            <a:avLst/>
          </a:prstGeom>
          <a:noFill/>
          <a:ln>
            <a:noFill/>
          </a:ln>
        </p:spPr>
        <p:txBody>
          <a:bodyPr wrap="square" rtlCol="0">
            <a:spAutoFit/>
          </a:bodyPr>
          <a:lstStyle/>
          <a:p>
            <a:pPr algn="ctr"/>
            <a:r>
              <a:rPr lang="en-US" sz="3200" dirty="0">
                <a:solidFill>
                  <a:schemeClr val="accent2">
                    <a:lumMod val="75000"/>
                  </a:schemeClr>
                </a:solidFill>
              </a:rPr>
              <a:t>Planar projection of the constellation</a:t>
            </a:r>
          </a:p>
          <a:p>
            <a:pPr algn="ctr"/>
            <a:r>
              <a:rPr lang="en-US" sz="3200" dirty="0">
                <a:solidFill>
                  <a:schemeClr val="accent2">
                    <a:lumMod val="75000"/>
                  </a:schemeClr>
                </a:solidFill>
              </a:rPr>
              <a:t>( 0000h, July 1, 1993 UTC)</a:t>
            </a:r>
            <a:endParaRPr lang="en-US" sz="2800" dirty="0">
              <a:solidFill>
                <a:schemeClr val="accent2">
                  <a:lumMod val="75000"/>
                </a:schemeClr>
              </a:solidFill>
            </a:endParaRPr>
          </a:p>
        </p:txBody>
      </p:sp>
      <p:sp>
        <p:nvSpPr>
          <p:cNvPr id="3" name="Slide Number Placeholder 2">
            <a:extLst>
              <a:ext uri="{FF2B5EF4-FFF2-40B4-BE49-F238E27FC236}">
                <a16:creationId xmlns:a16="http://schemas.microsoft.com/office/drawing/2014/main" id="{DA4493A6-2B5C-CD4D-B9B0-E4707D98C376}"/>
              </a:ext>
            </a:extLst>
          </p:cNvPr>
          <p:cNvSpPr>
            <a:spLocks noGrp="1"/>
          </p:cNvSpPr>
          <p:nvPr>
            <p:ph type="sldNum" sz="quarter" idx="12"/>
          </p:nvPr>
        </p:nvSpPr>
        <p:spPr/>
        <p:txBody>
          <a:bodyPr/>
          <a:lstStyle/>
          <a:p>
            <a:fld id="{3908DE9A-9F1E-E241-AE61-67432D23D3F3}" type="slidenum">
              <a:rPr lang="en-US" smtClean="0"/>
              <a:t>14</a:t>
            </a:fld>
            <a:endParaRPr lang="en-US"/>
          </a:p>
        </p:txBody>
      </p:sp>
    </p:spTree>
    <p:extLst>
      <p:ext uri="{BB962C8B-B14F-4D97-AF65-F5344CB8AC3E}">
        <p14:creationId xmlns:p14="http://schemas.microsoft.com/office/powerpoint/2010/main" val="425991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5" name="Picture 4">
            <a:extLst>
              <a:ext uri="{FF2B5EF4-FFF2-40B4-BE49-F238E27FC236}">
                <a16:creationId xmlns:a16="http://schemas.microsoft.com/office/drawing/2014/main" id="{7E195C94-5A52-D94B-A33F-42012744EA25}"/>
              </a:ext>
            </a:extLst>
          </p:cNvPr>
          <p:cNvPicPr>
            <a:picLocks noChangeAspect="1"/>
          </p:cNvPicPr>
          <p:nvPr/>
        </p:nvPicPr>
        <p:blipFill>
          <a:blip r:embed="rId3"/>
          <a:stretch>
            <a:fillRect/>
          </a:stretch>
        </p:blipFill>
        <p:spPr>
          <a:xfrm>
            <a:off x="0" y="584775"/>
            <a:ext cx="9144000" cy="4490977"/>
          </a:xfrm>
          <a:prstGeom prst="rect">
            <a:avLst/>
          </a:prstGeom>
        </p:spPr>
      </p:pic>
      <p:sp>
        <p:nvSpPr>
          <p:cNvPr id="6" name="TextBox 5">
            <a:extLst>
              <a:ext uri="{FF2B5EF4-FFF2-40B4-BE49-F238E27FC236}">
                <a16:creationId xmlns:a16="http://schemas.microsoft.com/office/drawing/2014/main" id="{E7B09B6B-448B-2E4C-9453-ECBCED90A22F}"/>
              </a:ext>
            </a:extLst>
          </p:cNvPr>
          <p:cNvSpPr txBox="1"/>
          <p:nvPr/>
        </p:nvSpPr>
        <p:spPr>
          <a:xfrm>
            <a:off x="302862" y="5370220"/>
            <a:ext cx="8462075" cy="1077218"/>
          </a:xfrm>
          <a:prstGeom prst="rect">
            <a:avLst/>
          </a:prstGeom>
          <a:noFill/>
          <a:ln>
            <a:noFill/>
          </a:ln>
        </p:spPr>
        <p:txBody>
          <a:bodyPr wrap="square" rtlCol="0">
            <a:spAutoFit/>
          </a:bodyPr>
          <a:lstStyle/>
          <a:p>
            <a:pPr algn="ctr"/>
            <a:r>
              <a:rPr lang="en-US" sz="3200" dirty="0">
                <a:solidFill>
                  <a:schemeClr val="accent2">
                    <a:lumMod val="75000"/>
                  </a:schemeClr>
                </a:solidFill>
              </a:rPr>
              <a:t>Planar projection of the constellation</a:t>
            </a:r>
          </a:p>
          <a:p>
            <a:pPr algn="ctr"/>
            <a:r>
              <a:rPr lang="en-US" sz="3200" dirty="0">
                <a:solidFill>
                  <a:schemeClr val="accent2">
                    <a:lumMod val="75000"/>
                  </a:schemeClr>
                </a:solidFill>
              </a:rPr>
              <a:t>( 0000h, July 1, 1993 UTC)</a:t>
            </a:r>
            <a:endParaRPr lang="en-US" sz="2800" dirty="0">
              <a:solidFill>
                <a:schemeClr val="accent2">
                  <a:lumMod val="75000"/>
                </a:schemeClr>
              </a:solidFill>
            </a:endParaRPr>
          </a:p>
        </p:txBody>
      </p:sp>
      <p:sp>
        <p:nvSpPr>
          <p:cNvPr id="7" name="TextBox 6">
            <a:extLst>
              <a:ext uri="{FF2B5EF4-FFF2-40B4-BE49-F238E27FC236}">
                <a16:creationId xmlns:a16="http://schemas.microsoft.com/office/drawing/2014/main" id="{172E95D5-8971-FB41-BE08-BF86B9F46A61}"/>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At least 4 satellites are always visible from any point on the Earth at any given instant </a:t>
            </a:r>
          </a:p>
        </p:txBody>
      </p:sp>
      <p:sp>
        <p:nvSpPr>
          <p:cNvPr id="3" name="Slide Number Placeholder 2">
            <a:extLst>
              <a:ext uri="{FF2B5EF4-FFF2-40B4-BE49-F238E27FC236}">
                <a16:creationId xmlns:a16="http://schemas.microsoft.com/office/drawing/2014/main" id="{F51AB8F7-6842-0640-8F60-732AC4E0BC1C}"/>
              </a:ext>
            </a:extLst>
          </p:cNvPr>
          <p:cNvSpPr>
            <a:spLocks noGrp="1"/>
          </p:cNvSpPr>
          <p:nvPr>
            <p:ph type="sldNum" sz="quarter" idx="12"/>
          </p:nvPr>
        </p:nvSpPr>
        <p:spPr/>
        <p:txBody>
          <a:bodyPr/>
          <a:lstStyle/>
          <a:p>
            <a:fld id="{3908DE9A-9F1E-E241-AE61-67432D23D3F3}" type="slidenum">
              <a:rPr lang="en-US" smtClean="0"/>
              <a:t>15</a:t>
            </a:fld>
            <a:endParaRPr lang="en-US"/>
          </a:p>
        </p:txBody>
      </p:sp>
    </p:spTree>
    <p:extLst>
      <p:ext uri="{BB962C8B-B14F-4D97-AF65-F5344CB8AC3E}">
        <p14:creationId xmlns:p14="http://schemas.microsoft.com/office/powerpoint/2010/main" val="115045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4" name="Picture 3">
            <a:extLst>
              <a:ext uri="{FF2B5EF4-FFF2-40B4-BE49-F238E27FC236}">
                <a16:creationId xmlns:a16="http://schemas.microsoft.com/office/drawing/2014/main" id="{80DF6AD3-2471-6243-B9C5-88D0194CDE3B}"/>
              </a:ext>
            </a:extLst>
          </p:cNvPr>
          <p:cNvPicPr>
            <a:picLocks noChangeAspect="1"/>
          </p:cNvPicPr>
          <p:nvPr/>
        </p:nvPicPr>
        <p:blipFill>
          <a:blip r:embed="rId3"/>
          <a:stretch>
            <a:fillRect/>
          </a:stretch>
        </p:blipFill>
        <p:spPr>
          <a:xfrm>
            <a:off x="578389" y="4063570"/>
            <a:ext cx="8204200" cy="1117600"/>
          </a:xfrm>
          <a:prstGeom prst="rect">
            <a:avLst/>
          </a:prstGeom>
        </p:spPr>
      </p:pic>
      <p:sp>
        <p:nvSpPr>
          <p:cNvPr id="11" name="TextBox 10">
            <a:extLst>
              <a:ext uri="{FF2B5EF4-FFF2-40B4-BE49-F238E27FC236}">
                <a16:creationId xmlns:a16="http://schemas.microsoft.com/office/drawing/2014/main" id="{FEB34967-6544-B942-B69A-AACCE6D520FB}"/>
              </a:ext>
            </a:extLst>
          </p:cNvPr>
          <p:cNvSpPr txBox="1"/>
          <p:nvPr/>
        </p:nvSpPr>
        <p:spPr>
          <a:xfrm>
            <a:off x="3195352" y="5281837"/>
            <a:ext cx="2972974" cy="1200329"/>
          </a:xfrm>
          <a:prstGeom prst="rect">
            <a:avLst/>
          </a:prstGeom>
          <a:noFill/>
        </p:spPr>
        <p:txBody>
          <a:bodyPr wrap="square" rtlCol="0">
            <a:spAutoFit/>
          </a:bodyPr>
          <a:lstStyle/>
          <a:p>
            <a:pPr algn="ctr"/>
            <a:r>
              <a:rPr lang="en-US" sz="2400" dirty="0"/>
              <a:t>PRN code (Coarse/Acquisition or C/A code)</a:t>
            </a:r>
          </a:p>
        </p:txBody>
      </p:sp>
      <p:pic>
        <p:nvPicPr>
          <p:cNvPr id="12" name="Picture 11">
            <a:extLst>
              <a:ext uri="{FF2B5EF4-FFF2-40B4-BE49-F238E27FC236}">
                <a16:creationId xmlns:a16="http://schemas.microsoft.com/office/drawing/2014/main" id="{9D923C72-B7F8-2841-B608-7618BCAFA15E}"/>
              </a:ext>
            </a:extLst>
          </p:cNvPr>
          <p:cNvPicPr>
            <a:picLocks noChangeAspect="1"/>
          </p:cNvPicPr>
          <p:nvPr/>
        </p:nvPicPr>
        <p:blipFill rotWithShape="1">
          <a:blip r:embed="rId4"/>
          <a:srcRect l="18983" t="17401" r="26949" b="25478"/>
          <a:stretch/>
        </p:blipFill>
        <p:spPr>
          <a:xfrm>
            <a:off x="743920" y="816675"/>
            <a:ext cx="3415294" cy="2612325"/>
          </a:xfrm>
          <a:prstGeom prst="rect">
            <a:avLst/>
          </a:prstGeom>
        </p:spPr>
      </p:pic>
      <p:sp>
        <p:nvSpPr>
          <p:cNvPr id="13" name="TextBox 12">
            <a:extLst>
              <a:ext uri="{FF2B5EF4-FFF2-40B4-BE49-F238E27FC236}">
                <a16:creationId xmlns:a16="http://schemas.microsoft.com/office/drawing/2014/main" id="{343CD405-BA9D-9442-A4FD-530D20BE9955}"/>
              </a:ext>
            </a:extLst>
          </p:cNvPr>
          <p:cNvSpPr txBox="1"/>
          <p:nvPr/>
        </p:nvSpPr>
        <p:spPr>
          <a:xfrm>
            <a:off x="5114559" y="816675"/>
            <a:ext cx="2972974" cy="1200329"/>
          </a:xfrm>
          <a:prstGeom prst="rect">
            <a:avLst/>
          </a:prstGeom>
          <a:noFill/>
        </p:spPr>
        <p:txBody>
          <a:bodyPr wrap="square" rtlCol="0">
            <a:spAutoFit/>
          </a:bodyPr>
          <a:lstStyle/>
          <a:p>
            <a:pPr algn="ctr"/>
            <a:r>
              <a:rPr lang="en-US" sz="2400" dirty="0"/>
              <a:t>Each satellite is assigned a unique CDMA code.</a:t>
            </a:r>
          </a:p>
        </p:txBody>
      </p:sp>
      <p:sp>
        <p:nvSpPr>
          <p:cNvPr id="3" name="Slide Number Placeholder 2">
            <a:extLst>
              <a:ext uri="{FF2B5EF4-FFF2-40B4-BE49-F238E27FC236}">
                <a16:creationId xmlns:a16="http://schemas.microsoft.com/office/drawing/2014/main" id="{93A3E164-EA3E-6D4A-A558-401B43ECEF05}"/>
              </a:ext>
            </a:extLst>
          </p:cNvPr>
          <p:cNvSpPr>
            <a:spLocks noGrp="1"/>
          </p:cNvSpPr>
          <p:nvPr>
            <p:ph type="sldNum" sz="quarter" idx="12"/>
          </p:nvPr>
        </p:nvSpPr>
        <p:spPr/>
        <p:txBody>
          <a:bodyPr/>
          <a:lstStyle/>
          <a:p>
            <a:fld id="{3908DE9A-9F1E-E241-AE61-67432D23D3F3}" type="slidenum">
              <a:rPr lang="en-US" smtClean="0"/>
              <a:t>16</a:t>
            </a:fld>
            <a:endParaRPr lang="en-US"/>
          </a:p>
        </p:txBody>
      </p:sp>
    </p:spTree>
    <p:extLst>
      <p:ext uri="{BB962C8B-B14F-4D97-AF65-F5344CB8AC3E}">
        <p14:creationId xmlns:p14="http://schemas.microsoft.com/office/powerpoint/2010/main" val="3922460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pic>
        <p:nvPicPr>
          <p:cNvPr id="3" name="Picture 2">
            <a:extLst>
              <a:ext uri="{FF2B5EF4-FFF2-40B4-BE49-F238E27FC236}">
                <a16:creationId xmlns:a16="http://schemas.microsoft.com/office/drawing/2014/main" id="{3A9D1CDF-1B14-D44B-BBCE-8C359EFCD3FA}"/>
              </a:ext>
            </a:extLst>
          </p:cNvPr>
          <p:cNvPicPr>
            <a:picLocks noChangeAspect="1"/>
          </p:cNvPicPr>
          <p:nvPr/>
        </p:nvPicPr>
        <p:blipFill>
          <a:blip r:embed="rId2"/>
          <a:stretch>
            <a:fillRect/>
          </a:stretch>
        </p:blipFill>
        <p:spPr>
          <a:xfrm rot="19710179">
            <a:off x="3259524" y="3292402"/>
            <a:ext cx="1694286" cy="1694286"/>
          </a:xfrm>
          <a:prstGeom prst="rect">
            <a:avLst/>
          </a:prstGeom>
        </p:spPr>
      </p:pic>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0B61A10-DD9D-BB41-8DD8-5193B026B141}"/>
              </a:ext>
            </a:extLst>
          </p:cNvPr>
          <p:cNvCxnSpPr>
            <a:cxnSpLocks/>
          </p:cNvCxnSpPr>
          <p:nvPr/>
        </p:nvCxnSpPr>
        <p:spPr>
          <a:xfrm flipH="1">
            <a:off x="4618496" y="2702083"/>
            <a:ext cx="1170304" cy="1152441"/>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D81B54F4-28AE-8F4C-85F4-02273042717C}"/>
              </a:ext>
            </a:extLst>
          </p:cNvPr>
          <p:cNvPicPr>
            <a:picLocks noChangeAspect="1"/>
          </p:cNvPicPr>
          <p:nvPr/>
        </p:nvPicPr>
        <p:blipFill>
          <a:blip r:embed="rId3"/>
          <a:stretch>
            <a:fillRect/>
          </a:stretch>
        </p:blipFill>
        <p:spPr>
          <a:xfrm rot="624115" flipH="1">
            <a:off x="7828244" y="3560548"/>
            <a:ext cx="1303717" cy="1422400"/>
          </a:xfrm>
          <a:prstGeom prst="rect">
            <a:avLst/>
          </a:prstGeom>
        </p:spPr>
      </p:pic>
      <p:cxnSp>
        <p:nvCxnSpPr>
          <p:cNvPr id="27" name="Straight Connector 26">
            <a:extLst>
              <a:ext uri="{FF2B5EF4-FFF2-40B4-BE49-F238E27FC236}">
                <a16:creationId xmlns:a16="http://schemas.microsoft.com/office/drawing/2014/main" id="{15DF1C27-DE29-1D48-A687-C6308F88567D}"/>
              </a:ext>
            </a:extLst>
          </p:cNvPr>
          <p:cNvCxnSpPr>
            <a:cxnSpLocks/>
          </p:cNvCxnSpPr>
          <p:nvPr/>
        </p:nvCxnSpPr>
        <p:spPr>
          <a:xfrm>
            <a:off x="7739368" y="2609095"/>
            <a:ext cx="396631" cy="952287"/>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0110E10-39E1-DE4F-8822-085BABBD8A56}"/>
              </a:ext>
            </a:extLst>
          </p:cNvPr>
          <p:cNvSpPr>
            <a:spLocks noGrp="1"/>
          </p:cNvSpPr>
          <p:nvPr>
            <p:ph type="sldNum" sz="quarter" idx="12"/>
          </p:nvPr>
        </p:nvSpPr>
        <p:spPr/>
        <p:txBody>
          <a:bodyPr/>
          <a:lstStyle/>
          <a:p>
            <a:fld id="{3908DE9A-9F1E-E241-AE61-67432D23D3F3}" type="slidenum">
              <a:rPr lang="en-US" smtClean="0"/>
              <a:t>17</a:t>
            </a:fld>
            <a:endParaRPr lang="en-US"/>
          </a:p>
        </p:txBody>
      </p:sp>
    </p:spTree>
    <p:extLst>
      <p:ext uri="{BB962C8B-B14F-4D97-AF65-F5344CB8AC3E}">
        <p14:creationId xmlns:p14="http://schemas.microsoft.com/office/powerpoint/2010/main" val="1263507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C4AFAD-3B3D-2641-BE1B-7ED91E1F806F}"/>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32" name="TextBox 31">
            <a:extLst>
              <a:ext uri="{FF2B5EF4-FFF2-40B4-BE49-F238E27FC236}">
                <a16:creationId xmlns:a16="http://schemas.microsoft.com/office/drawing/2014/main" id="{FCB1F6D2-E71A-9344-8477-7D8D73CE567C}"/>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pic>
        <p:nvPicPr>
          <p:cNvPr id="35" name="Picture 34">
            <a:extLst>
              <a:ext uri="{FF2B5EF4-FFF2-40B4-BE49-F238E27FC236}">
                <a16:creationId xmlns:a16="http://schemas.microsoft.com/office/drawing/2014/main" id="{BC75C857-29CA-6340-B4F6-542A77DCF435}"/>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38" name="Picture 37">
            <a:extLst>
              <a:ext uri="{FF2B5EF4-FFF2-40B4-BE49-F238E27FC236}">
                <a16:creationId xmlns:a16="http://schemas.microsoft.com/office/drawing/2014/main" id="{78650CC1-B46F-3241-B69F-6CD841EB3F27}"/>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3" name="Slide Number Placeholder 2">
            <a:extLst>
              <a:ext uri="{FF2B5EF4-FFF2-40B4-BE49-F238E27FC236}">
                <a16:creationId xmlns:a16="http://schemas.microsoft.com/office/drawing/2014/main" id="{E10D9B1A-CA37-F040-B4D0-00A0342F25ED}"/>
              </a:ext>
            </a:extLst>
          </p:cNvPr>
          <p:cNvSpPr>
            <a:spLocks noGrp="1"/>
          </p:cNvSpPr>
          <p:nvPr>
            <p:ph type="sldNum" sz="quarter" idx="12"/>
          </p:nvPr>
        </p:nvSpPr>
        <p:spPr/>
        <p:txBody>
          <a:bodyPr/>
          <a:lstStyle/>
          <a:p>
            <a:fld id="{3908DE9A-9F1E-E241-AE61-67432D23D3F3}" type="slidenum">
              <a:rPr lang="en-US" smtClean="0"/>
              <a:t>18</a:t>
            </a:fld>
            <a:endParaRPr lang="en-US"/>
          </a:p>
        </p:txBody>
      </p:sp>
    </p:spTree>
    <p:extLst>
      <p:ext uri="{BB962C8B-B14F-4D97-AF65-F5344CB8AC3E}">
        <p14:creationId xmlns:p14="http://schemas.microsoft.com/office/powerpoint/2010/main" val="1501895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2" y="4055974"/>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FE19FC08-7D2B-9943-8E1E-BCFE5B7649A0}"/>
              </a:ext>
            </a:extLst>
          </p:cNvPr>
          <p:cNvPicPr>
            <a:picLocks noChangeAspect="1"/>
          </p:cNvPicPr>
          <p:nvPr/>
        </p:nvPicPr>
        <p:blipFill>
          <a:blip r:embed="rId2"/>
          <a:stretch>
            <a:fillRect/>
          </a:stretch>
        </p:blipFill>
        <p:spPr>
          <a:xfrm>
            <a:off x="1806455" y="4707127"/>
            <a:ext cx="6834909" cy="2043545"/>
          </a:xfrm>
          <a:prstGeom prst="rect">
            <a:avLst/>
          </a:prstGeom>
        </p:spPr>
      </p:pic>
      <p:pic>
        <p:nvPicPr>
          <p:cNvPr id="21" name="Picture 20">
            <a:extLst>
              <a:ext uri="{FF2B5EF4-FFF2-40B4-BE49-F238E27FC236}">
                <a16:creationId xmlns:a16="http://schemas.microsoft.com/office/drawing/2014/main" id="{409808B6-12A9-8F43-B1EF-10B1C33B68FB}"/>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11" name="Picture 10">
            <a:extLst>
              <a:ext uri="{FF2B5EF4-FFF2-40B4-BE49-F238E27FC236}">
                <a16:creationId xmlns:a16="http://schemas.microsoft.com/office/drawing/2014/main" id="{8E78C032-0F6B-3E4B-8ED9-A364679BE1E9}"/>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26" name="TextBox 25">
            <a:extLst>
              <a:ext uri="{FF2B5EF4-FFF2-40B4-BE49-F238E27FC236}">
                <a16:creationId xmlns:a16="http://schemas.microsoft.com/office/drawing/2014/main" id="{0D74B2DD-A771-F442-93B3-9B755ACA03A8}"/>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27" name="TextBox 26">
            <a:extLst>
              <a:ext uri="{FF2B5EF4-FFF2-40B4-BE49-F238E27FC236}">
                <a16:creationId xmlns:a16="http://schemas.microsoft.com/office/drawing/2014/main" id="{CB342362-743C-0E4F-816D-8540C64FFDBD}"/>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 name="Slide Number Placeholder 2">
            <a:extLst>
              <a:ext uri="{FF2B5EF4-FFF2-40B4-BE49-F238E27FC236}">
                <a16:creationId xmlns:a16="http://schemas.microsoft.com/office/drawing/2014/main" id="{B00A16B7-005E-0A48-A6F5-4EB66DE4D047}"/>
              </a:ext>
            </a:extLst>
          </p:cNvPr>
          <p:cNvSpPr>
            <a:spLocks noGrp="1"/>
          </p:cNvSpPr>
          <p:nvPr>
            <p:ph type="sldNum" sz="quarter" idx="12"/>
          </p:nvPr>
        </p:nvSpPr>
        <p:spPr/>
        <p:txBody>
          <a:bodyPr/>
          <a:lstStyle/>
          <a:p>
            <a:fld id="{3908DE9A-9F1E-E241-AE61-67432D23D3F3}" type="slidenum">
              <a:rPr lang="en-US" smtClean="0"/>
              <a:t>19</a:t>
            </a:fld>
            <a:endParaRPr lang="en-US"/>
          </a:p>
        </p:txBody>
      </p:sp>
    </p:spTree>
    <p:extLst>
      <p:ext uri="{BB962C8B-B14F-4D97-AF65-F5344CB8AC3E}">
        <p14:creationId xmlns:p14="http://schemas.microsoft.com/office/powerpoint/2010/main" val="1323539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8CC7C-49B3-9347-94BE-0209E0DD9B40}"/>
              </a:ext>
            </a:extLst>
          </p:cNvPr>
          <p:cNvPicPr>
            <a:picLocks noChangeAspect="1"/>
          </p:cNvPicPr>
          <p:nvPr/>
        </p:nvPicPr>
        <p:blipFill>
          <a:blip r:embed="rId3"/>
          <a:stretch>
            <a:fillRect/>
          </a:stretch>
        </p:blipFill>
        <p:spPr>
          <a:xfrm>
            <a:off x="207819" y="308264"/>
            <a:ext cx="4156364" cy="3082636"/>
          </a:xfrm>
          <a:prstGeom prst="rect">
            <a:avLst/>
          </a:prstGeom>
        </p:spPr>
      </p:pic>
      <p:pic>
        <p:nvPicPr>
          <p:cNvPr id="4" name="Picture 3">
            <a:extLst>
              <a:ext uri="{FF2B5EF4-FFF2-40B4-BE49-F238E27FC236}">
                <a16:creationId xmlns:a16="http://schemas.microsoft.com/office/drawing/2014/main" id="{187382F9-6D32-D24C-A650-A7D67B1A9601}"/>
              </a:ext>
            </a:extLst>
          </p:cNvPr>
          <p:cNvPicPr>
            <a:picLocks noChangeAspect="1"/>
          </p:cNvPicPr>
          <p:nvPr/>
        </p:nvPicPr>
        <p:blipFill>
          <a:blip r:embed="rId4"/>
          <a:stretch>
            <a:fillRect/>
          </a:stretch>
        </p:blipFill>
        <p:spPr>
          <a:xfrm>
            <a:off x="5169330" y="215900"/>
            <a:ext cx="3261747" cy="3175000"/>
          </a:xfrm>
          <a:prstGeom prst="rect">
            <a:avLst/>
          </a:prstGeom>
        </p:spPr>
      </p:pic>
      <p:pic>
        <p:nvPicPr>
          <p:cNvPr id="5" name="Picture 4">
            <a:extLst>
              <a:ext uri="{FF2B5EF4-FFF2-40B4-BE49-F238E27FC236}">
                <a16:creationId xmlns:a16="http://schemas.microsoft.com/office/drawing/2014/main" id="{CCB9A743-8F2F-2C4A-9FC6-6E4472DB874B}"/>
              </a:ext>
            </a:extLst>
          </p:cNvPr>
          <p:cNvPicPr>
            <a:picLocks noChangeAspect="1"/>
          </p:cNvPicPr>
          <p:nvPr/>
        </p:nvPicPr>
        <p:blipFill>
          <a:blip r:embed="rId5"/>
          <a:stretch>
            <a:fillRect/>
          </a:stretch>
        </p:blipFill>
        <p:spPr>
          <a:xfrm>
            <a:off x="207820" y="3750590"/>
            <a:ext cx="4156364" cy="2637050"/>
          </a:xfrm>
          <a:prstGeom prst="rect">
            <a:avLst/>
          </a:prstGeom>
        </p:spPr>
      </p:pic>
      <p:pic>
        <p:nvPicPr>
          <p:cNvPr id="6" name="Picture 5">
            <a:extLst>
              <a:ext uri="{FF2B5EF4-FFF2-40B4-BE49-F238E27FC236}">
                <a16:creationId xmlns:a16="http://schemas.microsoft.com/office/drawing/2014/main" id="{289456F4-CC23-0F48-B9EB-ABF65831CA86}"/>
              </a:ext>
            </a:extLst>
          </p:cNvPr>
          <p:cNvPicPr>
            <a:picLocks noChangeAspect="1"/>
          </p:cNvPicPr>
          <p:nvPr/>
        </p:nvPicPr>
        <p:blipFill>
          <a:blip r:embed="rId6"/>
          <a:stretch>
            <a:fillRect/>
          </a:stretch>
        </p:blipFill>
        <p:spPr>
          <a:xfrm>
            <a:off x="4831703" y="3964215"/>
            <a:ext cx="3937000" cy="2209800"/>
          </a:xfrm>
          <a:prstGeom prst="rect">
            <a:avLst/>
          </a:prstGeom>
        </p:spPr>
      </p:pic>
      <p:sp>
        <p:nvSpPr>
          <p:cNvPr id="2" name="Slide Number Placeholder 1">
            <a:extLst>
              <a:ext uri="{FF2B5EF4-FFF2-40B4-BE49-F238E27FC236}">
                <a16:creationId xmlns:a16="http://schemas.microsoft.com/office/drawing/2014/main" id="{CC4C08F3-7D1D-DB48-8A13-A441E410E0CC}"/>
              </a:ext>
            </a:extLst>
          </p:cNvPr>
          <p:cNvSpPr>
            <a:spLocks noGrp="1"/>
          </p:cNvSpPr>
          <p:nvPr>
            <p:ph type="sldNum" sz="quarter" idx="12"/>
          </p:nvPr>
        </p:nvSpPr>
        <p:spPr/>
        <p:txBody>
          <a:bodyPr/>
          <a:lstStyle/>
          <a:p>
            <a:fld id="{3908DE9A-9F1E-E241-AE61-67432D23D3F3}" type="slidenum">
              <a:rPr lang="en-US" smtClean="0"/>
              <a:t>2</a:t>
            </a:fld>
            <a:endParaRPr lang="en-US"/>
          </a:p>
        </p:txBody>
      </p:sp>
    </p:spTree>
    <p:extLst>
      <p:ext uri="{BB962C8B-B14F-4D97-AF65-F5344CB8AC3E}">
        <p14:creationId xmlns:p14="http://schemas.microsoft.com/office/powerpoint/2010/main" val="104533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sp>
        <p:nvSpPr>
          <p:cNvPr id="18" name="TextBox 17">
            <a:extLst>
              <a:ext uri="{FF2B5EF4-FFF2-40B4-BE49-F238E27FC236}">
                <a16:creationId xmlns:a16="http://schemas.microsoft.com/office/drawing/2014/main" id="{CC3C61E2-6A7A-AD41-B5FC-FAF55AA86E23}"/>
              </a:ext>
            </a:extLst>
          </p:cNvPr>
          <p:cNvSpPr txBox="1"/>
          <p:nvPr/>
        </p:nvSpPr>
        <p:spPr>
          <a:xfrm>
            <a:off x="255711" y="863323"/>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C1AB9BE9-B30E-A546-AD7B-DCBB2F26B8AC}"/>
              </a:ext>
            </a:extLst>
          </p:cNvPr>
          <p:cNvPicPr>
            <a:picLocks noChangeAspect="1"/>
          </p:cNvPicPr>
          <p:nvPr/>
        </p:nvPicPr>
        <p:blipFill>
          <a:blip r:embed="rId2"/>
          <a:stretch>
            <a:fillRect/>
          </a:stretch>
        </p:blipFill>
        <p:spPr>
          <a:xfrm>
            <a:off x="1233676" y="1762552"/>
            <a:ext cx="6614655" cy="4634758"/>
          </a:xfrm>
          <a:prstGeom prst="rect">
            <a:avLst/>
          </a:prstGeom>
        </p:spPr>
      </p:pic>
      <p:sp>
        <p:nvSpPr>
          <p:cNvPr id="3" name="Slide Number Placeholder 2">
            <a:extLst>
              <a:ext uri="{FF2B5EF4-FFF2-40B4-BE49-F238E27FC236}">
                <a16:creationId xmlns:a16="http://schemas.microsoft.com/office/drawing/2014/main" id="{927D5AAA-51EF-3C4A-843A-10720D56FC11}"/>
              </a:ext>
            </a:extLst>
          </p:cNvPr>
          <p:cNvSpPr>
            <a:spLocks noGrp="1"/>
          </p:cNvSpPr>
          <p:nvPr>
            <p:ph type="sldNum" sz="quarter" idx="12"/>
          </p:nvPr>
        </p:nvSpPr>
        <p:spPr/>
        <p:txBody>
          <a:bodyPr/>
          <a:lstStyle/>
          <a:p>
            <a:fld id="{3908DE9A-9F1E-E241-AE61-67432D23D3F3}" type="slidenum">
              <a:rPr lang="en-US" smtClean="0"/>
              <a:t>20</a:t>
            </a:fld>
            <a:endParaRPr lang="en-US"/>
          </a:p>
        </p:txBody>
      </p:sp>
    </p:spTree>
    <p:extLst>
      <p:ext uri="{BB962C8B-B14F-4D97-AF65-F5344CB8AC3E}">
        <p14:creationId xmlns:p14="http://schemas.microsoft.com/office/powerpoint/2010/main" val="123443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5" name="Picture 4">
            <a:extLst>
              <a:ext uri="{FF2B5EF4-FFF2-40B4-BE49-F238E27FC236}">
                <a16:creationId xmlns:a16="http://schemas.microsoft.com/office/drawing/2014/main" id="{9A4197B9-8826-834C-91F3-06CE027C35F1}"/>
              </a:ext>
            </a:extLst>
          </p:cNvPr>
          <p:cNvPicPr>
            <a:picLocks noChangeAspect="1"/>
          </p:cNvPicPr>
          <p:nvPr/>
        </p:nvPicPr>
        <p:blipFill>
          <a:blip r:embed="rId3"/>
          <a:stretch>
            <a:fillRect/>
          </a:stretch>
        </p:blipFill>
        <p:spPr>
          <a:xfrm>
            <a:off x="764048" y="601478"/>
            <a:ext cx="7615903" cy="6268723"/>
          </a:xfrm>
          <a:prstGeom prst="rect">
            <a:avLst/>
          </a:prstGeom>
        </p:spPr>
      </p:pic>
      <p:sp>
        <p:nvSpPr>
          <p:cNvPr id="3" name="Slide Number Placeholder 2">
            <a:extLst>
              <a:ext uri="{FF2B5EF4-FFF2-40B4-BE49-F238E27FC236}">
                <a16:creationId xmlns:a16="http://schemas.microsoft.com/office/drawing/2014/main" id="{A9C68781-BC89-F642-9449-9B68D967763D}"/>
              </a:ext>
            </a:extLst>
          </p:cNvPr>
          <p:cNvSpPr>
            <a:spLocks noGrp="1"/>
          </p:cNvSpPr>
          <p:nvPr>
            <p:ph type="sldNum" sz="quarter" idx="12"/>
          </p:nvPr>
        </p:nvSpPr>
        <p:spPr/>
        <p:txBody>
          <a:bodyPr/>
          <a:lstStyle/>
          <a:p>
            <a:fld id="{3908DE9A-9F1E-E241-AE61-67432D23D3F3}" type="slidenum">
              <a:rPr lang="en-US" smtClean="0"/>
              <a:t>21</a:t>
            </a:fld>
            <a:endParaRPr lang="en-US"/>
          </a:p>
        </p:txBody>
      </p:sp>
    </p:spTree>
    <p:extLst>
      <p:ext uri="{BB962C8B-B14F-4D97-AF65-F5344CB8AC3E}">
        <p14:creationId xmlns:p14="http://schemas.microsoft.com/office/powerpoint/2010/main" val="131025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2613174"/>
            <a:ext cx="9144000" cy="1569660"/>
          </a:xfrm>
          <a:prstGeom prst="rect">
            <a:avLst/>
          </a:prstGeom>
          <a:solidFill>
            <a:schemeClr val="accent1">
              <a:lumMod val="50000"/>
            </a:schemeClr>
          </a:solidFill>
        </p:spPr>
        <p:txBody>
          <a:bodyPr wrap="square" rtlCol="0">
            <a:spAutoFit/>
          </a:bodyPr>
          <a:lstStyle/>
          <a:p>
            <a:pPr algn="ctr"/>
            <a:r>
              <a:rPr lang="en-US" sz="3200" dirty="0">
                <a:solidFill>
                  <a:schemeClr val="bg1"/>
                </a:solidFill>
              </a:rPr>
              <a:t>Propagation Delay</a:t>
            </a:r>
          </a:p>
          <a:p>
            <a:pPr algn="ctr"/>
            <a:r>
              <a:rPr lang="en-US" sz="3200" dirty="0">
                <a:solidFill>
                  <a:schemeClr val="bg1"/>
                </a:solidFill>
              </a:rPr>
              <a:t>or</a:t>
            </a:r>
          </a:p>
          <a:p>
            <a:pPr algn="ctr"/>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sp>
        <p:nvSpPr>
          <p:cNvPr id="2" name="Slide Number Placeholder 1">
            <a:extLst>
              <a:ext uri="{FF2B5EF4-FFF2-40B4-BE49-F238E27FC236}">
                <a16:creationId xmlns:a16="http://schemas.microsoft.com/office/drawing/2014/main" id="{C87B63A9-C82E-AF44-8D0D-53EDFE299C41}"/>
              </a:ext>
            </a:extLst>
          </p:cNvPr>
          <p:cNvSpPr>
            <a:spLocks noGrp="1"/>
          </p:cNvSpPr>
          <p:nvPr>
            <p:ph type="sldNum" sz="quarter" idx="12"/>
          </p:nvPr>
        </p:nvSpPr>
        <p:spPr/>
        <p:txBody>
          <a:bodyPr/>
          <a:lstStyle/>
          <a:p>
            <a:fld id="{3908DE9A-9F1E-E241-AE61-67432D23D3F3}" type="slidenum">
              <a:rPr lang="en-US" smtClean="0"/>
              <a:t>22</a:t>
            </a:fld>
            <a:endParaRPr lang="en-US"/>
          </a:p>
        </p:txBody>
      </p:sp>
    </p:spTree>
    <p:extLst>
      <p:ext uri="{BB962C8B-B14F-4D97-AF65-F5344CB8AC3E}">
        <p14:creationId xmlns:p14="http://schemas.microsoft.com/office/powerpoint/2010/main" val="253890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6" name="Rectangle 5">
            <a:extLst>
              <a:ext uri="{FF2B5EF4-FFF2-40B4-BE49-F238E27FC236}">
                <a16:creationId xmlns:a16="http://schemas.microsoft.com/office/drawing/2014/main" id="{7BF60143-0571-DC43-8E8F-AA0F1E84D027}"/>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2371DA-D54A-8E4C-8C78-679DF45331F0}"/>
              </a:ext>
            </a:extLst>
          </p:cNvPr>
          <p:cNvSpPr txBox="1"/>
          <p:nvPr/>
        </p:nvSpPr>
        <p:spPr>
          <a:xfrm>
            <a:off x="3288341" y="3613915"/>
            <a:ext cx="2567317" cy="830997"/>
          </a:xfrm>
          <a:prstGeom prst="rect">
            <a:avLst/>
          </a:prstGeom>
          <a:noFill/>
        </p:spPr>
        <p:txBody>
          <a:bodyPr wrap="square" rtlCol="0">
            <a:spAutoFit/>
          </a:bodyPr>
          <a:lstStyle/>
          <a:p>
            <a:pPr algn="ctr"/>
            <a:r>
              <a:rPr lang="en-US" sz="2400" dirty="0"/>
              <a:t>Known starting time of the code</a:t>
            </a:r>
          </a:p>
        </p:txBody>
      </p:sp>
      <p:cxnSp>
        <p:nvCxnSpPr>
          <p:cNvPr id="8" name="Straight Arrow Connector 7">
            <a:extLst>
              <a:ext uri="{FF2B5EF4-FFF2-40B4-BE49-F238E27FC236}">
                <a16:creationId xmlns:a16="http://schemas.microsoft.com/office/drawing/2014/main" id="{079A8E50-4666-6C43-9296-5CDD9C96949E}"/>
              </a:ext>
            </a:extLst>
          </p:cNvPr>
          <p:cNvCxnSpPr>
            <a:cxnSpLocks/>
          </p:cNvCxnSpPr>
          <p:nvPr/>
        </p:nvCxnSpPr>
        <p:spPr>
          <a:xfrm flipH="1" flipV="1">
            <a:off x="1782305" y="2510725"/>
            <a:ext cx="2185261"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1EA5AC-613F-504F-9D08-F6EAB04B9563}"/>
              </a:ext>
            </a:extLst>
          </p:cNvPr>
          <p:cNvCxnSpPr>
            <a:cxnSpLocks/>
          </p:cNvCxnSpPr>
          <p:nvPr/>
        </p:nvCxnSpPr>
        <p:spPr>
          <a:xfrm flipH="1" flipV="1">
            <a:off x="4119967" y="2510725"/>
            <a:ext cx="157565" cy="1103190"/>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6953A8-D056-0F46-AAFF-431147759519}"/>
              </a:ext>
            </a:extLst>
          </p:cNvPr>
          <p:cNvCxnSpPr>
            <a:cxnSpLocks/>
          </p:cNvCxnSpPr>
          <p:nvPr/>
        </p:nvCxnSpPr>
        <p:spPr>
          <a:xfrm flipV="1">
            <a:off x="4742422" y="2435777"/>
            <a:ext cx="1689375" cy="1131643"/>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18C513B-B74A-9344-91DB-7C637E502D34}"/>
              </a:ext>
            </a:extLst>
          </p:cNvPr>
          <p:cNvSpPr>
            <a:spLocks noGrp="1"/>
          </p:cNvSpPr>
          <p:nvPr>
            <p:ph type="sldNum" sz="quarter" idx="12"/>
          </p:nvPr>
        </p:nvSpPr>
        <p:spPr/>
        <p:txBody>
          <a:bodyPr/>
          <a:lstStyle/>
          <a:p>
            <a:fld id="{3908DE9A-9F1E-E241-AE61-67432D23D3F3}" type="slidenum">
              <a:rPr lang="en-US" smtClean="0"/>
              <a:t>23</a:t>
            </a:fld>
            <a:endParaRPr lang="en-US"/>
          </a:p>
        </p:txBody>
      </p:sp>
    </p:spTree>
    <p:extLst>
      <p:ext uri="{BB962C8B-B14F-4D97-AF65-F5344CB8AC3E}">
        <p14:creationId xmlns:p14="http://schemas.microsoft.com/office/powerpoint/2010/main" val="3438184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24</a:t>
            </a:fld>
            <a:endParaRPr lang="en-US"/>
          </a:p>
        </p:txBody>
      </p:sp>
    </p:spTree>
    <p:extLst>
      <p:ext uri="{BB962C8B-B14F-4D97-AF65-F5344CB8AC3E}">
        <p14:creationId xmlns:p14="http://schemas.microsoft.com/office/powerpoint/2010/main" val="3092218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sp>
        <p:nvSpPr>
          <p:cNvPr id="3" name="Slide Number Placeholder 2">
            <a:extLst>
              <a:ext uri="{FF2B5EF4-FFF2-40B4-BE49-F238E27FC236}">
                <a16:creationId xmlns:a16="http://schemas.microsoft.com/office/drawing/2014/main" id="{97D694CB-2FD7-F24E-8768-60C7CF14B050}"/>
              </a:ext>
            </a:extLst>
          </p:cNvPr>
          <p:cNvSpPr>
            <a:spLocks noGrp="1"/>
          </p:cNvSpPr>
          <p:nvPr>
            <p:ph type="sldNum" sz="quarter" idx="12"/>
          </p:nvPr>
        </p:nvSpPr>
        <p:spPr/>
        <p:txBody>
          <a:bodyPr/>
          <a:lstStyle/>
          <a:p>
            <a:fld id="{3908DE9A-9F1E-E241-AE61-67432D23D3F3}" type="slidenum">
              <a:rPr lang="en-US" smtClean="0"/>
              <a:t>25</a:t>
            </a:fld>
            <a:endParaRPr lang="en-US"/>
          </a:p>
        </p:txBody>
      </p:sp>
    </p:spTree>
    <p:extLst>
      <p:ext uri="{BB962C8B-B14F-4D97-AF65-F5344CB8AC3E}">
        <p14:creationId xmlns:p14="http://schemas.microsoft.com/office/powerpoint/2010/main" val="2725520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pic>
        <p:nvPicPr>
          <p:cNvPr id="6" name="Picture 5">
            <a:extLst>
              <a:ext uri="{FF2B5EF4-FFF2-40B4-BE49-F238E27FC236}">
                <a16:creationId xmlns:a16="http://schemas.microsoft.com/office/drawing/2014/main" id="{81E0A5AC-87C0-7343-A582-BA75BF0562C7}"/>
              </a:ext>
            </a:extLst>
          </p:cNvPr>
          <p:cNvPicPr>
            <a:picLocks noChangeAspect="1"/>
          </p:cNvPicPr>
          <p:nvPr/>
        </p:nvPicPr>
        <p:blipFill>
          <a:blip r:embed="rId4"/>
          <a:stretch>
            <a:fillRect/>
          </a:stretch>
        </p:blipFill>
        <p:spPr>
          <a:xfrm>
            <a:off x="0" y="971291"/>
            <a:ext cx="9144000" cy="4915417"/>
          </a:xfrm>
          <a:prstGeom prst="rect">
            <a:avLst/>
          </a:prstGeom>
        </p:spPr>
      </p:pic>
      <p:cxnSp>
        <p:nvCxnSpPr>
          <p:cNvPr id="7" name="Straight Connector 6">
            <a:extLst>
              <a:ext uri="{FF2B5EF4-FFF2-40B4-BE49-F238E27FC236}">
                <a16:creationId xmlns:a16="http://schemas.microsoft.com/office/drawing/2014/main" id="{1A54B0B4-C4ED-8549-9DFB-1620D1419376}"/>
              </a:ext>
            </a:extLst>
          </p:cNvPr>
          <p:cNvCxnSpPr>
            <a:cxnSpLocks/>
          </p:cNvCxnSpPr>
          <p:nvPr/>
        </p:nvCxnSpPr>
        <p:spPr>
          <a:xfrm>
            <a:off x="2390259" y="5773264"/>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70ADF2-F784-4B47-A0AD-A6C95A476552}"/>
              </a:ext>
            </a:extLst>
          </p:cNvPr>
          <p:cNvSpPr txBox="1"/>
          <p:nvPr/>
        </p:nvSpPr>
        <p:spPr>
          <a:xfrm>
            <a:off x="2584928" y="5711272"/>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6DA4BA20-5C74-B54C-A031-4314B026FC83}"/>
              </a:ext>
            </a:extLst>
          </p:cNvPr>
          <p:cNvSpPr>
            <a:spLocks noGrp="1"/>
          </p:cNvSpPr>
          <p:nvPr>
            <p:ph type="sldNum" sz="quarter" idx="12"/>
          </p:nvPr>
        </p:nvSpPr>
        <p:spPr/>
        <p:txBody>
          <a:bodyPr/>
          <a:lstStyle/>
          <a:p>
            <a:fld id="{3908DE9A-9F1E-E241-AE61-67432D23D3F3}" type="slidenum">
              <a:rPr lang="en-US" smtClean="0"/>
              <a:t>26</a:t>
            </a:fld>
            <a:endParaRPr lang="en-US"/>
          </a:p>
        </p:txBody>
      </p:sp>
    </p:spTree>
    <p:extLst>
      <p:ext uri="{BB962C8B-B14F-4D97-AF65-F5344CB8AC3E}">
        <p14:creationId xmlns:p14="http://schemas.microsoft.com/office/powerpoint/2010/main" val="1165913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        Range = propagation delay X speed of light</a:t>
            </a:r>
          </a:p>
          <a:p>
            <a:r>
              <a:rPr lang="en-US" sz="2800" b="1" dirty="0">
                <a:solidFill>
                  <a:schemeClr val="bg1"/>
                </a:solidFill>
              </a:rPr>
              <a:t>                    = </a:t>
            </a:r>
            <a:r>
              <a:rPr lang="en-US" sz="2800" b="1" dirty="0" err="1">
                <a:solidFill>
                  <a:schemeClr val="bg1"/>
                </a:solidFill>
              </a:rPr>
              <a:t>Δt</a:t>
            </a:r>
            <a:r>
              <a:rPr lang="en-US" sz="2800" b="1" dirty="0">
                <a:solidFill>
                  <a:schemeClr val="bg1"/>
                </a:solidFill>
              </a:rPr>
              <a:t> x C      (C = speed of light, ~ 3x10</a:t>
            </a:r>
            <a:r>
              <a:rPr lang="en-US" sz="2800" b="1" baseline="30000" dirty="0">
                <a:solidFill>
                  <a:schemeClr val="bg1"/>
                </a:solidFill>
              </a:rPr>
              <a:t>8</a:t>
            </a:r>
            <a:r>
              <a:rPr lang="en-US" sz="2800" b="1" dirty="0">
                <a:solidFill>
                  <a:schemeClr val="bg1"/>
                </a:solidFill>
              </a:rPr>
              <a:t> m/s)</a:t>
            </a:r>
          </a:p>
        </p:txBody>
      </p:sp>
      <p:sp>
        <p:nvSpPr>
          <p:cNvPr id="3" name="Slide Number Placeholder 2">
            <a:extLst>
              <a:ext uri="{FF2B5EF4-FFF2-40B4-BE49-F238E27FC236}">
                <a16:creationId xmlns:a16="http://schemas.microsoft.com/office/drawing/2014/main" id="{D0C97D3C-4BD1-154E-ACE6-C29C46ACC11D}"/>
              </a:ext>
            </a:extLst>
          </p:cNvPr>
          <p:cNvSpPr>
            <a:spLocks noGrp="1"/>
          </p:cNvSpPr>
          <p:nvPr>
            <p:ph type="sldNum" sz="quarter" idx="12"/>
          </p:nvPr>
        </p:nvSpPr>
        <p:spPr/>
        <p:txBody>
          <a:bodyPr/>
          <a:lstStyle/>
          <a:p>
            <a:fld id="{3908DE9A-9F1E-E241-AE61-67432D23D3F3}" type="slidenum">
              <a:rPr lang="en-US" smtClean="0"/>
              <a:t>27</a:t>
            </a:fld>
            <a:endParaRPr lang="en-US"/>
          </a:p>
        </p:txBody>
      </p:sp>
    </p:spTree>
    <p:extLst>
      <p:ext uri="{BB962C8B-B14F-4D97-AF65-F5344CB8AC3E}">
        <p14:creationId xmlns:p14="http://schemas.microsoft.com/office/powerpoint/2010/main" val="510057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82A0F4-2CCB-6242-B129-61FF5C9D3A9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of Flight (</a:t>
            </a:r>
            <a:r>
              <a:rPr lang="en-US" sz="3200" dirty="0" err="1">
                <a:solidFill>
                  <a:schemeClr val="bg1"/>
                </a:solidFill>
              </a:rPr>
              <a:t>ToF</a:t>
            </a:r>
            <a:r>
              <a:rPr lang="en-US" sz="3200" dirty="0">
                <a:solidFill>
                  <a:schemeClr val="bg1"/>
                </a:solidFill>
              </a:rPr>
              <a:t>)</a:t>
            </a:r>
          </a:p>
        </p:txBody>
      </p:sp>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pic>
        <p:nvPicPr>
          <p:cNvPr id="5" name="Picture 4">
            <a:extLst>
              <a:ext uri="{FF2B5EF4-FFF2-40B4-BE49-F238E27FC236}">
                <a16:creationId xmlns:a16="http://schemas.microsoft.com/office/drawing/2014/main" id="{0B33BEBE-13BB-FA4C-84CF-EEBF3F80C4E9}"/>
              </a:ext>
            </a:extLst>
          </p:cNvPr>
          <p:cNvPicPr>
            <a:picLocks noChangeAspect="1"/>
          </p:cNvPicPr>
          <p:nvPr/>
        </p:nvPicPr>
        <p:blipFill>
          <a:blip r:embed="rId3"/>
          <a:stretch>
            <a:fillRect/>
          </a:stretch>
        </p:blipFill>
        <p:spPr>
          <a:xfrm>
            <a:off x="0" y="982527"/>
            <a:ext cx="9144000" cy="3498101"/>
          </a:xfrm>
          <a:prstGeom prst="rect">
            <a:avLst/>
          </a:prstGeom>
        </p:spPr>
      </p:pic>
      <p:grpSp>
        <p:nvGrpSpPr>
          <p:cNvPr id="10" name="Group 9">
            <a:extLst>
              <a:ext uri="{FF2B5EF4-FFF2-40B4-BE49-F238E27FC236}">
                <a16:creationId xmlns:a16="http://schemas.microsoft.com/office/drawing/2014/main" id="{2994A25F-D69A-E842-8CC0-A00D6A5B40C4}"/>
              </a:ext>
            </a:extLst>
          </p:cNvPr>
          <p:cNvGrpSpPr/>
          <p:nvPr/>
        </p:nvGrpSpPr>
        <p:grpSpPr>
          <a:xfrm>
            <a:off x="1782306" y="2510725"/>
            <a:ext cx="4073352" cy="612921"/>
            <a:chOff x="1782306" y="2510725"/>
            <a:chExt cx="4073352" cy="612921"/>
          </a:xfrm>
        </p:grpSpPr>
        <p:sp>
          <p:nvSpPr>
            <p:cNvPr id="6" name="TextBox 5">
              <a:extLst>
                <a:ext uri="{FF2B5EF4-FFF2-40B4-BE49-F238E27FC236}">
                  <a16:creationId xmlns:a16="http://schemas.microsoft.com/office/drawing/2014/main" id="{330A3BE9-65D4-3A4C-A233-A1D2FBEA5F2B}"/>
                </a:ext>
              </a:extLst>
            </p:cNvPr>
            <p:cNvSpPr txBox="1"/>
            <p:nvPr/>
          </p:nvSpPr>
          <p:spPr>
            <a:xfrm>
              <a:off x="3288341" y="2661981"/>
              <a:ext cx="2567317" cy="461665"/>
            </a:xfrm>
            <a:prstGeom prst="rect">
              <a:avLst/>
            </a:prstGeom>
            <a:noFill/>
          </p:spPr>
          <p:txBody>
            <a:bodyPr wrap="square" rtlCol="0">
              <a:spAutoFit/>
            </a:bodyPr>
            <a:lstStyle/>
            <a:p>
              <a:pPr algn="ctr"/>
              <a:r>
                <a:rPr lang="en-US" sz="2400" dirty="0"/>
                <a:t>Starting time, t</a:t>
              </a:r>
            </a:p>
          </p:txBody>
        </p:sp>
        <p:cxnSp>
          <p:nvCxnSpPr>
            <p:cNvPr id="7" name="Straight Arrow Connector 6">
              <a:extLst>
                <a:ext uri="{FF2B5EF4-FFF2-40B4-BE49-F238E27FC236}">
                  <a16:creationId xmlns:a16="http://schemas.microsoft.com/office/drawing/2014/main" id="{3FDD508E-0D02-7F40-8A91-52927F75E922}"/>
                </a:ext>
              </a:extLst>
            </p:cNvPr>
            <p:cNvCxnSpPr>
              <a:cxnSpLocks/>
            </p:cNvCxnSpPr>
            <p:nvPr/>
          </p:nvCxnSpPr>
          <p:spPr>
            <a:xfrm flipH="1" flipV="1">
              <a:off x="1782306" y="2510725"/>
              <a:ext cx="1813301" cy="31786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89D0FE05-9A8F-C54C-A4B7-7F9AD4A711E4}"/>
              </a:ext>
            </a:extLst>
          </p:cNvPr>
          <p:cNvCxnSpPr>
            <a:cxnSpLocks/>
          </p:cNvCxnSpPr>
          <p:nvPr/>
        </p:nvCxnSpPr>
        <p:spPr>
          <a:xfrm>
            <a:off x="1894313" y="4542620"/>
            <a:ext cx="1313836" cy="0"/>
          </a:xfrm>
          <a:prstGeom prst="line">
            <a:avLst/>
          </a:prstGeom>
          <a:ln w="444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5D30CE-9FC7-E44A-A900-FA82821C614E}"/>
              </a:ext>
            </a:extLst>
          </p:cNvPr>
          <p:cNvSpPr txBox="1"/>
          <p:nvPr/>
        </p:nvSpPr>
        <p:spPr>
          <a:xfrm>
            <a:off x="2088982" y="4480628"/>
            <a:ext cx="924497" cy="584775"/>
          </a:xfrm>
          <a:prstGeom prst="rect">
            <a:avLst/>
          </a:prstGeom>
          <a:noFill/>
        </p:spPr>
        <p:txBody>
          <a:bodyPr wrap="square" rtlCol="0">
            <a:spAutoFit/>
          </a:bodyPr>
          <a:lstStyle/>
          <a:p>
            <a:pPr algn="ctr"/>
            <a:r>
              <a:rPr lang="en-US" sz="3200" dirty="0" err="1"/>
              <a:t>Δt</a:t>
            </a:r>
            <a:endParaRPr lang="en-US" sz="3200" dirty="0"/>
          </a:p>
        </p:txBody>
      </p:sp>
      <p:sp>
        <p:nvSpPr>
          <p:cNvPr id="3" name="Slide Number Placeholder 2">
            <a:extLst>
              <a:ext uri="{FF2B5EF4-FFF2-40B4-BE49-F238E27FC236}">
                <a16:creationId xmlns:a16="http://schemas.microsoft.com/office/drawing/2014/main" id="{7F11050B-D795-EC42-824F-9270006C334E}"/>
              </a:ext>
            </a:extLst>
          </p:cNvPr>
          <p:cNvSpPr>
            <a:spLocks noGrp="1"/>
          </p:cNvSpPr>
          <p:nvPr>
            <p:ph type="sldNum" sz="quarter" idx="12"/>
          </p:nvPr>
        </p:nvSpPr>
        <p:spPr/>
        <p:txBody>
          <a:bodyPr/>
          <a:lstStyle/>
          <a:p>
            <a:fld id="{3908DE9A-9F1E-E241-AE61-67432D23D3F3}" type="slidenum">
              <a:rPr lang="en-US" smtClean="0"/>
              <a:t>28</a:t>
            </a:fld>
            <a:endParaRPr lang="en-US"/>
          </a:p>
        </p:txBody>
      </p:sp>
    </p:spTree>
    <p:extLst>
      <p:ext uri="{BB962C8B-B14F-4D97-AF65-F5344CB8AC3E}">
        <p14:creationId xmlns:p14="http://schemas.microsoft.com/office/powerpoint/2010/main" val="133161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Pseudo-Random Noise (PRN) code</a:t>
            </a:r>
          </a:p>
        </p:txBody>
      </p:sp>
      <p:pic>
        <p:nvPicPr>
          <p:cNvPr id="4" name="Picture 3">
            <a:extLst>
              <a:ext uri="{FF2B5EF4-FFF2-40B4-BE49-F238E27FC236}">
                <a16:creationId xmlns:a16="http://schemas.microsoft.com/office/drawing/2014/main" id="{80DF6AD3-2471-6243-B9C5-88D0194CDE3B}"/>
              </a:ext>
            </a:extLst>
          </p:cNvPr>
          <p:cNvPicPr>
            <a:picLocks noChangeAspect="1"/>
          </p:cNvPicPr>
          <p:nvPr/>
        </p:nvPicPr>
        <p:blipFill>
          <a:blip r:embed="rId3"/>
          <a:stretch>
            <a:fillRect/>
          </a:stretch>
        </p:blipFill>
        <p:spPr>
          <a:xfrm>
            <a:off x="671378" y="1010404"/>
            <a:ext cx="8204200" cy="1117600"/>
          </a:xfrm>
          <a:prstGeom prst="rect">
            <a:avLst/>
          </a:prstGeom>
        </p:spPr>
      </p:pic>
      <p:sp>
        <p:nvSpPr>
          <p:cNvPr id="11" name="TextBox 10">
            <a:extLst>
              <a:ext uri="{FF2B5EF4-FFF2-40B4-BE49-F238E27FC236}">
                <a16:creationId xmlns:a16="http://schemas.microsoft.com/office/drawing/2014/main" id="{FEB34967-6544-B942-B69A-AACCE6D520FB}"/>
              </a:ext>
            </a:extLst>
          </p:cNvPr>
          <p:cNvSpPr txBox="1"/>
          <p:nvPr/>
        </p:nvSpPr>
        <p:spPr>
          <a:xfrm>
            <a:off x="3288341" y="2153523"/>
            <a:ext cx="2567317" cy="461665"/>
          </a:xfrm>
          <a:prstGeom prst="rect">
            <a:avLst/>
          </a:prstGeom>
          <a:noFill/>
        </p:spPr>
        <p:txBody>
          <a:bodyPr wrap="square" rtlCol="0">
            <a:spAutoFit/>
          </a:bodyPr>
          <a:lstStyle/>
          <a:p>
            <a:pPr algn="ctr"/>
            <a:r>
              <a:rPr lang="en-US" sz="2400" dirty="0"/>
              <a:t>PRN code</a:t>
            </a:r>
          </a:p>
        </p:txBody>
      </p:sp>
      <p:cxnSp>
        <p:nvCxnSpPr>
          <p:cNvPr id="5" name="Straight Connector 4">
            <a:extLst>
              <a:ext uri="{FF2B5EF4-FFF2-40B4-BE49-F238E27FC236}">
                <a16:creationId xmlns:a16="http://schemas.microsoft.com/office/drawing/2014/main" id="{05D1BEEF-1108-7C45-B792-D4281808A079}"/>
              </a:ext>
            </a:extLst>
          </p:cNvPr>
          <p:cNvCxnSpPr>
            <a:cxnSpLocks/>
          </p:cNvCxnSpPr>
          <p:nvPr/>
        </p:nvCxnSpPr>
        <p:spPr>
          <a:xfrm flipV="1">
            <a:off x="868841" y="2278251"/>
            <a:ext cx="588000" cy="1401166"/>
          </a:xfrm>
          <a:prstGeom prst="line">
            <a:avLst/>
          </a:prstGeom>
          <a:ln w="44450">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B930DE5-4918-0847-9CCB-555E75E1CF6F}"/>
              </a:ext>
            </a:extLst>
          </p:cNvPr>
          <p:cNvSpPr txBox="1"/>
          <p:nvPr/>
        </p:nvSpPr>
        <p:spPr>
          <a:xfrm>
            <a:off x="158619" y="3773546"/>
            <a:ext cx="2553583" cy="584775"/>
          </a:xfrm>
          <a:prstGeom prst="rect">
            <a:avLst/>
          </a:prstGeom>
          <a:noFill/>
        </p:spPr>
        <p:txBody>
          <a:bodyPr wrap="square" rtlCol="0">
            <a:spAutoFit/>
          </a:bodyPr>
          <a:lstStyle/>
          <a:p>
            <a:pPr algn="ctr"/>
            <a:r>
              <a:rPr lang="en-US" sz="3200" dirty="0"/>
              <a:t>Clock period t</a:t>
            </a:r>
          </a:p>
        </p:txBody>
      </p:sp>
      <p:sp>
        <p:nvSpPr>
          <p:cNvPr id="3" name="Slide Number Placeholder 2">
            <a:extLst>
              <a:ext uri="{FF2B5EF4-FFF2-40B4-BE49-F238E27FC236}">
                <a16:creationId xmlns:a16="http://schemas.microsoft.com/office/drawing/2014/main" id="{3979A16D-1674-C94A-8E58-E117E9863C00}"/>
              </a:ext>
            </a:extLst>
          </p:cNvPr>
          <p:cNvSpPr>
            <a:spLocks noGrp="1"/>
          </p:cNvSpPr>
          <p:nvPr>
            <p:ph type="sldNum" sz="quarter" idx="12"/>
          </p:nvPr>
        </p:nvSpPr>
        <p:spPr/>
        <p:txBody>
          <a:bodyPr/>
          <a:lstStyle/>
          <a:p>
            <a:fld id="{3908DE9A-9F1E-E241-AE61-67432D23D3F3}" type="slidenum">
              <a:rPr lang="en-US" smtClean="0"/>
              <a:t>29</a:t>
            </a:fld>
            <a:endParaRPr lang="en-US"/>
          </a:p>
        </p:txBody>
      </p:sp>
    </p:spTree>
    <p:extLst>
      <p:ext uri="{BB962C8B-B14F-4D97-AF65-F5344CB8AC3E}">
        <p14:creationId xmlns:p14="http://schemas.microsoft.com/office/powerpoint/2010/main" val="102877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B9A68-5A4A-4B4E-946B-CE8A9734AE06}"/>
              </a:ext>
            </a:extLst>
          </p:cNvPr>
          <p:cNvPicPr>
            <a:picLocks noChangeAspect="1"/>
          </p:cNvPicPr>
          <p:nvPr/>
        </p:nvPicPr>
        <p:blipFill>
          <a:blip r:embed="rId2"/>
          <a:stretch>
            <a:fillRect/>
          </a:stretch>
        </p:blipFill>
        <p:spPr>
          <a:xfrm>
            <a:off x="1084899" y="1096754"/>
            <a:ext cx="6974201" cy="4588290"/>
          </a:xfrm>
          <a:prstGeom prst="rect">
            <a:avLst/>
          </a:prstGeom>
        </p:spPr>
      </p:pic>
      <p:sp>
        <p:nvSpPr>
          <p:cNvPr id="2" name="Slide Number Placeholder 1">
            <a:extLst>
              <a:ext uri="{FF2B5EF4-FFF2-40B4-BE49-F238E27FC236}">
                <a16:creationId xmlns:a16="http://schemas.microsoft.com/office/drawing/2014/main" id="{278100E8-71FE-7B40-8D3B-B7A272487E51}"/>
              </a:ext>
            </a:extLst>
          </p:cNvPr>
          <p:cNvSpPr>
            <a:spLocks noGrp="1"/>
          </p:cNvSpPr>
          <p:nvPr>
            <p:ph type="sldNum" sz="quarter" idx="12"/>
          </p:nvPr>
        </p:nvSpPr>
        <p:spPr/>
        <p:txBody>
          <a:bodyPr/>
          <a:lstStyle/>
          <a:p>
            <a:fld id="{3908DE9A-9F1E-E241-AE61-67432D23D3F3}" type="slidenum">
              <a:rPr lang="en-US" smtClean="0"/>
              <a:t>3</a:t>
            </a:fld>
            <a:endParaRPr lang="en-US"/>
          </a:p>
        </p:txBody>
      </p:sp>
    </p:spTree>
    <p:extLst>
      <p:ext uri="{BB962C8B-B14F-4D97-AF65-F5344CB8AC3E}">
        <p14:creationId xmlns:p14="http://schemas.microsoft.com/office/powerpoint/2010/main" val="3838994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EABE7A-8E15-3D46-A581-AFCE27D164C3}"/>
              </a:ext>
            </a:extLst>
          </p:cNvPr>
          <p:cNvSpPr txBox="1"/>
          <p:nvPr/>
        </p:nvSpPr>
        <p:spPr>
          <a:xfrm>
            <a:off x="159958" y="1128614"/>
            <a:ext cx="8054144" cy="584775"/>
          </a:xfrm>
          <a:prstGeom prst="rect">
            <a:avLst/>
          </a:prstGeom>
          <a:noFill/>
          <a:ln>
            <a:noFill/>
          </a:ln>
        </p:spPr>
        <p:txBody>
          <a:bodyPr wrap="square" rtlCol="0">
            <a:spAutoFit/>
          </a:bodyPr>
          <a:lstStyle/>
          <a:p>
            <a:r>
              <a:rPr lang="en-US" sz="3200" dirty="0">
                <a:solidFill>
                  <a:schemeClr val="accent2">
                    <a:lumMod val="75000"/>
                  </a:schemeClr>
                </a:solidFill>
              </a:rPr>
              <a:t>Mechanical clock:</a:t>
            </a:r>
            <a:r>
              <a:rPr lang="en-US" sz="3200" dirty="0"/>
              <a:t> </a:t>
            </a:r>
            <a:r>
              <a:rPr lang="en-US" sz="2800" dirty="0"/>
              <a:t>Oscillation of pendulum</a:t>
            </a:r>
          </a:p>
        </p:txBody>
      </p:sp>
      <p:pic>
        <p:nvPicPr>
          <p:cNvPr id="9" name="Picture 8">
            <a:extLst>
              <a:ext uri="{FF2B5EF4-FFF2-40B4-BE49-F238E27FC236}">
                <a16:creationId xmlns:a16="http://schemas.microsoft.com/office/drawing/2014/main" id="{8385B5A6-2105-DB40-BEFF-25A0276E22A6}"/>
              </a:ext>
            </a:extLst>
          </p:cNvPr>
          <p:cNvPicPr>
            <a:picLocks noChangeAspect="1"/>
          </p:cNvPicPr>
          <p:nvPr/>
        </p:nvPicPr>
        <p:blipFill>
          <a:blip r:embed="rId3"/>
          <a:stretch>
            <a:fillRect/>
          </a:stretch>
        </p:blipFill>
        <p:spPr>
          <a:xfrm>
            <a:off x="6808850" y="455573"/>
            <a:ext cx="2381885" cy="2381885"/>
          </a:xfrm>
          <a:prstGeom prst="rect">
            <a:avLst/>
          </a:prstGeom>
        </p:spPr>
      </p:pic>
      <p:grpSp>
        <p:nvGrpSpPr>
          <p:cNvPr id="3" name="Group 2">
            <a:extLst>
              <a:ext uri="{FF2B5EF4-FFF2-40B4-BE49-F238E27FC236}">
                <a16:creationId xmlns:a16="http://schemas.microsoft.com/office/drawing/2014/main" id="{864E8134-ACD0-364F-A5B9-442C7DC51F15}"/>
              </a:ext>
            </a:extLst>
          </p:cNvPr>
          <p:cNvGrpSpPr/>
          <p:nvPr/>
        </p:nvGrpSpPr>
        <p:grpSpPr>
          <a:xfrm>
            <a:off x="268446" y="2412791"/>
            <a:ext cx="8519916" cy="1954927"/>
            <a:chOff x="268446" y="2412791"/>
            <a:chExt cx="8519916" cy="1954927"/>
          </a:xfrm>
        </p:grpSpPr>
        <p:sp>
          <p:nvSpPr>
            <p:cNvPr id="7" name="TextBox 6">
              <a:extLst>
                <a:ext uri="{FF2B5EF4-FFF2-40B4-BE49-F238E27FC236}">
                  <a16:creationId xmlns:a16="http://schemas.microsoft.com/office/drawing/2014/main" id="{77930652-1329-124B-B719-6FA94E243EC8}"/>
                </a:ext>
              </a:extLst>
            </p:cNvPr>
            <p:cNvSpPr txBox="1"/>
            <p:nvPr/>
          </p:nvSpPr>
          <p:spPr>
            <a:xfrm>
              <a:off x="268446" y="2412791"/>
              <a:ext cx="6081554" cy="1877437"/>
            </a:xfrm>
            <a:prstGeom prst="rect">
              <a:avLst/>
            </a:prstGeom>
            <a:noFill/>
            <a:ln>
              <a:noFill/>
            </a:ln>
          </p:spPr>
          <p:txBody>
            <a:bodyPr wrap="square" rtlCol="0">
              <a:spAutoFit/>
            </a:bodyPr>
            <a:lstStyle/>
            <a:p>
              <a:r>
                <a:rPr lang="en-US" sz="3200" dirty="0">
                  <a:solidFill>
                    <a:schemeClr val="accent2">
                      <a:lumMod val="75000"/>
                    </a:schemeClr>
                  </a:solidFill>
                </a:rPr>
                <a:t>Crystal clock: </a:t>
              </a:r>
              <a:r>
                <a:rPr lang="en-US" sz="2800" dirty="0"/>
                <a:t>Electrical circuit that uses a piezoelectric crystal vibrating at a precise frequency.</a:t>
              </a:r>
            </a:p>
            <a:p>
              <a:r>
                <a:rPr lang="en-US" sz="2800" dirty="0"/>
                <a:t>(accuracy of 1 second in 30 years)</a:t>
              </a:r>
            </a:p>
          </p:txBody>
        </p:sp>
        <p:pic>
          <p:nvPicPr>
            <p:cNvPr id="5" name="Picture 4">
              <a:extLst>
                <a:ext uri="{FF2B5EF4-FFF2-40B4-BE49-F238E27FC236}">
                  <a16:creationId xmlns:a16="http://schemas.microsoft.com/office/drawing/2014/main" id="{280D84C4-5FDF-EE46-92E9-F304C5966004}"/>
                </a:ext>
              </a:extLst>
            </p:cNvPr>
            <p:cNvPicPr>
              <a:picLocks noChangeAspect="1"/>
            </p:cNvPicPr>
            <p:nvPr/>
          </p:nvPicPr>
          <p:blipFill>
            <a:blip r:embed="rId4"/>
            <a:stretch>
              <a:fillRect/>
            </a:stretch>
          </p:blipFill>
          <p:spPr>
            <a:xfrm>
              <a:off x="7211221" y="2790577"/>
              <a:ext cx="1577141" cy="1577141"/>
            </a:xfrm>
            <a:prstGeom prst="rect">
              <a:avLst/>
            </a:prstGeom>
          </p:spPr>
        </p:pic>
      </p:grpSp>
      <p:sp>
        <p:nvSpPr>
          <p:cNvPr id="2" name="TextBox 1">
            <a:extLst>
              <a:ext uri="{FF2B5EF4-FFF2-40B4-BE49-F238E27FC236}">
                <a16:creationId xmlns:a16="http://schemas.microsoft.com/office/drawing/2014/main" id="{72E837A0-5C37-BB4E-AFE6-30121BAD666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Clock</a:t>
            </a:r>
          </a:p>
        </p:txBody>
      </p:sp>
      <p:grpSp>
        <p:nvGrpSpPr>
          <p:cNvPr id="4" name="Group 3">
            <a:extLst>
              <a:ext uri="{FF2B5EF4-FFF2-40B4-BE49-F238E27FC236}">
                <a16:creationId xmlns:a16="http://schemas.microsoft.com/office/drawing/2014/main" id="{06E44AC2-870C-1142-9E76-881ED9D54B7A}"/>
              </a:ext>
            </a:extLst>
          </p:cNvPr>
          <p:cNvGrpSpPr/>
          <p:nvPr/>
        </p:nvGrpSpPr>
        <p:grpSpPr>
          <a:xfrm>
            <a:off x="268446" y="4507579"/>
            <a:ext cx="8838855" cy="2308324"/>
            <a:chOff x="268446" y="4507579"/>
            <a:chExt cx="8838855" cy="2308324"/>
          </a:xfrm>
        </p:grpSpPr>
        <p:sp>
          <p:nvSpPr>
            <p:cNvPr id="8" name="TextBox 7">
              <a:extLst>
                <a:ext uri="{FF2B5EF4-FFF2-40B4-BE49-F238E27FC236}">
                  <a16:creationId xmlns:a16="http://schemas.microsoft.com/office/drawing/2014/main" id="{953BF7E4-2026-7547-86B3-E8F840697F36}"/>
                </a:ext>
              </a:extLst>
            </p:cNvPr>
            <p:cNvSpPr txBox="1"/>
            <p:nvPr/>
          </p:nvSpPr>
          <p:spPr>
            <a:xfrm>
              <a:off x="268446" y="4507579"/>
              <a:ext cx="6349330" cy="2308324"/>
            </a:xfrm>
            <a:prstGeom prst="rect">
              <a:avLst/>
            </a:prstGeom>
            <a:noFill/>
            <a:ln>
              <a:noFill/>
            </a:ln>
          </p:spPr>
          <p:txBody>
            <a:bodyPr wrap="square" rtlCol="0">
              <a:spAutoFit/>
            </a:bodyPr>
            <a:lstStyle/>
            <a:p>
              <a:r>
                <a:rPr lang="en-US" sz="3200" dirty="0">
                  <a:solidFill>
                    <a:schemeClr val="accent2">
                      <a:lumMod val="75000"/>
                    </a:schemeClr>
                  </a:solidFill>
                </a:rPr>
                <a:t>Atomic clock:</a:t>
              </a:r>
              <a:r>
                <a:rPr lang="en-US" sz="3200" dirty="0"/>
                <a:t> </a:t>
              </a:r>
              <a:r>
                <a:rPr lang="en-US" sz="2800" dirty="0"/>
                <a:t>Duration of 9,192,631,770 periods of the radiation from a Cesium 133 atom.</a:t>
              </a:r>
            </a:p>
            <a:p>
              <a:r>
                <a:rPr lang="en-US" sz="2800" dirty="0"/>
                <a:t>(accuracy of 1 second in more than 100 million years)</a:t>
              </a:r>
            </a:p>
          </p:txBody>
        </p:sp>
        <p:pic>
          <p:nvPicPr>
            <p:cNvPr id="10" name="Picture 9">
              <a:extLst>
                <a:ext uri="{FF2B5EF4-FFF2-40B4-BE49-F238E27FC236}">
                  <a16:creationId xmlns:a16="http://schemas.microsoft.com/office/drawing/2014/main" id="{C09A446F-D81E-D346-9A8C-070D7947F83F}"/>
                </a:ext>
              </a:extLst>
            </p:cNvPr>
            <p:cNvPicPr>
              <a:picLocks noChangeAspect="1"/>
            </p:cNvPicPr>
            <p:nvPr/>
          </p:nvPicPr>
          <p:blipFill rotWithShape="1">
            <a:blip r:embed="rId5"/>
            <a:srcRect b="-3385"/>
            <a:stretch/>
          </p:blipFill>
          <p:spPr>
            <a:xfrm>
              <a:off x="6699400" y="4616015"/>
              <a:ext cx="2407901" cy="1657780"/>
            </a:xfrm>
            <a:prstGeom prst="rect">
              <a:avLst/>
            </a:prstGeom>
          </p:spPr>
        </p:pic>
      </p:grpSp>
      <p:sp>
        <p:nvSpPr>
          <p:cNvPr id="11" name="Slide Number Placeholder 10">
            <a:extLst>
              <a:ext uri="{FF2B5EF4-FFF2-40B4-BE49-F238E27FC236}">
                <a16:creationId xmlns:a16="http://schemas.microsoft.com/office/drawing/2014/main" id="{82BB8A6A-5DDA-3840-B1F5-C2FFEE5B6761}"/>
              </a:ext>
            </a:extLst>
          </p:cNvPr>
          <p:cNvSpPr>
            <a:spLocks noGrp="1"/>
          </p:cNvSpPr>
          <p:nvPr>
            <p:ph type="sldNum" sz="quarter" idx="12"/>
          </p:nvPr>
        </p:nvSpPr>
        <p:spPr/>
        <p:txBody>
          <a:bodyPr/>
          <a:lstStyle/>
          <a:p>
            <a:fld id="{3908DE9A-9F1E-E241-AE61-67432D23D3F3}" type="slidenum">
              <a:rPr lang="en-US" smtClean="0"/>
              <a:t>30</a:t>
            </a:fld>
            <a:endParaRPr lang="en-US"/>
          </a:p>
        </p:txBody>
      </p:sp>
    </p:spTree>
    <p:extLst>
      <p:ext uri="{BB962C8B-B14F-4D97-AF65-F5344CB8AC3E}">
        <p14:creationId xmlns:p14="http://schemas.microsoft.com/office/powerpoint/2010/main" val="7700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38100" y="3080097"/>
            <a:ext cx="9182100"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Estimated propagation delay X speed of light </a:t>
            </a:r>
          </a:p>
          <a:p>
            <a:r>
              <a:rPr lang="en-US" sz="2800" b="1" dirty="0">
                <a:solidFill>
                  <a:schemeClr val="bg1"/>
                </a:solidFill>
              </a:rPr>
              <a:t>													= Pseudo-Range</a:t>
            </a:r>
          </a:p>
        </p:txBody>
      </p:sp>
      <p:sp>
        <p:nvSpPr>
          <p:cNvPr id="3" name="TextBox 2">
            <a:extLst>
              <a:ext uri="{FF2B5EF4-FFF2-40B4-BE49-F238E27FC236}">
                <a16:creationId xmlns:a16="http://schemas.microsoft.com/office/drawing/2014/main" id="{9715A076-AB12-4D42-92E8-C995420C5FBB}"/>
              </a:ext>
            </a:extLst>
          </p:cNvPr>
          <p:cNvSpPr txBox="1"/>
          <p:nvPr/>
        </p:nvSpPr>
        <p:spPr>
          <a:xfrm>
            <a:off x="2170409" y="1355810"/>
            <a:ext cx="4726981" cy="1077218"/>
          </a:xfrm>
          <a:prstGeom prst="rect">
            <a:avLst/>
          </a:prstGeom>
          <a:noFill/>
        </p:spPr>
        <p:txBody>
          <a:bodyPr wrap="square" rtlCol="0">
            <a:spAutoFit/>
          </a:bodyPr>
          <a:lstStyle/>
          <a:p>
            <a:pPr algn="ctr"/>
            <a:r>
              <a:rPr lang="en-US" sz="3200" dirty="0"/>
              <a:t>Satellite clock and receiver clocks are not synchronized</a:t>
            </a:r>
          </a:p>
        </p:txBody>
      </p:sp>
      <p:sp>
        <p:nvSpPr>
          <p:cNvPr id="4" name="Slide Number Placeholder 3">
            <a:extLst>
              <a:ext uri="{FF2B5EF4-FFF2-40B4-BE49-F238E27FC236}">
                <a16:creationId xmlns:a16="http://schemas.microsoft.com/office/drawing/2014/main" id="{1D79E4FF-7C99-E24B-86CE-901718DFE7BE}"/>
              </a:ext>
            </a:extLst>
          </p:cNvPr>
          <p:cNvSpPr>
            <a:spLocks noGrp="1"/>
          </p:cNvSpPr>
          <p:nvPr>
            <p:ph type="sldNum" sz="quarter" idx="12"/>
          </p:nvPr>
        </p:nvSpPr>
        <p:spPr/>
        <p:txBody>
          <a:bodyPr/>
          <a:lstStyle/>
          <a:p>
            <a:fld id="{3908DE9A-9F1E-E241-AE61-67432D23D3F3}" type="slidenum">
              <a:rPr lang="en-US" smtClean="0"/>
              <a:t>31</a:t>
            </a:fld>
            <a:endParaRPr lang="en-US"/>
          </a:p>
        </p:txBody>
      </p:sp>
    </p:spTree>
    <p:extLst>
      <p:ext uri="{BB962C8B-B14F-4D97-AF65-F5344CB8AC3E}">
        <p14:creationId xmlns:p14="http://schemas.microsoft.com/office/powerpoint/2010/main" val="299803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3" name="Slide Number Placeholder 2">
            <a:extLst>
              <a:ext uri="{FF2B5EF4-FFF2-40B4-BE49-F238E27FC236}">
                <a16:creationId xmlns:a16="http://schemas.microsoft.com/office/drawing/2014/main" id="{C2DE2147-207D-A74B-872C-511263B00363}"/>
              </a:ext>
            </a:extLst>
          </p:cNvPr>
          <p:cNvSpPr>
            <a:spLocks noGrp="1"/>
          </p:cNvSpPr>
          <p:nvPr>
            <p:ph type="sldNum" sz="quarter" idx="12"/>
          </p:nvPr>
        </p:nvSpPr>
        <p:spPr/>
        <p:txBody>
          <a:bodyPr/>
          <a:lstStyle/>
          <a:p>
            <a:fld id="{3908DE9A-9F1E-E241-AE61-67432D23D3F3}" type="slidenum">
              <a:rPr lang="en-US" smtClean="0"/>
              <a:t>32</a:t>
            </a:fld>
            <a:endParaRPr lang="en-US"/>
          </a:p>
        </p:txBody>
      </p:sp>
    </p:spTree>
    <p:extLst>
      <p:ext uri="{BB962C8B-B14F-4D97-AF65-F5344CB8AC3E}">
        <p14:creationId xmlns:p14="http://schemas.microsoft.com/office/powerpoint/2010/main" val="1582642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8" name="Picture 7">
            <a:extLst>
              <a:ext uri="{FF2B5EF4-FFF2-40B4-BE49-F238E27FC236}">
                <a16:creationId xmlns:a16="http://schemas.microsoft.com/office/drawing/2014/main" id="{36F2EABB-F889-7048-89E7-D8CE82B87C65}"/>
              </a:ext>
            </a:extLst>
          </p:cNvPr>
          <p:cNvPicPr>
            <a:picLocks noChangeAspect="1"/>
          </p:cNvPicPr>
          <p:nvPr/>
        </p:nvPicPr>
        <p:blipFill rotWithShape="1">
          <a:blip r:embed="rId2"/>
          <a:srcRect r="11879"/>
          <a:stretch/>
        </p:blipFill>
        <p:spPr>
          <a:xfrm>
            <a:off x="658794" y="2947244"/>
            <a:ext cx="6896710" cy="963511"/>
          </a:xfrm>
          <a:prstGeom prst="rect">
            <a:avLst/>
          </a:prstGeom>
        </p:spPr>
      </p:pic>
      <p:sp>
        <p:nvSpPr>
          <p:cNvPr id="3" name="Slide Number Placeholder 2">
            <a:extLst>
              <a:ext uri="{FF2B5EF4-FFF2-40B4-BE49-F238E27FC236}">
                <a16:creationId xmlns:a16="http://schemas.microsoft.com/office/drawing/2014/main" id="{608270E1-E88B-4340-9B1C-9179C96FCF6A}"/>
              </a:ext>
            </a:extLst>
          </p:cNvPr>
          <p:cNvSpPr>
            <a:spLocks noGrp="1"/>
          </p:cNvSpPr>
          <p:nvPr>
            <p:ph type="sldNum" sz="quarter" idx="12"/>
          </p:nvPr>
        </p:nvSpPr>
        <p:spPr/>
        <p:txBody>
          <a:bodyPr/>
          <a:lstStyle/>
          <a:p>
            <a:fld id="{3908DE9A-9F1E-E241-AE61-67432D23D3F3}" type="slidenum">
              <a:rPr lang="en-US" smtClean="0"/>
              <a:t>33</a:t>
            </a:fld>
            <a:endParaRPr lang="en-US"/>
          </a:p>
        </p:txBody>
      </p:sp>
    </p:spTree>
    <p:extLst>
      <p:ext uri="{BB962C8B-B14F-4D97-AF65-F5344CB8AC3E}">
        <p14:creationId xmlns:p14="http://schemas.microsoft.com/office/powerpoint/2010/main" val="72229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CE0836C1-B6FD-C84D-B9C0-9BD412CB891E}"/>
              </a:ext>
            </a:extLst>
          </p:cNvPr>
          <p:cNvSpPr>
            <a:spLocks noGrp="1"/>
          </p:cNvSpPr>
          <p:nvPr>
            <p:ph type="sldNum" sz="quarter" idx="12"/>
          </p:nvPr>
        </p:nvSpPr>
        <p:spPr/>
        <p:txBody>
          <a:bodyPr/>
          <a:lstStyle/>
          <a:p>
            <a:fld id="{3908DE9A-9F1E-E241-AE61-67432D23D3F3}" type="slidenum">
              <a:rPr lang="en-US" smtClean="0"/>
              <a:t>34</a:t>
            </a:fld>
            <a:endParaRPr lang="en-US"/>
          </a:p>
        </p:txBody>
      </p:sp>
    </p:spTree>
    <p:extLst>
      <p:ext uri="{BB962C8B-B14F-4D97-AF65-F5344CB8AC3E}">
        <p14:creationId xmlns:p14="http://schemas.microsoft.com/office/powerpoint/2010/main" val="826479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r="11404" b="24402"/>
          <a:stretch/>
        </p:blipFill>
        <p:spPr>
          <a:xfrm>
            <a:off x="573438" y="2942843"/>
            <a:ext cx="6695268" cy="2962011"/>
          </a:xfrm>
          <a:prstGeom prst="rect">
            <a:avLst/>
          </a:prstGeom>
        </p:spPr>
      </p:pic>
      <p:sp>
        <p:nvSpPr>
          <p:cNvPr id="3" name="Slide Number Placeholder 2">
            <a:extLst>
              <a:ext uri="{FF2B5EF4-FFF2-40B4-BE49-F238E27FC236}">
                <a16:creationId xmlns:a16="http://schemas.microsoft.com/office/drawing/2014/main" id="{8B3189C4-0C5D-C847-AF0C-A4A5D4A2B01A}"/>
              </a:ext>
            </a:extLst>
          </p:cNvPr>
          <p:cNvSpPr>
            <a:spLocks noGrp="1"/>
          </p:cNvSpPr>
          <p:nvPr>
            <p:ph type="sldNum" sz="quarter" idx="12"/>
          </p:nvPr>
        </p:nvSpPr>
        <p:spPr/>
        <p:txBody>
          <a:bodyPr/>
          <a:lstStyle/>
          <a:p>
            <a:fld id="{3908DE9A-9F1E-E241-AE61-67432D23D3F3}" type="slidenum">
              <a:rPr lang="en-US" smtClean="0"/>
              <a:t>35</a:t>
            </a:fld>
            <a:endParaRPr lang="en-US"/>
          </a:p>
        </p:txBody>
      </p:sp>
    </p:spTree>
    <p:extLst>
      <p:ext uri="{BB962C8B-B14F-4D97-AF65-F5344CB8AC3E}">
        <p14:creationId xmlns:p14="http://schemas.microsoft.com/office/powerpoint/2010/main" val="2164508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rotWithShape="1">
          <a:blip r:embed="rId2"/>
          <a:srcRect b="24402"/>
          <a:stretch/>
        </p:blipFill>
        <p:spPr>
          <a:xfrm>
            <a:off x="573437" y="2942843"/>
            <a:ext cx="7557025" cy="2962011"/>
          </a:xfrm>
          <a:prstGeom prst="rect">
            <a:avLst/>
          </a:prstGeom>
        </p:spPr>
      </p:pic>
      <p:sp>
        <p:nvSpPr>
          <p:cNvPr id="3" name="Slide Number Placeholder 2">
            <a:extLst>
              <a:ext uri="{FF2B5EF4-FFF2-40B4-BE49-F238E27FC236}">
                <a16:creationId xmlns:a16="http://schemas.microsoft.com/office/drawing/2014/main" id="{7EE8FE8E-5C5C-BD4A-8A18-7F4DCED45AB7}"/>
              </a:ext>
            </a:extLst>
          </p:cNvPr>
          <p:cNvSpPr>
            <a:spLocks noGrp="1"/>
          </p:cNvSpPr>
          <p:nvPr>
            <p:ph type="sldNum" sz="quarter" idx="12"/>
          </p:nvPr>
        </p:nvSpPr>
        <p:spPr/>
        <p:txBody>
          <a:bodyPr/>
          <a:lstStyle/>
          <a:p>
            <a:fld id="{3908DE9A-9F1E-E241-AE61-67432D23D3F3}" type="slidenum">
              <a:rPr lang="en-US" smtClean="0"/>
              <a:t>36</a:t>
            </a:fld>
            <a:endParaRPr lang="en-US"/>
          </a:p>
        </p:txBody>
      </p:sp>
    </p:spTree>
    <p:extLst>
      <p:ext uri="{BB962C8B-B14F-4D97-AF65-F5344CB8AC3E}">
        <p14:creationId xmlns:p14="http://schemas.microsoft.com/office/powerpoint/2010/main" val="1720818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67FD6-E70F-F74C-92F6-23A6D5EA970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range</a:t>
            </a:r>
          </a:p>
        </p:txBody>
      </p:sp>
      <p:sp>
        <p:nvSpPr>
          <p:cNvPr id="7" name="TextBox 6">
            <a:extLst>
              <a:ext uri="{FF2B5EF4-FFF2-40B4-BE49-F238E27FC236}">
                <a16:creationId xmlns:a16="http://schemas.microsoft.com/office/drawing/2014/main" id="{177C90BA-C5FB-0047-AF16-7D3EE8F37F5E}"/>
              </a:ext>
            </a:extLst>
          </p:cNvPr>
          <p:cNvSpPr txBox="1"/>
          <p:nvPr/>
        </p:nvSpPr>
        <p:spPr>
          <a:xfrm>
            <a:off x="557939" y="678731"/>
            <a:ext cx="6896710" cy="584775"/>
          </a:xfrm>
          <a:prstGeom prst="rect">
            <a:avLst/>
          </a:prstGeom>
          <a:noFill/>
        </p:spPr>
        <p:txBody>
          <a:bodyPr wrap="square" rtlCol="0">
            <a:spAutoFit/>
          </a:bodyPr>
          <a:lstStyle/>
          <a:p>
            <a:r>
              <a:rPr lang="en-US" sz="3200" dirty="0"/>
              <a:t>Pseudo-range from </a:t>
            </a:r>
            <a:r>
              <a:rPr lang="en-US" sz="3200" dirty="0" err="1"/>
              <a:t>i</a:t>
            </a:r>
            <a:r>
              <a:rPr lang="en-US" sz="3200" baseline="30000" dirty="0" err="1"/>
              <a:t>th</a:t>
            </a:r>
            <a:r>
              <a:rPr lang="en-US" sz="3200" dirty="0"/>
              <a:t> satellite = 𝝆</a:t>
            </a:r>
            <a:r>
              <a:rPr lang="en-US" sz="3200" baseline="-25000" dirty="0" err="1"/>
              <a:t>i</a:t>
            </a:r>
            <a:endParaRPr lang="en-US" sz="3200" baseline="-25000" dirty="0"/>
          </a:p>
        </p:txBody>
      </p:sp>
      <p:sp>
        <p:nvSpPr>
          <p:cNvPr id="9" name="TextBox 8">
            <a:extLst>
              <a:ext uri="{FF2B5EF4-FFF2-40B4-BE49-F238E27FC236}">
                <a16:creationId xmlns:a16="http://schemas.microsoft.com/office/drawing/2014/main" id="{1161618C-5EE2-E541-89DB-4D2E56CCED65}"/>
              </a:ext>
            </a:extLst>
          </p:cNvPr>
          <p:cNvSpPr txBox="1"/>
          <p:nvPr/>
        </p:nvSpPr>
        <p:spPr>
          <a:xfrm>
            <a:off x="557939" y="1716336"/>
            <a:ext cx="6896710" cy="584775"/>
          </a:xfrm>
          <a:prstGeom prst="rect">
            <a:avLst/>
          </a:prstGeom>
          <a:noFill/>
        </p:spPr>
        <p:txBody>
          <a:bodyPr wrap="square" rtlCol="0">
            <a:spAutoFit/>
          </a:bodyPr>
          <a:lstStyle/>
          <a:p>
            <a:r>
              <a:rPr lang="en-US" sz="3200" dirty="0"/>
              <a:t>User’s true location = (</a:t>
            </a:r>
            <a:r>
              <a:rPr lang="en-US" sz="3200" dirty="0" err="1"/>
              <a:t>x</a:t>
            </a:r>
            <a:r>
              <a:rPr lang="en-US" sz="3200" baseline="-25000" dirty="0" err="1"/>
              <a:t>u</a:t>
            </a:r>
            <a:r>
              <a:rPr lang="en-US" sz="3200" dirty="0"/>
              <a:t>, </a:t>
            </a:r>
            <a:r>
              <a:rPr lang="en-US" sz="3200" dirty="0" err="1"/>
              <a:t>y</a:t>
            </a:r>
            <a:r>
              <a:rPr lang="en-US" sz="3200" baseline="-25000" dirty="0" err="1"/>
              <a:t>u</a:t>
            </a:r>
            <a:r>
              <a:rPr lang="en-US" sz="3200" dirty="0"/>
              <a:t>, </a:t>
            </a:r>
            <a:r>
              <a:rPr lang="en-US" sz="3200" dirty="0" err="1"/>
              <a:t>z</a:t>
            </a:r>
            <a:r>
              <a:rPr lang="en-US" sz="3200" baseline="-25000" dirty="0" err="1"/>
              <a:t>u</a:t>
            </a:r>
            <a:r>
              <a:rPr lang="en-US" sz="3200" dirty="0"/>
              <a:t>)</a:t>
            </a:r>
          </a:p>
        </p:txBody>
      </p:sp>
      <p:sp>
        <p:nvSpPr>
          <p:cNvPr id="10" name="TextBox 9">
            <a:extLst>
              <a:ext uri="{FF2B5EF4-FFF2-40B4-BE49-F238E27FC236}">
                <a16:creationId xmlns:a16="http://schemas.microsoft.com/office/drawing/2014/main" id="{F7BD1F4C-BB9E-6F43-9926-ED8A51AF23A3}"/>
              </a:ext>
            </a:extLst>
          </p:cNvPr>
          <p:cNvSpPr txBox="1"/>
          <p:nvPr/>
        </p:nvSpPr>
        <p:spPr>
          <a:xfrm>
            <a:off x="557939" y="1153426"/>
            <a:ext cx="6896710" cy="584775"/>
          </a:xfrm>
          <a:prstGeom prst="rect">
            <a:avLst/>
          </a:prstGeom>
          <a:noFill/>
        </p:spPr>
        <p:txBody>
          <a:bodyPr wrap="square" rtlCol="0">
            <a:spAutoFit/>
          </a:bodyPr>
          <a:lstStyle/>
          <a:p>
            <a:r>
              <a:rPr lang="en-US" sz="3200" dirty="0"/>
              <a:t>Satellite’s location = (x</a:t>
            </a:r>
            <a:r>
              <a:rPr lang="en-US" sz="3200" baseline="-25000" dirty="0"/>
              <a:t>i</a:t>
            </a:r>
            <a:r>
              <a:rPr lang="en-US" sz="3200" dirty="0"/>
              <a:t>, </a:t>
            </a:r>
            <a:r>
              <a:rPr lang="en-US" sz="3200" dirty="0" err="1"/>
              <a:t>y</a:t>
            </a:r>
            <a:r>
              <a:rPr lang="en-US" sz="3200" baseline="-25000" dirty="0" err="1"/>
              <a:t>i</a:t>
            </a:r>
            <a:r>
              <a:rPr lang="en-US" sz="3200" dirty="0"/>
              <a:t>, </a:t>
            </a:r>
            <a:r>
              <a:rPr lang="en-US" sz="3200" dirty="0" err="1"/>
              <a:t>z</a:t>
            </a:r>
            <a:r>
              <a:rPr lang="en-US" sz="3200" baseline="-25000" dirty="0" err="1"/>
              <a:t>i</a:t>
            </a:r>
            <a:r>
              <a:rPr lang="en-US" sz="3200" dirty="0"/>
              <a:t>)</a:t>
            </a:r>
          </a:p>
        </p:txBody>
      </p:sp>
      <p:sp>
        <p:nvSpPr>
          <p:cNvPr id="8" name="TextBox 7">
            <a:extLst>
              <a:ext uri="{FF2B5EF4-FFF2-40B4-BE49-F238E27FC236}">
                <a16:creationId xmlns:a16="http://schemas.microsoft.com/office/drawing/2014/main" id="{FD7B3811-6763-B844-963A-64F9CB5E86AD}"/>
              </a:ext>
            </a:extLst>
          </p:cNvPr>
          <p:cNvSpPr txBox="1"/>
          <p:nvPr/>
        </p:nvSpPr>
        <p:spPr>
          <a:xfrm>
            <a:off x="557939" y="2358068"/>
            <a:ext cx="6896710" cy="584775"/>
          </a:xfrm>
          <a:prstGeom prst="rect">
            <a:avLst/>
          </a:prstGeom>
          <a:noFill/>
        </p:spPr>
        <p:txBody>
          <a:bodyPr wrap="square" rtlCol="0">
            <a:spAutoFit/>
          </a:bodyPr>
          <a:lstStyle/>
          <a:p>
            <a:r>
              <a:rPr lang="en-US" sz="3200" dirty="0"/>
              <a:t>User’s time offset from satellite = </a:t>
            </a:r>
            <a:r>
              <a:rPr lang="en-US" sz="3200" dirty="0" err="1"/>
              <a:t>t</a:t>
            </a:r>
            <a:r>
              <a:rPr lang="en-US" sz="3200" baseline="-25000" dirty="0" err="1"/>
              <a:t>u</a:t>
            </a:r>
            <a:endParaRPr lang="en-US" sz="3200" dirty="0"/>
          </a:p>
        </p:txBody>
      </p:sp>
      <p:pic>
        <p:nvPicPr>
          <p:cNvPr id="5" name="Picture 4">
            <a:extLst>
              <a:ext uri="{FF2B5EF4-FFF2-40B4-BE49-F238E27FC236}">
                <a16:creationId xmlns:a16="http://schemas.microsoft.com/office/drawing/2014/main" id="{FC2213D7-3788-A245-99A8-B69BEE816264}"/>
              </a:ext>
            </a:extLst>
          </p:cNvPr>
          <p:cNvPicPr>
            <a:picLocks noChangeAspect="1"/>
          </p:cNvPicPr>
          <p:nvPr/>
        </p:nvPicPr>
        <p:blipFill>
          <a:blip r:embed="rId2"/>
          <a:stretch>
            <a:fillRect/>
          </a:stretch>
        </p:blipFill>
        <p:spPr>
          <a:xfrm>
            <a:off x="573437" y="2942843"/>
            <a:ext cx="7557025" cy="3918088"/>
          </a:xfrm>
          <a:prstGeom prst="rect">
            <a:avLst/>
          </a:prstGeom>
        </p:spPr>
      </p:pic>
      <p:sp>
        <p:nvSpPr>
          <p:cNvPr id="3" name="Slide Number Placeholder 2">
            <a:extLst>
              <a:ext uri="{FF2B5EF4-FFF2-40B4-BE49-F238E27FC236}">
                <a16:creationId xmlns:a16="http://schemas.microsoft.com/office/drawing/2014/main" id="{D3CBAE7E-9B78-424E-90CE-1939429B62DE}"/>
              </a:ext>
            </a:extLst>
          </p:cNvPr>
          <p:cNvSpPr>
            <a:spLocks noGrp="1"/>
          </p:cNvSpPr>
          <p:nvPr>
            <p:ph type="sldNum" sz="quarter" idx="12"/>
          </p:nvPr>
        </p:nvSpPr>
        <p:spPr/>
        <p:txBody>
          <a:bodyPr/>
          <a:lstStyle/>
          <a:p>
            <a:fld id="{3908DE9A-9F1E-E241-AE61-67432D23D3F3}" type="slidenum">
              <a:rPr lang="en-US" smtClean="0"/>
              <a:t>37</a:t>
            </a:fld>
            <a:endParaRPr lang="en-US"/>
          </a:p>
        </p:txBody>
      </p:sp>
    </p:spTree>
    <p:extLst>
      <p:ext uri="{BB962C8B-B14F-4D97-AF65-F5344CB8AC3E}">
        <p14:creationId xmlns:p14="http://schemas.microsoft.com/office/powerpoint/2010/main" val="2469939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848341"/>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How to find the satellite’s location</a:t>
            </a:r>
          </a:p>
        </p:txBody>
      </p:sp>
      <p:sp>
        <p:nvSpPr>
          <p:cNvPr id="3" name="TextBox 2">
            <a:extLst>
              <a:ext uri="{FF2B5EF4-FFF2-40B4-BE49-F238E27FC236}">
                <a16:creationId xmlns:a16="http://schemas.microsoft.com/office/drawing/2014/main" id="{9715A076-AB12-4D42-92E8-C995420C5FBB}"/>
              </a:ext>
            </a:extLst>
          </p:cNvPr>
          <p:cNvSpPr txBox="1"/>
          <p:nvPr/>
        </p:nvSpPr>
        <p:spPr>
          <a:xfrm>
            <a:off x="543088" y="1947010"/>
            <a:ext cx="4417015" cy="584775"/>
          </a:xfrm>
          <a:prstGeom prst="rect">
            <a:avLst/>
          </a:prstGeom>
          <a:noFill/>
          <a:ln>
            <a:solidFill>
              <a:schemeClr val="tx1"/>
            </a:solidFill>
          </a:ln>
        </p:spPr>
        <p:txBody>
          <a:bodyPr wrap="square" rtlCol="0">
            <a:spAutoFit/>
          </a:bodyPr>
          <a:lstStyle/>
          <a:p>
            <a:pPr algn="ctr"/>
            <a:r>
              <a:rPr lang="en-US" sz="3200" dirty="0"/>
              <a:t>Ephemeris and Almanac</a:t>
            </a:r>
          </a:p>
        </p:txBody>
      </p:sp>
      <p:sp>
        <p:nvSpPr>
          <p:cNvPr id="4" name="TextBox 3">
            <a:extLst>
              <a:ext uri="{FF2B5EF4-FFF2-40B4-BE49-F238E27FC236}">
                <a16:creationId xmlns:a16="http://schemas.microsoft.com/office/drawing/2014/main" id="{56B58C62-148B-274A-8ABE-CAED17B36CBC}"/>
              </a:ext>
            </a:extLst>
          </p:cNvPr>
          <p:cNvSpPr txBox="1"/>
          <p:nvPr/>
        </p:nvSpPr>
        <p:spPr>
          <a:xfrm>
            <a:off x="543088" y="2779758"/>
            <a:ext cx="8492424" cy="954107"/>
          </a:xfrm>
          <a:prstGeom prst="rect">
            <a:avLst/>
          </a:prstGeom>
          <a:noFill/>
        </p:spPr>
        <p:txBody>
          <a:bodyPr wrap="square" rtlCol="0">
            <a:spAutoFit/>
          </a:bodyPr>
          <a:lstStyle/>
          <a:p>
            <a:r>
              <a:rPr lang="en-US" sz="2800" dirty="0"/>
              <a:t>Information about the satellite’s precise location and trajectory are embedded in the transmitted data.</a:t>
            </a:r>
          </a:p>
        </p:txBody>
      </p:sp>
      <p:sp>
        <p:nvSpPr>
          <p:cNvPr id="5" name="Slide Number Placeholder 4">
            <a:extLst>
              <a:ext uri="{FF2B5EF4-FFF2-40B4-BE49-F238E27FC236}">
                <a16:creationId xmlns:a16="http://schemas.microsoft.com/office/drawing/2014/main" id="{F74DC318-409C-3846-AB88-1A0F0AF95423}"/>
              </a:ext>
            </a:extLst>
          </p:cNvPr>
          <p:cNvSpPr>
            <a:spLocks noGrp="1"/>
          </p:cNvSpPr>
          <p:nvPr>
            <p:ph type="sldNum" sz="quarter" idx="12"/>
          </p:nvPr>
        </p:nvSpPr>
        <p:spPr/>
        <p:txBody>
          <a:bodyPr/>
          <a:lstStyle/>
          <a:p>
            <a:fld id="{3908DE9A-9F1E-E241-AE61-67432D23D3F3}" type="slidenum">
              <a:rPr lang="en-US" smtClean="0"/>
              <a:t>38</a:t>
            </a:fld>
            <a:endParaRPr lang="en-US"/>
          </a:p>
        </p:txBody>
      </p:sp>
    </p:spTree>
    <p:extLst>
      <p:ext uri="{BB962C8B-B14F-4D97-AF65-F5344CB8AC3E}">
        <p14:creationId xmlns:p14="http://schemas.microsoft.com/office/powerpoint/2010/main" val="3190178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108440"/>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GPS signal modulation</a:t>
            </a:r>
          </a:p>
        </p:txBody>
      </p:sp>
      <p:pic>
        <p:nvPicPr>
          <p:cNvPr id="5" name="Picture 4">
            <a:extLst>
              <a:ext uri="{FF2B5EF4-FFF2-40B4-BE49-F238E27FC236}">
                <a16:creationId xmlns:a16="http://schemas.microsoft.com/office/drawing/2014/main" id="{D102DECD-9A06-0B4E-B367-6DF67A799FBB}"/>
              </a:ext>
            </a:extLst>
          </p:cNvPr>
          <p:cNvPicPr>
            <a:picLocks noChangeAspect="1"/>
          </p:cNvPicPr>
          <p:nvPr/>
        </p:nvPicPr>
        <p:blipFill>
          <a:blip r:embed="rId2"/>
          <a:stretch>
            <a:fillRect/>
          </a:stretch>
        </p:blipFill>
        <p:spPr>
          <a:xfrm>
            <a:off x="789331" y="1191243"/>
            <a:ext cx="7179171" cy="4847475"/>
          </a:xfrm>
          <a:prstGeom prst="rect">
            <a:avLst/>
          </a:prstGeom>
        </p:spPr>
      </p:pic>
      <p:sp>
        <p:nvSpPr>
          <p:cNvPr id="3" name="Slide Number Placeholder 2">
            <a:extLst>
              <a:ext uri="{FF2B5EF4-FFF2-40B4-BE49-F238E27FC236}">
                <a16:creationId xmlns:a16="http://schemas.microsoft.com/office/drawing/2014/main" id="{0E0CE4D6-60C5-604D-8D36-4244868D3174}"/>
              </a:ext>
            </a:extLst>
          </p:cNvPr>
          <p:cNvSpPr>
            <a:spLocks noGrp="1"/>
          </p:cNvSpPr>
          <p:nvPr>
            <p:ph type="sldNum" sz="quarter" idx="12"/>
          </p:nvPr>
        </p:nvSpPr>
        <p:spPr/>
        <p:txBody>
          <a:bodyPr/>
          <a:lstStyle/>
          <a:p>
            <a:fld id="{3908DE9A-9F1E-E241-AE61-67432D23D3F3}" type="slidenum">
              <a:rPr lang="en-US" smtClean="0"/>
              <a:t>39</a:t>
            </a:fld>
            <a:endParaRPr lang="en-US"/>
          </a:p>
        </p:txBody>
      </p:sp>
    </p:spTree>
    <p:extLst>
      <p:ext uri="{BB962C8B-B14F-4D97-AF65-F5344CB8AC3E}">
        <p14:creationId xmlns:p14="http://schemas.microsoft.com/office/powerpoint/2010/main" val="3271357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3098512"/>
            <a:ext cx="9144000" cy="584775"/>
          </a:xfrm>
          <a:prstGeom prst="rect">
            <a:avLst/>
          </a:prstGeom>
          <a:solidFill>
            <a:schemeClr val="accent1">
              <a:lumMod val="50000"/>
            </a:schemeClr>
          </a:solidFill>
          <a:ln>
            <a:solidFill>
              <a:schemeClr val="accent1">
                <a:lumMod val="50000"/>
              </a:schemeClr>
            </a:solidFill>
          </a:ln>
        </p:spPr>
        <p:txBody>
          <a:bodyPr wrap="square" rtlCol="0">
            <a:spAutoFit/>
          </a:bodyPr>
          <a:lstStyle/>
          <a:p>
            <a:pPr algn="ctr"/>
            <a:r>
              <a:rPr lang="en-US" sz="3200" dirty="0">
                <a:solidFill>
                  <a:schemeClr val="bg1"/>
                </a:solidFill>
              </a:rPr>
              <a:t>Triangulation vs Trilateration</a:t>
            </a:r>
          </a:p>
        </p:txBody>
      </p:sp>
      <p:sp>
        <p:nvSpPr>
          <p:cNvPr id="3" name="Slide Number Placeholder 2">
            <a:extLst>
              <a:ext uri="{FF2B5EF4-FFF2-40B4-BE49-F238E27FC236}">
                <a16:creationId xmlns:a16="http://schemas.microsoft.com/office/drawing/2014/main" id="{D65627D8-EB6B-FF44-9EF8-89FE08024687}"/>
              </a:ext>
            </a:extLst>
          </p:cNvPr>
          <p:cNvSpPr>
            <a:spLocks noGrp="1"/>
          </p:cNvSpPr>
          <p:nvPr>
            <p:ph type="sldNum" sz="quarter" idx="12"/>
          </p:nvPr>
        </p:nvSpPr>
        <p:spPr/>
        <p:txBody>
          <a:bodyPr/>
          <a:lstStyle/>
          <a:p>
            <a:fld id="{3908DE9A-9F1E-E241-AE61-67432D23D3F3}" type="slidenum">
              <a:rPr lang="en-US" smtClean="0"/>
              <a:t>4</a:t>
            </a:fld>
            <a:endParaRPr lang="en-US"/>
          </a:p>
        </p:txBody>
      </p:sp>
    </p:spTree>
    <p:extLst>
      <p:ext uri="{BB962C8B-B14F-4D97-AF65-F5344CB8AC3E}">
        <p14:creationId xmlns:p14="http://schemas.microsoft.com/office/powerpoint/2010/main" val="4249240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3" name="Slide Number Placeholder 2">
            <a:extLst>
              <a:ext uri="{FF2B5EF4-FFF2-40B4-BE49-F238E27FC236}">
                <a16:creationId xmlns:a16="http://schemas.microsoft.com/office/drawing/2014/main" id="{D5115BB4-1591-3045-9815-29FF6326B745}"/>
              </a:ext>
            </a:extLst>
          </p:cNvPr>
          <p:cNvSpPr>
            <a:spLocks noGrp="1"/>
          </p:cNvSpPr>
          <p:nvPr>
            <p:ph type="sldNum" sz="quarter" idx="12"/>
          </p:nvPr>
        </p:nvSpPr>
        <p:spPr/>
        <p:txBody>
          <a:bodyPr/>
          <a:lstStyle/>
          <a:p>
            <a:fld id="{3908DE9A-9F1E-E241-AE61-67432D23D3F3}" type="slidenum">
              <a:rPr lang="en-US" smtClean="0"/>
              <a:t>40</a:t>
            </a:fld>
            <a:endParaRPr lang="en-US"/>
          </a:p>
        </p:txBody>
      </p:sp>
    </p:spTree>
    <p:extLst>
      <p:ext uri="{BB962C8B-B14F-4D97-AF65-F5344CB8AC3E}">
        <p14:creationId xmlns:p14="http://schemas.microsoft.com/office/powerpoint/2010/main" val="58981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246769"/>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ephemeris and timing information. Need to adjust for unknown Doppler shifts.</a:t>
            </a:r>
          </a:p>
        </p:txBody>
      </p:sp>
      <p:sp>
        <p:nvSpPr>
          <p:cNvPr id="3" name="Slide Number Placeholder 2">
            <a:extLst>
              <a:ext uri="{FF2B5EF4-FFF2-40B4-BE49-F238E27FC236}">
                <a16:creationId xmlns:a16="http://schemas.microsoft.com/office/drawing/2014/main" id="{C4D7712D-0304-6C4C-B528-F6B14CC508D8}"/>
              </a:ext>
            </a:extLst>
          </p:cNvPr>
          <p:cNvSpPr>
            <a:spLocks noGrp="1"/>
          </p:cNvSpPr>
          <p:nvPr>
            <p:ph type="sldNum" sz="quarter" idx="12"/>
          </p:nvPr>
        </p:nvSpPr>
        <p:spPr/>
        <p:txBody>
          <a:bodyPr/>
          <a:lstStyle/>
          <a:p>
            <a:fld id="{3908DE9A-9F1E-E241-AE61-67432D23D3F3}" type="slidenum">
              <a:rPr lang="en-US" smtClean="0"/>
              <a:t>41</a:t>
            </a:fld>
            <a:endParaRPr lang="en-US"/>
          </a:p>
        </p:txBody>
      </p:sp>
    </p:spTree>
    <p:extLst>
      <p:ext uri="{BB962C8B-B14F-4D97-AF65-F5344CB8AC3E}">
        <p14:creationId xmlns:p14="http://schemas.microsoft.com/office/powerpoint/2010/main" val="2213419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8492424" cy="2246769"/>
          </a:xfrm>
          <a:prstGeom prst="rect">
            <a:avLst/>
          </a:prstGeom>
          <a:noFill/>
        </p:spPr>
        <p:txBody>
          <a:bodyPr wrap="square" rtlCol="0">
            <a:spAutoFit/>
          </a:bodyPr>
          <a:lstStyle/>
          <a:p>
            <a:r>
              <a:rPr lang="en-US" sz="2800" dirty="0">
                <a:solidFill>
                  <a:schemeClr val="accent2">
                    <a:lumMod val="75000"/>
                  </a:schemeClr>
                </a:solidFill>
              </a:rPr>
              <a:t>1. Satellite Acquisition</a:t>
            </a:r>
          </a:p>
          <a:p>
            <a:r>
              <a:rPr lang="en-US" sz="2800" dirty="0"/>
              <a:t>Search with all satellites PRN codes (Coarse/Acquisition or C/A code) to find which satellites are visible at that time. Once found need to decode ephemeris and timing information. Need to adjust for unknown Doppler shifts.</a:t>
            </a:r>
          </a:p>
        </p:txBody>
      </p:sp>
      <p:sp>
        <p:nvSpPr>
          <p:cNvPr id="7" name="TextBox 6">
            <a:extLst>
              <a:ext uri="{FF2B5EF4-FFF2-40B4-BE49-F238E27FC236}">
                <a16:creationId xmlns:a16="http://schemas.microsoft.com/office/drawing/2014/main" id="{E7C1DBEA-98D6-B84C-A595-1727E42A3AEF}"/>
              </a:ext>
            </a:extLst>
          </p:cNvPr>
          <p:cNvSpPr txBox="1"/>
          <p:nvPr/>
        </p:nvSpPr>
        <p:spPr>
          <a:xfrm>
            <a:off x="344838" y="4072835"/>
            <a:ext cx="8492424" cy="1384995"/>
          </a:xfrm>
          <a:prstGeom prst="rect">
            <a:avLst/>
          </a:prstGeom>
          <a:noFill/>
        </p:spPr>
        <p:txBody>
          <a:bodyPr wrap="square" rtlCol="0">
            <a:spAutoFit/>
          </a:bodyPr>
          <a:lstStyle/>
          <a:p>
            <a:r>
              <a:rPr lang="en-US" sz="2800" dirty="0">
                <a:solidFill>
                  <a:schemeClr val="accent2">
                    <a:lumMod val="75000"/>
                  </a:schemeClr>
                </a:solidFill>
              </a:rPr>
              <a:t>2. Location estimation</a:t>
            </a:r>
          </a:p>
          <a:p>
            <a:r>
              <a:rPr lang="en-US" sz="2800" dirty="0"/>
              <a:t>Finding propagation delay and solve the set of equations for location.</a:t>
            </a:r>
          </a:p>
        </p:txBody>
      </p:sp>
      <p:sp>
        <p:nvSpPr>
          <p:cNvPr id="3" name="Slide Number Placeholder 2">
            <a:extLst>
              <a:ext uri="{FF2B5EF4-FFF2-40B4-BE49-F238E27FC236}">
                <a16:creationId xmlns:a16="http://schemas.microsoft.com/office/drawing/2014/main" id="{70602CF1-89BC-9A47-A2B4-7B34DFEA9F4E}"/>
              </a:ext>
            </a:extLst>
          </p:cNvPr>
          <p:cNvSpPr>
            <a:spLocks noGrp="1"/>
          </p:cNvSpPr>
          <p:nvPr>
            <p:ph type="sldNum" sz="quarter" idx="12"/>
          </p:nvPr>
        </p:nvSpPr>
        <p:spPr/>
        <p:txBody>
          <a:bodyPr/>
          <a:lstStyle/>
          <a:p>
            <a:fld id="{3908DE9A-9F1E-E241-AE61-67432D23D3F3}" type="slidenum">
              <a:rPr lang="en-US" smtClean="0"/>
              <a:t>42</a:t>
            </a:fld>
            <a:endParaRPr lang="en-US"/>
          </a:p>
        </p:txBody>
      </p:sp>
    </p:spTree>
    <p:extLst>
      <p:ext uri="{BB962C8B-B14F-4D97-AF65-F5344CB8AC3E}">
        <p14:creationId xmlns:p14="http://schemas.microsoft.com/office/powerpoint/2010/main" val="253722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C3DF0-5469-C044-B7F1-4920123AFA68}"/>
              </a:ext>
            </a:extLst>
          </p:cNvPr>
          <p:cNvPicPr>
            <a:picLocks noChangeAspect="1"/>
          </p:cNvPicPr>
          <p:nvPr/>
        </p:nvPicPr>
        <p:blipFill>
          <a:blip r:embed="rId2"/>
          <a:stretch>
            <a:fillRect/>
          </a:stretch>
        </p:blipFill>
        <p:spPr>
          <a:xfrm>
            <a:off x="2097809" y="1070263"/>
            <a:ext cx="4872182" cy="4641273"/>
          </a:xfrm>
          <a:prstGeom prst="rect">
            <a:avLst/>
          </a:prstGeom>
        </p:spPr>
      </p:pic>
      <p:sp>
        <p:nvSpPr>
          <p:cNvPr id="2" name="TextBox 1">
            <a:extLst>
              <a:ext uri="{FF2B5EF4-FFF2-40B4-BE49-F238E27FC236}">
                <a16:creationId xmlns:a16="http://schemas.microsoft.com/office/drawing/2014/main" id="{23D1C2EC-EF46-EF45-8905-2C390C7B84B0}"/>
              </a:ext>
            </a:extLst>
          </p:cNvPr>
          <p:cNvSpPr txBox="1"/>
          <p:nvPr/>
        </p:nvSpPr>
        <p:spPr>
          <a:xfrm>
            <a:off x="0" y="26932"/>
            <a:ext cx="9182100" cy="584775"/>
          </a:xfrm>
          <a:prstGeom prst="rect">
            <a:avLst/>
          </a:prstGeom>
          <a:solidFill>
            <a:schemeClr val="accent2">
              <a:lumMod val="75000"/>
            </a:schemeClr>
          </a:solidFill>
          <a:ln>
            <a:noFill/>
          </a:ln>
        </p:spPr>
        <p:txBody>
          <a:bodyPr wrap="square" rtlCol="0">
            <a:spAutoFit/>
          </a:bodyPr>
          <a:lstStyle/>
          <a:p>
            <a:r>
              <a:rPr lang="en-US" sz="3200" b="1" dirty="0">
                <a:solidFill>
                  <a:schemeClr val="bg1"/>
                </a:solidFill>
              </a:rPr>
              <a:t>Time-to-First-Fix</a:t>
            </a:r>
          </a:p>
        </p:txBody>
      </p:sp>
      <p:sp>
        <p:nvSpPr>
          <p:cNvPr id="5" name="TextBox 4">
            <a:extLst>
              <a:ext uri="{FF2B5EF4-FFF2-40B4-BE49-F238E27FC236}">
                <a16:creationId xmlns:a16="http://schemas.microsoft.com/office/drawing/2014/main" id="{D7586F7D-2CFB-504B-8024-26C516675676}"/>
              </a:ext>
            </a:extLst>
          </p:cNvPr>
          <p:cNvSpPr txBox="1"/>
          <p:nvPr/>
        </p:nvSpPr>
        <p:spPr>
          <a:xfrm>
            <a:off x="344838" y="730448"/>
            <a:ext cx="8492424" cy="954107"/>
          </a:xfrm>
          <a:prstGeom prst="rect">
            <a:avLst/>
          </a:prstGeom>
          <a:noFill/>
        </p:spPr>
        <p:txBody>
          <a:bodyPr wrap="square" rtlCol="0">
            <a:spAutoFit/>
          </a:bodyPr>
          <a:lstStyle/>
          <a:p>
            <a:r>
              <a:rPr lang="en-US" sz="2800" dirty="0"/>
              <a:t>Time-To- First-Fix (TTFF) is the elapsed time between turning on a receiver and obtaining the first location fix. </a:t>
            </a:r>
          </a:p>
        </p:txBody>
      </p:sp>
      <p:sp>
        <p:nvSpPr>
          <p:cNvPr id="6" name="TextBox 5">
            <a:extLst>
              <a:ext uri="{FF2B5EF4-FFF2-40B4-BE49-F238E27FC236}">
                <a16:creationId xmlns:a16="http://schemas.microsoft.com/office/drawing/2014/main" id="{7330DE14-C147-D041-ABC5-6027DF0D40E5}"/>
              </a:ext>
            </a:extLst>
          </p:cNvPr>
          <p:cNvSpPr txBox="1"/>
          <p:nvPr/>
        </p:nvSpPr>
        <p:spPr>
          <a:xfrm>
            <a:off x="325788" y="1784334"/>
            <a:ext cx="3517792" cy="523220"/>
          </a:xfrm>
          <a:prstGeom prst="rect">
            <a:avLst/>
          </a:prstGeom>
          <a:solidFill>
            <a:schemeClr val="bg1"/>
          </a:solidFill>
        </p:spPr>
        <p:txBody>
          <a:bodyPr wrap="square" rtlCol="0">
            <a:spAutoFit/>
          </a:bodyPr>
          <a:lstStyle/>
          <a:p>
            <a:r>
              <a:rPr lang="en-US" sz="2800" dirty="0">
                <a:solidFill>
                  <a:schemeClr val="accent2">
                    <a:lumMod val="75000"/>
                  </a:schemeClr>
                </a:solidFill>
              </a:rPr>
              <a:t>1. Satellite Acquisition</a:t>
            </a:r>
          </a:p>
        </p:txBody>
      </p:sp>
      <p:sp>
        <p:nvSpPr>
          <p:cNvPr id="8" name="TextBox 7">
            <a:extLst>
              <a:ext uri="{FF2B5EF4-FFF2-40B4-BE49-F238E27FC236}">
                <a16:creationId xmlns:a16="http://schemas.microsoft.com/office/drawing/2014/main" id="{953FE874-5F91-6643-A159-44E3F5DD64BB}"/>
              </a:ext>
            </a:extLst>
          </p:cNvPr>
          <p:cNvSpPr txBox="1"/>
          <p:nvPr/>
        </p:nvSpPr>
        <p:spPr>
          <a:xfrm>
            <a:off x="287688" y="5473005"/>
            <a:ext cx="8492424" cy="1384995"/>
          </a:xfrm>
          <a:prstGeom prst="rect">
            <a:avLst/>
          </a:prstGeom>
          <a:noFill/>
        </p:spPr>
        <p:txBody>
          <a:bodyPr wrap="square" rtlCol="0">
            <a:spAutoFit/>
          </a:bodyPr>
          <a:lstStyle/>
          <a:p>
            <a:r>
              <a:rPr lang="en-US" sz="2800" dirty="0">
                <a:solidFill>
                  <a:schemeClr val="accent2">
                    <a:lumMod val="75000"/>
                  </a:schemeClr>
                </a:solidFill>
              </a:rPr>
              <a:t>Satellite Acquisition</a:t>
            </a:r>
            <a:r>
              <a:rPr lang="en-US" sz="2800" dirty="0"/>
              <a:t> is a computationally intensive process due to the large code phase and Doppler search space. It may take more than 5 minutes.</a:t>
            </a:r>
          </a:p>
        </p:txBody>
      </p:sp>
      <p:sp>
        <p:nvSpPr>
          <p:cNvPr id="9" name="TextBox 8">
            <a:extLst>
              <a:ext uri="{FF2B5EF4-FFF2-40B4-BE49-F238E27FC236}">
                <a16:creationId xmlns:a16="http://schemas.microsoft.com/office/drawing/2014/main" id="{A906101A-DF5E-0E48-9A8E-1AB73BBD2FF9}"/>
              </a:ext>
            </a:extLst>
          </p:cNvPr>
          <p:cNvSpPr txBox="1"/>
          <p:nvPr/>
        </p:nvSpPr>
        <p:spPr>
          <a:xfrm rot="1566667">
            <a:off x="1744529" y="4613915"/>
            <a:ext cx="1913071" cy="461665"/>
          </a:xfrm>
          <a:prstGeom prst="rect">
            <a:avLst/>
          </a:prstGeom>
          <a:solidFill>
            <a:schemeClr val="bg1"/>
          </a:solidFill>
        </p:spPr>
        <p:txBody>
          <a:bodyPr wrap="square" rtlCol="0">
            <a:spAutoFit/>
          </a:bodyPr>
          <a:lstStyle/>
          <a:p>
            <a:r>
              <a:rPr lang="en-US" sz="2400" dirty="0"/>
              <a:t>Doppler freq.</a:t>
            </a:r>
          </a:p>
        </p:txBody>
      </p:sp>
      <p:sp>
        <p:nvSpPr>
          <p:cNvPr id="11" name="TextBox 10">
            <a:extLst>
              <a:ext uri="{FF2B5EF4-FFF2-40B4-BE49-F238E27FC236}">
                <a16:creationId xmlns:a16="http://schemas.microsoft.com/office/drawing/2014/main" id="{993B6CF5-94E0-9949-A00F-C2739825547E}"/>
              </a:ext>
            </a:extLst>
          </p:cNvPr>
          <p:cNvSpPr txBox="1"/>
          <p:nvPr/>
        </p:nvSpPr>
        <p:spPr>
          <a:xfrm rot="20265249">
            <a:off x="5687879" y="4699518"/>
            <a:ext cx="1913071" cy="461665"/>
          </a:xfrm>
          <a:prstGeom prst="rect">
            <a:avLst/>
          </a:prstGeom>
          <a:solidFill>
            <a:schemeClr val="bg1"/>
          </a:solidFill>
        </p:spPr>
        <p:txBody>
          <a:bodyPr wrap="square" rtlCol="0">
            <a:spAutoFit/>
          </a:bodyPr>
          <a:lstStyle/>
          <a:p>
            <a:r>
              <a:rPr lang="en-US" sz="2400" dirty="0"/>
              <a:t>Code delay</a:t>
            </a:r>
          </a:p>
        </p:txBody>
      </p:sp>
      <p:sp>
        <p:nvSpPr>
          <p:cNvPr id="3" name="Slide Number Placeholder 2">
            <a:extLst>
              <a:ext uri="{FF2B5EF4-FFF2-40B4-BE49-F238E27FC236}">
                <a16:creationId xmlns:a16="http://schemas.microsoft.com/office/drawing/2014/main" id="{65755726-C1E7-DE4D-807E-675297D57D36}"/>
              </a:ext>
            </a:extLst>
          </p:cNvPr>
          <p:cNvSpPr>
            <a:spLocks noGrp="1"/>
          </p:cNvSpPr>
          <p:nvPr>
            <p:ph type="sldNum" sz="quarter" idx="12"/>
          </p:nvPr>
        </p:nvSpPr>
        <p:spPr/>
        <p:txBody>
          <a:bodyPr/>
          <a:lstStyle/>
          <a:p>
            <a:fld id="{3908DE9A-9F1E-E241-AE61-67432D23D3F3}" type="slidenum">
              <a:rPr lang="en-US" smtClean="0"/>
              <a:t>43</a:t>
            </a:fld>
            <a:endParaRPr lang="en-US"/>
          </a:p>
        </p:txBody>
      </p:sp>
    </p:spTree>
    <p:extLst>
      <p:ext uri="{BB962C8B-B14F-4D97-AF65-F5344CB8AC3E}">
        <p14:creationId xmlns:p14="http://schemas.microsoft.com/office/powerpoint/2010/main" val="162377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GPS Signal and Packet</a:t>
            </a:r>
          </a:p>
        </p:txBody>
      </p:sp>
      <p:sp>
        <p:nvSpPr>
          <p:cNvPr id="2" name="Slide Number Placeholder 1">
            <a:extLst>
              <a:ext uri="{FF2B5EF4-FFF2-40B4-BE49-F238E27FC236}">
                <a16:creationId xmlns:a16="http://schemas.microsoft.com/office/drawing/2014/main" id="{86D86F36-D9A5-9643-B092-CEAA0038B5B4}"/>
              </a:ext>
            </a:extLst>
          </p:cNvPr>
          <p:cNvSpPr>
            <a:spLocks noGrp="1"/>
          </p:cNvSpPr>
          <p:nvPr>
            <p:ph type="sldNum" sz="quarter" idx="12"/>
          </p:nvPr>
        </p:nvSpPr>
        <p:spPr/>
        <p:txBody>
          <a:bodyPr/>
          <a:lstStyle/>
          <a:p>
            <a:fld id="{3908DE9A-9F1E-E241-AE61-67432D23D3F3}" type="slidenum">
              <a:rPr lang="en-US" smtClean="0"/>
              <a:t>44</a:t>
            </a:fld>
            <a:endParaRPr lang="en-US"/>
          </a:p>
        </p:txBody>
      </p:sp>
    </p:spTree>
    <p:extLst>
      <p:ext uri="{BB962C8B-B14F-4D97-AF65-F5344CB8AC3E}">
        <p14:creationId xmlns:p14="http://schemas.microsoft.com/office/powerpoint/2010/main" val="344752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45</a:t>
            </a:fld>
            <a:endParaRPr lang="en-US"/>
          </a:p>
        </p:txBody>
      </p:sp>
      <p:pic>
        <p:nvPicPr>
          <p:cNvPr id="6" name="Picture 5">
            <a:extLst>
              <a:ext uri="{FF2B5EF4-FFF2-40B4-BE49-F238E27FC236}">
                <a16:creationId xmlns:a16="http://schemas.microsoft.com/office/drawing/2014/main" id="{FCF535E6-C910-C046-B7BD-787D6B8CE52A}"/>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7" name="Rectangle 6">
            <a:extLst>
              <a:ext uri="{FF2B5EF4-FFF2-40B4-BE49-F238E27FC236}">
                <a16:creationId xmlns:a16="http://schemas.microsoft.com/office/drawing/2014/main" id="{7C056AB5-F78D-FA43-8ABB-70024899356E}"/>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CCCF0A-4A71-A743-AB9C-4EA02ADBB37D}"/>
              </a:ext>
            </a:extLst>
          </p:cNvPr>
          <p:cNvSpPr txBox="1"/>
          <p:nvPr/>
        </p:nvSpPr>
        <p:spPr>
          <a:xfrm>
            <a:off x="1208868" y="2992787"/>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C/A code, repeats every 1ms</a:t>
            </a:r>
          </a:p>
        </p:txBody>
      </p:sp>
    </p:spTree>
    <p:extLst>
      <p:ext uri="{BB962C8B-B14F-4D97-AF65-F5344CB8AC3E}">
        <p14:creationId xmlns:p14="http://schemas.microsoft.com/office/powerpoint/2010/main" val="1533049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F6F2A-D342-FC4A-AFCC-5B5A46967779}"/>
              </a:ext>
            </a:extLst>
          </p:cNvPr>
          <p:cNvPicPr>
            <a:picLocks noChangeAspect="1"/>
          </p:cNvPicPr>
          <p:nvPr/>
        </p:nvPicPr>
        <p:blipFill>
          <a:blip r:embed="rId2"/>
          <a:stretch>
            <a:fillRect/>
          </a:stretch>
        </p:blipFill>
        <p:spPr>
          <a:xfrm>
            <a:off x="0" y="1146728"/>
            <a:ext cx="9144000" cy="1681859"/>
          </a:xfrm>
          <a:prstGeom prst="rect">
            <a:avLst/>
          </a:prstGeom>
        </p:spPr>
      </p:pic>
      <p:sp>
        <p:nvSpPr>
          <p:cNvPr id="3" name="Slide Number Placeholder 2">
            <a:extLst>
              <a:ext uri="{FF2B5EF4-FFF2-40B4-BE49-F238E27FC236}">
                <a16:creationId xmlns:a16="http://schemas.microsoft.com/office/drawing/2014/main" id="{9CEC2840-63CF-B74A-98C9-09A0735DB081}"/>
              </a:ext>
            </a:extLst>
          </p:cNvPr>
          <p:cNvSpPr>
            <a:spLocks noGrp="1"/>
          </p:cNvSpPr>
          <p:nvPr>
            <p:ph type="sldNum" sz="quarter" idx="12"/>
          </p:nvPr>
        </p:nvSpPr>
        <p:spPr/>
        <p:txBody>
          <a:bodyPr/>
          <a:lstStyle/>
          <a:p>
            <a:fld id="{3908DE9A-9F1E-E241-AE61-67432D23D3F3}" type="slidenum">
              <a:rPr lang="en-US" smtClean="0"/>
              <a:t>46</a:t>
            </a:fld>
            <a:endParaRPr lang="en-US"/>
          </a:p>
        </p:txBody>
      </p:sp>
      <p:pic>
        <p:nvPicPr>
          <p:cNvPr id="6" name="Picture 5">
            <a:extLst>
              <a:ext uri="{FF2B5EF4-FFF2-40B4-BE49-F238E27FC236}">
                <a16:creationId xmlns:a16="http://schemas.microsoft.com/office/drawing/2014/main" id="{FCF535E6-C910-C046-B7BD-787D6B8CE52A}"/>
              </a:ext>
            </a:extLst>
          </p:cNvPr>
          <p:cNvPicPr>
            <a:picLocks noChangeAspect="1"/>
          </p:cNvPicPr>
          <p:nvPr/>
        </p:nvPicPr>
        <p:blipFill rotWithShape="1">
          <a:blip r:embed="rId3"/>
          <a:srcRect b="51921"/>
          <a:stretch/>
        </p:blipFill>
        <p:spPr>
          <a:xfrm>
            <a:off x="0" y="982528"/>
            <a:ext cx="9144000" cy="1681860"/>
          </a:xfrm>
          <a:prstGeom prst="rect">
            <a:avLst/>
          </a:prstGeom>
        </p:spPr>
      </p:pic>
      <p:sp>
        <p:nvSpPr>
          <p:cNvPr id="7" name="Rectangle 6">
            <a:extLst>
              <a:ext uri="{FF2B5EF4-FFF2-40B4-BE49-F238E27FC236}">
                <a16:creationId xmlns:a16="http://schemas.microsoft.com/office/drawing/2014/main" id="{7C056AB5-F78D-FA43-8ABB-70024899356E}"/>
              </a:ext>
            </a:extLst>
          </p:cNvPr>
          <p:cNvSpPr/>
          <p:nvPr/>
        </p:nvSpPr>
        <p:spPr>
          <a:xfrm>
            <a:off x="1518834" y="2386739"/>
            <a:ext cx="898902" cy="759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CCCF0A-4A71-A743-AB9C-4EA02ADBB37D}"/>
              </a:ext>
            </a:extLst>
          </p:cNvPr>
          <p:cNvSpPr txBox="1"/>
          <p:nvPr/>
        </p:nvSpPr>
        <p:spPr>
          <a:xfrm>
            <a:off x="1208868" y="2992787"/>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C/A code, repeats every 1ms</a:t>
            </a:r>
          </a:p>
        </p:txBody>
      </p:sp>
      <p:sp>
        <p:nvSpPr>
          <p:cNvPr id="2" name="Rectangle 1">
            <a:extLst>
              <a:ext uri="{FF2B5EF4-FFF2-40B4-BE49-F238E27FC236}">
                <a16:creationId xmlns:a16="http://schemas.microsoft.com/office/drawing/2014/main" id="{A37593CE-C3F4-EC41-91D0-AB501E52F8D8}"/>
              </a:ext>
            </a:extLst>
          </p:cNvPr>
          <p:cNvSpPr/>
          <p:nvPr/>
        </p:nvSpPr>
        <p:spPr>
          <a:xfrm>
            <a:off x="1425844" y="4602997"/>
            <a:ext cx="6075335" cy="92989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987E9F-A85C-4F48-9C80-DB7172FFFB63}"/>
              </a:ext>
            </a:extLst>
          </p:cNvPr>
          <p:cNvSpPr txBox="1"/>
          <p:nvPr/>
        </p:nvSpPr>
        <p:spPr>
          <a:xfrm>
            <a:off x="557939" y="5613862"/>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GPS packet</a:t>
            </a:r>
          </a:p>
        </p:txBody>
      </p:sp>
      <p:sp>
        <p:nvSpPr>
          <p:cNvPr id="5" name="TextBox 4">
            <a:extLst>
              <a:ext uri="{FF2B5EF4-FFF2-40B4-BE49-F238E27FC236}">
                <a16:creationId xmlns:a16="http://schemas.microsoft.com/office/drawing/2014/main" id="{C1B0458E-D4EE-0642-ABC0-C11C10322A61}"/>
              </a:ext>
            </a:extLst>
          </p:cNvPr>
          <p:cNvSpPr txBox="1"/>
          <p:nvPr/>
        </p:nvSpPr>
        <p:spPr>
          <a:xfrm>
            <a:off x="1627323" y="4817956"/>
            <a:ext cx="5842860" cy="523220"/>
          </a:xfrm>
          <a:prstGeom prst="rect">
            <a:avLst/>
          </a:prstGeom>
          <a:noFill/>
        </p:spPr>
        <p:txBody>
          <a:bodyPr wrap="square" rtlCol="0">
            <a:spAutoFit/>
          </a:bodyPr>
          <a:lstStyle/>
          <a:p>
            <a:pPr algn="ctr"/>
            <a:r>
              <a:rPr lang="en-US" sz="2800" dirty="0">
                <a:solidFill>
                  <a:schemeClr val="bg1"/>
                </a:solidFill>
              </a:rPr>
              <a:t>Preamble + C/A code + Navigation data</a:t>
            </a:r>
          </a:p>
        </p:txBody>
      </p:sp>
    </p:spTree>
    <p:extLst>
      <p:ext uri="{BB962C8B-B14F-4D97-AF65-F5344CB8AC3E}">
        <p14:creationId xmlns:p14="http://schemas.microsoft.com/office/powerpoint/2010/main" val="3073808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23489F-A960-044B-981B-C2AEEA944476}"/>
              </a:ext>
            </a:extLst>
          </p:cNvPr>
          <p:cNvSpPr>
            <a:spLocks noGrp="1"/>
          </p:cNvSpPr>
          <p:nvPr>
            <p:ph type="sldNum" sz="quarter" idx="12"/>
          </p:nvPr>
        </p:nvSpPr>
        <p:spPr/>
        <p:txBody>
          <a:bodyPr/>
          <a:lstStyle/>
          <a:p>
            <a:fld id="{3908DE9A-9F1E-E241-AE61-67432D23D3F3}" type="slidenum">
              <a:rPr lang="en-US" smtClean="0"/>
              <a:t>47</a:t>
            </a:fld>
            <a:endParaRPr lang="en-US"/>
          </a:p>
        </p:txBody>
      </p:sp>
      <p:pic>
        <p:nvPicPr>
          <p:cNvPr id="3" name="Picture 2">
            <a:extLst>
              <a:ext uri="{FF2B5EF4-FFF2-40B4-BE49-F238E27FC236}">
                <a16:creationId xmlns:a16="http://schemas.microsoft.com/office/drawing/2014/main" id="{1AE2EED8-1D87-FA42-A5C0-62A410C34332}"/>
              </a:ext>
            </a:extLst>
          </p:cNvPr>
          <p:cNvPicPr>
            <a:picLocks noChangeAspect="1"/>
          </p:cNvPicPr>
          <p:nvPr/>
        </p:nvPicPr>
        <p:blipFill>
          <a:blip r:embed="rId2"/>
          <a:stretch>
            <a:fillRect/>
          </a:stretch>
        </p:blipFill>
        <p:spPr>
          <a:xfrm>
            <a:off x="2715847" y="2216313"/>
            <a:ext cx="3712306" cy="2425374"/>
          </a:xfrm>
          <a:prstGeom prst="rect">
            <a:avLst/>
          </a:prstGeom>
        </p:spPr>
      </p:pic>
      <p:sp>
        <p:nvSpPr>
          <p:cNvPr id="4" name="TextBox 3">
            <a:extLst>
              <a:ext uri="{FF2B5EF4-FFF2-40B4-BE49-F238E27FC236}">
                <a16:creationId xmlns:a16="http://schemas.microsoft.com/office/drawing/2014/main" id="{01BB30B4-F72B-7440-8A9C-51D041EDB5EA}"/>
              </a:ext>
            </a:extLst>
          </p:cNvPr>
          <p:cNvSpPr txBox="1"/>
          <p:nvPr/>
        </p:nvSpPr>
        <p:spPr>
          <a:xfrm>
            <a:off x="557939" y="5613862"/>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Modulation</a:t>
            </a:r>
          </a:p>
        </p:txBody>
      </p:sp>
    </p:spTree>
    <p:extLst>
      <p:ext uri="{BB962C8B-B14F-4D97-AF65-F5344CB8AC3E}">
        <p14:creationId xmlns:p14="http://schemas.microsoft.com/office/powerpoint/2010/main" val="4140461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1C0CE-9C21-4B48-9453-F401A0699F8C}"/>
              </a:ext>
            </a:extLst>
          </p:cNvPr>
          <p:cNvPicPr>
            <a:picLocks noChangeAspect="1"/>
          </p:cNvPicPr>
          <p:nvPr/>
        </p:nvPicPr>
        <p:blipFill>
          <a:blip r:embed="rId3"/>
          <a:stretch>
            <a:fillRect/>
          </a:stretch>
        </p:blipFill>
        <p:spPr>
          <a:xfrm>
            <a:off x="820379" y="1079401"/>
            <a:ext cx="7462562" cy="4513223"/>
          </a:xfrm>
          <a:prstGeom prst="rect">
            <a:avLst/>
          </a:prstGeom>
        </p:spPr>
      </p:pic>
      <p:sp>
        <p:nvSpPr>
          <p:cNvPr id="2" name="Slide Number Placeholder 1">
            <a:extLst>
              <a:ext uri="{FF2B5EF4-FFF2-40B4-BE49-F238E27FC236}">
                <a16:creationId xmlns:a16="http://schemas.microsoft.com/office/drawing/2014/main" id="{04DDBBFD-EFC3-5D45-BB72-C92CCB80AAA1}"/>
              </a:ext>
            </a:extLst>
          </p:cNvPr>
          <p:cNvSpPr>
            <a:spLocks noGrp="1"/>
          </p:cNvSpPr>
          <p:nvPr>
            <p:ph type="sldNum" sz="quarter" idx="12"/>
          </p:nvPr>
        </p:nvSpPr>
        <p:spPr/>
        <p:txBody>
          <a:bodyPr/>
          <a:lstStyle/>
          <a:p>
            <a:fld id="{3908DE9A-9F1E-E241-AE61-67432D23D3F3}" type="slidenum">
              <a:rPr lang="en-US" smtClean="0"/>
              <a:t>48</a:t>
            </a:fld>
            <a:endParaRPr lang="en-US"/>
          </a:p>
        </p:txBody>
      </p:sp>
      <p:sp>
        <p:nvSpPr>
          <p:cNvPr id="7" name="TextBox 6">
            <a:extLst>
              <a:ext uri="{FF2B5EF4-FFF2-40B4-BE49-F238E27FC236}">
                <a16:creationId xmlns:a16="http://schemas.microsoft.com/office/drawing/2014/main" id="{D06A3794-3D83-D441-A481-762E24E62D03}"/>
              </a:ext>
            </a:extLst>
          </p:cNvPr>
          <p:cNvSpPr txBox="1"/>
          <p:nvPr/>
        </p:nvSpPr>
        <p:spPr>
          <a:xfrm>
            <a:off x="520161" y="5895123"/>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An illustration of GPS signal modulation scheme</a:t>
            </a:r>
          </a:p>
        </p:txBody>
      </p:sp>
    </p:spTree>
    <p:extLst>
      <p:ext uri="{BB962C8B-B14F-4D97-AF65-F5344CB8AC3E}">
        <p14:creationId xmlns:p14="http://schemas.microsoft.com/office/powerpoint/2010/main" val="3486985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D07A9-EF81-F642-9DAE-3E0E8913EF93}"/>
              </a:ext>
            </a:extLst>
          </p:cNvPr>
          <p:cNvPicPr>
            <a:picLocks noChangeAspect="1"/>
          </p:cNvPicPr>
          <p:nvPr/>
        </p:nvPicPr>
        <p:blipFill>
          <a:blip r:embed="rId3"/>
          <a:stretch>
            <a:fillRect/>
          </a:stretch>
        </p:blipFill>
        <p:spPr>
          <a:xfrm>
            <a:off x="406031" y="1281013"/>
            <a:ext cx="7557025" cy="4419958"/>
          </a:xfrm>
          <a:prstGeom prst="rect">
            <a:avLst/>
          </a:prstGeom>
        </p:spPr>
      </p:pic>
      <p:sp>
        <p:nvSpPr>
          <p:cNvPr id="9" name="Slide Number Placeholder 8">
            <a:extLst>
              <a:ext uri="{FF2B5EF4-FFF2-40B4-BE49-F238E27FC236}">
                <a16:creationId xmlns:a16="http://schemas.microsoft.com/office/drawing/2014/main" id="{7FE88841-87E9-4248-8D12-74CF0453531C}"/>
              </a:ext>
            </a:extLst>
          </p:cNvPr>
          <p:cNvSpPr>
            <a:spLocks noGrp="1"/>
          </p:cNvSpPr>
          <p:nvPr>
            <p:ph type="sldNum" sz="quarter" idx="12"/>
          </p:nvPr>
        </p:nvSpPr>
        <p:spPr/>
        <p:txBody>
          <a:bodyPr/>
          <a:lstStyle/>
          <a:p>
            <a:fld id="{3908DE9A-9F1E-E241-AE61-67432D23D3F3}" type="slidenum">
              <a:rPr lang="en-US" smtClean="0"/>
              <a:t>49</a:t>
            </a:fld>
            <a:endParaRPr lang="en-US"/>
          </a:p>
        </p:txBody>
      </p:sp>
      <p:sp>
        <p:nvSpPr>
          <p:cNvPr id="10" name="TextBox 9">
            <a:extLst>
              <a:ext uri="{FF2B5EF4-FFF2-40B4-BE49-F238E27FC236}">
                <a16:creationId xmlns:a16="http://schemas.microsoft.com/office/drawing/2014/main" id="{05258EAB-36A4-514A-B283-B2583D60A654}"/>
              </a:ext>
            </a:extLst>
          </p:cNvPr>
          <p:cNvSpPr txBox="1"/>
          <p:nvPr/>
        </p:nvSpPr>
        <p:spPr>
          <a:xfrm>
            <a:off x="520161" y="5833131"/>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The frame content of a GPS packet of length 1500 bits </a:t>
            </a:r>
          </a:p>
        </p:txBody>
      </p:sp>
    </p:spTree>
    <p:extLst>
      <p:ext uri="{BB962C8B-B14F-4D97-AF65-F5344CB8AC3E}">
        <p14:creationId xmlns:p14="http://schemas.microsoft.com/office/powerpoint/2010/main" val="2060873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Triangulation</a:t>
            </a:r>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252780" cy="905071"/>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439548" y="3327399"/>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6366805" y="2744003"/>
            <a:ext cx="1314771" cy="584775"/>
          </a:xfrm>
          <a:prstGeom prst="rect">
            <a:avLst/>
          </a:prstGeom>
          <a:noFill/>
        </p:spPr>
        <p:txBody>
          <a:bodyPr wrap="square" rtlCol="0">
            <a:spAutoFit/>
          </a:bodyPr>
          <a:lstStyle/>
          <a:p>
            <a:pPr algn="ctr"/>
            <a:r>
              <a:rPr lang="en-US" sz="3200" dirty="0"/>
              <a:t>base2</a:t>
            </a:r>
          </a:p>
        </p:txBody>
      </p:sp>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5142853" y="3583337"/>
            <a:ext cx="1223952" cy="889574"/>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298227D-E8D8-0848-94B6-C306F05724A3}"/>
              </a:ext>
            </a:extLst>
          </p:cNvPr>
          <p:cNvCxnSpPr/>
          <p:nvPr/>
        </p:nvCxnSpPr>
        <p:spPr>
          <a:xfrm>
            <a:off x="2372539" y="3436104"/>
            <a:ext cx="5268128" cy="0"/>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C268E2-AF4C-E14B-8764-80EF01113806}"/>
              </a:ext>
            </a:extLst>
          </p:cNvPr>
          <p:cNvCxnSpPr/>
          <p:nvPr/>
        </p:nvCxnSpPr>
        <p:spPr>
          <a:xfrm>
            <a:off x="2431299" y="4542295"/>
            <a:ext cx="5268128" cy="0"/>
          </a:xfrm>
          <a:prstGeom prst="line">
            <a:avLst/>
          </a:prstGeom>
          <a:ln w="317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193BE2F-ACD3-B546-8083-41B0EF87F18B}"/>
              </a:ext>
            </a:extLst>
          </p:cNvPr>
          <p:cNvSpPr txBox="1"/>
          <p:nvPr/>
        </p:nvSpPr>
        <p:spPr>
          <a:xfrm>
            <a:off x="3440628" y="4011282"/>
            <a:ext cx="1314771" cy="523220"/>
          </a:xfrm>
          <a:prstGeom prst="rect">
            <a:avLst/>
          </a:prstGeom>
          <a:noFill/>
        </p:spPr>
        <p:txBody>
          <a:bodyPr wrap="square" rtlCol="0">
            <a:spAutoFit/>
          </a:bodyPr>
          <a:lstStyle/>
          <a:p>
            <a:pPr algn="ctr"/>
            <a:r>
              <a:rPr lang="en-US" sz="2800" dirty="0"/>
              <a:t>𝚹</a:t>
            </a:r>
            <a:r>
              <a:rPr lang="en-US" sz="2800" baseline="-25000" dirty="0"/>
              <a:t>1</a:t>
            </a:r>
          </a:p>
        </p:txBody>
      </p:sp>
      <p:sp>
        <p:nvSpPr>
          <p:cNvPr id="27" name="TextBox 26">
            <a:extLst>
              <a:ext uri="{FF2B5EF4-FFF2-40B4-BE49-F238E27FC236}">
                <a16:creationId xmlns:a16="http://schemas.microsoft.com/office/drawing/2014/main" id="{BD783409-FB92-DA49-9245-522C02BEB104}"/>
              </a:ext>
            </a:extLst>
          </p:cNvPr>
          <p:cNvSpPr txBox="1"/>
          <p:nvPr/>
        </p:nvSpPr>
        <p:spPr>
          <a:xfrm>
            <a:off x="3714176" y="3404722"/>
            <a:ext cx="674685" cy="523220"/>
          </a:xfrm>
          <a:prstGeom prst="rect">
            <a:avLst/>
          </a:prstGeom>
          <a:noFill/>
        </p:spPr>
        <p:txBody>
          <a:bodyPr wrap="square" rtlCol="0">
            <a:spAutoFit/>
          </a:bodyPr>
          <a:lstStyle/>
          <a:p>
            <a:pPr algn="ctr"/>
            <a:r>
              <a:rPr lang="en-US" sz="2800" dirty="0"/>
              <a:t>𝚹</a:t>
            </a:r>
            <a:r>
              <a:rPr lang="en-US" sz="2800" baseline="-25000" dirty="0"/>
              <a:t>1</a:t>
            </a:r>
          </a:p>
        </p:txBody>
      </p:sp>
      <p:sp>
        <p:nvSpPr>
          <p:cNvPr id="28" name="TextBox 27">
            <a:extLst>
              <a:ext uri="{FF2B5EF4-FFF2-40B4-BE49-F238E27FC236}">
                <a16:creationId xmlns:a16="http://schemas.microsoft.com/office/drawing/2014/main" id="{58921D08-6E49-3A44-BB12-F31486F7319D}"/>
              </a:ext>
            </a:extLst>
          </p:cNvPr>
          <p:cNvSpPr txBox="1"/>
          <p:nvPr/>
        </p:nvSpPr>
        <p:spPr>
          <a:xfrm>
            <a:off x="5403747" y="3367647"/>
            <a:ext cx="816368" cy="523220"/>
          </a:xfrm>
          <a:prstGeom prst="rect">
            <a:avLst/>
          </a:prstGeom>
          <a:noFill/>
        </p:spPr>
        <p:txBody>
          <a:bodyPr wrap="square" rtlCol="0">
            <a:spAutoFit/>
          </a:bodyPr>
          <a:lstStyle/>
          <a:p>
            <a:pPr algn="ctr"/>
            <a:r>
              <a:rPr lang="en-US" sz="2800" dirty="0"/>
              <a:t>𝚹</a:t>
            </a:r>
            <a:r>
              <a:rPr lang="en-US" sz="2800" baseline="-25000" dirty="0"/>
              <a:t>2</a:t>
            </a:r>
          </a:p>
        </p:txBody>
      </p:sp>
      <p:sp>
        <p:nvSpPr>
          <p:cNvPr id="29" name="TextBox 28">
            <a:extLst>
              <a:ext uri="{FF2B5EF4-FFF2-40B4-BE49-F238E27FC236}">
                <a16:creationId xmlns:a16="http://schemas.microsoft.com/office/drawing/2014/main" id="{D8D76D7C-520A-9541-AEED-7697BFD47FE9}"/>
              </a:ext>
            </a:extLst>
          </p:cNvPr>
          <p:cNvSpPr txBox="1"/>
          <p:nvPr/>
        </p:nvSpPr>
        <p:spPr>
          <a:xfrm>
            <a:off x="5420473" y="4028124"/>
            <a:ext cx="816368" cy="523220"/>
          </a:xfrm>
          <a:prstGeom prst="rect">
            <a:avLst/>
          </a:prstGeom>
          <a:noFill/>
        </p:spPr>
        <p:txBody>
          <a:bodyPr wrap="square" rtlCol="0">
            <a:spAutoFit/>
          </a:bodyPr>
          <a:lstStyle/>
          <a:p>
            <a:pPr algn="ctr"/>
            <a:r>
              <a:rPr lang="en-US" sz="2800" dirty="0"/>
              <a:t>𝚹</a:t>
            </a:r>
            <a:r>
              <a:rPr lang="en-US" sz="2800" baseline="-25000" dirty="0"/>
              <a:t>2</a:t>
            </a:r>
          </a:p>
        </p:txBody>
      </p:sp>
      <p:cxnSp>
        <p:nvCxnSpPr>
          <p:cNvPr id="30" name="Straight Connector 29">
            <a:extLst>
              <a:ext uri="{FF2B5EF4-FFF2-40B4-BE49-F238E27FC236}">
                <a16:creationId xmlns:a16="http://schemas.microsoft.com/office/drawing/2014/main" id="{D45D07B5-7E02-8A4A-865F-4CBB94B05FA1}"/>
              </a:ext>
            </a:extLst>
          </p:cNvPr>
          <p:cNvCxnSpPr>
            <a:cxnSpLocks/>
          </p:cNvCxnSpPr>
          <p:nvPr/>
        </p:nvCxnSpPr>
        <p:spPr>
          <a:xfrm>
            <a:off x="3570045" y="3412640"/>
            <a:ext cx="2796760" cy="0"/>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721C929-F61C-E844-BDB2-A423EA232015}"/>
              </a:ext>
            </a:extLst>
          </p:cNvPr>
          <p:cNvSpPr>
            <a:spLocks noGrp="1"/>
          </p:cNvSpPr>
          <p:nvPr>
            <p:ph type="sldNum" sz="quarter" idx="12"/>
          </p:nvPr>
        </p:nvSpPr>
        <p:spPr/>
        <p:txBody>
          <a:bodyPr/>
          <a:lstStyle/>
          <a:p>
            <a:fld id="{3908DE9A-9F1E-E241-AE61-67432D23D3F3}" type="slidenum">
              <a:rPr lang="en-US" smtClean="0"/>
              <a:t>5</a:t>
            </a:fld>
            <a:endParaRPr lang="en-US"/>
          </a:p>
        </p:txBody>
      </p:sp>
    </p:spTree>
    <p:extLst>
      <p:ext uri="{BB962C8B-B14F-4D97-AF65-F5344CB8AC3E}">
        <p14:creationId xmlns:p14="http://schemas.microsoft.com/office/powerpoint/2010/main" val="397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E17FFE-6E2F-F342-AA16-D7F69BEC6BE6}"/>
              </a:ext>
            </a:extLst>
          </p:cNvPr>
          <p:cNvPicPr>
            <a:picLocks noChangeAspect="1"/>
          </p:cNvPicPr>
          <p:nvPr/>
        </p:nvPicPr>
        <p:blipFill>
          <a:blip r:embed="rId3"/>
          <a:stretch>
            <a:fillRect/>
          </a:stretch>
        </p:blipFill>
        <p:spPr>
          <a:xfrm>
            <a:off x="406400" y="-204437"/>
            <a:ext cx="8331200" cy="6629400"/>
          </a:xfrm>
          <a:prstGeom prst="rect">
            <a:avLst/>
          </a:prstGeom>
        </p:spPr>
      </p:pic>
      <p:sp>
        <p:nvSpPr>
          <p:cNvPr id="2" name="Slide Number Placeholder 1">
            <a:extLst>
              <a:ext uri="{FF2B5EF4-FFF2-40B4-BE49-F238E27FC236}">
                <a16:creationId xmlns:a16="http://schemas.microsoft.com/office/drawing/2014/main" id="{0FFEDDF0-C58A-494C-80CC-752BFC4B3F30}"/>
              </a:ext>
            </a:extLst>
          </p:cNvPr>
          <p:cNvSpPr>
            <a:spLocks noGrp="1"/>
          </p:cNvSpPr>
          <p:nvPr>
            <p:ph type="sldNum" sz="quarter" idx="12"/>
          </p:nvPr>
        </p:nvSpPr>
        <p:spPr/>
        <p:txBody>
          <a:bodyPr/>
          <a:lstStyle/>
          <a:p>
            <a:fld id="{3908DE9A-9F1E-E241-AE61-67432D23D3F3}" type="slidenum">
              <a:rPr lang="en-US" smtClean="0"/>
              <a:t>50</a:t>
            </a:fld>
            <a:endParaRPr lang="en-US"/>
          </a:p>
        </p:txBody>
      </p:sp>
      <p:sp>
        <p:nvSpPr>
          <p:cNvPr id="7" name="TextBox 6">
            <a:extLst>
              <a:ext uri="{FF2B5EF4-FFF2-40B4-BE49-F238E27FC236}">
                <a16:creationId xmlns:a16="http://schemas.microsoft.com/office/drawing/2014/main" id="{39F210AC-F625-3D42-A144-5B6ED7B51016}"/>
              </a:ext>
            </a:extLst>
          </p:cNvPr>
          <p:cNvSpPr txBox="1"/>
          <p:nvPr/>
        </p:nvSpPr>
        <p:spPr>
          <a:xfrm>
            <a:off x="520161" y="5910621"/>
            <a:ext cx="8059118" cy="523220"/>
          </a:xfrm>
          <a:prstGeom prst="rect">
            <a:avLst/>
          </a:prstGeom>
          <a:solidFill>
            <a:schemeClr val="bg1"/>
          </a:solidFill>
        </p:spPr>
        <p:txBody>
          <a:bodyPr wrap="square" rtlCol="0">
            <a:spAutoFit/>
          </a:bodyPr>
          <a:lstStyle/>
          <a:p>
            <a:pPr algn="ctr"/>
            <a:r>
              <a:rPr lang="en-US" sz="2800" dirty="0">
                <a:solidFill>
                  <a:schemeClr val="accent2">
                    <a:lumMod val="75000"/>
                  </a:schemeClr>
                </a:solidFill>
              </a:rPr>
              <a:t>An example of acquisition result</a:t>
            </a:r>
          </a:p>
        </p:txBody>
      </p:sp>
    </p:spTree>
    <p:extLst>
      <p:ext uri="{BB962C8B-B14F-4D97-AF65-F5344CB8AC3E}">
        <p14:creationId xmlns:p14="http://schemas.microsoft.com/office/powerpoint/2010/main" val="2060364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Assisted GPS (A-GPS or </a:t>
            </a:r>
            <a:r>
              <a:rPr lang="en-US" sz="3200" dirty="0" err="1">
                <a:solidFill>
                  <a:schemeClr val="bg1"/>
                </a:solidFill>
              </a:rPr>
              <a:t>aGPS</a:t>
            </a:r>
            <a:r>
              <a:rPr lang="en-US" sz="3200" dirty="0">
                <a:solidFill>
                  <a:schemeClr val="bg1"/>
                </a:solidFill>
              </a:rPr>
              <a:t>)</a:t>
            </a:r>
          </a:p>
        </p:txBody>
      </p:sp>
      <p:sp>
        <p:nvSpPr>
          <p:cNvPr id="2" name="Slide Number Placeholder 1">
            <a:extLst>
              <a:ext uri="{FF2B5EF4-FFF2-40B4-BE49-F238E27FC236}">
                <a16:creationId xmlns:a16="http://schemas.microsoft.com/office/drawing/2014/main" id="{072A44B8-530B-004F-B408-C3F34DF92363}"/>
              </a:ext>
            </a:extLst>
          </p:cNvPr>
          <p:cNvSpPr>
            <a:spLocks noGrp="1"/>
          </p:cNvSpPr>
          <p:nvPr>
            <p:ph type="sldNum" sz="quarter" idx="12"/>
          </p:nvPr>
        </p:nvSpPr>
        <p:spPr/>
        <p:txBody>
          <a:bodyPr/>
          <a:lstStyle/>
          <a:p>
            <a:fld id="{3908DE9A-9F1E-E241-AE61-67432D23D3F3}" type="slidenum">
              <a:rPr lang="en-US" smtClean="0"/>
              <a:t>51</a:t>
            </a:fld>
            <a:endParaRPr lang="en-US"/>
          </a:p>
        </p:txBody>
      </p:sp>
    </p:spTree>
    <p:extLst>
      <p:ext uri="{BB962C8B-B14F-4D97-AF65-F5344CB8AC3E}">
        <p14:creationId xmlns:p14="http://schemas.microsoft.com/office/powerpoint/2010/main" val="1547437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FF339-062F-B745-990B-FB7332774662}"/>
              </a:ext>
            </a:extLst>
          </p:cNvPr>
          <p:cNvPicPr>
            <a:picLocks noChangeAspect="1"/>
          </p:cNvPicPr>
          <p:nvPr/>
        </p:nvPicPr>
        <p:blipFill>
          <a:blip r:embed="rId3"/>
          <a:stretch>
            <a:fillRect/>
          </a:stretch>
        </p:blipFill>
        <p:spPr>
          <a:xfrm>
            <a:off x="797822" y="991252"/>
            <a:ext cx="7548356" cy="4875496"/>
          </a:xfrm>
          <a:prstGeom prst="rect">
            <a:avLst/>
          </a:prstGeom>
        </p:spPr>
      </p:pic>
      <p:sp>
        <p:nvSpPr>
          <p:cNvPr id="3" name="Slide Number Placeholder 2">
            <a:extLst>
              <a:ext uri="{FF2B5EF4-FFF2-40B4-BE49-F238E27FC236}">
                <a16:creationId xmlns:a16="http://schemas.microsoft.com/office/drawing/2014/main" id="{E9847A3D-7C89-9A40-8DD0-901E14EFA949}"/>
              </a:ext>
            </a:extLst>
          </p:cNvPr>
          <p:cNvSpPr>
            <a:spLocks noGrp="1"/>
          </p:cNvSpPr>
          <p:nvPr>
            <p:ph type="sldNum" sz="quarter" idx="12"/>
          </p:nvPr>
        </p:nvSpPr>
        <p:spPr/>
        <p:txBody>
          <a:bodyPr/>
          <a:lstStyle/>
          <a:p>
            <a:fld id="{3908DE9A-9F1E-E241-AE61-67432D23D3F3}" type="slidenum">
              <a:rPr lang="en-US" smtClean="0"/>
              <a:t>52</a:t>
            </a:fld>
            <a:endParaRPr lang="en-US"/>
          </a:p>
        </p:txBody>
      </p:sp>
    </p:spTree>
    <p:extLst>
      <p:ext uri="{BB962C8B-B14F-4D97-AF65-F5344CB8AC3E}">
        <p14:creationId xmlns:p14="http://schemas.microsoft.com/office/powerpoint/2010/main" val="985496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Differential GPS</a:t>
            </a:r>
          </a:p>
        </p:txBody>
      </p:sp>
      <p:sp>
        <p:nvSpPr>
          <p:cNvPr id="2" name="Slide Number Placeholder 1">
            <a:extLst>
              <a:ext uri="{FF2B5EF4-FFF2-40B4-BE49-F238E27FC236}">
                <a16:creationId xmlns:a16="http://schemas.microsoft.com/office/drawing/2014/main" id="{1D6B629B-C08C-1E47-8586-8471A158C486}"/>
              </a:ext>
            </a:extLst>
          </p:cNvPr>
          <p:cNvSpPr>
            <a:spLocks noGrp="1"/>
          </p:cNvSpPr>
          <p:nvPr>
            <p:ph type="sldNum" sz="quarter" idx="12"/>
          </p:nvPr>
        </p:nvSpPr>
        <p:spPr/>
        <p:txBody>
          <a:bodyPr/>
          <a:lstStyle/>
          <a:p>
            <a:fld id="{3908DE9A-9F1E-E241-AE61-67432D23D3F3}" type="slidenum">
              <a:rPr lang="en-US" smtClean="0"/>
              <a:t>53</a:t>
            </a:fld>
            <a:endParaRPr lang="en-US"/>
          </a:p>
        </p:txBody>
      </p:sp>
    </p:spTree>
    <p:extLst>
      <p:ext uri="{BB962C8B-B14F-4D97-AF65-F5344CB8AC3E}">
        <p14:creationId xmlns:p14="http://schemas.microsoft.com/office/powerpoint/2010/main" val="436065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15" name="Picture 14">
            <a:extLst>
              <a:ext uri="{FF2B5EF4-FFF2-40B4-BE49-F238E27FC236}">
                <a16:creationId xmlns:a16="http://schemas.microsoft.com/office/drawing/2014/main" id="{C2490C25-A592-4449-8ECE-FD03D20D87AA}"/>
              </a:ext>
            </a:extLst>
          </p:cNvPr>
          <p:cNvPicPr>
            <a:picLocks noChangeAspect="1"/>
          </p:cNvPicPr>
          <p:nvPr/>
        </p:nvPicPr>
        <p:blipFill rotWithShape="1">
          <a:blip r:embed="rId2"/>
          <a:srcRect b="12405"/>
          <a:stretch/>
        </p:blipFill>
        <p:spPr>
          <a:xfrm>
            <a:off x="1106168" y="736570"/>
            <a:ext cx="6931663" cy="5707486"/>
          </a:xfrm>
          <a:prstGeom prst="rect">
            <a:avLst/>
          </a:prstGeom>
        </p:spPr>
      </p:pic>
      <p:sp>
        <p:nvSpPr>
          <p:cNvPr id="2" name="Slide Number Placeholder 1">
            <a:extLst>
              <a:ext uri="{FF2B5EF4-FFF2-40B4-BE49-F238E27FC236}">
                <a16:creationId xmlns:a16="http://schemas.microsoft.com/office/drawing/2014/main" id="{DFFCE9FE-A8F4-A04A-BF19-528537B2F24B}"/>
              </a:ext>
            </a:extLst>
          </p:cNvPr>
          <p:cNvSpPr>
            <a:spLocks noGrp="1"/>
          </p:cNvSpPr>
          <p:nvPr>
            <p:ph type="sldNum" sz="quarter" idx="12"/>
          </p:nvPr>
        </p:nvSpPr>
        <p:spPr/>
        <p:txBody>
          <a:bodyPr/>
          <a:lstStyle/>
          <a:p>
            <a:fld id="{3908DE9A-9F1E-E241-AE61-67432D23D3F3}" type="slidenum">
              <a:rPr lang="en-US" smtClean="0"/>
              <a:t>54</a:t>
            </a:fld>
            <a:endParaRPr lang="en-US"/>
          </a:p>
        </p:txBody>
      </p:sp>
    </p:spTree>
    <p:extLst>
      <p:ext uri="{BB962C8B-B14F-4D97-AF65-F5344CB8AC3E}">
        <p14:creationId xmlns:p14="http://schemas.microsoft.com/office/powerpoint/2010/main" val="659771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ranging error</a:t>
            </a:r>
          </a:p>
        </p:txBody>
      </p:sp>
      <p:pic>
        <p:nvPicPr>
          <p:cNvPr id="5" name="Picture 4">
            <a:extLst>
              <a:ext uri="{FF2B5EF4-FFF2-40B4-BE49-F238E27FC236}">
                <a16:creationId xmlns:a16="http://schemas.microsoft.com/office/drawing/2014/main" id="{1467089A-7656-B24B-98E7-8D738916651F}"/>
              </a:ext>
            </a:extLst>
          </p:cNvPr>
          <p:cNvPicPr>
            <a:picLocks noChangeAspect="1"/>
          </p:cNvPicPr>
          <p:nvPr/>
        </p:nvPicPr>
        <p:blipFill>
          <a:blip r:embed="rId2"/>
          <a:stretch>
            <a:fillRect/>
          </a:stretch>
        </p:blipFill>
        <p:spPr>
          <a:xfrm>
            <a:off x="-272806" y="656035"/>
            <a:ext cx="6001728" cy="5142975"/>
          </a:xfrm>
          <a:prstGeom prst="rect">
            <a:avLst/>
          </a:prstGeom>
        </p:spPr>
      </p:pic>
      <p:sp>
        <p:nvSpPr>
          <p:cNvPr id="6" name="Rectangle 5">
            <a:extLst>
              <a:ext uri="{FF2B5EF4-FFF2-40B4-BE49-F238E27FC236}">
                <a16:creationId xmlns:a16="http://schemas.microsoft.com/office/drawing/2014/main" id="{8EC994D0-B394-814C-964D-81AD43FA294B}"/>
              </a:ext>
            </a:extLst>
          </p:cNvPr>
          <p:cNvSpPr/>
          <p:nvPr/>
        </p:nvSpPr>
        <p:spPr>
          <a:xfrm>
            <a:off x="2882684" y="1766807"/>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5B5A33-365B-994A-B5D0-2502AEDA8CC8}"/>
              </a:ext>
            </a:extLst>
          </p:cNvPr>
          <p:cNvSpPr/>
          <p:nvPr/>
        </p:nvSpPr>
        <p:spPr>
          <a:xfrm>
            <a:off x="3781586" y="3688596"/>
            <a:ext cx="790414" cy="28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D7E1E2-EC76-2C43-8E30-B201D8BCA7DF}"/>
              </a:ext>
            </a:extLst>
          </p:cNvPr>
          <p:cNvSpPr/>
          <p:nvPr/>
        </p:nvSpPr>
        <p:spPr>
          <a:xfrm>
            <a:off x="1547247" y="3538963"/>
            <a:ext cx="821410" cy="345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4CA3EBC9-7DE2-724D-A6C4-AFA3BA20E4E1}"/>
              </a:ext>
            </a:extLst>
          </p:cNvPr>
          <p:cNvSpPr/>
          <p:nvPr/>
        </p:nvSpPr>
        <p:spPr>
          <a:xfrm rot="16587655" flipH="1" flipV="1">
            <a:off x="4928657" y="-23496"/>
            <a:ext cx="954551" cy="236589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Freeform 11">
            <a:extLst>
              <a:ext uri="{FF2B5EF4-FFF2-40B4-BE49-F238E27FC236}">
                <a16:creationId xmlns:a16="http://schemas.microsoft.com/office/drawing/2014/main" id="{D8603F13-DD75-A948-9346-07CFB87A8E60}"/>
              </a:ext>
            </a:extLst>
          </p:cNvPr>
          <p:cNvSpPr/>
          <p:nvPr/>
        </p:nvSpPr>
        <p:spPr>
          <a:xfrm rot="12788543" flipV="1">
            <a:off x="5795415" y="1915646"/>
            <a:ext cx="489809" cy="1938699"/>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80E18396-3091-1144-8B11-554A45DD2342}"/>
              </a:ext>
            </a:extLst>
          </p:cNvPr>
          <p:cNvSpPr txBox="1"/>
          <p:nvPr/>
        </p:nvSpPr>
        <p:spPr>
          <a:xfrm>
            <a:off x="5434686" y="1342706"/>
            <a:ext cx="2849795" cy="1384995"/>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 due to unpredictable signal delay</a:t>
            </a:r>
          </a:p>
        </p:txBody>
      </p:sp>
      <p:sp>
        <p:nvSpPr>
          <p:cNvPr id="2" name="Oval 1">
            <a:extLst>
              <a:ext uri="{FF2B5EF4-FFF2-40B4-BE49-F238E27FC236}">
                <a16:creationId xmlns:a16="http://schemas.microsoft.com/office/drawing/2014/main" id="{4455E369-B903-4740-9AD7-F3310C59AECF}"/>
              </a:ext>
            </a:extLst>
          </p:cNvPr>
          <p:cNvSpPr/>
          <p:nvPr/>
        </p:nvSpPr>
        <p:spPr>
          <a:xfrm>
            <a:off x="2728058" y="2869646"/>
            <a:ext cx="898902" cy="960895"/>
          </a:xfrm>
          <a:prstGeom prst="ellipse">
            <a:avLst/>
          </a:prstGeom>
          <a:solidFill>
            <a:srgbClr val="FF4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2604929-D3E0-D449-8627-BBB1B302F494}"/>
              </a:ext>
            </a:extLst>
          </p:cNvPr>
          <p:cNvSpPr>
            <a:spLocks noGrp="1"/>
          </p:cNvSpPr>
          <p:nvPr>
            <p:ph type="sldNum" sz="quarter" idx="12"/>
          </p:nvPr>
        </p:nvSpPr>
        <p:spPr/>
        <p:txBody>
          <a:bodyPr/>
          <a:lstStyle/>
          <a:p>
            <a:fld id="{3908DE9A-9F1E-E241-AE61-67432D23D3F3}" type="slidenum">
              <a:rPr lang="en-US" smtClean="0"/>
              <a:t>55</a:t>
            </a:fld>
            <a:endParaRPr lang="en-US"/>
          </a:p>
        </p:txBody>
      </p:sp>
    </p:spTree>
    <p:extLst>
      <p:ext uri="{BB962C8B-B14F-4D97-AF65-F5344CB8AC3E}">
        <p14:creationId xmlns:p14="http://schemas.microsoft.com/office/powerpoint/2010/main" val="8208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a:blip r:embed="rId2"/>
          <a:stretch>
            <a:fillRect/>
          </a:stretch>
        </p:blipFill>
        <p:spPr>
          <a:xfrm>
            <a:off x="653415" y="948674"/>
            <a:ext cx="7837170" cy="5301615"/>
          </a:xfrm>
          <a:prstGeom prst="rect">
            <a:avLst/>
          </a:prstGeom>
        </p:spPr>
      </p:pic>
      <p:sp>
        <p:nvSpPr>
          <p:cNvPr id="2" name="Slide Number Placeholder 1">
            <a:extLst>
              <a:ext uri="{FF2B5EF4-FFF2-40B4-BE49-F238E27FC236}">
                <a16:creationId xmlns:a16="http://schemas.microsoft.com/office/drawing/2014/main" id="{B56F7C60-545C-E44C-844C-757D11A518FC}"/>
              </a:ext>
            </a:extLst>
          </p:cNvPr>
          <p:cNvSpPr>
            <a:spLocks noGrp="1"/>
          </p:cNvSpPr>
          <p:nvPr>
            <p:ph type="sldNum" sz="quarter" idx="12"/>
          </p:nvPr>
        </p:nvSpPr>
        <p:spPr/>
        <p:txBody>
          <a:bodyPr/>
          <a:lstStyle/>
          <a:p>
            <a:fld id="{3908DE9A-9F1E-E241-AE61-67432D23D3F3}" type="slidenum">
              <a:rPr lang="en-US" smtClean="0"/>
              <a:t>56</a:t>
            </a:fld>
            <a:endParaRPr lang="en-US"/>
          </a:p>
        </p:txBody>
      </p:sp>
    </p:spTree>
    <p:extLst>
      <p:ext uri="{BB962C8B-B14F-4D97-AF65-F5344CB8AC3E}">
        <p14:creationId xmlns:p14="http://schemas.microsoft.com/office/powerpoint/2010/main" val="3463318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0" name="Group 9">
            <a:extLst>
              <a:ext uri="{FF2B5EF4-FFF2-40B4-BE49-F238E27FC236}">
                <a16:creationId xmlns:a16="http://schemas.microsoft.com/office/drawing/2014/main" id="{E9A69008-1B4D-134C-84E5-DCEC924BC572}"/>
              </a:ext>
            </a:extLst>
          </p:cNvPr>
          <p:cNvGrpSpPr/>
          <p:nvPr/>
        </p:nvGrpSpPr>
        <p:grpSpPr>
          <a:xfrm>
            <a:off x="1850370" y="698702"/>
            <a:ext cx="6187178" cy="6049661"/>
            <a:chOff x="1850370" y="698702"/>
            <a:chExt cx="6187178" cy="6049661"/>
          </a:xfrm>
        </p:grpSpPr>
        <p:pic>
          <p:nvPicPr>
            <p:cNvPr id="4" name="Picture 3">
              <a:extLst>
                <a:ext uri="{FF2B5EF4-FFF2-40B4-BE49-F238E27FC236}">
                  <a16:creationId xmlns:a16="http://schemas.microsoft.com/office/drawing/2014/main" id="{606CA513-6654-2B4A-A645-3BC7E969193C}"/>
                </a:ext>
              </a:extLst>
            </p:cNvPr>
            <p:cNvPicPr>
              <a:picLocks noChangeAspect="1"/>
            </p:cNvPicPr>
            <p:nvPr/>
          </p:nvPicPr>
          <p:blipFill>
            <a:blip r:embed="rId3"/>
            <a:stretch>
              <a:fillRect/>
            </a:stretch>
          </p:blipFill>
          <p:spPr>
            <a:xfrm>
              <a:off x="1850370" y="698702"/>
              <a:ext cx="6187178" cy="5815948"/>
            </a:xfrm>
            <a:prstGeom prst="rect">
              <a:avLst/>
            </a:prstGeom>
          </p:spPr>
        </p:pic>
        <p:sp>
          <p:nvSpPr>
            <p:cNvPr id="9" name="TextBox 8">
              <a:extLst>
                <a:ext uri="{FF2B5EF4-FFF2-40B4-BE49-F238E27FC236}">
                  <a16:creationId xmlns:a16="http://schemas.microsoft.com/office/drawing/2014/main" id="{8C7F4191-146F-3A45-BBA0-910BAF4662D6}"/>
                </a:ext>
              </a:extLst>
            </p:cNvPr>
            <p:cNvSpPr txBox="1"/>
            <p:nvPr/>
          </p:nvSpPr>
          <p:spPr>
            <a:xfrm>
              <a:off x="3388304" y="6040477"/>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sp>
        <p:nvSpPr>
          <p:cNvPr id="11" name="Slide Number Placeholder 10">
            <a:extLst>
              <a:ext uri="{FF2B5EF4-FFF2-40B4-BE49-F238E27FC236}">
                <a16:creationId xmlns:a16="http://schemas.microsoft.com/office/drawing/2014/main" id="{0BAFFBCD-AABA-544B-88CF-D92D82CAC39E}"/>
              </a:ext>
            </a:extLst>
          </p:cNvPr>
          <p:cNvSpPr>
            <a:spLocks noGrp="1"/>
          </p:cNvSpPr>
          <p:nvPr>
            <p:ph type="sldNum" sz="quarter" idx="12"/>
          </p:nvPr>
        </p:nvSpPr>
        <p:spPr/>
        <p:txBody>
          <a:bodyPr/>
          <a:lstStyle/>
          <a:p>
            <a:fld id="{3908DE9A-9F1E-E241-AE61-67432D23D3F3}" type="slidenum">
              <a:rPr lang="en-US" smtClean="0"/>
              <a:t>57</a:t>
            </a:fld>
            <a:endParaRPr lang="en-US"/>
          </a:p>
        </p:txBody>
      </p:sp>
    </p:spTree>
    <p:extLst>
      <p:ext uri="{BB962C8B-B14F-4D97-AF65-F5344CB8AC3E}">
        <p14:creationId xmlns:p14="http://schemas.microsoft.com/office/powerpoint/2010/main" val="23795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74775"/>
          <a:stretch/>
        </p:blipFill>
        <p:spPr>
          <a:xfrm>
            <a:off x="653415" y="4912963"/>
            <a:ext cx="7837170" cy="1337326"/>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5083444" y="4788976"/>
            <a:ext cx="588936" cy="43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19D1A6-E64A-3F43-9F38-D7D25CA426FA}"/>
              </a:ext>
            </a:extLst>
          </p:cNvPr>
          <p:cNvSpPr txBox="1"/>
          <p:nvPr/>
        </p:nvSpPr>
        <p:spPr>
          <a:xfrm>
            <a:off x="646311" y="3083660"/>
            <a:ext cx="5483247" cy="954107"/>
          </a:xfrm>
          <a:prstGeom prst="rect">
            <a:avLst/>
          </a:prstGeom>
          <a:noFill/>
          <a:ln>
            <a:noFill/>
          </a:ln>
        </p:spPr>
        <p:txBody>
          <a:bodyPr wrap="square" rtlCol="0">
            <a:spAutoFit/>
          </a:bodyPr>
          <a:lstStyle/>
          <a:p>
            <a:r>
              <a:rPr lang="en-US" sz="2800" dirty="0">
                <a:solidFill>
                  <a:schemeClr val="accent2">
                    <a:lumMod val="75000"/>
                  </a:schemeClr>
                </a:solidFill>
              </a:rPr>
              <a:t>e.g., long term average of GPS location</a:t>
            </a:r>
          </a:p>
        </p:txBody>
      </p:sp>
      <p:sp>
        <p:nvSpPr>
          <p:cNvPr id="7" name="TextBox 6">
            <a:extLst>
              <a:ext uri="{FF2B5EF4-FFF2-40B4-BE49-F238E27FC236}">
                <a16:creationId xmlns:a16="http://schemas.microsoft.com/office/drawing/2014/main" id="{431991CB-1A10-8547-A700-2EC2796B0180}"/>
              </a:ext>
            </a:extLst>
          </p:cNvPr>
          <p:cNvSpPr txBox="1"/>
          <p:nvPr/>
        </p:nvSpPr>
        <p:spPr>
          <a:xfrm>
            <a:off x="646312" y="2030277"/>
            <a:ext cx="5483247" cy="954107"/>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(1) Estimate the correct location of the reference</a:t>
            </a:r>
          </a:p>
        </p:txBody>
      </p:sp>
      <p:sp>
        <p:nvSpPr>
          <p:cNvPr id="8" name="Freeform 7">
            <a:extLst>
              <a:ext uri="{FF2B5EF4-FFF2-40B4-BE49-F238E27FC236}">
                <a16:creationId xmlns:a16="http://schemas.microsoft.com/office/drawing/2014/main" id="{35F32745-F809-8945-B0EE-A71838AF4506}"/>
              </a:ext>
            </a:extLst>
          </p:cNvPr>
          <p:cNvSpPr/>
          <p:nvPr/>
        </p:nvSpPr>
        <p:spPr>
          <a:xfrm rot="20164467" flipH="1">
            <a:off x="6016207" y="2568165"/>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F5AAE881-673B-1049-AC82-7B885FDE7903}"/>
              </a:ext>
            </a:extLst>
          </p:cNvPr>
          <p:cNvSpPr>
            <a:spLocks noGrp="1"/>
          </p:cNvSpPr>
          <p:nvPr>
            <p:ph type="sldNum" sz="quarter" idx="12"/>
          </p:nvPr>
        </p:nvSpPr>
        <p:spPr/>
        <p:txBody>
          <a:bodyPr/>
          <a:lstStyle/>
          <a:p>
            <a:fld id="{3908DE9A-9F1E-E241-AE61-67432D23D3F3}" type="slidenum">
              <a:rPr lang="en-US" smtClean="0"/>
              <a:t>58</a:t>
            </a:fld>
            <a:endParaRPr lang="en-US"/>
          </a:p>
        </p:txBody>
      </p:sp>
    </p:spTree>
    <p:extLst>
      <p:ext uri="{BB962C8B-B14F-4D97-AF65-F5344CB8AC3E}">
        <p14:creationId xmlns:p14="http://schemas.microsoft.com/office/powerpoint/2010/main" val="106888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2231756" y="3333696"/>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188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3377202" flipH="1">
            <a:off x="4026693" y="5135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89133" y="1987661"/>
            <a:ext cx="5483247" cy="1815882"/>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(2) Estimate the error in received GPS signal using the location of the base station and location of the satellite.</a:t>
            </a:r>
          </a:p>
        </p:txBody>
      </p:sp>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a:off x="5859788" y="1740266"/>
            <a:ext cx="366524" cy="3034490"/>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a:off x="6100992" y="1740266"/>
            <a:ext cx="1212320" cy="3099672"/>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6289320" y="4752464"/>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6F80D83-11AF-F843-BA2B-81C3CD4AB5B6}"/>
              </a:ext>
            </a:extLst>
          </p:cNvPr>
          <p:cNvGrpSpPr/>
          <p:nvPr/>
        </p:nvGrpSpPr>
        <p:grpSpPr>
          <a:xfrm>
            <a:off x="3985550" y="4082677"/>
            <a:ext cx="2602988" cy="1454228"/>
            <a:chOff x="3985550" y="4082677"/>
            <a:chExt cx="2602988" cy="1454228"/>
          </a:xfrm>
        </p:grpSpPr>
        <p:sp>
          <p:nvSpPr>
            <p:cNvPr id="19" name="Freeform 18">
              <a:extLst>
                <a:ext uri="{FF2B5EF4-FFF2-40B4-BE49-F238E27FC236}">
                  <a16:creationId xmlns:a16="http://schemas.microsoft.com/office/drawing/2014/main" id="{7BB555CE-57CB-9746-A39A-3F4EA9F42779}"/>
                </a:ext>
              </a:extLst>
            </p:cNvPr>
            <p:cNvSpPr/>
            <p:nvPr/>
          </p:nvSpPr>
          <p:spPr>
            <a:xfrm rot="15154856" flipH="1">
              <a:off x="5271182" y="3540236"/>
              <a:ext cx="774916"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3985550" y="5013685"/>
              <a:ext cx="108438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Error</a:t>
              </a:r>
            </a:p>
          </p:txBody>
        </p:sp>
      </p:grpSp>
      <p:sp>
        <p:nvSpPr>
          <p:cNvPr id="22" name="TextBox 21">
            <a:extLst>
              <a:ext uri="{FF2B5EF4-FFF2-40B4-BE49-F238E27FC236}">
                <a16:creationId xmlns:a16="http://schemas.microsoft.com/office/drawing/2014/main" id="{C0DD6FF0-184D-4B47-9E0B-F58D700F8F1C}"/>
              </a:ext>
            </a:extLst>
          </p:cNvPr>
          <p:cNvSpPr txBox="1"/>
          <p:nvPr/>
        </p:nvSpPr>
        <p:spPr>
          <a:xfrm>
            <a:off x="188624" y="3860658"/>
            <a:ext cx="4673837" cy="523220"/>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Repeat for all visible satellites</a:t>
            </a:r>
          </a:p>
        </p:txBody>
      </p:sp>
      <p:sp>
        <p:nvSpPr>
          <p:cNvPr id="4" name="Slide Number Placeholder 3">
            <a:extLst>
              <a:ext uri="{FF2B5EF4-FFF2-40B4-BE49-F238E27FC236}">
                <a16:creationId xmlns:a16="http://schemas.microsoft.com/office/drawing/2014/main" id="{6BE3443D-12FC-E947-81DB-83DB15992E76}"/>
              </a:ext>
            </a:extLst>
          </p:cNvPr>
          <p:cNvSpPr>
            <a:spLocks noGrp="1"/>
          </p:cNvSpPr>
          <p:nvPr>
            <p:ph type="sldNum" sz="quarter" idx="12"/>
          </p:nvPr>
        </p:nvSpPr>
        <p:spPr/>
        <p:txBody>
          <a:bodyPr/>
          <a:lstStyle/>
          <a:p>
            <a:fld id="{3908DE9A-9F1E-E241-AE61-67432D23D3F3}" type="slidenum">
              <a:rPr lang="en-US" smtClean="0"/>
              <a:t>59</a:t>
            </a:fld>
            <a:endParaRPr lang="en-US"/>
          </a:p>
        </p:txBody>
      </p:sp>
    </p:spTree>
    <p:extLst>
      <p:ext uri="{BB962C8B-B14F-4D97-AF65-F5344CB8AC3E}">
        <p14:creationId xmlns:p14="http://schemas.microsoft.com/office/powerpoint/2010/main" val="427580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Oval 2">
            <a:extLst>
              <a:ext uri="{FF2B5EF4-FFF2-40B4-BE49-F238E27FC236}">
                <a16:creationId xmlns:a16="http://schemas.microsoft.com/office/drawing/2014/main" id="{C96C0DE3-8EFF-0C42-B31C-AE63EE4851AF}"/>
              </a:ext>
            </a:extLst>
          </p:cNvPr>
          <p:cNvSpPr/>
          <p:nvPr/>
        </p:nvSpPr>
        <p:spPr>
          <a:xfrm rot="5400000">
            <a:off x="1456841" y="1553059"/>
            <a:ext cx="3828082" cy="38280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52AA55D-CAF2-2446-81E8-10AD52E09605}"/>
              </a:ext>
            </a:extLst>
          </p:cNvPr>
          <p:cNvGrpSpPr/>
          <p:nvPr/>
        </p:nvGrpSpPr>
        <p:grpSpPr>
          <a:xfrm>
            <a:off x="3502619" y="3472322"/>
            <a:ext cx="1314772" cy="945340"/>
            <a:chOff x="3502619" y="3472322"/>
            <a:chExt cx="1314772" cy="945340"/>
          </a:xfrm>
        </p:grpSpPr>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314772" cy="849822"/>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B01DDF-B4F8-AB49-A15B-8C9A242615B2}"/>
                </a:ext>
              </a:extLst>
            </p:cNvPr>
            <p:cNvSpPr txBox="1"/>
            <p:nvPr/>
          </p:nvSpPr>
          <p:spPr>
            <a:xfrm>
              <a:off x="3981775" y="3472322"/>
              <a:ext cx="560522" cy="584775"/>
            </a:xfrm>
            <a:prstGeom prst="rect">
              <a:avLst/>
            </a:prstGeom>
            <a:noFill/>
          </p:spPr>
          <p:txBody>
            <a:bodyPr wrap="square" rtlCol="0">
              <a:spAutoFit/>
            </a:bodyPr>
            <a:lstStyle/>
            <a:p>
              <a:pPr algn="ctr"/>
              <a:r>
                <a:rPr lang="en-US" sz="3200" dirty="0"/>
                <a:t>d</a:t>
              </a:r>
            </a:p>
          </p:txBody>
        </p:sp>
      </p:grp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091773" y="3648472"/>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5655592" y="3047041"/>
            <a:ext cx="1314771" cy="584775"/>
          </a:xfrm>
          <a:prstGeom prst="rect">
            <a:avLst/>
          </a:prstGeom>
          <a:noFill/>
        </p:spPr>
        <p:txBody>
          <a:bodyPr wrap="square" rtlCol="0">
            <a:spAutoFit/>
          </a:bodyPr>
          <a:lstStyle/>
          <a:p>
            <a:pPr algn="ctr"/>
            <a:r>
              <a:rPr lang="en-US" sz="3200" dirty="0"/>
              <a:t>base2</a:t>
            </a:r>
          </a:p>
        </p:txBody>
      </p:sp>
      <p:sp>
        <p:nvSpPr>
          <p:cNvPr id="17" name="Oval 16">
            <a:extLst>
              <a:ext uri="{FF2B5EF4-FFF2-40B4-BE49-F238E27FC236}">
                <a16:creationId xmlns:a16="http://schemas.microsoft.com/office/drawing/2014/main" id="{68D4247C-32DD-9542-A78C-450F59078F59}"/>
              </a:ext>
            </a:extLst>
          </p:cNvPr>
          <p:cNvSpPr/>
          <p:nvPr/>
        </p:nvSpPr>
        <p:spPr>
          <a:xfrm rot="5400000">
            <a:off x="4719951" y="2326662"/>
            <a:ext cx="2876095" cy="287609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5DDFC17-EE86-C747-A87D-BB6FA9F172D3}"/>
              </a:ext>
            </a:extLst>
          </p:cNvPr>
          <p:cNvGrpSpPr/>
          <p:nvPr/>
        </p:nvGrpSpPr>
        <p:grpSpPr>
          <a:xfrm>
            <a:off x="5142853" y="3888593"/>
            <a:ext cx="948920" cy="734960"/>
            <a:chOff x="2553699" y="3567840"/>
            <a:chExt cx="948920" cy="734960"/>
          </a:xfrm>
        </p:grpSpPr>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2553699" y="3567840"/>
              <a:ext cx="948920" cy="584317"/>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7F9A96-A6F2-3B4C-8839-2108ED013A3A}"/>
                </a:ext>
              </a:extLst>
            </p:cNvPr>
            <p:cNvSpPr txBox="1"/>
            <p:nvPr/>
          </p:nvSpPr>
          <p:spPr>
            <a:xfrm>
              <a:off x="2919919" y="3718025"/>
              <a:ext cx="560522" cy="584775"/>
            </a:xfrm>
            <a:prstGeom prst="rect">
              <a:avLst/>
            </a:prstGeom>
            <a:noFill/>
          </p:spPr>
          <p:txBody>
            <a:bodyPr wrap="square" rtlCol="0">
              <a:spAutoFit/>
            </a:bodyPr>
            <a:lstStyle/>
            <a:p>
              <a:pPr algn="ctr"/>
              <a:r>
                <a:rPr lang="en-US" sz="3200" dirty="0"/>
                <a:t>d’</a:t>
              </a:r>
            </a:p>
          </p:txBody>
        </p:sp>
      </p:grp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0933C92-01EE-674E-8B7D-168B4093B50A}"/>
              </a:ext>
            </a:extLst>
          </p:cNvPr>
          <p:cNvSpPr>
            <a:spLocks noGrp="1"/>
          </p:cNvSpPr>
          <p:nvPr>
            <p:ph type="sldNum" sz="quarter" idx="12"/>
          </p:nvPr>
        </p:nvSpPr>
        <p:spPr/>
        <p:txBody>
          <a:bodyPr/>
          <a:lstStyle/>
          <a:p>
            <a:fld id="{3908DE9A-9F1E-E241-AE61-67432D23D3F3}" type="slidenum">
              <a:rPr lang="en-US" smtClean="0"/>
              <a:t>6</a:t>
            </a:fld>
            <a:endParaRPr lang="en-US"/>
          </a:p>
        </p:txBody>
      </p:sp>
    </p:spTree>
    <p:extLst>
      <p:ext uri="{BB962C8B-B14F-4D97-AF65-F5344CB8AC3E}">
        <p14:creationId xmlns:p14="http://schemas.microsoft.com/office/powerpoint/2010/main" val="11473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pic>
        <p:nvPicPr>
          <p:cNvPr id="5" name="Picture 4">
            <a:extLst>
              <a:ext uri="{FF2B5EF4-FFF2-40B4-BE49-F238E27FC236}">
                <a16:creationId xmlns:a16="http://schemas.microsoft.com/office/drawing/2014/main" id="{1750E9A2-CC49-F041-9C06-08ED8CE9966E}"/>
              </a:ext>
            </a:extLst>
          </p:cNvPr>
          <p:cNvPicPr>
            <a:picLocks noChangeAspect="1"/>
          </p:cNvPicPr>
          <p:nvPr/>
        </p:nvPicPr>
        <p:blipFill rotWithShape="1">
          <a:blip r:embed="rId2"/>
          <a:srcRect t="1689" b="2"/>
          <a:stretch/>
        </p:blipFill>
        <p:spPr>
          <a:xfrm>
            <a:off x="653415" y="1038386"/>
            <a:ext cx="7837170" cy="5211903"/>
          </a:xfrm>
          <a:prstGeom prst="rect">
            <a:avLst/>
          </a:prstGeom>
        </p:spPr>
      </p:pic>
      <p:sp>
        <p:nvSpPr>
          <p:cNvPr id="2" name="Rectangle 1">
            <a:extLst>
              <a:ext uri="{FF2B5EF4-FFF2-40B4-BE49-F238E27FC236}">
                <a16:creationId xmlns:a16="http://schemas.microsoft.com/office/drawing/2014/main" id="{92277975-95AC-7D47-BE61-A7CC3FEED204}"/>
              </a:ext>
            </a:extLst>
          </p:cNvPr>
          <p:cNvSpPr/>
          <p:nvPr/>
        </p:nvSpPr>
        <p:spPr>
          <a:xfrm>
            <a:off x="3491595" y="4202329"/>
            <a:ext cx="2237841" cy="169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8B4912-7A3E-C14A-BF95-3B3834E12218}"/>
              </a:ext>
            </a:extLst>
          </p:cNvPr>
          <p:cNvSpPr/>
          <p:nvPr/>
        </p:nvSpPr>
        <p:spPr>
          <a:xfrm>
            <a:off x="2231756" y="1530420"/>
            <a:ext cx="3440624" cy="2218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5F32745-F809-8945-B0EE-A71838AF4506}"/>
              </a:ext>
            </a:extLst>
          </p:cNvPr>
          <p:cNvSpPr/>
          <p:nvPr/>
        </p:nvSpPr>
        <p:spPr>
          <a:xfrm rot="10290732" flipH="1" flipV="1">
            <a:off x="1623459" y="2342941"/>
            <a:ext cx="792473" cy="1652803"/>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Rectangle 9">
            <a:extLst>
              <a:ext uri="{FF2B5EF4-FFF2-40B4-BE49-F238E27FC236}">
                <a16:creationId xmlns:a16="http://schemas.microsoft.com/office/drawing/2014/main" id="{34157470-01E4-3A4D-BA66-4706FEFE5A87}"/>
              </a:ext>
            </a:extLst>
          </p:cNvPr>
          <p:cNvSpPr/>
          <p:nvPr/>
        </p:nvSpPr>
        <p:spPr>
          <a:xfrm>
            <a:off x="5672379" y="1679387"/>
            <a:ext cx="1394847" cy="3264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991CB-1A10-8547-A700-2EC2796B0180}"/>
              </a:ext>
            </a:extLst>
          </p:cNvPr>
          <p:cNvSpPr txBox="1"/>
          <p:nvPr/>
        </p:nvSpPr>
        <p:spPr>
          <a:xfrm>
            <a:off x="125522" y="672263"/>
            <a:ext cx="2647773" cy="2246769"/>
          </a:xfrm>
          <a:prstGeom prst="rect">
            <a:avLst/>
          </a:prstGeom>
          <a:solidFill>
            <a:schemeClr val="accent2">
              <a:lumMod val="75000"/>
            </a:schemeClr>
          </a:solidFill>
          <a:ln>
            <a:noFill/>
          </a:ln>
        </p:spPr>
        <p:txBody>
          <a:bodyPr wrap="square" rtlCol="0">
            <a:spAutoFit/>
          </a:bodyPr>
          <a:lstStyle/>
          <a:p>
            <a:r>
              <a:rPr lang="en-US" sz="2800" b="1" dirty="0">
                <a:solidFill>
                  <a:schemeClr val="bg1"/>
                </a:solidFill>
              </a:rPr>
              <a:t>(3) Apply adjustment to the received GPS signal to reduce error</a:t>
            </a:r>
          </a:p>
        </p:txBody>
      </p:sp>
      <p:cxnSp>
        <p:nvCxnSpPr>
          <p:cNvPr id="12" name="Straight Connector 11">
            <a:extLst>
              <a:ext uri="{FF2B5EF4-FFF2-40B4-BE49-F238E27FC236}">
                <a16:creationId xmlns:a16="http://schemas.microsoft.com/office/drawing/2014/main" id="{AB3C129A-DFB2-D94E-943B-FEBE7E240D6B}"/>
              </a:ext>
            </a:extLst>
          </p:cNvPr>
          <p:cNvCxnSpPr>
            <a:cxnSpLocks/>
          </p:cNvCxnSpPr>
          <p:nvPr/>
        </p:nvCxnSpPr>
        <p:spPr>
          <a:xfrm flipH="1">
            <a:off x="4341500" y="1530420"/>
            <a:ext cx="1299489" cy="2314855"/>
          </a:xfrm>
          <a:prstGeom prst="line">
            <a:avLst/>
          </a:prstGeom>
          <a:ln w="44450">
            <a:solidFill>
              <a:srgbClr val="C0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D2A483C-6399-FC4D-99EC-90B534D854C3}"/>
              </a:ext>
            </a:extLst>
          </p:cNvPr>
          <p:cNvGrpSpPr/>
          <p:nvPr/>
        </p:nvGrpSpPr>
        <p:grpSpPr>
          <a:xfrm>
            <a:off x="3125448" y="1423613"/>
            <a:ext cx="2347974" cy="2421662"/>
            <a:chOff x="3125448" y="1423613"/>
            <a:chExt cx="2347974" cy="2421662"/>
          </a:xfrm>
        </p:grpSpPr>
        <p:cxnSp>
          <p:nvCxnSpPr>
            <p:cNvPr id="11" name="Straight Connector 10">
              <a:extLst>
                <a:ext uri="{FF2B5EF4-FFF2-40B4-BE49-F238E27FC236}">
                  <a16:creationId xmlns:a16="http://schemas.microsoft.com/office/drawing/2014/main" id="{C2417DD5-0173-6A4E-BEB9-A05B8B0DBD44}"/>
                </a:ext>
              </a:extLst>
            </p:cNvPr>
            <p:cNvCxnSpPr>
              <a:cxnSpLocks/>
            </p:cNvCxnSpPr>
            <p:nvPr/>
          </p:nvCxnSpPr>
          <p:spPr>
            <a:xfrm flipH="1">
              <a:off x="3125448" y="1423613"/>
              <a:ext cx="2347974" cy="2421662"/>
            </a:xfrm>
            <a:prstGeom prst="line">
              <a:avLst/>
            </a:prstGeom>
            <a:ln w="44450">
              <a:solidFill>
                <a:schemeClr val="accent6">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C042F-5207-CA46-B58D-E07C38F2DB64}"/>
                </a:ext>
              </a:extLst>
            </p:cNvPr>
            <p:cNvCxnSpPr>
              <a:cxnSpLocks/>
            </p:cNvCxnSpPr>
            <p:nvPr/>
          </p:nvCxnSpPr>
          <p:spPr>
            <a:xfrm>
              <a:off x="3375022" y="3766208"/>
              <a:ext cx="893640" cy="19548"/>
            </a:xfrm>
            <a:prstGeom prst="line">
              <a:avLst/>
            </a:prstGeom>
            <a:ln w="44450">
              <a:solidFill>
                <a:schemeClr val="tx1">
                  <a:lumMod val="50000"/>
                  <a:lumOff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ACA919F-C135-A649-81F4-3A51DDB27192}"/>
              </a:ext>
            </a:extLst>
          </p:cNvPr>
          <p:cNvGrpSpPr/>
          <p:nvPr/>
        </p:nvGrpSpPr>
        <p:grpSpPr>
          <a:xfrm>
            <a:off x="2018726" y="4849029"/>
            <a:ext cx="3405569" cy="674276"/>
            <a:chOff x="2018726" y="4849029"/>
            <a:chExt cx="3405569" cy="674276"/>
          </a:xfrm>
        </p:grpSpPr>
        <p:sp>
          <p:nvSpPr>
            <p:cNvPr id="18" name="Freeform 17">
              <a:extLst>
                <a:ext uri="{FF2B5EF4-FFF2-40B4-BE49-F238E27FC236}">
                  <a16:creationId xmlns:a16="http://schemas.microsoft.com/office/drawing/2014/main" id="{0BCA63F9-18E9-7B42-AB2D-43BE19825A92}"/>
                </a:ext>
              </a:extLst>
            </p:cNvPr>
            <p:cNvSpPr/>
            <p:nvPr/>
          </p:nvSpPr>
          <p:spPr>
            <a:xfrm rot="7404964" flipH="1">
              <a:off x="3901615" y="4000625"/>
              <a:ext cx="643724" cy="2401636"/>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lumMod val="50000"/>
                  <a:lumOff val="50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40E4CEE9-B119-214C-AE6F-7508C53C58C0}"/>
                </a:ext>
              </a:extLst>
            </p:cNvPr>
            <p:cNvSpPr txBox="1"/>
            <p:nvPr/>
          </p:nvSpPr>
          <p:spPr>
            <a:xfrm>
              <a:off x="2018726" y="4849029"/>
              <a:ext cx="3114987" cy="400110"/>
            </a:xfrm>
            <a:prstGeom prst="rect">
              <a:avLst/>
            </a:prstGeom>
            <a:solidFill>
              <a:schemeClr val="tx1">
                <a:lumMod val="50000"/>
                <a:lumOff val="50000"/>
              </a:schemeClr>
            </a:solidFill>
            <a:ln>
              <a:noFill/>
            </a:ln>
          </p:spPr>
          <p:txBody>
            <a:bodyPr wrap="square" rtlCol="0">
              <a:spAutoFit/>
            </a:bodyPr>
            <a:lstStyle/>
            <a:p>
              <a:r>
                <a:rPr lang="en-US" sz="2000" b="1" dirty="0">
                  <a:solidFill>
                    <a:schemeClr val="bg1"/>
                  </a:solidFill>
                </a:rPr>
                <a:t>Send the adjustment info.</a:t>
              </a:r>
            </a:p>
          </p:txBody>
        </p:sp>
      </p:grpSp>
      <p:sp>
        <p:nvSpPr>
          <p:cNvPr id="4" name="Slide Number Placeholder 3">
            <a:extLst>
              <a:ext uri="{FF2B5EF4-FFF2-40B4-BE49-F238E27FC236}">
                <a16:creationId xmlns:a16="http://schemas.microsoft.com/office/drawing/2014/main" id="{D036BA71-9BEA-4A44-91D0-9ECF46711A42}"/>
              </a:ext>
            </a:extLst>
          </p:cNvPr>
          <p:cNvSpPr>
            <a:spLocks noGrp="1"/>
          </p:cNvSpPr>
          <p:nvPr>
            <p:ph type="sldNum" sz="quarter" idx="12"/>
          </p:nvPr>
        </p:nvSpPr>
        <p:spPr/>
        <p:txBody>
          <a:bodyPr/>
          <a:lstStyle/>
          <a:p>
            <a:fld id="{3908DE9A-9F1E-E241-AE61-67432D23D3F3}" type="slidenum">
              <a:rPr lang="en-US" smtClean="0"/>
              <a:t>60</a:t>
            </a:fld>
            <a:endParaRPr lang="en-US"/>
          </a:p>
        </p:txBody>
      </p:sp>
    </p:spTree>
    <p:extLst>
      <p:ext uri="{BB962C8B-B14F-4D97-AF65-F5344CB8AC3E}">
        <p14:creationId xmlns:p14="http://schemas.microsoft.com/office/powerpoint/2010/main" val="23853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Differential GPS</a:t>
            </a:r>
          </a:p>
        </p:txBody>
      </p:sp>
      <p:sp>
        <p:nvSpPr>
          <p:cNvPr id="5" name="TextBox 4">
            <a:extLst>
              <a:ext uri="{FF2B5EF4-FFF2-40B4-BE49-F238E27FC236}">
                <a16:creationId xmlns:a16="http://schemas.microsoft.com/office/drawing/2014/main" id="{4AD003AF-0AB4-B04F-B206-D54BAE652172}"/>
              </a:ext>
            </a:extLst>
          </p:cNvPr>
          <p:cNvSpPr txBox="1"/>
          <p:nvPr/>
        </p:nvSpPr>
        <p:spPr>
          <a:xfrm>
            <a:off x="1346436" y="6012362"/>
            <a:ext cx="3560664" cy="707886"/>
          </a:xfrm>
          <a:prstGeom prst="rect">
            <a:avLst/>
          </a:prstGeom>
          <a:solidFill>
            <a:schemeClr val="tx1">
              <a:lumMod val="50000"/>
              <a:lumOff val="50000"/>
            </a:schemeClr>
          </a:solidFill>
          <a:ln>
            <a:noFill/>
          </a:ln>
        </p:spPr>
        <p:txBody>
          <a:bodyPr wrap="square" rtlCol="0">
            <a:spAutoFit/>
          </a:bodyPr>
          <a:lstStyle/>
          <a:p>
            <a:pPr algn="ctr"/>
            <a:r>
              <a:rPr lang="en-US" sz="2000" b="1" dirty="0">
                <a:solidFill>
                  <a:schemeClr val="bg1"/>
                </a:solidFill>
              </a:rPr>
              <a:t>24 hour estimated location scatter plot</a:t>
            </a:r>
          </a:p>
        </p:txBody>
      </p:sp>
      <p:grpSp>
        <p:nvGrpSpPr>
          <p:cNvPr id="8" name="Group 7">
            <a:extLst>
              <a:ext uri="{FF2B5EF4-FFF2-40B4-BE49-F238E27FC236}">
                <a16:creationId xmlns:a16="http://schemas.microsoft.com/office/drawing/2014/main" id="{D0742CA7-D4A5-874A-9B77-FABAA7BDA661}"/>
              </a:ext>
            </a:extLst>
          </p:cNvPr>
          <p:cNvGrpSpPr/>
          <p:nvPr/>
        </p:nvGrpSpPr>
        <p:grpSpPr>
          <a:xfrm>
            <a:off x="134435" y="706156"/>
            <a:ext cx="5278011" cy="5287860"/>
            <a:chOff x="1730760" y="706156"/>
            <a:chExt cx="5278011" cy="5287860"/>
          </a:xfrm>
        </p:grpSpPr>
        <p:pic>
          <p:nvPicPr>
            <p:cNvPr id="4" name="Picture 3">
              <a:extLst>
                <a:ext uri="{FF2B5EF4-FFF2-40B4-BE49-F238E27FC236}">
                  <a16:creationId xmlns:a16="http://schemas.microsoft.com/office/drawing/2014/main" id="{2513BD89-BB7D-5840-9C5B-E0FD0364779A}"/>
                </a:ext>
              </a:extLst>
            </p:cNvPr>
            <p:cNvPicPr>
              <a:picLocks noChangeAspect="1"/>
            </p:cNvPicPr>
            <p:nvPr/>
          </p:nvPicPr>
          <p:blipFill>
            <a:blip r:embed="rId2"/>
            <a:stretch>
              <a:fillRect/>
            </a:stretch>
          </p:blipFill>
          <p:spPr>
            <a:xfrm>
              <a:off x="2059029" y="706156"/>
              <a:ext cx="4949742" cy="4949742"/>
            </a:xfrm>
            <a:prstGeom prst="rect">
              <a:avLst/>
            </a:prstGeom>
          </p:spPr>
        </p:pic>
        <p:sp>
          <p:nvSpPr>
            <p:cNvPr id="6" name="TextBox 5">
              <a:extLst>
                <a:ext uri="{FF2B5EF4-FFF2-40B4-BE49-F238E27FC236}">
                  <a16:creationId xmlns:a16="http://schemas.microsoft.com/office/drawing/2014/main" id="{D3325B1B-E320-7F46-8B35-D79AF3BDB147}"/>
                </a:ext>
              </a:extLst>
            </p:cNvPr>
            <p:cNvSpPr txBox="1"/>
            <p:nvPr/>
          </p:nvSpPr>
          <p:spPr>
            <a:xfrm>
              <a:off x="3165600" y="5593906"/>
              <a:ext cx="3114987" cy="400110"/>
            </a:xfrm>
            <a:prstGeom prst="rect">
              <a:avLst/>
            </a:prstGeom>
            <a:solidFill>
              <a:schemeClr val="bg1"/>
            </a:solidFill>
            <a:ln>
              <a:noFill/>
            </a:ln>
          </p:spPr>
          <p:txBody>
            <a:bodyPr wrap="square" rtlCol="0">
              <a:spAutoFit/>
            </a:bodyPr>
            <a:lstStyle/>
            <a:p>
              <a:pPr algn="ctr"/>
              <a:r>
                <a:rPr lang="en-US" sz="2000" b="1" dirty="0"/>
                <a:t>meter</a:t>
              </a:r>
            </a:p>
          </p:txBody>
        </p:sp>
        <p:sp>
          <p:nvSpPr>
            <p:cNvPr id="7" name="TextBox 6">
              <a:extLst>
                <a:ext uri="{FF2B5EF4-FFF2-40B4-BE49-F238E27FC236}">
                  <a16:creationId xmlns:a16="http://schemas.microsoft.com/office/drawing/2014/main" id="{67BAD7F6-37B5-2D45-9675-6574D3EC99F6}"/>
                </a:ext>
              </a:extLst>
            </p:cNvPr>
            <p:cNvSpPr txBox="1"/>
            <p:nvPr/>
          </p:nvSpPr>
          <p:spPr>
            <a:xfrm rot="16200000">
              <a:off x="373321" y="3166953"/>
              <a:ext cx="3114987" cy="400110"/>
            </a:xfrm>
            <a:prstGeom prst="rect">
              <a:avLst/>
            </a:prstGeom>
            <a:solidFill>
              <a:schemeClr val="bg1"/>
            </a:solidFill>
            <a:ln>
              <a:noFill/>
            </a:ln>
          </p:spPr>
          <p:txBody>
            <a:bodyPr wrap="square" rtlCol="0">
              <a:spAutoFit/>
            </a:bodyPr>
            <a:lstStyle/>
            <a:p>
              <a:pPr algn="ctr"/>
              <a:r>
                <a:rPr lang="en-US" sz="2000" b="1" dirty="0"/>
                <a:t>meter</a:t>
              </a:r>
            </a:p>
          </p:txBody>
        </p:sp>
      </p:grpSp>
      <p:grpSp>
        <p:nvGrpSpPr>
          <p:cNvPr id="16" name="Group 15">
            <a:extLst>
              <a:ext uri="{FF2B5EF4-FFF2-40B4-BE49-F238E27FC236}">
                <a16:creationId xmlns:a16="http://schemas.microsoft.com/office/drawing/2014/main" id="{652EDD94-35EE-AE47-96DD-E159F5AFA305}"/>
              </a:ext>
            </a:extLst>
          </p:cNvPr>
          <p:cNvGrpSpPr/>
          <p:nvPr/>
        </p:nvGrpSpPr>
        <p:grpSpPr>
          <a:xfrm>
            <a:off x="4045518" y="1632756"/>
            <a:ext cx="4638584" cy="1129625"/>
            <a:chOff x="4045518" y="1632756"/>
            <a:chExt cx="4638584" cy="1129625"/>
          </a:xfrm>
        </p:grpSpPr>
        <p:sp>
          <p:nvSpPr>
            <p:cNvPr id="10" name="Freeform 9">
              <a:extLst>
                <a:ext uri="{FF2B5EF4-FFF2-40B4-BE49-F238E27FC236}">
                  <a16:creationId xmlns:a16="http://schemas.microsoft.com/office/drawing/2014/main" id="{AF3B3435-DCF9-D54E-A17B-4E1F1751EFE2}"/>
                </a:ext>
              </a:extLst>
            </p:cNvPr>
            <p:cNvSpPr/>
            <p:nvPr/>
          </p:nvSpPr>
          <p:spPr>
            <a:xfrm rot="16200000" flipH="1" flipV="1">
              <a:off x="4806863" y="871411"/>
              <a:ext cx="560238" cy="2082928"/>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TextBox 10">
              <a:extLst>
                <a:ext uri="{FF2B5EF4-FFF2-40B4-BE49-F238E27FC236}">
                  <a16:creationId xmlns:a16="http://schemas.microsoft.com/office/drawing/2014/main" id="{CFAB268C-4D1B-DD47-B1CE-57B0905FB3AD}"/>
                </a:ext>
              </a:extLst>
            </p:cNvPr>
            <p:cNvSpPr txBox="1"/>
            <p:nvPr/>
          </p:nvSpPr>
          <p:spPr>
            <a:xfrm>
              <a:off x="5824473" y="1931384"/>
              <a:ext cx="2859629" cy="830997"/>
            </a:xfrm>
            <a:prstGeom prst="rect">
              <a:avLst/>
            </a:prstGeom>
            <a:solidFill>
              <a:schemeClr val="bg1"/>
            </a:solidFill>
            <a:ln>
              <a:noFill/>
            </a:ln>
          </p:spPr>
          <p:txBody>
            <a:bodyPr wrap="square" rtlCol="0">
              <a:spAutoFit/>
            </a:bodyPr>
            <a:lstStyle/>
            <a:p>
              <a:r>
                <a:rPr lang="en-US" sz="2400" b="1" dirty="0"/>
                <a:t>Regular GPS estimate (red)</a:t>
              </a:r>
            </a:p>
          </p:txBody>
        </p:sp>
      </p:grpSp>
      <p:grpSp>
        <p:nvGrpSpPr>
          <p:cNvPr id="17" name="Group 16">
            <a:extLst>
              <a:ext uri="{FF2B5EF4-FFF2-40B4-BE49-F238E27FC236}">
                <a16:creationId xmlns:a16="http://schemas.microsoft.com/office/drawing/2014/main" id="{1F57B6A1-182E-8748-ACFF-D36BB205F19F}"/>
              </a:ext>
            </a:extLst>
          </p:cNvPr>
          <p:cNvGrpSpPr/>
          <p:nvPr/>
        </p:nvGrpSpPr>
        <p:grpSpPr>
          <a:xfrm>
            <a:off x="3211136" y="2779647"/>
            <a:ext cx="5671860" cy="1421468"/>
            <a:chOff x="3211136" y="2779647"/>
            <a:chExt cx="5671860" cy="1421468"/>
          </a:xfrm>
        </p:grpSpPr>
        <p:sp>
          <p:nvSpPr>
            <p:cNvPr id="12" name="Freeform 11">
              <a:extLst>
                <a:ext uri="{FF2B5EF4-FFF2-40B4-BE49-F238E27FC236}">
                  <a16:creationId xmlns:a16="http://schemas.microsoft.com/office/drawing/2014/main" id="{019AC1DF-927B-2942-B696-6978E99ACCD5}"/>
                </a:ext>
              </a:extLst>
            </p:cNvPr>
            <p:cNvSpPr/>
            <p:nvPr/>
          </p:nvSpPr>
          <p:spPr>
            <a:xfrm rot="16200000" flipH="1" flipV="1">
              <a:off x="4455759" y="1535024"/>
              <a:ext cx="370383" cy="2859630"/>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TextBox 12">
              <a:extLst>
                <a:ext uri="{FF2B5EF4-FFF2-40B4-BE49-F238E27FC236}">
                  <a16:creationId xmlns:a16="http://schemas.microsoft.com/office/drawing/2014/main" id="{8038A128-A5FE-B642-8BF1-0026D3F34CCD}"/>
                </a:ext>
              </a:extLst>
            </p:cNvPr>
            <p:cNvSpPr txBox="1"/>
            <p:nvPr/>
          </p:nvSpPr>
          <p:spPr>
            <a:xfrm>
              <a:off x="6023367" y="3000786"/>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geo-stationary satellite (green)</a:t>
              </a:r>
            </a:p>
          </p:txBody>
        </p:sp>
      </p:grpSp>
      <p:grpSp>
        <p:nvGrpSpPr>
          <p:cNvPr id="18" name="Group 17">
            <a:extLst>
              <a:ext uri="{FF2B5EF4-FFF2-40B4-BE49-F238E27FC236}">
                <a16:creationId xmlns:a16="http://schemas.microsoft.com/office/drawing/2014/main" id="{8268248D-2204-3A41-8847-06A6E2390761}"/>
              </a:ext>
            </a:extLst>
          </p:cNvPr>
          <p:cNvGrpSpPr/>
          <p:nvPr/>
        </p:nvGrpSpPr>
        <p:grpSpPr>
          <a:xfrm>
            <a:off x="2598778" y="4061159"/>
            <a:ext cx="6079556" cy="1597371"/>
            <a:chOff x="2598778" y="4061159"/>
            <a:chExt cx="6079556" cy="1597371"/>
          </a:xfrm>
        </p:grpSpPr>
        <p:sp>
          <p:nvSpPr>
            <p:cNvPr id="14" name="Freeform 13">
              <a:extLst>
                <a:ext uri="{FF2B5EF4-FFF2-40B4-BE49-F238E27FC236}">
                  <a16:creationId xmlns:a16="http://schemas.microsoft.com/office/drawing/2014/main" id="{F7F191FF-32D4-0844-BA0D-3CB02FABC7CF}"/>
                </a:ext>
              </a:extLst>
            </p:cNvPr>
            <p:cNvSpPr/>
            <p:nvPr/>
          </p:nvSpPr>
          <p:spPr>
            <a:xfrm rot="17996741" flipV="1">
              <a:off x="3919243" y="2740694"/>
              <a:ext cx="714284" cy="3355214"/>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TextBox 14">
              <a:extLst>
                <a:ext uri="{FF2B5EF4-FFF2-40B4-BE49-F238E27FC236}">
                  <a16:creationId xmlns:a16="http://schemas.microsoft.com/office/drawing/2014/main" id="{05443EC4-3BF3-A644-877A-34FA39FC558D}"/>
                </a:ext>
              </a:extLst>
            </p:cNvPr>
            <p:cNvSpPr txBox="1"/>
            <p:nvPr/>
          </p:nvSpPr>
          <p:spPr>
            <a:xfrm>
              <a:off x="5818705" y="4458201"/>
              <a:ext cx="2859629" cy="1200329"/>
            </a:xfrm>
            <a:prstGeom prst="rect">
              <a:avLst/>
            </a:prstGeom>
            <a:solidFill>
              <a:schemeClr val="bg1"/>
            </a:solidFill>
            <a:ln>
              <a:noFill/>
            </a:ln>
          </p:spPr>
          <p:txBody>
            <a:bodyPr wrap="square" rtlCol="0">
              <a:spAutoFit/>
            </a:bodyPr>
            <a:lstStyle/>
            <a:p>
              <a:r>
                <a:rPr lang="en-US" sz="2400" b="1" dirty="0"/>
                <a:t>Differential GPS</a:t>
              </a:r>
            </a:p>
            <a:p>
              <a:r>
                <a:rPr lang="en-US" sz="2400" b="1" dirty="0"/>
                <a:t>with static base station (purple)</a:t>
              </a:r>
            </a:p>
          </p:txBody>
        </p:sp>
      </p:grpSp>
      <p:sp>
        <p:nvSpPr>
          <p:cNvPr id="2" name="Slide Number Placeholder 1">
            <a:extLst>
              <a:ext uri="{FF2B5EF4-FFF2-40B4-BE49-F238E27FC236}">
                <a16:creationId xmlns:a16="http://schemas.microsoft.com/office/drawing/2014/main" id="{1964AD74-86D0-2B45-B973-5D13D01DF39B}"/>
              </a:ext>
            </a:extLst>
          </p:cNvPr>
          <p:cNvSpPr>
            <a:spLocks noGrp="1"/>
          </p:cNvSpPr>
          <p:nvPr>
            <p:ph type="sldNum" sz="quarter" idx="12"/>
          </p:nvPr>
        </p:nvSpPr>
        <p:spPr/>
        <p:txBody>
          <a:bodyPr/>
          <a:lstStyle/>
          <a:p>
            <a:fld id="{3908DE9A-9F1E-E241-AE61-67432D23D3F3}" type="slidenum">
              <a:rPr lang="en-US" smtClean="0"/>
              <a:t>61</a:t>
            </a:fld>
            <a:endParaRPr lang="en-US"/>
          </a:p>
        </p:txBody>
      </p:sp>
    </p:spTree>
    <p:extLst>
      <p:ext uri="{BB962C8B-B14F-4D97-AF65-F5344CB8AC3E}">
        <p14:creationId xmlns:p14="http://schemas.microsoft.com/office/powerpoint/2010/main" val="21085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413E9-5260-FD47-B133-FCA8EAF34596}"/>
              </a:ext>
            </a:extLst>
          </p:cNvPr>
          <p:cNvSpPr txBox="1"/>
          <p:nvPr/>
        </p:nvSpPr>
        <p:spPr>
          <a:xfrm>
            <a:off x="0" y="3093621"/>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Inertial Sensor (IMU) Integrated GPS</a:t>
            </a:r>
          </a:p>
        </p:txBody>
      </p:sp>
      <p:sp>
        <p:nvSpPr>
          <p:cNvPr id="2" name="Slide Number Placeholder 1">
            <a:extLst>
              <a:ext uri="{FF2B5EF4-FFF2-40B4-BE49-F238E27FC236}">
                <a16:creationId xmlns:a16="http://schemas.microsoft.com/office/drawing/2014/main" id="{A746CD3C-8607-4C40-A1F9-DA61A2C8354F}"/>
              </a:ext>
            </a:extLst>
          </p:cNvPr>
          <p:cNvSpPr>
            <a:spLocks noGrp="1"/>
          </p:cNvSpPr>
          <p:nvPr>
            <p:ph type="sldNum" sz="quarter" idx="12"/>
          </p:nvPr>
        </p:nvSpPr>
        <p:spPr/>
        <p:txBody>
          <a:bodyPr/>
          <a:lstStyle/>
          <a:p>
            <a:fld id="{3908DE9A-9F1E-E241-AE61-67432D23D3F3}" type="slidenum">
              <a:rPr lang="en-US" smtClean="0"/>
              <a:t>62</a:t>
            </a:fld>
            <a:endParaRPr lang="en-US"/>
          </a:p>
        </p:txBody>
      </p:sp>
    </p:spTree>
    <p:extLst>
      <p:ext uri="{BB962C8B-B14F-4D97-AF65-F5344CB8AC3E}">
        <p14:creationId xmlns:p14="http://schemas.microsoft.com/office/powerpoint/2010/main" val="1372084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2" name="Picture 1">
            <a:extLst>
              <a:ext uri="{FF2B5EF4-FFF2-40B4-BE49-F238E27FC236}">
                <a16:creationId xmlns:a16="http://schemas.microsoft.com/office/drawing/2014/main" id="{8FBBD4CC-90BC-3A4F-8C46-ACD4917DACA6}"/>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Slide Number Placeholder 3">
            <a:extLst>
              <a:ext uri="{FF2B5EF4-FFF2-40B4-BE49-F238E27FC236}">
                <a16:creationId xmlns:a16="http://schemas.microsoft.com/office/drawing/2014/main" id="{3AD7B95D-0EEB-5742-B793-24A581EF8D5B}"/>
              </a:ext>
            </a:extLst>
          </p:cNvPr>
          <p:cNvSpPr>
            <a:spLocks noGrp="1"/>
          </p:cNvSpPr>
          <p:nvPr>
            <p:ph type="sldNum" sz="quarter" idx="12"/>
          </p:nvPr>
        </p:nvSpPr>
        <p:spPr/>
        <p:txBody>
          <a:bodyPr/>
          <a:lstStyle/>
          <a:p>
            <a:fld id="{3908DE9A-9F1E-E241-AE61-67432D23D3F3}" type="slidenum">
              <a:rPr lang="en-US" smtClean="0"/>
              <a:t>63</a:t>
            </a:fld>
            <a:endParaRPr lang="en-US"/>
          </a:p>
        </p:txBody>
      </p:sp>
    </p:spTree>
    <p:extLst>
      <p:ext uri="{BB962C8B-B14F-4D97-AF65-F5344CB8AC3E}">
        <p14:creationId xmlns:p14="http://schemas.microsoft.com/office/powerpoint/2010/main" val="780863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blockage and multipath in cities</a:t>
            </a:r>
          </a:p>
        </p:txBody>
      </p:sp>
      <p:pic>
        <p:nvPicPr>
          <p:cNvPr id="4" name="Picture 3">
            <a:extLst>
              <a:ext uri="{FF2B5EF4-FFF2-40B4-BE49-F238E27FC236}">
                <a16:creationId xmlns:a16="http://schemas.microsoft.com/office/drawing/2014/main" id="{ECE8F7AD-DE77-F54B-B315-C1E84A62D2F5}"/>
              </a:ext>
            </a:extLst>
          </p:cNvPr>
          <p:cNvPicPr>
            <a:picLocks noChangeAspect="1"/>
          </p:cNvPicPr>
          <p:nvPr/>
        </p:nvPicPr>
        <p:blipFill>
          <a:blip r:embed="rId2"/>
          <a:stretch>
            <a:fillRect/>
          </a:stretch>
        </p:blipFill>
        <p:spPr>
          <a:xfrm>
            <a:off x="0" y="835926"/>
            <a:ext cx="9144000" cy="4442227"/>
          </a:xfrm>
          <a:prstGeom prst="rect">
            <a:avLst/>
          </a:prstGeom>
        </p:spPr>
      </p:pic>
      <p:sp>
        <p:nvSpPr>
          <p:cNvPr id="6" name="Rectangle 5">
            <a:extLst>
              <a:ext uri="{FF2B5EF4-FFF2-40B4-BE49-F238E27FC236}">
                <a16:creationId xmlns:a16="http://schemas.microsoft.com/office/drawing/2014/main" id="{F588EA35-121C-1B40-B51E-DB780C29039A}"/>
              </a:ext>
            </a:extLst>
          </p:cNvPr>
          <p:cNvSpPr/>
          <p:nvPr/>
        </p:nvSpPr>
        <p:spPr>
          <a:xfrm>
            <a:off x="573438" y="1332854"/>
            <a:ext cx="8198603" cy="3440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E7D35674-2B5B-7449-84ED-0A6F636760DF}"/>
              </a:ext>
            </a:extLst>
          </p:cNvPr>
          <p:cNvSpPr/>
          <p:nvPr/>
        </p:nvSpPr>
        <p:spPr>
          <a:xfrm>
            <a:off x="1146875" y="1952786"/>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686AD7-E9FC-9C4F-8CC1-22FF31D4B80C}"/>
              </a:ext>
            </a:extLst>
          </p:cNvPr>
          <p:cNvPicPr>
            <a:picLocks noChangeAspect="1"/>
          </p:cNvPicPr>
          <p:nvPr/>
        </p:nvPicPr>
        <p:blipFill rotWithShape="1">
          <a:blip r:embed="rId2"/>
          <a:srcRect l="83757" t="21362" r="3362" b="66776"/>
          <a:stretch/>
        </p:blipFill>
        <p:spPr>
          <a:xfrm>
            <a:off x="7656163" y="1791037"/>
            <a:ext cx="1177871" cy="526943"/>
          </a:xfrm>
          <a:prstGeom prst="rect">
            <a:avLst/>
          </a:prstGeom>
        </p:spPr>
      </p:pic>
      <p:sp>
        <p:nvSpPr>
          <p:cNvPr id="9" name="Oval 8">
            <a:extLst>
              <a:ext uri="{FF2B5EF4-FFF2-40B4-BE49-F238E27FC236}">
                <a16:creationId xmlns:a16="http://schemas.microsoft.com/office/drawing/2014/main" id="{8C9A3C44-BFBA-D742-8D3A-0BDDDBFFC746}"/>
              </a:ext>
            </a:extLst>
          </p:cNvPr>
          <p:cNvSpPr/>
          <p:nvPr/>
        </p:nvSpPr>
        <p:spPr>
          <a:xfrm>
            <a:off x="1332854" y="2991173"/>
            <a:ext cx="1255363" cy="871779"/>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C889A8-A2E8-7F42-8177-6FD9DB30AC8E}"/>
              </a:ext>
            </a:extLst>
          </p:cNvPr>
          <p:cNvSpPr/>
          <p:nvPr/>
        </p:nvSpPr>
        <p:spPr>
          <a:xfrm>
            <a:off x="4572000" y="2533327"/>
            <a:ext cx="1908875" cy="1329625"/>
          </a:xfrm>
          <a:prstGeom prst="ellipse">
            <a:avLst/>
          </a:prstGeom>
          <a:solidFill>
            <a:schemeClr val="accent3">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5873C5-24B8-0940-8EAC-C0C0B94BEAC9}"/>
              </a:ext>
            </a:extLst>
          </p:cNvPr>
          <p:cNvSpPr txBox="1"/>
          <p:nvPr/>
        </p:nvSpPr>
        <p:spPr>
          <a:xfrm>
            <a:off x="2666808" y="1027348"/>
            <a:ext cx="2859629" cy="830997"/>
          </a:xfrm>
          <a:prstGeom prst="rect">
            <a:avLst/>
          </a:prstGeom>
          <a:solidFill>
            <a:schemeClr val="bg1"/>
          </a:solidFill>
          <a:ln>
            <a:noFill/>
          </a:ln>
        </p:spPr>
        <p:txBody>
          <a:bodyPr wrap="square" rtlCol="0">
            <a:spAutoFit/>
          </a:bodyPr>
          <a:lstStyle/>
          <a:p>
            <a:r>
              <a:rPr lang="en-US" sz="2400" b="1" dirty="0"/>
              <a:t>Regions of unreliable GPS location</a:t>
            </a:r>
          </a:p>
        </p:txBody>
      </p:sp>
      <p:cxnSp>
        <p:nvCxnSpPr>
          <p:cNvPr id="16" name="Straight Arrow Connector 15">
            <a:extLst>
              <a:ext uri="{FF2B5EF4-FFF2-40B4-BE49-F238E27FC236}">
                <a16:creationId xmlns:a16="http://schemas.microsoft.com/office/drawing/2014/main" id="{F6D433A3-AB6A-A840-AE3D-E61E09752D62}"/>
              </a:ext>
            </a:extLst>
          </p:cNvPr>
          <p:cNvCxnSpPr>
            <a:cxnSpLocks/>
          </p:cNvCxnSpPr>
          <p:nvPr/>
        </p:nvCxnSpPr>
        <p:spPr>
          <a:xfrm flipH="1">
            <a:off x="2010797" y="1917075"/>
            <a:ext cx="1258725" cy="983772"/>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A83762-7528-F74D-88D1-30DC98881830}"/>
              </a:ext>
            </a:extLst>
          </p:cNvPr>
          <p:cNvCxnSpPr>
            <a:cxnSpLocks/>
          </p:cNvCxnSpPr>
          <p:nvPr/>
        </p:nvCxnSpPr>
        <p:spPr>
          <a:xfrm>
            <a:off x="4230417" y="1947522"/>
            <a:ext cx="873973" cy="563539"/>
          </a:xfrm>
          <a:prstGeom prst="straightConnector1">
            <a:avLst/>
          </a:pr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B5D472B-DBF6-CB44-86D0-1B59431DF59C}"/>
              </a:ext>
            </a:extLst>
          </p:cNvPr>
          <p:cNvSpPr>
            <a:spLocks noGrp="1"/>
          </p:cNvSpPr>
          <p:nvPr>
            <p:ph type="sldNum" sz="quarter" idx="12"/>
          </p:nvPr>
        </p:nvSpPr>
        <p:spPr/>
        <p:txBody>
          <a:bodyPr/>
          <a:lstStyle/>
          <a:p>
            <a:fld id="{3908DE9A-9F1E-E241-AE61-67432D23D3F3}" type="slidenum">
              <a:rPr lang="en-US" smtClean="0"/>
              <a:t>64</a:t>
            </a:fld>
            <a:endParaRPr lang="en-US"/>
          </a:p>
        </p:txBody>
      </p:sp>
    </p:spTree>
    <p:extLst>
      <p:ext uri="{BB962C8B-B14F-4D97-AF65-F5344CB8AC3E}">
        <p14:creationId xmlns:p14="http://schemas.microsoft.com/office/powerpoint/2010/main" val="26161641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BDCF8-F936-5140-AA03-B278798F86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Dead reckoning</a:t>
            </a:r>
          </a:p>
        </p:txBody>
      </p:sp>
      <p:pic>
        <p:nvPicPr>
          <p:cNvPr id="2" name="Picture 1">
            <a:extLst>
              <a:ext uri="{FF2B5EF4-FFF2-40B4-BE49-F238E27FC236}">
                <a16:creationId xmlns:a16="http://schemas.microsoft.com/office/drawing/2014/main" id="{947781BD-D2AD-EB4F-B330-3CEE009D452F}"/>
              </a:ext>
            </a:extLst>
          </p:cNvPr>
          <p:cNvPicPr>
            <a:picLocks noChangeAspect="1"/>
          </p:cNvPicPr>
          <p:nvPr/>
        </p:nvPicPr>
        <p:blipFill>
          <a:blip r:embed="rId2"/>
          <a:stretch>
            <a:fillRect/>
          </a:stretch>
        </p:blipFill>
        <p:spPr>
          <a:xfrm>
            <a:off x="0" y="835926"/>
            <a:ext cx="9144000" cy="4442227"/>
          </a:xfrm>
          <a:prstGeom prst="rect">
            <a:avLst/>
          </a:prstGeom>
        </p:spPr>
      </p:pic>
      <p:sp>
        <p:nvSpPr>
          <p:cNvPr id="4" name="TextBox 3">
            <a:extLst>
              <a:ext uri="{FF2B5EF4-FFF2-40B4-BE49-F238E27FC236}">
                <a16:creationId xmlns:a16="http://schemas.microsoft.com/office/drawing/2014/main" id="{E35C363C-47CF-304C-B97A-4A0949885F1C}"/>
              </a:ext>
            </a:extLst>
          </p:cNvPr>
          <p:cNvSpPr txBox="1"/>
          <p:nvPr/>
        </p:nvSpPr>
        <p:spPr>
          <a:xfrm>
            <a:off x="1208555" y="5791241"/>
            <a:ext cx="6650689" cy="461665"/>
          </a:xfrm>
          <a:prstGeom prst="rect">
            <a:avLst/>
          </a:prstGeom>
          <a:solidFill>
            <a:schemeClr val="tx1">
              <a:lumMod val="50000"/>
              <a:lumOff val="50000"/>
            </a:schemeClr>
          </a:solidFill>
          <a:ln>
            <a:noFill/>
          </a:ln>
        </p:spPr>
        <p:txBody>
          <a:bodyPr wrap="square" rtlCol="0">
            <a:spAutoFit/>
          </a:bodyPr>
          <a:lstStyle/>
          <a:p>
            <a:pPr algn="ctr"/>
            <a:r>
              <a:rPr lang="en-US" sz="2400" b="1" dirty="0">
                <a:solidFill>
                  <a:schemeClr val="bg1"/>
                </a:solidFill>
              </a:rPr>
              <a:t>Track movements with inertial sensors</a:t>
            </a:r>
          </a:p>
        </p:txBody>
      </p:sp>
      <p:sp>
        <p:nvSpPr>
          <p:cNvPr id="7" name="Freeform 6">
            <a:extLst>
              <a:ext uri="{FF2B5EF4-FFF2-40B4-BE49-F238E27FC236}">
                <a16:creationId xmlns:a16="http://schemas.microsoft.com/office/drawing/2014/main" id="{048E30C8-DC9F-1843-B007-FF5DD9A40A6F}"/>
              </a:ext>
            </a:extLst>
          </p:cNvPr>
          <p:cNvSpPr/>
          <p:nvPr/>
        </p:nvSpPr>
        <p:spPr>
          <a:xfrm rot="21311791">
            <a:off x="1201764" y="1361242"/>
            <a:ext cx="6664271" cy="2169763"/>
          </a:xfrm>
          <a:custGeom>
            <a:avLst/>
            <a:gdLst>
              <a:gd name="connsiteX0" fmla="*/ 0 w 6664271"/>
              <a:gd name="connsiteY0" fmla="*/ 2169763 h 2169763"/>
              <a:gd name="connsiteX1" fmla="*/ 1394847 w 6664271"/>
              <a:gd name="connsiteY1" fmla="*/ 976394 h 2169763"/>
              <a:gd name="connsiteX2" fmla="*/ 3471620 w 6664271"/>
              <a:gd name="connsiteY2" fmla="*/ 1906292 h 2169763"/>
              <a:gd name="connsiteX3" fmla="*/ 5114440 w 6664271"/>
              <a:gd name="connsiteY3" fmla="*/ 1131377 h 2169763"/>
              <a:gd name="connsiteX4" fmla="*/ 6664271 w 6664271"/>
              <a:gd name="connsiteY4" fmla="*/ 0 h 216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271" h="2169763">
                <a:moveTo>
                  <a:pt x="0" y="2169763"/>
                </a:moveTo>
                <a:lnTo>
                  <a:pt x="1394847" y="976394"/>
                </a:lnTo>
                <a:lnTo>
                  <a:pt x="3471620" y="1906292"/>
                </a:lnTo>
                <a:lnTo>
                  <a:pt x="5114440" y="1131377"/>
                </a:lnTo>
                <a:lnTo>
                  <a:pt x="6664271"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A3C8DB-3DF7-EE41-B7A0-E97629D3A79D}"/>
              </a:ext>
            </a:extLst>
          </p:cNvPr>
          <p:cNvSpPr txBox="1"/>
          <p:nvPr/>
        </p:nvSpPr>
        <p:spPr>
          <a:xfrm>
            <a:off x="3728024" y="1086024"/>
            <a:ext cx="3211044" cy="461665"/>
          </a:xfrm>
          <a:prstGeom prst="rect">
            <a:avLst/>
          </a:prstGeom>
          <a:solidFill>
            <a:srgbClr val="FF0000"/>
          </a:solidFill>
          <a:ln>
            <a:noFill/>
          </a:ln>
        </p:spPr>
        <p:txBody>
          <a:bodyPr wrap="square" rtlCol="0">
            <a:spAutoFit/>
          </a:bodyPr>
          <a:lstStyle/>
          <a:p>
            <a:pPr algn="ctr"/>
            <a:r>
              <a:rPr lang="en-US" sz="2400" b="1" dirty="0">
                <a:solidFill>
                  <a:schemeClr val="bg1"/>
                </a:solidFill>
              </a:rPr>
              <a:t>Location estimate drifts</a:t>
            </a:r>
          </a:p>
        </p:txBody>
      </p:sp>
      <p:sp>
        <p:nvSpPr>
          <p:cNvPr id="9" name="TextBox 8">
            <a:extLst>
              <a:ext uri="{FF2B5EF4-FFF2-40B4-BE49-F238E27FC236}">
                <a16:creationId xmlns:a16="http://schemas.microsoft.com/office/drawing/2014/main" id="{ED1EC088-B8C6-6741-82EF-69A54A60CEDF}"/>
              </a:ext>
            </a:extLst>
          </p:cNvPr>
          <p:cNvSpPr txBox="1"/>
          <p:nvPr/>
        </p:nvSpPr>
        <p:spPr>
          <a:xfrm>
            <a:off x="0" y="3093621"/>
            <a:ext cx="9144000" cy="1077218"/>
          </a:xfrm>
          <a:prstGeom prst="rect">
            <a:avLst/>
          </a:prstGeom>
          <a:solidFill>
            <a:schemeClr val="accent2">
              <a:lumMod val="75000"/>
            </a:schemeClr>
          </a:solidFill>
        </p:spPr>
        <p:txBody>
          <a:bodyPr wrap="square" rtlCol="0">
            <a:spAutoFit/>
          </a:bodyPr>
          <a:lstStyle/>
          <a:p>
            <a:pPr algn="ctr"/>
            <a:r>
              <a:rPr lang="en-US" sz="3200" dirty="0">
                <a:solidFill>
                  <a:schemeClr val="bg1"/>
                </a:solidFill>
              </a:rPr>
              <a:t>-- Use reliable GPS estimates to correct inertial drift</a:t>
            </a:r>
          </a:p>
          <a:p>
            <a:pPr algn="ctr"/>
            <a:r>
              <a:rPr lang="en-US" sz="3200" dirty="0">
                <a:solidFill>
                  <a:schemeClr val="bg1"/>
                </a:solidFill>
              </a:rPr>
              <a:t>-- Use inertial dead-reckoning in GPS regions</a:t>
            </a:r>
          </a:p>
        </p:txBody>
      </p:sp>
      <p:sp>
        <p:nvSpPr>
          <p:cNvPr id="5" name="Slide Number Placeholder 4">
            <a:extLst>
              <a:ext uri="{FF2B5EF4-FFF2-40B4-BE49-F238E27FC236}">
                <a16:creationId xmlns:a16="http://schemas.microsoft.com/office/drawing/2014/main" id="{C6B443BC-780A-C94D-9ABD-35518F98F407}"/>
              </a:ext>
            </a:extLst>
          </p:cNvPr>
          <p:cNvSpPr>
            <a:spLocks noGrp="1"/>
          </p:cNvSpPr>
          <p:nvPr>
            <p:ph type="sldNum" sz="quarter" idx="12"/>
          </p:nvPr>
        </p:nvSpPr>
        <p:spPr/>
        <p:txBody>
          <a:bodyPr/>
          <a:lstStyle/>
          <a:p>
            <a:fld id="{3908DE9A-9F1E-E241-AE61-67432D23D3F3}" type="slidenum">
              <a:rPr lang="en-US" smtClean="0"/>
              <a:t>65</a:t>
            </a:fld>
            <a:endParaRPr lang="en-US"/>
          </a:p>
        </p:txBody>
      </p:sp>
    </p:spTree>
    <p:extLst>
      <p:ext uri="{BB962C8B-B14F-4D97-AF65-F5344CB8AC3E}">
        <p14:creationId xmlns:p14="http://schemas.microsoft.com/office/powerpoint/2010/main" val="22163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20AF6-C971-964C-A608-14B5589AF763}"/>
              </a:ext>
            </a:extLst>
          </p:cNvPr>
          <p:cNvSpPr>
            <a:spLocks noGrp="1"/>
          </p:cNvSpPr>
          <p:nvPr>
            <p:ph type="sldNum" sz="quarter" idx="12"/>
          </p:nvPr>
        </p:nvSpPr>
        <p:spPr/>
        <p:txBody>
          <a:bodyPr/>
          <a:lstStyle/>
          <a:p>
            <a:fld id="{3908DE9A-9F1E-E241-AE61-67432D23D3F3}" type="slidenum">
              <a:rPr lang="en-US" smtClean="0"/>
              <a:t>66</a:t>
            </a:fld>
            <a:endParaRPr lang="en-US"/>
          </a:p>
        </p:txBody>
      </p:sp>
      <p:sp>
        <p:nvSpPr>
          <p:cNvPr id="3" name="TextBox 2">
            <a:extLst>
              <a:ext uri="{FF2B5EF4-FFF2-40B4-BE49-F238E27FC236}">
                <a16:creationId xmlns:a16="http://schemas.microsoft.com/office/drawing/2014/main" id="{C22ABDD8-26C4-234A-9B47-850E648B2B6C}"/>
              </a:ext>
            </a:extLst>
          </p:cNvPr>
          <p:cNvSpPr txBox="1"/>
          <p:nvPr/>
        </p:nvSpPr>
        <p:spPr>
          <a:xfrm>
            <a:off x="0" y="3098512"/>
            <a:ext cx="9144000" cy="584775"/>
          </a:xfrm>
          <a:prstGeom prst="rect">
            <a:avLst/>
          </a:prstGeom>
          <a:solidFill>
            <a:schemeClr val="bg1">
              <a:lumMod val="50000"/>
            </a:schemeClr>
          </a:solidFill>
        </p:spPr>
        <p:txBody>
          <a:bodyPr wrap="square" rtlCol="0">
            <a:spAutoFit/>
          </a:bodyPr>
          <a:lstStyle/>
          <a:p>
            <a:pPr algn="ctr"/>
            <a:r>
              <a:rPr lang="en-US" sz="3200" dirty="0">
                <a:solidFill>
                  <a:schemeClr val="bg1"/>
                </a:solidFill>
              </a:rPr>
              <a:t>Summary of localization techniques</a:t>
            </a:r>
          </a:p>
        </p:txBody>
      </p:sp>
    </p:spTree>
    <p:extLst>
      <p:ext uri="{BB962C8B-B14F-4D97-AF65-F5344CB8AC3E}">
        <p14:creationId xmlns:p14="http://schemas.microsoft.com/office/powerpoint/2010/main" val="2641203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658C8E-82F0-E949-A3FC-00983EAAB863}"/>
              </a:ext>
            </a:extLst>
          </p:cNvPr>
          <p:cNvSpPr>
            <a:spLocks noGrp="1"/>
          </p:cNvSpPr>
          <p:nvPr>
            <p:ph type="sldNum" sz="quarter" idx="12"/>
          </p:nvPr>
        </p:nvSpPr>
        <p:spPr/>
        <p:txBody>
          <a:bodyPr/>
          <a:lstStyle/>
          <a:p>
            <a:fld id="{3908DE9A-9F1E-E241-AE61-67432D23D3F3}" type="slidenum">
              <a:rPr lang="en-US" smtClean="0"/>
              <a:t>67</a:t>
            </a:fld>
            <a:endParaRPr lang="en-US"/>
          </a:p>
        </p:txBody>
      </p:sp>
      <p:sp>
        <p:nvSpPr>
          <p:cNvPr id="3" name="TextBox 2">
            <a:extLst>
              <a:ext uri="{FF2B5EF4-FFF2-40B4-BE49-F238E27FC236}">
                <a16:creationId xmlns:a16="http://schemas.microsoft.com/office/drawing/2014/main" id="{C4E7711D-A6BB-4845-B668-50D2EB469167}"/>
              </a:ext>
            </a:extLst>
          </p:cNvPr>
          <p:cNvSpPr txBox="1"/>
          <p:nvPr/>
        </p:nvSpPr>
        <p:spPr>
          <a:xfrm>
            <a:off x="14282" y="6456367"/>
            <a:ext cx="7215187" cy="369332"/>
          </a:xfrm>
          <a:prstGeom prst="rect">
            <a:avLst/>
          </a:prstGeom>
          <a:noFill/>
        </p:spPr>
        <p:txBody>
          <a:bodyPr wrap="square" rtlCol="0">
            <a:spAutoFit/>
          </a:bodyPr>
          <a:lstStyle/>
          <a:p>
            <a:r>
              <a:rPr lang="en-US" dirty="0"/>
              <a:t>[Ref] http://</a:t>
            </a:r>
            <a:r>
              <a:rPr lang="en-US" dirty="0" err="1"/>
              <a:t>downloads.hindawi.com</a:t>
            </a:r>
            <a:r>
              <a:rPr lang="en-US" dirty="0"/>
              <a:t>/journals/</a:t>
            </a:r>
            <a:r>
              <a:rPr lang="en-US" dirty="0" err="1"/>
              <a:t>jcnc</a:t>
            </a:r>
            <a:r>
              <a:rPr lang="en-US" dirty="0"/>
              <a:t>/2013/185138.pdf</a:t>
            </a:r>
          </a:p>
        </p:txBody>
      </p:sp>
      <p:pic>
        <p:nvPicPr>
          <p:cNvPr id="4" name="Picture 3">
            <a:extLst>
              <a:ext uri="{FF2B5EF4-FFF2-40B4-BE49-F238E27FC236}">
                <a16:creationId xmlns:a16="http://schemas.microsoft.com/office/drawing/2014/main" id="{E4C44A86-5590-F147-9DAF-99F44D85906C}"/>
              </a:ext>
            </a:extLst>
          </p:cNvPr>
          <p:cNvPicPr>
            <a:picLocks noChangeAspect="1"/>
          </p:cNvPicPr>
          <p:nvPr/>
        </p:nvPicPr>
        <p:blipFill>
          <a:blip r:embed="rId2"/>
          <a:stretch>
            <a:fillRect/>
          </a:stretch>
        </p:blipFill>
        <p:spPr>
          <a:xfrm>
            <a:off x="1252682" y="818359"/>
            <a:ext cx="6638636" cy="5588000"/>
          </a:xfrm>
          <a:prstGeom prst="rect">
            <a:avLst/>
          </a:prstGeom>
        </p:spPr>
      </p:pic>
      <p:sp>
        <p:nvSpPr>
          <p:cNvPr id="5" name="TextBox 4">
            <a:extLst>
              <a:ext uri="{FF2B5EF4-FFF2-40B4-BE49-F238E27FC236}">
                <a16:creationId xmlns:a16="http://schemas.microsoft.com/office/drawing/2014/main" id="{4AA6C3B1-4F88-0946-82DD-E323863A688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a:t>
            </a:r>
          </a:p>
        </p:txBody>
      </p:sp>
      <p:sp>
        <p:nvSpPr>
          <p:cNvPr id="6" name="Rectangle 5">
            <a:extLst>
              <a:ext uri="{FF2B5EF4-FFF2-40B4-BE49-F238E27FC236}">
                <a16:creationId xmlns:a16="http://schemas.microsoft.com/office/drawing/2014/main" id="{D8430E0C-BF4C-9D4D-A279-F0487D04AAB4}"/>
              </a:ext>
            </a:extLst>
          </p:cNvPr>
          <p:cNvSpPr/>
          <p:nvPr/>
        </p:nvSpPr>
        <p:spPr>
          <a:xfrm>
            <a:off x="1114425" y="2000252"/>
            <a:ext cx="7215188" cy="147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FFBCAF-494B-8B49-9EC9-D013470F064B}"/>
              </a:ext>
            </a:extLst>
          </p:cNvPr>
          <p:cNvSpPr/>
          <p:nvPr/>
        </p:nvSpPr>
        <p:spPr>
          <a:xfrm>
            <a:off x="1114425" y="3469262"/>
            <a:ext cx="7215188" cy="1361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D234F8B-1FD2-4240-B70C-BD5500605107}"/>
              </a:ext>
            </a:extLst>
          </p:cNvPr>
          <p:cNvGrpSpPr/>
          <p:nvPr/>
        </p:nvGrpSpPr>
        <p:grpSpPr>
          <a:xfrm>
            <a:off x="1114425" y="4074453"/>
            <a:ext cx="7215188" cy="2228365"/>
            <a:chOff x="1114425" y="4074453"/>
            <a:chExt cx="7215188" cy="2228365"/>
          </a:xfrm>
          <a:solidFill>
            <a:schemeClr val="bg1"/>
          </a:solidFill>
        </p:grpSpPr>
        <p:sp>
          <p:nvSpPr>
            <p:cNvPr id="9" name="Rectangle 8">
              <a:extLst>
                <a:ext uri="{FF2B5EF4-FFF2-40B4-BE49-F238E27FC236}">
                  <a16:creationId xmlns:a16="http://schemas.microsoft.com/office/drawing/2014/main" id="{31DA35AC-714F-DF4F-9CED-A72F80E0F061}"/>
                </a:ext>
              </a:extLst>
            </p:cNvPr>
            <p:cNvSpPr/>
            <p:nvPr/>
          </p:nvSpPr>
          <p:spPr>
            <a:xfrm>
              <a:off x="1114425" y="4831206"/>
              <a:ext cx="7215188" cy="14716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8287ED-1E82-3D4E-B786-2CF8085C67E8}"/>
                </a:ext>
              </a:extLst>
            </p:cNvPr>
            <p:cNvSpPr/>
            <p:nvPr/>
          </p:nvSpPr>
          <p:spPr>
            <a:xfrm>
              <a:off x="1114426" y="4074453"/>
              <a:ext cx="1757362" cy="19132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74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68</a:t>
            </a:fld>
            <a:endParaRPr lang="en-US"/>
          </a:p>
        </p:txBody>
      </p:sp>
      <p:pic>
        <p:nvPicPr>
          <p:cNvPr id="5" name="Picture 4">
            <a:extLst>
              <a:ext uri="{FF2B5EF4-FFF2-40B4-BE49-F238E27FC236}">
                <a16:creationId xmlns:a16="http://schemas.microsoft.com/office/drawing/2014/main" id="{676B5656-D1E1-B941-BAA5-EEBA51903028}"/>
              </a:ext>
            </a:extLst>
          </p:cNvPr>
          <p:cNvPicPr>
            <a:picLocks noChangeAspect="1"/>
          </p:cNvPicPr>
          <p:nvPr/>
        </p:nvPicPr>
        <p:blipFill>
          <a:blip r:embed="rId2"/>
          <a:stretch>
            <a:fillRect/>
          </a:stretch>
        </p:blipFill>
        <p:spPr>
          <a:xfrm>
            <a:off x="0" y="950913"/>
            <a:ext cx="6638636" cy="5588000"/>
          </a:xfrm>
          <a:prstGeom prst="rect">
            <a:avLst/>
          </a:prstGeom>
        </p:spPr>
      </p:pic>
      <p:grpSp>
        <p:nvGrpSpPr>
          <p:cNvPr id="8" name="Group 7">
            <a:extLst>
              <a:ext uri="{FF2B5EF4-FFF2-40B4-BE49-F238E27FC236}">
                <a16:creationId xmlns:a16="http://schemas.microsoft.com/office/drawing/2014/main" id="{2C0A808B-02DC-5D4A-BE09-0EC743D55926}"/>
              </a:ext>
            </a:extLst>
          </p:cNvPr>
          <p:cNvGrpSpPr/>
          <p:nvPr/>
        </p:nvGrpSpPr>
        <p:grpSpPr>
          <a:xfrm>
            <a:off x="6757987" y="2657477"/>
            <a:ext cx="2200275" cy="957263"/>
            <a:chOff x="6757987" y="2657477"/>
            <a:chExt cx="2200275" cy="957263"/>
          </a:xfrm>
        </p:grpSpPr>
        <p:sp>
          <p:nvSpPr>
            <p:cNvPr id="6" name="Rounded Rectangle 5">
              <a:extLst>
                <a:ext uri="{FF2B5EF4-FFF2-40B4-BE49-F238E27FC236}">
                  <a16:creationId xmlns:a16="http://schemas.microsoft.com/office/drawing/2014/main" id="{A957994B-03C8-F44D-AC44-3696F114E248}"/>
                </a:ext>
              </a:extLst>
            </p:cNvPr>
            <p:cNvSpPr/>
            <p:nvPr/>
          </p:nvSpPr>
          <p:spPr>
            <a:xfrm>
              <a:off x="6757987" y="2657477"/>
              <a:ext cx="2200275" cy="957263"/>
            </a:xfrm>
            <a:prstGeom prst="roundRect">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024C16-FE10-514D-BDB2-AA5CFBEA0C68}"/>
                </a:ext>
              </a:extLst>
            </p:cNvPr>
            <p:cNvSpPr txBox="1"/>
            <p:nvPr/>
          </p:nvSpPr>
          <p:spPr>
            <a:xfrm>
              <a:off x="6757987" y="2971803"/>
              <a:ext cx="2200275" cy="369332"/>
            </a:xfrm>
            <a:prstGeom prst="rect">
              <a:avLst/>
            </a:prstGeom>
            <a:noFill/>
          </p:spPr>
          <p:txBody>
            <a:bodyPr wrap="square" rtlCol="0">
              <a:spAutoFit/>
            </a:bodyPr>
            <a:lstStyle/>
            <a:p>
              <a:pPr algn="ctr"/>
              <a:r>
                <a:rPr lang="en-US" dirty="0"/>
                <a:t>Inertial tracking</a:t>
              </a:r>
            </a:p>
          </p:txBody>
        </p:sp>
      </p:grpSp>
      <p:sp>
        <p:nvSpPr>
          <p:cNvPr id="9" name="TextBox 8">
            <a:extLst>
              <a:ext uri="{FF2B5EF4-FFF2-40B4-BE49-F238E27FC236}">
                <a16:creationId xmlns:a16="http://schemas.microsoft.com/office/drawing/2014/main" id="{4AB629F6-72B7-6F49-905B-077194D6D84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a:t>
            </a:r>
          </a:p>
        </p:txBody>
      </p:sp>
    </p:spTree>
    <p:extLst>
      <p:ext uri="{BB962C8B-B14F-4D97-AF65-F5344CB8AC3E}">
        <p14:creationId xmlns:p14="http://schemas.microsoft.com/office/powerpoint/2010/main" val="1978640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69</a:t>
            </a:fld>
            <a:endParaRPr lang="en-US"/>
          </a:p>
        </p:txBody>
      </p:sp>
      <p:pic>
        <p:nvPicPr>
          <p:cNvPr id="3" name="Picture 2">
            <a:extLst>
              <a:ext uri="{FF2B5EF4-FFF2-40B4-BE49-F238E27FC236}">
                <a16:creationId xmlns:a16="http://schemas.microsoft.com/office/drawing/2014/main" id="{92EE93EA-CDDC-F340-965E-7A804925D215}"/>
              </a:ext>
            </a:extLst>
          </p:cNvPr>
          <p:cNvPicPr>
            <a:picLocks noChangeAspect="1"/>
          </p:cNvPicPr>
          <p:nvPr/>
        </p:nvPicPr>
        <p:blipFill>
          <a:blip r:embed="rId2"/>
          <a:stretch>
            <a:fillRect/>
          </a:stretch>
        </p:blipFill>
        <p:spPr>
          <a:xfrm>
            <a:off x="0" y="1502664"/>
            <a:ext cx="9144001" cy="3852672"/>
          </a:xfrm>
          <a:prstGeom prst="rect">
            <a:avLst/>
          </a:prstGeom>
        </p:spPr>
      </p:pic>
      <p:sp>
        <p:nvSpPr>
          <p:cNvPr id="6" name="TextBox 5">
            <a:extLst>
              <a:ext uri="{FF2B5EF4-FFF2-40B4-BE49-F238E27FC236}">
                <a16:creationId xmlns:a16="http://schemas.microsoft.com/office/drawing/2014/main" id="{A3AA0DBE-6785-DF42-B9C2-2CD11CDA6DB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Proximity</a:t>
            </a:r>
          </a:p>
        </p:txBody>
      </p:sp>
    </p:spTree>
    <p:extLst>
      <p:ext uri="{BB962C8B-B14F-4D97-AF65-F5344CB8AC3E}">
        <p14:creationId xmlns:p14="http://schemas.microsoft.com/office/powerpoint/2010/main" val="425903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956AE3-1A9B-2E4B-982C-252A7C9D3630}"/>
              </a:ext>
            </a:extLst>
          </p:cNvPr>
          <p:cNvPicPr>
            <a:picLocks noChangeAspect="1"/>
          </p:cNvPicPr>
          <p:nvPr/>
        </p:nvPicPr>
        <p:blipFill>
          <a:blip r:embed="rId2"/>
          <a:stretch>
            <a:fillRect/>
          </a:stretch>
        </p:blipFill>
        <p:spPr>
          <a:xfrm>
            <a:off x="2133600" y="1752600"/>
            <a:ext cx="4876800" cy="3352800"/>
          </a:xfrm>
          <a:prstGeom prst="rect">
            <a:avLst/>
          </a:prstGeom>
        </p:spPr>
      </p:pic>
      <p:pic>
        <p:nvPicPr>
          <p:cNvPr id="8" name="Picture 7">
            <a:extLst>
              <a:ext uri="{FF2B5EF4-FFF2-40B4-BE49-F238E27FC236}">
                <a16:creationId xmlns:a16="http://schemas.microsoft.com/office/drawing/2014/main" id="{95AFCF78-3343-1842-A1C3-36834DB896A1}"/>
              </a:ext>
            </a:extLst>
          </p:cNvPr>
          <p:cNvPicPr>
            <a:picLocks noChangeAspect="1"/>
          </p:cNvPicPr>
          <p:nvPr/>
        </p:nvPicPr>
        <p:blipFill>
          <a:blip r:embed="rId3"/>
          <a:stretch>
            <a:fillRect/>
          </a:stretch>
        </p:blipFill>
        <p:spPr>
          <a:xfrm>
            <a:off x="0" y="118872"/>
            <a:ext cx="9144000" cy="6620256"/>
          </a:xfrm>
          <a:prstGeom prst="rect">
            <a:avLst/>
          </a:prstGeom>
        </p:spPr>
      </p:pic>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Slide Number Placeholder 2">
            <a:extLst>
              <a:ext uri="{FF2B5EF4-FFF2-40B4-BE49-F238E27FC236}">
                <a16:creationId xmlns:a16="http://schemas.microsoft.com/office/drawing/2014/main" id="{2548070F-6A7D-CC47-976B-F49305C1262C}"/>
              </a:ext>
            </a:extLst>
          </p:cNvPr>
          <p:cNvSpPr>
            <a:spLocks noGrp="1"/>
          </p:cNvSpPr>
          <p:nvPr>
            <p:ph type="sldNum" sz="quarter" idx="12"/>
          </p:nvPr>
        </p:nvSpPr>
        <p:spPr/>
        <p:txBody>
          <a:bodyPr/>
          <a:lstStyle/>
          <a:p>
            <a:fld id="{3908DE9A-9F1E-E241-AE61-67432D23D3F3}" type="slidenum">
              <a:rPr lang="en-US" smtClean="0"/>
              <a:t>7</a:t>
            </a:fld>
            <a:endParaRPr lang="en-US"/>
          </a:p>
        </p:txBody>
      </p:sp>
    </p:spTree>
    <p:extLst>
      <p:ext uri="{BB962C8B-B14F-4D97-AF65-F5344CB8AC3E}">
        <p14:creationId xmlns:p14="http://schemas.microsoft.com/office/powerpoint/2010/main" val="1793263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70</a:t>
            </a:fld>
            <a:endParaRPr lang="en-US"/>
          </a:p>
        </p:txBody>
      </p:sp>
      <p:sp>
        <p:nvSpPr>
          <p:cNvPr id="6" name="TextBox 5">
            <a:extLst>
              <a:ext uri="{FF2B5EF4-FFF2-40B4-BE49-F238E27FC236}">
                <a16:creationId xmlns:a16="http://schemas.microsoft.com/office/drawing/2014/main" id="{A3AA0DBE-6785-DF42-B9C2-2CD11CDA6DB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pic>
        <p:nvPicPr>
          <p:cNvPr id="4" name="Picture 3">
            <a:extLst>
              <a:ext uri="{FF2B5EF4-FFF2-40B4-BE49-F238E27FC236}">
                <a16:creationId xmlns:a16="http://schemas.microsoft.com/office/drawing/2014/main" id="{852267ED-FF11-FB4A-B1EE-1F94AD4D264B}"/>
              </a:ext>
            </a:extLst>
          </p:cNvPr>
          <p:cNvPicPr>
            <a:picLocks noChangeAspect="1"/>
          </p:cNvPicPr>
          <p:nvPr/>
        </p:nvPicPr>
        <p:blipFill>
          <a:blip r:embed="rId2"/>
          <a:stretch>
            <a:fillRect/>
          </a:stretch>
        </p:blipFill>
        <p:spPr>
          <a:xfrm>
            <a:off x="0" y="2200243"/>
            <a:ext cx="9144000" cy="2457514"/>
          </a:xfrm>
          <a:prstGeom prst="rect">
            <a:avLst/>
          </a:prstGeom>
        </p:spPr>
      </p:pic>
    </p:spTree>
    <p:extLst>
      <p:ext uri="{BB962C8B-B14F-4D97-AF65-F5344CB8AC3E}">
        <p14:creationId xmlns:p14="http://schemas.microsoft.com/office/powerpoint/2010/main" val="1069356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71</a:t>
            </a:fld>
            <a:endParaRPr lang="en-US"/>
          </a:p>
        </p:txBody>
      </p:sp>
      <p:sp>
        <p:nvSpPr>
          <p:cNvPr id="6" name="TextBox 5">
            <a:extLst>
              <a:ext uri="{FF2B5EF4-FFF2-40B4-BE49-F238E27FC236}">
                <a16:creationId xmlns:a16="http://schemas.microsoft.com/office/drawing/2014/main" id="{A3AA0DBE-6785-DF42-B9C2-2CD11CDA6DB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pic>
        <p:nvPicPr>
          <p:cNvPr id="3" name="Picture 2">
            <a:extLst>
              <a:ext uri="{FF2B5EF4-FFF2-40B4-BE49-F238E27FC236}">
                <a16:creationId xmlns:a16="http://schemas.microsoft.com/office/drawing/2014/main" id="{76E000D0-02C3-B64B-B1F6-1B61D3F36A4E}"/>
              </a:ext>
            </a:extLst>
          </p:cNvPr>
          <p:cNvPicPr>
            <a:picLocks noChangeAspect="1"/>
          </p:cNvPicPr>
          <p:nvPr/>
        </p:nvPicPr>
        <p:blipFill>
          <a:blip r:embed="rId2"/>
          <a:stretch>
            <a:fillRect/>
          </a:stretch>
        </p:blipFill>
        <p:spPr>
          <a:xfrm>
            <a:off x="202394" y="1814697"/>
            <a:ext cx="8739213" cy="3228607"/>
          </a:xfrm>
          <a:prstGeom prst="rect">
            <a:avLst/>
          </a:prstGeom>
        </p:spPr>
      </p:pic>
    </p:spTree>
    <p:extLst>
      <p:ext uri="{BB962C8B-B14F-4D97-AF65-F5344CB8AC3E}">
        <p14:creationId xmlns:p14="http://schemas.microsoft.com/office/powerpoint/2010/main" val="1371909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C5A0F-EC58-6645-B739-BB67C3536BEF}"/>
              </a:ext>
            </a:extLst>
          </p:cNvPr>
          <p:cNvSpPr>
            <a:spLocks noGrp="1"/>
          </p:cNvSpPr>
          <p:nvPr>
            <p:ph type="sldNum" sz="quarter" idx="12"/>
          </p:nvPr>
        </p:nvSpPr>
        <p:spPr/>
        <p:txBody>
          <a:bodyPr/>
          <a:lstStyle/>
          <a:p>
            <a:fld id="{3908DE9A-9F1E-E241-AE61-67432D23D3F3}" type="slidenum">
              <a:rPr lang="en-US" smtClean="0"/>
              <a:t>72</a:t>
            </a:fld>
            <a:endParaRPr lang="en-US"/>
          </a:p>
        </p:txBody>
      </p:sp>
      <p:pic>
        <p:nvPicPr>
          <p:cNvPr id="3" name="Picture 2">
            <a:extLst>
              <a:ext uri="{FF2B5EF4-FFF2-40B4-BE49-F238E27FC236}">
                <a16:creationId xmlns:a16="http://schemas.microsoft.com/office/drawing/2014/main" id="{5B78637D-4A28-E044-BC12-CF177F2A403B}"/>
              </a:ext>
            </a:extLst>
          </p:cNvPr>
          <p:cNvPicPr>
            <a:picLocks noChangeAspect="1"/>
          </p:cNvPicPr>
          <p:nvPr/>
        </p:nvPicPr>
        <p:blipFill>
          <a:blip r:embed="rId2"/>
          <a:stretch>
            <a:fillRect/>
          </a:stretch>
        </p:blipFill>
        <p:spPr>
          <a:xfrm>
            <a:off x="28747" y="1675607"/>
            <a:ext cx="4505153" cy="3427412"/>
          </a:xfrm>
          <a:prstGeom prst="rect">
            <a:avLst/>
          </a:prstGeom>
        </p:spPr>
      </p:pic>
      <p:pic>
        <p:nvPicPr>
          <p:cNvPr id="4" name="Picture 3">
            <a:extLst>
              <a:ext uri="{FF2B5EF4-FFF2-40B4-BE49-F238E27FC236}">
                <a16:creationId xmlns:a16="http://schemas.microsoft.com/office/drawing/2014/main" id="{B7B0FFC3-F9B4-3A46-B3BE-0FEECE65ADC3}"/>
              </a:ext>
            </a:extLst>
          </p:cNvPr>
          <p:cNvPicPr>
            <a:picLocks noChangeAspect="1"/>
          </p:cNvPicPr>
          <p:nvPr/>
        </p:nvPicPr>
        <p:blipFill>
          <a:blip r:embed="rId3"/>
          <a:stretch>
            <a:fillRect/>
          </a:stretch>
        </p:blipFill>
        <p:spPr>
          <a:xfrm>
            <a:off x="4158818" y="1575593"/>
            <a:ext cx="4985182" cy="3630613"/>
          </a:xfrm>
          <a:prstGeom prst="rect">
            <a:avLst/>
          </a:prstGeom>
        </p:spPr>
      </p:pic>
      <p:sp>
        <p:nvSpPr>
          <p:cNvPr id="5" name="TextBox 4">
            <a:extLst>
              <a:ext uri="{FF2B5EF4-FFF2-40B4-BE49-F238E27FC236}">
                <a16:creationId xmlns:a16="http://schemas.microsoft.com/office/drawing/2014/main" id="{421AF12E-3FF0-7045-A827-7CE005DE61B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spTree>
    <p:extLst>
      <p:ext uri="{BB962C8B-B14F-4D97-AF65-F5344CB8AC3E}">
        <p14:creationId xmlns:p14="http://schemas.microsoft.com/office/powerpoint/2010/main" val="16830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C5A0F-EC58-6645-B739-BB67C3536BEF}"/>
              </a:ext>
            </a:extLst>
          </p:cNvPr>
          <p:cNvSpPr>
            <a:spLocks noGrp="1"/>
          </p:cNvSpPr>
          <p:nvPr>
            <p:ph type="sldNum" sz="quarter" idx="12"/>
          </p:nvPr>
        </p:nvSpPr>
        <p:spPr/>
        <p:txBody>
          <a:bodyPr/>
          <a:lstStyle/>
          <a:p>
            <a:fld id="{3908DE9A-9F1E-E241-AE61-67432D23D3F3}" type="slidenum">
              <a:rPr lang="en-US" smtClean="0"/>
              <a:t>73</a:t>
            </a:fld>
            <a:endParaRPr lang="en-US"/>
          </a:p>
        </p:txBody>
      </p:sp>
      <p:sp>
        <p:nvSpPr>
          <p:cNvPr id="5" name="TextBox 4">
            <a:extLst>
              <a:ext uri="{FF2B5EF4-FFF2-40B4-BE49-F238E27FC236}">
                <a16:creationId xmlns:a16="http://schemas.microsoft.com/office/drawing/2014/main" id="{421AF12E-3FF0-7045-A827-7CE005DE61B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 Scene analysis</a:t>
            </a:r>
          </a:p>
        </p:txBody>
      </p:sp>
      <p:pic>
        <p:nvPicPr>
          <p:cNvPr id="6" name="Picture 5">
            <a:extLst>
              <a:ext uri="{FF2B5EF4-FFF2-40B4-BE49-F238E27FC236}">
                <a16:creationId xmlns:a16="http://schemas.microsoft.com/office/drawing/2014/main" id="{307CC03A-E96A-7347-A81C-216DEA1ADAE4}"/>
              </a:ext>
            </a:extLst>
          </p:cNvPr>
          <p:cNvPicPr>
            <a:picLocks noChangeAspect="1"/>
          </p:cNvPicPr>
          <p:nvPr/>
        </p:nvPicPr>
        <p:blipFill>
          <a:blip r:embed="rId2"/>
          <a:stretch>
            <a:fillRect/>
          </a:stretch>
        </p:blipFill>
        <p:spPr>
          <a:xfrm>
            <a:off x="415637" y="1172225"/>
            <a:ext cx="8312727" cy="4513551"/>
          </a:xfrm>
          <a:prstGeom prst="rect">
            <a:avLst/>
          </a:prstGeom>
        </p:spPr>
      </p:pic>
    </p:spTree>
    <p:extLst>
      <p:ext uri="{BB962C8B-B14F-4D97-AF65-F5344CB8AC3E}">
        <p14:creationId xmlns:p14="http://schemas.microsoft.com/office/powerpoint/2010/main" val="1010617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6EB2FC-DA2D-3946-99B7-34EA0594BE94}"/>
              </a:ext>
            </a:extLst>
          </p:cNvPr>
          <p:cNvSpPr>
            <a:spLocks noGrp="1"/>
          </p:cNvSpPr>
          <p:nvPr>
            <p:ph type="sldNum" sz="quarter" idx="12"/>
          </p:nvPr>
        </p:nvSpPr>
        <p:spPr/>
        <p:txBody>
          <a:bodyPr/>
          <a:lstStyle/>
          <a:p>
            <a:fld id="{3908DE9A-9F1E-E241-AE61-67432D23D3F3}" type="slidenum">
              <a:rPr lang="en-US" smtClean="0"/>
              <a:t>74</a:t>
            </a:fld>
            <a:endParaRPr lang="en-US"/>
          </a:p>
        </p:txBody>
      </p:sp>
      <p:pic>
        <p:nvPicPr>
          <p:cNvPr id="5" name="Picture 4">
            <a:extLst>
              <a:ext uri="{FF2B5EF4-FFF2-40B4-BE49-F238E27FC236}">
                <a16:creationId xmlns:a16="http://schemas.microsoft.com/office/drawing/2014/main" id="{676B5656-D1E1-B941-BAA5-EEBA51903028}"/>
              </a:ext>
            </a:extLst>
          </p:cNvPr>
          <p:cNvPicPr>
            <a:picLocks noChangeAspect="1"/>
          </p:cNvPicPr>
          <p:nvPr/>
        </p:nvPicPr>
        <p:blipFill>
          <a:blip r:embed="rId2"/>
          <a:stretch>
            <a:fillRect/>
          </a:stretch>
        </p:blipFill>
        <p:spPr>
          <a:xfrm>
            <a:off x="0" y="950913"/>
            <a:ext cx="6638636" cy="5588000"/>
          </a:xfrm>
          <a:prstGeom prst="rect">
            <a:avLst/>
          </a:prstGeom>
        </p:spPr>
      </p:pic>
      <p:grpSp>
        <p:nvGrpSpPr>
          <p:cNvPr id="8" name="Group 7">
            <a:extLst>
              <a:ext uri="{FF2B5EF4-FFF2-40B4-BE49-F238E27FC236}">
                <a16:creationId xmlns:a16="http://schemas.microsoft.com/office/drawing/2014/main" id="{2C0A808B-02DC-5D4A-BE09-0EC743D55926}"/>
              </a:ext>
            </a:extLst>
          </p:cNvPr>
          <p:cNvGrpSpPr/>
          <p:nvPr/>
        </p:nvGrpSpPr>
        <p:grpSpPr>
          <a:xfrm>
            <a:off x="6757987" y="2657477"/>
            <a:ext cx="2200275" cy="957263"/>
            <a:chOff x="6757987" y="2657477"/>
            <a:chExt cx="2200275" cy="957263"/>
          </a:xfrm>
        </p:grpSpPr>
        <p:sp>
          <p:nvSpPr>
            <p:cNvPr id="6" name="Rounded Rectangle 5">
              <a:extLst>
                <a:ext uri="{FF2B5EF4-FFF2-40B4-BE49-F238E27FC236}">
                  <a16:creationId xmlns:a16="http://schemas.microsoft.com/office/drawing/2014/main" id="{A957994B-03C8-F44D-AC44-3696F114E248}"/>
                </a:ext>
              </a:extLst>
            </p:cNvPr>
            <p:cNvSpPr/>
            <p:nvPr/>
          </p:nvSpPr>
          <p:spPr>
            <a:xfrm>
              <a:off x="6757987" y="2657477"/>
              <a:ext cx="2200275" cy="957263"/>
            </a:xfrm>
            <a:prstGeom prst="roundRect">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024C16-FE10-514D-BDB2-AA5CFBEA0C68}"/>
                </a:ext>
              </a:extLst>
            </p:cNvPr>
            <p:cNvSpPr txBox="1"/>
            <p:nvPr/>
          </p:nvSpPr>
          <p:spPr>
            <a:xfrm>
              <a:off x="6757987" y="2971803"/>
              <a:ext cx="2200275" cy="369332"/>
            </a:xfrm>
            <a:prstGeom prst="rect">
              <a:avLst/>
            </a:prstGeom>
            <a:noFill/>
          </p:spPr>
          <p:txBody>
            <a:bodyPr wrap="square" rtlCol="0">
              <a:spAutoFit/>
            </a:bodyPr>
            <a:lstStyle/>
            <a:p>
              <a:pPr algn="ctr"/>
              <a:r>
                <a:rPr lang="en-US" dirty="0"/>
                <a:t>Inertial tracking</a:t>
              </a:r>
            </a:p>
          </p:txBody>
        </p:sp>
      </p:grpSp>
      <p:sp>
        <p:nvSpPr>
          <p:cNvPr id="9" name="TextBox 8">
            <a:extLst>
              <a:ext uri="{FF2B5EF4-FFF2-40B4-BE49-F238E27FC236}">
                <a16:creationId xmlns:a16="http://schemas.microsoft.com/office/drawing/2014/main" id="{4AB629F6-72B7-6F49-905B-077194D6D84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Localization techniques</a:t>
            </a:r>
          </a:p>
        </p:txBody>
      </p:sp>
    </p:spTree>
    <p:extLst>
      <p:ext uri="{BB962C8B-B14F-4D97-AF65-F5344CB8AC3E}">
        <p14:creationId xmlns:p14="http://schemas.microsoft.com/office/powerpoint/2010/main" val="300269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7DC6ED-A181-5644-9CFD-C9F8353B4CC4}"/>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46FC0F48-C63B-A24B-A21D-5F02232C81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cxnSp>
        <p:nvCxnSpPr>
          <p:cNvPr id="6" name="Straight Connector 5">
            <a:extLst>
              <a:ext uri="{FF2B5EF4-FFF2-40B4-BE49-F238E27FC236}">
                <a16:creationId xmlns:a16="http://schemas.microsoft.com/office/drawing/2014/main" id="{D52089C9-70A8-974B-B691-58404BDA9959}"/>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AC74CA-ED22-1C4B-A960-647141663AE5}"/>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4" name="Slide Number Placeholder 3">
            <a:extLst>
              <a:ext uri="{FF2B5EF4-FFF2-40B4-BE49-F238E27FC236}">
                <a16:creationId xmlns:a16="http://schemas.microsoft.com/office/drawing/2014/main" id="{0D6A544E-072D-B84C-908F-8AD3108C297F}"/>
              </a:ext>
            </a:extLst>
          </p:cNvPr>
          <p:cNvSpPr>
            <a:spLocks noGrp="1"/>
          </p:cNvSpPr>
          <p:nvPr>
            <p:ph type="sldNum" sz="quarter" idx="12"/>
          </p:nvPr>
        </p:nvSpPr>
        <p:spPr/>
        <p:txBody>
          <a:bodyPr/>
          <a:lstStyle/>
          <a:p>
            <a:fld id="{3908DE9A-9F1E-E241-AE61-67432D23D3F3}" type="slidenum">
              <a:rPr lang="en-US" smtClean="0"/>
              <a:t>8</a:t>
            </a:fld>
            <a:endParaRPr lang="en-US"/>
          </a:p>
        </p:txBody>
      </p:sp>
    </p:spTree>
    <p:extLst>
      <p:ext uri="{BB962C8B-B14F-4D97-AF65-F5344CB8AC3E}">
        <p14:creationId xmlns:p14="http://schemas.microsoft.com/office/powerpoint/2010/main" val="4057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608CDD-6033-3044-BE12-B3E2FFE84DDC}"/>
              </a:ext>
            </a:extLst>
          </p:cNvPr>
          <p:cNvPicPr>
            <a:picLocks noChangeAspect="1"/>
          </p:cNvPicPr>
          <p:nvPr/>
        </p:nvPicPr>
        <p:blipFill>
          <a:blip r:embed="rId2"/>
          <a:stretch>
            <a:fillRect/>
          </a:stretch>
        </p:blipFill>
        <p:spPr>
          <a:xfrm>
            <a:off x="0" y="118872"/>
            <a:ext cx="9144000" cy="6620256"/>
          </a:xfrm>
          <a:prstGeom prst="rect">
            <a:avLst/>
          </a:prstGeom>
        </p:spPr>
      </p:pic>
      <p:sp>
        <p:nvSpPr>
          <p:cNvPr id="11" name="TextBox 10">
            <a:extLst>
              <a:ext uri="{FF2B5EF4-FFF2-40B4-BE49-F238E27FC236}">
                <a16:creationId xmlns:a16="http://schemas.microsoft.com/office/drawing/2014/main" id="{83CB198E-FED5-FD4B-9DF5-EA0A03B7F0D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cxnSp>
        <p:nvCxnSpPr>
          <p:cNvPr id="12" name="Straight Connector 11">
            <a:extLst>
              <a:ext uri="{FF2B5EF4-FFF2-40B4-BE49-F238E27FC236}">
                <a16:creationId xmlns:a16="http://schemas.microsoft.com/office/drawing/2014/main" id="{24BA1E89-6174-414D-808E-4189C12BD604}"/>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5F242A8-AD4D-4740-B87F-00F8CE6C0057}"/>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CC0C1A73-DF9C-7948-BDAE-2B6886ADF2D6}"/>
              </a:ext>
            </a:extLst>
          </p:cNvPr>
          <p:cNvSpPr>
            <a:spLocks noGrp="1"/>
          </p:cNvSpPr>
          <p:nvPr>
            <p:ph type="sldNum" sz="quarter" idx="12"/>
          </p:nvPr>
        </p:nvSpPr>
        <p:spPr/>
        <p:txBody>
          <a:bodyPr/>
          <a:lstStyle/>
          <a:p>
            <a:fld id="{3908DE9A-9F1E-E241-AE61-67432D23D3F3}" type="slidenum">
              <a:rPr lang="en-US" smtClean="0"/>
              <a:t>9</a:t>
            </a:fld>
            <a:endParaRPr lang="en-US"/>
          </a:p>
        </p:txBody>
      </p:sp>
    </p:spTree>
    <p:extLst>
      <p:ext uri="{BB962C8B-B14F-4D97-AF65-F5344CB8AC3E}">
        <p14:creationId xmlns:p14="http://schemas.microsoft.com/office/powerpoint/2010/main" val="2388007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7620</TotalTime>
  <Words>2239</Words>
  <Application>Microsoft Macintosh PowerPoint</Application>
  <PresentationFormat>On-screen Show (4:3)</PresentationFormat>
  <Paragraphs>338</Paragraphs>
  <Slides>74</Slides>
  <Notes>12</Notes>
  <HiddenSlides>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Calibri Light</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654</cp:revision>
  <dcterms:created xsi:type="dcterms:W3CDTF">2019-02-13T16:19:48Z</dcterms:created>
  <dcterms:modified xsi:type="dcterms:W3CDTF">2019-11-07T12:40:30Z</dcterms:modified>
</cp:coreProperties>
</file>