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9" r:id="rId3"/>
    <p:sldId id="357" r:id="rId4"/>
    <p:sldId id="358" r:id="rId5"/>
    <p:sldId id="375" r:id="rId6"/>
    <p:sldId id="380" r:id="rId7"/>
    <p:sldId id="389" r:id="rId8"/>
    <p:sldId id="385" r:id="rId9"/>
    <p:sldId id="365" r:id="rId10"/>
    <p:sldId id="366" r:id="rId11"/>
    <p:sldId id="273" r:id="rId12"/>
    <p:sldId id="394" r:id="rId13"/>
    <p:sldId id="277" r:id="rId14"/>
    <p:sldId id="278" r:id="rId15"/>
    <p:sldId id="280" r:id="rId16"/>
    <p:sldId id="279" r:id="rId17"/>
    <p:sldId id="329" r:id="rId18"/>
    <p:sldId id="281" r:id="rId19"/>
    <p:sldId id="303" r:id="rId20"/>
    <p:sldId id="395" r:id="rId21"/>
    <p:sldId id="396" r:id="rId22"/>
    <p:sldId id="284" r:id="rId23"/>
    <p:sldId id="283" r:id="rId24"/>
    <p:sldId id="393" r:id="rId25"/>
    <p:sldId id="288" r:id="rId26"/>
    <p:sldId id="287" r:id="rId27"/>
    <p:sldId id="310" r:id="rId28"/>
    <p:sldId id="308" r:id="rId29"/>
    <p:sldId id="289" r:id="rId30"/>
    <p:sldId id="314" r:id="rId31"/>
    <p:sldId id="313" r:id="rId32"/>
    <p:sldId id="312" r:id="rId33"/>
    <p:sldId id="315" r:id="rId34"/>
    <p:sldId id="294" r:id="rId35"/>
    <p:sldId id="293" r:id="rId36"/>
    <p:sldId id="295" r:id="rId37"/>
    <p:sldId id="305" r:id="rId38"/>
    <p:sldId id="306" r:id="rId39"/>
    <p:sldId id="307" r:id="rId40"/>
    <p:sldId id="265" r:id="rId41"/>
    <p:sldId id="266" r:id="rId42"/>
    <p:sldId id="267" r:id="rId43"/>
    <p:sldId id="392" r:id="rId44"/>
    <p:sldId id="324" r:id="rId45"/>
    <p:sldId id="323" r:id="rId46"/>
    <p:sldId id="3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pos="2980" userDrawn="1">
          <p15:clr>
            <a:srgbClr val="A4A3A4"/>
          </p15:clr>
        </p15:guide>
        <p15:guide id="6" orient="horz" pos="2472" userDrawn="1">
          <p15:clr>
            <a:srgbClr val="A4A3A4"/>
          </p15:clr>
        </p15:guide>
        <p15:guide id="7" orient="horz" pos="2560" userDrawn="1">
          <p15:clr>
            <a:srgbClr val="A4A3A4"/>
          </p15:clr>
        </p15:guide>
        <p15:guide id="8" orient="horz" pos="2660" userDrawn="1">
          <p15:clr>
            <a:srgbClr val="A4A3A4"/>
          </p15:clr>
        </p15:guide>
        <p15:guide id="9" pos="3080" userDrawn="1">
          <p15:clr>
            <a:srgbClr val="A4A3A4"/>
          </p15:clr>
        </p15:guide>
        <p15:guide id="10" pos="3192" userDrawn="1">
          <p15:clr>
            <a:srgbClr val="A4A3A4"/>
          </p15:clr>
        </p15:guide>
        <p15:guide id="11" pos="3280" userDrawn="1">
          <p15:clr>
            <a:srgbClr val="A4A3A4"/>
          </p15:clr>
        </p15:guide>
        <p15:guide id="12" pos="3380" userDrawn="1">
          <p15:clr>
            <a:srgbClr val="A4A3A4"/>
          </p15:clr>
        </p15:guide>
        <p15:guide id="13" pos="3480" userDrawn="1">
          <p15:clr>
            <a:srgbClr val="A4A3A4"/>
          </p15:clr>
        </p15:guide>
        <p15:guide id="14" pos="3580" userDrawn="1">
          <p15:clr>
            <a:srgbClr val="A4A3A4"/>
          </p15:clr>
        </p15:guide>
        <p15:guide id="15" pos="3680" userDrawn="1">
          <p15:clr>
            <a:srgbClr val="A4A3A4"/>
          </p15:clr>
        </p15:guide>
        <p15:guide id="16" pos="3780" userDrawn="1">
          <p15:clr>
            <a:srgbClr val="A4A3A4"/>
          </p15:clr>
        </p15:guide>
        <p15:guide id="17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9"/>
    <p:restoredTop sz="79668" autoAdjust="0"/>
  </p:normalViewPr>
  <p:slideViewPr>
    <p:cSldViewPr snapToGrid="0">
      <p:cViewPr varScale="1">
        <p:scale>
          <a:sx n="81" d="100"/>
          <a:sy n="81" d="100"/>
        </p:scale>
        <p:origin x="2096" y="176"/>
      </p:cViewPr>
      <p:guideLst>
        <p:guide orient="horz" pos="2160"/>
        <p:guide pos="2880"/>
        <p:guide orient="horz" pos="2256"/>
        <p:guide orient="horz" pos="2352"/>
        <p:guide pos="2980"/>
        <p:guide orient="horz" pos="2472"/>
        <p:guide orient="horz" pos="2560"/>
        <p:guide orient="horz" pos="2660"/>
        <p:guide pos="3080"/>
        <p:guide pos="3192"/>
        <p:guide pos="3280"/>
        <p:guide pos="3380"/>
        <p:guide pos="3480"/>
        <p:guide pos="3580"/>
        <p:guide pos="3680"/>
        <p:guide pos="3780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0936195710e62fd/Documents/FinalTalk/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0936195710e62fd/Documents/FinalTalk/p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936195710e62fd/Documents/FinalTalk/p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936195710e62fd/Documents/FinalTalk/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Location</a:t>
            </a:r>
            <a:r>
              <a:rPr lang="en-US" baseline="0"/>
              <a:t> Estimation Error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Sheet4!$J$3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Sheet4!$K$3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C-E545-B49A-1EA38B349844}"/>
            </c:ext>
          </c:extLst>
        </c:ser>
        <c:ser>
          <c:idx val="1"/>
          <c:order val="1"/>
          <c:tx>
            <c:strRef>
              <c:f>Sheet4!$J$4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Sheet4!$K$4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C-E545-B49A-1EA38B349844}"/>
            </c:ext>
          </c:extLst>
        </c:ser>
        <c:ser>
          <c:idx val="2"/>
          <c:order val="2"/>
          <c:tx>
            <c:strRef>
              <c:f>Sheet4!$J$5</c:f>
              <c:strCache>
                <c:ptCount val="1"/>
                <c:pt idx="0">
                  <c:v>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Sheet4!$K$5</c:f>
              <c:numCache>
                <c:formatCode>General</c:formatCode>
                <c:ptCount val="1"/>
                <c:pt idx="0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C-E545-B49A-1EA38B349844}"/>
            </c:ext>
          </c:extLst>
        </c:ser>
        <c:ser>
          <c:idx val="3"/>
          <c:order val="3"/>
          <c:tx>
            <c:strRef>
              <c:f>Sheet4!$J$6</c:f>
              <c:strCache>
                <c:ptCount val="1"/>
                <c:pt idx="0">
                  <c:v>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Sheet4!$K$6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C-E545-B49A-1EA38B349844}"/>
            </c:ext>
          </c:extLst>
        </c:ser>
        <c:ser>
          <c:idx val="4"/>
          <c:order val="4"/>
          <c:tx>
            <c:strRef>
              <c:f>Sheet4!$J$7</c:f>
              <c:strCache>
                <c:ptCount val="1"/>
                <c:pt idx="0">
                  <c:v>Avg.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Sheet4!$K$7</c:f>
              <c:numCache>
                <c:formatCode>General</c:formatCode>
                <c:ptCount val="1"/>
                <c:pt idx="0">
                  <c:v>12.475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C-E545-B49A-1EA38B3498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3362304"/>
        <c:axId val="-59761424"/>
      </c:barChart>
      <c:catAx>
        <c:axId val="33336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9761424"/>
        <c:crosses val="autoZero"/>
        <c:auto val="1"/>
        <c:lblAlgn val="ctr"/>
        <c:lblOffset val="100"/>
        <c:noMultiLvlLbl val="0"/>
      </c:catAx>
      <c:valAx>
        <c:axId val="-597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3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92474110194101"/>
          <c:y val="0.74624149871091805"/>
          <c:w val="0.88382897297723795"/>
          <c:h val="0.168877888321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Location</a:t>
            </a:r>
            <a:r>
              <a:rPr lang="en-US" baseline="0"/>
              <a:t> Estimation Error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Sheet5!$I$2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Sheet5!$J$2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7240-9C06-B6DA531493F7}"/>
            </c:ext>
          </c:extLst>
        </c:ser>
        <c:ser>
          <c:idx val="1"/>
          <c:order val="1"/>
          <c:tx>
            <c:strRef>
              <c:f>Sheet5!$I$3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Sheet5!$J$3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E-7240-9C06-B6DA531493F7}"/>
            </c:ext>
          </c:extLst>
        </c:ser>
        <c:ser>
          <c:idx val="2"/>
          <c:order val="2"/>
          <c:tx>
            <c:strRef>
              <c:f>Sheet5!$I$4</c:f>
              <c:strCache>
                <c:ptCount val="1"/>
                <c:pt idx="0">
                  <c:v>Avg.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Sheet5!$J$4</c:f>
              <c:numCache>
                <c:formatCode>General</c:formatCode>
                <c:ptCount val="1"/>
                <c:pt idx="0">
                  <c:v>4.3999999999999986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E-7240-9C06-B6DA53149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0278064"/>
        <c:axId val="-60241168"/>
      </c:barChart>
      <c:catAx>
        <c:axId val="-6027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0241168"/>
        <c:crosses val="autoZero"/>
        <c:auto val="1"/>
        <c:lblAlgn val="ctr"/>
        <c:lblOffset val="100"/>
        <c:noMultiLvlLbl val="0"/>
      </c:catAx>
      <c:valAx>
        <c:axId val="-602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27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85214538174599E-2"/>
          <c:y val="0.77542711565934297"/>
          <c:w val="0.90361478546182505"/>
          <c:h val="0.12789617784454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Location</a:t>
            </a:r>
            <a:r>
              <a:rPr lang="en-US" baseline="0" dirty="0"/>
              <a:t> </a:t>
            </a:r>
            <a:r>
              <a:rPr lang="en-US" dirty="0"/>
              <a:t>Error</a:t>
            </a:r>
            <a:r>
              <a:rPr lang="en-US" baseline="0" dirty="0"/>
              <a:t> (Fred Meyer)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Sheet2!$I$2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Sheet2!$J$2</c:f>
              <c:numCache>
                <c:formatCode>General</c:formatCode>
                <c:ptCount val="1"/>
                <c:pt idx="0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B-574C-B853-981989EDCEDF}"/>
            </c:ext>
          </c:extLst>
        </c:ser>
        <c:ser>
          <c:idx val="1"/>
          <c:order val="1"/>
          <c:tx>
            <c:strRef>
              <c:f>Sheet2!$I$3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Sheet2!$J$3</c:f>
              <c:numCache>
                <c:formatCode>General</c:formatCode>
                <c:ptCount val="1"/>
                <c:pt idx="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B-574C-B853-981989EDCEDF}"/>
            </c:ext>
          </c:extLst>
        </c:ser>
        <c:ser>
          <c:idx val="2"/>
          <c:order val="2"/>
          <c:tx>
            <c:strRef>
              <c:f>Sheet2!$I$4</c:f>
              <c:strCache>
                <c:ptCount val="1"/>
                <c:pt idx="0">
                  <c:v>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Sheet2!$J$4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5B-574C-B853-981989EDCEDF}"/>
            </c:ext>
          </c:extLst>
        </c:ser>
        <c:ser>
          <c:idx val="3"/>
          <c:order val="3"/>
          <c:tx>
            <c:strRef>
              <c:f>Sheet2!$I$5</c:f>
              <c:strCache>
                <c:ptCount val="1"/>
                <c:pt idx="0">
                  <c:v>Avg.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Sheet2!$J$5</c:f>
              <c:numCache>
                <c:formatCode>General</c:formatCode>
                <c:ptCount val="1"/>
                <c:pt idx="0">
                  <c:v>25.599999999999991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5B-574C-B853-981989EDCE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2676800"/>
        <c:axId val="-62674480"/>
      </c:barChart>
      <c:catAx>
        <c:axId val="-6267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2674480"/>
        <c:crosses val="autoZero"/>
        <c:auto val="1"/>
        <c:lblAlgn val="ctr"/>
        <c:lblOffset val="100"/>
        <c:noMultiLvlLbl val="0"/>
      </c:catAx>
      <c:valAx>
        <c:axId val="-6267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6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80519813072206E-2"/>
          <c:y val="0.70008283172949903"/>
          <c:w val="0.92971948018692796"/>
          <c:h val="0.253133554849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Location</a:t>
            </a:r>
            <a:r>
              <a:rPr lang="en-US" baseline="0" dirty="0"/>
              <a:t> Error (Costco)</a:t>
            </a:r>
            <a:endParaRPr lang="en-US" dirty="0"/>
          </a:p>
        </c:rich>
      </c:tx>
      <c:layout>
        <c:manualLayout>
          <c:xMode val="edge"/>
          <c:yMode val="edge"/>
          <c:x val="0.10966643485073201"/>
          <c:y val="3.55555456012471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16847901836501"/>
          <c:y val="0.33464879519893698"/>
          <c:w val="0.81825679002870499"/>
          <c:h val="0.42446154345783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Sheet3!$H$2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Sheet3!$I$2</c:f>
              <c:numCache>
                <c:formatCode>General</c:formatCode>
                <c:ptCount val="1"/>
                <c:pt idx="0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B-254E-B9EC-EC1AE884E6A0}"/>
            </c:ext>
          </c:extLst>
        </c:ser>
        <c:ser>
          <c:idx val="1"/>
          <c:order val="1"/>
          <c:tx>
            <c:strRef>
              <c:f>Sheet3!$H$3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Sheet3!$I$3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B-254E-B9EC-EC1AE884E6A0}"/>
            </c:ext>
          </c:extLst>
        </c:ser>
        <c:ser>
          <c:idx val="2"/>
          <c:order val="2"/>
          <c:tx>
            <c:strRef>
              <c:f>Sheet3!$H$4</c:f>
              <c:strCache>
                <c:ptCount val="1"/>
                <c:pt idx="0">
                  <c:v>Avg.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Sheet3!$I$4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B-254E-B9EC-EC1AE884E6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2102512"/>
        <c:axId val="-62099680"/>
      </c:barChart>
      <c:catAx>
        <c:axId val="-62102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2099680"/>
        <c:crosses val="autoZero"/>
        <c:auto val="1"/>
        <c:lblAlgn val="ctr"/>
        <c:lblOffset val="100"/>
        <c:noMultiLvlLbl val="0"/>
      </c:catAx>
      <c:valAx>
        <c:axId val="-620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10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08761158027404E-2"/>
          <c:y val="0.75199922953652398"/>
          <c:w val="0.92449123884197304"/>
          <c:h val="0.20533411574197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6DFE-07CF-4CA0-9061-1FF85662EC6D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4684-126A-48E9-9852-EE795FD0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0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3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8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3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6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Atto</a:t>
            </a:r>
            <a:r>
              <a:rPr lang="en-US" dirty="0"/>
              <a:t> = 10^-18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7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4684-126A-48E9-9852-EE795FD05E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515E-E8C5-7249-9A72-0523F02F7F92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EB90-C91F-8F4E-936F-402AAA5B91E0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4A08-B064-3C4D-A2E2-394DD5D08E21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692E-0C1E-8047-8D6E-4FBC819332B6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046D-95A5-AA4A-8D52-121B2FC056A8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B173-6945-BA40-99A6-C18D9CE48CC6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716F-C4CB-8E47-BE72-314D315790E2}" type="datetime1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7229-0201-BB4C-9C96-3C9DAC17F3F0}" type="datetime1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3408-119A-EF48-8F82-1E1BB66988C0}" type="datetime1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DD09-467B-F142-8F49-FEB5C3DE0767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979F-6143-DF4B-B33A-C0B07FC69673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1E48-5F0C-E247-8112-8DB4B90A2F2D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4.pn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870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COIN-GPS: Indoor Localization from Direct GPS Receiving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086637"/>
            <a:ext cx="64770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sz="4700" b="1" dirty="0">
                <a:solidFill>
                  <a:schemeClr val="tx1"/>
                </a:solidFill>
                <a:latin typeface="Calibri Light" panose="020F0302020204030204" pitchFamily="34" charset="0"/>
              </a:rPr>
              <a:t>Shahriar Nirjon </a:t>
            </a:r>
          </a:p>
          <a:p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</a:rPr>
              <a:t>University of Virginia</a:t>
            </a:r>
          </a:p>
          <a:p>
            <a:endParaRPr lang="en-US" sz="26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Jie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</a:rPr>
              <a:t> Liu, Gerald DeJean, Bodhi </a:t>
            </a:r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Priyantha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</a:p>
          <a:p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Yuzhe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</a:rPr>
              <a:t> Jin, and Ted Hart</a:t>
            </a:r>
          </a:p>
          <a:p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</a:rPr>
              <a:t>Microsoft Research, Redmond </a:t>
            </a: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1500" y="269061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5BB30-3140-494E-A8B4-121F9F4ECEC2}"/>
              </a:ext>
            </a:extLst>
          </p:cNvPr>
          <p:cNvSpPr txBox="1"/>
          <p:nvPr/>
        </p:nvSpPr>
        <p:spPr>
          <a:xfrm>
            <a:off x="0" y="472048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73839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6"/>
            <a:ext cx="8229600" cy="1118286"/>
          </a:xfrm>
        </p:spPr>
        <p:txBody>
          <a:bodyPr>
            <a:normAutofit/>
          </a:bodyPr>
          <a:lstStyle/>
          <a:p>
            <a:r>
              <a:rPr lang="en-US" sz="2800" dirty="0"/>
              <a:t>We use a </a:t>
            </a:r>
            <a:r>
              <a:rPr lang="en-US" sz="2800" b="1" dirty="0"/>
              <a:t>high-gain</a:t>
            </a:r>
            <a:r>
              <a:rPr lang="en-US" sz="2800" dirty="0"/>
              <a:t>, </a:t>
            </a:r>
            <a:r>
              <a:rPr lang="en-US" sz="2800" b="1" dirty="0"/>
              <a:t>directional</a:t>
            </a:r>
            <a:r>
              <a:rPr lang="en-US" sz="2800" dirty="0"/>
              <a:t> antenna to get GPS signals from a certain direction.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76" y="4519775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33900" y="4519775"/>
            <a:ext cx="35502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oudy Old Style" pitchFamily="18" charset="0"/>
              </a:rPr>
              <a:t>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itchFamily="18" charset="0"/>
              </a:rPr>
              <a:t>10 x 10 Sq. Inch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itchFamily="18" charset="0"/>
              </a:rPr>
              <a:t>1575.42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itchFamily="18" charset="0"/>
              </a:rPr>
              <a:t>12.3 </a:t>
            </a:r>
            <a:r>
              <a:rPr lang="en-US" dirty="0" err="1">
                <a:latin typeface="Goudy Old Style" pitchFamily="18" charset="0"/>
              </a:rPr>
              <a:t>dBi</a:t>
            </a:r>
            <a:r>
              <a:rPr lang="en-US" dirty="0">
                <a:latin typeface="Goudy Old Style" pitchFamily="18" charset="0"/>
              </a:rPr>
              <a:t>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udy Old Style" pitchFamily="18" charset="0"/>
              </a:rPr>
              <a:t>Half power beam width: 35</a:t>
            </a:r>
            <a:r>
              <a:rPr lang="en-US" dirty="0">
                <a:latin typeface="Goudy Old Style" pitchFamily="18" charset="0"/>
                <a:cs typeface="Arial"/>
              </a:rPr>
              <a:t>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1. The Front End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1478" r="23527" b="1478"/>
          <a:stretch/>
        </p:blipFill>
        <p:spPr>
          <a:xfrm>
            <a:off x="1870276" y="2343165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7739" r="23526" b="-4784"/>
          <a:stretch/>
        </p:blipFill>
        <p:spPr>
          <a:xfrm>
            <a:off x="4533900" y="2343165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75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2. The Back-End Processing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006784" y="2362200"/>
            <a:ext cx="2202288" cy="26401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31896" y="2362199"/>
            <a:ext cx="2202288" cy="26401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6949" y="2628030"/>
            <a:ext cx="1761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Satellite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Acquisition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Weak Signals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8273" y="2584025"/>
            <a:ext cx="163256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Location 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Estimation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Inadequate 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Satellites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837471" y="1559583"/>
            <a:ext cx="540912" cy="669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1913" y="259770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Detecting Satellites Indoor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F8AA0-D8B4-A243-9163-204CD082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standard acquisition </a:t>
            </a:r>
            <a:r>
              <a:rPr lang="en-US" sz="2800" dirty="0"/>
              <a:t>process: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Detecting Satellites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266" y="2526975"/>
            <a:ext cx="3690168" cy="2424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195" y="208863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Sender</a:t>
            </a:r>
          </a:p>
        </p:txBody>
      </p:sp>
      <p:pic>
        <p:nvPicPr>
          <p:cNvPr id="2050" name="Picture 2" descr="http://www.novatel.com/assets/Intro-to-GNSS/Figures/Figure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9" y="2473710"/>
            <a:ext cx="3666731" cy="275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4833477" y="2998745"/>
            <a:ext cx="2476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781035" y="2762250"/>
            <a:ext cx="515" cy="2102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Detecting Satellites (Instant GPS)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3651" y="1905858"/>
            <a:ext cx="14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Receiver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6753" y="2685794"/>
            <a:ext cx="148281" cy="42013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736753" y="2463372"/>
            <a:ext cx="0" cy="650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49145" y="2677555"/>
            <a:ext cx="5232829" cy="4371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89153" y="2467488"/>
            <a:ext cx="0" cy="650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99002" y="2504561"/>
            <a:ext cx="337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93271" y="2504561"/>
            <a:ext cx="345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63758" y="2109145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</a:t>
            </a:r>
            <a:r>
              <a:rPr lang="en-US" sz="1600" dirty="0" err="1"/>
              <a:t>ms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20329" y="2446213"/>
            <a:ext cx="15616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demodulated GPS signals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2743" y="5556017"/>
            <a:ext cx="1485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Local C/A codes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4660" y="43624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86249" y="3831111"/>
            <a:ext cx="1631092" cy="16267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25545" y="4852602"/>
            <a:ext cx="403654" cy="41189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endCxn id="47" idx="2"/>
          </p:cNvCxnSpPr>
          <p:nvPr/>
        </p:nvCxnSpPr>
        <p:spPr>
          <a:xfrm>
            <a:off x="2817341" y="4123553"/>
            <a:ext cx="18040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813222" y="5058547"/>
            <a:ext cx="18040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621426" y="3917607"/>
            <a:ext cx="403654" cy="41189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51803" y="3928934"/>
            <a:ext cx="2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020963" y="4102958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019418" y="5062666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23489" y="398145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 01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397196" y="3715780"/>
            <a:ext cx="1775254" cy="770495"/>
          </a:xfrm>
          <a:prstGeom prst="rect">
            <a:avLst/>
          </a:prstGeom>
          <a:pattFill prst="lg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406721" y="4687330"/>
            <a:ext cx="1775254" cy="770495"/>
          </a:xfrm>
          <a:prstGeom prst="rect">
            <a:avLst/>
          </a:prstGeom>
          <a:pattFill prst="lg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651803" y="4862384"/>
            <a:ext cx="2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5" y="2346100"/>
            <a:ext cx="1843137" cy="13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23489" y="481965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 32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5265182"/>
            <a:ext cx="15906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6395691" y="3346244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88634" y="333766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61116" y="3489033"/>
            <a:ext cx="337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90371" y="3489033"/>
            <a:ext cx="3459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8" y="3679097"/>
            <a:ext cx="671003" cy="6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81" y="4773828"/>
            <a:ext cx="569438" cy="5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04516"/>
              </p:ext>
            </p:extLst>
          </p:nvPr>
        </p:nvGraphicFramePr>
        <p:xfrm>
          <a:off x="1322392" y="3999864"/>
          <a:ext cx="1435694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35057"/>
              </p:ext>
            </p:extLst>
          </p:nvPr>
        </p:nvGraphicFramePr>
        <p:xfrm>
          <a:off x="1297567" y="4921387"/>
          <a:ext cx="1435694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04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2519" marR="42519" marT="21260" marB="212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345281" y="3348018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Code Phase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standard acquisition </a:t>
            </a:r>
            <a:r>
              <a:rPr lang="en-US" sz="2800" dirty="0"/>
              <a:t>process: (Instant GPS)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789363"/>
            <a:ext cx="1689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3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Satellite Acquisition from Weak Signals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dirty="0"/>
              <a:t>The correlation plot in reality: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" y="1843442"/>
            <a:ext cx="3740662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11019" y="201227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42537" y="2196938"/>
            <a:ext cx="365760" cy="2743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Satellite Acquisition from Weak Signals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dirty="0"/>
              <a:t>The correlation plot (integrated over multiple </a:t>
            </a:r>
            <a:r>
              <a:rPr lang="en-US" sz="2800" dirty="0" err="1"/>
              <a:t>ms</a:t>
            </a:r>
            <a:r>
              <a:rPr lang="en-US" sz="2800" dirty="0"/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" y="1843442"/>
            <a:ext cx="3740662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0" y="1843442"/>
            <a:ext cx="37406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9" y="4021731"/>
            <a:ext cx="37406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0" y="4021731"/>
            <a:ext cx="37406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1019" y="201227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7259" y="201227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11019" y="418545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17258" y="418545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742537" y="2196938"/>
            <a:ext cx="365760" cy="2743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6748113" y="4574682"/>
            <a:ext cx="365760" cy="2743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2. The Back-End Processing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006784" y="2362200"/>
            <a:ext cx="2202288" cy="26401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31896" y="2362199"/>
            <a:ext cx="2202288" cy="26401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6949" y="2628030"/>
            <a:ext cx="1761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Satellite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Acquisition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Weak Signals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8273" y="2584025"/>
            <a:ext cx="163256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Location 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Estimation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Inadequate 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Satellites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62584" y="1581584"/>
            <a:ext cx="540912" cy="669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75467"/>
              </p:ext>
            </p:extLst>
          </p:nvPr>
        </p:nvGraphicFramePr>
        <p:xfrm>
          <a:off x="874814" y="2100214"/>
          <a:ext cx="3079669" cy="32822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Fast?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COIN-GPS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‘GPS does not work indoors’ - Everyone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0" y="3022132"/>
            <a:ext cx="4026706" cy="249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41894" cy="236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8857" y="5988554"/>
            <a:ext cx="12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1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0C9E0-8ABD-4B45-A086-1F6EA5D7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0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75A3C8-A2C8-8548-AE7D-156CDF0E4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46146"/>
              </p:ext>
            </p:extLst>
          </p:nvPr>
        </p:nvGraphicFramePr>
        <p:xfrm>
          <a:off x="874814" y="2100214"/>
          <a:ext cx="3079669" cy="32822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Fast?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X, Y, Z, B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, 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COIN-GPS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632344" y="2683431"/>
            <a:ext cx="3611322" cy="1168154"/>
            <a:chOff x="4621271" y="1963017"/>
            <a:chExt cx="3782196" cy="12694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64071">
              <a:off x="4471270" y="2187056"/>
              <a:ext cx="1195387" cy="89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19038">
              <a:off x="7517398" y="2325977"/>
              <a:ext cx="1036019" cy="73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C:\Users\anwica\AppData\Local\Microsoft\Windows\Temporary Internet Files\Content.IE5\MJS1SWZB\MC9004326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396" y="2418024"/>
              <a:ext cx="552023" cy="55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anwica\AppData\Local\Microsoft\Windows\Temporary Internet Files\Content.IE5\MJS1SWZB\MC9004326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454" y="2418023"/>
              <a:ext cx="552023" cy="55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2054" idx="3"/>
              <a:endCxn id="21" idx="1"/>
            </p:cNvCxnSpPr>
            <p:nvPr/>
          </p:nvCxnSpPr>
          <p:spPr>
            <a:xfrm flipV="1">
              <a:off x="5979419" y="2694035"/>
              <a:ext cx="1203035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94" y="1963017"/>
              <a:ext cx="890587" cy="10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567491" y="3912466"/>
            <a:ext cx="164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Common bias error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47796"/>
              </p:ext>
            </p:extLst>
          </p:nvPr>
        </p:nvGraphicFramePr>
        <p:xfrm>
          <a:off x="874814" y="2100214"/>
          <a:ext cx="3079669" cy="32822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Fast?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Y, Z, 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COIN-GPS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2" name="Group 2071"/>
          <p:cNvGrpSpPr/>
          <p:nvPr/>
        </p:nvGrpSpPr>
        <p:grpSpPr>
          <a:xfrm>
            <a:off x="4609095" y="2237067"/>
            <a:ext cx="3934470" cy="2548104"/>
            <a:chOff x="4306381" y="3156377"/>
            <a:chExt cx="3934470" cy="2548104"/>
          </a:xfrm>
        </p:grpSpPr>
        <p:sp>
          <p:nvSpPr>
            <p:cNvPr id="35" name="TextBox 34"/>
            <p:cNvSpPr txBox="1"/>
            <p:nvPr/>
          </p:nvSpPr>
          <p:spPr>
            <a:xfrm>
              <a:off x="5863384" y="4670944"/>
              <a:ext cx="494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dt</a:t>
              </a:r>
              <a:endParaRPr lang="en-US" sz="2800" dirty="0"/>
            </a:p>
          </p:txBody>
        </p:sp>
        <p:grpSp>
          <p:nvGrpSpPr>
            <p:cNvPr id="2070" name="Group 2069"/>
            <p:cNvGrpSpPr/>
            <p:nvPr/>
          </p:nvGrpSpPr>
          <p:grpSpPr>
            <a:xfrm>
              <a:off x="4306381" y="3156377"/>
              <a:ext cx="3934470" cy="2548104"/>
              <a:chOff x="4254815" y="3175802"/>
              <a:chExt cx="4996358" cy="3115217"/>
            </a:xfrm>
          </p:grpSpPr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7936706" y="3325804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4815" y="4767019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219038">
                <a:off x="7657923" y="5174002"/>
                <a:ext cx="1036019" cy="736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671" y="5266049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2979" y="5266048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Arrow Connector 33"/>
              <p:cNvCxnSpPr>
                <a:stCxn id="32" idx="3"/>
                <a:endCxn id="33" idx="1"/>
              </p:cNvCxnSpPr>
              <p:nvPr/>
            </p:nvCxnSpPr>
            <p:spPr>
              <a:xfrm flipV="1">
                <a:off x="6048694" y="5542060"/>
                <a:ext cx="127428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5916432" y="3325803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48" name="Straight Connector 2047"/>
              <p:cNvCxnSpPr>
                <a:endCxn id="2062" idx="0"/>
              </p:cNvCxnSpPr>
              <p:nvPr/>
            </p:nvCxnSpPr>
            <p:spPr>
              <a:xfrm flipH="1" flipV="1">
                <a:off x="6656291" y="3890574"/>
                <a:ext cx="942699" cy="13754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2062" idx="2"/>
              </p:cNvCxnSpPr>
              <p:nvPr/>
            </p:nvCxnSpPr>
            <p:spPr>
              <a:xfrm flipV="1">
                <a:off x="7610865" y="3874858"/>
                <a:ext cx="926474" cy="13748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2" name="Arc 2061"/>
              <p:cNvSpPr/>
              <p:nvPr/>
            </p:nvSpPr>
            <p:spPr>
              <a:xfrm>
                <a:off x="5970557" y="3645759"/>
                <a:ext cx="3280616" cy="2621510"/>
              </a:xfrm>
              <a:prstGeom prst="arc">
                <a:avLst>
                  <a:gd name="adj1" fmla="val 13689288"/>
                  <a:gd name="adj2" fmla="val 18634869"/>
                </a:avLst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6" name="Straight Connector 2065"/>
              <p:cNvCxnSpPr/>
              <p:nvPr/>
            </p:nvCxnSpPr>
            <p:spPr>
              <a:xfrm>
                <a:off x="6685836" y="3890574"/>
                <a:ext cx="1282507" cy="7883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8" name="Right Brace 2067"/>
              <p:cNvSpPr/>
              <p:nvPr/>
            </p:nvSpPr>
            <p:spPr>
              <a:xfrm rot="1946307">
                <a:off x="8320426" y="3930094"/>
                <a:ext cx="258092" cy="99352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1" name="TextBox 2070"/>
            <p:cNvSpPr txBox="1"/>
            <p:nvPr/>
          </p:nvSpPr>
          <p:spPr>
            <a:xfrm>
              <a:off x="7716604" y="4018931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sp>
        <p:nvSpPr>
          <p:cNvPr id="2073" name="TextBox 2072"/>
          <p:cNvSpPr txBox="1"/>
          <p:nvPr/>
        </p:nvSpPr>
        <p:spPr>
          <a:xfrm>
            <a:off x="5999339" y="189179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49348" y="1891791"/>
            <a:ext cx="81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Wrong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55357" y="4856055"/>
            <a:ext cx="1534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Coarse time error</a:t>
            </a:r>
          </a:p>
        </p:txBody>
      </p:sp>
      <p:sp>
        <p:nvSpPr>
          <p:cNvPr id="2075" name="TextBox 2074"/>
          <p:cNvSpPr txBox="1"/>
          <p:nvPr/>
        </p:nvSpPr>
        <p:spPr>
          <a:xfrm>
            <a:off x="8215967" y="2874833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800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053423" y="4274854"/>
            <a:ext cx="878981" cy="219046"/>
          </a:xfrm>
          <a:custGeom>
            <a:avLst/>
            <a:gdLst>
              <a:gd name="connsiteX0" fmla="*/ 0 w 617838"/>
              <a:gd name="connsiteY0" fmla="*/ 284206 h 321344"/>
              <a:gd name="connsiteX1" fmla="*/ 222422 w 617838"/>
              <a:gd name="connsiteY1" fmla="*/ 296563 h 321344"/>
              <a:gd name="connsiteX2" fmla="*/ 617838 w 617838"/>
              <a:gd name="connsiteY2" fmla="*/ 0 h 32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838" h="321344">
                <a:moveTo>
                  <a:pt x="0" y="284206"/>
                </a:moveTo>
                <a:cubicBezTo>
                  <a:pt x="59724" y="314068"/>
                  <a:pt x="119449" y="343931"/>
                  <a:pt x="222422" y="296563"/>
                </a:cubicBezTo>
                <a:cubicBezTo>
                  <a:pt x="325395" y="249195"/>
                  <a:pt x="617838" y="0"/>
                  <a:pt x="617838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07377"/>
              </p:ext>
            </p:extLst>
          </p:nvPr>
        </p:nvGraphicFramePr>
        <p:xfrm>
          <a:off x="874814" y="2100214"/>
          <a:ext cx="3079669" cy="32822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Fast?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Y, Z, 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COIN-GPS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Y, Z, B,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2" name="Group 2071"/>
          <p:cNvGrpSpPr/>
          <p:nvPr/>
        </p:nvGrpSpPr>
        <p:grpSpPr>
          <a:xfrm>
            <a:off x="4609095" y="2237067"/>
            <a:ext cx="3934470" cy="2548104"/>
            <a:chOff x="4306381" y="3156377"/>
            <a:chExt cx="3934470" cy="2548104"/>
          </a:xfrm>
        </p:grpSpPr>
        <p:sp>
          <p:nvSpPr>
            <p:cNvPr id="35" name="TextBox 34"/>
            <p:cNvSpPr txBox="1"/>
            <p:nvPr/>
          </p:nvSpPr>
          <p:spPr>
            <a:xfrm>
              <a:off x="5863384" y="4670944"/>
              <a:ext cx="494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dt</a:t>
              </a:r>
              <a:endParaRPr lang="en-US" sz="2800" dirty="0"/>
            </a:p>
          </p:txBody>
        </p:sp>
        <p:grpSp>
          <p:nvGrpSpPr>
            <p:cNvPr id="2070" name="Group 2069"/>
            <p:cNvGrpSpPr/>
            <p:nvPr/>
          </p:nvGrpSpPr>
          <p:grpSpPr>
            <a:xfrm>
              <a:off x="4306381" y="3156377"/>
              <a:ext cx="3934470" cy="2548104"/>
              <a:chOff x="4254815" y="3175802"/>
              <a:chExt cx="4996358" cy="3115217"/>
            </a:xfrm>
          </p:grpSpPr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7936706" y="3325804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4815" y="4767019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219038">
                <a:off x="7657923" y="5174002"/>
                <a:ext cx="1036019" cy="736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671" y="5266049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2979" y="5266048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Arrow Connector 33"/>
              <p:cNvCxnSpPr>
                <a:stCxn id="32" idx="3"/>
                <a:endCxn id="33" idx="1"/>
              </p:cNvCxnSpPr>
              <p:nvPr/>
            </p:nvCxnSpPr>
            <p:spPr>
              <a:xfrm flipV="1">
                <a:off x="6048694" y="5542060"/>
                <a:ext cx="127428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5916432" y="3325803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48" name="Straight Connector 2047"/>
              <p:cNvCxnSpPr>
                <a:endCxn id="2062" idx="0"/>
              </p:cNvCxnSpPr>
              <p:nvPr/>
            </p:nvCxnSpPr>
            <p:spPr>
              <a:xfrm flipH="1" flipV="1">
                <a:off x="6656291" y="3890574"/>
                <a:ext cx="942699" cy="13754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2062" idx="2"/>
              </p:cNvCxnSpPr>
              <p:nvPr/>
            </p:nvCxnSpPr>
            <p:spPr>
              <a:xfrm flipV="1">
                <a:off x="7610865" y="3874858"/>
                <a:ext cx="926474" cy="13748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2" name="Arc 2061"/>
              <p:cNvSpPr/>
              <p:nvPr/>
            </p:nvSpPr>
            <p:spPr>
              <a:xfrm>
                <a:off x="5970557" y="3645759"/>
                <a:ext cx="3280616" cy="2621510"/>
              </a:xfrm>
              <a:prstGeom prst="arc">
                <a:avLst>
                  <a:gd name="adj1" fmla="val 13689288"/>
                  <a:gd name="adj2" fmla="val 18634869"/>
                </a:avLst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6" name="Straight Connector 2065"/>
              <p:cNvCxnSpPr/>
              <p:nvPr/>
            </p:nvCxnSpPr>
            <p:spPr>
              <a:xfrm>
                <a:off x="6685836" y="3890574"/>
                <a:ext cx="1282507" cy="7883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8" name="Right Brace 2067"/>
              <p:cNvSpPr/>
              <p:nvPr/>
            </p:nvSpPr>
            <p:spPr>
              <a:xfrm rot="1946307">
                <a:off x="8320426" y="3930094"/>
                <a:ext cx="258092" cy="99352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1" name="TextBox 2070"/>
            <p:cNvSpPr txBox="1"/>
            <p:nvPr/>
          </p:nvSpPr>
          <p:spPr>
            <a:xfrm>
              <a:off x="7716604" y="4018931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sp>
        <p:nvSpPr>
          <p:cNvPr id="2073" name="TextBox 2072"/>
          <p:cNvSpPr txBox="1"/>
          <p:nvPr/>
        </p:nvSpPr>
        <p:spPr>
          <a:xfrm>
            <a:off x="5999339" y="189179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49348" y="1891791"/>
            <a:ext cx="81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Wrong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55357" y="4856055"/>
            <a:ext cx="1534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Coarse time error</a:t>
            </a:r>
          </a:p>
        </p:txBody>
      </p:sp>
      <p:sp>
        <p:nvSpPr>
          <p:cNvPr id="2075" name="TextBox 2074"/>
          <p:cNvSpPr txBox="1"/>
          <p:nvPr/>
        </p:nvSpPr>
        <p:spPr>
          <a:xfrm>
            <a:off x="8215967" y="2874833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800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53423" y="4274854"/>
            <a:ext cx="878981" cy="219046"/>
          </a:xfrm>
          <a:custGeom>
            <a:avLst/>
            <a:gdLst>
              <a:gd name="connsiteX0" fmla="*/ 0 w 617838"/>
              <a:gd name="connsiteY0" fmla="*/ 284206 h 321344"/>
              <a:gd name="connsiteX1" fmla="*/ 222422 w 617838"/>
              <a:gd name="connsiteY1" fmla="*/ 296563 h 321344"/>
              <a:gd name="connsiteX2" fmla="*/ 617838 w 617838"/>
              <a:gd name="connsiteY2" fmla="*/ 0 h 32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838" h="321344">
                <a:moveTo>
                  <a:pt x="0" y="284206"/>
                </a:moveTo>
                <a:cubicBezTo>
                  <a:pt x="59724" y="314068"/>
                  <a:pt x="119449" y="343931"/>
                  <a:pt x="222422" y="296563"/>
                </a:cubicBezTo>
                <a:cubicBezTo>
                  <a:pt x="325395" y="249195"/>
                  <a:pt x="617838" y="0"/>
                  <a:pt x="617838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need?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Required Satellites (in Various Techniques)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80436"/>
              </p:ext>
            </p:extLst>
          </p:nvPr>
        </p:nvGraphicFramePr>
        <p:xfrm>
          <a:off x="874814" y="2100214"/>
          <a:ext cx="3079669" cy="32822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</a:t>
                      </a:r>
                      <a:r>
                        <a:rPr lang="en-US" baseline="0" dirty="0"/>
                        <a:t> Fast?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sec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Y, Z, 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r>
                        <a:rPr lang="en-US" dirty="0"/>
                        <a:t>COIN-GPS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X, Y, Z, B,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2" name="Group 2071"/>
          <p:cNvGrpSpPr/>
          <p:nvPr/>
        </p:nvGrpSpPr>
        <p:grpSpPr>
          <a:xfrm>
            <a:off x="4609095" y="2237067"/>
            <a:ext cx="3934470" cy="2548104"/>
            <a:chOff x="4306381" y="3156377"/>
            <a:chExt cx="3934470" cy="2548104"/>
          </a:xfrm>
        </p:grpSpPr>
        <p:sp>
          <p:nvSpPr>
            <p:cNvPr id="35" name="TextBox 34"/>
            <p:cNvSpPr txBox="1"/>
            <p:nvPr/>
          </p:nvSpPr>
          <p:spPr>
            <a:xfrm>
              <a:off x="5863384" y="4670944"/>
              <a:ext cx="494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dt</a:t>
              </a:r>
              <a:endParaRPr lang="en-US" sz="2800" dirty="0"/>
            </a:p>
          </p:txBody>
        </p:sp>
        <p:grpSp>
          <p:nvGrpSpPr>
            <p:cNvPr id="2070" name="Group 2069"/>
            <p:cNvGrpSpPr/>
            <p:nvPr/>
          </p:nvGrpSpPr>
          <p:grpSpPr>
            <a:xfrm>
              <a:off x="4306381" y="3156377"/>
              <a:ext cx="3934470" cy="2548104"/>
              <a:chOff x="4254815" y="3175802"/>
              <a:chExt cx="4996358" cy="3115217"/>
            </a:xfrm>
          </p:grpSpPr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7936706" y="3325804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4815" y="4767019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219038">
                <a:off x="7657923" y="5174002"/>
                <a:ext cx="1036019" cy="736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671" y="5266049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C:\Users\anwica\AppData\Local\Microsoft\Windows\Temporary Internet Files\Content.IE5\MJS1SWZB\MC900432602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2979" y="5266048"/>
                <a:ext cx="552023" cy="55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Arrow Connector 33"/>
              <p:cNvCxnSpPr>
                <a:stCxn id="32" idx="3"/>
                <a:endCxn id="33" idx="1"/>
              </p:cNvCxnSpPr>
              <p:nvPr/>
            </p:nvCxnSpPr>
            <p:spPr>
              <a:xfrm flipV="1">
                <a:off x="6048694" y="5542060"/>
                <a:ext cx="127428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664071">
                <a:off x="5916432" y="3325803"/>
                <a:ext cx="1195387" cy="89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48" name="Straight Connector 2047"/>
              <p:cNvCxnSpPr>
                <a:endCxn id="2062" idx="0"/>
              </p:cNvCxnSpPr>
              <p:nvPr/>
            </p:nvCxnSpPr>
            <p:spPr>
              <a:xfrm flipH="1" flipV="1">
                <a:off x="6656291" y="3890574"/>
                <a:ext cx="942699" cy="13754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2062" idx="2"/>
              </p:cNvCxnSpPr>
              <p:nvPr/>
            </p:nvCxnSpPr>
            <p:spPr>
              <a:xfrm flipV="1">
                <a:off x="7610865" y="3874858"/>
                <a:ext cx="926474" cy="137486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2" name="Arc 2061"/>
              <p:cNvSpPr/>
              <p:nvPr/>
            </p:nvSpPr>
            <p:spPr>
              <a:xfrm>
                <a:off x="5970557" y="3645759"/>
                <a:ext cx="3280616" cy="2621510"/>
              </a:xfrm>
              <a:prstGeom prst="arc">
                <a:avLst>
                  <a:gd name="adj1" fmla="val 13689288"/>
                  <a:gd name="adj2" fmla="val 18634869"/>
                </a:avLst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6" name="Straight Connector 2065"/>
              <p:cNvCxnSpPr/>
              <p:nvPr/>
            </p:nvCxnSpPr>
            <p:spPr>
              <a:xfrm>
                <a:off x="6685836" y="3890574"/>
                <a:ext cx="1282507" cy="7883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8" name="Right Brace 2067"/>
              <p:cNvSpPr/>
              <p:nvPr/>
            </p:nvSpPr>
            <p:spPr>
              <a:xfrm rot="1946307">
                <a:off x="8320426" y="3930094"/>
                <a:ext cx="258092" cy="993522"/>
              </a:xfrm>
              <a:prstGeom prst="rightBrac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1" name="TextBox 2070"/>
            <p:cNvSpPr txBox="1"/>
            <p:nvPr/>
          </p:nvSpPr>
          <p:spPr>
            <a:xfrm>
              <a:off x="7716604" y="4018931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sp>
        <p:nvSpPr>
          <p:cNvPr id="2073" name="TextBox 2072"/>
          <p:cNvSpPr txBox="1"/>
          <p:nvPr/>
        </p:nvSpPr>
        <p:spPr>
          <a:xfrm>
            <a:off x="5999339" y="189179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49348" y="1891791"/>
            <a:ext cx="81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Wrong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55357" y="4856055"/>
            <a:ext cx="1534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Coarse time error</a:t>
            </a:r>
          </a:p>
        </p:txBody>
      </p:sp>
      <p:sp>
        <p:nvSpPr>
          <p:cNvPr id="2075" name="TextBox 2074"/>
          <p:cNvSpPr txBox="1"/>
          <p:nvPr/>
        </p:nvSpPr>
        <p:spPr>
          <a:xfrm>
            <a:off x="8215967" y="2874833"/>
            <a:ext cx="862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800 m/s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920" y="5355780"/>
            <a:ext cx="7323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So… for instant GPS, we need </a:t>
            </a:r>
            <a:r>
              <a:rPr lang="en-US" sz="5400" b="1" dirty="0"/>
              <a:t>5</a:t>
            </a:r>
            <a:r>
              <a:rPr lang="en-US" sz="2800" dirty="0"/>
              <a:t> visible satellites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see </a:t>
            </a:r>
            <a:r>
              <a:rPr lang="en-US" sz="4000" b="1" dirty="0"/>
              <a:t>indoors</a:t>
            </a:r>
            <a:r>
              <a:rPr lang="en-US" sz="2800" b="1" dirty="0"/>
              <a:t>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Acquired Satellites (Indoors)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6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see </a:t>
            </a:r>
            <a:r>
              <a:rPr lang="en-US" sz="4000" b="1" dirty="0"/>
              <a:t>indoors</a:t>
            </a:r>
            <a:r>
              <a:rPr lang="en-US" sz="2800" b="1" dirty="0"/>
              <a:t>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Acquired Satellites (Indoors)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5" y="4251215"/>
            <a:ext cx="2545230" cy="19089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4" y="2045315"/>
            <a:ext cx="2545231" cy="19089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16200000">
            <a:off x="-213378" y="2815110"/>
            <a:ext cx="19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Garmin Antenna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199073" y="5038700"/>
            <a:ext cx="187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Antenna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2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How many satellites do we see </a:t>
            </a:r>
            <a:r>
              <a:rPr lang="en-US" sz="4000" b="1" dirty="0"/>
              <a:t>indoors</a:t>
            </a:r>
            <a:r>
              <a:rPr lang="en-US" sz="2800" b="1" dirty="0"/>
              <a:t>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Acquired Satellites (Indoors)</a:t>
            </a:r>
            <a:endParaRPr lang="en-US" sz="3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5" y="4251215"/>
            <a:ext cx="2545230" cy="19089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4" y="2045315"/>
            <a:ext cx="2545231" cy="19089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 rot="16200000">
            <a:off x="-213378" y="2815110"/>
            <a:ext cx="19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Garmin Antenna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199073" y="5038700"/>
            <a:ext cx="187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Antenna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71964" y="2128440"/>
            <a:ext cx="4627059" cy="3043655"/>
            <a:chOff x="3971964" y="2128440"/>
            <a:chExt cx="4627059" cy="30436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t="2991" r="42192" b="43269"/>
            <a:stretch/>
          </p:blipFill>
          <p:spPr bwMode="auto">
            <a:xfrm>
              <a:off x="4222858" y="2128440"/>
              <a:ext cx="4376165" cy="26743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37014" y="4802763"/>
              <a:ext cx="2662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or more visible satellites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71964" y="315229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444835" y="3055819"/>
            <a:ext cx="368136" cy="31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755269">
            <a:off x="5630881" y="4044765"/>
            <a:ext cx="368136" cy="31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3643" y="535001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But … 3 &lt;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GPS Signal-Strength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6876" y="1470263"/>
            <a:ext cx="6574048" cy="4930536"/>
            <a:chOff x="1246876" y="1383999"/>
            <a:chExt cx="6574048" cy="49305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876" y="1383999"/>
              <a:ext cx="6574048" cy="4930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88029" y="1863306"/>
              <a:ext cx="12682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500 W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8056" y="4608326"/>
              <a:ext cx="2307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1.4 x 10</a:t>
              </a:r>
              <a:r>
                <a:rPr lang="en-US" sz="3200" baseline="30000" dirty="0">
                  <a:solidFill>
                    <a:schemeClr val="bg1"/>
                  </a:solidFill>
                </a:rPr>
                <a:t>-16</a:t>
              </a:r>
              <a:r>
                <a:rPr lang="en-US" sz="3200" dirty="0">
                  <a:solidFill>
                    <a:schemeClr val="bg1"/>
                  </a:solidFill>
                </a:rPr>
                <a:t> 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553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8" y="2647268"/>
            <a:ext cx="1992086" cy="29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878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10:30.000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6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8" y="2647268"/>
            <a:ext cx="1992086" cy="29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2" y="1925024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28" y="3129410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5" y="2231323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878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10:30.000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63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8" y="2647268"/>
            <a:ext cx="1992086" cy="29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1" y="2659515"/>
            <a:ext cx="1975757" cy="296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2" y="1925024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28" y="3129410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5" y="2231323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878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10:30.000 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503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10:30.500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8" y="2647268"/>
            <a:ext cx="1992086" cy="29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1" y="2659515"/>
            <a:ext cx="1975757" cy="296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2" y="1925024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28" y="3129410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5" y="2231323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878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10:30.000 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503" y="5639588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10:30.500 AM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6" y="1969307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1" y="2034669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27" y="2231322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98" y="2991823"/>
            <a:ext cx="817851" cy="6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54035" y="1925024"/>
            <a:ext cx="1585916" cy="1737360"/>
            <a:chOff x="854025" y="1925024"/>
            <a:chExt cx="3386939" cy="3710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878" y="2647268"/>
              <a:ext cx="1992086" cy="298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952" y="1925024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28" y="3129410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5" y="2231323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0850" y="3668282"/>
            <a:ext cx="199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10:30.000 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2725" y="5877797"/>
            <a:ext cx="199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10:30.500 AM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07167" y="4146619"/>
            <a:ext cx="1417296" cy="1737360"/>
            <a:chOff x="5422571" y="1969307"/>
            <a:chExt cx="2980707" cy="36538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571" y="2659515"/>
              <a:ext cx="1975757" cy="296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476" y="1969307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571" y="2034669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427" y="2231322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298" y="2991823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1501" y="2263210"/>
                <a:ext cx="2009460" cy="14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01" y="2263210"/>
                <a:ext cx="2009460" cy="14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91501" y="4403555"/>
                <a:ext cx="2009460" cy="143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01" y="4403555"/>
                <a:ext cx="2009460" cy="14316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9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Our Approach: </a:t>
            </a:r>
            <a:r>
              <a:rPr lang="en-US" sz="2800" dirty="0"/>
              <a:t>Receive, Wait and Receive again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54035" y="1925024"/>
            <a:ext cx="1585916" cy="1737360"/>
            <a:chOff x="854025" y="1925024"/>
            <a:chExt cx="3386939" cy="3710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878" y="2647268"/>
              <a:ext cx="1992086" cy="298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952" y="1925024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28" y="3129410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25" y="2231323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0850" y="3668282"/>
            <a:ext cx="199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10:30.000 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2725" y="5877797"/>
            <a:ext cx="1992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10:30.500 AM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07167" y="4146619"/>
            <a:ext cx="1417296" cy="1737360"/>
            <a:chOff x="5422571" y="1969307"/>
            <a:chExt cx="2980707" cy="36538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571" y="2659515"/>
              <a:ext cx="1975757" cy="296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476" y="1969307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571" y="2034669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427" y="2231322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298" y="2991823"/>
              <a:ext cx="817851" cy="61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1501" y="2263210"/>
                <a:ext cx="2009460" cy="1414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01" y="2263210"/>
                <a:ext cx="2009460" cy="14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91501" y="4403555"/>
                <a:ext cx="2009460" cy="143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01" y="4403555"/>
                <a:ext cx="2009460" cy="14316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4602" y="3018115"/>
                <a:ext cx="2653419" cy="2064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02" y="3018115"/>
                <a:ext cx="2653419" cy="20646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 flipH="1" flipV="1">
            <a:off x="5349813" y="2775815"/>
            <a:ext cx="225425" cy="2484175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9" y="2263210"/>
            <a:ext cx="671003" cy="6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6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35"/>
            <a:ext cx="8229600" cy="5212491"/>
          </a:xfrm>
        </p:spPr>
        <p:txBody>
          <a:bodyPr>
            <a:normAutofit/>
          </a:bodyPr>
          <a:lstStyle/>
          <a:p>
            <a:r>
              <a:rPr lang="en-US" sz="2800" b="1" dirty="0"/>
              <a:t>The COIN-GPS formula: </a:t>
            </a:r>
            <a:r>
              <a:rPr lang="en-US" sz="2800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Handling Inadequate Satellites Problem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hQSERUTERMUFRUVFxcUFxMTFxUSFhkYFBYVGBQVFRIZHiYfFxslGhQXHy8gIygpLSwsGB8xNTAqNSgsLCkBCQoKDgwOGg8PGiklHyQpLCwrLjQqLCwwMCwsLCwsKSwvNCwsNCwsMCksKSkpLCwqLCwsKSwsLCwsLCwsLCwtLP/AABEIAMIBAwMBIgACEQEDEQH/xAAcAAEAAgMBAQEAAAAAAAAAAAAABgcDBAUIAgH/xABFEAACAQIEAwYDBAgEBQMFAAABAgADEQQSITEFBkETIlFhcYEHMpEjQlJyFENTYpKhscEzgtHwJGNzg6JU0uEVFhc0RP/EABkBAQADAQEAAAAAAAAAAAAAAAABAgMEBf/EAC4RAQACAQMDAgQEBwAAAAAAAAABAhEDITEEEkFRcRNhsdEikeHwBRQjMlKBof/aAAwDAQACEQMRAD8AvGIiAiIgIiICIiAiIgIiICIiAiIgIiICIiAiIgIiICIiAiIgIiICIiAiIgIiICIiAiIgIke5s53o4AKKi1KlRgStKkFLkDS9mI0vp4+WkrLivx8rvcYXD06Y2zVGas48zSTKB9TL1pNuETOF3TmcW5nwuGv+kYilTIF8rOA3snzH2E858S+IePrn7XFPlOmRSKVJh4FKYzA+9/ScdcMHayd1jr2dRgt/OnXa5Pobf5ptGh6yjuX6PjPw81QitVZDoa4pkUh6k2b6LJng8bTrIKlJ1dG1DoQyn0InlulwOurXalUv1OWze+b5h6Cdfg3FcXgm7TDs9O/zaM1JvJ1fQeoHpLW0I8Hc9KRIDyt8WKVeyYtOwf8Aad40D/3SO576ecniOGAIIIIuCNQQdiDOa1Zrys+oiJUIiICIiAiIgIiICIiAiIgIiICIiAiIgIiICIiAiIgcPmnk/D4+nkrrZlvkqrpUQn8LdR4qbgykeZuS6nD6v/GUzVoE2XFUrpvtnF9G8m36NPRUx4jDrUUpUVWVhZlYBlIO4IO4kbxOaziU+6gMLylhKq56TtlOhKnKPR6YFwZhxnKOFoavX7IHXK5VQfyk94+0mnMXwleizVuGVCgIObDljax3CNvbyMrtuVAlTJiA9Bm/aDtKbHyqN8p/3eb6fV1m3Zfafr7InTnGY4bWB5oSgclJ6ldB9xl7PL+Ss/e9rW8usYjmTE1mPY5cvXsUzVl/6gcn6rp5zJ/+PtdKt7bK4LOPynb2n23J1QG4qAkbMSVdbbd1Z2M3DrpUY3fMx8WzVR7rss6/LnOuKwBApP3P2FUl6Z/Jb5D6Ee8kGA/SF0xAWov7VbKf89P73rofWbGPrUaQHammoba9greifMT5AXkTjG4mfLPxSwuKIp1D+j1zoKVYgZj+4+x9DY+UmU878U4lhrWGHFvGoDSHsoBqn3VR5yffCfjFYs+Hd89IIHpk37uoGRCzM1rXNidLCwAnn3vp5xSc/v1axWcbrKicrjHMCUCEAL1CMwQECw2zOx0Rb6XO9ja9pXPHPiVXp1LP2JXa1NyaYP4WYAFm8r+0rNojkiMrTrY9FuCbkbqveI9QNh5mwkb4rz/Rp3AZb+C2qt/4kIP4z6SA0+ZUxVxXqVso1FCiERSfTQD1ykz8HMAp/wD61ClS/fYdvV/jfQewElCVf/dePrLehSFOn+2r5QP4mCrb0BnTwPPtJcqYmrSZybF6Ac01/Mzf1ErHGY+pVOarUdz4uxb6X2mOlQZvlUn0EC/kcEAggg6gjUEHqDPqUthMNi0QNSFUdmb5kBUjNZbZh83Tum48pY3KfML1R2OJBXEKuYhlKZlBALAf5l2/ENBqJSb4tET54TjMZSOIiXQREQEREBERAREQEREBESL8yc+0sK/ZqpqVBuAQqrfYM2uvkB9IEoiV9hPimS32lEBfFWLfXT+gMk3DObaNYaHYXJHeA82FgyjzZQPOB24nyjggEEEHUEagjxBn1ATQ4lwenWUq6KwO6uAVP+h85vwTM9XSpq17bxmExMxvCt+J8nVKFzhb1KY3wztaog/5NU/MP3G08CJEMZzOUYotJ84Nhn+wsfwtmBckdQqn1lyY7i1EA65svVLWX1qGyL6EyqOOcIw9fHtiXrVahbKFw+HAI7qhRmrMNdr90H1mOj/M6M9ndmviZ5j5fP3WntneURxfNNd2KjMh2Kopo6+BY3qN7ZJ0uHcn4yoM7KuHVt6tc9iWHverU97yb4fAVKfeCUcELWzv38RbyJu49gomnieK4amSQKmKqdXqMUS/oCWP1E1tpzec3mZTF8cQ0eH8jYNSBUavjH/Z0Q1Cl6EjvsJv8Q4RTptmJo4Mj5UV6jODbT7OmSw9ys5eM5oruCoYUkP6uiOyX3tq3uTOZSpMxsoLE9FBJ+gl4rERiFJmZ5cziPFqi1AKprNmbuvnJD28gt0HuW9d5wMZjEZ8lTOGFyFpscRvrmRqmp8bBjt47WjgPh/iq3zUgqn9sSo/hBzf0nKHw/ZMWTiKlNUvYKiBDmFhbKulj12GzX6l54EOXLQQVTWuTcoiA5rgj5zpk321YeA3k+5Pw9HiLKKrmlVN75QLVCPC/wAr236G199+JzFyOqg1cJTApsTnWodEqbZlBsoDA2K69fATicCxNWhlckimKlkrC4GbeyG2rDQ+oldq7zPKeeF/YDkPCUv1ec+NQ5v5bfymxxLiWEwq/aGmnggALH0QaytuKfEfFVRlUikLWPZ7k9TmO2vhI09UsSWJJO5JuT6maKp5xn4nMwKYamEXbO+p9kGg/nODyPXrVeN0qjO7k0K3aFiW7q5ct/AZnWcES0vhnwBKdH9K3qVgVv8AhRHIyj1IufRfCRIm0REkIiICIiAiIgIiICIiBq8UxvY0alX9mjPbxyqSB/KefK9F3LVHbM7Es3mTqf5y8Odz/wABXt+C31ZQZTaUPAwOZhMSA2mpG66qfpvJNw1mFq1G5y77hh7ix9xOLieHrU+a4YbMujD0M2+E8WqYJwuIGak/y11FgfUdD4j6eYTTg3NbUzfNdd2zaWv+1VRtf9cg8M6nST7h3ElrLddCNGQ2zKSLgG2hBGoIuCNQSJXGO4UKifpGHPeAzd3Zh1YDx8R1F5i5d46VYZCFZTkAJ7ouf8Jj+yY/Kf1bnwOoWsTINxLE1MSxY1alOlqEpUyEJXo9RrEkncAWsCOt5I8XxVXwdSqt/kYFbd8NYqUK/jvpbxtK45j/AErs/tKmHw27dmuKSnXy/dHeS1/HK3pMNbqKaOO7mVq1m3D74pwlUAAxC6ainiGTX8r6EH1v6iYF5oZEtSVaXQiiMn8VTVz9ZXFcMGuhBLHRjaozX8HN76+npJFy/QroS1QBlI79Jjqw8iPlPgehkV6ik87L/Ct4bWJxzue8fb/Xxm/wblfEYk/ZUzl/aN3U+vX2vJxybynhGpLXF6xJP+Jay+ANMaXtbe++kmqqALAWA6CdDJC+EfDGiljiGNVvwjuJ/qfqJLMFw2lRFqVNEH7oA+p6zHxLjFHDrmrVFQeZ1Pou5kI418U91wtP/uVP7IP7wJ/XxKopZ2CgbliAPqZTnxW4ph6706uHxHZvSuKlUq7UyvSyqO+wOguLa6kWnJ4pxqtiDetUZ/Inuj0UaCcyvSzqy9CCD7yJ4EZ4nzJVrG1TEVaqsDlHyXKbHchSbbC/znXrMRxTuyF2a+UAKSxKqALDUkqN9Pe01aI7PKDlSz2sNSb20vqRt4iZ8GoZVuGB0sTpp3tW18xYW67mVnGN4TCT/pGVFZtLgfW02aTXF5qVcL/g20yAn3N7f2nUpnMNRe27Dcev+/pLoflNSSABcnQAbknYCXvwDh3YYalSO6IA35jq3/kTK15RoYej/wATVLPUU/Z0spUA9HLHQ+XhvrpadcG5wp1tKo7F9rMbqfR7DXyIEt2WmM4EgiIlQiIgIiICIiAiIgIiIHK5rw+fBYhRv2TkeqjMP6SlaekvyrTDKVOxBB9DoZQbY0JUelUXKUZkJ3F1JU3+kDLkzWtvJavDEqUeyqKGUixU/wC9D5yPcOw16q223kqrVimVUXPVqHLTTa56lj0RRqx8PMgSJnAiVPE1eGVTh+1P6PVy2qWzvQWoSL22DWVst97XtpadXmDgiYd6bULGlVAVNbqSw0Rm6h9r+JB85M6PLNL9HejWHa9rc1nYWLuQLt+7awCgfKFFtpX3E8DWoUMRw6qGqU1Q18PWteyqdQx6WvY+BIOxiI8ymXVxXFqyYRqlFtTlVyRmbuEGnVynQVQAUJOhKqbGUtj8U+IqOVVnZicxsXdtddTc2v7nqTLl4PiO3wq19xWGSqPCqFuH9Hy5vzAjrK24vg2wuLL03KKwLAi2/wB4fzB9/KR2xnPkanC6VXD3NeizUGFqiMCNCQMyuPkcGxBGtwN9pIOb2anRoVMPVZ6FRcjMbCoKtMfaJUI0v94W3BvqNTBcXzZiiGR6xZTcEELYg+2kzU+M1DSCZz2bsudOhZAQj+RysV06KPCcWtof1I1Ktq6k9swsn4ac7nCsRUu1MizKNT1KML9Qbj0YeAkk4z8Ta1S60AKS+PzP9dh7SoeD1srj6fXb+0lai4vO6JzGWDJiMQzsWdizHdmJJ+pmNaZOwn7pBqGSPv8ARwPmI9Lzm1azPWNNGCqqhibZr3OwGngZsPOjyvyk+OrFEY0wFJesBmyDpYdSTsPInpIwIPxDg9YOqhMzO7MvYpmBJsFVLDunc2te3SSTg/IlRcoqA9q1smGSz1PzVcuiDr4+nSf8x8ivhafaUHeooABW32h01sFADDc26D6yFY/4jYugopUKFKnROnb0FCl7dajiwU+Kmx8ZNK91u2JOIylGG5Op0jmxtTvf+mokM/kHqbL6DXzn7xfjtZKZTB4dBh7d6lT0qG25ZjrV9tfLrIIvxEK/Ogq/voTYE+N9WP08iZvr8QaehrKbfuWJH5h9331nbXSiFcsmG+IFFjlCOzfhI1B65Ruff6Tfoc4YZ9O0udsp0I8r9fQTjcVxGBxqZqh7MnaugsxP74/W+/sRIrj+DvSuUy1aY/8A6aZ1UbDP+y9/QMZqqungnOppWC1VdB+qY6j06r/vQydcH5mo4gDKcrH7jWBP5T972nk5atvlJqH8a3BB/Lu3vN6lx2tT7zVWc/unvA9M/wDp/MTO+lWyYl65iUx8PPiDxE2OJVamF/aPdKmmwp/j9W0/els8M4zSxAvTa56qdGHqP77TltpzVbLeiImaSIiAiIgIiICUd8TOF9jxB2A7tYCqPU91/wDyUn/NLxkE+LfBe1wq11HeoNc/9N7BvoQp9AYEH5bxa0lZ6jCwAyKNWJNwVVdyb2FvMSRcP48uHBxFejXapUsulMqqKT3KNNqmXMb6kj5jrsBaP8ho1SpbKz5LvSS+RAx7r1HbcWGnUi+guxtZfD+X0Ru1qWeqdM9soUHdaS/dHnqT1JmcT3TsvjEbuJiOY8bVH/DYVUv1q1EL/wCWmt7H1lfcz8yVu0KOGp1UuHzMXe5FiNlVVIJFgNQZd4pyMcc5EoYnEvia5LXVR2a9xe4trs2526WmmFFdcocwPhy2VFenVTK1Mt1XXNa3Q6+Vz4zS5qwv6RhmYDvJ3hby3+oM6tI5cLhcQi5aN2pOuhAqZQhqjwzAC4/dmGnoWHS23lcf2MCqqmBzG+YDT1M3MDgcwZAbWGcX8V6e95LsJ8KcZWa61MNTpuSUao7BilzYhQpubdJu8V5do0Wp4PAE4quoY4ismozNawLA5UAAOl9L663nFrdRWbfDrvb6e7WlfMo7hKQDGwufEyTmna1tbgH69J2OAckDDq1fFMGZVZgg1VSAdSfvH+V/Gc0ZiVRASbBQFF2J8BbX6To0qzFd1bzEzswET9pUWdgqKWY6BVBYn0A3ky4D8M61WzYk9im+UWNQ+2y+9z5Sw+D8v0MKtqNMKerbufVzqfTaaqK+4D8LqlSz4puyXfs1sah9Tsv8z6SxuFcIpYamKdFAq7+JJ8WY6k+s3IgYMXQLAWtcG4vtsRby33kL5k5HpYksVAo1mHeuoanVtrapT+WoPMd4b7ydz4q0gwswBHnOLqOk+JaNSlprePP3XrbGzzLzHyJWwz2RRRdrixa9Opffsq7bC33GsfNtpFCoRsoUrVBsQ62W/h2ZF7/m+k9Y8S4OHQo6CtTO9N7FvYnRvex8zKw5q+GYdWbDXqoNDSPdxFID7tOo2rL/AMt/bxl9H+JX0pjT6uMelvE/YnTid6qcdLMe0JWptlGx8mb7voL+0yU6zghsxoaXGW4Ujbur1va1zodiZt8Q4K+HBOXtkHdLFSppn8L0zqjfm7p6Zp8f/TggzYliRuMP+vPgTf8Awlt1Nzt3SJ7cWiYzDHGGXA4c4lxTo0zSqkf4lMdxh1apbSkviV7vTL1n1xDB/oL5aiXr7iqy/YDzpodKv5j3emU7z5w/G61iMORTpL3jTGgHS7MdXbzvfwAGk2l5uqMOzVRWB3Sqt2LHT7O2qnwZbN4ZdpKH5T5pxFM5q1Q3tcAWN/zfgFvf93rOrg/iJXUh6gCKDpUS4Fxa+UDUna/rrI2uGpk3om1S+uGqkFfQVdA/5dD5sZqmkbnPemRp2bi17fdVT8vvYD10ki6OXfjstwmKptl/arYkDxbpb6e8tDg3H6GLp9phqqVU8UNyD4Mu6nyIE8jKSxKpamNCUY9zyLMdz6+OnhNnhnGKmFqB8JUejV2zg/NrfKF/Dtob3/lMb6MTwtEvYESn+VPjsoy0eKLkfbt6QzJ0tnUXsfNLjyHS2sHjUrItSk6uji6uhDKR4gjeclqTXlbLNERKhERA0ON8YXC0WrOrsq7hBc+pvYKPEkgCVPx/4i1Mf9jSpM1EMGqU6ANXMoO1auO6F62QNewBMuHGYNKtNqdQZkcFWXUXBFiLjXafGA4dSoIEo00poPuoAo9dNz5zG9LXnGcQvW0V3UfwnH/ovEQ2cPTWoaedflNJtL2G1gQbdCJY788YdKjUqhZGRipuNNOoI6dZz/ivyp2yLiqSZnpd2oALlqd9Dpr3ST7MfCV9xXDIUo1aYKB0ykAkd+mcpNttRlb3l4iaxjZEzndcWG5hoP8ALVU+8x8e4mtPDVXzDuo536hSR/SUkquPlqfxAH+YtPrG8TrdkyMbh7U9GO7/ALpHgG6y3cjCx+WOBitwRKLDV0Zh+YsxX+gkAw1QlSG+ZSabeq9fcWM7XCOdHooqWIVQABbYDzE4uLrg4p2X5aoL2/eU6/yYfSO6JMStfkEJiOH9lVVXVXZCrgMOjA2P5ps1OVTSFsOtPJvk0okfwrlP0HvOX8J2+yrj/mKfqv8A8SeSUILW5SxWJISqadCje7BGNWo9thewVR9ZJuDctUMKPsUAbq7d5z6sf6CwnUiAiIgIiICIiAmti+HrU1Nww2ddGHlfqPI3HlNmJW1YtHbaMwmJwhXMXK4c9pUBV1FlxdAWcDwqp1X1uPNZUPM/IBpMajWW/eWrTJ7CqSdMzb0GO+t1PQqNZ6TnI4hy8jgmnZC18ykZqb33z0/PxFvO846aOr0s56edv8Z4/wBT4+jTurfa/wCbyljMO+fLXXsctrNayC+xAHzXHUXJ3ud5hepsoU6/rF1ZvI20t5Dx1Jly80/DsEZVQLqbUHP2ZJ3OGr/qybfKd+q2lZcT5erUCyUVcj79Jh9r/mUfMt+qaeNp6nT9bp634eLek8/qzvpTXfx6uQ4CfPaoejqbqvr+M+W3rNoYosoOKvVp7KwIFYAbBG1so8GBXewvNWnlTVCC/Wm1mQf2f02/N0/KdPMS7NkPgfvnYhf9ToLb7CdrJtPg2qITRIq0UuxX5Wpjq1Rbkj8wLDpfpNYVABlpd8HQ5h3/AETqBfw1PXwmTDZ6lRVohqbgjLkJXUDVidwbalth+6NJYHJ3JVXF1AaSoKiEitjgpFNDpdaVPRXreYAtfWx+bLU1I0+fyTEZR7lnk2pWqLTWmatVhm7BtFpjbtMQ+yKPDcnSx+Q+i+UOXjgsMtFqhqNcuzWyrmb7qJ91BYAD36zNy7yzQwVLs6C2vq7t3qlRvx1H6n+Q2AA0nVnFa02nNlyIiQEREBERA/CJCObuU6bo1gVKhnUpsbasCm1/OTiaPGuFDEUmplmQnVXUkFW6HTceI6iBQWJwppkdQRdWGzDxH+nSalXvOg6IM5/M2ij2XX/NJHXwxwtRsLjEOS97jUqTtVpHqptqOtuhE5vEOENRN7h0cllqrqrA+Hhba3S0DAJjxH6pvCpl9nUj+oi8zmlekD/zEP8ACdf6wLS+FNC2Hqt+Krb+FF/90m84nJnDDQwdJGFmIzsPNzmsfQED2nbgIiICIiAiIgIiICIiAiIgY69BXUq6hlOhVgCD6gyI8xciiot6YzgahGbLUTzo1zqPyvceYkyiZamjTU/uj2nzHsvW814edOP8irmY2IddScpRlJ2OIoDW2/fTQ796RQcuYh6hWuLIACcQSOzVF0BV9mAA0UHS1u7Y29T8W4HSxKgVVuR8rqSroT1RxqPTY9byMYH4YUhX7TEVDXRTmSiUVEzDUPWVdKrDpoF65by+nq6+n+GZ7o8TPMe/r/wt2TvGyE8hfDQ4hFZs9LCb527lfE9e6d6VH+Z6WuXNy4HA06NNaVJFREGVUUBVAHQATPEn5zyoRESQiIgIiICIiAiIgcfmXliljaeWpowvkqD5lP8AceI/odZXFTlethVNGvdldzkFMFwxUbjwuDtvp5S35+OgIsQCDuDqPpAobiHCBTsuoqE3IJ0VfDT72t7bj3kk5L5U/SKiu6/YUyDr99hrlHiL7n29J8/KOELZjQQn3t/De1vK061OmFACgADQACwA8ABtA+oiICIiAiIgIiICIiAiIgIiICIiAiIgIiICIiAiIgIiICIiAiIgIiICIiAiIgIiICIiAiIgIiICIiAiIgIiICIiAiIgIiICIiAiIgIiICIiAiIgIiICIiAiIgIiICIiAiIgI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99647" y="1994457"/>
            <a:ext cx="7353703" cy="2103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532" y="2226301"/>
            <a:ext cx="67689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stationary receiver, the required total number of visible GPS satellites for COIN-GPS is </a:t>
            </a:r>
            <a:r>
              <a:rPr lang="en-US" sz="2400" i="1" dirty="0">
                <a:latin typeface="+mj-lt"/>
              </a:rPr>
              <a:t>2n + 3</a:t>
            </a:r>
            <a:r>
              <a:rPr lang="en-US" sz="2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where n is the number of independent readings and the same satellite acquired in different readings is considered different.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0"/>
              </p:ext>
            </p:extLst>
          </p:nvPr>
        </p:nvGraphicFramePr>
        <p:xfrm>
          <a:off x="3464174" y="4334493"/>
          <a:ext cx="1844635" cy="18525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2n+3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50"/>
            <a:ext cx="349728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5 places</a:t>
            </a:r>
          </a:p>
          <a:p>
            <a:r>
              <a:rPr lang="en-US" sz="2800" dirty="0"/>
              <a:t>35 indoor locations</a:t>
            </a:r>
          </a:p>
          <a:p>
            <a:r>
              <a:rPr lang="en-US" sz="2800" dirty="0"/>
              <a:t>8 – 10 directions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Experimental Setup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b="19002"/>
          <a:stretch/>
        </p:blipFill>
        <p:spPr bwMode="auto">
          <a:xfrm>
            <a:off x="4717906" y="2927634"/>
            <a:ext cx="1800719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xQVFBUUFBUVFBYYFhUWFBQVFRcWFhUUFxUYHCggGBolHBQUITEhJSkrLi4uGB8zODMsNygtLisBCgoKDg0OGhAQGiwkHyQsLCwsLCwsLCwsLCwsLCwsLCwsLCwsLCwsLCwsLCwsLCwsLCwsLCwsLCwsLCw1LCw0LP/AABEIAL0BCwMBIgACEQEDEQH/xAAcAAABBQEBAQAAAAAAAAAAAAAEAQIDBQYABwj/xABDEAABAwIDBAcFBQUHBQEAAAABAAIRAyEEEjEFQVFxBhMiYYGRsTKhwdHwFCNCUuEHM2JyshVDgpLC0vEWU4OTolT/xAAZAQADAQEBAAAAAAAAAAAAAAAAAQIDBAX/xAAlEQACAgICAgICAwEAAAAAAAAAAQIRAyESMRNBUWEEMnGRoSL/2gAMAwEAAhEDEQA/APTkoSJQvRPNFTk1OSYzkoSJUihEoXJUAclCRPa1SAtJkmFaOpAiEBTcAZhG08QCscl2b4qWgN2APEIY0j4cVc5woagaRBRHLL2OWKPoq8ie2lKsWgJlVo5KvIR4yKjR03xqjmFV9OqQjG1Qs5pmmNpEy5IHJVka2cuSSocQ+yaVg2kPrGxVc8p/2kqOq8Fbwi0c05pkVQKIhSvUZW6MWMSFPhNKokaU2E9NIVCGkJITikTENKanlJCYBC4BFVcE5veO5F0ME3LcSVzvLFKzdYpN0VYTgFanAs4e9S0aWUQs3mXotYH7KYJUbjcMB2h5IICVpGSasiUXF0cuXLlRJwTgUiR7wASbAaqQHyulDUsax2h+vBSis06EealNMppolzlL1ijldKqkK2StqEaLnPUSVLig5MfK4OTEidBYS2upW4pASllS8aZSyNBlXFId1SVHKQFNQSE5Njki5cVRIiaU6F0JgMhSU8KXCQlZTlH0nACOCic2uiowTeypewjVNhWdR4cCELTpynHJrYpQp6BS1JCNrUoGnzUdPCudcCypTVWS4O6BS1NhGYjDFut1BkVqSfRLi1pmjUT2ncubUTw5ed0ej2ML0gqSnVRI0UTcP3wqVEu+iHEuzW4IanIKsHYUcUgwY4laKcUqMnjk3ZXVDdNCl2k0UWOqOcAxokk8Fhh03hzpY6AToWkxusQI8zzV+SKRCxSbNqs/tvEF7zT0Y03/AI3f7R7+WolLpzRAl4cz+ZvxY5yjqbcw1RxeKzG5jMOzN3De8BZZMiapGmPE07Y80wbkDyunBp3OcP8AE6PImFzXtN2uDgdCCCDyIT1ibisrPGjz4gf6YU7NoVBwPiR6yh4XAJ8mhOKYezazt7T7o9Qfcpm7YZvtzkeoCrMOQ4+1A/MfZPjv8LIj7ITo5juTo/qhWskiHjgWdPaFN2jvj6SpuvbxHmqN+z372E8hm9FAaGX8ze6XN9yryyJeGL6NLK6VnGvcNHH3KVmMqD8U+fxlWs6+CXgfpl8lVK3azxq2eUfMeimZtlu8EefxEe9UssWR4pFqFyDpbTpu0dfz9JRlFwdo5vmB7lXOPyTwl8HJQ2Ufh8IL5gDwU7KLRoFm8q9Giwtlcyi6LA3RHUHLvngjVyzeRs0WJIDw+HcLlOOEvIMeiKSSlzZXjiQOw86me5c2jGnkiEhS5MfFFXiqp4aIOVdVqUgiEA/BOnT3roxzjRzZMcrAT0hYNGud7kx/SZ34aYHMz6KgCUBczdnUlRbP6Q1jplbyE+qFqbbxAPt+79UIAoK8ZkhluzpNWGuU+70CIp9LHfiYDy/UrNFUe1OlFGlIZ967g09gHvfp5SpbLjBydI03TDbhrimwAtaC4uHEjLlPhcxxhYx4udNTHhKD2Xth+Je9zyLABobOVol08zpfuRLYky4uvaQIGvzTTFKLi6YrXRYeO74Je7y4Lo1ObwMR4f8AKY2/4gYPHS8RATEarYv7pvL4lWCB2SPum8kcFIhZTKgkQbp6RADQ8p2dD4zEtpMc95hrRJ9AAN5JWNxvS6qT92G027pGZx5k2Hl4pOSRtiwTyfqb1laNJHJTN2g8fjd5z6rB7D6SVqlVlN2RwcYJiCBBJILbaA7lqq2IY32ntbzcG+pTUicmGWN0yxOPJMZaZ4lzRPhlgnxhPbUZvZ4hxHrKrmOBEggjiDI80/MnZlQfFI73t8Gu+ST7O06VG/4g5vzQIeUvWIsAt2zy7cx3JzT7iVEcG4bniOGYDyFkMLm9+enlopmYgjQkciq0GySliKjPZqOH13QjKW3K7fxB3O3wPqhhj3bzP8wDvUJrsW2O0xh5BwP/AMlLQFrT6TvHtU55W+J9EZS6TUj7Qc3np74WcdUYRZjmnd2gR6fFRBAG/wAPiA9oc24Oh9ycSgNgu+4ZyP8AUVYSmISUhKdKQlMDs67rE0vCj6wJ0JswvguypXOgEkgAak6DxWd2r0wpU5FL713EWpj/ABfi8PNRddm0Mcpuoo0RETJAHHu4rMbW6UUmEin967uMUxzfv8J5rGbX6R1K4c59Qua38DezTHIfi5mVQ44ueMzXZmcNMvMb1DlejoX46grlv6Rcba6UvqSHPzD8jezTHP8AN4ys7Xxbn6mBw0AHfxQ5ICjfU4XVcTKeaTVLS+jb9DR2D3kfr6hXhq909zcs7u8cVR9Dv3Q858vkVd1WnjHA2tp3whEZOxGP7iD3/opM8RNp95lJSzbwJjWIldSbE2jx5Jk0a7Zg+7b/ACj0RiF2f7Df5R6BFhSISF0JVyAMx07nqWRp1t+eV2X/AFKi6KPotrzWyjs9gujIHyLmdDEwT8ltNs16DaeXEODWVOzfNci9iBYixlYytsWkT9zi8O4bg94a73TPkFLhJu0jv/HzY/G8cnRoukONosZ1lPq3Vmfuy3KSzP2C4xuhxgHfCzGxdjvxRe4vjLGZxBc5zju1vprKu9kdGh1VVr6lNxqBgaabs2UtJdOg35bcAVXM2TjcM53VB1/xMyuDhu7Jv5hJ37RpilBRcYSV+mwSlVqYPEFmacrgHgey9pANxxykciiMdt2tVqlravUszENvkAAkAvcBM296mwOwK7nmtXa4xLy0kGpWcLhtjaTGvkgNpY0PDusoBlYm7wXMvM9qkRBMWmynZolCUuk3W3otvtmNpUi4kVBms4AVBka2XOzt/DdtzexUNLpfW3spu5BzT6lNwdOpSwVYuBaKzmMY02mZzug6S2R3wi+iWFcKOIe32nAsZza0ke948lW7MpRgoycknugvG9KKdN2UNLyLOykBoO8AnWD3I7B7ZpVKRqkljQ7Kc8C8AwIJnVY/ozUoNqE1wIy9nM3M0GbyIN4TukT2ZmijaiWl7QAQ0uLnMe4A3j7sDwtqnydWTL8aHLgk/wCTX4bbVCo7K2qJ3AhzZ5ZgJVgQsT0i2RRpU6bqbyXOP5gQ9sE5xGl48wtTsKo5+HpucZcWwTvMEtBPeQAU09nPlxRUVKPX2WAK6UkLlZzkOE6ZOpSwssxzha5Nzut6q0odOaZ9oOb4H0bmWFxX7yoP4zy0Bud2qhJtqND3BNSZLij2nrymOrFD0Hyxp4tafMApy6VFHM5McXpspEiuiW2fO+2ulFSr7Ti4bh7NMchv5mSqCviHPuTr5AclN/ZztbO8VBWwlbc0R3Ob8156o9efmarjS+ESMIFB5mZcB6IahXc3tNB7+B8EScO8YfLlOYvmAJtxtyQjn1I9hw3ewfkmqJyco8Wvgmq0W1Rmp2dqWfEKvcDMafNcHEGRII8CjRXbVs6A/cdx5o6FSyfUv8ZsuitqA5fBWDGuvmJPIkcPxCO/cgej4ik3jB8dY/p9VZsIM3vv4+I8ELoif7MrWY+mQ4PrBjszh1ZDzYG2+862VlhTI3RAiJtYb55oR2BaT36zAn0hF5YuJtbcAYEzEgFNmdG0wA7Df5R6IoIXB+yOQ9ESEgFXLlyAKvb+Dq1GtFIkEOJMVXUjEWu1pnkVQVdkYnfTe/8A8uGqjyq0wtmEpK0jkaVEuKZ59V2PU34d3hhcO7/6ovafJMOGcy2R7OdPHU/eyo4e5ehrgVfmZPjRgDteu3PDnlrHsrPdL4FM5Gmm3rADGaobED2e5FjbeJY6k5xc4VG1a7qQayW0b9WJiQBlLtZgraOuo30Wn2mtMgtuAeydW33dyXkj8BwfyYkdIKtSmc7MO7qmCpU60Ht5icoptnXKR4nvhWGD2+G0K1RlBrWUjSysByy6oWh82gRPC6vK2yaDsuajTOUAN7DbAaAd3chsR0bwzy5xp9pxJcQ+oJJMkxmjW6OWN+h1Oqsz9c4avUpzSe2pW7R6urTykF5Zm7VnGQSQ0TrO9E4l+DqUXMzPDcLA6yJMOfkkR7bS4cArTEdHKb8svrdmMs1JgiYd2ge0JQdTokzKWsqvaCxrCCA8dl+ed0drdpc8UqxFrNmVb6K7D7Aodd1Tq5LrdgMLSQW54zGQOzfitixgaA1oAAAAA0AFgFUYDYtRmINZ9UVC4AO7BYTDMggNdl8we6FclS4xXRUss8n7nArikXKSTKbQtWqWntDQifZbxQwfeJIsefd9QitqkCs8kx7J1jdHwQ2cGN44g2Pdr+iaBnrGy35qFE8aVP8AoCJKoeh22KVaiKTTFSi0Mew+0ABAcOLYi6viuuL0ckk06YiROSQqJPkjqnDuTml/5iPEqVIQuE7k2hW1qg/vD6+q5uNq/nPkPkmkKMIpFLLNdN/2FDaFTeQfBIcYTq1p8EOEqOKK82T5N50fdNBltxsO/wCKsqrHboje2SDzBk+irtgtAoUybdkEmYAt5Kxp1W7jLjcdppO/TdxTIbvbOYwA6nxJk/UqSoDFonvlu47wDKa2pI398y3huIUZqtBid9hB0vwQI22EHZHJEBYLD/tIogAGjVHJzD6kI2n+0bCnVlYf4WH0elQjYylBWWp9P8GdXVG86ZP9JKIb01wR/viOdOr/ALUAaBcSqVnSrBnTEU/HM3+oBSjpJhP/ANVD/wBrB6lIC0XIGntjDu9mvRPKrTPo5ENxTDo9h5OB+KAJlyaHTpB5J2VACSuSwkQB0pMyVNCAFlcSkXJgcuXLkgMrttv37v5WHhvcqXC1X53tewuEywhwho3DLBzX4lX23Wff86Y9zj81WVHCQbRxMeWqpAyhx20qmGxPW0iWljvaGo7DDpEEXMgiLr17oX0xp45gaYZXAlzNzwNX0+I4jUe9eN7fpu6wwAZLXWIFsobvP8KrcFUrUagfTa5pBDhDmggj8TTNiiM+OzeePyJJr0qZ9PhqmyBec9Gf2hGq0U61MdaBMiweBq6PwniNOHAaD/qtv/bP+YLXyJ+zklhlB00fNxCRSli7IsDQhIUSKcyygypgNXJ2VdCYG+2GCKFLT2GxxuBrZWL76nLx/TSNEDs1sUqfc1n9ICLoUs7rC8WzOIb36nKga2IarIIDgYuRLT7vJcwiCQC0nuLZ5oobLe24ytDrxmGU8gDHBCgwHE99gCeO7RA2eYhLKYynbwCeEEnJZSLkAPDjxXdYeJTQmwUAS9YeK7Ny8go2pyAHB/cPIKZmLeNHEciR8VAuCQBY2lVGlR4/xv8Ampqe3sS3SvWH/lqf7lXFNTAuG9LMWNK9X/OT6qZnTXGj+/d4hh9WrOuN0oQBqGdO8Z/3ZPDq6R/0KVv7RMWNch50x8IWSTkAa9v7ScV+WiebHfB4RVL9o2I30aJ5dYP9ZWGhWFCmOCANtg9tuxT8zmBhDYAaZETqZvvRjzEcddCRzk6Ki6NjtWM2M+7ervNlnhqe6fRAGN6W3rjeTRbun8VQBbXoX0Wp1MOx+Sk5xYx5zAOeM7QRMzAnMBEC2kysrtzEiniqVUgu+7IIsdHOy301K7Y3Smph30X02Xp0mUXgu7NRrSTBAFtbHcku9g+tdm26I7MdmxbGgfd4qoLbgSYA7rK+OzKnD1WQ6OdKqrauJqNpsH2io2oWkuOU9oQCCOKvD00qb6NOebh7pVJRoJybdo8mMcR5hcGgmBfldBwjtjN+8N47B74uFNAJWokNJIIHEggeaDJHELQ7bMYYiSR2YtH42oPDN9mCfZad8aDcq4israQEidJvw81I7JNzAm5vYTc/FSbOpgsGifjKY6t/8rvQqWjSGTj6NjQdDLHQNA3WGm6yudjiXuzVHU2dWZczs1GnPTiHX1NojQqowokAQYgfmG/9Arvo5WbTqFxcWDqyA45iJJYYiDuaqXZD6Njs54FNoD3vAA7bnS51jckASV5y5/ag5RIMCWzEfl9qL8luzt2lf75s7rO4fyrAV65DHEBwGV0nsk2HPRVk9EQvZh8ds+AHGs2pMCx3Bogm9rQPBBGkZ7PrCApce5aChhWQLmSJN228ItqszVyTXQEKLrSOd/1T3Yb9NVYHAiJB17x6RJTXYMRqZjcR7kySjq1jLgLaNMd0Sb6Els24kWFlE/EOJJ4kmwAAngBYDuTsSIc4cHHnvUJQBM7EGSRaZtrHmpcO8umeKHyd6lpWaeY+KACsq4NV10MaOuc6oTkFJ4MayHMcLR3KHpTWacVlp+yWtBm5zCQ657xMbpSArMiRzEWcHAJk2QbH8QTyRQELm3+u9MJO4dydUeZTqVyBxM+JMWTAaAdw+rn4KWmNxFwpGkdoQRla4+DUyo4g6Rp5RbkgB+RWNFvAcJlVRrHirfC3IiNO7XvCVAXuxW9sWG/dPeL2hb3C4YOpts0yz8jZFiJzZdZBWD2S2Ht3G9rcCtlgtqU2tZmkFrCCMrifacRpbeN6qPZMjz3pi6XUSN7X+rdfMqjoz8le9LgPuoJ/GLiI9iLRoqSmUii92AbuB/KNeYsD4q4FMcSFSbEdDzwym173Cuc7hpPgLeqQGGTqVUtMtMGIJS9V9QUhZG73FMQuIxj3NyueSLWgRbkErce8bm2AGm4W4qOo22iicyBKA0WezB2B4+qmxVOWEcRGsa2+Ki2cewPreocU/tEBzuOp7iIS6KjHk6RuMOJ3zp+VTAjn3EyosM4jyEbh704VwbZtNf8AlMBXNh07j3b7xcW9yGxz2upPluaGu01BidRojZmRrPiPFAYlxyVBeBTfy9mePuhAHmzmxp7pV3hdqNAAdYARvJ5929MwlCm6oJyhv4pIHHQeSF2mwMJaCCNQQQbSY0JSTvRc8birLCptMGAwm5trqVIDVPuMdnes7SdpzC1IdT/MyOGWwiVSMzL1qkvceJnzv8Ur6dhAv4Jj7OP15KahV4mIFrEz3WISAhdFgdQpaQi8SPqD7kM83lFU325+o0+PmgTNL0Ex1Klic9R2Rgp1MxObKJADTAGslotKZ00xdKrjab6JDmOpU7tBALg54dqAdQVV7Oq/vNP3Tue46+CFxFQZqViMjcskzMve+dBveR4JJewss3vgGx52+aCwtQAXm4tbvnenV6gLHdoExxugqDuKYyTqS42EpQxzXN3aT/mRuzMY1mebTljdOvd3hQ7Trh1TM24hunEC+5AhW1Dme3i2pbX2Q6EGzTSLqfrxJOS5Dr5vzSDu71Hh7Eam8oY0rYoZx3X33/RXeFdAF4MDv3c0Hj6/WAAMg6AzbxsjMJSdAlu4DdwSW0VOPF0Wuzyc7dDfS4PNXYq3jh4DuVFgKJDm237iDuVx1cD9Wg27/wBUySm6YN7NM/xu53A/2rO0itTt/AvrMaGAWdmIzNB0INp5XlUFTZr6cZ7eR9CgLDdj+2NLg6n0WgY2158/0VFsxgDwSToZ7I0yng66dW2e4uJbMEkj7wDXfBomPM800hWgHpLs1tB7OrLoe0kgnQgxaOKp+tdxPmtztvZZq1GkiwbGoO8n4oAdH2oYkZV1Vx1JTDK2I6NNO/0Th0YG4z5fNIDIUXGQJIEganeVtcHsKg6CQ6Z1zE6cz8VD/wBMcArjA4Sow3BIvPHwvdA+uiSnQEAfeGdZDDu1nMuq4doJs6w1hh8pKmFOoWxlM23tHxSfZqkmRFoHab80xWRigBaCdbnIAoquHLmubkN2kTmZoRFvPuRdSi4jUA8wfihuoqT2nCPruQFsoW9FGE2dUbPewj+lZTFtkjkPivTHO1uNfd5LPs6NtjVJrZan/wAtMxnUHglFDuW1/wCn2pzdgN7/ACQSYnqDwXfZzwW4/sFnelGwGbpQBhvsx4Lvs3ct4Ngt/L5z8k4bFH5J5SfggDGbOoGXwCYpVQY76bo9AmuwbyM2V0ccpi/fC3bNkAaUkQcIT7VNx5vn3FLk+go87+yngU5uDPAr0T7Dwp+cfBObhHb2sHiPki0B54zBng5PGz3H8JXoQ2eTuHgf0Tv7L+voIsDAN2S8/h9/6J39i1dzB5j5LfDZYTm7OjiixrRhqexK0g5RY8VY0tn1R+ERzHxhar7EOB+uScMGO/3oscnZRYHDvDgXMIA72n4q0yHSPe35osYULjhjuj0RZFADcOf4R4j4KDFbJbUjO6IuMpM+9qtKlIjcY42+aQYef+d3H0VbDorMPsNjSCHu5GCOWiZV6NUnEuNWsCTJh8CeQFlZVcDuMoQ7Gafzf5igRZmg3ifrwTeqHepDUKTOU2hjeob9Fd1A4E+Kf1h4pQe9IBnVDvHipKbeE+Y+S42Tm80UMnbTTTQ7velSooCB+G/h96aML3DzU7kwJUFkYw8aALup7h5KYJQEUOyIURwHkPknigPoBOIXAo4hYnVhcGDinSm1EUFi5Bx96QtHFNzpZRSCxbJwP1dMCUhADikhNXEICx8Ls6YFxCBWSCr3Lus7lGVyKAca3ckNZMKbKdASZvqEoIUJKUOToTCWkfXyXODeH14IfMntKYh4YDIvb3jcfh4JhojvXOfEHvA8CY+R8E81E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60" y="2927634"/>
            <a:ext cx="1812904" cy="128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22" y="1381551"/>
            <a:ext cx="1812904" cy="135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60" y="1381550"/>
            <a:ext cx="1812904" cy="135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567" r="3277" b="3037"/>
          <a:stretch/>
        </p:blipFill>
        <p:spPr bwMode="auto">
          <a:xfrm>
            <a:off x="5157113" y="4377243"/>
            <a:ext cx="3090293" cy="229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50"/>
            <a:ext cx="349728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5 places</a:t>
            </a:r>
          </a:p>
          <a:p>
            <a:r>
              <a:rPr lang="en-US" sz="2800" dirty="0"/>
              <a:t>35 indoor locations</a:t>
            </a:r>
          </a:p>
          <a:p>
            <a:r>
              <a:rPr lang="en-US" sz="2800" dirty="0"/>
              <a:t>8 – 10 directions</a:t>
            </a:r>
          </a:p>
          <a:p>
            <a:r>
              <a:rPr lang="en-US" sz="2800" b="1" dirty="0"/>
              <a:t>Ground truth: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Floor map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Bing maps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Laser pointer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Experimental Setup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xQTEhUUExQVFBUUFBUVFBYYFhUWFBQVFRcWFhUUFxUYHCggGBolHBQUITEhJSkrLi4uGB8zODMsNygtLisBCgoKDg0OGhAQGiwkHyQsLCwsLCwsLCwsLCwsLCwsLCwsLCwsLCwsLCwsLCwsLCwsLCwsLCwsLCwsLCw1LCw0LP/AABEIAL0BCwMBIgACEQEDEQH/xAAcAAABBQEBAQAAAAAAAAAAAAAEAQIDBQYABwj/xABDEAABAwIDBAcFBQUHBQEAAAABAAIRAyEEEjEFQVFxBhMiYYGRsTKhwdHwFCNCUuEHM2JyshVDgpLC0vEWU4OTolT/xAAZAQADAQEBAAAAAAAAAAAAAAAAAQIDBAX/xAAlEQACAgICAgICAwEAAAAAAAAAAQIRAyESMRNBUWEEMnGRoSL/2gAMAwEAAhEDEQA/APTkoSJQvRPNFTk1OSYzkoSJUihEoXJUAclCRPa1SAtJkmFaOpAiEBTcAZhG08QCscl2b4qWgN2APEIY0j4cVc5woagaRBRHLL2OWKPoq8ie2lKsWgJlVo5KvIR4yKjR03xqjmFV9OqQjG1Qs5pmmNpEy5IHJVka2cuSSocQ+yaVg2kPrGxVc8p/2kqOq8Fbwi0c05pkVQKIhSvUZW6MWMSFPhNKokaU2E9NIVCGkJITikTENKanlJCYBC4BFVcE5veO5F0ME3LcSVzvLFKzdYpN0VYTgFanAs4e9S0aWUQs3mXotYH7KYJUbjcMB2h5IICVpGSasiUXF0cuXLlRJwTgUiR7wASbAaqQHyulDUsax2h+vBSis06EealNMppolzlL1ijldKqkK2StqEaLnPUSVLig5MfK4OTEidBYS2upW4pASllS8aZSyNBlXFId1SVHKQFNQSE5Njki5cVRIiaU6F0JgMhSU8KXCQlZTlH0nACOCic2uiowTeypewjVNhWdR4cCELTpynHJrYpQp6BS1JCNrUoGnzUdPCudcCypTVWS4O6BS1NhGYjDFut1BkVqSfRLi1pmjUT2ncubUTw5ed0ej2ML0gqSnVRI0UTcP3wqVEu+iHEuzW4IanIKsHYUcUgwY4laKcUqMnjk3ZXVDdNCl2k0UWOqOcAxokk8Fhh03hzpY6AToWkxusQI8zzV+SKRCxSbNqs/tvEF7zT0Y03/AI3f7R7+WolLpzRAl4cz+ZvxY5yjqbcw1RxeKzG5jMOzN3De8BZZMiapGmPE07Y80wbkDyunBp3OcP8AE6PImFzXtN2uDgdCCCDyIT1ibisrPGjz4gf6YU7NoVBwPiR6yh4XAJ8mhOKYezazt7T7o9Qfcpm7YZvtzkeoCrMOQ4+1A/MfZPjv8LIj7ITo5juTo/qhWskiHjgWdPaFN2jvj6SpuvbxHmqN+z372E8hm9FAaGX8ze6XN9yryyJeGL6NLK6VnGvcNHH3KVmMqD8U+fxlWs6+CXgfpl8lVK3azxq2eUfMeimZtlu8EefxEe9UssWR4pFqFyDpbTpu0dfz9JRlFwdo5vmB7lXOPyTwl8HJQ2Ufh8IL5gDwU7KLRoFm8q9Giwtlcyi6LA3RHUHLvngjVyzeRs0WJIDw+HcLlOOEvIMeiKSSlzZXjiQOw86me5c2jGnkiEhS5MfFFXiqp4aIOVdVqUgiEA/BOnT3roxzjRzZMcrAT0hYNGud7kx/SZ34aYHMz6KgCUBczdnUlRbP6Q1jplbyE+qFqbbxAPt+79UIAoK8ZkhluzpNWGuU+70CIp9LHfiYDy/UrNFUe1OlFGlIZ967g09gHvfp5SpbLjBydI03TDbhrimwAtaC4uHEjLlPhcxxhYx4udNTHhKD2Xth+Je9zyLABobOVol08zpfuRLYky4uvaQIGvzTTFKLi6YrXRYeO74Je7y4Lo1ObwMR4f8AKY2/4gYPHS8RATEarYv7pvL4lWCB2SPum8kcFIhZTKgkQbp6RADQ8p2dD4zEtpMc95hrRJ9AAN5JWNxvS6qT92G027pGZx5k2Hl4pOSRtiwTyfqb1laNJHJTN2g8fjd5z6rB7D6SVqlVlN2RwcYJiCBBJILbaA7lqq2IY32ntbzcG+pTUicmGWN0yxOPJMZaZ4lzRPhlgnxhPbUZvZ4hxHrKrmOBEggjiDI80/MnZlQfFI73t8Gu+ST7O06VG/4g5vzQIeUvWIsAt2zy7cx3JzT7iVEcG4bniOGYDyFkMLm9+enlopmYgjQkciq0GySliKjPZqOH13QjKW3K7fxB3O3wPqhhj3bzP8wDvUJrsW2O0xh5BwP/AMlLQFrT6TvHtU55W+J9EZS6TUj7Qc3np74WcdUYRZjmnd2gR6fFRBAG/wAPiA9oc24Oh9ycSgNgu+4ZyP8AUVYSmISUhKdKQlMDs67rE0vCj6wJ0JswvguypXOgEkgAak6DxWd2r0wpU5FL713EWpj/ABfi8PNRddm0Mcpuoo0RETJAHHu4rMbW6UUmEin967uMUxzfv8J5rGbX6R1K4c59Qua38DezTHIfi5mVQ44ueMzXZmcNMvMb1DlejoX46grlv6Rcba6UvqSHPzD8jezTHP8AN4ys7Xxbn6mBw0AHfxQ5ICjfU4XVcTKeaTVLS+jb9DR2D3kfr6hXhq909zcs7u8cVR9Dv3Q858vkVd1WnjHA2tp3whEZOxGP7iD3/opM8RNp95lJSzbwJjWIldSbE2jx5Jk0a7Zg+7b/ACj0RiF2f7Df5R6BFhSISF0JVyAMx07nqWRp1t+eV2X/AFKi6KPotrzWyjs9gujIHyLmdDEwT8ltNs16DaeXEODWVOzfNci9iBYixlYytsWkT9zi8O4bg94a73TPkFLhJu0jv/HzY/G8cnRoukONosZ1lPq3Vmfuy3KSzP2C4xuhxgHfCzGxdjvxRe4vjLGZxBc5zju1vprKu9kdGh1VVr6lNxqBgaabs2UtJdOg35bcAVXM2TjcM53VB1/xMyuDhu7Jv5hJ37RpilBRcYSV+mwSlVqYPEFmacrgHgey9pANxxykciiMdt2tVqlravUszENvkAAkAvcBM296mwOwK7nmtXa4xLy0kGpWcLhtjaTGvkgNpY0PDusoBlYm7wXMvM9qkRBMWmynZolCUuk3W3otvtmNpUi4kVBms4AVBka2XOzt/DdtzexUNLpfW3spu5BzT6lNwdOpSwVYuBaKzmMY02mZzug6S2R3wi+iWFcKOIe32nAsZza0ke948lW7MpRgoycknugvG9KKdN2UNLyLOykBoO8AnWD3I7B7ZpVKRqkljQ7Kc8C8AwIJnVY/ozUoNqE1wIy9nM3M0GbyIN4TukT2ZmijaiWl7QAQ0uLnMe4A3j7sDwtqnydWTL8aHLgk/wCTX4bbVCo7K2qJ3AhzZ5ZgJVgQsT0i2RRpU6bqbyXOP5gQ9sE5xGl48wtTsKo5+HpucZcWwTvMEtBPeQAU09nPlxRUVKPX2WAK6UkLlZzkOE6ZOpSwssxzha5Nzut6q0odOaZ9oOb4H0bmWFxX7yoP4zy0Bud2qhJtqND3BNSZLij2nrymOrFD0Hyxp4tafMApy6VFHM5McXpspEiuiW2fO+2ulFSr7Ti4bh7NMchv5mSqCviHPuTr5AclN/ZztbO8VBWwlbc0R3Ob8156o9efmarjS+ESMIFB5mZcB6IahXc3tNB7+B8EScO8YfLlOYvmAJtxtyQjn1I9hw3ewfkmqJyco8Wvgmq0W1Rmp2dqWfEKvcDMafNcHEGRII8CjRXbVs6A/cdx5o6FSyfUv8ZsuitqA5fBWDGuvmJPIkcPxCO/cgej4ik3jB8dY/p9VZsIM3vv4+I8ELoif7MrWY+mQ4PrBjszh1ZDzYG2+862VlhTI3RAiJtYb55oR2BaT36zAn0hF5YuJtbcAYEzEgFNmdG0wA7Df5R6IoIXB+yOQ9ESEgFXLlyAKvb+Dq1GtFIkEOJMVXUjEWu1pnkVQVdkYnfTe/8A8uGqjyq0wtmEpK0jkaVEuKZ59V2PU34d3hhcO7/6ovafJMOGcy2R7OdPHU/eyo4e5ehrgVfmZPjRgDteu3PDnlrHsrPdL4FM5Gmm3rADGaobED2e5FjbeJY6k5xc4VG1a7qQayW0b9WJiQBlLtZgraOuo30Wn2mtMgtuAeydW33dyXkj8BwfyYkdIKtSmc7MO7qmCpU60Ht5icoptnXKR4nvhWGD2+G0K1RlBrWUjSysByy6oWh82gRPC6vK2yaDsuajTOUAN7DbAaAd3chsR0bwzy5xp9pxJcQ+oJJMkxmjW6OWN+h1Oqsz9c4avUpzSe2pW7R6urTykF5Zm7VnGQSQ0TrO9E4l+DqUXMzPDcLA6yJMOfkkR7bS4cArTEdHKb8svrdmMs1JgiYd2ge0JQdTokzKWsqvaCxrCCA8dl+ed0drdpc8UqxFrNmVb6K7D7Aodd1Tq5LrdgMLSQW54zGQOzfitixgaA1oAAAAA0AFgFUYDYtRmINZ9UVC4AO7BYTDMggNdl8we6FclS4xXRUss8n7nArikXKSTKbQtWqWntDQifZbxQwfeJIsefd9QitqkCs8kx7J1jdHwQ2cGN44g2Pdr+iaBnrGy35qFE8aVP8AoCJKoeh22KVaiKTTFSi0Mew+0ABAcOLYi6viuuL0ckk06YiROSQqJPkjqnDuTml/5iPEqVIQuE7k2hW1qg/vD6+q5uNq/nPkPkmkKMIpFLLNdN/2FDaFTeQfBIcYTq1p8EOEqOKK82T5N50fdNBltxsO/wCKsqrHboje2SDzBk+irtgtAoUybdkEmYAt5Kxp1W7jLjcdppO/TdxTIbvbOYwA6nxJk/UqSoDFonvlu47wDKa2pI398y3huIUZqtBid9hB0vwQI22EHZHJEBYLD/tIogAGjVHJzD6kI2n+0bCnVlYf4WH0elQjYylBWWp9P8GdXVG86ZP9JKIb01wR/viOdOr/ALUAaBcSqVnSrBnTEU/HM3+oBSjpJhP/ANVD/wBrB6lIC0XIGntjDu9mvRPKrTPo5ENxTDo9h5OB+KAJlyaHTpB5J2VACSuSwkQB0pMyVNCAFlcSkXJgcuXLkgMrttv37v5WHhvcqXC1X53tewuEywhwho3DLBzX4lX23Wff86Y9zj81WVHCQbRxMeWqpAyhx20qmGxPW0iWljvaGo7DDpEEXMgiLr17oX0xp45gaYZXAlzNzwNX0+I4jUe9eN7fpu6wwAZLXWIFsobvP8KrcFUrUagfTa5pBDhDmggj8TTNiiM+OzeePyJJr0qZ9PhqmyBec9Gf2hGq0U61MdaBMiweBq6PwniNOHAaD/qtv/bP+YLXyJ+zklhlB00fNxCRSli7IsDQhIUSKcyygypgNXJ2VdCYG+2GCKFLT2GxxuBrZWL76nLx/TSNEDs1sUqfc1n9ICLoUs7rC8WzOIb36nKga2IarIIDgYuRLT7vJcwiCQC0nuLZ5oobLe24ytDrxmGU8gDHBCgwHE99gCeO7RA2eYhLKYynbwCeEEnJZSLkAPDjxXdYeJTQmwUAS9YeK7Ny8go2pyAHB/cPIKZmLeNHEciR8VAuCQBY2lVGlR4/xv8Ampqe3sS3SvWH/lqf7lXFNTAuG9LMWNK9X/OT6qZnTXGj+/d4hh9WrOuN0oQBqGdO8Z/3ZPDq6R/0KVv7RMWNch50x8IWSTkAa9v7ScV+WiebHfB4RVL9o2I30aJ5dYP9ZWGhWFCmOCANtg9tuxT8zmBhDYAaZETqZvvRjzEcddCRzk6Ki6NjtWM2M+7ervNlnhqe6fRAGN6W3rjeTRbun8VQBbXoX0Wp1MOx+Sk5xYx5zAOeM7QRMzAnMBEC2kysrtzEiniqVUgu+7IIsdHOy301K7Y3Smph30X02Xp0mUXgu7NRrSTBAFtbHcku9g+tdm26I7MdmxbGgfd4qoLbgSYA7rK+OzKnD1WQ6OdKqrauJqNpsH2io2oWkuOU9oQCCOKvD00qb6NOebh7pVJRoJybdo8mMcR5hcGgmBfldBwjtjN+8N47B74uFNAJWokNJIIHEggeaDJHELQ7bMYYiSR2YtH42oPDN9mCfZad8aDcq4israQEidJvw81I7JNzAm5vYTc/FSbOpgsGifjKY6t/8rvQqWjSGTj6NjQdDLHQNA3WGm6yudjiXuzVHU2dWZczs1GnPTiHX1NojQqowokAQYgfmG/9Arvo5WbTqFxcWDqyA45iJJYYiDuaqXZD6Njs54FNoD3vAA7bnS51jckASV5y5/ag5RIMCWzEfl9qL8luzt2lf75s7rO4fyrAV65DHEBwGV0nsk2HPRVk9EQvZh8ds+AHGs2pMCx3Bogm9rQPBBGkZ7PrCApce5aChhWQLmSJN228ItqszVyTXQEKLrSOd/1T3Yb9NVYHAiJB17x6RJTXYMRqZjcR7kySjq1jLgLaNMd0Sb6Els24kWFlE/EOJJ4kmwAAngBYDuTsSIc4cHHnvUJQBM7EGSRaZtrHmpcO8umeKHyd6lpWaeY+KACsq4NV10MaOuc6oTkFJ4MayHMcLR3KHpTWacVlp+yWtBm5zCQ657xMbpSArMiRzEWcHAJk2QbH8QTyRQELm3+u9MJO4dydUeZTqVyBxM+JMWTAaAdw+rn4KWmNxFwpGkdoQRla4+DUyo4g6Rp5RbkgB+RWNFvAcJlVRrHirfC3IiNO7XvCVAXuxW9sWG/dPeL2hb3C4YOpts0yz8jZFiJzZdZBWD2S2Ht3G9rcCtlgtqU2tZmkFrCCMrifacRpbeN6qPZMjz3pi6XUSN7X+rdfMqjoz8le9LgPuoJ/GLiI9iLRoqSmUii92AbuB/KNeYsD4q4FMcSFSbEdDzwym173Cuc7hpPgLeqQGGTqVUtMtMGIJS9V9QUhZG73FMQuIxj3NyueSLWgRbkErce8bm2AGm4W4qOo22iicyBKA0WezB2B4+qmxVOWEcRGsa2+Ki2cewPreocU/tEBzuOp7iIS6KjHk6RuMOJ3zp+VTAjn3EyosM4jyEbh704VwbZtNf8AlMBXNh07j3b7xcW9yGxz2upPluaGu01BidRojZmRrPiPFAYlxyVBeBTfy9mePuhAHmzmxp7pV3hdqNAAdYARvJ5929MwlCm6oJyhv4pIHHQeSF2mwMJaCCNQQQbSY0JSTvRc8birLCptMGAwm5trqVIDVPuMdnes7SdpzC1IdT/MyOGWwiVSMzL1qkvceJnzv8Ur6dhAv4Jj7OP15KahV4mIFrEz3WISAhdFgdQpaQi8SPqD7kM83lFU325+o0+PmgTNL0Ex1Klic9R2Rgp1MxObKJADTAGslotKZ00xdKrjab6JDmOpU7tBALg54dqAdQVV7Oq/vNP3Tue46+CFxFQZqViMjcskzMve+dBveR4JJewss3vgGx52+aCwtQAXm4tbvnenV6gLHdoExxugqDuKYyTqS42EpQxzXN3aT/mRuzMY1mebTljdOvd3hQ7Trh1TM24hunEC+5AhW1Dme3i2pbX2Q6EGzTSLqfrxJOS5Dr5vzSDu71Hh7Eam8oY0rYoZx3X33/RXeFdAF4MDv3c0Hj6/WAAMg6AzbxsjMJSdAlu4DdwSW0VOPF0Wuzyc7dDfS4PNXYq3jh4DuVFgKJDm237iDuVx1cD9Wg27/wBUySm6YN7NM/xu53A/2rO0itTt/AvrMaGAWdmIzNB0INp5XlUFTZr6cZ7eR9CgLDdj+2NLg6n0WgY2158/0VFsxgDwSToZ7I0yng66dW2e4uJbMEkj7wDXfBomPM800hWgHpLs1tB7OrLoe0kgnQgxaOKp+tdxPmtztvZZq1GkiwbGoO8n4oAdH2oYkZV1Vx1JTDK2I6NNO/0Th0YG4z5fNIDIUXGQJIEganeVtcHsKg6CQ6Z1zE6cz8VD/wBMcArjA4Sow3BIvPHwvdA+uiSnQEAfeGdZDDu1nMuq4doJs6w1hh8pKmFOoWxlM23tHxSfZqkmRFoHab80xWRigBaCdbnIAoquHLmubkN2kTmZoRFvPuRdSi4jUA8wfihuoqT2nCPruQFsoW9FGE2dUbPewj+lZTFtkjkPivTHO1uNfd5LPs6NtjVJrZan/wAtMxnUHglFDuW1/wCn2pzdgN7/ACQSYnqDwXfZzwW4/sFnelGwGbpQBhvsx4Lvs3ct4Ngt/L5z8k4bFH5J5SfggDGbOoGXwCYpVQY76bo9AmuwbyM2V0ccpi/fC3bNkAaUkQcIT7VNx5vn3FLk+go87+yngU5uDPAr0T7Dwp+cfBObhHb2sHiPki0B54zBng5PGz3H8JXoQ2eTuHgf0Tv7L+voIsDAN2S8/h9/6J39i1dzB5j5LfDZYTm7OjiixrRhqexK0g5RY8VY0tn1R+ERzHxhar7EOB+uScMGO/3oscnZRYHDvDgXMIA72n4q0yHSPe35osYULjhjuj0RZFADcOf4R4j4KDFbJbUjO6IuMpM+9qtKlIjcY42+aQYef+d3H0VbDorMPsNjSCHu5GCOWiZV6NUnEuNWsCTJh8CeQFlZVcDuMoQ7Gafzf5igRZmg3ifrwTeqHepDUKTOU2hjeob9Fd1A4E+Kf1h4pQe9IBnVDvHipKbeE+Y+S42Tm80UMnbTTTQ7velSooCB+G/h96aML3DzU7kwJUFkYw8aALup7h5KYJQEUOyIURwHkPknigPoBOIXAo4hYnVhcGDinSm1EUFi5Bx96QtHFNzpZRSCxbJwP1dMCUhADikhNXEICx8Ls6YFxCBWSCr3Lus7lGVyKAca3ckNZMKbKdASZvqEoIUJKUOToTCWkfXyXODeH14IfMntKYh4YDIvb3jcfh4JhojvXOfEHvA8CY+R8E81E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1" y="1474054"/>
            <a:ext cx="2383030" cy="246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516"/>
          <a:stretch/>
        </p:blipFill>
        <p:spPr>
          <a:xfrm>
            <a:off x="6373140" y="1474054"/>
            <a:ext cx="2207595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11" y="4395478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50"/>
            <a:ext cx="3497283" cy="5100798"/>
          </a:xfrm>
        </p:spPr>
        <p:txBody>
          <a:bodyPr>
            <a:normAutofit/>
          </a:bodyPr>
          <a:lstStyle/>
          <a:p>
            <a:r>
              <a:rPr lang="en-US" sz="2800" dirty="0"/>
              <a:t>5 places</a:t>
            </a:r>
          </a:p>
          <a:p>
            <a:r>
              <a:rPr lang="en-US" sz="2800" dirty="0"/>
              <a:t>35 indoor locations</a:t>
            </a:r>
          </a:p>
          <a:p>
            <a:r>
              <a:rPr lang="en-US" sz="2800" dirty="0"/>
              <a:t>8 – 10 directions</a:t>
            </a:r>
          </a:p>
          <a:p>
            <a:r>
              <a:rPr lang="en-US" sz="2800" b="1" dirty="0"/>
              <a:t>Ground truth: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Floor map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Bing maps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Laser pointer</a:t>
            </a:r>
          </a:p>
          <a:p>
            <a:r>
              <a:rPr lang="en-US" sz="2800" b="1" dirty="0"/>
              <a:t>Baseline: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Garmin antenna with CO-GPS.</a:t>
            </a:r>
          </a:p>
          <a:p>
            <a:pPr lvl="1"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Experimental Setup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data:image/jpeg;base64,/9j/4AAQSkZJRgABAQAAAQABAAD/2wCEAAkGBxQTEhUUExQVFBUUFBUVFBYYFhUWFBQVFRcWFhUUFxUYHCggGBolHBQUITEhJSkrLi4uGB8zODMsNygtLisBCgoKDg0OGhAQGiwkHyQsLCwsLCwsLCwsLCwsLCwsLCwsLCwsLCwsLCwsLCwsLCwsLCwsLCwsLCwsLCw1LCw0LP/AABEIAL0BCwMBIgACEQEDEQH/xAAcAAABBQEBAQAAAAAAAAAAAAAEAQIDBQYABwj/xABDEAABAwIDBAcFBQUHBQEAAAABAAIRAyEEEjEFQVFxBhMiYYGRsTKhwdHwFCNCUuEHM2JyshVDgpLC0vEWU4OTolT/xAAZAQADAQEBAAAAAAAAAAAAAAAAAQIDBAX/xAAlEQACAgICAgICAwEAAAAAAAAAAQIRAyESMRNBUWEEMnGRoSL/2gAMAwEAAhEDEQA/APTkoSJQvRPNFTk1OSYzkoSJUihEoXJUAclCRPa1SAtJkmFaOpAiEBTcAZhG08QCscl2b4qWgN2APEIY0j4cVc5woagaRBRHLL2OWKPoq8ie2lKsWgJlVo5KvIR4yKjR03xqjmFV9OqQjG1Qs5pmmNpEy5IHJVka2cuSSocQ+yaVg2kPrGxVc8p/2kqOq8Fbwi0c05pkVQKIhSvUZW6MWMSFPhNKokaU2E9NIVCGkJITikTENKanlJCYBC4BFVcE5veO5F0ME3LcSVzvLFKzdYpN0VYTgFanAs4e9S0aWUQs3mXotYH7KYJUbjcMB2h5IICVpGSasiUXF0cuXLlRJwTgUiR7wASbAaqQHyulDUsax2h+vBSis06EealNMppolzlL1ijldKqkK2StqEaLnPUSVLig5MfK4OTEidBYS2upW4pASllS8aZSyNBlXFId1SVHKQFNQSE5Njki5cVRIiaU6F0JgMhSU8KXCQlZTlH0nACOCic2uiowTeypewjVNhWdR4cCELTpynHJrYpQp6BS1JCNrUoGnzUdPCudcCypTVWS4O6BS1NhGYjDFut1BkVqSfRLi1pmjUT2ncubUTw5ed0ej2ML0gqSnVRI0UTcP3wqVEu+iHEuzW4IanIKsHYUcUgwY4laKcUqMnjk3ZXVDdNCl2k0UWOqOcAxokk8Fhh03hzpY6AToWkxusQI8zzV+SKRCxSbNqs/tvEF7zT0Y03/AI3f7R7+WolLpzRAl4cz+ZvxY5yjqbcw1RxeKzG5jMOzN3De8BZZMiapGmPE07Y80wbkDyunBp3OcP8AE6PImFzXtN2uDgdCCCDyIT1ibisrPGjz4gf6YU7NoVBwPiR6yh4XAJ8mhOKYezazt7T7o9Qfcpm7YZvtzkeoCrMOQ4+1A/MfZPjv8LIj7ITo5juTo/qhWskiHjgWdPaFN2jvj6SpuvbxHmqN+z372E8hm9FAaGX8ze6XN9yryyJeGL6NLK6VnGvcNHH3KVmMqD8U+fxlWs6+CXgfpl8lVK3azxq2eUfMeimZtlu8EefxEe9UssWR4pFqFyDpbTpu0dfz9JRlFwdo5vmB7lXOPyTwl8HJQ2Ufh8IL5gDwU7KLRoFm8q9Giwtlcyi6LA3RHUHLvngjVyzeRs0WJIDw+HcLlOOEvIMeiKSSlzZXjiQOw86me5c2jGnkiEhS5MfFFXiqp4aIOVdVqUgiEA/BOnT3roxzjRzZMcrAT0hYNGud7kx/SZ34aYHMz6KgCUBczdnUlRbP6Q1jplbyE+qFqbbxAPt+79UIAoK8ZkhluzpNWGuU+70CIp9LHfiYDy/UrNFUe1OlFGlIZ967g09gHvfp5SpbLjBydI03TDbhrimwAtaC4uHEjLlPhcxxhYx4udNTHhKD2Xth+Je9zyLABobOVol08zpfuRLYky4uvaQIGvzTTFKLi6YrXRYeO74Je7y4Lo1ObwMR4f8AKY2/4gYPHS8RATEarYv7pvL4lWCB2SPum8kcFIhZTKgkQbp6RADQ8p2dD4zEtpMc95hrRJ9AAN5JWNxvS6qT92G027pGZx5k2Hl4pOSRtiwTyfqb1laNJHJTN2g8fjd5z6rB7D6SVqlVlN2RwcYJiCBBJILbaA7lqq2IY32ntbzcG+pTUicmGWN0yxOPJMZaZ4lzRPhlgnxhPbUZvZ4hxHrKrmOBEggjiDI80/MnZlQfFI73t8Gu+ST7O06VG/4g5vzQIeUvWIsAt2zy7cx3JzT7iVEcG4bniOGYDyFkMLm9+enlopmYgjQkciq0GySliKjPZqOH13QjKW3K7fxB3O3wPqhhj3bzP8wDvUJrsW2O0xh5BwP/AMlLQFrT6TvHtU55W+J9EZS6TUj7Qc3np74WcdUYRZjmnd2gR6fFRBAG/wAPiA9oc24Oh9ycSgNgu+4ZyP8AUVYSmISUhKdKQlMDs67rE0vCj6wJ0JswvguypXOgEkgAak6DxWd2r0wpU5FL713EWpj/ABfi8PNRddm0Mcpuoo0RETJAHHu4rMbW6UUmEin967uMUxzfv8J5rGbX6R1K4c59Qua38DezTHIfi5mVQ44ueMzXZmcNMvMb1DlejoX46grlv6Rcba6UvqSHPzD8jezTHP8AN4ys7Xxbn6mBw0AHfxQ5ICjfU4XVcTKeaTVLS+jb9DR2D3kfr6hXhq909zcs7u8cVR9Dv3Q858vkVd1WnjHA2tp3whEZOxGP7iD3/opM8RNp95lJSzbwJjWIldSbE2jx5Jk0a7Zg+7b/ACj0RiF2f7Df5R6BFhSISF0JVyAMx07nqWRp1t+eV2X/AFKi6KPotrzWyjs9gujIHyLmdDEwT8ltNs16DaeXEODWVOzfNci9iBYixlYytsWkT9zi8O4bg94a73TPkFLhJu0jv/HzY/G8cnRoukONosZ1lPq3Vmfuy3KSzP2C4xuhxgHfCzGxdjvxRe4vjLGZxBc5zju1vprKu9kdGh1VVr6lNxqBgaabs2UtJdOg35bcAVXM2TjcM53VB1/xMyuDhu7Jv5hJ37RpilBRcYSV+mwSlVqYPEFmacrgHgey9pANxxykciiMdt2tVqlravUszENvkAAkAvcBM296mwOwK7nmtXa4xLy0kGpWcLhtjaTGvkgNpY0PDusoBlYm7wXMvM9qkRBMWmynZolCUuk3W3otvtmNpUi4kVBms4AVBka2XOzt/DdtzexUNLpfW3spu5BzT6lNwdOpSwVYuBaKzmMY02mZzug6S2R3wi+iWFcKOIe32nAsZza0ke948lW7MpRgoycknugvG9KKdN2UNLyLOykBoO8AnWD3I7B7ZpVKRqkljQ7Kc8C8AwIJnVY/ozUoNqE1wIy9nM3M0GbyIN4TukT2ZmijaiWl7QAQ0uLnMe4A3j7sDwtqnydWTL8aHLgk/wCTX4bbVCo7K2qJ3AhzZ5ZgJVgQsT0i2RRpU6bqbyXOP5gQ9sE5xGl48wtTsKo5+HpucZcWwTvMEtBPeQAU09nPlxRUVKPX2WAK6UkLlZzkOE6ZOpSwssxzha5Nzut6q0odOaZ9oOb4H0bmWFxX7yoP4zy0Bud2qhJtqND3BNSZLij2nrymOrFD0Hyxp4tafMApy6VFHM5McXpspEiuiW2fO+2ulFSr7Ti4bh7NMchv5mSqCviHPuTr5AclN/ZztbO8VBWwlbc0R3Ob8156o9efmarjS+ESMIFB5mZcB6IahXc3tNB7+B8EScO8YfLlOYvmAJtxtyQjn1I9hw3ewfkmqJyco8Wvgmq0W1Rmp2dqWfEKvcDMafNcHEGRII8CjRXbVs6A/cdx5o6FSyfUv8ZsuitqA5fBWDGuvmJPIkcPxCO/cgej4ik3jB8dY/p9VZsIM3vv4+I8ELoif7MrWY+mQ4PrBjszh1ZDzYG2+862VlhTI3RAiJtYb55oR2BaT36zAn0hF5YuJtbcAYEzEgFNmdG0wA7Df5R6IoIXB+yOQ9ESEgFXLlyAKvb+Dq1GtFIkEOJMVXUjEWu1pnkVQVdkYnfTe/8A8uGqjyq0wtmEpK0jkaVEuKZ59V2PU34d3hhcO7/6ovafJMOGcy2R7OdPHU/eyo4e5ehrgVfmZPjRgDteu3PDnlrHsrPdL4FM5Gmm3rADGaobED2e5FjbeJY6k5xc4VG1a7qQayW0b9WJiQBlLtZgraOuo30Wn2mtMgtuAeydW33dyXkj8BwfyYkdIKtSmc7MO7qmCpU60Ht5icoptnXKR4nvhWGD2+G0K1RlBrWUjSysByy6oWh82gRPC6vK2yaDsuajTOUAN7DbAaAd3chsR0bwzy5xp9pxJcQ+oJJMkxmjW6OWN+h1Oqsz9c4avUpzSe2pW7R6urTykF5Zm7VnGQSQ0TrO9E4l+DqUXMzPDcLA6yJMOfkkR7bS4cArTEdHKb8svrdmMs1JgiYd2ge0JQdTokzKWsqvaCxrCCA8dl+ed0drdpc8UqxFrNmVb6K7D7Aodd1Tq5LrdgMLSQW54zGQOzfitixgaA1oAAAAA0AFgFUYDYtRmINZ9UVC4AO7BYTDMggNdl8we6FclS4xXRUss8n7nArikXKSTKbQtWqWntDQifZbxQwfeJIsefd9QitqkCs8kx7J1jdHwQ2cGN44g2Pdr+iaBnrGy35qFE8aVP8AoCJKoeh22KVaiKTTFSi0Mew+0ABAcOLYi6viuuL0ckk06YiROSQqJPkjqnDuTml/5iPEqVIQuE7k2hW1qg/vD6+q5uNq/nPkPkmkKMIpFLLNdN/2FDaFTeQfBIcYTq1p8EOEqOKK82T5N50fdNBltxsO/wCKsqrHboje2SDzBk+irtgtAoUybdkEmYAt5Kxp1W7jLjcdppO/TdxTIbvbOYwA6nxJk/UqSoDFonvlu47wDKa2pI398y3huIUZqtBid9hB0vwQI22EHZHJEBYLD/tIogAGjVHJzD6kI2n+0bCnVlYf4WH0elQjYylBWWp9P8GdXVG86ZP9JKIb01wR/viOdOr/ALUAaBcSqVnSrBnTEU/HM3+oBSjpJhP/ANVD/wBrB6lIC0XIGntjDu9mvRPKrTPo5ENxTDo9h5OB+KAJlyaHTpB5J2VACSuSwkQB0pMyVNCAFlcSkXJgcuXLkgMrttv37v5WHhvcqXC1X53tewuEywhwho3DLBzX4lX23Wff86Y9zj81WVHCQbRxMeWqpAyhx20qmGxPW0iWljvaGo7DDpEEXMgiLr17oX0xp45gaYZXAlzNzwNX0+I4jUe9eN7fpu6wwAZLXWIFsobvP8KrcFUrUagfTa5pBDhDmggj8TTNiiM+OzeePyJJr0qZ9PhqmyBec9Gf2hGq0U61MdaBMiweBq6PwniNOHAaD/qtv/bP+YLXyJ+zklhlB00fNxCRSli7IsDQhIUSKcyygypgNXJ2VdCYG+2GCKFLT2GxxuBrZWL76nLx/TSNEDs1sUqfc1n9ICLoUs7rC8WzOIb36nKga2IarIIDgYuRLT7vJcwiCQC0nuLZ5oobLe24ytDrxmGU8gDHBCgwHE99gCeO7RA2eYhLKYynbwCeEEnJZSLkAPDjxXdYeJTQmwUAS9YeK7Ny8go2pyAHB/cPIKZmLeNHEciR8VAuCQBY2lVGlR4/xv8Ampqe3sS3SvWH/lqf7lXFNTAuG9LMWNK9X/OT6qZnTXGj+/d4hh9WrOuN0oQBqGdO8Z/3ZPDq6R/0KVv7RMWNch50x8IWSTkAa9v7ScV+WiebHfB4RVL9o2I30aJ5dYP9ZWGhWFCmOCANtg9tuxT8zmBhDYAaZETqZvvRjzEcddCRzk6Ki6NjtWM2M+7ervNlnhqe6fRAGN6W3rjeTRbun8VQBbXoX0Wp1MOx+Sk5xYx5zAOeM7QRMzAnMBEC2kysrtzEiniqVUgu+7IIsdHOy301K7Y3Smph30X02Xp0mUXgu7NRrSTBAFtbHcku9g+tdm26I7MdmxbGgfd4qoLbgSYA7rK+OzKnD1WQ6OdKqrauJqNpsH2io2oWkuOU9oQCCOKvD00qb6NOebh7pVJRoJybdo8mMcR5hcGgmBfldBwjtjN+8N47B74uFNAJWokNJIIHEggeaDJHELQ7bMYYiSR2YtH42oPDN9mCfZad8aDcq4israQEidJvw81I7JNzAm5vYTc/FSbOpgsGifjKY6t/8rvQqWjSGTj6NjQdDLHQNA3WGm6yudjiXuzVHU2dWZczs1GnPTiHX1NojQqowokAQYgfmG/9Arvo5WbTqFxcWDqyA45iJJYYiDuaqXZD6Njs54FNoD3vAA7bnS51jckASV5y5/ag5RIMCWzEfl9qL8luzt2lf75s7rO4fyrAV65DHEBwGV0nsk2HPRVk9EQvZh8ds+AHGs2pMCx3Bogm9rQPBBGkZ7PrCApce5aChhWQLmSJN228ItqszVyTXQEKLrSOd/1T3Yb9NVYHAiJB17x6RJTXYMRqZjcR7kySjq1jLgLaNMd0Sb6Els24kWFlE/EOJJ4kmwAAngBYDuTsSIc4cHHnvUJQBM7EGSRaZtrHmpcO8umeKHyd6lpWaeY+KACsq4NV10MaOuc6oTkFJ4MayHMcLR3KHpTWacVlp+yWtBm5zCQ657xMbpSArMiRzEWcHAJk2QbH8QTyRQELm3+u9MJO4dydUeZTqVyBxM+JMWTAaAdw+rn4KWmNxFwpGkdoQRla4+DUyo4g6Rp5RbkgB+RWNFvAcJlVRrHirfC3IiNO7XvCVAXuxW9sWG/dPeL2hb3C4YOpts0yz8jZFiJzZdZBWD2S2Ht3G9rcCtlgtqU2tZmkFrCCMrifacRpbeN6qPZMjz3pi6XUSN7X+rdfMqjoz8le9LgPuoJ/GLiI9iLRoqSmUii92AbuB/KNeYsD4q4FMcSFSbEdDzwym173Cuc7hpPgLeqQGGTqVUtMtMGIJS9V9QUhZG73FMQuIxj3NyueSLWgRbkErce8bm2AGm4W4qOo22iicyBKA0WezB2B4+qmxVOWEcRGsa2+Ki2cewPreocU/tEBzuOp7iIS6KjHk6RuMOJ3zp+VTAjn3EyosM4jyEbh704VwbZtNf8AlMBXNh07j3b7xcW9yGxz2upPluaGu01BidRojZmRrPiPFAYlxyVBeBTfy9mePuhAHmzmxp7pV3hdqNAAdYARvJ5929MwlCm6oJyhv4pIHHQeSF2mwMJaCCNQQQbSY0JSTvRc8birLCptMGAwm5trqVIDVPuMdnes7SdpzC1IdT/MyOGWwiVSMzL1qkvceJnzv8Ur6dhAv4Jj7OP15KahV4mIFrEz3WISAhdFgdQpaQi8SPqD7kM83lFU325+o0+PmgTNL0Ex1Klic9R2Rgp1MxObKJADTAGslotKZ00xdKrjab6JDmOpU7tBALg54dqAdQVV7Oq/vNP3Tue46+CFxFQZqViMjcskzMve+dBveR4JJewss3vgGx52+aCwtQAXm4tbvnenV6gLHdoExxugqDuKYyTqS42EpQxzXN3aT/mRuzMY1mebTljdOvd3hQ7Trh1TM24hunEC+5AhW1Dme3i2pbX2Q6EGzTSLqfrxJOS5Dr5vzSDu71Hh7Eam8oY0rYoZx3X33/RXeFdAF4MDv3c0Hj6/WAAMg6AzbxsjMJSdAlu4DdwSW0VOPF0Wuzyc7dDfS4PNXYq3jh4DuVFgKJDm237iDuVx1cD9Wg27/wBUySm6YN7NM/xu53A/2rO0itTt/AvrMaGAWdmIzNB0INp5XlUFTZr6cZ7eR9CgLDdj+2NLg6n0WgY2158/0VFsxgDwSToZ7I0yng66dW2e4uJbMEkj7wDXfBomPM800hWgHpLs1tB7OrLoe0kgnQgxaOKp+tdxPmtztvZZq1GkiwbGoO8n4oAdH2oYkZV1Vx1JTDK2I6NNO/0Th0YG4z5fNIDIUXGQJIEganeVtcHsKg6CQ6Z1zE6cz8VD/wBMcArjA4Sow3BIvPHwvdA+uiSnQEAfeGdZDDu1nMuq4doJs6w1hh8pKmFOoWxlM23tHxSfZqkmRFoHab80xWRigBaCdbnIAoquHLmubkN2kTmZoRFvPuRdSi4jUA8wfihuoqT2nCPruQFsoW9FGE2dUbPewj+lZTFtkjkPivTHO1uNfd5LPs6NtjVJrZan/wAtMxnUHglFDuW1/wCn2pzdgN7/ACQSYnqDwXfZzwW4/sFnelGwGbpQBhvsx4Lvs3ct4Ngt/L5z8k4bFH5J5SfggDGbOoGXwCYpVQY76bo9AmuwbyM2V0ccpi/fC3bNkAaUkQcIT7VNx5vn3FLk+go87+yngU5uDPAr0T7Dwp+cfBObhHb2sHiPki0B54zBng5PGz3H8JXoQ2eTuHgf0Tv7L+voIsDAN2S8/h9/6J39i1dzB5j5LfDZYTm7OjiixrRhqexK0g5RY8VY0tn1R+ERzHxhar7EOB+uScMGO/3oscnZRYHDvDgXMIA72n4q0yHSPe35osYULjhjuj0RZFADcOf4R4j4KDFbJbUjO6IuMpM+9qtKlIjcY42+aQYef+d3H0VbDorMPsNjSCHu5GCOWiZV6NUnEuNWsCTJh8CeQFlZVcDuMoQ7Gafzf5igRZmg3ifrwTeqHepDUKTOU2hjeob9Fd1A4E+Kf1h4pQe9IBnVDvHipKbeE+Y+S42Tm80UMnbTTTQ7velSooCB+G/h96aML3DzU7kwJUFkYw8aALup7h5KYJQEUOyIURwHkPknigPoBOIXAo4hYnVhcGDinSm1EUFi5Bx96QtHFNzpZRSCxbJwP1dMCUhADikhNXEICx8Ls6YFxCBWSCr3Lus7lGVyKAca3ckNZMKbKdASZvqEoIUJKUOToTCWkfXyXODeH14IfMntKYh4YDIvb3jcfh4JhojvXOfEHvA8CY+R8E81EC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1" y="1474054"/>
            <a:ext cx="2383030" cy="246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516"/>
          <a:stretch/>
        </p:blipFill>
        <p:spPr>
          <a:xfrm>
            <a:off x="6373140" y="1474054"/>
            <a:ext cx="2207595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11" y="4395478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10" y="42145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36752" y="616541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37" y="1927573"/>
            <a:ext cx="368996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856634" y="1404353"/>
            <a:ext cx="266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to 10 </a:t>
            </a:r>
            <a:r>
              <a:rPr lang="en-US" sz="2800" dirty="0" err="1"/>
              <a:t>attowatts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27573"/>
            <a:ext cx="365338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3400" y="1404353"/>
            <a:ext cx="219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100 </a:t>
            </a:r>
            <a:r>
              <a:rPr lang="en-US" sz="2800" dirty="0" err="1"/>
              <a:t>attowatts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GPS Signal-Strength Indoors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5106837"/>
            <a:ext cx="7992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</a:t>
            </a:r>
            <a:r>
              <a:rPr lang="en-US" sz="3200" b="1" dirty="0">
                <a:solidFill>
                  <a:srgbClr val="FF0000"/>
                </a:solidFill>
              </a:rPr>
              <a:t>cannot decode packets</a:t>
            </a:r>
            <a:r>
              <a:rPr lang="en-US" sz="3200" dirty="0"/>
              <a:t> (e.g. time stamps, navigational data)</a:t>
            </a:r>
          </a:p>
        </p:txBody>
      </p:sp>
    </p:spTree>
    <p:extLst>
      <p:ext uri="{BB962C8B-B14F-4D97-AF65-F5344CB8AC3E}">
        <p14:creationId xmlns:p14="http://schemas.microsoft.com/office/powerpoint/2010/main" val="6507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Results: Home Depot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58523"/>
              </p:ext>
            </p:extLst>
          </p:nvPr>
        </p:nvGraphicFramePr>
        <p:xfrm>
          <a:off x="4726379" y="3467595"/>
          <a:ext cx="3396343" cy="20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90600" y="1417638"/>
            <a:ext cx="3044641" cy="5257800"/>
            <a:chOff x="830738" y="1234348"/>
            <a:chExt cx="3197041" cy="54312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38" y="1234348"/>
              <a:ext cx="3197041" cy="54312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Down Arrow 10"/>
            <p:cNvSpPr/>
            <p:nvPr/>
          </p:nvSpPr>
          <p:spPr>
            <a:xfrm>
              <a:off x="2599718" y="1629298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780556" y="1815282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589339" y="4106376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356388" y="4106376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1935" y="1262412"/>
              <a:ext cx="532134" cy="625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5696" y="3603935"/>
              <a:ext cx="510469" cy="625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622369" y="5850552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9259" y="6080783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622175" y="6249955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851452" y="5047776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2588" y="4471261"/>
              <a:ext cx="442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752600" y="5007496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780595" y="6139291"/>
            <a:ext cx="959428" cy="13381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66305" y="2050486"/>
            <a:ext cx="172218" cy="1681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2"/>
          </p:cNvCxnSpPr>
          <p:nvPr/>
        </p:nvCxnSpPr>
        <p:spPr>
          <a:xfrm>
            <a:off x="2539517" y="4436529"/>
            <a:ext cx="216904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45257" y="5300683"/>
            <a:ext cx="108452" cy="471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21889"/>
              </p:ext>
            </p:extLst>
          </p:nvPr>
        </p:nvGraphicFramePr>
        <p:xfrm>
          <a:off x="4726379" y="1828800"/>
          <a:ext cx="3384467" cy="12211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9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Got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Estimates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Garmin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Proposed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Results: Starbucks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98874" y="1814283"/>
            <a:ext cx="3650271" cy="3637280"/>
            <a:chOff x="914400" y="2158281"/>
            <a:chExt cx="3650271" cy="363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158281"/>
              <a:ext cx="3650271" cy="363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Down Arrow 10"/>
            <p:cNvSpPr/>
            <p:nvPr/>
          </p:nvSpPr>
          <p:spPr>
            <a:xfrm>
              <a:off x="2056049" y="4106079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087556" y="4969937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673710" y="3386493"/>
              <a:ext cx="191217" cy="246430"/>
            </a:xfrm>
            <a:prstGeom prst="downArrow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910052" y="3263278"/>
              <a:ext cx="191217" cy="24643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4010" y="2903507"/>
              <a:ext cx="532134" cy="625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1731" y="3603638"/>
              <a:ext cx="510469" cy="625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</a:rPr>
                <a:t>B</a:t>
              </a:r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66363"/>
              </p:ext>
            </p:extLst>
          </p:nvPr>
        </p:nvGraphicFramePr>
        <p:xfrm>
          <a:off x="5377178" y="3639979"/>
          <a:ext cx="2905124" cy="157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2540968" y="3123557"/>
            <a:ext cx="249166" cy="12321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36131" y="3973227"/>
            <a:ext cx="31507" cy="86385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46937"/>
              </p:ext>
            </p:extLst>
          </p:nvPr>
        </p:nvGraphicFramePr>
        <p:xfrm>
          <a:off x="5066805" y="2067745"/>
          <a:ext cx="3384467" cy="12211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9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Got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Estimates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Garmin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Proposed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9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Results: Bellevue Square Mall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548535" cy="470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Down Arrow 18"/>
          <p:cNvSpPr/>
          <p:nvPr/>
        </p:nvSpPr>
        <p:spPr>
          <a:xfrm>
            <a:off x="1510313" y="1830450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605922" y="1828934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165461" y="3747839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907371" y="4414212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9866" y="3307041"/>
            <a:ext cx="532134" cy="625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7885" y="151356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2739579" y="1988030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638304" y="1870487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3269" y="1513567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1722179" y="2133175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1765796" y="2144301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77698" y="215975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2103667" y="3869593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821370" y="3763034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94529" y="3376818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3898034" y="3747839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961312" y="3798903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19560" y="340159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I</a:t>
            </a:r>
          </a:p>
        </p:txBody>
      </p:sp>
      <p:cxnSp>
        <p:nvCxnSpPr>
          <p:cNvPr id="6" name="Straight Arrow Connector 5"/>
          <p:cNvCxnSpPr>
            <a:stCxn id="21" idx="2"/>
            <a:endCxn id="22" idx="2"/>
          </p:cNvCxnSpPr>
          <p:nvPr/>
        </p:nvCxnSpPr>
        <p:spPr>
          <a:xfrm flipH="1">
            <a:off x="3002980" y="3994269"/>
            <a:ext cx="1258090" cy="66637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>
            <a:off x="1547918" y="3522533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650114" y="3475432"/>
            <a:ext cx="510469" cy="625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3" name="Down Arrow 52"/>
          <p:cNvSpPr/>
          <p:nvPr/>
        </p:nvSpPr>
        <p:spPr>
          <a:xfrm>
            <a:off x="2811764" y="3932697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2952339" y="3890106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446831" y="424504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2620547" y="4715730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2712058" y="4604120"/>
            <a:ext cx="191217" cy="24643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584748" y="3987979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</a:t>
            </a:r>
          </a:p>
        </p:txBody>
      </p:sp>
      <p:cxnSp>
        <p:nvCxnSpPr>
          <p:cNvPr id="60" name="Straight Arrow Connector 59"/>
          <p:cNvCxnSpPr>
            <a:endCxn id="51" idx="2"/>
          </p:cNvCxnSpPr>
          <p:nvPr/>
        </p:nvCxnSpPr>
        <p:spPr>
          <a:xfrm flipH="1" flipV="1">
            <a:off x="1643527" y="3768963"/>
            <a:ext cx="135846" cy="3664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4" idx="2"/>
          </p:cNvCxnSpPr>
          <p:nvPr/>
        </p:nvCxnSpPr>
        <p:spPr>
          <a:xfrm flipV="1">
            <a:off x="2881684" y="4136536"/>
            <a:ext cx="166264" cy="212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7" idx="2"/>
          </p:cNvCxnSpPr>
          <p:nvPr/>
        </p:nvCxnSpPr>
        <p:spPr>
          <a:xfrm flipV="1">
            <a:off x="2716155" y="4850550"/>
            <a:ext cx="91512" cy="11161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6" idx="2"/>
          </p:cNvCxnSpPr>
          <p:nvPr/>
        </p:nvCxnSpPr>
        <p:spPr>
          <a:xfrm flipH="1" flipV="1">
            <a:off x="2733913" y="2116917"/>
            <a:ext cx="85174" cy="1046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15398" y="2065100"/>
            <a:ext cx="10678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765796" y="2374946"/>
            <a:ext cx="97741" cy="47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2"/>
            <a:endCxn id="32" idx="2"/>
          </p:cNvCxnSpPr>
          <p:nvPr/>
        </p:nvCxnSpPr>
        <p:spPr>
          <a:xfrm flipH="1" flipV="1">
            <a:off x="1916979" y="4009464"/>
            <a:ext cx="282297" cy="10655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37" y="3866563"/>
            <a:ext cx="3554276" cy="1926503"/>
          </a:xfrm>
          <a:prstGeom prst="rect">
            <a:avLst/>
          </a:prstGeom>
        </p:spPr>
      </p:pic>
      <p:sp>
        <p:nvSpPr>
          <p:cNvPr id="50" name="Down Arrow 49"/>
          <p:cNvSpPr/>
          <p:nvPr/>
        </p:nvSpPr>
        <p:spPr>
          <a:xfrm>
            <a:off x="1699189" y="3890211"/>
            <a:ext cx="191217" cy="24643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02614"/>
              </p:ext>
            </p:extLst>
          </p:nvPr>
        </p:nvGraphicFramePr>
        <p:xfrm>
          <a:off x="5385525" y="1870487"/>
          <a:ext cx="3384467" cy="12211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9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Got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Estimates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Garmin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Proposed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0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Results: Fred Meyer and Costco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918580"/>
              </p:ext>
            </p:extLst>
          </p:nvPr>
        </p:nvGraphicFramePr>
        <p:xfrm>
          <a:off x="4337952" y="2804824"/>
          <a:ext cx="3905250" cy="19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04934"/>
              </p:ext>
            </p:extLst>
          </p:nvPr>
        </p:nvGraphicFramePr>
        <p:xfrm>
          <a:off x="4664523" y="1421334"/>
          <a:ext cx="3384467" cy="12211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9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Locations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Got</a:t>
                      </a:r>
                    </a:p>
                    <a:p>
                      <a:pPr algn="ctr"/>
                      <a:r>
                        <a:rPr lang="en-US" sz="1400" b="1" i="0" dirty="0">
                          <a:latin typeface="+mn-lt"/>
                        </a:rPr>
                        <a:t>Estimates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Garmin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Proposed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" y="3754943"/>
            <a:ext cx="3349782" cy="292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" y="1279032"/>
            <a:ext cx="3349782" cy="27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98765"/>
              </p:ext>
            </p:extLst>
          </p:nvPr>
        </p:nvGraphicFramePr>
        <p:xfrm>
          <a:off x="4900049" y="4691944"/>
          <a:ext cx="2762249" cy="17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054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25"/>
            <a:ext cx="8229600" cy="5204353"/>
          </a:xfrm>
        </p:spPr>
        <p:txBody>
          <a:bodyPr>
            <a:normAutofit/>
          </a:bodyPr>
          <a:lstStyle/>
          <a:p>
            <a:r>
              <a:rPr lang="en-US" sz="2800" dirty="0"/>
              <a:t>If not for consumers, how about </a:t>
            </a:r>
            <a:r>
              <a:rPr lang="en-US" sz="2800" b="1" dirty="0"/>
              <a:t>indoor profiling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Concluding Remarks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5" y="2183823"/>
            <a:ext cx="2690528" cy="200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43" y="3032321"/>
            <a:ext cx="5285181" cy="321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85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Size does matter, if not phones – how about </a:t>
            </a:r>
            <a:r>
              <a:rPr lang="en-US" sz="2800" b="1" dirty="0"/>
              <a:t>tabs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Concluding Remarks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20" y="1824724"/>
            <a:ext cx="3347625" cy="425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56445" y="2455672"/>
            <a:ext cx="4133673" cy="2180546"/>
            <a:chOff x="3789157" y="2455672"/>
            <a:chExt cx="4133673" cy="21805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157" y="2455672"/>
              <a:ext cx="4133673" cy="218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55993" y="3738535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7879" y="3684213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12349" y="4110201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67569" y="4036114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7167" y="3540385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29053" y="3486063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3523" y="3912051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98743" y="3837964"/>
              <a:ext cx="261258" cy="2304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298743" y="2771138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6964268" y="2781038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7201768" y="3006663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6867293" y="3016563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6156768" y="2840413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5822293" y="2850313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6059793" y="3075938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5725318" y="3085838"/>
              <a:ext cx="333028" cy="154379"/>
            </a:xfrm>
            <a:prstGeom prst="parallelogram">
              <a:avLst>
                <a:gd name="adj" fmla="val 51923"/>
              </a:avLst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74754" y="4843936"/>
            <a:ext cx="190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Pro Next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7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25"/>
            <a:ext cx="8229600" cy="52043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Thank You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Heterogeneous Building Materials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/>
          <a:stretch/>
        </p:blipFill>
        <p:spPr bwMode="auto">
          <a:xfrm>
            <a:off x="533400" y="1606038"/>
            <a:ext cx="5100910" cy="376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2838" y="3771902"/>
            <a:ext cx="1310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Concrete</a:t>
            </a:r>
          </a:p>
          <a:p>
            <a:pPr algn="ctr"/>
            <a:r>
              <a:rPr lang="en-US" sz="2400" dirty="0"/>
              <a:t>Wood</a:t>
            </a:r>
          </a:p>
          <a:p>
            <a:pPr algn="ctr"/>
            <a:r>
              <a:rPr lang="en-US" sz="2400" dirty="0"/>
              <a:t>Glass</a:t>
            </a:r>
          </a:p>
          <a:p>
            <a:pPr algn="ctr"/>
            <a:r>
              <a:rPr lang="en-US" sz="2400" dirty="0"/>
              <a:t>Steel</a:t>
            </a:r>
          </a:p>
          <a:p>
            <a:pPr algn="ctr"/>
            <a:r>
              <a:rPr lang="en-US" sz="2400" dirty="0"/>
              <a:t>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2593" r="3264" b="4073"/>
          <a:stretch/>
        </p:blipFill>
        <p:spPr bwMode="auto">
          <a:xfrm>
            <a:off x="5823857" y="1611075"/>
            <a:ext cx="2794016" cy="20955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1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GPS Signals Thorough Building Materials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7" y="2426091"/>
            <a:ext cx="4462016" cy="353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0517" y="5848203"/>
            <a:ext cx="428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Goudy Old Style" pitchFamily="18" charset="0"/>
              </a:rPr>
              <a:t>2D electric field plots of a GPS signal propagating</a:t>
            </a:r>
          </a:p>
          <a:p>
            <a:pPr algn="ctr"/>
            <a:r>
              <a:rPr lang="en-US" i="1" dirty="0">
                <a:latin typeface="Goudy Old Style" pitchFamily="18" charset="0"/>
              </a:rPr>
              <a:t>through different materials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3040" y="5226601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5788" y="2390707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2932332" y="1534886"/>
            <a:ext cx="2873829" cy="489857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8775" y="1796142"/>
            <a:ext cx="5635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06161" y="1779814"/>
            <a:ext cx="5635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6845" y="156754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30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1285" y="156307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9645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Strategy and Leverages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03601" y="1404249"/>
            <a:ext cx="4530799" cy="23513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2593" r="3264" b="4073"/>
          <a:stretch/>
        </p:blipFill>
        <p:spPr bwMode="auto">
          <a:xfrm>
            <a:off x="533400" y="3962387"/>
            <a:ext cx="3135084" cy="2351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03601" y="3962387"/>
            <a:ext cx="4530799" cy="23513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4248"/>
            <a:ext cx="3135084" cy="2351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266006">
            <a:off x="1714494" y="243294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9892" y="1874245"/>
            <a:ext cx="421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</a:t>
            </a:r>
            <a:r>
              <a:rPr lang="en-US" sz="4000" dirty="0">
                <a:solidFill>
                  <a:srgbClr val="FF0000"/>
                </a:solidFill>
              </a:rPr>
              <a:t>no data </a:t>
            </a:r>
            <a:r>
              <a:rPr lang="en-US" sz="4000" dirty="0"/>
              <a:t>from the GPS packets.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9892" y="4195564"/>
            <a:ext cx="421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Opportunistically sample signals from multiple directions.</a:t>
            </a:r>
          </a:p>
        </p:txBody>
      </p:sp>
    </p:spTree>
    <p:extLst>
      <p:ext uri="{BB962C8B-B14F-4D97-AF65-F5344CB8AC3E}">
        <p14:creationId xmlns:p14="http://schemas.microsoft.com/office/powerpoint/2010/main" val="2167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Strategy and Leverages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4167"/>
          <a:stretch/>
        </p:blipFill>
        <p:spPr bwMode="auto">
          <a:xfrm>
            <a:off x="536803" y="1404249"/>
            <a:ext cx="3316066" cy="2351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03601" y="1404249"/>
            <a:ext cx="4530799" cy="23513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03601" y="3962387"/>
            <a:ext cx="4530799" cy="23513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2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6803" y="3962387"/>
            <a:ext cx="3316066" cy="23513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0998" y="1697101"/>
            <a:ext cx="421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Leverage the slow movement of indoor receivers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9892" y="4424274"/>
            <a:ext cx="4218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Leverage the power of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4366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COIN-GPS: Cloud Offloaded Indoor GPS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219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1916" y="5864322"/>
            <a:ext cx="450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mechanically </a:t>
            </a:r>
            <a:r>
              <a:rPr lang="en-US" kern="0" dirty="0">
                <a:solidFill>
                  <a:prstClr val="black"/>
                </a:solidFill>
              </a:rPr>
              <a:t>steer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antenna with a PC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collect GPS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samples for offline processing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157288"/>
            <a:ext cx="6510337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1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7757</TotalTime>
  <Words>1069</Words>
  <Application>Microsoft Macintosh PowerPoint</Application>
  <PresentationFormat>On-screen Show (4:3)</PresentationFormat>
  <Paragraphs>387</Paragraphs>
  <Slides>46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Goudy Old Style</vt:lpstr>
      <vt:lpstr>Office Theme</vt:lpstr>
      <vt:lpstr>COIN-GPS: Indoor Localization from Direct GPS Receiving</vt:lpstr>
      <vt:lpstr>‘GPS does not work indoors’ - Everyone</vt:lpstr>
      <vt:lpstr>GPS Signal-Strength </vt:lpstr>
      <vt:lpstr>GPS Signal-Strength Indoors </vt:lpstr>
      <vt:lpstr>Heterogeneous Building Materials</vt:lpstr>
      <vt:lpstr>GPS Signals Thorough Building Materials </vt:lpstr>
      <vt:lpstr>Strategy and Leverages</vt:lpstr>
      <vt:lpstr>Strategy and Leverages</vt:lpstr>
      <vt:lpstr>COIN-GPS: Cloud Offloaded Indoor GPS</vt:lpstr>
      <vt:lpstr>1. The Front End</vt:lpstr>
      <vt:lpstr>2. The Back-End Processing</vt:lpstr>
      <vt:lpstr>Detecting Satellites Indoor</vt:lpstr>
      <vt:lpstr>Detecting Satellites</vt:lpstr>
      <vt:lpstr>Detecting Satellites (Instant GPS)</vt:lpstr>
      <vt:lpstr>Satellite Acquisition from Weak Signals</vt:lpstr>
      <vt:lpstr>Satellite Acquisition from Weak Signals</vt:lpstr>
      <vt:lpstr>2. The Back-End Processing </vt:lpstr>
      <vt:lpstr>Required Satellites</vt:lpstr>
      <vt:lpstr>Required Satellites (in Various Techniques)</vt:lpstr>
      <vt:lpstr>Required Satellites (in Various Techniques)</vt:lpstr>
      <vt:lpstr>Required Satellites (in Various Techniques)</vt:lpstr>
      <vt:lpstr>Required Satellites (in Various Techniques)</vt:lpstr>
      <vt:lpstr>Required Satellites (in Various Techniques)</vt:lpstr>
      <vt:lpstr>Required Satellites (in Various Techniques)</vt:lpstr>
      <vt:lpstr>Required Satellites (in Various Techniques)</vt:lpstr>
      <vt:lpstr>Acquired Satellites (Indoors)</vt:lpstr>
      <vt:lpstr>Acquired Satellites (Indoors)</vt:lpstr>
      <vt:lpstr>Acquired Satellites (Indoors)</vt:lpstr>
      <vt:lpstr>Handling Inadequate Satellites Problem</vt:lpstr>
      <vt:lpstr>Handling Inadequate Satellites Problem</vt:lpstr>
      <vt:lpstr>Handling Inadequate Satellites Problem</vt:lpstr>
      <vt:lpstr>Handling Inadequate Satellites Problem</vt:lpstr>
      <vt:lpstr>Handling Inadequate Satellites Problem</vt:lpstr>
      <vt:lpstr>Handling Inadequate Satellites Problem</vt:lpstr>
      <vt:lpstr>Handling Inadequate Satellites Problem</vt:lpstr>
      <vt:lpstr>Handling Inadequate Satellites Problem</vt:lpstr>
      <vt:lpstr>Experimental Setup</vt:lpstr>
      <vt:lpstr>Experimental Setup</vt:lpstr>
      <vt:lpstr>Experimental Setup</vt:lpstr>
      <vt:lpstr>Results: Home Depot</vt:lpstr>
      <vt:lpstr>Results: Starbucks</vt:lpstr>
      <vt:lpstr>Results: Bellevue Square Mall</vt:lpstr>
      <vt:lpstr>Results: Fred Meyer and Costco</vt:lpstr>
      <vt:lpstr>Concluding Remarks</vt:lpstr>
      <vt:lpstr>Concluding Remarks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Tricks We Played to Make GPS Work Indoors</dc:title>
  <dc:creator>anwica</dc:creator>
  <cp:lastModifiedBy>Nirupam Roy</cp:lastModifiedBy>
  <cp:revision>402</cp:revision>
  <dcterms:created xsi:type="dcterms:W3CDTF">2006-08-16T00:00:00Z</dcterms:created>
  <dcterms:modified xsi:type="dcterms:W3CDTF">2019-03-07T18:12:31Z</dcterms:modified>
</cp:coreProperties>
</file>