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5" r:id="rId1"/>
  </p:sldMasterIdLst>
  <p:notesMasterIdLst>
    <p:notesMasterId r:id="rId37"/>
  </p:notesMasterIdLst>
  <p:handoutMasterIdLst>
    <p:handoutMasterId r:id="rId38"/>
  </p:handoutMasterIdLst>
  <p:sldIdLst>
    <p:sldId id="256" r:id="rId2"/>
    <p:sldId id="294" r:id="rId3"/>
    <p:sldId id="301" r:id="rId4"/>
    <p:sldId id="297" r:id="rId5"/>
    <p:sldId id="303" r:id="rId6"/>
    <p:sldId id="298" r:id="rId7"/>
    <p:sldId id="300" r:id="rId8"/>
    <p:sldId id="257" r:id="rId9"/>
    <p:sldId id="258" r:id="rId10"/>
    <p:sldId id="259" r:id="rId11"/>
    <p:sldId id="260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8" r:id="rId24"/>
    <p:sldId id="280" r:id="rId25"/>
    <p:sldId id="281" r:id="rId26"/>
    <p:sldId id="282" r:id="rId27"/>
    <p:sldId id="284" r:id="rId28"/>
    <p:sldId id="283" r:id="rId29"/>
    <p:sldId id="286" r:id="rId30"/>
    <p:sldId id="307" r:id="rId31"/>
    <p:sldId id="287" r:id="rId32"/>
    <p:sldId id="288" r:id="rId33"/>
    <p:sldId id="306" r:id="rId34"/>
    <p:sldId id="295" r:id="rId35"/>
    <p:sldId id="30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5" autoAdjust="0"/>
    <p:restoredTop sz="61585" autoAdjust="0"/>
  </p:normalViewPr>
  <p:slideViewPr>
    <p:cSldViewPr snapToGrid="0">
      <p:cViewPr varScale="1">
        <p:scale>
          <a:sx n="78" d="100"/>
          <a:sy n="78" d="100"/>
        </p:scale>
        <p:origin x="246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7A9F4-16BC-4009-81D2-E96828DE10C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BA9575-2FB0-4DD5-A657-FB27EC27A143}">
      <dgm:prSet phldrT="[Text]"/>
      <dgm:spPr/>
      <dgm:t>
        <a:bodyPr/>
        <a:lstStyle/>
        <a:p>
          <a:r>
            <a:rPr lang="en-US" dirty="0" smtClean="0"/>
            <a:t>Environment</a:t>
          </a:r>
          <a:endParaRPr lang="en-US" dirty="0"/>
        </a:p>
      </dgm:t>
    </dgm:pt>
    <dgm:pt modelId="{67FC2730-C050-4F40-9A89-61718E30895F}" type="parTrans" cxnId="{26C00DFA-C0FA-4CF5-9444-6078BF277A65}">
      <dgm:prSet/>
      <dgm:spPr/>
      <dgm:t>
        <a:bodyPr/>
        <a:lstStyle/>
        <a:p>
          <a:endParaRPr lang="en-US"/>
        </a:p>
      </dgm:t>
    </dgm:pt>
    <dgm:pt modelId="{15635DE8-190A-4556-B375-2A3B22A9BA1B}" type="sibTrans" cxnId="{26C00DFA-C0FA-4CF5-9444-6078BF277A65}">
      <dgm:prSet/>
      <dgm:spPr/>
      <dgm:t>
        <a:bodyPr/>
        <a:lstStyle/>
        <a:p>
          <a:endParaRPr lang="en-US"/>
        </a:p>
      </dgm:t>
    </dgm:pt>
    <dgm:pt modelId="{6EF448E2-DDEF-49E4-BC05-27CB0AA11379}">
      <dgm:prSet phldrT="[Text]"/>
      <dgm:spPr/>
      <dgm:t>
        <a:bodyPr/>
        <a:lstStyle/>
        <a:p>
          <a:r>
            <a:rPr lang="en-US" dirty="0" smtClean="0"/>
            <a:t>Agents</a:t>
          </a:r>
          <a:endParaRPr lang="en-US" dirty="0"/>
        </a:p>
      </dgm:t>
    </dgm:pt>
    <dgm:pt modelId="{F7AB0A6C-67B2-467D-B484-57B80CCE5A21}" type="parTrans" cxnId="{77866948-5B33-4928-9A5C-426B105C977E}">
      <dgm:prSet/>
      <dgm:spPr/>
      <dgm:t>
        <a:bodyPr/>
        <a:lstStyle/>
        <a:p>
          <a:endParaRPr lang="en-US"/>
        </a:p>
      </dgm:t>
    </dgm:pt>
    <dgm:pt modelId="{009E0575-38F9-483D-B70A-49885CD72157}" type="sibTrans" cxnId="{77866948-5B33-4928-9A5C-426B105C977E}">
      <dgm:prSet/>
      <dgm:spPr/>
      <dgm:t>
        <a:bodyPr/>
        <a:lstStyle/>
        <a:p>
          <a:endParaRPr lang="en-US"/>
        </a:p>
      </dgm:t>
    </dgm:pt>
    <dgm:pt modelId="{0B4735D9-7D63-430B-AA55-81B770A489EB}">
      <dgm:prSet phldrT="[Text]"/>
      <dgm:spPr/>
      <dgm:t>
        <a:bodyPr/>
        <a:lstStyle/>
        <a:p>
          <a:r>
            <a:rPr lang="en-US" dirty="0" smtClean="0"/>
            <a:t>Local Planner</a:t>
          </a:r>
          <a:endParaRPr lang="en-US" dirty="0"/>
        </a:p>
      </dgm:t>
    </dgm:pt>
    <dgm:pt modelId="{6971F076-1880-45B2-B8EB-6A0724D272CB}" type="parTrans" cxnId="{F6E77F91-0A91-4E4B-9993-4936FBB5B25D}">
      <dgm:prSet/>
      <dgm:spPr/>
      <dgm:t>
        <a:bodyPr/>
        <a:lstStyle/>
        <a:p>
          <a:endParaRPr lang="en-US"/>
        </a:p>
      </dgm:t>
    </dgm:pt>
    <dgm:pt modelId="{C2B062A5-E772-46B7-845A-030A6F241984}" type="sibTrans" cxnId="{F6E77F91-0A91-4E4B-9993-4936FBB5B25D}">
      <dgm:prSet/>
      <dgm:spPr/>
      <dgm:t>
        <a:bodyPr/>
        <a:lstStyle/>
        <a:p>
          <a:endParaRPr lang="en-US"/>
        </a:p>
      </dgm:t>
    </dgm:pt>
    <dgm:pt modelId="{183012BD-E736-40DA-A293-F65AB2194C0A}">
      <dgm:prSet phldrT="[Text]"/>
      <dgm:spPr/>
      <dgm:t>
        <a:bodyPr/>
        <a:lstStyle/>
        <a:p>
          <a:r>
            <a:rPr lang="en-US" dirty="0" smtClean="0"/>
            <a:t>Global Planner</a:t>
          </a:r>
          <a:endParaRPr lang="en-US" dirty="0"/>
        </a:p>
      </dgm:t>
    </dgm:pt>
    <dgm:pt modelId="{938941B9-7345-48EF-94B7-828113BB1B65}" type="parTrans" cxnId="{F3E322A9-6F39-42BA-A8FB-520D554442AF}">
      <dgm:prSet/>
      <dgm:spPr/>
      <dgm:t>
        <a:bodyPr/>
        <a:lstStyle/>
        <a:p>
          <a:endParaRPr lang="en-US"/>
        </a:p>
      </dgm:t>
    </dgm:pt>
    <dgm:pt modelId="{6CFBAE74-8015-45E3-9C4C-D2A73E9629D5}" type="sibTrans" cxnId="{F3E322A9-6F39-42BA-A8FB-520D554442AF}">
      <dgm:prSet/>
      <dgm:spPr/>
      <dgm:t>
        <a:bodyPr/>
        <a:lstStyle/>
        <a:p>
          <a:endParaRPr lang="en-US"/>
        </a:p>
      </dgm:t>
    </dgm:pt>
    <dgm:pt modelId="{889FEF7A-D210-48BD-B1EF-0EE385D7A1B0}" type="pres">
      <dgm:prSet presAssocID="{8AA7A9F4-16BC-4009-81D2-E96828DE10C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8BA975-11D7-4EFB-872A-44B83C471134}" type="pres">
      <dgm:prSet presAssocID="{CBBA9575-2FB0-4DD5-A657-FB27EC27A143}" presName="node" presStyleLbl="node1" presStyleIdx="0" presStyleCnt="4" custScaleX="19139" custScaleY="12632" custLinFactNeighborX="-1702" custLinFactNeighborY="-5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325957-AAD1-4889-B559-09ABF604BB03}" type="pres">
      <dgm:prSet presAssocID="{15635DE8-190A-4556-B375-2A3B22A9BA1B}" presName="sibTrans" presStyleCnt="0"/>
      <dgm:spPr/>
    </dgm:pt>
    <dgm:pt modelId="{8A7225B3-5791-44B8-8006-CA13E0983186}" type="pres">
      <dgm:prSet presAssocID="{6EF448E2-DDEF-49E4-BC05-27CB0AA11379}" presName="node" presStyleLbl="node1" presStyleIdx="1" presStyleCnt="4" custScaleX="19139" custScaleY="12632" custLinFactNeighborX="13405" custLinFactNeighborY="-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4E3824-FCF2-4261-B049-0417E32885D8}" type="pres">
      <dgm:prSet presAssocID="{009E0575-38F9-483D-B70A-49885CD72157}" presName="sibTrans" presStyleCnt="0"/>
      <dgm:spPr/>
    </dgm:pt>
    <dgm:pt modelId="{CB7EBA1E-5A11-402F-94D1-C1DC1ABF790C}" type="pres">
      <dgm:prSet presAssocID="{0B4735D9-7D63-430B-AA55-81B770A489EB}" presName="node" presStyleLbl="node1" presStyleIdx="2" presStyleCnt="4" custScaleX="19139" custScaleY="12632" custLinFactNeighborX="-15523" custLinFactNeighborY="306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0F4F92-DB48-4B6E-B462-5FDFD984B82F}" type="pres">
      <dgm:prSet presAssocID="{C2B062A5-E772-46B7-845A-030A6F241984}" presName="sibTrans" presStyleCnt="0"/>
      <dgm:spPr/>
    </dgm:pt>
    <dgm:pt modelId="{F55627FF-759C-4F99-8199-1277685EBAD8}" type="pres">
      <dgm:prSet presAssocID="{183012BD-E736-40DA-A293-F65AB2194C0A}" presName="node" presStyleLbl="node1" presStyleIdx="3" presStyleCnt="4" custScaleX="19139" custScaleY="12632" custLinFactNeighborX="-30470" custLinFactNeighborY="13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0CA765-E378-47BC-AE95-0438E54ADEA0}" type="presOf" srcId="{0B4735D9-7D63-430B-AA55-81B770A489EB}" destId="{CB7EBA1E-5A11-402F-94D1-C1DC1ABF790C}" srcOrd="0" destOrd="0" presId="urn:microsoft.com/office/officeart/2005/8/layout/default"/>
    <dgm:cxn modelId="{26C00DFA-C0FA-4CF5-9444-6078BF277A65}" srcId="{8AA7A9F4-16BC-4009-81D2-E96828DE10CE}" destId="{CBBA9575-2FB0-4DD5-A657-FB27EC27A143}" srcOrd="0" destOrd="0" parTransId="{67FC2730-C050-4F40-9A89-61718E30895F}" sibTransId="{15635DE8-190A-4556-B375-2A3B22A9BA1B}"/>
    <dgm:cxn modelId="{F3E322A9-6F39-42BA-A8FB-520D554442AF}" srcId="{8AA7A9F4-16BC-4009-81D2-E96828DE10CE}" destId="{183012BD-E736-40DA-A293-F65AB2194C0A}" srcOrd="3" destOrd="0" parTransId="{938941B9-7345-48EF-94B7-828113BB1B65}" sibTransId="{6CFBAE74-8015-45E3-9C4C-D2A73E9629D5}"/>
    <dgm:cxn modelId="{D66BC321-D178-4E70-B780-F2E53A691540}" type="presOf" srcId="{CBBA9575-2FB0-4DD5-A657-FB27EC27A143}" destId="{9D8BA975-11D7-4EFB-872A-44B83C471134}" srcOrd="0" destOrd="0" presId="urn:microsoft.com/office/officeart/2005/8/layout/default"/>
    <dgm:cxn modelId="{E16FE52B-0426-43C5-8DE1-D2CEA5583376}" type="presOf" srcId="{183012BD-E736-40DA-A293-F65AB2194C0A}" destId="{F55627FF-759C-4F99-8199-1277685EBAD8}" srcOrd="0" destOrd="0" presId="urn:microsoft.com/office/officeart/2005/8/layout/default"/>
    <dgm:cxn modelId="{F6E77F91-0A91-4E4B-9993-4936FBB5B25D}" srcId="{8AA7A9F4-16BC-4009-81D2-E96828DE10CE}" destId="{0B4735D9-7D63-430B-AA55-81B770A489EB}" srcOrd="2" destOrd="0" parTransId="{6971F076-1880-45B2-B8EB-6A0724D272CB}" sibTransId="{C2B062A5-E772-46B7-845A-030A6F241984}"/>
    <dgm:cxn modelId="{473DB877-0D96-4C2B-B674-633BF47AABF2}" type="presOf" srcId="{6EF448E2-DDEF-49E4-BC05-27CB0AA11379}" destId="{8A7225B3-5791-44B8-8006-CA13E0983186}" srcOrd="0" destOrd="0" presId="urn:microsoft.com/office/officeart/2005/8/layout/default"/>
    <dgm:cxn modelId="{77866948-5B33-4928-9A5C-426B105C977E}" srcId="{8AA7A9F4-16BC-4009-81D2-E96828DE10CE}" destId="{6EF448E2-DDEF-49E4-BC05-27CB0AA11379}" srcOrd="1" destOrd="0" parTransId="{F7AB0A6C-67B2-467D-B484-57B80CCE5A21}" sibTransId="{009E0575-38F9-483D-B70A-49885CD72157}"/>
    <dgm:cxn modelId="{016BE030-D70F-4ABF-903E-94D226619162}" type="presOf" srcId="{8AA7A9F4-16BC-4009-81D2-E96828DE10CE}" destId="{889FEF7A-D210-48BD-B1EF-0EE385D7A1B0}" srcOrd="0" destOrd="0" presId="urn:microsoft.com/office/officeart/2005/8/layout/default"/>
    <dgm:cxn modelId="{05B4C4FF-9353-426B-80CC-30FAA77D332A}" type="presParOf" srcId="{889FEF7A-D210-48BD-B1EF-0EE385D7A1B0}" destId="{9D8BA975-11D7-4EFB-872A-44B83C471134}" srcOrd="0" destOrd="0" presId="urn:microsoft.com/office/officeart/2005/8/layout/default"/>
    <dgm:cxn modelId="{FE28C722-483E-4D12-BE42-B36198F07A55}" type="presParOf" srcId="{889FEF7A-D210-48BD-B1EF-0EE385D7A1B0}" destId="{C0325957-AAD1-4889-B559-09ABF604BB03}" srcOrd="1" destOrd="0" presId="urn:microsoft.com/office/officeart/2005/8/layout/default"/>
    <dgm:cxn modelId="{D7DA3BBD-B55B-46D4-AB47-27F3163CC97D}" type="presParOf" srcId="{889FEF7A-D210-48BD-B1EF-0EE385D7A1B0}" destId="{8A7225B3-5791-44B8-8006-CA13E0983186}" srcOrd="2" destOrd="0" presId="urn:microsoft.com/office/officeart/2005/8/layout/default"/>
    <dgm:cxn modelId="{EA18655B-4879-41AB-8C9A-E3A3F78D86A1}" type="presParOf" srcId="{889FEF7A-D210-48BD-B1EF-0EE385D7A1B0}" destId="{EE4E3824-FCF2-4261-B049-0417E32885D8}" srcOrd="3" destOrd="0" presId="urn:microsoft.com/office/officeart/2005/8/layout/default"/>
    <dgm:cxn modelId="{04DAC837-17F5-40E2-A745-D71336A415A4}" type="presParOf" srcId="{889FEF7A-D210-48BD-B1EF-0EE385D7A1B0}" destId="{CB7EBA1E-5A11-402F-94D1-C1DC1ABF790C}" srcOrd="4" destOrd="0" presId="urn:microsoft.com/office/officeart/2005/8/layout/default"/>
    <dgm:cxn modelId="{EF84B831-5A5D-4BE1-BC02-0D863BC465AE}" type="presParOf" srcId="{889FEF7A-D210-48BD-B1EF-0EE385D7A1B0}" destId="{010F4F92-DB48-4B6E-B462-5FDFD984B82F}" srcOrd="5" destOrd="0" presId="urn:microsoft.com/office/officeart/2005/8/layout/default"/>
    <dgm:cxn modelId="{EFADCCD1-A8C6-4E36-A928-4F2D7328B615}" type="presParOf" srcId="{889FEF7A-D210-48BD-B1EF-0EE385D7A1B0}" destId="{F55627FF-759C-4F99-8199-1277685EBAD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A7A9F4-16BC-4009-81D2-E96828DE10C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BA9575-2FB0-4DD5-A657-FB27EC27A143}">
      <dgm:prSet phldrT="[Text]"/>
      <dgm:spPr/>
      <dgm:t>
        <a:bodyPr/>
        <a:lstStyle/>
        <a:p>
          <a:r>
            <a:rPr lang="en-US" dirty="0" smtClean="0"/>
            <a:t>Environment</a:t>
          </a:r>
          <a:endParaRPr lang="en-US" dirty="0"/>
        </a:p>
      </dgm:t>
    </dgm:pt>
    <dgm:pt modelId="{67FC2730-C050-4F40-9A89-61718E30895F}" type="parTrans" cxnId="{26C00DFA-C0FA-4CF5-9444-6078BF277A65}">
      <dgm:prSet/>
      <dgm:spPr/>
      <dgm:t>
        <a:bodyPr/>
        <a:lstStyle/>
        <a:p>
          <a:endParaRPr lang="en-US"/>
        </a:p>
      </dgm:t>
    </dgm:pt>
    <dgm:pt modelId="{15635DE8-190A-4556-B375-2A3B22A9BA1B}" type="sibTrans" cxnId="{26C00DFA-C0FA-4CF5-9444-6078BF277A65}">
      <dgm:prSet/>
      <dgm:spPr/>
      <dgm:t>
        <a:bodyPr/>
        <a:lstStyle/>
        <a:p>
          <a:endParaRPr lang="en-US"/>
        </a:p>
      </dgm:t>
    </dgm:pt>
    <dgm:pt modelId="{6EF448E2-DDEF-49E4-BC05-27CB0AA11379}">
      <dgm:prSet phldrT="[Text]"/>
      <dgm:spPr/>
      <dgm:t>
        <a:bodyPr/>
        <a:lstStyle/>
        <a:p>
          <a:r>
            <a:rPr lang="en-US" dirty="0" smtClean="0"/>
            <a:t>Agents</a:t>
          </a:r>
          <a:endParaRPr lang="en-US" dirty="0"/>
        </a:p>
      </dgm:t>
    </dgm:pt>
    <dgm:pt modelId="{F7AB0A6C-67B2-467D-B484-57B80CCE5A21}" type="parTrans" cxnId="{77866948-5B33-4928-9A5C-426B105C977E}">
      <dgm:prSet/>
      <dgm:spPr/>
      <dgm:t>
        <a:bodyPr/>
        <a:lstStyle/>
        <a:p>
          <a:endParaRPr lang="en-US"/>
        </a:p>
      </dgm:t>
    </dgm:pt>
    <dgm:pt modelId="{009E0575-38F9-483D-B70A-49885CD72157}" type="sibTrans" cxnId="{77866948-5B33-4928-9A5C-426B105C977E}">
      <dgm:prSet/>
      <dgm:spPr/>
      <dgm:t>
        <a:bodyPr/>
        <a:lstStyle/>
        <a:p>
          <a:endParaRPr lang="en-US"/>
        </a:p>
      </dgm:t>
    </dgm:pt>
    <dgm:pt modelId="{0B4735D9-7D63-430B-AA55-81B770A489EB}">
      <dgm:prSet phldrT="[Text]"/>
      <dgm:spPr/>
      <dgm:t>
        <a:bodyPr/>
        <a:lstStyle/>
        <a:p>
          <a:r>
            <a:rPr lang="en-US" dirty="0" smtClean="0"/>
            <a:t>Local Planner</a:t>
          </a:r>
          <a:endParaRPr lang="en-US" dirty="0"/>
        </a:p>
      </dgm:t>
    </dgm:pt>
    <dgm:pt modelId="{6971F076-1880-45B2-B8EB-6A0724D272CB}" type="parTrans" cxnId="{F6E77F91-0A91-4E4B-9993-4936FBB5B25D}">
      <dgm:prSet/>
      <dgm:spPr/>
      <dgm:t>
        <a:bodyPr/>
        <a:lstStyle/>
        <a:p>
          <a:endParaRPr lang="en-US"/>
        </a:p>
      </dgm:t>
    </dgm:pt>
    <dgm:pt modelId="{C2B062A5-E772-46B7-845A-030A6F241984}" type="sibTrans" cxnId="{F6E77F91-0A91-4E4B-9993-4936FBB5B25D}">
      <dgm:prSet/>
      <dgm:spPr/>
      <dgm:t>
        <a:bodyPr/>
        <a:lstStyle/>
        <a:p>
          <a:endParaRPr lang="en-US"/>
        </a:p>
      </dgm:t>
    </dgm:pt>
    <dgm:pt modelId="{183012BD-E736-40DA-A293-F65AB2194C0A}">
      <dgm:prSet phldrT="[Text]"/>
      <dgm:spPr/>
      <dgm:t>
        <a:bodyPr/>
        <a:lstStyle/>
        <a:p>
          <a:r>
            <a:rPr lang="en-US" dirty="0" smtClean="0"/>
            <a:t>Global Planner</a:t>
          </a:r>
          <a:endParaRPr lang="en-US" dirty="0"/>
        </a:p>
      </dgm:t>
    </dgm:pt>
    <dgm:pt modelId="{938941B9-7345-48EF-94B7-828113BB1B65}" type="parTrans" cxnId="{F3E322A9-6F39-42BA-A8FB-520D554442AF}">
      <dgm:prSet/>
      <dgm:spPr/>
      <dgm:t>
        <a:bodyPr/>
        <a:lstStyle/>
        <a:p>
          <a:endParaRPr lang="en-US"/>
        </a:p>
      </dgm:t>
    </dgm:pt>
    <dgm:pt modelId="{6CFBAE74-8015-45E3-9C4C-D2A73E9629D5}" type="sibTrans" cxnId="{F3E322A9-6F39-42BA-A8FB-520D554442AF}">
      <dgm:prSet/>
      <dgm:spPr/>
      <dgm:t>
        <a:bodyPr/>
        <a:lstStyle/>
        <a:p>
          <a:endParaRPr lang="en-US"/>
        </a:p>
      </dgm:t>
    </dgm:pt>
    <dgm:pt modelId="{889FEF7A-D210-48BD-B1EF-0EE385D7A1B0}" type="pres">
      <dgm:prSet presAssocID="{8AA7A9F4-16BC-4009-81D2-E96828DE10C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8BA975-11D7-4EFB-872A-44B83C471134}" type="pres">
      <dgm:prSet presAssocID="{CBBA9575-2FB0-4DD5-A657-FB27EC27A143}" presName="node" presStyleLbl="node1" presStyleIdx="0" presStyleCnt="4" custScaleX="19139" custScaleY="12632" custLinFactNeighborX="-1702" custLinFactNeighborY="-5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325957-AAD1-4889-B559-09ABF604BB03}" type="pres">
      <dgm:prSet presAssocID="{15635DE8-190A-4556-B375-2A3B22A9BA1B}" presName="sibTrans" presStyleCnt="0"/>
      <dgm:spPr/>
    </dgm:pt>
    <dgm:pt modelId="{8A7225B3-5791-44B8-8006-CA13E0983186}" type="pres">
      <dgm:prSet presAssocID="{6EF448E2-DDEF-49E4-BC05-27CB0AA11379}" presName="node" presStyleLbl="node1" presStyleIdx="1" presStyleCnt="4" custScaleX="19139" custScaleY="12632" custLinFactNeighborX="13405" custLinFactNeighborY="-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4E3824-FCF2-4261-B049-0417E32885D8}" type="pres">
      <dgm:prSet presAssocID="{009E0575-38F9-483D-B70A-49885CD72157}" presName="sibTrans" presStyleCnt="0"/>
      <dgm:spPr/>
    </dgm:pt>
    <dgm:pt modelId="{CB7EBA1E-5A11-402F-94D1-C1DC1ABF790C}" type="pres">
      <dgm:prSet presAssocID="{0B4735D9-7D63-430B-AA55-81B770A489EB}" presName="node" presStyleLbl="node1" presStyleIdx="2" presStyleCnt="4" custScaleX="19139" custScaleY="12632" custLinFactNeighborX="-15523" custLinFactNeighborY="306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0F4F92-DB48-4B6E-B462-5FDFD984B82F}" type="pres">
      <dgm:prSet presAssocID="{C2B062A5-E772-46B7-845A-030A6F241984}" presName="sibTrans" presStyleCnt="0"/>
      <dgm:spPr/>
    </dgm:pt>
    <dgm:pt modelId="{F55627FF-759C-4F99-8199-1277685EBAD8}" type="pres">
      <dgm:prSet presAssocID="{183012BD-E736-40DA-A293-F65AB2194C0A}" presName="node" presStyleLbl="node1" presStyleIdx="3" presStyleCnt="4" custScaleX="19139" custScaleY="12632" custLinFactNeighborX="-30470" custLinFactNeighborY="13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C00DFA-C0FA-4CF5-9444-6078BF277A65}" srcId="{8AA7A9F4-16BC-4009-81D2-E96828DE10CE}" destId="{CBBA9575-2FB0-4DD5-A657-FB27EC27A143}" srcOrd="0" destOrd="0" parTransId="{67FC2730-C050-4F40-9A89-61718E30895F}" sibTransId="{15635DE8-190A-4556-B375-2A3B22A9BA1B}"/>
    <dgm:cxn modelId="{EC02A5EB-9BDE-4B79-8724-0C6820E4A6C7}" type="presOf" srcId="{8AA7A9F4-16BC-4009-81D2-E96828DE10CE}" destId="{889FEF7A-D210-48BD-B1EF-0EE385D7A1B0}" srcOrd="0" destOrd="0" presId="urn:microsoft.com/office/officeart/2005/8/layout/default"/>
    <dgm:cxn modelId="{43C041DF-F184-40DC-9678-9B13ADECF123}" type="presOf" srcId="{0B4735D9-7D63-430B-AA55-81B770A489EB}" destId="{CB7EBA1E-5A11-402F-94D1-C1DC1ABF790C}" srcOrd="0" destOrd="0" presId="urn:microsoft.com/office/officeart/2005/8/layout/default"/>
    <dgm:cxn modelId="{F3E322A9-6F39-42BA-A8FB-520D554442AF}" srcId="{8AA7A9F4-16BC-4009-81D2-E96828DE10CE}" destId="{183012BD-E736-40DA-A293-F65AB2194C0A}" srcOrd="3" destOrd="0" parTransId="{938941B9-7345-48EF-94B7-828113BB1B65}" sibTransId="{6CFBAE74-8015-45E3-9C4C-D2A73E9629D5}"/>
    <dgm:cxn modelId="{49201CEE-F9BD-4BAC-83E7-C0A632B2611C}" type="presOf" srcId="{6EF448E2-DDEF-49E4-BC05-27CB0AA11379}" destId="{8A7225B3-5791-44B8-8006-CA13E0983186}" srcOrd="0" destOrd="0" presId="urn:microsoft.com/office/officeart/2005/8/layout/default"/>
    <dgm:cxn modelId="{0035923A-5721-4D9F-8194-27D482B38826}" type="presOf" srcId="{CBBA9575-2FB0-4DD5-A657-FB27EC27A143}" destId="{9D8BA975-11D7-4EFB-872A-44B83C471134}" srcOrd="0" destOrd="0" presId="urn:microsoft.com/office/officeart/2005/8/layout/default"/>
    <dgm:cxn modelId="{579CDAFC-DB2C-4FF0-BBFE-A84D4545E0FF}" type="presOf" srcId="{183012BD-E736-40DA-A293-F65AB2194C0A}" destId="{F55627FF-759C-4F99-8199-1277685EBAD8}" srcOrd="0" destOrd="0" presId="urn:microsoft.com/office/officeart/2005/8/layout/default"/>
    <dgm:cxn modelId="{F6E77F91-0A91-4E4B-9993-4936FBB5B25D}" srcId="{8AA7A9F4-16BC-4009-81D2-E96828DE10CE}" destId="{0B4735D9-7D63-430B-AA55-81B770A489EB}" srcOrd="2" destOrd="0" parTransId="{6971F076-1880-45B2-B8EB-6A0724D272CB}" sibTransId="{C2B062A5-E772-46B7-845A-030A6F241984}"/>
    <dgm:cxn modelId="{77866948-5B33-4928-9A5C-426B105C977E}" srcId="{8AA7A9F4-16BC-4009-81D2-E96828DE10CE}" destId="{6EF448E2-DDEF-49E4-BC05-27CB0AA11379}" srcOrd="1" destOrd="0" parTransId="{F7AB0A6C-67B2-467D-B484-57B80CCE5A21}" sibTransId="{009E0575-38F9-483D-B70A-49885CD72157}"/>
    <dgm:cxn modelId="{C9284C22-7480-497B-90BD-D42B198A1874}" type="presParOf" srcId="{889FEF7A-D210-48BD-B1EF-0EE385D7A1B0}" destId="{9D8BA975-11D7-4EFB-872A-44B83C471134}" srcOrd="0" destOrd="0" presId="urn:microsoft.com/office/officeart/2005/8/layout/default"/>
    <dgm:cxn modelId="{DEF2849B-4E86-48B8-8E68-704C0FDF2DC4}" type="presParOf" srcId="{889FEF7A-D210-48BD-B1EF-0EE385D7A1B0}" destId="{C0325957-AAD1-4889-B559-09ABF604BB03}" srcOrd="1" destOrd="0" presId="urn:microsoft.com/office/officeart/2005/8/layout/default"/>
    <dgm:cxn modelId="{EC585E77-87CC-49C0-87C6-822DF0EAE11D}" type="presParOf" srcId="{889FEF7A-D210-48BD-B1EF-0EE385D7A1B0}" destId="{8A7225B3-5791-44B8-8006-CA13E0983186}" srcOrd="2" destOrd="0" presId="urn:microsoft.com/office/officeart/2005/8/layout/default"/>
    <dgm:cxn modelId="{51F2C31C-95DB-4AB8-AA7B-47663CCFC8F4}" type="presParOf" srcId="{889FEF7A-D210-48BD-B1EF-0EE385D7A1B0}" destId="{EE4E3824-FCF2-4261-B049-0417E32885D8}" srcOrd="3" destOrd="0" presId="urn:microsoft.com/office/officeart/2005/8/layout/default"/>
    <dgm:cxn modelId="{90EC34B0-1446-40C3-A1F9-B48C81549DC1}" type="presParOf" srcId="{889FEF7A-D210-48BD-B1EF-0EE385D7A1B0}" destId="{CB7EBA1E-5A11-402F-94D1-C1DC1ABF790C}" srcOrd="4" destOrd="0" presId="urn:microsoft.com/office/officeart/2005/8/layout/default"/>
    <dgm:cxn modelId="{21E66635-A687-49F6-92F8-8E886B61F821}" type="presParOf" srcId="{889FEF7A-D210-48BD-B1EF-0EE385D7A1B0}" destId="{010F4F92-DB48-4B6E-B462-5FDFD984B82F}" srcOrd="5" destOrd="0" presId="urn:microsoft.com/office/officeart/2005/8/layout/default"/>
    <dgm:cxn modelId="{01EE87A5-6675-49AB-A94C-25A476C93BC2}" type="presParOf" srcId="{889FEF7A-D210-48BD-B1EF-0EE385D7A1B0}" destId="{F55627FF-759C-4F99-8199-1277685EBAD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BA975-11D7-4EFB-872A-44B83C471134}">
      <dsp:nvSpPr>
        <dsp:cNvPr id="0" name=""/>
        <dsp:cNvSpPr/>
      </dsp:nvSpPr>
      <dsp:spPr>
        <a:xfrm>
          <a:off x="779434" y="161570"/>
          <a:ext cx="1555617" cy="616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Environment</a:t>
          </a:r>
          <a:endParaRPr lang="en-US" sz="1800" kern="1200" dirty="0"/>
        </a:p>
      </dsp:txBody>
      <dsp:txXfrm>
        <a:off x="779434" y="161570"/>
        <a:ext cx="1555617" cy="616037"/>
      </dsp:txXfrm>
    </dsp:sp>
    <dsp:sp modelId="{8A7225B3-5791-44B8-8006-CA13E0983186}">
      <dsp:nvSpPr>
        <dsp:cNvPr id="0" name=""/>
        <dsp:cNvSpPr/>
      </dsp:nvSpPr>
      <dsp:spPr>
        <a:xfrm>
          <a:off x="4375749" y="169080"/>
          <a:ext cx="1555617" cy="616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Agents</a:t>
          </a:r>
          <a:endParaRPr lang="en-US" sz="1800" kern="1200" dirty="0"/>
        </a:p>
      </dsp:txBody>
      <dsp:txXfrm>
        <a:off x="4375749" y="169080"/>
        <a:ext cx="1555617" cy="616037"/>
      </dsp:txXfrm>
    </dsp:sp>
    <dsp:sp modelId="{CB7EBA1E-5A11-402F-94D1-C1DC1ABF790C}">
      <dsp:nvSpPr>
        <dsp:cNvPr id="0" name=""/>
        <dsp:cNvSpPr/>
      </dsp:nvSpPr>
      <dsp:spPr>
        <a:xfrm>
          <a:off x="4392899" y="1680839"/>
          <a:ext cx="1555617" cy="616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Local Planner</a:t>
          </a:r>
          <a:endParaRPr lang="en-US" sz="1800" kern="1200" dirty="0"/>
        </a:p>
      </dsp:txBody>
      <dsp:txXfrm>
        <a:off x="4392899" y="1680839"/>
        <a:ext cx="1555617" cy="616037"/>
      </dsp:txXfrm>
    </dsp:sp>
    <dsp:sp modelId="{F55627FF-759C-4F99-8199-1277685EBAD8}">
      <dsp:nvSpPr>
        <dsp:cNvPr id="0" name=""/>
        <dsp:cNvSpPr/>
      </dsp:nvSpPr>
      <dsp:spPr>
        <a:xfrm>
          <a:off x="809589" y="1680872"/>
          <a:ext cx="1555617" cy="616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Global Planner</a:t>
          </a:r>
          <a:endParaRPr lang="en-US" sz="1800" kern="1200" dirty="0"/>
        </a:p>
      </dsp:txBody>
      <dsp:txXfrm>
        <a:off x="809589" y="1680872"/>
        <a:ext cx="1555617" cy="6160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BA975-11D7-4EFB-872A-44B83C471134}">
      <dsp:nvSpPr>
        <dsp:cNvPr id="0" name=""/>
        <dsp:cNvSpPr/>
      </dsp:nvSpPr>
      <dsp:spPr>
        <a:xfrm>
          <a:off x="779434" y="161570"/>
          <a:ext cx="1555617" cy="616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Environment</a:t>
          </a:r>
          <a:endParaRPr lang="en-US" sz="1800" kern="1200" dirty="0"/>
        </a:p>
      </dsp:txBody>
      <dsp:txXfrm>
        <a:off x="779434" y="161570"/>
        <a:ext cx="1555617" cy="616037"/>
      </dsp:txXfrm>
    </dsp:sp>
    <dsp:sp modelId="{8A7225B3-5791-44B8-8006-CA13E0983186}">
      <dsp:nvSpPr>
        <dsp:cNvPr id="0" name=""/>
        <dsp:cNvSpPr/>
      </dsp:nvSpPr>
      <dsp:spPr>
        <a:xfrm>
          <a:off x="4375749" y="169080"/>
          <a:ext cx="1555617" cy="616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Agents</a:t>
          </a:r>
          <a:endParaRPr lang="en-US" sz="1800" kern="1200" dirty="0"/>
        </a:p>
      </dsp:txBody>
      <dsp:txXfrm>
        <a:off x="4375749" y="169080"/>
        <a:ext cx="1555617" cy="616037"/>
      </dsp:txXfrm>
    </dsp:sp>
    <dsp:sp modelId="{CB7EBA1E-5A11-402F-94D1-C1DC1ABF790C}">
      <dsp:nvSpPr>
        <dsp:cNvPr id="0" name=""/>
        <dsp:cNvSpPr/>
      </dsp:nvSpPr>
      <dsp:spPr>
        <a:xfrm>
          <a:off x="4392899" y="1680839"/>
          <a:ext cx="1555617" cy="616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Local Planner</a:t>
          </a:r>
          <a:endParaRPr lang="en-US" sz="1800" kern="1200" dirty="0"/>
        </a:p>
      </dsp:txBody>
      <dsp:txXfrm>
        <a:off x="4392899" y="1680839"/>
        <a:ext cx="1555617" cy="616037"/>
      </dsp:txXfrm>
    </dsp:sp>
    <dsp:sp modelId="{F55627FF-759C-4F99-8199-1277685EBAD8}">
      <dsp:nvSpPr>
        <dsp:cNvPr id="0" name=""/>
        <dsp:cNvSpPr/>
      </dsp:nvSpPr>
      <dsp:spPr>
        <a:xfrm>
          <a:off x="809589" y="1680872"/>
          <a:ext cx="1555617" cy="616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Global Planner</a:t>
          </a:r>
          <a:endParaRPr lang="en-US" sz="1800" kern="1200" dirty="0"/>
        </a:p>
      </dsp:txBody>
      <dsp:txXfrm>
        <a:off x="809589" y="1680872"/>
        <a:ext cx="1555617" cy="616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A11C0-45CD-4B8B-9021-9860032C409A}" type="datetimeFigureOut">
              <a:rPr lang="en-US" smtClean="0"/>
              <a:t>8/26/19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52CE7-70FD-46E5-9D78-01C3AFD2A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80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12C2C-128C-4A96-83E6-932BDA9ED2E3}" type="datetimeFigureOut">
              <a:rPr lang="en-US" smtClean="0"/>
              <a:t>8/26/19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3D5AF-5688-4661-8094-70A5A2C2D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63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3D5AF-5688-4661-8094-70A5A2C2D6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31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3D5AF-5688-4661-8094-70A5A2C2D6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45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3D5AF-5688-4661-8094-70A5A2C2D6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69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3D5AF-5688-4661-8094-70A5A2C2D6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47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3D5AF-5688-4661-8094-70A5A2C2D6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97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3D5AF-5688-4661-8094-70A5A2C2D63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56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Summing across 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3D5AF-5688-4661-8094-70A5A2C2D6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644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Speed varies inversely with the slope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3D5AF-5688-4661-8094-70A5A2C2D63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97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3D5AF-5688-4661-8094-70A5A2C2D63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050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3D5AF-5688-4661-8094-70A5A2C2D63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081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3D5AF-5688-4661-8094-70A5A2C2D63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37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3D5AF-5688-4661-8094-70A5A2C2D6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672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Finite Difference</a:t>
            </a:r>
            <a:r>
              <a:rPr lang="en-US" baseline="0" dirty="0" smtClean="0"/>
              <a:t> Approximation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3D5AF-5688-4661-8094-70A5A2C2D63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780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3D5AF-5688-4661-8094-70A5A2C2D63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771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Agents!</a:t>
            </a:r>
          </a:p>
          <a:p>
            <a:r>
              <a:rPr lang="en-US" dirty="0" smtClean="0"/>
              <a:t>People avoid collision smoothly, not too early</a:t>
            </a:r>
          </a:p>
          <a:p>
            <a:r>
              <a:rPr lang="en-US" dirty="0" smtClean="0"/>
              <a:t>Use of discomfort field</a:t>
            </a:r>
          </a:p>
          <a:p>
            <a:r>
              <a:rPr lang="en-US" dirty="0" smtClean="0"/>
              <a:t>Generalized objective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3D5AF-5688-4661-8094-70A5A2C2D63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960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3D5AF-5688-4661-8094-70A5A2C2D63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197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3D5AF-5688-4661-8094-70A5A2C2D63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978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Div</a:t>
            </a:r>
            <a:r>
              <a:rPr lang="en-US" dirty="0" smtClean="0"/>
              <a:t>(v) = 0 implies that if the density</a:t>
            </a:r>
            <a:r>
              <a:rPr lang="en-US" baseline="0" dirty="0" smtClean="0"/>
              <a:t> is greater than threshold, the crowd flow experiences a pressure </a:t>
            </a:r>
            <a:r>
              <a:rPr lang="en-US" baseline="0" dirty="0" err="1" smtClean="0"/>
              <a:t>s.t.</a:t>
            </a:r>
            <a:r>
              <a:rPr lang="en-US" baseline="0" dirty="0" smtClean="0"/>
              <a:t> the flow is incompressible i.e. crowd is not </a:t>
            </a:r>
            <a:r>
              <a:rPr lang="en-US" baseline="0" dirty="0" err="1" smtClean="0"/>
              <a:t>allowd</a:t>
            </a:r>
            <a:r>
              <a:rPr lang="en-US" baseline="0" dirty="0" smtClean="0"/>
              <a:t> to converge to a higher density.</a:t>
            </a:r>
          </a:p>
          <a:p>
            <a:endParaRPr lang="en-US" dirty="0" smtClean="0"/>
          </a:p>
          <a:p>
            <a:r>
              <a:rPr lang="en-US" dirty="0" smtClean="0"/>
              <a:t>Only acts in</a:t>
            </a:r>
            <a:r>
              <a:rPr lang="en-US" baseline="0" dirty="0" smtClean="0"/>
              <a:t> regions where the condition is met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3D5AF-5688-4661-8094-70A5A2C2D63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390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3D5AF-5688-4661-8094-70A5A2C2D63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282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3D5AF-5688-4661-8094-70A5A2C2D63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872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3D5AF-5688-4661-8094-70A5A2C2D63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402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3D5AF-5688-4661-8094-70A5A2C2D63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38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a </a:t>
            </a:r>
            <a:r>
              <a:rPr lang="en-US" dirty="0" err="1" smtClean="0"/>
              <a:t>grpahics</a:t>
            </a:r>
            <a:r>
              <a:rPr lang="en-US" dirty="0" smtClean="0"/>
              <a:t> perspective, …</a:t>
            </a:r>
          </a:p>
          <a:p>
            <a:r>
              <a:rPr lang="en-US" dirty="0" smtClean="0"/>
              <a:t>From</a:t>
            </a:r>
            <a:r>
              <a:rPr lang="en-US" baseline="0" dirty="0" smtClean="0"/>
              <a:t> a psychology perspective,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3D5AF-5688-4661-8094-70A5A2C2D6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0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3D5AF-5688-4661-8094-70A5A2C2D6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45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3D5AF-5688-4661-8094-70A5A2C2D6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70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3D5AF-5688-4661-8094-70A5A2C2D6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22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3D5AF-5688-4661-8094-70A5A2C2D6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45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1. Not low density and not too high density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3D5AF-5688-4661-8094-70A5A2C2D6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39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ADD EQUATIONS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Rate of accumulation of pedestrians = net flow of pedestrians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Direction cosines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Unit vector giving the direction of steepest descent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Sepearable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..e. minimize the product of time and density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3D5AF-5688-4661-8094-70A5A2C2D6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12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12800" y="6477001"/>
            <a:ext cx="4673600" cy="24447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FE7C21-D863-4C23-963F-440085F0B11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98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9859" y="38983"/>
            <a:ext cx="8911687" cy="128089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533" y="1666437"/>
            <a:ext cx="10828867" cy="466663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80BF4737-A933-4A06-AE47-ECF076DA75ED}" type="datetime1">
              <a:rPr lang="en-US" smtClean="0"/>
              <a:t>8/26/19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7A3A-75B6-4EFF-85E9-B75841C4F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6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old_well"/>
          <p:cNvPicPr>
            <a:picLocks noChangeAspect="1" noChangeArrowheads="1"/>
          </p:cNvPicPr>
          <p:nvPr/>
        </p:nvPicPr>
        <p:blipFill>
          <a:blip r:embed="rId4">
            <a:lum bright="-36000" contrast="-70000"/>
          </a:blip>
          <a:srcRect/>
          <a:stretch>
            <a:fillRect/>
          </a:stretch>
        </p:blipFill>
        <p:spPr bwMode="auto">
          <a:xfrm>
            <a:off x="5528733" y="228600"/>
            <a:ext cx="6663267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477001"/>
            <a:ext cx="13208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DBFE7C21-D863-4C23-963F-440085F0B11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477001"/>
            <a:ext cx="5080000" cy="24447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1418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24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24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24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24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24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000" y="14068"/>
            <a:ext cx="8915399" cy="1364566"/>
          </a:xfrm>
        </p:spPr>
        <p:txBody>
          <a:bodyPr/>
          <a:lstStyle/>
          <a:p>
            <a:r>
              <a:rPr lang="en-US" dirty="0" smtClean="0"/>
              <a:t>Continuum Crowds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646" y="1605369"/>
            <a:ext cx="7515147" cy="302580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0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Applications: </a:t>
            </a:r>
            <a:r>
              <a:rPr lang="en-US" dirty="0" err="1" smtClean="0"/>
              <a:t>Jammarat</a:t>
            </a:r>
            <a:r>
              <a:rPr lang="en-US" dirty="0" smtClean="0"/>
              <a:t> Bridge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12800" y="6477001"/>
            <a:ext cx="5080000" cy="244475"/>
          </a:xfrm>
        </p:spPr>
        <p:txBody>
          <a:bodyPr/>
          <a:lstStyle/>
          <a:p>
            <a:r>
              <a:rPr lang="en-US" smtClean="0"/>
              <a:t>University of North Carolina, Chapel Hill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43100"/>
            <a:ext cx="10515600" cy="423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2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Continuum Crowds </a:t>
            </a:r>
            <a:r>
              <a:rPr lang="en-US" sz="1800" dirty="0" smtClean="0"/>
              <a:t>– </a:t>
            </a:r>
            <a:r>
              <a:rPr lang="en-US" sz="1800" dirty="0" err="1" smtClean="0"/>
              <a:t>Treuille</a:t>
            </a:r>
            <a:r>
              <a:rPr lang="en-US" sz="1800" dirty="0" smtClean="0"/>
              <a:t>, et. al., 2006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Directly inspired by Hughes’ model</a:t>
            </a:r>
          </a:p>
          <a:p>
            <a:r>
              <a:rPr lang="en-US" dirty="0" smtClean="0"/>
              <a:t>Uses concept of particle representation </a:t>
            </a:r>
          </a:p>
          <a:p>
            <a:r>
              <a:rPr lang="en-US" dirty="0" smtClean="0"/>
              <a:t>Similar </a:t>
            </a:r>
            <a:r>
              <a:rPr lang="en-US" dirty="0"/>
              <a:t>concepts of potential field and discomfort </a:t>
            </a:r>
            <a:r>
              <a:rPr lang="en-US" dirty="0" smtClean="0"/>
              <a:t>fields</a:t>
            </a:r>
          </a:p>
          <a:p>
            <a:r>
              <a:rPr lang="en-US" dirty="0" smtClean="0"/>
              <a:t>Individual speed is a function of crowd flow in addition to density</a:t>
            </a:r>
          </a:p>
          <a:p>
            <a:r>
              <a:rPr lang="en-US" dirty="0" smtClean="0"/>
              <a:t>Optimal path takes into account distance</a:t>
            </a:r>
          </a:p>
          <a:p>
            <a:r>
              <a:rPr lang="en-US" dirty="0" smtClean="0"/>
              <a:t>Cost depends on grid size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812800" y="6477001"/>
            <a:ext cx="5080000" cy="244475"/>
          </a:xfrm>
        </p:spPr>
        <p:txBody>
          <a:bodyPr/>
          <a:lstStyle/>
          <a:p>
            <a:r>
              <a:rPr lang="en-US" dirty="0" smtClean="0"/>
              <a:t>University of North Carolina, Chapel Hill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64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Hypothesis 1: Each person is trying to reach a geographic goal G(</a:t>
                </a:r>
                <a:r>
                  <a:rPr lang="en-US" dirty="0" err="1" smtClean="0"/>
                  <a:t>x,y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Hypothesis 2: People move at the maximum speed possible, considering environmental conditions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baseline="-25000" dirty="0" smtClean="0"/>
              </a:p>
              <a:p>
                <a:pPr marL="0" indent="0">
                  <a:buNone/>
                </a:pPr>
                <a:r>
                  <a:rPr lang="en-US" baseline="-25000" dirty="0" smtClean="0"/>
                  <a:t>	</a:t>
                </a:r>
                <a:r>
                  <a:rPr lang="en-US" dirty="0" smtClean="0"/>
                  <a:t>f is the maximum speed field (x,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 smtClean="0"/>
                  <a:t>),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 smtClean="0"/>
                  <a:t> is a unit vector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 smtClean="0"/>
                  <a:t> in &amp;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 smtClean="0"/>
                  <a:t> is the velocity </a:t>
                </a:r>
                <a:endParaRPr lang="en-US" baseline="-25000" dirty="0" smtClean="0"/>
              </a:p>
              <a:p>
                <a:r>
                  <a:rPr lang="en-US" dirty="0" smtClean="0"/>
                  <a:t>Hypothesis 3: There exists a discomfort field g so that, all things being equal, people would prefer to be at point x rather than x’ if g(x’)&gt;g(x)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01" t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812800" y="6477001"/>
            <a:ext cx="5080000" cy="244475"/>
          </a:xfrm>
        </p:spPr>
        <p:txBody>
          <a:bodyPr/>
          <a:lstStyle/>
          <a:p>
            <a:r>
              <a:rPr lang="en-US" dirty="0" smtClean="0"/>
              <a:t>University of North Carolina, Chapel Hill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87272" y="6153835"/>
            <a:ext cx="7904728" cy="646331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Notation: </a:t>
            </a:r>
            <a:r>
              <a:rPr lang="en-US" dirty="0" smtClean="0">
                <a:solidFill>
                  <a:schemeClr val="tx1"/>
                </a:solidFill>
              </a:rPr>
              <a:t>G(</a:t>
            </a:r>
            <a:r>
              <a:rPr lang="en-US" dirty="0" err="1" smtClean="0">
                <a:solidFill>
                  <a:schemeClr val="tx1"/>
                </a:solidFill>
              </a:rPr>
              <a:t>x,y</a:t>
            </a:r>
            <a:r>
              <a:rPr lang="en-US" dirty="0" smtClean="0">
                <a:solidFill>
                  <a:schemeClr val="tx1"/>
                </a:solidFill>
              </a:rPr>
              <a:t>) defines the goal pt. and g(</a:t>
            </a:r>
            <a:r>
              <a:rPr lang="en-US" dirty="0" err="1" smtClean="0">
                <a:solidFill>
                  <a:schemeClr val="tx1"/>
                </a:solidFill>
              </a:rPr>
              <a:t>x,y</a:t>
            </a:r>
            <a:r>
              <a:rPr lang="en-US" dirty="0" smtClean="0">
                <a:solidFill>
                  <a:schemeClr val="tx1"/>
                </a:solidFill>
              </a:rPr>
              <a:t>) refers to the discomfort field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1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800" dirty="0" smtClean="0"/>
                  <a:t>People choose paths so as to minimize a linear combination of:</a:t>
                </a:r>
              </a:p>
              <a:p>
                <a:pPr lvl="1"/>
                <a:r>
                  <a:rPr lang="en-US" sz="2000" dirty="0" smtClean="0"/>
                  <a:t>Length of the path</a:t>
                </a:r>
              </a:p>
              <a:p>
                <a:pPr lvl="1"/>
                <a:r>
                  <a:rPr lang="en-US" sz="2000" dirty="0" smtClean="0"/>
                  <a:t>Amount of time to the destination</a:t>
                </a:r>
              </a:p>
              <a:p>
                <a:pPr lvl="1"/>
                <a:r>
                  <a:rPr lang="en-US" sz="2000" dirty="0" smtClean="0"/>
                  <a:t>Discomfort felt, per unit time, along the path</a:t>
                </a:r>
              </a:p>
              <a:p>
                <a:pPr marL="0" lvl="1" indent="0">
                  <a:buNone/>
                </a:pPr>
                <a:endParaRPr lang="en-US" sz="2000" dirty="0" smtClean="0"/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𝐶𝑜𝑠𝑡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β</m:t>
                      </m:r>
                      <m:nary>
                        <m:naryPr>
                          <m:ctrlPr>
                            <a:rPr lang="el-GR" sz="2000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nary>
                        <m:naryPr>
                          <m:ctrlPr>
                            <a:rPr lang="el-GR" sz="2000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𝑔𝑑𝑡</m:t>
                          </m:r>
                        </m:e>
                      </m:nary>
                    </m:oMath>
                  </m:oMathPara>
                </a14:m>
                <a:endParaRPr lang="en-US" sz="2000" dirty="0" smtClean="0"/>
              </a:p>
              <a:p>
                <a:pPr marL="457200" lvl="1" indent="-457200"/>
                <a:r>
                  <a:rPr lang="en-US" sz="2000" dirty="0" smtClean="0"/>
                  <a:t>Let C be the unit cost field such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</m:oMath>
                </a14:m>
                <a:endParaRPr lang="en-US" sz="2000" dirty="0" smtClean="0"/>
              </a:p>
              <a:p>
                <a:pPr marL="0" lvl="1" indent="1666875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𝑇𝑜𝑡𝑎𝑙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𝐶𝑜𝑠𝑡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00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𝐶𝑑𝑠</m:t>
                        </m:r>
                      </m:e>
                    </m:nary>
                  </m:oMath>
                </a14:m>
                <a:r>
                  <a:rPr lang="en-US" sz="2000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14" t="-1305" r="-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812800" y="6477001"/>
            <a:ext cx="5080000" cy="244475"/>
          </a:xfrm>
        </p:spPr>
        <p:txBody>
          <a:bodyPr/>
          <a:lstStyle/>
          <a:p>
            <a:r>
              <a:rPr lang="en-US" smtClean="0"/>
              <a:t>University of North Carolina, Chapel Hill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238739" y="4803014"/>
                <a:ext cx="4845409" cy="2078646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Notation: </a:t>
                </a:r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P denotes the path, f the speed field and g is the discomfort field.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ds implies the derivate is w.r.t. distance,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dt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implies the derivative is w.r.t.  time.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pc="3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l-GR" sz="2000" b="0" i="1" spc="3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l-GR" sz="2000" b="0" i="1" spc="3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l-GR" sz="2000" b="0" i="1" spc="3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l-GR" sz="2000" b="0" i="1" spc="3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are weights for the three terms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739" y="4803014"/>
                <a:ext cx="4845409" cy="2078646"/>
              </a:xfrm>
              <a:prstGeom prst="rect">
                <a:avLst/>
              </a:prstGeom>
              <a:blipFill rotWithShape="0">
                <a:blip r:embed="rId4"/>
                <a:stretch>
                  <a:fillRect l="-1003" t="-1453" r="-376"/>
                </a:stretch>
              </a:blipFill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789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Path Computation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3533" y="1666437"/>
                <a:ext cx="7222849" cy="466663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2100" dirty="0" smtClean="0"/>
                  <a:t>Potential Field, </a:t>
                </a:r>
                <a14:m>
                  <m:oMath xmlns:m="http://schemas.openxmlformats.org/officeDocument/2006/math">
                    <m:r>
                      <a:rPr lang="en-US" sz="21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1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100" dirty="0" smtClean="0"/>
              </a:p>
              <a:p>
                <a:pPr lvl="1"/>
                <a:r>
                  <a:rPr lang="en-US" sz="1900" dirty="0" smtClean="0"/>
                  <a:t>Denotes the cost of the optimal path to the goal for given point</a:t>
                </a:r>
              </a:p>
              <a:p>
                <a:pPr lvl="1"/>
                <a:r>
                  <a:rPr lang="en-US" sz="1900" dirty="0" smtClean="0"/>
                  <a:t>Satisfies the equation: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9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9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𝛻𝜑</m:t>
                            </m:r>
                            <m:d>
                              <m:dPr>
                                <m:ctrlPr>
                                  <a:rPr lang="en-US" sz="1900" b="0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1900" b="0" dirty="0" smtClean="0">
                  <a:ea typeface="Cambria Math" panose="02040503050406030204" pitchFamily="18" charset="0"/>
                </a:endParaRPr>
              </a:p>
              <a:p>
                <a:pPr marL="223838" lvl="1" indent="-223838"/>
                <a:r>
                  <a:rPr lang="en-US" sz="2100" dirty="0" smtClean="0"/>
                  <a:t>So velocity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000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100" dirty="0" smtClean="0"/>
                  <a:t> at any given point can be computed as </a:t>
                </a:r>
              </a:p>
              <a:p>
                <a:pPr marL="4572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𝛻𝜑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0" i="1" smtClean="0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𝛻𝜑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sz="2100" b="0" dirty="0" smtClean="0">
                  <a:ea typeface="Cambria Math" panose="02040503050406030204" pitchFamily="18" charset="0"/>
                </a:endParaRPr>
              </a:p>
              <a:p>
                <a:pPr marL="457200" lvl="2" indent="-457200"/>
                <a:r>
                  <a:rPr lang="en-US" sz="2100" dirty="0" smtClean="0"/>
                  <a:t>Reducing Computation Cost</a:t>
                </a:r>
              </a:p>
              <a:p>
                <a:pPr marL="914400" lvl="3" indent="-457200"/>
                <a:r>
                  <a:rPr lang="en-US" sz="1900" dirty="0" smtClean="0"/>
                  <a:t>Cluster individuals having identical speed field, discomfort and goal into groups</a:t>
                </a:r>
              </a:p>
              <a:p>
                <a:pPr marL="914400" lvl="3" indent="-457200"/>
                <a:r>
                  <a:rPr lang="en-US" sz="1900" dirty="0" smtClean="0"/>
                  <a:t>At each </a:t>
                </a:r>
                <a:r>
                  <a:rPr lang="en-US" sz="1900" dirty="0" err="1" smtClean="0"/>
                  <a:t>timestep</a:t>
                </a:r>
                <a:r>
                  <a:rPr lang="en-US" sz="1900" dirty="0" smtClean="0"/>
                  <a:t>, construct a potential field for each group</a:t>
                </a:r>
              </a:p>
              <a:p>
                <a:pPr marL="914400" lvl="3" indent="-457200"/>
                <a:r>
                  <a:rPr lang="en-US" sz="1900" dirty="0" smtClean="0"/>
                  <a:t>This is the slowest step of the simulation</a:t>
                </a:r>
              </a:p>
              <a:p>
                <a:pPr marL="223838" lvl="1" indent="-223838"/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3533" y="1666437"/>
                <a:ext cx="7222849" cy="4666630"/>
              </a:xfrm>
              <a:blipFill rotWithShape="0">
                <a:blip r:embed="rId3"/>
                <a:stretch>
                  <a:fillRect l="-676" t="-653" r="-929" b="-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812800" y="6477001"/>
            <a:ext cx="5080000" cy="244475"/>
          </a:xfrm>
        </p:spPr>
        <p:txBody>
          <a:bodyPr/>
          <a:lstStyle/>
          <a:p>
            <a:r>
              <a:rPr lang="en-US" smtClean="0"/>
              <a:t>University of North Carolina, Chapel Hill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154573" y="4818539"/>
                <a:ext cx="4037427" cy="2031325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Notation: </a:t>
                </a:r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Potential field </a:t>
                </a:r>
                <a14:m>
                  <m:oMath xmlns:m="http://schemas.openxmlformats.org/officeDocument/2006/math">
                    <m:r>
                      <a:rPr lang="en-US" b="0" i="1" spc="3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speed field f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C is the unit cost evaluated in the direction of </a:t>
                </a:r>
                <a14:m>
                  <m:oMath xmlns:m="http://schemas.openxmlformats.org/officeDocument/2006/math">
                    <m:r>
                      <a:rPr lang="en-US" b="0" i="1" spc="3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𝛻𝜑</m:t>
                    </m:r>
                  </m:oMath>
                </a14:m>
                <a:endParaRPr lang="en-US" dirty="0" smtClean="0"/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pPr marL="342900" indent="-342900">
                  <a:buAutoNum type="arabicPeriod"/>
                </a:pPr>
                <a:endParaRPr lang="en-US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573" y="4818539"/>
                <a:ext cx="4037427" cy="2031325"/>
              </a:xfrm>
              <a:prstGeom prst="rect">
                <a:avLst/>
              </a:prstGeom>
              <a:blipFill rotWithShape="0">
                <a:blip r:embed="rId4"/>
                <a:stretch>
                  <a:fillRect l="-1203" t="-1187"/>
                </a:stretch>
              </a:blipFill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830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 and Velocity Fields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42720"/>
                <a:ext cx="6983437" cy="4734243"/>
              </a:xfrm>
            </p:spPr>
            <p:txBody>
              <a:bodyPr>
                <a:normAutofit fontScale="40000" lnSpcReduction="20000"/>
              </a:bodyPr>
              <a:lstStyle/>
              <a:p>
                <a:r>
                  <a:rPr lang="en-US" sz="4500" dirty="0" smtClean="0"/>
                  <a:t>Crowd density field. </a:t>
                </a:r>
                <a:r>
                  <a:rPr lang="el-GR" sz="4500" dirty="0" smtClean="0"/>
                  <a:t>Ρ</a:t>
                </a:r>
                <a:endParaRPr lang="en-US" sz="4500" dirty="0" smtClean="0"/>
              </a:p>
              <a:p>
                <a:pPr lvl="1"/>
                <a:r>
                  <a:rPr lang="en-US" sz="4500" dirty="0" smtClean="0"/>
                  <a:t>Let </a:t>
                </a:r>
                <a:r>
                  <a:rPr lang="el-GR" sz="4500" dirty="0" smtClean="0"/>
                  <a:t>ρ</a:t>
                </a:r>
                <a:r>
                  <a:rPr lang="en-US" sz="4500" baseline="-25000" dirty="0" smtClean="0"/>
                  <a:t>i </a:t>
                </a:r>
                <a:r>
                  <a:rPr lang="en-US" sz="4500" dirty="0" smtClean="0"/>
                  <a:t>denote the density field of the ith function</a:t>
                </a:r>
              </a:p>
              <a:p>
                <a:pPr lvl="1"/>
                <a:endParaRPr lang="en-US" sz="4500" dirty="0"/>
              </a:p>
              <a:p>
                <a:pPr lvl="1"/>
                <a:endParaRPr lang="en-US" sz="4500" dirty="0" smtClean="0"/>
              </a:p>
              <a:p>
                <a:pPr marL="457200" lvl="1" indent="0">
                  <a:buNone/>
                </a:pPr>
                <a:endParaRPr lang="en-US" sz="4500" dirty="0"/>
              </a:p>
              <a:p>
                <a:pPr marL="457200" lvl="1" indent="0">
                  <a:buNone/>
                </a:pPr>
                <a:endParaRPr lang="en-US" sz="450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4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500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el-GR" sz="4500" dirty="0" smtClean="0"/>
                            <m:t>ρ</m:t>
                          </m:r>
                          <m:r>
                            <a:rPr lang="en-US" sz="4500" b="0" i="1" baseline="-25000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</m:oMath>
                  </m:oMathPara>
                </a14:m>
                <a:endParaRPr lang="en-US" sz="4500" dirty="0" smtClean="0"/>
              </a:p>
              <a:p>
                <a:pPr lvl="1"/>
                <a:endParaRPr lang="en-US" sz="4500" dirty="0" smtClean="0"/>
              </a:p>
              <a:p>
                <a:pPr marL="342900" lvl="1" indent="-342900"/>
                <a:r>
                  <a:rPr lang="en-US" sz="4500" dirty="0" smtClean="0"/>
                  <a:t>Average Velocity field</a:t>
                </a:r>
              </a:p>
              <a:p>
                <a:pPr marL="742950" lvl="2" indent="-342900"/>
                <a:r>
                  <a:rPr lang="en-US" sz="4500" dirty="0" smtClean="0"/>
                  <a:t>Indicates </a:t>
                </a:r>
                <a:r>
                  <a:rPr lang="en-US" sz="4500" dirty="0"/>
                  <a:t>the overall speed and direction of crowd flow</a:t>
                </a:r>
                <a:endParaRPr lang="en-US" sz="4500" dirty="0" smtClean="0"/>
              </a:p>
              <a:p>
                <a:pPr marL="4572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500" b="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45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4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500" b="0" i="1" smtClean="0">
                              <a:latin typeface="Cambria Math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4500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4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acc>
                                <m:accPr>
                                  <m:chr m:val="̇"/>
                                  <m:ctrlPr>
                                    <a:rPr lang="en-US" sz="4500" b="0" i="1" smtClean="0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sz="4500" b="0" i="0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nor/>
                                </m:rPr>
                                <a:rPr lang="el-GR" sz="4500" dirty="0" smtClean="0"/>
                                <m:t>ρ</m:t>
                              </m:r>
                              <m:r>
                                <a:rPr lang="en-US" sz="4500" b="0" i="1" baseline="-25000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nary>
                        </m:num>
                        <m:den>
                          <m:r>
                            <a:rPr lang="en-US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sz="4000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lvl="1"/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42720"/>
                <a:ext cx="6983437" cy="4734243"/>
              </a:xfrm>
              <a:blipFill rotWithShape="0">
                <a:blip r:embed="rId3"/>
                <a:stretch>
                  <a:fillRect l="-611" t="-1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12800" y="6477001"/>
            <a:ext cx="5080000" cy="244475"/>
          </a:xfrm>
        </p:spPr>
        <p:txBody>
          <a:bodyPr/>
          <a:lstStyle/>
          <a:p>
            <a:r>
              <a:rPr lang="en-US" dirty="0" smtClean="0"/>
              <a:t>University of North Carolina, Chapel Hill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5" y="2084467"/>
            <a:ext cx="3676650" cy="13676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54573" y="4795897"/>
                <a:ext cx="4037427" cy="2062103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1"/>
                    </a:solidFill>
                  </a:rPr>
                  <a:t>Notation: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Crowd Density </a:t>
                </a:r>
                <a14:m>
                  <m:oMath xmlns:m="http://schemas.openxmlformats.org/officeDocument/2006/math">
                    <m:r>
                      <a:rPr lang="en-US" sz="2000" b="0" i="1" spc="3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Average Velocity Field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denote the density and the velocity of the i</a:t>
                </a:r>
                <a:r>
                  <a:rPr lang="en-US" baseline="30000" dirty="0" smtClean="0">
                    <a:solidFill>
                      <a:schemeClr val="tx1"/>
                    </a:solidFill>
                  </a:rPr>
                  <a:t>th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agent resp.</a:t>
                </a:r>
                <a:endParaRPr lang="en-US" dirty="0" smtClean="0"/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342900" indent="-342900">
                  <a:buAutoNum type="arabicPeriod"/>
                </a:pPr>
                <a:endParaRPr lang="en-US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573" y="4795897"/>
                <a:ext cx="4037427" cy="2062103"/>
              </a:xfrm>
              <a:prstGeom prst="rect">
                <a:avLst/>
              </a:prstGeom>
              <a:blipFill rotWithShape="0">
                <a:blip r:embed="rId5"/>
                <a:stretch>
                  <a:fillRect l="-1203" t="-1466"/>
                </a:stretch>
              </a:blipFill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042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Field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7263" y="1565122"/>
                <a:ext cx="10828867" cy="466663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Differs from Hughes Model</a:t>
                </a:r>
              </a:p>
              <a:p>
                <a:r>
                  <a:rPr lang="en-US" dirty="0" smtClean="0"/>
                  <a:t>Speed field f(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 smtClean="0"/>
                  <a:t>) measures the maximum permissible speed of movement for every point and every direction in the domain.</a:t>
                </a:r>
              </a:p>
              <a:p>
                <a:r>
                  <a:rPr lang="en-US" dirty="0" smtClean="0"/>
                  <a:t>If </a:t>
                </a:r>
                <a:r>
                  <a:rPr lang="el-GR" dirty="0" smtClean="0"/>
                  <a:t>ρ≤ρ</a:t>
                </a:r>
                <a:r>
                  <a:rPr lang="en-US" baseline="-25000" dirty="0" smtClean="0"/>
                  <a:t>min</a:t>
                </a:r>
                <a:r>
                  <a:rPr lang="en-US" dirty="0" smtClean="0"/>
                  <a:t>, f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fmax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𝑠𝑚𝑖𝑛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𝑠𝑚𝑖𝑛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fmin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fmax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If </a:t>
                </a:r>
                <a:r>
                  <a:rPr lang="el-GR" dirty="0" smtClean="0"/>
                  <a:t>ρ</a:t>
                </a:r>
                <a:r>
                  <a:rPr lang="en-US" dirty="0" smtClean="0"/>
                  <a:t>&gt;</a:t>
                </a:r>
                <a:r>
                  <a:rPr lang="el-GR" dirty="0" smtClean="0"/>
                  <a:t> ρ</a:t>
                </a:r>
                <a:r>
                  <a:rPr lang="en-US" baseline="-25000" dirty="0" smtClean="0"/>
                  <a:t>max</a:t>
                </a:r>
                <a:r>
                  <a:rPr lang="en-US" dirty="0" smtClean="0"/>
                  <a:t>, f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</m:oMath>
                </a14:m>
                <a:endParaRPr lang="en-US" strike="sngStrike" baseline="-25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𝑟𝑛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b="0" baseline="-25000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Else, linearly interpolate between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</m:oMath>
                </a14:m>
                <a:endParaRPr lang="en-US" baseline="-25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7263" y="1565122"/>
                <a:ext cx="10828867" cy="4666630"/>
              </a:xfrm>
              <a:blipFill rotWithShape="0">
                <a:blip r:embed="rId3"/>
                <a:stretch>
                  <a:fillRect l="-732" t="-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812800" y="6477001"/>
            <a:ext cx="5080000" cy="244475"/>
          </a:xfrm>
        </p:spPr>
        <p:txBody>
          <a:bodyPr/>
          <a:lstStyle/>
          <a:p>
            <a:r>
              <a:rPr lang="en-US" dirty="0" smtClean="0"/>
              <a:t>University of North Carolina, Chapel Hill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12549" y="3221351"/>
                <a:ext cx="3877994" cy="3500125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1"/>
                    </a:solidFill>
                  </a:rPr>
                  <a:t>Notation: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spc="3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2400" i="1" spc="3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400" i="1" spc="30">
                            <a:solidFill>
                              <a:schemeClr val="tx1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pc="3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 spc="3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 spc="30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400" b="0" i="0" spc="30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is the slope of the height field h in direction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Position x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Offset 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Density </a:t>
                </a:r>
                <a:r>
                  <a:rPr lang="el-GR" dirty="0" smtClean="0">
                    <a:solidFill>
                      <a:schemeClr val="tx1"/>
                    </a:solidFill>
                  </a:rPr>
                  <a:t>ρ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Topographical Speed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Flow Speed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𝑚𝑎</m:t>
                    </m:r>
                    <m:r>
                      <a:rPr lang="en-US" b="0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𝑚𝑖𝑛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denote the max. and min. slope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549" y="3221351"/>
                <a:ext cx="3877994" cy="3500125"/>
              </a:xfrm>
              <a:prstGeom prst="rect">
                <a:avLst/>
              </a:prstGeom>
              <a:blipFill rotWithShape="0">
                <a:blip r:embed="rId4"/>
                <a:stretch>
                  <a:fillRect l="-2034" t="-692"/>
                </a:stretch>
              </a:blipFill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56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1575" y="2113988"/>
            <a:ext cx="8915400" cy="377762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For each </a:t>
            </a:r>
            <a:r>
              <a:rPr lang="en-US" dirty="0" err="1" smtClean="0"/>
              <a:t>timestep</a:t>
            </a:r>
            <a:endParaRPr lang="en-US" dirty="0"/>
          </a:p>
          <a:p>
            <a:pPr lvl="2"/>
            <a:r>
              <a:rPr lang="en-US" dirty="0" smtClean="0"/>
              <a:t>Convert the crowd to a density field</a:t>
            </a:r>
          </a:p>
          <a:p>
            <a:pPr lvl="2"/>
            <a:r>
              <a:rPr lang="en-US" dirty="0" smtClean="0"/>
              <a:t>Also compute the average velocity field</a:t>
            </a:r>
          </a:p>
          <a:p>
            <a:pPr lvl="2"/>
            <a:r>
              <a:rPr lang="en-US" dirty="0" smtClean="0"/>
              <a:t>For each group</a:t>
            </a:r>
          </a:p>
          <a:p>
            <a:pPr lvl="3"/>
            <a:r>
              <a:rPr lang="en-US" dirty="0" smtClean="0"/>
              <a:t>Construct the unit cost field C</a:t>
            </a:r>
          </a:p>
          <a:p>
            <a:pPr lvl="4"/>
            <a:r>
              <a:rPr lang="en-US" dirty="0" smtClean="0"/>
              <a:t>Compute the maximum speed field f</a:t>
            </a:r>
          </a:p>
          <a:p>
            <a:pPr lvl="3"/>
            <a:r>
              <a:rPr lang="en-US" dirty="0" smtClean="0"/>
              <a:t>Construct the potential and its gradient</a:t>
            </a:r>
          </a:p>
          <a:p>
            <a:pPr lvl="3"/>
            <a:r>
              <a:rPr lang="en-US" dirty="0" smtClean="0"/>
              <a:t>Update locations</a:t>
            </a:r>
          </a:p>
          <a:p>
            <a:pPr marL="1147763" lvl="3" indent="-182563"/>
            <a:r>
              <a:rPr lang="en-US" dirty="0" smtClean="0"/>
              <a:t>Enforce minimum distance between people</a:t>
            </a:r>
          </a:p>
          <a:p>
            <a:pPr marL="508000" lvl="2" indent="0">
              <a:buNone/>
            </a:pP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812800" y="6477001"/>
            <a:ext cx="5080000" cy="244475"/>
          </a:xfrm>
        </p:spPr>
        <p:txBody>
          <a:bodyPr/>
          <a:lstStyle/>
          <a:p>
            <a:r>
              <a:rPr lang="en-US" dirty="0" smtClean="0"/>
              <a:t>University of North Carolina, Chapel Hill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00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834" y="-293799"/>
            <a:ext cx="8911687" cy="1280890"/>
          </a:xfrm>
        </p:spPr>
        <p:txBody>
          <a:bodyPr/>
          <a:lstStyle/>
          <a:p>
            <a:r>
              <a:rPr lang="en-US" dirty="0" smtClean="0"/>
              <a:t>1. Density Conversion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3533" y="1159096"/>
                <a:ext cx="10828867" cy="466663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Requirements</a:t>
                </a:r>
              </a:p>
              <a:p>
                <a:pPr lvl="1"/>
                <a:r>
                  <a:rPr lang="en-US" dirty="0" smtClean="0"/>
                  <a:t>Density field must be continuous </a:t>
                </a:r>
              </a:p>
              <a:p>
                <a:pPr lvl="1"/>
                <a:r>
                  <a:rPr lang="en-US" dirty="0" smtClean="0"/>
                  <a:t>Each person should contribute no less than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acc>
                  </m:oMath>
                </a14:m>
                <a:r>
                  <a:rPr lang="en-US" dirty="0" smtClean="0"/>
                  <a:t> to their own grid cell and no more than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acc>
                  </m:oMath>
                </a14:m>
                <a:r>
                  <a:rPr lang="en-US" dirty="0" smtClean="0"/>
                  <a:t> to any neighboring grid cell</a:t>
                </a:r>
              </a:p>
              <a:p>
                <a:pPr marL="284163" lvl="1" indent="-284163"/>
                <a:r>
                  <a:rPr lang="en-US" dirty="0" smtClean="0"/>
                  <a:t>Density Contribution for each person</a:t>
                </a:r>
              </a:p>
              <a:p>
                <a:pPr lvl="1"/>
                <a:r>
                  <a:rPr lang="el-GR" dirty="0" smtClean="0"/>
                  <a:t>ρ</a:t>
                </a:r>
                <a:r>
                  <a:rPr lang="en-US" baseline="-25000" dirty="0" smtClean="0"/>
                  <a:t>A</a:t>
                </a:r>
                <a:r>
                  <a:rPr lang="en-US" dirty="0" smtClean="0"/>
                  <a:t>=min(1-∆x,1-</a:t>
                </a:r>
                <a:r>
                  <a:rPr lang="en-US" dirty="0"/>
                  <a:t> </a:t>
                </a:r>
                <a:r>
                  <a:rPr lang="en-US" dirty="0" smtClean="0"/>
                  <a:t>∆y)</a:t>
                </a:r>
                <a:r>
                  <a:rPr lang="el-GR" baseline="30000" dirty="0" smtClean="0"/>
                  <a:t>λ</a:t>
                </a:r>
                <a:endParaRPr lang="en-US" baseline="30000" dirty="0" smtClean="0"/>
              </a:p>
              <a:p>
                <a:pPr lvl="1"/>
                <a:r>
                  <a:rPr lang="el-GR" dirty="0" smtClean="0"/>
                  <a:t>ρ</a:t>
                </a:r>
                <a:r>
                  <a:rPr lang="en-US" baseline="-25000" dirty="0" smtClean="0"/>
                  <a:t>B</a:t>
                </a:r>
                <a:r>
                  <a:rPr lang="en-US" dirty="0" smtClean="0"/>
                  <a:t>=min(</a:t>
                </a:r>
                <a:r>
                  <a:rPr lang="en-US" dirty="0"/>
                  <a:t>∆x,1- </a:t>
                </a:r>
                <a:r>
                  <a:rPr lang="en-US" dirty="0" smtClean="0"/>
                  <a:t>∆y)</a:t>
                </a:r>
                <a:r>
                  <a:rPr lang="el-GR" baseline="30000" dirty="0"/>
                  <a:t> </a:t>
                </a:r>
                <a:r>
                  <a:rPr lang="el-GR" baseline="30000" dirty="0" smtClean="0"/>
                  <a:t>λ</a:t>
                </a:r>
                <a:endParaRPr lang="en-US" dirty="0" smtClean="0"/>
              </a:p>
              <a:p>
                <a:pPr lvl="1"/>
                <a:r>
                  <a:rPr lang="el-GR" dirty="0" smtClean="0"/>
                  <a:t>ρ</a:t>
                </a:r>
                <a:r>
                  <a:rPr lang="en-US" baseline="-25000" dirty="0" smtClean="0"/>
                  <a:t>C</a:t>
                </a:r>
                <a:r>
                  <a:rPr lang="en-US" dirty="0" smtClean="0"/>
                  <a:t>=min(∆x, ∆y)</a:t>
                </a:r>
                <a:r>
                  <a:rPr lang="el-GR" baseline="30000" dirty="0"/>
                  <a:t> </a:t>
                </a:r>
                <a:r>
                  <a:rPr lang="el-GR" baseline="30000" dirty="0" smtClean="0"/>
                  <a:t>λ</a:t>
                </a:r>
                <a:endParaRPr lang="en-US" dirty="0" smtClean="0"/>
              </a:p>
              <a:p>
                <a:pPr lvl="1"/>
                <a:r>
                  <a:rPr lang="el-GR" dirty="0" smtClean="0"/>
                  <a:t>ρ</a:t>
                </a:r>
                <a:r>
                  <a:rPr lang="en-US" baseline="-25000" dirty="0" smtClean="0"/>
                  <a:t>D</a:t>
                </a:r>
                <a:r>
                  <a:rPr lang="en-US" dirty="0" smtClean="0"/>
                  <a:t>=min(1-</a:t>
                </a:r>
                <a:r>
                  <a:rPr lang="en-US" dirty="0"/>
                  <a:t>∆</a:t>
                </a:r>
                <a:r>
                  <a:rPr lang="en-US" dirty="0" smtClean="0"/>
                  <a:t>x, ∆y)</a:t>
                </a:r>
                <a:r>
                  <a:rPr lang="el-GR" baseline="30000" dirty="0"/>
                  <a:t> </a:t>
                </a:r>
                <a:r>
                  <a:rPr lang="el-GR" baseline="30000" dirty="0" smtClean="0"/>
                  <a:t>λ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acc>
                  </m:oMath>
                </a14:m>
                <a:r>
                  <a:rPr lang="en-US" dirty="0" smtClean="0"/>
                  <a:t> =1/2</a:t>
                </a:r>
                <a:r>
                  <a:rPr lang="el-GR" baseline="30000" dirty="0" smtClean="0"/>
                  <a:t>λ</a:t>
                </a:r>
                <a:endParaRPr lang="en-US" dirty="0" smtClean="0"/>
              </a:p>
              <a:p>
                <a:pPr marL="342900" lvl="1" indent="-342900"/>
                <a:r>
                  <a:rPr lang="en-US" dirty="0" smtClean="0"/>
                  <a:t>Simultaneously calculate average velocity field	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3533" y="1159096"/>
                <a:ext cx="10828867" cy="4666630"/>
              </a:xfrm>
              <a:blipFill rotWithShape="0">
                <a:blip r:embed="rId3"/>
                <a:stretch>
                  <a:fillRect l="-676" t="-2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812800" y="6477001"/>
            <a:ext cx="5080000" cy="244475"/>
          </a:xfrm>
        </p:spPr>
        <p:txBody>
          <a:bodyPr/>
          <a:lstStyle/>
          <a:p>
            <a:r>
              <a:rPr lang="en-US" smtClean="0"/>
              <a:t>University of North Carolina, Chapel Hill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668" y="3300012"/>
            <a:ext cx="2924583" cy="28769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75503" y="6414572"/>
                <a:ext cx="5858912" cy="369332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1"/>
                    </a:solidFill>
                  </a:rPr>
                  <a:t>Notation: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	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is the density exponent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is the density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503" y="6414572"/>
                <a:ext cx="5858912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725" t="-6250" b="-20313"/>
                </a:stretch>
              </a:blipFill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776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Unit Cost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maximum speed field f</a:t>
            </a:r>
          </a:p>
          <a:p>
            <a:r>
              <a:rPr lang="en-US" dirty="0" smtClean="0"/>
              <a:t>Compute Cost using f</a:t>
            </a:r>
          </a:p>
          <a:p>
            <a:r>
              <a:rPr lang="en-US" dirty="0" smtClean="0"/>
              <a:t>Keep in mind they are anisotropic</a:t>
            </a:r>
          </a:p>
          <a:p>
            <a:r>
              <a:rPr lang="en-US" dirty="0" smtClean="0"/>
              <a:t>Anticipate obstructions ahead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12800" y="6477001"/>
            <a:ext cx="5080000" cy="244475"/>
          </a:xfrm>
        </p:spPr>
        <p:txBody>
          <a:bodyPr/>
          <a:lstStyle/>
          <a:p>
            <a:r>
              <a:rPr lang="en-US" smtClean="0"/>
              <a:t>University of North Carolina, Chapel Hill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966" y="1141504"/>
            <a:ext cx="2710399" cy="3882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034715" y="3718679"/>
                <a:ext cx="3157285" cy="3139321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1"/>
                    </a:solidFill>
                  </a:rPr>
                  <a:t>Notation: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Discomfort field 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Potential field </a:t>
                </a:r>
                <a14:m>
                  <m:oMath xmlns:m="http://schemas.openxmlformats.org/officeDocument/2006/math">
                    <m:r>
                      <a:rPr lang="en-US" b="0" i="1" spc="3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Density </a:t>
                </a:r>
                <a:r>
                  <a:rPr lang="el-GR" dirty="0" smtClean="0">
                    <a:solidFill>
                      <a:schemeClr val="tx1"/>
                    </a:solidFill>
                  </a:rPr>
                  <a:t>ρ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Height </a:t>
                </a:r>
                <a:r>
                  <a:rPr lang="en-US" dirty="0">
                    <a:solidFill>
                      <a:schemeClr val="tx1"/>
                    </a:solidFill>
                  </a:rPr>
                  <a:t>field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h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Average Velocity field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Velocity v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Speed field f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Unit cost C</a:t>
                </a:r>
                <a:endParaRPr lang="en-US" dirty="0" smtClean="0"/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pPr marL="342900" indent="-342900">
                  <a:buAutoNum type="arabicPeriod"/>
                </a:pPr>
                <a:endParaRPr lang="en-US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4715" y="3718679"/>
                <a:ext cx="3157285" cy="3139321"/>
              </a:xfrm>
              <a:prstGeom prst="rect">
                <a:avLst/>
              </a:prstGeom>
              <a:blipFill rotWithShape="0">
                <a:blip r:embed="rId4"/>
                <a:stretch>
                  <a:fillRect l="-1344" t="-772"/>
                </a:stretch>
              </a:blipFill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346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Introduction to Agent Based Models</a:t>
            </a:r>
          </a:p>
          <a:p>
            <a:r>
              <a:rPr lang="en-US" dirty="0" smtClean="0"/>
              <a:t>Introduction to Continuum Models</a:t>
            </a:r>
          </a:p>
          <a:p>
            <a:r>
              <a:rPr lang="en-US" dirty="0" smtClean="0"/>
              <a:t>Specific Continuum Models</a:t>
            </a:r>
          </a:p>
          <a:p>
            <a:pPr lvl="1"/>
            <a:r>
              <a:rPr lang="en-US" dirty="0" smtClean="0"/>
              <a:t>The flow of Human Crowds- Hughes, et. al., 2002</a:t>
            </a:r>
          </a:p>
          <a:p>
            <a:pPr lvl="1"/>
            <a:r>
              <a:rPr lang="en-US" dirty="0" smtClean="0"/>
              <a:t>Continuum Crowds- </a:t>
            </a:r>
            <a:r>
              <a:rPr lang="en-US" dirty="0" err="1" smtClean="0"/>
              <a:t>Treuille</a:t>
            </a:r>
            <a:r>
              <a:rPr lang="en-US" dirty="0"/>
              <a:t>, et. al., </a:t>
            </a:r>
            <a:r>
              <a:rPr lang="en-US" dirty="0" smtClean="0"/>
              <a:t>2006</a:t>
            </a:r>
          </a:p>
          <a:p>
            <a:pPr lvl="1"/>
            <a:r>
              <a:rPr lang="en-US" dirty="0" smtClean="0"/>
              <a:t>Aggregate Dynamics for Dense Crowd Simulation- </a:t>
            </a:r>
            <a:r>
              <a:rPr lang="en-US" dirty="0" err="1" smtClean="0"/>
              <a:t>Narain</a:t>
            </a:r>
            <a:r>
              <a:rPr lang="en-US" dirty="0" smtClean="0"/>
              <a:t>, et. al., 2009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29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Dynamic Potential Field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534" y="1666437"/>
            <a:ext cx="8320128" cy="466663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Fast Marching Method</a:t>
            </a:r>
          </a:p>
          <a:p>
            <a:r>
              <a:rPr lang="en-US" dirty="0" smtClean="0"/>
              <a:t>Cells grouped as KNOWN, UNKNOWN and CANDIDATE</a:t>
            </a:r>
          </a:p>
          <a:p>
            <a:r>
              <a:rPr lang="en-US" dirty="0" smtClean="0"/>
              <a:t>Initially Populate the KNOWN list with goal cells</a:t>
            </a:r>
          </a:p>
          <a:p>
            <a:r>
              <a:rPr lang="en-US" dirty="0" smtClean="0"/>
              <a:t>Loop Until UNKNOWN list is empty</a:t>
            </a:r>
          </a:p>
          <a:p>
            <a:pPr lvl="1"/>
            <a:r>
              <a:rPr lang="en-US" dirty="0" smtClean="0"/>
              <a:t>Estimate potential at CANDIDATE cells using finite difference approximation</a:t>
            </a:r>
          </a:p>
          <a:p>
            <a:pPr lvl="1"/>
            <a:r>
              <a:rPr lang="en-US" dirty="0" smtClean="0"/>
              <a:t>Add the CANDIDATE cell with the lowest potential to the list of KNOWN cells and its adjacent ‘unknown’ cells to the CANDIDATE list</a:t>
            </a:r>
          </a:p>
          <a:p>
            <a:r>
              <a:rPr lang="en-US" dirty="0" smtClean="0"/>
              <a:t>Running time : O(</a:t>
            </a:r>
            <a:r>
              <a:rPr lang="en-US" dirty="0" err="1" smtClean="0"/>
              <a:t>NlogN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812800" y="6477001"/>
            <a:ext cx="5080000" cy="244475"/>
          </a:xfrm>
        </p:spPr>
        <p:txBody>
          <a:bodyPr/>
          <a:lstStyle/>
          <a:p>
            <a:r>
              <a:rPr lang="en-US" smtClean="0"/>
              <a:t>University of North Carolina, Chapel Hill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665" y="2295671"/>
            <a:ext cx="2877685" cy="314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0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Update Locations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We now have </a:t>
                </a:r>
                <a:r>
                  <a:rPr lang="en-US" dirty="0"/>
                  <a:t>p</a:t>
                </a:r>
                <a:r>
                  <a:rPr lang="en-US" dirty="0" smtClean="0"/>
                  <a:t>otential field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 smtClean="0"/>
                  <a:t>, its gradient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𝛻𝜑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and the speed field f</a:t>
                </a:r>
              </a:p>
              <a:p>
                <a:r>
                  <a:rPr lang="en-US" dirty="0" smtClean="0"/>
                  <a:t>Each persons position is displaced by their velocity</a:t>
                </a:r>
              </a:p>
              <a:p>
                <a:r>
                  <a:rPr lang="en-US" dirty="0" smtClean="0"/>
                  <a:t>Minimum Distance Enforcement</a:t>
                </a:r>
              </a:p>
              <a:p>
                <a:pPr lvl="1"/>
                <a:r>
                  <a:rPr lang="en-US" dirty="0" smtClean="0"/>
                  <a:t>All </a:t>
                </a:r>
                <a:r>
                  <a:rPr lang="en-US" dirty="0"/>
                  <a:t>fields dependent on resolution of grid</a:t>
                </a:r>
              </a:p>
              <a:p>
                <a:pPr lvl="1"/>
                <a:r>
                  <a:rPr lang="en-US" dirty="0" smtClean="0"/>
                  <a:t>Enforce </a:t>
                </a:r>
                <a:r>
                  <a:rPr lang="en-US" dirty="0"/>
                  <a:t>pedestrians to maintain minimum distance from each other</a:t>
                </a:r>
              </a:p>
              <a:p>
                <a:pPr lvl="1"/>
                <a:r>
                  <a:rPr lang="en-US" dirty="0"/>
                  <a:t>Simple and Linear in complexity</a:t>
                </a:r>
              </a:p>
              <a:p>
                <a:pPr lvl="1"/>
                <a:r>
                  <a:rPr lang="en-US" dirty="0"/>
                  <a:t>Introduces artifacts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88" t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812800" y="6477001"/>
            <a:ext cx="5080000" cy="244475"/>
          </a:xfrm>
        </p:spPr>
        <p:txBody>
          <a:bodyPr/>
          <a:lstStyle/>
          <a:p>
            <a:r>
              <a:rPr lang="en-US" smtClean="0"/>
              <a:t>University of North Carolina, Chapel Hill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9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812800" y="6477001"/>
            <a:ext cx="5080000" cy="244475"/>
          </a:xfrm>
        </p:spPr>
        <p:txBody>
          <a:bodyPr/>
          <a:lstStyle/>
          <a:p>
            <a:r>
              <a:rPr lang="en-US" smtClean="0"/>
              <a:t>University of North Carolina, Chapel Hill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78634" y="2180492"/>
            <a:ext cx="7924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https://www.youtube.com/watch?v=lGOvYyJ6r1c</a:t>
            </a:r>
          </a:p>
        </p:txBody>
      </p:sp>
    </p:spTree>
    <p:extLst>
      <p:ext uri="{BB962C8B-B14F-4D97-AF65-F5344CB8AC3E}">
        <p14:creationId xmlns:p14="http://schemas.microsoft.com/office/powerpoint/2010/main" val="207974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9859" y="-210026"/>
            <a:ext cx="8911687" cy="1280890"/>
          </a:xfrm>
        </p:spPr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9859" y="1186739"/>
            <a:ext cx="8915400" cy="3777622"/>
          </a:xfrm>
        </p:spPr>
        <p:txBody>
          <a:bodyPr/>
          <a:lstStyle/>
          <a:p>
            <a:r>
              <a:rPr lang="en-US" sz="2000" dirty="0" smtClean="0"/>
              <a:t>Unifies global planning and local collision avoidance</a:t>
            </a:r>
          </a:p>
          <a:p>
            <a:r>
              <a:rPr lang="en-US" sz="2000" dirty="0" smtClean="0"/>
              <a:t>Smoother motion</a:t>
            </a:r>
          </a:p>
          <a:p>
            <a:r>
              <a:rPr lang="en-US" sz="2000" dirty="0" smtClean="0"/>
              <a:t>Accounts for crowd flows and includes distance in cost function</a:t>
            </a:r>
          </a:p>
          <a:p>
            <a:r>
              <a:rPr lang="en-US" sz="2000" dirty="0" smtClean="0"/>
              <a:t>Capable of being integrated with agents</a:t>
            </a:r>
          </a:p>
          <a:p>
            <a:r>
              <a:rPr lang="en-US" sz="2000" dirty="0" smtClean="0"/>
              <a:t>Results close to actual observations of large crowds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812800" y="6477001"/>
            <a:ext cx="5080000" cy="244475"/>
          </a:xfrm>
        </p:spPr>
        <p:txBody>
          <a:bodyPr/>
          <a:lstStyle/>
          <a:p>
            <a:r>
              <a:rPr lang="en-US" smtClean="0"/>
              <a:t>University of North Carolina, Chapel Hill</a:t>
            </a: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38682" y="3388815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000" dirty="0" smtClean="0"/>
              <a:t>DISADVANTAGES</a:t>
            </a:r>
            <a:endParaRPr lang="en-US" sz="3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89212" y="4100041"/>
            <a:ext cx="8915400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93167" y="3958479"/>
            <a:ext cx="8915400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2400" kern="12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2400" kern="12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2400" kern="12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2400" kern="12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2400" kern="12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Not designed for very high density </a:t>
            </a:r>
            <a:r>
              <a:rPr lang="en-US" sz="2000" dirty="0" smtClean="0"/>
              <a:t>scenarios</a:t>
            </a:r>
          </a:p>
          <a:p>
            <a:r>
              <a:rPr lang="en-US" sz="2000" dirty="0" smtClean="0"/>
              <a:t>Does </a:t>
            </a:r>
            <a:r>
              <a:rPr lang="en-US" sz="2000" dirty="0"/>
              <a:t>not take into account uncertainty</a:t>
            </a:r>
          </a:p>
          <a:p>
            <a:r>
              <a:rPr lang="en-US" sz="2000" dirty="0"/>
              <a:t>People can change direction without respect to inertia</a:t>
            </a:r>
          </a:p>
          <a:p>
            <a:r>
              <a:rPr lang="en-US" sz="2000" dirty="0"/>
              <a:t>Uniform Grids</a:t>
            </a:r>
          </a:p>
          <a:p>
            <a:r>
              <a:rPr lang="en-US" sz="2000" dirty="0"/>
              <a:t>Does not have the flexibility and individual variability of the agent-based </a:t>
            </a:r>
            <a:r>
              <a:rPr lang="en-US" sz="2000" dirty="0" smtClean="0"/>
              <a:t>approach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28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Aggregate Dynamics for Dense Crowd Simulation </a:t>
            </a:r>
            <a:r>
              <a:rPr lang="en-US" sz="1800" dirty="0" smtClean="0"/>
              <a:t>- </a:t>
            </a:r>
            <a:r>
              <a:rPr lang="en-US" sz="1800" dirty="0" err="1" smtClean="0"/>
              <a:t>Narain</a:t>
            </a:r>
            <a:r>
              <a:rPr lang="en-US" sz="1800" dirty="0" smtClean="0"/>
              <a:t> et. al.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040" y="2211705"/>
            <a:ext cx="10515600" cy="4351338"/>
          </a:xfrm>
        </p:spPr>
        <p:txBody>
          <a:bodyPr/>
          <a:lstStyle/>
          <a:p>
            <a:r>
              <a:rPr lang="en-US" dirty="0" smtClean="0"/>
              <a:t>Focusses on simulating inter-agent dynamics of large, dense crowds</a:t>
            </a:r>
          </a:p>
          <a:p>
            <a:r>
              <a:rPr lang="en-US" dirty="0"/>
              <a:t>Combines a </a:t>
            </a:r>
            <a:r>
              <a:rPr lang="en-US" dirty="0" err="1"/>
              <a:t>Lagrangian</a:t>
            </a:r>
            <a:r>
              <a:rPr lang="en-US" dirty="0"/>
              <a:t> representation of individuals with a coarser </a:t>
            </a:r>
            <a:r>
              <a:rPr lang="en-US" dirty="0" err="1"/>
              <a:t>Eulerian</a:t>
            </a:r>
            <a:r>
              <a:rPr lang="en-US" dirty="0"/>
              <a:t> crowd </a:t>
            </a:r>
            <a:r>
              <a:rPr lang="en-US" dirty="0" smtClean="0"/>
              <a:t>model</a:t>
            </a:r>
          </a:p>
          <a:p>
            <a:r>
              <a:rPr lang="en-US" dirty="0" smtClean="0"/>
              <a:t>Decouples the computational cost of local planning from the number of agents</a:t>
            </a:r>
          </a:p>
          <a:p>
            <a:r>
              <a:rPr lang="en-US" dirty="0" smtClean="0"/>
              <a:t>Overcomes </a:t>
            </a:r>
            <a:r>
              <a:rPr lang="en-US" dirty="0" err="1" smtClean="0"/>
              <a:t>Treuille’s</a:t>
            </a:r>
            <a:r>
              <a:rPr lang="en-US" dirty="0" smtClean="0"/>
              <a:t> incapability to prevent intersections in very dense crowds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812800" y="6477001"/>
            <a:ext cx="5080000" cy="244475"/>
          </a:xfrm>
        </p:spPr>
        <p:txBody>
          <a:bodyPr/>
          <a:lstStyle/>
          <a:p>
            <a:r>
              <a:rPr lang="en-US" smtClean="0"/>
              <a:t>University of North Carolina, Chapel Hill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4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&amp; Continuous Crowds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7"/>
            <a:ext cx="5156200" cy="4486276"/>
          </a:xfrm>
        </p:spPr>
        <p:txBody>
          <a:bodyPr>
            <a:normAutofit/>
          </a:bodyPr>
          <a:lstStyle/>
          <a:p>
            <a:r>
              <a:rPr lang="en-US" dirty="0" smtClean="0"/>
              <a:t>Does not combine global and local planners</a:t>
            </a:r>
          </a:p>
          <a:p>
            <a:r>
              <a:rPr lang="en-US" dirty="0" smtClean="0"/>
              <a:t>Augments a continuous representation</a:t>
            </a:r>
          </a:p>
          <a:p>
            <a:r>
              <a:rPr lang="en-US" dirty="0" smtClean="0"/>
              <a:t>Solves for collision avoidance in continuous domain using a </a:t>
            </a:r>
            <a:r>
              <a:rPr lang="en-US" dirty="0" err="1" smtClean="0"/>
              <a:t>variational</a:t>
            </a:r>
            <a:r>
              <a:rPr lang="en-US" dirty="0" smtClean="0"/>
              <a:t> constraint on the crowd flow, called Unilateral Incompressibility Constraint (UIC).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12800" y="6477001"/>
            <a:ext cx="5080000" cy="244475"/>
          </a:xfrm>
        </p:spPr>
        <p:txBody>
          <a:bodyPr/>
          <a:lstStyle/>
          <a:p>
            <a:r>
              <a:rPr lang="en-US" smtClean="0"/>
              <a:t>University of North Carolina, Chapel Hill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0" y="1690687"/>
            <a:ext cx="5994400" cy="461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7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Agents &amp; the Grid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Accumulate the values carried by nearby agents, weighted by the bilinear interpolation weights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i="1" smtClean="0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Thus, the crowd is converted to a continuous representation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88" t="-914" r="-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812800" y="6477001"/>
            <a:ext cx="5080000" cy="244475"/>
          </a:xfrm>
        </p:spPr>
        <p:txBody>
          <a:bodyPr/>
          <a:lstStyle/>
          <a:p>
            <a:r>
              <a:rPr lang="en-US" smtClean="0"/>
              <a:t>University of North Carolina, Chapel Hill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95224" y="4795897"/>
                <a:ext cx="7441810" cy="2062103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tx1"/>
                    </a:solidFill>
                  </a:rPr>
                  <a:t>Notation: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solidFill>
                      <a:schemeClr val="tx1"/>
                    </a:solidFill>
                  </a:rPr>
                  <a:t>Density </a:t>
                </a:r>
                <a14:m>
                  <m:oMath xmlns:m="http://schemas.openxmlformats.org/officeDocument/2006/math">
                    <m:r>
                      <a:rPr lang="en-US" sz="1600" b="0" i="1" spc="3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solidFill>
                      <a:schemeClr val="tx1"/>
                    </a:solidFill>
                  </a:rPr>
                  <a:t>Velocity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160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, </m:t>
                        </m:r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denote the position, pref. velocity and mass of the i</a:t>
                </a:r>
                <a:r>
                  <a:rPr lang="en-US" sz="1600" baseline="30000" dirty="0" smtClean="0">
                    <a:solidFill>
                      <a:schemeClr val="tx1"/>
                    </a:solidFill>
                  </a:rPr>
                  <a:t>th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agent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) denote the bilinear interpolation weights associated with agent at position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600" dirty="0" smtClean="0"/>
              </a:p>
              <a:p>
                <a:endParaRPr lang="en-US" sz="1600" dirty="0">
                  <a:solidFill>
                    <a:schemeClr val="tx1"/>
                  </a:solidFill>
                </a:endParaRPr>
              </a:p>
              <a:p>
                <a:pPr marL="342900" indent="-342900">
                  <a:buAutoNum type="arabicPeriod"/>
                </a:pPr>
                <a:endParaRPr lang="en-US" sz="16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224" y="4795897"/>
                <a:ext cx="7441810" cy="2062103"/>
              </a:xfrm>
              <a:prstGeom prst="rect">
                <a:avLst/>
              </a:prstGeom>
              <a:blipFill rotWithShape="0">
                <a:blip r:embed="rId4"/>
                <a:stretch>
                  <a:fillRect l="-327" t="-587"/>
                </a:stretch>
              </a:blipFill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472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9859" y="38983"/>
            <a:ext cx="9928363" cy="1280890"/>
          </a:xfrm>
        </p:spPr>
        <p:txBody>
          <a:bodyPr/>
          <a:lstStyle/>
          <a:p>
            <a:pPr algn="ctr"/>
            <a:r>
              <a:rPr lang="en-US" dirty="0" smtClean="0"/>
              <a:t>Unilateral incompressibility constraint (UIC)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84738" y="1440493"/>
                <a:ext cx="10519874" cy="4932172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US" sz="3200" dirty="0" smtClean="0"/>
                  <a:t>Crowd is unlike any physical fluid i.e.  it should be treated as a hybrid of purely compressible and purely incompressible</a:t>
                </a:r>
              </a:p>
              <a:p>
                <a:r>
                  <a:rPr lang="en-US" sz="3200" dirty="0" smtClean="0"/>
                  <a:t>Impose UIC - an inequality constraint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3200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200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𝑚𝑖𝑛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32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3200" dirty="0" smtClean="0"/>
                  <a:t>1</a:t>
                </a:r>
              </a:p>
              <a:p>
                <a:r>
                  <a:rPr lang="en-US" sz="3200" dirty="0"/>
                  <a:t>Determining corrected velocity v subject to </a:t>
                </a:r>
                <a:r>
                  <a:rPr lang="en-US" sz="3200" dirty="0" err="1" smtClean="0"/>
                  <a:t>UIC</a:t>
                </a:r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dirty="0"/>
                  <a:t>Assume that the agents will try to make as much progress in their desired direction as possible</a:t>
                </a:r>
                <a:endParaRPr lang="en-US" sz="32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𝑣𝑚𝑎𝑥</m:t>
                      </m:r>
                      <m:f>
                        <m:f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||</m:t>
                          </m:r>
                        </m:den>
                      </m:f>
                    </m:oMath>
                  </m:oMathPara>
                </a14:m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dirty="0" smtClean="0"/>
                  <a:t>For </a:t>
                </a:r>
                <a:r>
                  <a:rPr lang="en-US" sz="3200" dirty="0"/>
                  <a:t>some scalar “pressure” p&gt;=0 satisfying: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func>
                        <m:funcPr>
                          <m:ctrlPr>
                            <a:rPr lang="en-US" sz="3200" i="1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 </m:t>
                          </m:r>
                        </m:e>
                      </m:func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&gt;0⇒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4738" y="1440493"/>
                <a:ext cx="10519874" cy="4932172"/>
              </a:xfrm>
              <a:blipFill rotWithShape="0">
                <a:blip r:embed="rId3"/>
                <a:stretch>
                  <a:fillRect l="-522" t="-1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812800" y="6477001"/>
            <a:ext cx="5080000" cy="244475"/>
          </a:xfrm>
        </p:spPr>
        <p:txBody>
          <a:bodyPr/>
          <a:lstStyle/>
          <a:p>
            <a:r>
              <a:rPr lang="en-US" smtClean="0"/>
              <a:t>University of North Carolina, Chapel Hill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5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 Motion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We now have a flow field through v &amp;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 smtClean="0"/>
                  <a:t> which prevents inter agent collision</a:t>
                </a:r>
              </a:p>
              <a:p>
                <a:r>
                  <a:rPr lang="en-US" dirty="0" smtClean="0"/>
                  <a:t>In dense regions, use continuum velocity</a:t>
                </a:r>
              </a:p>
              <a:p>
                <a:pPr lvl="1"/>
                <a:r>
                  <a:rPr lang="en-US" dirty="0" smtClean="0"/>
                  <a:t>v=v(x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)</a:t>
                </a:r>
              </a:p>
              <a:p>
                <a:pPr marL="284163" lvl="1"/>
                <a:r>
                  <a:rPr lang="en-US" dirty="0" smtClean="0"/>
                  <a:t>In low density regions, interpolate between continuum velocity and agents preferred velocity</a:t>
                </a:r>
              </a:p>
              <a:p>
                <a:pPr marL="5556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512763" lvl="1" indent="-457200"/>
                <a:r>
                  <a:rPr lang="en-US" dirty="0" smtClean="0"/>
                  <a:t>Enforce minimum distances for each pair of individual agents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88" t="-914" r="-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812800" y="6477001"/>
            <a:ext cx="5080000" cy="244475"/>
          </a:xfrm>
        </p:spPr>
        <p:txBody>
          <a:bodyPr/>
          <a:lstStyle/>
          <a:p>
            <a:r>
              <a:rPr lang="en-US" smtClean="0"/>
              <a:t>University of North Carolina, Chapel Hill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4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862" y="0"/>
            <a:ext cx="8911687" cy="1280890"/>
          </a:xfrm>
        </p:spPr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53149" y="1382472"/>
                <a:ext cx="8915400" cy="5686544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 smtClean="0"/>
                  <a:t>At </a:t>
                </a:r>
                <a:r>
                  <a:rPr lang="en-US" sz="2000" dirty="0"/>
                  <a:t>the beginning of each </a:t>
                </a:r>
                <a:r>
                  <a:rPr lang="en-US" sz="2000" dirty="0" smtClean="0"/>
                  <a:t>time step</a:t>
                </a:r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sz="2000" dirty="0" smtClean="0"/>
                  <a:t>Global </a:t>
                </a:r>
                <a:r>
                  <a:rPr lang="en-US" sz="2000" dirty="0"/>
                  <a:t>planning is performed to determine the preferred velocity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/>
                  <a:t> of each </a:t>
                </a:r>
                <a:r>
                  <a:rPr lang="en-US" sz="2000" dirty="0" smtClean="0"/>
                  <a:t>agent</a:t>
                </a:r>
                <a:endParaRPr lang="en-US" sz="2000" dirty="0"/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sz="2000" dirty="0" smtClean="0"/>
                  <a:t>The </a:t>
                </a:r>
                <a:r>
                  <a:rPr lang="en-US" sz="2000" dirty="0"/>
                  <a:t>agent positions </a:t>
                </a:r>
                <a:r>
                  <a:rPr lang="en-US" sz="2000" dirty="0" smtClean="0"/>
                  <a:t>x </a:t>
                </a:r>
                <a:r>
                  <a:rPr lang="en-US" sz="2000" dirty="0"/>
                  <a:t>and preferred </a:t>
                </a:r>
                <a:r>
                  <a:rPr lang="en-US" sz="2000" dirty="0" smtClean="0"/>
                  <a:t>velocities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 smtClean="0"/>
                  <a:t> are transferred to </a:t>
                </a:r>
                <a:r>
                  <a:rPr lang="en-US" sz="2000" dirty="0"/>
                  <a:t>the simulation grid </a:t>
                </a:r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sz="2000" dirty="0" smtClean="0"/>
                  <a:t>If </a:t>
                </a:r>
                <a:r>
                  <a:rPr lang="en-US" sz="2000" dirty="0"/>
                  <a:t>there are moving obstacles in the environment, the free </a:t>
                </a:r>
                <a:r>
                  <a:rPr lang="en-US" sz="2000" dirty="0" smtClean="0"/>
                  <a:t>area </a:t>
                </a:r>
                <a:r>
                  <a:rPr lang="en-US" sz="2000" dirty="0"/>
                  <a:t>of each grid cell is </a:t>
                </a:r>
                <a:r>
                  <a:rPr lang="en-US" sz="2000" dirty="0" smtClean="0"/>
                  <a:t>recomputed.</a:t>
                </a:r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sz="2000" dirty="0" smtClean="0"/>
                  <a:t>The </a:t>
                </a:r>
                <a:r>
                  <a:rPr lang="en-US" sz="2000" dirty="0"/>
                  <a:t>UIC solve is performed, giving the corrected </a:t>
                </a:r>
                <a:r>
                  <a:rPr lang="en-US" sz="2000" dirty="0" smtClean="0"/>
                  <a:t>velocity field v.</a:t>
                </a:r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sz="2000" dirty="0" smtClean="0"/>
                  <a:t>Each </a:t>
                </a:r>
                <a:r>
                  <a:rPr lang="en-US" sz="2000" dirty="0"/>
                  <a:t>agent determines its actual velocity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 taking the </a:t>
                </a:r>
                <a:r>
                  <a:rPr lang="en-US" sz="2000" dirty="0" smtClean="0"/>
                  <a:t>corrected flow and </a:t>
                </a:r>
                <a:r>
                  <a:rPr lang="en-US" sz="2000" dirty="0"/>
                  <a:t>updates its position </a:t>
                </a:r>
                <a:r>
                  <a:rPr lang="en-US" sz="2000" dirty="0" smtClean="0"/>
                  <a:t>for the </a:t>
                </a:r>
                <a:r>
                  <a:rPr lang="en-US" sz="2000" dirty="0"/>
                  <a:t>next </a:t>
                </a:r>
                <a:r>
                  <a:rPr lang="en-US" sz="2000" dirty="0" err="1"/>
                  <a:t>timestep</a:t>
                </a:r>
                <a:r>
                  <a:rPr lang="en-US" sz="2000" dirty="0"/>
                  <a:t> as </a:t>
                </a:r>
                <a:r>
                  <a:rPr lang="en-US" sz="2000" dirty="0" smtClean="0"/>
                  <a:t>x = x </a:t>
                </a:r>
                <a:r>
                  <a:rPr lang="en-US" sz="2000" dirty="0"/>
                  <a:t>+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𝛻</m:t>
                    </m:r>
                  </m:oMath>
                </a14:m>
                <a:r>
                  <a:rPr lang="en-US" sz="2000" dirty="0" err="1" smtClean="0"/>
                  <a:t>t</a:t>
                </a:r>
                <a:r>
                  <a:rPr lang="en-US" sz="2000" dirty="0" smtClean="0"/>
                  <a:t>.</a:t>
                </a:r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sz="2000" dirty="0" smtClean="0"/>
                  <a:t>Finally</a:t>
                </a:r>
                <a:r>
                  <a:rPr lang="en-US" sz="2000" dirty="0"/>
                  <a:t>, pairwise collision resolution is performed on the </a:t>
                </a:r>
                <a:r>
                  <a:rPr lang="en-US" sz="2000" dirty="0" smtClean="0"/>
                  <a:t>new x </a:t>
                </a:r>
                <a:r>
                  <a:rPr lang="en-US" sz="2000" dirty="0"/>
                  <a:t>to handle inter-agent collisions.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53149" y="1382472"/>
                <a:ext cx="8915400" cy="5686544"/>
              </a:xfrm>
              <a:blipFill rotWithShape="0">
                <a:blip r:embed="rId3"/>
                <a:stretch>
                  <a:fillRect l="-615" t="-536" r="-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812800" y="6477001"/>
            <a:ext cx="5080000" cy="244475"/>
          </a:xfrm>
        </p:spPr>
        <p:txBody>
          <a:bodyPr/>
          <a:lstStyle/>
          <a:p>
            <a:r>
              <a:rPr lang="en-US" dirty="0" smtClean="0"/>
              <a:t>University of North Carolina, Chapel Hill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37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812800" y="6477001"/>
            <a:ext cx="5080000" cy="244475"/>
          </a:xfrm>
        </p:spPr>
        <p:txBody>
          <a:bodyPr/>
          <a:lstStyle/>
          <a:p>
            <a:r>
              <a:rPr lang="en-US" smtClean="0"/>
              <a:t>University of North Carolina, Chapel Hill</a:t>
            </a: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39742" y="427038"/>
            <a:ext cx="10566400" cy="9445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Crowd Simulation: Motivation	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39742" y="1582004"/>
            <a:ext cx="10566400" cy="4343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Video games</a:t>
            </a:r>
          </a:p>
          <a:p>
            <a:r>
              <a:rPr lang="en-US" sz="2400" dirty="0"/>
              <a:t>Virtual Reality</a:t>
            </a:r>
          </a:p>
          <a:p>
            <a:r>
              <a:rPr lang="en-US" sz="2400" dirty="0" smtClean="0"/>
              <a:t>Studying </a:t>
            </a:r>
            <a:r>
              <a:rPr lang="en-US" sz="2400" dirty="0"/>
              <a:t>crowd </a:t>
            </a:r>
            <a:r>
              <a:rPr lang="en-US" sz="2400" dirty="0" smtClean="0"/>
              <a:t>behavior</a:t>
            </a:r>
          </a:p>
          <a:p>
            <a:r>
              <a:rPr lang="en-US" sz="2400" dirty="0" smtClean="0"/>
              <a:t>Transportation research</a:t>
            </a:r>
          </a:p>
          <a:p>
            <a:r>
              <a:rPr lang="en-US" sz="2400" dirty="0"/>
              <a:t>Traffic e</a:t>
            </a:r>
            <a:r>
              <a:rPr lang="en-US" sz="2400" dirty="0" smtClean="0"/>
              <a:t>ngineering</a:t>
            </a:r>
            <a:endParaRPr lang="en-US" sz="2400" dirty="0"/>
          </a:p>
          <a:p>
            <a:r>
              <a:rPr lang="en-US" sz="2400" dirty="0" smtClean="0"/>
              <a:t>Architecture design and urban planning</a:t>
            </a:r>
          </a:p>
          <a:p>
            <a:r>
              <a:rPr lang="en-US" sz="2400" dirty="0"/>
              <a:t>Designing evacuation plans for large </a:t>
            </a:r>
            <a:r>
              <a:rPr lang="en-US" sz="2400" dirty="0" smtClean="0"/>
              <a:t>structures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15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7A3A-75B6-4EFF-85E9-B75841C4FC08}" type="slidenum">
              <a:rPr lang="en-US" smtClean="0"/>
              <a:t>30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https://www.youtube.com/watch?v=pqBSNAOsMDc</a:t>
            </a:r>
          </a:p>
        </p:txBody>
      </p:sp>
    </p:spTree>
    <p:extLst>
      <p:ext uri="{BB962C8B-B14F-4D97-AF65-F5344CB8AC3E}">
        <p14:creationId xmlns:p14="http://schemas.microsoft.com/office/powerpoint/2010/main" val="320541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812800" y="6477001"/>
            <a:ext cx="5080000" cy="244475"/>
          </a:xfrm>
        </p:spPr>
        <p:txBody>
          <a:bodyPr/>
          <a:lstStyle/>
          <a:p>
            <a:r>
              <a:rPr lang="en-US" smtClean="0"/>
              <a:t>University of North Carolina, Chapel Hill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96" y="2157905"/>
            <a:ext cx="6147073" cy="2508688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939" y="1312862"/>
            <a:ext cx="5533696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63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Drawbacks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Pressure projection only looks at local information</a:t>
            </a:r>
          </a:p>
          <a:p>
            <a:r>
              <a:rPr lang="en-US" dirty="0" smtClean="0"/>
              <a:t>No discomfort field i.e. assumption that people aim to maximize progress in the desired direction.</a:t>
            </a:r>
          </a:p>
          <a:p>
            <a:r>
              <a:rPr lang="en-US" dirty="0" smtClean="0"/>
              <a:t>Not as detailed as a purely agent based model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812800" y="6477001"/>
            <a:ext cx="5080000" cy="244475"/>
          </a:xfrm>
        </p:spPr>
        <p:txBody>
          <a:bodyPr/>
          <a:lstStyle/>
          <a:p>
            <a:r>
              <a:rPr lang="en-US" smtClean="0"/>
              <a:t>University of North Carolina, Chapel Hill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3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Flow of Human Crowds – Hughes  et. al. , 2003</a:t>
            </a:r>
          </a:p>
          <a:p>
            <a:pPr lvl="1"/>
            <a:r>
              <a:rPr lang="en-US" dirty="0" smtClean="0"/>
              <a:t>Unifies global and local path planning</a:t>
            </a:r>
          </a:p>
          <a:p>
            <a:pPr lvl="1"/>
            <a:r>
              <a:rPr lang="en-US" dirty="0" smtClean="0"/>
              <a:t>Purely theoretical</a:t>
            </a:r>
          </a:p>
          <a:p>
            <a:pPr lvl="1"/>
            <a:r>
              <a:rPr lang="en-US" dirty="0" smtClean="0"/>
              <a:t>Time based potential function and density based discomfort and speed field</a:t>
            </a:r>
          </a:p>
          <a:p>
            <a:r>
              <a:rPr lang="en-US" dirty="0" smtClean="0"/>
              <a:t>Continuum Crowds -  </a:t>
            </a:r>
            <a:r>
              <a:rPr lang="en-US" dirty="0" err="1" smtClean="0"/>
              <a:t>Treuille</a:t>
            </a:r>
            <a:r>
              <a:rPr lang="en-US" dirty="0" smtClean="0"/>
              <a:t> et. al. , 2006</a:t>
            </a:r>
          </a:p>
          <a:p>
            <a:pPr lvl="1"/>
            <a:r>
              <a:rPr lang="en-US" dirty="0" smtClean="0"/>
              <a:t>Adapts Hughes’s model for simulation</a:t>
            </a:r>
          </a:p>
          <a:p>
            <a:pPr lvl="1"/>
            <a:r>
              <a:rPr lang="en-US" dirty="0" smtClean="0"/>
              <a:t>Potential function based on distance in addition to time and discomfort</a:t>
            </a:r>
          </a:p>
          <a:p>
            <a:pPr lvl="1"/>
            <a:r>
              <a:rPr lang="en-US" dirty="0" smtClean="0"/>
              <a:t>Discomfort field can be arbitrarily defined</a:t>
            </a:r>
          </a:p>
          <a:p>
            <a:pPr lvl="1"/>
            <a:r>
              <a:rPr lang="en-US" dirty="0" smtClean="0"/>
              <a:t>Speed depends on crowd flow in dense conditions</a:t>
            </a:r>
          </a:p>
          <a:p>
            <a:r>
              <a:rPr lang="en-US" dirty="0" smtClean="0"/>
              <a:t>Aggregate Dynamics for Dense Crowd Simulation </a:t>
            </a:r>
            <a:r>
              <a:rPr lang="en-US" dirty="0"/>
              <a:t>-  </a:t>
            </a:r>
            <a:r>
              <a:rPr lang="en-US" dirty="0" err="1" smtClean="0"/>
              <a:t>Narain</a:t>
            </a:r>
            <a:r>
              <a:rPr lang="en-US" dirty="0" smtClean="0"/>
              <a:t> et. al., 2009</a:t>
            </a:r>
          </a:p>
          <a:p>
            <a:pPr lvl="1"/>
            <a:r>
              <a:rPr lang="en-US" dirty="0" smtClean="0"/>
              <a:t>Congestion avoidance on a aggregate level</a:t>
            </a:r>
          </a:p>
          <a:p>
            <a:pPr lvl="1"/>
            <a:r>
              <a:rPr lang="en-US" dirty="0"/>
              <a:t>Separate global and local </a:t>
            </a:r>
            <a:r>
              <a:rPr lang="en-US" dirty="0" smtClean="0"/>
              <a:t>planners</a:t>
            </a:r>
          </a:p>
          <a:p>
            <a:pPr lvl="1"/>
            <a:r>
              <a:rPr lang="en-US" dirty="0" smtClean="0"/>
              <a:t>No notion of discomfort field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7A3A-75B6-4EFF-85E9-B75841C4FC0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8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006222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HUGHES, R. L. 2002. </a:t>
            </a:r>
            <a:r>
              <a:rPr lang="en-US" b="1" dirty="0">
                <a:solidFill>
                  <a:schemeClr val="tx1"/>
                </a:solidFill>
              </a:rPr>
              <a:t>A continuum theory for the flow of pedestrians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smtClean="0">
                <a:solidFill>
                  <a:schemeClr val="tx1"/>
                </a:solidFill>
              </a:rPr>
              <a:t>Transportation Research </a:t>
            </a:r>
            <a:r>
              <a:rPr lang="en-US" dirty="0">
                <a:solidFill>
                  <a:schemeClr val="tx1"/>
                </a:solidFill>
              </a:rPr>
              <a:t>Part B 36, 6 (</a:t>
            </a:r>
            <a:r>
              <a:rPr lang="en-US" dirty="0" err="1">
                <a:solidFill>
                  <a:schemeClr val="tx1"/>
                </a:solidFill>
              </a:rPr>
              <a:t>july</a:t>
            </a:r>
            <a:r>
              <a:rPr lang="en-US" dirty="0">
                <a:solidFill>
                  <a:schemeClr val="tx1"/>
                </a:solidFill>
              </a:rPr>
              <a:t>), 507535.</a:t>
            </a:r>
          </a:p>
          <a:p>
            <a:r>
              <a:rPr lang="en-US" dirty="0">
                <a:solidFill>
                  <a:schemeClr val="tx1"/>
                </a:solidFill>
              </a:rPr>
              <a:t>HUGHES, R. L. 2003. </a:t>
            </a:r>
            <a:r>
              <a:rPr lang="en-US" b="1" dirty="0">
                <a:solidFill>
                  <a:schemeClr val="tx1"/>
                </a:solidFill>
              </a:rPr>
              <a:t>The flow of human crowds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Annu</a:t>
            </a:r>
            <a:r>
              <a:rPr lang="en-US" dirty="0">
                <a:solidFill>
                  <a:schemeClr val="tx1"/>
                </a:solidFill>
              </a:rPr>
              <a:t>. Rev. Fluid Mech. 35, </a:t>
            </a:r>
            <a:r>
              <a:rPr lang="en-US" dirty="0" smtClean="0">
                <a:solidFill>
                  <a:schemeClr val="tx1"/>
                </a:solidFill>
              </a:rPr>
              <a:t>169–182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i="1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Treuille</a:t>
            </a:r>
            <a:r>
              <a:rPr lang="en-US" dirty="0">
                <a:solidFill>
                  <a:schemeClr val="tx1"/>
                </a:solidFill>
              </a:rPr>
              <a:t>, A. Cooper, S. </a:t>
            </a:r>
            <a:r>
              <a:rPr lang="en-US" dirty="0" err="1">
                <a:solidFill>
                  <a:schemeClr val="tx1"/>
                </a:solidFill>
              </a:rPr>
              <a:t>Popović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Z., </a:t>
            </a:r>
            <a:r>
              <a:rPr lang="en-US" b="1" dirty="0">
                <a:solidFill>
                  <a:schemeClr val="tx1"/>
                </a:solidFill>
              </a:rPr>
              <a:t>Continuum </a:t>
            </a:r>
            <a:r>
              <a:rPr lang="en-US" b="1" dirty="0" smtClean="0">
                <a:solidFill>
                  <a:schemeClr val="tx1"/>
                </a:solidFill>
              </a:rPr>
              <a:t>Crowds</a:t>
            </a:r>
            <a:r>
              <a:rPr lang="en-US" dirty="0" smtClean="0">
                <a:solidFill>
                  <a:schemeClr val="tx1"/>
                </a:solidFill>
              </a:rPr>
              <a:t>, ACM </a:t>
            </a:r>
            <a:r>
              <a:rPr lang="en-US" dirty="0">
                <a:solidFill>
                  <a:schemeClr val="tx1"/>
                </a:solidFill>
              </a:rPr>
              <a:t>Transactions on Graphics 25(3</a:t>
            </a:r>
            <a:r>
              <a:rPr lang="en-US" dirty="0" smtClean="0">
                <a:solidFill>
                  <a:schemeClr val="tx1"/>
                </a:solidFill>
              </a:rPr>
              <a:t>) (SIGGRAPH 2006)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Rahul </a:t>
            </a:r>
            <a:r>
              <a:rPr lang="en-US" dirty="0" err="1">
                <a:solidFill>
                  <a:schemeClr val="tx1"/>
                </a:solidFill>
              </a:rPr>
              <a:t>Narain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Abhinav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Golas</a:t>
            </a:r>
            <a:r>
              <a:rPr lang="en-US" dirty="0">
                <a:solidFill>
                  <a:schemeClr val="tx1"/>
                </a:solidFill>
              </a:rPr>
              <a:t>, Sean Curtis, and Ming C. Lin, 2009. </a:t>
            </a:r>
            <a:r>
              <a:rPr lang="en-US" b="1" dirty="0">
                <a:solidFill>
                  <a:schemeClr val="tx1"/>
                </a:solidFill>
              </a:rPr>
              <a:t>Aggregate Dynamics for Dense Crowd Simulation</a:t>
            </a:r>
            <a:r>
              <a:rPr lang="en-US" dirty="0">
                <a:solidFill>
                  <a:schemeClr val="tx1"/>
                </a:solidFill>
              </a:rPr>
              <a:t>. In </a:t>
            </a:r>
            <a:r>
              <a:rPr lang="en-US" i="1" dirty="0">
                <a:solidFill>
                  <a:schemeClr val="tx1"/>
                </a:solidFill>
              </a:rPr>
              <a:t>ACM Transactions on Graphics (Proceedings of SIGGRAPH Asia)</a:t>
            </a:r>
            <a:r>
              <a:rPr lang="en-US" dirty="0">
                <a:solidFill>
                  <a:schemeClr val="tx1"/>
                </a:solidFill>
              </a:rPr>
              <a:t>, vol. 28, no. 5, pp. 122:1–122:8.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tx1"/>
                </a:solidFill>
              </a:rPr>
              <a:t>Abhinav Golas, Rahul Narain, and Ming C. Lin, 2013. </a:t>
            </a:r>
            <a:r>
              <a:rPr lang="en-US" b="1" smtClean="0">
                <a:solidFill>
                  <a:schemeClr val="tx1"/>
                </a:solidFill>
              </a:rPr>
              <a:t>Hybrid Long-Range Collision Avoidance for Crowd Simulation</a:t>
            </a:r>
            <a:r>
              <a:rPr lang="en-US" smtClean="0">
                <a:solidFill>
                  <a:schemeClr val="tx1"/>
                </a:solidFill>
              </a:rPr>
              <a:t>. In </a:t>
            </a:r>
            <a:r>
              <a:rPr lang="en-US" i="1" smtClean="0">
                <a:solidFill>
                  <a:schemeClr val="tx1"/>
                </a:solidFill>
              </a:rPr>
              <a:t>ACM SIGGRAPH Symposium on Interactive 3D Graphics and Games (I3D) 2013</a:t>
            </a:r>
            <a:r>
              <a:rPr lang="en-US" smtClean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812800" y="6477001"/>
            <a:ext cx="5080000" cy="244475"/>
          </a:xfrm>
        </p:spPr>
        <p:txBody>
          <a:bodyPr/>
          <a:lstStyle/>
          <a:p>
            <a:r>
              <a:rPr lang="en-US" smtClean="0"/>
              <a:t>University of North Carolina, Chapel Hill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1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581908"/>
            <a:ext cx="4471963" cy="1280890"/>
          </a:xfrm>
        </p:spPr>
        <p:txBody>
          <a:bodyPr/>
          <a:lstStyle/>
          <a:p>
            <a:r>
              <a:rPr lang="en-US" dirty="0" smtClean="0"/>
              <a:t>QUESTIONS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7A3A-75B6-4EFF-85E9-B75841C4FC0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2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 Based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Motion is computed separately for each agent</a:t>
            </a:r>
          </a:p>
          <a:p>
            <a:r>
              <a:rPr lang="en-US" dirty="0" smtClean="0"/>
              <a:t>Model is usually decoupled into a global planner and a local planner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812800" y="6477001"/>
            <a:ext cx="5080000" cy="244475"/>
          </a:xfrm>
        </p:spPr>
        <p:txBody>
          <a:bodyPr/>
          <a:lstStyle/>
          <a:p>
            <a:r>
              <a:rPr lang="en-US" dirty="0" smtClean="0"/>
              <a:t>University of North Carolina, Chapel Hill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95313887"/>
              </p:ext>
            </p:extLst>
          </p:nvPr>
        </p:nvGraphicFramePr>
        <p:xfrm>
          <a:off x="2319382" y="3277529"/>
          <a:ext cx="8128000" cy="2419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84284437"/>
              </p:ext>
            </p:extLst>
          </p:nvPr>
        </p:nvGraphicFramePr>
        <p:xfrm>
          <a:off x="2319382" y="3277529"/>
          <a:ext cx="8128000" cy="2419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Right Arrow 6"/>
          <p:cNvSpPr/>
          <p:nvPr/>
        </p:nvSpPr>
        <p:spPr>
          <a:xfrm rot="1825434">
            <a:off x="4607506" y="4312281"/>
            <a:ext cx="2153955" cy="29628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5400000">
            <a:off x="3550375" y="4378620"/>
            <a:ext cx="616130" cy="25146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792412" y="5092863"/>
            <a:ext cx="1894114" cy="2721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80784" y="5350857"/>
            <a:ext cx="200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Preferred Velocity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7246902" y="4378620"/>
            <a:ext cx="616130" cy="25146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80784" y="5404927"/>
            <a:ext cx="218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Preferred Velocity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93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 Based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/>
              <a:t>Capture each agent’s unique situation</a:t>
            </a:r>
          </a:p>
          <a:p>
            <a:pPr lvl="1"/>
            <a:r>
              <a:rPr lang="en-US" dirty="0"/>
              <a:t>Can simulate complex heterogeneous </a:t>
            </a:r>
            <a:r>
              <a:rPr lang="en-US" dirty="0" smtClean="0"/>
              <a:t>motion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Local path planning may result in less realistic crowd behavior</a:t>
            </a:r>
          </a:p>
          <a:p>
            <a:pPr lvl="1"/>
            <a:r>
              <a:rPr lang="en-US" dirty="0" smtClean="0"/>
              <a:t>Computationally expensive for dense crowds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812800" y="6477001"/>
            <a:ext cx="5080000" cy="244475"/>
          </a:xfrm>
        </p:spPr>
        <p:txBody>
          <a:bodyPr/>
          <a:lstStyle/>
          <a:p>
            <a:r>
              <a:rPr lang="en-US" dirty="0" smtClean="0"/>
              <a:t>University of North Carolina, Chapel Hill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8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Continuum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Inspired by fluid dynamics</a:t>
            </a:r>
          </a:p>
          <a:p>
            <a:r>
              <a:rPr lang="en-US" dirty="0" smtClean="0"/>
              <a:t>Aggregate view of the crowd</a:t>
            </a:r>
          </a:p>
          <a:p>
            <a:r>
              <a:rPr lang="en-US" dirty="0" smtClean="0"/>
              <a:t>Basic Assumption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a dense crowd, individual agents have a reduced freedom of movement</a:t>
            </a:r>
            <a:endParaRPr lang="en-US" dirty="0" smtClean="0"/>
          </a:p>
          <a:p>
            <a:r>
              <a:rPr lang="en-US" dirty="0" smtClean="0"/>
              <a:t>Unifies global path planning and local collision avoidance</a:t>
            </a:r>
          </a:p>
          <a:p>
            <a:pPr lvl="1"/>
            <a:r>
              <a:rPr lang="en-US" dirty="0" smtClean="0"/>
              <a:t>Density field &amp; velocity field</a:t>
            </a:r>
          </a:p>
          <a:p>
            <a:pPr lvl="1"/>
            <a:r>
              <a:rPr lang="en-US" dirty="0" smtClean="0"/>
              <a:t>Potential function</a:t>
            </a:r>
          </a:p>
          <a:p>
            <a:pPr lvl="1"/>
            <a:r>
              <a:rPr lang="en-US" dirty="0" smtClean="0"/>
              <a:t>Discomfort function</a:t>
            </a:r>
          </a:p>
          <a:p>
            <a:r>
              <a:rPr lang="en-US" dirty="0" smtClean="0"/>
              <a:t>Applicability</a:t>
            </a:r>
          </a:p>
          <a:p>
            <a:pPr lvl="1"/>
            <a:r>
              <a:rPr lang="en-US" dirty="0" smtClean="0"/>
              <a:t>Medium-High density crowds</a:t>
            </a:r>
          </a:p>
          <a:p>
            <a:pPr lvl="1"/>
            <a:r>
              <a:rPr lang="en-US" dirty="0" smtClean="0"/>
              <a:t>Open &amp; Familiar Domain</a:t>
            </a:r>
          </a:p>
          <a:p>
            <a:pPr lvl="1"/>
            <a:endParaRPr lang="en-US" baseline="-250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812800" y="6477001"/>
            <a:ext cx="5080000" cy="244475"/>
          </a:xfrm>
        </p:spPr>
        <p:txBody>
          <a:bodyPr/>
          <a:lstStyle/>
          <a:p>
            <a:r>
              <a:rPr lang="en-US" dirty="0" smtClean="0"/>
              <a:t>University of North Carolina, Chapel Hill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87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Continuum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Relatively inexpensive for dense crowds</a:t>
            </a:r>
          </a:p>
          <a:p>
            <a:pPr lvl="1"/>
            <a:r>
              <a:rPr lang="en-US" dirty="0"/>
              <a:t>Congestion avoidance is simpler</a:t>
            </a:r>
          </a:p>
          <a:p>
            <a:pPr lvl="1"/>
            <a:r>
              <a:rPr lang="en-US" dirty="0"/>
              <a:t>Smoother trajectories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Homogeneous behavior</a:t>
            </a:r>
          </a:p>
          <a:p>
            <a:pPr lvl="1"/>
            <a:r>
              <a:rPr lang="en-US" dirty="0"/>
              <a:t>Assumes full knowledge of the environment</a:t>
            </a:r>
          </a:p>
          <a:p>
            <a:pPr lvl="1"/>
            <a:r>
              <a:rPr lang="en-US" dirty="0"/>
              <a:t>Pedestrians have a common goal</a:t>
            </a:r>
          </a:p>
          <a:p>
            <a:pPr lvl="1"/>
            <a:r>
              <a:rPr lang="en-US" dirty="0"/>
              <a:t>Dependent on grid resolution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812800" y="6477001"/>
            <a:ext cx="5080000" cy="244475"/>
          </a:xfrm>
        </p:spPr>
        <p:txBody>
          <a:bodyPr/>
          <a:lstStyle/>
          <a:p>
            <a:r>
              <a:rPr lang="en-US" smtClean="0"/>
              <a:t>University of North Carolina, Chapel Hill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Flow of Human Crowds </a:t>
            </a:r>
            <a:r>
              <a:rPr lang="en-US" sz="1800" dirty="0" smtClean="0"/>
              <a:t>- Hughes, 2003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When?</a:t>
            </a:r>
          </a:p>
          <a:p>
            <a:pPr lvl="1"/>
            <a:r>
              <a:rPr lang="en-US" dirty="0" smtClean="0"/>
              <a:t>Characteristic </a:t>
            </a:r>
            <a:r>
              <a:rPr lang="en-US" dirty="0"/>
              <a:t>distance scale between pedestrians is less than the characteristic distance scale of the </a:t>
            </a:r>
            <a:r>
              <a:rPr lang="en-US" dirty="0" smtClean="0"/>
              <a:t>region</a:t>
            </a:r>
          </a:p>
          <a:p>
            <a:r>
              <a:rPr lang="en-US" dirty="0" smtClean="0"/>
              <a:t>Governing equations are non linear partial differential equations </a:t>
            </a:r>
          </a:p>
          <a:p>
            <a:r>
              <a:rPr lang="en-US" dirty="0" smtClean="0"/>
              <a:t>Theoretical model</a:t>
            </a:r>
          </a:p>
          <a:p>
            <a:r>
              <a:rPr lang="en-US" dirty="0" smtClean="0"/>
              <a:t>Applied in analysis of the </a:t>
            </a:r>
            <a:r>
              <a:rPr lang="en-US" dirty="0" err="1" smtClean="0"/>
              <a:t>Jamarat</a:t>
            </a:r>
            <a:r>
              <a:rPr lang="en-US" dirty="0" smtClean="0"/>
              <a:t> Bridge</a:t>
            </a:r>
          </a:p>
          <a:p>
            <a:r>
              <a:rPr lang="en-US" dirty="0" smtClean="0"/>
              <a:t>Different groups of people possible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812800" y="6477001"/>
            <a:ext cx="5080000" cy="244475"/>
          </a:xfrm>
        </p:spPr>
        <p:txBody>
          <a:bodyPr/>
          <a:lstStyle/>
          <a:p>
            <a:r>
              <a:rPr lang="en-US" smtClean="0"/>
              <a:t>University of North Carolina, Chapel Hill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9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Governing </a:t>
            </a:r>
            <a:r>
              <a:rPr lang="en-US" dirty="0" err="1" smtClean="0"/>
              <a:t>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535" y="1666437"/>
            <a:ext cx="5267438" cy="46666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/>
              <a:t>Conservation of pedestrians</a:t>
            </a:r>
          </a:p>
          <a:p>
            <a:r>
              <a:rPr lang="en-US" dirty="0" smtClean="0"/>
              <a:t>Hypothesis 1: Speed is a function of density and behavioral characteristics </a:t>
            </a:r>
          </a:p>
          <a:p>
            <a:r>
              <a:rPr lang="en-US" dirty="0"/>
              <a:t>Hypothesis </a:t>
            </a:r>
            <a:r>
              <a:rPr lang="en-US" dirty="0" smtClean="0"/>
              <a:t>2: </a:t>
            </a:r>
            <a:r>
              <a:rPr lang="en-US" dirty="0"/>
              <a:t>Decisions </a:t>
            </a:r>
            <a:r>
              <a:rPr lang="en-US" dirty="0" smtClean="0"/>
              <a:t>based on potential which is </a:t>
            </a:r>
            <a:r>
              <a:rPr lang="en-US" dirty="0"/>
              <a:t>m</a:t>
            </a:r>
            <a:r>
              <a:rPr lang="en-US" dirty="0" smtClean="0"/>
              <a:t>easured by remaining time</a:t>
            </a:r>
          </a:p>
          <a:p>
            <a:r>
              <a:rPr lang="en-US" dirty="0"/>
              <a:t>Hypothesis </a:t>
            </a:r>
            <a:r>
              <a:rPr lang="en-US" dirty="0" smtClean="0"/>
              <a:t>3: </a:t>
            </a:r>
            <a:r>
              <a:rPr lang="en-US" dirty="0"/>
              <a:t>Pedestrians </a:t>
            </a:r>
            <a:r>
              <a:rPr lang="en-US" dirty="0" smtClean="0"/>
              <a:t>aim to minimize travel time &amp; avoid extreme densities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812800" y="6477001"/>
            <a:ext cx="5080000" cy="244475"/>
          </a:xfrm>
        </p:spPr>
        <p:txBody>
          <a:bodyPr/>
          <a:lstStyle/>
          <a:p>
            <a:r>
              <a:rPr lang="en-US" smtClean="0"/>
              <a:t>University of North Carolina, Chapel Hill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615" y="2017294"/>
            <a:ext cx="2943636" cy="7049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273" y="2938748"/>
            <a:ext cx="2648320" cy="543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561" y="3778047"/>
            <a:ext cx="5515745" cy="11812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220" y="5093662"/>
            <a:ext cx="3772426" cy="11050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46585" y="6153835"/>
            <a:ext cx="8614721" cy="615553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Density </a:t>
            </a:r>
            <a:r>
              <a:rPr lang="el-GR" sz="1600" dirty="0" smtClean="0">
                <a:solidFill>
                  <a:schemeClr val="tx1"/>
                </a:solidFill>
              </a:rPr>
              <a:t>ρ</a:t>
            </a:r>
            <a:r>
              <a:rPr lang="en-US" sz="1600" dirty="0" smtClean="0">
                <a:solidFill>
                  <a:schemeClr val="tx1"/>
                </a:solidFill>
              </a:rPr>
              <a:t>, Speed field f, Discomfort field g, Potential Function </a:t>
            </a:r>
            <a:r>
              <a:rPr lang="el-GR" sz="1600" dirty="0" smtClean="0">
                <a:solidFill>
                  <a:schemeClr val="tx1"/>
                </a:solidFill>
              </a:rPr>
              <a:t>ϕ</a:t>
            </a:r>
            <a:r>
              <a:rPr lang="en-US" sz="1600" dirty="0" smtClean="0">
                <a:solidFill>
                  <a:schemeClr val="tx1"/>
                </a:solidFill>
              </a:rPr>
              <a:t>, Velocity Components </a:t>
            </a:r>
            <a:r>
              <a:rPr lang="en-US" sz="1600" dirty="0" err="1" smtClean="0">
                <a:solidFill>
                  <a:schemeClr val="tx1"/>
                </a:solidFill>
              </a:rPr>
              <a:t>u,v</a:t>
            </a:r>
            <a:endParaRPr lang="en-US" sz="16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59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Theme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Basic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ch2014.pptx" id="{5C644AB1-10D8-484F-BB8E-0049C6673566}" vid="{B0FB0A12-4DE8-450E-BB82-9ABF002720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6410</TotalTime>
  <Words>1725</Words>
  <Application>Microsoft Macintosh PowerPoint</Application>
  <PresentationFormat>Widescreen</PresentationFormat>
  <Paragraphs>377</Paragraphs>
  <Slides>35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Calibri</vt:lpstr>
      <vt:lpstr>Cambria Math</vt:lpstr>
      <vt:lpstr>Wingdings 3</vt:lpstr>
      <vt:lpstr>Arial</vt:lpstr>
      <vt:lpstr>blackTheme</vt:lpstr>
      <vt:lpstr>Continuum Crowds</vt:lpstr>
      <vt:lpstr>Agenda</vt:lpstr>
      <vt:lpstr>PowerPoint Presentation</vt:lpstr>
      <vt:lpstr>Agent Based Models</vt:lpstr>
      <vt:lpstr>Agent Based Models</vt:lpstr>
      <vt:lpstr>Continuum Models</vt:lpstr>
      <vt:lpstr>Continuum Models</vt:lpstr>
      <vt:lpstr>The Flow of Human Crowds - Hughes, 2003</vt:lpstr>
      <vt:lpstr>Governing eQUATIONS</vt:lpstr>
      <vt:lpstr>Applications: Jammarat Bridge</vt:lpstr>
      <vt:lpstr>Continuum Crowds – Treuille, et. al., 2006</vt:lpstr>
      <vt:lpstr>Hypothesis</vt:lpstr>
      <vt:lpstr>Cost Function</vt:lpstr>
      <vt:lpstr>Optimal Path Computation</vt:lpstr>
      <vt:lpstr>Density and Velocity Fields</vt:lpstr>
      <vt:lpstr>Speed Field</vt:lpstr>
      <vt:lpstr>Implementation</vt:lpstr>
      <vt:lpstr>1. Density Conversion</vt:lpstr>
      <vt:lpstr>2. Unit Cost Field</vt:lpstr>
      <vt:lpstr>3. Dynamic Potential Field Construction</vt:lpstr>
      <vt:lpstr>4. Update Locations</vt:lpstr>
      <vt:lpstr>PowerPoint Presentation</vt:lpstr>
      <vt:lpstr>Advantages</vt:lpstr>
      <vt:lpstr>Aggregate Dynamics for Dense Crowd Simulation - Narain et. al.</vt:lpstr>
      <vt:lpstr>Discrete &amp; Continuous Crowds</vt:lpstr>
      <vt:lpstr>Agents &amp; the Grid</vt:lpstr>
      <vt:lpstr>Unilateral incompressibility constraint (UIC)</vt:lpstr>
      <vt:lpstr>Agent Motion</vt:lpstr>
      <vt:lpstr>Algorithm</vt:lpstr>
      <vt:lpstr>PowerPoint Presentation</vt:lpstr>
      <vt:lpstr>Performance</vt:lpstr>
      <vt:lpstr>Drawbacks</vt:lpstr>
      <vt:lpstr>sUMMARY</vt:lpstr>
      <vt:lpstr>References</vt:lpstr>
      <vt:lpstr>QUESTIONS 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Sahil Narang</dc:creator>
  <cp:lastModifiedBy>Microsoft Office User</cp:lastModifiedBy>
  <cp:revision>131</cp:revision>
  <dcterms:created xsi:type="dcterms:W3CDTF">2013-11-03T05:10:34Z</dcterms:created>
  <dcterms:modified xsi:type="dcterms:W3CDTF">2019-08-26T10:19:11Z</dcterms:modified>
</cp:coreProperties>
</file>