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6" r:id="rId4"/>
    <p:sldId id="275" r:id="rId5"/>
    <p:sldId id="258" r:id="rId6"/>
    <p:sldId id="259" r:id="rId7"/>
    <p:sldId id="261" r:id="rId8"/>
    <p:sldId id="269" r:id="rId9"/>
    <p:sldId id="263" r:id="rId10"/>
    <p:sldId id="262" r:id="rId11"/>
    <p:sldId id="264" r:id="rId12"/>
    <p:sldId id="265" r:id="rId13"/>
    <p:sldId id="266" r:id="rId14"/>
    <p:sldId id="277" r:id="rId15"/>
    <p:sldId id="281" r:id="rId16"/>
    <p:sldId id="272" r:id="rId17"/>
    <p:sldId id="267" r:id="rId18"/>
    <p:sldId id="268" r:id="rId19"/>
    <p:sldId id="271" r:id="rId20"/>
    <p:sldId id="270" r:id="rId21"/>
    <p:sldId id="278" r:id="rId22"/>
    <p:sldId id="273" r:id="rId23"/>
    <p:sldId id="279" r:id="rId24"/>
    <p:sldId id="274" r:id="rId25"/>
    <p:sldId id="26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3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0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7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4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1" y="2613788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719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8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05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27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30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3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6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3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3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2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9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6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4F561E-AA87-4B08-BC8B-EEA9D21105D3}" type="datetimeFigureOut">
              <a:rPr lang="en-US" smtClean="0"/>
              <a:t>8/26/19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E6ED8-7F82-4412-A4D0-82584D896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08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pedia.org/article/N-body_simulations" TargetMode="External"/><Relationship Id="rId4" Type="http://schemas.openxmlformats.org/officeDocument/2006/relationships/hyperlink" Target="http://www.usm.uni-muenchen.de/people/puls/lessons/numpraktnew/nbody/nbody_manual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bswww.unige.ch/lastro/conferences/sf2013/pdf/lecture1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Cosmological Simulations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Recursively divide the N bodies into groups</a:t>
            </a:r>
          </a:p>
          <a:p>
            <a:r>
              <a:rPr lang="en-US" dirty="0" smtClean="0"/>
              <a:t>Each node represents a region (root is the whole simulation)</a:t>
            </a:r>
          </a:p>
          <a:p>
            <a:r>
              <a:rPr lang="en-US" dirty="0" smtClean="0"/>
              <a:t>For an internal node whose center of mass is sufficiently far from a body being simulated, the entire node is treated as a single body with mass equal to the total mass of the bodies under the node</a:t>
            </a:r>
          </a:p>
          <a:p>
            <a:r>
              <a:rPr lang="en-US" dirty="0" smtClean="0"/>
              <a:t>O(n log n) time in number of particles</a:t>
            </a:r>
          </a:p>
          <a:p>
            <a:r>
              <a:rPr lang="en-US" dirty="0" smtClean="0"/>
              <a:t>Much better accuracy, but also much slower</a:t>
            </a:r>
          </a:p>
        </p:txBody>
      </p:sp>
    </p:spTree>
    <p:extLst>
      <p:ext uri="{BB962C8B-B14F-4D97-AF65-F5344CB8AC3E}">
        <p14:creationId xmlns:p14="http://schemas.microsoft.com/office/powerpoint/2010/main" val="37017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Methods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– PM:</a:t>
            </a:r>
          </a:p>
          <a:p>
            <a:pPr lvl="1"/>
            <a:r>
              <a:rPr lang="en-US" dirty="0" smtClean="0"/>
              <a:t>Restrict the tree algorithm to short-range scales</a:t>
            </a:r>
          </a:p>
          <a:p>
            <a:pPr lvl="1"/>
            <a:r>
              <a:rPr lang="en-US" dirty="0" smtClean="0"/>
              <a:t>Uses particle mesh method to compute long-range gravitational force</a:t>
            </a:r>
          </a:p>
          <a:p>
            <a:pPr lvl="1"/>
            <a:r>
              <a:rPr lang="en-US" dirty="0" smtClean="0"/>
              <a:t>Most commonly used method today; very </a:t>
            </a:r>
            <a:r>
              <a:rPr lang="en-US" dirty="0"/>
              <a:t>well suited for cosmological </a:t>
            </a:r>
            <a:r>
              <a:rPr lang="en-US" dirty="0" smtClean="0"/>
              <a:t>simulation (available in both GADGET and AREPO)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809978"/>
            <a:ext cx="2457143" cy="2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</a:t>
            </a:r>
            <a:r>
              <a:rPr lang="en-US" dirty="0"/>
              <a:t>Simulation (Basic </a:t>
            </a:r>
            <a:r>
              <a:rPr lang="en-US" dirty="0" smtClean="0"/>
              <a:t>Methods)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Eulerian</a:t>
            </a:r>
            <a:r>
              <a:rPr lang="en-US" dirty="0" smtClean="0"/>
              <a:t> (mesh): discretize space and represent fluid variables on a mesh</a:t>
            </a:r>
          </a:p>
          <a:p>
            <a:pPr lvl="1"/>
            <a:r>
              <a:rPr lang="en-US" dirty="0" smtClean="0"/>
              <a:t>Very good for capturing </a:t>
            </a:r>
            <a:r>
              <a:rPr lang="en-US" dirty="0" err="1" smtClean="0"/>
              <a:t>hydrodynamical</a:t>
            </a:r>
            <a:r>
              <a:rPr lang="en-US" dirty="0" smtClean="0"/>
              <a:t> shocks</a:t>
            </a:r>
          </a:p>
          <a:p>
            <a:pPr lvl="1"/>
            <a:r>
              <a:rPr lang="en-US" dirty="0" smtClean="0"/>
              <a:t>Suboptimal for the large dynamic range inherent in cosmology</a:t>
            </a:r>
          </a:p>
          <a:p>
            <a:pPr lvl="1"/>
            <a:r>
              <a:rPr lang="en-US" dirty="0" smtClean="0"/>
              <a:t>Can’t track history of individual fluid elements</a:t>
            </a:r>
          </a:p>
          <a:p>
            <a:pPr lvl="1"/>
            <a:r>
              <a:rPr lang="en-US" dirty="0" smtClean="0"/>
              <a:t>Adaptive Mesh Refinement is used in modern implementations</a:t>
            </a:r>
          </a:p>
          <a:p>
            <a:r>
              <a:rPr lang="en-US" dirty="0" err="1" smtClean="0"/>
              <a:t>Lagrangian</a:t>
            </a:r>
            <a:r>
              <a:rPr lang="en-US" dirty="0" smtClean="0"/>
              <a:t> (SPH): discretize mass using a set of fluid particles (used in the GADGET code)</a:t>
            </a:r>
          </a:p>
          <a:p>
            <a:pPr lvl="1"/>
            <a:r>
              <a:rPr lang="en-US" dirty="0" smtClean="0"/>
              <a:t>Well suited to follow gravitational growth of structure</a:t>
            </a:r>
          </a:p>
          <a:p>
            <a:pPr lvl="1"/>
            <a:r>
              <a:rPr lang="en-US" dirty="0" smtClean="0"/>
              <a:t>Automatically increase resolution in critical regions</a:t>
            </a:r>
          </a:p>
          <a:p>
            <a:pPr lvl="1"/>
            <a:r>
              <a:rPr lang="en-US" dirty="0" smtClean="0"/>
              <a:t>Does not handle shocks well: relies on injection of artificial viscosity</a:t>
            </a:r>
          </a:p>
          <a:p>
            <a:pPr lvl="1"/>
            <a:r>
              <a:rPr lang="en-US" dirty="0" smtClean="0"/>
              <a:t>Can’t represent the discontinuous nature of shocks (due to smoothing)</a:t>
            </a:r>
          </a:p>
          <a:p>
            <a:r>
              <a:rPr lang="en-US" dirty="0" smtClean="0"/>
              <a:t>Both widely used</a:t>
            </a:r>
          </a:p>
        </p:txBody>
      </p:sp>
    </p:spTree>
    <p:extLst>
      <p:ext uri="{BB962C8B-B14F-4D97-AF65-F5344CB8AC3E}">
        <p14:creationId xmlns:p14="http://schemas.microsoft.com/office/powerpoint/2010/main" val="38377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Simulation (Moving Mesh)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3667" lvl="1"/>
            <a:r>
              <a:rPr lang="en-US" dirty="0" smtClean="0"/>
              <a:t>Uses unstructured mesh defined by </a:t>
            </a:r>
            <a:r>
              <a:rPr lang="en-US" dirty="0" err="1" smtClean="0"/>
              <a:t>Voronoi</a:t>
            </a:r>
            <a:r>
              <a:rPr lang="en-US" dirty="0" smtClean="0"/>
              <a:t> tessellation of a set of points</a:t>
            </a:r>
          </a:p>
          <a:p>
            <a:pPr marL="153667" lvl="1"/>
            <a:r>
              <a:rPr lang="en-US" dirty="0" smtClean="0"/>
              <a:t>The points are allowed to move with the fluid to give accuracy where it is needed</a:t>
            </a:r>
          </a:p>
          <a:p>
            <a:pPr marL="153667" lvl="1"/>
            <a:r>
              <a:rPr lang="en-US" dirty="0" smtClean="0"/>
              <a:t>Can be thought of as a sort of hybrid between AMR and SPH</a:t>
            </a:r>
          </a:p>
          <a:p>
            <a:pPr marL="153667" lvl="1"/>
            <a:r>
              <a:rPr lang="en-US" dirty="0" smtClean="0"/>
              <a:t>Mitigates the noise and diffusiveness of SPH</a:t>
            </a:r>
          </a:p>
          <a:p>
            <a:pPr marL="153667" lvl="1"/>
            <a:r>
              <a:rPr lang="en-US" dirty="0" smtClean="0"/>
              <a:t>Handles self-gravity better than AMR</a:t>
            </a:r>
          </a:p>
        </p:txBody>
      </p:sp>
      <p:pic>
        <p:nvPicPr>
          <p:cNvPr id="3074" name="Picture 2" descr="http://www.mpa-garching.mpg.de/~volker/arepo/pic_KH_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82" y="4343401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764" y="433736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Simulation (Moving Mesh)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mesh is defined by a set of points</a:t>
            </a:r>
          </a:p>
          <a:p>
            <a:r>
              <a:rPr lang="en-US" dirty="0" smtClean="0"/>
              <a:t>If the points are fixed, then the method is the standard </a:t>
            </a:r>
            <a:r>
              <a:rPr lang="en-US" dirty="0" err="1" smtClean="0"/>
              <a:t>Eulerian</a:t>
            </a:r>
            <a:r>
              <a:rPr lang="en-US" dirty="0" smtClean="0"/>
              <a:t> method</a:t>
            </a:r>
          </a:p>
          <a:p>
            <a:r>
              <a:rPr lang="en-US" dirty="0" smtClean="0"/>
              <a:t>If the points are allowed to move freely with the fluid being simulated, then it becomes a </a:t>
            </a:r>
            <a:r>
              <a:rPr lang="en-US" dirty="0" err="1" smtClean="0"/>
              <a:t>Lagrangian</a:t>
            </a:r>
            <a:r>
              <a:rPr lang="en-US" dirty="0" smtClean="0"/>
              <a:t> method</a:t>
            </a:r>
          </a:p>
          <a:p>
            <a:r>
              <a:rPr lang="en-US" dirty="0" smtClean="0"/>
              <a:t>There is usually a correction factor to prevent the mesh from over-distorting:</a:t>
            </a:r>
          </a:p>
          <a:p>
            <a:pPr lvl="1"/>
            <a:r>
              <a:rPr lang="en-US" dirty="0" smtClean="0"/>
              <a:t>Threshold of the density of the cells</a:t>
            </a:r>
          </a:p>
          <a:p>
            <a:pPr lvl="1"/>
            <a:r>
              <a:rPr lang="en-US" dirty="0" smtClean="0"/>
              <a:t>Threshold of the distance between the geometric distance from the center of the cell to the point</a:t>
            </a:r>
          </a:p>
          <a:p>
            <a:pPr lvl="1"/>
            <a:r>
              <a:rPr lang="en-US" dirty="0" smtClean="0"/>
              <a:t>Threshold the angle between the cell walls</a:t>
            </a:r>
          </a:p>
        </p:txBody>
      </p:sp>
    </p:spTree>
    <p:extLst>
      <p:ext uri="{BB962C8B-B14F-4D97-AF65-F5344CB8AC3E}">
        <p14:creationId xmlns:p14="http://schemas.microsoft.com/office/powerpoint/2010/main" val="2866126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mtClean="0"/>
                  <a:t>Adaptive </a:t>
                </a:r>
                <a:r>
                  <a:rPr lang="en-US" dirty="0" err="1" smtClean="0"/>
                  <a:t>timesteps</a:t>
                </a:r>
                <a:r>
                  <a:rPr lang="en-US" dirty="0" smtClean="0"/>
                  <a:t> given by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⁡[∆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 smtClean="0"/>
                  <a:t> is an accuracy parameter,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is the gravitational softening,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is the acceleration of the particle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070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the Art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SPH-based method: GADGET (2001) / GADGET-II (2005)</a:t>
            </a:r>
          </a:p>
          <a:p>
            <a:r>
              <a:rPr lang="en-US" dirty="0" smtClean="0"/>
              <a:t>Moving mesh method: AREPO (2009)</a:t>
            </a:r>
          </a:p>
          <a:p>
            <a:r>
              <a:rPr lang="en-US" dirty="0" smtClean="0"/>
              <a:t>These two currently dominate most large-scale simulation tasks in cosmology.</a:t>
            </a:r>
          </a:p>
        </p:txBody>
      </p:sp>
    </p:spTree>
    <p:extLst>
      <p:ext uri="{BB962C8B-B14F-4D97-AF65-F5344CB8AC3E}">
        <p14:creationId xmlns:p14="http://schemas.microsoft.com/office/powerpoint/2010/main" val="12074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 / GADGET-II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widely used simulation programs</a:t>
            </a:r>
          </a:p>
          <a:p>
            <a:r>
              <a:rPr lang="en-US" dirty="0" smtClean="0"/>
              <a:t>Uses smoothed particle hydrodynamics for fluid simulation</a:t>
            </a:r>
          </a:p>
          <a:p>
            <a:r>
              <a:rPr lang="en-US" dirty="0" smtClean="0"/>
              <a:t>Introduced use of entropy as an independent variable in fluid simulation</a:t>
            </a:r>
          </a:p>
          <a:p>
            <a:r>
              <a:rPr lang="en-US" dirty="0" smtClean="0"/>
              <a:t>Improved on time-step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174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AREPO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new implementation</a:t>
            </a:r>
          </a:p>
          <a:p>
            <a:r>
              <a:rPr lang="en-US" dirty="0" smtClean="0"/>
              <a:t>Uses moving mesh methods for fluid simulation</a:t>
            </a:r>
          </a:p>
          <a:p>
            <a:r>
              <a:rPr lang="en-US" dirty="0" smtClean="0"/>
              <a:t>Can refine/de-refine the mesh cells based on density</a:t>
            </a:r>
          </a:p>
          <a:p>
            <a:r>
              <a:rPr lang="en-US" dirty="0" smtClean="0"/>
              <a:t>Has begun to gain widespread use</a:t>
            </a:r>
          </a:p>
          <a:p>
            <a:r>
              <a:rPr lang="en-US" dirty="0" smtClean="0"/>
              <a:t>Is slightly slower than GADGET-II, but has been shown to be more accurate in many applications</a:t>
            </a:r>
          </a:p>
          <a:p>
            <a:pPr lvl="1"/>
            <a:r>
              <a:rPr lang="en-US" dirty="0" smtClean="0"/>
              <a:t>Angular momentum is modelled more accurately</a:t>
            </a:r>
          </a:p>
          <a:p>
            <a:pPr lvl="1"/>
            <a:r>
              <a:rPr lang="en-US" dirty="0" smtClean="0"/>
              <a:t>Gas mixture handled more efficiently, which models the cooling of hot halos more accurately</a:t>
            </a:r>
          </a:p>
          <a:p>
            <a:pPr lvl="1"/>
            <a:r>
              <a:rPr lang="en-US" dirty="0" smtClean="0"/>
              <a:t>Does not show clumps due to cooling instability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Millenium</a:t>
            </a:r>
            <a:r>
              <a:rPr lang="en-US" dirty="0" smtClean="0"/>
              <a:t> (2005)</a:t>
            </a:r>
          </a:p>
          <a:p>
            <a:r>
              <a:rPr lang="en-US" dirty="0" smtClean="0"/>
              <a:t>Bolshoi (2010)</a:t>
            </a:r>
          </a:p>
          <a:p>
            <a:r>
              <a:rPr lang="en-US" dirty="0" err="1" smtClean="0"/>
              <a:t>Illustris</a:t>
            </a:r>
            <a:r>
              <a:rPr lang="en-US" dirty="0" smtClean="0"/>
              <a:t>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 our understanding of the universe</a:t>
            </a:r>
          </a:p>
          <a:p>
            <a:r>
              <a:rPr lang="en-US" dirty="0" smtClean="0"/>
              <a:t>Reason about models that are intractable from an analytic point of view</a:t>
            </a:r>
          </a:p>
          <a:p>
            <a:r>
              <a:rPr lang="en-US" dirty="0" smtClean="0"/>
              <a:t>Verify/compare different models/theories by simulating them computationally and comparing to observational results.</a:t>
            </a:r>
          </a:p>
          <a:p>
            <a:pPr lvl="1"/>
            <a:r>
              <a:rPr lang="en-US" dirty="0" smtClean="0"/>
              <a:t>Ex: the Lambda-Cold Dark Matter model developed into the leading theoretical paradigm of structure formation in large part because of simulation results</a:t>
            </a:r>
          </a:p>
          <a:p>
            <a:r>
              <a:rPr lang="en-US" dirty="0" smtClean="0"/>
              <a:t>Create visualizations of distant/unobservable phenomena.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Millenium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Completed in 2005, first truly gigantic cosmological simulation</a:t>
            </a:r>
          </a:p>
          <a:p>
            <a:r>
              <a:rPr lang="en-US" dirty="0" smtClean="0"/>
              <a:t>Simulates from the epoch when the cosmic background radiation was emitted</a:t>
            </a:r>
          </a:p>
          <a:p>
            <a:r>
              <a:rPr lang="en-US" dirty="0" smtClean="0"/>
              <a:t>Traced 10 billion particles across a cubic region of space 2 billion light years in length</a:t>
            </a:r>
          </a:p>
          <a:p>
            <a:r>
              <a:rPr lang="en-US" dirty="0" smtClean="0"/>
              <a:t>Ran using the GADGET code on a supercomputer for over a month, producing 25 terabytes of data</a:t>
            </a:r>
          </a:p>
          <a:p>
            <a:r>
              <a:rPr lang="en-US" dirty="0" smtClean="0"/>
              <a:t>The data has been used in over 650 papers</a:t>
            </a:r>
          </a:p>
          <a:p>
            <a:r>
              <a:rPr lang="en-US" dirty="0" smtClean="0"/>
              <a:t>One of the highest impact astronomy simulations</a:t>
            </a:r>
          </a:p>
          <a:p>
            <a:r>
              <a:rPr lang="en-US" dirty="0" smtClean="0"/>
              <a:t>Initial results were able to reconcile observations by the Sloan Digital Sky Survey (SDSS) with model of the universe</a:t>
            </a:r>
          </a:p>
          <a:p>
            <a:pPr lvl="1"/>
            <a:r>
              <a:rPr lang="en-US" dirty="0" smtClean="0"/>
              <a:t>SDSS observed very bright quasars at large distances, which implied that they were formed much earlier than originally theorized; this challenged then-current understanding of cosmology</a:t>
            </a:r>
          </a:p>
          <a:p>
            <a:pPr lvl="1"/>
            <a:r>
              <a:rPr lang="en-US" dirty="0" smtClean="0"/>
              <a:t>Simulation was able to reproduce the early formation of such quasars and showed that these objects are not at odds with our models of the universe</a:t>
            </a:r>
          </a:p>
        </p:txBody>
      </p:sp>
    </p:spTree>
    <p:extLst>
      <p:ext uri="{BB962C8B-B14F-4D97-AF65-F5344CB8AC3E}">
        <p14:creationId xmlns:p14="http://schemas.microsoft.com/office/powerpoint/2010/main" val="31989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Millenium</a:t>
            </a:r>
            <a:endParaRPr lang="en-US" dirty="0"/>
          </a:p>
        </p:txBody>
      </p:sp>
      <p:pic>
        <p:nvPicPr>
          <p:cNvPr id="4098" name="Picture 2" descr="http://www.mpa-garching.mpg.de/galform/virgo/millennium/gal_dm_z0.0_A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52983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52983"/>
            <a:ext cx="314325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810000"/>
            <a:ext cx="23622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810000"/>
            <a:ext cx="31432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44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Bolshoi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Completed in 2010</a:t>
            </a:r>
          </a:p>
          <a:p>
            <a:r>
              <a:rPr lang="en-US" dirty="0" smtClean="0"/>
              <a:t>At the time, it was the most accurate simulation of the </a:t>
            </a:r>
            <a:r>
              <a:rPr lang="en-US" dirty="0"/>
              <a:t>evolution </a:t>
            </a:r>
            <a:r>
              <a:rPr lang="en-US" dirty="0" smtClean="0"/>
              <a:t>of the large scale structure of the universe</a:t>
            </a:r>
          </a:p>
          <a:p>
            <a:r>
              <a:rPr lang="en-US" dirty="0" smtClean="0"/>
              <a:t>Traced 8.6 billion particles of dark matter </a:t>
            </a:r>
            <a:r>
              <a:rPr lang="en-US" dirty="0"/>
              <a:t>across a cubic region of space </a:t>
            </a:r>
            <a:r>
              <a:rPr lang="en-US" dirty="0" smtClean="0"/>
              <a:t>1 </a:t>
            </a:r>
            <a:r>
              <a:rPr lang="en-US" dirty="0"/>
              <a:t>billion light years in </a:t>
            </a:r>
            <a:r>
              <a:rPr lang="en-US" dirty="0" smtClean="0"/>
              <a:t>length</a:t>
            </a:r>
          </a:p>
          <a:p>
            <a:r>
              <a:rPr lang="en-US" dirty="0" smtClean="0"/>
              <a:t>Ran using a adaptive mesh refinement method called Adaptive Refinement Tree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sed density as decision factor for subdividing</a:t>
            </a:r>
          </a:p>
          <a:p>
            <a:pPr lvl="1"/>
            <a:r>
              <a:rPr lang="en-US" dirty="0" smtClean="0"/>
              <a:t>Neighboring cells are kept to within one subdivision level of each other to prevent discontinuity</a:t>
            </a:r>
          </a:p>
          <a:p>
            <a:r>
              <a:rPr lang="en-US" dirty="0" smtClean="0"/>
              <a:t>Very close agreement with SDSS observations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9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Bolshoi Simulation</a:t>
            </a:r>
            <a:endParaRPr lang="en-US" dirty="0"/>
          </a:p>
        </p:txBody>
      </p:sp>
      <p:pic>
        <p:nvPicPr>
          <p:cNvPr id="5122" name="Picture 2" descr="http://hipacc.ucsc.edu/Bolshoi/images/Images/MDR1_cl01_evol_zoom_combine_gas_stars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2" y="2052638"/>
            <a:ext cx="745913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084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Illustris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in 2014</a:t>
            </a:r>
          </a:p>
          <a:p>
            <a:r>
              <a:rPr lang="en-US" dirty="0" smtClean="0"/>
              <a:t>Uses the AREPO moving mesh code</a:t>
            </a:r>
          </a:p>
          <a:p>
            <a:r>
              <a:rPr lang="en-US" dirty="0" smtClean="0"/>
              <a:t>Follows 18 billion particles on </a:t>
            </a:r>
            <a:r>
              <a:rPr lang="en-US" smtClean="0"/>
              <a:t>a ~350 </a:t>
            </a:r>
            <a:r>
              <a:rPr lang="en-US" dirty="0" smtClean="0"/>
              <a:t>million light year cube</a:t>
            </a:r>
          </a:p>
          <a:p>
            <a:r>
              <a:rPr lang="en-US" dirty="0" smtClean="0"/>
              <a:t>Results are still being released</a:t>
            </a:r>
          </a:p>
          <a:p>
            <a:r>
              <a:rPr lang="en-US" dirty="0" smtClean="0"/>
              <a:t>Initial results show very good agreement with observable metrics in:</a:t>
            </a:r>
          </a:p>
          <a:p>
            <a:pPr lvl="1"/>
            <a:r>
              <a:rPr lang="en-US" dirty="0" smtClean="0"/>
              <a:t>Ratio of dark matter to baryonic matter</a:t>
            </a:r>
          </a:p>
          <a:p>
            <a:pPr lvl="1"/>
            <a:r>
              <a:rPr lang="en-US" dirty="0" smtClean="0"/>
              <a:t>Star formation rate</a:t>
            </a:r>
          </a:p>
          <a:p>
            <a:pPr lvl="1"/>
            <a:r>
              <a:rPr lang="en-US" dirty="0" smtClean="0"/>
              <a:t>Distributions of various types/sizes of galaxies</a:t>
            </a:r>
          </a:p>
          <a:p>
            <a:pPr lvl="1"/>
            <a:r>
              <a:rPr lang="en-US" dirty="0" smtClean="0"/>
              <a:t>Gas distribution</a:t>
            </a:r>
          </a:p>
        </p:txBody>
      </p:sp>
    </p:spTree>
    <p:extLst>
      <p:ext uri="{BB962C8B-B14F-4D97-AF65-F5344CB8AC3E}">
        <p14:creationId xmlns:p14="http://schemas.microsoft.com/office/powerpoint/2010/main" val="5378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://www.mpa-garching.mpg.de/gadget</a:t>
            </a:r>
            <a:r>
              <a:rPr lang="en-US" dirty="0" smtClean="0">
                <a:hlinkClick r:id="rId2"/>
              </a:rPr>
              <a:t>/</a:t>
            </a:r>
          </a:p>
          <a:p>
            <a:r>
              <a:rPr lang="en-US" dirty="0">
                <a:hlinkClick r:id="rId2"/>
              </a:rPr>
              <a:t>http://www.mpa-garching.mpg.de/~volker/arepo</a:t>
            </a:r>
            <a:r>
              <a:rPr lang="en-US" dirty="0" smtClean="0">
                <a:hlinkClick r:id="rId2"/>
              </a:rPr>
              <a:t>/</a:t>
            </a:r>
          </a:p>
          <a:p>
            <a:r>
              <a:rPr lang="en-US" dirty="0">
                <a:hlinkClick r:id="rId2"/>
              </a:rPr>
              <a:t>http://www.mpa-garching.mpg.de/millennium</a:t>
            </a:r>
            <a:r>
              <a:rPr lang="en-US" dirty="0" smtClean="0">
                <a:hlinkClick r:id="rId2"/>
              </a:rPr>
              <a:t>/</a:t>
            </a:r>
          </a:p>
          <a:p>
            <a:r>
              <a:rPr lang="en-US" dirty="0">
                <a:hlinkClick r:id="rId2"/>
              </a:rPr>
              <a:t>http://hipacc.ucsc.edu/Bolshoi</a:t>
            </a:r>
            <a:r>
              <a:rPr lang="en-US" dirty="0" smtClean="0">
                <a:hlinkClick r:id="rId2"/>
              </a:rPr>
              <a:t>/</a:t>
            </a:r>
          </a:p>
          <a:p>
            <a:r>
              <a:rPr lang="en-US" dirty="0">
                <a:hlinkClick r:id="rId2"/>
              </a:rPr>
              <a:t>http://www.illustris-project.org/</a:t>
            </a:r>
            <a:endParaRPr lang="en-US" dirty="0" smtClean="0">
              <a:hlinkClick r:id="rId2"/>
            </a:endParaRPr>
          </a:p>
          <a:p>
            <a:r>
              <a:rPr lang="en-US" dirty="0">
                <a:hlinkClick r:id="rId2"/>
              </a:rPr>
              <a:t>http://www.cfa.harvard.edu/itc/research/movingmeshcosmology/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obswww.unige.ch/lastro/conferences/sf2013/pdf/lecture1.pdf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www.scholarpedia.org/article/N-body_simulations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www.usm.uni-muenchen.de/people/puls/lessons/numpraktnew/nbody/nbody_manual.pdf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1034" name="Picture 10" descr="http://www.illustris-project.org/static/illustris/media/illustris_most_massive_cluster_stars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0"/>
            <a:ext cx="208154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4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N-body problem is PSPACE-hard</a:t>
            </a:r>
          </a:p>
          <a:p>
            <a:r>
              <a:rPr lang="en-US" dirty="0" smtClean="0"/>
              <a:t>Modelling the universe takes an enormous amount of computation</a:t>
            </a:r>
          </a:p>
          <a:p>
            <a:r>
              <a:rPr lang="en-US" dirty="0" smtClean="0"/>
              <a:t>Until recently, could only perform very small simulations</a:t>
            </a:r>
          </a:p>
          <a:p>
            <a:r>
              <a:rPr lang="en-US" dirty="0" smtClean="0"/>
              <a:t>Advances in hardware and methods allow us to simulate much larger systems much more accurately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9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simulations need to describe 2 primary components:</a:t>
            </a:r>
          </a:p>
          <a:p>
            <a:pPr lvl="1"/>
            <a:r>
              <a:rPr lang="en-US" dirty="0" smtClean="0"/>
              <a:t>Collisionless dynamics (dark matter and stars in galaxies)</a:t>
            </a:r>
          </a:p>
          <a:p>
            <a:pPr lvl="1"/>
            <a:r>
              <a:rPr lang="en-US" dirty="0" smtClean="0"/>
              <a:t>Fluid simulation of an ideal gas (baryonic matter, primarily hydrogen and helium)</a:t>
            </a:r>
          </a:p>
          <a:p>
            <a:r>
              <a:rPr lang="en-US" dirty="0" smtClean="0"/>
              <a:t>Require a solve method for each of these two components to accurately simulate the universe</a:t>
            </a:r>
          </a:p>
          <a:p>
            <a:r>
              <a:rPr lang="en-US" dirty="0" smtClean="0"/>
              <a:t>Additional physics may be optionally added (radiative cooling, star formation methods, cosmic rays, supermassive black hole growth, stellar winds, etc.)</a:t>
            </a:r>
          </a:p>
        </p:txBody>
      </p:sp>
    </p:spTree>
    <p:extLst>
      <p:ext uri="{BB962C8B-B14F-4D97-AF65-F5344CB8AC3E}">
        <p14:creationId xmlns:p14="http://schemas.microsoft.com/office/powerpoint/2010/main" val="10497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Collisionless Dynamics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solved by N-body methods, where space is sampled with a finite number of tracer particles</a:t>
            </a:r>
          </a:p>
          <a:p>
            <a:r>
              <a:rPr lang="en-US" dirty="0" smtClean="0"/>
              <a:t>Difficulty: the number of interactions increases with N</a:t>
            </a:r>
            <a:r>
              <a:rPr lang="en-US" baseline="30000" dirty="0" smtClean="0"/>
              <a:t>2</a:t>
            </a:r>
            <a:r>
              <a:rPr lang="en-US" dirty="0" smtClean="0"/>
              <a:t>, which can be very expensive</a:t>
            </a:r>
          </a:p>
          <a:p>
            <a:r>
              <a:rPr lang="en-US" dirty="0" smtClean="0"/>
              <a:t>Main forms of approximating the simulation:</a:t>
            </a:r>
          </a:p>
          <a:p>
            <a:pPr lvl="1"/>
            <a:r>
              <a:rPr lang="en-US" dirty="0"/>
              <a:t>Particle mesh methods</a:t>
            </a:r>
          </a:p>
          <a:p>
            <a:pPr lvl="1"/>
            <a:r>
              <a:rPr lang="en-US" dirty="0" smtClean="0"/>
              <a:t>Tree methods</a:t>
            </a:r>
          </a:p>
          <a:p>
            <a:pPr lvl="1"/>
            <a:r>
              <a:rPr lang="en-US" dirty="0" smtClean="0"/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8883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Basis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 smtClean="0"/>
                  <a:t>Assumption is that dark matter does not interact appreciably except through gravity. </a:t>
                </a:r>
              </a:p>
              <a:p>
                <a:r>
                  <a:rPr lang="en-US" b="0" dirty="0" smtClean="0"/>
                  <a:t>In order for the </a:t>
                </a:r>
                <a:r>
                  <a:rPr lang="en-US" b="0" dirty="0" err="1" smtClean="0"/>
                  <a:t>collisionless</a:t>
                </a:r>
                <a:r>
                  <a:rPr lang="en-US" b="0" dirty="0" smtClean="0"/>
                  <a:t> assumption to hold, simulation time should be much shorter than relaxation time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𝑟𝑒𝑙𝑎𝑥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8∗</m:t>
                        </m:r>
                        <m:r>
                          <a:rPr lang="en-US" b="0" i="1" smtClean="0">
                            <a:latin typeface="Cambria Math"/>
                          </a:rPr>
                          <m:t>𝑙𝑛𝑁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𝑐𝑟𝑜𝑠𝑠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</a:p>
              <a:p>
                <a:pPr lvl="1"/>
                <a:r>
                  <a:rPr lang="en-US" dirty="0" smtClean="0"/>
                  <a:t>For galaxy clusters, this time period is on the order of 10</a:t>
                </a:r>
                <a:r>
                  <a:rPr lang="en-US" baseline="30000" dirty="0" smtClean="0"/>
                  <a:t>12</a:t>
                </a:r>
                <a:r>
                  <a:rPr lang="en-US" dirty="0" smtClean="0"/>
                  <a:t> years, or 100 times the age of the universe</a:t>
                </a:r>
              </a:p>
              <a:p>
                <a:r>
                  <a:rPr lang="en-US" dirty="0" smtClean="0"/>
                  <a:t>Simplifying assumption: dark matter particles (which constitute the vast majority of this category) only interact via gravity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 of Motion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Collisionless Boltzmann Equation: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𝑑𝑓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𝑣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𝛷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 smtClean="0"/>
                  <a:t>gravitational </a:t>
                </a:r>
                <a:r>
                  <a:rPr lang="en-US" dirty="0"/>
                  <a:t>field </a:t>
                </a:r>
                <a:r>
                  <a:rPr lang="en-US" dirty="0" smtClean="0"/>
                  <a:t>potential</a:t>
                </a:r>
                <a:endParaRPr lang="en-US" dirty="0">
                  <a:ea typeface="Cambria Math"/>
                </a:endParaRPr>
              </a:p>
              <a:p>
                <a:r>
                  <a:rPr lang="en-US" dirty="0"/>
                  <a:t>Poisson </a:t>
                </a:r>
                <a:r>
                  <a:rPr lang="en-US" dirty="0" smtClean="0"/>
                  <a:t>Equation:</a:t>
                </a:r>
                <a:endParaRPr lang="en-US" i="1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=4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𝐺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𝑑𝑣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is the single particle distribution function</a:t>
                </a:r>
                <a:endParaRPr lang="en-US" dirty="0"/>
              </a:p>
              <a:p>
                <a:r>
                  <a:rPr lang="en-US" dirty="0" smtClean="0"/>
                  <a:t>Solution for the Equations </a:t>
                </a:r>
                <a:r>
                  <a:rPr lang="en-US" dirty="0"/>
                  <a:t>of Motion: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i="1"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𝐺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charset="0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 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latin typeface="Cambria Math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 is a gravitational softening constant; prevents large angle scattering and bound pairs, and assures that the two-body relaxation time is large; allows low order integration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6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7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</a:t>
            </a:r>
            <a:r>
              <a:rPr lang="en-US" dirty="0" smtClean="0"/>
              <a:t>Mesh Methods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</a:t>
            </a:r>
            <a:r>
              <a:rPr lang="en-US" dirty="0"/>
              <a:t>of particles converted into a </a:t>
            </a:r>
            <a:r>
              <a:rPr lang="en-US" dirty="0" smtClean="0"/>
              <a:t>grid of density values</a:t>
            </a:r>
          </a:p>
          <a:p>
            <a:r>
              <a:rPr lang="en-US" dirty="0" smtClean="0"/>
              <a:t>Forces are applied to a body based on which cell it is in, and where in the cell it is</a:t>
            </a:r>
          </a:p>
          <a:p>
            <a:r>
              <a:rPr lang="en-US" dirty="0" smtClean="0"/>
              <a:t>Particles do not interact directly, but rather through a mean field</a:t>
            </a:r>
          </a:p>
          <a:p>
            <a:r>
              <a:rPr lang="en-US" dirty="0" smtClean="0"/>
              <a:t>Typically solved via Fast Fourier Transform</a:t>
            </a:r>
          </a:p>
          <a:p>
            <a:r>
              <a:rPr lang="en-US" dirty="0" smtClean="0"/>
              <a:t>Time is linear in particles and O(n log n) in cells</a:t>
            </a:r>
          </a:p>
          <a:p>
            <a:r>
              <a:rPr lang="en-US" dirty="0" smtClean="0"/>
              <a:t>Fastest method available, but force is suppressed below one to two mesh cells; leads to bad spatial accuracy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329</TotalTime>
  <Words>1216</Words>
  <Application>Microsoft Macintosh PowerPoint</Application>
  <PresentationFormat>Widescreen</PresentationFormat>
  <Paragraphs>154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Cambria Math</vt:lpstr>
      <vt:lpstr>Century Gothic</vt:lpstr>
      <vt:lpstr>Wingdings 3</vt:lpstr>
      <vt:lpstr>Arial</vt:lpstr>
      <vt:lpstr>Ion</vt:lpstr>
      <vt:lpstr>Cosmological Simulations</vt:lpstr>
      <vt:lpstr>Motivation</vt:lpstr>
      <vt:lpstr>Motivation</vt:lpstr>
      <vt:lpstr>Challenges</vt:lpstr>
      <vt:lpstr>Methodology</vt:lpstr>
      <vt:lpstr>Collisionless Dynamics</vt:lpstr>
      <vt:lpstr>Theoretical Basis</vt:lpstr>
      <vt:lpstr>Equations of Motion</vt:lpstr>
      <vt:lpstr>Particle Mesh Methods</vt:lpstr>
      <vt:lpstr>Tree Methods</vt:lpstr>
      <vt:lpstr>Hybrid Methods</vt:lpstr>
      <vt:lpstr>Fluid Simulation (Basic Methods)</vt:lpstr>
      <vt:lpstr>Fluid Simulation (Moving Mesh)</vt:lpstr>
      <vt:lpstr>Fluid Simulation (Moving Mesh)</vt:lpstr>
      <vt:lpstr>Integration</vt:lpstr>
      <vt:lpstr>Current State of the Art Methods</vt:lpstr>
      <vt:lpstr>GADGET / GADGET-II</vt:lpstr>
      <vt:lpstr>AREPO</vt:lpstr>
      <vt:lpstr>Notable Simulations</vt:lpstr>
      <vt:lpstr>Millenium</vt:lpstr>
      <vt:lpstr>Millenium</vt:lpstr>
      <vt:lpstr>Bolshoi Simulation</vt:lpstr>
      <vt:lpstr>Bolshoi Simulation</vt:lpstr>
      <vt:lpstr>Illustris</vt:lpstr>
      <vt:lpstr>References</vt:lpstr>
    </vt:vector>
  </TitlesOfParts>
  <Company>The University of North Carolina at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Simulations</dc:title>
  <dc:creator>University Libraries</dc:creator>
  <cp:lastModifiedBy>Microsoft Office User</cp:lastModifiedBy>
  <cp:revision>155</cp:revision>
  <dcterms:created xsi:type="dcterms:W3CDTF">2014-12-02T19:47:46Z</dcterms:created>
  <dcterms:modified xsi:type="dcterms:W3CDTF">2019-08-26T10:22:02Z</dcterms:modified>
</cp:coreProperties>
</file>