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1929429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904834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692629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521034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074711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143873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992070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346288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402713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293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881391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55907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217895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081259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022617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198142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475182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747641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Shape 2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7944728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Shape 2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7959626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7813815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19301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5470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4573572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" name="Shape 2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706736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Shape 2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031409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4262738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Shape 2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6489556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Shape 3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6256597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398695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" name="Shape 3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745394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Shape 3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7730797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Shape 3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8054158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Shape 34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5" name="Shape 3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52557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5867753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Shape 3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822159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36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1" name="Shape 3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6050795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Shape 36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07139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080754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048555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894124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155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667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rgbClr val="000000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rgbClr val="000000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rgbClr val="000000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rgbClr val="000000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rgbClr val="000000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rgbClr val="000000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rgbClr val="000000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rgbClr val="000000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rgbClr val="000000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6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4" Type="http://schemas.openxmlformats.org/officeDocument/2006/relationships/image" Target="../media/image22.png"/><Relationship Id="rId5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3.png"/><Relationship Id="rId6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27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28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gif"/><Relationship Id="rId4" Type="http://schemas.openxmlformats.org/officeDocument/2006/relationships/image" Target="../media/image30.gif"/><Relationship Id="rId5" Type="http://schemas.openxmlformats.org/officeDocument/2006/relationships/image" Target="../media/image31.gi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gif"/><Relationship Id="rId4" Type="http://schemas.openxmlformats.org/officeDocument/2006/relationships/image" Target="../media/image33.gi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gif"/><Relationship Id="rId4" Type="http://schemas.openxmlformats.org/officeDocument/2006/relationships/image" Target="../media/image35.gif"/><Relationship Id="rId5" Type="http://schemas.openxmlformats.org/officeDocument/2006/relationships/image" Target="../media/image36.gi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4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4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4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4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42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4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Coupling of Fluids and Solids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More on Boundary Conditions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14652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0" lvl="0" indent="0" rtl="0">
              <a:buNone/>
            </a:pPr>
            <a:r>
              <a:rPr lang="en"/>
              <a:t>Method for coupling with solids:</a:t>
            </a:r>
          </a:p>
          <a:p>
            <a:pPr marL="0" lvl="0" indent="0" rtl="0">
              <a:buNone/>
            </a:pPr>
            <a:r>
              <a:rPr lang="en"/>
              <a:t>	Tetrahedral decomposition</a:t>
            </a:r>
          </a:p>
        </p:txBody>
      </p:sp>
      <p:sp>
        <p:nvSpPr>
          <p:cNvPr id="103" name="Shape 103"/>
          <p:cNvSpPr txBox="1"/>
          <p:nvPr/>
        </p:nvSpPr>
        <p:spPr>
          <a:xfrm>
            <a:off x="3806502" y="3376565"/>
            <a:ext cx="4582500" cy="26216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  <p:sp>
        <p:nvSpPr>
          <p:cNvPr id="104" name="Shape 104"/>
          <p:cNvSpPr txBox="1"/>
          <p:nvPr/>
        </p:nvSpPr>
        <p:spPr>
          <a:xfrm>
            <a:off x="3806502" y="3376565"/>
            <a:ext cx="4582500" cy="26216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sz="3000"/>
              <a:t>Disadvantages:</a:t>
            </a:r>
          </a:p>
          <a:p>
            <a:pPr marL="457200" lvl="0" indent="-317500" rtl="0">
              <a:buClr>
                <a:srgbClr val="000000"/>
              </a:buClr>
              <a:buSzPct val="77777"/>
              <a:buFont typeface="Arial"/>
              <a:buChar char="•"/>
            </a:pPr>
            <a:r>
              <a:rPr lang="en" sz="3000"/>
              <a:t>Must remesh each timestep</a:t>
            </a:r>
          </a:p>
          <a:p>
            <a:pPr marL="457200" lvl="0" indent="-317500" rtl="0">
              <a:buClr>
                <a:srgbClr val="000000"/>
              </a:buClr>
              <a:buSzPct val="77777"/>
              <a:buFont typeface="Arial"/>
              <a:buChar char="•"/>
            </a:pPr>
            <a:r>
              <a:rPr lang="en" sz="3000"/>
              <a:t>Mesh should capture small fluid features (turbulence)</a:t>
            </a:r>
          </a:p>
        </p:txBody>
      </p:sp>
      <p:sp>
        <p:nvSpPr>
          <p:cNvPr id="105" name="Shape 105"/>
          <p:cNvSpPr/>
          <p:nvPr/>
        </p:nvSpPr>
        <p:spPr>
          <a:xfrm>
            <a:off x="579900" y="3179687"/>
            <a:ext cx="2971800" cy="29622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Extracting Force From Fluid Sim</a:t>
            </a:r>
          </a:p>
        </p:txBody>
      </p:sp>
      <p:sp>
        <p:nvSpPr>
          <p:cNvPr id="111" name="Shape 111"/>
          <p:cNvSpPr/>
          <p:nvPr/>
        </p:nvSpPr>
        <p:spPr>
          <a:xfrm>
            <a:off x="1481088" y="2437782"/>
            <a:ext cx="6181822" cy="99671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12" name="Shape 112"/>
          <p:cNvSpPr txBox="1"/>
          <p:nvPr/>
        </p:nvSpPr>
        <p:spPr>
          <a:xfrm>
            <a:off x="457200" y="1417637"/>
            <a:ext cx="7660200" cy="5771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sz="3000"/>
              <a:t>Rigid bodies:</a:t>
            </a:r>
          </a:p>
        </p:txBody>
      </p:sp>
      <p:sp>
        <p:nvSpPr>
          <p:cNvPr id="113" name="Shape 113"/>
          <p:cNvSpPr/>
          <p:nvPr/>
        </p:nvSpPr>
        <p:spPr>
          <a:xfrm>
            <a:off x="801000" y="4075900"/>
            <a:ext cx="7541999" cy="1041299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14" name="Shape 114"/>
          <p:cNvSpPr/>
          <p:nvPr/>
        </p:nvSpPr>
        <p:spPr>
          <a:xfrm>
            <a:off x="1201228" y="4165723"/>
            <a:ext cx="6738192" cy="861653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/>
        </p:nvSpPr>
        <p:spPr>
          <a:xfrm>
            <a:off x="2282500" y="2219375"/>
            <a:ext cx="2324700" cy="14199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Extracting Force From Fluid Sim</a:t>
            </a:r>
          </a:p>
        </p:txBody>
      </p:sp>
      <p:sp>
        <p:nvSpPr>
          <p:cNvPr id="121" name="Shape 121"/>
          <p:cNvSpPr/>
          <p:nvPr/>
        </p:nvSpPr>
        <p:spPr>
          <a:xfrm>
            <a:off x="1481088" y="2437782"/>
            <a:ext cx="6181822" cy="99671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22" name="Shape 122"/>
          <p:cNvSpPr txBox="1"/>
          <p:nvPr/>
        </p:nvSpPr>
        <p:spPr>
          <a:xfrm>
            <a:off x="457200" y="1417637"/>
            <a:ext cx="7660200" cy="5771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sz="3000"/>
              <a:t>Rigid bodies:</a:t>
            </a:r>
          </a:p>
        </p:txBody>
      </p:sp>
      <p:sp>
        <p:nvSpPr>
          <p:cNvPr id="123" name="Shape 123"/>
          <p:cNvSpPr txBox="1"/>
          <p:nvPr/>
        </p:nvSpPr>
        <p:spPr>
          <a:xfrm>
            <a:off x="457200" y="3639275"/>
            <a:ext cx="8139600" cy="10956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sz="3000"/>
              <a:t>Intuitively: The net force on the solid is the sum of the fluid pressure pushing against the solid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Extracting Force From Fluid Sim</a:t>
            </a:r>
          </a:p>
        </p:txBody>
      </p:sp>
      <p:sp>
        <p:nvSpPr>
          <p:cNvPr id="129" name="Shape 129"/>
          <p:cNvSpPr/>
          <p:nvPr/>
        </p:nvSpPr>
        <p:spPr>
          <a:xfrm>
            <a:off x="1481088" y="2437782"/>
            <a:ext cx="6181822" cy="99671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30" name="Shape 130"/>
          <p:cNvSpPr txBox="1"/>
          <p:nvPr/>
        </p:nvSpPr>
        <p:spPr>
          <a:xfrm>
            <a:off x="457200" y="1417637"/>
            <a:ext cx="7660200" cy="5771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 sz="3000"/>
              <a:t>Rigid bodies:</a:t>
            </a:r>
          </a:p>
        </p:txBody>
      </p:sp>
      <p:sp>
        <p:nvSpPr>
          <p:cNvPr id="131" name="Shape 131"/>
          <p:cNvSpPr txBox="1"/>
          <p:nvPr/>
        </p:nvSpPr>
        <p:spPr>
          <a:xfrm>
            <a:off x="457200" y="3658925"/>
            <a:ext cx="8139600" cy="10956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 sz="3000"/>
              <a:t>Intuitively: The net force on the solid is the sum of the fluid pressure pushing against the solid</a:t>
            </a:r>
          </a:p>
        </p:txBody>
      </p:sp>
      <p:sp>
        <p:nvSpPr>
          <p:cNvPr id="132" name="Shape 132"/>
          <p:cNvSpPr/>
          <p:nvPr/>
        </p:nvSpPr>
        <p:spPr>
          <a:xfrm>
            <a:off x="1263587" y="4754525"/>
            <a:ext cx="6616824" cy="744495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133" name="Shape 133"/>
          <p:cNvSpPr txBox="1"/>
          <p:nvPr/>
        </p:nvSpPr>
        <p:spPr>
          <a:xfrm>
            <a:off x="457200" y="5694025"/>
            <a:ext cx="7864799" cy="6501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 sz="3000"/>
              <a:t>Torque is defined similarly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Simple Coupling</a:t>
            </a:r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Advect fluid and update solid positions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Simple Coupling</a:t>
            </a:r>
          </a:p>
        </p:txBody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Advect fluid and update solid positions</a:t>
            </a:r>
          </a:p>
          <a:p>
            <a:endParaRPr lang="en"/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Add non-coupled forces to all velocities</a:t>
            </a:r>
          </a:p>
          <a:p>
            <a:endParaRPr lang="en"/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Simple Coupling</a:t>
            </a:r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Advect fluid and update solid positions</a:t>
            </a:r>
          </a:p>
          <a:p>
            <a:endParaRPr lang="en"/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Add non-coupled forces to all velocities</a:t>
            </a:r>
          </a:p>
          <a:p>
            <a:endParaRPr lang="en"/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Compute pressure to maintain incompressibility, use current solid velocities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Simple Coupling</a:t>
            </a:r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Advect fluid and update solid positions</a:t>
            </a:r>
          </a:p>
          <a:p>
            <a:endParaRPr lang="en"/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Add non-coupled forces to all velocities</a:t>
            </a:r>
          </a:p>
          <a:p>
            <a:endParaRPr lang="en"/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Compute pressure to maintain incompressibility, use current solid velocities</a:t>
            </a:r>
          </a:p>
          <a:p>
            <a:endParaRPr lang="en"/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Update solid velocities from fluid forces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More advanced: IBM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Simple idea (Immersed Boundary Method):</a:t>
            </a:r>
          </a:p>
          <a:p>
            <a:pPr lvl="0" rtl="0">
              <a:buNone/>
            </a:pPr>
            <a:r>
              <a:rPr lang="en"/>
              <a:t>- Consider entire simulation domain during pressure computation</a:t>
            </a:r>
          </a:p>
          <a:p>
            <a:pPr lvl="0" rtl="0">
              <a:buNone/>
            </a:pPr>
            <a:r>
              <a:rPr lang="en"/>
              <a:t>- Use resulting grid-velocities at boundaries for solid</a:t>
            </a:r>
          </a:p>
          <a:p>
            <a:endParaRPr lang="en"/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More advanced: IBM</a:t>
            </a:r>
          </a:p>
        </p:txBody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Simple idea (Immersed Boundary Method):</a:t>
            </a:r>
          </a:p>
          <a:p>
            <a:pPr lvl="0" rtl="0">
              <a:buNone/>
            </a:pPr>
            <a:r>
              <a:rPr lang="en"/>
              <a:t>- Consider entire simulation domain during pressure computation</a:t>
            </a:r>
          </a:p>
          <a:p>
            <a:pPr lvl="0" rtl="0">
              <a:buNone/>
            </a:pPr>
            <a:r>
              <a:rPr lang="en"/>
              <a:t>- Use resulting grid-velocities at boundaries for solid</a:t>
            </a:r>
          </a:p>
          <a:p>
            <a:endParaRPr lang="en"/>
          </a:p>
          <a:p>
            <a:pPr lvl="0" rtl="0">
              <a:buNone/>
            </a:pPr>
            <a:r>
              <a:rPr lang="en"/>
              <a:t>Problems:</a:t>
            </a:r>
          </a:p>
          <a:p>
            <a:pPr lvl="0" rtl="0">
              <a:buNone/>
            </a:pPr>
            <a:r>
              <a:rPr lang="en"/>
              <a:t>- Numerical Dissipation at interface</a:t>
            </a:r>
          </a:p>
          <a:p>
            <a:pPr>
              <a:buNone/>
            </a:pPr>
            <a:r>
              <a:rPr lang="en"/>
              <a:t>- Doesn't quite accurately handle complex boundaries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Review - Boundary Conditions</a:t>
            </a:r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3645025"/>
            <a:ext cx="8229600" cy="1074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We calculate pressure to satisfy the N-S incompressibility condition:</a:t>
            </a:r>
          </a:p>
        </p:txBody>
      </p:sp>
      <p:sp>
        <p:nvSpPr>
          <p:cNvPr id="31" name="Shape 31"/>
          <p:cNvSpPr/>
          <p:nvPr/>
        </p:nvSpPr>
        <p:spPr>
          <a:xfrm>
            <a:off x="3362017" y="4835106"/>
            <a:ext cx="2075565" cy="40985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32" name="Shape 32"/>
          <p:cNvSpPr txBox="1"/>
          <p:nvPr/>
        </p:nvSpPr>
        <p:spPr>
          <a:xfrm>
            <a:off x="457200" y="1417637"/>
            <a:ext cx="7885200" cy="7826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 sz="3000"/>
              <a:t>From the divergence theorem,</a:t>
            </a:r>
          </a:p>
        </p:txBody>
      </p:sp>
      <p:sp>
        <p:nvSpPr>
          <p:cNvPr id="33" name="Shape 33"/>
          <p:cNvSpPr/>
          <p:nvPr/>
        </p:nvSpPr>
        <p:spPr>
          <a:xfrm>
            <a:off x="454050" y="5480075"/>
            <a:ext cx="8235900" cy="11148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34" name="Shape 34"/>
          <p:cNvSpPr/>
          <p:nvPr/>
        </p:nvSpPr>
        <p:spPr>
          <a:xfrm>
            <a:off x="505902" y="5516941"/>
            <a:ext cx="8132194" cy="1041067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35" name="Shape 35"/>
          <p:cNvSpPr/>
          <p:nvPr/>
        </p:nvSpPr>
        <p:spPr>
          <a:xfrm>
            <a:off x="999375" y="2103675"/>
            <a:ext cx="6800850" cy="1304925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Coupling Deformable Objects</a:t>
            </a:r>
          </a:p>
        </p:txBody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General idea presented by Chentanez et al. at SIGGRAPH in 2006.</a:t>
            </a:r>
          </a:p>
          <a:p>
            <a:endParaRPr lang="en"/>
          </a:p>
          <a:p>
            <a:pPr lvl="0" rtl="0">
              <a:buNone/>
            </a:pPr>
            <a:r>
              <a:rPr lang="en"/>
              <a:t>Main idea:</a:t>
            </a:r>
          </a:p>
          <a:p>
            <a:pPr>
              <a:buNone/>
            </a:pPr>
            <a:r>
              <a:rPr lang="en"/>
              <a:t>- Make sure that pressure and solid velocities each satisfy constituent equations:</a:t>
            </a:r>
          </a:p>
        </p:txBody>
      </p:sp>
      <p:sp>
        <p:nvSpPr>
          <p:cNvPr id="176" name="Shape 176"/>
          <p:cNvSpPr/>
          <p:nvPr/>
        </p:nvSpPr>
        <p:spPr>
          <a:xfrm>
            <a:off x="4493800" y="4819087"/>
            <a:ext cx="2190750" cy="4286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77" name="Shape 177"/>
          <p:cNvSpPr txBox="1"/>
          <p:nvPr/>
        </p:nvSpPr>
        <p:spPr>
          <a:xfrm>
            <a:off x="880861" y="4813175"/>
            <a:ext cx="3481500" cy="4403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 sz="2400"/>
              <a:t>Fluid Incompressibility:</a:t>
            </a:r>
          </a:p>
        </p:txBody>
      </p:sp>
      <p:sp>
        <p:nvSpPr>
          <p:cNvPr id="178" name="Shape 178"/>
          <p:cNvSpPr txBox="1"/>
          <p:nvPr/>
        </p:nvSpPr>
        <p:spPr>
          <a:xfrm>
            <a:off x="880861" y="5442375"/>
            <a:ext cx="2642400" cy="4403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sz="2400"/>
              <a:t>Deformable Solid:</a:t>
            </a:r>
          </a:p>
        </p:txBody>
      </p:sp>
      <p:sp>
        <p:nvSpPr>
          <p:cNvPr id="179" name="Shape 179"/>
          <p:cNvSpPr/>
          <p:nvPr/>
        </p:nvSpPr>
        <p:spPr>
          <a:xfrm>
            <a:off x="3523261" y="5436941"/>
            <a:ext cx="4737841" cy="451267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Maintaining Solid Constituency</a:t>
            </a:r>
          </a:p>
        </p:txBody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7919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We want to know the node velocity     at  </a:t>
            </a:r>
          </a:p>
        </p:txBody>
      </p:sp>
      <p:sp>
        <p:nvSpPr>
          <p:cNvPr id="186" name="Shape 186"/>
          <p:cNvSpPr txBox="1">
            <a:spLocks noGrp="1"/>
          </p:cNvSpPr>
          <p:nvPr>
            <p:ph type="body" idx="2"/>
          </p:nvPr>
        </p:nvSpPr>
        <p:spPr>
          <a:xfrm>
            <a:off x="473795" y="2392200"/>
            <a:ext cx="8229600" cy="7919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From constituent equation:</a:t>
            </a:r>
          </a:p>
        </p:txBody>
      </p:sp>
      <p:sp>
        <p:nvSpPr>
          <p:cNvPr id="187" name="Shape 187"/>
          <p:cNvSpPr/>
          <p:nvPr/>
        </p:nvSpPr>
        <p:spPr>
          <a:xfrm>
            <a:off x="6468825" y="1756575"/>
            <a:ext cx="295275" cy="39052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88" name="Shape 188"/>
          <p:cNvSpPr/>
          <p:nvPr/>
        </p:nvSpPr>
        <p:spPr>
          <a:xfrm>
            <a:off x="7352400" y="1758075"/>
            <a:ext cx="904875" cy="47625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89" name="Shape 189"/>
          <p:cNvSpPr/>
          <p:nvPr/>
        </p:nvSpPr>
        <p:spPr>
          <a:xfrm>
            <a:off x="613731" y="3196423"/>
            <a:ext cx="7949728" cy="465152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190" name="Shape 190"/>
          <p:cNvSpPr/>
          <p:nvPr/>
        </p:nvSpPr>
        <p:spPr>
          <a:xfrm>
            <a:off x="525925" y="4133725"/>
            <a:ext cx="8162399" cy="16197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91" name="Shape 191"/>
          <p:cNvSpPr/>
          <p:nvPr/>
        </p:nvSpPr>
        <p:spPr>
          <a:xfrm>
            <a:off x="792561" y="4281298"/>
            <a:ext cx="7558876" cy="1324553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Maintaining Solid Constituency</a:t>
            </a:r>
          </a:p>
        </p:txBody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7919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Using the trapezoid and euler integration:</a:t>
            </a:r>
          </a:p>
        </p:txBody>
      </p:sp>
      <p:sp>
        <p:nvSpPr>
          <p:cNvPr id="198" name="Shape 198"/>
          <p:cNvSpPr/>
          <p:nvPr/>
        </p:nvSpPr>
        <p:spPr>
          <a:xfrm>
            <a:off x="1309687" y="2392200"/>
            <a:ext cx="6524625" cy="12573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Maintaining Solid Constituency</a:t>
            </a:r>
          </a:p>
        </p:txBody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7919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Using the trapezoid and euler integration:</a:t>
            </a:r>
          </a:p>
        </p:txBody>
      </p:sp>
      <p:sp>
        <p:nvSpPr>
          <p:cNvPr id="205" name="Shape 205"/>
          <p:cNvSpPr txBox="1">
            <a:spLocks noGrp="1"/>
          </p:cNvSpPr>
          <p:nvPr>
            <p:ph type="body" idx="2"/>
          </p:nvPr>
        </p:nvSpPr>
        <p:spPr>
          <a:xfrm>
            <a:off x="457200" y="3649500"/>
            <a:ext cx="8229600" cy="7919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Or, in other words:</a:t>
            </a:r>
          </a:p>
        </p:txBody>
      </p:sp>
      <p:sp>
        <p:nvSpPr>
          <p:cNvPr id="206" name="Shape 206"/>
          <p:cNvSpPr/>
          <p:nvPr/>
        </p:nvSpPr>
        <p:spPr>
          <a:xfrm>
            <a:off x="1309687" y="2392200"/>
            <a:ext cx="6524625" cy="12573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07" name="Shape 207"/>
          <p:cNvSpPr/>
          <p:nvPr/>
        </p:nvSpPr>
        <p:spPr>
          <a:xfrm>
            <a:off x="1838325" y="4441500"/>
            <a:ext cx="5467350" cy="116205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Maintaining Solid Constituency</a:t>
            </a:r>
          </a:p>
        </p:txBody>
      </p:sp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7919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To approximate non-linear stiffness:</a:t>
            </a:r>
          </a:p>
        </p:txBody>
      </p:sp>
      <p:sp>
        <p:nvSpPr>
          <p:cNvPr id="214" name="Shape 214"/>
          <p:cNvSpPr/>
          <p:nvPr/>
        </p:nvSpPr>
        <p:spPr>
          <a:xfrm>
            <a:off x="536432" y="2392200"/>
            <a:ext cx="8225267" cy="138184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15" name="Shape 215"/>
          <p:cNvSpPr txBox="1">
            <a:spLocks noGrp="1"/>
          </p:cNvSpPr>
          <p:nvPr>
            <p:ph type="body" idx="2"/>
          </p:nvPr>
        </p:nvSpPr>
        <p:spPr>
          <a:xfrm>
            <a:off x="536432" y="3929900"/>
            <a:ext cx="8229600" cy="7919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Where      is the jacobian of the elastic force at</a:t>
            </a:r>
          </a:p>
        </p:txBody>
      </p:sp>
      <p:sp>
        <p:nvSpPr>
          <p:cNvPr id="216" name="Shape 216"/>
          <p:cNvSpPr/>
          <p:nvPr/>
        </p:nvSpPr>
        <p:spPr>
          <a:xfrm>
            <a:off x="1880575" y="4124098"/>
            <a:ext cx="403449" cy="319452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217" name="Shape 217"/>
          <p:cNvSpPr/>
          <p:nvPr/>
        </p:nvSpPr>
        <p:spPr>
          <a:xfrm>
            <a:off x="8492307" y="4077045"/>
            <a:ext cx="466342" cy="366506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Maintaining Solid Constituency</a:t>
            </a:r>
          </a:p>
        </p:txBody>
      </p:sp>
      <p:sp>
        <p:nvSpPr>
          <p:cNvPr id="223" name="Shape 2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12231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Now we can rewrite the constituent equation in</a:t>
            </a:r>
          </a:p>
          <a:p>
            <a:pPr lvl="0" rtl="0">
              <a:buNone/>
            </a:pPr>
            <a:r>
              <a:rPr lang="en"/>
              <a:t>terms of        ,    , and     :</a:t>
            </a:r>
          </a:p>
        </p:txBody>
      </p:sp>
      <p:sp>
        <p:nvSpPr>
          <p:cNvPr id="224" name="Shape 224"/>
          <p:cNvSpPr/>
          <p:nvPr/>
        </p:nvSpPr>
        <p:spPr>
          <a:xfrm>
            <a:off x="1984779" y="2239620"/>
            <a:ext cx="812033" cy="40995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25" name="Shape 225"/>
          <p:cNvSpPr/>
          <p:nvPr/>
        </p:nvSpPr>
        <p:spPr>
          <a:xfrm>
            <a:off x="2933053" y="2335220"/>
            <a:ext cx="387261" cy="302791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226" name="Shape 226"/>
          <p:cNvSpPr/>
          <p:nvPr/>
        </p:nvSpPr>
        <p:spPr>
          <a:xfrm>
            <a:off x="4174228" y="2332571"/>
            <a:ext cx="392278" cy="308089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227" name="Shape 227"/>
          <p:cNvSpPr/>
          <p:nvPr/>
        </p:nvSpPr>
        <p:spPr>
          <a:xfrm>
            <a:off x="379542" y="3355350"/>
            <a:ext cx="8384915" cy="2623541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Maintaining Solid Constituency</a:t>
            </a:r>
          </a:p>
        </p:txBody>
      </p: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12231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The force from the fluid is simply the pressure at the solid node points.</a:t>
            </a: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Maintaining Solid Constituency</a:t>
            </a:r>
          </a:p>
        </p:txBody>
      </p:sp>
      <p:sp>
        <p:nvSpPr>
          <p:cNvPr id="239" name="Shape 23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12231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The force from the fluid is simply the pressure at the solid node points.</a:t>
            </a:r>
          </a:p>
        </p:txBody>
      </p:sp>
      <p:sp>
        <p:nvSpPr>
          <p:cNvPr id="240" name="Shape 240"/>
          <p:cNvSpPr txBox="1">
            <a:spLocks noGrp="1"/>
          </p:cNvSpPr>
          <p:nvPr>
            <p:ph type="body" idx="2"/>
          </p:nvPr>
        </p:nvSpPr>
        <p:spPr>
          <a:xfrm>
            <a:off x="457200" y="3033000"/>
            <a:ext cx="8229600" cy="11601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We need to map the fluid pressure to the solid using the (sparse) matrix </a:t>
            </a:r>
            <a:r>
              <a:rPr lang="en" b="1"/>
              <a:t>J</a:t>
            </a:r>
            <a:r>
              <a:rPr lang="en"/>
              <a:t>:</a:t>
            </a:r>
          </a:p>
        </p:txBody>
      </p:sp>
      <p:sp>
        <p:nvSpPr>
          <p:cNvPr id="241" name="Shape 241"/>
          <p:cNvSpPr/>
          <p:nvPr/>
        </p:nvSpPr>
        <p:spPr>
          <a:xfrm>
            <a:off x="2957512" y="4407225"/>
            <a:ext cx="3228975" cy="71437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Maintaining Solid Constituency</a:t>
            </a:r>
          </a:p>
        </p:txBody>
      </p:sp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12231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Hence the final equation for maintaining our solid is:</a:t>
            </a:r>
          </a:p>
        </p:txBody>
      </p:sp>
      <p:sp>
        <p:nvSpPr>
          <p:cNvPr id="248" name="Shape 248"/>
          <p:cNvSpPr/>
          <p:nvPr/>
        </p:nvSpPr>
        <p:spPr>
          <a:xfrm>
            <a:off x="542485" y="3029325"/>
            <a:ext cx="8059028" cy="246538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Maintaining Fluid Constituency</a:t>
            </a:r>
          </a:p>
        </p:txBody>
      </p:sp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7286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All we need to maintain is incompressibility:</a:t>
            </a:r>
          </a:p>
        </p:txBody>
      </p:sp>
      <p:sp>
        <p:nvSpPr>
          <p:cNvPr id="255" name="Shape 255"/>
          <p:cNvSpPr/>
          <p:nvPr/>
        </p:nvSpPr>
        <p:spPr>
          <a:xfrm>
            <a:off x="3534217" y="2413445"/>
            <a:ext cx="2075565" cy="40985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Review - Boundary Conditions</a:t>
            </a:r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6474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The equation</a:t>
            </a:r>
          </a:p>
        </p:txBody>
      </p:sp>
      <p:sp>
        <p:nvSpPr>
          <p:cNvPr id="42" name="Shape 42"/>
          <p:cNvSpPr txBox="1"/>
          <p:nvPr/>
        </p:nvSpPr>
        <p:spPr>
          <a:xfrm>
            <a:off x="513825" y="4267900"/>
            <a:ext cx="7980000" cy="15311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 sz="3000"/>
              <a:t>intuitively means the amount of fluid moving into a domain equals the amount of fluid moving out.</a:t>
            </a:r>
          </a:p>
        </p:txBody>
      </p:sp>
      <p:sp>
        <p:nvSpPr>
          <p:cNvPr id="43" name="Shape 43"/>
          <p:cNvSpPr/>
          <p:nvPr/>
        </p:nvSpPr>
        <p:spPr>
          <a:xfrm>
            <a:off x="2817900" y="2556000"/>
            <a:ext cx="3371850" cy="130492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Maintaining Fluid Constituency</a:t>
            </a:r>
          </a:p>
        </p:txBody>
      </p:sp>
      <p:sp>
        <p:nvSpPr>
          <p:cNvPr id="261" name="Shape 26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7286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All we need to maintain is incompressibility:</a:t>
            </a:r>
          </a:p>
        </p:txBody>
      </p:sp>
      <p:sp>
        <p:nvSpPr>
          <p:cNvPr id="262" name="Shape 262"/>
          <p:cNvSpPr/>
          <p:nvPr/>
        </p:nvSpPr>
        <p:spPr>
          <a:xfrm>
            <a:off x="3534217" y="2413445"/>
            <a:ext cx="2075565" cy="40985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263" name="Shape 263"/>
          <p:cNvSpPr txBox="1">
            <a:spLocks noGrp="1"/>
          </p:cNvSpPr>
          <p:nvPr>
            <p:ph type="body" idx="2"/>
          </p:nvPr>
        </p:nvSpPr>
        <p:spPr>
          <a:xfrm>
            <a:off x="457200" y="3014800"/>
            <a:ext cx="8229600" cy="7286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Which means fluid in matches fluid out:</a:t>
            </a:r>
          </a:p>
        </p:txBody>
      </p:sp>
      <p:sp>
        <p:nvSpPr>
          <p:cNvPr id="264" name="Shape 264"/>
          <p:cNvSpPr/>
          <p:nvPr/>
        </p:nvSpPr>
        <p:spPr>
          <a:xfrm>
            <a:off x="2886075" y="3743500"/>
            <a:ext cx="3371850" cy="13049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Maintaining Fluid Constituency</a:t>
            </a:r>
          </a:p>
        </p:txBody>
      </p:sp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11073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From the fluid, the pressure must result in zero divergence.</a:t>
            </a:r>
          </a:p>
        </p:txBody>
      </p:sp>
    </p:spTree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Maintaining Fluid Constituency</a:t>
            </a:r>
          </a:p>
        </p:txBody>
      </p:sp>
      <p:sp>
        <p:nvSpPr>
          <p:cNvPr id="276" name="Shape 27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11073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From the fluid, the pressure must result in zero divergence.</a:t>
            </a:r>
          </a:p>
        </p:txBody>
      </p:sp>
      <p:sp>
        <p:nvSpPr>
          <p:cNvPr id="277" name="Shape 277"/>
          <p:cNvSpPr txBox="1">
            <a:spLocks noGrp="1"/>
          </p:cNvSpPr>
          <p:nvPr>
            <p:ph type="body" idx="2"/>
          </p:nvPr>
        </p:nvSpPr>
        <p:spPr>
          <a:xfrm>
            <a:off x="457200" y="2707500"/>
            <a:ext cx="8229600" cy="7391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For intermediate fluid velocity     ,</a:t>
            </a:r>
          </a:p>
        </p:txBody>
      </p:sp>
      <p:sp>
        <p:nvSpPr>
          <p:cNvPr id="278" name="Shape 278"/>
          <p:cNvSpPr/>
          <p:nvPr/>
        </p:nvSpPr>
        <p:spPr>
          <a:xfrm>
            <a:off x="5589150" y="2805575"/>
            <a:ext cx="476250" cy="4381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79" name="Shape 279"/>
          <p:cNvSpPr/>
          <p:nvPr/>
        </p:nvSpPr>
        <p:spPr>
          <a:xfrm>
            <a:off x="2290762" y="3446700"/>
            <a:ext cx="4562475" cy="12954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280" name="Shape 280"/>
          <p:cNvSpPr txBox="1">
            <a:spLocks noGrp="1"/>
          </p:cNvSpPr>
          <p:nvPr>
            <p:ph type="body" idx="3"/>
          </p:nvPr>
        </p:nvSpPr>
        <p:spPr>
          <a:xfrm>
            <a:off x="457200" y="4810325"/>
            <a:ext cx="8229600" cy="7391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Such that</a:t>
            </a:r>
          </a:p>
        </p:txBody>
      </p:sp>
      <p:sp>
        <p:nvSpPr>
          <p:cNvPr id="281" name="Shape 281"/>
          <p:cNvSpPr/>
          <p:nvPr/>
        </p:nvSpPr>
        <p:spPr>
          <a:xfrm>
            <a:off x="3095625" y="5549525"/>
            <a:ext cx="2952750" cy="523875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Maintaining Fluid Constituency</a:t>
            </a:r>
          </a:p>
        </p:txBody>
      </p:sp>
      <p:sp>
        <p:nvSpPr>
          <p:cNvPr id="287" name="Shape 28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6353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With a little arithmetic:</a:t>
            </a:r>
          </a:p>
        </p:txBody>
      </p:sp>
      <p:sp>
        <p:nvSpPr>
          <p:cNvPr id="288" name="Shape 288"/>
          <p:cNvSpPr txBox="1">
            <a:spLocks noGrp="1"/>
          </p:cNvSpPr>
          <p:nvPr>
            <p:ph type="body" idx="2"/>
          </p:nvPr>
        </p:nvSpPr>
        <p:spPr>
          <a:xfrm>
            <a:off x="457200" y="3804361"/>
            <a:ext cx="8229600" cy="6353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Which implies:</a:t>
            </a:r>
          </a:p>
        </p:txBody>
      </p:sp>
      <p:sp>
        <p:nvSpPr>
          <p:cNvPr id="289" name="Shape 289"/>
          <p:cNvSpPr/>
          <p:nvPr/>
        </p:nvSpPr>
        <p:spPr>
          <a:xfrm>
            <a:off x="917765" y="2235600"/>
            <a:ext cx="7308469" cy="171447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90" name="Shape 290"/>
          <p:cNvSpPr/>
          <p:nvPr/>
        </p:nvSpPr>
        <p:spPr>
          <a:xfrm>
            <a:off x="2295525" y="4439761"/>
            <a:ext cx="4552950" cy="12954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Maintaining Fluid Constituency</a:t>
            </a:r>
          </a:p>
        </p:txBody>
      </p:sp>
      <p:sp>
        <p:nvSpPr>
          <p:cNvPr id="296" name="Shape 29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1317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Using finite differences, we can map both gradient and divergence to matrices:</a:t>
            </a:r>
          </a:p>
        </p:txBody>
      </p:sp>
      <p:sp>
        <p:nvSpPr>
          <p:cNvPr id="297" name="Shape 297"/>
          <p:cNvSpPr/>
          <p:nvPr/>
        </p:nvSpPr>
        <p:spPr>
          <a:xfrm>
            <a:off x="3490912" y="3069187"/>
            <a:ext cx="2162175" cy="128587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98" name="Shape 298"/>
          <p:cNvSpPr/>
          <p:nvPr/>
        </p:nvSpPr>
        <p:spPr>
          <a:xfrm>
            <a:off x="4476460" y="5233537"/>
            <a:ext cx="713100" cy="461399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299" name="Shape 299"/>
          <p:cNvSpPr/>
          <p:nvPr/>
        </p:nvSpPr>
        <p:spPr>
          <a:xfrm>
            <a:off x="5401412" y="5013450"/>
            <a:ext cx="2793612" cy="90157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300" name="Shape 300"/>
          <p:cNvSpPr/>
          <p:nvPr/>
        </p:nvSpPr>
        <p:spPr>
          <a:xfrm>
            <a:off x="803250" y="4961364"/>
            <a:ext cx="3369138" cy="1005745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Maintaining Fluid Constituency</a:t>
            </a:r>
          </a:p>
        </p:txBody>
      </p:sp>
      <p:sp>
        <p:nvSpPr>
          <p:cNvPr id="306" name="Shape 30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11073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From the solid, if it doesn't occupy an area, it is replaced by fluid.</a:t>
            </a:r>
          </a:p>
        </p:txBody>
      </p:sp>
    </p:spTree>
  </p:cSld>
  <p:clrMapOvr>
    <a:masterClrMapping/>
  </p:clrMapOvr>
  <p:transition spd="slow"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Maintaining Fluid Constituency</a:t>
            </a:r>
          </a:p>
        </p:txBody>
      </p:sp>
      <p:sp>
        <p:nvSpPr>
          <p:cNvPr id="312" name="Shape 3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11073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From the solid, if it doesn't occupy an area, it is replaced by fluid.</a:t>
            </a:r>
          </a:p>
        </p:txBody>
      </p:sp>
      <p:sp>
        <p:nvSpPr>
          <p:cNvPr id="313" name="Shape 313"/>
          <p:cNvSpPr txBox="1">
            <a:spLocks noGrp="1"/>
          </p:cNvSpPr>
          <p:nvPr>
            <p:ph type="body" idx="2"/>
          </p:nvPr>
        </p:nvSpPr>
        <p:spPr>
          <a:xfrm>
            <a:off x="457200" y="3067400"/>
            <a:ext cx="8229600" cy="11073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Hence, we can calculate the divergence from the node velocities:</a:t>
            </a:r>
          </a:p>
        </p:txBody>
      </p:sp>
      <p:sp>
        <p:nvSpPr>
          <p:cNvPr id="314" name="Shape 314"/>
          <p:cNvSpPr/>
          <p:nvPr/>
        </p:nvSpPr>
        <p:spPr>
          <a:xfrm>
            <a:off x="3252787" y="4174700"/>
            <a:ext cx="2638425" cy="5905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315" name="Shape 315"/>
          <p:cNvSpPr/>
          <p:nvPr/>
        </p:nvSpPr>
        <p:spPr>
          <a:xfrm>
            <a:off x="525925" y="5017275"/>
            <a:ext cx="8183399" cy="9888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316" name="Shape 316"/>
          <p:cNvSpPr/>
          <p:nvPr/>
        </p:nvSpPr>
        <p:spPr>
          <a:xfrm>
            <a:off x="610075" y="5089481"/>
            <a:ext cx="8023779" cy="840968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Maintaining Fluid Constituency</a:t>
            </a:r>
          </a:p>
        </p:txBody>
      </p:sp>
      <p:sp>
        <p:nvSpPr>
          <p:cNvPr id="322" name="Shape 322"/>
          <p:cNvSpPr txBox="1">
            <a:spLocks noGrp="1"/>
          </p:cNvSpPr>
          <p:nvPr>
            <p:ph type="body" idx="1"/>
          </p:nvPr>
        </p:nvSpPr>
        <p:spPr>
          <a:xfrm>
            <a:off x="457200" y="1453663"/>
            <a:ext cx="8229600" cy="7391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With the solid, we have:</a:t>
            </a:r>
          </a:p>
        </p:txBody>
      </p:sp>
      <p:sp>
        <p:nvSpPr>
          <p:cNvPr id="323" name="Shape 323"/>
          <p:cNvSpPr/>
          <p:nvPr/>
        </p:nvSpPr>
        <p:spPr>
          <a:xfrm>
            <a:off x="404812" y="2192863"/>
            <a:ext cx="8334375" cy="12954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324" name="Shape 324"/>
          <p:cNvSpPr txBox="1">
            <a:spLocks noGrp="1"/>
          </p:cNvSpPr>
          <p:nvPr>
            <p:ph type="body" idx="2"/>
          </p:nvPr>
        </p:nvSpPr>
        <p:spPr>
          <a:xfrm>
            <a:off x="457200" y="3488263"/>
            <a:ext cx="8229600" cy="7415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We compute the divergence free velocity by:</a:t>
            </a:r>
          </a:p>
        </p:txBody>
      </p:sp>
      <p:sp>
        <p:nvSpPr>
          <p:cNvPr id="325" name="Shape 325"/>
          <p:cNvSpPr/>
          <p:nvPr/>
        </p:nvSpPr>
        <p:spPr>
          <a:xfrm>
            <a:off x="457200" y="4229863"/>
            <a:ext cx="7795367" cy="120421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Coupling Deformable Objects</a:t>
            </a:r>
          </a:p>
        </p:txBody>
      </p:sp>
      <p:sp>
        <p:nvSpPr>
          <p:cNvPr id="331" name="Shape 3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7415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Finally, we are given the following system:</a:t>
            </a:r>
          </a:p>
        </p:txBody>
      </p:sp>
      <p:sp>
        <p:nvSpPr>
          <p:cNvPr id="332" name="Shape 332"/>
          <p:cNvSpPr/>
          <p:nvPr/>
        </p:nvSpPr>
        <p:spPr>
          <a:xfrm>
            <a:off x="200025" y="4638625"/>
            <a:ext cx="8743950" cy="16192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333" name="Shape 333"/>
          <p:cNvSpPr/>
          <p:nvPr/>
        </p:nvSpPr>
        <p:spPr>
          <a:xfrm>
            <a:off x="562008" y="2401687"/>
            <a:ext cx="8019983" cy="135298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334" name="Shape 334"/>
          <p:cNvSpPr txBox="1">
            <a:spLocks noGrp="1"/>
          </p:cNvSpPr>
          <p:nvPr>
            <p:ph type="body" idx="2"/>
          </p:nvPr>
        </p:nvSpPr>
        <p:spPr>
          <a:xfrm>
            <a:off x="457200" y="3814225"/>
            <a:ext cx="8229600" cy="7415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Where</a:t>
            </a:r>
          </a:p>
        </p:txBody>
      </p:sp>
    </p:spTree>
  </p:cSld>
  <p:clrMapOvr>
    <a:masterClrMapping/>
  </p:clrMapOvr>
  <p:transition spd="slow">
    <p:cut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Coupling Deformable Objects</a:t>
            </a:r>
          </a:p>
        </p:txBody>
      </p:sp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7415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Finally, we are given the following system:</a:t>
            </a:r>
          </a:p>
        </p:txBody>
      </p:sp>
      <p:sp>
        <p:nvSpPr>
          <p:cNvPr id="341" name="Shape 341"/>
          <p:cNvSpPr txBox="1">
            <a:spLocks noGrp="1"/>
          </p:cNvSpPr>
          <p:nvPr>
            <p:ph type="body" idx="2"/>
          </p:nvPr>
        </p:nvSpPr>
        <p:spPr>
          <a:xfrm>
            <a:off x="457200" y="3972000"/>
            <a:ext cx="8229600" cy="2203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Notes: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This is a (very) sparse system.</a:t>
            </a:r>
          </a:p>
        </p:txBody>
      </p:sp>
      <p:sp>
        <p:nvSpPr>
          <p:cNvPr id="342" name="Shape 342"/>
          <p:cNvSpPr/>
          <p:nvPr/>
        </p:nvSpPr>
        <p:spPr>
          <a:xfrm>
            <a:off x="562008" y="2401687"/>
            <a:ext cx="8019983" cy="135298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Review - Boundary Conditions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6579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Hence, at solid boundaries</a:t>
            </a:r>
          </a:p>
          <a:p>
            <a:endParaRPr lang="en"/>
          </a:p>
          <a:p>
            <a:endParaRPr lang="en"/>
          </a:p>
          <a:p>
            <a:pPr>
              <a:buNone/>
            </a:pPr>
            <a:r>
              <a:rPr lang="en"/>
              <a:t>The velocity of the fluid must match the velocity of the solid with respect to the normal direction to the solid</a:t>
            </a:r>
          </a:p>
        </p:txBody>
      </p:sp>
      <p:sp>
        <p:nvSpPr>
          <p:cNvPr id="50" name="Shape 50"/>
          <p:cNvSpPr/>
          <p:nvPr/>
        </p:nvSpPr>
        <p:spPr>
          <a:xfrm>
            <a:off x="2115765" y="2317862"/>
            <a:ext cx="4912469" cy="70178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Shape 34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Coupling Deformable Objects</a:t>
            </a:r>
          </a:p>
        </p:txBody>
      </p:sp>
      <p:sp>
        <p:nvSpPr>
          <p:cNvPr id="348" name="Shape 34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7415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Finally, we are given the following system:</a:t>
            </a:r>
          </a:p>
        </p:txBody>
      </p:sp>
      <p:sp>
        <p:nvSpPr>
          <p:cNvPr id="349" name="Shape 349"/>
          <p:cNvSpPr txBox="1">
            <a:spLocks noGrp="1"/>
          </p:cNvSpPr>
          <p:nvPr>
            <p:ph type="body" idx="2"/>
          </p:nvPr>
        </p:nvSpPr>
        <p:spPr>
          <a:xfrm>
            <a:off x="457200" y="3972000"/>
            <a:ext cx="8229600" cy="2203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Notes: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This is a (very) sparse system.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Chentantez et al. solve it using a bi-conjugate stabilized method with incomplete Cholesky preconditioner</a:t>
            </a:r>
          </a:p>
        </p:txBody>
      </p:sp>
      <p:sp>
        <p:nvSpPr>
          <p:cNvPr id="350" name="Shape 350"/>
          <p:cNvSpPr/>
          <p:nvPr/>
        </p:nvSpPr>
        <p:spPr>
          <a:xfrm>
            <a:off x="562008" y="2401687"/>
            <a:ext cx="8019983" cy="135298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algn="ctr" rtl="0">
              <a:buNone/>
            </a:pPr>
            <a:r>
              <a:rPr lang="en"/>
              <a:t>References</a:t>
            </a:r>
          </a:p>
        </p:txBody>
      </p:sp>
      <p:sp>
        <p:nvSpPr>
          <p:cNvPr id="356" name="Shape 35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7205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Fluid Simulation for Computer Graphics</a:t>
            </a:r>
          </a:p>
          <a:p>
            <a:endParaRPr lang="en"/>
          </a:p>
        </p:txBody>
      </p:sp>
      <p:sp>
        <p:nvSpPr>
          <p:cNvPr id="357" name="Shape 357"/>
          <p:cNvSpPr txBox="1"/>
          <p:nvPr/>
        </p:nvSpPr>
        <p:spPr>
          <a:xfrm>
            <a:off x="457200" y="2132050"/>
            <a:ext cx="5924700" cy="3878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 sz="2400" i="1"/>
              <a:t>by Robert Bridson</a:t>
            </a:r>
          </a:p>
        </p:txBody>
      </p:sp>
      <p:sp>
        <p:nvSpPr>
          <p:cNvPr id="358" name="Shape 358"/>
          <p:cNvSpPr txBox="1"/>
          <p:nvPr/>
        </p:nvSpPr>
        <p:spPr>
          <a:xfrm>
            <a:off x="457200" y="3240275"/>
            <a:ext cx="7895999" cy="18350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 lvl="0">
              <a:buNone/>
            </a:pPr>
            <a:r>
              <a:rPr lang="en" sz="2400">
                <a:solidFill>
                  <a:srgbClr val="222222"/>
                </a:solidFill>
              </a:rPr>
              <a:t>Nuttapong Chentanez, Tolga G. Goktekin, Bryan E. Feldman, and James F. O'Brien. "</a:t>
            </a:r>
            <a:r>
              <a:rPr lang="en" sz="2400" b="1">
                <a:solidFill>
                  <a:srgbClr val="222222"/>
                </a:solidFill>
              </a:rPr>
              <a:t>Simultaneous Coupling of Fluids and Deformable Bodies</a:t>
            </a:r>
            <a:r>
              <a:rPr lang="en" sz="2400">
                <a:solidFill>
                  <a:srgbClr val="222222"/>
                </a:solidFill>
              </a:rPr>
              <a:t>". In </a:t>
            </a:r>
            <a:r>
              <a:rPr lang="en" sz="2400" i="1">
                <a:solidFill>
                  <a:srgbClr val="222222"/>
                </a:solidFill>
              </a:rPr>
              <a:t>ACM SIGGRAPH/Eurographics Symposium on Computer Animation</a:t>
            </a:r>
            <a:r>
              <a:rPr lang="en" sz="2400">
                <a:solidFill>
                  <a:srgbClr val="222222"/>
                </a:solidFill>
              </a:rPr>
              <a:t>, pages 83–89, August 2006.</a:t>
            </a:r>
          </a:p>
        </p:txBody>
      </p:sp>
    </p:spTree>
  </p:cSld>
  <p:clrMapOvr>
    <a:masterClrMapping/>
  </p:clrMapOvr>
  <p:transition spd="slow">
    <p:cut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algn="ctr" rtl="0">
              <a:buNone/>
            </a:pPr>
            <a:r>
              <a:rPr lang="en"/>
              <a:t>Questions?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More on Boundary Conditions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14652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Original method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Label cells as either solid or fluid</a:t>
            </a:r>
          </a:p>
          <a:p>
            <a:pPr marL="914400" lvl="1" indent="-38100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Change linear system for pressure to compensate</a:t>
            </a:r>
          </a:p>
        </p:txBody>
      </p:sp>
      <p:sp>
        <p:nvSpPr>
          <p:cNvPr id="57" name="Shape 57"/>
          <p:cNvSpPr/>
          <p:nvPr/>
        </p:nvSpPr>
        <p:spPr>
          <a:xfrm>
            <a:off x="594187" y="3189212"/>
            <a:ext cx="2943225" cy="29432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More on Boundary Conditions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14652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Original method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Label cells as either solid or fluid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Change linear system for pressure to compensate</a:t>
            </a:r>
          </a:p>
        </p:txBody>
      </p:sp>
      <p:sp>
        <p:nvSpPr>
          <p:cNvPr id="64" name="Shape 64"/>
          <p:cNvSpPr/>
          <p:nvPr/>
        </p:nvSpPr>
        <p:spPr>
          <a:xfrm>
            <a:off x="594187" y="3189212"/>
            <a:ext cx="2943225" cy="29432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65" name="Shape 65"/>
          <p:cNvSpPr txBox="1"/>
          <p:nvPr/>
        </p:nvSpPr>
        <p:spPr>
          <a:xfrm>
            <a:off x="3806502" y="3376565"/>
            <a:ext cx="4582500" cy="26216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sz="3000"/>
              <a:t>Disadvantages:</a:t>
            </a:r>
          </a:p>
          <a:p>
            <a:pPr marL="457200" lvl="0" indent="-317500" rtl="0">
              <a:buClr>
                <a:srgbClr val="000000"/>
              </a:buClr>
              <a:buSzPct val="77777"/>
              <a:buFont typeface="Arial"/>
              <a:buChar char="•"/>
            </a:pPr>
            <a:r>
              <a:rPr lang="en" sz="3000"/>
              <a:t>Blocky artifacts in simulation</a:t>
            </a:r>
          </a:p>
          <a:p>
            <a:pPr marL="457200" lvl="0" indent="-317500">
              <a:buClr>
                <a:srgbClr val="000000"/>
              </a:buClr>
              <a:buSzPct val="77777"/>
              <a:buFont typeface="Arial"/>
              <a:buChar char="•"/>
            </a:pPr>
            <a:r>
              <a:rPr lang="en" sz="3000"/>
              <a:t>Effects of fluid on solid are too coarse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More on Boundary Conditions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14652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Alternate method "cut-cell"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Compute a discretized version of 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Change linear system for pressure to compensate</a:t>
            </a:r>
          </a:p>
        </p:txBody>
      </p:sp>
      <p:sp>
        <p:nvSpPr>
          <p:cNvPr id="72" name="Shape 72"/>
          <p:cNvSpPr/>
          <p:nvPr/>
        </p:nvSpPr>
        <p:spPr>
          <a:xfrm>
            <a:off x="594187" y="3189212"/>
            <a:ext cx="2943225" cy="29432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73" name="Shape 73"/>
          <p:cNvSpPr txBox="1"/>
          <p:nvPr/>
        </p:nvSpPr>
        <p:spPr>
          <a:xfrm>
            <a:off x="3806502" y="3429165"/>
            <a:ext cx="4582500" cy="26216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  <p:sp>
        <p:nvSpPr>
          <p:cNvPr id="74" name="Shape 74"/>
          <p:cNvSpPr/>
          <p:nvPr/>
        </p:nvSpPr>
        <p:spPr>
          <a:xfrm>
            <a:off x="584662" y="3189212"/>
            <a:ext cx="2962275" cy="2943225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75" name="Shape 75"/>
          <p:cNvSpPr/>
          <p:nvPr/>
        </p:nvSpPr>
        <p:spPr>
          <a:xfrm>
            <a:off x="584662" y="3189212"/>
            <a:ext cx="2962275" cy="2943225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  <p:sp>
        <p:nvSpPr>
          <p:cNvPr id="76" name="Shape 76"/>
          <p:cNvSpPr/>
          <p:nvPr/>
        </p:nvSpPr>
        <p:spPr>
          <a:xfrm>
            <a:off x="6058619" y="2029772"/>
            <a:ext cx="1562679" cy="606055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More on Boundary Conditions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14652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Alternate method "cut-cell"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Compute a discretized version of 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Change linear system for pressure to compensate</a:t>
            </a:r>
          </a:p>
        </p:txBody>
      </p:sp>
      <p:sp>
        <p:nvSpPr>
          <p:cNvPr id="83" name="Shape 83"/>
          <p:cNvSpPr/>
          <p:nvPr/>
        </p:nvSpPr>
        <p:spPr>
          <a:xfrm>
            <a:off x="594187" y="3189212"/>
            <a:ext cx="2943225" cy="29432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84" name="Shape 84"/>
          <p:cNvSpPr txBox="1"/>
          <p:nvPr/>
        </p:nvSpPr>
        <p:spPr>
          <a:xfrm>
            <a:off x="3806502" y="3376565"/>
            <a:ext cx="4582500" cy="26216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  <p:sp>
        <p:nvSpPr>
          <p:cNvPr id="85" name="Shape 85"/>
          <p:cNvSpPr/>
          <p:nvPr/>
        </p:nvSpPr>
        <p:spPr>
          <a:xfrm>
            <a:off x="584662" y="3189212"/>
            <a:ext cx="2962275" cy="2943225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86" name="Shape 86"/>
          <p:cNvSpPr txBox="1"/>
          <p:nvPr/>
        </p:nvSpPr>
        <p:spPr>
          <a:xfrm>
            <a:off x="3806502" y="3376565"/>
            <a:ext cx="4582500" cy="26216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sz="3000"/>
              <a:t>Disadvantages:</a:t>
            </a:r>
          </a:p>
          <a:p>
            <a:pPr marL="457200" lvl="0" indent="-317500" rtl="0">
              <a:buClr>
                <a:srgbClr val="000000"/>
              </a:buClr>
              <a:buSzPct val="77777"/>
              <a:buFont typeface="Arial"/>
              <a:buChar char="•"/>
            </a:pPr>
            <a:r>
              <a:rPr lang="en" sz="3000"/>
              <a:t>Cannot handle really thin solids</a:t>
            </a:r>
          </a:p>
          <a:p>
            <a:pPr marL="457200" lvl="0" indent="-317500" rtl="0">
              <a:buClr>
                <a:srgbClr val="000000"/>
              </a:buClr>
              <a:buSzPct val="77777"/>
              <a:buFont typeface="Arial"/>
              <a:buChar char="•"/>
            </a:pPr>
            <a:r>
              <a:rPr lang="en" sz="3000"/>
              <a:t>Cannot handle solids less than a single grid cell</a:t>
            </a:r>
          </a:p>
        </p:txBody>
      </p:sp>
      <p:sp>
        <p:nvSpPr>
          <p:cNvPr id="87" name="Shape 87"/>
          <p:cNvSpPr/>
          <p:nvPr/>
        </p:nvSpPr>
        <p:spPr>
          <a:xfrm>
            <a:off x="584662" y="3189212"/>
            <a:ext cx="2962275" cy="2943225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  <p:sp>
        <p:nvSpPr>
          <p:cNvPr id="88" name="Shape 88"/>
          <p:cNvSpPr/>
          <p:nvPr/>
        </p:nvSpPr>
        <p:spPr>
          <a:xfrm>
            <a:off x="6058619" y="2029772"/>
            <a:ext cx="1562679" cy="606055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More on Boundary Conditions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14652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0" lvl="0" indent="0" rtl="0">
              <a:buNone/>
            </a:pPr>
            <a:r>
              <a:rPr lang="en"/>
              <a:t>Method for coupling with solids:</a:t>
            </a:r>
          </a:p>
          <a:p>
            <a:pPr marL="0" lvl="0" indent="0" rtl="0">
              <a:buNone/>
            </a:pPr>
            <a:r>
              <a:rPr lang="en"/>
              <a:t>	Tetrahedral decomposition</a:t>
            </a:r>
          </a:p>
        </p:txBody>
      </p:sp>
      <p:sp>
        <p:nvSpPr>
          <p:cNvPr id="95" name="Shape 95"/>
          <p:cNvSpPr txBox="1"/>
          <p:nvPr/>
        </p:nvSpPr>
        <p:spPr>
          <a:xfrm>
            <a:off x="3806502" y="3376565"/>
            <a:ext cx="4582500" cy="26216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  <p:sp>
        <p:nvSpPr>
          <p:cNvPr id="96" name="Shape 96"/>
          <p:cNvSpPr/>
          <p:nvPr/>
        </p:nvSpPr>
        <p:spPr>
          <a:xfrm>
            <a:off x="579900" y="3179687"/>
            <a:ext cx="2971800" cy="29622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907</Words>
  <Application>Microsoft Macintosh PowerPoint</Application>
  <PresentationFormat>On-screen Show (4:3)</PresentationFormat>
  <Paragraphs>153</Paragraphs>
  <Slides>42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Courier New</vt:lpstr>
      <vt:lpstr>Wingdings</vt:lpstr>
      <vt:lpstr>Arial</vt:lpstr>
      <vt:lpstr/>
      <vt:lpstr>Coupling of Fluids and Solids</vt:lpstr>
      <vt:lpstr>Review - Boundary Conditions</vt:lpstr>
      <vt:lpstr>Review - Boundary Conditions</vt:lpstr>
      <vt:lpstr>Review - Boundary Conditions</vt:lpstr>
      <vt:lpstr>More on Boundary Conditions</vt:lpstr>
      <vt:lpstr>More on Boundary Conditions</vt:lpstr>
      <vt:lpstr>More on Boundary Conditions</vt:lpstr>
      <vt:lpstr>More on Boundary Conditions</vt:lpstr>
      <vt:lpstr>More on Boundary Conditions</vt:lpstr>
      <vt:lpstr>More on Boundary Conditions</vt:lpstr>
      <vt:lpstr>Extracting Force From Fluid Sim</vt:lpstr>
      <vt:lpstr>Extracting Force From Fluid Sim</vt:lpstr>
      <vt:lpstr>Extracting Force From Fluid Sim</vt:lpstr>
      <vt:lpstr>Simple Coupling</vt:lpstr>
      <vt:lpstr>Simple Coupling</vt:lpstr>
      <vt:lpstr>Simple Coupling</vt:lpstr>
      <vt:lpstr>Simple Coupling</vt:lpstr>
      <vt:lpstr>More advanced: IBM</vt:lpstr>
      <vt:lpstr>More advanced: IBM</vt:lpstr>
      <vt:lpstr>Coupling Deformable Objects</vt:lpstr>
      <vt:lpstr>Maintaining Solid Constituency</vt:lpstr>
      <vt:lpstr>Maintaining Solid Constituency</vt:lpstr>
      <vt:lpstr>Maintaining Solid Constituency</vt:lpstr>
      <vt:lpstr>Maintaining Solid Constituency</vt:lpstr>
      <vt:lpstr>Maintaining Solid Constituency</vt:lpstr>
      <vt:lpstr>Maintaining Solid Constituency</vt:lpstr>
      <vt:lpstr>Maintaining Solid Constituency</vt:lpstr>
      <vt:lpstr>Maintaining Solid Constituency</vt:lpstr>
      <vt:lpstr>Maintaining Fluid Constituency</vt:lpstr>
      <vt:lpstr>Maintaining Fluid Constituency</vt:lpstr>
      <vt:lpstr>Maintaining Fluid Constituency</vt:lpstr>
      <vt:lpstr>Maintaining Fluid Constituency</vt:lpstr>
      <vt:lpstr>Maintaining Fluid Constituency</vt:lpstr>
      <vt:lpstr>Maintaining Fluid Constituency</vt:lpstr>
      <vt:lpstr>Maintaining Fluid Constituency</vt:lpstr>
      <vt:lpstr>Maintaining Fluid Constituency</vt:lpstr>
      <vt:lpstr>Maintaining Fluid Constituency</vt:lpstr>
      <vt:lpstr>Coupling Deformable Objects</vt:lpstr>
      <vt:lpstr>Coupling Deformable Objects</vt:lpstr>
      <vt:lpstr>Coupling Deformable Objects</vt:lpstr>
      <vt:lpstr>References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Coupling of Fluids and Solids</dc:title>
  <cp:lastModifiedBy>Microsoft Office User</cp:lastModifiedBy>
  <cp:revision>2</cp:revision>
  <dcterms:modified xsi:type="dcterms:W3CDTF">2019-08-26T10:25:43Z</dcterms:modified>
</cp:coreProperties>
</file>