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182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2132997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079144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192429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182654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821072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973556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436054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26047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60521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2849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39181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6085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635588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530387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89480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594702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412131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923892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881498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4748798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4274806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590840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577840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2750049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133545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8925310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Shape 2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3116441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0064182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Shape 2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1392784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735406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862315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19120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60049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02986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62448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462036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12854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woColTx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4692273" y="1600200"/>
            <a:ext cx="39945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Only" type="titleOnly">
  <p:cSld name="title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_ONLY">
  <p:cSld name="CAPTION_ONL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1pPr>
            <a:lvl2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2pPr>
            <a:lvl3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3pPr>
            <a:lvl4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4pPr>
            <a:lvl5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5pPr>
            <a:lvl6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6pPr>
            <a:lvl7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7pPr>
            <a:lvl8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8pPr>
            <a:lvl9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30000">
              <a:schemeClr val="lt1"/>
            </a:gs>
            <a:gs pos="100000">
              <a:schemeClr val="lt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600"/>
              </a:spcBef>
              <a:buClr>
                <a:srgbClr val="000000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285750" algn="l" rtl="0">
              <a:spcBef>
                <a:spcPts val="480"/>
              </a:spcBef>
              <a:buClr>
                <a:srgbClr val="000000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228600" algn="l" rtl="0">
              <a:spcBef>
                <a:spcPts val="480"/>
              </a:spcBef>
              <a:buClr>
                <a:srgbClr val="000000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228600" algn="l" rtl="0">
              <a:spcBef>
                <a:spcPts val="360"/>
              </a:spcBef>
              <a:buClr>
                <a:srgbClr val="000000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228600" algn="l" rtl="0">
              <a:spcBef>
                <a:spcPts val="360"/>
              </a:spcBef>
              <a:buClr>
                <a:srgbClr val="000000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228600" algn="l" rtl="0">
              <a:spcBef>
                <a:spcPts val="360"/>
              </a:spcBef>
              <a:buClr>
                <a:srgbClr val="000000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228600" algn="l" rtl="0">
              <a:spcBef>
                <a:spcPts val="360"/>
              </a:spcBef>
              <a:buClr>
                <a:srgbClr val="000000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228600" algn="l" rtl="0">
              <a:spcBef>
                <a:spcPts val="360"/>
              </a:spcBef>
              <a:buClr>
                <a:srgbClr val="000000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228600" algn="l" rtl="0">
              <a:spcBef>
                <a:spcPts val="360"/>
              </a:spcBef>
              <a:buClr>
                <a:srgbClr val="000000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hyperlink" Target="http://youtube.com/v/Q6geg6hNhUE" TargetMode="External"/><Relationship Id="rId5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be.com/v/XPcfIQkOsyc" TargetMode="External"/><Relationship Id="rId4" Type="http://schemas.openxmlformats.org/officeDocument/2006/relationships/image" Target="../media/image1.jpg"/><Relationship Id="rId5" Type="http://schemas.openxmlformats.org/officeDocument/2006/relationships/hyperlink" Target="http://youtube.com/v/wPtB2V1kqWA" TargetMode="External"/><Relationship Id="rId6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4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4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4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4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5" Type="http://schemas.openxmlformats.org/officeDocument/2006/relationships/image" Target="../media/image7.jpg"/><Relationship Id="rId6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0.jpg"/><Relationship Id="rId5" Type="http://schemas.openxmlformats.org/officeDocument/2006/relationships/image" Target="../media/image11.jpg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be.com/v/17tqXgvCN0E" TargetMode="External"/><Relationship Id="rId4" Type="http://schemas.openxmlformats.org/officeDocument/2006/relationships/image" Target="../media/image14.jpg"/><Relationship Id="rId5" Type="http://schemas.openxmlformats.org/officeDocument/2006/relationships/hyperlink" Target="http://youtube.com/v/lGotN7h6l2Q" TargetMode="External"/><Relationship Id="rId6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474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buNone/>
            </a:pPr>
            <a:r>
              <a:rPr lang="en"/>
              <a:t>Sound Propagation and Geometric Acoustics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 lvl="0" rtl="0">
              <a:buNone/>
            </a:pPr>
            <a:r>
              <a:rPr lang="en"/>
              <a:t>The Wave Equation</a:t>
            </a:r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160999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lvl="0" rtl="0">
              <a:buClr>
                <a:srgbClr val="000000"/>
              </a:buClr>
              <a:buSzPct val="36666"/>
              <a:buFont typeface="Arial"/>
              <a:buNone/>
            </a:pPr>
            <a:r>
              <a:rPr lang="en"/>
              <a:t> ∂</a:t>
            </a:r>
            <a:r>
              <a:rPr lang="en" baseline="30000"/>
              <a:t>2</a:t>
            </a:r>
            <a:r>
              <a:rPr lang="en"/>
              <a:t>p − c</a:t>
            </a:r>
            <a:r>
              <a:rPr lang="en" baseline="30000"/>
              <a:t>2</a:t>
            </a:r>
            <a:r>
              <a:rPr lang="en"/>
              <a:t>∇</a:t>
            </a:r>
            <a:r>
              <a:rPr lang="en" baseline="30000"/>
              <a:t>2</a:t>
            </a:r>
            <a:r>
              <a:rPr lang="en"/>
              <a:t>p = f (</a:t>
            </a:r>
            <a:r>
              <a:rPr lang="en" b="1"/>
              <a:t>x</a:t>
            </a:r>
            <a:r>
              <a:rPr lang="en"/>
              <a:t>, t)</a:t>
            </a:r>
          </a:p>
          <a:p>
            <a:pPr lvl="0" rtl="0">
              <a:buNone/>
            </a:pPr>
            <a:r>
              <a:rPr lang="en"/>
              <a:t> ∂t2</a:t>
            </a:r>
          </a:p>
          <a:p>
            <a:endParaRPr lang="en"/>
          </a:p>
          <a:p>
            <a:pPr lvl="0" rtl="0">
              <a:buNone/>
            </a:pPr>
            <a:r>
              <a:rPr lang="en"/>
              <a:t>How to solve?</a:t>
            </a:r>
          </a:p>
          <a:p>
            <a:pPr marL="457200" lvl="0" indent="-419100" rtl="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/>
              <a:t>Fourier Transform</a:t>
            </a:r>
          </a:p>
          <a:p>
            <a:endParaRPr lang="en"/>
          </a:p>
          <a:p>
            <a:pPr marL="457200" lvl="0" indent="-419100" rtl="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/>
              <a:t>Very Expensive, often not solved exactly</a:t>
            </a:r>
          </a:p>
          <a:p>
            <a:pPr marL="914400" lvl="1" indent="-381000" rtl="0">
              <a:buClr>
                <a:srgbClr val="000000"/>
              </a:buClr>
              <a:buSzPct val="80000"/>
              <a:buFont typeface="Courier New"/>
              <a:buChar char="o"/>
            </a:pPr>
            <a:r>
              <a:rPr lang="en"/>
              <a:t>requires too much memory &amp; computation</a:t>
            </a:r>
          </a:p>
        </p:txBody>
      </p:sp>
      <p:cxnSp>
        <p:nvCxnSpPr>
          <p:cNvPr id="95" name="Shape 95"/>
          <p:cNvCxnSpPr/>
          <p:nvPr/>
        </p:nvCxnSpPr>
        <p:spPr>
          <a:xfrm>
            <a:off x="534950" y="2236300"/>
            <a:ext cx="727799" cy="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96" name="Shape 96"/>
          <p:cNvSpPr/>
          <p:nvPr/>
        </p:nvSpPr>
        <p:spPr>
          <a:xfrm>
            <a:off x="3925365" y="1417637"/>
            <a:ext cx="4761433" cy="311845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buNone/>
            </a:pPr>
            <a:r>
              <a:rPr lang="en"/>
              <a:t>Why so Expensive?</a:t>
            </a:r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2525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lvl="0" rtl="0">
              <a:buNone/>
            </a:pPr>
            <a:r>
              <a:rPr lang="en"/>
              <a:t>Solvers require 6-10 samples per wavelength</a:t>
            </a:r>
          </a:p>
          <a:p>
            <a:pPr marL="457200" lvl="0" indent="-419100" rtl="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/>
              <a:t>Audible range:  20 Hz - 22 kHz</a:t>
            </a:r>
          </a:p>
          <a:p>
            <a:endParaRPr lang="en"/>
          </a:p>
          <a:p>
            <a:pPr marL="457200" lvl="0" indent="-419100" rtl="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/>
              <a:t>Speed of sound is ~350 m / s</a:t>
            </a:r>
          </a:p>
          <a:p>
            <a:pPr marL="914400" lvl="1" indent="-381000" rtl="0">
              <a:buClr>
                <a:srgbClr val="000000"/>
              </a:buClr>
              <a:buSzPct val="80000"/>
              <a:buFont typeface="Courier New"/>
              <a:buChar char="o"/>
            </a:pPr>
            <a:r>
              <a:rPr lang="en"/>
              <a:t>smallest wavelength is ~ 350 m / 22,000 = 15 mm</a:t>
            </a:r>
          </a:p>
          <a:p>
            <a:endParaRPr lang="en"/>
          </a:p>
          <a:p>
            <a:pPr marL="457200" lvl="0" indent="-419100" rtl="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/>
              <a:t>We must sample at roughly every 2mm!</a:t>
            </a:r>
          </a:p>
          <a:p>
            <a:pPr marL="914400" lvl="1" indent="-381000" rtl="0">
              <a:buClr>
                <a:srgbClr val="000000"/>
              </a:buClr>
              <a:buSzPct val="80000"/>
              <a:buFont typeface="Courier New"/>
              <a:buChar char="o"/>
            </a:pPr>
            <a:r>
              <a:rPr lang="en"/>
              <a:t>That means (500 x 500 x 500) = 125 </a:t>
            </a:r>
            <a:r>
              <a:rPr lang="en" b="1"/>
              <a:t>Million</a:t>
            </a:r>
            <a:r>
              <a:rPr lang="en"/>
              <a:t> samples per m</a:t>
            </a:r>
            <a:r>
              <a:rPr lang="en" baseline="30000"/>
              <a:t>3</a:t>
            </a:r>
            <a:r>
              <a:rPr lang="en"/>
              <a:t>!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/>
        </p:nvSpPr>
        <p:spPr>
          <a:xfrm>
            <a:off x="2247237" y="3146874"/>
            <a:ext cx="4802646" cy="425435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buNone/>
            </a:pPr>
            <a:r>
              <a:rPr lang="en"/>
              <a:t>Linear Equation -- Superposition</a:t>
            </a:r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34641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lvl="0" rtl="0">
              <a:buNone/>
            </a:pPr>
            <a:r>
              <a:rPr lang="en"/>
              <a:t>Since wave equation is linear...</a:t>
            </a:r>
          </a:p>
          <a:p>
            <a:pPr marL="457200" lvl="0" indent="-419100" rtl="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/>
              <a:t>We can sum contributions from sources independently</a:t>
            </a:r>
          </a:p>
          <a:p>
            <a:endParaRPr lang="en"/>
          </a:p>
          <a:p>
            <a:pPr marL="457200" lvl="0" indent="-41910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/>
              <a:t>Enables us to calculate an 'Impulse Response' offline to convolve the input audio signal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buNone/>
            </a:pPr>
            <a:r>
              <a:rPr lang="en"/>
              <a:t>Audio Convolution</a:t>
            </a:r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1284299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marL="457200" lvl="0" indent="-41910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/>
              <a:t>Sum of Area under curves as you 'slide' two signals past each other</a:t>
            </a:r>
          </a:p>
        </p:txBody>
      </p:sp>
      <p:sp>
        <p:nvSpPr>
          <p:cNvPr id="116" name="Shape 116"/>
          <p:cNvSpPr/>
          <p:nvPr/>
        </p:nvSpPr>
        <p:spPr>
          <a:xfrm>
            <a:off x="4914900" y="3538950"/>
            <a:ext cx="3771900" cy="302895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117" name="Shape 117">
            <a:hlinkClick r:id="rId4"/>
          </p:cNvPr>
          <p:cNvSpPr/>
          <p:nvPr/>
        </p:nvSpPr>
        <p:spPr>
          <a:xfrm>
            <a:off x="237950" y="3059987"/>
            <a:ext cx="4677403" cy="3507912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buNone/>
            </a:pPr>
            <a:r>
              <a:rPr lang="en"/>
              <a:t>Simplified Acoustic Model</a:t>
            </a:r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marL="457200" lvl="0" indent="-419100" rtl="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/>
              <a:t>Only Compute Direct and Early response</a:t>
            </a:r>
          </a:p>
          <a:p>
            <a:pPr marL="914400" lvl="1" indent="-381000" rtl="0">
              <a:buClr>
                <a:srgbClr val="000000"/>
              </a:buClr>
              <a:buSzPct val="80000"/>
              <a:buFont typeface="Courier New"/>
              <a:buChar char="o"/>
            </a:pPr>
            <a:r>
              <a:rPr lang="en"/>
              <a:t>Ignore late</a:t>
            </a:r>
          </a:p>
          <a:p>
            <a:endParaRPr lang="en"/>
          </a:p>
          <a:p>
            <a:pPr marL="457200" lvl="0" indent="-419100" rtl="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/>
              <a:t>Assume Rigidity of Surfaces</a:t>
            </a:r>
          </a:p>
          <a:p>
            <a:pPr marL="914400" lvl="1" indent="-381000" rtl="0">
              <a:buClr>
                <a:srgbClr val="000000"/>
              </a:buClr>
              <a:buSzPct val="80000"/>
              <a:buFont typeface="Courier New"/>
              <a:buChar char="o"/>
            </a:pPr>
            <a:r>
              <a:rPr lang="en"/>
              <a:t>Ignore resonance</a:t>
            </a:r>
          </a:p>
          <a:p>
            <a:endParaRPr lang="en"/>
          </a:p>
          <a:p>
            <a:pPr marL="457200" lvl="0" indent="-419100" rtl="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/>
              <a:t>Only Calculate Specular Reflections</a:t>
            </a:r>
          </a:p>
          <a:p>
            <a:pPr marL="914400" lvl="1" indent="-381000" rtl="0">
              <a:buClr>
                <a:srgbClr val="000000"/>
              </a:buClr>
              <a:buSzPct val="80000"/>
              <a:buFont typeface="Courier New"/>
              <a:buChar char="o"/>
            </a:pPr>
            <a:r>
              <a:rPr lang="en"/>
              <a:t>Ignore diffuse reflections, diffraction, transmission...</a:t>
            </a:r>
          </a:p>
          <a:p>
            <a:endParaRPr lang="en"/>
          </a:p>
          <a:p>
            <a:pPr marL="457200" lvl="0" indent="-419100" rtl="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/>
              <a:t>Piecewise Planar Environment Model</a:t>
            </a:r>
          </a:p>
          <a:p>
            <a:pPr marL="914400" lvl="1" indent="-381000" rtl="0">
              <a:buClr>
                <a:srgbClr val="000000"/>
              </a:buClr>
              <a:buSzPct val="80000"/>
              <a:buFont typeface="Courier New"/>
              <a:buChar char="o"/>
            </a:pPr>
            <a:r>
              <a:rPr lang="en"/>
              <a:t>May have other restrictions:  Convexity, etc.</a:t>
            </a:r>
          </a:p>
          <a:p>
            <a:endParaRPr lang="en"/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buNone/>
            </a:pPr>
            <a:r>
              <a:rPr lang="en"/>
              <a:t>Image Source Method</a:t>
            </a:r>
          </a:p>
        </p:txBody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765900" cy="24549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lvl="0">
              <a:buNone/>
            </a:pPr>
            <a:r>
              <a:rPr lang="en"/>
              <a:t>Only consider direct paths, create Virtual Sources for specular reflection paths</a:t>
            </a:r>
          </a:p>
        </p:txBody>
      </p:sp>
      <p:sp>
        <p:nvSpPr>
          <p:cNvPr id="130" name="Shape 130"/>
          <p:cNvSpPr/>
          <p:nvPr/>
        </p:nvSpPr>
        <p:spPr>
          <a:xfrm>
            <a:off x="4167950" y="1389891"/>
            <a:ext cx="4622770" cy="490837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buNone/>
            </a:pPr>
            <a:r>
              <a:rPr lang="en"/>
              <a:t>Creating Virtual Sources (VS)</a:t>
            </a:r>
          </a:p>
        </p:txBody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440999" cy="4271099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marL="457200" lvl="0" indent="-419100" rtl="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/>
              <a:t>Reflect sources across geometry</a:t>
            </a:r>
          </a:p>
          <a:p>
            <a:endParaRPr lang="en"/>
          </a:p>
          <a:p>
            <a:pPr marL="457200" lvl="0" indent="-419100" rtl="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/>
              <a:t>Must recursively reflect each new Virtual Source</a:t>
            </a:r>
          </a:p>
          <a:p>
            <a:pPr marL="914400" lvl="1" indent="-381000" rtl="0">
              <a:buClr>
                <a:srgbClr val="000000"/>
              </a:buClr>
              <a:buSzPct val="80000"/>
              <a:buFont typeface="Courier New"/>
              <a:buChar char="o"/>
            </a:pPr>
            <a:r>
              <a:rPr lang="en"/>
              <a:t>Bound by order or distance</a:t>
            </a:r>
          </a:p>
          <a:p>
            <a:endParaRPr lang="en"/>
          </a:p>
        </p:txBody>
      </p:sp>
      <p:sp>
        <p:nvSpPr>
          <p:cNvPr id="137" name="Shape 137"/>
          <p:cNvSpPr/>
          <p:nvPr/>
        </p:nvSpPr>
        <p:spPr>
          <a:xfrm>
            <a:off x="4063387" y="671648"/>
            <a:ext cx="4855253" cy="578380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buNone/>
            </a:pPr>
            <a:r>
              <a:rPr lang="en"/>
              <a:t>Simple Case -- Rectangular Room</a:t>
            </a:r>
          </a:p>
        </p:txBody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13176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marL="457200" lvl="0" indent="-419100" rtl="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/>
              <a:t>Recursively reflect source across room walls</a:t>
            </a:r>
          </a:p>
          <a:p>
            <a:pPr marL="457200" lvl="0" indent="-419100" rtl="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/>
              <a:t>Results in regular lattice of Virtual Sources</a:t>
            </a:r>
          </a:p>
          <a:p>
            <a:endParaRPr lang="en"/>
          </a:p>
        </p:txBody>
      </p:sp>
      <p:sp>
        <p:nvSpPr>
          <p:cNvPr id="144" name="Shape 144"/>
          <p:cNvSpPr/>
          <p:nvPr/>
        </p:nvSpPr>
        <p:spPr>
          <a:xfrm>
            <a:off x="1070809" y="2051446"/>
            <a:ext cx="7002381" cy="525172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/>
        </p:nvSpPr>
        <p:spPr>
          <a:xfrm>
            <a:off x="1861991" y="939262"/>
            <a:ext cx="9008178" cy="6756937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150" name="Shape 15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355299" cy="11430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buNone/>
            </a:pPr>
            <a:r>
              <a:rPr lang="en"/>
              <a:t>General Case -- Arbitrary Polyhedra</a:t>
            </a:r>
          </a:p>
        </p:txBody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287300" cy="3410999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marL="457200" lvl="0" indent="-419100" rtl="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/>
              <a:t>Math:</a:t>
            </a:r>
          </a:p>
          <a:p>
            <a:pPr marL="914400" lvl="1" indent="-381000" rtl="0">
              <a:buClr>
                <a:srgbClr val="000000"/>
              </a:buClr>
              <a:buSzPct val="80000"/>
              <a:buFont typeface="Courier New"/>
              <a:buChar char="o"/>
            </a:pPr>
            <a:r>
              <a:rPr lang="en"/>
              <a:t>d = p - </a:t>
            </a:r>
            <a:r>
              <a:rPr lang="en" b="1"/>
              <a:t>P</a:t>
            </a:r>
            <a:r>
              <a:rPr lang="en"/>
              <a:t> * </a:t>
            </a:r>
            <a:r>
              <a:rPr lang="en" b="1"/>
              <a:t>n</a:t>
            </a:r>
          </a:p>
          <a:p>
            <a:pPr marL="914400" lvl="1" indent="-381000" rtl="0">
              <a:buClr>
                <a:srgbClr val="000000"/>
              </a:buClr>
              <a:buSzPct val="80000"/>
              <a:buFont typeface="Courier New"/>
              <a:buChar char="o"/>
            </a:pPr>
            <a:r>
              <a:rPr lang="en" b="1"/>
              <a:t>R</a:t>
            </a:r>
            <a:r>
              <a:rPr lang="en"/>
              <a:t> = </a:t>
            </a:r>
            <a:r>
              <a:rPr lang="en" b="1"/>
              <a:t>P </a:t>
            </a:r>
            <a:r>
              <a:rPr lang="en"/>
              <a:t>+ 2d</a:t>
            </a:r>
            <a:r>
              <a:rPr lang="en" b="1"/>
              <a:t>n</a:t>
            </a:r>
          </a:p>
          <a:p>
            <a:endParaRPr lang="en" b="1"/>
          </a:p>
          <a:p>
            <a:pPr marL="457200" lvl="0" indent="-419100" rtl="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/>
              <a:t>Not all Virtual Sources are valid!</a:t>
            </a:r>
          </a:p>
          <a:p>
            <a:pPr marL="914400" lvl="1" indent="-381000" rtl="0">
              <a:buClr>
                <a:srgbClr val="000000"/>
              </a:buClr>
              <a:buSzPct val="80000"/>
              <a:buFont typeface="Courier New"/>
              <a:buChar char="o"/>
            </a:pPr>
            <a:r>
              <a:rPr lang="en"/>
              <a:t>Validity and Visibility!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buNone/>
            </a:pPr>
            <a:r>
              <a:rPr lang="en"/>
              <a:t>Validity Check</a:t>
            </a:r>
          </a:p>
        </p:txBody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75299" cy="22212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marL="457200" lvl="0" indent="-419100" rtl="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/>
              <a:t>Treat walls as 1-sided mirrors</a:t>
            </a:r>
          </a:p>
          <a:p>
            <a:pPr marL="914400" lvl="1" indent="-381000" rtl="0">
              <a:buClr>
                <a:srgbClr val="000000"/>
              </a:buClr>
              <a:buSzPct val="80000"/>
              <a:buFont typeface="Courier New"/>
              <a:buChar char="o"/>
            </a:pPr>
            <a:r>
              <a:rPr lang="en"/>
              <a:t>Only reflect across front face</a:t>
            </a:r>
          </a:p>
          <a:p>
            <a:endParaRPr lang="en"/>
          </a:p>
          <a:p>
            <a:pPr marL="457200" lvl="0" indent="-419100" rtl="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/>
              <a:t>Toss out invalid sources</a:t>
            </a:r>
          </a:p>
        </p:txBody>
      </p:sp>
      <p:sp>
        <p:nvSpPr>
          <p:cNvPr id="158" name="Shape 158"/>
          <p:cNvSpPr/>
          <p:nvPr/>
        </p:nvSpPr>
        <p:spPr>
          <a:xfrm>
            <a:off x="1804589" y="1332767"/>
            <a:ext cx="7360430" cy="552273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buNone/>
            </a:pPr>
            <a:r>
              <a:rPr lang="en"/>
              <a:t>Acoustics</a:t>
            </a:r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912599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lvl="0" rtl="0">
              <a:buNone/>
            </a:pPr>
            <a:r>
              <a:rPr lang="en"/>
              <a:t>The spatial effects on sound</a:t>
            </a:r>
          </a:p>
        </p:txBody>
      </p:sp>
      <p:sp>
        <p:nvSpPr>
          <p:cNvPr id="31" name="Shape 31">
            <a:hlinkClick r:id="rId3"/>
          </p:cNvPr>
          <p:cNvSpPr/>
          <p:nvPr/>
        </p:nvSpPr>
        <p:spPr>
          <a:xfrm>
            <a:off x="457200" y="3084834"/>
            <a:ext cx="4136033" cy="3102263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id="32" name="Shape 32">
            <a:hlinkClick r:id="rId5"/>
          </p:cNvPr>
          <p:cNvSpPr/>
          <p:nvPr/>
        </p:nvSpPr>
        <p:spPr>
          <a:xfrm>
            <a:off x="4583305" y="3084834"/>
            <a:ext cx="4103494" cy="3078204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buNone/>
            </a:pPr>
            <a:r>
              <a:rPr lang="en"/>
              <a:t>Visibility Check</a:t>
            </a:r>
          </a:p>
        </p:txBody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5005200" cy="4430399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marL="457200" lvl="0" indent="-419100" rtl="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/>
              <a:t>Most complicated check</a:t>
            </a:r>
          </a:p>
          <a:p>
            <a:endParaRPr lang="en"/>
          </a:p>
          <a:p>
            <a:pPr marL="457200" lvl="0" indent="-419100" rtl="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/>
              <a:t>Can a specific listener 'see' a source?</a:t>
            </a:r>
          </a:p>
          <a:p>
            <a:endParaRPr lang="en"/>
          </a:p>
          <a:p>
            <a:pPr marL="457200" lvl="0" indent="-41910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/>
              <a:t>Must still reflect 'invisible' sources to create new Virtual Sources</a:t>
            </a: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 lvl="0" rtl="0">
              <a:buNone/>
            </a:pPr>
            <a:r>
              <a:rPr lang="en"/>
              <a:t>Visibility Check -- Simple Case</a:t>
            </a:r>
          </a:p>
        </p:txBody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15264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marL="457200" lvl="0" indent="-419100" rtl="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/>
              <a:t>First Order VS:</a:t>
            </a:r>
          </a:p>
          <a:p>
            <a:pPr marL="914400" lvl="1" indent="-381000" rtl="0">
              <a:buClr>
                <a:srgbClr val="000000"/>
              </a:buClr>
              <a:buSzPct val="80000"/>
              <a:buFont typeface="Courier New"/>
              <a:buChar char="o"/>
            </a:pPr>
            <a:r>
              <a:rPr lang="en"/>
              <a:t>Segment between source and receiver intersects reflecting polygon</a:t>
            </a:r>
          </a:p>
        </p:txBody>
      </p:sp>
      <p:sp>
        <p:nvSpPr>
          <p:cNvPr id="171" name="Shape 171"/>
          <p:cNvSpPr/>
          <p:nvPr/>
        </p:nvSpPr>
        <p:spPr>
          <a:xfrm>
            <a:off x="0" y="228600"/>
            <a:ext cx="91440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buNone/>
            </a:pPr>
            <a:r>
              <a:rPr lang="en"/>
              <a:t>Visibility Check -- General Case</a:t>
            </a:r>
          </a:p>
        </p:txBody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16125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marL="457200" lvl="0" indent="-419100" rtl="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/>
              <a:t>Higher Order VS:</a:t>
            </a:r>
          </a:p>
          <a:p>
            <a:pPr marL="914400" lvl="1" indent="-381000">
              <a:buClr>
                <a:srgbClr val="000000"/>
              </a:buClr>
              <a:buSzPct val="80000"/>
              <a:buFont typeface="Courier New"/>
              <a:buChar char="o"/>
            </a:pPr>
            <a:r>
              <a:rPr lang="en"/>
              <a:t>Must check every reflecting surface to ensure visibility</a:t>
            </a:r>
          </a:p>
        </p:txBody>
      </p:sp>
      <p:sp>
        <p:nvSpPr>
          <p:cNvPr id="178" name="Shape 178"/>
          <p:cNvSpPr/>
          <p:nvPr/>
        </p:nvSpPr>
        <p:spPr>
          <a:xfrm>
            <a:off x="-258355" y="2746880"/>
            <a:ext cx="5482466" cy="4111873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179" name="Shape 179"/>
          <p:cNvSpPr/>
          <p:nvPr/>
        </p:nvSpPr>
        <p:spPr>
          <a:xfrm>
            <a:off x="3733800" y="2750000"/>
            <a:ext cx="5475064" cy="4107999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buNone/>
            </a:pPr>
            <a:r>
              <a:rPr lang="en"/>
              <a:t>Obstructions</a:t>
            </a:r>
          </a:p>
        </p:txBody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1808099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marL="457200" lvl="0" indent="-419100" rtl="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/>
              <a:t>Must consider if environment is non-convex</a:t>
            </a:r>
          </a:p>
          <a:p>
            <a:pPr marL="914400" lvl="1" indent="-381000" rtl="0">
              <a:buClr>
                <a:srgbClr val="000000"/>
              </a:buClr>
              <a:buSzPct val="80000"/>
              <a:buFont typeface="Courier New"/>
              <a:buChar char="o"/>
            </a:pPr>
            <a:r>
              <a:rPr lang="en"/>
              <a:t>Flag edges as 'obstructing'</a:t>
            </a:r>
          </a:p>
          <a:p>
            <a:pPr marL="914400" lvl="1" indent="-381000">
              <a:buClr>
                <a:srgbClr val="000000"/>
              </a:buClr>
              <a:buSzPct val="80000"/>
              <a:buFont typeface="Courier New"/>
              <a:buChar char="o"/>
            </a:pPr>
            <a:r>
              <a:rPr lang="en"/>
              <a:t>Check these edges for occlusion when adding sound components</a:t>
            </a:r>
          </a:p>
        </p:txBody>
      </p:sp>
      <p:sp>
        <p:nvSpPr>
          <p:cNvPr id="186" name="Shape 186"/>
          <p:cNvSpPr/>
          <p:nvPr/>
        </p:nvSpPr>
        <p:spPr>
          <a:xfrm>
            <a:off x="1813041" y="3027300"/>
            <a:ext cx="5517916" cy="363830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cxnSp>
        <p:nvCxnSpPr>
          <p:cNvPr id="187" name="Shape 187"/>
          <p:cNvCxnSpPr/>
          <p:nvPr/>
        </p:nvCxnSpPr>
        <p:spPr>
          <a:xfrm>
            <a:off x="1839950" y="3984025"/>
            <a:ext cx="2393999" cy="669000"/>
          </a:xfrm>
          <a:prstGeom prst="straightConnector1">
            <a:avLst/>
          </a:prstGeom>
          <a:noFill/>
          <a:ln w="19050" cap="flat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88" name="Shape 188"/>
          <p:cNvCxnSpPr/>
          <p:nvPr/>
        </p:nvCxnSpPr>
        <p:spPr>
          <a:xfrm>
            <a:off x="2628900" y="4805375"/>
            <a:ext cx="1528799" cy="128699"/>
          </a:xfrm>
          <a:prstGeom prst="straightConnector1">
            <a:avLst/>
          </a:prstGeom>
          <a:noFill/>
          <a:ln w="19050" cap="flat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89" name="Shape 189"/>
          <p:cNvCxnSpPr/>
          <p:nvPr/>
        </p:nvCxnSpPr>
        <p:spPr>
          <a:xfrm rot="10800000" flipH="1">
            <a:off x="4129100" y="4662649"/>
            <a:ext cx="114300" cy="285600"/>
          </a:xfrm>
          <a:prstGeom prst="straightConnector1">
            <a:avLst/>
          </a:prstGeom>
          <a:noFill/>
          <a:ln w="19050" cap="flat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buNone/>
            </a:pPr>
            <a:r>
              <a:rPr lang="en"/>
              <a:t>Image Source -- Complexity</a:t>
            </a:r>
          </a:p>
        </p:txBody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3787799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lvl="0" rtl="0">
              <a:buNone/>
            </a:pPr>
            <a:r>
              <a:rPr lang="en"/>
              <a:t>| VS | = N</a:t>
            </a:r>
            <a:r>
              <a:rPr lang="en" baseline="30000"/>
              <a:t>k</a:t>
            </a:r>
            <a:r>
              <a:rPr lang="en"/>
              <a:t> </a:t>
            </a:r>
          </a:p>
          <a:p>
            <a:pPr marL="457200" lvl="0" indent="-419100" rtl="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/>
              <a:t>N - number of polygons in scene</a:t>
            </a:r>
          </a:p>
          <a:p>
            <a:pPr marL="457200" lvl="0" indent="-419100" rtl="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/>
              <a:t>k - order of VS recursion</a:t>
            </a:r>
          </a:p>
          <a:p>
            <a:endParaRPr lang="en"/>
          </a:p>
          <a:p>
            <a:pPr lvl="0" rtl="0">
              <a:buNone/>
            </a:pPr>
            <a:r>
              <a:rPr lang="en"/>
              <a:t>Can be precomputed!</a:t>
            </a:r>
          </a:p>
          <a:p>
            <a:pPr marL="457200" lvl="0" indent="-41910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/>
              <a:t>Assuming sources don't move</a:t>
            </a:r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 lvl="0" rtl="0">
              <a:buNone/>
            </a:pPr>
            <a:r>
              <a:rPr lang="en"/>
              <a:t>Ray Tracing -- Just like Graphics!</a:t>
            </a:r>
          </a:p>
        </p:txBody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12651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marL="457200" lvl="0" indent="-419100" rtl="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/>
              <a:t>Treat waves as rays and sum contributions</a:t>
            </a:r>
          </a:p>
        </p:txBody>
      </p:sp>
      <p:sp>
        <p:nvSpPr>
          <p:cNvPr id="202" name="Shape 202"/>
          <p:cNvSpPr/>
          <p:nvPr/>
        </p:nvSpPr>
        <p:spPr>
          <a:xfrm>
            <a:off x="260575" y="3299956"/>
            <a:ext cx="4390931" cy="2925093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203" name="Shape 203"/>
          <p:cNvSpPr/>
          <p:nvPr/>
        </p:nvSpPr>
        <p:spPr>
          <a:xfrm>
            <a:off x="4848131" y="3317004"/>
            <a:ext cx="4097896" cy="2890997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 lvl="0" rtl="0">
              <a:buNone/>
            </a:pPr>
            <a:r>
              <a:rPr lang="en"/>
              <a:t>Ray Tracing -- Source</a:t>
            </a:r>
          </a:p>
        </p:txBody>
      </p:sp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1382999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marL="457200" lvl="0" indent="-419100" rtl="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/>
              <a:t>Treat sound source as point and uniformly cast finite rays</a:t>
            </a:r>
          </a:p>
          <a:p>
            <a:endParaRPr lang="en"/>
          </a:p>
        </p:txBody>
      </p:sp>
      <p:sp>
        <p:nvSpPr>
          <p:cNvPr id="210" name="Shape 210"/>
          <p:cNvSpPr/>
          <p:nvPr/>
        </p:nvSpPr>
        <p:spPr>
          <a:xfrm>
            <a:off x="-832525" y="1876897"/>
            <a:ext cx="7117584" cy="533784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211" name="Shape 211"/>
          <p:cNvSpPr/>
          <p:nvPr/>
        </p:nvSpPr>
        <p:spPr>
          <a:xfrm>
            <a:off x="2624675" y="1417637"/>
            <a:ext cx="9144000" cy="68580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 lvl="0" rtl="0">
              <a:buNone/>
            </a:pPr>
            <a:r>
              <a:rPr lang="en"/>
              <a:t>Ray Tracing -- Receiver</a:t>
            </a:r>
          </a:p>
        </p:txBody>
      </p:sp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13293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marL="457200" lvl="0" indent="-419100" rtl="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/>
              <a:t>Treat receivers as spheres</a:t>
            </a:r>
          </a:p>
          <a:p>
            <a:pPr marL="914400" lvl="1" indent="-381000" rtl="0">
              <a:buClr>
                <a:srgbClr val="000000"/>
              </a:buClr>
              <a:buSzPct val="80000"/>
              <a:buFont typeface="Courier New"/>
              <a:buChar char="o"/>
            </a:pPr>
            <a:r>
              <a:rPr lang="en"/>
              <a:t>Impossible for rays to hit points!</a:t>
            </a:r>
          </a:p>
        </p:txBody>
      </p:sp>
      <p:sp>
        <p:nvSpPr>
          <p:cNvPr id="218" name="Shape 218"/>
          <p:cNvSpPr/>
          <p:nvPr/>
        </p:nvSpPr>
        <p:spPr>
          <a:xfrm>
            <a:off x="908222" y="2166031"/>
            <a:ext cx="7327554" cy="549629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 lvl="0" rtl="0">
              <a:buNone/>
            </a:pPr>
            <a:r>
              <a:rPr lang="en"/>
              <a:t>Receiver Size: Design Tradeoff</a:t>
            </a:r>
          </a:p>
        </p:txBody>
      </p:sp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826100" cy="49677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lvl="0" rtl="0">
              <a:buNone/>
            </a:pPr>
            <a:r>
              <a:rPr lang="en"/>
              <a:t>Too Large:</a:t>
            </a:r>
          </a:p>
          <a:p>
            <a:pPr marL="457200" lvl="0" indent="-419100" rtl="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/>
              <a:t>Creates 'shadows', occluding receivers further away</a:t>
            </a:r>
          </a:p>
          <a:p>
            <a:endParaRPr lang="en"/>
          </a:p>
          <a:p>
            <a:endParaRPr lang="en"/>
          </a:p>
          <a:p>
            <a:pPr lvl="0" rtl="0">
              <a:buNone/>
            </a:pPr>
            <a:r>
              <a:rPr lang="en"/>
              <a:t>Too Small:</a:t>
            </a:r>
          </a:p>
          <a:p>
            <a:pPr marL="457200" lvl="0" indent="-419100" rtl="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/>
              <a:t>Unlikely to be hit by rays</a:t>
            </a:r>
          </a:p>
          <a:p>
            <a:endParaRPr lang="en"/>
          </a:p>
        </p:txBody>
      </p:sp>
      <p:sp>
        <p:nvSpPr>
          <p:cNvPr id="225" name="Shape 225"/>
          <p:cNvSpPr/>
          <p:nvPr/>
        </p:nvSpPr>
        <p:spPr>
          <a:xfrm>
            <a:off x="4365038" y="1262412"/>
            <a:ext cx="4567286" cy="342546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226" name="Shape 226"/>
          <p:cNvSpPr/>
          <p:nvPr/>
        </p:nvSpPr>
        <p:spPr>
          <a:xfrm>
            <a:off x="3516134" y="2689900"/>
            <a:ext cx="5170665" cy="3877999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232" name="Shape 23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buNone/>
            </a:pPr>
            <a:r>
              <a:rPr lang="en"/>
              <a:t>Multiple Reflection Types</a:t>
            </a:r>
          </a:p>
        </p:txBody>
      </p:sp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495680" y="1347082"/>
            <a:ext cx="6846600" cy="2230499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lvl="0" rtl="0">
              <a:buNone/>
            </a:pPr>
            <a:r>
              <a:rPr lang="en"/>
              <a:t>Can consider diffuse, specular, transmission, etc.</a:t>
            </a:r>
          </a:p>
          <a:p>
            <a:pPr marL="1828800" lvl="0" indent="-419100" rtl="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/>
              <a:t>Can't split, too many rays</a:t>
            </a:r>
          </a:p>
          <a:p>
            <a:pPr marL="1828800" lvl="0" indent="-41910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/>
              <a:t>Do so stochastically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3938075" y="1667698"/>
            <a:ext cx="5323304" cy="2113203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buNone/>
            </a:pPr>
            <a:r>
              <a:rPr lang="en"/>
              <a:t>Why Model Acoustics?</a:t>
            </a:r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5074200" cy="11160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lvl="0" rtl="0">
              <a:buNone/>
            </a:pPr>
            <a:r>
              <a:rPr lang="en"/>
              <a:t>Model acoustics of existing or  future architecture (offline)</a:t>
            </a:r>
          </a:p>
          <a:p>
            <a:endParaRPr lang="en"/>
          </a:p>
        </p:txBody>
      </p:sp>
      <p:sp>
        <p:nvSpPr>
          <p:cNvPr id="40" name="Shape 40"/>
          <p:cNvSpPr/>
          <p:nvPr/>
        </p:nvSpPr>
        <p:spPr>
          <a:xfrm>
            <a:off x="4397857" y="3989574"/>
            <a:ext cx="3364336" cy="2532068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id="41" name="Shape 41"/>
          <p:cNvSpPr txBox="1"/>
          <p:nvPr/>
        </p:nvSpPr>
        <p:spPr>
          <a:xfrm>
            <a:off x="410800" y="3897630"/>
            <a:ext cx="3916200" cy="1614899"/>
          </a:xfrm>
          <a:prstGeom prst="rect">
            <a:avLst/>
          </a:prstGeom>
          <a:noFill/>
        </p:spPr>
        <p:txBody>
          <a:bodyPr lIns="91425" tIns="91425" rIns="91425" bIns="91425" anchor="t" anchorCtr="0">
            <a:spAutoFit/>
          </a:bodyPr>
          <a:lstStyle/>
          <a:p>
            <a:pPr lvl="0">
              <a:buNone/>
            </a:pPr>
            <a:r>
              <a:rPr lang="en" sz="3000"/>
              <a:t>Increase immersion in Virtual Environments (real-time)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 lvl="0" rtl="0">
              <a:buNone/>
            </a:pPr>
            <a:r>
              <a:rPr lang="en"/>
              <a:t>Ray Tracing Issues</a:t>
            </a:r>
          </a:p>
        </p:txBody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1587899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lvl="0" rtl="0">
              <a:buNone/>
            </a:pPr>
            <a:r>
              <a:rPr lang="en"/>
              <a:t>May miss sound paths!</a:t>
            </a:r>
          </a:p>
          <a:p>
            <a:pPr marL="457200" lvl="0" indent="-419100" rtl="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/>
              <a:t>Can't tell if missing</a:t>
            </a:r>
          </a:p>
        </p:txBody>
      </p:sp>
      <p:sp>
        <p:nvSpPr>
          <p:cNvPr id="240" name="Shape 240"/>
          <p:cNvSpPr/>
          <p:nvPr/>
        </p:nvSpPr>
        <p:spPr>
          <a:xfrm>
            <a:off x="2194925" y="3017212"/>
            <a:ext cx="4754150" cy="356561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buNone/>
            </a:pPr>
            <a:r>
              <a:rPr lang="en"/>
              <a:t>Beam Tracing -- Also from Graphics</a:t>
            </a:r>
          </a:p>
        </p:txBody>
      </p:sp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566699" cy="2203199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marL="457200" lvl="0" indent="-419100" rtl="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/>
              <a:t>Replace rays with beams</a:t>
            </a:r>
          </a:p>
          <a:p>
            <a:pPr marL="914400" lvl="1" indent="-381000" rtl="0">
              <a:buClr>
                <a:srgbClr val="000000"/>
              </a:buClr>
              <a:buSzPct val="80000"/>
              <a:buFont typeface="Courier New"/>
              <a:buChar char="o"/>
            </a:pPr>
            <a:r>
              <a:rPr lang="en"/>
              <a:t>have cross sectional area</a:t>
            </a:r>
          </a:p>
          <a:p>
            <a:endParaRPr lang="en"/>
          </a:p>
          <a:p>
            <a:pPr marL="457200" lvl="0" indent="-41910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/>
              <a:t>Replace receiver spheres with points</a:t>
            </a:r>
          </a:p>
        </p:txBody>
      </p:sp>
      <p:sp>
        <p:nvSpPr>
          <p:cNvPr id="247" name="Shape 247"/>
          <p:cNvSpPr/>
          <p:nvPr/>
        </p:nvSpPr>
        <p:spPr>
          <a:xfrm>
            <a:off x="2969207" y="1816596"/>
            <a:ext cx="6355636" cy="461875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buNone/>
            </a:pPr>
            <a:r>
              <a:rPr lang="en"/>
              <a:t>Representing a Beam</a:t>
            </a:r>
          </a:p>
        </p:txBody>
      </p:sp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21039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marL="457200" lvl="0" indent="-419100" rtl="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/>
              <a:t>Set of expanding rays</a:t>
            </a:r>
          </a:p>
          <a:p>
            <a:endParaRPr lang="en"/>
          </a:p>
          <a:p>
            <a:pPr marL="457200" lvl="0" indent="-41910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/>
              <a:t>Share common origin</a:t>
            </a:r>
          </a:p>
        </p:txBody>
      </p:sp>
      <p:sp>
        <p:nvSpPr>
          <p:cNvPr id="254" name="Shape 254"/>
          <p:cNvSpPr/>
          <p:nvPr/>
        </p:nvSpPr>
        <p:spPr>
          <a:xfrm>
            <a:off x="1159038" y="2294499"/>
            <a:ext cx="6825922" cy="512089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/>
          <p:nvPr/>
        </p:nvSpPr>
        <p:spPr>
          <a:xfrm>
            <a:off x="3165325" y="1275669"/>
            <a:ext cx="6701567" cy="502738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260" name="Shape 26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buNone/>
            </a:pPr>
            <a:r>
              <a:rPr lang="en"/>
              <a:t>Intersecting a Beam</a:t>
            </a:r>
          </a:p>
        </p:txBody>
      </p:sp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629900" cy="44385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lvl="0" rtl="0">
              <a:buNone/>
            </a:pPr>
            <a:r>
              <a:rPr lang="en"/>
              <a:t>Beams are split on intersection:</a:t>
            </a:r>
          </a:p>
          <a:p>
            <a:pPr marL="457200" lvl="0" indent="-419100" rtl="0"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en"/>
              <a:t>Shadowed part becomes transmission beam</a:t>
            </a:r>
          </a:p>
          <a:p>
            <a:pPr marL="457200" lvl="0" indent="-419100" rtl="0"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en"/>
              <a:t>Reflection beam created</a:t>
            </a:r>
          </a:p>
          <a:p>
            <a:pPr marL="457200" lvl="0" indent="-419100" rtl="0"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en"/>
              <a:t>Remaining section is propagated</a:t>
            </a:r>
          </a:p>
          <a:p>
            <a:endParaRPr lang="en"/>
          </a:p>
        </p:txBody>
      </p:sp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buNone/>
            </a:pPr>
            <a:r>
              <a:rPr lang="en"/>
              <a:t>Benefits of Beams over Rays</a:t>
            </a:r>
          </a:p>
        </p:txBody>
      </p:sp>
      <p:sp>
        <p:nvSpPr>
          <p:cNvPr id="267" name="Shape 26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698700" cy="3447599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marL="457200" lvl="0" indent="-419100" rtl="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/>
              <a:t>Ignore tradeoff of receiver size</a:t>
            </a:r>
          </a:p>
          <a:p>
            <a:endParaRPr lang="en"/>
          </a:p>
          <a:p>
            <a:pPr marL="457200" lvl="0" indent="-41910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/>
              <a:t>Finite set of beams can fully cover space</a:t>
            </a:r>
          </a:p>
        </p:txBody>
      </p:sp>
      <p:sp>
        <p:nvSpPr>
          <p:cNvPr id="268" name="Shape 268"/>
          <p:cNvSpPr/>
          <p:nvPr/>
        </p:nvSpPr>
        <p:spPr>
          <a:xfrm>
            <a:off x="3683000" y="1346975"/>
            <a:ext cx="5045350" cy="504535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buNone/>
            </a:pPr>
            <a:r>
              <a:rPr lang="en"/>
              <a:t>Recent Work</a:t>
            </a:r>
          </a:p>
        </p:txBody>
      </p:sp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2284199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lvl="0" rtl="0">
              <a:buNone/>
            </a:pPr>
            <a:r>
              <a:rPr lang="en"/>
              <a:t>Realtime Ray and Beam Tracing</a:t>
            </a:r>
          </a:p>
          <a:p>
            <a:pPr marL="457200" lvl="0" indent="-419100" rtl="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/>
              <a:t>Some with GP-GPU acceleration</a:t>
            </a:r>
          </a:p>
          <a:p>
            <a:endParaRPr lang="en"/>
          </a:p>
          <a:p>
            <a:pPr lvl="0">
              <a:buNone/>
            </a:pPr>
            <a:r>
              <a:rPr lang="en"/>
              <a:t>Inclusion of Diffraction Simulation</a:t>
            </a:r>
          </a:p>
        </p:txBody>
      </p:sp>
      <p:sp>
        <p:nvSpPr>
          <p:cNvPr id="275" name="Shape 275"/>
          <p:cNvSpPr/>
          <p:nvPr/>
        </p:nvSpPr>
        <p:spPr>
          <a:xfrm>
            <a:off x="2319635" y="3754475"/>
            <a:ext cx="4504729" cy="295477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buNone/>
            </a:pPr>
            <a:r>
              <a:rPr lang="en"/>
              <a:t>Sources</a:t>
            </a:r>
          </a:p>
        </p:txBody>
      </p:sp>
      <p:sp>
        <p:nvSpPr>
          <p:cNvPr id="281" name="Shape 28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327499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marL="177800" lvl="0" indent="-16510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100" b="1"/>
              <a:t>Image method for efﬁciently simulating small-room acoustics.</a:t>
            </a:r>
          </a:p>
          <a:p>
            <a:pPr marL="914400" lvl="0" indent="-45720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100"/>
              <a:t>J. B. Allen and D. A. Berkley.</a:t>
            </a:r>
          </a:p>
          <a:p>
            <a:pPr marL="914400" lvl="0" indent="-45720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100"/>
              <a:t>The Journal of the Acoustical Society of America, 65(4):943–950, April 1979.</a:t>
            </a:r>
          </a:p>
          <a:p>
            <a:endParaRPr lang="en" sz="1100"/>
          </a:p>
          <a:p>
            <a:pPr marL="177800" lvl="0" indent="-16510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100" b="1"/>
              <a:t>Extension to the image model to arbitrary polyhedra.</a:t>
            </a:r>
          </a:p>
          <a:p>
            <a:pPr lvl="0" indent="45720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100"/>
              <a:t>J. Borish.</a:t>
            </a:r>
          </a:p>
          <a:p>
            <a:pPr lvl="0" indent="45720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100"/>
              <a:t>The Journal of the Acoustical Society of America, 75(6):1827–1836, June 1984.</a:t>
            </a:r>
          </a:p>
          <a:p>
            <a:endParaRPr lang="en" sz="1100"/>
          </a:p>
          <a:p>
            <a:pPr lvl="0" rtl="0">
              <a:buNone/>
            </a:pPr>
            <a:r>
              <a:rPr lang="en" sz="1100" b="1"/>
              <a:t>The early history of ray tracing in room acoustics.</a:t>
            </a:r>
          </a:p>
          <a:p>
            <a:pPr lvl="0" indent="45720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100"/>
              <a:t>P. Svensson.</a:t>
            </a:r>
          </a:p>
          <a:p>
            <a:pPr marL="45720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100"/>
              <a:t>Reﬂections on sound: In honour of Professor14 Emeritus Asbjørn Krokstad. Norwegian University of Science and Technology, 2008.</a:t>
            </a:r>
          </a:p>
          <a:p>
            <a:endParaRPr lang="en" sz="1100"/>
          </a:p>
          <a:p>
            <a:pPr lvl="0" rtl="0">
              <a:buNone/>
            </a:pPr>
            <a:r>
              <a:rPr lang="en" sz="1100" b="1"/>
              <a:t>A beam tracing approach to acoustic modeling for interactive virtual environments.</a:t>
            </a:r>
          </a:p>
          <a:p>
            <a:pPr lvl="0" indent="45720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100"/>
              <a:t>T. Funkhouser, I. Carlbom, G. Elko, G. Pingali, M. Sondhi, and J. West.</a:t>
            </a:r>
          </a:p>
          <a:p>
            <a:pPr lvl="0" indent="45720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100"/>
              <a:t>In Proc. of ACM SIGGRAPH, pages 21–32, 1998.</a:t>
            </a:r>
          </a:p>
          <a:p>
            <a:endParaRPr lang="en" sz="1100"/>
          </a:p>
          <a:p>
            <a:pPr lvl="0" rtl="0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None/>
            </a:pPr>
            <a:r>
              <a:rPr lang="en" sz="1100" b="1"/>
              <a:t>An Efficient Time-domain Solver for the Acoustic Wave Equation on Graphics Processors</a:t>
            </a:r>
          </a:p>
          <a:p>
            <a:pPr lvl="0" indent="45720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000" i="1"/>
              <a:t>Ravish Mehra, Nikunj Raghuvanshi, Lauri Savioja, Ming C. Lin, and Dinesh Manocha</a:t>
            </a:r>
          </a:p>
          <a:p>
            <a:endParaRPr lang="en" sz="1000" i="1"/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 lvl="0" rtl="0">
              <a:buNone/>
            </a:pPr>
            <a:r>
              <a:rPr lang="en"/>
              <a:t>Affected by Size and Shape of Space</a:t>
            </a:r>
          </a:p>
        </p:txBody>
      </p:sp>
      <p:sp>
        <p:nvSpPr>
          <p:cNvPr id="47" name="Shape 47"/>
          <p:cNvSpPr/>
          <p:nvPr/>
        </p:nvSpPr>
        <p:spPr>
          <a:xfrm>
            <a:off x="228600" y="1417637"/>
            <a:ext cx="4234608" cy="3176863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48" name="Shape 48"/>
          <p:cNvSpPr/>
          <p:nvPr/>
        </p:nvSpPr>
        <p:spPr>
          <a:xfrm>
            <a:off x="5097988" y="1417637"/>
            <a:ext cx="3588812" cy="3931251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id="49" name="Shape 49"/>
          <p:cNvSpPr/>
          <p:nvPr/>
        </p:nvSpPr>
        <p:spPr>
          <a:xfrm>
            <a:off x="4853661" y="3636745"/>
            <a:ext cx="4077465" cy="3055773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</p:sp>
      <p:sp>
        <p:nvSpPr>
          <p:cNvPr id="50" name="Shape 50"/>
          <p:cNvSpPr/>
          <p:nvPr/>
        </p:nvSpPr>
        <p:spPr>
          <a:xfrm>
            <a:off x="231919" y="3518783"/>
            <a:ext cx="4227968" cy="3173735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 lvl="0" rtl="0">
              <a:buNone/>
            </a:pPr>
            <a:r>
              <a:rPr lang="en"/>
              <a:t>Also Affected by Material's Stiffness</a:t>
            </a:r>
          </a:p>
        </p:txBody>
      </p:sp>
      <p:sp>
        <p:nvSpPr>
          <p:cNvPr id="56" name="Shape 56"/>
          <p:cNvSpPr/>
          <p:nvPr/>
        </p:nvSpPr>
        <p:spPr>
          <a:xfrm>
            <a:off x="4591675" y="1417637"/>
            <a:ext cx="4095124" cy="285582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57" name="Shape 57"/>
          <p:cNvSpPr/>
          <p:nvPr/>
        </p:nvSpPr>
        <p:spPr>
          <a:xfrm>
            <a:off x="4730271" y="4132118"/>
            <a:ext cx="3817931" cy="258605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id="58" name="Shape 58"/>
          <p:cNvSpPr/>
          <p:nvPr/>
        </p:nvSpPr>
        <p:spPr>
          <a:xfrm>
            <a:off x="443272" y="1417637"/>
            <a:ext cx="3770450" cy="3304506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</p:sp>
      <p:sp>
        <p:nvSpPr>
          <p:cNvPr id="59" name="Shape 59"/>
          <p:cNvSpPr/>
          <p:nvPr/>
        </p:nvSpPr>
        <p:spPr>
          <a:xfrm>
            <a:off x="271442" y="4032849"/>
            <a:ext cx="3942280" cy="2685321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 lvl="0" rtl="0">
              <a:buNone/>
            </a:pPr>
            <a:r>
              <a:rPr lang="en"/>
              <a:t>Why? Sound is comprised of waves</a:t>
            </a:r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457200" y="1621675"/>
            <a:ext cx="8229600" cy="1887599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lvl="0" rtl="0">
              <a:buNone/>
            </a:pPr>
            <a:r>
              <a:rPr lang="en"/>
              <a:t>Similar to light:</a:t>
            </a:r>
          </a:p>
          <a:p>
            <a:pPr marL="457200" lvl="0" indent="-419100" rtl="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/>
              <a:t>Radiates outward from source</a:t>
            </a:r>
          </a:p>
          <a:p>
            <a:pPr marL="457200" lvl="0" indent="-419100" rtl="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/>
              <a:t>Can be absorbed or reflected by surfaces</a:t>
            </a:r>
          </a:p>
        </p:txBody>
      </p:sp>
      <p:sp>
        <p:nvSpPr>
          <p:cNvPr id="66" name="Shape 66"/>
          <p:cNvSpPr/>
          <p:nvPr/>
        </p:nvSpPr>
        <p:spPr>
          <a:xfrm>
            <a:off x="1619311" y="3509275"/>
            <a:ext cx="5905377" cy="277968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buNone/>
            </a:pPr>
            <a:r>
              <a:rPr lang="en"/>
              <a:t>Pressure Waves, not EM</a:t>
            </a:r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2080799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lvl="0" rtl="0">
              <a:buNone/>
            </a:pPr>
            <a:r>
              <a:rPr lang="en"/>
              <a:t>Different than light:</a:t>
            </a:r>
          </a:p>
          <a:p>
            <a:pPr marL="457200" lvl="0" indent="-419100" rtl="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/>
              <a:t>Travels much slower </a:t>
            </a:r>
          </a:p>
          <a:p>
            <a:pPr marL="914400" lvl="1" indent="-381000" rtl="0">
              <a:buClr>
                <a:srgbClr val="000000"/>
              </a:buClr>
              <a:buSzPct val="80000"/>
              <a:buFont typeface="Courier New"/>
              <a:buChar char="o"/>
            </a:pPr>
            <a:r>
              <a:rPr lang="en"/>
              <a:t>arrival times</a:t>
            </a:r>
          </a:p>
          <a:p>
            <a:pPr marL="457200" lvl="0" indent="-419100" rtl="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/>
              <a:t>Can cause surfaces to resonate</a:t>
            </a:r>
          </a:p>
          <a:p>
            <a:endParaRPr lang="en"/>
          </a:p>
        </p:txBody>
      </p:sp>
      <p:sp>
        <p:nvSpPr>
          <p:cNvPr id="73" name="Shape 73">
            <a:hlinkClick r:id="rId3"/>
          </p:cNvPr>
          <p:cNvSpPr/>
          <p:nvPr/>
        </p:nvSpPr>
        <p:spPr>
          <a:xfrm>
            <a:off x="4524775" y="3580311"/>
            <a:ext cx="4097558" cy="3074738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id="74" name="Shape 74">
            <a:hlinkClick r:id="rId5"/>
          </p:cNvPr>
          <p:cNvSpPr/>
          <p:nvPr/>
        </p:nvSpPr>
        <p:spPr>
          <a:xfrm>
            <a:off x="457200" y="3592635"/>
            <a:ext cx="4067575" cy="3050089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457200" y="3068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buNone/>
            </a:pPr>
            <a:r>
              <a:rPr lang="en"/>
              <a:t>Sound -- Coherent Waves</a:t>
            </a:r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1404599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lvl="0" rtl="0">
              <a:buNone/>
            </a:pPr>
            <a:r>
              <a:rPr lang="en"/>
              <a:t>Must consider wave phase</a:t>
            </a:r>
          </a:p>
          <a:p>
            <a:pPr marL="457200" lvl="0" indent="-41910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/>
              <a:t>phase cancellation can occur </a:t>
            </a:r>
          </a:p>
        </p:txBody>
      </p:sp>
      <p:sp>
        <p:nvSpPr>
          <p:cNvPr id="81" name="Shape 81"/>
          <p:cNvSpPr/>
          <p:nvPr/>
        </p:nvSpPr>
        <p:spPr>
          <a:xfrm>
            <a:off x="1607439" y="2797378"/>
            <a:ext cx="5929121" cy="356062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 lvl="0" rtl="0">
              <a:buNone/>
            </a:pPr>
            <a:r>
              <a:rPr lang="en"/>
              <a:t>Types of Reverberations</a:t>
            </a:r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19947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lvl="0" rtl="0">
              <a:buNone/>
            </a:pPr>
            <a:r>
              <a:rPr lang="en"/>
              <a:t>Direct - Line of sight sound</a:t>
            </a:r>
          </a:p>
          <a:p>
            <a:pPr lvl="0" rtl="0">
              <a:buNone/>
            </a:pPr>
            <a:r>
              <a:rPr lang="en"/>
              <a:t>Early - Blends with direct (within 50 - 80 ms)</a:t>
            </a:r>
          </a:p>
          <a:p>
            <a:pPr lvl="0" rtl="0">
              <a:buNone/>
            </a:pPr>
            <a:r>
              <a:rPr lang="en"/>
              <a:t>Late - Perceived as separate from direct</a:t>
            </a:r>
          </a:p>
        </p:txBody>
      </p:sp>
      <p:sp>
        <p:nvSpPr>
          <p:cNvPr id="88" name="Shape 88"/>
          <p:cNvSpPr/>
          <p:nvPr/>
        </p:nvSpPr>
        <p:spPr>
          <a:xfrm>
            <a:off x="2868699" y="3691480"/>
            <a:ext cx="3406601" cy="298004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891</Words>
  <Application>Microsoft Macintosh PowerPoint</Application>
  <PresentationFormat>On-screen Show (4:3)</PresentationFormat>
  <Paragraphs>169</Paragraphs>
  <Slides>36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Courier New</vt:lpstr>
      <vt:lpstr>Wingdings</vt:lpstr>
      <vt:lpstr>Arial</vt:lpstr>
      <vt:lpstr/>
      <vt:lpstr>Sound Propagation and Geometric Acoustics</vt:lpstr>
      <vt:lpstr>Acoustics</vt:lpstr>
      <vt:lpstr>Why Model Acoustics?</vt:lpstr>
      <vt:lpstr>Affected by Size and Shape of Space</vt:lpstr>
      <vt:lpstr>Also Affected by Material's Stiffness</vt:lpstr>
      <vt:lpstr>Why? Sound is comprised of waves</vt:lpstr>
      <vt:lpstr>Pressure Waves, not EM</vt:lpstr>
      <vt:lpstr>Sound -- Coherent Waves</vt:lpstr>
      <vt:lpstr>Types of Reverberations</vt:lpstr>
      <vt:lpstr>The Wave Equation</vt:lpstr>
      <vt:lpstr>Why so Expensive?</vt:lpstr>
      <vt:lpstr>Linear Equation -- Superposition</vt:lpstr>
      <vt:lpstr>Audio Convolution</vt:lpstr>
      <vt:lpstr>Simplified Acoustic Model</vt:lpstr>
      <vt:lpstr>Image Source Method</vt:lpstr>
      <vt:lpstr>Creating Virtual Sources (VS)</vt:lpstr>
      <vt:lpstr>Simple Case -- Rectangular Room</vt:lpstr>
      <vt:lpstr>General Case -- Arbitrary Polyhedra</vt:lpstr>
      <vt:lpstr>Validity Check</vt:lpstr>
      <vt:lpstr>Visibility Check</vt:lpstr>
      <vt:lpstr>Visibility Check -- Simple Case</vt:lpstr>
      <vt:lpstr>Visibility Check -- General Case</vt:lpstr>
      <vt:lpstr>Obstructions</vt:lpstr>
      <vt:lpstr>Image Source -- Complexity</vt:lpstr>
      <vt:lpstr>Ray Tracing -- Just like Graphics!</vt:lpstr>
      <vt:lpstr>Ray Tracing -- Source</vt:lpstr>
      <vt:lpstr>Ray Tracing -- Receiver</vt:lpstr>
      <vt:lpstr>Receiver Size: Design Tradeoff</vt:lpstr>
      <vt:lpstr>Multiple Reflection Types</vt:lpstr>
      <vt:lpstr>Ray Tracing Issues</vt:lpstr>
      <vt:lpstr>Beam Tracing -- Also from Graphics</vt:lpstr>
      <vt:lpstr>Representing a Beam</vt:lpstr>
      <vt:lpstr>Intersecting a Beam</vt:lpstr>
      <vt:lpstr>Benefits of Beams over Rays</vt:lpstr>
      <vt:lpstr>Recent Work</vt:lpstr>
      <vt:lpstr>Sources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Sound Propagation and Geometric Acoustics</dc:title>
  <cp:lastModifiedBy>Microsoft Office User</cp:lastModifiedBy>
  <cp:revision>2</cp:revision>
  <dcterms:modified xsi:type="dcterms:W3CDTF">2019-08-26T10:26:04Z</dcterms:modified>
</cp:coreProperties>
</file>