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2" r:id="rId3"/>
    <p:sldId id="257" r:id="rId4"/>
    <p:sldId id="265" r:id="rId5"/>
    <p:sldId id="266" r:id="rId6"/>
    <p:sldId id="263" r:id="rId7"/>
    <p:sldId id="264" r:id="rId8"/>
    <p:sldId id="272" r:id="rId9"/>
    <p:sldId id="270" r:id="rId10"/>
    <p:sldId id="267" r:id="rId11"/>
    <p:sldId id="268" r:id="rId12"/>
    <p:sldId id="274" r:id="rId13"/>
    <p:sldId id="276" r:id="rId14"/>
    <p:sldId id="277" r:id="rId15"/>
    <p:sldId id="278" r:id="rId16"/>
    <p:sldId id="279" r:id="rId17"/>
    <p:sldId id="282" r:id="rId18"/>
    <p:sldId id="283" r:id="rId19"/>
    <p:sldId id="281" r:id="rId20"/>
    <p:sldId id="269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96" y="-1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87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4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9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1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0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8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7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987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u6TL1LbsyQ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3d.com/cwr/steer/gdc99/" TargetMode="External"/><Relationship Id="rId4" Type="http://schemas.openxmlformats.org/officeDocument/2006/relationships/hyperlink" Target="http://www.red3d.com/cwr/papers/1987/boids.html" TargetMode="External"/><Relationship Id="rId5" Type="http://schemas.openxmlformats.org/officeDocument/2006/relationships/hyperlink" Target="http://repository.upenn.edu/cgi/viewcontent.cgi?article=1109&amp;context=ese_pap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ftology.com.au/voc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8nzhBCYDag&amp;t=10m45s" TargetMode="Externa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flocking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2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Vehicle Model</a:t>
            </a:r>
          </a:p>
          <a:p>
            <a:endParaRPr lang="en-US" dirty="0" smtClean="0"/>
          </a:p>
          <a:p>
            <a:r>
              <a:rPr lang="en-US" dirty="0" smtClean="0"/>
              <a:t>Non-</a:t>
            </a:r>
            <a:r>
              <a:rPr lang="en-US" dirty="0" err="1" smtClean="0"/>
              <a:t>holonomic</a:t>
            </a:r>
            <a:r>
              <a:rPr lang="en-US" dirty="0" smtClean="0"/>
              <a:t> motion constraint</a:t>
            </a:r>
          </a:p>
          <a:p>
            <a:pPr lvl="1"/>
            <a:r>
              <a:rPr lang="en-US" dirty="0" smtClean="0"/>
              <a:t>Simulated by restricting motion at low speeds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Forward integration to arrive at the next state</a:t>
            </a:r>
          </a:p>
          <a:p>
            <a:endParaRPr lang="en-US" dirty="0" smtClean="0"/>
          </a:p>
          <a:p>
            <a:r>
              <a:rPr lang="en-US" dirty="0" smtClean="0"/>
              <a:t>Different Models</a:t>
            </a:r>
          </a:p>
          <a:p>
            <a:pPr lvl="1"/>
            <a:r>
              <a:rPr lang="en-US" dirty="0" err="1" smtClean="0"/>
              <a:t>Boids</a:t>
            </a:r>
            <a:endParaRPr lang="en-US" dirty="0" smtClean="0"/>
          </a:p>
          <a:p>
            <a:pPr lvl="1"/>
            <a:r>
              <a:rPr lang="en-US" dirty="0" smtClean="0"/>
              <a:t>Simple Vehicle</a:t>
            </a:r>
          </a:p>
          <a:p>
            <a:pPr lvl="1"/>
            <a:r>
              <a:rPr lang="en-US" dirty="0" smtClean="0"/>
              <a:t>Simple Airplane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576" y="1866402"/>
            <a:ext cx="4800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Seeking</a:t>
            </a:r>
          </a:p>
          <a:p>
            <a:r>
              <a:rPr lang="en-US" dirty="0" smtClean="0"/>
              <a:t>Fleeing</a:t>
            </a:r>
          </a:p>
          <a:p>
            <a:r>
              <a:rPr lang="en-US" dirty="0" smtClean="0"/>
              <a:t>Pursuit</a:t>
            </a:r>
          </a:p>
          <a:p>
            <a:r>
              <a:rPr lang="en-US" dirty="0" smtClean="0"/>
              <a:t>Offset pursuit</a:t>
            </a:r>
          </a:p>
          <a:p>
            <a:r>
              <a:rPr lang="en-US" dirty="0" smtClean="0"/>
              <a:t>Arrival</a:t>
            </a:r>
          </a:p>
          <a:p>
            <a:r>
              <a:rPr lang="en-US" dirty="0" smtClean="0"/>
              <a:t>Obstacle avoidance</a:t>
            </a:r>
          </a:p>
          <a:p>
            <a:r>
              <a:rPr lang="en-US" dirty="0" smtClean="0"/>
              <a:t>Wandering</a:t>
            </a:r>
          </a:p>
          <a:p>
            <a:r>
              <a:rPr lang="en-US" dirty="0" smtClean="0"/>
              <a:t>Path following</a:t>
            </a:r>
          </a:p>
          <a:p>
            <a:r>
              <a:rPr lang="en-US" dirty="0" smtClean="0"/>
              <a:t>Wall following</a:t>
            </a:r>
          </a:p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Flow field following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Seeking</a:t>
            </a:r>
          </a:p>
          <a:p>
            <a:r>
              <a:rPr lang="en-US" dirty="0" smtClean="0"/>
              <a:t>Fleeing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Steer vector is the difference between</a:t>
            </a:r>
            <a:br>
              <a:rPr lang="en-US" dirty="0" smtClean="0"/>
            </a:br>
            <a:r>
              <a:rPr lang="en-US" dirty="0" smtClean="0"/>
              <a:t>desired velocity and current velocity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608" y="2591443"/>
            <a:ext cx="49434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Steering Behaviors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Pursuit</a:t>
            </a:r>
          </a:p>
          <a:p>
            <a:pPr lvl="1"/>
            <a:r>
              <a:rPr lang="en-US" dirty="0" smtClean="0"/>
              <a:t>Make a simple prediction about the future</a:t>
            </a:r>
            <a:br>
              <a:rPr lang="en-US" dirty="0" smtClean="0"/>
            </a:br>
            <a:r>
              <a:rPr lang="en-US" dirty="0" smtClean="0"/>
              <a:t>position of target and seek it</a:t>
            </a:r>
          </a:p>
          <a:p>
            <a:endParaRPr lang="en-US" dirty="0" smtClean="0"/>
          </a:p>
          <a:p>
            <a:r>
              <a:rPr lang="en-US" dirty="0" smtClean="0"/>
              <a:t>Evasion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481" y="1893801"/>
            <a:ext cx="4572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Offset Pursuit</a:t>
            </a:r>
          </a:p>
          <a:p>
            <a:pPr lvl="1"/>
            <a:r>
              <a:rPr lang="en-US" dirty="0" smtClean="0"/>
              <a:t>Birth of GTA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5550" y="1949278"/>
            <a:ext cx="4476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Arrival</a:t>
            </a:r>
          </a:p>
          <a:p>
            <a:pPr lvl="1"/>
            <a:r>
              <a:rPr lang="en-US" dirty="0" smtClean="0"/>
              <a:t>Clamp speed when close to target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Obstacle avoidance</a:t>
            </a:r>
          </a:p>
          <a:p>
            <a:pPr lvl="1"/>
            <a:r>
              <a:rPr lang="en-US" dirty="0" smtClean="0"/>
              <a:t>Simple model to detect future collisions</a:t>
            </a:r>
          </a:p>
          <a:p>
            <a:pPr lvl="1"/>
            <a:r>
              <a:rPr lang="en-US" dirty="0" smtClean="0"/>
              <a:t>Model obstacles as spheres or something simple</a:t>
            </a:r>
          </a:p>
          <a:p>
            <a:pPr lvl="1"/>
            <a:r>
              <a:rPr lang="en-US" dirty="0" smtClean="0"/>
              <a:t>Cull distant obstacles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red3d.com/cwr/steer/gdc99/figure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9" y="712470"/>
            <a:ext cx="4152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ed3d.com/cwr/steer/gdc99/figure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50" y="3582696"/>
            <a:ext cx="4152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Wander</a:t>
            </a:r>
          </a:p>
          <a:p>
            <a:pPr lvl="1"/>
            <a:r>
              <a:rPr lang="en-US" dirty="0" smtClean="0"/>
              <a:t>Change steering slightly each frame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2397" y="2071559"/>
            <a:ext cx="5562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Following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 change if within a radius of the path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Seek the projection </a:t>
            </a:r>
            <a:br>
              <a:rPr lang="en-US" dirty="0" smtClean="0"/>
            </a:br>
            <a:r>
              <a:rPr lang="en-US" dirty="0" smtClean="0"/>
              <a:t>of a future position onto the path</a:t>
            </a:r>
            <a:endParaRPr lang="en-US" dirty="0"/>
          </a:p>
        </p:txBody>
      </p:sp>
      <p:pic>
        <p:nvPicPr>
          <p:cNvPr id="1026" name="Picture 2" descr="http://www.red3d.com/cwr/steer/gdc99/figure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40" y="2265205"/>
            <a:ext cx="4152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3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Field Following</a:t>
            </a:r>
          </a:p>
        </p:txBody>
      </p:sp>
      <p:pic>
        <p:nvPicPr>
          <p:cNvPr id="3074" name="Picture 2" descr="http://www.red3d.com/cwr/steer/gdc99/figur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63" y="2431676"/>
            <a:ext cx="4152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0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Flocking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Separation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Cohesion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Alignment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794" y="1873532"/>
            <a:ext cx="2657429" cy="17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6086" y="2276871"/>
            <a:ext cx="2776152" cy="17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762" y="3786052"/>
            <a:ext cx="2760592" cy="192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https://www.youtube.com/watch?v=Mu6TL1LbsyQ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behavior switches</a:t>
            </a:r>
          </a:p>
          <a:p>
            <a:endParaRPr lang="en-US" dirty="0" smtClean="0"/>
          </a:p>
          <a:p>
            <a:r>
              <a:rPr lang="en-US" dirty="0" smtClean="0"/>
              <a:t>Behavior blending</a:t>
            </a:r>
          </a:p>
          <a:p>
            <a:pPr lvl="1"/>
            <a:r>
              <a:rPr lang="en-US" dirty="0" smtClean="0"/>
              <a:t>Sum results of behaviors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Rapid discrete behavior switches</a:t>
            </a:r>
          </a:p>
          <a:p>
            <a:pPr lvl="1"/>
            <a:r>
              <a:rPr lang="en-US" dirty="0" smtClean="0"/>
              <a:t>Prioritize behaviors</a:t>
            </a:r>
          </a:p>
          <a:p>
            <a:pPr lvl="1"/>
            <a:r>
              <a:rPr lang="en-US" dirty="0" smtClean="0"/>
              <a:t>Prioritized dithering (probabilistically)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741" y="1983710"/>
            <a:ext cx="4505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Softology</a:t>
            </a:r>
            <a:r>
              <a:rPr lang="en-US" dirty="0" smtClean="0"/>
              <a:t>: Visualizations of Chaos - </a:t>
            </a:r>
            <a:r>
              <a:rPr lang="en-US" dirty="0" smtClean="0">
                <a:hlinkClick r:id="rId2"/>
              </a:rPr>
              <a:t>http://softology.com.au/voc.htm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Steering Behaviors For Autonomous Characters - </a:t>
            </a:r>
            <a:r>
              <a:rPr lang="en-US" dirty="0" smtClean="0">
                <a:hlinkClick r:id="rId3"/>
              </a:rPr>
              <a:t>http://www.red3d.com/cwr/steer/gdc99/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Flocks, Herds, and Schools: A Distributed Behavioral Model - </a:t>
            </a:r>
            <a:r>
              <a:rPr lang="en-US" dirty="0" smtClean="0">
                <a:hlinkClick r:id="rId4"/>
              </a:rPr>
              <a:t>http://www.red3d.com/cwr/papers/1987/boids.html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Stable Flocking of Mobile Agents, Part I: Fixed Topology - </a:t>
            </a:r>
            <a:r>
              <a:rPr lang="en-US" dirty="0" smtClean="0">
                <a:hlinkClick r:id="rId5"/>
              </a:rPr>
              <a:t>http://repository.upenn.edu/cgi/viewcontent.cgi?article=1109&amp;context=ese_papers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0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Achieving lifelike visuals of the collective behavior of flocking</a:t>
            </a:r>
          </a:p>
          <a:p>
            <a:endParaRPr lang="en-US" dirty="0"/>
          </a:p>
          <a:p>
            <a:r>
              <a:rPr lang="en-US" dirty="0" smtClean="0"/>
              <a:t>Simple-to-model agents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.dailymail.co.uk/i/pix/2013/11/27/article-2514252-19A6D9E700000578-825_972x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41" y="3233737"/>
            <a:ext cx="5079974" cy="28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tream1.gifsoup.com/view8/4906256/boids-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5249" y="3352860"/>
            <a:ext cx="4437067" cy="2495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9571" y="5934973"/>
            <a:ext cx="3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</a:t>
            </a:r>
            <a:r>
              <a:rPr lang="en-US" dirty="0" err="1" smtClean="0"/>
              <a:t>Softology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9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r>
              <a:rPr lang="en-US" dirty="0" smtClean="0"/>
              <a:t> (Reynolds, 1987)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31" y="2680840"/>
            <a:ext cx="3971533" cy="25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1037" y="2662952"/>
            <a:ext cx="3755265" cy="2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3010" y="2698657"/>
            <a:ext cx="3410402" cy="23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Separation: 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Without Cohesion: 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Without Alignment: 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1394" y="1276864"/>
            <a:ext cx="2590726" cy="166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76" y="2991168"/>
            <a:ext cx="2449649" cy="15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0108" y="4659293"/>
            <a:ext cx="2224687" cy="15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9571" y="5934973"/>
            <a:ext cx="389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Batman Returns </a:t>
            </a:r>
            <a:r>
              <a:rPr lang="en-US" dirty="0" smtClean="0">
                <a:hlinkClick r:id="rId2"/>
              </a:rPr>
              <a:t>https://www.youtube.com/watch?v=S8nzhBCYDag&amp;t=10m45s</a:t>
            </a:r>
            <a:r>
              <a:rPr lang="en-US" dirty="0" smtClean="0"/>
              <a:t>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9676" y="1697957"/>
            <a:ext cx="6289555" cy="367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59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Little or no internal configuration details to maintain</a:t>
            </a:r>
          </a:p>
          <a:p>
            <a:pPr lvl="2">
              <a:buNone/>
            </a:pPr>
            <a:r>
              <a:rPr lang="en-US" dirty="0" smtClean="0"/>
              <a:t>        mass          	scalar</a:t>
            </a:r>
          </a:p>
          <a:p>
            <a:pPr lvl="2">
              <a:buNone/>
            </a:pPr>
            <a:r>
              <a:rPr lang="en-US" dirty="0" smtClean="0"/>
              <a:t>        position      	vector</a:t>
            </a:r>
          </a:p>
          <a:p>
            <a:pPr lvl="2">
              <a:buNone/>
            </a:pPr>
            <a:r>
              <a:rPr lang="en-US" dirty="0" smtClean="0"/>
              <a:t>        velocity      	vector</a:t>
            </a:r>
          </a:p>
          <a:p>
            <a:pPr lvl="2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max_force</a:t>
            </a:r>
            <a:r>
              <a:rPr lang="en-US" dirty="0" smtClean="0"/>
              <a:t>     	scalar</a:t>
            </a:r>
          </a:p>
          <a:p>
            <a:pPr lvl="2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max_speed</a:t>
            </a:r>
            <a:r>
              <a:rPr lang="en-US" dirty="0" smtClean="0"/>
              <a:t>     	scalar</a:t>
            </a:r>
          </a:p>
          <a:p>
            <a:pPr lvl="2">
              <a:buNone/>
            </a:pPr>
            <a:r>
              <a:rPr lang="en-US" dirty="0" smtClean="0"/>
              <a:t>        orientation   	N basis vectors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Some effects based on internal configuration can be simulated</a:t>
            </a:r>
          </a:p>
          <a:p>
            <a:pPr lvl="1"/>
            <a:r>
              <a:rPr lang="en-US" dirty="0" smtClean="0"/>
              <a:t>Banking:  set the </a:t>
            </a:r>
            <a:r>
              <a:rPr lang="en-US" i="1" dirty="0" smtClean="0"/>
              <a:t>up</a:t>
            </a:r>
            <a:r>
              <a:rPr lang="en-US" dirty="0" smtClean="0"/>
              <a:t> direction to be a weighted sum of gravitational and steering accelerations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other effects can also be simulated cheaply</a:t>
            </a:r>
          </a:p>
          <a:p>
            <a:pPr lvl="1"/>
            <a:r>
              <a:rPr lang="en-US" dirty="0" smtClean="0"/>
              <a:t>Drag (</a:t>
            </a:r>
            <a:r>
              <a:rPr lang="en-US" dirty="0" err="1" smtClean="0"/>
              <a:t>max_speed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Acceleration (</a:t>
            </a:r>
            <a:r>
              <a:rPr lang="en-US" dirty="0" err="1" smtClean="0"/>
              <a:t>max_force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complex than a model with bones and muscles that conserves energy</a:t>
            </a:r>
          </a:p>
          <a:p>
            <a:r>
              <a:rPr lang="en-US" dirty="0" smtClean="0"/>
              <a:t>Less complex than a model with joints and arbitrary torques</a:t>
            </a:r>
          </a:p>
          <a:p>
            <a:endParaRPr lang="en-US" dirty="0" smtClean="0"/>
          </a:p>
          <a:p>
            <a:r>
              <a:rPr lang="en-US" dirty="0" smtClean="0"/>
              <a:t>~ Self-Propelled Particles</a:t>
            </a:r>
          </a:p>
          <a:p>
            <a:endParaRPr lang="en-US" dirty="0" smtClean="0"/>
          </a:p>
          <a:p>
            <a:r>
              <a:rPr lang="en-US" dirty="0" smtClean="0"/>
              <a:t>Somewhat more complex than a normal particle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to determine path planning</a:t>
            </a:r>
          </a:p>
          <a:p>
            <a:endParaRPr lang="en-US" dirty="0" smtClean="0"/>
          </a:p>
          <a:p>
            <a:r>
              <a:rPr lang="en-US" dirty="0" smtClean="0"/>
              <a:t>Mainly concerned with steering</a:t>
            </a:r>
          </a:p>
          <a:p>
            <a:endParaRPr lang="en-US" dirty="0" smtClean="0"/>
          </a:p>
          <a:p>
            <a:r>
              <a:rPr lang="en-US" dirty="0" smtClean="0"/>
              <a:t>Simple enough to ignore animation/articulation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455" y="2148467"/>
            <a:ext cx="4505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6465" y="4106218"/>
            <a:ext cx="3661591" cy="24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5379</TotalTime>
  <Words>385</Words>
  <Application>Microsoft Macintosh PowerPoint</Application>
  <PresentationFormat>Custom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Savon</vt:lpstr>
      <vt:lpstr>flocking </vt:lpstr>
      <vt:lpstr>PowerPoint Presentation</vt:lpstr>
      <vt:lpstr>Motivation</vt:lpstr>
      <vt:lpstr>Background</vt:lpstr>
      <vt:lpstr>Boids</vt:lpstr>
      <vt:lpstr>Applications</vt:lpstr>
      <vt:lpstr>The Agents</vt:lpstr>
      <vt:lpstr>The Agents</vt:lpstr>
      <vt:lpstr>The Agents</vt:lpstr>
      <vt:lpstr>Steering Models</vt:lpstr>
      <vt:lpstr>Steering Behaviors</vt:lpstr>
      <vt:lpstr>Steering Behaviors</vt:lpstr>
      <vt:lpstr>Steering Behaviors</vt:lpstr>
      <vt:lpstr>Steering Behaviors</vt:lpstr>
      <vt:lpstr>Steering Behaviors</vt:lpstr>
      <vt:lpstr>Steering Behaviors</vt:lpstr>
      <vt:lpstr>Steering Behaviors</vt:lpstr>
      <vt:lpstr>Steering Behaviors</vt:lpstr>
      <vt:lpstr>Steering Behaviors</vt:lpstr>
      <vt:lpstr>Combining Behaviors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flocking</dc:title>
  <dc:creator>Steven Love</dc:creator>
  <cp:lastModifiedBy>Dinesh Manocha</cp:lastModifiedBy>
  <cp:revision>108</cp:revision>
  <dcterms:created xsi:type="dcterms:W3CDTF">2014-11-02T18:20:06Z</dcterms:created>
  <dcterms:modified xsi:type="dcterms:W3CDTF">2014-12-03T08:26:15Z</dcterms:modified>
</cp:coreProperties>
</file>