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mp4" ContentType="video/unknown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4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5" r:id="rId28"/>
    <p:sldId id="286" r:id="rId29"/>
    <p:sldId id="283" r:id="rId30"/>
    <p:sldId id="281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2F7C5-410D-8544-8301-6EB1D97AB8AF}" type="datetimeFigureOut">
              <a:rPr lang="en-US" smtClean="0"/>
              <a:t>10/6/14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E3718-56A3-F24E-9B5B-1A92A9B9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58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FADBD-644F-C849-BF58-0EAB4ACDBFFD}" type="datetimeFigureOut">
              <a:rPr lang="en-US" smtClean="0"/>
              <a:t>10/6/14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F1582-FBB1-E940-9468-C6CCF8BB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41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F1582-FBB1-E940-9468-C6CCF8BB3B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2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FEM…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F1582-FBB1-E940-9468-C6CCF8BB3B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4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Conclude with what modal analysis</a:t>
            </a:r>
            <a:r>
              <a:rPr lang="en-US" baseline="0" dirty="0" smtClean="0"/>
              <a:t> buys us…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F1582-FBB1-E940-9468-C6CCF8BB3B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00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the placement algorithm..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F1582-FBB1-E940-9468-C6CCF8BB3B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245D-8059-564B-8AE3-84C9F183C7D8}" type="datetime1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1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BE23-E873-8D49-9411-AB2ABB1A4B10}" type="datetime1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0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8419-11E8-364E-A9D0-6D0ED68F32FF}" type="datetime1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0139-E4CC-674E-99DD-7EF1F63F45D0}" type="datetime1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4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3F18-5A0B-604A-9DEA-0441EF252AF5}" type="datetime1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5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78DA-0C43-024F-B0B3-72D6EC06FBA5}" type="datetime1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0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C70A-C308-5C41-AFD9-81609F86E5C4}" type="datetime1">
              <a:rPr lang="en-US" smtClean="0"/>
              <a:t>10/6/14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5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8CE7-5216-0B41-A96A-236D44A5EF41}" type="datetime1">
              <a:rPr lang="en-US" smtClean="0"/>
              <a:t>10/6/14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0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B6BB-5851-064C-83F2-59433B5143CB}" type="datetime1">
              <a:rPr lang="en-US" smtClean="0"/>
              <a:t>10/6/14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3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EF66-B11B-C940-AC96-EE61906230BD}" type="datetime1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240D-9475-624A-9643-B906FB20EC7E}" type="datetime1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6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DA74-E894-C446-B406-974CDEF2CB62}" type="datetime1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8E534-FF74-3146-A89F-D816B575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5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0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2.emf"/><Relationship Id="rId9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Precomputed</a:t>
            </a:r>
            <a:r>
              <a:rPr lang="en-US" sz="3200" dirty="0" smtClean="0"/>
              <a:t> Acoustic Transfer: Output-sensitive, accurate sound generation for geometrically complex vibration sources.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By Doug L. James, </a:t>
            </a:r>
            <a:r>
              <a:rPr lang="en-US" dirty="0" err="1" smtClean="0"/>
              <a:t>Jernej</a:t>
            </a:r>
            <a:r>
              <a:rPr lang="en-US" dirty="0" smtClean="0"/>
              <a:t> </a:t>
            </a:r>
            <a:r>
              <a:rPr lang="en-US" dirty="0" err="1" smtClean="0"/>
              <a:t>Barbic</a:t>
            </a:r>
            <a:r>
              <a:rPr lang="en-US" dirty="0" smtClean="0"/>
              <a:t>, and Dinesh K. </a:t>
            </a:r>
            <a:r>
              <a:rPr lang="en-US" dirty="0" err="1" smtClean="0"/>
              <a:t>Pai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Atul Rungta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7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docs.google.com/viewer?url=http%3A%2F%2Fupload.wikimedia.org%2Fwikipedia%2Fcommons%2F7%2F71%2FFinite_element_method_1D_illustration2.svg&amp;docid=ea95163507a40d9ad4af0c4e99d6a933&amp;a=bi&amp;pagenumber=1&amp;w=80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6096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Discretization of Airplane mesh to be used for BEM calculation</a:t>
            </a:r>
          </a:p>
        </p:txBody>
      </p:sp>
      <p:pic>
        <p:nvPicPr>
          <p:cNvPr id="1026" name="Picture 2" descr="http://www.fastbem.com/resources/Airbus_A320_Me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001230" cy="54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1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docs.google.com/viewer?url=http%3A%2F%2Fupload.wikimedia.org%2Fwikipedia%2Fcommons%2F7%2F71%2FFinite_element_method_1D_illustration2.svg&amp;docid=ea95163507a40d9ad4af0c4e99d6a933&amp;a=bi&amp;pagenumber=1&amp;w=80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6096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Calculation of noise at the ground due to a plane landing using BEM</a:t>
            </a:r>
          </a:p>
        </p:txBody>
      </p:sp>
      <p:pic>
        <p:nvPicPr>
          <p:cNvPr id="2050" name="Picture 2" descr="http://www.fastbem.com/resources/Airbus_A320_Land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0" y="762000"/>
            <a:ext cx="801135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0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Spherical Harmonics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smtClean="0"/>
              <a:t>Spherical harmonics, </a:t>
            </a:r>
            <a:r>
              <a:rPr lang="en-US" sz="1800" dirty="0" err="1" smtClean="0"/>
              <a:t>Y</a:t>
            </a:r>
            <a:r>
              <a:rPr lang="en-US" sz="1800" baseline="30000" dirty="0" err="1" smtClean="0"/>
              <a:t>m</a:t>
            </a:r>
            <a:r>
              <a:rPr lang="en-US" sz="1800" baseline="-25000" dirty="0" err="1" smtClean="0"/>
              <a:t>l</a:t>
            </a:r>
            <a:r>
              <a:rPr lang="en-US" sz="1800" dirty="0" smtClean="0"/>
              <a:t>(</a:t>
            </a:r>
            <a:r>
              <a:rPr lang="en-US" sz="1800" dirty="0" err="1" smtClean="0"/>
              <a:t>Θ</a:t>
            </a:r>
            <a:r>
              <a:rPr lang="en-US" sz="1800" dirty="0" smtClean="0"/>
              <a:t>, </a:t>
            </a:r>
            <a:r>
              <a:rPr lang="en-US" sz="1800" dirty="0" err="1" smtClean="0"/>
              <a:t>Φ</a:t>
            </a:r>
            <a:r>
              <a:rPr lang="en-US" sz="1800" dirty="0" smtClean="0"/>
              <a:t>), are the angular portion of the solution to Laplace’s equation in spherical coordinates. Laplace equation looks like: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where </a:t>
            </a:r>
            <a:r>
              <a:rPr lang="en-US" sz="1800" dirty="0" err="1" smtClean="0"/>
              <a:t>Δ</a:t>
            </a:r>
            <a:r>
              <a:rPr lang="en-US" sz="1800" dirty="0" smtClean="0"/>
              <a:t> is the Laplace operator and </a:t>
            </a:r>
            <a:r>
              <a:rPr lang="en-US" sz="1800" i="1" dirty="0" err="1" smtClean="0"/>
              <a:t>φ</a:t>
            </a:r>
            <a:r>
              <a:rPr lang="en-US" sz="1800" dirty="0" smtClean="0"/>
              <a:t> is a scalar function. </a:t>
            </a:r>
          </a:p>
          <a:p>
            <a:pPr marL="0" indent="0">
              <a:buNone/>
            </a:pPr>
            <a:endParaRPr lang="en-US" sz="1800" i="1" dirty="0"/>
          </a:p>
          <a:p>
            <a:r>
              <a:rPr lang="en-US" sz="1800" dirty="0" smtClean="0"/>
              <a:t>This can be written in spherical coordinates as: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The solutions to the above PDE are called Spherical Harmonics and are defined as: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where </a:t>
            </a:r>
            <a:r>
              <a:rPr lang="en-US" sz="1800" dirty="0" err="1" smtClean="0"/>
              <a:t>P</a:t>
            </a:r>
            <a:r>
              <a:rPr lang="en-US" sz="1800" baseline="30000" dirty="0" err="1" smtClean="0"/>
              <a:t>m</a:t>
            </a:r>
            <a:r>
              <a:rPr lang="en-US" sz="1800" baseline="-25000" dirty="0" err="1" smtClean="0"/>
              <a:t>l</a:t>
            </a:r>
            <a:r>
              <a:rPr lang="en-US" sz="1800" dirty="0" smtClean="0"/>
              <a:t> are the associated-Legendre Polynomials.</a:t>
            </a:r>
            <a:endParaRPr lang="en-US" sz="1800" dirty="0"/>
          </a:p>
        </p:txBody>
      </p:sp>
      <p:pic>
        <p:nvPicPr>
          <p:cNvPr id="4" name="Picture 3" descr="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36" y="5037264"/>
            <a:ext cx="7303104" cy="762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Lapla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33" y="2386562"/>
            <a:ext cx="3265984" cy="399544"/>
          </a:xfrm>
          <a:prstGeom prst="rect">
            <a:avLst/>
          </a:prstGeom>
        </p:spPr>
      </p:pic>
      <p:pic>
        <p:nvPicPr>
          <p:cNvPr id="7" name="Picture 6" descr="LaplaceS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36" y="3714662"/>
            <a:ext cx="7010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8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Spherical Harmonics</a:t>
            </a:r>
            <a:endParaRPr lang="en-US" dirty="0"/>
          </a:p>
        </p:txBody>
      </p:sp>
      <p:pic>
        <p:nvPicPr>
          <p:cNvPr id="4" name="Content Placeholder 3" descr="Spherical_Harmonic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2" r="-682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Precomputed</a:t>
            </a:r>
            <a:r>
              <a:rPr lang="en-US" dirty="0" smtClean="0"/>
              <a:t> Acoustic Transfer</a:t>
            </a:r>
            <a:endParaRPr lang="en-US" dirty="0"/>
          </a:p>
        </p:txBody>
      </p:sp>
      <p:pic>
        <p:nvPicPr>
          <p:cNvPr id="4" name="Picture 3" descr="patpipe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2056"/>
            <a:ext cx="8403294" cy="409703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58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Precomputed</a:t>
            </a:r>
            <a:r>
              <a:rPr lang="en-US" dirty="0" smtClean="0"/>
              <a:t> Acoustic Transfer: </a:t>
            </a:r>
            <a:r>
              <a:rPr lang="en-US" dirty="0" err="1" smtClean="0"/>
              <a:t>Precomputation</a:t>
            </a:r>
            <a:endParaRPr lang="en-US" dirty="0"/>
          </a:p>
        </p:txBody>
      </p:sp>
      <p:pic>
        <p:nvPicPr>
          <p:cNvPr id="3" name="Picture 2" descr="precompFE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"/>
          <a:stretch/>
        </p:blipFill>
        <p:spPr>
          <a:xfrm>
            <a:off x="5262147" y="1816298"/>
            <a:ext cx="3054096" cy="4142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1135" y="1816298"/>
            <a:ext cx="406736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As mentioned before, Modal analysis gives the modal frequencies </a:t>
            </a:r>
            <a:r>
              <a:rPr lang="en-US" dirty="0" err="1" smtClean="0"/>
              <a:t>ω</a:t>
            </a:r>
            <a:r>
              <a:rPr lang="en-US" baseline="-25000" dirty="0" err="1" smtClean="0"/>
              <a:t>i</a:t>
            </a:r>
            <a:r>
              <a:rPr lang="en-US" dirty="0" smtClean="0"/>
              <a:t> and modal displacements.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modal displacements can be written as: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k</a:t>
            </a:r>
            <a:r>
              <a:rPr lang="en-US" dirty="0" smtClean="0"/>
              <a:t>(t) is the </a:t>
            </a:r>
            <a:r>
              <a:rPr lang="en-US" dirty="0" err="1" smtClean="0"/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modal amplitude, </a:t>
            </a:r>
            <a:r>
              <a:rPr lang="en-US" dirty="0" err="1" smtClean="0"/>
              <a:t>û</a:t>
            </a:r>
            <a:r>
              <a:rPr lang="en-US" baseline="-25000" dirty="0" err="1" smtClean="0"/>
              <a:t>k</a:t>
            </a:r>
            <a:r>
              <a:rPr lang="en-US" dirty="0" smtClean="0"/>
              <a:t> is the </a:t>
            </a:r>
            <a:r>
              <a:rPr lang="en-US" dirty="0" err="1" smtClean="0"/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mode shape. 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These modal shapes serve as input to the next stage.</a:t>
            </a:r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6" name="Picture 5" descr="modaldisplacemen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50" y="3638359"/>
            <a:ext cx="2555330" cy="4092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3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Precomputed</a:t>
            </a:r>
            <a:r>
              <a:rPr lang="en-US" dirty="0" smtClean="0"/>
              <a:t> Acoustic Transfer: </a:t>
            </a:r>
            <a:r>
              <a:rPr lang="en-US" dirty="0" err="1" smtClean="0"/>
              <a:t>Precomputation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7766" y="1554361"/>
            <a:ext cx="4324405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Sound radiation is governed by the BVP for the Helmholtz equation (in freq. domain):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r>
              <a:rPr lang="en-US" sz="1400" dirty="0" smtClean="0"/>
              <a:t>where k is the wavenumber given by k = </a:t>
            </a:r>
            <a:r>
              <a:rPr lang="en-US" sz="1400" dirty="0" err="1" smtClean="0"/>
              <a:t>ω</a:t>
            </a:r>
            <a:r>
              <a:rPr lang="en-US" sz="1400" dirty="0" smtClean="0"/>
              <a:t>/c, </a:t>
            </a:r>
            <a:r>
              <a:rPr lang="en-US" sz="1400" dirty="0" err="1" smtClean="0"/>
              <a:t>ω</a:t>
            </a:r>
            <a:r>
              <a:rPr lang="en-US" sz="1400" dirty="0" smtClean="0"/>
              <a:t> is the frequency of the mode, c is the speed of sound in the homogenous medium, and </a:t>
            </a:r>
            <a:r>
              <a:rPr lang="en-US" sz="1400" dirty="0" err="1" smtClean="0"/>
              <a:t>Ω</a:t>
            </a:r>
            <a:r>
              <a:rPr lang="en-US" sz="1400" dirty="0" smtClean="0"/>
              <a:t> is the surrounding medium.</a:t>
            </a:r>
          </a:p>
          <a:p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In order to make sure this PDE has a unique solution, we need to specify the necessary boundary conditions:</a:t>
            </a:r>
          </a:p>
          <a:p>
            <a:endParaRPr lang="en-US" sz="1400" dirty="0" smtClean="0"/>
          </a:p>
          <a:p>
            <a:r>
              <a:rPr lang="en-US" sz="1400" dirty="0" smtClean="0"/>
              <a:t>   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r>
              <a:rPr lang="en-US" sz="1400" dirty="0" smtClean="0"/>
              <a:t>where S = </a:t>
            </a:r>
            <a:r>
              <a:rPr lang="en-US" sz="1400" dirty="0" err="1" smtClean="0"/>
              <a:t>δΩ</a:t>
            </a:r>
            <a:r>
              <a:rPr lang="en-US" sz="1400" dirty="0" smtClean="0"/>
              <a:t>, </a:t>
            </a:r>
            <a:r>
              <a:rPr lang="en-US" sz="1400" dirty="0" err="1" smtClean="0"/>
              <a:t>ρ</a:t>
            </a:r>
            <a:r>
              <a:rPr lang="en-US" sz="1400" dirty="0" smtClean="0"/>
              <a:t> is the fluid density, and </a:t>
            </a:r>
            <a:r>
              <a:rPr lang="en-US" sz="1400" dirty="0" err="1" smtClean="0"/>
              <a:t>ν</a:t>
            </a:r>
            <a:r>
              <a:rPr lang="en-US" sz="1400" dirty="0" smtClean="0"/>
              <a:t> is the the surface’s normal velocity given by:</a:t>
            </a:r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/>
              <a:t>w</a:t>
            </a:r>
            <a:r>
              <a:rPr lang="en-US" sz="1400" dirty="0" smtClean="0"/>
              <a:t>here </a:t>
            </a:r>
            <a:r>
              <a:rPr lang="en-US" sz="1400" b="1" dirty="0" err="1" smtClean="0"/>
              <a:t>n</a:t>
            </a:r>
            <a:r>
              <a:rPr lang="en-US" sz="1400" b="1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dirty="0" err="1" smtClean="0">
                <a:latin typeface="Lucida Grande"/>
                <a:ea typeface="Lucida Grande"/>
                <a:cs typeface="Lucida Grande"/>
                <a:sym typeface="Wingdings"/>
              </a:rPr>
              <a:t>û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Wingdings"/>
              </a:rPr>
              <a:t> </a:t>
            </a:r>
            <a:r>
              <a:rPr lang="en-US" sz="1400" dirty="0" smtClean="0">
                <a:ea typeface="Lucida Grande"/>
                <a:cs typeface="Calibri(body)"/>
                <a:sym typeface="Wingdings"/>
              </a:rPr>
              <a:t>is the modal displacement in the normal direction.</a:t>
            </a:r>
          </a:p>
          <a:p>
            <a:endParaRPr lang="en-US" sz="1400" b="1" dirty="0">
              <a:ea typeface="Lucida Grande"/>
              <a:cs typeface="Calibri(body)"/>
              <a:sym typeface="Wingdings"/>
            </a:endParaRPr>
          </a:p>
          <a:p>
            <a:r>
              <a:rPr lang="en-US" sz="1400" dirty="0" smtClean="0">
                <a:ea typeface="Lucida Grande"/>
                <a:cs typeface="Calibri(body)"/>
                <a:sym typeface="Wingdings"/>
              </a:rPr>
              <a:t>We also need to specify the behavior of </a:t>
            </a:r>
            <a:r>
              <a:rPr lang="en-US" sz="1400" i="1" dirty="0" smtClean="0">
                <a:ea typeface="Lucida Grande"/>
                <a:cs typeface="Calibri(body)"/>
                <a:sym typeface="Wingdings"/>
              </a:rPr>
              <a:t>p</a:t>
            </a:r>
            <a:r>
              <a:rPr lang="en-US" sz="1400" dirty="0" smtClean="0">
                <a:ea typeface="Lucida Grande"/>
                <a:cs typeface="Calibri(body)"/>
                <a:sym typeface="Wingdings"/>
              </a:rPr>
              <a:t> at infinity, usually specified by the </a:t>
            </a:r>
            <a:r>
              <a:rPr lang="en-US" sz="1400" i="1" dirty="0" err="1" smtClean="0">
                <a:ea typeface="Lucida Grande"/>
                <a:cs typeface="Calibri(body)"/>
                <a:sym typeface="Wingdings"/>
              </a:rPr>
              <a:t>Sommerfeld</a:t>
            </a:r>
            <a:r>
              <a:rPr lang="en-US" sz="1400" i="1" dirty="0" smtClean="0">
                <a:ea typeface="Lucida Grande"/>
                <a:cs typeface="Calibri(body)"/>
                <a:sym typeface="Wingdings"/>
              </a:rPr>
              <a:t> radiation condition</a:t>
            </a:r>
            <a:r>
              <a:rPr lang="en-US" sz="1400" b="1" dirty="0" smtClean="0">
                <a:cs typeface="Calibri(body)"/>
                <a:sym typeface="Wingdings"/>
              </a:rPr>
              <a:t> </a:t>
            </a:r>
            <a:endParaRPr lang="en-US" sz="1400" dirty="0" smtClean="0">
              <a:cs typeface="Calibri(body)"/>
            </a:endParaRPr>
          </a:p>
          <a:p>
            <a:pPr marL="285750" indent="-285750">
              <a:buFont typeface="Arial"/>
              <a:buChar char="•"/>
            </a:pPr>
            <a:endParaRPr lang="en-US" sz="1400" dirty="0"/>
          </a:p>
        </p:txBody>
      </p:sp>
      <p:pic>
        <p:nvPicPr>
          <p:cNvPr id="4" name="Picture 3" descr="precompB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93" y="1816297"/>
            <a:ext cx="2313405" cy="4004215"/>
          </a:xfrm>
          <a:prstGeom prst="rect">
            <a:avLst/>
          </a:prstGeom>
        </p:spPr>
      </p:pic>
      <p:pic>
        <p:nvPicPr>
          <p:cNvPr id="7" name="Picture 6" descr="helmholt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0" y="2006913"/>
            <a:ext cx="2721652" cy="381765"/>
          </a:xfrm>
          <a:prstGeom prst="rect">
            <a:avLst/>
          </a:prstGeom>
        </p:spPr>
      </p:pic>
      <p:pic>
        <p:nvPicPr>
          <p:cNvPr id="8" name="Picture 7" descr="neuman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6" y="4293572"/>
            <a:ext cx="2963578" cy="408192"/>
          </a:xfrm>
          <a:prstGeom prst="rect">
            <a:avLst/>
          </a:prstGeom>
        </p:spPr>
      </p:pic>
      <p:pic>
        <p:nvPicPr>
          <p:cNvPr id="9" name="Picture 8" descr="v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08" y="5253976"/>
            <a:ext cx="1542270" cy="1973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9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Precomputed</a:t>
            </a:r>
            <a:r>
              <a:rPr lang="en-US" dirty="0" smtClean="0"/>
              <a:t> Acoustic Transfer: </a:t>
            </a:r>
            <a:r>
              <a:rPr lang="en-US" dirty="0" err="1" smtClean="0"/>
              <a:t>Precomputation</a:t>
            </a:r>
            <a:endParaRPr lang="en-US" dirty="0"/>
          </a:p>
        </p:txBody>
      </p:sp>
      <p:pic>
        <p:nvPicPr>
          <p:cNvPr id="4" name="Picture 3" descr="precompB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93" y="1816297"/>
            <a:ext cx="2313405" cy="4004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816297"/>
            <a:ext cx="4184731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spatial part of </a:t>
            </a:r>
            <a:r>
              <a:rPr lang="en-US" i="1" dirty="0" smtClean="0"/>
              <a:t>p(x)</a:t>
            </a:r>
            <a:r>
              <a:rPr lang="en-US" dirty="0" smtClean="0"/>
              <a:t> is called the </a:t>
            </a:r>
            <a:r>
              <a:rPr lang="en-US" b="1" dirty="0" smtClean="0"/>
              <a:t>Acoustic transfer function </a:t>
            </a:r>
            <a:r>
              <a:rPr lang="en-US" dirty="0" smtClean="0"/>
              <a:t>of a particular mode.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 can calculate the acoustic transfer of each mode using a standard numerical solver.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This is where BEM steps in: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dirty="0" smtClean="0"/>
              <a:t>We solve the Helmholtz equation at the boundary of the object.</a:t>
            </a:r>
          </a:p>
          <a:p>
            <a:pPr marL="742950" lvl="1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Unfortunately, solving for </a:t>
            </a:r>
            <a:r>
              <a:rPr lang="en-US" i="1" dirty="0" smtClean="0"/>
              <a:t>p(x)</a:t>
            </a:r>
            <a:r>
              <a:rPr lang="en-US" dirty="0" smtClean="0"/>
              <a:t> on any point on </a:t>
            </a:r>
            <a:r>
              <a:rPr lang="en-US" dirty="0" err="1" smtClean="0"/>
              <a:t>Ω</a:t>
            </a:r>
            <a:r>
              <a:rPr lang="en-US" dirty="0" smtClean="0"/>
              <a:t> (using BEM) is too slow: it varies linearly with </a:t>
            </a:r>
            <a:r>
              <a:rPr lang="en-US" i="1" dirty="0" smtClean="0"/>
              <a:t>N</a:t>
            </a:r>
            <a:r>
              <a:rPr lang="en-US" dirty="0" smtClean="0"/>
              <a:t> (number of boundary elements) and as </a:t>
            </a:r>
            <a:r>
              <a:rPr lang="en-US" i="1" dirty="0" smtClean="0"/>
              <a:t>O(NM)</a:t>
            </a:r>
            <a:r>
              <a:rPr lang="en-US" dirty="0" smtClean="0"/>
              <a:t> for M modes.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3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Precomputed</a:t>
            </a:r>
            <a:r>
              <a:rPr lang="en-US" dirty="0" smtClean="0"/>
              <a:t> Acoustic Transfer: </a:t>
            </a:r>
            <a:r>
              <a:rPr lang="en-US" dirty="0" err="1" smtClean="0"/>
              <a:t>Precomputation</a:t>
            </a:r>
            <a:endParaRPr lang="en-US" dirty="0"/>
          </a:p>
        </p:txBody>
      </p:sp>
      <p:pic>
        <p:nvPicPr>
          <p:cNvPr id="3" name="Picture 2" descr="eqsour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83" y="1816296"/>
            <a:ext cx="3485418" cy="4382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534" y="2101432"/>
            <a:ext cx="3764954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 order to find the acoustic transfer at any point on </a:t>
            </a:r>
            <a:r>
              <a:rPr lang="en-US" dirty="0" err="1" smtClean="0"/>
              <a:t>Ω</a:t>
            </a:r>
            <a:r>
              <a:rPr lang="en-US" dirty="0" smtClean="0"/>
              <a:t>, we need to approximate </a:t>
            </a:r>
            <a:r>
              <a:rPr lang="en-US" i="1" dirty="0" smtClean="0"/>
              <a:t>p(x).</a:t>
            </a:r>
          </a:p>
          <a:p>
            <a:pPr marL="285750" indent="-285750">
              <a:buFont typeface="Arial"/>
              <a:buChar char="•"/>
            </a:pPr>
            <a:endParaRPr lang="en-US" i="1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This is done through a technique known as the </a:t>
            </a:r>
            <a:r>
              <a:rPr lang="en-US" b="1" dirty="0" smtClean="0"/>
              <a:t>Equivalent Source Method</a:t>
            </a:r>
            <a:r>
              <a:rPr lang="en-US" dirty="0" smtClean="0"/>
              <a:t>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ESM decomposes the source into a set of point sources known as equivalent sources.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main idea behind the technique is that if the EQs match the pressure on the boundary, they match the pressure at any point on </a:t>
            </a:r>
            <a:r>
              <a:rPr lang="en-US" dirty="0" err="1" smtClean="0"/>
              <a:t>Ω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0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Precomputed</a:t>
            </a:r>
            <a:r>
              <a:rPr lang="en-US" dirty="0" smtClean="0"/>
              <a:t> Acoustic Transfer: </a:t>
            </a:r>
            <a:r>
              <a:rPr lang="en-US" dirty="0" err="1" smtClean="0"/>
              <a:t>Precomputation</a:t>
            </a:r>
            <a:endParaRPr lang="en-US" dirty="0"/>
          </a:p>
        </p:txBody>
      </p:sp>
      <p:pic>
        <p:nvPicPr>
          <p:cNvPr id="3" name="Picture 2" descr="eqsour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83" y="1816297"/>
            <a:ext cx="3485418" cy="3233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534" y="1417638"/>
            <a:ext cx="3764954" cy="497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An equivalent source </a:t>
            </a:r>
            <a:r>
              <a:rPr lang="en-US" sz="1400" i="1" dirty="0" smtClean="0"/>
              <a:t>q(</a:t>
            </a:r>
            <a:r>
              <a:rPr lang="en-US" sz="1400" b="1" i="1" dirty="0" smtClean="0"/>
              <a:t>x</a:t>
            </a:r>
            <a:r>
              <a:rPr lang="en-US" sz="1400" i="1" dirty="0" smtClean="0"/>
              <a:t>, </a:t>
            </a:r>
            <a:r>
              <a:rPr lang="en-US" sz="1400" b="1" i="1" dirty="0" err="1" smtClean="0"/>
              <a:t>y</a:t>
            </a:r>
            <a:r>
              <a:rPr lang="en-US" sz="1400" b="1" i="1" baseline="-25000" dirty="0" err="1" smtClean="0"/>
              <a:t>i</a:t>
            </a:r>
            <a:r>
              <a:rPr lang="en-US" sz="1400" dirty="0" smtClean="0"/>
              <a:t>) is the solution field induced at any point </a:t>
            </a:r>
            <a:r>
              <a:rPr lang="en-US" sz="1400" b="1" dirty="0" smtClean="0"/>
              <a:t>x</a:t>
            </a:r>
            <a:r>
              <a:rPr lang="en-US" sz="1400" dirty="0" smtClean="0"/>
              <a:t>, due to a point source located at </a:t>
            </a:r>
            <a:r>
              <a:rPr lang="en-US" sz="1400" b="1" dirty="0" err="1" smtClean="0"/>
              <a:t>y</a:t>
            </a:r>
            <a:r>
              <a:rPr lang="en-US" sz="1400" b="1" baseline="-25000" dirty="0" err="1" smtClean="0"/>
              <a:t>i</a:t>
            </a:r>
            <a:r>
              <a:rPr lang="en-US" sz="1400" b="1" baseline="-25000" dirty="0" smtClean="0"/>
              <a:t>. </a:t>
            </a:r>
          </a:p>
          <a:p>
            <a:pPr marL="285750" indent="-285750">
              <a:buFont typeface="Arial"/>
              <a:buChar char="•"/>
            </a:pPr>
            <a:endParaRPr lang="en-US" sz="1400" b="1" baseline="-250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This can be expressed as a sum:</a:t>
            </a:r>
          </a:p>
          <a:p>
            <a:pPr marL="285750" indent="-285750">
              <a:buFont typeface="Arial"/>
              <a:buChar char="•"/>
            </a:pPr>
            <a:endParaRPr lang="en-US" sz="1400" b="1" dirty="0"/>
          </a:p>
          <a:p>
            <a:r>
              <a:rPr lang="en-US" sz="1400" b="1" dirty="0" smtClean="0"/>
              <a:t> </a:t>
            </a:r>
            <a:r>
              <a:rPr lang="en-US" sz="1400" i="1" dirty="0" smtClean="0"/>
              <a:t> </a:t>
            </a:r>
          </a:p>
          <a:p>
            <a:endParaRPr lang="en-US" sz="1400" i="1" dirty="0" smtClean="0"/>
          </a:p>
          <a:p>
            <a:r>
              <a:rPr lang="en-US" sz="1400" dirty="0" smtClean="0"/>
              <a:t>where </a:t>
            </a:r>
            <a:r>
              <a:rPr lang="en-US" sz="1400" i="1" dirty="0" err="1" smtClean="0"/>
              <a:t>φ</a:t>
            </a:r>
            <a:r>
              <a:rPr lang="en-US" sz="1400" baseline="-25000" dirty="0" err="1" smtClean="0"/>
              <a:t>ilm</a:t>
            </a:r>
            <a:r>
              <a:rPr lang="en-US" sz="1400" dirty="0" smtClean="0"/>
              <a:t>(x) is the field due to a </a:t>
            </a:r>
            <a:r>
              <a:rPr lang="en-US" sz="1400" dirty="0" err="1" smtClean="0"/>
              <a:t>multipole</a:t>
            </a:r>
            <a:r>
              <a:rPr lang="en-US" sz="1400" dirty="0" smtClean="0"/>
              <a:t> source located at </a:t>
            </a:r>
            <a:r>
              <a:rPr lang="en-US" sz="1400" dirty="0" err="1" smtClean="0"/>
              <a:t>y</a:t>
            </a:r>
            <a:r>
              <a:rPr lang="en-US" sz="1400" baseline="-25000" dirty="0" err="1" smtClean="0"/>
              <a:t>i</a:t>
            </a:r>
            <a:r>
              <a:rPr lang="en-US" sz="1400" dirty="0" smtClean="0"/>
              <a:t>, </a:t>
            </a:r>
            <a:r>
              <a:rPr lang="en-US" sz="1400" dirty="0" err="1" smtClean="0"/>
              <a:t>d</a:t>
            </a:r>
            <a:r>
              <a:rPr lang="en-US" sz="1400" baseline="-25000" dirty="0" err="1" smtClean="0"/>
              <a:t>ilm</a:t>
            </a:r>
            <a:r>
              <a:rPr lang="en-US" sz="1400" dirty="0" smtClean="0"/>
              <a:t> is its strength, and L is the </a:t>
            </a:r>
            <a:r>
              <a:rPr lang="en-US" sz="1400" dirty="0" err="1" smtClean="0"/>
              <a:t>multipole’s</a:t>
            </a:r>
            <a:r>
              <a:rPr lang="en-US" sz="1400" dirty="0" smtClean="0"/>
              <a:t> order (L = 1 for monopole, L = 2 for a dipole, and so on).</a:t>
            </a:r>
          </a:p>
          <a:p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The field due to a </a:t>
            </a:r>
            <a:r>
              <a:rPr lang="en-US" sz="1400" dirty="0" err="1" smtClean="0"/>
              <a:t>multipole</a:t>
            </a:r>
            <a:r>
              <a:rPr lang="en-US" sz="1400" dirty="0" smtClean="0"/>
              <a:t> is defined as: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endParaRPr lang="en-US" sz="1400" i="1" dirty="0" smtClean="0"/>
          </a:p>
          <a:p>
            <a:pPr marL="285750" indent="-285750">
              <a:buFont typeface="Arial"/>
              <a:buChar char="•"/>
            </a:pPr>
            <a:endParaRPr lang="en-US" sz="1400" i="1" dirty="0"/>
          </a:p>
          <a:p>
            <a:r>
              <a:rPr lang="en-US" sz="1400" dirty="0" smtClean="0"/>
              <a:t>where </a:t>
            </a:r>
            <a:r>
              <a:rPr lang="en-US" sz="1400" i="1" dirty="0" smtClean="0"/>
              <a:t>(</a:t>
            </a:r>
            <a:r>
              <a:rPr lang="en-US" sz="1400" i="1" dirty="0" err="1" smtClean="0"/>
              <a:t>r</a:t>
            </a:r>
            <a:r>
              <a:rPr lang="en-US" sz="1400" i="1" baseline="-25000" dirty="0" err="1" smtClean="0"/>
              <a:t>i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Θ</a:t>
            </a:r>
            <a:r>
              <a:rPr lang="en-US" sz="1400" i="1" baseline="-25000" dirty="0" err="1" smtClean="0"/>
              <a:t>i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φ</a:t>
            </a:r>
            <a:r>
              <a:rPr lang="en-US" sz="1400" i="1" baseline="-25000" dirty="0" err="1" smtClean="0"/>
              <a:t>i</a:t>
            </a:r>
            <a:r>
              <a:rPr lang="en-US" sz="1400" i="1" dirty="0" smtClean="0"/>
              <a:t>) </a:t>
            </a:r>
            <a:r>
              <a:rPr lang="en-US" sz="1400" dirty="0" smtClean="0"/>
              <a:t>is (</a:t>
            </a:r>
            <a:r>
              <a:rPr lang="en-US" sz="1400" b="1" dirty="0" smtClean="0"/>
              <a:t>x – </a:t>
            </a:r>
            <a:r>
              <a:rPr lang="en-US" sz="1400" b="1" dirty="0" err="1" smtClean="0"/>
              <a:t>y</a:t>
            </a:r>
            <a:r>
              <a:rPr lang="en-US" sz="1400" b="1" baseline="-25000" dirty="0" err="1" smtClean="0"/>
              <a:t>i</a:t>
            </a:r>
            <a:r>
              <a:rPr lang="en-US" sz="1400" dirty="0" smtClean="0"/>
              <a:t>) expressed in spherical coordinates, </a:t>
            </a:r>
            <a:r>
              <a:rPr lang="en-US" sz="1400" i="1" dirty="0" smtClean="0"/>
              <a:t>h</a:t>
            </a:r>
            <a:r>
              <a:rPr lang="en-US" sz="1400" i="1" baseline="-25000" dirty="0" smtClean="0"/>
              <a:t>l</a:t>
            </a:r>
            <a:r>
              <a:rPr lang="en-US" sz="1400" i="1" baseline="30000" dirty="0" smtClean="0"/>
              <a:t>(2)</a:t>
            </a:r>
            <a:r>
              <a:rPr lang="en-US" sz="1400" i="1" dirty="0" smtClean="0"/>
              <a:t>(</a:t>
            </a:r>
            <a:r>
              <a:rPr lang="en-US" sz="1400" i="1" dirty="0" err="1" smtClean="0"/>
              <a:t>wr</a:t>
            </a:r>
            <a:r>
              <a:rPr lang="en-US" sz="1400" i="1" baseline="-25000" dirty="0" err="1" smtClean="0"/>
              <a:t>i</a:t>
            </a:r>
            <a:r>
              <a:rPr lang="en-US" sz="1400" i="1" dirty="0" smtClean="0"/>
              <a:t>/c) is the </a:t>
            </a:r>
            <a:r>
              <a:rPr lang="en-US" sz="1400" i="1" dirty="0" err="1" smtClean="0"/>
              <a:t>hankel</a:t>
            </a:r>
            <a:r>
              <a:rPr lang="en-US" sz="1400" i="1" dirty="0" smtClean="0"/>
              <a:t> function of the 2</a:t>
            </a:r>
            <a:r>
              <a:rPr lang="en-US" sz="1400" i="1" baseline="30000" dirty="0" smtClean="0"/>
              <a:t>nd</a:t>
            </a:r>
            <a:r>
              <a:rPr lang="en-US" sz="1400" i="1" dirty="0" smtClean="0"/>
              <a:t> kind, and </a:t>
            </a:r>
            <a:r>
              <a:rPr lang="en-US" sz="1400" i="1" dirty="0" err="1" smtClean="0"/>
              <a:t>ψ</a:t>
            </a:r>
            <a:r>
              <a:rPr lang="en-US" sz="1400" i="1" baseline="-25000" dirty="0" err="1" smtClean="0"/>
              <a:t>lm</a:t>
            </a:r>
            <a:r>
              <a:rPr lang="en-US" sz="1400" i="1" dirty="0" smtClean="0"/>
              <a:t>(</a:t>
            </a:r>
            <a:r>
              <a:rPr lang="en-US" sz="1400" i="1" dirty="0" err="1" smtClean="0"/>
              <a:t>Θ</a:t>
            </a:r>
            <a:r>
              <a:rPr lang="en-US" sz="1400" i="1" baseline="-25000" dirty="0" err="1" smtClean="0"/>
              <a:t>i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φ</a:t>
            </a:r>
            <a:r>
              <a:rPr lang="en-US" sz="1400" i="1" baseline="-25000" dirty="0" err="1" smtClean="0"/>
              <a:t>i</a:t>
            </a:r>
            <a:r>
              <a:rPr lang="en-US" sz="1400" i="1" dirty="0" smtClean="0"/>
              <a:t>)</a:t>
            </a:r>
            <a:r>
              <a:rPr lang="en-US" sz="1400" dirty="0" smtClean="0"/>
              <a:t> are the spherical harmonic function, and </a:t>
            </a:r>
            <a:r>
              <a:rPr lang="en-US" sz="1400" dirty="0" err="1" smtClean="0"/>
              <a:t>Γ</a:t>
            </a:r>
            <a:r>
              <a:rPr lang="en-US" sz="1400" baseline="-25000" dirty="0" err="1" smtClean="0"/>
              <a:t>lm</a:t>
            </a:r>
            <a:r>
              <a:rPr lang="en-US" sz="1400" dirty="0" smtClean="0"/>
              <a:t> is the normalizing factor for the SH.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</p:txBody>
      </p:sp>
      <p:pic>
        <p:nvPicPr>
          <p:cNvPr id="4" name="Picture 3" descr="e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8" y="2434991"/>
            <a:ext cx="3250864" cy="528179"/>
          </a:xfrm>
          <a:prstGeom prst="rect">
            <a:avLst/>
          </a:prstGeom>
        </p:spPr>
      </p:pic>
      <p:pic>
        <p:nvPicPr>
          <p:cNvPr id="6" name="Picture 5" descr="mulitpo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3" y="4533818"/>
            <a:ext cx="3454309" cy="43842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1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another method to generate sound?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Previous sound generation techniques do not consider </a:t>
            </a:r>
            <a:r>
              <a:rPr lang="en-US" i="1" dirty="0" smtClean="0"/>
              <a:t>radiating </a:t>
            </a:r>
            <a:r>
              <a:rPr lang="en-US" dirty="0" smtClean="0"/>
              <a:t>bodies as sound sources.</a:t>
            </a:r>
          </a:p>
          <a:p>
            <a:endParaRPr lang="en-US" dirty="0" smtClean="0"/>
          </a:p>
          <a:p>
            <a:r>
              <a:rPr lang="en-US" dirty="0" smtClean="0"/>
              <a:t>The sound’s timbre depends on the interaction with the object’s own geometry.</a:t>
            </a:r>
          </a:p>
          <a:p>
            <a:endParaRPr lang="en-US" dirty="0" smtClean="0"/>
          </a:p>
          <a:p>
            <a:r>
              <a:rPr lang="en-US" dirty="0" smtClean="0"/>
              <a:t>Radiation efficiency is an important aspect of sound generation not considered by previous techniques.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7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Precomputed</a:t>
            </a:r>
            <a:r>
              <a:rPr lang="en-US" dirty="0" smtClean="0"/>
              <a:t> Acoustic Transfer: </a:t>
            </a:r>
            <a:r>
              <a:rPr lang="en-US" dirty="0" err="1" smtClean="0"/>
              <a:t>Precomputation</a:t>
            </a:r>
            <a:endParaRPr lang="en-US" dirty="0"/>
          </a:p>
        </p:txBody>
      </p:sp>
      <p:pic>
        <p:nvPicPr>
          <p:cNvPr id="3" name="Picture 2" descr="eqsour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83" y="1816297"/>
            <a:ext cx="3485418" cy="3233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1616" y="1955824"/>
            <a:ext cx="352303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Given a set of </a:t>
            </a:r>
            <a:r>
              <a:rPr lang="en-US" dirty="0" err="1" smtClean="0"/>
              <a:t>multipoles</a:t>
            </a:r>
            <a:r>
              <a:rPr lang="en-US" dirty="0" smtClean="0"/>
              <a:t> at discrete set of locations, all </a:t>
            </a:r>
            <a:r>
              <a:rPr lang="en-US" b="1" i="1" dirty="0" smtClean="0"/>
              <a:t>inside</a:t>
            </a:r>
            <a:r>
              <a:rPr lang="en-US" i="1" dirty="0" smtClean="0"/>
              <a:t> </a:t>
            </a:r>
            <a:r>
              <a:rPr lang="en-US" dirty="0" smtClean="0"/>
              <a:t>the source, the pressure at any point </a:t>
            </a:r>
            <a:r>
              <a:rPr lang="en-US" b="1" dirty="0" smtClean="0"/>
              <a:t>x </a:t>
            </a:r>
            <a:r>
              <a:rPr lang="en-US" b="1" dirty="0" err="1" smtClean="0"/>
              <a:t>ε</a:t>
            </a:r>
            <a:r>
              <a:rPr lang="en-US" b="1" dirty="0" smtClean="0"/>
              <a:t> </a:t>
            </a:r>
            <a:r>
              <a:rPr lang="en-US" b="1" dirty="0" err="1" smtClean="0"/>
              <a:t>Ω</a:t>
            </a:r>
            <a:r>
              <a:rPr lang="en-US" b="1" dirty="0" smtClean="0"/>
              <a:t> </a:t>
            </a:r>
            <a:r>
              <a:rPr lang="en-US" dirty="0" smtClean="0"/>
              <a:t>can be represented as: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here </a:t>
            </a:r>
            <a:r>
              <a:rPr lang="en-US" i="1" dirty="0" err="1" smtClean="0"/>
              <a:t>ψ</a:t>
            </a:r>
            <a:r>
              <a:rPr lang="en-US" dirty="0" smtClean="0"/>
              <a:t> = </a:t>
            </a:r>
            <a:r>
              <a:rPr lang="en-US" i="1" dirty="0" err="1" smtClean="0"/>
              <a:t>φ</a:t>
            </a:r>
            <a:r>
              <a:rPr lang="en-US" i="1" dirty="0" smtClean="0"/>
              <a:t> </a:t>
            </a:r>
            <a:r>
              <a:rPr lang="en-US" dirty="0" smtClean="0"/>
              <a:t>introduced earlier (sorry for the inconsistent notation).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Evaluating this sum is very fast (esp. for low L) and this makes finding p(x) very fast for an interactive runtime. </a:t>
            </a:r>
            <a:endParaRPr lang="en-US" dirty="0"/>
          </a:p>
        </p:txBody>
      </p:sp>
      <p:pic>
        <p:nvPicPr>
          <p:cNvPr id="8" name="Picture 7" descr="acoustictransferappr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21" y="3619005"/>
            <a:ext cx="3039180" cy="598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225800"/>
            <a:ext cx="2425700" cy="3937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3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Precomputed</a:t>
            </a:r>
            <a:r>
              <a:rPr lang="en-US" dirty="0" smtClean="0"/>
              <a:t> Acoustic Transfer: </a:t>
            </a:r>
            <a:r>
              <a:rPr lang="en-US" dirty="0" err="1" smtClean="0"/>
              <a:t>Precomputation</a:t>
            </a:r>
            <a:endParaRPr lang="en-US" dirty="0"/>
          </a:p>
        </p:txBody>
      </p:sp>
      <p:pic>
        <p:nvPicPr>
          <p:cNvPr id="3" name="Picture 2" descr="eqsour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83" y="1816297"/>
            <a:ext cx="3485418" cy="3233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225800"/>
            <a:ext cx="2425700" cy="393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293" y="2101432"/>
            <a:ext cx="3659112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Unfortunately, for all this to work, the equivalent sources have to be placed </a:t>
            </a:r>
            <a:r>
              <a:rPr lang="en-US" i="1" dirty="0" smtClean="0"/>
              <a:t>inside</a:t>
            </a:r>
            <a:r>
              <a:rPr lang="en-US" dirty="0" smtClean="0"/>
              <a:t> the object.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This is difficult most graphics objects are thin shells making this difficult.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problem is fixed by constructing a closed offset surface around the object. This helps with: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Providing a clear inside to place the EQs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It also provides a boundary on which to evaluate BEM pressure.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Precomputed</a:t>
            </a:r>
            <a:r>
              <a:rPr lang="en-US" dirty="0" smtClean="0"/>
              <a:t> Acoustic Transfer: </a:t>
            </a:r>
            <a:r>
              <a:rPr lang="en-US" dirty="0" err="1" smtClean="0"/>
              <a:t>Precomputation</a:t>
            </a:r>
            <a:endParaRPr lang="en-US" dirty="0"/>
          </a:p>
        </p:txBody>
      </p:sp>
      <p:pic>
        <p:nvPicPr>
          <p:cNvPr id="3" name="Picture 2" descr="eqsourc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83" y="1816297"/>
            <a:ext cx="3485418" cy="3233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225800"/>
            <a:ext cx="2425700" cy="393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293" y="2101432"/>
            <a:ext cx="36591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But that is not all. We still to compute the equivalent source coefficients,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ilm</a:t>
            </a:r>
            <a:r>
              <a:rPr lang="en-US" dirty="0" smtClean="0"/>
              <a:t>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And in order to do so, we need to place the EQs in such a way that they approximate the surface pressure.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 also need to figure out how many such sources we need.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8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 vs. BEM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225800"/>
            <a:ext cx="2425700" cy="393700"/>
          </a:xfrm>
          <a:prstGeom prst="rect">
            <a:avLst/>
          </a:prstGeom>
        </p:spPr>
      </p:pic>
      <p:pic>
        <p:nvPicPr>
          <p:cNvPr id="5" name="Picture 4" descr="PATvsB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5" y="1783949"/>
            <a:ext cx="7696232" cy="35527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8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Precomputed</a:t>
            </a:r>
            <a:r>
              <a:rPr lang="en-US" dirty="0" smtClean="0"/>
              <a:t> Acoustic Transfer: Runtime</a:t>
            </a:r>
            <a:endParaRPr lang="en-US" dirty="0"/>
          </a:p>
        </p:txBody>
      </p:sp>
      <p:pic>
        <p:nvPicPr>
          <p:cNvPr id="4" name="Content Placeholder 3" descr="patruntim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" b="1720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3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1</a:t>
            </a:r>
            <a:endParaRPr lang="en-US" dirty="0"/>
          </a:p>
        </p:txBody>
      </p:sp>
      <p:pic>
        <p:nvPicPr>
          <p:cNvPr id="4" name="bell-PAT-webpag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6338" y="1600200"/>
            <a:ext cx="6789737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3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2</a:t>
            </a:r>
            <a:endParaRPr lang="en-US" dirty="0"/>
          </a:p>
        </p:txBody>
      </p:sp>
      <p:pic>
        <p:nvPicPr>
          <p:cNvPr id="4" name="dragon-PAT-webpag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6338" y="1600200"/>
            <a:ext cx="6789737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only model small deformations.</a:t>
            </a:r>
          </a:p>
          <a:p>
            <a:endParaRPr lang="en-US" dirty="0" smtClean="0"/>
          </a:p>
          <a:p>
            <a:r>
              <a:rPr lang="en-US" dirty="0" smtClean="0"/>
              <a:t>Handles free-space propagation only.</a:t>
            </a:r>
          </a:p>
          <a:p>
            <a:endParaRPr lang="en-US" dirty="0" smtClean="0"/>
          </a:p>
          <a:p>
            <a:r>
              <a:rPr lang="en-US" dirty="0" smtClean="0"/>
              <a:t>Redundant mode calculation.</a:t>
            </a:r>
          </a:p>
          <a:p>
            <a:endParaRPr lang="en-US" dirty="0" smtClean="0"/>
          </a:p>
          <a:p>
            <a:r>
              <a:rPr lang="en-US" dirty="0" smtClean="0"/>
              <a:t>Can handle rigid bodies only.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07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425"/>
            <a:ext cx="8229600" cy="5121275"/>
          </a:xfrm>
        </p:spPr>
        <p:txBody>
          <a:bodyPr>
            <a:normAutofit/>
          </a:bodyPr>
          <a:lstStyle/>
          <a:p>
            <a:r>
              <a:rPr lang="en-US" dirty="0" smtClean="0"/>
              <a:t>PAT is a very powerful technique</a:t>
            </a:r>
          </a:p>
          <a:p>
            <a:pPr lvl="1"/>
            <a:r>
              <a:rPr lang="en-US" dirty="0" smtClean="0"/>
              <a:t>First technique to introduce Equivalent sources in acoustics in Computer Graphics.</a:t>
            </a:r>
          </a:p>
          <a:p>
            <a:r>
              <a:rPr lang="en-US" dirty="0" smtClean="0"/>
              <a:t>This makes it very versatile</a:t>
            </a:r>
          </a:p>
          <a:p>
            <a:pPr lvl="1"/>
            <a:r>
              <a:rPr lang="en-US" dirty="0" err="1" smtClean="0"/>
              <a:t>Mehra</a:t>
            </a:r>
            <a:r>
              <a:rPr lang="en-US" dirty="0" smtClean="0"/>
              <a:t> et al. used PAT as the basis for their ESM paper</a:t>
            </a:r>
          </a:p>
          <a:p>
            <a:r>
              <a:rPr lang="en-US" dirty="0" smtClean="0"/>
              <a:t>Although, PAT doesn’t handle propagation, it can extended to do so</a:t>
            </a:r>
          </a:p>
          <a:p>
            <a:pPr lvl="1"/>
            <a:r>
              <a:rPr lang="en-US" dirty="0" err="1" smtClean="0"/>
              <a:t>Yeh</a:t>
            </a:r>
            <a:r>
              <a:rPr lang="en-US" dirty="0" smtClean="0"/>
              <a:t> et al. did that with their Wave-Ray coupling (He used a hybrid propagator!) 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59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Precomputed</a:t>
            </a:r>
            <a:r>
              <a:rPr lang="en-US" dirty="0" smtClean="0"/>
              <a:t> Acoustic Transfer: Output-sensitive, accurate sound generation for geometrically complex vibration sources by James et al. </a:t>
            </a:r>
          </a:p>
          <a:p>
            <a:r>
              <a:rPr lang="en-US" dirty="0" smtClean="0"/>
              <a:t>Synthesizing Sounds from Rigid-Body Simulations by O’Brien et al.</a:t>
            </a:r>
          </a:p>
          <a:p>
            <a:r>
              <a:rPr lang="en-US" dirty="0" smtClean="0"/>
              <a:t>Wave-Based Sound Propagation in Large Open Scenes using an Equivalent Source Formulation by </a:t>
            </a:r>
            <a:r>
              <a:rPr lang="en-US" dirty="0" err="1" smtClean="0"/>
              <a:t>Mehra</a:t>
            </a:r>
            <a:r>
              <a:rPr lang="en-US" dirty="0" smtClean="0"/>
              <a:t> et al.</a:t>
            </a:r>
          </a:p>
          <a:p>
            <a:r>
              <a:rPr lang="en-US" dirty="0" smtClean="0"/>
              <a:t>Wikipedia.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Modal Analysis.</a:t>
            </a:r>
          </a:p>
          <a:p>
            <a:pPr lvl="1"/>
            <a:r>
              <a:rPr lang="en-US" dirty="0" smtClean="0"/>
              <a:t>BEM.</a:t>
            </a:r>
          </a:p>
          <a:p>
            <a:pPr lvl="1"/>
            <a:r>
              <a:rPr lang="en-US" dirty="0" smtClean="0"/>
              <a:t>Spherical Harmonics.</a:t>
            </a:r>
          </a:p>
          <a:p>
            <a:r>
              <a:rPr lang="en-US" dirty="0" smtClean="0"/>
              <a:t>PAT pipeline</a:t>
            </a:r>
          </a:p>
          <a:p>
            <a:pPr lvl="1"/>
            <a:r>
              <a:rPr lang="en-US" dirty="0" err="1" smtClean="0"/>
              <a:t>Precomputation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Runtime.</a:t>
            </a:r>
          </a:p>
          <a:p>
            <a:r>
              <a:rPr lang="en-US" dirty="0" smtClean="0"/>
              <a:t>Demos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6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3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0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Sound is produced by small vibrations of objects.</a:t>
            </a:r>
          </a:p>
          <a:p>
            <a:endParaRPr lang="en-US" dirty="0" smtClean="0"/>
          </a:p>
          <a:p>
            <a:r>
              <a:rPr lang="en-US" dirty="0" smtClean="0"/>
              <a:t>Modal analysis is a way to model these vibrations that lie in the range of human hearing, i.e., 20 Hz – 20000 Hz.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 Analysis: the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3386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K, C, and M are the system’s stiffness, damping, and mass matrices and f is the external force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α</a:t>
            </a:r>
            <a:r>
              <a:rPr lang="en-US" baseline="-25000" dirty="0" smtClean="0"/>
              <a:t>1, </a:t>
            </a:r>
            <a:r>
              <a:rPr lang="en-US" dirty="0" smtClean="0"/>
              <a:t>α</a:t>
            </a:r>
            <a:r>
              <a:rPr lang="en-US" baseline="-25000" dirty="0" smtClean="0"/>
              <a:t>2</a:t>
            </a:r>
            <a:r>
              <a:rPr lang="en-US" dirty="0" smtClean="0"/>
              <a:t> are the Rayleigh damping coefficients.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534626"/>
              </p:ext>
            </p:extLst>
          </p:nvPr>
        </p:nvGraphicFramePr>
        <p:xfrm>
          <a:off x="2164960" y="4790435"/>
          <a:ext cx="43338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" name="Equation" r:id="rId4" imgW="965200" imgH="203200" progId="Equation.3">
                  <p:embed/>
                </p:oleObj>
              </mc:Choice>
              <mc:Fallback>
                <p:oleObj name="Equation" r:id="rId4" imgW="965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4960" y="4790435"/>
                        <a:ext cx="4333875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100" y="3352800"/>
            <a:ext cx="165100" cy="1524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511502"/>
              </p:ext>
            </p:extLst>
          </p:nvPr>
        </p:nvGraphicFramePr>
        <p:xfrm>
          <a:off x="4040188" y="2193925"/>
          <a:ext cx="4603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" name="Equation" r:id="rId7" imgW="114300" imgH="165100" progId="Equation.3">
                  <p:embed/>
                </p:oleObj>
              </mc:Choice>
              <mc:Fallback>
                <p:oleObj name="Equation" r:id="rId7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40188" y="2193925"/>
                        <a:ext cx="460375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46059" y="2316334"/>
            <a:ext cx="89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Eq.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46059" y="4835790"/>
            <a:ext cx="892097" cy="37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Eq. 2</a:t>
            </a:r>
            <a:endParaRPr lang="en-US" dirty="0"/>
          </a:p>
        </p:txBody>
      </p:sp>
      <p:pic>
        <p:nvPicPr>
          <p:cNvPr id="12" name="Picture 11" descr="vibrationeq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70" y="2022766"/>
            <a:ext cx="5065300" cy="88551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3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 Analysis: the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3386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Solving equation 1 gives us the </a:t>
            </a:r>
            <a:r>
              <a:rPr lang="en-US" i="1" dirty="0" smtClean="0"/>
              <a:t>modal frequencies</a:t>
            </a:r>
            <a:r>
              <a:rPr lang="en-US" dirty="0" smtClean="0"/>
              <a:t> of the  object along with the modal displacements.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ω</a:t>
            </a:r>
            <a:r>
              <a:rPr lang="en-US" baseline="-25000" dirty="0" err="1" smtClean="0"/>
              <a:t>i</a:t>
            </a:r>
            <a:r>
              <a:rPr lang="en-US" dirty="0" smtClean="0"/>
              <a:t> is the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complex frequency.</a:t>
            </a:r>
          </a:p>
          <a:p>
            <a:pPr marL="0" indent="0">
              <a:buNone/>
            </a:pPr>
            <a:r>
              <a:rPr lang="en-US" dirty="0" err="1" smtClean="0"/>
              <a:t>λ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is the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/>
              <a:t> </a:t>
            </a:r>
            <a:r>
              <a:rPr lang="en-US" dirty="0" err="1" smtClean="0"/>
              <a:t>eigen</a:t>
            </a:r>
            <a:r>
              <a:rPr lang="en-US" dirty="0" smtClean="0"/>
              <a:t> value of the system.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100" y="3352800"/>
            <a:ext cx="165100" cy="15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00" y="3263900"/>
            <a:ext cx="2400300" cy="33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0" y="3263900"/>
            <a:ext cx="2400300" cy="33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500" y="3263900"/>
            <a:ext cx="2400300" cy="33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500" y="3263900"/>
            <a:ext cx="2400300" cy="33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5500" y="3263900"/>
            <a:ext cx="2400300" cy="33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5500" y="3263900"/>
            <a:ext cx="2400300" cy="330200"/>
          </a:xfrm>
          <a:prstGeom prst="rect">
            <a:avLst/>
          </a:prstGeom>
        </p:spPr>
      </p:pic>
      <p:pic>
        <p:nvPicPr>
          <p:cNvPr id="13" name="Picture 12" descr="modalfreq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63" y="3263900"/>
            <a:ext cx="6320285" cy="9238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3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 Analysis: the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3386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This is what mode shapes look like: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100" y="3352800"/>
            <a:ext cx="165100" cy="15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0" y="3263900"/>
            <a:ext cx="2400300" cy="33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500" y="3263900"/>
            <a:ext cx="2400300" cy="33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500" y="3263900"/>
            <a:ext cx="2400300" cy="33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5500" y="3263900"/>
            <a:ext cx="2400300" cy="33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5500" y="3263900"/>
            <a:ext cx="2400300" cy="33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5500" y="3263900"/>
            <a:ext cx="2400300" cy="330200"/>
          </a:xfrm>
          <a:prstGeom prst="rect">
            <a:avLst/>
          </a:prstGeom>
        </p:spPr>
      </p:pic>
      <p:pic>
        <p:nvPicPr>
          <p:cNvPr id="4" name="Picture 3" descr="modalShapes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15" y="2844800"/>
            <a:ext cx="7711352" cy="356532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1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Boundary Element Method Overview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PDEs can be reformulated as a Boundary Integral equation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Solution over the whole domain can be computed using a surface integral over a boundary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Often, this requires some analytical calculation</a:t>
            </a:r>
          </a:p>
          <a:p>
            <a:endParaRPr lang="en-US" dirty="0" smtClean="0"/>
          </a:p>
          <a:p>
            <a:r>
              <a:rPr lang="en-US" dirty="0" smtClean="0"/>
              <a:t>Hence BEM can be said to be halfway between analytical methods and numerical methods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4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Boundary Element Method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48737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Instead of discretizing all space, BEM works by discretizing the boundary surface </a:t>
            </a:r>
          </a:p>
          <a:p>
            <a:endParaRPr lang="en-US" dirty="0" smtClean="0"/>
          </a:p>
          <a:p>
            <a:r>
              <a:rPr lang="en-US" dirty="0" smtClean="0"/>
              <a:t>The equivalent boundary integral </a:t>
            </a:r>
            <a:r>
              <a:rPr lang="en-US" dirty="0" err="1" smtClean="0"/>
              <a:t>eqn</a:t>
            </a:r>
            <a:r>
              <a:rPr lang="en-US" dirty="0" smtClean="0"/>
              <a:t> is solved on the surface using an idea similar to FEM</a:t>
            </a:r>
          </a:p>
          <a:p>
            <a:endParaRPr lang="en-US" dirty="0"/>
          </a:p>
          <a:p>
            <a:r>
              <a:rPr lang="en-US" dirty="0" smtClean="0"/>
              <a:t>The solution is assumed to be made up of basis functions on each element on the boundary surface</a:t>
            </a:r>
          </a:p>
          <a:p>
            <a:endParaRPr lang="en-US" dirty="0"/>
          </a:p>
          <a:p>
            <a:r>
              <a:rPr lang="en-US" dirty="0" smtClean="0"/>
              <a:t>Just like FEM, the </a:t>
            </a:r>
            <a:r>
              <a:rPr lang="en-US" dirty="0" err="1" smtClean="0"/>
              <a:t>eqn</a:t>
            </a:r>
            <a:r>
              <a:rPr lang="en-US" dirty="0" smtClean="0"/>
              <a:t> reduces to a linear system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E534-FF74-3146-A89F-D816B575FC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2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1420</Words>
  <Application>Microsoft Macintosh PowerPoint</Application>
  <PresentationFormat>On-screen Show (4:3)</PresentationFormat>
  <Paragraphs>231</Paragraphs>
  <Slides>31</Slides>
  <Notes>4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Precomputed Acoustic Transfer: Output-sensitive, accurate sound generation for geometrically complex vibration sources.</vt:lpstr>
      <vt:lpstr>Why another method to generate sound?</vt:lpstr>
      <vt:lpstr>Overview of the presentation</vt:lpstr>
      <vt:lpstr>Modal Analysis</vt:lpstr>
      <vt:lpstr>Modal Analysis: the math</vt:lpstr>
      <vt:lpstr>Modal Analysis: the math</vt:lpstr>
      <vt:lpstr>Modal Analysis: the math</vt:lpstr>
      <vt:lpstr>PowerPoint Presentation</vt:lpstr>
      <vt:lpstr>Boundary Element Method Overview</vt:lpstr>
      <vt:lpstr>PowerPoint Presentation</vt:lpstr>
      <vt:lpstr>PowerPoint Presentation</vt:lpstr>
      <vt:lpstr>Spherical Harmonics</vt:lpstr>
      <vt:lpstr>Spherical Harmonics</vt:lpstr>
      <vt:lpstr>Precomputed Acoustic Transfer</vt:lpstr>
      <vt:lpstr>Precomputed Acoustic Transfer: Precomputation</vt:lpstr>
      <vt:lpstr>Precomputed Acoustic Transfer: Precomputation</vt:lpstr>
      <vt:lpstr>Precomputed Acoustic Transfer: Precomputation</vt:lpstr>
      <vt:lpstr>Precomputed Acoustic Transfer: Precomputation</vt:lpstr>
      <vt:lpstr>Precomputed Acoustic Transfer: Precomputation</vt:lpstr>
      <vt:lpstr>Precomputed Acoustic Transfer: Precomputation</vt:lpstr>
      <vt:lpstr>Precomputed Acoustic Transfer: Precomputation</vt:lpstr>
      <vt:lpstr>Precomputed Acoustic Transfer: Precomputation</vt:lpstr>
      <vt:lpstr>PAT vs. BEM</vt:lpstr>
      <vt:lpstr>Precomputed Acoustic Transfer: Runtime</vt:lpstr>
      <vt:lpstr>Video 1</vt:lpstr>
      <vt:lpstr>Video 2</vt:lpstr>
      <vt:lpstr>Limitations</vt:lpstr>
      <vt:lpstr>Conclusion</vt:lpstr>
      <vt:lpstr>References</vt:lpstr>
      <vt:lpstr>PowerPoint Presentation</vt:lpstr>
      <vt:lpstr>PowerPoint Presentation</vt:lpstr>
    </vt:vector>
  </TitlesOfParts>
  <Company>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Atul Rungta</dc:creator>
  <cp:lastModifiedBy>Dinesh Manocha</cp:lastModifiedBy>
  <cp:revision>208</cp:revision>
  <dcterms:created xsi:type="dcterms:W3CDTF">2014-10-05T23:54:13Z</dcterms:created>
  <dcterms:modified xsi:type="dcterms:W3CDTF">2014-10-06T18:49:00Z</dcterms:modified>
</cp:coreProperties>
</file>