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embeddings/oleObject13.bin" ContentType="application/vnd.openxmlformats-officedocument.oleObject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86" r:id="rId9"/>
    <p:sldId id="261" r:id="rId10"/>
    <p:sldId id="274" r:id="rId11"/>
    <p:sldId id="276" r:id="rId12"/>
    <p:sldId id="292" r:id="rId13"/>
    <p:sldId id="293" r:id="rId14"/>
    <p:sldId id="275" r:id="rId15"/>
    <p:sldId id="302" r:id="rId16"/>
    <p:sldId id="277" r:id="rId17"/>
    <p:sldId id="294" r:id="rId18"/>
    <p:sldId id="262" r:id="rId19"/>
    <p:sldId id="295" r:id="rId20"/>
    <p:sldId id="301" r:id="rId21"/>
    <p:sldId id="269" r:id="rId22"/>
    <p:sldId id="300" r:id="rId23"/>
    <p:sldId id="296" r:id="rId24"/>
    <p:sldId id="263" r:id="rId25"/>
    <p:sldId id="278" r:id="rId26"/>
    <p:sldId id="299" r:id="rId27"/>
    <p:sldId id="297" r:id="rId28"/>
    <p:sldId id="298" r:id="rId29"/>
    <p:sldId id="266" r:id="rId30"/>
    <p:sldId id="280" r:id="rId31"/>
    <p:sldId id="283" r:id="rId32"/>
    <p:sldId id="284" r:id="rId33"/>
    <p:sldId id="267" r:id="rId34"/>
    <p:sldId id="287" r:id="rId35"/>
    <p:sldId id="288" r:id="rId36"/>
    <p:sldId id="264" r:id="rId37"/>
    <p:sldId id="270" r:id="rId38"/>
    <p:sldId id="268" r:id="rId39"/>
    <p:sldId id="290" r:id="rId40"/>
    <p:sldId id="265" r:id="rId41"/>
    <p:sldId id="291" r:id="rId42"/>
    <p:sldId id="27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12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CFB36-677A-5C46-B3A5-C2841ED1B071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C9003-FF96-D340-9B72-6093EC0B23A6}">
      <dgm:prSet phldrT="[Text]"/>
      <dgm:spPr/>
      <dgm:t>
        <a:bodyPr/>
        <a:lstStyle/>
        <a:p>
          <a:r>
            <a:rPr lang="en-US" dirty="0" smtClean="0"/>
            <a:t>Continuous energy function</a:t>
          </a:r>
          <a:endParaRPr lang="en-US" dirty="0"/>
        </a:p>
      </dgm:t>
    </dgm:pt>
    <dgm:pt modelId="{3A2F7626-8411-6E40-A241-379AA580277D}" type="parTrans" cxnId="{179C082F-E95B-F748-A3F6-AB1B855179E1}">
      <dgm:prSet/>
      <dgm:spPr/>
      <dgm:t>
        <a:bodyPr/>
        <a:lstStyle/>
        <a:p>
          <a:endParaRPr lang="en-US"/>
        </a:p>
      </dgm:t>
    </dgm:pt>
    <dgm:pt modelId="{735446C7-AA08-9C45-B6F6-D537704014F0}" type="sibTrans" cxnId="{179C082F-E95B-F748-A3F6-AB1B855179E1}">
      <dgm:prSet/>
      <dgm:spPr/>
      <dgm:t>
        <a:bodyPr/>
        <a:lstStyle/>
        <a:p>
          <a:endParaRPr lang="en-US"/>
        </a:p>
      </dgm:t>
    </dgm:pt>
    <dgm:pt modelId="{3757224B-B5A6-2844-8F46-BD649340F17F}">
      <dgm:prSet phldrT="[Text]"/>
      <dgm:spPr/>
      <dgm:t>
        <a:bodyPr/>
        <a:lstStyle/>
        <a:p>
          <a:r>
            <a:rPr lang="en-US" dirty="0" smtClean="0"/>
            <a:t>Discretization</a:t>
          </a:r>
          <a:endParaRPr lang="en-US" dirty="0"/>
        </a:p>
      </dgm:t>
    </dgm:pt>
    <dgm:pt modelId="{02604993-26A0-0643-BD13-4DBF3F77E6EF}" type="parTrans" cxnId="{5FBFC7A5-0B57-9344-B69D-4EF92161B592}">
      <dgm:prSet/>
      <dgm:spPr/>
      <dgm:t>
        <a:bodyPr/>
        <a:lstStyle/>
        <a:p>
          <a:endParaRPr lang="en-US"/>
        </a:p>
      </dgm:t>
    </dgm:pt>
    <dgm:pt modelId="{D6640246-2C4F-D240-B858-CB6F9697B242}" type="sibTrans" cxnId="{5FBFC7A5-0B57-9344-B69D-4EF92161B592}">
      <dgm:prSet/>
      <dgm:spPr/>
      <dgm:t>
        <a:bodyPr/>
        <a:lstStyle/>
        <a:p>
          <a:endParaRPr lang="en-US"/>
        </a:p>
      </dgm:t>
    </dgm:pt>
    <dgm:pt modelId="{C9B23251-44DA-6147-83D7-2B6ACDBDC72A}">
      <dgm:prSet phldrT="[Text]"/>
      <dgm:spPr/>
      <dgm:t>
        <a:bodyPr/>
        <a:lstStyle/>
        <a:p>
          <a:r>
            <a:rPr lang="en-US" dirty="0" smtClean="0"/>
            <a:t>Deformation simulation</a:t>
          </a:r>
          <a:endParaRPr lang="en-US" dirty="0"/>
        </a:p>
      </dgm:t>
    </dgm:pt>
    <dgm:pt modelId="{27104165-DECB-8647-87F3-EC666CDB5DFE}" type="parTrans" cxnId="{DEC917BF-12DC-E443-B4E1-1A93DD9E2FFA}">
      <dgm:prSet/>
      <dgm:spPr/>
      <dgm:t>
        <a:bodyPr/>
        <a:lstStyle/>
        <a:p>
          <a:endParaRPr lang="en-US"/>
        </a:p>
      </dgm:t>
    </dgm:pt>
    <dgm:pt modelId="{222025FD-7A1D-D34C-86E9-A41383D5F1AC}" type="sibTrans" cxnId="{DEC917BF-12DC-E443-B4E1-1A93DD9E2FFA}">
      <dgm:prSet/>
      <dgm:spPr/>
      <dgm:t>
        <a:bodyPr/>
        <a:lstStyle/>
        <a:p>
          <a:endParaRPr lang="en-US"/>
        </a:p>
      </dgm:t>
    </dgm:pt>
    <dgm:pt modelId="{F4BC9444-941C-4446-8D25-0ECD09BAE4DF}" type="pres">
      <dgm:prSet presAssocID="{A78CFB36-677A-5C46-B3A5-C2841ED1B07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2E8C12-97AA-D444-AD5A-F0906C2276AE}" type="pres">
      <dgm:prSet presAssocID="{A78CFB36-677A-5C46-B3A5-C2841ED1B071}" presName="dummyMaxCanvas" presStyleCnt="0">
        <dgm:presLayoutVars/>
      </dgm:prSet>
      <dgm:spPr/>
    </dgm:pt>
    <dgm:pt modelId="{343D58AD-492C-CA46-8BE0-2DA011387EA3}" type="pres">
      <dgm:prSet presAssocID="{A78CFB36-677A-5C46-B3A5-C2841ED1B07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35295-E96F-F441-B9E9-48A865458D58}" type="pres">
      <dgm:prSet presAssocID="{A78CFB36-677A-5C46-B3A5-C2841ED1B07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1C536-9657-A34F-B1AB-22AC60569DEF}" type="pres">
      <dgm:prSet presAssocID="{A78CFB36-677A-5C46-B3A5-C2841ED1B07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E1920-F3B0-B147-A4DF-3F8F4197282B}" type="pres">
      <dgm:prSet presAssocID="{A78CFB36-677A-5C46-B3A5-C2841ED1B07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1E469-F235-E64F-AF8C-818823A145D3}" type="pres">
      <dgm:prSet presAssocID="{A78CFB36-677A-5C46-B3A5-C2841ED1B07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CE877-BEE6-854E-811D-308DB3283324}" type="pres">
      <dgm:prSet presAssocID="{A78CFB36-677A-5C46-B3A5-C2841ED1B07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A0243-0AA5-2C4B-986A-2E44D44D8784}" type="pres">
      <dgm:prSet presAssocID="{A78CFB36-677A-5C46-B3A5-C2841ED1B07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8B59A-971C-584B-8187-471381AF3EF4}" type="pres">
      <dgm:prSet presAssocID="{A78CFB36-677A-5C46-B3A5-C2841ED1B07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ACA698-B4DA-C946-9C32-09B94A2F167B}" type="presOf" srcId="{D6640246-2C4F-D240-B858-CB6F9697B242}" destId="{FEE1E469-F235-E64F-AF8C-818823A145D3}" srcOrd="0" destOrd="0" presId="urn:microsoft.com/office/officeart/2005/8/layout/vProcess5"/>
    <dgm:cxn modelId="{01D63A31-25CE-E145-B813-9AC5E85B1B31}" type="presOf" srcId="{6B0C9003-FF96-D340-9B72-6093EC0B23A6}" destId="{343D58AD-492C-CA46-8BE0-2DA011387EA3}" srcOrd="0" destOrd="0" presId="urn:microsoft.com/office/officeart/2005/8/layout/vProcess5"/>
    <dgm:cxn modelId="{5811703E-F281-F24C-BFA3-F08DFD0E4ADE}" type="presOf" srcId="{735446C7-AA08-9C45-B6F6-D537704014F0}" destId="{F79E1920-F3B0-B147-A4DF-3F8F4197282B}" srcOrd="0" destOrd="0" presId="urn:microsoft.com/office/officeart/2005/8/layout/vProcess5"/>
    <dgm:cxn modelId="{1B0835B7-618B-2247-AB16-AF1536ADBA07}" type="presOf" srcId="{3757224B-B5A6-2844-8F46-BD649340F17F}" destId="{368A0243-0AA5-2C4B-986A-2E44D44D8784}" srcOrd="1" destOrd="0" presId="urn:microsoft.com/office/officeart/2005/8/layout/vProcess5"/>
    <dgm:cxn modelId="{CA8D5602-9BF7-A44C-A80A-4CA72BCCAE6B}" type="presOf" srcId="{3757224B-B5A6-2844-8F46-BD649340F17F}" destId="{E1A35295-E96F-F441-B9E9-48A865458D58}" srcOrd="0" destOrd="0" presId="urn:microsoft.com/office/officeart/2005/8/layout/vProcess5"/>
    <dgm:cxn modelId="{748A7D5E-FD32-3D48-81CC-BC4926F82667}" type="presOf" srcId="{A78CFB36-677A-5C46-B3A5-C2841ED1B071}" destId="{F4BC9444-941C-4446-8D25-0ECD09BAE4DF}" srcOrd="0" destOrd="0" presId="urn:microsoft.com/office/officeart/2005/8/layout/vProcess5"/>
    <dgm:cxn modelId="{5FBFC7A5-0B57-9344-B69D-4EF92161B592}" srcId="{A78CFB36-677A-5C46-B3A5-C2841ED1B071}" destId="{3757224B-B5A6-2844-8F46-BD649340F17F}" srcOrd="1" destOrd="0" parTransId="{02604993-26A0-0643-BD13-4DBF3F77E6EF}" sibTransId="{D6640246-2C4F-D240-B858-CB6F9697B242}"/>
    <dgm:cxn modelId="{0E2379C8-525A-7449-A34F-A2DFD7F8C2CD}" type="presOf" srcId="{6B0C9003-FF96-D340-9B72-6093EC0B23A6}" destId="{FDECE877-BEE6-854E-811D-308DB3283324}" srcOrd="1" destOrd="0" presId="urn:microsoft.com/office/officeart/2005/8/layout/vProcess5"/>
    <dgm:cxn modelId="{DEC917BF-12DC-E443-B4E1-1A93DD9E2FFA}" srcId="{A78CFB36-677A-5C46-B3A5-C2841ED1B071}" destId="{C9B23251-44DA-6147-83D7-2B6ACDBDC72A}" srcOrd="2" destOrd="0" parTransId="{27104165-DECB-8647-87F3-EC666CDB5DFE}" sibTransId="{222025FD-7A1D-D34C-86E9-A41383D5F1AC}"/>
    <dgm:cxn modelId="{2E3B144E-9857-464D-BE9F-BF3269626D60}" type="presOf" srcId="{C9B23251-44DA-6147-83D7-2B6ACDBDC72A}" destId="{2EB8B59A-971C-584B-8187-471381AF3EF4}" srcOrd="1" destOrd="0" presId="urn:microsoft.com/office/officeart/2005/8/layout/vProcess5"/>
    <dgm:cxn modelId="{A282845C-51FA-9A4F-B07C-0EA5DF298C19}" type="presOf" srcId="{C9B23251-44DA-6147-83D7-2B6ACDBDC72A}" destId="{CE81C536-9657-A34F-B1AB-22AC60569DEF}" srcOrd="0" destOrd="0" presId="urn:microsoft.com/office/officeart/2005/8/layout/vProcess5"/>
    <dgm:cxn modelId="{179C082F-E95B-F748-A3F6-AB1B855179E1}" srcId="{A78CFB36-677A-5C46-B3A5-C2841ED1B071}" destId="{6B0C9003-FF96-D340-9B72-6093EC0B23A6}" srcOrd="0" destOrd="0" parTransId="{3A2F7626-8411-6E40-A241-379AA580277D}" sibTransId="{735446C7-AA08-9C45-B6F6-D537704014F0}"/>
    <dgm:cxn modelId="{F980C4E1-740C-6241-9E27-319D18ABD9AF}" type="presParOf" srcId="{F4BC9444-941C-4446-8D25-0ECD09BAE4DF}" destId="{432E8C12-97AA-D444-AD5A-F0906C2276AE}" srcOrd="0" destOrd="0" presId="urn:microsoft.com/office/officeart/2005/8/layout/vProcess5"/>
    <dgm:cxn modelId="{0AA887F9-E005-2C44-90CA-F6AE500E5D68}" type="presParOf" srcId="{F4BC9444-941C-4446-8D25-0ECD09BAE4DF}" destId="{343D58AD-492C-CA46-8BE0-2DA011387EA3}" srcOrd="1" destOrd="0" presId="urn:microsoft.com/office/officeart/2005/8/layout/vProcess5"/>
    <dgm:cxn modelId="{9DB85DB3-C2D2-404D-9A79-727ED1037450}" type="presParOf" srcId="{F4BC9444-941C-4446-8D25-0ECD09BAE4DF}" destId="{E1A35295-E96F-F441-B9E9-48A865458D58}" srcOrd="2" destOrd="0" presId="urn:microsoft.com/office/officeart/2005/8/layout/vProcess5"/>
    <dgm:cxn modelId="{90858EFC-D04F-254C-BE3C-7ADBDC663348}" type="presParOf" srcId="{F4BC9444-941C-4446-8D25-0ECD09BAE4DF}" destId="{CE81C536-9657-A34F-B1AB-22AC60569DEF}" srcOrd="3" destOrd="0" presId="urn:microsoft.com/office/officeart/2005/8/layout/vProcess5"/>
    <dgm:cxn modelId="{DB915A8D-1294-0345-80CE-971D3F768DAB}" type="presParOf" srcId="{F4BC9444-941C-4446-8D25-0ECD09BAE4DF}" destId="{F79E1920-F3B0-B147-A4DF-3F8F4197282B}" srcOrd="4" destOrd="0" presId="urn:microsoft.com/office/officeart/2005/8/layout/vProcess5"/>
    <dgm:cxn modelId="{7C9FECB1-DEBB-1C46-A59E-F8A096639D8B}" type="presParOf" srcId="{F4BC9444-941C-4446-8D25-0ECD09BAE4DF}" destId="{FEE1E469-F235-E64F-AF8C-818823A145D3}" srcOrd="5" destOrd="0" presId="urn:microsoft.com/office/officeart/2005/8/layout/vProcess5"/>
    <dgm:cxn modelId="{96C437D4-F948-4245-A570-B5811E1CF20A}" type="presParOf" srcId="{F4BC9444-941C-4446-8D25-0ECD09BAE4DF}" destId="{FDECE877-BEE6-854E-811D-308DB3283324}" srcOrd="6" destOrd="0" presId="urn:microsoft.com/office/officeart/2005/8/layout/vProcess5"/>
    <dgm:cxn modelId="{F2191CE9-6166-ED46-9B77-A3B294FE4115}" type="presParOf" srcId="{F4BC9444-941C-4446-8D25-0ECD09BAE4DF}" destId="{368A0243-0AA5-2C4B-986A-2E44D44D8784}" srcOrd="7" destOrd="0" presId="urn:microsoft.com/office/officeart/2005/8/layout/vProcess5"/>
    <dgm:cxn modelId="{51292E96-DD59-274F-9E4E-7572C399C0BF}" type="presParOf" srcId="{F4BC9444-941C-4446-8D25-0ECD09BAE4DF}" destId="{2EB8B59A-971C-584B-8187-471381AF3EF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8CFB36-677A-5C46-B3A5-C2841ED1B071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C9003-FF96-D340-9B72-6093EC0B23A6}">
      <dgm:prSet phldrT="[Text]"/>
      <dgm:spPr/>
      <dgm:t>
        <a:bodyPr/>
        <a:lstStyle/>
        <a:p>
          <a:r>
            <a:rPr lang="en-US" dirty="0" smtClean="0"/>
            <a:t>Continuous energy function</a:t>
          </a:r>
          <a:endParaRPr lang="en-US" dirty="0"/>
        </a:p>
      </dgm:t>
    </dgm:pt>
    <dgm:pt modelId="{3A2F7626-8411-6E40-A241-379AA580277D}" type="parTrans" cxnId="{179C082F-E95B-F748-A3F6-AB1B855179E1}">
      <dgm:prSet/>
      <dgm:spPr/>
      <dgm:t>
        <a:bodyPr/>
        <a:lstStyle/>
        <a:p>
          <a:endParaRPr lang="en-US"/>
        </a:p>
      </dgm:t>
    </dgm:pt>
    <dgm:pt modelId="{735446C7-AA08-9C45-B6F6-D537704014F0}" type="sibTrans" cxnId="{179C082F-E95B-F748-A3F6-AB1B855179E1}">
      <dgm:prSet/>
      <dgm:spPr/>
      <dgm:t>
        <a:bodyPr/>
        <a:lstStyle/>
        <a:p>
          <a:endParaRPr lang="en-US"/>
        </a:p>
      </dgm:t>
    </dgm:pt>
    <dgm:pt modelId="{3757224B-B5A6-2844-8F46-BD649340F17F}">
      <dgm:prSet phldrT="[Text]"/>
      <dgm:spPr/>
      <dgm:t>
        <a:bodyPr/>
        <a:lstStyle/>
        <a:p>
          <a:r>
            <a:rPr lang="en-US" dirty="0" smtClean="0"/>
            <a:t>Discretization</a:t>
          </a:r>
          <a:endParaRPr lang="en-US" dirty="0"/>
        </a:p>
      </dgm:t>
    </dgm:pt>
    <dgm:pt modelId="{02604993-26A0-0643-BD13-4DBF3F77E6EF}" type="parTrans" cxnId="{5FBFC7A5-0B57-9344-B69D-4EF92161B592}">
      <dgm:prSet/>
      <dgm:spPr/>
      <dgm:t>
        <a:bodyPr/>
        <a:lstStyle/>
        <a:p>
          <a:endParaRPr lang="en-US"/>
        </a:p>
      </dgm:t>
    </dgm:pt>
    <dgm:pt modelId="{D6640246-2C4F-D240-B858-CB6F9697B242}" type="sibTrans" cxnId="{5FBFC7A5-0B57-9344-B69D-4EF92161B592}">
      <dgm:prSet/>
      <dgm:spPr/>
      <dgm:t>
        <a:bodyPr/>
        <a:lstStyle/>
        <a:p>
          <a:endParaRPr lang="en-US"/>
        </a:p>
      </dgm:t>
    </dgm:pt>
    <dgm:pt modelId="{C9B23251-44DA-6147-83D7-2B6ACDBDC72A}">
      <dgm:prSet phldrT="[Text]"/>
      <dgm:spPr/>
      <dgm:t>
        <a:bodyPr/>
        <a:lstStyle/>
        <a:p>
          <a:r>
            <a:rPr lang="en-US" dirty="0" smtClean="0"/>
            <a:t>Deformation simulation</a:t>
          </a:r>
          <a:endParaRPr lang="en-US" dirty="0"/>
        </a:p>
      </dgm:t>
    </dgm:pt>
    <dgm:pt modelId="{222025FD-7A1D-D34C-86E9-A41383D5F1AC}" type="sibTrans" cxnId="{DEC917BF-12DC-E443-B4E1-1A93DD9E2FFA}">
      <dgm:prSet/>
      <dgm:spPr/>
      <dgm:t>
        <a:bodyPr/>
        <a:lstStyle/>
        <a:p>
          <a:endParaRPr lang="en-US"/>
        </a:p>
      </dgm:t>
    </dgm:pt>
    <dgm:pt modelId="{27104165-DECB-8647-87F3-EC666CDB5DFE}" type="parTrans" cxnId="{DEC917BF-12DC-E443-B4E1-1A93DD9E2FFA}">
      <dgm:prSet/>
      <dgm:spPr/>
      <dgm:t>
        <a:bodyPr/>
        <a:lstStyle/>
        <a:p>
          <a:endParaRPr lang="en-US"/>
        </a:p>
      </dgm:t>
    </dgm:pt>
    <dgm:pt modelId="{F4BC9444-941C-4446-8D25-0ECD09BAE4DF}" type="pres">
      <dgm:prSet presAssocID="{A78CFB36-677A-5C46-B3A5-C2841ED1B07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2E8C12-97AA-D444-AD5A-F0906C2276AE}" type="pres">
      <dgm:prSet presAssocID="{A78CFB36-677A-5C46-B3A5-C2841ED1B071}" presName="dummyMaxCanvas" presStyleCnt="0">
        <dgm:presLayoutVars/>
      </dgm:prSet>
      <dgm:spPr/>
    </dgm:pt>
    <dgm:pt modelId="{343D58AD-492C-CA46-8BE0-2DA011387EA3}" type="pres">
      <dgm:prSet presAssocID="{A78CFB36-677A-5C46-B3A5-C2841ED1B07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35295-E96F-F441-B9E9-48A865458D58}" type="pres">
      <dgm:prSet presAssocID="{A78CFB36-677A-5C46-B3A5-C2841ED1B07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1C536-9657-A34F-B1AB-22AC60569DEF}" type="pres">
      <dgm:prSet presAssocID="{A78CFB36-677A-5C46-B3A5-C2841ED1B071}" presName="ThreeNodes_3" presStyleLbl="node1" presStyleIdx="2" presStyleCnt="3" custLinFactNeighborX="2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E1920-F3B0-B147-A4DF-3F8F4197282B}" type="pres">
      <dgm:prSet presAssocID="{A78CFB36-677A-5C46-B3A5-C2841ED1B07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1E469-F235-E64F-AF8C-818823A145D3}" type="pres">
      <dgm:prSet presAssocID="{A78CFB36-677A-5C46-B3A5-C2841ED1B07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CE877-BEE6-854E-811D-308DB3283324}" type="pres">
      <dgm:prSet presAssocID="{A78CFB36-677A-5C46-B3A5-C2841ED1B07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A0243-0AA5-2C4B-986A-2E44D44D8784}" type="pres">
      <dgm:prSet presAssocID="{A78CFB36-677A-5C46-B3A5-C2841ED1B07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8B59A-971C-584B-8187-471381AF3EF4}" type="pres">
      <dgm:prSet presAssocID="{A78CFB36-677A-5C46-B3A5-C2841ED1B07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1AB062-D099-A849-99C0-7648D24C7E52}" type="presOf" srcId="{735446C7-AA08-9C45-B6F6-D537704014F0}" destId="{F79E1920-F3B0-B147-A4DF-3F8F4197282B}" srcOrd="0" destOrd="0" presId="urn:microsoft.com/office/officeart/2005/8/layout/vProcess5"/>
    <dgm:cxn modelId="{47C6C3DE-5B70-0A40-A29F-B038EFB94A19}" type="presOf" srcId="{6B0C9003-FF96-D340-9B72-6093EC0B23A6}" destId="{343D58AD-492C-CA46-8BE0-2DA011387EA3}" srcOrd="0" destOrd="0" presId="urn:microsoft.com/office/officeart/2005/8/layout/vProcess5"/>
    <dgm:cxn modelId="{0F98E9A5-9231-0443-AE6D-4DAF837F64F3}" type="presOf" srcId="{6B0C9003-FF96-D340-9B72-6093EC0B23A6}" destId="{FDECE877-BEE6-854E-811D-308DB3283324}" srcOrd="1" destOrd="0" presId="urn:microsoft.com/office/officeart/2005/8/layout/vProcess5"/>
    <dgm:cxn modelId="{F98CD167-8725-A84E-BCAC-40A6B6B9999E}" type="presOf" srcId="{3757224B-B5A6-2844-8F46-BD649340F17F}" destId="{E1A35295-E96F-F441-B9E9-48A865458D58}" srcOrd="0" destOrd="0" presId="urn:microsoft.com/office/officeart/2005/8/layout/vProcess5"/>
    <dgm:cxn modelId="{E8000F36-F0BE-CA42-9319-3B7252849429}" type="presOf" srcId="{C9B23251-44DA-6147-83D7-2B6ACDBDC72A}" destId="{CE81C536-9657-A34F-B1AB-22AC60569DEF}" srcOrd="0" destOrd="0" presId="urn:microsoft.com/office/officeart/2005/8/layout/vProcess5"/>
    <dgm:cxn modelId="{7753B2DB-68C9-4B49-8D40-E5E6C59BBFB9}" type="presOf" srcId="{D6640246-2C4F-D240-B858-CB6F9697B242}" destId="{FEE1E469-F235-E64F-AF8C-818823A145D3}" srcOrd="0" destOrd="0" presId="urn:microsoft.com/office/officeart/2005/8/layout/vProcess5"/>
    <dgm:cxn modelId="{C3026306-EFD4-FB42-A04B-2F6AEF27167B}" type="presOf" srcId="{3757224B-B5A6-2844-8F46-BD649340F17F}" destId="{368A0243-0AA5-2C4B-986A-2E44D44D8784}" srcOrd="1" destOrd="0" presId="urn:microsoft.com/office/officeart/2005/8/layout/vProcess5"/>
    <dgm:cxn modelId="{5FBFC7A5-0B57-9344-B69D-4EF92161B592}" srcId="{A78CFB36-677A-5C46-B3A5-C2841ED1B071}" destId="{3757224B-B5A6-2844-8F46-BD649340F17F}" srcOrd="1" destOrd="0" parTransId="{02604993-26A0-0643-BD13-4DBF3F77E6EF}" sibTransId="{D6640246-2C4F-D240-B858-CB6F9697B242}"/>
    <dgm:cxn modelId="{DEC917BF-12DC-E443-B4E1-1A93DD9E2FFA}" srcId="{A78CFB36-677A-5C46-B3A5-C2841ED1B071}" destId="{C9B23251-44DA-6147-83D7-2B6ACDBDC72A}" srcOrd="2" destOrd="0" parTransId="{27104165-DECB-8647-87F3-EC666CDB5DFE}" sibTransId="{222025FD-7A1D-D34C-86E9-A41383D5F1AC}"/>
    <dgm:cxn modelId="{1A0E813B-8BDF-5149-84CF-D9B964D9670A}" type="presOf" srcId="{C9B23251-44DA-6147-83D7-2B6ACDBDC72A}" destId="{2EB8B59A-971C-584B-8187-471381AF3EF4}" srcOrd="1" destOrd="0" presId="urn:microsoft.com/office/officeart/2005/8/layout/vProcess5"/>
    <dgm:cxn modelId="{0F3175C6-14C0-1E4F-B94B-EF0CE86035E3}" type="presOf" srcId="{A78CFB36-677A-5C46-B3A5-C2841ED1B071}" destId="{F4BC9444-941C-4446-8D25-0ECD09BAE4DF}" srcOrd="0" destOrd="0" presId="urn:microsoft.com/office/officeart/2005/8/layout/vProcess5"/>
    <dgm:cxn modelId="{179C082F-E95B-F748-A3F6-AB1B855179E1}" srcId="{A78CFB36-677A-5C46-B3A5-C2841ED1B071}" destId="{6B0C9003-FF96-D340-9B72-6093EC0B23A6}" srcOrd="0" destOrd="0" parTransId="{3A2F7626-8411-6E40-A241-379AA580277D}" sibTransId="{735446C7-AA08-9C45-B6F6-D537704014F0}"/>
    <dgm:cxn modelId="{27EC2AE4-ED0B-E54E-9FA7-B70790F9DE94}" type="presParOf" srcId="{F4BC9444-941C-4446-8D25-0ECD09BAE4DF}" destId="{432E8C12-97AA-D444-AD5A-F0906C2276AE}" srcOrd="0" destOrd="0" presId="urn:microsoft.com/office/officeart/2005/8/layout/vProcess5"/>
    <dgm:cxn modelId="{7C246120-0AA7-0E4C-ACED-5B40116372AA}" type="presParOf" srcId="{F4BC9444-941C-4446-8D25-0ECD09BAE4DF}" destId="{343D58AD-492C-CA46-8BE0-2DA011387EA3}" srcOrd="1" destOrd="0" presId="urn:microsoft.com/office/officeart/2005/8/layout/vProcess5"/>
    <dgm:cxn modelId="{B68BB015-38AF-AE42-9847-380878EAAC27}" type="presParOf" srcId="{F4BC9444-941C-4446-8D25-0ECD09BAE4DF}" destId="{E1A35295-E96F-F441-B9E9-48A865458D58}" srcOrd="2" destOrd="0" presId="urn:microsoft.com/office/officeart/2005/8/layout/vProcess5"/>
    <dgm:cxn modelId="{41B48988-7A5D-5446-90B6-5845DC18195C}" type="presParOf" srcId="{F4BC9444-941C-4446-8D25-0ECD09BAE4DF}" destId="{CE81C536-9657-A34F-B1AB-22AC60569DEF}" srcOrd="3" destOrd="0" presId="urn:microsoft.com/office/officeart/2005/8/layout/vProcess5"/>
    <dgm:cxn modelId="{4A7CC51E-ECE6-F54C-AAD8-CBAAC8522A72}" type="presParOf" srcId="{F4BC9444-941C-4446-8D25-0ECD09BAE4DF}" destId="{F79E1920-F3B0-B147-A4DF-3F8F4197282B}" srcOrd="4" destOrd="0" presId="urn:microsoft.com/office/officeart/2005/8/layout/vProcess5"/>
    <dgm:cxn modelId="{8CD756CC-45B2-9A49-A31D-25210FB510D2}" type="presParOf" srcId="{F4BC9444-941C-4446-8D25-0ECD09BAE4DF}" destId="{FEE1E469-F235-E64F-AF8C-818823A145D3}" srcOrd="5" destOrd="0" presId="urn:microsoft.com/office/officeart/2005/8/layout/vProcess5"/>
    <dgm:cxn modelId="{88E41C1C-76B0-C745-976F-97CEFA89F7D6}" type="presParOf" srcId="{F4BC9444-941C-4446-8D25-0ECD09BAE4DF}" destId="{FDECE877-BEE6-854E-811D-308DB3283324}" srcOrd="6" destOrd="0" presId="urn:microsoft.com/office/officeart/2005/8/layout/vProcess5"/>
    <dgm:cxn modelId="{B9925149-907B-CE4A-83FF-7D7CED251690}" type="presParOf" srcId="{F4BC9444-941C-4446-8D25-0ECD09BAE4DF}" destId="{368A0243-0AA5-2C4B-986A-2E44D44D8784}" srcOrd="7" destOrd="0" presId="urn:microsoft.com/office/officeart/2005/8/layout/vProcess5"/>
    <dgm:cxn modelId="{64579A9F-DD7E-0347-A5DA-3B5EF979431B}" type="presParOf" srcId="{F4BC9444-941C-4446-8D25-0ECD09BAE4DF}" destId="{2EB8B59A-971C-584B-8187-471381AF3EF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0D60DE-2814-4F40-BC73-197C214CA5E3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1924C7-0985-DA4F-9186-BF72DAA895F6}">
      <dgm:prSet phldrT="[Text]"/>
      <dgm:spPr/>
      <dgm:t>
        <a:bodyPr/>
        <a:lstStyle/>
        <a:p>
          <a:r>
            <a:rPr lang="en-US" dirty="0" smtClean="0"/>
            <a:t>Mass points, Springs</a:t>
          </a:r>
          <a:endParaRPr lang="en-US" dirty="0"/>
        </a:p>
      </dgm:t>
    </dgm:pt>
    <dgm:pt modelId="{947E1CAD-F20B-4C43-B0CF-6FEF1C856CB4}" type="parTrans" cxnId="{8B6615EA-6633-B747-A8B6-AC211CB47A1B}">
      <dgm:prSet/>
      <dgm:spPr/>
      <dgm:t>
        <a:bodyPr/>
        <a:lstStyle/>
        <a:p>
          <a:endParaRPr lang="en-US"/>
        </a:p>
      </dgm:t>
    </dgm:pt>
    <dgm:pt modelId="{F6B9020E-7F8B-DC41-9216-5E2A329EA5F8}" type="sibTrans" cxnId="{8B6615EA-6633-B747-A8B6-AC211CB47A1B}">
      <dgm:prSet/>
      <dgm:spPr/>
      <dgm:t>
        <a:bodyPr/>
        <a:lstStyle/>
        <a:p>
          <a:endParaRPr lang="en-US"/>
        </a:p>
      </dgm:t>
    </dgm:pt>
    <dgm:pt modelId="{0E2E354F-053D-9841-97C1-E150DDAC2D53}">
      <dgm:prSet phldrT="[Text]"/>
      <dgm:spPr/>
      <dgm:t>
        <a:bodyPr/>
        <a:lstStyle/>
        <a:p>
          <a:r>
            <a:rPr lang="en-US" dirty="0" smtClean="0"/>
            <a:t>Triangles? Tetrahedron?</a:t>
          </a:r>
          <a:endParaRPr lang="en-US" dirty="0"/>
        </a:p>
      </dgm:t>
    </dgm:pt>
    <dgm:pt modelId="{11F9A737-C129-EC45-B627-F7E8CA9F7ABB}" type="parTrans" cxnId="{95A1601C-7CCD-B44C-89B4-938B7C9BDF7E}">
      <dgm:prSet/>
      <dgm:spPr/>
      <dgm:t>
        <a:bodyPr/>
        <a:lstStyle/>
        <a:p>
          <a:endParaRPr lang="en-US"/>
        </a:p>
      </dgm:t>
    </dgm:pt>
    <dgm:pt modelId="{8292ED09-9F1D-1846-9316-C123D77C6762}" type="sibTrans" cxnId="{95A1601C-7CCD-B44C-89B4-938B7C9BDF7E}">
      <dgm:prSet/>
      <dgm:spPr/>
      <dgm:t>
        <a:bodyPr/>
        <a:lstStyle/>
        <a:p>
          <a:endParaRPr lang="en-US"/>
        </a:p>
      </dgm:t>
    </dgm:pt>
    <dgm:pt modelId="{27964E2D-6DEE-BD48-B8EC-4B4CD7E6BBB7}">
      <dgm:prSet phldrT="[Text]"/>
      <dgm:spPr/>
      <dgm:t>
        <a:bodyPr/>
        <a:lstStyle/>
        <a:p>
          <a:r>
            <a:rPr lang="en-US" dirty="0" smtClean="0"/>
            <a:t>Deformable body</a:t>
          </a:r>
          <a:endParaRPr lang="en-US" dirty="0"/>
        </a:p>
      </dgm:t>
    </dgm:pt>
    <dgm:pt modelId="{5CD36D5B-BC1D-1144-9E08-5EC71EADF83B}" type="parTrans" cxnId="{A214FAC4-6A33-874F-A4A9-3456E101C222}">
      <dgm:prSet/>
      <dgm:spPr/>
      <dgm:t>
        <a:bodyPr/>
        <a:lstStyle/>
        <a:p>
          <a:endParaRPr lang="en-US"/>
        </a:p>
      </dgm:t>
    </dgm:pt>
    <dgm:pt modelId="{10A500D8-09B9-9C49-9D3D-0E7E14405E9A}" type="sibTrans" cxnId="{A214FAC4-6A33-874F-A4A9-3456E101C222}">
      <dgm:prSet/>
      <dgm:spPr/>
      <dgm:t>
        <a:bodyPr/>
        <a:lstStyle/>
        <a:p>
          <a:endParaRPr lang="en-US"/>
        </a:p>
      </dgm:t>
    </dgm:pt>
    <dgm:pt modelId="{7E4004BB-CF77-7F4A-977A-D5CE33135715}" type="pres">
      <dgm:prSet presAssocID="{180D60DE-2814-4F40-BC73-197C214CA5E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E97B41-B04D-8D4E-AE81-C676F65D1880}" type="pres">
      <dgm:prSet presAssocID="{180D60DE-2814-4F40-BC73-197C214CA5E3}" presName="dummyMaxCanvas" presStyleCnt="0">
        <dgm:presLayoutVars/>
      </dgm:prSet>
      <dgm:spPr/>
    </dgm:pt>
    <dgm:pt modelId="{FD03F1C6-A814-804F-8306-AAC4EDA24ED4}" type="pres">
      <dgm:prSet presAssocID="{180D60DE-2814-4F40-BC73-197C214CA5E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F90F02-1E8B-6247-A18F-05AC0403492F}" type="pres">
      <dgm:prSet presAssocID="{180D60DE-2814-4F40-BC73-197C214CA5E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CF214-AEC1-6B4B-A3BC-950C06EEDA53}" type="pres">
      <dgm:prSet presAssocID="{180D60DE-2814-4F40-BC73-197C214CA5E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A65D4-6FF9-0E4B-8913-4F43DEE074E9}" type="pres">
      <dgm:prSet presAssocID="{180D60DE-2814-4F40-BC73-197C214CA5E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3230C-FF01-B648-BA92-2444EA2F3F4D}" type="pres">
      <dgm:prSet presAssocID="{180D60DE-2814-4F40-BC73-197C214CA5E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E2DAD8-AA9F-BE44-827D-1293150CD783}" type="pres">
      <dgm:prSet presAssocID="{180D60DE-2814-4F40-BC73-197C214CA5E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04F9C-3222-504E-B8DB-C8A8E75E961C}" type="pres">
      <dgm:prSet presAssocID="{180D60DE-2814-4F40-BC73-197C214CA5E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94474-8E10-664A-BC49-332BBB13C179}" type="pres">
      <dgm:prSet presAssocID="{180D60DE-2814-4F40-BC73-197C214CA5E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6615EA-6633-B747-A8B6-AC211CB47A1B}" srcId="{180D60DE-2814-4F40-BC73-197C214CA5E3}" destId="{A01924C7-0985-DA4F-9186-BF72DAA895F6}" srcOrd="0" destOrd="0" parTransId="{947E1CAD-F20B-4C43-B0CF-6FEF1C856CB4}" sibTransId="{F6B9020E-7F8B-DC41-9216-5E2A329EA5F8}"/>
    <dgm:cxn modelId="{F145C142-675E-4F44-836F-D8BDA9C602DF}" type="presOf" srcId="{A01924C7-0985-DA4F-9186-BF72DAA895F6}" destId="{93E2DAD8-AA9F-BE44-827D-1293150CD783}" srcOrd="1" destOrd="0" presId="urn:microsoft.com/office/officeart/2005/8/layout/vProcess5"/>
    <dgm:cxn modelId="{E4532AFD-D6CD-354A-B8D6-DCCD82400527}" type="presOf" srcId="{0E2E354F-053D-9841-97C1-E150DDAC2D53}" destId="{6C004F9C-3222-504E-B8DB-C8A8E75E961C}" srcOrd="1" destOrd="0" presId="urn:microsoft.com/office/officeart/2005/8/layout/vProcess5"/>
    <dgm:cxn modelId="{FE163558-67B7-8F46-A6AA-648B86CA5E7D}" type="presOf" srcId="{180D60DE-2814-4F40-BC73-197C214CA5E3}" destId="{7E4004BB-CF77-7F4A-977A-D5CE33135715}" srcOrd="0" destOrd="0" presId="urn:microsoft.com/office/officeart/2005/8/layout/vProcess5"/>
    <dgm:cxn modelId="{95A1601C-7CCD-B44C-89B4-938B7C9BDF7E}" srcId="{180D60DE-2814-4F40-BC73-197C214CA5E3}" destId="{0E2E354F-053D-9841-97C1-E150DDAC2D53}" srcOrd="1" destOrd="0" parTransId="{11F9A737-C129-EC45-B627-F7E8CA9F7ABB}" sibTransId="{8292ED09-9F1D-1846-9316-C123D77C6762}"/>
    <dgm:cxn modelId="{87E1C529-305D-734C-8318-3F7D32BDEA9C}" type="presOf" srcId="{F6B9020E-7F8B-DC41-9216-5E2A329EA5F8}" destId="{E08A65D4-6FF9-0E4B-8913-4F43DEE074E9}" srcOrd="0" destOrd="0" presId="urn:microsoft.com/office/officeart/2005/8/layout/vProcess5"/>
    <dgm:cxn modelId="{48C814BC-EE78-5143-928D-FA9C9757141C}" type="presOf" srcId="{0E2E354F-053D-9841-97C1-E150DDAC2D53}" destId="{C0F90F02-1E8B-6247-A18F-05AC0403492F}" srcOrd="0" destOrd="0" presId="urn:microsoft.com/office/officeart/2005/8/layout/vProcess5"/>
    <dgm:cxn modelId="{A214FAC4-6A33-874F-A4A9-3456E101C222}" srcId="{180D60DE-2814-4F40-BC73-197C214CA5E3}" destId="{27964E2D-6DEE-BD48-B8EC-4B4CD7E6BBB7}" srcOrd="2" destOrd="0" parTransId="{5CD36D5B-BC1D-1144-9E08-5EC71EADF83B}" sibTransId="{10A500D8-09B9-9C49-9D3D-0E7E14405E9A}"/>
    <dgm:cxn modelId="{C60B7885-161A-8A4A-8052-09B94E5F7E53}" type="presOf" srcId="{27964E2D-6DEE-BD48-B8EC-4B4CD7E6BBB7}" destId="{B6494474-8E10-664A-BC49-332BBB13C179}" srcOrd="1" destOrd="0" presId="urn:microsoft.com/office/officeart/2005/8/layout/vProcess5"/>
    <dgm:cxn modelId="{E000D9C1-D001-984D-BCF9-E1A1945A7856}" type="presOf" srcId="{A01924C7-0985-DA4F-9186-BF72DAA895F6}" destId="{FD03F1C6-A814-804F-8306-AAC4EDA24ED4}" srcOrd="0" destOrd="0" presId="urn:microsoft.com/office/officeart/2005/8/layout/vProcess5"/>
    <dgm:cxn modelId="{74465B85-F679-E549-9B50-F424FFA4017F}" type="presOf" srcId="{8292ED09-9F1D-1846-9316-C123D77C6762}" destId="{91B3230C-FF01-B648-BA92-2444EA2F3F4D}" srcOrd="0" destOrd="0" presId="urn:microsoft.com/office/officeart/2005/8/layout/vProcess5"/>
    <dgm:cxn modelId="{49F86D6A-7C3B-9D4D-B9E0-00CDFE50707D}" type="presOf" srcId="{27964E2D-6DEE-BD48-B8EC-4B4CD7E6BBB7}" destId="{DBFCF214-AEC1-6B4B-A3BC-950C06EEDA53}" srcOrd="0" destOrd="0" presId="urn:microsoft.com/office/officeart/2005/8/layout/vProcess5"/>
    <dgm:cxn modelId="{CE1B461F-726F-504E-A51F-BA024F107BD5}" type="presParOf" srcId="{7E4004BB-CF77-7F4A-977A-D5CE33135715}" destId="{44E97B41-B04D-8D4E-AE81-C676F65D1880}" srcOrd="0" destOrd="0" presId="urn:microsoft.com/office/officeart/2005/8/layout/vProcess5"/>
    <dgm:cxn modelId="{FF8F45E2-7C32-4040-BFB6-6C4CB73C63CF}" type="presParOf" srcId="{7E4004BB-CF77-7F4A-977A-D5CE33135715}" destId="{FD03F1C6-A814-804F-8306-AAC4EDA24ED4}" srcOrd="1" destOrd="0" presId="urn:microsoft.com/office/officeart/2005/8/layout/vProcess5"/>
    <dgm:cxn modelId="{547367DB-C299-3047-B973-0E78C0444844}" type="presParOf" srcId="{7E4004BB-CF77-7F4A-977A-D5CE33135715}" destId="{C0F90F02-1E8B-6247-A18F-05AC0403492F}" srcOrd="2" destOrd="0" presId="urn:microsoft.com/office/officeart/2005/8/layout/vProcess5"/>
    <dgm:cxn modelId="{2637A14F-3EBB-7F48-A239-18DDB4F07818}" type="presParOf" srcId="{7E4004BB-CF77-7F4A-977A-D5CE33135715}" destId="{DBFCF214-AEC1-6B4B-A3BC-950C06EEDA53}" srcOrd="3" destOrd="0" presId="urn:microsoft.com/office/officeart/2005/8/layout/vProcess5"/>
    <dgm:cxn modelId="{594568C7-87F1-5843-A8A1-7CE7070165FE}" type="presParOf" srcId="{7E4004BB-CF77-7F4A-977A-D5CE33135715}" destId="{E08A65D4-6FF9-0E4B-8913-4F43DEE074E9}" srcOrd="4" destOrd="0" presId="urn:microsoft.com/office/officeart/2005/8/layout/vProcess5"/>
    <dgm:cxn modelId="{05EE2A52-A952-C240-B2AD-70B02B787986}" type="presParOf" srcId="{7E4004BB-CF77-7F4A-977A-D5CE33135715}" destId="{91B3230C-FF01-B648-BA92-2444EA2F3F4D}" srcOrd="5" destOrd="0" presId="urn:microsoft.com/office/officeart/2005/8/layout/vProcess5"/>
    <dgm:cxn modelId="{1357AF3F-2C08-6F41-BA80-B033D0CB291C}" type="presParOf" srcId="{7E4004BB-CF77-7F4A-977A-D5CE33135715}" destId="{93E2DAD8-AA9F-BE44-827D-1293150CD783}" srcOrd="6" destOrd="0" presId="urn:microsoft.com/office/officeart/2005/8/layout/vProcess5"/>
    <dgm:cxn modelId="{A690065B-4DC5-4D4F-8920-4291BA9505C6}" type="presParOf" srcId="{7E4004BB-CF77-7F4A-977A-D5CE33135715}" destId="{6C004F9C-3222-504E-B8DB-C8A8E75E961C}" srcOrd="7" destOrd="0" presId="urn:microsoft.com/office/officeart/2005/8/layout/vProcess5"/>
    <dgm:cxn modelId="{B79B0EA6-4D68-4E40-9343-210F8D76DCA3}" type="presParOf" srcId="{7E4004BB-CF77-7F4A-977A-D5CE33135715}" destId="{B6494474-8E10-664A-BC49-332BBB13C17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88E4D9-2643-8F45-90C3-AD20A562B3B0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6E3C1-96A2-244E-B458-35B1BA3C3CD8}">
      <dgm:prSet phldrT="[Text]"/>
      <dgm:spPr/>
      <dgm:t>
        <a:bodyPr/>
        <a:lstStyle/>
        <a:p>
          <a:r>
            <a:rPr lang="en-US" dirty="0" smtClean="0"/>
            <a:t>Medical Image ( CT, MRI )</a:t>
          </a:r>
          <a:endParaRPr lang="en-US" dirty="0"/>
        </a:p>
      </dgm:t>
    </dgm:pt>
    <dgm:pt modelId="{F6FC7278-DE82-6444-9DBE-856D68C4CD8E}" type="parTrans" cxnId="{8568C056-4DC3-2649-A417-3AB5F736EDB0}">
      <dgm:prSet/>
      <dgm:spPr/>
      <dgm:t>
        <a:bodyPr/>
        <a:lstStyle/>
        <a:p>
          <a:endParaRPr lang="en-US"/>
        </a:p>
      </dgm:t>
    </dgm:pt>
    <dgm:pt modelId="{DAA24686-F71B-E84F-BDB6-09AC306DE008}" type="sibTrans" cxnId="{8568C056-4DC3-2649-A417-3AB5F736EDB0}">
      <dgm:prSet/>
      <dgm:spPr/>
      <dgm:t>
        <a:bodyPr/>
        <a:lstStyle/>
        <a:p>
          <a:endParaRPr lang="en-US"/>
        </a:p>
      </dgm:t>
    </dgm:pt>
    <dgm:pt modelId="{CFC251B0-6C1D-9842-9AD5-AE37370EE2D7}">
      <dgm:prSet phldrT="[Text]"/>
      <dgm:spPr/>
      <dgm:t>
        <a:bodyPr/>
        <a:lstStyle/>
        <a:p>
          <a:r>
            <a:rPr lang="en-US" dirty="0" err="1" smtClean="0"/>
            <a:t>Tetrahedralization</a:t>
          </a:r>
          <a:r>
            <a:rPr lang="en-US" dirty="0" smtClean="0"/>
            <a:t> ( use </a:t>
          </a:r>
          <a:r>
            <a:rPr lang="en-US" dirty="0" err="1" smtClean="0"/>
            <a:t>tetgen,netgen</a:t>
          </a:r>
          <a:r>
            <a:rPr lang="en-US" dirty="0" smtClean="0"/>
            <a:t> )</a:t>
          </a:r>
          <a:endParaRPr lang="en-US" dirty="0"/>
        </a:p>
      </dgm:t>
    </dgm:pt>
    <dgm:pt modelId="{CB59F1BA-D9EA-8A41-A378-1D6F6D575734}" type="parTrans" cxnId="{63504DF2-9EDC-5D44-85D5-6A65B0F34AB3}">
      <dgm:prSet/>
      <dgm:spPr/>
      <dgm:t>
        <a:bodyPr/>
        <a:lstStyle/>
        <a:p>
          <a:endParaRPr lang="en-US"/>
        </a:p>
      </dgm:t>
    </dgm:pt>
    <dgm:pt modelId="{6A5C2203-512E-6D4B-96D4-D43D9A3CF842}" type="sibTrans" cxnId="{63504DF2-9EDC-5D44-85D5-6A65B0F34AB3}">
      <dgm:prSet/>
      <dgm:spPr/>
      <dgm:t>
        <a:bodyPr/>
        <a:lstStyle/>
        <a:p>
          <a:endParaRPr lang="en-US"/>
        </a:p>
      </dgm:t>
    </dgm:pt>
    <dgm:pt modelId="{A2032946-812C-A742-B1C4-BFC856C2FD63}">
      <dgm:prSet phldrT="[Text]"/>
      <dgm:spPr/>
      <dgm:t>
        <a:bodyPr/>
        <a:lstStyle/>
        <a:p>
          <a:r>
            <a:rPr lang="en-US" dirty="0" smtClean="0"/>
            <a:t>Tetrahedral Mesh</a:t>
          </a:r>
          <a:endParaRPr lang="en-US" dirty="0"/>
        </a:p>
      </dgm:t>
    </dgm:pt>
    <dgm:pt modelId="{1994CA92-D541-874C-8DBF-53DCDC92912E}" type="parTrans" cxnId="{C9E214DA-2026-C846-A508-C281CB7E7962}">
      <dgm:prSet/>
      <dgm:spPr/>
      <dgm:t>
        <a:bodyPr/>
        <a:lstStyle/>
        <a:p>
          <a:endParaRPr lang="en-US"/>
        </a:p>
      </dgm:t>
    </dgm:pt>
    <dgm:pt modelId="{B202FDA9-DB0C-954D-97DE-0F0892CDF978}" type="sibTrans" cxnId="{C9E214DA-2026-C846-A508-C281CB7E7962}">
      <dgm:prSet/>
      <dgm:spPr/>
      <dgm:t>
        <a:bodyPr/>
        <a:lstStyle/>
        <a:p>
          <a:endParaRPr lang="en-US"/>
        </a:p>
      </dgm:t>
    </dgm:pt>
    <dgm:pt modelId="{39B1BB01-EDDD-9441-9B67-1E4DC35E2150}">
      <dgm:prSet phldrT="[Text]"/>
      <dgm:spPr/>
      <dgm:t>
        <a:bodyPr/>
        <a:lstStyle/>
        <a:p>
          <a:r>
            <a:rPr lang="en-US" dirty="0" smtClean="0"/>
            <a:t>Surface Triangle Mesh ( ITK snap )</a:t>
          </a:r>
          <a:endParaRPr lang="en-US" dirty="0"/>
        </a:p>
      </dgm:t>
    </dgm:pt>
    <dgm:pt modelId="{3A95F63E-3F67-2040-8EBB-AE9E5AEA7EF3}" type="parTrans" cxnId="{DE132C8A-0D38-B045-A96F-AD600AFB3B23}">
      <dgm:prSet/>
      <dgm:spPr/>
      <dgm:t>
        <a:bodyPr/>
        <a:lstStyle/>
        <a:p>
          <a:endParaRPr lang="en-US"/>
        </a:p>
      </dgm:t>
    </dgm:pt>
    <dgm:pt modelId="{94EED318-453B-3642-A8DD-9F59F7CEF4D1}" type="sibTrans" cxnId="{DE132C8A-0D38-B045-A96F-AD600AFB3B23}">
      <dgm:prSet/>
      <dgm:spPr/>
      <dgm:t>
        <a:bodyPr/>
        <a:lstStyle/>
        <a:p>
          <a:endParaRPr lang="en-US"/>
        </a:p>
      </dgm:t>
    </dgm:pt>
    <dgm:pt modelId="{69154FE8-02A0-5C41-B9BB-6C3159095700}">
      <dgm:prSet phldrT="[Text]"/>
      <dgm:spPr/>
      <dgm:t>
        <a:bodyPr/>
        <a:lstStyle/>
        <a:p>
          <a:r>
            <a:rPr lang="en-US" dirty="0" smtClean="0"/>
            <a:t>Add</a:t>
          </a:r>
          <a:r>
            <a:rPr lang="en-US" baseline="0" dirty="0" smtClean="0"/>
            <a:t> mass points and springs</a:t>
          </a:r>
          <a:endParaRPr lang="en-US" dirty="0"/>
        </a:p>
      </dgm:t>
    </dgm:pt>
    <dgm:pt modelId="{BE4A4433-DFBB-FA46-9E2E-E2DEDA53FC31}" type="parTrans" cxnId="{15C8F16D-A67B-3F4F-B345-DAF27EDB631C}">
      <dgm:prSet/>
      <dgm:spPr/>
      <dgm:t>
        <a:bodyPr/>
        <a:lstStyle/>
        <a:p>
          <a:endParaRPr lang="en-US"/>
        </a:p>
      </dgm:t>
    </dgm:pt>
    <dgm:pt modelId="{CF3D5425-3148-C347-A3D0-E65575D9F48E}" type="sibTrans" cxnId="{15C8F16D-A67B-3F4F-B345-DAF27EDB631C}">
      <dgm:prSet/>
      <dgm:spPr/>
      <dgm:t>
        <a:bodyPr/>
        <a:lstStyle/>
        <a:p>
          <a:endParaRPr lang="en-US"/>
        </a:p>
      </dgm:t>
    </dgm:pt>
    <dgm:pt modelId="{B5A3C8F2-17D2-DF41-9934-DAD92C4823B8}" type="pres">
      <dgm:prSet presAssocID="{1A88E4D9-2643-8F45-90C3-AD20A562B3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B11B05-B0C6-A24A-BB1A-506505C1B7C9}" type="pres">
      <dgm:prSet presAssocID="{69154FE8-02A0-5C41-B9BB-6C3159095700}" presName="boxAndChildren" presStyleCnt="0"/>
      <dgm:spPr/>
    </dgm:pt>
    <dgm:pt modelId="{D27E2010-50E8-D548-9C46-DB35AB9165F0}" type="pres">
      <dgm:prSet presAssocID="{69154FE8-02A0-5C41-B9BB-6C3159095700}" presName="parentTextBox" presStyleLbl="node1" presStyleIdx="0" presStyleCnt="5"/>
      <dgm:spPr/>
      <dgm:t>
        <a:bodyPr/>
        <a:lstStyle/>
        <a:p>
          <a:endParaRPr lang="en-US"/>
        </a:p>
      </dgm:t>
    </dgm:pt>
    <dgm:pt modelId="{1CFCD1F8-9BE9-A64D-BABD-C91E030D1378}" type="pres">
      <dgm:prSet presAssocID="{B202FDA9-DB0C-954D-97DE-0F0892CDF978}" presName="sp" presStyleCnt="0"/>
      <dgm:spPr/>
    </dgm:pt>
    <dgm:pt modelId="{6AA28A86-66E8-FC40-9F0B-CF1B2CF1BB20}" type="pres">
      <dgm:prSet presAssocID="{A2032946-812C-A742-B1C4-BFC856C2FD63}" presName="arrowAndChildren" presStyleCnt="0"/>
      <dgm:spPr/>
    </dgm:pt>
    <dgm:pt modelId="{F6E0C221-3528-8149-9FFE-644FD0D3FF5A}" type="pres">
      <dgm:prSet presAssocID="{A2032946-812C-A742-B1C4-BFC856C2FD63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4E28F20E-A049-354A-BEBB-9A8380BB18FE}" type="pres">
      <dgm:prSet presAssocID="{6A5C2203-512E-6D4B-96D4-D43D9A3CF842}" presName="sp" presStyleCnt="0"/>
      <dgm:spPr/>
    </dgm:pt>
    <dgm:pt modelId="{E268CCC1-99AB-9E4C-9EFD-8A09BC2D1E26}" type="pres">
      <dgm:prSet presAssocID="{CFC251B0-6C1D-9842-9AD5-AE37370EE2D7}" presName="arrowAndChildren" presStyleCnt="0"/>
      <dgm:spPr/>
    </dgm:pt>
    <dgm:pt modelId="{09F28567-0AF1-D842-AE92-2C3D19A5618D}" type="pres">
      <dgm:prSet presAssocID="{CFC251B0-6C1D-9842-9AD5-AE37370EE2D7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30B4003B-9365-3842-B215-7FADA1024611}" type="pres">
      <dgm:prSet presAssocID="{94EED318-453B-3642-A8DD-9F59F7CEF4D1}" presName="sp" presStyleCnt="0"/>
      <dgm:spPr/>
    </dgm:pt>
    <dgm:pt modelId="{91FA247C-BE41-B64B-AD63-B0D98274B33D}" type="pres">
      <dgm:prSet presAssocID="{39B1BB01-EDDD-9441-9B67-1E4DC35E2150}" presName="arrowAndChildren" presStyleCnt="0"/>
      <dgm:spPr/>
    </dgm:pt>
    <dgm:pt modelId="{7B237640-D36C-3742-81D6-2F04B1C06903}" type="pres">
      <dgm:prSet presAssocID="{39B1BB01-EDDD-9441-9B67-1E4DC35E2150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EA151BAE-446F-8D4A-9F7A-D19869283605}" type="pres">
      <dgm:prSet presAssocID="{DAA24686-F71B-E84F-BDB6-09AC306DE008}" presName="sp" presStyleCnt="0"/>
      <dgm:spPr/>
    </dgm:pt>
    <dgm:pt modelId="{71986546-E438-1442-9CE6-B50C04401EC3}" type="pres">
      <dgm:prSet presAssocID="{0A56E3C1-96A2-244E-B458-35B1BA3C3CD8}" presName="arrowAndChildren" presStyleCnt="0"/>
      <dgm:spPr/>
    </dgm:pt>
    <dgm:pt modelId="{B106ADB7-4BA5-2D42-A088-39661A6803EB}" type="pres">
      <dgm:prSet presAssocID="{0A56E3C1-96A2-244E-B458-35B1BA3C3CD8}" presName="parentTextArrow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8568C056-4DC3-2649-A417-3AB5F736EDB0}" srcId="{1A88E4D9-2643-8F45-90C3-AD20A562B3B0}" destId="{0A56E3C1-96A2-244E-B458-35B1BA3C3CD8}" srcOrd="0" destOrd="0" parTransId="{F6FC7278-DE82-6444-9DBE-856D68C4CD8E}" sibTransId="{DAA24686-F71B-E84F-BDB6-09AC306DE008}"/>
    <dgm:cxn modelId="{15C8F16D-A67B-3F4F-B345-DAF27EDB631C}" srcId="{1A88E4D9-2643-8F45-90C3-AD20A562B3B0}" destId="{69154FE8-02A0-5C41-B9BB-6C3159095700}" srcOrd="4" destOrd="0" parTransId="{BE4A4433-DFBB-FA46-9E2E-E2DEDA53FC31}" sibTransId="{CF3D5425-3148-C347-A3D0-E65575D9F48E}"/>
    <dgm:cxn modelId="{63504DF2-9EDC-5D44-85D5-6A65B0F34AB3}" srcId="{1A88E4D9-2643-8F45-90C3-AD20A562B3B0}" destId="{CFC251B0-6C1D-9842-9AD5-AE37370EE2D7}" srcOrd="2" destOrd="0" parTransId="{CB59F1BA-D9EA-8A41-A378-1D6F6D575734}" sibTransId="{6A5C2203-512E-6D4B-96D4-D43D9A3CF842}"/>
    <dgm:cxn modelId="{B0B73FA3-0C20-5145-8FA3-431C0F2A6092}" type="presOf" srcId="{0A56E3C1-96A2-244E-B458-35B1BA3C3CD8}" destId="{B106ADB7-4BA5-2D42-A088-39661A6803EB}" srcOrd="0" destOrd="0" presId="urn:microsoft.com/office/officeart/2005/8/layout/process4"/>
    <dgm:cxn modelId="{D46F49A5-4540-544A-9AFA-64146AA347E1}" type="presOf" srcId="{39B1BB01-EDDD-9441-9B67-1E4DC35E2150}" destId="{7B237640-D36C-3742-81D6-2F04B1C06903}" srcOrd="0" destOrd="0" presId="urn:microsoft.com/office/officeart/2005/8/layout/process4"/>
    <dgm:cxn modelId="{F4CD0C93-E820-E249-942F-83238C716F29}" type="presOf" srcId="{69154FE8-02A0-5C41-B9BB-6C3159095700}" destId="{D27E2010-50E8-D548-9C46-DB35AB9165F0}" srcOrd="0" destOrd="0" presId="urn:microsoft.com/office/officeart/2005/8/layout/process4"/>
    <dgm:cxn modelId="{E93259EB-95BC-654D-ABB1-FFD8012ABF07}" type="presOf" srcId="{A2032946-812C-A742-B1C4-BFC856C2FD63}" destId="{F6E0C221-3528-8149-9FFE-644FD0D3FF5A}" srcOrd="0" destOrd="0" presId="urn:microsoft.com/office/officeart/2005/8/layout/process4"/>
    <dgm:cxn modelId="{DE132C8A-0D38-B045-A96F-AD600AFB3B23}" srcId="{1A88E4D9-2643-8F45-90C3-AD20A562B3B0}" destId="{39B1BB01-EDDD-9441-9B67-1E4DC35E2150}" srcOrd="1" destOrd="0" parTransId="{3A95F63E-3F67-2040-8EBB-AE9E5AEA7EF3}" sibTransId="{94EED318-453B-3642-A8DD-9F59F7CEF4D1}"/>
    <dgm:cxn modelId="{8D2508FD-4B94-AA4D-AB53-0055AA177868}" type="presOf" srcId="{1A88E4D9-2643-8F45-90C3-AD20A562B3B0}" destId="{B5A3C8F2-17D2-DF41-9934-DAD92C4823B8}" srcOrd="0" destOrd="0" presId="urn:microsoft.com/office/officeart/2005/8/layout/process4"/>
    <dgm:cxn modelId="{6FC5040C-7D3A-8644-829B-C2A025E2E36F}" type="presOf" srcId="{CFC251B0-6C1D-9842-9AD5-AE37370EE2D7}" destId="{09F28567-0AF1-D842-AE92-2C3D19A5618D}" srcOrd="0" destOrd="0" presId="urn:microsoft.com/office/officeart/2005/8/layout/process4"/>
    <dgm:cxn modelId="{C9E214DA-2026-C846-A508-C281CB7E7962}" srcId="{1A88E4D9-2643-8F45-90C3-AD20A562B3B0}" destId="{A2032946-812C-A742-B1C4-BFC856C2FD63}" srcOrd="3" destOrd="0" parTransId="{1994CA92-D541-874C-8DBF-53DCDC92912E}" sibTransId="{B202FDA9-DB0C-954D-97DE-0F0892CDF978}"/>
    <dgm:cxn modelId="{2BF122A8-C4BA-2643-8A3E-0CC9B103F708}" type="presParOf" srcId="{B5A3C8F2-17D2-DF41-9934-DAD92C4823B8}" destId="{DCB11B05-B0C6-A24A-BB1A-506505C1B7C9}" srcOrd="0" destOrd="0" presId="urn:microsoft.com/office/officeart/2005/8/layout/process4"/>
    <dgm:cxn modelId="{5D3C03AE-E009-7246-AF5E-56BD04EDD20B}" type="presParOf" srcId="{DCB11B05-B0C6-A24A-BB1A-506505C1B7C9}" destId="{D27E2010-50E8-D548-9C46-DB35AB9165F0}" srcOrd="0" destOrd="0" presId="urn:microsoft.com/office/officeart/2005/8/layout/process4"/>
    <dgm:cxn modelId="{24CD9E91-5990-4C4B-BFDE-3E44AE53EF70}" type="presParOf" srcId="{B5A3C8F2-17D2-DF41-9934-DAD92C4823B8}" destId="{1CFCD1F8-9BE9-A64D-BABD-C91E030D1378}" srcOrd="1" destOrd="0" presId="urn:microsoft.com/office/officeart/2005/8/layout/process4"/>
    <dgm:cxn modelId="{59B574DC-5228-E64D-94BD-CAE5640CCC83}" type="presParOf" srcId="{B5A3C8F2-17D2-DF41-9934-DAD92C4823B8}" destId="{6AA28A86-66E8-FC40-9F0B-CF1B2CF1BB20}" srcOrd="2" destOrd="0" presId="urn:microsoft.com/office/officeart/2005/8/layout/process4"/>
    <dgm:cxn modelId="{75A97AF0-04A4-F946-BC99-9CBD7AD9AA48}" type="presParOf" srcId="{6AA28A86-66E8-FC40-9F0B-CF1B2CF1BB20}" destId="{F6E0C221-3528-8149-9FFE-644FD0D3FF5A}" srcOrd="0" destOrd="0" presId="urn:microsoft.com/office/officeart/2005/8/layout/process4"/>
    <dgm:cxn modelId="{A23A1A51-7A0B-3C48-A3D4-9C7385B82017}" type="presParOf" srcId="{B5A3C8F2-17D2-DF41-9934-DAD92C4823B8}" destId="{4E28F20E-A049-354A-BEBB-9A8380BB18FE}" srcOrd="3" destOrd="0" presId="urn:microsoft.com/office/officeart/2005/8/layout/process4"/>
    <dgm:cxn modelId="{C5337893-97BC-A344-89F5-EFD6EDD9F795}" type="presParOf" srcId="{B5A3C8F2-17D2-DF41-9934-DAD92C4823B8}" destId="{E268CCC1-99AB-9E4C-9EFD-8A09BC2D1E26}" srcOrd="4" destOrd="0" presId="urn:microsoft.com/office/officeart/2005/8/layout/process4"/>
    <dgm:cxn modelId="{BA0FF5CB-8A3B-1641-AC0F-E4437854C5AF}" type="presParOf" srcId="{E268CCC1-99AB-9E4C-9EFD-8A09BC2D1E26}" destId="{09F28567-0AF1-D842-AE92-2C3D19A5618D}" srcOrd="0" destOrd="0" presId="urn:microsoft.com/office/officeart/2005/8/layout/process4"/>
    <dgm:cxn modelId="{6E6A7B3F-0818-0744-9999-4B79C28C6ED9}" type="presParOf" srcId="{B5A3C8F2-17D2-DF41-9934-DAD92C4823B8}" destId="{30B4003B-9365-3842-B215-7FADA1024611}" srcOrd="5" destOrd="0" presId="urn:microsoft.com/office/officeart/2005/8/layout/process4"/>
    <dgm:cxn modelId="{158362C4-C32C-AC4F-92A7-8D32ACCA0003}" type="presParOf" srcId="{B5A3C8F2-17D2-DF41-9934-DAD92C4823B8}" destId="{91FA247C-BE41-B64B-AD63-B0D98274B33D}" srcOrd="6" destOrd="0" presId="urn:microsoft.com/office/officeart/2005/8/layout/process4"/>
    <dgm:cxn modelId="{F35F1667-CBBF-4744-ABB1-301327B02DC6}" type="presParOf" srcId="{91FA247C-BE41-B64B-AD63-B0D98274B33D}" destId="{7B237640-D36C-3742-81D6-2F04B1C06903}" srcOrd="0" destOrd="0" presId="urn:microsoft.com/office/officeart/2005/8/layout/process4"/>
    <dgm:cxn modelId="{AD60EA11-39B1-0645-B65C-0919D40EB142}" type="presParOf" srcId="{B5A3C8F2-17D2-DF41-9934-DAD92C4823B8}" destId="{EA151BAE-446F-8D4A-9F7A-D19869283605}" srcOrd="7" destOrd="0" presId="urn:microsoft.com/office/officeart/2005/8/layout/process4"/>
    <dgm:cxn modelId="{6248CAFF-BBD3-1948-BA90-A700695D4141}" type="presParOf" srcId="{B5A3C8F2-17D2-DF41-9934-DAD92C4823B8}" destId="{71986546-E438-1442-9CE6-B50C04401EC3}" srcOrd="8" destOrd="0" presId="urn:microsoft.com/office/officeart/2005/8/layout/process4"/>
    <dgm:cxn modelId="{AFEACF25-55E6-3341-BECB-C2798D747382}" type="presParOf" srcId="{71986546-E438-1442-9CE6-B50C04401EC3}" destId="{B106ADB7-4BA5-2D42-A088-39661A6803E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91F259-B539-AA48-BD7F-1F928C73EA25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431DA-9D70-2F4C-A405-2E0B3B252421}">
      <dgm:prSet phldrT="[Text]"/>
      <dgm:spPr/>
      <dgm:t>
        <a:bodyPr/>
        <a:lstStyle/>
        <a:p>
          <a:r>
            <a:rPr lang="en-US" dirty="0" smtClean="0"/>
            <a:t>Mass points and springs</a:t>
          </a:r>
          <a:endParaRPr lang="en-US" dirty="0"/>
        </a:p>
      </dgm:t>
    </dgm:pt>
    <dgm:pt modelId="{5AC66558-3BB6-BA40-8479-5B74F2BBB340}" type="parTrans" cxnId="{B233826A-96D2-5747-BA98-7B264CA86B4C}">
      <dgm:prSet/>
      <dgm:spPr/>
      <dgm:t>
        <a:bodyPr/>
        <a:lstStyle/>
        <a:p>
          <a:endParaRPr lang="en-US"/>
        </a:p>
      </dgm:t>
    </dgm:pt>
    <dgm:pt modelId="{0D1CC7D8-E1C6-E346-A5A8-2091DDBFF73E}" type="sibTrans" cxnId="{B233826A-96D2-5747-BA98-7B264CA86B4C}">
      <dgm:prSet/>
      <dgm:spPr/>
      <dgm:t>
        <a:bodyPr/>
        <a:lstStyle/>
        <a:p>
          <a:endParaRPr lang="en-US"/>
        </a:p>
      </dgm:t>
    </dgm:pt>
    <dgm:pt modelId="{B249BF33-9DB5-8F45-A83F-E10FFA08B633}">
      <dgm:prSet phldrT="[Text]"/>
      <dgm:spPr/>
      <dgm:t>
        <a:bodyPr/>
        <a:lstStyle/>
        <a:p>
          <a:r>
            <a:rPr lang="en-US" dirty="0" smtClean="0"/>
            <a:t>More accurate model?</a:t>
          </a:r>
          <a:endParaRPr lang="en-US" dirty="0"/>
        </a:p>
      </dgm:t>
    </dgm:pt>
    <dgm:pt modelId="{AB9F6180-E74A-9A4C-9C2C-3F0C406E5AB8}" type="parTrans" cxnId="{251E6263-8839-0D4D-BD7C-B5800FF38B4E}">
      <dgm:prSet/>
      <dgm:spPr/>
      <dgm:t>
        <a:bodyPr/>
        <a:lstStyle/>
        <a:p>
          <a:endParaRPr lang="en-US"/>
        </a:p>
      </dgm:t>
    </dgm:pt>
    <dgm:pt modelId="{CE06B592-50E6-BE48-AB8E-C53B074ABCEB}" type="sibTrans" cxnId="{251E6263-8839-0D4D-BD7C-B5800FF38B4E}">
      <dgm:prSet/>
      <dgm:spPr/>
      <dgm:t>
        <a:bodyPr/>
        <a:lstStyle/>
        <a:p>
          <a:endParaRPr lang="en-US"/>
        </a:p>
      </dgm:t>
    </dgm:pt>
    <dgm:pt modelId="{29EAA862-8865-2B45-8CAA-2E1F8DD56F4D}">
      <dgm:prSet phldrT="[Text]"/>
      <dgm:spPr/>
      <dgm:t>
        <a:bodyPr/>
        <a:lstStyle/>
        <a:p>
          <a:r>
            <a:rPr lang="en-US" dirty="0" smtClean="0"/>
            <a:t>Linear Finite Element model</a:t>
          </a:r>
          <a:endParaRPr lang="en-US" dirty="0"/>
        </a:p>
      </dgm:t>
    </dgm:pt>
    <dgm:pt modelId="{2DC943D1-C594-9145-821E-239BE7B88035}" type="parTrans" cxnId="{1F62AC52-3E91-9248-8F2E-65853842B634}">
      <dgm:prSet/>
      <dgm:spPr/>
      <dgm:t>
        <a:bodyPr/>
        <a:lstStyle/>
        <a:p>
          <a:endParaRPr lang="en-US"/>
        </a:p>
      </dgm:t>
    </dgm:pt>
    <dgm:pt modelId="{66B7D320-708E-4746-B5E9-D0A0FE07AA70}" type="sibTrans" cxnId="{1F62AC52-3E91-9248-8F2E-65853842B634}">
      <dgm:prSet/>
      <dgm:spPr/>
      <dgm:t>
        <a:bodyPr/>
        <a:lstStyle/>
        <a:p>
          <a:endParaRPr lang="en-US"/>
        </a:p>
      </dgm:t>
    </dgm:pt>
    <dgm:pt modelId="{485F83C4-1063-6C42-A180-6396730222A8}" type="pres">
      <dgm:prSet presAssocID="{6991F259-B539-AA48-BD7F-1F928C73EA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59AA7C-5359-8643-9979-31F8AE7DA209}" type="pres">
      <dgm:prSet presAssocID="{6991F259-B539-AA48-BD7F-1F928C73EA25}" presName="dummyMaxCanvas" presStyleCnt="0">
        <dgm:presLayoutVars/>
      </dgm:prSet>
      <dgm:spPr/>
    </dgm:pt>
    <dgm:pt modelId="{A9529F70-B649-734A-848B-AC72ACAC0499}" type="pres">
      <dgm:prSet presAssocID="{6991F259-B539-AA48-BD7F-1F928C73EA2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BA02A-DBA2-BF44-B18E-88A5F7E82682}" type="pres">
      <dgm:prSet presAssocID="{6991F259-B539-AA48-BD7F-1F928C73EA2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5ACE83-CA18-904A-AEBD-DA2446EC5057}" type="pres">
      <dgm:prSet presAssocID="{6991F259-B539-AA48-BD7F-1F928C73EA2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5F989-1C72-3347-A078-3A3EBB25E193}" type="pres">
      <dgm:prSet presAssocID="{6991F259-B539-AA48-BD7F-1F928C73EA2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B8FE1-7F41-4749-B59E-58EE27065CB9}" type="pres">
      <dgm:prSet presAssocID="{6991F259-B539-AA48-BD7F-1F928C73EA2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1DBAE-4DD8-224B-BDAB-257C2D922FD2}" type="pres">
      <dgm:prSet presAssocID="{6991F259-B539-AA48-BD7F-1F928C73EA2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5452A3-CE35-DE40-8B52-7D2E42BC4CEE}" type="pres">
      <dgm:prSet presAssocID="{6991F259-B539-AA48-BD7F-1F928C73EA2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A1CF93-9642-E64E-A97A-CAB312C7CD9A}" type="pres">
      <dgm:prSet presAssocID="{6991F259-B539-AA48-BD7F-1F928C73EA2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BBA47F-8C37-6240-92BC-3FA42A945A41}" type="presOf" srcId="{29EAA862-8865-2B45-8CAA-2E1F8DD56F4D}" destId="{A5A1CF93-9642-E64E-A97A-CAB312C7CD9A}" srcOrd="1" destOrd="0" presId="urn:microsoft.com/office/officeart/2005/8/layout/vProcess5"/>
    <dgm:cxn modelId="{B233826A-96D2-5747-BA98-7B264CA86B4C}" srcId="{6991F259-B539-AA48-BD7F-1F928C73EA25}" destId="{631431DA-9D70-2F4C-A405-2E0B3B252421}" srcOrd="0" destOrd="0" parTransId="{5AC66558-3BB6-BA40-8479-5B74F2BBB340}" sibTransId="{0D1CC7D8-E1C6-E346-A5A8-2091DDBFF73E}"/>
    <dgm:cxn modelId="{1F62AC52-3E91-9248-8F2E-65853842B634}" srcId="{6991F259-B539-AA48-BD7F-1F928C73EA25}" destId="{29EAA862-8865-2B45-8CAA-2E1F8DD56F4D}" srcOrd="2" destOrd="0" parTransId="{2DC943D1-C594-9145-821E-239BE7B88035}" sibTransId="{66B7D320-708E-4746-B5E9-D0A0FE07AA70}"/>
    <dgm:cxn modelId="{1821981F-8F9F-9D47-BF1D-72A469B6B206}" type="presOf" srcId="{CE06B592-50E6-BE48-AB8E-C53B074ABCEB}" destId="{241B8FE1-7F41-4749-B59E-58EE27065CB9}" srcOrd="0" destOrd="0" presId="urn:microsoft.com/office/officeart/2005/8/layout/vProcess5"/>
    <dgm:cxn modelId="{90ACFE26-71DC-7149-B09D-397633BE1571}" type="presOf" srcId="{0D1CC7D8-E1C6-E346-A5A8-2091DDBFF73E}" destId="{CD15F989-1C72-3347-A078-3A3EBB25E193}" srcOrd="0" destOrd="0" presId="urn:microsoft.com/office/officeart/2005/8/layout/vProcess5"/>
    <dgm:cxn modelId="{3C7D1955-78C1-5A4D-AAE1-083A12693905}" type="presOf" srcId="{B249BF33-9DB5-8F45-A83F-E10FFA08B633}" destId="{4CCBA02A-DBA2-BF44-B18E-88A5F7E82682}" srcOrd="0" destOrd="0" presId="urn:microsoft.com/office/officeart/2005/8/layout/vProcess5"/>
    <dgm:cxn modelId="{AD0A3C3B-BAE8-3A48-83CF-24595742EA7A}" type="presOf" srcId="{6991F259-B539-AA48-BD7F-1F928C73EA25}" destId="{485F83C4-1063-6C42-A180-6396730222A8}" srcOrd="0" destOrd="0" presId="urn:microsoft.com/office/officeart/2005/8/layout/vProcess5"/>
    <dgm:cxn modelId="{786D25BB-E43A-F840-880A-311F06B97A65}" type="presOf" srcId="{631431DA-9D70-2F4C-A405-2E0B3B252421}" destId="{A9529F70-B649-734A-848B-AC72ACAC0499}" srcOrd="0" destOrd="0" presId="urn:microsoft.com/office/officeart/2005/8/layout/vProcess5"/>
    <dgm:cxn modelId="{30EAA436-5779-A948-952C-C4C506B90A8C}" type="presOf" srcId="{631431DA-9D70-2F4C-A405-2E0B3B252421}" destId="{A1A1DBAE-4DD8-224B-BDAB-257C2D922FD2}" srcOrd="1" destOrd="0" presId="urn:microsoft.com/office/officeart/2005/8/layout/vProcess5"/>
    <dgm:cxn modelId="{FDF3458C-B681-0D45-B54B-2C1AE24AC678}" type="presOf" srcId="{B249BF33-9DB5-8F45-A83F-E10FFA08B633}" destId="{A25452A3-CE35-DE40-8B52-7D2E42BC4CEE}" srcOrd="1" destOrd="0" presId="urn:microsoft.com/office/officeart/2005/8/layout/vProcess5"/>
    <dgm:cxn modelId="{251E6263-8839-0D4D-BD7C-B5800FF38B4E}" srcId="{6991F259-B539-AA48-BD7F-1F928C73EA25}" destId="{B249BF33-9DB5-8F45-A83F-E10FFA08B633}" srcOrd="1" destOrd="0" parTransId="{AB9F6180-E74A-9A4C-9C2C-3F0C406E5AB8}" sibTransId="{CE06B592-50E6-BE48-AB8E-C53B074ABCEB}"/>
    <dgm:cxn modelId="{2C831FE2-FD14-BC42-A27B-8B6D0EA5EDB3}" type="presOf" srcId="{29EAA862-8865-2B45-8CAA-2E1F8DD56F4D}" destId="{0D5ACE83-CA18-904A-AEBD-DA2446EC5057}" srcOrd="0" destOrd="0" presId="urn:microsoft.com/office/officeart/2005/8/layout/vProcess5"/>
    <dgm:cxn modelId="{3DA3E613-E859-7143-930C-CAFAC081C62C}" type="presParOf" srcId="{485F83C4-1063-6C42-A180-6396730222A8}" destId="{0959AA7C-5359-8643-9979-31F8AE7DA209}" srcOrd="0" destOrd="0" presId="urn:microsoft.com/office/officeart/2005/8/layout/vProcess5"/>
    <dgm:cxn modelId="{14171699-FA97-E14C-871D-CE80D0377AE8}" type="presParOf" srcId="{485F83C4-1063-6C42-A180-6396730222A8}" destId="{A9529F70-B649-734A-848B-AC72ACAC0499}" srcOrd="1" destOrd="0" presId="urn:microsoft.com/office/officeart/2005/8/layout/vProcess5"/>
    <dgm:cxn modelId="{4D0157BD-4299-D54D-93F7-5FB5D55CB9BC}" type="presParOf" srcId="{485F83C4-1063-6C42-A180-6396730222A8}" destId="{4CCBA02A-DBA2-BF44-B18E-88A5F7E82682}" srcOrd="2" destOrd="0" presId="urn:microsoft.com/office/officeart/2005/8/layout/vProcess5"/>
    <dgm:cxn modelId="{C3CC9170-EBE9-664E-B54E-0FB2A6273D46}" type="presParOf" srcId="{485F83C4-1063-6C42-A180-6396730222A8}" destId="{0D5ACE83-CA18-904A-AEBD-DA2446EC5057}" srcOrd="3" destOrd="0" presId="urn:microsoft.com/office/officeart/2005/8/layout/vProcess5"/>
    <dgm:cxn modelId="{D6679F50-E8E6-394A-9EE1-E17538288562}" type="presParOf" srcId="{485F83C4-1063-6C42-A180-6396730222A8}" destId="{CD15F989-1C72-3347-A078-3A3EBB25E193}" srcOrd="4" destOrd="0" presId="urn:microsoft.com/office/officeart/2005/8/layout/vProcess5"/>
    <dgm:cxn modelId="{10C71C3C-63B1-564F-9FAA-9D63AD093F68}" type="presParOf" srcId="{485F83C4-1063-6C42-A180-6396730222A8}" destId="{241B8FE1-7F41-4749-B59E-58EE27065CB9}" srcOrd="5" destOrd="0" presId="urn:microsoft.com/office/officeart/2005/8/layout/vProcess5"/>
    <dgm:cxn modelId="{C116B8B2-FC9B-3748-A6C8-78DF530F2B27}" type="presParOf" srcId="{485F83C4-1063-6C42-A180-6396730222A8}" destId="{A1A1DBAE-4DD8-224B-BDAB-257C2D922FD2}" srcOrd="6" destOrd="0" presId="urn:microsoft.com/office/officeart/2005/8/layout/vProcess5"/>
    <dgm:cxn modelId="{7D85E608-63B8-AB44-9D59-70707A5EE3A3}" type="presParOf" srcId="{485F83C4-1063-6C42-A180-6396730222A8}" destId="{A25452A3-CE35-DE40-8B52-7D2E42BC4CEE}" srcOrd="7" destOrd="0" presId="urn:microsoft.com/office/officeart/2005/8/layout/vProcess5"/>
    <dgm:cxn modelId="{AFAB26B1-3062-7346-B87A-7D929570CC0A}" type="presParOf" srcId="{485F83C4-1063-6C42-A180-6396730222A8}" destId="{A5A1CF93-9642-E64E-A97A-CAB312C7CD9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8CFB36-677A-5C46-B3A5-C2841ED1B071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C9003-FF96-D340-9B72-6093EC0B23A6}">
      <dgm:prSet phldrT="[Text]"/>
      <dgm:spPr/>
      <dgm:t>
        <a:bodyPr/>
        <a:lstStyle/>
        <a:p>
          <a:r>
            <a:rPr lang="en-US" dirty="0" smtClean="0"/>
            <a:t>Continuous energy function</a:t>
          </a:r>
          <a:endParaRPr lang="en-US" dirty="0"/>
        </a:p>
      </dgm:t>
    </dgm:pt>
    <dgm:pt modelId="{3A2F7626-8411-6E40-A241-379AA580277D}" type="parTrans" cxnId="{179C082F-E95B-F748-A3F6-AB1B855179E1}">
      <dgm:prSet/>
      <dgm:spPr/>
      <dgm:t>
        <a:bodyPr/>
        <a:lstStyle/>
        <a:p>
          <a:endParaRPr lang="en-US"/>
        </a:p>
      </dgm:t>
    </dgm:pt>
    <dgm:pt modelId="{735446C7-AA08-9C45-B6F6-D537704014F0}" type="sibTrans" cxnId="{179C082F-E95B-F748-A3F6-AB1B855179E1}">
      <dgm:prSet/>
      <dgm:spPr/>
      <dgm:t>
        <a:bodyPr/>
        <a:lstStyle/>
        <a:p>
          <a:endParaRPr lang="en-US"/>
        </a:p>
      </dgm:t>
    </dgm:pt>
    <dgm:pt modelId="{3757224B-B5A6-2844-8F46-BD649340F17F}">
      <dgm:prSet phldrT="[Text]"/>
      <dgm:spPr/>
      <dgm:t>
        <a:bodyPr/>
        <a:lstStyle/>
        <a:p>
          <a:r>
            <a:rPr lang="en-US" dirty="0" smtClean="0"/>
            <a:t>Discretization</a:t>
          </a:r>
          <a:endParaRPr lang="en-US" dirty="0"/>
        </a:p>
      </dgm:t>
    </dgm:pt>
    <dgm:pt modelId="{02604993-26A0-0643-BD13-4DBF3F77E6EF}" type="parTrans" cxnId="{5FBFC7A5-0B57-9344-B69D-4EF92161B592}">
      <dgm:prSet/>
      <dgm:spPr/>
      <dgm:t>
        <a:bodyPr/>
        <a:lstStyle/>
        <a:p>
          <a:endParaRPr lang="en-US"/>
        </a:p>
      </dgm:t>
    </dgm:pt>
    <dgm:pt modelId="{D6640246-2C4F-D240-B858-CB6F9697B242}" type="sibTrans" cxnId="{5FBFC7A5-0B57-9344-B69D-4EF92161B592}">
      <dgm:prSet/>
      <dgm:spPr/>
      <dgm:t>
        <a:bodyPr/>
        <a:lstStyle/>
        <a:p>
          <a:endParaRPr lang="en-US"/>
        </a:p>
      </dgm:t>
    </dgm:pt>
    <dgm:pt modelId="{C9B23251-44DA-6147-83D7-2B6ACDBDC72A}">
      <dgm:prSet phldrT="[Text]"/>
      <dgm:spPr/>
      <dgm:t>
        <a:bodyPr/>
        <a:lstStyle/>
        <a:p>
          <a:r>
            <a:rPr lang="en-US" dirty="0" smtClean="0"/>
            <a:t>Evaluate deformation</a:t>
          </a:r>
          <a:endParaRPr lang="en-US" dirty="0"/>
        </a:p>
      </dgm:t>
    </dgm:pt>
    <dgm:pt modelId="{27104165-DECB-8647-87F3-EC666CDB5DFE}" type="parTrans" cxnId="{DEC917BF-12DC-E443-B4E1-1A93DD9E2FFA}">
      <dgm:prSet/>
      <dgm:spPr/>
      <dgm:t>
        <a:bodyPr/>
        <a:lstStyle/>
        <a:p>
          <a:endParaRPr lang="en-US"/>
        </a:p>
      </dgm:t>
    </dgm:pt>
    <dgm:pt modelId="{222025FD-7A1D-D34C-86E9-A41383D5F1AC}" type="sibTrans" cxnId="{DEC917BF-12DC-E443-B4E1-1A93DD9E2FFA}">
      <dgm:prSet/>
      <dgm:spPr/>
      <dgm:t>
        <a:bodyPr/>
        <a:lstStyle/>
        <a:p>
          <a:endParaRPr lang="en-US"/>
        </a:p>
      </dgm:t>
    </dgm:pt>
    <dgm:pt modelId="{F4BC9444-941C-4446-8D25-0ECD09BAE4DF}" type="pres">
      <dgm:prSet presAssocID="{A78CFB36-677A-5C46-B3A5-C2841ED1B07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2E8C12-97AA-D444-AD5A-F0906C2276AE}" type="pres">
      <dgm:prSet presAssocID="{A78CFB36-677A-5C46-B3A5-C2841ED1B071}" presName="dummyMaxCanvas" presStyleCnt="0">
        <dgm:presLayoutVars/>
      </dgm:prSet>
      <dgm:spPr/>
    </dgm:pt>
    <dgm:pt modelId="{343D58AD-492C-CA46-8BE0-2DA011387EA3}" type="pres">
      <dgm:prSet presAssocID="{A78CFB36-677A-5C46-B3A5-C2841ED1B07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35295-E96F-F441-B9E9-48A865458D58}" type="pres">
      <dgm:prSet presAssocID="{A78CFB36-677A-5C46-B3A5-C2841ED1B07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1C536-9657-A34F-B1AB-22AC60569DEF}" type="pres">
      <dgm:prSet presAssocID="{A78CFB36-677A-5C46-B3A5-C2841ED1B07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E1920-F3B0-B147-A4DF-3F8F4197282B}" type="pres">
      <dgm:prSet presAssocID="{A78CFB36-677A-5C46-B3A5-C2841ED1B07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1E469-F235-E64F-AF8C-818823A145D3}" type="pres">
      <dgm:prSet presAssocID="{A78CFB36-677A-5C46-B3A5-C2841ED1B07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CE877-BEE6-854E-811D-308DB3283324}" type="pres">
      <dgm:prSet presAssocID="{A78CFB36-677A-5C46-B3A5-C2841ED1B07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A0243-0AA5-2C4B-986A-2E44D44D8784}" type="pres">
      <dgm:prSet presAssocID="{A78CFB36-677A-5C46-B3A5-C2841ED1B07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8B59A-971C-584B-8187-471381AF3EF4}" type="pres">
      <dgm:prSet presAssocID="{A78CFB36-677A-5C46-B3A5-C2841ED1B07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2DC06F-7A7D-5C4D-A1F9-7C0BA4A697C7}" type="presOf" srcId="{735446C7-AA08-9C45-B6F6-D537704014F0}" destId="{F79E1920-F3B0-B147-A4DF-3F8F4197282B}" srcOrd="0" destOrd="0" presId="urn:microsoft.com/office/officeart/2005/8/layout/vProcess5"/>
    <dgm:cxn modelId="{9EEAAC4D-9FFD-4A4D-A972-CB1EBBD88376}" type="presOf" srcId="{A78CFB36-677A-5C46-B3A5-C2841ED1B071}" destId="{F4BC9444-941C-4446-8D25-0ECD09BAE4DF}" srcOrd="0" destOrd="0" presId="urn:microsoft.com/office/officeart/2005/8/layout/vProcess5"/>
    <dgm:cxn modelId="{C0A708FB-7AAF-D640-8596-0A3356EA9A63}" type="presOf" srcId="{D6640246-2C4F-D240-B858-CB6F9697B242}" destId="{FEE1E469-F235-E64F-AF8C-818823A145D3}" srcOrd="0" destOrd="0" presId="urn:microsoft.com/office/officeart/2005/8/layout/vProcess5"/>
    <dgm:cxn modelId="{B17A0636-4562-5F41-B421-8C20519AE7CF}" type="presOf" srcId="{3757224B-B5A6-2844-8F46-BD649340F17F}" destId="{368A0243-0AA5-2C4B-986A-2E44D44D8784}" srcOrd="1" destOrd="0" presId="urn:microsoft.com/office/officeart/2005/8/layout/vProcess5"/>
    <dgm:cxn modelId="{C88404CA-5944-574F-8C23-32C3AAD8C0A9}" type="presOf" srcId="{6B0C9003-FF96-D340-9B72-6093EC0B23A6}" destId="{343D58AD-492C-CA46-8BE0-2DA011387EA3}" srcOrd="0" destOrd="0" presId="urn:microsoft.com/office/officeart/2005/8/layout/vProcess5"/>
    <dgm:cxn modelId="{5FBFC7A5-0B57-9344-B69D-4EF92161B592}" srcId="{A78CFB36-677A-5C46-B3A5-C2841ED1B071}" destId="{3757224B-B5A6-2844-8F46-BD649340F17F}" srcOrd="1" destOrd="0" parTransId="{02604993-26A0-0643-BD13-4DBF3F77E6EF}" sibTransId="{D6640246-2C4F-D240-B858-CB6F9697B242}"/>
    <dgm:cxn modelId="{F8C90DCE-DAEA-1042-9C62-EC28AB18EACB}" type="presOf" srcId="{6B0C9003-FF96-D340-9B72-6093EC0B23A6}" destId="{FDECE877-BEE6-854E-811D-308DB3283324}" srcOrd="1" destOrd="0" presId="urn:microsoft.com/office/officeart/2005/8/layout/vProcess5"/>
    <dgm:cxn modelId="{32AC4082-2A85-F34B-AD89-FE03B00F951B}" type="presOf" srcId="{3757224B-B5A6-2844-8F46-BD649340F17F}" destId="{E1A35295-E96F-F441-B9E9-48A865458D58}" srcOrd="0" destOrd="0" presId="urn:microsoft.com/office/officeart/2005/8/layout/vProcess5"/>
    <dgm:cxn modelId="{DEC917BF-12DC-E443-B4E1-1A93DD9E2FFA}" srcId="{A78CFB36-677A-5C46-B3A5-C2841ED1B071}" destId="{C9B23251-44DA-6147-83D7-2B6ACDBDC72A}" srcOrd="2" destOrd="0" parTransId="{27104165-DECB-8647-87F3-EC666CDB5DFE}" sibTransId="{222025FD-7A1D-D34C-86E9-A41383D5F1AC}"/>
    <dgm:cxn modelId="{6377A2F6-9309-4545-A733-F6C82D9B4F03}" type="presOf" srcId="{C9B23251-44DA-6147-83D7-2B6ACDBDC72A}" destId="{CE81C536-9657-A34F-B1AB-22AC60569DEF}" srcOrd="0" destOrd="0" presId="urn:microsoft.com/office/officeart/2005/8/layout/vProcess5"/>
    <dgm:cxn modelId="{179C082F-E95B-F748-A3F6-AB1B855179E1}" srcId="{A78CFB36-677A-5C46-B3A5-C2841ED1B071}" destId="{6B0C9003-FF96-D340-9B72-6093EC0B23A6}" srcOrd="0" destOrd="0" parTransId="{3A2F7626-8411-6E40-A241-379AA580277D}" sibTransId="{735446C7-AA08-9C45-B6F6-D537704014F0}"/>
    <dgm:cxn modelId="{3537D74A-6432-FA4E-8C57-0F350DD98D33}" type="presOf" srcId="{C9B23251-44DA-6147-83D7-2B6ACDBDC72A}" destId="{2EB8B59A-971C-584B-8187-471381AF3EF4}" srcOrd="1" destOrd="0" presId="urn:microsoft.com/office/officeart/2005/8/layout/vProcess5"/>
    <dgm:cxn modelId="{A3AD750F-584F-CF49-9613-9530D4A865E2}" type="presParOf" srcId="{F4BC9444-941C-4446-8D25-0ECD09BAE4DF}" destId="{432E8C12-97AA-D444-AD5A-F0906C2276AE}" srcOrd="0" destOrd="0" presId="urn:microsoft.com/office/officeart/2005/8/layout/vProcess5"/>
    <dgm:cxn modelId="{4E3324EA-2564-8749-AD77-100B428E1039}" type="presParOf" srcId="{F4BC9444-941C-4446-8D25-0ECD09BAE4DF}" destId="{343D58AD-492C-CA46-8BE0-2DA011387EA3}" srcOrd="1" destOrd="0" presId="urn:microsoft.com/office/officeart/2005/8/layout/vProcess5"/>
    <dgm:cxn modelId="{62A45423-6C6A-BC42-B6C0-8FA44EDE1779}" type="presParOf" srcId="{F4BC9444-941C-4446-8D25-0ECD09BAE4DF}" destId="{E1A35295-E96F-F441-B9E9-48A865458D58}" srcOrd="2" destOrd="0" presId="urn:microsoft.com/office/officeart/2005/8/layout/vProcess5"/>
    <dgm:cxn modelId="{BD6B1BF6-754D-B84F-890E-442AA7DA2480}" type="presParOf" srcId="{F4BC9444-941C-4446-8D25-0ECD09BAE4DF}" destId="{CE81C536-9657-A34F-B1AB-22AC60569DEF}" srcOrd="3" destOrd="0" presId="urn:microsoft.com/office/officeart/2005/8/layout/vProcess5"/>
    <dgm:cxn modelId="{89815CB5-6D86-E744-9F60-E0FA5BA52507}" type="presParOf" srcId="{F4BC9444-941C-4446-8D25-0ECD09BAE4DF}" destId="{F79E1920-F3B0-B147-A4DF-3F8F4197282B}" srcOrd="4" destOrd="0" presId="urn:microsoft.com/office/officeart/2005/8/layout/vProcess5"/>
    <dgm:cxn modelId="{2B7262F9-04BE-664B-B89B-C43DB3EFE71D}" type="presParOf" srcId="{F4BC9444-941C-4446-8D25-0ECD09BAE4DF}" destId="{FEE1E469-F235-E64F-AF8C-818823A145D3}" srcOrd="5" destOrd="0" presId="urn:microsoft.com/office/officeart/2005/8/layout/vProcess5"/>
    <dgm:cxn modelId="{2D46172E-A94D-C946-8A39-2AC87E6B9D70}" type="presParOf" srcId="{F4BC9444-941C-4446-8D25-0ECD09BAE4DF}" destId="{FDECE877-BEE6-854E-811D-308DB3283324}" srcOrd="6" destOrd="0" presId="urn:microsoft.com/office/officeart/2005/8/layout/vProcess5"/>
    <dgm:cxn modelId="{75987FBE-7DA0-7348-ACEE-8D6EE4C5C05B}" type="presParOf" srcId="{F4BC9444-941C-4446-8D25-0ECD09BAE4DF}" destId="{368A0243-0AA5-2C4B-986A-2E44D44D8784}" srcOrd="7" destOrd="0" presId="urn:microsoft.com/office/officeart/2005/8/layout/vProcess5"/>
    <dgm:cxn modelId="{77FE27D8-46B1-9144-9919-4A919502767C}" type="presParOf" srcId="{F4BC9444-941C-4446-8D25-0ECD09BAE4DF}" destId="{2EB8B59A-971C-584B-8187-471381AF3EF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E12033-1BF9-7C49-97AD-683BA5269F9C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8C26D-E388-F948-AFB3-E1B815EDBF9E}">
      <dgm:prSet/>
      <dgm:spPr/>
      <dgm:t>
        <a:bodyPr/>
        <a:lstStyle/>
        <a:p>
          <a:pPr rtl="0"/>
          <a:r>
            <a:rPr lang="en-US" smtClean="0"/>
            <a:t>Soft tissue is not homogenous isotropic material</a:t>
          </a:r>
          <a:endParaRPr lang="en-US"/>
        </a:p>
      </dgm:t>
    </dgm:pt>
    <dgm:pt modelId="{A686DCDB-2895-B644-8992-E9AF1E4A066D}" type="parTrans" cxnId="{09F73385-C6C1-F344-8303-AD059096971D}">
      <dgm:prSet/>
      <dgm:spPr/>
      <dgm:t>
        <a:bodyPr/>
        <a:lstStyle/>
        <a:p>
          <a:endParaRPr lang="en-US"/>
        </a:p>
      </dgm:t>
    </dgm:pt>
    <dgm:pt modelId="{AD6C2355-B00B-DE4A-954F-CFBF7021CF1A}" type="sibTrans" cxnId="{09F73385-C6C1-F344-8303-AD059096971D}">
      <dgm:prSet/>
      <dgm:spPr/>
      <dgm:t>
        <a:bodyPr/>
        <a:lstStyle/>
        <a:p>
          <a:endParaRPr lang="en-US"/>
        </a:p>
      </dgm:t>
    </dgm:pt>
    <dgm:pt modelId="{4B972540-9730-5A45-A6CE-CF535DF4E6BD}">
      <dgm:prSet/>
      <dgm:spPr/>
      <dgm:t>
        <a:bodyPr/>
        <a:lstStyle/>
        <a:p>
          <a:pPr rtl="0"/>
          <a:r>
            <a:rPr lang="en-US" dirty="0" smtClean="0"/>
            <a:t>Non linear deformation</a:t>
          </a:r>
          <a:endParaRPr lang="en-US" dirty="0"/>
        </a:p>
      </dgm:t>
    </dgm:pt>
    <dgm:pt modelId="{5A5C84A0-243B-4C45-B63D-8F4557B15108}" type="parTrans" cxnId="{3192B6ED-EB9B-1946-A076-F29DF38D6498}">
      <dgm:prSet/>
      <dgm:spPr/>
      <dgm:t>
        <a:bodyPr/>
        <a:lstStyle/>
        <a:p>
          <a:endParaRPr lang="en-US"/>
        </a:p>
      </dgm:t>
    </dgm:pt>
    <dgm:pt modelId="{672860D6-B74E-6543-AFB1-5B1ED3E837F4}" type="sibTrans" cxnId="{3192B6ED-EB9B-1946-A076-F29DF38D6498}">
      <dgm:prSet/>
      <dgm:spPr/>
      <dgm:t>
        <a:bodyPr/>
        <a:lstStyle/>
        <a:p>
          <a:endParaRPr lang="en-US"/>
        </a:p>
      </dgm:t>
    </dgm:pt>
    <dgm:pt modelId="{524562A6-4D81-F94D-8629-F04AF91CCEB4}">
      <dgm:prSet/>
      <dgm:spPr/>
      <dgm:t>
        <a:bodyPr/>
        <a:lstStyle/>
        <a:p>
          <a:pPr rtl="0"/>
          <a:r>
            <a:rPr lang="en-US" dirty="0" smtClean="0"/>
            <a:t>Non linear physics model</a:t>
          </a:r>
          <a:endParaRPr lang="en-US" dirty="0"/>
        </a:p>
      </dgm:t>
    </dgm:pt>
    <dgm:pt modelId="{1DD5CF7D-ACF8-4E46-BABF-FB0F09C79361}" type="parTrans" cxnId="{AC48EB68-A63B-9D46-8723-CA8F87A5AFFF}">
      <dgm:prSet/>
      <dgm:spPr/>
      <dgm:t>
        <a:bodyPr/>
        <a:lstStyle/>
        <a:p>
          <a:endParaRPr lang="en-US"/>
        </a:p>
      </dgm:t>
    </dgm:pt>
    <dgm:pt modelId="{8A71FE7F-A44D-3E46-BEC1-99A0A56D7F3F}" type="sibTrans" cxnId="{AC48EB68-A63B-9D46-8723-CA8F87A5AFFF}">
      <dgm:prSet/>
      <dgm:spPr/>
      <dgm:t>
        <a:bodyPr/>
        <a:lstStyle/>
        <a:p>
          <a:endParaRPr lang="en-US"/>
        </a:p>
      </dgm:t>
    </dgm:pt>
    <dgm:pt modelId="{9E154F94-7B58-7748-AC13-3C594E59AF17}" type="pres">
      <dgm:prSet presAssocID="{7DE12033-1BF9-7C49-97AD-683BA5269F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C8B867-34C7-374F-8EF3-B078CAF5D96F}" type="pres">
      <dgm:prSet presAssocID="{524562A6-4D81-F94D-8629-F04AF91CCEB4}" presName="boxAndChildren" presStyleCnt="0"/>
      <dgm:spPr/>
    </dgm:pt>
    <dgm:pt modelId="{BC0FE9C8-1A3D-BB48-A140-B0EAD76AFC6C}" type="pres">
      <dgm:prSet presAssocID="{524562A6-4D81-F94D-8629-F04AF91CCEB4}" presName="parentTextBox" presStyleLbl="node1" presStyleIdx="0" presStyleCnt="3"/>
      <dgm:spPr/>
      <dgm:t>
        <a:bodyPr/>
        <a:lstStyle/>
        <a:p>
          <a:endParaRPr lang="en-US"/>
        </a:p>
      </dgm:t>
    </dgm:pt>
    <dgm:pt modelId="{F1178555-265B-C442-9191-B525F33D81B5}" type="pres">
      <dgm:prSet presAssocID="{672860D6-B74E-6543-AFB1-5B1ED3E837F4}" presName="sp" presStyleCnt="0"/>
      <dgm:spPr/>
    </dgm:pt>
    <dgm:pt modelId="{398FC766-4DF4-BC4C-8EF1-51B8A64A01B9}" type="pres">
      <dgm:prSet presAssocID="{4B972540-9730-5A45-A6CE-CF535DF4E6BD}" presName="arrowAndChildren" presStyleCnt="0"/>
      <dgm:spPr/>
    </dgm:pt>
    <dgm:pt modelId="{BD285ABD-407D-494D-AB67-76718CF6F922}" type="pres">
      <dgm:prSet presAssocID="{4B972540-9730-5A45-A6CE-CF535DF4E6BD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3A8C4F11-1C30-2644-BD36-3504ADC4D7F7}" type="pres">
      <dgm:prSet presAssocID="{AD6C2355-B00B-DE4A-954F-CFBF7021CF1A}" presName="sp" presStyleCnt="0"/>
      <dgm:spPr/>
    </dgm:pt>
    <dgm:pt modelId="{2D138781-D6D0-4B4F-8FA7-46F1F4FE77C7}" type="pres">
      <dgm:prSet presAssocID="{5608C26D-E388-F948-AFB3-E1B815EDBF9E}" presName="arrowAndChildren" presStyleCnt="0"/>
      <dgm:spPr/>
    </dgm:pt>
    <dgm:pt modelId="{B6188FC4-0D39-7341-8FA2-39FF7015010F}" type="pres">
      <dgm:prSet presAssocID="{5608C26D-E388-F948-AFB3-E1B815EDBF9E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09F73385-C6C1-F344-8303-AD059096971D}" srcId="{7DE12033-1BF9-7C49-97AD-683BA5269F9C}" destId="{5608C26D-E388-F948-AFB3-E1B815EDBF9E}" srcOrd="0" destOrd="0" parTransId="{A686DCDB-2895-B644-8992-E9AF1E4A066D}" sibTransId="{AD6C2355-B00B-DE4A-954F-CFBF7021CF1A}"/>
    <dgm:cxn modelId="{AC48EB68-A63B-9D46-8723-CA8F87A5AFFF}" srcId="{7DE12033-1BF9-7C49-97AD-683BA5269F9C}" destId="{524562A6-4D81-F94D-8629-F04AF91CCEB4}" srcOrd="2" destOrd="0" parTransId="{1DD5CF7D-ACF8-4E46-BABF-FB0F09C79361}" sibTransId="{8A71FE7F-A44D-3E46-BEC1-99A0A56D7F3F}"/>
    <dgm:cxn modelId="{6D36C3C3-AF6C-A742-A14E-CAA32A14D357}" type="presOf" srcId="{524562A6-4D81-F94D-8629-F04AF91CCEB4}" destId="{BC0FE9C8-1A3D-BB48-A140-B0EAD76AFC6C}" srcOrd="0" destOrd="0" presId="urn:microsoft.com/office/officeart/2005/8/layout/process4"/>
    <dgm:cxn modelId="{3192B6ED-EB9B-1946-A076-F29DF38D6498}" srcId="{7DE12033-1BF9-7C49-97AD-683BA5269F9C}" destId="{4B972540-9730-5A45-A6CE-CF535DF4E6BD}" srcOrd="1" destOrd="0" parTransId="{5A5C84A0-243B-4C45-B63D-8F4557B15108}" sibTransId="{672860D6-B74E-6543-AFB1-5B1ED3E837F4}"/>
    <dgm:cxn modelId="{B6A3ED62-A5C3-7442-9794-59365A6738C4}" type="presOf" srcId="{5608C26D-E388-F948-AFB3-E1B815EDBF9E}" destId="{B6188FC4-0D39-7341-8FA2-39FF7015010F}" srcOrd="0" destOrd="0" presId="urn:microsoft.com/office/officeart/2005/8/layout/process4"/>
    <dgm:cxn modelId="{17188320-937B-BB42-8D4E-FCBD73F2951E}" type="presOf" srcId="{7DE12033-1BF9-7C49-97AD-683BA5269F9C}" destId="{9E154F94-7B58-7748-AC13-3C594E59AF17}" srcOrd="0" destOrd="0" presId="urn:microsoft.com/office/officeart/2005/8/layout/process4"/>
    <dgm:cxn modelId="{2960CC29-BB72-BE48-B14B-FEB6E0DA393D}" type="presOf" srcId="{4B972540-9730-5A45-A6CE-CF535DF4E6BD}" destId="{BD285ABD-407D-494D-AB67-76718CF6F922}" srcOrd="0" destOrd="0" presId="urn:microsoft.com/office/officeart/2005/8/layout/process4"/>
    <dgm:cxn modelId="{D4A2DF84-43D4-254F-9428-823544E5BCA4}" type="presParOf" srcId="{9E154F94-7B58-7748-AC13-3C594E59AF17}" destId="{9AC8B867-34C7-374F-8EF3-B078CAF5D96F}" srcOrd="0" destOrd="0" presId="urn:microsoft.com/office/officeart/2005/8/layout/process4"/>
    <dgm:cxn modelId="{F0E58FBC-6FF2-F64C-A215-D0F1BF76F565}" type="presParOf" srcId="{9AC8B867-34C7-374F-8EF3-B078CAF5D96F}" destId="{BC0FE9C8-1A3D-BB48-A140-B0EAD76AFC6C}" srcOrd="0" destOrd="0" presId="urn:microsoft.com/office/officeart/2005/8/layout/process4"/>
    <dgm:cxn modelId="{8FC30DDC-9053-ED4D-AA8D-4DEF356F112E}" type="presParOf" srcId="{9E154F94-7B58-7748-AC13-3C594E59AF17}" destId="{F1178555-265B-C442-9191-B525F33D81B5}" srcOrd="1" destOrd="0" presId="urn:microsoft.com/office/officeart/2005/8/layout/process4"/>
    <dgm:cxn modelId="{C3F879EC-2234-484E-99DA-30C250DA2B34}" type="presParOf" srcId="{9E154F94-7B58-7748-AC13-3C594E59AF17}" destId="{398FC766-4DF4-BC4C-8EF1-51B8A64A01B9}" srcOrd="2" destOrd="0" presId="urn:microsoft.com/office/officeart/2005/8/layout/process4"/>
    <dgm:cxn modelId="{B713FC9F-D45A-074A-9989-32AD0BE5C8E5}" type="presParOf" srcId="{398FC766-4DF4-BC4C-8EF1-51B8A64A01B9}" destId="{BD285ABD-407D-494D-AB67-76718CF6F922}" srcOrd="0" destOrd="0" presId="urn:microsoft.com/office/officeart/2005/8/layout/process4"/>
    <dgm:cxn modelId="{64884A3D-EB7A-8740-8D35-D7CADE614443}" type="presParOf" srcId="{9E154F94-7B58-7748-AC13-3C594E59AF17}" destId="{3A8C4F11-1C30-2644-BD36-3504ADC4D7F7}" srcOrd="3" destOrd="0" presId="urn:microsoft.com/office/officeart/2005/8/layout/process4"/>
    <dgm:cxn modelId="{014CFC98-6C65-EC48-A95D-A7F7316088B7}" type="presParOf" srcId="{9E154F94-7B58-7748-AC13-3C594E59AF17}" destId="{2D138781-D6D0-4B4F-8FA7-46F1F4FE77C7}" srcOrd="4" destOrd="0" presId="urn:microsoft.com/office/officeart/2005/8/layout/process4"/>
    <dgm:cxn modelId="{15FADDE2-8E7B-894E-8B2C-0FBDD1F105C9}" type="presParOf" srcId="{2D138781-D6D0-4B4F-8FA7-46F1F4FE77C7}" destId="{B6188FC4-0D39-7341-8FA2-39FF7015010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D58AD-492C-CA46-8BE0-2DA011387EA3}">
      <dsp:nvSpPr>
        <dsp:cNvPr id="0" name=""/>
        <dsp:cNvSpPr/>
      </dsp:nvSpPr>
      <dsp:spPr>
        <a:xfrm>
          <a:off x="0" y="0"/>
          <a:ext cx="5627706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Continuous energy function</a:t>
          </a:r>
          <a:endParaRPr lang="en-US" sz="3200" kern="1200" dirty="0"/>
        </a:p>
      </dsp:txBody>
      <dsp:txXfrm>
        <a:off x="35709" y="35709"/>
        <a:ext cx="4312094" cy="1147782"/>
      </dsp:txXfrm>
    </dsp:sp>
    <dsp:sp modelId="{E1A35295-E96F-F441-B9E9-48A865458D58}">
      <dsp:nvSpPr>
        <dsp:cNvPr id="0" name=""/>
        <dsp:cNvSpPr/>
      </dsp:nvSpPr>
      <dsp:spPr>
        <a:xfrm>
          <a:off x="496562" y="1422399"/>
          <a:ext cx="5627706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Discretization</a:t>
          </a:r>
          <a:endParaRPr lang="en-US" sz="3200" kern="1200" dirty="0"/>
        </a:p>
      </dsp:txBody>
      <dsp:txXfrm>
        <a:off x="532271" y="1458108"/>
        <a:ext cx="4267246" cy="1147782"/>
      </dsp:txXfrm>
    </dsp:sp>
    <dsp:sp modelId="{CE81C536-9657-A34F-B1AB-22AC60569DEF}">
      <dsp:nvSpPr>
        <dsp:cNvPr id="0" name=""/>
        <dsp:cNvSpPr/>
      </dsp:nvSpPr>
      <dsp:spPr>
        <a:xfrm>
          <a:off x="993124" y="2844799"/>
          <a:ext cx="5627706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Deformation simulation</a:t>
          </a:r>
          <a:endParaRPr lang="en-US" sz="3200" kern="1200" dirty="0"/>
        </a:p>
      </dsp:txBody>
      <dsp:txXfrm>
        <a:off x="1028833" y="2880508"/>
        <a:ext cx="4267246" cy="1147782"/>
      </dsp:txXfrm>
    </dsp:sp>
    <dsp:sp modelId="{F79E1920-F3B0-B147-A4DF-3F8F4197282B}">
      <dsp:nvSpPr>
        <dsp:cNvPr id="0" name=""/>
        <dsp:cNvSpPr/>
      </dsp:nvSpPr>
      <dsp:spPr>
        <a:xfrm>
          <a:off x="4835226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13534" y="924560"/>
        <a:ext cx="435864" cy="596341"/>
      </dsp:txXfrm>
    </dsp:sp>
    <dsp:sp modelId="{FEE1E469-F235-E64F-AF8C-818823A145D3}">
      <dsp:nvSpPr>
        <dsp:cNvPr id="0" name=""/>
        <dsp:cNvSpPr/>
      </dsp:nvSpPr>
      <dsp:spPr>
        <a:xfrm>
          <a:off x="5331788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510096" y="2338832"/>
        <a:ext cx="435864" cy="596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D58AD-492C-CA46-8BE0-2DA011387EA3}">
      <dsp:nvSpPr>
        <dsp:cNvPr id="0" name=""/>
        <dsp:cNvSpPr/>
      </dsp:nvSpPr>
      <dsp:spPr>
        <a:xfrm>
          <a:off x="0" y="0"/>
          <a:ext cx="5776271" cy="1251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Continuous energy function</a:t>
          </a:r>
          <a:endParaRPr lang="en-US" sz="3300" kern="1200" dirty="0"/>
        </a:p>
      </dsp:txBody>
      <dsp:txXfrm>
        <a:off x="36659" y="36659"/>
        <a:ext cx="4425659" cy="1178318"/>
      </dsp:txXfrm>
    </dsp:sp>
    <dsp:sp modelId="{E1A35295-E96F-F441-B9E9-48A865458D58}">
      <dsp:nvSpPr>
        <dsp:cNvPr id="0" name=""/>
        <dsp:cNvSpPr/>
      </dsp:nvSpPr>
      <dsp:spPr>
        <a:xfrm>
          <a:off x="509671" y="1460242"/>
          <a:ext cx="5776271" cy="1251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Discretization</a:t>
          </a:r>
          <a:endParaRPr lang="en-US" sz="3300" kern="1200" dirty="0"/>
        </a:p>
      </dsp:txBody>
      <dsp:txXfrm>
        <a:off x="546330" y="1496901"/>
        <a:ext cx="4379719" cy="1178318"/>
      </dsp:txXfrm>
    </dsp:sp>
    <dsp:sp modelId="{CE81C536-9657-A34F-B1AB-22AC60569DEF}">
      <dsp:nvSpPr>
        <dsp:cNvPr id="0" name=""/>
        <dsp:cNvSpPr/>
      </dsp:nvSpPr>
      <dsp:spPr>
        <a:xfrm>
          <a:off x="1019342" y="2920484"/>
          <a:ext cx="5776271" cy="1251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Deformation simulation</a:t>
          </a:r>
          <a:endParaRPr lang="en-US" sz="3300" kern="1200" dirty="0"/>
        </a:p>
      </dsp:txBody>
      <dsp:txXfrm>
        <a:off x="1056001" y="2957143"/>
        <a:ext cx="4379719" cy="1178318"/>
      </dsp:txXfrm>
    </dsp:sp>
    <dsp:sp modelId="{F79E1920-F3B0-B147-A4DF-3F8F4197282B}">
      <dsp:nvSpPr>
        <dsp:cNvPr id="0" name=""/>
        <dsp:cNvSpPr/>
      </dsp:nvSpPr>
      <dsp:spPr>
        <a:xfrm>
          <a:off x="4962708" y="949157"/>
          <a:ext cx="813563" cy="81356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145760" y="949157"/>
        <a:ext cx="447459" cy="612206"/>
      </dsp:txXfrm>
    </dsp:sp>
    <dsp:sp modelId="{FEE1E469-F235-E64F-AF8C-818823A145D3}">
      <dsp:nvSpPr>
        <dsp:cNvPr id="0" name=""/>
        <dsp:cNvSpPr/>
      </dsp:nvSpPr>
      <dsp:spPr>
        <a:xfrm>
          <a:off x="5472379" y="2401055"/>
          <a:ext cx="813563" cy="81356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655431" y="2401055"/>
        <a:ext cx="447459" cy="612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3F1C6-A814-804F-8306-AAC4EDA24ED4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Mass points, Springs</a:t>
          </a:r>
          <a:endParaRPr lang="en-US" sz="3200" kern="1200" dirty="0"/>
        </a:p>
      </dsp:txBody>
      <dsp:txXfrm>
        <a:off x="35709" y="35709"/>
        <a:ext cx="3865988" cy="1147782"/>
      </dsp:txXfrm>
    </dsp:sp>
    <dsp:sp modelId="{C0F90F02-1E8B-6247-A18F-05AC0403492F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Triangles? Tetrahedron?</a:t>
          </a:r>
          <a:endParaRPr lang="en-US" sz="3200" kern="1200" dirty="0"/>
        </a:p>
      </dsp:txBody>
      <dsp:txXfrm>
        <a:off x="492908" y="1458108"/>
        <a:ext cx="3860502" cy="1147782"/>
      </dsp:txXfrm>
    </dsp:sp>
    <dsp:sp modelId="{DBFCF214-AEC1-6B4B-A3BC-950C06EEDA53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Deformable body</a:t>
          </a:r>
          <a:endParaRPr lang="en-US" sz="3200" kern="1200" dirty="0"/>
        </a:p>
      </dsp:txBody>
      <dsp:txXfrm>
        <a:off x="950108" y="2880508"/>
        <a:ext cx="3860502" cy="1147782"/>
      </dsp:txXfrm>
    </dsp:sp>
    <dsp:sp modelId="{E08A65D4-6FF9-0E4B-8913-4F43DEE074E9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67428" y="924560"/>
        <a:ext cx="435864" cy="596341"/>
      </dsp:txXfrm>
    </dsp:sp>
    <dsp:sp modelId="{91B3230C-FF01-B648-BA92-2444EA2F3F4D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E2010-50E8-D548-9C46-DB35AB9165F0}">
      <dsp:nvSpPr>
        <dsp:cNvPr id="0" name=""/>
        <dsp:cNvSpPr/>
      </dsp:nvSpPr>
      <dsp:spPr>
        <a:xfrm>
          <a:off x="0" y="2768323"/>
          <a:ext cx="5583793" cy="4541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Add</a:t>
          </a:r>
          <a:r>
            <a:rPr lang="en-US" sz="1600" kern="1200" baseline="0" dirty="0" smtClean="0"/>
            <a:t> mass points and springs</a:t>
          </a:r>
          <a:endParaRPr lang="en-US" sz="1600" kern="1200" dirty="0"/>
        </a:p>
      </dsp:txBody>
      <dsp:txXfrm>
        <a:off x="0" y="2768323"/>
        <a:ext cx="5583793" cy="454166"/>
      </dsp:txXfrm>
    </dsp:sp>
    <dsp:sp modelId="{F6E0C221-3528-8149-9FFE-644FD0D3FF5A}">
      <dsp:nvSpPr>
        <dsp:cNvPr id="0" name=""/>
        <dsp:cNvSpPr/>
      </dsp:nvSpPr>
      <dsp:spPr>
        <a:xfrm rot="10800000">
          <a:off x="0" y="2076627"/>
          <a:ext cx="5583793" cy="69850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Tetrahedral Mesh</a:t>
          </a:r>
          <a:endParaRPr lang="en-US" sz="1600" kern="1200" dirty="0"/>
        </a:p>
      </dsp:txBody>
      <dsp:txXfrm rot="10800000">
        <a:off x="0" y="2076627"/>
        <a:ext cx="5583793" cy="453870"/>
      </dsp:txXfrm>
    </dsp:sp>
    <dsp:sp modelId="{09F28567-0AF1-D842-AE92-2C3D19A5618D}">
      <dsp:nvSpPr>
        <dsp:cNvPr id="0" name=""/>
        <dsp:cNvSpPr/>
      </dsp:nvSpPr>
      <dsp:spPr>
        <a:xfrm rot="10800000">
          <a:off x="0" y="1384932"/>
          <a:ext cx="5583793" cy="69850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Tetrahedralization</a:t>
          </a:r>
          <a:r>
            <a:rPr lang="en-US" sz="1600" kern="1200" dirty="0" smtClean="0"/>
            <a:t> ( use </a:t>
          </a:r>
          <a:r>
            <a:rPr lang="en-US" sz="1600" kern="1200" dirty="0" err="1" smtClean="0"/>
            <a:t>tetgen,netgen</a:t>
          </a:r>
          <a:r>
            <a:rPr lang="en-US" sz="1600" kern="1200" dirty="0" smtClean="0"/>
            <a:t> )</a:t>
          </a:r>
          <a:endParaRPr lang="en-US" sz="1600" kern="1200" dirty="0"/>
        </a:p>
      </dsp:txBody>
      <dsp:txXfrm rot="10800000">
        <a:off x="0" y="1384932"/>
        <a:ext cx="5583793" cy="453870"/>
      </dsp:txXfrm>
    </dsp:sp>
    <dsp:sp modelId="{7B237640-D36C-3742-81D6-2F04B1C06903}">
      <dsp:nvSpPr>
        <dsp:cNvPr id="0" name=""/>
        <dsp:cNvSpPr/>
      </dsp:nvSpPr>
      <dsp:spPr>
        <a:xfrm rot="10800000">
          <a:off x="0" y="693236"/>
          <a:ext cx="5583793" cy="69850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Surface Triangle Mesh ( ITK snap )</a:t>
          </a:r>
          <a:endParaRPr lang="en-US" sz="1600" kern="1200" dirty="0"/>
        </a:p>
      </dsp:txBody>
      <dsp:txXfrm rot="10800000">
        <a:off x="0" y="693236"/>
        <a:ext cx="5583793" cy="453870"/>
      </dsp:txXfrm>
    </dsp:sp>
    <dsp:sp modelId="{B106ADB7-4BA5-2D42-A088-39661A6803EB}">
      <dsp:nvSpPr>
        <dsp:cNvPr id="0" name=""/>
        <dsp:cNvSpPr/>
      </dsp:nvSpPr>
      <dsp:spPr>
        <a:xfrm rot="10800000">
          <a:off x="0" y="1541"/>
          <a:ext cx="5583793" cy="69850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Medical Image ( CT, MRI )</a:t>
          </a:r>
          <a:endParaRPr lang="en-US" sz="1600" kern="1200" dirty="0"/>
        </a:p>
      </dsp:txBody>
      <dsp:txXfrm rot="10800000">
        <a:off x="0" y="1541"/>
        <a:ext cx="5583793" cy="4538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29F70-B649-734A-848B-AC72ACAC0499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Mass points and springs</a:t>
          </a:r>
          <a:endParaRPr lang="en-US" sz="3200" kern="1200" dirty="0"/>
        </a:p>
      </dsp:txBody>
      <dsp:txXfrm>
        <a:off x="35709" y="35709"/>
        <a:ext cx="3865988" cy="1147782"/>
      </dsp:txXfrm>
    </dsp:sp>
    <dsp:sp modelId="{4CCBA02A-DBA2-BF44-B18E-88A5F7E82682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More accurate model?</a:t>
          </a:r>
          <a:endParaRPr lang="en-US" sz="3200" kern="1200" dirty="0"/>
        </a:p>
      </dsp:txBody>
      <dsp:txXfrm>
        <a:off x="492908" y="1458108"/>
        <a:ext cx="3860502" cy="1147782"/>
      </dsp:txXfrm>
    </dsp:sp>
    <dsp:sp modelId="{0D5ACE83-CA18-904A-AEBD-DA2446EC5057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8000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3500000">
            <a:srgbClr val="C0C0C0">
              <a:alpha val="75000"/>
            </a:srgbClr>
          </a:innerShdw>
          <a:outerShdw blurRad="63500" dist="38100" dir="5400000" sx="105000" sy="105000" algn="br" rotWithShape="0">
            <a:srgbClr val="000000">
              <a:alpha val="3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Linear Finite Element model</a:t>
          </a:r>
          <a:endParaRPr lang="en-US" sz="3200" kern="1200" dirty="0"/>
        </a:p>
      </dsp:txBody>
      <dsp:txXfrm>
        <a:off x="950108" y="2880508"/>
        <a:ext cx="3860502" cy="1147782"/>
      </dsp:txXfrm>
    </dsp:sp>
    <dsp:sp modelId="{CD15F989-1C72-3347-A078-3A3EBB25E193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67428" y="924560"/>
        <a:ext cx="435864" cy="596341"/>
      </dsp:txXfrm>
    </dsp:sp>
    <dsp:sp modelId="{241B8FE1-7F41-4749-B59E-58EE27065CB9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49.emf"/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58.emf"/><Relationship Id="rId5" Type="http://schemas.openxmlformats.org/officeDocument/2006/relationships/image" Target="../media/image60.emf"/><Relationship Id="rId6" Type="http://schemas.openxmlformats.org/officeDocument/2006/relationships/image" Target="../media/image67.emf"/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Relationship Id="rId2" Type="http://schemas.openxmlformats.org/officeDocument/2006/relationships/image" Target="../media/image6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1459B-F622-E844-9592-740B4F6F493B}" type="datetimeFigureOut">
              <a:rPr lang="en-US" smtClean="0"/>
              <a:t>11/5/12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B8D52-8BEE-4741-9998-AD37528A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1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1A83-BBFE-44ED-B443-9A7109947D8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87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1A83-BBFE-44ED-B443-9A7109947D8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872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294" y="1183341"/>
            <a:ext cx="8787384" cy="52767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rectionalButtons-RightOn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266" y="533400"/>
            <a:ext cx="752475" cy="35242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182880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2"/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DirectionalButtons-LeftOnly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88" y="538163"/>
            <a:ext cx="752475" cy="352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4917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TCFull.png"/>
          <p:cNvPicPr>
            <a:picLocks noChangeAspect="1"/>
          </p:cNvPicPr>
          <p:nvPr/>
        </p:nvPicPr>
        <p:blipFill>
          <a:blip r:embed="rId2"/>
          <a:srcRect l="-198711"/>
          <a:stretch>
            <a:fillRect/>
          </a:stretch>
        </p:blipFill>
        <p:spPr>
          <a:xfrm>
            <a:off x="177999" y="1179576"/>
            <a:ext cx="8788373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SectionH.png"/>
          <p:cNvPicPr>
            <a:picLocks noChangeAspect="1"/>
          </p:cNvPicPr>
          <p:nvPr/>
        </p:nvPicPr>
        <p:blipFill>
          <a:blip r:embed="rId2"/>
          <a:srcRect r="-91875"/>
          <a:stretch>
            <a:fillRect/>
          </a:stretch>
        </p:blipFill>
        <p:spPr>
          <a:xfrm>
            <a:off x="182880" y="1179576"/>
            <a:ext cx="8785105" cy="52760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2"/>
          <a:srcRect b="-135871"/>
          <a:stretch>
            <a:fillRect/>
          </a:stretch>
        </p:blipFill>
        <p:spPr>
          <a:xfrm>
            <a:off x="182880" y="1179575"/>
            <a:ext cx="4228522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369794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41" y="1600200"/>
            <a:ext cx="4101353" cy="4652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3697941" cy="34158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5" y="2770188"/>
            <a:ext cx="8308975" cy="347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1219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meButton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450" y="526116"/>
            <a:ext cx="457200" cy="352425"/>
          </a:xfrm>
          <a:prstGeom prst="rect">
            <a:avLst/>
          </a:prstGeom>
        </p:spPr>
      </p:pic>
      <p:pic>
        <p:nvPicPr>
          <p:cNvPr id="10" name="Picture 9" descr="DirectionalButtons-Full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26188" y="526116"/>
            <a:ext cx="752475" cy="352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1.em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1.emf"/><Relationship Id="rId5" Type="http://schemas.openxmlformats.org/officeDocument/2006/relationships/image" Target="../media/image39.tiff"/><Relationship Id="rId6" Type="http://schemas.openxmlformats.org/officeDocument/2006/relationships/image" Target="../media/image35.tif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9.emf"/><Relationship Id="rId5" Type="http://schemas.openxmlformats.org/officeDocument/2006/relationships/image" Target="../media/image50.tif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5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5.bin"/><Relationship Id="rId4" Type="http://schemas.openxmlformats.org/officeDocument/2006/relationships/image" Target="../media/image51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53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Relationship Id="rId3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4.bin"/><Relationship Id="rId12" Type="http://schemas.openxmlformats.org/officeDocument/2006/relationships/image" Target="../media/image62.emf"/><Relationship Id="rId13" Type="http://schemas.openxmlformats.org/officeDocument/2006/relationships/oleObject" Target="../embeddings/oleObject25.bin"/><Relationship Id="rId14" Type="http://schemas.openxmlformats.org/officeDocument/2006/relationships/image" Target="../media/image49.emf"/><Relationship Id="rId15" Type="http://schemas.openxmlformats.org/officeDocument/2006/relationships/image" Target="../media/image63.tif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0.bin"/><Relationship Id="rId4" Type="http://schemas.openxmlformats.org/officeDocument/2006/relationships/image" Target="../media/image58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59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60.emf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0.bin"/><Relationship Id="rId12" Type="http://schemas.openxmlformats.org/officeDocument/2006/relationships/image" Target="../media/image60.emf"/><Relationship Id="rId13" Type="http://schemas.openxmlformats.org/officeDocument/2006/relationships/oleObject" Target="../embeddings/oleObject31.bin"/><Relationship Id="rId14" Type="http://schemas.openxmlformats.org/officeDocument/2006/relationships/image" Target="../media/image6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6.bin"/><Relationship Id="rId4" Type="http://schemas.openxmlformats.org/officeDocument/2006/relationships/image" Target="../media/image64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65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66.emf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68.e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6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69.emf"/><Relationship Id="rId5" Type="http://schemas.openxmlformats.org/officeDocument/2006/relationships/image" Target="../media/image70.tif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Soft Tissue Simulation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Shan Yang</a:t>
            </a:r>
          </a:p>
          <a:p>
            <a:r>
              <a:rPr lang="en-US" dirty="0" err="1" smtClean="0"/>
              <a:t>alexyang@cs.unc.edu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5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Model-Linear Mass Spring Model</a:t>
            </a:r>
            <a:endParaRPr lang="en-US" dirty="0"/>
          </a:p>
        </p:txBody>
      </p:sp>
      <p:pic>
        <p:nvPicPr>
          <p:cNvPr id="21" name="Picture Placeholder 20" descr="ms_1.tiff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03" r="-5503"/>
          <a:stretch>
            <a:fillRect/>
          </a:stretch>
        </p:blipFill>
        <p:spPr>
          <a:xfrm>
            <a:off x="5091113" y="2622550"/>
            <a:ext cx="3633787" cy="3832225"/>
          </a:xfr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30212" y="2770187"/>
            <a:ext cx="5279325" cy="3870815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Energy Analysis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For a curve, the energy function is :</a:t>
            </a:r>
          </a:p>
          <a:p>
            <a:pPr marL="742950" lvl="1" indent="-285750">
              <a:buFont typeface="Arial"/>
              <a:buChar char="•"/>
            </a:pPr>
            <a:endParaRPr lang="en-US" sz="1800" dirty="0" smtClean="0"/>
          </a:p>
          <a:p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sz="1800" dirty="0" smtClean="0"/>
              <a:t>Where a is displacement under the material coordinate, </a:t>
            </a:r>
            <a:r>
              <a:rPr lang="en-US" sz="1800" dirty="0" err="1" smtClean="0"/>
              <a:t>ε</a:t>
            </a:r>
            <a:r>
              <a:rPr lang="en-US" sz="1800" dirty="0" smtClean="0"/>
              <a:t> is the energy for the curve</a:t>
            </a:r>
          </a:p>
          <a:p>
            <a:pPr marL="628650" lvl="1" indent="-171450">
              <a:buFont typeface="Arial"/>
              <a:buChar char="•"/>
            </a:pPr>
            <a:r>
              <a:rPr lang="el-GR" sz="1800" dirty="0" smtClean="0"/>
              <a:t>α</a:t>
            </a:r>
            <a:r>
              <a:rPr lang="en-US" sz="1800" dirty="0" smtClean="0"/>
              <a:t> β </a:t>
            </a:r>
            <a:r>
              <a:rPr lang="en-US" sz="1800" dirty="0" err="1" smtClean="0"/>
              <a:t>γ</a:t>
            </a:r>
            <a:r>
              <a:rPr lang="en-US" sz="1800" dirty="0" smtClean="0"/>
              <a:t> are the amount of resistance of the curve to stretching, bending and twisting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 smtClean="0"/>
              <a:t>s, </a:t>
            </a:r>
            <a:r>
              <a:rPr lang="en-US" sz="1800" dirty="0" err="1" smtClean="0"/>
              <a:t>κ</a:t>
            </a:r>
            <a:r>
              <a:rPr lang="en-US" sz="1800" dirty="0" smtClean="0"/>
              <a:t>, </a:t>
            </a:r>
            <a:r>
              <a:rPr lang="en-US" sz="1800" dirty="0" err="1" smtClean="0"/>
              <a:t>τ</a:t>
            </a:r>
            <a:r>
              <a:rPr lang="en-US" sz="1800" dirty="0" smtClean="0"/>
              <a:t> are the stretching, bending and twisting deformation amount</a:t>
            </a:r>
          </a:p>
          <a:p>
            <a:endParaRPr lang="en-US" dirty="0" smtClean="0"/>
          </a:p>
          <a:p>
            <a:endParaRPr lang="en-US" sz="24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449461"/>
              </p:ext>
            </p:extLst>
          </p:nvPr>
        </p:nvGraphicFramePr>
        <p:xfrm>
          <a:off x="430213" y="3690316"/>
          <a:ext cx="4415928" cy="451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8" name="Equation" r:id="rId4" imgW="2857500" imgH="292100" progId="Equation.3">
                  <p:embed/>
                </p:oleObj>
              </mc:Choice>
              <mc:Fallback>
                <p:oleObj name="Equation" r:id="rId4" imgW="28575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0213" y="3690316"/>
                        <a:ext cx="4415928" cy="451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928" y="6396335"/>
            <a:ext cx="69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[2]</a:t>
            </a:r>
            <a:r>
              <a:rPr lang="en-US" sz="1200" dirty="0" err="1" smtClean="0"/>
              <a:t>Terzopoulos</a:t>
            </a:r>
            <a:r>
              <a:rPr lang="en-US" sz="1200" dirty="0"/>
              <a:t>, D., J. Platt, et al. (1987). Elastically deformable models. </a:t>
            </a:r>
            <a:endParaRPr lang="en-US" sz="1200" dirty="0" smtClean="0"/>
          </a:p>
          <a:p>
            <a:r>
              <a:rPr lang="en-US" sz="1200" dirty="0" smtClean="0"/>
              <a:t>Proceedings </a:t>
            </a:r>
            <a:r>
              <a:rPr lang="en-US" sz="1200" dirty="0"/>
              <a:t>of the 14th annual conference on Computer graphics and interactive techniques, ACM: 205-214.</a:t>
            </a:r>
          </a:p>
        </p:txBody>
      </p:sp>
    </p:spTree>
    <p:extLst>
      <p:ext uri="{BB962C8B-B14F-4D97-AF65-F5344CB8AC3E}">
        <p14:creationId xmlns:p14="http://schemas.microsoft.com/office/powerpoint/2010/main" val="197134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Model-Linear Mass Spring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3808971" cy="3491753"/>
          </a:xfrm>
        </p:spPr>
        <p:txBody>
          <a:bodyPr/>
          <a:lstStyle/>
          <a:p>
            <a:r>
              <a:rPr lang="en-US" dirty="0" smtClean="0"/>
              <a:t>Discretization:</a:t>
            </a:r>
          </a:p>
          <a:p>
            <a:pPr lvl="1"/>
            <a:r>
              <a:rPr lang="en-US" dirty="0" smtClean="0"/>
              <a:t>partial differential derivative equation 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Continuous mass, damping and material property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Discretize mass matrix, damping matrix and material property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28928" y="6396335"/>
            <a:ext cx="69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[2]</a:t>
            </a:r>
            <a:r>
              <a:rPr lang="en-US" sz="1200" dirty="0" err="1" smtClean="0"/>
              <a:t>Terzopoulos</a:t>
            </a:r>
            <a:r>
              <a:rPr lang="en-US" sz="1200" dirty="0"/>
              <a:t>, D., J. Platt, et al. (1987). Elastically deformable models. </a:t>
            </a:r>
            <a:endParaRPr lang="en-US" sz="1200" dirty="0" smtClean="0"/>
          </a:p>
          <a:p>
            <a:r>
              <a:rPr lang="en-US" sz="1200" dirty="0" smtClean="0"/>
              <a:t>Proceedings </a:t>
            </a:r>
            <a:r>
              <a:rPr lang="en-US" sz="1200" dirty="0"/>
              <a:t>of the 14th annual conference on Computer graphics and interactive techniques, ACM: 205-214.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647386"/>
              </p:ext>
            </p:extLst>
          </p:nvPr>
        </p:nvGraphicFramePr>
        <p:xfrm>
          <a:off x="4224896" y="3913853"/>
          <a:ext cx="3761294" cy="777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0" name="Equation" r:id="rId3" imgW="1905000" imgH="393700" progId="Equation.3">
                  <p:embed/>
                </p:oleObj>
              </mc:Choice>
              <mc:Fallback>
                <p:oleObj name="Equation" r:id="rId3" imgW="1905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4896" y="3913853"/>
                        <a:ext cx="3761294" cy="777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374728"/>
              </p:ext>
            </p:extLst>
          </p:nvPr>
        </p:nvGraphicFramePr>
        <p:xfrm>
          <a:off x="4224896" y="5319364"/>
          <a:ext cx="3232348" cy="847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1" name="Equation" r:id="rId5" imgW="1549400" imgH="406400" progId="Equation.3">
                  <p:embed/>
                </p:oleObj>
              </mc:Choice>
              <mc:Fallback>
                <p:oleObj name="Equation" r:id="rId5" imgW="1549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4896" y="5319364"/>
                        <a:ext cx="3232348" cy="847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wn Arrow 4"/>
          <p:cNvSpPr/>
          <p:nvPr/>
        </p:nvSpPr>
        <p:spPr>
          <a:xfrm>
            <a:off x="6441129" y="4811893"/>
            <a:ext cx="377544" cy="467990"/>
          </a:xfrm>
          <a:prstGeom prst="downArrow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3821202" y="3329598"/>
            <a:ext cx="983903" cy="320374"/>
          </a:xfrm>
          <a:prstGeom prst="rightArrow">
            <a:avLst/>
          </a:prstGeom>
          <a:solidFill>
            <a:srgbClr val="76B6F2"/>
          </a:solidFill>
          <a:ln>
            <a:solidFill>
              <a:srgbClr val="BE02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002987" y="3126915"/>
            <a:ext cx="2983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a system of linked ordinary differential equations</a:t>
            </a:r>
          </a:p>
          <a:p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7273370" y="4811893"/>
            <a:ext cx="377544" cy="467990"/>
          </a:xfrm>
          <a:prstGeom prst="downArrow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580717" y="4811893"/>
            <a:ext cx="377544" cy="467990"/>
          </a:xfrm>
          <a:prstGeom prst="downArrow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625443" y="4831045"/>
            <a:ext cx="377544" cy="467990"/>
          </a:xfrm>
          <a:prstGeom prst="downArrow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35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97032728"/>
              </p:ext>
            </p:extLst>
          </p:nvPr>
        </p:nvGraphicFramePr>
        <p:xfrm>
          <a:off x="1523999" y="1397000"/>
          <a:ext cx="662083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619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A35295-E96F-F441-B9E9-48A865458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A35295-E96F-F441-B9E9-48A865458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A35295-E96F-F441-B9E9-48A865458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A35295-E96F-F441-B9E9-48A865458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A35295-E96F-F441-B9E9-48A865458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 How?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78778" y="3681678"/>
            <a:ext cx="2213902" cy="18990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43335" y="3681678"/>
            <a:ext cx="2213902" cy="18990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1"/>
            <a:endCxn id="6" idx="3"/>
          </p:cNvCxnSpPr>
          <p:nvPr/>
        </p:nvCxnSpPr>
        <p:spPr>
          <a:xfrm>
            <a:off x="4743335" y="4631225"/>
            <a:ext cx="2213902" cy="0"/>
          </a:xfrm>
          <a:prstGeom prst="line">
            <a:avLst/>
          </a:prstGeom>
          <a:ln>
            <a:solidFill>
              <a:srgbClr val="BE02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0"/>
            <a:endCxn id="6" idx="2"/>
          </p:cNvCxnSpPr>
          <p:nvPr/>
        </p:nvCxnSpPr>
        <p:spPr>
          <a:xfrm>
            <a:off x="5850286" y="3681678"/>
            <a:ext cx="0" cy="1899094"/>
          </a:xfrm>
          <a:prstGeom prst="line">
            <a:avLst/>
          </a:prstGeom>
          <a:ln>
            <a:solidFill>
              <a:srgbClr val="BE02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43335" y="4136063"/>
            <a:ext cx="2213902" cy="0"/>
          </a:xfrm>
          <a:prstGeom prst="line">
            <a:avLst/>
          </a:prstGeom>
          <a:ln>
            <a:solidFill>
              <a:srgbClr val="BE02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43335" y="5126388"/>
            <a:ext cx="2213902" cy="0"/>
          </a:xfrm>
          <a:prstGeom prst="line">
            <a:avLst/>
          </a:prstGeom>
          <a:ln>
            <a:solidFill>
              <a:srgbClr val="BE02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66757" y="3681678"/>
            <a:ext cx="0" cy="1899094"/>
          </a:xfrm>
          <a:prstGeom prst="line">
            <a:avLst/>
          </a:prstGeom>
          <a:ln>
            <a:solidFill>
              <a:srgbClr val="BE02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20317" y="3681678"/>
            <a:ext cx="0" cy="1899094"/>
          </a:xfrm>
          <a:prstGeom prst="line">
            <a:avLst/>
          </a:prstGeom>
          <a:ln>
            <a:solidFill>
              <a:srgbClr val="BE02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>
            <a:off x="3379114" y="4444813"/>
            <a:ext cx="1071995" cy="36700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Model-Linear Mass Spring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868225"/>
          </a:xfrm>
        </p:spPr>
        <p:txBody>
          <a:bodyPr/>
          <a:lstStyle/>
          <a:p>
            <a:r>
              <a:rPr lang="en-US" dirty="0" smtClean="0"/>
              <a:t>The first derivative of </a:t>
            </a:r>
            <a:r>
              <a:rPr lang="en-US" dirty="0" err="1" smtClean="0"/>
              <a:t>ε</a:t>
            </a:r>
            <a:r>
              <a:rPr lang="en-US" dirty="0" smtClean="0"/>
              <a:t>(energy) over r(displacement) is the elastic force e(r) :</a:t>
            </a:r>
          </a:p>
          <a:p>
            <a:pPr marL="2286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Where α</a:t>
            </a:r>
            <a:r>
              <a:rPr lang="en-US" baseline="-25000" dirty="0" err="1" smtClean="0"/>
              <a:t>ij</a:t>
            </a:r>
            <a:r>
              <a:rPr lang="en-US" dirty="0" smtClean="0"/>
              <a:t> and β</a:t>
            </a:r>
            <a:r>
              <a:rPr lang="en-US" baseline="-25000" dirty="0" err="1" smtClean="0"/>
              <a:t>ij</a:t>
            </a:r>
            <a:r>
              <a:rPr lang="en-US" dirty="0" smtClean="0"/>
              <a:t> are </a:t>
            </a:r>
            <a:r>
              <a:rPr lang="en-US" u="sng" dirty="0" smtClean="0"/>
              <a:t>continuous function </a:t>
            </a:r>
            <a:r>
              <a:rPr lang="en-US" dirty="0" smtClean="0"/>
              <a:t>describing the elastic properties of the material of a 2 dimensional object,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i</a:t>
            </a:r>
            <a:r>
              <a:rPr lang="en-US" baseline="-25000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j</a:t>
            </a:r>
            <a:r>
              <a:rPr lang="en-US" dirty="0" smtClean="0"/>
              <a:t> is the displacement under 2d material coordinate</a:t>
            </a:r>
          </a:p>
          <a:p>
            <a:r>
              <a:rPr lang="en-US" dirty="0" smtClean="0"/>
              <a:t>We first need to discretize the continuous material function α and β</a:t>
            </a:r>
          </a:p>
          <a:p>
            <a:r>
              <a:rPr lang="en-US" dirty="0" smtClean="0"/>
              <a:t>Then discretize the elastic force function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679605"/>
              </p:ext>
            </p:extLst>
          </p:nvPr>
        </p:nvGraphicFramePr>
        <p:xfrm>
          <a:off x="2095226" y="3176078"/>
          <a:ext cx="4328501" cy="794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4" name="Equation" r:id="rId3" imgW="2628900" imgH="482600" progId="Equation.3">
                  <p:embed/>
                </p:oleObj>
              </mc:Choice>
              <mc:Fallback>
                <p:oleObj name="Equation" r:id="rId3" imgW="2628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5226" y="3176078"/>
                        <a:ext cx="4328501" cy="794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928" y="6396335"/>
            <a:ext cx="69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[2]</a:t>
            </a:r>
            <a:r>
              <a:rPr lang="en-US" sz="1200" dirty="0" err="1" smtClean="0"/>
              <a:t>Terzopoulos</a:t>
            </a:r>
            <a:r>
              <a:rPr lang="en-US" sz="1200" dirty="0"/>
              <a:t>, D., J. Platt, et al. (1987). Elastically deformable models. </a:t>
            </a:r>
            <a:endParaRPr lang="en-US" sz="1200" dirty="0" smtClean="0"/>
          </a:p>
          <a:p>
            <a:r>
              <a:rPr lang="en-US" sz="1200" dirty="0" smtClean="0"/>
              <a:t>Proceedings </a:t>
            </a:r>
            <a:r>
              <a:rPr lang="en-US" sz="1200" dirty="0"/>
              <a:t>of the 14th annual conference on Computer graphics and interactive techniques, ACM: 205-214.</a:t>
            </a:r>
          </a:p>
        </p:txBody>
      </p:sp>
    </p:spTree>
    <p:extLst>
      <p:ext uri="{BB962C8B-B14F-4D97-AF65-F5344CB8AC3E}">
        <p14:creationId xmlns:p14="http://schemas.microsoft.com/office/powerpoint/2010/main" val="197134507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Model-Linear Mass Spring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868225"/>
          </a:xfrm>
        </p:spPr>
        <p:txBody>
          <a:bodyPr/>
          <a:lstStyle/>
          <a:p>
            <a:r>
              <a:rPr lang="en-US" dirty="0" smtClean="0"/>
              <a:t>Given a grid function u[</a:t>
            </a:r>
            <a:r>
              <a:rPr lang="en-US" dirty="0" err="1" smtClean="0"/>
              <a:t>m,n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Basic idea: use the difference function to approximate the derivative function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2286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Using the grid function the elastic force function can be discretized into: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Where p and q are the discretized material function ( recall α</a:t>
            </a:r>
            <a:r>
              <a:rPr lang="en-US" baseline="-25000" dirty="0" err="1" smtClean="0"/>
              <a:t>ij</a:t>
            </a:r>
            <a:r>
              <a:rPr lang="en-US" dirty="0" smtClean="0"/>
              <a:t> and β</a:t>
            </a:r>
            <a:r>
              <a:rPr lang="en-US" baseline="-25000" dirty="0" err="1" smtClean="0"/>
              <a:t>ij</a:t>
            </a:r>
            <a:r>
              <a:rPr lang="en-US" baseline="-25000" dirty="0" smtClean="0"/>
              <a:t> </a:t>
            </a:r>
            <a:r>
              <a:rPr lang="en-US" dirty="0"/>
              <a:t> </a:t>
            </a:r>
            <a:r>
              <a:rPr lang="en-US" dirty="0" smtClean="0"/>
              <a:t>in: 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303678"/>
              </p:ext>
            </p:extLst>
          </p:nvPr>
        </p:nvGraphicFramePr>
        <p:xfrm>
          <a:off x="2014457" y="4804801"/>
          <a:ext cx="4241886" cy="880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2" name="Equation" r:id="rId3" imgW="2324100" imgH="482600" progId="Equation.3">
                  <p:embed/>
                </p:oleObj>
              </mc:Choice>
              <mc:Fallback>
                <p:oleObj name="Equation" r:id="rId3" imgW="2324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4457" y="4804801"/>
                        <a:ext cx="4241886" cy="880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928" y="6396335"/>
            <a:ext cx="69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[2]</a:t>
            </a:r>
            <a:r>
              <a:rPr lang="en-US" sz="1200" dirty="0" err="1" smtClean="0"/>
              <a:t>Terzopoulos</a:t>
            </a:r>
            <a:r>
              <a:rPr lang="en-US" sz="1200" dirty="0"/>
              <a:t>, D., J. Platt, et al. (1987). Elastically deformable models. </a:t>
            </a:r>
            <a:endParaRPr lang="en-US" sz="1200" dirty="0" smtClean="0"/>
          </a:p>
          <a:p>
            <a:r>
              <a:rPr lang="en-US" sz="1200" dirty="0" smtClean="0"/>
              <a:t>Proceedings </a:t>
            </a:r>
            <a:r>
              <a:rPr lang="en-US" sz="1200" dirty="0"/>
              <a:t>of the 14th annual conference on Computer graphics and interactive techniques, ACM: 205-214.</a:t>
            </a:r>
          </a:p>
        </p:txBody>
      </p:sp>
      <p:pic>
        <p:nvPicPr>
          <p:cNvPr id="4" name="Picture 3" descr="ms_3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8" y="3571290"/>
            <a:ext cx="3826009" cy="704341"/>
          </a:xfrm>
          <a:prstGeom prst="rect">
            <a:avLst/>
          </a:prstGeom>
        </p:spPr>
      </p:pic>
      <p:pic>
        <p:nvPicPr>
          <p:cNvPr id="6" name="Picture 5" descr="ms32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69" y="3571290"/>
            <a:ext cx="4096134" cy="68209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32139"/>
              </p:ext>
            </p:extLst>
          </p:nvPr>
        </p:nvGraphicFramePr>
        <p:xfrm>
          <a:off x="860102" y="5870627"/>
          <a:ext cx="3754138" cy="689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Equation" r:id="rId7" imgW="2628900" imgH="482600" progId="Equation.3">
                  <p:embed/>
                </p:oleObj>
              </mc:Choice>
              <mc:Fallback>
                <p:oleObj name="Equation" r:id="rId7" imgW="2628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0102" y="5870627"/>
                        <a:ext cx="3754138" cy="689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00375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Model-Linear Mass Spring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833899"/>
          </a:xfrm>
        </p:spPr>
        <p:txBody>
          <a:bodyPr>
            <a:normAutofit/>
          </a:bodyPr>
          <a:lstStyle/>
          <a:p>
            <a:r>
              <a:rPr lang="en-US" dirty="0" smtClean="0"/>
              <a:t>Finally the elastic force equation is discretized: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Where e is the elastic force, K is the stiffness matrix and r is the deformation</a:t>
            </a:r>
            <a:endParaRPr lang="en-US" dirty="0"/>
          </a:p>
          <a:p>
            <a:pPr lvl="1"/>
            <a:endParaRPr lang="en-US" dirty="0" smtClean="0"/>
          </a:p>
          <a:p>
            <a:pPr marL="457200" lvl="2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329284"/>
              </p:ext>
            </p:extLst>
          </p:nvPr>
        </p:nvGraphicFramePr>
        <p:xfrm>
          <a:off x="2541263" y="5344404"/>
          <a:ext cx="1723413" cy="574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0" name="Equation" r:id="rId3" imgW="609600" imgH="203200" progId="Equation.3">
                  <p:embed/>
                </p:oleObj>
              </mc:Choice>
              <mc:Fallback>
                <p:oleObj name="Equation" r:id="rId3" imgW="609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1263" y="5344404"/>
                        <a:ext cx="1723413" cy="574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928" y="6396335"/>
            <a:ext cx="69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[2]</a:t>
            </a:r>
            <a:r>
              <a:rPr lang="en-US" sz="1200" dirty="0" err="1" smtClean="0"/>
              <a:t>Terzopoulos</a:t>
            </a:r>
            <a:r>
              <a:rPr lang="en-US" sz="1200" dirty="0"/>
              <a:t>, D., J. Platt, et al. (1987). Elastically deformable models. </a:t>
            </a:r>
            <a:endParaRPr lang="en-US" sz="1200" dirty="0" smtClean="0"/>
          </a:p>
          <a:p>
            <a:r>
              <a:rPr lang="en-US" sz="1200" dirty="0" smtClean="0"/>
              <a:t>Proceedings </a:t>
            </a:r>
            <a:r>
              <a:rPr lang="en-US" sz="1200" dirty="0"/>
              <a:t>of the 14th annual conference on Computer graphics and interactive techniques, ACM: 205-214.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049825"/>
              </p:ext>
            </p:extLst>
          </p:nvPr>
        </p:nvGraphicFramePr>
        <p:xfrm>
          <a:off x="1194602" y="3182558"/>
          <a:ext cx="4328501" cy="794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1" name="Equation" r:id="rId5" imgW="2628900" imgH="482600" progId="Equation.3">
                  <p:embed/>
                </p:oleObj>
              </mc:Choice>
              <mc:Fallback>
                <p:oleObj name="Equation" r:id="rId5" imgW="2628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602" y="3182558"/>
                        <a:ext cx="4328501" cy="794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wn Arrow 4"/>
          <p:cNvSpPr/>
          <p:nvPr/>
        </p:nvSpPr>
        <p:spPr>
          <a:xfrm>
            <a:off x="3262593" y="3977162"/>
            <a:ext cx="291303" cy="55847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091215"/>
              </p:ext>
            </p:extLst>
          </p:nvPr>
        </p:nvGraphicFramePr>
        <p:xfrm>
          <a:off x="1407047" y="4307735"/>
          <a:ext cx="4241886" cy="880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2" name="Equation" r:id="rId7" imgW="2324100" imgH="482600" progId="Equation.3">
                  <p:embed/>
                </p:oleObj>
              </mc:Choice>
              <mc:Fallback>
                <p:oleObj name="Equation" r:id="rId7" imgW="2324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7047" y="4307735"/>
                        <a:ext cx="4241886" cy="880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Down Arrow 12"/>
          <p:cNvSpPr/>
          <p:nvPr/>
        </p:nvSpPr>
        <p:spPr>
          <a:xfrm>
            <a:off x="3269341" y="4951625"/>
            <a:ext cx="291303" cy="50536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377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11515105"/>
              </p:ext>
            </p:extLst>
          </p:nvPr>
        </p:nvGraphicFramePr>
        <p:xfrm>
          <a:off x="1523999" y="1396999"/>
          <a:ext cx="6795614" cy="4172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556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Model-Linear Mass Spring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Dynamics</a:t>
            </a:r>
          </a:p>
          <a:p>
            <a:pPr lvl="1"/>
            <a:r>
              <a:rPr lang="en-US" dirty="0" smtClean="0"/>
              <a:t>Use the discretized elastic force equation: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can transform the continuous motion function: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661193"/>
              </p:ext>
            </p:extLst>
          </p:nvPr>
        </p:nvGraphicFramePr>
        <p:xfrm>
          <a:off x="2533649" y="3663477"/>
          <a:ext cx="1435491" cy="478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Equation" r:id="rId3" imgW="609600" imgH="203200" progId="Equation.3">
                  <p:embed/>
                </p:oleObj>
              </mc:Choice>
              <mc:Fallback>
                <p:oleObj name="Equation" r:id="rId3" imgW="609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3649" y="3663477"/>
                        <a:ext cx="1435491" cy="478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336340"/>
              </p:ext>
            </p:extLst>
          </p:nvPr>
        </p:nvGraphicFramePr>
        <p:xfrm>
          <a:off x="2337175" y="4543157"/>
          <a:ext cx="2856913" cy="590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Equation" r:id="rId5" imgW="1905000" imgH="393700" progId="Equation.3">
                  <p:embed/>
                </p:oleObj>
              </mc:Choice>
              <mc:Fallback>
                <p:oleObj name="Equation" r:id="rId5" imgW="1905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37175" y="4543157"/>
                        <a:ext cx="2856913" cy="590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249217"/>
              </p:ext>
            </p:extLst>
          </p:nvPr>
        </p:nvGraphicFramePr>
        <p:xfrm>
          <a:off x="2382938" y="5692128"/>
          <a:ext cx="2465525" cy="646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Equation" r:id="rId7" imgW="1549400" imgH="406400" progId="Equation.3">
                  <p:embed/>
                </p:oleObj>
              </mc:Choice>
              <mc:Fallback>
                <p:oleObj name="Equation" r:id="rId7" imgW="1549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82938" y="5692128"/>
                        <a:ext cx="2465525" cy="646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928" y="6396335"/>
            <a:ext cx="69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[2]</a:t>
            </a:r>
            <a:r>
              <a:rPr lang="en-US" sz="1200" dirty="0" err="1" smtClean="0"/>
              <a:t>Terzopoulos</a:t>
            </a:r>
            <a:r>
              <a:rPr lang="en-US" sz="1200" dirty="0"/>
              <a:t>, D., J. Platt, et al. (1987). Elastically deformable models. </a:t>
            </a:r>
            <a:endParaRPr lang="en-US" sz="1200" dirty="0" smtClean="0"/>
          </a:p>
          <a:p>
            <a:r>
              <a:rPr lang="en-US" sz="1200" dirty="0" smtClean="0"/>
              <a:t>Proceedings </a:t>
            </a:r>
            <a:r>
              <a:rPr lang="en-US" sz="1200" dirty="0"/>
              <a:t>of the 14th annual conference on Computer graphics and interactive techniques, ACM: 205-214.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3317810" y="5148862"/>
            <a:ext cx="411867" cy="543266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844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964010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42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F90F02-1E8B-6247-A18F-05AC04034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F90F02-1E8B-6247-A18F-05AC04034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F90F02-1E8B-6247-A18F-05AC04034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F90F02-1E8B-6247-A18F-05AC04034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F90F02-1E8B-6247-A18F-05AC04034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Constraints for soft tissue simulation</a:t>
            </a:r>
          </a:p>
          <a:p>
            <a:r>
              <a:rPr lang="en-US" dirty="0" smtClean="0"/>
              <a:t>Deformable tissue models</a:t>
            </a:r>
          </a:p>
          <a:p>
            <a:r>
              <a:rPr lang="en-US" dirty="0" smtClean="0"/>
              <a:t>Estimation of soft tissue elastic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Model</a:t>
            </a:r>
            <a:r>
              <a:rPr lang="en-US" dirty="0" smtClean="0"/>
              <a:t>-Tetrahedral Mass Spring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749317"/>
            <a:ext cx="8229600" cy="5222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78189" y="6453336"/>
            <a:ext cx="4828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[5] </a:t>
            </a:r>
            <a:r>
              <a:rPr lang="en-US" sz="1200" dirty="0" err="1"/>
              <a:t>Selle</a:t>
            </a:r>
            <a:r>
              <a:rPr lang="en-US" sz="1200" dirty="0"/>
              <a:t> A, </a:t>
            </a:r>
            <a:r>
              <a:rPr lang="en-US" sz="1200" dirty="0" err="1"/>
              <a:t>Lentine</a:t>
            </a:r>
            <a:r>
              <a:rPr lang="en-US" sz="1200" dirty="0"/>
              <a:t> M, </a:t>
            </a:r>
            <a:r>
              <a:rPr lang="en-US" sz="1200" dirty="0" err="1"/>
              <a:t>Fedkiw</a:t>
            </a:r>
            <a:r>
              <a:rPr lang="en-US" sz="1200" dirty="0"/>
              <a:t> R. </a:t>
            </a:r>
            <a:r>
              <a:rPr lang="en-US" sz="1200" dirty="0" smtClean="0"/>
              <a:t>“A </a:t>
            </a:r>
            <a:r>
              <a:rPr lang="en-US" sz="1200" dirty="0"/>
              <a:t>mass spring model for hair </a:t>
            </a:r>
            <a:r>
              <a:rPr lang="en-US" sz="1200" dirty="0" smtClean="0"/>
              <a:t>simulation”</a:t>
            </a:r>
            <a:endParaRPr lang="en-US" sz="12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49972785"/>
              </p:ext>
            </p:extLst>
          </p:nvPr>
        </p:nvGraphicFramePr>
        <p:xfrm>
          <a:off x="1558956" y="2970974"/>
          <a:ext cx="5583793" cy="3224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05778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06ADB7-4BA5-2D42-A088-39661A680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06ADB7-4BA5-2D42-A088-39661A680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06ADB7-4BA5-2D42-A088-39661A680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06ADB7-4BA5-2D42-A088-39661A680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06ADB7-4BA5-2D42-A088-39661A680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237640-D36C-3742-81D6-2F04B1C06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237640-D36C-3742-81D6-2F04B1C06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237640-D36C-3742-81D6-2F04B1C06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237640-D36C-3742-81D6-2F04B1C06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237640-D36C-3742-81D6-2F04B1C06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F28567-0AF1-D842-AE92-2C3D19A56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F28567-0AF1-D842-AE92-2C3D19A56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F28567-0AF1-D842-AE92-2C3D19A56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F28567-0AF1-D842-AE92-2C3D19A56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F28567-0AF1-D842-AE92-2C3D19A56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E0C221-3528-8149-9FFE-644FD0D3F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E0C221-3528-8149-9FFE-644FD0D3F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E0C221-3528-8149-9FFE-644FD0D3F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E0C221-3528-8149-9FFE-644FD0D3F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E0C221-3528-8149-9FFE-644FD0D3F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7E2010-50E8-D548-9C46-DB35AB916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7E2010-50E8-D548-9C46-DB35AB916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7E2010-50E8-D548-9C46-DB35AB916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7E2010-50E8-D548-9C46-DB35AB916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7E2010-50E8-D548-9C46-DB35AB916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Model</a:t>
            </a:r>
            <a:r>
              <a:rPr lang="en-US" dirty="0" smtClean="0"/>
              <a:t>-Tetrahedral Mass Spring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749317"/>
            <a:ext cx="8229600" cy="5222691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Tetrahedral Degenerate</a:t>
            </a:r>
          </a:p>
          <a:p>
            <a:pPr marL="0" indent="0">
              <a:buNone/>
            </a:pPr>
            <a:endParaRPr lang="en-US" altLang="zh-CN" dirty="0" smtClean="0"/>
          </a:p>
          <a:p>
            <a:pPr>
              <a:spcBef>
                <a:spcPts val="1200"/>
              </a:spcBef>
            </a:pPr>
            <a:r>
              <a:rPr lang="en-US" altLang="zh-CN" dirty="0" smtClean="0"/>
              <a:t>Point-face, Edge-edge altitude spring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Use altitude spring that has the positive barycenter weight</a:t>
            </a:r>
            <a:endParaRPr lang="zh-CN" altLang="en-US" dirty="0"/>
          </a:p>
        </p:txBody>
      </p:sp>
      <p:grpSp>
        <p:nvGrpSpPr>
          <p:cNvPr id="1041" name="组合 1040"/>
          <p:cNvGrpSpPr/>
          <p:nvPr/>
        </p:nvGrpSpPr>
        <p:grpSpPr>
          <a:xfrm>
            <a:off x="1014613" y="2971378"/>
            <a:ext cx="6941763" cy="2977902"/>
            <a:chOff x="-4356992" y="4285314"/>
            <a:chExt cx="7948906" cy="340995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56992" y="4285314"/>
              <a:ext cx="3543300" cy="3409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3692" y="5275914"/>
              <a:ext cx="3981450" cy="2419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-252536" y="4797152"/>
              <a:ext cx="3844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/>
                <a:t>Point-face altitude spring</a:t>
              </a:r>
              <a:endParaRPr lang="zh-CN" altLang="en-US" sz="2800" dirty="0"/>
            </a:p>
          </p:txBody>
        </p:sp>
        <p:cxnSp>
          <p:nvCxnSpPr>
            <p:cNvPr id="22" name="曲线连接符 21"/>
            <p:cNvCxnSpPr/>
            <p:nvPr/>
          </p:nvCxnSpPr>
          <p:spPr>
            <a:xfrm rot="10800000" flipV="1">
              <a:off x="-2340768" y="5320372"/>
              <a:ext cx="2232248" cy="844932"/>
            </a:xfrm>
            <a:prstGeom prst="curvedConnector3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曲线连接符 23"/>
            <p:cNvCxnSpPr/>
            <p:nvPr/>
          </p:nvCxnSpPr>
          <p:spPr>
            <a:xfrm>
              <a:off x="683568" y="5320372"/>
              <a:ext cx="2016224" cy="1060956"/>
            </a:xfrm>
            <a:prstGeom prst="curvedConnector3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组合 1041"/>
          <p:cNvGrpSpPr/>
          <p:nvPr/>
        </p:nvGrpSpPr>
        <p:grpSpPr>
          <a:xfrm>
            <a:off x="1518669" y="2928401"/>
            <a:ext cx="5645619" cy="3092887"/>
            <a:chOff x="769069" y="2854052"/>
            <a:chExt cx="7093696" cy="388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465" y="2854052"/>
              <a:ext cx="3543300" cy="388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69" y="3324527"/>
              <a:ext cx="3543300" cy="3409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181423" y="3330302"/>
              <a:ext cx="38972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/>
                <a:t>Edge-edge altitude spring</a:t>
              </a:r>
              <a:endParaRPr lang="zh-CN" altLang="en-US" sz="2800" dirty="0"/>
            </a:p>
          </p:txBody>
        </p:sp>
        <p:cxnSp>
          <p:nvCxnSpPr>
            <p:cNvPr id="27" name="曲线连接符 26"/>
            <p:cNvCxnSpPr/>
            <p:nvPr/>
          </p:nvCxnSpPr>
          <p:spPr>
            <a:xfrm rot="5400000">
              <a:off x="2825891" y="4209054"/>
              <a:ext cx="934305" cy="223239"/>
            </a:xfrm>
            <a:prstGeom prst="curvedConnector3">
              <a:avLst>
                <a:gd name="adj1" fmla="val 50000"/>
              </a:avLst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曲线连接符 1039"/>
            <p:cNvCxnSpPr/>
            <p:nvPr/>
          </p:nvCxnSpPr>
          <p:spPr>
            <a:xfrm>
              <a:off x="4621583" y="3842140"/>
              <a:ext cx="1296144" cy="955012"/>
            </a:xfrm>
            <a:prstGeom prst="curvedConnector3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16" y="3294608"/>
            <a:ext cx="35433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01" y="3294608"/>
            <a:ext cx="41719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795" y="2970215"/>
            <a:ext cx="1451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coplanar</a:t>
            </a:r>
            <a:endParaRPr lang="zh-CN" altLang="en-US" sz="28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79" y="2599765"/>
            <a:ext cx="3550817" cy="911814"/>
          </a:xfrm>
          <a:prstGeom prst="rect">
            <a:avLst/>
          </a:prstGeom>
        </p:spPr>
      </p:pic>
      <p:pic>
        <p:nvPicPr>
          <p:cNvPr id="1043" name="图片 10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11579"/>
            <a:ext cx="7488832" cy="1991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189" y="6453336"/>
            <a:ext cx="4828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[5] </a:t>
            </a:r>
            <a:r>
              <a:rPr lang="en-US" sz="1200" dirty="0" err="1"/>
              <a:t>Selle</a:t>
            </a:r>
            <a:r>
              <a:rPr lang="en-US" sz="1200" dirty="0"/>
              <a:t> A, </a:t>
            </a:r>
            <a:r>
              <a:rPr lang="en-US" sz="1200" dirty="0" err="1"/>
              <a:t>Lentine</a:t>
            </a:r>
            <a:r>
              <a:rPr lang="en-US" sz="1200" dirty="0"/>
              <a:t> M, </a:t>
            </a:r>
            <a:r>
              <a:rPr lang="en-US" sz="1200" dirty="0" err="1"/>
              <a:t>Fedkiw</a:t>
            </a:r>
            <a:r>
              <a:rPr lang="en-US" sz="1200" dirty="0"/>
              <a:t> R. </a:t>
            </a:r>
            <a:r>
              <a:rPr lang="en-US" sz="1200" dirty="0" smtClean="0"/>
              <a:t>“A </a:t>
            </a:r>
            <a:r>
              <a:rPr lang="en-US" sz="1200" dirty="0"/>
              <a:t>mass spring model for hair </a:t>
            </a:r>
            <a:r>
              <a:rPr lang="en-US" sz="1200" dirty="0" smtClean="0"/>
              <a:t>simulation”</a:t>
            </a:r>
            <a:endParaRPr lang="en-US" sz="1200" dirty="0"/>
          </a:p>
        </p:txBody>
      </p:sp>
      <p:cxnSp>
        <p:nvCxnSpPr>
          <p:cNvPr id="13" name="曲线连接符 12"/>
          <p:cNvCxnSpPr/>
          <p:nvPr/>
        </p:nvCxnSpPr>
        <p:spPr>
          <a:xfrm rot="10800000" flipV="1">
            <a:off x="4296715" y="3511579"/>
            <a:ext cx="576064" cy="363117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曲线连接符 8"/>
          <p:cNvCxnSpPr/>
          <p:nvPr/>
        </p:nvCxnSpPr>
        <p:spPr>
          <a:xfrm rot="16200000" flipH="1">
            <a:off x="5450164" y="3508642"/>
            <a:ext cx="363119" cy="430400"/>
          </a:xfrm>
          <a:prstGeom prst="curvedConnector2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8842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Tetrahedral Mass Spring Demo – buried virtual suturing</a:t>
            </a:r>
            <a:endParaRPr lang="en-US" dirty="0"/>
          </a:p>
        </p:txBody>
      </p:sp>
      <p:pic>
        <p:nvPicPr>
          <p:cNvPr id="4" name="Sutu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5263" y="2755900"/>
            <a:ext cx="6208712" cy="3492500"/>
          </a:xfrm>
        </p:spPr>
      </p:pic>
    </p:spTree>
    <p:extLst>
      <p:ext uri="{BB962C8B-B14F-4D97-AF65-F5344CB8AC3E}">
        <p14:creationId xmlns:p14="http://schemas.microsoft.com/office/powerpoint/2010/main" val="321535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5864097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555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5ACE83-CA18-904A-AEBD-DA2446EC50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5ACE83-CA18-904A-AEBD-DA2446EC50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5ACE83-CA18-904A-AEBD-DA2446EC50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5ACE83-CA18-904A-AEBD-DA2446EC50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5ACE83-CA18-904A-AEBD-DA2446EC50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Model-Linear </a:t>
            </a:r>
            <a:r>
              <a:rPr lang="en-US" dirty="0" smtClean="0"/>
              <a:t>Finite Element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Energy Analysis</a:t>
            </a:r>
          </a:p>
          <a:p>
            <a:pPr lvl="1"/>
            <a:r>
              <a:rPr lang="en-US" dirty="0" smtClean="0"/>
              <a:t>Continuous strain energy: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Where </a:t>
            </a:r>
            <a:r>
              <a:rPr lang="en-US" dirty="0" err="1" smtClean="0"/>
              <a:t>ε</a:t>
            </a:r>
            <a:r>
              <a:rPr lang="en-US" dirty="0" smtClean="0"/>
              <a:t> is the strain vector, </a:t>
            </a:r>
            <a:r>
              <a:rPr lang="en-US" dirty="0" err="1" smtClean="0"/>
              <a:t>σ</a:t>
            </a:r>
            <a:r>
              <a:rPr lang="en-US" dirty="0" smtClean="0"/>
              <a:t> is the stress vector</a:t>
            </a:r>
          </a:p>
          <a:p>
            <a:pPr lvl="2"/>
            <a:r>
              <a:rPr lang="en-US" dirty="0" err="1" smtClean="0"/>
              <a:t>ε</a:t>
            </a:r>
            <a:r>
              <a:rPr lang="en-US" dirty="0" smtClean="0"/>
              <a:t>:                                                         </a:t>
            </a:r>
            <a:r>
              <a:rPr lang="el-GR" dirty="0" smtClean="0"/>
              <a:t>ε </a:t>
            </a:r>
            <a:r>
              <a:rPr lang="el-GR" dirty="0"/>
              <a:t>= Bu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marL="457200" lvl="2" indent="0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89890" y="6214100"/>
            <a:ext cx="822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[3]Bro</a:t>
            </a:r>
            <a:r>
              <a:rPr lang="en-US" sz="1200" dirty="0"/>
              <a:t>-Nielsen, M.; , "Finite element modeling in surgery simulation," </a:t>
            </a:r>
            <a:r>
              <a:rPr lang="en-US" sz="1200" i="1" dirty="0"/>
              <a:t>Proceedings of the IEEE</a:t>
            </a:r>
            <a:r>
              <a:rPr lang="en-US" sz="1200" dirty="0"/>
              <a:t> , vol.86, no.3, pp.490-503, Mar 1998</a:t>
            </a:r>
          </a:p>
          <a:p>
            <a:r>
              <a:rPr lang="fr-FR" sz="1200" dirty="0" err="1"/>
              <a:t>doi</a:t>
            </a:r>
            <a:r>
              <a:rPr lang="fr-FR" sz="1200" dirty="0"/>
              <a:t>: 10.1109/5.662874</a:t>
            </a:r>
            <a:endParaRPr lang="en-US" sz="1200" dirty="0"/>
          </a:p>
        </p:txBody>
      </p:sp>
      <p:pic>
        <p:nvPicPr>
          <p:cNvPr id="6" name="Picture 5" descr="fe_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18" y="3442291"/>
            <a:ext cx="3008912" cy="819766"/>
          </a:xfrm>
          <a:prstGeom prst="rect">
            <a:avLst/>
          </a:prstGeom>
        </p:spPr>
      </p:pic>
      <p:pic>
        <p:nvPicPr>
          <p:cNvPr id="7" name="Picture 6" descr="fe_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56" y="4565981"/>
            <a:ext cx="2574165" cy="371274"/>
          </a:xfrm>
          <a:prstGeom prst="rect">
            <a:avLst/>
          </a:prstGeom>
        </p:spPr>
      </p:pic>
      <p:pic>
        <p:nvPicPr>
          <p:cNvPr id="9" name="Picture 8" descr="fe_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9" y="5020489"/>
            <a:ext cx="4110081" cy="999098"/>
          </a:xfrm>
          <a:prstGeom prst="rect">
            <a:avLst/>
          </a:prstGeom>
        </p:spPr>
      </p:pic>
      <p:pic>
        <p:nvPicPr>
          <p:cNvPr id="10" name="Picture 9" descr="fe_5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66" y="3896060"/>
            <a:ext cx="1528999" cy="229202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429887" y="5114737"/>
            <a:ext cx="599377" cy="27962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Model-Linear </a:t>
            </a:r>
            <a:r>
              <a:rPr lang="en-US" dirty="0" smtClean="0"/>
              <a:t>Finite Element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Energy Analysis</a:t>
            </a:r>
          </a:p>
          <a:p>
            <a:pPr lvl="1"/>
            <a:r>
              <a:rPr lang="en-US" dirty="0" smtClean="0"/>
              <a:t>Through Hooke’s Law: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Where </a:t>
            </a:r>
            <a:r>
              <a:rPr lang="en-US" dirty="0" err="1"/>
              <a:t>ε</a:t>
            </a:r>
            <a:r>
              <a:rPr lang="en-US" dirty="0"/>
              <a:t> is the strain vector, </a:t>
            </a:r>
            <a:r>
              <a:rPr lang="en-US" dirty="0" err="1"/>
              <a:t>σ</a:t>
            </a:r>
            <a:r>
              <a:rPr lang="en-US" dirty="0"/>
              <a:t> is the stress vector</a:t>
            </a:r>
          </a:p>
          <a:p>
            <a:pPr lvl="1"/>
            <a:r>
              <a:rPr lang="en-US" dirty="0" smtClean="0"/>
              <a:t>C is the material matrix, for a homogenous and isotropic material: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Where </a:t>
            </a:r>
            <a:r>
              <a:rPr lang="en-US" dirty="0" err="1" smtClean="0"/>
              <a:t>λ</a:t>
            </a:r>
            <a:r>
              <a:rPr lang="en-US" dirty="0" smtClean="0"/>
              <a:t> and μ are material parameters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89890" y="6214100"/>
            <a:ext cx="822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[3]Bro</a:t>
            </a:r>
            <a:r>
              <a:rPr lang="en-US" sz="1200" dirty="0"/>
              <a:t>-Nielsen, M.; , "Finite element modeling in surgery simulation," </a:t>
            </a:r>
            <a:r>
              <a:rPr lang="en-US" sz="1200" i="1" dirty="0"/>
              <a:t>Proceedings of the IEEE</a:t>
            </a:r>
            <a:r>
              <a:rPr lang="en-US" sz="1200" dirty="0"/>
              <a:t> , vol.86, no.3, pp.490-503, Mar 1998</a:t>
            </a:r>
          </a:p>
          <a:p>
            <a:r>
              <a:rPr lang="fr-FR" sz="1200" dirty="0" err="1"/>
              <a:t>doi</a:t>
            </a:r>
            <a:r>
              <a:rPr lang="fr-FR" sz="1200" dirty="0"/>
              <a:t>: 10.1109/5.662874</a:t>
            </a:r>
            <a:endParaRPr lang="en-US" sz="1200" dirty="0"/>
          </a:p>
        </p:txBody>
      </p:sp>
      <p:pic>
        <p:nvPicPr>
          <p:cNvPr id="8" name="Picture 7" descr="fe_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78" y="3516027"/>
            <a:ext cx="1448515" cy="428075"/>
          </a:xfrm>
          <a:prstGeom prst="rect">
            <a:avLst/>
          </a:prstGeom>
        </p:spPr>
      </p:pic>
      <p:pic>
        <p:nvPicPr>
          <p:cNvPr id="9" name="Picture 8" descr="fe_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62" y="4672713"/>
            <a:ext cx="2883064" cy="11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304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Model-Linear </a:t>
            </a:r>
            <a:r>
              <a:rPr lang="en-US" dirty="0" smtClean="0"/>
              <a:t>Finite Element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Energy Analysis</a:t>
            </a:r>
          </a:p>
          <a:p>
            <a:pPr lvl="1"/>
            <a:r>
              <a:rPr lang="en-US" dirty="0" smtClean="0"/>
              <a:t>The total energy E(u), u is the displacement vector:</a:t>
            </a:r>
          </a:p>
          <a:p>
            <a:pPr lvl="2"/>
            <a:r>
              <a:rPr lang="en-US" dirty="0" smtClean="0"/>
              <a:t>Recall:</a:t>
            </a:r>
          </a:p>
          <a:p>
            <a:pPr lvl="3"/>
            <a:r>
              <a:rPr lang="el-GR" dirty="0"/>
              <a:t>ε = </a:t>
            </a:r>
            <a:r>
              <a:rPr lang="el-GR" dirty="0" smtClean="0"/>
              <a:t>Bu</a:t>
            </a:r>
            <a:r>
              <a:rPr lang="en-US" dirty="0" smtClean="0"/>
              <a:t>,                         ,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 smtClean="0"/>
              <a:t>                                 strain energy             energy generated by external forces</a:t>
            </a:r>
          </a:p>
          <a:p>
            <a:pPr lvl="2"/>
            <a:r>
              <a:rPr lang="en-US" dirty="0"/>
              <a:t>Where f is the external forces</a:t>
            </a:r>
          </a:p>
          <a:p>
            <a:pPr lvl="2"/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269389"/>
              </p:ext>
            </p:extLst>
          </p:nvPr>
        </p:nvGraphicFramePr>
        <p:xfrm>
          <a:off x="1021403" y="4196728"/>
          <a:ext cx="5773737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0" name="Equation" r:id="rId3" imgW="2222500" imgH="393700" progId="Equation.3">
                  <p:embed/>
                </p:oleObj>
              </mc:Choice>
              <mc:Fallback>
                <p:oleObj name="Equation" r:id="rId3" imgW="2222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1403" y="4196728"/>
                        <a:ext cx="5773737" cy="102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9890" y="6214100"/>
            <a:ext cx="822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[3]Bro</a:t>
            </a:r>
            <a:r>
              <a:rPr lang="en-US" sz="1200" dirty="0"/>
              <a:t>-Nielsen, M.; , "Finite element modeling in surgery simulation," </a:t>
            </a:r>
            <a:r>
              <a:rPr lang="en-US" sz="1200" i="1" dirty="0"/>
              <a:t>Proceedings of the IEEE</a:t>
            </a:r>
            <a:r>
              <a:rPr lang="en-US" sz="1200" dirty="0"/>
              <a:t> , vol.86, no.3, pp.490-503, Mar 1998</a:t>
            </a:r>
          </a:p>
          <a:p>
            <a:r>
              <a:rPr lang="fr-FR" sz="1200" dirty="0" err="1"/>
              <a:t>doi</a:t>
            </a:r>
            <a:r>
              <a:rPr lang="fr-FR" sz="1200" dirty="0"/>
              <a:t>: 10.1109/5.662874</a:t>
            </a:r>
            <a:endParaRPr lang="en-US" sz="1200" dirty="0"/>
          </a:p>
        </p:txBody>
      </p:sp>
      <p:pic>
        <p:nvPicPr>
          <p:cNvPr id="6" name="Picture 5" descr="fe_6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53" y="3892204"/>
            <a:ext cx="1030442" cy="304524"/>
          </a:xfrm>
          <a:prstGeom prst="rect">
            <a:avLst/>
          </a:prstGeom>
        </p:spPr>
      </p:pic>
      <p:pic>
        <p:nvPicPr>
          <p:cNvPr id="7" name="Picture 6" descr="fe_2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07" y="3717039"/>
            <a:ext cx="2436048" cy="663692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>
            <a:off x="3612158" y="4881203"/>
            <a:ext cx="146250" cy="33787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966808" y="4881203"/>
            <a:ext cx="146250" cy="33787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355332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7128776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487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1C536-9657-A34F-B1AB-22AC60569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element (triangle, tetrahedron) example</a:t>
            </a:r>
            <a:endParaRPr lang="en-US" dirty="0"/>
          </a:p>
        </p:txBody>
      </p:sp>
      <p:pic>
        <p:nvPicPr>
          <p:cNvPr id="7" name="Content Placeholder 6" descr="fe_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23" r="-170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354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Model-Linear </a:t>
            </a:r>
            <a:r>
              <a:rPr lang="en-US" dirty="0" smtClean="0"/>
              <a:t>Finite Element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6" y="2756646"/>
            <a:ext cx="4571181" cy="3491753"/>
          </a:xfrm>
        </p:spPr>
        <p:txBody>
          <a:bodyPr/>
          <a:lstStyle/>
          <a:p>
            <a:r>
              <a:rPr lang="en-US" dirty="0" smtClean="0"/>
              <a:t>Discretization</a:t>
            </a:r>
          </a:p>
          <a:p>
            <a:pPr lvl="1"/>
            <a:r>
              <a:rPr lang="en-US" dirty="0" smtClean="0"/>
              <a:t>We discretize the domain </a:t>
            </a:r>
            <a:r>
              <a:rPr lang="en-US" dirty="0" err="1" smtClean="0"/>
              <a:t>Ω</a:t>
            </a:r>
            <a:r>
              <a:rPr lang="en-US" dirty="0" smtClean="0"/>
              <a:t> into a number of finite element (tetrahedrons)</a:t>
            </a:r>
          </a:p>
          <a:p>
            <a:pPr lvl="1"/>
            <a:r>
              <a:rPr lang="en-US" dirty="0" smtClean="0"/>
              <a:t>The corresponding element displacement vector: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can estimate the u(x) using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9890" y="6330892"/>
            <a:ext cx="822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[3]Bro</a:t>
            </a:r>
            <a:r>
              <a:rPr lang="en-US" sz="1200" dirty="0"/>
              <a:t>-Nielsen, M.; , "Finite element modeling in surgery simulation," </a:t>
            </a:r>
            <a:r>
              <a:rPr lang="en-US" sz="1200" i="1" dirty="0"/>
              <a:t>Proceedings of the IEEE</a:t>
            </a:r>
            <a:r>
              <a:rPr lang="en-US" sz="1200" dirty="0"/>
              <a:t> , vol.86, no.3, pp.490-503, Mar 1998</a:t>
            </a:r>
          </a:p>
          <a:p>
            <a:r>
              <a:rPr lang="fr-FR" sz="1200" dirty="0" err="1"/>
              <a:t>doi</a:t>
            </a:r>
            <a:r>
              <a:rPr lang="fr-FR" sz="1200" dirty="0"/>
              <a:t>: 10.1109/5.662874</a:t>
            </a:r>
            <a:endParaRPr lang="en-US" sz="1200" dirty="0"/>
          </a:p>
        </p:txBody>
      </p:sp>
      <p:pic>
        <p:nvPicPr>
          <p:cNvPr id="6" name="Picture 5" descr="fe_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2" y="4413841"/>
            <a:ext cx="4144403" cy="512375"/>
          </a:xfrm>
          <a:prstGeom prst="rect">
            <a:avLst/>
          </a:prstGeom>
        </p:spPr>
      </p:pic>
      <p:pic>
        <p:nvPicPr>
          <p:cNvPr id="10" name="Picture 9" descr="fe_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5" y="5446353"/>
            <a:ext cx="2576328" cy="915034"/>
          </a:xfrm>
          <a:prstGeom prst="rect">
            <a:avLst/>
          </a:prstGeom>
        </p:spPr>
      </p:pic>
      <p:pic>
        <p:nvPicPr>
          <p:cNvPr id="5" name="Picture 4" descr="fe_2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72" y="2676884"/>
            <a:ext cx="2791705" cy="365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309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6062653" cy="3491753"/>
          </a:xfrm>
        </p:spPr>
        <p:txBody>
          <a:bodyPr/>
          <a:lstStyle/>
          <a:p>
            <a:r>
              <a:rPr lang="en-US" dirty="0" smtClean="0"/>
              <a:t>Three generations of medical simulators</a:t>
            </a:r>
            <a:r>
              <a:rPr lang="en-US" baseline="30000" dirty="0" smtClean="0"/>
              <a:t>[1]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Anatomy</a:t>
            </a:r>
          </a:p>
          <a:p>
            <a:pPr lvl="2"/>
            <a:r>
              <a:rPr lang="en-US" dirty="0" smtClean="0"/>
              <a:t>Emersion of 3D anatomical data set</a:t>
            </a:r>
          </a:p>
          <a:p>
            <a:pPr lvl="2"/>
            <a:r>
              <a:rPr lang="en-US" dirty="0" smtClean="0"/>
              <a:t>Only considers geometrical nature  </a:t>
            </a:r>
          </a:p>
          <a:p>
            <a:pPr lvl="1"/>
            <a:r>
              <a:rPr lang="en-US" dirty="0" smtClean="0"/>
              <a:t>Physics</a:t>
            </a:r>
          </a:p>
          <a:p>
            <a:pPr lvl="2"/>
            <a:r>
              <a:rPr lang="en-US" dirty="0" smtClean="0"/>
              <a:t>Simulate physical interaction of each anatomical structure</a:t>
            </a:r>
          </a:p>
          <a:p>
            <a:pPr lvl="1"/>
            <a:r>
              <a:rPr lang="en-US" dirty="0" smtClean="0"/>
              <a:t>Physiology</a:t>
            </a:r>
          </a:p>
          <a:p>
            <a:pPr lvl="2"/>
            <a:r>
              <a:rPr lang="en-US" dirty="0" smtClean="0"/>
              <a:t>Takes the function of human tissue into account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292" y="6491912"/>
            <a:ext cx="796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</a:t>
            </a:r>
            <a:r>
              <a:rPr lang="en-US" sz="1200" dirty="0" err="1" smtClean="0"/>
              <a:t>Delingette</a:t>
            </a:r>
            <a:r>
              <a:rPr lang="en-US" sz="1200" dirty="0"/>
              <a:t>, H. (1998). "Toward realistic soft-tissue modeling in medical simulation." Proceedings of the IEEE 86(3): 512-523.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22" y="2682941"/>
            <a:ext cx="3280778" cy="2952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94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Model-Linear </a:t>
            </a:r>
            <a:r>
              <a:rPr lang="en-US" dirty="0" smtClean="0"/>
              <a:t>Finite Element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6" y="2756646"/>
            <a:ext cx="5064182" cy="3491753"/>
          </a:xfrm>
        </p:spPr>
        <p:txBody>
          <a:bodyPr/>
          <a:lstStyle/>
          <a:p>
            <a:r>
              <a:rPr lang="en-US" dirty="0" smtClean="0"/>
              <a:t>Discretization</a:t>
            </a:r>
          </a:p>
          <a:p>
            <a:pPr lvl="1"/>
            <a:r>
              <a:rPr lang="en-US" dirty="0" smtClean="0"/>
              <a:t>Using linear interpolation              is: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 where L</a:t>
            </a:r>
            <a:r>
              <a:rPr lang="en-US" baseline="-25000" dirty="0" smtClean="0"/>
              <a:t>i </a:t>
            </a:r>
            <a:r>
              <a:rPr lang="en-US" dirty="0" smtClean="0"/>
              <a:t>is nature coordinates of the tetrahedron </a:t>
            </a:r>
          </a:p>
          <a:p>
            <a:pPr lvl="1"/>
            <a:r>
              <a:rPr lang="en-US" dirty="0" smtClean="0"/>
              <a:t>Where V is the volume of the tetrahedron and a, b, c, d is: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9890" y="6330892"/>
            <a:ext cx="822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[3]Bro</a:t>
            </a:r>
            <a:r>
              <a:rPr lang="en-US" sz="1200" dirty="0"/>
              <a:t>-Nielsen, M.; , "Finite element modeling in surgery simulation," </a:t>
            </a:r>
            <a:r>
              <a:rPr lang="en-US" sz="1200" i="1" dirty="0"/>
              <a:t>Proceedings of the IEEE</a:t>
            </a:r>
            <a:r>
              <a:rPr lang="en-US" sz="1200" dirty="0"/>
              <a:t> , vol.86, no.3, pp.490-503, Mar 1998</a:t>
            </a:r>
          </a:p>
          <a:p>
            <a:r>
              <a:rPr lang="fr-FR" sz="1200" dirty="0" err="1"/>
              <a:t>doi</a:t>
            </a:r>
            <a:r>
              <a:rPr lang="fr-FR" sz="1200" dirty="0"/>
              <a:t>: 10.1109/5.662874</a:t>
            </a:r>
            <a:endParaRPr lang="en-US" sz="1200" dirty="0"/>
          </a:p>
        </p:txBody>
      </p:sp>
      <p:pic>
        <p:nvPicPr>
          <p:cNvPr id="4" name="Picture 3" descr="fe_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42" y="3172266"/>
            <a:ext cx="583871" cy="246013"/>
          </a:xfrm>
          <a:prstGeom prst="rect">
            <a:avLst/>
          </a:prstGeom>
        </p:spPr>
      </p:pic>
      <p:pic>
        <p:nvPicPr>
          <p:cNvPr id="6" name="Picture 5" descr="fe_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0" y="3560207"/>
            <a:ext cx="5243263" cy="1033825"/>
          </a:xfrm>
          <a:prstGeom prst="rect">
            <a:avLst/>
          </a:prstGeom>
        </p:spPr>
      </p:pic>
      <p:pic>
        <p:nvPicPr>
          <p:cNvPr id="10" name="Picture 9" descr="fe_1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84" y="4107254"/>
            <a:ext cx="3244792" cy="21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2135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Model-Linear </a:t>
            </a:r>
            <a:r>
              <a:rPr lang="en-US" dirty="0" smtClean="0"/>
              <a:t>Finite Element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</a:p>
          <a:p>
            <a:pPr marL="2286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9890" y="6330892"/>
            <a:ext cx="822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[3]Bro</a:t>
            </a:r>
            <a:r>
              <a:rPr lang="en-US" sz="1200" dirty="0"/>
              <a:t>-Nielsen, M.; , "Finite element modeling in surgery simulation," </a:t>
            </a:r>
            <a:r>
              <a:rPr lang="en-US" sz="1200" i="1" dirty="0"/>
              <a:t>Proceedings of the IEEE</a:t>
            </a:r>
            <a:r>
              <a:rPr lang="en-US" sz="1200" dirty="0"/>
              <a:t> , vol.86, no.3, pp.490-503, Mar 1998</a:t>
            </a:r>
          </a:p>
          <a:p>
            <a:r>
              <a:rPr lang="fr-FR" sz="1200" dirty="0" err="1"/>
              <a:t>doi</a:t>
            </a:r>
            <a:r>
              <a:rPr lang="fr-FR" sz="1200" dirty="0"/>
              <a:t>: 10.1109/5.662874</a:t>
            </a:r>
            <a:endParaRPr lang="en-US" sz="12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122293"/>
              </p:ext>
            </p:extLst>
          </p:nvPr>
        </p:nvGraphicFramePr>
        <p:xfrm>
          <a:off x="2214473" y="3242940"/>
          <a:ext cx="3571537" cy="89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3" name="Equation" r:id="rId3" imgW="1574800" imgH="393700" progId="Equation.3">
                  <p:embed/>
                </p:oleObj>
              </mc:Choice>
              <mc:Fallback>
                <p:oleObj name="Equation" r:id="rId3" imgW="1574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4473" y="3242940"/>
                        <a:ext cx="3571537" cy="892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fe_1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38" y="4944261"/>
            <a:ext cx="5418028" cy="878482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981373" y="4135478"/>
            <a:ext cx="411866" cy="808783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038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Model-Linear </a:t>
            </a:r>
            <a:r>
              <a:rPr lang="en-US" dirty="0" smtClean="0"/>
              <a:t>Finite Element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7"/>
            <a:ext cx="8308975" cy="32045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How to solve the deformation function?</a:t>
            </a:r>
          </a:p>
          <a:p>
            <a:r>
              <a:rPr lang="en-US" dirty="0" smtClean="0"/>
              <a:t>The solution to the deformation problem is found where the total energy of the system assumes its minimum value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each element:</a:t>
            </a:r>
          </a:p>
          <a:p>
            <a:endParaRPr lang="en-US" dirty="0"/>
          </a:p>
          <a:p>
            <a:r>
              <a:rPr lang="en-US" dirty="0" smtClean="0"/>
              <a:t>For the entire model: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613435"/>
              </p:ext>
            </p:extLst>
          </p:nvPr>
        </p:nvGraphicFramePr>
        <p:xfrm>
          <a:off x="2967678" y="4061613"/>
          <a:ext cx="2511279" cy="687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3" name="Equation" r:id="rId3" imgW="1346200" imgH="368300" progId="Equation.3">
                  <p:embed/>
                </p:oleObj>
              </mc:Choice>
              <mc:Fallback>
                <p:oleObj name="Equation" r:id="rId3" imgW="1346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7678" y="4061613"/>
                        <a:ext cx="2511279" cy="687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341923"/>
              </p:ext>
            </p:extLst>
          </p:nvPr>
        </p:nvGraphicFramePr>
        <p:xfrm>
          <a:off x="1470938" y="4926441"/>
          <a:ext cx="2993480" cy="60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4" name="Equation" r:id="rId5" imgW="1511300" imgH="304800" progId="Equation.3">
                  <p:embed/>
                </p:oleObj>
              </mc:Choice>
              <mc:Fallback>
                <p:oleObj name="Equation" r:id="rId5" imgW="15113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0938" y="4926441"/>
                        <a:ext cx="2993480" cy="603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712313"/>
              </p:ext>
            </p:extLst>
          </p:nvPr>
        </p:nvGraphicFramePr>
        <p:xfrm>
          <a:off x="3179371" y="5789053"/>
          <a:ext cx="1143883" cy="541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5" name="Equation" r:id="rId7" imgW="482600" imgH="228600" progId="Equation.3">
                  <p:embed/>
                </p:oleObj>
              </mc:Choice>
              <mc:Fallback>
                <p:oleObj name="Equation" r:id="rId7" imgW="48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9371" y="5789053"/>
                        <a:ext cx="1143883" cy="541839"/>
                      </a:xfrm>
                      <a:prstGeom prst="rect">
                        <a:avLst/>
                      </a:prstGeom>
                      <a:ln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527150"/>
              </p:ext>
            </p:extLst>
          </p:nvPr>
        </p:nvGraphicFramePr>
        <p:xfrm>
          <a:off x="4736701" y="4914999"/>
          <a:ext cx="1520226" cy="577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6" name="Equation" r:id="rId9" imgW="635000" imgH="241300" progId="Equation.3">
                  <p:embed/>
                </p:oleObj>
              </mc:Choice>
              <mc:Fallback>
                <p:oleObj name="Equation" r:id="rId9" imgW="635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36701" y="4914999"/>
                        <a:ext cx="1520226" cy="577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035825"/>
              </p:ext>
            </p:extLst>
          </p:nvPr>
        </p:nvGraphicFramePr>
        <p:xfrm>
          <a:off x="6676529" y="4972209"/>
          <a:ext cx="1968526" cy="472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7" name="Equation" r:id="rId11" imgW="952500" imgH="228600" progId="Equation.3">
                  <p:embed/>
                </p:oleObj>
              </mc:Choice>
              <mc:Fallback>
                <p:oleObj name="Equation" r:id="rId11" imgW="952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76529" y="4972209"/>
                        <a:ext cx="1968526" cy="472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89890" y="6330892"/>
            <a:ext cx="822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[3]Bro</a:t>
            </a:r>
            <a:r>
              <a:rPr lang="en-US" sz="1200" dirty="0"/>
              <a:t>-Nielsen, M.; , "Finite element modeling in surgery simulation," </a:t>
            </a:r>
            <a:r>
              <a:rPr lang="en-US" sz="1200" i="1" dirty="0"/>
              <a:t>Proceedings of the IEEE</a:t>
            </a:r>
            <a:r>
              <a:rPr lang="en-US" sz="1200" dirty="0"/>
              <a:t> , vol.86, no.3, pp.490-503, Mar 1998</a:t>
            </a:r>
          </a:p>
          <a:p>
            <a:r>
              <a:rPr lang="fr-FR" sz="1200" dirty="0" err="1"/>
              <a:t>doi</a:t>
            </a:r>
            <a:r>
              <a:rPr lang="fr-FR" sz="1200" dirty="0"/>
              <a:t>: 10.1109/5.662874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38812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Model-Linear </a:t>
            </a:r>
            <a:r>
              <a:rPr lang="en-US" dirty="0" smtClean="0"/>
              <a:t>Finite Element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Dynamics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 M is the mass matrix, D is the damping matrix, K is the stiffness matrix</a:t>
            </a:r>
          </a:p>
          <a:p>
            <a:r>
              <a:rPr lang="en-US" dirty="0" smtClean="0"/>
              <a:t>f is the external force vector</a:t>
            </a:r>
            <a:endParaRPr lang="en-US" dirty="0"/>
          </a:p>
        </p:txBody>
      </p:sp>
      <p:pic>
        <p:nvPicPr>
          <p:cNvPr id="18" name="Picture 17" descr="fe_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330889"/>
            <a:ext cx="4191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309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Model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4285274"/>
              </p:ext>
            </p:extLst>
          </p:nvPr>
        </p:nvGraphicFramePr>
        <p:xfrm>
          <a:off x="415925" y="2756646"/>
          <a:ext cx="8308975" cy="3491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58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188FC4-0D39-7341-8FA2-39FF70150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188FC4-0D39-7341-8FA2-39FF70150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188FC4-0D39-7341-8FA2-39FF70150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188FC4-0D39-7341-8FA2-39FF70150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188FC4-0D39-7341-8FA2-39FF70150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285ABD-407D-494D-AB67-76718CF6F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285ABD-407D-494D-AB67-76718CF6F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285ABD-407D-494D-AB67-76718CF6F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285ABD-407D-494D-AB67-76718CF6F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285ABD-407D-494D-AB67-76718CF6F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0FE9C8-1A3D-BB48-A140-B0EAD76AF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0FE9C8-1A3D-BB48-A140-B0EAD76AF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0FE9C8-1A3D-BB48-A140-B0EAD76AF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0FE9C8-1A3D-BB48-A140-B0EAD76AF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0FE9C8-1A3D-BB48-A140-B0EAD76AF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fe_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25" y="5131453"/>
            <a:ext cx="4544827" cy="11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</a:t>
            </a:r>
            <a:r>
              <a:rPr lang="en-US" dirty="0" smtClean="0"/>
              <a:t>-Nonlinear Finite Element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237480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Nonlinear </a:t>
            </a:r>
            <a:r>
              <a:rPr lang="en-US" dirty="0" err="1" smtClean="0"/>
              <a:t>hyperelastic</a:t>
            </a:r>
            <a:r>
              <a:rPr lang="en-US" dirty="0" smtClean="0"/>
              <a:t> material model: </a:t>
            </a:r>
          </a:p>
          <a:p>
            <a:pPr lvl="1"/>
            <a:r>
              <a:rPr lang="en-US" dirty="0" smtClean="0"/>
              <a:t>Mooney-</a:t>
            </a:r>
            <a:r>
              <a:rPr lang="en-US" dirty="0" err="1" smtClean="0"/>
              <a:t>Rivlin</a:t>
            </a:r>
            <a:r>
              <a:rPr lang="en-US" dirty="0" smtClean="0"/>
              <a:t> Model</a:t>
            </a:r>
          </a:p>
          <a:p>
            <a:pPr lvl="2"/>
            <a:r>
              <a:rPr lang="en-US" dirty="0" smtClean="0"/>
              <a:t>More accurate than </a:t>
            </a:r>
            <a:r>
              <a:rPr lang="en-US" dirty="0"/>
              <a:t>neo-</a:t>
            </a:r>
            <a:r>
              <a:rPr lang="en-US" dirty="0" err="1"/>
              <a:t>hookean</a:t>
            </a:r>
            <a:r>
              <a:rPr lang="en-US" dirty="0"/>
              <a:t> model </a:t>
            </a:r>
            <a:r>
              <a:rPr lang="en-US" dirty="0" smtClean="0"/>
              <a:t>for large deformation</a:t>
            </a:r>
            <a:endParaRPr lang="en-US" dirty="0"/>
          </a:p>
          <a:p>
            <a:pPr lvl="1"/>
            <a:r>
              <a:rPr lang="en-US" dirty="0" smtClean="0"/>
              <a:t>Neo-</a:t>
            </a:r>
            <a:r>
              <a:rPr lang="en-US" dirty="0" err="1" smtClean="0"/>
              <a:t>Hookean</a:t>
            </a:r>
            <a:r>
              <a:rPr lang="en-US" dirty="0" smtClean="0"/>
              <a:t> Model</a:t>
            </a:r>
          </a:p>
          <a:p>
            <a:pPr lvl="2"/>
            <a:r>
              <a:rPr lang="en-US" dirty="0"/>
              <a:t>does not predict that increase in modulus at large strains and is typically accurate only for strains less than 20</a:t>
            </a:r>
            <a:r>
              <a:rPr lang="en-US" dirty="0" smtClean="0"/>
              <a:t>%</a:t>
            </a:r>
            <a:r>
              <a:rPr lang="en-US" baseline="30000" dirty="0" smtClean="0"/>
              <a:t>[9]</a:t>
            </a:r>
          </a:p>
          <a:p>
            <a:r>
              <a:rPr lang="en-US" dirty="0" smtClean="0"/>
              <a:t>Nonlinear geometric changes:</a:t>
            </a:r>
          </a:p>
          <a:p>
            <a:pPr lvl="1"/>
            <a:r>
              <a:rPr lang="en-US" dirty="0" smtClean="0"/>
              <a:t>Linear model:                                                           non linear model: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67069" y="6083508"/>
            <a:ext cx="6712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[4]Wu</a:t>
            </a:r>
            <a:r>
              <a:rPr lang="en-US" sz="1200" dirty="0"/>
              <a:t>, X., </a:t>
            </a:r>
            <a:r>
              <a:rPr lang="en-US" sz="1200" dirty="0" err="1"/>
              <a:t>Downes</a:t>
            </a:r>
            <a:r>
              <a:rPr lang="en-US" sz="1200" dirty="0"/>
              <a:t>, M. S., </a:t>
            </a:r>
            <a:r>
              <a:rPr lang="en-US" sz="1200" dirty="0" err="1"/>
              <a:t>Goktekin</a:t>
            </a:r>
            <a:r>
              <a:rPr lang="en-US" sz="1200" dirty="0"/>
              <a:t>, T. and </a:t>
            </a:r>
            <a:r>
              <a:rPr lang="en-US" sz="1200" dirty="0" err="1"/>
              <a:t>Tendick</a:t>
            </a:r>
            <a:r>
              <a:rPr lang="en-US" sz="1200" dirty="0"/>
              <a:t>, F. (2001), </a:t>
            </a:r>
            <a:endParaRPr lang="en-US" sz="1200" dirty="0" smtClean="0"/>
          </a:p>
          <a:p>
            <a:r>
              <a:rPr lang="en-US" sz="1200" dirty="0" smtClean="0"/>
              <a:t>Adaptive </a:t>
            </a:r>
            <a:r>
              <a:rPr lang="en-US" sz="1200" dirty="0"/>
              <a:t>Nonlinear Finite Elements for Deformable Body Simulation Using Dynamic Progressive Meshes. </a:t>
            </a:r>
            <a:endParaRPr lang="en-US" sz="1200" dirty="0" smtClean="0"/>
          </a:p>
          <a:p>
            <a:r>
              <a:rPr lang="en-US" sz="1200" dirty="0" smtClean="0"/>
              <a:t>Computer </a:t>
            </a:r>
            <a:r>
              <a:rPr lang="en-US" sz="1200" dirty="0"/>
              <a:t>Graphics Forum, 20: 349–358. </a:t>
            </a:r>
            <a:r>
              <a:rPr lang="en-US" sz="1200" dirty="0" err="1"/>
              <a:t>doi</a:t>
            </a:r>
            <a:r>
              <a:rPr lang="en-US" sz="1200" dirty="0"/>
              <a:t>: 10.1111/1467-</a:t>
            </a:r>
            <a:r>
              <a:rPr lang="en-US" sz="1200" dirty="0" smtClean="0"/>
              <a:t>8659.00527</a:t>
            </a:r>
          </a:p>
          <a:p>
            <a:r>
              <a:rPr lang="en-US" sz="1200" dirty="0" smtClean="0"/>
              <a:t>[9]Gent</a:t>
            </a:r>
            <a:r>
              <a:rPr lang="en-US" sz="1200" dirty="0"/>
              <a:t>, A. N., ed., 2001, </a:t>
            </a:r>
            <a:r>
              <a:rPr lang="en-US" sz="1200" b="1" dirty="0"/>
              <a:t>Engineering with rubber</a:t>
            </a:r>
            <a:r>
              <a:rPr lang="en-US" sz="1200" dirty="0"/>
              <a:t>, Carl </a:t>
            </a:r>
            <a:r>
              <a:rPr lang="en-US" sz="1200" dirty="0" err="1"/>
              <a:t>Hanser</a:t>
            </a:r>
            <a:r>
              <a:rPr lang="en-US" sz="1200" dirty="0"/>
              <a:t> </a:t>
            </a:r>
            <a:r>
              <a:rPr lang="en-US" sz="1200" dirty="0" err="1"/>
              <a:t>Verlag</a:t>
            </a:r>
            <a:r>
              <a:rPr lang="en-US" sz="1200" dirty="0"/>
              <a:t>, Munich.</a:t>
            </a:r>
          </a:p>
        </p:txBody>
      </p:sp>
      <p:pic>
        <p:nvPicPr>
          <p:cNvPr id="6" name="Picture 5" descr="fe_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7" y="5131453"/>
            <a:ext cx="3971851" cy="965496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113198" y="5287790"/>
            <a:ext cx="679225" cy="43479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</a:t>
            </a:r>
            <a:r>
              <a:rPr lang="en-US" dirty="0" smtClean="0"/>
              <a:t>-Nonlinear Finite Element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According to the principle of Virtual Work equation:</a:t>
            </a:r>
          </a:p>
          <a:p>
            <a:pPr marL="2286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Where </a:t>
            </a:r>
            <a:r>
              <a:rPr lang="en-US" dirty="0" err="1" smtClean="0"/>
              <a:t>Φ</a:t>
            </a:r>
            <a:r>
              <a:rPr lang="en-US" dirty="0" smtClean="0"/>
              <a:t> is the strain energy and W is the energy generated by external force f </a:t>
            </a:r>
          </a:p>
          <a:p>
            <a:pPr lvl="1"/>
            <a:r>
              <a:rPr lang="en-US" dirty="0" smtClean="0"/>
              <a:t>C is the right Cauchy-Green tensor</a:t>
            </a:r>
          </a:p>
          <a:p>
            <a:pPr lvl="2"/>
            <a:r>
              <a:rPr lang="en-US" dirty="0"/>
              <a:t>gives us the square of local change in distances due to deformation ( from wiki 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Trace of a matrix ( from wiki ):</a:t>
            </a:r>
          </a:p>
          <a:p>
            <a:r>
              <a:rPr lang="en-US" dirty="0" smtClean="0"/>
              <a:t>Mooney-</a:t>
            </a:r>
            <a:r>
              <a:rPr lang="en-US" dirty="0" err="1" smtClean="0"/>
              <a:t>Rivlin</a:t>
            </a:r>
            <a:r>
              <a:rPr lang="en-US" dirty="0" smtClean="0"/>
              <a:t> Model: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85501"/>
              </p:ext>
            </p:extLst>
          </p:nvPr>
        </p:nvGraphicFramePr>
        <p:xfrm>
          <a:off x="2314047" y="3204239"/>
          <a:ext cx="1219652" cy="309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0" name="Equation" r:id="rId3" imgW="800100" imgH="203200" progId="Equation.3">
                  <p:embed/>
                </p:oleObj>
              </mc:Choice>
              <mc:Fallback>
                <p:oleObj name="Equation" r:id="rId3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4047" y="3204239"/>
                        <a:ext cx="1219652" cy="309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467540"/>
              </p:ext>
            </p:extLst>
          </p:nvPr>
        </p:nvGraphicFramePr>
        <p:xfrm>
          <a:off x="3945015" y="3152955"/>
          <a:ext cx="1123226" cy="36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1" name="Equation" r:id="rId5" imgW="711200" imgH="228600" progId="Equation.3">
                  <p:embed/>
                </p:oleObj>
              </mc:Choice>
              <mc:Fallback>
                <p:oleObj name="Equation" r:id="rId5" imgW="711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45015" y="3152955"/>
                        <a:ext cx="1123226" cy="36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9515"/>
              </p:ext>
            </p:extLst>
          </p:nvPr>
        </p:nvGraphicFramePr>
        <p:xfrm>
          <a:off x="4603749" y="5267887"/>
          <a:ext cx="3045895" cy="331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2" name="Equation" r:id="rId7" imgW="1866900" imgH="203200" progId="Equation.3">
                  <p:embed/>
                </p:oleObj>
              </mc:Choice>
              <mc:Fallback>
                <p:oleObj name="Equation" r:id="rId7" imgW="186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03749" y="5267887"/>
                        <a:ext cx="3045895" cy="331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354191"/>
              </p:ext>
            </p:extLst>
          </p:nvPr>
        </p:nvGraphicFramePr>
        <p:xfrm>
          <a:off x="4603749" y="5604074"/>
          <a:ext cx="928984" cy="309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3" name="Equation" r:id="rId9" imgW="609600" imgH="203200" progId="Equation.3">
                  <p:embed/>
                </p:oleObj>
              </mc:Choice>
              <mc:Fallback>
                <p:oleObj name="Equation" r:id="rId9" imgW="609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03749" y="5604074"/>
                        <a:ext cx="928984" cy="309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578454"/>
              </p:ext>
            </p:extLst>
          </p:nvPr>
        </p:nvGraphicFramePr>
        <p:xfrm>
          <a:off x="4603749" y="5874020"/>
          <a:ext cx="1733476" cy="484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4" name="Equation" r:id="rId11" imgW="1409700" imgH="393700" progId="Equation.3">
                  <p:embed/>
                </p:oleObj>
              </mc:Choice>
              <mc:Fallback>
                <p:oleObj name="Equation" r:id="rId11" imgW="1409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03749" y="5874020"/>
                        <a:ext cx="1733476" cy="484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7069" y="6211669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[4]Wu</a:t>
            </a:r>
            <a:r>
              <a:rPr lang="en-US" sz="1200" dirty="0"/>
              <a:t>, X., </a:t>
            </a:r>
            <a:r>
              <a:rPr lang="en-US" sz="1200" dirty="0" err="1"/>
              <a:t>Downes</a:t>
            </a:r>
            <a:r>
              <a:rPr lang="en-US" sz="1200" dirty="0"/>
              <a:t>, M. S., </a:t>
            </a:r>
            <a:r>
              <a:rPr lang="en-US" sz="1200" dirty="0" err="1"/>
              <a:t>Goktekin</a:t>
            </a:r>
            <a:r>
              <a:rPr lang="en-US" sz="1200" dirty="0"/>
              <a:t>, T. and </a:t>
            </a:r>
            <a:r>
              <a:rPr lang="en-US" sz="1200" dirty="0" err="1"/>
              <a:t>Tendick</a:t>
            </a:r>
            <a:r>
              <a:rPr lang="en-US" sz="1200" dirty="0"/>
              <a:t>, F. (2001), </a:t>
            </a:r>
            <a:endParaRPr lang="en-US" sz="1200" dirty="0" smtClean="0"/>
          </a:p>
          <a:p>
            <a:r>
              <a:rPr lang="en-US" sz="1200" dirty="0" smtClean="0"/>
              <a:t>Adaptive </a:t>
            </a:r>
            <a:r>
              <a:rPr lang="en-US" sz="1200" dirty="0"/>
              <a:t>Nonlinear Finite Elements for Deformable Body Simulation Using Dynamic Progressive Meshes. </a:t>
            </a:r>
            <a:endParaRPr lang="en-US" sz="1200" dirty="0" smtClean="0"/>
          </a:p>
          <a:p>
            <a:r>
              <a:rPr lang="en-US" sz="1200" dirty="0" smtClean="0"/>
              <a:t>Computer </a:t>
            </a:r>
            <a:r>
              <a:rPr lang="en-US" sz="1200" dirty="0"/>
              <a:t>Graphics Forum, 20: 349–358. </a:t>
            </a:r>
            <a:r>
              <a:rPr lang="en-US" sz="1200" dirty="0" err="1"/>
              <a:t>doi</a:t>
            </a:r>
            <a:r>
              <a:rPr lang="en-US" sz="1200" dirty="0"/>
              <a:t>: 10.1111/1467-8659.00527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411449"/>
              </p:ext>
            </p:extLst>
          </p:nvPr>
        </p:nvGraphicFramePr>
        <p:xfrm>
          <a:off x="761724" y="5545767"/>
          <a:ext cx="2472415" cy="617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5" name="Equation" r:id="rId13" imgW="1574800" imgH="393700" progId="Equation.3">
                  <p:embed/>
                </p:oleObj>
              </mc:Choice>
              <mc:Fallback>
                <p:oleObj name="Equation" r:id="rId13" imgW="1574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1724" y="5545767"/>
                        <a:ext cx="2472415" cy="617864"/>
                      </a:xfrm>
                      <a:prstGeom prst="rect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386455" y="5604074"/>
            <a:ext cx="1132632" cy="30966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race.tif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21" y="4687215"/>
            <a:ext cx="3259680" cy="5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5637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</a:t>
            </a:r>
            <a:r>
              <a:rPr lang="en-US" dirty="0" smtClean="0"/>
              <a:t>-Nonlinear Finite Element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Discretize:</a:t>
            </a:r>
          </a:p>
          <a:p>
            <a:endParaRPr lang="en-US" dirty="0" smtClean="0"/>
          </a:p>
          <a:p>
            <a:r>
              <a:rPr lang="en-US" dirty="0" smtClean="0"/>
              <a:t>Recall:</a:t>
            </a:r>
          </a:p>
          <a:p>
            <a:endParaRPr lang="en-US" dirty="0"/>
          </a:p>
          <a:p>
            <a:r>
              <a:rPr lang="en-US" dirty="0" smtClean="0"/>
              <a:t>To get          , using the chain rule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021283"/>
              </p:ext>
            </p:extLst>
          </p:nvPr>
        </p:nvGraphicFramePr>
        <p:xfrm>
          <a:off x="903743" y="5592375"/>
          <a:ext cx="2664640" cy="428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89" name="Equation" r:id="rId3" imgW="1422400" imgH="228600" progId="Equation.3">
                  <p:embed/>
                </p:oleObj>
              </mc:Choice>
              <mc:Fallback>
                <p:oleObj name="Equation" r:id="rId3" imgW="1422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3743" y="5592375"/>
                        <a:ext cx="2664640" cy="428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813344"/>
              </p:ext>
            </p:extLst>
          </p:nvPr>
        </p:nvGraphicFramePr>
        <p:xfrm>
          <a:off x="3822432" y="5523248"/>
          <a:ext cx="3296491" cy="608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" name="Equation" r:id="rId5" imgW="2133600" imgH="393700" progId="Equation.3">
                  <p:embed/>
                </p:oleObj>
              </mc:Choice>
              <mc:Fallback>
                <p:oleObj name="Equation" r:id="rId5" imgW="213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2432" y="5523248"/>
                        <a:ext cx="3296491" cy="608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397407"/>
              </p:ext>
            </p:extLst>
          </p:nvPr>
        </p:nvGraphicFramePr>
        <p:xfrm>
          <a:off x="1735982" y="3208163"/>
          <a:ext cx="3129750" cy="63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" name="Equation" r:id="rId7" imgW="1447800" imgH="292100" progId="Equation.3">
                  <p:embed/>
                </p:oleObj>
              </mc:Choice>
              <mc:Fallback>
                <p:oleObj name="Equation" r:id="rId7" imgW="14478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35982" y="3208163"/>
                        <a:ext cx="3129750" cy="63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248283"/>
              </p:ext>
            </p:extLst>
          </p:nvPr>
        </p:nvGraphicFramePr>
        <p:xfrm>
          <a:off x="1522729" y="4341112"/>
          <a:ext cx="1607173" cy="408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2" name="Equation" r:id="rId9" imgW="800100" imgH="203200" progId="Equation.3">
                  <p:embed/>
                </p:oleObj>
              </mc:Choice>
              <mc:Fallback>
                <p:oleObj name="Equation" r:id="rId9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2729" y="4341112"/>
                        <a:ext cx="1607173" cy="408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7272"/>
              </p:ext>
            </p:extLst>
          </p:nvPr>
        </p:nvGraphicFramePr>
        <p:xfrm>
          <a:off x="3537801" y="4341112"/>
          <a:ext cx="3462585" cy="37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3" name="Equation" r:id="rId11" imgW="1866900" imgH="203200" progId="Equation.3">
                  <p:embed/>
                </p:oleObj>
              </mc:Choice>
              <mc:Fallback>
                <p:oleObj name="Equation" r:id="rId11" imgW="186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37801" y="4341112"/>
                        <a:ext cx="3462585" cy="376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67069" y="6211669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[4]Wu</a:t>
            </a:r>
            <a:r>
              <a:rPr lang="en-US" sz="1200" dirty="0"/>
              <a:t>, X., </a:t>
            </a:r>
            <a:r>
              <a:rPr lang="en-US" sz="1200" dirty="0" err="1"/>
              <a:t>Downes</a:t>
            </a:r>
            <a:r>
              <a:rPr lang="en-US" sz="1200" dirty="0"/>
              <a:t>, M. S., </a:t>
            </a:r>
            <a:r>
              <a:rPr lang="en-US" sz="1200" dirty="0" err="1"/>
              <a:t>Goktekin</a:t>
            </a:r>
            <a:r>
              <a:rPr lang="en-US" sz="1200" dirty="0"/>
              <a:t>, T. and </a:t>
            </a:r>
            <a:r>
              <a:rPr lang="en-US" sz="1200" dirty="0" err="1"/>
              <a:t>Tendick</a:t>
            </a:r>
            <a:r>
              <a:rPr lang="en-US" sz="1200" dirty="0"/>
              <a:t>, F. (2001), </a:t>
            </a:r>
            <a:endParaRPr lang="en-US" sz="1200" dirty="0" smtClean="0"/>
          </a:p>
          <a:p>
            <a:r>
              <a:rPr lang="en-US" sz="1200" dirty="0" smtClean="0"/>
              <a:t>Adaptive </a:t>
            </a:r>
            <a:r>
              <a:rPr lang="en-US" sz="1200" dirty="0"/>
              <a:t>Nonlinear Finite Elements for Deformable Body Simulation Using Dynamic Progressive Meshes. </a:t>
            </a:r>
            <a:endParaRPr lang="en-US" sz="1200" dirty="0" smtClean="0"/>
          </a:p>
          <a:p>
            <a:r>
              <a:rPr lang="en-US" sz="1200" dirty="0" smtClean="0"/>
              <a:t>Computer </a:t>
            </a:r>
            <a:r>
              <a:rPr lang="en-US" sz="1200" dirty="0"/>
              <a:t>Graphics Forum, 20: 349–358. </a:t>
            </a:r>
            <a:r>
              <a:rPr lang="en-US" sz="1200" dirty="0" err="1"/>
              <a:t>doi</a:t>
            </a:r>
            <a:r>
              <a:rPr lang="en-US" sz="1200" dirty="0"/>
              <a:t>: 10.1111/1467-8659.00527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025594"/>
              </p:ext>
            </p:extLst>
          </p:nvPr>
        </p:nvGraphicFramePr>
        <p:xfrm>
          <a:off x="1537055" y="5062708"/>
          <a:ext cx="415543" cy="32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4" name="Equation" r:id="rId13" imgW="228600" imgH="177800" progId="Equation.3">
                  <p:embed/>
                </p:oleObj>
              </mc:Choice>
              <mc:Fallback>
                <p:oleObj name="Equation" r:id="rId13" imgW="2286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37055" y="5062708"/>
                        <a:ext cx="415543" cy="323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24442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 Model</a:t>
            </a:r>
            <a:r>
              <a:rPr lang="en-US" dirty="0" smtClean="0"/>
              <a:t>-Nonlinear Finite Element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The external virtual work of each element comes from its inertia force, damping force, body force and surface traction force: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2"/>
            <a:r>
              <a:rPr lang="en-US" dirty="0" smtClean="0"/>
              <a:t>Where W</a:t>
            </a:r>
            <a:r>
              <a:rPr lang="en-US" baseline="-25000" dirty="0" smtClean="0"/>
              <a:t>I </a:t>
            </a:r>
            <a:r>
              <a:rPr lang="en-US" dirty="0" smtClean="0"/>
              <a:t>is the work of inertia force, W</a:t>
            </a:r>
            <a:r>
              <a:rPr lang="en-US" baseline="-25000" dirty="0" smtClean="0"/>
              <a:t>D</a:t>
            </a:r>
            <a:r>
              <a:rPr lang="en-US" dirty="0" smtClean="0"/>
              <a:t> is the work of damping force, W</a:t>
            </a:r>
            <a:r>
              <a:rPr lang="en-US" baseline="-25000" dirty="0" smtClean="0"/>
              <a:t>B</a:t>
            </a:r>
            <a:r>
              <a:rPr lang="en-US" dirty="0" smtClean="0"/>
              <a:t> is the work body force and W</a:t>
            </a:r>
            <a:r>
              <a:rPr lang="en-US" baseline="-25000" dirty="0" smtClean="0"/>
              <a:t>T</a:t>
            </a:r>
            <a:r>
              <a:rPr lang="en-US" dirty="0" smtClean="0"/>
              <a:t> is the work of surface traction force </a:t>
            </a:r>
          </a:p>
          <a:p>
            <a:r>
              <a:rPr lang="en-US" dirty="0" smtClean="0"/>
              <a:t>Recall our problem:</a:t>
            </a:r>
          </a:p>
          <a:p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528117"/>
              </p:ext>
            </p:extLst>
          </p:nvPr>
        </p:nvGraphicFramePr>
        <p:xfrm>
          <a:off x="2017777" y="3512669"/>
          <a:ext cx="5652282" cy="910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" name="Equation" r:id="rId3" imgW="3073400" imgH="495300" progId="Equation.3">
                  <p:embed/>
                </p:oleObj>
              </mc:Choice>
              <mc:Fallback>
                <p:oleObj name="Equation" r:id="rId3" imgW="30734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7777" y="3512669"/>
                        <a:ext cx="5652282" cy="910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319973"/>
              </p:ext>
            </p:extLst>
          </p:nvPr>
        </p:nvGraphicFramePr>
        <p:xfrm>
          <a:off x="2365222" y="5655711"/>
          <a:ext cx="3129750" cy="63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" name="Equation" r:id="rId5" imgW="1447800" imgH="292100" progId="Equation.3">
                  <p:embed/>
                </p:oleObj>
              </mc:Choice>
              <mc:Fallback>
                <p:oleObj name="Equation" r:id="rId5" imgW="14478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5222" y="5655711"/>
                        <a:ext cx="3129750" cy="63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7069" y="6211669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[4]Wu</a:t>
            </a:r>
            <a:r>
              <a:rPr lang="en-US" sz="1200" dirty="0"/>
              <a:t>, X., </a:t>
            </a:r>
            <a:r>
              <a:rPr lang="en-US" sz="1200" dirty="0" err="1"/>
              <a:t>Downes</a:t>
            </a:r>
            <a:r>
              <a:rPr lang="en-US" sz="1200" dirty="0"/>
              <a:t>, M. S., </a:t>
            </a:r>
            <a:r>
              <a:rPr lang="en-US" sz="1200" dirty="0" err="1"/>
              <a:t>Goktekin</a:t>
            </a:r>
            <a:r>
              <a:rPr lang="en-US" sz="1200" dirty="0"/>
              <a:t>, T. and </a:t>
            </a:r>
            <a:r>
              <a:rPr lang="en-US" sz="1200" dirty="0" err="1"/>
              <a:t>Tendick</a:t>
            </a:r>
            <a:r>
              <a:rPr lang="en-US" sz="1200" dirty="0"/>
              <a:t>, F. (2001), </a:t>
            </a:r>
            <a:endParaRPr lang="en-US" sz="1200" dirty="0" smtClean="0"/>
          </a:p>
          <a:p>
            <a:r>
              <a:rPr lang="en-US" sz="1200" dirty="0" smtClean="0"/>
              <a:t>Adaptive </a:t>
            </a:r>
            <a:r>
              <a:rPr lang="en-US" sz="1200" dirty="0"/>
              <a:t>Nonlinear Finite Elements for Deformable Body Simulation Using Dynamic Progressive Meshes. </a:t>
            </a:r>
            <a:endParaRPr lang="en-US" sz="1200" dirty="0" smtClean="0"/>
          </a:p>
          <a:p>
            <a:r>
              <a:rPr lang="en-US" sz="1200" dirty="0" smtClean="0"/>
              <a:t>Computer </a:t>
            </a:r>
            <a:r>
              <a:rPr lang="en-US" sz="1200" dirty="0"/>
              <a:t>Graphics Forum, 20: 349–358. </a:t>
            </a:r>
            <a:r>
              <a:rPr lang="en-US" sz="1200" dirty="0" err="1"/>
              <a:t>doi</a:t>
            </a:r>
            <a:r>
              <a:rPr lang="en-US" sz="1200" dirty="0"/>
              <a:t>: 10.1111/1467-8659.00527</a:t>
            </a:r>
          </a:p>
        </p:txBody>
      </p:sp>
    </p:spTree>
    <p:extLst>
      <p:ext uri="{BB962C8B-B14F-4D97-AF65-F5344CB8AC3E}">
        <p14:creationId xmlns:p14="http://schemas.microsoft.com/office/powerpoint/2010/main" val="2812234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5925" y="1373030"/>
            <a:ext cx="8308975" cy="48753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How to get the material parameters of the soft tissue?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688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Constraints for Soft Tissue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Biomedical Model</a:t>
            </a:r>
          </a:p>
          <a:p>
            <a:pPr lvl="1"/>
            <a:r>
              <a:rPr lang="en-US" dirty="0" smtClean="0"/>
              <a:t>How to assess the accuracy of the deformation of Soft Tissue?</a:t>
            </a:r>
          </a:p>
          <a:p>
            <a:r>
              <a:rPr lang="en-US" dirty="0"/>
              <a:t>Interaction with rigid or soft bodies </a:t>
            </a:r>
            <a:endParaRPr lang="en-US" dirty="0" smtClean="0"/>
          </a:p>
          <a:p>
            <a:pPr lvl="1"/>
            <a:r>
              <a:rPr lang="en-US" dirty="0" smtClean="0"/>
              <a:t>How to do collision detection?</a:t>
            </a:r>
          </a:p>
          <a:p>
            <a:pPr lvl="1"/>
            <a:r>
              <a:rPr lang="en-US" dirty="0" smtClean="0"/>
              <a:t>How to compute contact forces?</a:t>
            </a:r>
          </a:p>
          <a:p>
            <a:r>
              <a:rPr lang="en-US" dirty="0"/>
              <a:t>Real-time deformation </a:t>
            </a:r>
            <a:endParaRPr lang="en-US" dirty="0" smtClean="0"/>
          </a:p>
          <a:p>
            <a:pPr lvl="1"/>
            <a:r>
              <a:rPr lang="en-US" dirty="0" smtClean="0"/>
              <a:t>Latency</a:t>
            </a:r>
          </a:p>
          <a:p>
            <a:pPr lvl="1"/>
            <a:r>
              <a:rPr lang="en-US" dirty="0" smtClean="0"/>
              <a:t>Computation Time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292" y="6491912"/>
            <a:ext cx="796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</a:t>
            </a:r>
            <a:r>
              <a:rPr lang="en-US" sz="1200" dirty="0" err="1" smtClean="0"/>
              <a:t>Delingette</a:t>
            </a:r>
            <a:r>
              <a:rPr lang="en-US" sz="1200" dirty="0"/>
              <a:t>, H. (1998). "Toward realistic soft-tissue modeling in medical simulation." Proceedings of the IEEE 86(3): 512-523.</a:t>
            </a:r>
          </a:p>
        </p:txBody>
      </p:sp>
    </p:spTree>
    <p:extLst>
      <p:ext uri="{BB962C8B-B14F-4D97-AF65-F5344CB8AC3E}">
        <p14:creationId xmlns:p14="http://schemas.microsoft.com/office/powerpoint/2010/main" val="327327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of soft tissue elastic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f</a:t>
            </a:r>
            <a:r>
              <a:rPr lang="en-US" dirty="0" smtClean="0"/>
              <a:t>orward problem</a:t>
            </a:r>
          </a:p>
          <a:p>
            <a:pPr lvl="1"/>
            <a:r>
              <a:rPr lang="en-US" dirty="0" smtClean="0"/>
              <a:t>To study the solution of the inverse problem</a:t>
            </a:r>
          </a:p>
          <a:p>
            <a:pPr lvl="1"/>
            <a:r>
              <a:rPr lang="en-US" dirty="0" smtClean="0"/>
              <a:t>Generate the domain behavior using methods like FEM</a:t>
            </a:r>
          </a:p>
          <a:p>
            <a:pPr lvl="2"/>
            <a:r>
              <a:rPr lang="en-US" dirty="0" smtClean="0"/>
              <a:t>Such as the displacement vector</a:t>
            </a:r>
          </a:p>
          <a:p>
            <a:pPr lvl="1"/>
            <a:r>
              <a:rPr lang="en-US" dirty="0" smtClean="0"/>
              <a:t>Generate boundary condition given the material parameters by solving the inverse problem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162" y="6019597"/>
            <a:ext cx="7433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[5]Van </a:t>
            </a:r>
            <a:r>
              <a:rPr lang="en-US" sz="1200" dirty="0" err="1"/>
              <a:t>Houten</a:t>
            </a:r>
            <a:r>
              <a:rPr lang="en-US" sz="1200" dirty="0"/>
              <a:t>, E. E. W., et al. "An overlapping subzone technique for MR-based elastic property reconstruction." </a:t>
            </a:r>
            <a:endParaRPr lang="en-US" sz="1200" dirty="0" smtClean="0"/>
          </a:p>
          <a:p>
            <a:r>
              <a:rPr lang="en-US" sz="1200" i="1" dirty="0" smtClean="0"/>
              <a:t>Magnetic </a:t>
            </a:r>
            <a:r>
              <a:rPr lang="en-US" sz="1200" i="1" dirty="0"/>
              <a:t>resonance in medicine</a:t>
            </a:r>
            <a:r>
              <a:rPr lang="en-US" sz="1200" dirty="0"/>
              <a:t> 42.4 (1999): 779-786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[6]</a:t>
            </a:r>
            <a:r>
              <a:rPr lang="en-US" sz="1200" dirty="0"/>
              <a:t> Van </a:t>
            </a:r>
            <a:r>
              <a:rPr lang="en-US" sz="1200" dirty="0" err="1"/>
              <a:t>Houten</a:t>
            </a:r>
            <a:r>
              <a:rPr lang="en-US" sz="1200" dirty="0"/>
              <a:t>, Elijah EW, et al. "Three‐dimensional subzone‐based reconstruction algorithm for MR </a:t>
            </a:r>
            <a:r>
              <a:rPr lang="en-US" sz="1200" dirty="0" err="1"/>
              <a:t>elastography</a:t>
            </a:r>
            <a:r>
              <a:rPr lang="en-US" sz="1200" dirty="0"/>
              <a:t>." </a:t>
            </a:r>
            <a:endParaRPr lang="en-US" sz="1200" dirty="0" smtClean="0"/>
          </a:p>
          <a:p>
            <a:r>
              <a:rPr lang="en-US" sz="1200" i="1" dirty="0" smtClean="0"/>
              <a:t>Magnetic </a:t>
            </a:r>
            <a:r>
              <a:rPr lang="en-US" sz="1200" i="1" dirty="0"/>
              <a:t>resonance in Medicine</a:t>
            </a:r>
            <a:r>
              <a:rPr lang="en-US" sz="1200" dirty="0"/>
              <a:t> 45.5 (2001): 827-837.</a:t>
            </a:r>
          </a:p>
        </p:txBody>
      </p:sp>
    </p:spTree>
    <p:extLst>
      <p:ext uri="{BB962C8B-B14F-4D97-AF65-F5344CB8AC3E}">
        <p14:creationId xmlns:p14="http://schemas.microsoft.com/office/powerpoint/2010/main" val="21339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of soft tissue elastic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inverse problem</a:t>
            </a:r>
          </a:p>
          <a:p>
            <a:pPr lvl="1"/>
            <a:r>
              <a:rPr lang="en-US" dirty="0" smtClean="0"/>
              <a:t>A constrained optimization task</a:t>
            </a:r>
          </a:p>
          <a:p>
            <a:pPr lvl="1"/>
            <a:r>
              <a:rPr lang="en-US" dirty="0" smtClean="0"/>
              <a:t>Objective is to minimize the difference between a set of measured displacement fields and those computed by a model description</a:t>
            </a:r>
          </a:p>
          <a:p>
            <a:pPr lvl="2"/>
            <a:r>
              <a:rPr lang="en-US" dirty="0" smtClean="0"/>
              <a:t>A typical 2D objective function: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35505"/>
              </p:ext>
            </p:extLst>
          </p:nvPr>
        </p:nvGraphicFramePr>
        <p:xfrm>
          <a:off x="2267540" y="4386151"/>
          <a:ext cx="3383510" cy="79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74" name="Equation" r:id="rId3" imgW="1955800" imgH="457200" progId="Equation.3">
                  <p:embed/>
                </p:oleObj>
              </mc:Choice>
              <mc:Fallback>
                <p:oleObj name="Equation" r:id="rId3" imgW="1955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540" y="4386151"/>
                        <a:ext cx="3383510" cy="79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1162" y="5768028"/>
            <a:ext cx="8917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[5]Van </a:t>
            </a:r>
            <a:r>
              <a:rPr lang="en-US" sz="1200" dirty="0" err="1"/>
              <a:t>Houten</a:t>
            </a:r>
            <a:r>
              <a:rPr lang="en-US" sz="1200" dirty="0"/>
              <a:t>, E. E. W., et al. "An overlapping subzone technique for MR-based elastic property reconstruction." </a:t>
            </a:r>
            <a:endParaRPr lang="en-US" sz="1200" dirty="0" smtClean="0"/>
          </a:p>
          <a:p>
            <a:r>
              <a:rPr lang="en-US" sz="1200" i="1" dirty="0" smtClean="0"/>
              <a:t>Magnetic </a:t>
            </a:r>
            <a:r>
              <a:rPr lang="en-US" sz="1200" i="1" dirty="0"/>
              <a:t>resonance in medicine</a:t>
            </a:r>
            <a:r>
              <a:rPr lang="en-US" sz="1200" dirty="0"/>
              <a:t> 42.4 (1999): 779-786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[6]</a:t>
            </a:r>
            <a:r>
              <a:rPr lang="en-US" sz="1200" dirty="0"/>
              <a:t> Van </a:t>
            </a:r>
            <a:r>
              <a:rPr lang="en-US" sz="1200" dirty="0" err="1"/>
              <a:t>Houten</a:t>
            </a:r>
            <a:r>
              <a:rPr lang="en-US" sz="1200" dirty="0"/>
              <a:t>, Elijah EW, et al. "Three‐dimensional subzone‐based reconstruction algorithm for MR </a:t>
            </a:r>
            <a:r>
              <a:rPr lang="en-US" sz="1200" dirty="0" err="1"/>
              <a:t>elastography</a:t>
            </a:r>
            <a:r>
              <a:rPr lang="en-US" sz="1200" dirty="0"/>
              <a:t>." </a:t>
            </a:r>
            <a:endParaRPr lang="en-US" sz="1200" dirty="0" smtClean="0"/>
          </a:p>
          <a:p>
            <a:r>
              <a:rPr lang="en-US" sz="1200" i="1" dirty="0" smtClean="0"/>
              <a:t>Magnetic </a:t>
            </a:r>
            <a:r>
              <a:rPr lang="en-US" sz="1200" i="1" dirty="0"/>
              <a:t>resonance in Medicine</a:t>
            </a:r>
            <a:r>
              <a:rPr lang="en-US" sz="1200" dirty="0"/>
              <a:t> 45.5 (2001): 827-837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[7]Lee</a:t>
            </a:r>
            <a:r>
              <a:rPr lang="en-US" sz="1200" dirty="0"/>
              <a:t>, H., et al. "Simulation-Based Joint Estimation of Body Deformation and Elasticity Parameters for Medical Image Analysis</a:t>
            </a:r>
            <a:r>
              <a:rPr lang="en-US" sz="1200" dirty="0" smtClean="0"/>
              <a:t>.” (</a:t>
            </a:r>
            <a:r>
              <a:rPr lang="en-US" sz="1200" dirty="0"/>
              <a:t>2012): 1-1.</a:t>
            </a:r>
          </a:p>
        </p:txBody>
      </p:sp>
      <p:pic>
        <p:nvPicPr>
          <p:cNvPr id="6" name="Picture 5" descr="ep_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6582"/>
            <a:ext cx="9144000" cy="289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181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8631" y="3284832"/>
            <a:ext cx="25192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Questions?</a:t>
            </a:r>
          </a:p>
          <a:p>
            <a:pPr algn="ctr"/>
            <a:r>
              <a:rPr lang="en-US" sz="4000" dirty="0" smtClean="0"/>
              <a:t>Thank you!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9667714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Tissue Model-Geometry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871416"/>
          </a:xfrm>
        </p:spPr>
        <p:txBody>
          <a:bodyPr>
            <a:normAutofit/>
          </a:bodyPr>
          <a:lstStyle/>
          <a:p>
            <a:r>
              <a:rPr lang="en-US" dirty="0" smtClean="0"/>
              <a:t>Decision based on two factors:</a:t>
            </a:r>
          </a:p>
          <a:p>
            <a:pPr lvl="1"/>
            <a:r>
              <a:rPr lang="en-US" dirty="0" smtClean="0"/>
              <a:t>Computer efficiency</a:t>
            </a:r>
          </a:p>
          <a:p>
            <a:pPr lvl="1"/>
            <a:r>
              <a:rPr lang="en-US" dirty="0" smtClean="0"/>
              <a:t>Physical accuracy</a:t>
            </a:r>
          </a:p>
          <a:p>
            <a:r>
              <a:rPr lang="en-US" dirty="0" smtClean="0"/>
              <a:t>Surface Model</a:t>
            </a:r>
          </a:p>
          <a:p>
            <a:r>
              <a:rPr lang="en-US" dirty="0" smtClean="0"/>
              <a:t>Volumetric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92" y="6491912"/>
            <a:ext cx="796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</a:t>
            </a:r>
            <a:r>
              <a:rPr lang="en-US" sz="1200" dirty="0" err="1" smtClean="0"/>
              <a:t>Delingette</a:t>
            </a:r>
            <a:r>
              <a:rPr lang="en-US" sz="1200" dirty="0"/>
              <a:t>, H. (1998). "Toward realistic soft-tissue modeling in medical simulation." Proceedings of the IEEE 86(3): 512-523.</a:t>
            </a:r>
          </a:p>
        </p:txBody>
      </p:sp>
    </p:spTree>
    <p:extLst>
      <p:ext uri="{BB962C8B-B14F-4D97-AF65-F5344CB8AC3E}">
        <p14:creationId xmlns:p14="http://schemas.microsoft.com/office/powerpoint/2010/main" val="229514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Tissue Model-Geometry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871416"/>
          </a:xfrm>
        </p:spPr>
        <p:txBody>
          <a:bodyPr>
            <a:normAutofit/>
          </a:bodyPr>
          <a:lstStyle/>
          <a:p>
            <a:r>
              <a:rPr lang="en-US" dirty="0" smtClean="0"/>
              <a:t>Surface Model</a:t>
            </a:r>
          </a:p>
          <a:p>
            <a:pPr lvl="1"/>
            <a:r>
              <a:rPr lang="en-US" dirty="0" smtClean="0"/>
              <a:t>Only simulate the surface behavior of the soft tissue</a:t>
            </a:r>
          </a:p>
          <a:p>
            <a:pPr lvl="1"/>
            <a:r>
              <a:rPr lang="en-US" dirty="0" smtClean="0"/>
              <a:t>Advantages: </a:t>
            </a:r>
          </a:p>
          <a:p>
            <a:pPr lvl="2"/>
            <a:r>
              <a:rPr lang="en-US" dirty="0" smtClean="0"/>
              <a:t>Efficient</a:t>
            </a:r>
          </a:p>
          <a:p>
            <a:pPr lvl="2"/>
            <a:r>
              <a:rPr lang="en-US" dirty="0" smtClean="0"/>
              <a:t>Suitable for modeling cavernous tissues</a:t>
            </a:r>
          </a:p>
          <a:p>
            <a:pPr lvl="1"/>
            <a:r>
              <a:rPr lang="en-US" dirty="0" smtClean="0"/>
              <a:t>Limitations: </a:t>
            </a:r>
          </a:p>
          <a:p>
            <a:pPr lvl="2"/>
            <a:r>
              <a:rPr lang="en-US" dirty="0"/>
              <a:t>may give physically invalid </a:t>
            </a:r>
            <a:r>
              <a:rPr lang="en-US" dirty="0" smtClean="0"/>
              <a:t>deformations</a:t>
            </a:r>
          </a:p>
          <a:p>
            <a:pPr lvl="1"/>
            <a:r>
              <a:rPr lang="en-US" dirty="0" smtClean="0"/>
              <a:t>Application:</a:t>
            </a:r>
          </a:p>
          <a:p>
            <a:pPr lvl="2"/>
            <a:r>
              <a:rPr lang="en-US" dirty="0" smtClean="0"/>
              <a:t>Vessel simulation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92" y="6263072"/>
            <a:ext cx="83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</a:t>
            </a:r>
            <a:r>
              <a:rPr lang="en-US" sz="1200" dirty="0" err="1" smtClean="0"/>
              <a:t>Delingette</a:t>
            </a:r>
            <a:r>
              <a:rPr lang="en-US" sz="1200" dirty="0"/>
              <a:t>, H. (1998). "Toward realistic soft-tissue modeling in medical simulation." Proceedings of the IEEE 86(3): 512-523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[8]Brown</a:t>
            </a:r>
            <a:r>
              <a:rPr lang="en-US" sz="1200" dirty="0"/>
              <a:t>, Joel, et al. "A microsurgery simulation system." </a:t>
            </a:r>
            <a:r>
              <a:rPr lang="en-US" sz="1200" i="1" dirty="0"/>
              <a:t>Medical Image Computing and Computer-Assisted Intervention–MICCAI </a:t>
            </a:r>
            <a:endParaRPr lang="en-US" sz="1200" i="1" dirty="0" smtClean="0"/>
          </a:p>
          <a:p>
            <a:r>
              <a:rPr lang="en-US" sz="1200" i="1" dirty="0" smtClean="0"/>
              <a:t>2001</a:t>
            </a:r>
            <a:r>
              <a:rPr lang="en-US" sz="1200" dirty="0"/>
              <a:t>. Springer Berlin/Heidelberg, 2001.</a:t>
            </a:r>
          </a:p>
        </p:txBody>
      </p:sp>
      <p:pic>
        <p:nvPicPr>
          <p:cNvPr id="5" name="Picture 4" descr="vesse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" y="4348376"/>
            <a:ext cx="9144000" cy="59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Tissue Model-Geometry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4343417" cy="3871416"/>
          </a:xfrm>
        </p:spPr>
        <p:txBody>
          <a:bodyPr>
            <a:normAutofit/>
          </a:bodyPr>
          <a:lstStyle/>
          <a:p>
            <a:r>
              <a:rPr lang="en-US" dirty="0" smtClean="0"/>
              <a:t>Volumetric Model</a:t>
            </a:r>
          </a:p>
          <a:p>
            <a:pPr lvl="1"/>
            <a:r>
              <a:rPr lang="en-US" dirty="0" smtClean="0"/>
              <a:t>Simulate the surface and the internal part of the soft tissue</a:t>
            </a:r>
          </a:p>
          <a:p>
            <a:pPr lvl="1"/>
            <a:r>
              <a:rPr lang="en-US" dirty="0" smtClean="0"/>
              <a:t>Advantages:</a:t>
            </a:r>
          </a:p>
          <a:p>
            <a:pPr lvl="2"/>
            <a:r>
              <a:rPr lang="en-US" dirty="0" smtClean="0"/>
              <a:t>Give more precise physical representation of soft tissue</a:t>
            </a:r>
          </a:p>
          <a:p>
            <a:pPr lvl="1"/>
            <a:r>
              <a:rPr lang="en-US" dirty="0" smtClean="0"/>
              <a:t>Limitations</a:t>
            </a:r>
            <a:r>
              <a:rPr lang="en-US" dirty="0"/>
              <a:t>: </a:t>
            </a:r>
            <a:endParaRPr lang="en-US" dirty="0" smtClean="0"/>
          </a:p>
          <a:p>
            <a:pPr lvl="2"/>
            <a:r>
              <a:rPr lang="en-US" dirty="0" smtClean="0"/>
              <a:t>May </a:t>
            </a:r>
            <a:r>
              <a:rPr lang="en-US" dirty="0"/>
              <a:t>not be efficient for some </a:t>
            </a:r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Application:</a:t>
            </a:r>
          </a:p>
          <a:p>
            <a:pPr lvl="2"/>
            <a:r>
              <a:rPr lang="en-US" dirty="0" smtClean="0"/>
              <a:t>Organs: liver, prostate, gallbladder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92" y="6491912"/>
            <a:ext cx="796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</a:t>
            </a:r>
            <a:r>
              <a:rPr lang="en-US" sz="1200" dirty="0" err="1" smtClean="0"/>
              <a:t>Delingette</a:t>
            </a:r>
            <a:r>
              <a:rPr lang="en-US" sz="1200" dirty="0"/>
              <a:t>, H. (1998). "Toward realistic soft-tissue modeling in medical simulation." Proceedings of the IEEE 86(3): 512-523.</a:t>
            </a: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21" y="2955290"/>
            <a:ext cx="409497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31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Tissue Model-Physics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410135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Mass-Spring system</a:t>
            </a:r>
          </a:p>
          <a:p>
            <a:pPr lvl="1"/>
            <a:r>
              <a:rPr lang="en-US" dirty="0" smtClean="0"/>
              <a:t>Simplest computationally, but does not allow accurate modeling of material properties</a:t>
            </a:r>
          </a:p>
          <a:p>
            <a:r>
              <a:rPr lang="en-US" dirty="0" smtClean="0"/>
              <a:t>Boundary element method</a:t>
            </a:r>
          </a:p>
          <a:p>
            <a:pPr lvl="1"/>
            <a:r>
              <a:rPr lang="en-US" dirty="0" smtClean="0"/>
              <a:t>Only the object boundary is considered</a:t>
            </a:r>
          </a:p>
          <a:p>
            <a:pPr lvl="1"/>
            <a:r>
              <a:rPr lang="en-US" dirty="0" smtClean="0"/>
              <a:t>Although the resulting system is one dimension less than FEM, it is still very dense</a:t>
            </a:r>
          </a:p>
          <a:p>
            <a:pPr lvl="1"/>
            <a:r>
              <a:rPr lang="en-US" dirty="0" smtClean="0"/>
              <a:t>But the internal behavior, such as non-homogeneous material properties cannot be modeled</a:t>
            </a:r>
          </a:p>
          <a:p>
            <a:r>
              <a:rPr lang="en-US" dirty="0" smtClean="0"/>
              <a:t>Finite difference method</a:t>
            </a:r>
          </a:p>
          <a:p>
            <a:pPr lvl="1"/>
            <a:r>
              <a:rPr lang="en-US" dirty="0" smtClean="0"/>
              <a:t>Takes the middle road between mass-spring system and FEM</a:t>
            </a:r>
          </a:p>
          <a:p>
            <a:pPr lvl="1"/>
            <a:r>
              <a:rPr lang="en-US" dirty="0" smtClean="0"/>
              <a:t>The differential operator is approximated by algebraic difference operators</a:t>
            </a:r>
          </a:p>
          <a:p>
            <a:pPr lvl="1"/>
            <a:r>
              <a:rPr lang="en-US" dirty="0" smtClean="0"/>
              <a:t>FDM achieves efficiency when the geometry of the problem is regular, but discretization becomes extremely dense when approximating the boundary of an irregular object</a:t>
            </a:r>
          </a:p>
          <a:p>
            <a:r>
              <a:rPr lang="en-US" dirty="0" smtClean="0"/>
              <a:t>Finite element method</a:t>
            </a:r>
          </a:p>
          <a:p>
            <a:pPr lvl="1"/>
            <a:r>
              <a:rPr lang="en-US" dirty="0" smtClean="0"/>
              <a:t>Superior to FDM when handling geometric approximation</a:t>
            </a:r>
          </a:p>
          <a:p>
            <a:pPr lvl="1"/>
            <a:r>
              <a:rPr lang="en-US" dirty="0" smtClean="0"/>
              <a:t>Uses exact differential operators that apply only on subspaces of those solution fields</a:t>
            </a:r>
          </a:p>
          <a:p>
            <a:pPr lvl="1"/>
            <a:r>
              <a:rPr lang="en-US" dirty="0" smtClean="0"/>
              <a:t>Computationally very heavy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7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Tissue Model-Physics Model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Advantages:</a:t>
            </a:r>
          </a:p>
          <a:p>
            <a:pPr lvl="2"/>
            <a:r>
              <a:rPr lang="en-US" dirty="0" smtClean="0"/>
              <a:t>Efficient</a:t>
            </a:r>
            <a:r>
              <a:rPr lang="en-US" dirty="0"/>
              <a:t>, Give satisfactory visual </a:t>
            </a:r>
            <a:r>
              <a:rPr lang="en-US" dirty="0" smtClean="0"/>
              <a:t>result</a:t>
            </a:r>
          </a:p>
          <a:p>
            <a:pPr lvl="1"/>
            <a:r>
              <a:rPr lang="en-US" dirty="0" smtClean="0"/>
              <a:t>Limitations:</a:t>
            </a:r>
          </a:p>
          <a:p>
            <a:pPr lvl="2"/>
            <a:r>
              <a:rPr lang="en-US" dirty="0" smtClean="0"/>
              <a:t>Inaccurate for large deformation</a:t>
            </a:r>
          </a:p>
          <a:p>
            <a:pPr lvl="1"/>
            <a:r>
              <a:rPr lang="en-US" dirty="0" smtClean="0"/>
              <a:t>Example:</a:t>
            </a:r>
          </a:p>
          <a:p>
            <a:pPr lvl="2"/>
            <a:r>
              <a:rPr lang="en-US" dirty="0" smtClean="0"/>
              <a:t>Mass Spring Model</a:t>
            </a:r>
          </a:p>
          <a:p>
            <a:pPr lvl="2"/>
            <a:r>
              <a:rPr lang="en-US" dirty="0" smtClean="0"/>
              <a:t>Linear Finite Element Model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Nonlinear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en-US" dirty="0" smtClean="0"/>
              <a:t>Advantages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Accurate even in large deformation</a:t>
            </a:r>
          </a:p>
          <a:p>
            <a:pPr lvl="1"/>
            <a:r>
              <a:rPr lang="en-US" dirty="0"/>
              <a:t>Limitation:</a:t>
            </a:r>
          </a:p>
          <a:p>
            <a:pPr lvl="2"/>
            <a:r>
              <a:rPr lang="en-US" dirty="0"/>
              <a:t>Inefficient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Nonlinear Finite Element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6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po">
  <a:themeElements>
    <a:clrScheme name="Custom 3">
      <a:dk1>
        <a:sysClr val="windowText" lastClr="000000"/>
      </a:dk1>
      <a:lt1>
        <a:srgbClr val="000000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1521</TotalTime>
  <Words>2645</Words>
  <Application>Microsoft Macintosh PowerPoint</Application>
  <PresentationFormat>On-screen Show (4:3)</PresentationFormat>
  <Paragraphs>341</Paragraphs>
  <Slides>42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Expo</vt:lpstr>
      <vt:lpstr>Equation</vt:lpstr>
      <vt:lpstr>Soft Tissue Simulation</vt:lpstr>
      <vt:lpstr>Outline</vt:lpstr>
      <vt:lpstr>Background</vt:lpstr>
      <vt:lpstr>Constraints for Soft Tissue Modeling</vt:lpstr>
      <vt:lpstr>Deformable Tissue Model-Geometry</vt:lpstr>
      <vt:lpstr>Deformable Tissue Model-Geometry</vt:lpstr>
      <vt:lpstr>Deformable Tissue Model-Geometry</vt:lpstr>
      <vt:lpstr>Deformable Tissue Model-Physics Model</vt:lpstr>
      <vt:lpstr>Deformable Tissue Model-Physics Model</vt:lpstr>
      <vt:lpstr>Physics Model-Linear Mass Spring Model</vt:lpstr>
      <vt:lpstr>Physics Model-Linear Mass Spring Model</vt:lpstr>
      <vt:lpstr>PowerPoint Presentation</vt:lpstr>
      <vt:lpstr>Discretization How?</vt:lpstr>
      <vt:lpstr>Physics Model-Linear Mass Spring Model</vt:lpstr>
      <vt:lpstr>Physics Model-Linear Mass Spring Model</vt:lpstr>
      <vt:lpstr>Physics Model-Linear Mass Spring Model</vt:lpstr>
      <vt:lpstr>PowerPoint Presentation</vt:lpstr>
      <vt:lpstr>Physics Model-Linear Mass Spring Model</vt:lpstr>
      <vt:lpstr>PowerPoint Presentation</vt:lpstr>
      <vt:lpstr>Physics Model-Tetrahedral Mass Spring</vt:lpstr>
      <vt:lpstr>Physics Model-Tetrahedral Mass Spring</vt:lpstr>
      <vt:lpstr>Simple Tetrahedral Mass Spring Demo – buried virtual suturing</vt:lpstr>
      <vt:lpstr>PowerPoint Presentation</vt:lpstr>
      <vt:lpstr>Physics Model-Linear Finite Element Model</vt:lpstr>
      <vt:lpstr>Physics Model-Linear Finite Element Model</vt:lpstr>
      <vt:lpstr>Physics Model-Linear Finite Element Model</vt:lpstr>
      <vt:lpstr>PowerPoint Presentation</vt:lpstr>
      <vt:lpstr>Finite element (triangle, tetrahedron) example</vt:lpstr>
      <vt:lpstr>Physics Model-Linear Finite Element Model</vt:lpstr>
      <vt:lpstr>Physics Model-Linear Finite Element Model</vt:lpstr>
      <vt:lpstr>Physics Model-Linear Finite Element Model</vt:lpstr>
      <vt:lpstr>Physics Model-Linear Finite Element Model</vt:lpstr>
      <vt:lpstr>Physics Model-Linear Finite Element Model</vt:lpstr>
      <vt:lpstr>Physics Model</vt:lpstr>
      <vt:lpstr>Physics Model-Nonlinear Finite Element </vt:lpstr>
      <vt:lpstr>Physics Model-Nonlinear Finite Element </vt:lpstr>
      <vt:lpstr>Physics Model-Nonlinear Finite Element </vt:lpstr>
      <vt:lpstr>Physics Model-Nonlinear Finite Element </vt:lpstr>
      <vt:lpstr>PowerPoint Presentation</vt:lpstr>
      <vt:lpstr>Estimation of soft tissue elastic parameters</vt:lpstr>
      <vt:lpstr>Estimation of soft tissue elastic parameters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Tissue Simulation</dc:title>
  <dc:creator>Shan Yang</dc:creator>
  <cp:lastModifiedBy>Dinesh Manocha</cp:lastModifiedBy>
  <cp:revision>245</cp:revision>
  <dcterms:created xsi:type="dcterms:W3CDTF">2012-10-29T03:17:54Z</dcterms:created>
  <dcterms:modified xsi:type="dcterms:W3CDTF">2012-11-05T07:18:57Z</dcterms:modified>
</cp:coreProperties>
</file>