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27"/>
  </p:notesMasterIdLst>
  <p:sldIdLst>
    <p:sldId id="256" r:id="rId2"/>
    <p:sldId id="269" r:id="rId3"/>
    <p:sldId id="257" r:id="rId4"/>
    <p:sldId id="270" r:id="rId5"/>
    <p:sldId id="268" r:id="rId6"/>
    <p:sldId id="271" r:id="rId7"/>
    <p:sldId id="272" r:id="rId8"/>
    <p:sldId id="258" r:id="rId9"/>
    <p:sldId id="259" r:id="rId10"/>
    <p:sldId id="274" r:id="rId11"/>
    <p:sldId id="275" r:id="rId12"/>
    <p:sldId id="262" r:id="rId13"/>
    <p:sldId id="276" r:id="rId14"/>
    <p:sldId id="264" r:id="rId15"/>
    <p:sldId id="277" r:id="rId16"/>
    <p:sldId id="278" r:id="rId17"/>
    <p:sldId id="279" r:id="rId18"/>
    <p:sldId id="280" r:id="rId19"/>
    <p:sldId id="281" r:id="rId20"/>
    <p:sldId id="282" r:id="rId21"/>
    <p:sldId id="260" r:id="rId22"/>
    <p:sldId id="283" r:id="rId23"/>
    <p:sldId id="284" r:id="rId24"/>
    <p:sldId id="266" r:id="rId25"/>
    <p:sldId id="267" r:id="rId26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28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7238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can be generalized to deformable</a:t>
            </a:r>
            <a:r>
              <a:rPr lang="en-US" baseline="0" dirty="0" smtClean="0"/>
              <a:t> models via changing the BVH update – see paper</a:t>
            </a:r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-for probability calculations – see paper</a:t>
            </a: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One slide summary of "ADB-Trees: Controlling the Error of Time-Critical Collision Detection" by Jan Klien and Gabriel Zachmann</a:t>
            </a:r>
          </a:p>
          <a:p>
            <a:pPr lvl="0" rtl="0">
              <a:buNone/>
            </a:pPr>
            <a:r>
              <a:rPr lang="en" dirty="0"/>
              <a:t>-explain ADB tree probabilistic collision detection</a:t>
            </a:r>
          </a:p>
          <a:p>
            <a:pPr lvl="0" rtl="0">
              <a:buNone/>
            </a:pPr>
            <a:r>
              <a:rPr lang="en" dirty="0"/>
              <a:t>	-at each level of BVH: compute probability of collision</a:t>
            </a:r>
          </a:p>
          <a:p>
            <a:pPr lvl="0" rtl="0">
              <a:buNone/>
            </a:pPr>
            <a:r>
              <a:rPr lang="en" dirty="0"/>
              <a:t>	-if below threshold - no collision</a:t>
            </a:r>
          </a:p>
          <a:p>
            <a:pPr lvl="0" rtl="0">
              <a:buNone/>
            </a:pPr>
            <a:r>
              <a:rPr lang="en" dirty="0"/>
              <a:t>	-if above threshold - recurse</a:t>
            </a:r>
          </a:p>
          <a:p>
            <a:pPr lvl="0" rtl="0">
              <a:buNone/>
            </a:pPr>
            <a:r>
              <a:rPr lang="en" dirty="0"/>
              <a:t>	-if above higher threshold - collision</a:t>
            </a:r>
          </a:p>
          <a:p>
            <a:pPr lvl="0" rtl="0">
              <a:buNone/>
            </a:pPr>
            <a:r>
              <a:rPr lang="en" dirty="0"/>
              <a:t>- these thresholds can be set to get performace</a:t>
            </a:r>
          </a:p>
          <a:p>
            <a:pPr lvl="0" rtl="0">
              <a:buNone/>
            </a:pPr>
            <a:r>
              <a:rPr lang="en" dirty="0"/>
              <a:t>	-author claims 3-6x speedup with only 4% error</a:t>
            </a:r>
          </a:p>
          <a:p>
            <a:pPr>
              <a:buNone/>
            </a:pPr>
            <a:r>
              <a:rPr lang="en" dirty="0"/>
              <a:t>	-other papers which </a:t>
            </a:r>
            <a:r>
              <a:rPr lang="en-US" dirty="0" err="1" smtClean="0"/>
              <a:t>c</a:t>
            </a:r>
            <a:r>
              <a:rPr lang="en" dirty="0" smtClean="0"/>
              <a:t>ite </a:t>
            </a:r>
            <a:r>
              <a:rPr lang="en" dirty="0"/>
              <a:t>this say many false positives are a problem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Clr>
                <a:srgbClr val="000000"/>
              </a:buClr>
              <a:buSzPct val="100000"/>
              <a:buFont typeface="Arial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Clr>
                <a:srgbClr val="000000"/>
              </a:buClr>
              <a:buSzPct val="100000"/>
              <a:buFont typeface="Arial"/>
              <a:buNone/>
            </a:pPr>
            <a:r>
              <a:rPr lang="en" dirty="0" smtClean="0"/>
              <a:t>-</a:t>
            </a:r>
            <a:r>
              <a:rPr lang="en" dirty="0"/>
              <a:t>4 &amp; 8 -trees have been shown to be more efficient</a:t>
            </a:r>
          </a:p>
          <a:p>
            <a:endParaRPr dirty="0"/>
          </a:p>
          <a:p>
            <a:pPr lvl="0" rtl="0">
              <a:buClr>
                <a:srgbClr val="000000"/>
              </a:buClr>
              <a:buSzPct val="100000"/>
              <a:buFont typeface="Arial"/>
              <a:buNone/>
            </a:pPr>
            <a:r>
              <a:rPr lang="en" dirty="0"/>
              <a:t>image from "Collision Detection for Deformable Objects" paper</a:t>
            </a:r>
          </a:p>
          <a:p>
            <a:endParaRPr dirty="0"/>
          </a:p>
          <a:p>
            <a:pPr lvl="0" rtl="0">
              <a:buClr>
                <a:srgbClr val="000000"/>
              </a:buClr>
              <a:buSzPct val="100000"/>
              <a:buFont typeface="Arial"/>
              <a:buNone/>
            </a:pPr>
            <a:r>
              <a:rPr lang="en" dirty="0"/>
              <a:t>---- also talk about:</a:t>
            </a:r>
          </a:p>
          <a:p>
            <a:pPr lvl="0" rtl="0">
              <a:buClr>
                <a:srgbClr val="000000"/>
              </a:buClr>
              <a:buSzPct val="100000"/>
              <a:buFont typeface="Arial"/>
              <a:buNone/>
            </a:pPr>
            <a:r>
              <a:rPr lang="en" dirty="0"/>
              <a:t>if we have a limit on the deformation, we can simply make the bounding boxes that much bigger</a:t>
            </a:r>
          </a:p>
          <a:p>
            <a:pPr lvl="0" rtl="0">
              <a:buClr>
                <a:srgbClr val="000000"/>
              </a:buClr>
              <a:buSzPct val="100000"/>
              <a:buFont typeface="Arial"/>
              <a:buNone/>
            </a:pPr>
            <a:r>
              <a:rPr lang="en" dirty="0"/>
              <a:t>if we have an equation in terms of displacement fields, the tree can take the displacement fields into account</a:t>
            </a:r>
          </a:p>
          <a:p>
            <a:pPr lvl="0" rtl="0">
              <a:buClr>
                <a:srgbClr val="000000"/>
              </a:buClr>
              <a:buSzPct val="100000"/>
              <a:buFont typeface="Arial"/>
              <a:buNone/>
            </a:pPr>
            <a:r>
              <a:rPr lang="en" dirty="0"/>
              <a:t>	- easy to do with DOPs or spheres, OBBs are harder</a:t>
            </a:r>
          </a:p>
          <a:p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Video by UNC CS GAMMA group</a:t>
            </a:r>
          </a:p>
          <a:p>
            <a:pPr>
              <a:buNone/>
            </a:pPr>
            <a:r>
              <a:rPr lang="en"/>
              <a:t>images are individual frames from the video set to appear every .2 seconds (a little slower than the collision detection time given)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-we can just give collisions a certain amount of time to run... but do we get any guarantees?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Explain image (from Hierarchy Accelerated Stochastic Collision Detection paper)</a:t>
            </a:r>
          </a:p>
          <a:p>
            <a:endParaRPr/>
          </a:p>
          <a:p>
            <a:pPr lvl="0" rtl="0">
              <a:buNone/>
            </a:pPr>
            <a:r>
              <a:rPr lang="en"/>
              <a:t>Even this is only sufficient for rigid bodies.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Notes: this is equivalent</a:t>
            </a:r>
            <a:r>
              <a:rPr lang="en-US" baseline="0" dirty="0" smtClean="0"/>
              <a:t> to tracking pairs of closest features for convex rigid objects.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Unfortunately, this also brings us back to the problem of rebuilding the BVHs every timestep, but reduces the number of pairs needed by a factor of 3 (Hierarchy Accelerated Stochastic Collision Detection - Kimmerle et. al.) (image also from this paper)</a:t>
            </a:r>
          </a:p>
          <a:p>
            <a:endParaRPr/>
          </a:p>
          <a:p>
            <a:pPr lvl="0" rtl="0">
              <a:buNone/>
            </a:pPr>
            <a:r>
              <a:rPr lang="en"/>
              <a:t>-the paper uses a k-DOP hierarchy built bottom up, a 4ary tree</a:t>
            </a:r>
          </a:p>
          <a:p>
            <a:pPr lvl="0" rtl="0">
              <a:buClr>
                <a:srgbClr val="000000"/>
              </a:buClr>
              <a:buSzPct val="100000"/>
              <a:buFont typeface="Arial"/>
              <a:buNone/>
            </a:pPr>
            <a:r>
              <a:rPr lang="en"/>
              <a:t>-if the objects did not move more than a certain amount, don't bother updating that part of the hierarchy</a:t>
            </a:r>
          </a:p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2BF6-A11E-934A-B731-8F1020D28694}" type="datetimeFigureOut">
              <a:rPr lang="en-US" smtClean="0"/>
              <a:t>11/1/12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1FE6-328F-E944-870F-3DFA919396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2BF6-A11E-934A-B731-8F1020D28694}" type="datetimeFigureOut">
              <a:rPr lang="en-US" smtClean="0"/>
              <a:t>11/1/12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1FE6-328F-E944-870F-3DFA919396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2BF6-A11E-934A-B731-8F1020D28694}" type="datetimeFigureOut">
              <a:rPr lang="en-US" smtClean="0"/>
              <a:t>11/1/12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1FE6-328F-E944-870F-3DFA919396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2BF6-A11E-934A-B731-8F1020D28694}" type="datetimeFigureOut">
              <a:rPr lang="en-US" smtClean="0"/>
              <a:t>11/1/12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1FE6-328F-E944-870F-3DFA919396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2BF6-A11E-934A-B731-8F1020D28694}" type="datetimeFigureOut">
              <a:rPr lang="en-US" smtClean="0"/>
              <a:t>11/1/12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1FE6-328F-E944-870F-3DFA919396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2BF6-A11E-934A-B731-8F1020D28694}" type="datetimeFigureOut">
              <a:rPr lang="en-US" smtClean="0"/>
              <a:t>11/1/12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1FE6-328F-E944-870F-3DFA919396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2BF6-A11E-934A-B731-8F1020D28694}" type="datetimeFigureOut">
              <a:rPr lang="en-US" smtClean="0"/>
              <a:t>11/1/12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1FE6-328F-E944-870F-3DFA919396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2BF6-A11E-934A-B731-8F1020D28694}" type="datetimeFigureOut">
              <a:rPr lang="en-US" smtClean="0"/>
              <a:t>11/1/12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1FE6-328F-E944-870F-3DFA919396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2BF6-A11E-934A-B731-8F1020D28694}" type="datetimeFigureOut">
              <a:rPr lang="en-US" smtClean="0"/>
              <a:t>11/1/12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1FE6-328F-E944-870F-3DFA919396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2BF6-A11E-934A-B731-8F1020D28694}" type="datetimeFigureOut">
              <a:rPr lang="en-US" smtClean="0"/>
              <a:t>11/1/12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1FE6-328F-E944-870F-3DFA919396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2BF6-A11E-934A-B731-8F1020D28694}" type="datetimeFigureOut">
              <a:rPr lang="en-US" smtClean="0"/>
              <a:t>11/1/12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1FE6-328F-E944-870F-3DFA919396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12BF6-A11E-934A-B731-8F1020D28694}" type="datetimeFigureOut">
              <a:rPr lang="en-US" smtClean="0"/>
              <a:t>11/1/12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71FE6-328F-E944-870F-3DFA919396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3.jpeg"/><Relationship Id="rId12" Type="http://schemas.openxmlformats.org/officeDocument/2006/relationships/image" Target="../media/image14.jpeg"/><Relationship Id="rId13" Type="http://schemas.openxmlformats.org/officeDocument/2006/relationships/image" Target="../media/image15.jpeg"/><Relationship Id="rId14" Type="http://schemas.openxmlformats.org/officeDocument/2006/relationships/image" Target="../media/image16.jpeg"/><Relationship Id="rId15" Type="http://schemas.openxmlformats.org/officeDocument/2006/relationships/image" Target="../media/image17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youtube.com/v/1cAGgEGM4es" TargetMode="External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6" Type="http://schemas.openxmlformats.org/officeDocument/2006/relationships/image" Target="../media/image8.jpeg"/><Relationship Id="rId7" Type="http://schemas.openxmlformats.org/officeDocument/2006/relationships/image" Target="../media/image9.jpeg"/><Relationship Id="rId8" Type="http://schemas.openxmlformats.org/officeDocument/2006/relationships/image" Target="../media/image10.jpeg"/><Relationship Id="rId9" Type="http://schemas.openxmlformats.org/officeDocument/2006/relationships/image" Target="../media/image11.jpeg"/><Relationship Id="rId10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Collision Detection for Deformable Models (II)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Shawn Waldon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Limiting Collision Detection Time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Several papers have been written on writing interruptible collision detection, but it is far easier to limit the time explicitly in the code.</a:t>
            </a:r>
          </a:p>
          <a:p>
            <a:r>
              <a:rPr lang="en-US" dirty="0" smtClean="0"/>
              <a:t>The easiest way to do this is to limit the number of checks made by the collision detection.</a:t>
            </a:r>
          </a:p>
          <a:p>
            <a:r>
              <a:rPr lang="en-US" dirty="0" smtClean="0"/>
              <a:t>We can do this by sacrificing completeness for stochastic completeness.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Stochastic Collision Detection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Choose random pairs to test for collision between the two models.</a:t>
            </a:r>
          </a:p>
          <a:p>
            <a:r>
              <a:rPr lang="en-US" dirty="0" smtClean="0"/>
              <a:t>Assuming the pairs are evenly distributed over the models, the limit of undetected collisions goes to 0 as the number of pairs tested increases.</a:t>
            </a:r>
          </a:p>
          <a:p>
            <a:r>
              <a:rPr lang="en-US" dirty="0" smtClean="0"/>
              <a:t>This gives a direct trade-off between accuracy and time spent in collision detection.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679004"/>
            <a:ext cx="8229600" cy="738633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Improving on </a:t>
            </a:r>
            <a:r>
              <a:rPr lang="en-US" dirty="0" smtClean="0"/>
              <a:t>Randomness</a:t>
            </a:r>
            <a:endParaRPr lang="en" dirty="0"/>
          </a:p>
        </p:txBody>
      </p:sp>
      <p:sp>
        <p:nvSpPr>
          <p:cNvPr id="74" name="Shape 74"/>
          <p:cNvSpPr/>
          <p:nvPr/>
        </p:nvSpPr>
        <p:spPr>
          <a:xfrm>
            <a:off x="1433127" y="3035400"/>
            <a:ext cx="6277744" cy="326583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56963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For each pair of primitives tested, use gradient descent to </a:t>
            </a:r>
            <a:r>
              <a:rPr lang="en-US" dirty="0" smtClean="0"/>
              <a:t>find</a:t>
            </a:r>
            <a:r>
              <a:rPr lang="en" dirty="0" smtClean="0"/>
              <a:t> </a:t>
            </a:r>
            <a:r>
              <a:rPr lang="en" dirty="0"/>
              <a:t>the local minima between the two objects.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Temporal Coherence with Active Pairs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addition to picking new pairs of points to consider each timestep, save which ones we used last time.</a:t>
            </a:r>
          </a:p>
          <a:p>
            <a:r>
              <a:rPr lang="en-US" dirty="0" smtClean="0"/>
              <a:t>Only throw away a pair if it is obvious they will not be in collision soon.</a:t>
            </a:r>
          </a:p>
          <a:p>
            <a:r>
              <a:rPr lang="en-US" dirty="0" smtClean="0"/>
              <a:t>Each timestep run the gradient descent on these pairs.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Biased Pair Generation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3373201"/>
          </a:xfrm>
          <a:prstGeom prst="rect">
            <a:avLst/>
          </a:prstGeom>
        </p:spPr>
        <p:txBody>
          <a:bodyPr wrap="square" lIns="91425" tIns="91425" rIns="91425" bIns="91425" anchor="t" anchorCtr="0">
            <a:spAutoFit/>
          </a:bodyPr>
          <a:lstStyle/>
          <a:p>
            <a:pPr marL="457200" lvl="0" indent="-4064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We only need many pairs where there are likely to be collisions.</a:t>
            </a:r>
          </a:p>
          <a:p>
            <a:pPr marL="457200" lvl="0" indent="-4064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One approach that has been successfully tried is to use a BVH to select neighborhoods in which to create more pairs</a:t>
            </a:r>
            <a:r>
              <a:rPr lang="en" sz="2800" dirty="0" smtClean="0"/>
              <a:t>.</a:t>
            </a:r>
            <a:endParaRPr lang="en-US" sz="2800" dirty="0" smtClean="0"/>
          </a:p>
          <a:p>
            <a:pPr marL="457200" lvl="0" indent="-4064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-US" sz="2800" dirty="0" smtClean="0"/>
              <a:t>Unfortunately, this brings back the problem of updating the BVH.</a:t>
            </a:r>
            <a:endParaRPr lang="en" sz="2800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Hierarchically Accelerated Stochastic Collision Detection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Kimmerle</a:t>
            </a:r>
            <a:r>
              <a:rPr lang="en-US" dirty="0" smtClean="0"/>
              <a:t> et. al. implemented a BVH accelerated stochastic collision detection.</a:t>
            </a:r>
          </a:p>
          <a:p>
            <a:r>
              <a:rPr lang="en-US" dirty="0" smtClean="0"/>
              <a:t>They used a 4-tree of k-DOPs as their BVH and used a lazy bottom up updating method.</a:t>
            </a:r>
          </a:p>
          <a:p>
            <a:pPr lvl="1"/>
            <a:r>
              <a:rPr lang="en-US" dirty="0" smtClean="0"/>
              <a:t>Lazy means that if there was only a small change in position, don’t bother updating that part of the hierarchy.</a:t>
            </a:r>
          </a:p>
          <a:p>
            <a:pPr lvl="1"/>
            <a:r>
              <a:rPr lang="en-US" dirty="0" smtClean="0"/>
              <a:t>Their hierarchy is built top down with leaves containing many primitives instead of one primitive each.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Hierarchically Accelerated Stochastic Collision Detection (</a:t>
            </a:r>
            <a:r>
              <a:rPr lang="en-US" dirty="0" err="1" smtClean="0"/>
              <a:t>pseudocode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/>
              <a:t>update(A</a:t>
            </a:r>
            <a:r>
              <a:rPr lang="en-US" dirty="0" smtClean="0"/>
              <a:t> and B) lazily bottom-up</a:t>
            </a:r>
          </a:p>
          <a:p>
            <a:pPr>
              <a:buNone/>
            </a:pPr>
            <a:r>
              <a:rPr lang="en-US" dirty="0" err="1" smtClean="0"/>
              <a:t>traverse(A,B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if A and B do not overlap then</a:t>
            </a:r>
          </a:p>
          <a:p>
            <a:pPr>
              <a:buNone/>
            </a:pPr>
            <a:r>
              <a:rPr lang="en-US" dirty="0" smtClean="0"/>
              <a:t> 	return</a:t>
            </a:r>
          </a:p>
          <a:p>
            <a:pPr>
              <a:buNone/>
            </a:pPr>
            <a:r>
              <a:rPr lang="en-US" dirty="0" smtClean="0"/>
              <a:t>end if </a:t>
            </a:r>
          </a:p>
          <a:p>
            <a:pPr>
              <a:buNone/>
            </a:pPr>
            <a:r>
              <a:rPr lang="en-US" dirty="0" smtClean="0"/>
              <a:t>if A and B are leaves then</a:t>
            </a:r>
          </a:p>
          <a:p>
            <a:pPr>
              <a:buNone/>
            </a:pPr>
            <a:r>
              <a:rPr lang="en-US" dirty="0" smtClean="0"/>
              <a:t>	return intersecting leaves (</a:t>
            </a:r>
            <a:r>
              <a:rPr lang="en-US" dirty="0" err="1" smtClean="0"/>
              <a:t>DOPs</a:t>
            </a:r>
            <a:r>
              <a:rPr lang="en-US" dirty="0" smtClean="0"/>
              <a:t>) </a:t>
            </a:r>
          </a:p>
          <a:p>
            <a:pPr>
              <a:buNone/>
            </a:pPr>
            <a:r>
              <a:rPr lang="en-US" dirty="0" smtClean="0"/>
              <a:t>else</a:t>
            </a:r>
          </a:p>
          <a:p>
            <a:pPr>
              <a:buNone/>
            </a:pPr>
            <a:r>
              <a:rPr lang="en-US" dirty="0" smtClean="0"/>
              <a:t>	for all children </a:t>
            </a:r>
            <a:r>
              <a:rPr lang="en-US" dirty="0" err="1" smtClean="0"/>
              <a:t>A[i</a:t>
            </a:r>
            <a:r>
              <a:rPr lang="en-US" dirty="0" smtClean="0"/>
              <a:t>] and </a:t>
            </a:r>
            <a:r>
              <a:rPr lang="en-US" dirty="0" err="1" smtClean="0"/>
              <a:t>B[j</a:t>
            </a:r>
            <a:r>
              <a:rPr lang="en-US" dirty="0" smtClean="0"/>
              <a:t>] do 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traverse(A[i],B[j</a:t>
            </a:r>
            <a:r>
              <a:rPr lang="en-US" dirty="0" smtClean="0"/>
              <a:t>])</a:t>
            </a:r>
          </a:p>
          <a:p>
            <a:pPr>
              <a:buNone/>
            </a:pPr>
            <a:r>
              <a:rPr lang="en-US" dirty="0" smtClean="0"/>
              <a:t>	end for </a:t>
            </a:r>
          </a:p>
          <a:p>
            <a:pPr>
              <a:buNone/>
            </a:pPr>
            <a:r>
              <a:rPr lang="en-US" dirty="0" smtClean="0"/>
              <a:t>end if</a:t>
            </a:r>
          </a:p>
          <a:p>
            <a:pPr>
              <a:buNone/>
            </a:pPr>
            <a:r>
              <a:rPr lang="en-US" dirty="0" smtClean="0"/>
              <a:t>Stochastic Detection as detailed in Section 3, while picking the active pairs out of the intersecting leaves of A and B.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from </a:t>
            </a:r>
            <a:r>
              <a:rPr lang="en-US" dirty="0" err="1" smtClean="0"/>
              <a:t>Kimmerle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Adding the BVH to stochastic collision detection reduces the number of pairs needed by a factor of at least three.</a:t>
            </a:r>
            <a:endParaRPr lang="en-US" dirty="0"/>
          </a:p>
        </p:txBody>
      </p:sp>
      <p:pic>
        <p:nvPicPr>
          <p:cNvPr id="4" name="Picture 3" descr="Screen shot 2012-10-30 at 7.10.02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3202274"/>
            <a:ext cx="4114800" cy="33655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from </a:t>
            </a:r>
            <a:r>
              <a:rPr lang="en-US" dirty="0" err="1" smtClean="0"/>
              <a:t>Kimmerle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Combined method outperforms both individually</a:t>
            </a:r>
            <a:endParaRPr lang="en-US" dirty="0"/>
          </a:p>
        </p:txBody>
      </p:sp>
      <p:pic>
        <p:nvPicPr>
          <p:cNvPr id="4" name="Picture 3" descr="Screen shot 2012-10-30 at 7.12.50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285" y="2980331"/>
            <a:ext cx="6050298" cy="3104238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Approach: Using Probability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new structure called an average-</a:t>
            </a:r>
            <a:r>
              <a:rPr lang="en-US" dirty="0" err="1" smtClean="0"/>
              <a:t>distrubution</a:t>
            </a:r>
            <a:r>
              <a:rPr lang="en-US" dirty="0" smtClean="0"/>
              <a:t> tree (ADB tree) is proposed by </a:t>
            </a:r>
            <a:r>
              <a:rPr lang="en-US" dirty="0" err="1" smtClean="0"/>
              <a:t>Klien</a:t>
            </a:r>
            <a:r>
              <a:rPr lang="en-US" dirty="0" smtClean="0"/>
              <a:t> &amp; </a:t>
            </a:r>
            <a:r>
              <a:rPr lang="en-US" dirty="0" err="1" smtClean="0"/>
              <a:t>Zachmann</a:t>
            </a:r>
            <a:r>
              <a:rPr lang="en-US" dirty="0" smtClean="0"/>
              <a:t>.</a:t>
            </a:r>
          </a:p>
          <a:p>
            <a:r>
              <a:rPr lang="en-US" dirty="0" smtClean="0"/>
              <a:t>Augments the BVH with data about the distribution primitives in each volume.</a:t>
            </a:r>
          </a:p>
          <a:p>
            <a:r>
              <a:rPr lang="en-US" dirty="0" smtClean="0"/>
              <a:t>Then compute the probability of collision based on these distributions.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Bounding Volume Hierarchies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Hierarchy must be rebuilt or updated at every timestep so that deformations may be modeled.</a:t>
            </a:r>
          </a:p>
          <a:p>
            <a:pPr lvl="1"/>
            <a:r>
              <a:rPr lang="en-US" dirty="0" smtClean="0"/>
              <a:t>Updating is about 10 times faster, but leads to ill fitting bounding volumes when there are large deformations.</a:t>
            </a:r>
          </a:p>
          <a:p>
            <a:pPr lvl="1"/>
            <a:r>
              <a:rPr lang="en-US" dirty="0" smtClean="0"/>
              <a:t>As long as the topology of the model is preserved, there is no significant performance loss in the query.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ADB-tree Collision Algorithm</a:t>
            </a:r>
            <a:endParaRPr lang="en-US" dirty="0"/>
          </a:p>
        </p:txBody>
      </p:sp>
      <p:pic>
        <p:nvPicPr>
          <p:cNvPr id="5" name="Picture 4" descr="Screen shot 2012-10-31 at 10.34.59 A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1180" y="1956652"/>
            <a:ext cx="4641448" cy="4199406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740559"/>
            <a:ext cx="8229600" cy="677078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sz="3200" dirty="0"/>
              <a:t>Another </a:t>
            </a:r>
            <a:r>
              <a:rPr lang="en" sz="3200" dirty="0" smtClean="0"/>
              <a:t>Approach</a:t>
            </a:r>
            <a:r>
              <a:rPr lang="en-US" sz="3200" dirty="0" smtClean="0"/>
              <a:t>:</a:t>
            </a:r>
            <a:r>
              <a:rPr lang="en" sz="3200" dirty="0" smtClean="0"/>
              <a:t> </a:t>
            </a:r>
            <a:r>
              <a:rPr lang="en-US" sz="3200" dirty="0" smtClean="0"/>
              <a:t>U</a:t>
            </a:r>
            <a:r>
              <a:rPr lang="en" sz="3200" dirty="0" smtClean="0"/>
              <a:t>sing </a:t>
            </a:r>
            <a:r>
              <a:rPr lang="en" sz="3200" dirty="0"/>
              <a:t>Probability</a:t>
            </a:r>
          </a:p>
        </p:txBody>
      </p:sp>
      <p:sp>
        <p:nvSpPr>
          <p:cNvPr id="61" name="Shape 61"/>
          <p:cNvSpPr/>
          <p:nvPr/>
        </p:nvSpPr>
        <p:spPr>
          <a:xfrm>
            <a:off x="1469225" y="2085517"/>
            <a:ext cx="6205549" cy="384810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Analysis of ADB Collision Detection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Changing the constants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min</a:t>
            </a:r>
            <a:r>
              <a:rPr lang="en-US" dirty="0" smtClean="0"/>
              <a:t> and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min</a:t>
            </a:r>
            <a:r>
              <a:rPr lang="en-US" dirty="0" smtClean="0"/>
              <a:t> affects the running time and accuracy.</a:t>
            </a:r>
          </a:p>
          <a:p>
            <a:r>
              <a:rPr lang="en-US" dirty="0" smtClean="0"/>
              <a:t>In general, as they increase accuracy goes up and time gets longer.</a:t>
            </a:r>
          </a:p>
        </p:txBody>
      </p:sp>
      <p:pic>
        <p:nvPicPr>
          <p:cNvPr id="6" name="Picture 5" descr="Screen shot 2012-10-31 at 2.10.09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08693"/>
            <a:ext cx="9144000" cy="1882363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ADB Collision Detection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Papers that cite this work state that this method produces many false positives, which may explain small gains for large changes in the parameters.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References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2234428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dk1"/>
              </a:buClr>
              <a:buSzPct val="277777"/>
              <a:buFont typeface="Arial"/>
              <a:buChar char="•"/>
            </a:pPr>
            <a:r>
              <a:rPr lang="en" sz="1800" dirty="0" smtClean="0"/>
              <a:t>Kimmerle</a:t>
            </a:r>
            <a:r>
              <a:rPr lang="en" sz="1800" dirty="0"/>
              <a:t>, S., Nesme, M., Faure, F.: Hierarchy accelerated stochastic collision detection. In: Proceedings of Vision, Modeling, Visualization, pp. 307–314 (2004)</a:t>
            </a:r>
          </a:p>
          <a:p>
            <a:pPr marL="457200" lvl="0" indent="-419100" rtl="0">
              <a:buClr>
                <a:schemeClr val="dk1"/>
              </a:buClr>
              <a:buSzPct val="277777"/>
              <a:buFont typeface="Arial"/>
              <a:buChar char="•"/>
            </a:pPr>
            <a:r>
              <a:rPr lang="en" sz="1800" dirty="0"/>
              <a:t>KLEIN J., ZACHMANN G.: Adb-trees: </a:t>
            </a:r>
            <a:r>
              <a:rPr lang="en" sz="1800" dirty="0" smtClean="0"/>
              <a:t>Controlling </a:t>
            </a:r>
            <a:r>
              <a:rPr lang="en" sz="1800" dirty="0"/>
              <a:t>the error of time-critical collision de- tection. In 8th International Fall Workshop Vision, Modeling, and Visualization (VMV) (University München, Germany, Nov.19–21 2003).</a:t>
            </a:r>
          </a:p>
          <a:p>
            <a:pPr marL="457200" lvl="0" indent="-419100" rtl="0">
              <a:buClr>
                <a:schemeClr val="dk1"/>
              </a:buClr>
              <a:buSzPct val="277777"/>
              <a:buFont typeface="Arial"/>
              <a:buChar char="•"/>
            </a:pPr>
            <a:r>
              <a:rPr lang="en" sz="1800" dirty="0"/>
              <a:t>Teschner, M., Kimmerle, S., Heidelberger, B., Zachmann, G., Raghupathi, L., &amp; Fuhrmann, A. (2005). Collision Detection for Deformable Objects, xx(x).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Questions?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algn="l" rtl="0">
              <a:buNone/>
            </a:pPr>
            <a:r>
              <a:rPr lang="en"/>
              <a:t>
</a:t>
            </a:r>
          </a:p>
          <a:p>
            <a:endParaRPr/>
          </a:p>
          <a:p>
            <a:pPr algn="ctr">
              <a:buNone/>
            </a:pPr>
            <a:r>
              <a:rPr lang="en"/>
              <a:t>Thank you!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Bounding Volume Hierarchies for Deformable Models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49758" y="1929149"/>
            <a:ext cx="3393364" cy="2943043"/>
            <a:chOff x="649758" y="1929150"/>
            <a:chExt cx="2633186" cy="154358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790482" y="2410180"/>
              <a:ext cx="907111" cy="68677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2241859" y="2604550"/>
              <a:ext cx="738648" cy="72564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269955" y="2604550"/>
              <a:ext cx="1140368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649758" y="2267644"/>
              <a:ext cx="1240393" cy="1062552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042551" y="2410180"/>
              <a:ext cx="1240393" cy="1062552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269955" y="2074862"/>
              <a:ext cx="1240393" cy="1062552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49758" y="1929150"/>
              <a:ext cx="1726075" cy="1543582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Oval 18"/>
          <p:cNvSpPr/>
          <p:nvPr/>
        </p:nvSpPr>
        <p:spPr>
          <a:xfrm>
            <a:off x="7055092" y="2846297"/>
            <a:ext cx="1631708" cy="2025895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222906" y="2574533"/>
            <a:ext cx="1631708" cy="2025895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038761" y="2206969"/>
            <a:ext cx="1631708" cy="2025895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222906" y="1929150"/>
            <a:ext cx="2270611" cy="2943042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4783112" y="2622251"/>
            <a:ext cx="1948749" cy="5625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6918707" y="2680912"/>
            <a:ext cx="1748659" cy="2451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222906" y="2085227"/>
            <a:ext cx="1237942" cy="76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ight Arrow 26"/>
          <p:cNvSpPr/>
          <p:nvPr/>
        </p:nvSpPr>
        <p:spPr>
          <a:xfrm>
            <a:off x="4043122" y="3016798"/>
            <a:ext cx="1023739" cy="66101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Updating Bounding Volume Hierarchies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Similar to building the hierarchy, updates can be done top down or bottom up.</a:t>
            </a:r>
          </a:p>
          <a:p>
            <a:pPr lvl="1"/>
            <a:r>
              <a:rPr lang="en-US" dirty="0" smtClean="0"/>
              <a:t>If the collision detection uses mostly the top portions of the tree, then top down is most efficient.</a:t>
            </a:r>
          </a:p>
          <a:p>
            <a:pPr lvl="1"/>
            <a:r>
              <a:rPr lang="en-US" dirty="0" smtClean="0"/>
              <a:t>However, if the collision detection uses the lower levels of the tree more often, then bottom up is more efficient</a:t>
            </a:r>
          </a:p>
          <a:p>
            <a:r>
              <a:rPr lang="en-US" dirty="0" smtClean="0"/>
              <a:t>A hybrid method developed by Larsson and </a:t>
            </a:r>
            <a:r>
              <a:rPr lang="en-US" dirty="0" err="1" smtClean="0"/>
              <a:t>Akenine-Möller</a:t>
            </a:r>
            <a:r>
              <a:rPr lang="en-US" dirty="0" smtClean="0"/>
              <a:t> which updates the top of trees top down and lazily updates the bottom of the trees as needed.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Bounding Volume Hierarchies for Deformable Models</a:t>
            </a:r>
          </a:p>
        </p:txBody>
      </p:sp>
      <p:sp>
        <p:nvSpPr>
          <p:cNvPr id="30" name="Shape 30"/>
          <p:cNvSpPr/>
          <p:nvPr/>
        </p:nvSpPr>
        <p:spPr>
          <a:xfrm>
            <a:off x="2760208" y="2151021"/>
            <a:ext cx="4061766" cy="440997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4" name="TextBox 3"/>
          <p:cNvSpPr txBox="1"/>
          <p:nvPr/>
        </p:nvSpPr>
        <p:spPr>
          <a:xfrm>
            <a:off x="712730" y="1417637"/>
            <a:ext cx="7593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 smtClean="0"/>
              <a:t> Just as with rigid bodies, 4- and 8-trees are more efficient.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Special Cases for Updating Hierarchies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the deformation is bounded, simply make the bounding volumes that much bigger so there is no need to update it.</a:t>
            </a:r>
          </a:p>
          <a:p>
            <a:r>
              <a:rPr lang="en-US" dirty="0" smtClean="0"/>
              <a:t>If the deformation is defined by a simple transformation such as: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We can define parameters applied to the BVH in terms of U and </a:t>
            </a:r>
            <a:r>
              <a:rPr lang="en-US" dirty="0" err="1" smtClean="0"/>
              <a:t>q</a:t>
            </a:r>
            <a:r>
              <a:rPr lang="en-US" dirty="0" smtClean="0"/>
              <a:t> so that the update is simpler.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476500" y="4297184"/>
            <a:ext cx="1927295" cy="571500"/>
            <a:chOff x="2476500" y="4011434"/>
            <a:chExt cx="1927295" cy="571500"/>
          </a:xfrm>
        </p:grpSpPr>
        <p:pic>
          <p:nvPicPr>
            <p:cNvPr id="5" name="Picture 4" descr="Screen shot 2012-10-30 at 3.53.49 PM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7995" y="4125734"/>
              <a:ext cx="685800" cy="457200"/>
            </a:xfrm>
            <a:prstGeom prst="rect">
              <a:avLst/>
            </a:prstGeom>
          </p:spPr>
        </p:pic>
        <p:pic>
          <p:nvPicPr>
            <p:cNvPr id="4" name="Picture 3" descr="Screen shot 2012-10-30 at 3.53.44 PM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76500" y="4011434"/>
              <a:ext cx="1397000" cy="5715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440147" y="2281276"/>
            <a:ext cx="1927295" cy="571500"/>
            <a:chOff x="2476500" y="4011434"/>
            <a:chExt cx="1927295" cy="571500"/>
          </a:xfrm>
        </p:grpSpPr>
        <p:pic>
          <p:nvPicPr>
            <p:cNvPr id="5" name="Picture 4" descr="Screen shot 2012-10-30 at 3.53.49 PM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7995" y="4125734"/>
              <a:ext cx="685800" cy="457200"/>
            </a:xfrm>
            <a:prstGeom prst="rect">
              <a:avLst/>
            </a:prstGeom>
          </p:spPr>
        </p:pic>
        <p:pic>
          <p:nvPicPr>
            <p:cNvPr id="6" name="Picture 5" descr="Screen shot 2012-10-30 at 3.53.44 PM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76500" y="4011434"/>
              <a:ext cx="1397000" cy="5715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Updating for Simple Deformation</a:t>
            </a:r>
            <a:endParaRPr lang="en-US" dirty="0"/>
          </a:p>
        </p:txBody>
      </p:sp>
      <p:pic>
        <p:nvPicPr>
          <p:cNvPr id="7" name="Picture 6" descr="Screen shot 2012-10-30 at 3.58.05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4324" y="4597736"/>
            <a:ext cx="1752600" cy="508000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3284127" y="5362255"/>
            <a:ext cx="2449923" cy="637580"/>
            <a:chOff x="3409950" y="5040946"/>
            <a:chExt cx="2449923" cy="637580"/>
          </a:xfrm>
        </p:grpSpPr>
        <p:pic>
          <p:nvPicPr>
            <p:cNvPr id="8" name="Picture 7" descr="Screen shot 2012-10-30 at 3.58.23 PM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409950" y="5105736"/>
              <a:ext cx="2324100" cy="508000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/>
          </p:nvSpPr>
          <p:spPr>
            <a:xfrm>
              <a:off x="4435426" y="5548946"/>
              <a:ext cx="492431" cy="1295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67442" y="5040946"/>
              <a:ext cx="492431" cy="1295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we assume the deformation is defined by: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and that we are using spheres as our bounding volume with centers </a:t>
            </a:r>
            <a:r>
              <a:rPr lang="en-US" dirty="0" err="1" smtClean="0"/>
              <a:t>c</a:t>
            </a:r>
            <a:r>
              <a:rPr lang="en-US" dirty="0" smtClean="0"/>
              <a:t> and radius </a:t>
            </a:r>
            <a:r>
              <a:rPr lang="en-US" dirty="0" err="1" smtClean="0"/>
              <a:t>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update becomes: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617954"/>
            <a:ext cx="8229600" cy="738633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-US" dirty="0" smtClean="0"/>
              <a:t>But there is a problem…</a:t>
            </a:r>
            <a:endParaRPr lang="en" dirty="0"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6463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-US" dirty="0" smtClean="0"/>
              <a:t>It still</a:t>
            </a:r>
            <a:r>
              <a:rPr lang="en" dirty="0" smtClean="0"/>
              <a:t> </a:t>
            </a:r>
            <a:r>
              <a:rPr lang="en" dirty="0"/>
              <a:t>takes too </a:t>
            </a:r>
            <a:r>
              <a:rPr lang="en" dirty="0" smtClean="0"/>
              <a:t>long</a:t>
            </a:r>
            <a:r>
              <a:rPr lang="en-US" dirty="0" smtClean="0"/>
              <a:t> for interactive systems</a:t>
            </a:r>
            <a:r>
              <a:rPr lang="en" dirty="0" smtClean="0"/>
              <a:t>!</a:t>
            </a:r>
            <a:endParaRPr lang="en" dirty="0"/>
          </a:p>
        </p:txBody>
      </p:sp>
      <p:sp>
        <p:nvSpPr>
          <p:cNvPr id="37" name="Shape 37">
            <a:hlinkClick r:id="rId3"/>
          </p:cNvPr>
          <p:cNvSpPr/>
          <p:nvPr/>
        </p:nvSpPr>
        <p:spPr>
          <a:xfrm>
            <a:off x="457200" y="3491400"/>
            <a:ext cx="4100166" cy="3074493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38" name="Shape 38"/>
          <p:cNvSpPr/>
          <p:nvPr/>
        </p:nvSpPr>
        <p:spPr>
          <a:xfrm>
            <a:off x="4632300" y="3527068"/>
            <a:ext cx="4054499" cy="3038824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39" name="Shape 39"/>
          <p:cNvSpPr/>
          <p:nvPr/>
        </p:nvSpPr>
        <p:spPr>
          <a:xfrm>
            <a:off x="4644246" y="3539362"/>
            <a:ext cx="4042553" cy="302653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  <p:sp>
        <p:nvSpPr>
          <p:cNvPr id="40" name="Shape 40"/>
          <p:cNvSpPr/>
          <p:nvPr/>
        </p:nvSpPr>
        <p:spPr>
          <a:xfrm>
            <a:off x="4633019" y="3530352"/>
            <a:ext cx="4053779" cy="3035540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</p:sp>
      <p:sp>
        <p:nvSpPr>
          <p:cNvPr id="41" name="Shape 41"/>
          <p:cNvSpPr/>
          <p:nvPr/>
        </p:nvSpPr>
        <p:spPr>
          <a:xfrm>
            <a:off x="4644453" y="3539369"/>
            <a:ext cx="4042345" cy="3026523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</p:sp>
      <p:sp>
        <p:nvSpPr>
          <p:cNvPr id="42" name="Shape 42"/>
          <p:cNvSpPr/>
          <p:nvPr/>
        </p:nvSpPr>
        <p:spPr>
          <a:xfrm>
            <a:off x="4621105" y="3520955"/>
            <a:ext cx="4065694" cy="3044938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>
            <a:noFill/>
          </a:ln>
        </p:spPr>
      </p:sp>
      <p:sp>
        <p:nvSpPr>
          <p:cNvPr id="43" name="Shape 43"/>
          <p:cNvSpPr/>
          <p:nvPr/>
        </p:nvSpPr>
        <p:spPr>
          <a:xfrm>
            <a:off x="4650860" y="3544035"/>
            <a:ext cx="4035939" cy="3021858"/>
          </a:xfrm>
          <a:prstGeom prst="rect">
            <a:avLst/>
          </a:prstGeom>
          <a:blipFill>
            <a:blip r:embed="rId10"/>
            <a:stretch>
              <a:fillRect/>
            </a:stretch>
          </a:blipFill>
          <a:ln>
            <a:noFill/>
          </a:ln>
        </p:spPr>
      </p:sp>
      <p:sp>
        <p:nvSpPr>
          <p:cNvPr id="44" name="Shape 44"/>
          <p:cNvSpPr/>
          <p:nvPr/>
        </p:nvSpPr>
        <p:spPr>
          <a:xfrm>
            <a:off x="4626296" y="3525863"/>
            <a:ext cx="4060503" cy="3040029"/>
          </a:xfrm>
          <a:prstGeom prst="rect">
            <a:avLst/>
          </a:prstGeom>
          <a:blipFill>
            <a:blip r:embed="rId11"/>
            <a:stretch>
              <a:fillRect/>
            </a:stretch>
          </a:blipFill>
          <a:ln>
            <a:noFill/>
          </a:ln>
        </p:spPr>
      </p:sp>
      <p:sp>
        <p:nvSpPr>
          <p:cNvPr id="45" name="Shape 45"/>
          <p:cNvSpPr/>
          <p:nvPr/>
        </p:nvSpPr>
        <p:spPr>
          <a:xfrm>
            <a:off x="4632428" y="3529559"/>
            <a:ext cx="4054369" cy="3036333"/>
          </a:xfrm>
          <a:prstGeom prst="rect">
            <a:avLst/>
          </a:prstGeom>
          <a:blipFill>
            <a:blip r:embed="rId12"/>
            <a:stretch>
              <a:fillRect/>
            </a:stretch>
          </a:blipFill>
          <a:ln>
            <a:noFill/>
          </a:ln>
        </p:spPr>
      </p:sp>
      <p:sp>
        <p:nvSpPr>
          <p:cNvPr id="46" name="Shape 46"/>
          <p:cNvSpPr/>
          <p:nvPr/>
        </p:nvSpPr>
        <p:spPr>
          <a:xfrm>
            <a:off x="4620242" y="3520962"/>
            <a:ext cx="4066558" cy="3044931"/>
          </a:xfrm>
          <a:prstGeom prst="rect">
            <a:avLst/>
          </a:prstGeom>
          <a:blipFill>
            <a:blip r:embed="rId12"/>
            <a:stretch>
              <a:fillRect/>
            </a:stretch>
          </a:blipFill>
          <a:ln>
            <a:noFill/>
          </a:ln>
        </p:spPr>
      </p:sp>
      <p:sp>
        <p:nvSpPr>
          <p:cNvPr id="47" name="Shape 47"/>
          <p:cNvSpPr/>
          <p:nvPr/>
        </p:nvSpPr>
        <p:spPr>
          <a:xfrm>
            <a:off x="4621226" y="3520971"/>
            <a:ext cx="4065574" cy="3044921"/>
          </a:xfrm>
          <a:prstGeom prst="rect">
            <a:avLst/>
          </a:prstGeom>
          <a:blipFill>
            <a:blip r:embed="rId13"/>
            <a:stretch>
              <a:fillRect/>
            </a:stretch>
          </a:blipFill>
          <a:ln>
            <a:noFill/>
          </a:ln>
        </p:spPr>
      </p:sp>
      <p:sp>
        <p:nvSpPr>
          <p:cNvPr id="48" name="Shape 48"/>
          <p:cNvSpPr/>
          <p:nvPr/>
        </p:nvSpPr>
        <p:spPr>
          <a:xfrm>
            <a:off x="4618239" y="3520956"/>
            <a:ext cx="4068563" cy="3044938"/>
          </a:xfrm>
          <a:prstGeom prst="rect">
            <a:avLst/>
          </a:prstGeom>
          <a:blipFill>
            <a:blip r:embed="rId14"/>
            <a:stretch>
              <a:fillRect/>
            </a:stretch>
          </a:blipFill>
          <a:ln>
            <a:noFill/>
          </a:ln>
        </p:spPr>
      </p:sp>
      <p:sp>
        <p:nvSpPr>
          <p:cNvPr id="49" name="Shape 49"/>
          <p:cNvSpPr/>
          <p:nvPr/>
        </p:nvSpPr>
        <p:spPr>
          <a:xfrm>
            <a:off x="4633025" y="3532190"/>
            <a:ext cx="4053775" cy="3033704"/>
          </a:xfrm>
          <a:prstGeom prst="rect">
            <a:avLst/>
          </a:prstGeom>
          <a:blipFill>
            <a:blip r:embed="rId1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740559"/>
            <a:ext cx="8229600" cy="677078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sz="3200" dirty="0"/>
              <a:t>Optimizing: what do we care about?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3570178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In real-time systems such as games or virtual reality, most of the time we only care that the result "looks right".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And we want it fast</a:t>
            </a:r>
            <a:r>
              <a:rPr lang="en" dirty="0" smtClean="0"/>
              <a:t>!</a:t>
            </a:r>
            <a:endParaRPr lang="en-US" dirty="0" smtClean="0"/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-US" dirty="0" smtClean="0"/>
              <a:t>We could give collision detection a certain amount of time to run per frame… but what happens if it is interrupted in the middle?</a:t>
            </a:r>
            <a:endParaRPr lang="en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1433</TotalTime>
  <Words>1255</Words>
  <Application>Microsoft Macintosh PowerPoint</Application>
  <PresentationFormat>On-screen Show (4:3)</PresentationFormat>
  <Paragraphs>120</Paragraphs>
  <Slides>25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Collision Detection for Deformable Models (II)</vt:lpstr>
      <vt:lpstr>Bounding Volume Hierarchies</vt:lpstr>
      <vt:lpstr>Bounding Volume Hierarchies for Deformable Models</vt:lpstr>
      <vt:lpstr>Updating Bounding Volume Hierarchies</vt:lpstr>
      <vt:lpstr>Bounding Volume Hierarchies for Deformable Models</vt:lpstr>
      <vt:lpstr>Special Cases for Updating Hierarchies</vt:lpstr>
      <vt:lpstr>Example of Updating for Simple Deformation</vt:lpstr>
      <vt:lpstr>But there is a problem…</vt:lpstr>
      <vt:lpstr>Optimizing: what do we care about?</vt:lpstr>
      <vt:lpstr>Limiting Collision Detection Time</vt:lpstr>
      <vt:lpstr>Basic Stochastic Collision Detection</vt:lpstr>
      <vt:lpstr>Improving on Randomness</vt:lpstr>
      <vt:lpstr>Temporal Coherence with Active Pairs</vt:lpstr>
      <vt:lpstr>Biased Pair Generation</vt:lpstr>
      <vt:lpstr>Hierarchically Accelerated Stochastic Collision Detection</vt:lpstr>
      <vt:lpstr>Hierarchically Accelerated Stochastic Collision Detection (pseudocode)</vt:lpstr>
      <vt:lpstr>Results from Kimmerle</vt:lpstr>
      <vt:lpstr>Results from Kimmerle</vt:lpstr>
      <vt:lpstr>Another Approach: Using Probability</vt:lpstr>
      <vt:lpstr>ADB-tree Collision Algorithm</vt:lpstr>
      <vt:lpstr>Another Approach: Using Probability</vt:lpstr>
      <vt:lpstr>Analysis of ADB Collision Detection</vt:lpstr>
      <vt:lpstr>Analysis of ADB Collision Detection</vt:lpstr>
      <vt:lpstr>References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Collision Detection for Deformable Models (II)</dc:title>
  <cp:lastModifiedBy>Dinesh Manocha</cp:lastModifiedBy>
  <cp:revision>79</cp:revision>
  <dcterms:created xsi:type="dcterms:W3CDTF">2012-10-30T19:24:56Z</dcterms:created>
  <dcterms:modified xsi:type="dcterms:W3CDTF">2012-11-01T18:25:08Z</dcterms:modified>
</cp:coreProperties>
</file>