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0" r:id="rId1"/>
  </p:sldMasterIdLst>
  <p:notesMasterIdLst>
    <p:notesMasterId r:id="rId34"/>
  </p:notesMasterIdLst>
  <p:handoutMasterIdLst>
    <p:handoutMasterId r:id="rId35"/>
  </p:handoutMasterIdLst>
  <p:sldIdLst>
    <p:sldId id="256" r:id="rId2"/>
    <p:sldId id="257" r:id="rId3"/>
    <p:sldId id="287" r:id="rId4"/>
    <p:sldId id="288" r:id="rId5"/>
    <p:sldId id="289" r:id="rId6"/>
    <p:sldId id="290" r:id="rId7"/>
    <p:sldId id="310" r:id="rId8"/>
    <p:sldId id="292" r:id="rId9"/>
    <p:sldId id="293" r:id="rId10"/>
    <p:sldId id="294" r:id="rId11"/>
    <p:sldId id="295" r:id="rId12"/>
    <p:sldId id="311" r:id="rId13"/>
    <p:sldId id="296" r:id="rId14"/>
    <p:sldId id="297" r:id="rId15"/>
    <p:sldId id="298" r:id="rId16"/>
    <p:sldId id="299" r:id="rId17"/>
    <p:sldId id="300" r:id="rId18"/>
    <p:sldId id="302" r:id="rId19"/>
    <p:sldId id="303" r:id="rId20"/>
    <p:sldId id="304" r:id="rId21"/>
    <p:sldId id="305" r:id="rId22"/>
    <p:sldId id="306" r:id="rId23"/>
    <p:sldId id="309" r:id="rId24"/>
    <p:sldId id="308" r:id="rId25"/>
    <p:sldId id="312" r:id="rId26"/>
    <p:sldId id="313" r:id="rId27"/>
    <p:sldId id="315" r:id="rId28"/>
    <p:sldId id="316" r:id="rId29"/>
    <p:sldId id="319" r:id="rId30"/>
    <p:sldId id="320" r:id="rId31"/>
    <p:sldId id="301" r:id="rId32"/>
    <p:sldId id="31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33"/>
    <p:restoredTop sz="86435"/>
  </p:normalViewPr>
  <p:slideViewPr>
    <p:cSldViewPr snapToGrid="0" snapToObjects="1">
      <p:cViewPr varScale="1">
        <p:scale>
          <a:sx n="84" d="100"/>
          <a:sy n="84" d="100"/>
        </p:scale>
        <p:origin x="1016" y="184"/>
      </p:cViewPr>
      <p:guideLst/>
    </p:cSldViewPr>
  </p:slideViewPr>
  <p:outlineViewPr>
    <p:cViewPr>
      <p:scale>
        <a:sx n="33" d="100"/>
        <a:sy n="33" d="100"/>
      </p:scale>
      <p:origin x="0" y="-27832"/>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3BA2D3-80E6-1042-9EB5-2B48AC11BA7A}" type="datetimeFigureOut">
              <a:rPr lang="en-US" smtClean="0"/>
              <a:t>11/11/16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2505F9-E6A2-E045-AC25-4A0647AB9B25}" type="slidenum">
              <a:rPr lang="en-US" smtClean="0"/>
              <a:t>‹#›</a:t>
            </a:fld>
            <a:endParaRPr lang="en-US"/>
          </a:p>
        </p:txBody>
      </p:sp>
    </p:spTree>
    <p:extLst>
      <p:ext uri="{BB962C8B-B14F-4D97-AF65-F5344CB8AC3E}">
        <p14:creationId xmlns:p14="http://schemas.microsoft.com/office/powerpoint/2010/main" val="1892100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7E47D-5F91-1846-9C94-9B4F29AD1FE4}" type="datetimeFigureOut">
              <a:rPr lang="en-US" smtClean="0"/>
              <a:t>11/11/16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D4918-CA8D-1F49-83E4-CDC0F4471057}" type="slidenum">
              <a:rPr lang="en-US" smtClean="0"/>
              <a:t>‹#›</a:t>
            </a:fld>
            <a:endParaRPr lang="en-US"/>
          </a:p>
        </p:txBody>
      </p:sp>
    </p:spTree>
    <p:extLst>
      <p:ext uri="{BB962C8B-B14F-4D97-AF65-F5344CB8AC3E}">
        <p14:creationId xmlns:p14="http://schemas.microsoft.com/office/powerpoint/2010/main" val="1106500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1</a:t>
            </a:fld>
            <a:endParaRPr lang="en-US"/>
          </a:p>
        </p:txBody>
      </p:sp>
    </p:spTree>
    <p:extLst>
      <p:ext uri="{BB962C8B-B14F-4D97-AF65-F5344CB8AC3E}">
        <p14:creationId xmlns:p14="http://schemas.microsoft.com/office/powerpoint/2010/main" val="189569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21</a:t>
            </a:fld>
            <a:endParaRPr lang="en-US"/>
          </a:p>
        </p:txBody>
      </p:sp>
    </p:spTree>
    <p:extLst>
      <p:ext uri="{BB962C8B-B14F-4D97-AF65-F5344CB8AC3E}">
        <p14:creationId xmlns:p14="http://schemas.microsoft.com/office/powerpoint/2010/main" val="2131035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Linear</a:t>
            </a:r>
            <a:r>
              <a:rPr lang="zh-CN" altLang="en-US" dirty="0" smtClean="0"/>
              <a:t> </a:t>
            </a:r>
            <a:r>
              <a:rPr lang="en-US" dirty="0" smtClean="0"/>
              <a:t>we can accumulate local stiffness tensors</a:t>
            </a:r>
            <a:r>
              <a:rPr lang="zh-CN" altLang="en-US" dirty="0" smtClean="0"/>
              <a:t> </a:t>
            </a:r>
            <a:r>
              <a:rPr lang="en-US" dirty="0" smtClean="0"/>
              <a:t>on vertices and edges of the mesh the </a:t>
            </a:r>
            <a:r>
              <a:rPr lang="en-US" dirty="0" err="1" smtClean="0"/>
              <a:t>corre</a:t>
            </a:r>
            <a:r>
              <a:rPr lang="en-US" dirty="0" smtClean="0"/>
              <a:t>- </a:t>
            </a:r>
            <a:r>
              <a:rPr lang="en-US" dirty="0" err="1" smtClean="0"/>
              <a:t>sponding</a:t>
            </a:r>
            <a:r>
              <a:rPr lang="en-US" dirty="0" smtClean="0"/>
              <a:t> contributions to the global stiffness tensors</a:t>
            </a:r>
          </a:p>
          <a:p>
            <a:r>
              <a:rPr lang="en-US" dirty="0" smtClean="0"/>
              <a:t>These stiffness tensors are computed when creating the mesh and are stored for each vertex and edge of the mesh.</a:t>
            </a:r>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24</a:t>
            </a:fld>
            <a:endParaRPr lang="en-US"/>
          </a:p>
        </p:txBody>
      </p:sp>
    </p:spTree>
    <p:extLst>
      <p:ext uri="{BB962C8B-B14F-4D97-AF65-F5344CB8AC3E}">
        <p14:creationId xmlns:p14="http://schemas.microsoft.com/office/powerpoint/2010/main" val="691201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rPr>
              <a:t>penalize volume variation by applying to each vertex of the tetra </a:t>
            </a:r>
            <a:r>
              <a:rPr lang="en-US" sz="1200" dirty="0" err="1" smtClean="0">
                <a:effectLst/>
              </a:rPr>
              <a:t>hedron</a:t>
            </a:r>
            <a:r>
              <a:rPr lang="en-US" sz="1200" dirty="0" smtClean="0">
                <a:effectLst/>
              </a:rPr>
              <a:t> a force directed along the normal of the opposite face </a:t>
            </a:r>
            <a:r>
              <a:rPr lang="en-US" sz="1200" kern="1200" dirty="0" smtClean="0">
                <a:solidFill>
                  <a:schemeClr val="tx1"/>
                </a:solidFill>
                <a:effectLst/>
                <a:latin typeface="+mn-lt"/>
                <a:ea typeface="+mn-ea"/>
                <a:cs typeface="+mn-cs"/>
              </a:rPr>
              <a:t>Np </a:t>
            </a:r>
            <a:endParaRPr lang="en-US" dirty="0" smtClean="0"/>
          </a:p>
          <a:p>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25</a:t>
            </a:fld>
            <a:endParaRPr lang="en-US"/>
          </a:p>
        </p:txBody>
      </p:sp>
    </p:spTree>
    <p:extLst>
      <p:ext uri="{BB962C8B-B14F-4D97-AF65-F5344CB8AC3E}">
        <p14:creationId xmlns:p14="http://schemas.microsoft.com/office/powerpoint/2010/main" val="1917448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4</a:t>
            </a:fld>
            <a:endParaRPr lang="en-US"/>
          </a:p>
        </p:txBody>
      </p:sp>
    </p:spTree>
    <p:extLst>
      <p:ext uri="{BB962C8B-B14F-4D97-AF65-F5344CB8AC3E}">
        <p14:creationId xmlns:p14="http://schemas.microsoft.com/office/powerpoint/2010/main" val="480195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a0 </a:t>
            </a:r>
            <a:r>
              <a:rPr lang="en-US" sz="1200" dirty="0" smtClean="0">
                <a:effectLst/>
              </a:rPr>
              <a:t>along which the material sti</a:t>
            </a:r>
            <a:r>
              <a:rPr lang="en-US" altLang="zh-CN" sz="1200" dirty="0" smtClean="0">
                <a:effectLst/>
              </a:rPr>
              <a:t>ff</a:t>
            </a:r>
            <a:r>
              <a:rPr lang="en-US" sz="1200" dirty="0" smtClean="0">
                <a:effectLst/>
              </a:rPr>
              <a:t>ness di</a:t>
            </a:r>
            <a:r>
              <a:rPr lang="en-US" altLang="zh-CN" sz="1200" dirty="0" smtClean="0">
                <a:effectLst/>
              </a:rPr>
              <a:t>ff</a:t>
            </a:r>
            <a:r>
              <a:rPr lang="en-US" sz="1200" dirty="0" smtClean="0">
                <a:effectLst/>
              </a:rPr>
              <a:t>ers from the sti</a:t>
            </a:r>
            <a:r>
              <a:rPr lang="en-US" altLang="zh-CN" sz="1200" dirty="0" smtClean="0">
                <a:effectLst/>
              </a:rPr>
              <a:t>ff</a:t>
            </a:r>
            <a:r>
              <a:rPr lang="en-US" sz="1200" dirty="0" smtClean="0">
                <a:effectLst/>
              </a:rPr>
              <a:t>ness in the orthogonal plane.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rPr>
              <a:t>a corrective term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I4</a:t>
            </a:r>
            <a:r>
              <a:rPr lang="zh-CN" altLang="en-US" dirty="0" smtClean="0"/>
              <a:t> </a:t>
            </a:r>
            <a:r>
              <a:rPr lang="en-US" altLang="zh-CN" dirty="0" smtClean="0"/>
              <a:t>I5</a:t>
            </a:r>
            <a:r>
              <a:rPr lang="zh-CN" altLang="en-US" dirty="0" smtClean="0"/>
              <a:t> </a:t>
            </a:r>
            <a:r>
              <a:rPr lang="en-US" altLang="zh-CN" dirty="0" smtClean="0"/>
              <a:t>Amount</a:t>
            </a:r>
            <a:r>
              <a:rPr lang="zh-CN" altLang="en-US" dirty="0" smtClean="0"/>
              <a:t> </a:t>
            </a:r>
            <a:r>
              <a:rPr lang="en-US" altLang="zh-CN" dirty="0" smtClean="0"/>
              <a:t>of</a:t>
            </a:r>
            <a:r>
              <a:rPr lang="zh-CN" altLang="en-US" dirty="0" smtClean="0"/>
              <a:t> </a:t>
            </a:r>
            <a:r>
              <a:rPr lang="en-US" altLang="zh-CN" dirty="0" smtClean="0"/>
              <a:t>stretch</a:t>
            </a:r>
            <a:r>
              <a:rPr lang="zh-CN" altLang="en-US" baseline="0" dirty="0" smtClean="0"/>
              <a:t> </a:t>
            </a:r>
            <a:r>
              <a:rPr lang="en-US" altLang="zh-CN" baseline="0" dirty="0" smtClean="0"/>
              <a:t>in</a:t>
            </a:r>
            <a:r>
              <a:rPr lang="zh-CN" altLang="en-US" baseline="0" dirty="0" smtClean="0"/>
              <a:t> </a:t>
            </a:r>
            <a:r>
              <a:rPr lang="en-US" altLang="zh-CN" baseline="0" dirty="0" smtClean="0"/>
              <a:t>a0</a:t>
            </a:r>
            <a:endParaRPr lang="en-US" dirty="0" smtClean="0"/>
          </a:p>
          <a:p>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7</a:t>
            </a:fld>
            <a:endParaRPr lang="en-US"/>
          </a:p>
        </p:txBody>
      </p:sp>
    </p:spTree>
    <p:extLst>
      <p:ext uri="{BB962C8B-B14F-4D97-AF65-F5344CB8AC3E}">
        <p14:creationId xmlns:p14="http://schemas.microsoft.com/office/powerpoint/2010/main" val="83497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10</a:t>
            </a:fld>
            <a:endParaRPr lang="en-US"/>
          </a:p>
        </p:txBody>
      </p:sp>
    </p:spTree>
    <p:extLst>
      <p:ext uri="{BB962C8B-B14F-4D97-AF65-F5344CB8AC3E}">
        <p14:creationId xmlns:p14="http://schemas.microsoft.com/office/powerpoint/2010/main" val="1956126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rPr>
              <a:t>the global </a:t>
            </a:r>
            <a:r>
              <a:rPr lang="en-US" sz="1200" dirty="0" err="1" smtClean="0">
                <a:effectLst/>
              </a:rPr>
              <a:t>sti</a:t>
            </a:r>
            <a:r>
              <a:rPr lang="en-US" sz="1200" dirty="0" smtClean="0">
                <a:effectLst/>
              </a:rPr>
              <a:t> ness matrix </a:t>
            </a:r>
            <a:r>
              <a:rPr lang="en-US" sz="1200" kern="1200" dirty="0" smtClean="0">
                <a:solidFill>
                  <a:schemeClr val="tx1"/>
                </a:solidFill>
                <a:effectLst/>
                <a:latin typeface="+mn-lt"/>
                <a:ea typeface="+mn-ea"/>
                <a:cs typeface="+mn-cs"/>
              </a:rPr>
              <a:t>K </a:t>
            </a:r>
            <a:r>
              <a:rPr lang="en-US" sz="1200" dirty="0" smtClean="0">
                <a:effectLst/>
              </a:rPr>
              <a:t>is </a:t>
            </a:r>
            <a:r>
              <a:rPr lang="en-US" sz="1200" dirty="0" err="1" smtClean="0">
                <a:effectLst/>
              </a:rPr>
              <a:t>assem</a:t>
            </a:r>
            <a:r>
              <a:rPr lang="en-US" sz="1200" dirty="0" smtClean="0">
                <a:effectLst/>
              </a:rPr>
              <a:t>- bled as the sum of local isotropic and anisotropic </a:t>
            </a:r>
            <a:r>
              <a:rPr lang="en-US" sz="1200" dirty="0" err="1" smtClean="0">
                <a:effectLst/>
              </a:rPr>
              <a:t>sti</a:t>
            </a:r>
            <a:r>
              <a:rPr lang="en-US" sz="1200" dirty="0" smtClean="0">
                <a:effectLst/>
              </a:rPr>
              <a:t> ness matrices : </a:t>
            </a:r>
            <a:endParaRPr lang="en-US" dirty="0" smtClean="0"/>
          </a:p>
        </p:txBody>
      </p:sp>
      <p:sp>
        <p:nvSpPr>
          <p:cNvPr id="4" name="Slide Number Placeholder 3"/>
          <p:cNvSpPr>
            <a:spLocks noGrp="1"/>
          </p:cNvSpPr>
          <p:nvPr>
            <p:ph type="sldNum" sz="quarter" idx="10"/>
          </p:nvPr>
        </p:nvSpPr>
        <p:spPr/>
        <p:txBody>
          <a:bodyPr/>
          <a:lstStyle/>
          <a:p>
            <a:fld id="{AF2D4918-CA8D-1F49-83E4-CDC0F4471057}" type="slidenum">
              <a:rPr lang="en-US" smtClean="0"/>
              <a:t>12</a:t>
            </a:fld>
            <a:endParaRPr lang="en-US"/>
          </a:p>
        </p:txBody>
      </p:sp>
    </p:spTree>
    <p:extLst>
      <p:ext uri="{BB962C8B-B14F-4D97-AF65-F5344CB8AC3E}">
        <p14:creationId xmlns:p14="http://schemas.microsoft.com/office/powerpoint/2010/main" val="31383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Q</a:t>
            </a:r>
            <a:r>
              <a:rPr lang="en-US" dirty="0" smtClean="0"/>
              <a:t>uasi-static</a:t>
            </a:r>
            <a:r>
              <a:rPr lang="zh-CN" altLang="en-US" dirty="0" smtClean="0"/>
              <a:t> </a:t>
            </a:r>
            <a:r>
              <a:rPr lang="en-US" altLang="zh-CN" dirty="0" smtClean="0"/>
              <a:t>Pre-compute</a:t>
            </a:r>
            <a:r>
              <a:rPr lang="zh-CN" altLang="en-US" dirty="0" smtClean="0"/>
              <a:t>： </a:t>
            </a:r>
            <a:r>
              <a:rPr lang="en-US" sz="1200" kern="1200" dirty="0" smtClean="0">
                <a:solidFill>
                  <a:schemeClr val="tx1"/>
                </a:solidFill>
                <a:effectLst/>
                <a:latin typeface="+mn-lt"/>
                <a:ea typeface="+mn-ea"/>
                <a:cs typeface="+mn-cs"/>
              </a:rPr>
              <a:t>the computation complexity during the simulation is proportional to the cube of the number of imposed displacements.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Interaction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surrounding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tissue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translated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modified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bond</a:t>
            </a:r>
            <a:r>
              <a:rPr lang="zh-CN" altLang="en-US" sz="1200" kern="1200" baseline="0" dirty="0" smtClean="0">
                <a:solidFill>
                  <a:schemeClr val="tx1"/>
                </a:solidFill>
                <a:effectLst/>
                <a:latin typeface="+mn-lt"/>
                <a:ea typeface="+mn-ea"/>
                <a:cs typeface="+mn-cs"/>
              </a:rPr>
              <a:t> </a:t>
            </a:r>
            <a:r>
              <a:rPr lang="en-US" altLang="zh-CN" sz="1200" kern="1200" baseline="0" dirty="0" err="1" smtClean="0">
                <a:solidFill>
                  <a:schemeClr val="tx1"/>
                </a:solidFill>
                <a:effectLst/>
                <a:latin typeface="+mn-lt"/>
                <a:ea typeface="+mn-ea"/>
                <a:cs typeface="+mn-cs"/>
              </a:rPr>
              <a:t>cond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only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surface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nodes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14</a:t>
            </a:fld>
            <a:endParaRPr lang="en-US"/>
          </a:p>
        </p:txBody>
      </p:sp>
    </p:spTree>
    <p:extLst>
      <p:ext uri="{BB962C8B-B14F-4D97-AF65-F5344CB8AC3E}">
        <p14:creationId xmlns:p14="http://schemas.microsoft.com/office/powerpoint/2010/main" val="152787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Spring-mass systems constitute a discrete representation of an object and their behavior strongly depends on the topology of the spring network. Adding or removing a spring may change the elastic behavior of the whole system drastically. Conversely,  </a:t>
            </a:r>
            <a:r>
              <a:rPr lang="en-US" altLang="zh-CN" dirty="0" smtClean="0"/>
              <a:t>fi</a:t>
            </a:r>
            <a:r>
              <a:rPr lang="en-US" dirty="0" smtClean="0"/>
              <a:t>nite element model is a continuous representation of the object and its behavior is independent of the mesh topology (it mostly depends on the mesh resolution). This is an advantage when mesh cutting is performed since it produces continuous and natural deformations.</a:t>
            </a:r>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16</a:t>
            </a:fld>
            <a:endParaRPr lang="en-US"/>
          </a:p>
        </p:txBody>
      </p:sp>
    </p:spTree>
    <p:extLst>
      <p:ext uri="{BB962C8B-B14F-4D97-AF65-F5344CB8AC3E}">
        <p14:creationId xmlns:p14="http://schemas.microsoft.com/office/powerpoint/2010/main" val="88598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charset="0"/>
                <a:ea typeface="Times New Roman" charset="0"/>
                <a:cs typeface="Times New Roman" charset="0"/>
              </a:rPr>
              <a:t>bottom face </a:t>
            </a:r>
            <a:r>
              <a:rPr lang="en-US" altLang="zh-CN" dirty="0" smtClean="0">
                <a:latin typeface="Times New Roman" charset="0"/>
                <a:ea typeface="Times New Roman" charset="0"/>
                <a:cs typeface="Times New Roman" charset="0"/>
              </a:rPr>
              <a:t>fi</a:t>
            </a:r>
            <a:r>
              <a:rPr lang="en-US" dirty="0" smtClean="0">
                <a:latin typeface="Times New Roman" charset="0"/>
                <a:ea typeface="Times New Roman" charset="0"/>
                <a:cs typeface="Times New Roman" charset="0"/>
              </a:rPr>
              <a:t>xed while a force is being applied at the central top vertex </a:t>
            </a:r>
            <a:r>
              <a:rPr lang="en-US" sz="1200" dirty="0" smtClean="0">
                <a:effectLst/>
              </a:rPr>
              <a:t>The arrows correspond to the trajectories of some vertices : because of the linear elastic hypothesis, these trajectories are straight lines. </a:t>
            </a: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charset="0"/>
              <a:ea typeface="Times New Roman"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19</a:t>
            </a:fld>
            <a:endParaRPr lang="en-US"/>
          </a:p>
        </p:txBody>
      </p:sp>
    </p:spTree>
    <p:extLst>
      <p:ext uri="{BB962C8B-B14F-4D97-AF65-F5344CB8AC3E}">
        <p14:creationId xmlns:p14="http://schemas.microsoft.com/office/powerpoint/2010/main" val="279901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D4918-CA8D-1F49-83E4-CDC0F4471057}" type="slidenum">
              <a:rPr lang="en-US" smtClean="0"/>
              <a:t>20</a:t>
            </a:fld>
            <a:endParaRPr lang="en-US"/>
          </a:p>
        </p:txBody>
      </p:sp>
    </p:spTree>
    <p:extLst>
      <p:ext uri="{BB962C8B-B14F-4D97-AF65-F5344CB8AC3E}">
        <p14:creationId xmlns:p14="http://schemas.microsoft.com/office/powerpoint/2010/main" val="312630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11/11/16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059202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Times New Roman" charset="0"/>
          <a:ea typeface="Times New Roman" charset="0"/>
          <a:cs typeface="Times New Roman"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Times New Roman" charset="0"/>
          <a:ea typeface="Times New Roman" charset="0"/>
          <a:cs typeface="Times New Roman"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Times New Roman" charset="0"/>
          <a:ea typeface="Times New Roman" charset="0"/>
          <a:cs typeface="Times New Roman"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Times New Roman" charset="0"/>
          <a:ea typeface="Times New Roman" charset="0"/>
          <a:cs typeface="Times New Roman"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4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tLang="zh-CN" dirty="0" smtClean="0">
                <a:latin typeface="Times New Roman" charset="0"/>
                <a:ea typeface="Times New Roman" charset="0"/>
                <a:cs typeface="Times New Roman" charset="0"/>
              </a:rPr>
              <a:t>Simulation of Soft Tissue &amp; Surgical Applications</a:t>
            </a:r>
            <a:endParaRPr lang="en-US" dirty="0">
              <a:latin typeface="Times New Roman" charset="0"/>
              <a:ea typeface="Times New Roman" charset="0"/>
              <a:cs typeface="Times New Roman" charset="0"/>
            </a:endParaRPr>
          </a:p>
        </p:txBody>
      </p:sp>
      <p:sp>
        <p:nvSpPr>
          <p:cNvPr id="3" name="Subtitle 2"/>
          <p:cNvSpPr>
            <a:spLocks noGrp="1"/>
          </p:cNvSpPr>
          <p:nvPr>
            <p:ph type="subTitle" idx="1"/>
          </p:nvPr>
        </p:nvSpPr>
        <p:spPr>
          <a:xfrm>
            <a:off x="1524000" y="3948546"/>
            <a:ext cx="9144000" cy="1600200"/>
          </a:xfrm>
        </p:spPr>
        <p:txBody>
          <a:bodyPr>
            <a:normAutofit fontScale="70000" lnSpcReduction="20000"/>
          </a:bodyPr>
          <a:lstStyle/>
          <a:p>
            <a:endParaRPr lang="en-US" altLang="zh-CN" dirty="0" smtClean="0"/>
          </a:p>
          <a:p>
            <a:endParaRPr lang="en-US" altLang="zh-CN" dirty="0"/>
          </a:p>
          <a:p>
            <a:endParaRPr lang="en-US" altLang="zh-CN" dirty="0" smtClean="0"/>
          </a:p>
          <a:p>
            <a:pPr algn="r"/>
            <a:r>
              <a:rPr lang="en-US" altLang="zh-CN" sz="3000" dirty="0" err="1" smtClean="0">
                <a:latin typeface="Times New Roman" charset="0"/>
                <a:ea typeface="Times New Roman" charset="0"/>
                <a:cs typeface="Times New Roman" charset="0"/>
              </a:rPr>
              <a:t>Zhenlin</a:t>
            </a:r>
            <a:r>
              <a:rPr lang="zh-CN" altLang="en-US" sz="3000" dirty="0" smtClean="0">
                <a:latin typeface="Times New Roman" charset="0"/>
                <a:ea typeface="Times New Roman" charset="0"/>
                <a:cs typeface="Times New Roman" charset="0"/>
              </a:rPr>
              <a:t> </a:t>
            </a:r>
            <a:r>
              <a:rPr lang="en-US" altLang="zh-CN" sz="3000" dirty="0" smtClean="0">
                <a:latin typeface="Times New Roman" charset="0"/>
                <a:ea typeface="Times New Roman" charset="0"/>
                <a:cs typeface="Times New Roman" charset="0"/>
              </a:rPr>
              <a:t>Xu</a:t>
            </a:r>
          </a:p>
          <a:p>
            <a:pPr algn="r"/>
            <a:r>
              <a:rPr lang="en-US" altLang="zh-CN" sz="3000" dirty="0" smtClean="0"/>
              <a:t>11/11/16</a:t>
            </a:r>
            <a:endParaRPr lang="en-US" sz="3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68026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p:sp>
        <p:nvSpPr>
          <p:cNvPr id="3" name="Content Placeholder 2"/>
          <p:cNvSpPr>
            <a:spLocks noGrp="1"/>
          </p:cNvSpPr>
          <p:nvPr>
            <p:ph idx="1"/>
          </p:nvPr>
        </p:nvSpPr>
        <p:spPr/>
        <p:txBody>
          <a:bodyPr>
            <a:normAutofit/>
          </a:bodyPr>
          <a:lstStyle/>
          <a:p>
            <a:r>
              <a:rPr lang="en-US" altLang="zh-CN" dirty="0"/>
              <a:t>Computation</a:t>
            </a:r>
            <a:r>
              <a:rPr lang="zh-CN" altLang="en-US" dirty="0"/>
              <a:t> </a:t>
            </a:r>
            <a:r>
              <a:rPr lang="en-US" altLang="zh-CN" dirty="0"/>
              <a:t>of</a:t>
            </a:r>
            <a:r>
              <a:rPr lang="zh-CN" altLang="en-US" dirty="0"/>
              <a:t> </a:t>
            </a:r>
            <a:r>
              <a:rPr lang="en-US" altLang="zh-CN" dirty="0"/>
              <a:t>stiffness</a:t>
            </a:r>
            <a:r>
              <a:rPr lang="zh-CN" altLang="en-US" dirty="0"/>
              <a:t> </a:t>
            </a:r>
            <a:r>
              <a:rPr lang="en-US" altLang="zh-CN" dirty="0"/>
              <a:t>Matrix</a:t>
            </a:r>
            <a:r>
              <a:rPr lang="zh-CN" altLang="en-US" dirty="0"/>
              <a:t> </a:t>
            </a:r>
            <a:r>
              <a:rPr lang="en-US" altLang="zh-CN" dirty="0"/>
              <a:t>(isotropic</a:t>
            </a:r>
            <a:r>
              <a:rPr lang="zh-CN" altLang="en-US" dirty="0"/>
              <a:t> </a:t>
            </a:r>
            <a:r>
              <a:rPr lang="en-US" altLang="zh-CN" dirty="0"/>
              <a:t>case</a:t>
            </a:r>
            <a:r>
              <a:rPr lang="en-US" altLang="zh-CN" dirty="0" smtClean="0"/>
              <a:t>)</a:t>
            </a:r>
          </a:p>
          <a:p>
            <a:pPr marL="457200" lvl="1" indent="0">
              <a:buNone/>
            </a:pPr>
            <a:r>
              <a:rPr lang="en-US" dirty="0"/>
              <a:t>Finally the linear elastic energy </a:t>
            </a:r>
            <a:r>
              <a:rPr lang="en-US" dirty="0" smtClean="0"/>
              <a:t>is </a:t>
            </a:r>
            <a:r>
              <a:rPr lang="en-US" dirty="0"/>
              <a:t>a quadratic function of the </a:t>
            </a:r>
            <a:r>
              <a:rPr lang="en-US" dirty="0" smtClean="0"/>
              <a:t>displacement</a:t>
            </a:r>
            <a:r>
              <a:rPr lang="en-US" altLang="zh-CN" dirty="0" smtClean="0"/>
              <a:t>:</a:t>
            </a:r>
          </a:p>
          <a:p>
            <a:pPr marL="457200" lvl="1" indent="0">
              <a:buNone/>
            </a:pPr>
            <a:endParaRPr lang="en-US" altLang="zh-CN" dirty="0"/>
          </a:p>
          <a:p>
            <a:pPr marL="457200" lvl="1" indent="0">
              <a:buNone/>
            </a:pPr>
            <a:endParaRPr lang="en-US" altLang="zh-CN" dirty="0" smtClean="0"/>
          </a:p>
          <a:p>
            <a:pPr marL="457200" lvl="1" indent="0">
              <a:buNone/>
            </a:pPr>
            <a:endParaRPr lang="en-US" altLang="zh-CN" dirty="0" smtClean="0"/>
          </a:p>
          <a:p>
            <a:pPr marL="457200" lvl="1" indent="0">
              <a:buNone/>
            </a:pPr>
            <a:endParaRPr lang="en-US" altLang="zh-CN" sz="1400" dirty="0" smtClean="0"/>
          </a:p>
          <a:p>
            <a:pPr marL="457200" lvl="1" indent="0">
              <a:buNone/>
            </a:pPr>
            <a:r>
              <a:rPr lang="en-US" dirty="0" smtClean="0"/>
              <a:t>where</a:t>
            </a:r>
            <a:r>
              <a:rPr lang="zh-CN" altLang="en-US" dirty="0" smtClean="0"/>
              <a:t>    </a:t>
            </a:r>
            <a:r>
              <a:rPr lang="en-US" dirty="0" smtClean="0"/>
              <a:t> </a:t>
            </a:r>
            <a:r>
              <a:rPr lang="zh-CN" altLang="en-US" dirty="0" smtClean="0"/>
              <a:t>    </a:t>
            </a:r>
            <a:r>
              <a:rPr lang="en-US" dirty="0" smtClean="0"/>
              <a:t>is </a:t>
            </a:r>
            <a:r>
              <a:rPr lang="en-US" dirty="0"/>
              <a:t>the 3 × 3 </a:t>
            </a:r>
            <a:r>
              <a:rPr lang="en-US" dirty="0" smtClean="0"/>
              <a:t>sti</a:t>
            </a:r>
            <a:r>
              <a:rPr lang="en-US" altLang="zh-CN" dirty="0" smtClean="0"/>
              <a:t>ff</a:t>
            </a:r>
            <a:r>
              <a:rPr lang="en-US" dirty="0" smtClean="0"/>
              <a:t>ness </a:t>
            </a:r>
            <a:r>
              <a:rPr lang="en-US" dirty="0"/>
              <a:t>matrix of tetrahedron </a:t>
            </a:r>
            <a:r>
              <a:rPr lang="zh-CN" altLang="en-US" dirty="0" smtClean="0"/>
              <a:t>    </a:t>
            </a:r>
            <a:r>
              <a:rPr lang="en-US" dirty="0" smtClean="0"/>
              <a:t>between </a:t>
            </a:r>
            <a:r>
              <a:rPr lang="en-US" dirty="0"/>
              <a:t>vertices </a:t>
            </a:r>
            <a:r>
              <a:rPr lang="en-US" i="1" dirty="0" err="1"/>
              <a:t>i</a:t>
            </a:r>
            <a:r>
              <a:rPr lang="en-US" dirty="0"/>
              <a:t> and </a:t>
            </a:r>
            <a:r>
              <a:rPr lang="en-US" i="1" dirty="0"/>
              <a:t>j</a:t>
            </a:r>
            <a:r>
              <a:rPr lang="en-US" dirty="0" smtClean="0"/>
              <a:t>.</a:t>
            </a:r>
          </a:p>
          <a:p>
            <a:pPr marL="914400" lvl="2" indent="0">
              <a:buNone/>
            </a:pPr>
            <a:r>
              <a:rPr lang="en-US" altLang="zh-CN" dirty="0" smtClean="0"/>
              <a:t>when</a:t>
            </a:r>
            <a:r>
              <a:rPr lang="zh-CN" altLang="en-US" dirty="0" smtClean="0"/>
              <a:t> </a:t>
            </a:r>
            <a:r>
              <a:rPr lang="en-US" i="1" dirty="0" err="1"/>
              <a:t>i</a:t>
            </a:r>
            <a:r>
              <a:rPr lang="en-US" dirty="0"/>
              <a:t> </a:t>
            </a:r>
            <a:r>
              <a:rPr lang="en-US" altLang="zh-CN" dirty="0" smtClean="0"/>
              <a:t>=</a:t>
            </a:r>
            <a:r>
              <a:rPr lang="zh-CN" altLang="en-US" dirty="0" smtClean="0"/>
              <a:t> </a:t>
            </a:r>
            <a:r>
              <a:rPr lang="en-US" i="1" dirty="0" smtClean="0"/>
              <a:t>j</a:t>
            </a:r>
            <a:r>
              <a:rPr lang="zh-CN" altLang="en-US" dirty="0" smtClean="0"/>
              <a:t> </a:t>
            </a:r>
            <a:r>
              <a:rPr lang="en-US" altLang="zh-CN" dirty="0" smtClean="0"/>
              <a:t>,</a:t>
            </a:r>
            <a:r>
              <a:rPr lang="zh-CN" altLang="en-US" dirty="0" smtClean="0"/>
              <a:t> </a:t>
            </a:r>
            <a:r>
              <a:rPr lang="en-US" altLang="zh-CN" dirty="0" smtClean="0"/>
              <a:t>local</a:t>
            </a:r>
            <a:r>
              <a:rPr lang="zh-CN" altLang="en-US" dirty="0" smtClean="0"/>
              <a:t> </a:t>
            </a:r>
            <a:r>
              <a:rPr lang="en-US" altLang="zh-CN" dirty="0" smtClean="0"/>
              <a:t>vertex</a:t>
            </a:r>
            <a:r>
              <a:rPr lang="zh-CN" altLang="en-US" dirty="0" smtClean="0"/>
              <a:t> </a:t>
            </a:r>
            <a:r>
              <a:rPr lang="en-US" altLang="zh-CN" dirty="0" smtClean="0"/>
              <a:t>stiffness</a:t>
            </a:r>
            <a:r>
              <a:rPr lang="zh-CN" altLang="en-US" dirty="0" smtClean="0"/>
              <a:t> </a:t>
            </a:r>
            <a:r>
              <a:rPr lang="en-US" altLang="zh-CN" dirty="0" smtClean="0"/>
              <a:t>matrix</a:t>
            </a:r>
            <a:r>
              <a:rPr lang="zh-CN" altLang="en-US" dirty="0" smtClean="0"/>
              <a:t> </a:t>
            </a:r>
            <a:endParaRPr lang="en-US" dirty="0"/>
          </a:p>
          <a:p>
            <a:pPr marL="914400" lvl="2" indent="0">
              <a:buNone/>
            </a:pPr>
            <a:endParaRPr lang="en-US" altLang="zh-CN" dirty="0" smtClean="0"/>
          </a:p>
          <a:p>
            <a:pPr marL="914400" lvl="2" indent="0">
              <a:buNone/>
            </a:pPr>
            <a:endParaRPr lang="en-US" altLang="zh-CN" sz="1200" dirty="0" smtClean="0"/>
          </a:p>
          <a:p>
            <a:pPr marL="914400" lvl="2" indent="0">
              <a:buNone/>
            </a:pPr>
            <a:r>
              <a:rPr lang="en-US" altLang="zh-CN" dirty="0" smtClean="0"/>
              <a:t>when</a:t>
            </a:r>
            <a:r>
              <a:rPr lang="zh-CN" altLang="en-US" dirty="0" smtClean="0"/>
              <a:t> </a:t>
            </a:r>
            <a:r>
              <a:rPr lang="en-US" i="1" dirty="0" err="1"/>
              <a:t>i</a:t>
            </a:r>
            <a:r>
              <a:rPr lang="en-US" dirty="0"/>
              <a:t> </a:t>
            </a:r>
            <a:r>
              <a:rPr lang="zh-CN" altLang="en-US" dirty="0" smtClean="0"/>
              <a:t>≠ </a:t>
            </a:r>
            <a:r>
              <a:rPr lang="en-US" i="1" dirty="0"/>
              <a:t>j</a:t>
            </a:r>
            <a:r>
              <a:rPr lang="zh-CN" altLang="en-US" dirty="0"/>
              <a:t> </a:t>
            </a:r>
            <a:r>
              <a:rPr lang="en-US" altLang="zh-CN" dirty="0"/>
              <a:t>,</a:t>
            </a:r>
            <a:r>
              <a:rPr lang="zh-CN" altLang="en-US" dirty="0"/>
              <a:t> </a:t>
            </a:r>
            <a:r>
              <a:rPr lang="en-US" altLang="zh-CN" dirty="0"/>
              <a:t>local</a:t>
            </a:r>
            <a:r>
              <a:rPr lang="zh-CN" altLang="en-US" dirty="0"/>
              <a:t> </a:t>
            </a:r>
            <a:r>
              <a:rPr lang="en-US" altLang="zh-CN" dirty="0" smtClean="0"/>
              <a:t>edge</a:t>
            </a:r>
            <a:r>
              <a:rPr lang="zh-CN" altLang="en-US" dirty="0" smtClean="0"/>
              <a:t> </a:t>
            </a:r>
            <a:r>
              <a:rPr lang="en-US" altLang="zh-CN" dirty="0" smtClean="0"/>
              <a:t>stiffness</a:t>
            </a:r>
            <a:r>
              <a:rPr lang="zh-CN" altLang="en-US" dirty="0" smtClean="0"/>
              <a:t> </a:t>
            </a:r>
            <a:r>
              <a:rPr lang="en-US" altLang="zh-CN" dirty="0"/>
              <a:t>matrix</a:t>
            </a:r>
            <a:r>
              <a:rPr lang="zh-CN" altLang="en-US" dirty="0"/>
              <a:t> </a:t>
            </a:r>
            <a:endParaRPr lang="en-US" dirty="0"/>
          </a:p>
          <a:p>
            <a:pPr marL="457200" lvl="1" indent="0">
              <a:buNone/>
            </a:pPr>
            <a:endParaRPr lang="en-US" altLang="zh-CN" dirty="0" smtClean="0"/>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316181" y="2606538"/>
            <a:ext cx="8082688" cy="858785"/>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2222709" y="3368341"/>
            <a:ext cx="2280018" cy="821545"/>
          </a:xfrm>
          <a:prstGeom prst="rect">
            <a:avLst/>
          </a:prstGeom>
        </p:spPr>
      </p:pic>
      <p:pic>
        <p:nvPicPr>
          <p:cNvPr id="6" name="Picture 5"/>
          <p:cNvPicPr>
            <a:picLocks noChangeAspect="1"/>
          </p:cNvPicPr>
          <p:nvPr/>
        </p:nvPicPr>
        <p:blipFill>
          <a:blip r:embed="rId5"/>
          <a:stretch>
            <a:fillRect/>
          </a:stretch>
        </p:blipFill>
        <p:spPr>
          <a:xfrm>
            <a:off x="2145563" y="4106041"/>
            <a:ext cx="621801" cy="437564"/>
          </a:xfrm>
          <a:prstGeom prst="rect">
            <a:avLst/>
          </a:prstGeom>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7905748" y="4093049"/>
            <a:ext cx="393700" cy="393700"/>
          </a:xfrm>
          <a:prstGeom prst="rect">
            <a:avLst/>
          </a:prstGeom>
        </p:spPr>
      </p:pic>
      <p:pic>
        <p:nvPicPr>
          <p:cNvPr id="8" name="Picture 7"/>
          <p:cNvPicPr>
            <a:picLocks noChangeAspect="1"/>
          </p:cNvPicPr>
          <p:nvPr/>
        </p:nvPicPr>
        <p:blipFill>
          <a:blip r:embed="rId7">
            <a:clrChange>
              <a:clrFrom>
                <a:srgbClr val="FFFFFF"/>
              </a:clrFrom>
              <a:clrTo>
                <a:srgbClr val="FFFFFF">
                  <a:alpha val="0"/>
                </a:srgbClr>
              </a:clrTo>
            </a:clrChange>
          </a:blip>
          <a:stretch>
            <a:fillRect/>
          </a:stretch>
        </p:blipFill>
        <p:spPr>
          <a:xfrm>
            <a:off x="3158116" y="4826763"/>
            <a:ext cx="4398818" cy="683600"/>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blip>
          <a:stretch>
            <a:fillRect/>
          </a:stretch>
        </p:blipFill>
        <p:spPr>
          <a:xfrm>
            <a:off x="3158116" y="5742129"/>
            <a:ext cx="6380268" cy="653878"/>
          </a:xfrm>
          <a:prstGeom prst="rect">
            <a:avLst/>
          </a:prstGeom>
        </p:spPr>
      </p:pic>
      <p:sp>
        <p:nvSpPr>
          <p:cNvPr id="12" name="Rectangle 11"/>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p:txBody>
      </p:sp>
    </p:spTree>
    <p:extLst>
      <p:ext uri="{BB962C8B-B14F-4D97-AF65-F5344CB8AC3E}">
        <p14:creationId xmlns:p14="http://schemas.microsoft.com/office/powerpoint/2010/main" val="1982550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CN" dirty="0" smtClean="0"/>
                  <a:t>Computation</a:t>
                </a:r>
                <a:r>
                  <a:rPr lang="zh-CN" altLang="en-US" dirty="0"/>
                  <a:t> </a:t>
                </a:r>
                <a:r>
                  <a:rPr lang="en-US" altLang="zh-CN" dirty="0"/>
                  <a:t>of</a:t>
                </a:r>
                <a:r>
                  <a:rPr lang="zh-CN" altLang="en-US" dirty="0"/>
                  <a:t> </a:t>
                </a:r>
                <a:r>
                  <a:rPr lang="en-US" altLang="zh-CN" dirty="0"/>
                  <a:t>stiffness</a:t>
                </a:r>
                <a:r>
                  <a:rPr lang="zh-CN" altLang="en-US" dirty="0"/>
                  <a:t> </a:t>
                </a:r>
                <a:r>
                  <a:rPr lang="en-US" altLang="zh-CN" dirty="0"/>
                  <a:t>Matrix</a:t>
                </a:r>
                <a:r>
                  <a:rPr lang="zh-CN" altLang="en-US" dirty="0"/>
                  <a:t> </a:t>
                </a:r>
                <a:r>
                  <a:rPr lang="en-US" altLang="zh-CN" dirty="0"/>
                  <a:t>(isotropic</a:t>
                </a:r>
                <a:r>
                  <a:rPr lang="zh-CN" altLang="en-US" dirty="0"/>
                  <a:t> </a:t>
                </a:r>
                <a:r>
                  <a:rPr lang="en-US" altLang="zh-CN" dirty="0"/>
                  <a:t>case</a:t>
                </a:r>
                <a:r>
                  <a:rPr lang="en-US" altLang="zh-CN" dirty="0" smtClean="0"/>
                  <a:t>)</a:t>
                </a:r>
              </a:p>
              <a:p>
                <a:pPr marL="457200" lvl="1" indent="0">
                  <a:buNone/>
                </a:pPr>
                <a:r>
                  <a:rPr lang="en-US" dirty="0"/>
                  <a:t>The elastic energy of the whole deformed </a:t>
                </a:r>
                <a:r>
                  <a:rPr lang="en-US" dirty="0" smtClean="0"/>
                  <a:t>body</a:t>
                </a:r>
                <a:r>
                  <a:rPr lang="en-US" altLang="zh-CN" dirty="0" smtClean="0"/>
                  <a:t>:</a:t>
                </a:r>
              </a:p>
              <a:p>
                <a:pPr marL="457200" lvl="1" indent="0">
                  <a:buNone/>
                </a:pPr>
                <a:endParaRPr lang="en-US" altLang="zh-CN" dirty="0"/>
              </a:p>
              <a:p>
                <a:pPr marL="457200" lvl="1" indent="0">
                  <a:buNone/>
                </a:pPr>
                <a:endParaRPr lang="en-US" altLang="zh-CN" dirty="0" smtClean="0"/>
              </a:p>
              <a:p>
                <a:pPr marL="457200" lvl="1" indent="0">
                  <a:buNone/>
                </a:pPr>
                <a:r>
                  <a:rPr lang="en-US" altLang="zh-CN" dirty="0" smtClean="0"/>
                  <a:t>where</a:t>
                </a:r>
                <a:r>
                  <a:rPr lang="zh-CN" altLang="en-US" dirty="0" smtClean="0"/>
                  <a:t> </a:t>
                </a:r>
                <a:r>
                  <a:rPr lang="en-US" altLang="zh-CN" b="1" dirty="0" smtClean="0"/>
                  <a:t>U</a:t>
                </a:r>
                <a:r>
                  <a:rPr lang="zh-CN" altLang="en-US" b="1" dirty="0" smtClean="0"/>
                  <a:t> </a:t>
                </a:r>
                <a:r>
                  <a:rPr lang="en-US" altLang="zh-CN" dirty="0" smtClean="0"/>
                  <a:t>is</a:t>
                </a:r>
                <a:r>
                  <a:rPr lang="zh-CN" altLang="en-US" dirty="0" smtClean="0"/>
                  <a:t> </a:t>
                </a:r>
                <a:r>
                  <a:rPr lang="en-US" altLang="zh-CN" dirty="0" smtClean="0"/>
                  <a:t>the</a:t>
                </a:r>
                <a:r>
                  <a:rPr lang="zh-CN" altLang="en-US" dirty="0" smtClean="0"/>
                  <a:t> </a:t>
                </a:r>
                <a:r>
                  <a:rPr lang="en-US" altLang="zh-CN" dirty="0" smtClean="0"/>
                  <a:t>displacement</a:t>
                </a:r>
                <a:r>
                  <a:rPr lang="zh-CN" altLang="en-US" dirty="0" smtClean="0"/>
                  <a:t> </a:t>
                </a:r>
                <a:r>
                  <a:rPr lang="en-US" altLang="zh-CN" dirty="0" smtClean="0"/>
                  <a:t>vector</a:t>
                </a:r>
                <a:r>
                  <a:rPr lang="zh-CN" altLang="en-US" dirty="0" smtClean="0"/>
                  <a:t> </a:t>
                </a:r>
                <a:r>
                  <a:rPr lang="en-US" altLang="zh-CN" dirty="0" smtClean="0"/>
                  <a:t>and</a:t>
                </a:r>
                <a:r>
                  <a:rPr lang="zh-CN" altLang="en-US" dirty="0" smtClean="0"/>
                  <a:t> </a:t>
                </a:r>
                <a:r>
                  <a:rPr lang="en-US" altLang="zh-CN" dirty="0" smtClean="0"/>
                  <a:t>K</a:t>
                </a:r>
                <a:r>
                  <a:rPr lang="zh-CN" altLang="en-US" dirty="0" smtClean="0"/>
                  <a:t> </a:t>
                </a:r>
                <a:r>
                  <a:rPr lang="en-US" altLang="zh-CN" dirty="0" smtClean="0"/>
                  <a:t>is</a:t>
                </a:r>
                <a:r>
                  <a:rPr lang="zh-CN" altLang="en-US" dirty="0" smtClean="0"/>
                  <a:t> </a:t>
                </a:r>
                <a:r>
                  <a:rPr lang="en-US" altLang="zh-CN" dirty="0" smtClean="0"/>
                  <a:t>the</a:t>
                </a:r>
                <a:r>
                  <a:rPr lang="zh-CN" altLang="en-US" dirty="0" smtClean="0"/>
                  <a:t> </a:t>
                </a:r>
                <a:r>
                  <a:rPr lang="en-US" altLang="zh-CN" dirty="0" smtClean="0"/>
                  <a:t>global</a:t>
                </a:r>
                <a:r>
                  <a:rPr lang="zh-CN" altLang="en-US" dirty="0" smtClean="0"/>
                  <a:t> </a:t>
                </a:r>
                <a:r>
                  <a:rPr lang="en-US" altLang="zh-CN" dirty="0" smtClean="0"/>
                  <a:t>stiffness</a:t>
                </a:r>
                <a:r>
                  <a:rPr lang="zh-CN" altLang="en-US" dirty="0" smtClean="0"/>
                  <a:t> </a:t>
                </a:r>
                <a:r>
                  <a:rPr lang="en-US" altLang="zh-CN" dirty="0"/>
                  <a:t>matrix</a:t>
                </a:r>
                <a:r>
                  <a:rPr lang="zh-CN" altLang="en-US" dirty="0"/>
                  <a:t> </a:t>
                </a:r>
                <a:r>
                  <a:rPr lang="en-US" altLang="zh-CN" dirty="0" smtClean="0"/>
                  <a:t>by</a:t>
                </a:r>
                <a:r>
                  <a:rPr lang="zh-CN" altLang="en-US" dirty="0" smtClean="0"/>
                  <a:t> </a:t>
                </a:r>
                <a:r>
                  <a:rPr lang="en-US" altLang="zh-CN" dirty="0" smtClean="0"/>
                  <a:t>assembling</a:t>
                </a:r>
                <a:r>
                  <a:rPr lang="zh-CN" altLang="en-US" dirty="0" smtClean="0"/>
                  <a:t> </a:t>
                </a:r>
                <a:r>
                  <a:rPr lang="en-US" altLang="zh-CN" dirty="0" smtClean="0"/>
                  <a:t>local</a:t>
                </a:r>
                <a:r>
                  <a:rPr lang="zh-CN" altLang="en-US" dirty="0" smtClean="0"/>
                  <a:t> </a:t>
                </a:r>
                <a:r>
                  <a:rPr lang="en-US" altLang="zh-CN" dirty="0"/>
                  <a:t>stiffness</a:t>
                </a:r>
                <a:r>
                  <a:rPr lang="zh-CN" altLang="en-US" dirty="0"/>
                  <a:t> </a:t>
                </a:r>
                <a:r>
                  <a:rPr lang="en-US" altLang="zh-CN" dirty="0" smtClean="0"/>
                  <a:t>matrix</a:t>
                </a:r>
                <a:r>
                  <a:rPr lang="zh-CN" altLang="en-US" dirty="0" smtClean="0"/>
                  <a:t>         </a:t>
                </a:r>
                <a:r>
                  <a:rPr lang="en-US" altLang="zh-CN" dirty="0" smtClean="0"/>
                  <a:t>.</a:t>
                </a:r>
                <a:r>
                  <a:rPr lang="zh-CN" altLang="en-US" dirty="0"/>
                  <a:t> </a:t>
                </a:r>
                <a:endParaRPr lang="en-US" altLang="zh-CN" dirty="0" smtClean="0"/>
              </a:p>
              <a:p>
                <a:pPr marL="457200" lvl="1" indent="0">
                  <a:buNone/>
                </a:pPr>
                <a:r>
                  <a:rPr lang="en-US" altLang="zh-CN" dirty="0" smtClean="0"/>
                  <a:t>	K</a:t>
                </a:r>
                <a:r>
                  <a:rPr lang="zh-CN" altLang="en-US" dirty="0" smtClean="0"/>
                  <a:t> </a:t>
                </a:r>
                <a:r>
                  <a:rPr lang="en-US" altLang="zh-CN" dirty="0" smtClean="0"/>
                  <a:t>is</a:t>
                </a:r>
                <a:r>
                  <a:rPr lang="zh-CN" altLang="en-US" dirty="0" smtClean="0"/>
                  <a:t> </a:t>
                </a:r>
                <a:r>
                  <a:rPr lang="en-US" dirty="0"/>
                  <a:t>symmetric </a:t>
                </a:r>
              </a:p>
              <a:p>
                <a:r>
                  <a:rPr lang="en-US" altLang="zh-CN" dirty="0" smtClean="0"/>
                  <a:t>Force</a:t>
                </a:r>
                <a:r>
                  <a:rPr lang="zh-CN" altLang="en-US" dirty="0" smtClean="0"/>
                  <a:t> </a:t>
                </a:r>
                <a:r>
                  <a:rPr lang="en-US" altLang="zh-CN" dirty="0" smtClean="0"/>
                  <a:t>applied</a:t>
                </a:r>
                <a:r>
                  <a:rPr lang="zh-CN" altLang="en-US" dirty="0" smtClean="0"/>
                  <a:t> </a:t>
                </a:r>
                <a:r>
                  <a:rPr lang="en-US" altLang="zh-CN" dirty="0" smtClean="0"/>
                  <a:t>by</a:t>
                </a:r>
                <a:r>
                  <a:rPr lang="zh-CN" altLang="en-US" dirty="0" smtClean="0"/>
                  <a:t> </a:t>
                </a:r>
                <a:r>
                  <a:rPr lang="en-US" altLang="zh-CN" dirty="0" smtClean="0"/>
                  <a:t>the</a:t>
                </a:r>
                <a:r>
                  <a:rPr lang="zh-CN" altLang="en-US" dirty="0" smtClean="0"/>
                  <a:t> </a:t>
                </a:r>
                <a:r>
                  <a:rPr lang="en-US" altLang="zh-CN" dirty="0" smtClean="0"/>
                  <a:t>tetrahedron</a:t>
                </a:r>
                <a:r>
                  <a:rPr lang="zh-CN" altLang="en-US" dirty="0" smtClean="0"/>
                  <a:t> </a:t>
                </a:r>
                <a14:m>
                  <m:oMath xmlns:m="http://schemas.openxmlformats.org/officeDocument/2006/math">
                    <m:sSub>
                      <m:sSubPr>
                        <m:ctrlPr>
                          <a:rPr lang="en-US" altLang="zh-CN" i="1" dirty="0" smtClean="0">
                            <a:latin typeface="Cambria Math" charset="0"/>
                          </a:rPr>
                        </m:ctrlPr>
                      </m:sSubPr>
                      <m:e>
                        <m:r>
                          <a:rPr lang="en-US" altLang="zh-CN" b="1" i="0" dirty="0" smtClean="0">
                            <a:latin typeface="Cambria Math" charset="0"/>
                          </a:rPr>
                          <m:t>𝐓</m:t>
                        </m:r>
                      </m:e>
                      <m:sub>
                        <m:r>
                          <a:rPr lang="en-US" altLang="zh-CN" i="1" dirty="0" smtClean="0">
                            <a:latin typeface="Cambria Math" charset="0"/>
                          </a:rPr>
                          <m:t>𝑖</m:t>
                        </m:r>
                      </m:sub>
                    </m:sSub>
                  </m:oMath>
                </a14:m>
                <a:r>
                  <a:rPr lang="zh-CN" altLang="en-US" dirty="0" smtClean="0"/>
                  <a:t> </a:t>
                </a:r>
                <a:r>
                  <a:rPr lang="en-US" altLang="zh-CN" dirty="0" smtClean="0"/>
                  <a:t>on</a:t>
                </a:r>
                <a:r>
                  <a:rPr lang="zh-CN" altLang="en-US" dirty="0" smtClean="0"/>
                  <a:t> </a:t>
                </a:r>
                <a:r>
                  <a:rPr lang="en-US" altLang="zh-CN" dirty="0" smtClean="0"/>
                  <a:t>the</a:t>
                </a:r>
                <a:r>
                  <a:rPr lang="zh-CN" altLang="en-US" dirty="0" smtClean="0"/>
                  <a:t> </a:t>
                </a:r>
                <a:r>
                  <a:rPr lang="en-US" altLang="zh-CN" dirty="0" smtClean="0"/>
                  <a:t>vertex</a:t>
                </a:r>
                <a:r>
                  <a:rPr lang="zh-CN" altLang="en-US" dirty="0" smtClean="0"/>
                  <a:t> </a:t>
                </a:r>
                <a14:m>
                  <m:oMath xmlns:m="http://schemas.openxmlformats.org/officeDocument/2006/math">
                    <m:sSub>
                      <m:sSubPr>
                        <m:ctrlPr>
                          <a:rPr lang="en-US" altLang="zh-CN" i="1" dirty="0">
                            <a:latin typeface="Cambria Math" charset="0"/>
                          </a:rPr>
                        </m:ctrlPr>
                      </m:sSubPr>
                      <m:e>
                        <m:r>
                          <a:rPr lang="en-US" altLang="zh-CN" b="1" i="0" dirty="0" smtClean="0">
                            <a:latin typeface="Cambria Math" charset="0"/>
                          </a:rPr>
                          <m:t>𝐏</m:t>
                        </m:r>
                      </m:e>
                      <m:sub>
                        <m:r>
                          <a:rPr lang="en-US" altLang="zh-CN" b="0" i="1" dirty="0" smtClean="0">
                            <a:latin typeface="Cambria Math" charset="0"/>
                          </a:rPr>
                          <m:t>𝑝</m:t>
                        </m:r>
                      </m:sub>
                    </m:sSub>
                  </m:oMath>
                </a14:m>
                <a:endParaRPr lang="en-US" altLang="zh-CN"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381"/>
                </a:stretch>
              </a:blipFill>
            </p:spPr>
            <p:txBody>
              <a:bodyPr/>
              <a:lstStyle/>
              <a:p>
                <a:r>
                  <a:rPr lang="en-US">
                    <a:noFill/>
                  </a:rPr>
                  <a:t> </a:t>
                </a:r>
              </a:p>
            </p:txBody>
          </p:sp>
        </mc:Fallback>
      </mc:AlternateContent>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2140528" y="2628323"/>
            <a:ext cx="3200400" cy="825500"/>
          </a:xfrm>
          <a:prstGeom prst="rect">
            <a:avLst/>
          </a:prstGeom>
        </p:spPr>
      </p:pic>
      <p:pic>
        <p:nvPicPr>
          <p:cNvPr id="5" name="Picture 4"/>
          <p:cNvPicPr>
            <a:picLocks noChangeAspect="1"/>
          </p:cNvPicPr>
          <p:nvPr/>
        </p:nvPicPr>
        <p:blipFill>
          <a:blip r:embed="rId4"/>
          <a:stretch>
            <a:fillRect/>
          </a:stretch>
        </p:blipFill>
        <p:spPr>
          <a:xfrm>
            <a:off x="5474199" y="3782512"/>
            <a:ext cx="621801" cy="437564"/>
          </a:xfrm>
          <a:prstGeom prst="rect">
            <a:avLst/>
          </a:prstGeom>
        </p:spPr>
      </p:pic>
      <p:pic>
        <p:nvPicPr>
          <p:cNvPr id="7" name="Picture 6"/>
          <p:cNvPicPr>
            <a:picLocks noChangeAspect="1"/>
          </p:cNvPicPr>
          <p:nvPr/>
        </p:nvPicPr>
        <p:blipFill>
          <a:blip r:embed="rId5"/>
          <a:stretch>
            <a:fillRect/>
          </a:stretch>
        </p:blipFill>
        <p:spPr>
          <a:xfrm>
            <a:off x="3740728" y="4173648"/>
            <a:ext cx="1778000" cy="469900"/>
          </a:xfrm>
          <a:prstGeom prst="rect">
            <a:avLst/>
          </a:prstGeom>
        </p:spPr>
      </p:pic>
      <p:grpSp>
        <p:nvGrpSpPr>
          <p:cNvPr id="10" name="Group 9"/>
          <p:cNvGrpSpPr/>
          <p:nvPr/>
        </p:nvGrpSpPr>
        <p:grpSpPr>
          <a:xfrm>
            <a:off x="2140528" y="5210249"/>
            <a:ext cx="2705100" cy="991215"/>
            <a:chOff x="2140528" y="5210249"/>
            <a:chExt cx="2705100" cy="991215"/>
          </a:xfrm>
        </p:grpSpPr>
        <p:pic>
          <p:nvPicPr>
            <p:cNvPr id="8" name="Picture 7"/>
            <p:cNvPicPr>
              <a:picLocks noChangeAspect="1"/>
            </p:cNvPicPr>
            <p:nvPr/>
          </p:nvPicPr>
          <p:blipFill>
            <a:blip r:embed="rId6"/>
            <a:stretch>
              <a:fillRect/>
            </a:stretch>
          </p:blipFill>
          <p:spPr>
            <a:xfrm>
              <a:off x="2140528" y="5210249"/>
              <a:ext cx="2657764" cy="991215"/>
            </a:xfrm>
            <a:prstGeom prst="rect">
              <a:avLst/>
            </a:prstGeom>
          </p:spPr>
        </p:pic>
        <p:pic>
          <p:nvPicPr>
            <p:cNvPr id="9" name="Picture 8"/>
            <p:cNvPicPr>
              <a:picLocks noChangeAspect="1"/>
            </p:cNvPicPr>
            <p:nvPr/>
          </p:nvPicPr>
          <p:blipFill>
            <a:blip r:embed="rId7"/>
            <a:stretch>
              <a:fillRect/>
            </a:stretch>
          </p:blipFill>
          <p:spPr>
            <a:xfrm>
              <a:off x="4413828" y="5470765"/>
              <a:ext cx="431800" cy="495300"/>
            </a:xfrm>
            <a:prstGeom prst="rect">
              <a:avLst/>
            </a:prstGeom>
          </p:spPr>
        </p:pic>
      </p:grpSp>
      <p:sp>
        <p:nvSpPr>
          <p:cNvPr id="11" name="Rectangle 10"/>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p:txBody>
      </p:sp>
    </p:spTree>
    <p:extLst>
      <p:ext uri="{BB962C8B-B14F-4D97-AF65-F5344CB8AC3E}">
        <p14:creationId xmlns:p14="http://schemas.microsoft.com/office/powerpoint/2010/main" val="1510743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p:sp>
        <p:nvSpPr>
          <p:cNvPr id="3" name="Content Placeholder 2"/>
          <p:cNvSpPr>
            <a:spLocks noGrp="1"/>
          </p:cNvSpPr>
          <p:nvPr>
            <p:ph idx="1"/>
          </p:nvPr>
        </p:nvSpPr>
        <p:spPr/>
        <p:txBody>
          <a:bodyPr>
            <a:normAutofit lnSpcReduction="10000"/>
          </a:bodyPr>
          <a:lstStyle/>
          <a:p>
            <a:r>
              <a:rPr lang="en-US" altLang="zh-CN" dirty="0" smtClean="0"/>
              <a:t>Computation</a:t>
            </a:r>
            <a:r>
              <a:rPr lang="zh-CN" altLang="en-US" dirty="0"/>
              <a:t> </a:t>
            </a:r>
            <a:r>
              <a:rPr lang="en-US" altLang="zh-CN" dirty="0"/>
              <a:t>of</a:t>
            </a:r>
            <a:r>
              <a:rPr lang="zh-CN" altLang="en-US" dirty="0"/>
              <a:t> </a:t>
            </a:r>
            <a:r>
              <a:rPr lang="en-US" altLang="zh-CN" dirty="0"/>
              <a:t>stiffness</a:t>
            </a:r>
            <a:r>
              <a:rPr lang="zh-CN" altLang="en-US" dirty="0"/>
              <a:t> </a:t>
            </a:r>
            <a:r>
              <a:rPr lang="en-US" altLang="zh-CN" dirty="0"/>
              <a:t>Matrix</a:t>
            </a:r>
            <a:r>
              <a:rPr lang="zh-CN" altLang="en-US" dirty="0"/>
              <a:t> </a:t>
            </a:r>
            <a:r>
              <a:rPr lang="en-US" altLang="zh-CN" dirty="0" smtClean="0"/>
              <a:t>(</a:t>
            </a:r>
            <a:r>
              <a:rPr lang="en-US" altLang="zh-CN" dirty="0"/>
              <a:t>t</a:t>
            </a:r>
            <a:r>
              <a:rPr lang="en-US" dirty="0"/>
              <a:t>ransversally </a:t>
            </a:r>
            <a:r>
              <a:rPr lang="en-US" dirty="0" smtClean="0"/>
              <a:t>isotropic</a:t>
            </a:r>
            <a:r>
              <a:rPr lang="zh-CN" altLang="en-US" dirty="0" smtClean="0"/>
              <a:t> </a:t>
            </a:r>
            <a:r>
              <a:rPr lang="en-US" altLang="zh-CN" dirty="0" smtClean="0"/>
              <a:t>case)</a:t>
            </a:r>
          </a:p>
          <a:p>
            <a:pPr marL="457200" lvl="1" indent="0">
              <a:buNone/>
            </a:pPr>
            <a:r>
              <a:rPr lang="en-US" dirty="0" smtClean="0"/>
              <a:t>The elastic energy</a:t>
            </a:r>
            <a:r>
              <a:rPr lang="en-US" altLang="zh-CN" dirty="0" smtClean="0"/>
              <a:t>:</a:t>
            </a:r>
          </a:p>
          <a:p>
            <a:pPr marL="457200" lvl="1" indent="0">
              <a:buNone/>
            </a:pPr>
            <a:endParaRPr lang="en-US" altLang="zh-CN" dirty="0"/>
          </a:p>
          <a:p>
            <a:pPr marL="457200" lvl="1" indent="0">
              <a:buNone/>
            </a:pPr>
            <a:endParaRPr lang="en-US" altLang="zh-CN" dirty="0" smtClean="0"/>
          </a:p>
          <a:p>
            <a:pPr marL="457200" lvl="1" indent="0">
              <a:buNone/>
            </a:pPr>
            <a:endParaRPr lang="en-US" altLang="zh-CN" dirty="0"/>
          </a:p>
          <a:p>
            <a:pPr marL="457200" lvl="1" indent="0">
              <a:buNone/>
            </a:pPr>
            <a:r>
              <a:rPr lang="en-US" altLang="zh-CN" dirty="0" smtClean="0"/>
              <a:t>Local</a:t>
            </a:r>
            <a:r>
              <a:rPr lang="zh-CN" altLang="en-US" dirty="0" smtClean="0"/>
              <a:t> </a:t>
            </a:r>
            <a:r>
              <a:rPr lang="en-US" altLang="zh-CN" dirty="0" smtClean="0"/>
              <a:t>stiffness</a:t>
            </a:r>
          </a:p>
          <a:p>
            <a:pPr marL="457200" lvl="1" indent="0">
              <a:buNone/>
            </a:pPr>
            <a:endParaRPr lang="en-US" altLang="zh-CN" dirty="0"/>
          </a:p>
          <a:p>
            <a:pPr marL="457200" lvl="1" indent="0">
              <a:buNone/>
            </a:pPr>
            <a:endParaRPr lang="en-US" altLang="zh-CN" dirty="0" smtClean="0"/>
          </a:p>
          <a:p>
            <a:pPr marL="457200" lvl="1" indent="0">
              <a:buNone/>
            </a:pPr>
            <a:endParaRPr lang="en-US" altLang="zh-CN" dirty="0"/>
          </a:p>
          <a:p>
            <a:pPr marL="457200" lvl="1" indent="0">
              <a:buNone/>
            </a:pPr>
            <a:r>
              <a:rPr lang="en-US" altLang="zh-CN" dirty="0" smtClean="0"/>
              <a:t>Global</a:t>
            </a:r>
            <a:r>
              <a:rPr lang="zh-CN" altLang="en-US" dirty="0" smtClean="0"/>
              <a:t> </a:t>
            </a:r>
            <a:r>
              <a:rPr lang="en-US" altLang="zh-CN" dirty="0" smtClean="0"/>
              <a:t>stiffness</a:t>
            </a:r>
            <a:r>
              <a:rPr lang="zh-CN" altLang="en-US" dirty="0" smtClean="0"/>
              <a:t> </a:t>
            </a:r>
            <a:endParaRPr lang="en-US" altLang="zh-CN" dirty="0"/>
          </a:p>
          <a:p>
            <a:pPr marL="457200" lvl="1" indent="0">
              <a:buNone/>
            </a:pPr>
            <a:r>
              <a:rPr lang="zh-CN" altLang="en-US" dirty="0" smtClean="0"/>
              <a:t> </a:t>
            </a:r>
            <a:endParaRPr lang="en-US" altLang="zh-CN" dirty="0"/>
          </a:p>
          <a:p>
            <a:pPr marL="457200" lvl="1" indent="0">
              <a:buNone/>
            </a:pPr>
            <a:endParaRPr lang="en-US" altLang="zh-CN" dirty="0" smtClean="0"/>
          </a:p>
          <a:p>
            <a:pPr marL="457200" lvl="1" indent="0">
              <a:buNone/>
            </a:pPr>
            <a:endParaRPr lang="en-US" altLang="zh-CN" dirty="0" smtClean="0"/>
          </a:p>
          <a:p>
            <a:pPr marL="457200" lvl="1" indent="0">
              <a:buNone/>
            </a:pPr>
            <a:endParaRPr lang="en-US" altLang="zh-CN" dirty="0"/>
          </a:p>
          <a:p>
            <a:pPr marL="457200" lvl="1" indent="0">
              <a:buNone/>
            </a:pPr>
            <a:endParaRPr lang="en-US" altLang="zh-CN" dirty="0" smtClean="0"/>
          </a:p>
        </p:txBody>
      </p:sp>
      <p:sp>
        <p:nvSpPr>
          <p:cNvPr id="11" name="Rectangle 10"/>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p:txBody>
      </p:sp>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1976583" y="2625778"/>
            <a:ext cx="5643418" cy="414957"/>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1976583" y="2951987"/>
            <a:ext cx="4521199" cy="1062536"/>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2196858" y="3939162"/>
            <a:ext cx="8062169" cy="1339374"/>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2196858" y="5581704"/>
            <a:ext cx="2827482" cy="595259"/>
          </a:xfrm>
          <a:prstGeom prst="rect">
            <a:avLst/>
          </a:prstGeom>
        </p:spPr>
      </p:pic>
    </p:spTree>
    <p:extLst>
      <p:ext uri="{BB962C8B-B14F-4D97-AF65-F5344CB8AC3E}">
        <p14:creationId xmlns:p14="http://schemas.microsoft.com/office/powerpoint/2010/main" val="232702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p:sp>
        <p:nvSpPr>
          <p:cNvPr id="3" name="Content Placeholder 2"/>
          <p:cNvSpPr>
            <a:spLocks noGrp="1"/>
          </p:cNvSpPr>
          <p:nvPr>
            <p:ph idx="1"/>
          </p:nvPr>
        </p:nvSpPr>
        <p:spPr/>
        <p:txBody>
          <a:bodyPr/>
          <a:lstStyle/>
          <a:p>
            <a:r>
              <a:rPr lang="en-US" dirty="0"/>
              <a:t>Equilibrium equations </a:t>
            </a:r>
          </a:p>
          <a:p>
            <a:pPr lvl="1"/>
            <a:r>
              <a:rPr lang="en-US" altLang="zh-CN" dirty="0" smtClean="0"/>
              <a:t>Static</a:t>
            </a:r>
            <a:r>
              <a:rPr lang="zh-CN" altLang="en-US" dirty="0" smtClean="0"/>
              <a:t> </a:t>
            </a:r>
            <a:endParaRPr lang="en-US" altLang="zh-CN" dirty="0" smtClean="0"/>
          </a:p>
          <a:p>
            <a:pPr lvl="1"/>
            <a:endParaRPr lang="en-US" altLang="zh-CN" dirty="0"/>
          </a:p>
          <a:p>
            <a:pPr marL="914400" lvl="2" indent="0">
              <a:buNone/>
            </a:pPr>
            <a:r>
              <a:rPr lang="en-US" altLang="zh-CN" dirty="0" smtClean="0"/>
              <a:t>where</a:t>
            </a:r>
            <a:r>
              <a:rPr lang="zh-CN" altLang="en-US" dirty="0" smtClean="0"/>
              <a:t> </a:t>
            </a:r>
            <a:r>
              <a:rPr lang="en-US" altLang="zh-CN" dirty="0" smtClean="0"/>
              <a:t>R</a:t>
            </a:r>
            <a:r>
              <a:rPr lang="zh-CN" altLang="en-US" dirty="0" smtClean="0"/>
              <a:t> </a:t>
            </a:r>
            <a:r>
              <a:rPr lang="en-US" altLang="zh-CN" dirty="0" smtClean="0"/>
              <a:t>is</a:t>
            </a:r>
            <a:r>
              <a:rPr lang="zh-CN" altLang="en-US" dirty="0" smtClean="0"/>
              <a:t> </a:t>
            </a:r>
            <a:r>
              <a:rPr lang="en-US" altLang="zh-CN" dirty="0" smtClean="0"/>
              <a:t>the</a:t>
            </a:r>
            <a:r>
              <a:rPr lang="zh-CN" altLang="en-US" dirty="0" smtClean="0"/>
              <a:t> </a:t>
            </a:r>
            <a:r>
              <a:rPr lang="en-US" altLang="zh-CN" dirty="0" smtClean="0"/>
              <a:t>sum</a:t>
            </a:r>
            <a:r>
              <a:rPr lang="zh-CN" altLang="en-US" dirty="0" smtClean="0"/>
              <a:t> </a:t>
            </a:r>
            <a:r>
              <a:rPr lang="en-US" altLang="zh-CN" dirty="0" smtClean="0"/>
              <a:t>of</a:t>
            </a:r>
            <a:r>
              <a:rPr lang="zh-CN" altLang="en-US" dirty="0" smtClean="0"/>
              <a:t> </a:t>
            </a:r>
            <a:r>
              <a:rPr lang="en-US" altLang="zh-CN" dirty="0" smtClean="0"/>
              <a:t>virtual</a:t>
            </a:r>
            <a:r>
              <a:rPr lang="zh-CN" altLang="en-US" dirty="0" smtClean="0"/>
              <a:t> </a:t>
            </a:r>
            <a:r>
              <a:rPr lang="en-US" altLang="zh-CN" dirty="0" smtClean="0"/>
              <a:t>work</a:t>
            </a:r>
            <a:r>
              <a:rPr lang="zh-CN" altLang="en-US" dirty="0" smtClean="0"/>
              <a:t> </a:t>
            </a:r>
            <a:r>
              <a:rPr lang="en-US" altLang="zh-CN" dirty="0" smtClean="0"/>
              <a:t>done</a:t>
            </a:r>
            <a:r>
              <a:rPr lang="zh-CN" altLang="en-US" dirty="0" smtClean="0"/>
              <a:t> </a:t>
            </a:r>
            <a:r>
              <a:rPr lang="en-US" altLang="zh-CN" dirty="0" smtClean="0"/>
              <a:t>by</a:t>
            </a:r>
            <a:r>
              <a:rPr lang="zh-CN" altLang="en-US" dirty="0" smtClean="0"/>
              <a:t> </a:t>
            </a:r>
            <a:r>
              <a:rPr lang="en-US" altLang="zh-CN" dirty="0" smtClean="0"/>
              <a:t>gravity,</a:t>
            </a:r>
            <a:r>
              <a:rPr lang="zh-CN" altLang="en-US" dirty="0" smtClean="0"/>
              <a:t> </a:t>
            </a:r>
            <a:r>
              <a:rPr lang="en-US" altLang="zh-CN" dirty="0" smtClean="0"/>
              <a:t>boundary</a:t>
            </a:r>
            <a:r>
              <a:rPr lang="zh-CN" altLang="en-US" dirty="0" smtClean="0"/>
              <a:t> </a:t>
            </a:r>
            <a:r>
              <a:rPr lang="en-US" altLang="zh-CN" dirty="0" smtClean="0"/>
              <a:t>forces</a:t>
            </a:r>
          </a:p>
          <a:p>
            <a:pPr lvl="1"/>
            <a:endParaRPr lang="en-US" dirty="0"/>
          </a:p>
          <a:p>
            <a:pPr lvl="1"/>
            <a:r>
              <a:rPr lang="en-US" altLang="zh-CN" dirty="0" smtClean="0"/>
              <a:t>Dynamic(adding</a:t>
            </a:r>
            <a:r>
              <a:rPr lang="zh-CN" altLang="en-US" dirty="0" smtClean="0"/>
              <a:t> </a:t>
            </a:r>
            <a:r>
              <a:rPr lang="en-US" altLang="zh-CN" dirty="0" smtClean="0"/>
              <a:t>the</a:t>
            </a:r>
            <a:r>
              <a:rPr lang="zh-CN" altLang="en-US" dirty="0" smtClean="0"/>
              <a:t> </a:t>
            </a:r>
            <a:r>
              <a:rPr lang="en-US" dirty="0" smtClean="0"/>
              <a:t>inertial</a:t>
            </a:r>
            <a:r>
              <a:rPr lang="zh-CN" altLang="en-US" dirty="0" smtClean="0"/>
              <a:t> </a:t>
            </a:r>
            <a:r>
              <a:rPr lang="en-US" altLang="zh-CN" dirty="0" smtClean="0"/>
              <a:t>and</a:t>
            </a:r>
            <a:r>
              <a:rPr lang="zh-CN" altLang="en-US" dirty="0" smtClean="0"/>
              <a:t> </a:t>
            </a:r>
            <a:r>
              <a:rPr lang="en-US" altLang="zh-CN" dirty="0" smtClean="0"/>
              <a:t>damping</a:t>
            </a:r>
            <a:r>
              <a:rPr lang="zh-CN" altLang="en-US" dirty="0" smtClean="0"/>
              <a:t> </a:t>
            </a:r>
            <a:r>
              <a:rPr lang="en-US" dirty="0" smtClean="0"/>
              <a:t>forces</a:t>
            </a:r>
            <a:r>
              <a:rPr lang="en-US" altLang="zh-CN" dirty="0" smtClean="0"/>
              <a:t>)</a:t>
            </a:r>
          </a:p>
          <a:p>
            <a:pPr lvl="1"/>
            <a:endParaRPr lang="en-US" dirty="0"/>
          </a:p>
          <a:p>
            <a:pPr lvl="1"/>
            <a:endParaRPr lang="en-US" dirty="0" smtClean="0"/>
          </a:p>
          <a:p>
            <a:pPr marL="914400" lvl="2" indent="0">
              <a:buNone/>
            </a:pPr>
            <a:r>
              <a:rPr lang="en-US" dirty="0"/>
              <a:t>where </a:t>
            </a:r>
            <a:r>
              <a:rPr lang="en-US" altLang="zh-CN" dirty="0" smtClean="0"/>
              <a:t>M</a:t>
            </a:r>
            <a:r>
              <a:rPr lang="zh-CN" altLang="en-US" dirty="0" smtClean="0"/>
              <a:t> </a:t>
            </a:r>
            <a:r>
              <a:rPr lang="en-US" altLang="zh-CN" dirty="0" smtClean="0"/>
              <a:t>is</a:t>
            </a:r>
            <a:r>
              <a:rPr lang="zh-CN" altLang="en-US" dirty="0" smtClean="0"/>
              <a:t> </a:t>
            </a:r>
            <a:r>
              <a:rPr lang="en-US" altLang="zh-CN" dirty="0" smtClean="0"/>
              <a:t>the</a:t>
            </a:r>
            <a:r>
              <a:rPr lang="zh-CN" altLang="en-US" dirty="0" smtClean="0"/>
              <a:t> </a:t>
            </a:r>
            <a:r>
              <a:rPr lang="en-US" altLang="zh-CN" dirty="0" smtClean="0"/>
              <a:t>mass</a:t>
            </a:r>
            <a:r>
              <a:rPr lang="zh-CN" altLang="en-US" dirty="0" smtClean="0"/>
              <a:t> </a:t>
            </a:r>
            <a:r>
              <a:rPr lang="en-US" altLang="zh-CN" dirty="0" smtClean="0"/>
              <a:t>matrix</a:t>
            </a:r>
            <a:r>
              <a:rPr lang="zh-CN" altLang="en-US" dirty="0" smtClean="0"/>
              <a:t> </a:t>
            </a:r>
            <a:r>
              <a:rPr lang="en-US" altLang="zh-CN" dirty="0" smtClean="0"/>
              <a:t>and</a:t>
            </a:r>
            <a:r>
              <a:rPr lang="zh-CN" altLang="en-US" dirty="0" smtClean="0"/>
              <a:t> </a:t>
            </a:r>
            <a:r>
              <a:rPr lang="en-US" dirty="0" smtClean="0"/>
              <a:t>C </a:t>
            </a:r>
            <a:r>
              <a:rPr lang="en-US" dirty="0"/>
              <a:t>is the damping matrix </a:t>
            </a:r>
          </a:p>
          <a:p>
            <a:pPr lvl="2"/>
            <a:endParaRPr lang="en-US" dirty="0" smtClean="0"/>
          </a:p>
        </p:txBody>
      </p:sp>
      <p:pic>
        <p:nvPicPr>
          <p:cNvPr id="4" name="Picture 3"/>
          <p:cNvPicPr>
            <a:picLocks noChangeAspect="1"/>
          </p:cNvPicPr>
          <p:nvPr/>
        </p:nvPicPr>
        <p:blipFill>
          <a:blip r:embed="rId2"/>
          <a:stretch>
            <a:fillRect/>
          </a:stretch>
        </p:blipFill>
        <p:spPr>
          <a:xfrm>
            <a:off x="2495550" y="2532495"/>
            <a:ext cx="1714500" cy="546100"/>
          </a:xfrm>
          <a:prstGeom prst="rect">
            <a:avLst/>
          </a:prstGeom>
        </p:spPr>
      </p:pic>
      <p:pic>
        <p:nvPicPr>
          <p:cNvPr id="5" name="Picture 4"/>
          <p:cNvPicPr>
            <a:picLocks noChangeAspect="1"/>
          </p:cNvPicPr>
          <p:nvPr/>
        </p:nvPicPr>
        <p:blipFill>
          <a:blip r:embed="rId3"/>
          <a:stretch>
            <a:fillRect/>
          </a:stretch>
        </p:blipFill>
        <p:spPr>
          <a:xfrm>
            <a:off x="2370859" y="4348379"/>
            <a:ext cx="3467100" cy="558800"/>
          </a:xfrm>
          <a:prstGeom prst="rect">
            <a:avLst/>
          </a:prstGeom>
        </p:spPr>
      </p:pic>
      <p:sp>
        <p:nvSpPr>
          <p:cNvPr id="7" name="Rectangle 6"/>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p:txBody>
      </p:sp>
    </p:spTree>
    <p:extLst>
      <p:ext uri="{BB962C8B-B14F-4D97-AF65-F5344CB8AC3E}">
        <p14:creationId xmlns:p14="http://schemas.microsoft.com/office/powerpoint/2010/main" val="124770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p:sp>
        <p:nvSpPr>
          <p:cNvPr id="3" name="Content Placeholder 2"/>
          <p:cNvSpPr>
            <a:spLocks noGrp="1"/>
          </p:cNvSpPr>
          <p:nvPr>
            <p:ph idx="1"/>
          </p:nvPr>
        </p:nvSpPr>
        <p:spPr>
          <a:xfrm>
            <a:off x="838200" y="1839480"/>
            <a:ext cx="10515600" cy="4351338"/>
          </a:xfrm>
        </p:spPr>
        <p:txBody>
          <a:bodyPr>
            <a:normAutofit/>
          </a:bodyPr>
          <a:lstStyle/>
          <a:p>
            <a:r>
              <a:rPr lang="en-US" altLang="zh-CN" dirty="0" smtClean="0"/>
              <a:t>Solve</a:t>
            </a:r>
            <a:r>
              <a:rPr lang="zh-CN" altLang="en-US" dirty="0" smtClean="0"/>
              <a:t> </a:t>
            </a:r>
            <a:r>
              <a:rPr lang="en-US" altLang="zh-CN" dirty="0" smtClean="0"/>
              <a:t>the</a:t>
            </a:r>
            <a:r>
              <a:rPr lang="zh-CN" altLang="en-US" dirty="0" smtClean="0"/>
              <a:t> </a:t>
            </a:r>
            <a:r>
              <a:rPr lang="en-US" dirty="0"/>
              <a:t>equilibrium equations </a:t>
            </a:r>
            <a:r>
              <a:rPr lang="en-US" altLang="zh-CN" dirty="0" smtClean="0"/>
              <a:t>(static)</a:t>
            </a:r>
          </a:p>
          <a:p>
            <a:pPr lvl="1"/>
            <a:r>
              <a:rPr lang="en-US" altLang="zh-CN" dirty="0" smtClean="0"/>
              <a:t>Since</a:t>
            </a:r>
            <a:r>
              <a:rPr lang="zh-CN" altLang="en-US" dirty="0" smtClean="0"/>
              <a:t> </a:t>
            </a:r>
            <a:r>
              <a:rPr lang="en-US" altLang="zh-CN" dirty="0" smtClean="0"/>
              <a:t>K</a:t>
            </a:r>
            <a:r>
              <a:rPr lang="zh-CN" altLang="en-US" dirty="0" smtClean="0"/>
              <a:t> </a:t>
            </a:r>
            <a:r>
              <a:rPr lang="en-US" altLang="zh-CN" dirty="0" smtClean="0"/>
              <a:t>is</a:t>
            </a:r>
            <a:r>
              <a:rPr lang="zh-CN" altLang="en-US" dirty="0" smtClean="0"/>
              <a:t> </a:t>
            </a:r>
            <a:r>
              <a:rPr lang="en-US" altLang="zh-CN" dirty="0" smtClean="0"/>
              <a:t>sparse,</a:t>
            </a:r>
            <a:r>
              <a:rPr lang="zh-CN" altLang="en-US" dirty="0" smtClean="0"/>
              <a:t> </a:t>
            </a:r>
            <a:r>
              <a:rPr lang="en-US" dirty="0"/>
              <a:t>the classical method to solve this equation is to use the </a:t>
            </a:r>
            <a:r>
              <a:rPr lang="en-US" b="1" dirty="0"/>
              <a:t>conjugated gradient algorithm</a:t>
            </a:r>
            <a:r>
              <a:rPr lang="en-US" dirty="0"/>
              <a:t> </a:t>
            </a:r>
            <a:r>
              <a:rPr lang="en-US" altLang="zh-CN" dirty="0" smtClean="0"/>
              <a:t>with</a:t>
            </a:r>
            <a:r>
              <a:rPr lang="zh-CN" altLang="en-US" dirty="0" smtClean="0"/>
              <a:t> </a:t>
            </a:r>
            <a:r>
              <a:rPr lang="en-US" altLang="zh-CN" dirty="0" smtClean="0"/>
              <a:t>pre-process</a:t>
            </a:r>
            <a:r>
              <a:rPr lang="zh-CN" altLang="en-US" dirty="0"/>
              <a:t> </a:t>
            </a:r>
            <a:r>
              <a:rPr lang="en-US" altLang="zh-CN" dirty="0" smtClean="0"/>
              <a:t>steps:</a:t>
            </a:r>
          </a:p>
          <a:p>
            <a:pPr lvl="2"/>
            <a:r>
              <a:rPr lang="en-US" i="1" dirty="0"/>
              <a:t>Node Renumbering</a:t>
            </a:r>
            <a:r>
              <a:rPr lang="en-US" dirty="0"/>
              <a:t> by using the reverse cutting McKee algorithm </a:t>
            </a:r>
            <a:r>
              <a:rPr lang="en-US" dirty="0" smtClean="0"/>
              <a:t>in </a:t>
            </a:r>
            <a:r>
              <a:rPr lang="en-US" dirty="0"/>
              <a:t>order to decrease the bandwidth of the </a:t>
            </a:r>
            <a:r>
              <a:rPr lang="en-US" dirty="0" smtClean="0"/>
              <a:t>sti</a:t>
            </a:r>
            <a:r>
              <a:rPr lang="en-US" altLang="zh-CN" dirty="0" smtClean="0"/>
              <a:t>ff</a:t>
            </a:r>
            <a:r>
              <a:rPr lang="en-US" dirty="0" smtClean="0"/>
              <a:t>ness </a:t>
            </a:r>
            <a:r>
              <a:rPr lang="en-US" dirty="0"/>
              <a:t>matrix. </a:t>
            </a:r>
          </a:p>
          <a:p>
            <a:pPr lvl="2"/>
            <a:r>
              <a:rPr lang="en-US" i="1" dirty="0"/>
              <a:t>Matrix Preconditioning </a:t>
            </a:r>
            <a:r>
              <a:rPr lang="en-US" dirty="0"/>
              <a:t>based on </a:t>
            </a:r>
            <a:r>
              <a:rPr lang="en-US" dirty="0" err="1"/>
              <a:t>Cholesky</a:t>
            </a:r>
            <a:r>
              <a:rPr lang="en-US" dirty="0"/>
              <a:t> </a:t>
            </a:r>
            <a:r>
              <a:rPr lang="en-US" dirty="0" smtClean="0"/>
              <a:t>factorization </a:t>
            </a:r>
            <a:r>
              <a:rPr lang="en-US" dirty="0"/>
              <a:t>or incomplete LU </a:t>
            </a:r>
            <a:r>
              <a:rPr lang="en-US" dirty="0" smtClean="0"/>
              <a:t>decomposition</a:t>
            </a:r>
            <a:endParaRPr lang="en-US" dirty="0"/>
          </a:p>
          <a:p>
            <a:pPr lvl="1"/>
            <a:r>
              <a:rPr lang="en-US" altLang="zh-CN" b="1" dirty="0" smtClean="0"/>
              <a:t>Q</a:t>
            </a:r>
            <a:r>
              <a:rPr lang="en-US" b="1" dirty="0" smtClean="0"/>
              <a:t>uasi-static </a:t>
            </a:r>
            <a:r>
              <a:rPr lang="en-US" b="1" dirty="0"/>
              <a:t>precomputed linear elastic </a:t>
            </a:r>
            <a:r>
              <a:rPr lang="en-US" b="1" dirty="0" smtClean="0"/>
              <a:t>model</a:t>
            </a:r>
            <a:r>
              <a:rPr lang="en-US" altLang="zh-CN" dirty="0" smtClean="0"/>
              <a:t>:</a:t>
            </a:r>
          </a:p>
          <a:p>
            <a:pPr marL="914400" lvl="2" indent="0">
              <a:buNone/>
            </a:pPr>
            <a:r>
              <a:rPr lang="en-US" dirty="0" smtClean="0"/>
              <a:t>partially inverting the sti</a:t>
            </a:r>
            <a:r>
              <a:rPr lang="en-US" altLang="zh-CN" dirty="0" smtClean="0"/>
              <a:t>ff</a:t>
            </a:r>
            <a:r>
              <a:rPr lang="en-US" dirty="0" smtClean="0"/>
              <a:t>ness matrix </a:t>
            </a:r>
            <a:r>
              <a:rPr lang="en-US" altLang="zh-CN" dirty="0" smtClean="0"/>
              <a:t> K </a:t>
            </a:r>
            <a:r>
              <a:rPr lang="en-US" dirty="0" smtClean="0"/>
              <a:t>in a precomputation stage before the simulation </a:t>
            </a:r>
          </a:p>
          <a:p>
            <a:pPr lvl="2"/>
            <a:r>
              <a:rPr lang="en-US" dirty="0" smtClean="0"/>
              <a:t>quasi-static </a:t>
            </a:r>
            <a:r>
              <a:rPr lang="en-US" altLang="zh-CN" dirty="0" smtClean="0"/>
              <a:t>(</a:t>
            </a:r>
            <a:r>
              <a:rPr lang="en-US" dirty="0" smtClean="0"/>
              <a:t>it computes the static equilibrium position at each iteration</a:t>
            </a:r>
            <a:r>
              <a:rPr lang="en-US" altLang="zh-CN" dirty="0" smtClean="0"/>
              <a:t>)</a:t>
            </a:r>
          </a:p>
          <a:p>
            <a:pPr lvl="2"/>
            <a:r>
              <a:rPr lang="en-US" altLang="zh-CN" dirty="0" smtClean="0"/>
              <a:t>c</a:t>
            </a:r>
            <a:r>
              <a:rPr lang="en-US" dirty="0" smtClean="0"/>
              <a:t>omputationally very efficient</a:t>
            </a:r>
            <a:r>
              <a:rPr lang="en-US" altLang="zh-CN" dirty="0" smtClean="0"/>
              <a:t> (real time)</a:t>
            </a:r>
            <a:endParaRPr lang="en-US" dirty="0" smtClean="0"/>
          </a:p>
          <a:p>
            <a:pPr lvl="2"/>
            <a:r>
              <a:rPr lang="en-US" altLang="zh-CN" dirty="0" smtClean="0"/>
              <a:t>o</a:t>
            </a:r>
            <a:r>
              <a:rPr lang="en-US" dirty="0" smtClean="0"/>
              <a:t>nly </a:t>
            </a:r>
            <a:r>
              <a:rPr lang="en-US" altLang="zh-CN" dirty="0" smtClean="0"/>
              <a:t>update </a:t>
            </a:r>
            <a:r>
              <a:rPr lang="en-US" dirty="0" smtClean="0"/>
              <a:t>the position of surface nodes</a:t>
            </a:r>
          </a:p>
          <a:p>
            <a:pPr lvl="2"/>
            <a:r>
              <a:rPr lang="en-US" dirty="0" smtClean="0"/>
              <a:t>the mesh topology is not modi</a:t>
            </a:r>
            <a:r>
              <a:rPr lang="en-US" altLang="zh-CN" dirty="0" smtClean="0"/>
              <a:t>fi</a:t>
            </a:r>
            <a:r>
              <a:rPr lang="en-US" dirty="0" smtClean="0"/>
              <a:t>ed during the simulation </a:t>
            </a:r>
            <a:r>
              <a:rPr lang="en-US" altLang="zh-CN" dirty="0" smtClean="0"/>
              <a:t>(no </a:t>
            </a:r>
            <a:r>
              <a:rPr lang="en-US" dirty="0" smtClean="0"/>
              <a:t>cutting or suturing</a:t>
            </a:r>
            <a:r>
              <a:rPr lang="en-US" altLang="zh-CN" dirty="0" smtClean="0"/>
              <a:t>)</a:t>
            </a:r>
            <a:endParaRPr lang="en-US" dirty="0" smtClean="0"/>
          </a:p>
          <a:p>
            <a:pPr lvl="3"/>
            <a:endParaRPr lang="pt-BR" dirty="0" smtClean="0"/>
          </a:p>
          <a:p>
            <a:pPr lvl="3"/>
            <a:endParaRPr lang="pt-BR" dirty="0"/>
          </a:p>
          <a:p>
            <a:pPr lvl="3"/>
            <a:endParaRPr lang="en-US" dirty="0"/>
          </a:p>
        </p:txBody>
      </p:sp>
      <p:sp>
        <p:nvSpPr>
          <p:cNvPr id="5" name="Rectangle 4"/>
          <p:cNvSpPr/>
          <p:nvPr/>
        </p:nvSpPr>
        <p:spPr>
          <a:xfrm>
            <a:off x="727363" y="6190818"/>
            <a:ext cx="11353800" cy="646331"/>
          </a:xfrm>
          <a:prstGeom prst="rect">
            <a:avLst/>
          </a:prstGeom>
        </p:spPr>
        <p:txBody>
          <a:bodyPr wrap="square">
            <a:spAutoFit/>
          </a:bodyPr>
          <a:lstStyle/>
          <a:p>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r>
              <a:rPr lang="en-US" sz="1200" dirty="0" smtClean="0"/>
              <a:t>[</a:t>
            </a:r>
            <a:r>
              <a:rPr lang="en-US" altLang="zh-CN" sz="1200" dirty="0" smtClean="0"/>
              <a:t>2</a:t>
            </a:r>
            <a:r>
              <a:rPr lang="en-US" sz="1200" dirty="0" smtClean="0"/>
              <a:t>]	S</a:t>
            </a:r>
            <a:r>
              <a:rPr lang="en-US" sz="1200" dirty="0"/>
              <a:t>. </a:t>
            </a:r>
            <a:r>
              <a:rPr lang="en-US" sz="1200" dirty="0" err="1"/>
              <a:t>Cotin</a:t>
            </a:r>
            <a:r>
              <a:rPr lang="en-US" sz="1200" dirty="0"/>
              <a:t>, H. </a:t>
            </a:r>
            <a:r>
              <a:rPr lang="en-US" sz="1200" dirty="0" err="1"/>
              <a:t>Delingette</a:t>
            </a:r>
            <a:r>
              <a:rPr lang="en-US" sz="1200" dirty="0"/>
              <a:t>, and N. </a:t>
            </a:r>
            <a:r>
              <a:rPr lang="en-US" sz="1200" dirty="0" err="1"/>
              <a:t>Ayache</a:t>
            </a:r>
            <a:r>
              <a:rPr lang="en-US" sz="1200" dirty="0"/>
              <a:t>, “Real-time elastic deformations of soft tissues for surgery simulation,” </a:t>
            </a:r>
            <a:r>
              <a:rPr lang="en-US" sz="1200" i="1" dirty="0"/>
              <a:t>IEEE Trans. Vis. </a:t>
            </a:r>
            <a:r>
              <a:rPr lang="en-US" sz="1200" i="1" dirty="0" err="1"/>
              <a:t>Comput</a:t>
            </a:r>
            <a:r>
              <a:rPr lang="en-US" sz="1200" i="1" dirty="0"/>
              <a:t>. Graph.</a:t>
            </a:r>
            <a:r>
              <a:rPr lang="en-US" sz="1200" dirty="0"/>
              <a:t>, vol. 5, no. 1, pp. 62–73, 1999</a:t>
            </a:r>
            <a:r>
              <a:rPr lang="en-US" sz="1200" dirty="0" smtClean="0"/>
              <a:t>.</a:t>
            </a:r>
          </a:p>
          <a:p>
            <a:endParaRPr lang="en-US" sz="1200" dirty="0">
              <a:effectLst/>
            </a:endParaRPr>
          </a:p>
        </p:txBody>
      </p:sp>
    </p:spTree>
    <p:extLst>
      <p:ext uri="{BB962C8B-B14F-4D97-AF65-F5344CB8AC3E}">
        <p14:creationId xmlns:p14="http://schemas.microsoft.com/office/powerpoint/2010/main" val="21347473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CN" dirty="0" smtClean="0"/>
                  <a:t>Solve</a:t>
                </a:r>
                <a:r>
                  <a:rPr lang="zh-CN" altLang="en-US" dirty="0"/>
                  <a:t> </a:t>
                </a:r>
                <a:r>
                  <a:rPr lang="en-US" altLang="zh-CN" dirty="0"/>
                  <a:t>the</a:t>
                </a:r>
                <a:r>
                  <a:rPr lang="zh-CN" altLang="en-US" dirty="0"/>
                  <a:t> </a:t>
                </a:r>
                <a:r>
                  <a:rPr lang="en-US" dirty="0"/>
                  <a:t>equilibrium equations </a:t>
                </a:r>
                <a:r>
                  <a:rPr lang="en-US" altLang="zh-CN" dirty="0" smtClean="0"/>
                  <a:t>(dynamic)</a:t>
                </a:r>
              </a:p>
              <a:p>
                <a:pPr marL="0" indent="0">
                  <a:buNone/>
                </a:pPr>
                <a:r>
                  <a:rPr lang="zh-CN" altLang="en-US" b="1" dirty="0"/>
                  <a:t> </a:t>
                </a:r>
                <a:r>
                  <a:rPr lang="zh-CN" altLang="en-US" b="1" dirty="0" smtClean="0"/>
                  <a:t>    </a:t>
                </a:r>
                <a:r>
                  <a:rPr lang="en-US" altLang="zh-CN" b="1" dirty="0" smtClean="0"/>
                  <a:t>Tensor-mass</a:t>
                </a:r>
                <a:r>
                  <a:rPr lang="zh-CN" altLang="en-US" b="1" dirty="0" smtClean="0"/>
                  <a:t> </a:t>
                </a:r>
                <a:r>
                  <a:rPr lang="en-US" altLang="zh-CN" b="1" dirty="0" smtClean="0"/>
                  <a:t>model:</a:t>
                </a:r>
              </a:p>
              <a:p>
                <a:pPr lvl="1"/>
                <a:r>
                  <a:rPr lang="en-US" altLang="zh-CN" dirty="0" smtClean="0"/>
                  <a:t>Local</a:t>
                </a:r>
                <a:r>
                  <a:rPr lang="zh-CN" altLang="en-US" dirty="0" smtClean="0"/>
                  <a:t> </a:t>
                </a:r>
                <a:r>
                  <a:rPr lang="en-US" dirty="0" smtClean="0"/>
                  <a:t>stiffness </a:t>
                </a:r>
                <a:r>
                  <a:rPr lang="en-US" dirty="0"/>
                  <a:t>tensors are computed when creating the mesh and are stored for each vertex and edge of the mesh</a:t>
                </a:r>
                <a:r>
                  <a:rPr lang="en-US" dirty="0" smtClean="0"/>
                  <a:t>.</a:t>
                </a:r>
                <a:r>
                  <a:rPr lang="zh-CN" altLang="en-US" dirty="0" smtClean="0"/>
                  <a:t> </a:t>
                </a:r>
                <a:endParaRPr lang="en-US" altLang="zh-CN" dirty="0" smtClean="0"/>
              </a:p>
              <a:p>
                <a:pPr lvl="1"/>
                <a:r>
                  <a:rPr lang="en-US" altLang="zh-CN" dirty="0" smtClean="0"/>
                  <a:t>Force</a:t>
                </a:r>
                <a:r>
                  <a:rPr lang="zh-CN" altLang="en-US" dirty="0" smtClean="0"/>
                  <a:t> </a:t>
                </a:r>
                <a:r>
                  <a:rPr lang="en-US" altLang="zh-CN" dirty="0"/>
                  <a:t>applied</a:t>
                </a:r>
                <a:r>
                  <a:rPr lang="zh-CN" altLang="en-US" dirty="0"/>
                  <a:t> </a:t>
                </a:r>
                <a:r>
                  <a:rPr lang="en-US" altLang="zh-CN" dirty="0"/>
                  <a:t>by</a:t>
                </a:r>
                <a:r>
                  <a:rPr lang="zh-CN" altLang="en-US" dirty="0"/>
                  <a:t> </a:t>
                </a:r>
                <a:r>
                  <a:rPr lang="en-US" altLang="zh-CN" dirty="0"/>
                  <a:t>the</a:t>
                </a:r>
                <a:r>
                  <a:rPr lang="zh-CN" altLang="en-US" dirty="0"/>
                  <a:t> </a:t>
                </a:r>
                <a:r>
                  <a:rPr lang="en-US" altLang="zh-CN" dirty="0"/>
                  <a:t>tetrahedron</a:t>
                </a:r>
                <a:r>
                  <a:rPr lang="zh-CN" altLang="en-US" dirty="0"/>
                  <a:t> </a:t>
                </a:r>
                <a14:m>
                  <m:oMath xmlns:m="http://schemas.openxmlformats.org/officeDocument/2006/math">
                    <m:sSub>
                      <m:sSubPr>
                        <m:ctrlPr>
                          <a:rPr lang="en-US" altLang="zh-CN" i="1" dirty="0">
                            <a:latin typeface="Cambria Math" charset="0"/>
                          </a:rPr>
                        </m:ctrlPr>
                      </m:sSubPr>
                      <m:e>
                        <m:r>
                          <a:rPr lang="en-US" altLang="zh-CN" b="1" dirty="0">
                            <a:latin typeface="Cambria Math" charset="0"/>
                          </a:rPr>
                          <m:t>𝐓</m:t>
                        </m:r>
                      </m:e>
                      <m:sub>
                        <m:r>
                          <a:rPr lang="en-US" altLang="zh-CN" i="1" dirty="0">
                            <a:latin typeface="Cambria Math" charset="0"/>
                          </a:rPr>
                          <m:t>𝑖</m:t>
                        </m:r>
                      </m:sub>
                    </m:sSub>
                  </m:oMath>
                </a14:m>
                <a:r>
                  <a:rPr lang="zh-CN" altLang="en-US" dirty="0"/>
                  <a:t> </a:t>
                </a:r>
                <a:r>
                  <a:rPr lang="en-US" altLang="zh-CN" dirty="0"/>
                  <a:t>on</a:t>
                </a:r>
                <a:r>
                  <a:rPr lang="zh-CN" altLang="en-US" dirty="0"/>
                  <a:t> </a:t>
                </a:r>
                <a:r>
                  <a:rPr lang="en-US" altLang="zh-CN" dirty="0"/>
                  <a:t>the</a:t>
                </a:r>
                <a:r>
                  <a:rPr lang="zh-CN" altLang="en-US" dirty="0"/>
                  <a:t> </a:t>
                </a:r>
                <a:r>
                  <a:rPr lang="en-US" altLang="zh-CN" dirty="0"/>
                  <a:t>vertex</a:t>
                </a:r>
                <a:r>
                  <a:rPr lang="zh-CN" altLang="en-US" dirty="0"/>
                  <a:t> </a:t>
                </a:r>
                <a14:m>
                  <m:oMath xmlns:m="http://schemas.openxmlformats.org/officeDocument/2006/math">
                    <m:sSub>
                      <m:sSubPr>
                        <m:ctrlPr>
                          <a:rPr lang="en-US" altLang="zh-CN" i="1" dirty="0">
                            <a:latin typeface="Cambria Math" charset="0"/>
                          </a:rPr>
                        </m:ctrlPr>
                      </m:sSubPr>
                      <m:e>
                        <m:r>
                          <a:rPr lang="en-US" altLang="zh-CN" b="1" dirty="0">
                            <a:latin typeface="Cambria Math" charset="0"/>
                          </a:rPr>
                          <m:t>𝐏</m:t>
                        </m:r>
                      </m:e>
                      <m:sub>
                        <m:r>
                          <a:rPr lang="en-US" altLang="zh-CN" i="1" dirty="0">
                            <a:latin typeface="Cambria Math" charset="0"/>
                          </a:rPr>
                          <m:t>𝑝</m:t>
                        </m:r>
                      </m:sub>
                    </m:sSub>
                    <m:r>
                      <a:rPr lang="zh-CN" altLang="en-US" b="0" i="0" dirty="0" smtClean="0">
                        <a:latin typeface="Cambria Math" charset="0"/>
                      </a:rPr>
                      <m:t> </m:t>
                    </m:r>
                  </m:oMath>
                </a14:m>
                <a:r>
                  <a:rPr lang="en-US" altLang="zh-CN" dirty="0" smtClean="0"/>
                  <a:t>(</a:t>
                </a:r>
                <a:r>
                  <a:rPr lang="en-US" dirty="0"/>
                  <a:t>derivative of this elastic </a:t>
                </a:r>
                <a:r>
                  <a:rPr lang="en-US" dirty="0" smtClean="0"/>
                  <a:t>energy</a:t>
                </a:r>
                <a:r>
                  <a:rPr lang="en-US" altLang="zh-CN" dirty="0" smtClean="0"/>
                  <a:t>)</a:t>
                </a:r>
                <a:endParaRPr lang="en-US" altLang="zh-CN" baseline="-25000" dirty="0" smtClean="0"/>
              </a:p>
              <a:p>
                <a:pPr lvl="1"/>
                <a:endParaRPr lang="en-US" altLang="zh-CN" baseline="-25000" dirty="0"/>
              </a:p>
              <a:p>
                <a:pPr lvl="1"/>
                <a:endParaRPr lang="en-US" altLang="zh-CN" baseline="-25000" dirty="0" smtClean="0"/>
              </a:p>
              <a:p>
                <a:pPr lvl="1"/>
                <a:endParaRPr lang="en-US" altLang="zh-CN" baseline="-25000" dirty="0" smtClean="0"/>
              </a:p>
              <a:p>
                <a:pPr lvl="1"/>
                <a:r>
                  <a:rPr lang="en-US" altLang="zh-CN" dirty="0" smtClean="0"/>
                  <a:t>Update </a:t>
                </a:r>
                <a:r>
                  <a:rPr lang="en-US" altLang="zh-CN" dirty="0"/>
                  <a:t>the vertex </a:t>
                </a:r>
                <a:r>
                  <a:rPr lang="en-US" altLang="zh-CN" dirty="0" smtClean="0"/>
                  <a:t>positions</a:t>
                </a:r>
                <a:r>
                  <a:rPr lang="zh-CN" altLang="en-US" dirty="0" smtClean="0"/>
                  <a:t> </a:t>
                </a:r>
                <a:r>
                  <a:rPr lang="en-US" altLang="zh-CN" dirty="0" smtClean="0"/>
                  <a:t>by</a:t>
                </a:r>
                <a:r>
                  <a:rPr lang="zh-CN" altLang="en-US" dirty="0" smtClean="0"/>
                  <a:t> </a:t>
                </a:r>
                <a:endParaRPr lang="en-US" altLang="zh-CN" dirty="0"/>
              </a:p>
              <a:p>
                <a:pPr lvl="1"/>
                <a:endParaRPr lang="en-US" altLang="zh-CN" dirty="0" smtClean="0"/>
              </a:p>
              <a:p>
                <a:pPr marL="4572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381" r="-1333"/>
                </a:stretch>
              </a:blipFill>
            </p:spPr>
            <p:txBody>
              <a:bodyPr/>
              <a:lstStyle/>
              <a:p>
                <a:r>
                  <a:rPr lang="en-US">
                    <a:noFill/>
                  </a:rPr>
                  <a:t> </a:t>
                </a:r>
              </a:p>
            </p:txBody>
          </p:sp>
        </mc:Fallback>
      </mc:AlternateContent>
      <p:grpSp>
        <p:nvGrpSpPr>
          <p:cNvPr id="7" name="Group 6"/>
          <p:cNvGrpSpPr/>
          <p:nvPr/>
        </p:nvGrpSpPr>
        <p:grpSpPr>
          <a:xfrm>
            <a:off x="2445330" y="4202454"/>
            <a:ext cx="2417616" cy="792379"/>
            <a:chOff x="2140528" y="5210249"/>
            <a:chExt cx="2705100" cy="991215"/>
          </a:xfrm>
        </p:grpSpPr>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2140528" y="5210249"/>
              <a:ext cx="2657764" cy="991215"/>
            </a:xfrm>
            <a:prstGeom prst="rect">
              <a:avLst/>
            </a:prstGeom>
          </p:spPr>
        </p:pic>
        <p:pic>
          <p:nvPicPr>
            <p:cNvPr id="9" name="Picture 8"/>
            <p:cNvPicPr>
              <a:picLocks noChangeAspect="1"/>
            </p:cNvPicPr>
            <p:nvPr/>
          </p:nvPicPr>
          <p:blipFill>
            <a:blip r:embed="rId4"/>
            <a:stretch>
              <a:fillRect/>
            </a:stretch>
          </p:blipFill>
          <p:spPr>
            <a:xfrm>
              <a:off x="4413828" y="5470765"/>
              <a:ext cx="431800" cy="495300"/>
            </a:xfrm>
            <a:prstGeom prst="rect">
              <a:avLst/>
            </a:prstGeom>
          </p:spPr>
        </p:pic>
      </p:grpSp>
      <p:pic>
        <p:nvPicPr>
          <p:cNvPr id="10" name="Picture 9"/>
          <p:cNvPicPr>
            <a:picLocks noChangeAspect="1"/>
          </p:cNvPicPr>
          <p:nvPr/>
        </p:nvPicPr>
        <p:blipFill>
          <a:blip r:embed="rId5"/>
          <a:stretch>
            <a:fillRect/>
          </a:stretch>
        </p:blipFill>
        <p:spPr>
          <a:xfrm>
            <a:off x="2273900" y="5504662"/>
            <a:ext cx="2375311" cy="751462"/>
          </a:xfrm>
          <a:prstGeom prst="rect">
            <a:avLst/>
          </a:prstGeom>
        </p:spPr>
      </p:pic>
      <p:sp>
        <p:nvSpPr>
          <p:cNvPr id="11" name="Rectangle 10"/>
          <p:cNvSpPr/>
          <p:nvPr/>
        </p:nvSpPr>
        <p:spPr>
          <a:xfrm>
            <a:off x="838200" y="6335284"/>
            <a:ext cx="10779487" cy="461665"/>
          </a:xfrm>
          <a:prstGeom prst="rect">
            <a:avLst/>
          </a:prstGeom>
        </p:spPr>
        <p:txBody>
          <a:bodyPr wrap="square">
            <a:spAutoFit/>
          </a:bodyPr>
          <a:lstStyle/>
          <a:p>
            <a:pPr marL="406400" indent="-406400"/>
            <a:r>
              <a:rPr lang="en-US" sz="1200" dirty="0" smtClean="0"/>
              <a:t>[</a:t>
            </a:r>
            <a:r>
              <a:rPr lang="en-US" altLang="zh-CN" sz="1200" dirty="0" smtClean="0"/>
              <a:t>3</a:t>
            </a:r>
            <a:r>
              <a:rPr lang="en-US" sz="1200" dirty="0" smtClean="0"/>
              <a:t>]</a:t>
            </a:r>
            <a:r>
              <a:rPr lang="zh-CN" altLang="en-US" sz="1200" dirty="0" smtClean="0"/>
              <a:t> </a:t>
            </a:r>
            <a:r>
              <a:rPr lang="en-US" sz="1200" dirty="0" smtClean="0"/>
              <a:t>S</a:t>
            </a:r>
            <a:r>
              <a:rPr lang="en-US" sz="1200" dirty="0"/>
              <a:t>. </a:t>
            </a:r>
            <a:r>
              <a:rPr lang="en-US" sz="1200" dirty="0" err="1"/>
              <a:t>Cotin</a:t>
            </a:r>
            <a:r>
              <a:rPr lang="en-US" sz="1200" dirty="0"/>
              <a:t>, H. </a:t>
            </a:r>
            <a:r>
              <a:rPr lang="en-US" sz="1200" dirty="0" err="1"/>
              <a:t>Delingette</a:t>
            </a:r>
            <a:r>
              <a:rPr lang="en-US" sz="1200" dirty="0"/>
              <a:t>, and N. </a:t>
            </a:r>
            <a:r>
              <a:rPr lang="en-US" sz="1200" dirty="0" err="1"/>
              <a:t>Ayache</a:t>
            </a:r>
            <a:r>
              <a:rPr lang="en-US" sz="1200" dirty="0"/>
              <a:t>, “A Hybrid Elastic Model allowing Real-Time Cutting, Deformations and Force-Feedback for Surgery Training and Simulation,” </a:t>
            </a:r>
            <a:r>
              <a:rPr lang="en-US" sz="1200" i="1" dirty="0"/>
              <a:t>Publ. Vis. </a:t>
            </a:r>
            <a:r>
              <a:rPr lang="en-US" sz="1200" i="1" dirty="0" err="1"/>
              <a:t>Comput</a:t>
            </a:r>
            <a:r>
              <a:rPr lang="en-US" sz="1200" i="1" dirty="0"/>
              <a:t>. J.</a:t>
            </a:r>
            <a:r>
              <a:rPr lang="en-US" sz="1200" dirty="0"/>
              <a:t>, vol. 16, no. 8, pp. 437–452, 2000.</a:t>
            </a:r>
            <a:endParaRPr lang="en-US" sz="1200" dirty="0">
              <a:effectLst/>
            </a:endParaRPr>
          </a:p>
        </p:txBody>
      </p:sp>
    </p:spTree>
    <p:extLst>
      <p:ext uri="{BB962C8B-B14F-4D97-AF65-F5344CB8AC3E}">
        <p14:creationId xmlns:p14="http://schemas.microsoft.com/office/powerpoint/2010/main" val="1193045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CN" dirty="0" smtClean="0"/>
                  <a:t>Tensor-mass</a:t>
                </a:r>
                <a:r>
                  <a:rPr lang="zh-CN" altLang="en-US" dirty="0" smtClean="0"/>
                  <a:t> </a:t>
                </a:r>
                <a:r>
                  <a:rPr lang="en-US" altLang="zh-CN" dirty="0" smtClean="0"/>
                  <a:t>vs</a:t>
                </a:r>
                <a:r>
                  <a:rPr lang="zh-CN" altLang="en-US" dirty="0" smtClean="0"/>
                  <a:t> </a:t>
                </a:r>
                <a:r>
                  <a:rPr lang="en-US" altLang="zh-CN" dirty="0" smtClean="0"/>
                  <a:t>Spring</a:t>
                </a:r>
                <a:r>
                  <a:rPr lang="zh-CN" altLang="en-US" dirty="0" smtClean="0"/>
                  <a:t> </a:t>
                </a:r>
                <a:r>
                  <a:rPr lang="en-US" altLang="zh-CN" dirty="0" smtClean="0"/>
                  <a:t>mass</a:t>
                </a:r>
              </a:p>
              <a:p>
                <a:pPr marL="457200" lvl="1" indent="0">
                  <a:buNone/>
                </a:pPr>
                <a:r>
                  <a:rPr lang="en-US" dirty="0" smtClean="0"/>
                  <a:t>The </a:t>
                </a:r>
                <a:r>
                  <a:rPr lang="en-US" dirty="0"/>
                  <a:t>force applied to a point </a:t>
                </a:r>
                <a14:m>
                  <m:oMath xmlns:m="http://schemas.openxmlformats.org/officeDocument/2006/math">
                    <m:sSub>
                      <m:sSubPr>
                        <m:ctrlPr>
                          <a:rPr lang="en-US" altLang="zh-CN" b="0" i="1" dirty="0" smtClean="0">
                            <a:latin typeface="Cambria Math" charset="0"/>
                          </a:rPr>
                        </m:ctrlPr>
                      </m:sSubPr>
                      <m:e>
                        <m:r>
                          <a:rPr lang="en-US" i="1" dirty="0" smtClean="0">
                            <a:latin typeface="Cambria Math" charset="0"/>
                          </a:rPr>
                          <m:t>𝑝</m:t>
                        </m:r>
                      </m:e>
                      <m:sub>
                        <m:r>
                          <a:rPr lang="en-US" i="1" dirty="0" smtClean="0">
                            <a:latin typeface="Cambria Math" charset="0"/>
                          </a:rPr>
                          <m:t>𝑖</m:t>
                        </m:r>
                      </m:sub>
                    </m:sSub>
                  </m:oMath>
                </a14:m>
                <a:r>
                  <a:rPr lang="en-US" dirty="0"/>
                  <a:t> in a spring-mass system, is given by the relation</a:t>
                </a:r>
                <a:r>
                  <a:rPr lang="en-US" dirty="0" smtClean="0"/>
                  <a:t>:</a:t>
                </a:r>
              </a:p>
              <a:p>
                <a:pPr lvl="1"/>
                <a:endParaRPr lang="en-US" dirty="0"/>
              </a:p>
              <a:p>
                <a:pPr lvl="1"/>
                <a:endParaRPr lang="en-US" dirty="0" smtClean="0"/>
              </a:p>
              <a:p>
                <a:pPr lvl="1"/>
                <a:endParaRPr lang="en-US" dirty="0" smtClean="0"/>
              </a:p>
              <a:p>
                <a:pPr lvl="1"/>
                <a:r>
                  <a:rPr lang="en-US" dirty="0"/>
                  <a:t>In practice, </a:t>
                </a:r>
                <a:r>
                  <a:rPr lang="en-US" dirty="0" smtClean="0"/>
                  <a:t>a </a:t>
                </a:r>
                <a:r>
                  <a:rPr lang="en-US" dirty="0"/>
                  <a:t>slight computational advantage for the Tensor-Mass </a:t>
                </a:r>
                <a:r>
                  <a:rPr lang="en-US" dirty="0" smtClean="0"/>
                  <a:t>model</a:t>
                </a:r>
                <a:r>
                  <a:rPr lang="zh-CN" altLang="en-US" dirty="0" smtClean="0"/>
                  <a:t> </a:t>
                </a:r>
                <a:r>
                  <a:rPr lang="en-US" altLang="zh-CN" dirty="0" smtClean="0"/>
                  <a:t>is</a:t>
                </a:r>
                <a:r>
                  <a:rPr lang="zh-CN" altLang="en-US" dirty="0" smtClean="0"/>
                  <a:t> </a:t>
                </a:r>
                <a:r>
                  <a:rPr lang="en-US" altLang="zh-CN" dirty="0" smtClean="0"/>
                  <a:t>observed</a:t>
                </a:r>
                <a:r>
                  <a:rPr lang="en-US" dirty="0" smtClean="0"/>
                  <a:t>, </a:t>
                </a:r>
                <a:r>
                  <a:rPr lang="en-US" dirty="0"/>
                  <a:t>mostly because it does not include any square root evaluation</a:t>
                </a:r>
                <a:r>
                  <a:rPr lang="en-US" dirty="0" smtClean="0"/>
                  <a:t>.</a:t>
                </a:r>
              </a:p>
              <a:p>
                <a:pPr lvl="1"/>
                <a:r>
                  <a:rPr lang="en-US" altLang="zh-CN" dirty="0" smtClean="0"/>
                  <a:t>They</a:t>
                </a:r>
                <a:r>
                  <a:rPr lang="zh-CN" altLang="en-US" dirty="0" smtClean="0"/>
                  <a:t> </a:t>
                </a:r>
                <a:r>
                  <a:rPr lang="en-US" dirty="0" smtClean="0"/>
                  <a:t>di</a:t>
                </a:r>
                <a:r>
                  <a:rPr lang="en-US" altLang="zh-CN" dirty="0" smtClean="0"/>
                  <a:t>ff</a:t>
                </a:r>
                <a:r>
                  <a:rPr lang="en-US" dirty="0" smtClean="0"/>
                  <a:t>er </a:t>
                </a:r>
                <a:r>
                  <a:rPr lang="en-US" dirty="0"/>
                  <a:t>substantially in terms of biomechanical </a:t>
                </a:r>
                <a:r>
                  <a:rPr lang="en-US" dirty="0" smtClean="0"/>
                  <a:t>modeling</a:t>
                </a:r>
                <a:r>
                  <a:rPr lang="en-US" dirty="0"/>
                  <a:t>. </a:t>
                </a:r>
                <a:endParaRPr lang="en-US" dirty="0" smtClean="0"/>
              </a:p>
              <a:p>
                <a:pPr lvl="2"/>
                <a:r>
                  <a:rPr lang="en-US" dirty="0" smtClean="0"/>
                  <a:t>Spring-mass</a:t>
                </a:r>
                <a:r>
                  <a:rPr lang="en-US" altLang="zh-CN" dirty="0" smtClean="0"/>
                  <a:t>:</a:t>
                </a:r>
                <a:r>
                  <a:rPr lang="zh-CN" altLang="en-US" dirty="0" smtClean="0"/>
                  <a:t> </a:t>
                </a:r>
                <a:r>
                  <a:rPr lang="en-US" dirty="0"/>
                  <a:t>strongly depends on the topology of the spring </a:t>
                </a:r>
                <a:r>
                  <a:rPr lang="en-US" dirty="0" smtClean="0"/>
                  <a:t>network</a:t>
                </a:r>
              </a:p>
              <a:p>
                <a:pPr lvl="2"/>
                <a:r>
                  <a:rPr lang="en-US" altLang="zh-CN" dirty="0" smtClean="0"/>
                  <a:t>Tensor-mass:</a:t>
                </a:r>
                <a:r>
                  <a:rPr lang="zh-CN" altLang="en-US" dirty="0" smtClean="0"/>
                  <a:t> </a:t>
                </a:r>
                <a:r>
                  <a:rPr lang="en-US" altLang="zh-CN" dirty="0"/>
                  <a:t>fi</a:t>
                </a:r>
                <a:r>
                  <a:rPr lang="en-US" dirty="0"/>
                  <a:t>nite element model is a continuous representation of the </a:t>
                </a:r>
                <a:r>
                  <a:rPr lang="en-US" dirty="0" smtClean="0"/>
                  <a:t>object</a:t>
                </a:r>
                <a:r>
                  <a:rPr lang="zh-CN" altLang="en-US" dirty="0"/>
                  <a:t> </a:t>
                </a:r>
                <a:r>
                  <a:rPr lang="en-US" altLang="zh-CN" dirty="0" smtClean="0"/>
                  <a:t>and</a:t>
                </a:r>
                <a:r>
                  <a:rPr lang="zh-CN" altLang="en-US" dirty="0" smtClean="0"/>
                  <a:t> </a:t>
                </a:r>
                <a:r>
                  <a:rPr lang="en-US" dirty="0" smtClean="0"/>
                  <a:t>its </a:t>
                </a:r>
                <a:r>
                  <a:rPr lang="en-US" dirty="0"/>
                  <a:t>behavior is independent of the mesh topology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2381"/>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3025486" y="2920423"/>
            <a:ext cx="4838700" cy="850900"/>
          </a:xfrm>
          <a:prstGeom prst="rect">
            <a:avLst/>
          </a:prstGeom>
        </p:spPr>
      </p:pic>
      <p:sp>
        <p:nvSpPr>
          <p:cNvPr id="8" name="Rectangle 7"/>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p>
        </p:txBody>
      </p:sp>
    </p:spTree>
    <p:extLst>
      <p:ext uri="{BB962C8B-B14F-4D97-AF65-F5344CB8AC3E}">
        <p14:creationId xmlns:p14="http://schemas.microsoft.com/office/powerpoint/2010/main" val="3591706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p:sp>
        <p:nvSpPr>
          <p:cNvPr id="3" name="Content Placeholder 2"/>
          <p:cNvSpPr>
            <a:spLocks noGrp="1"/>
          </p:cNvSpPr>
          <p:nvPr>
            <p:ph idx="1"/>
          </p:nvPr>
        </p:nvSpPr>
        <p:spPr/>
        <p:txBody>
          <a:bodyPr/>
          <a:lstStyle/>
          <a:p>
            <a:r>
              <a:rPr lang="en-US" altLang="zh-CN" dirty="0"/>
              <a:t>Tensor-mass</a:t>
            </a:r>
            <a:r>
              <a:rPr lang="zh-CN" altLang="en-US" dirty="0"/>
              <a:t> </a:t>
            </a:r>
            <a:r>
              <a:rPr lang="en-US" altLang="zh-CN" dirty="0"/>
              <a:t>vs</a:t>
            </a:r>
            <a:r>
              <a:rPr lang="zh-CN" altLang="en-US" dirty="0"/>
              <a:t> </a:t>
            </a:r>
            <a:r>
              <a:rPr lang="en-US" altLang="zh-CN" dirty="0"/>
              <a:t>Spring</a:t>
            </a:r>
            <a:r>
              <a:rPr lang="zh-CN" altLang="en-US" dirty="0"/>
              <a:t> </a:t>
            </a:r>
            <a:r>
              <a:rPr lang="en-US" altLang="zh-CN" dirty="0"/>
              <a:t>mass</a:t>
            </a:r>
          </a:p>
          <a:p>
            <a:pPr lvl="1"/>
            <a:r>
              <a:rPr lang="en-US" altLang="zh-CN" dirty="0" smtClean="0"/>
              <a:t>A</a:t>
            </a:r>
            <a:r>
              <a:rPr lang="en-US" dirty="0" smtClean="0"/>
              <a:t>ll </a:t>
            </a:r>
            <a:r>
              <a:rPr lang="en-US" dirty="0"/>
              <a:t>biomechanical data related to biological soft tissue are formulated as parameters found in continuum </a:t>
            </a:r>
            <a:r>
              <a:rPr lang="en-US" dirty="0" smtClean="0"/>
              <a:t>mechanics</a:t>
            </a:r>
            <a:r>
              <a:rPr lang="zh-CN" altLang="en-US" dirty="0" smtClean="0"/>
              <a:t> </a:t>
            </a:r>
            <a:r>
              <a:rPr lang="en-US" altLang="zh-CN" dirty="0" smtClean="0"/>
              <a:t>(such </a:t>
            </a:r>
            <a:r>
              <a:rPr lang="en-US" altLang="zh-CN" dirty="0"/>
              <a:t>as </a:t>
            </a:r>
            <a:r>
              <a:rPr lang="en-US" altLang="zh-CN" dirty="0" smtClean="0"/>
              <a:t>Young‘s </a:t>
            </a:r>
            <a:r>
              <a:rPr lang="en-US" altLang="zh-CN" dirty="0"/>
              <a:t>modulus or Poisson </a:t>
            </a:r>
            <a:r>
              <a:rPr lang="en-US" altLang="zh-CN" dirty="0" smtClean="0"/>
              <a:t>coefficients),</a:t>
            </a:r>
            <a:r>
              <a:rPr lang="zh-CN" altLang="en-US" dirty="0" smtClean="0"/>
              <a:t> </a:t>
            </a:r>
            <a:r>
              <a:rPr lang="en-US" altLang="zh-CN" dirty="0" smtClean="0"/>
              <a:t>spring-mass</a:t>
            </a:r>
            <a:r>
              <a:rPr lang="zh-CN" altLang="en-US" dirty="0" smtClean="0"/>
              <a:t> </a:t>
            </a:r>
            <a:r>
              <a:rPr lang="en-US" altLang="zh-CN" dirty="0" smtClean="0"/>
              <a:t>system</a:t>
            </a:r>
            <a:r>
              <a:rPr lang="zh-CN" altLang="en-US" dirty="0" smtClean="0"/>
              <a:t> </a:t>
            </a:r>
            <a:r>
              <a:rPr lang="en-US" altLang="zh-CN" dirty="0" smtClean="0"/>
              <a:t>is</a:t>
            </a:r>
            <a:r>
              <a:rPr lang="zh-CN" altLang="en-US" dirty="0" smtClean="0"/>
              <a:t> </a:t>
            </a:r>
            <a:r>
              <a:rPr lang="en-US" altLang="zh-CN" dirty="0" smtClean="0"/>
              <a:t>hard</a:t>
            </a:r>
            <a:r>
              <a:rPr lang="zh-CN" altLang="en-US" dirty="0" smtClean="0"/>
              <a:t> </a:t>
            </a:r>
            <a:r>
              <a:rPr lang="en-US" altLang="zh-CN" dirty="0" smtClean="0"/>
              <a:t>to</a:t>
            </a:r>
            <a:r>
              <a:rPr lang="zh-CN" altLang="en-US" dirty="0" smtClean="0"/>
              <a:t> </a:t>
            </a:r>
            <a:r>
              <a:rPr lang="en-US" altLang="zh-CN" dirty="0" smtClean="0"/>
              <a:t>model </a:t>
            </a:r>
            <a:r>
              <a:rPr lang="en-US" altLang="zh-CN" dirty="0"/>
              <a:t>realistic soft tissue </a:t>
            </a:r>
            <a:r>
              <a:rPr lang="en-US" altLang="zh-CN" dirty="0" smtClean="0"/>
              <a:t>deformations</a:t>
            </a:r>
            <a:r>
              <a:rPr lang="en-US" altLang="zh-CN" dirty="0" smtClean="0"/>
              <a:t>.</a:t>
            </a:r>
          </a:p>
          <a:p>
            <a:pPr lvl="1"/>
            <a:r>
              <a:rPr lang="en-US" altLang="zh-CN" dirty="0" smtClean="0"/>
              <a:t>Linear</a:t>
            </a:r>
            <a:r>
              <a:rPr lang="zh-CN" altLang="en-US" dirty="0" smtClean="0"/>
              <a:t> </a:t>
            </a:r>
            <a:r>
              <a:rPr lang="en-US" dirty="0" smtClean="0"/>
              <a:t>Tensor-Mass model is only valid for small displacements.</a:t>
            </a:r>
            <a:r>
              <a:rPr lang="zh-CN" altLang="en-US" dirty="0" smtClean="0"/>
              <a:t> </a:t>
            </a:r>
            <a:r>
              <a:rPr lang="en-US" altLang="zh-CN" dirty="0" smtClean="0"/>
              <a:t>Not</a:t>
            </a:r>
            <a:r>
              <a:rPr lang="zh-CN" altLang="en-US" dirty="0" smtClean="0"/>
              <a:t> </a:t>
            </a:r>
            <a:r>
              <a:rPr lang="en-US" altLang="zh-CN" dirty="0" smtClean="0"/>
              <a:t>invariant</a:t>
            </a:r>
            <a:r>
              <a:rPr lang="zh-CN" altLang="en-US" dirty="0" smtClean="0"/>
              <a:t> </a:t>
            </a:r>
            <a:r>
              <a:rPr lang="en-US" altLang="zh-CN" dirty="0" smtClean="0"/>
              <a:t>to</a:t>
            </a:r>
            <a:r>
              <a:rPr lang="zh-CN" altLang="en-US" dirty="0" smtClean="0"/>
              <a:t> </a:t>
            </a:r>
            <a:r>
              <a:rPr lang="en-US" altLang="zh-CN" dirty="0" smtClean="0"/>
              <a:t>global</a:t>
            </a:r>
            <a:r>
              <a:rPr lang="zh-CN" altLang="en-US" dirty="0" smtClean="0"/>
              <a:t> </a:t>
            </a:r>
            <a:r>
              <a:rPr lang="en-US" altLang="zh-CN" dirty="0" smtClean="0"/>
              <a:t>rotation</a:t>
            </a:r>
            <a:r>
              <a:rPr lang="zh-CN" altLang="en-US" dirty="0" smtClean="0"/>
              <a:t> </a:t>
            </a:r>
            <a:endParaRPr lang="en-US" dirty="0"/>
          </a:p>
        </p:txBody>
      </p:sp>
      <p:pic>
        <p:nvPicPr>
          <p:cNvPr id="7" name="Picture 6"/>
          <p:cNvPicPr>
            <a:picLocks noChangeAspect="1"/>
          </p:cNvPicPr>
          <p:nvPr/>
        </p:nvPicPr>
        <p:blipFill>
          <a:blip r:embed="rId2"/>
          <a:stretch>
            <a:fillRect/>
          </a:stretch>
        </p:blipFill>
        <p:spPr>
          <a:xfrm>
            <a:off x="1510470" y="4351543"/>
            <a:ext cx="8660824" cy="1825420"/>
          </a:xfrm>
          <a:prstGeom prst="rect">
            <a:avLst/>
          </a:prstGeom>
        </p:spPr>
      </p:pic>
      <p:sp>
        <p:nvSpPr>
          <p:cNvPr id="8" name="TextBox 7"/>
          <p:cNvSpPr txBox="1"/>
          <p:nvPr/>
        </p:nvSpPr>
        <p:spPr>
          <a:xfrm>
            <a:off x="1510470" y="6048295"/>
            <a:ext cx="10342256" cy="369332"/>
          </a:xfrm>
          <a:prstGeom prst="rect">
            <a:avLst/>
          </a:prstGeom>
          <a:noFill/>
        </p:spPr>
        <p:txBody>
          <a:bodyPr wrap="square" rtlCol="0">
            <a:spAutoFit/>
          </a:bodyPr>
          <a:lstStyle/>
          <a:p>
            <a:r>
              <a:rPr lang="en-US" dirty="0">
                <a:latin typeface="Times New Roman" charset="0"/>
                <a:ea typeface="Times New Roman" charset="0"/>
                <a:cs typeface="Times New Roman" charset="0"/>
              </a:rPr>
              <a:t>Comparison between the three soft tissue </a:t>
            </a:r>
            <a:r>
              <a:rPr lang="en-US" dirty="0" smtClean="0">
                <a:latin typeface="Times New Roman" charset="0"/>
                <a:ea typeface="Times New Roman" charset="0"/>
                <a:cs typeface="Times New Roman" charset="0"/>
              </a:rPr>
              <a:t>models</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[1]</a:t>
            </a:r>
            <a:endParaRPr lang="en-US" dirty="0">
              <a:latin typeface="Times New Roman" charset="0"/>
              <a:ea typeface="Times New Roman" charset="0"/>
              <a:cs typeface="Times New Roman" charset="0"/>
            </a:endParaRPr>
          </a:p>
        </p:txBody>
      </p:sp>
      <p:sp>
        <p:nvSpPr>
          <p:cNvPr id="9" name="Rectangle 8"/>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p>
        </p:txBody>
      </p:sp>
    </p:spTree>
    <p:extLst>
      <p:ext uri="{BB962C8B-B14F-4D97-AF65-F5344CB8AC3E}">
        <p14:creationId xmlns:p14="http://schemas.microsoft.com/office/powerpoint/2010/main" val="17299400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Large Displacement Non-Linear Elastic Model</a:t>
            </a:r>
          </a:p>
        </p:txBody>
      </p:sp>
      <p:sp>
        <p:nvSpPr>
          <p:cNvPr id="3" name="Content Placeholder 2"/>
          <p:cNvSpPr>
            <a:spLocks noGrp="1"/>
          </p:cNvSpPr>
          <p:nvPr>
            <p:ph idx="1"/>
          </p:nvPr>
        </p:nvSpPr>
        <p:spPr/>
        <p:txBody>
          <a:bodyPr/>
          <a:lstStyle/>
          <a:p>
            <a:r>
              <a:rPr lang="en-US" altLang="zh-CN" dirty="0"/>
              <a:t>Shortcomings of linear </a:t>
            </a:r>
            <a:r>
              <a:rPr lang="en-US" altLang="zh-CN" dirty="0" smtClean="0"/>
              <a:t>elasticity</a:t>
            </a:r>
          </a:p>
          <a:p>
            <a:pPr lvl="1"/>
            <a:r>
              <a:rPr lang="en-US" altLang="zh-CN" dirty="0" smtClean="0"/>
              <a:t>Infinitesimal strain</a:t>
            </a:r>
            <a:r>
              <a:rPr lang="zh-CN" altLang="en-US" dirty="0" smtClean="0"/>
              <a:t> </a:t>
            </a:r>
            <a:r>
              <a:rPr lang="en-US" altLang="zh-CN" dirty="0" smtClean="0"/>
              <a:t>(small</a:t>
            </a:r>
            <a:r>
              <a:rPr lang="zh-CN" altLang="en-US" dirty="0" smtClean="0"/>
              <a:t> </a:t>
            </a:r>
            <a:r>
              <a:rPr lang="en-US" altLang="zh-CN" dirty="0" smtClean="0"/>
              <a:t>displacement)</a:t>
            </a:r>
            <a:r>
              <a:rPr lang="zh-CN" altLang="en-US" dirty="0" smtClean="0"/>
              <a:t> </a:t>
            </a:r>
            <a:r>
              <a:rPr lang="en-US" altLang="zh-CN" dirty="0"/>
              <a:t>hypothesis:</a:t>
            </a:r>
            <a:r>
              <a:rPr lang="zh-CN" altLang="en-US" dirty="0" smtClean="0"/>
              <a:t> </a:t>
            </a:r>
            <a:r>
              <a:rPr lang="en-US" altLang="zh-CN" dirty="0"/>
              <a:t>typically less than 10% of the mesh size</a:t>
            </a:r>
            <a:r>
              <a:rPr lang="en-US" altLang="zh-CN" dirty="0" smtClean="0"/>
              <a:t>.</a:t>
            </a:r>
          </a:p>
          <a:p>
            <a:pPr lvl="1"/>
            <a:r>
              <a:rPr lang="en-US" altLang="zh-CN" dirty="0" smtClean="0"/>
              <a:t>The</a:t>
            </a:r>
            <a:r>
              <a:rPr lang="zh-CN" altLang="en-US" dirty="0" smtClean="0"/>
              <a:t> </a:t>
            </a:r>
            <a:r>
              <a:rPr lang="en-US" altLang="zh-CN" dirty="0" smtClean="0"/>
              <a:t>problem of rotational invariance:</a:t>
            </a:r>
          </a:p>
          <a:p>
            <a:pPr marL="914400" lvl="2" indent="0">
              <a:buNone/>
            </a:pPr>
            <a:r>
              <a:rPr lang="en-US" altLang="zh-CN" dirty="0" smtClean="0"/>
              <a:t>Example</a:t>
            </a:r>
            <a:r>
              <a:rPr lang="zh-CN" altLang="en-US" dirty="0" smtClean="0"/>
              <a:t> </a:t>
            </a:r>
            <a:r>
              <a:rPr lang="en-US" altLang="zh-CN" dirty="0" smtClean="0"/>
              <a:t>1:</a:t>
            </a:r>
            <a:r>
              <a:rPr lang="zh-CN" altLang="en-US" dirty="0" smtClean="0"/>
              <a:t> </a:t>
            </a:r>
            <a:r>
              <a:rPr lang="en-US" dirty="0" smtClean="0"/>
              <a:t>When </a:t>
            </a:r>
            <a:r>
              <a:rPr lang="en-US" dirty="0"/>
              <a:t>an object </a:t>
            </a:r>
            <a:r>
              <a:rPr lang="en-US" dirty="0" smtClean="0"/>
              <a:t>undergoes </a:t>
            </a:r>
            <a:r>
              <a:rPr lang="en-US" dirty="0"/>
              <a:t>a global rotation, its elastic energy increases, leading to a large variation of volume </a:t>
            </a:r>
          </a:p>
          <a:p>
            <a:pPr marL="914400" lvl="2" indent="0">
              <a:buNone/>
            </a:pPr>
            <a:endParaRPr lang="en-US" altLang="zh-CN" dirty="0" smtClean="0"/>
          </a:p>
          <a:p>
            <a:pPr lvl="2"/>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5480124" y="3765706"/>
            <a:ext cx="6137563" cy="1575491"/>
          </a:xfrm>
          <a:prstGeom prst="rect">
            <a:avLst/>
          </a:prstGeom>
        </p:spPr>
      </p:pic>
      <p:sp>
        <p:nvSpPr>
          <p:cNvPr id="5" name="Rectangle 4"/>
          <p:cNvSpPr/>
          <p:nvPr/>
        </p:nvSpPr>
        <p:spPr>
          <a:xfrm>
            <a:off x="838200" y="6281271"/>
            <a:ext cx="10779487" cy="646331"/>
          </a:xfrm>
          <a:prstGeom prst="rect">
            <a:avLst/>
          </a:prstGeom>
        </p:spPr>
        <p:txBody>
          <a:bodyPr wrap="square">
            <a:spAutoFit/>
          </a:bodyPr>
          <a:lstStyle/>
          <a:p>
            <a:pPr marL="406400" indent="-406400"/>
            <a:r>
              <a:rPr lang="en-US" sz="1200" dirty="0" smtClean="0"/>
              <a:t>[1]	H. </a:t>
            </a:r>
            <a:r>
              <a:rPr lang="en-US" sz="1200" dirty="0" err="1" smtClean="0"/>
              <a:t>Delingette</a:t>
            </a:r>
            <a:r>
              <a:rPr lang="en-US" sz="1200" dirty="0" smtClean="0"/>
              <a:t> and N. </a:t>
            </a:r>
            <a:r>
              <a:rPr lang="en-US" sz="1200" dirty="0" err="1" smtClean="0"/>
              <a:t>Ayache</a:t>
            </a:r>
            <a:r>
              <a:rPr lang="en-US" sz="1200" dirty="0" smtClean="0"/>
              <a:t>, “Soft Tissue Modeling for Surgery Simulation,” in </a:t>
            </a:r>
            <a:r>
              <a:rPr lang="en-US" sz="1200" i="1" dirty="0" smtClean="0"/>
              <a:t>Handbook of Numerical Analysis</a:t>
            </a:r>
            <a:r>
              <a:rPr lang="en-US" sz="1200" dirty="0" smtClean="0"/>
              <a:t>, vol. 12, 2004, pp. 453–550.</a:t>
            </a:r>
          </a:p>
          <a:p>
            <a:pPr marL="406400" indent="-406400"/>
            <a:r>
              <a:rPr lang="en-US" sz="1200" dirty="0" smtClean="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sp>
        <p:nvSpPr>
          <p:cNvPr id="6" name="Rectangle 5"/>
          <p:cNvSpPr/>
          <p:nvPr/>
        </p:nvSpPr>
        <p:spPr>
          <a:xfrm>
            <a:off x="6426200" y="5389748"/>
            <a:ext cx="5304914" cy="369332"/>
          </a:xfrm>
          <a:prstGeom prst="rect">
            <a:avLst/>
          </a:prstGeom>
        </p:spPr>
        <p:txBody>
          <a:bodyPr wrap="none">
            <a:spAutoFit/>
          </a:bodyPr>
          <a:lstStyle/>
          <a:p>
            <a:r>
              <a:rPr lang="en-US" dirty="0"/>
              <a:t>Global rotation of the linear elastic model (wireframe) </a:t>
            </a:r>
          </a:p>
        </p:txBody>
      </p:sp>
      <p:pic>
        <p:nvPicPr>
          <p:cNvPr id="7" name="Picture 6"/>
          <p:cNvPicPr>
            <a:picLocks noChangeAspect="1"/>
          </p:cNvPicPr>
          <p:nvPr/>
        </p:nvPicPr>
        <p:blipFill>
          <a:blip r:embed="rId3"/>
          <a:stretch>
            <a:fillRect/>
          </a:stretch>
        </p:blipFill>
        <p:spPr>
          <a:xfrm>
            <a:off x="1726623" y="4140200"/>
            <a:ext cx="3390900" cy="406400"/>
          </a:xfrm>
          <a:prstGeom prst="rect">
            <a:avLst/>
          </a:prstGeom>
        </p:spPr>
      </p:pic>
      <p:pic>
        <p:nvPicPr>
          <p:cNvPr id="8" name="Picture 7"/>
          <p:cNvPicPr>
            <a:picLocks noChangeAspect="1"/>
          </p:cNvPicPr>
          <p:nvPr/>
        </p:nvPicPr>
        <p:blipFill>
          <a:blip r:embed="rId4"/>
          <a:stretch>
            <a:fillRect/>
          </a:stretch>
        </p:blipFill>
        <p:spPr>
          <a:xfrm>
            <a:off x="1726623" y="4820558"/>
            <a:ext cx="2006600" cy="393700"/>
          </a:xfrm>
          <a:prstGeom prst="rect">
            <a:avLst/>
          </a:prstGeom>
        </p:spPr>
      </p:pic>
      <p:pic>
        <p:nvPicPr>
          <p:cNvPr id="9" name="Picture 8"/>
          <p:cNvPicPr>
            <a:picLocks noChangeAspect="1"/>
          </p:cNvPicPr>
          <p:nvPr/>
        </p:nvPicPr>
        <p:blipFill>
          <a:blip r:embed="rId5"/>
          <a:stretch>
            <a:fillRect/>
          </a:stretch>
        </p:blipFill>
        <p:spPr>
          <a:xfrm>
            <a:off x="1749715" y="5413094"/>
            <a:ext cx="2374900" cy="419100"/>
          </a:xfrm>
          <a:prstGeom prst="rect">
            <a:avLst/>
          </a:prstGeom>
        </p:spPr>
      </p:pic>
      <p:pic>
        <p:nvPicPr>
          <p:cNvPr id="11" name="Picture 10"/>
          <p:cNvPicPr>
            <a:picLocks noChangeAspect="1"/>
          </p:cNvPicPr>
          <p:nvPr/>
        </p:nvPicPr>
        <p:blipFill>
          <a:blip r:embed="rId6"/>
          <a:stretch>
            <a:fillRect/>
          </a:stretch>
        </p:blipFill>
        <p:spPr>
          <a:xfrm>
            <a:off x="4051300" y="5387649"/>
            <a:ext cx="2044700" cy="419100"/>
          </a:xfrm>
          <a:prstGeom prst="rect">
            <a:avLst/>
          </a:prstGeom>
        </p:spPr>
      </p:pic>
    </p:spTree>
    <p:extLst>
      <p:ext uri="{BB962C8B-B14F-4D97-AF65-F5344CB8AC3E}">
        <p14:creationId xmlns:p14="http://schemas.microsoft.com/office/powerpoint/2010/main" val="1891397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Large Displacement Non-Linear Elastic Model</a:t>
            </a:r>
          </a:p>
        </p:txBody>
      </p:sp>
      <p:sp>
        <p:nvSpPr>
          <p:cNvPr id="3" name="Content Placeholder 2"/>
          <p:cNvSpPr>
            <a:spLocks noGrp="1"/>
          </p:cNvSpPr>
          <p:nvPr>
            <p:ph idx="1"/>
          </p:nvPr>
        </p:nvSpPr>
        <p:spPr>
          <a:xfrm>
            <a:off x="838200" y="1825625"/>
            <a:ext cx="10892914" cy="4351338"/>
          </a:xfrm>
        </p:spPr>
        <p:txBody>
          <a:bodyPr/>
          <a:lstStyle/>
          <a:p>
            <a:r>
              <a:rPr lang="en-US" altLang="zh-CN" dirty="0"/>
              <a:t>Shortcomings of linear </a:t>
            </a:r>
            <a:r>
              <a:rPr lang="en-US" altLang="zh-CN" dirty="0" smtClean="0"/>
              <a:t>elasticity</a:t>
            </a:r>
          </a:p>
          <a:p>
            <a:pPr lvl="1"/>
            <a:r>
              <a:rPr lang="en-US" altLang="zh-CN" dirty="0" smtClean="0"/>
              <a:t>The</a:t>
            </a:r>
            <a:r>
              <a:rPr lang="zh-CN" altLang="en-US" dirty="0" smtClean="0"/>
              <a:t> </a:t>
            </a:r>
            <a:r>
              <a:rPr lang="en-US" altLang="zh-CN" dirty="0" smtClean="0"/>
              <a:t>problem </a:t>
            </a:r>
            <a:r>
              <a:rPr lang="en-US" altLang="zh-CN" dirty="0"/>
              <a:t>of rotational </a:t>
            </a:r>
            <a:r>
              <a:rPr lang="en-US" altLang="zh-CN" dirty="0" smtClean="0"/>
              <a:t>invariance:</a:t>
            </a:r>
          </a:p>
          <a:p>
            <a:pPr marL="914400" lvl="2" indent="0">
              <a:buNone/>
            </a:pPr>
            <a:r>
              <a:rPr lang="en-US" altLang="zh-CN" dirty="0" smtClean="0"/>
              <a:t>Example</a:t>
            </a:r>
            <a:r>
              <a:rPr lang="zh-CN" altLang="en-US" dirty="0" smtClean="0"/>
              <a:t> </a:t>
            </a:r>
            <a:r>
              <a:rPr lang="en-US" altLang="zh-CN" dirty="0" smtClean="0"/>
              <a:t>2:</a:t>
            </a:r>
            <a:r>
              <a:rPr lang="en-US" dirty="0" smtClean="0"/>
              <a:t> the e</a:t>
            </a:r>
            <a:r>
              <a:rPr lang="en-US" altLang="zh-CN" dirty="0" smtClean="0"/>
              <a:t>ff</a:t>
            </a:r>
            <a:r>
              <a:rPr lang="en-US" dirty="0" smtClean="0"/>
              <a:t>ect of linear </a:t>
            </a:r>
            <a:r>
              <a:rPr lang="en-US" dirty="0" smtClean="0"/>
              <a:t>elasticity </a:t>
            </a:r>
            <a:r>
              <a:rPr lang="en-US" dirty="0" smtClean="0"/>
              <a:t>when only one part of an object undergoes a large rotation</a:t>
            </a:r>
            <a:r>
              <a:rPr lang="en-US" altLang="zh-CN" dirty="0" smtClean="0"/>
              <a:t>.</a:t>
            </a:r>
          </a:p>
          <a:p>
            <a:pPr marL="914400" lvl="2" indent="0">
              <a:buNone/>
            </a:pPr>
            <a:endParaRPr lang="en-US" dirty="0"/>
          </a:p>
          <a:p>
            <a:pPr marL="914400" lvl="2" indent="0">
              <a:buNone/>
            </a:pPr>
            <a:endParaRPr lang="en-US" dirty="0"/>
          </a:p>
          <a:p>
            <a:pPr marL="914400" lvl="2" indent="0">
              <a:buNone/>
            </a:pPr>
            <a:endParaRPr lang="en-US" altLang="zh-CN" dirty="0" smtClean="0"/>
          </a:p>
          <a:p>
            <a:pPr lvl="2"/>
            <a:endParaRPr lang="en-US" dirty="0"/>
          </a:p>
        </p:txBody>
      </p:sp>
      <p:sp>
        <p:nvSpPr>
          <p:cNvPr id="5" name="Rectangle 4"/>
          <p:cNvSpPr/>
          <p:nvPr/>
        </p:nvSpPr>
        <p:spPr>
          <a:xfrm>
            <a:off x="838200" y="6281271"/>
            <a:ext cx="10779487" cy="646331"/>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pPr marL="406400" indent="-406400"/>
            <a:r>
              <a:rPr lang="en-US" sz="1200" dirty="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sp>
        <p:nvSpPr>
          <p:cNvPr id="6" name="Rectangle 5"/>
          <p:cNvSpPr/>
          <p:nvPr/>
        </p:nvSpPr>
        <p:spPr>
          <a:xfrm>
            <a:off x="3502061" y="5548414"/>
            <a:ext cx="5451764" cy="646331"/>
          </a:xfrm>
          <a:prstGeom prst="rect">
            <a:avLst/>
          </a:prstGeom>
        </p:spPr>
        <p:txBody>
          <a:bodyPr wrap="square">
            <a:spAutoFit/>
          </a:bodyPr>
          <a:lstStyle/>
          <a:p>
            <a:r>
              <a:rPr lang="en-US" dirty="0"/>
              <a:t>Successive deformations of a linear elastic </a:t>
            </a:r>
            <a:r>
              <a:rPr lang="en-US"/>
              <a:t>cylinder </a:t>
            </a:r>
            <a:endParaRPr lang="en-US" smtClean="0"/>
          </a:p>
          <a:p>
            <a:r>
              <a:rPr lang="en-US" dirty="0" smtClean="0"/>
              <a:t>(</a:t>
            </a:r>
            <a:r>
              <a:rPr lang="en-US" dirty="0"/>
              <a:t>a) and (b): side view. (c) and (d): top view </a:t>
            </a:r>
          </a:p>
        </p:txBody>
      </p:sp>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3299435" y="3111892"/>
            <a:ext cx="5970444" cy="2454304"/>
          </a:xfrm>
          <a:prstGeom prst="rect">
            <a:avLst/>
          </a:prstGeom>
        </p:spPr>
      </p:pic>
    </p:spTree>
    <p:extLst>
      <p:ext uri="{BB962C8B-B14F-4D97-AF65-F5344CB8AC3E}">
        <p14:creationId xmlns:p14="http://schemas.microsoft.com/office/powerpoint/2010/main" val="137615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a:t>Linear Elasticity Model	</a:t>
            </a:r>
            <a:endParaRPr lang="en-US" altLang="zh-CN" dirty="0" smtClean="0"/>
          </a:p>
          <a:p>
            <a:pPr lvl="1"/>
            <a:r>
              <a:rPr lang="en-US" dirty="0"/>
              <a:t>Linear </a:t>
            </a:r>
            <a:r>
              <a:rPr lang="en-US" altLang="zh-CN" dirty="0" smtClean="0"/>
              <a:t>e</a:t>
            </a:r>
            <a:r>
              <a:rPr lang="en-US" dirty="0" smtClean="0"/>
              <a:t>lasticity </a:t>
            </a:r>
            <a:endParaRPr lang="en-US" dirty="0" smtClean="0"/>
          </a:p>
          <a:p>
            <a:pPr lvl="1"/>
            <a:r>
              <a:rPr lang="en-US" altLang="zh-CN" dirty="0" smtClean="0"/>
              <a:t>Finite </a:t>
            </a:r>
            <a:r>
              <a:rPr lang="en-US" altLang="zh-CN" dirty="0"/>
              <a:t>e</a:t>
            </a:r>
            <a:r>
              <a:rPr lang="en-US" altLang="zh-CN" dirty="0" smtClean="0"/>
              <a:t>lement </a:t>
            </a:r>
            <a:r>
              <a:rPr lang="en-US" altLang="zh-CN" dirty="0"/>
              <a:t>m</a:t>
            </a:r>
            <a:r>
              <a:rPr lang="en-US" altLang="zh-CN" dirty="0" smtClean="0"/>
              <a:t>odeling</a:t>
            </a:r>
            <a:endParaRPr lang="en-US" altLang="zh-CN" dirty="0" smtClean="0"/>
          </a:p>
          <a:p>
            <a:pPr lvl="1"/>
            <a:r>
              <a:rPr lang="en-US" altLang="zh-CN" dirty="0" smtClean="0"/>
              <a:t>Pre-computed</a:t>
            </a:r>
            <a:r>
              <a:rPr lang="zh-CN" altLang="en-US" dirty="0" smtClean="0"/>
              <a:t> </a:t>
            </a:r>
            <a:r>
              <a:rPr lang="en-US" altLang="zh-CN" dirty="0" smtClean="0"/>
              <a:t>model</a:t>
            </a:r>
            <a:r>
              <a:rPr lang="zh-CN" altLang="en-US" dirty="0" smtClean="0"/>
              <a:t> </a:t>
            </a:r>
            <a:r>
              <a:rPr lang="en-US" altLang="zh-CN" dirty="0" smtClean="0"/>
              <a:t>and</a:t>
            </a:r>
            <a:r>
              <a:rPr lang="zh-CN" altLang="en-US" dirty="0" smtClean="0"/>
              <a:t> </a:t>
            </a:r>
            <a:r>
              <a:rPr lang="en-US" altLang="zh-CN" dirty="0" smtClean="0"/>
              <a:t>tensor-mass</a:t>
            </a:r>
            <a:r>
              <a:rPr lang="zh-CN" altLang="en-US" dirty="0" smtClean="0"/>
              <a:t> </a:t>
            </a:r>
            <a:r>
              <a:rPr lang="en-US" altLang="zh-CN" dirty="0" smtClean="0"/>
              <a:t>model</a:t>
            </a:r>
            <a:endParaRPr lang="en-US" altLang="zh-CN" dirty="0"/>
          </a:p>
          <a:p>
            <a:r>
              <a:rPr lang="en-US" dirty="0"/>
              <a:t>Large Displacement Non-Linear </a:t>
            </a:r>
            <a:r>
              <a:rPr lang="en-US" dirty="0" smtClean="0"/>
              <a:t>Elasti</a:t>
            </a:r>
            <a:r>
              <a:rPr lang="en-US" altLang="zh-CN" dirty="0" smtClean="0"/>
              <a:t>c</a:t>
            </a:r>
            <a:endParaRPr lang="en-US" altLang="zh-CN" dirty="0" smtClean="0"/>
          </a:p>
          <a:p>
            <a:pPr lvl="1" rtl="0" eaLnBrk="1" latinLnBrk="0" hangingPunct="1"/>
            <a:r>
              <a:rPr lang="en-US" sz="2400" kern="1200" dirty="0" smtClean="0">
                <a:solidFill>
                  <a:schemeClr val="tx1"/>
                </a:solidFill>
                <a:effectLst/>
                <a:latin typeface="Times New Roman" charset="0"/>
                <a:ea typeface="Times New Roman" charset="0"/>
                <a:cs typeface="Times New Roman" charset="0"/>
              </a:rPr>
              <a:t>Shortcomings of linear elasticity</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lang="en-US" sz="2400" kern="1200" dirty="0" smtClean="0">
                <a:solidFill>
                  <a:schemeClr val="tx1"/>
                </a:solidFill>
                <a:effectLst/>
                <a:latin typeface="Times New Roman" charset="0"/>
                <a:ea typeface="Times New Roman" charset="0"/>
                <a:cs typeface="Times New Roman" charset="0"/>
              </a:rPr>
              <a:t>St </a:t>
            </a:r>
            <a:r>
              <a:rPr lang="en-US" sz="2400" kern="1200" dirty="0" err="1" smtClean="0">
                <a:solidFill>
                  <a:schemeClr val="tx1"/>
                </a:solidFill>
                <a:effectLst/>
                <a:latin typeface="Times New Roman" charset="0"/>
                <a:ea typeface="Times New Roman" charset="0"/>
                <a:cs typeface="Times New Roman" charset="0"/>
              </a:rPr>
              <a:t>Venant</a:t>
            </a:r>
            <a:r>
              <a:rPr lang="en-US" sz="2400" kern="1200" dirty="0" smtClean="0">
                <a:solidFill>
                  <a:schemeClr val="tx1"/>
                </a:solidFill>
                <a:effectLst/>
                <a:latin typeface="Times New Roman" charset="0"/>
                <a:ea typeface="Times New Roman" charset="0"/>
                <a:cs typeface="Times New Roman" charset="0"/>
              </a:rPr>
              <a:t>-Kirchhoff elasticity </a:t>
            </a:r>
            <a:endParaRPr lang="en-US" sz="2400" dirty="0" smtClean="0">
              <a:effectLst/>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lang="en-US" sz="2400" kern="1200" dirty="0" smtClean="0">
                <a:solidFill>
                  <a:schemeClr val="tx1"/>
                </a:solidFill>
                <a:effectLst/>
                <a:latin typeface="Times New Roman" charset="0"/>
                <a:ea typeface="Times New Roman" charset="0"/>
                <a:cs typeface="Times New Roman" charset="0"/>
              </a:rPr>
              <a:t>Finite element modeling </a:t>
            </a:r>
            <a:endParaRPr lang="en-US" sz="2400" dirty="0" smtClean="0">
              <a:effectLst/>
            </a:endParaRP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lang="en-US" sz="2400" kern="1200" dirty="0" smtClean="0">
                <a:solidFill>
                  <a:schemeClr val="tx1"/>
                </a:solidFill>
                <a:effectLst/>
                <a:latin typeface="Times New Roman" charset="0"/>
                <a:ea typeface="Times New Roman" charset="0"/>
                <a:cs typeface="Times New Roman" charset="0"/>
              </a:rPr>
              <a:t>Incompressibility constraint </a:t>
            </a:r>
            <a:endParaRPr lang="en-US" sz="2400" dirty="0" smtClean="0">
              <a:effectLst/>
            </a:endParaRPr>
          </a:p>
          <a:p>
            <a:r>
              <a:rPr lang="en-US" altLang="zh-CN" dirty="0" smtClean="0"/>
              <a:t>Experimental</a:t>
            </a:r>
            <a:r>
              <a:rPr lang="zh-CN" altLang="en-US" dirty="0" smtClean="0"/>
              <a:t> </a:t>
            </a:r>
            <a:r>
              <a:rPr lang="en-US" altLang="zh-CN" dirty="0" smtClean="0"/>
              <a:t>Results</a:t>
            </a:r>
          </a:p>
          <a:p>
            <a:r>
              <a:rPr lang="en-US" dirty="0"/>
              <a:t>Optimization of non-linear deformations</a:t>
            </a:r>
            <a:endParaRPr lang="en-US" altLang="zh-CN" dirty="0" smtClean="0"/>
          </a:p>
        </p:txBody>
      </p:sp>
    </p:spTree>
    <p:extLst>
      <p:ext uri="{BB962C8B-B14F-4D97-AF65-F5344CB8AC3E}">
        <p14:creationId xmlns:p14="http://schemas.microsoft.com/office/powerpoint/2010/main" val="680151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Large Displacement Non-Linear Elastic Model</a:t>
            </a:r>
            <a:endParaRPr lang="en-US" sz="4000" dirty="0"/>
          </a:p>
        </p:txBody>
      </p:sp>
      <p:sp>
        <p:nvSpPr>
          <p:cNvPr id="3" name="Content Placeholder 2"/>
          <p:cNvSpPr>
            <a:spLocks noGrp="1"/>
          </p:cNvSpPr>
          <p:nvPr>
            <p:ph idx="1"/>
          </p:nvPr>
        </p:nvSpPr>
        <p:spPr/>
        <p:txBody>
          <a:bodyPr/>
          <a:lstStyle/>
          <a:p>
            <a:r>
              <a:rPr lang="en-US" dirty="0"/>
              <a:t>St </a:t>
            </a:r>
            <a:r>
              <a:rPr lang="en-US" dirty="0" err="1"/>
              <a:t>Venant</a:t>
            </a:r>
            <a:r>
              <a:rPr lang="en-US" dirty="0"/>
              <a:t>-Kirchho</a:t>
            </a:r>
            <a:r>
              <a:rPr lang="en-US" altLang="zh-CN" dirty="0"/>
              <a:t>ff</a:t>
            </a:r>
            <a:r>
              <a:rPr lang="en-US" dirty="0"/>
              <a:t> </a:t>
            </a:r>
            <a:r>
              <a:rPr lang="en-US" altLang="zh-CN" dirty="0" smtClean="0"/>
              <a:t>e</a:t>
            </a:r>
            <a:r>
              <a:rPr lang="en-US" dirty="0" smtClean="0"/>
              <a:t>lasticity </a:t>
            </a:r>
          </a:p>
          <a:p>
            <a:pPr lvl="1"/>
            <a:r>
              <a:rPr lang="en-US" dirty="0"/>
              <a:t>Green-Lagrange strain tensor </a:t>
            </a:r>
            <a:endParaRPr lang="en-US" dirty="0" smtClean="0"/>
          </a:p>
          <a:p>
            <a:pPr lvl="1"/>
            <a:endParaRPr lang="en-US" dirty="0" smtClean="0"/>
          </a:p>
          <a:p>
            <a:pPr lvl="1"/>
            <a:endParaRPr lang="en-US" sz="1600" dirty="0" smtClean="0"/>
          </a:p>
          <a:p>
            <a:pPr marL="914400" lvl="2" indent="0">
              <a:buNone/>
            </a:pPr>
            <a:r>
              <a:rPr lang="en-US" altLang="zh-CN" dirty="0" smtClean="0"/>
              <a:t>Rotation</a:t>
            </a:r>
            <a:r>
              <a:rPr lang="zh-CN" altLang="en-US" dirty="0" smtClean="0"/>
              <a:t> </a:t>
            </a:r>
            <a:r>
              <a:rPr lang="en-US" altLang="zh-CN" dirty="0" smtClean="0"/>
              <a:t>invariant</a:t>
            </a:r>
            <a:r>
              <a:rPr lang="zh-CN" altLang="en-US" dirty="0" smtClean="0"/>
              <a:t> </a:t>
            </a:r>
            <a:r>
              <a:rPr lang="en-US" altLang="zh-CN" dirty="0" smtClean="0"/>
              <a:t>:</a:t>
            </a:r>
            <a:r>
              <a:rPr lang="zh-CN" altLang="en-US" dirty="0" smtClean="0"/>
              <a:t> </a:t>
            </a:r>
            <a:r>
              <a:rPr lang="en-US" altLang="zh-CN" dirty="0" smtClean="0"/>
              <a:t>when</a:t>
            </a:r>
            <a:endParaRPr lang="en-US" dirty="0"/>
          </a:p>
          <a:p>
            <a:pPr lvl="2"/>
            <a:endParaRPr lang="en-US" altLang="zh-CN" dirty="0"/>
          </a:p>
          <a:p>
            <a:pPr lvl="1"/>
            <a:endParaRPr lang="en-US" dirty="0" smtClean="0"/>
          </a:p>
          <a:p>
            <a:pPr lvl="1"/>
            <a:endParaRPr lang="en-US" dirty="0"/>
          </a:p>
          <a:p>
            <a:pPr lvl="1"/>
            <a:endParaRPr lang="en-US" dirty="0" smtClean="0"/>
          </a:p>
          <a:p>
            <a:pPr lvl="1"/>
            <a:endParaRPr lang="en-US" dirty="0"/>
          </a:p>
          <a:p>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1524000" y="2655432"/>
            <a:ext cx="4294909" cy="730577"/>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580081" y="3412731"/>
            <a:ext cx="1626755" cy="319173"/>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2223654" y="3799373"/>
            <a:ext cx="5895109" cy="1466193"/>
          </a:xfrm>
          <a:prstGeom prst="rect">
            <a:avLst/>
          </a:prstGeom>
        </p:spPr>
      </p:pic>
      <p:sp>
        <p:nvSpPr>
          <p:cNvPr id="8" name="Rectangle 7"/>
          <p:cNvSpPr/>
          <p:nvPr/>
        </p:nvSpPr>
        <p:spPr>
          <a:xfrm>
            <a:off x="838200" y="6281271"/>
            <a:ext cx="10779487" cy="646331"/>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pPr marL="406400" indent="-406400"/>
            <a:r>
              <a:rPr lang="en-US" sz="1200" dirty="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spTree>
    <p:extLst>
      <p:ext uri="{BB962C8B-B14F-4D97-AF65-F5344CB8AC3E}">
        <p14:creationId xmlns:p14="http://schemas.microsoft.com/office/powerpoint/2010/main" val="132090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Large Displacement Non-Linear Elastic </a:t>
            </a:r>
            <a:r>
              <a:rPr lang="en-US" sz="3600" dirty="0"/>
              <a:t>Model</a:t>
            </a:r>
            <a:endParaRPr lang="en-US" sz="4000" dirty="0"/>
          </a:p>
        </p:txBody>
      </p:sp>
      <p:sp>
        <p:nvSpPr>
          <p:cNvPr id="3" name="Content Placeholder 2"/>
          <p:cNvSpPr>
            <a:spLocks noGrp="1"/>
          </p:cNvSpPr>
          <p:nvPr>
            <p:ph idx="1"/>
          </p:nvPr>
        </p:nvSpPr>
        <p:spPr/>
        <p:txBody>
          <a:bodyPr>
            <a:normAutofit/>
          </a:bodyPr>
          <a:lstStyle/>
          <a:p>
            <a:r>
              <a:rPr lang="en-US" dirty="0"/>
              <a:t>St </a:t>
            </a:r>
            <a:r>
              <a:rPr lang="en-US" dirty="0" err="1" smtClean="0"/>
              <a:t>Venant</a:t>
            </a:r>
            <a:r>
              <a:rPr lang="en-US" dirty="0" smtClean="0"/>
              <a:t>-Kirchho</a:t>
            </a:r>
            <a:r>
              <a:rPr lang="en-US" altLang="zh-CN" dirty="0" smtClean="0"/>
              <a:t>ff</a:t>
            </a:r>
            <a:r>
              <a:rPr lang="en-US" dirty="0" smtClean="0"/>
              <a:t> </a:t>
            </a:r>
            <a:r>
              <a:rPr lang="en-US" altLang="zh-CN" dirty="0" smtClean="0"/>
              <a:t>e</a:t>
            </a:r>
            <a:r>
              <a:rPr lang="en-US" dirty="0" smtClean="0"/>
              <a:t>lasticity </a:t>
            </a:r>
          </a:p>
          <a:p>
            <a:pPr lvl="1"/>
            <a:r>
              <a:rPr lang="en-US" altLang="zh-CN" dirty="0" smtClean="0"/>
              <a:t>Nonlinear</a:t>
            </a:r>
            <a:r>
              <a:rPr lang="zh-CN" altLang="en-US" dirty="0" smtClean="0"/>
              <a:t> </a:t>
            </a:r>
            <a:r>
              <a:rPr lang="en-US" dirty="0" smtClean="0"/>
              <a:t>elastic </a:t>
            </a:r>
            <a:r>
              <a:rPr lang="en-US" dirty="0"/>
              <a:t>energy </a:t>
            </a:r>
            <a:r>
              <a:rPr lang="en-US" altLang="zh-CN" dirty="0" smtClean="0"/>
              <a:t>(quadratic</a:t>
            </a:r>
            <a:r>
              <a:rPr lang="zh-CN" altLang="en-US" dirty="0" smtClean="0"/>
              <a:t> </a:t>
            </a:r>
            <a:r>
              <a:rPr lang="en-US" altLang="zh-CN" dirty="0" smtClean="0"/>
              <a:t>function</a:t>
            </a:r>
            <a:r>
              <a:rPr lang="zh-CN" altLang="en-US" dirty="0" smtClean="0"/>
              <a:t> </a:t>
            </a:r>
            <a:r>
              <a:rPr lang="en-US" altLang="zh-CN" dirty="0" smtClean="0"/>
              <a:t>of</a:t>
            </a:r>
            <a:r>
              <a:rPr lang="zh-CN" altLang="en-US" dirty="0" smtClean="0"/>
              <a:t>         </a:t>
            </a:r>
            <a:r>
              <a:rPr lang="en-US" altLang="zh-CN" dirty="0" smtClean="0"/>
              <a:t>)</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smtClean="0"/>
          </a:p>
          <a:p>
            <a:pPr marL="914400" lvl="2" indent="0">
              <a:buNone/>
            </a:pPr>
            <a:r>
              <a:rPr lang="en-US" altLang="zh-CN" dirty="0" smtClean="0"/>
              <a:t>where</a:t>
            </a:r>
            <a:r>
              <a:rPr lang="zh-CN" altLang="en-US" dirty="0" smtClean="0"/>
              <a:t> </a:t>
            </a:r>
            <a:r>
              <a:rPr lang="en-US" altLang="zh-CN" i="1" dirty="0" smtClean="0"/>
              <a:t>div</a:t>
            </a:r>
            <a:r>
              <a:rPr lang="zh-CN" altLang="en-US" i="1" dirty="0" smtClean="0"/>
              <a:t> </a:t>
            </a:r>
            <a:r>
              <a:rPr lang="en-US" altLang="zh-CN" b="1" dirty="0" smtClean="0"/>
              <a:t>U</a:t>
            </a:r>
            <a:r>
              <a:rPr lang="en-US" altLang="zh-CN" dirty="0" smtClean="0"/>
              <a:t> is</a:t>
            </a:r>
            <a:r>
              <a:rPr lang="zh-CN" altLang="en-US" dirty="0" smtClean="0"/>
              <a:t> </a:t>
            </a:r>
            <a:r>
              <a:rPr lang="en-US" altLang="zh-CN" dirty="0" smtClean="0"/>
              <a:t>the </a:t>
            </a:r>
            <a:r>
              <a:rPr lang="en-US" altLang="zh-CN" dirty="0"/>
              <a:t>divergence of the vector </a:t>
            </a:r>
            <a:r>
              <a:rPr lang="en-US" altLang="zh-CN" dirty="0" smtClean="0"/>
              <a:t>field</a:t>
            </a:r>
            <a:r>
              <a:rPr lang="zh-CN" altLang="en-US" dirty="0" smtClean="0"/>
              <a:t> </a:t>
            </a:r>
            <a:r>
              <a:rPr lang="en-US" altLang="zh-CN" b="1" dirty="0" smtClean="0"/>
              <a:t>U</a:t>
            </a:r>
            <a:r>
              <a:rPr lang="en-US" altLang="zh-CN" dirty="0" smtClean="0"/>
              <a:t>(</a:t>
            </a:r>
            <a:r>
              <a:rPr lang="en-US" altLang="zh-CN" i="1" dirty="0" err="1" smtClean="0"/>
              <a:t>x,y,z</a:t>
            </a:r>
            <a:r>
              <a:rPr lang="en-US" altLang="zh-CN" dirty="0" smtClean="0"/>
              <a:t>),</a:t>
            </a:r>
            <a:r>
              <a:rPr lang="zh-CN" altLang="en-US" dirty="0" smtClean="0"/>
              <a:t> </a:t>
            </a:r>
            <a:r>
              <a:rPr lang="en-US" altLang="zh-CN" dirty="0" smtClean="0"/>
              <a:t>rot</a:t>
            </a:r>
            <a:r>
              <a:rPr lang="zh-CN" altLang="en-US" dirty="0" smtClean="0"/>
              <a:t> </a:t>
            </a:r>
            <a:r>
              <a:rPr lang="en-US" altLang="zh-CN" b="1" dirty="0" smtClean="0"/>
              <a:t>U</a:t>
            </a:r>
            <a:r>
              <a:rPr lang="en-US" altLang="zh-CN" dirty="0" smtClean="0"/>
              <a:t> </a:t>
            </a:r>
            <a:r>
              <a:rPr lang="en-US" altLang="zh-CN" dirty="0"/>
              <a:t>is the rotational </a:t>
            </a:r>
            <a:r>
              <a:rPr lang="en-US" altLang="zh-CN" dirty="0" smtClean="0"/>
              <a:t>matrix</a:t>
            </a:r>
            <a:r>
              <a:rPr lang="zh-CN" altLang="en-US" dirty="0" smtClean="0"/>
              <a:t> </a:t>
            </a:r>
            <a:r>
              <a:rPr lang="en-US" altLang="zh-CN" dirty="0" smtClean="0"/>
              <a:t>of</a:t>
            </a:r>
            <a:r>
              <a:rPr lang="zh-CN" altLang="en-US" dirty="0" smtClean="0"/>
              <a:t> </a:t>
            </a:r>
            <a:r>
              <a:rPr lang="en-US" altLang="zh-CN" b="1" dirty="0" smtClean="0"/>
              <a:t>U</a:t>
            </a:r>
          </a:p>
          <a:p>
            <a:pPr marL="914400" lvl="2" indent="0">
              <a:buNone/>
            </a:pPr>
            <a:r>
              <a:rPr lang="en-US" dirty="0"/>
              <a:t>	</a:t>
            </a:r>
            <a:r>
              <a:rPr lang="en-US" dirty="0" smtClean="0"/>
              <a:t>		</a:t>
            </a:r>
            <a:r>
              <a:rPr lang="zh-CN" altLang="en-US" dirty="0"/>
              <a:t> </a:t>
            </a:r>
            <a:r>
              <a:rPr lang="zh-CN" altLang="en-US" dirty="0" smtClean="0"/>
              <a:t>            </a:t>
            </a:r>
            <a:r>
              <a:rPr lang="en-US" altLang="zh-CN" dirty="0" smtClean="0"/>
              <a:t>is </a:t>
            </a:r>
            <a:r>
              <a:rPr lang="en-US" altLang="zh-CN" dirty="0"/>
              <a:t>the dot product of two matrices</a:t>
            </a:r>
            <a:endParaRPr lang="en-US" dirty="0"/>
          </a:p>
          <a:p>
            <a:pPr lvl="1"/>
            <a:endParaRPr lang="en-US" dirty="0"/>
          </a:p>
          <a:p>
            <a:endParaRPr lang="en-US" dirty="0"/>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595580" y="2764127"/>
            <a:ext cx="5941292" cy="1661101"/>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831108" y="4515860"/>
            <a:ext cx="5400964" cy="958380"/>
          </a:xfrm>
          <a:prstGeom prst="rect">
            <a:avLst/>
          </a:prstGeom>
        </p:spPr>
      </p:pic>
      <p:pic>
        <p:nvPicPr>
          <p:cNvPr id="6" name="Picture 5"/>
          <p:cNvPicPr>
            <a:picLocks noChangeAspect="1"/>
          </p:cNvPicPr>
          <p:nvPr/>
        </p:nvPicPr>
        <p:blipFill>
          <a:blip r:embed="rId5"/>
          <a:stretch>
            <a:fillRect/>
          </a:stretch>
        </p:blipFill>
        <p:spPr>
          <a:xfrm>
            <a:off x="7232072" y="2356717"/>
            <a:ext cx="533649" cy="311295"/>
          </a:xfrm>
          <a:prstGeom prst="rect">
            <a:avLst/>
          </a:prstGeom>
        </p:spPr>
      </p:pic>
      <p:pic>
        <p:nvPicPr>
          <p:cNvPr id="7" name="Picture 6"/>
          <p:cNvPicPr>
            <a:picLocks noChangeAspect="1"/>
          </p:cNvPicPr>
          <p:nvPr/>
        </p:nvPicPr>
        <p:blipFill>
          <a:blip r:embed="rId6"/>
          <a:stretch>
            <a:fillRect/>
          </a:stretch>
        </p:blipFill>
        <p:spPr>
          <a:xfrm>
            <a:off x="1831108" y="5744439"/>
            <a:ext cx="3530601" cy="432524"/>
          </a:xfrm>
          <a:prstGeom prst="rect">
            <a:avLst/>
          </a:prstGeom>
        </p:spPr>
      </p:pic>
      <p:sp>
        <p:nvSpPr>
          <p:cNvPr id="8" name="Rectangle 7"/>
          <p:cNvSpPr/>
          <p:nvPr/>
        </p:nvSpPr>
        <p:spPr>
          <a:xfrm>
            <a:off x="838200" y="6281271"/>
            <a:ext cx="10779487" cy="646331"/>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pPr marL="406400" indent="-406400"/>
            <a:r>
              <a:rPr lang="en-US" sz="1200" dirty="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pic>
        <p:nvPicPr>
          <p:cNvPr id="10" name="Picture 9"/>
          <p:cNvPicPr>
            <a:picLocks noChangeAspect="1"/>
          </p:cNvPicPr>
          <p:nvPr/>
        </p:nvPicPr>
        <p:blipFill>
          <a:blip r:embed="rId7"/>
          <a:stretch>
            <a:fillRect/>
          </a:stretch>
        </p:blipFill>
        <p:spPr>
          <a:xfrm>
            <a:off x="7536872" y="4801417"/>
            <a:ext cx="4029941" cy="566832"/>
          </a:xfrm>
          <a:prstGeom prst="rect">
            <a:avLst/>
          </a:prstGeom>
        </p:spPr>
      </p:pic>
      <p:sp>
        <p:nvSpPr>
          <p:cNvPr id="11" name="TextBox 10"/>
          <p:cNvSpPr txBox="1"/>
          <p:nvPr/>
        </p:nvSpPr>
        <p:spPr>
          <a:xfrm>
            <a:off x="7574229" y="4425228"/>
            <a:ext cx="3176898" cy="369332"/>
          </a:xfrm>
          <a:prstGeom prst="rect">
            <a:avLst/>
          </a:prstGeom>
          <a:noFill/>
        </p:spPr>
        <p:txBody>
          <a:bodyPr wrap="square" rtlCol="0">
            <a:spAutoFit/>
          </a:bodyPr>
          <a:lstStyle/>
          <a:p>
            <a:r>
              <a:rPr lang="en-US" altLang="zh-CN" dirty="0" smtClean="0">
                <a:latin typeface="Times New Roman" charset="0"/>
                <a:ea typeface="Times New Roman" charset="0"/>
                <a:cs typeface="Times New Roman" charset="0"/>
              </a:rPr>
              <a:t>T</a:t>
            </a:r>
            <a:r>
              <a:rPr lang="en-US" dirty="0" smtClean="0">
                <a:latin typeface="Times New Roman" charset="0"/>
                <a:ea typeface="Times New Roman" charset="0"/>
                <a:cs typeface="Times New Roman" charset="0"/>
              </a:rPr>
              <a:t>ransversally</a:t>
            </a:r>
            <a:r>
              <a:rPr lang="zh-CN" altLang="en-US" dirty="0" smtClean="0">
                <a:latin typeface="Times New Roman" charset="0"/>
                <a:ea typeface="Times New Roman" charset="0"/>
                <a:cs typeface="Times New Roman" charset="0"/>
              </a:rPr>
              <a:t> </a:t>
            </a:r>
            <a:r>
              <a:rPr lang="en-US" altLang="zh-CN" dirty="0">
                <a:latin typeface="Times New Roman" charset="0"/>
                <a:ea typeface="Times New Roman" charset="0"/>
                <a:cs typeface="Times New Roman" charset="0"/>
              </a:rPr>
              <a:t>isotropic case</a:t>
            </a:r>
            <a:r>
              <a:rPr lang="en-US" altLang="zh-CN" dirty="0" smtClean="0">
                <a:latin typeface="Times New Roman" charset="0"/>
                <a:ea typeface="Times New Roman" charset="0"/>
                <a:cs typeface="Times New Roman" charset="0"/>
              </a:rPr>
              <a:t>:</a:t>
            </a:r>
            <a:r>
              <a:rPr lang="zh-CN" altLang="en-US" dirty="0" smtClean="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33928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Large Displacement Non-Linear Elastic </a:t>
            </a:r>
            <a:r>
              <a:rPr lang="en-US" sz="3600" dirty="0"/>
              <a:t>Model</a:t>
            </a:r>
            <a:endParaRPr lang="en-US" sz="4000" dirty="0"/>
          </a:p>
        </p:txBody>
      </p:sp>
      <p:sp>
        <p:nvSpPr>
          <p:cNvPr id="3" name="Content Placeholder 2"/>
          <p:cNvSpPr>
            <a:spLocks noGrp="1"/>
          </p:cNvSpPr>
          <p:nvPr>
            <p:ph idx="1"/>
          </p:nvPr>
        </p:nvSpPr>
        <p:spPr/>
        <p:txBody>
          <a:bodyPr/>
          <a:lstStyle/>
          <a:p>
            <a:r>
              <a:rPr lang="en-US" dirty="0" smtClean="0"/>
              <a:t>Finite </a:t>
            </a:r>
            <a:r>
              <a:rPr lang="en-US" altLang="zh-CN" dirty="0" smtClean="0"/>
              <a:t>e</a:t>
            </a:r>
            <a:r>
              <a:rPr lang="en-US" dirty="0" smtClean="0"/>
              <a:t>lement </a:t>
            </a:r>
            <a:r>
              <a:rPr lang="en-US" altLang="zh-CN" dirty="0" smtClean="0"/>
              <a:t>m</a:t>
            </a:r>
            <a:r>
              <a:rPr lang="en-US" dirty="0" smtClean="0"/>
              <a:t>odeling </a:t>
            </a:r>
          </a:p>
          <a:p>
            <a:endParaRPr lang="en-US" dirty="0"/>
          </a:p>
          <a:p>
            <a:endParaRPr lang="en-US" dirty="0" smtClean="0"/>
          </a:p>
          <a:p>
            <a:endParaRPr lang="en-US" dirty="0"/>
          </a:p>
          <a:p>
            <a:pPr marL="457200" lvl="1" indent="0">
              <a:buNone/>
            </a:pPr>
            <a:r>
              <a:rPr lang="en-US" altLang="zh-CN" dirty="0" smtClean="0"/>
              <a:t>where</a:t>
            </a:r>
            <a:r>
              <a:rPr lang="zh-CN" altLang="en-US" dirty="0" smtClean="0"/>
              <a:t> </a:t>
            </a:r>
            <a:r>
              <a:rPr lang="en-US" altLang="zh-CN" dirty="0" smtClean="0"/>
              <a:t>the</a:t>
            </a:r>
            <a:r>
              <a:rPr lang="zh-CN" altLang="en-US" dirty="0" smtClean="0"/>
              <a:t> </a:t>
            </a:r>
            <a:r>
              <a:rPr lang="en-US" altLang="zh-CN" dirty="0" smtClean="0"/>
              <a:t>terms</a:t>
            </a:r>
            <a:r>
              <a:rPr lang="zh-CN" altLang="en-US" dirty="0" smtClean="0"/>
              <a:t>        </a:t>
            </a:r>
            <a:r>
              <a:rPr lang="en-US" altLang="zh-CN" dirty="0" smtClean="0"/>
              <a:t>(a</a:t>
            </a:r>
            <a:r>
              <a:rPr lang="zh-CN" altLang="en-US" dirty="0" smtClean="0"/>
              <a:t> </a:t>
            </a:r>
            <a:r>
              <a:rPr lang="en-US" altLang="zh-CN" dirty="0" smtClean="0"/>
              <a:t>3x3</a:t>
            </a:r>
            <a:r>
              <a:rPr lang="zh-CN" altLang="en-US" dirty="0" smtClean="0"/>
              <a:t> </a:t>
            </a:r>
            <a:r>
              <a:rPr lang="en-US" altLang="zh-CN" dirty="0" err="1" smtClean="0"/>
              <a:t>matrxi</a:t>
            </a:r>
            <a:r>
              <a:rPr lang="zh-CN" altLang="en-US" dirty="0" smtClean="0"/>
              <a:t> </a:t>
            </a:r>
            <a:r>
              <a:rPr lang="en-US" altLang="zh-CN" dirty="0" smtClean="0"/>
              <a:t>),</a:t>
            </a:r>
            <a:r>
              <a:rPr lang="zh-CN" altLang="en-US" dirty="0" smtClean="0"/>
              <a:t>        </a:t>
            </a:r>
            <a:r>
              <a:rPr lang="en-US" altLang="zh-CN" dirty="0" smtClean="0"/>
              <a:t>(scalar)</a:t>
            </a:r>
            <a:r>
              <a:rPr lang="zh-CN" altLang="en-US" dirty="0" smtClean="0"/>
              <a:t> </a:t>
            </a:r>
            <a:r>
              <a:rPr lang="en-US" altLang="zh-CN" dirty="0" smtClean="0"/>
              <a:t>and</a:t>
            </a:r>
            <a:r>
              <a:rPr lang="zh-CN" altLang="en-US" dirty="0" smtClean="0"/>
              <a:t>           </a:t>
            </a:r>
            <a:r>
              <a:rPr lang="en-US" altLang="zh-CN" dirty="0"/>
              <a:t>(scalar)</a:t>
            </a:r>
            <a:r>
              <a:rPr lang="zh-CN" altLang="en-US" dirty="0"/>
              <a:t> </a:t>
            </a:r>
            <a:r>
              <a:rPr lang="en-US" altLang="zh-CN" dirty="0" smtClean="0"/>
              <a:t>,</a:t>
            </a:r>
            <a:r>
              <a:rPr lang="zh-CN" altLang="en-US" dirty="0" smtClean="0"/>
              <a:t>  </a:t>
            </a:r>
            <a:r>
              <a:rPr lang="en-US" altLang="zh-CN" dirty="0" smtClean="0"/>
              <a:t>called</a:t>
            </a:r>
            <a:r>
              <a:rPr lang="zh-CN" altLang="en-US" dirty="0" smtClean="0"/>
              <a:t> </a:t>
            </a:r>
            <a:r>
              <a:rPr lang="en-US" altLang="zh-CN" dirty="0" smtClean="0"/>
              <a:t>stiffness</a:t>
            </a:r>
            <a:r>
              <a:rPr lang="zh-CN" altLang="en-US" dirty="0" smtClean="0"/>
              <a:t> </a:t>
            </a:r>
            <a:r>
              <a:rPr lang="en-US" altLang="zh-CN" dirty="0" err="1" smtClean="0"/>
              <a:t>paramerters</a:t>
            </a:r>
            <a:r>
              <a:rPr lang="en-US" altLang="zh-CN" dirty="0" smtClean="0"/>
              <a:t>:</a:t>
            </a:r>
            <a:endParaRPr lang="en-US" dirty="0"/>
          </a:p>
          <a:p>
            <a:endParaRPr lang="en-US" dirty="0"/>
          </a:p>
        </p:txBody>
      </p:sp>
      <p:sp>
        <p:nvSpPr>
          <p:cNvPr id="4" name="Rectangle 3"/>
          <p:cNvSpPr/>
          <p:nvPr/>
        </p:nvSpPr>
        <p:spPr>
          <a:xfrm>
            <a:off x="838200" y="6281271"/>
            <a:ext cx="10779487" cy="646331"/>
          </a:xfrm>
          <a:prstGeom prst="rect">
            <a:avLst/>
          </a:prstGeom>
        </p:spPr>
        <p:txBody>
          <a:bodyPr wrap="square">
            <a:spAutoFit/>
          </a:bodyPr>
          <a:lstStyle/>
          <a:p>
            <a:pPr marL="406400" indent="-406400"/>
            <a:r>
              <a:rPr lang="en-US" sz="1200" dirty="0">
                <a:latin typeface="Times New Roman" charset="0"/>
                <a:ea typeface="Times New Roman" charset="0"/>
                <a:cs typeface="Times New Roman" charset="0"/>
              </a:rPr>
              <a:t>[1]	H. </a:t>
            </a:r>
            <a:r>
              <a:rPr lang="en-US" sz="1200" dirty="0" err="1">
                <a:latin typeface="Times New Roman" charset="0"/>
                <a:ea typeface="Times New Roman" charset="0"/>
                <a:cs typeface="Times New Roman" charset="0"/>
              </a:rPr>
              <a:t>Delingette</a:t>
            </a:r>
            <a:r>
              <a:rPr lang="en-US" sz="1200" dirty="0">
                <a:latin typeface="Times New Roman" charset="0"/>
                <a:ea typeface="Times New Roman" charset="0"/>
                <a:cs typeface="Times New Roman" charset="0"/>
              </a:rPr>
              <a:t> and N. </a:t>
            </a:r>
            <a:r>
              <a:rPr lang="en-US" sz="1200" dirty="0" err="1">
                <a:latin typeface="Times New Roman" charset="0"/>
                <a:ea typeface="Times New Roman" charset="0"/>
                <a:cs typeface="Times New Roman" charset="0"/>
              </a:rPr>
              <a:t>Ayache</a:t>
            </a:r>
            <a:r>
              <a:rPr lang="en-US" sz="1200" dirty="0">
                <a:latin typeface="Times New Roman" charset="0"/>
                <a:ea typeface="Times New Roman" charset="0"/>
                <a:cs typeface="Times New Roman" charset="0"/>
              </a:rPr>
              <a:t>, “Soft Tissue Modeling for Surgery Simulation,” in </a:t>
            </a:r>
            <a:r>
              <a:rPr lang="en-US" sz="1200" i="1" dirty="0">
                <a:latin typeface="Times New Roman" charset="0"/>
                <a:ea typeface="Times New Roman" charset="0"/>
                <a:cs typeface="Times New Roman" charset="0"/>
              </a:rPr>
              <a:t>Handbook of Numerical Analysis</a:t>
            </a:r>
            <a:r>
              <a:rPr lang="en-US" sz="1200" dirty="0">
                <a:latin typeface="Times New Roman" charset="0"/>
                <a:ea typeface="Times New Roman" charset="0"/>
                <a:cs typeface="Times New Roman" charset="0"/>
              </a:rPr>
              <a:t>, vol. 12, 2004, pp. 453–550</a:t>
            </a:r>
            <a:r>
              <a:rPr lang="en-US" sz="1200" dirty="0" smtClean="0">
                <a:latin typeface="Times New Roman" charset="0"/>
                <a:ea typeface="Times New Roman" charset="0"/>
                <a:cs typeface="Times New Roman" charset="0"/>
              </a:rPr>
              <a:t>.</a:t>
            </a:r>
          </a:p>
          <a:p>
            <a:pPr marL="406400" indent="-406400"/>
            <a:r>
              <a:rPr lang="en-US" sz="1200" dirty="0">
                <a:latin typeface="Times New Roman" charset="0"/>
                <a:ea typeface="Times New Roman" charset="0"/>
                <a:cs typeface="Times New Roman" charset="0"/>
              </a:rPr>
              <a:t>[</a:t>
            </a:r>
            <a:r>
              <a:rPr lang="en-US" altLang="zh-CN" sz="1200" dirty="0">
                <a:latin typeface="Times New Roman" charset="0"/>
                <a:ea typeface="Times New Roman" charset="0"/>
                <a:cs typeface="Times New Roman" charset="0"/>
              </a:rPr>
              <a:t>4</a:t>
            </a:r>
            <a:r>
              <a:rPr lang="en-US" sz="1200" dirty="0">
                <a:latin typeface="Times New Roman" charset="0"/>
                <a:ea typeface="Times New Roman" charset="0"/>
                <a:cs typeface="Times New Roman" charset="0"/>
              </a:rPr>
              <a:t>]	G. </a:t>
            </a:r>
            <a:r>
              <a:rPr lang="en-US" sz="1200" dirty="0" err="1">
                <a:latin typeface="Times New Roman" charset="0"/>
                <a:ea typeface="Times New Roman" charset="0"/>
                <a:cs typeface="Times New Roman" charset="0"/>
              </a:rPr>
              <a:t>Picinbono</a:t>
            </a:r>
            <a:r>
              <a:rPr lang="en-US" sz="1200" dirty="0">
                <a:latin typeface="Times New Roman" charset="0"/>
                <a:ea typeface="Times New Roman" charset="0"/>
                <a:cs typeface="Times New Roman" charset="0"/>
              </a:rPr>
              <a:t>, H. </a:t>
            </a:r>
            <a:r>
              <a:rPr lang="en-US" sz="1200" dirty="0" err="1">
                <a:latin typeface="Times New Roman" charset="0"/>
                <a:ea typeface="Times New Roman" charset="0"/>
                <a:cs typeface="Times New Roman" charset="0"/>
              </a:rPr>
              <a:t>Delingette</a:t>
            </a:r>
            <a:r>
              <a:rPr lang="en-US" sz="1200" dirty="0">
                <a:latin typeface="Times New Roman" charset="0"/>
                <a:ea typeface="Times New Roman" charset="0"/>
                <a:cs typeface="Times New Roman" charset="0"/>
              </a:rPr>
              <a:t>, and N. </a:t>
            </a:r>
            <a:r>
              <a:rPr lang="en-US" sz="1200" dirty="0" err="1">
                <a:latin typeface="Times New Roman" charset="0"/>
                <a:ea typeface="Times New Roman" charset="0"/>
                <a:cs typeface="Times New Roman" charset="0"/>
              </a:rPr>
              <a:t>Ayache</a:t>
            </a:r>
            <a:r>
              <a:rPr lang="en-US" sz="1200" dirty="0">
                <a:latin typeface="Times New Roman" charset="0"/>
                <a:ea typeface="Times New Roman" charset="0"/>
                <a:cs typeface="Times New Roman" charset="0"/>
              </a:rPr>
              <a:t>, “Non-linear anisotropic elasticity for real-time surgery simulation,” </a:t>
            </a:r>
            <a:r>
              <a:rPr lang="en-US" sz="1200" i="1" dirty="0">
                <a:latin typeface="Times New Roman" charset="0"/>
                <a:ea typeface="Times New Roman" charset="0"/>
                <a:cs typeface="Times New Roman" charset="0"/>
              </a:rPr>
              <a:t>Graph. Models</a:t>
            </a:r>
            <a:r>
              <a:rPr lang="en-US" sz="1200" dirty="0">
                <a:latin typeface="Times New Roman" charset="0"/>
                <a:ea typeface="Times New Roman" charset="0"/>
                <a:cs typeface="Times New Roman" charset="0"/>
              </a:rPr>
              <a:t>, vol. 65, no. 5, pp. 305–321, 2003.</a:t>
            </a:r>
          </a:p>
          <a:p>
            <a:pPr marL="406400" indent="-406400"/>
            <a:endParaRPr lang="en-US" sz="1200" dirty="0">
              <a:latin typeface="Times New Roman" charset="0"/>
              <a:ea typeface="Times New Roman" charset="0"/>
              <a:cs typeface="Times New Roman" charset="0"/>
            </a:endParaRPr>
          </a:p>
        </p:txBody>
      </p:sp>
      <p:pic>
        <p:nvPicPr>
          <p:cNvPr id="5" name="Picture 4"/>
          <p:cNvPicPr>
            <a:picLocks noChangeAspect="1"/>
          </p:cNvPicPr>
          <p:nvPr/>
        </p:nvPicPr>
        <p:blipFill>
          <a:blip r:embed="rId2"/>
          <a:stretch>
            <a:fillRect/>
          </a:stretch>
        </p:blipFill>
        <p:spPr>
          <a:xfrm>
            <a:off x="1181100" y="2426278"/>
            <a:ext cx="5514601" cy="1286740"/>
          </a:xfrm>
          <a:prstGeom prst="rect">
            <a:avLst/>
          </a:prstGeom>
        </p:spPr>
      </p:pic>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7891613" y="3784989"/>
            <a:ext cx="809550" cy="507479"/>
          </a:xfrm>
          <a:prstGeom prst="rect">
            <a:avLst/>
          </a:prstGeom>
        </p:spPr>
      </p:pic>
      <p:pic>
        <p:nvPicPr>
          <p:cNvPr id="9" name="Picture 8"/>
          <p:cNvPicPr>
            <a:picLocks noChangeAspect="1"/>
          </p:cNvPicPr>
          <p:nvPr/>
        </p:nvPicPr>
        <p:blipFill>
          <a:blip r:embed="rId4"/>
          <a:stretch>
            <a:fillRect/>
          </a:stretch>
        </p:blipFill>
        <p:spPr>
          <a:xfrm>
            <a:off x="1327375" y="4766425"/>
            <a:ext cx="4404210" cy="719332"/>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3364590" y="3748125"/>
            <a:ext cx="526986" cy="551497"/>
          </a:xfrm>
          <a:prstGeom prst="rect">
            <a:avLst/>
          </a:prstGeom>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5911194" y="3807881"/>
            <a:ext cx="475934" cy="487002"/>
          </a:xfrm>
          <a:prstGeom prst="rect">
            <a:avLst/>
          </a:prstGeom>
        </p:spPr>
      </p:pic>
      <p:pic>
        <p:nvPicPr>
          <p:cNvPr id="12" name="Picture 11"/>
          <p:cNvPicPr>
            <a:picLocks noChangeAspect="1"/>
          </p:cNvPicPr>
          <p:nvPr/>
        </p:nvPicPr>
        <p:blipFill>
          <a:blip r:embed="rId7"/>
          <a:stretch>
            <a:fillRect/>
          </a:stretch>
        </p:blipFill>
        <p:spPr>
          <a:xfrm>
            <a:off x="6227943" y="4408350"/>
            <a:ext cx="4422227" cy="716150"/>
          </a:xfrm>
          <a:prstGeom prst="rect">
            <a:avLst/>
          </a:prstGeom>
        </p:spPr>
      </p:pic>
      <p:pic>
        <p:nvPicPr>
          <p:cNvPr id="13" name="Picture 12"/>
          <p:cNvPicPr>
            <a:picLocks noChangeAspect="1"/>
          </p:cNvPicPr>
          <p:nvPr/>
        </p:nvPicPr>
        <p:blipFill>
          <a:blip r:embed="rId8"/>
          <a:stretch>
            <a:fillRect/>
          </a:stretch>
        </p:blipFill>
        <p:spPr>
          <a:xfrm>
            <a:off x="6098843" y="5228808"/>
            <a:ext cx="5204639" cy="934166"/>
          </a:xfrm>
          <a:prstGeom prst="rect">
            <a:avLst/>
          </a:prstGeom>
        </p:spPr>
      </p:pic>
      <p:sp>
        <p:nvSpPr>
          <p:cNvPr id="14" name="TextBox 13"/>
          <p:cNvSpPr txBox="1"/>
          <p:nvPr/>
        </p:nvSpPr>
        <p:spPr>
          <a:xfrm>
            <a:off x="1181100" y="5615834"/>
            <a:ext cx="5368326" cy="923330"/>
          </a:xfrm>
          <a:prstGeom prst="rect">
            <a:avLst/>
          </a:prstGeom>
          <a:noFill/>
        </p:spPr>
        <p:txBody>
          <a:bodyPr wrap="square" rtlCol="0">
            <a:spAutoFit/>
          </a:bodyPr>
          <a:lstStyle/>
          <a:p>
            <a:r>
              <a:rPr lang="zh-CN" altLang="en-US"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The </a:t>
            </a:r>
            <a:r>
              <a:rPr lang="en-US" dirty="0">
                <a:latin typeface="Times New Roman" charset="0"/>
                <a:ea typeface="Times New Roman" charset="0"/>
                <a:cs typeface="Times New Roman" charset="0"/>
              </a:rPr>
              <a:t>last term of each </a:t>
            </a:r>
            <a:r>
              <a:rPr lang="en-US" dirty="0" smtClean="0">
                <a:latin typeface="Times New Roman" charset="0"/>
                <a:ea typeface="Times New Roman" charset="0"/>
                <a:cs typeface="Times New Roman" charset="0"/>
              </a:rPr>
              <a:t>sti</a:t>
            </a:r>
            <a:r>
              <a:rPr lang="en-US" altLang="zh-CN" dirty="0" smtClean="0">
                <a:latin typeface="Times New Roman" charset="0"/>
                <a:ea typeface="Times New Roman" charset="0"/>
                <a:cs typeface="Times New Roman" charset="0"/>
              </a:rPr>
              <a:t>ff</a:t>
            </a:r>
            <a:r>
              <a:rPr lang="en-US" dirty="0" smtClean="0">
                <a:latin typeface="Times New Roman" charset="0"/>
                <a:ea typeface="Times New Roman" charset="0"/>
                <a:cs typeface="Times New Roman" charset="0"/>
              </a:rPr>
              <a:t>ness </a:t>
            </a:r>
            <a:r>
              <a:rPr lang="en-US" dirty="0">
                <a:latin typeface="Times New Roman" charset="0"/>
                <a:ea typeface="Times New Roman" charset="0"/>
                <a:cs typeface="Times New Roman" charset="0"/>
              </a:rPr>
              <a:t>parameter models the anisotropic behavior of the material. </a:t>
            </a: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07443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Large Displacement Non-Linear Elastic </a:t>
            </a:r>
            <a:r>
              <a:rPr lang="en-US" sz="3600" dirty="0"/>
              <a:t>Model</a:t>
            </a:r>
            <a:endParaRPr lang="en-US" sz="4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Finite </a:t>
                </a:r>
                <a:r>
                  <a:rPr lang="en-US" altLang="zh-CN" dirty="0"/>
                  <a:t>e</a:t>
                </a:r>
                <a:r>
                  <a:rPr lang="en-US" dirty="0"/>
                  <a:t>lement </a:t>
                </a:r>
                <a:r>
                  <a:rPr lang="en-US" altLang="zh-CN" dirty="0"/>
                  <a:t>m</a:t>
                </a:r>
                <a:r>
                  <a:rPr lang="en-US" dirty="0"/>
                  <a:t>odeling </a:t>
                </a:r>
              </a:p>
              <a:p>
                <a:pPr marL="457200" lvl="1" indent="0">
                  <a:buNone/>
                </a:pPr>
                <a:r>
                  <a:rPr lang="en-US" altLang="zh-CN" dirty="0" smtClean="0"/>
                  <a:t>Force</a:t>
                </a:r>
                <a:r>
                  <a:rPr lang="zh-CN" altLang="en-US" dirty="0" smtClean="0"/>
                  <a:t> </a:t>
                </a:r>
                <a:r>
                  <a:rPr lang="en-US" altLang="zh-CN" dirty="0"/>
                  <a:t>applied</a:t>
                </a:r>
                <a:r>
                  <a:rPr lang="zh-CN" altLang="en-US" dirty="0"/>
                  <a:t> </a:t>
                </a:r>
                <a:r>
                  <a:rPr lang="en-US" altLang="zh-CN" dirty="0"/>
                  <a:t>by</a:t>
                </a:r>
                <a:r>
                  <a:rPr lang="zh-CN" altLang="en-US" dirty="0"/>
                  <a:t> </a:t>
                </a:r>
                <a:r>
                  <a:rPr lang="en-US" altLang="zh-CN" dirty="0"/>
                  <a:t>the</a:t>
                </a:r>
                <a:r>
                  <a:rPr lang="zh-CN" altLang="en-US" dirty="0"/>
                  <a:t> </a:t>
                </a:r>
                <a:r>
                  <a:rPr lang="en-US" altLang="zh-CN" dirty="0"/>
                  <a:t>tetrahedron</a:t>
                </a:r>
                <a:r>
                  <a:rPr lang="zh-CN" altLang="en-US" dirty="0"/>
                  <a:t> </a:t>
                </a:r>
                <a14:m>
                  <m:oMath xmlns:m="http://schemas.openxmlformats.org/officeDocument/2006/math">
                    <m:sSub>
                      <m:sSubPr>
                        <m:ctrlPr>
                          <a:rPr lang="en-US" altLang="zh-CN" i="1" dirty="0">
                            <a:latin typeface="Cambria Math" charset="0"/>
                          </a:rPr>
                        </m:ctrlPr>
                      </m:sSubPr>
                      <m:e>
                        <m:r>
                          <a:rPr lang="en-US" altLang="zh-CN" b="1" dirty="0">
                            <a:latin typeface="Cambria Math" charset="0"/>
                          </a:rPr>
                          <m:t>𝐓</m:t>
                        </m:r>
                      </m:e>
                      <m:sub>
                        <m:r>
                          <a:rPr lang="en-US" altLang="zh-CN" i="1" dirty="0">
                            <a:latin typeface="Cambria Math" charset="0"/>
                          </a:rPr>
                          <m:t>𝑖</m:t>
                        </m:r>
                      </m:sub>
                    </m:sSub>
                  </m:oMath>
                </a14:m>
                <a:r>
                  <a:rPr lang="zh-CN" altLang="en-US" dirty="0"/>
                  <a:t> </a:t>
                </a:r>
                <a:r>
                  <a:rPr lang="en-US" altLang="zh-CN" dirty="0"/>
                  <a:t>on</a:t>
                </a:r>
                <a:r>
                  <a:rPr lang="zh-CN" altLang="en-US" dirty="0"/>
                  <a:t> </a:t>
                </a:r>
                <a:r>
                  <a:rPr lang="en-US" altLang="zh-CN" dirty="0"/>
                  <a:t>the</a:t>
                </a:r>
                <a:r>
                  <a:rPr lang="zh-CN" altLang="en-US" dirty="0"/>
                  <a:t> </a:t>
                </a:r>
                <a:r>
                  <a:rPr lang="en-US" altLang="zh-CN" dirty="0"/>
                  <a:t>vertex</a:t>
                </a:r>
                <a:r>
                  <a:rPr lang="zh-CN" altLang="en-US" dirty="0"/>
                  <a:t> </a:t>
                </a:r>
                <a14:m>
                  <m:oMath xmlns:m="http://schemas.openxmlformats.org/officeDocument/2006/math">
                    <m:sSub>
                      <m:sSubPr>
                        <m:ctrlPr>
                          <a:rPr lang="en-US" altLang="zh-CN" i="1" dirty="0">
                            <a:latin typeface="Cambria Math" charset="0"/>
                          </a:rPr>
                        </m:ctrlPr>
                      </m:sSubPr>
                      <m:e>
                        <m:r>
                          <a:rPr lang="en-US" altLang="zh-CN" b="1" i="0" dirty="0" smtClean="0">
                            <a:latin typeface="Cambria Math" charset="0"/>
                          </a:rPr>
                          <m:t>𝐩</m:t>
                        </m:r>
                      </m:e>
                      <m:sub>
                        <m:r>
                          <a:rPr lang="en-US" altLang="zh-CN" b="0" i="1" dirty="0" smtClean="0">
                            <a:latin typeface="Cambria Math" charset="0"/>
                          </a:rPr>
                          <m:t>𝑖</m:t>
                        </m:r>
                      </m:sub>
                    </m:sSub>
                  </m:oMath>
                </a14:m>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r>
                  <a:rPr lang="en-US" dirty="0"/>
                  <a:t>The </a:t>
                </a:r>
                <a:r>
                  <a:rPr lang="en-US" altLang="zh-CN" dirty="0" smtClean="0"/>
                  <a:t>fi</a:t>
                </a:r>
                <a:r>
                  <a:rPr lang="en-US" dirty="0" smtClean="0"/>
                  <a:t>rst </a:t>
                </a:r>
                <a:r>
                  <a:rPr lang="en-US" dirty="0"/>
                  <a:t>term corresponds to </a:t>
                </a:r>
                <a:r>
                  <a:rPr lang="en-US" dirty="0" smtClean="0"/>
                  <a:t>the</a:t>
                </a:r>
                <a:r>
                  <a:rPr lang="zh-CN" altLang="en-US" dirty="0" smtClean="0"/>
                  <a:t> </a:t>
                </a:r>
                <a:r>
                  <a:rPr lang="en-US" altLang="zh-CN" dirty="0" smtClean="0"/>
                  <a:t>force</a:t>
                </a:r>
                <a:r>
                  <a:rPr lang="zh-CN" altLang="en-US" dirty="0" smtClean="0"/>
                  <a:t> </a:t>
                </a:r>
                <a:r>
                  <a:rPr lang="en-US" altLang="zh-CN" dirty="0" smtClean="0"/>
                  <a:t>in</a:t>
                </a:r>
                <a:r>
                  <a:rPr lang="en-US" dirty="0" smtClean="0"/>
                  <a:t> </a:t>
                </a:r>
                <a:r>
                  <a:rPr lang="en-US" dirty="0"/>
                  <a:t>linear elastic case </a:t>
                </a:r>
              </a:p>
              <a:p>
                <a:pPr marL="457200" lvl="1" indent="0">
                  <a:buNone/>
                </a:pPr>
                <a:endParaRPr lang="en-US" dirty="0"/>
              </a:p>
              <a:p>
                <a:pPr marL="4572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381"/>
                </a:stretch>
              </a:blipFill>
            </p:spPr>
            <p:txBody>
              <a:bodyPr/>
              <a:lstStyle/>
              <a:p>
                <a:r>
                  <a:rPr lang="en-US">
                    <a:noFill/>
                  </a:rPr>
                  <a:t> </a:t>
                </a:r>
              </a:p>
            </p:txBody>
          </p:sp>
        </mc:Fallback>
      </mc:AlternateContent>
      <p:sp>
        <p:nvSpPr>
          <p:cNvPr id="4" name="Rectangle 3"/>
          <p:cNvSpPr/>
          <p:nvPr/>
        </p:nvSpPr>
        <p:spPr>
          <a:xfrm>
            <a:off x="838200" y="6281271"/>
            <a:ext cx="10779487" cy="646331"/>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pPr marL="406400" indent="-406400"/>
            <a:r>
              <a:rPr lang="en-US" sz="1200" dirty="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pic>
        <p:nvPicPr>
          <p:cNvPr id="6" name="Picture 5"/>
          <p:cNvPicPr>
            <a:picLocks noChangeAspect="1"/>
          </p:cNvPicPr>
          <p:nvPr/>
        </p:nvPicPr>
        <p:blipFill>
          <a:blip r:embed="rId3"/>
          <a:stretch>
            <a:fillRect/>
          </a:stretch>
        </p:blipFill>
        <p:spPr>
          <a:xfrm>
            <a:off x="1362941" y="2803814"/>
            <a:ext cx="7545532" cy="2537735"/>
          </a:xfrm>
          <a:prstGeom prst="rect">
            <a:avLst/>
          </a:prstGeom>
        </p:spPr>
      </p:pic>
    </p:spTree>
    <p:extLst>
      <p:ext uri="{BB962C8B-B14F-4D97-AF65-F5344CB8AC3E}">
        <p14:creationId xmlns:p14="http://schemas.microsoft.com/office/powerpoint/2010/main" val="115354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Large Displacement Non-Linear Elastic </a:t>
            </a:r>
            <a:r>
              <a:rPr lang="en-US" sz="3600" dirty="0"/>
              <a:t>Model</a:t>
            </a:r>
            <a:endParaRPr lang="en-US" sz="4000" dirty="0"/>
          </a:p>
        </p:txBody>
      </p:sp>
      <p:sp>
        <p:nvSpPr>
          <p:cNvPr id="3" name="Content Placeholder 2"/>
          <p:cNvSpPr>
            <a:spLocks noGrp="1"/>
          </p:cNvSpPr>
          <p:nvPr>
            <p:ph idx="1"/>
          </p:nvPr>
        </p:nvSpPr>
        <p:spPr/>
        <p:txBody>
          <a:bodyPr/>
          <a:lstStyle/>
          <a:p>
            <a:r>
              <a:rPr lang="en-US" dirty="0"/>
              <a:t>Finite </a:t>
            </a:r>
            <a:r>
              <a:rPr lang="en-US" altLang="zh-CN" dirty="0"/>
              <a:t>e</a:t>
            </a:r>
            <a:r>
              <a:rPr lang="en-US" dirty="0"/>
              <a:t>lement </a:t>
            </a:r>
            <a:r>
              <a:rPr lang="en-US" altLang="zh-CN" dirty="0"/>
              <a:t>m</a:t>
            </a:r>
            <a:r>
              <a:rPr lang="en-US" dirty="0"/>
              <a:t>odeling </a:t>
            </a:r>
          </a:p>
          <a:p>
            <a:pPr marL="457200" lvl="1" indent="0">
              <a:buNone/>
            </a:pPr>
            <a:r>
              <a:rPr lang="en-US" altLang="zh-CN" dirty="0" smtClean="0"/>
              <a:t>Nonlinear</a:t>
            </a:r>
            <a:r>
              <a:rPr lang="zh-CN" altLang="en-US" dirty="0" smtClean="0"/>
              <a:t> </a:t>
            </a:r>
            <a:r>
              <a:rPr lang="en-US" altLang="zh-CN" dirty="0" smtClean="0"/>
              <a:t>Tensor-Mass</a:t>
            </a:r>
            <a:r>
              <a:rPr lang="zh-CN" altLang="en-US" dirty="0" smtClean="0"/>
              <a:t> </a:t>
            </a:r>
            <a:r>
              <a:rPr lang="en-US" altLang="zh-CN" dirty="0" smtClean="0"/>
              <a:t>model</a:t>
            </a:r>
          </a:p>
          <a:p>
            <a:pPr marL="457200" lvl="1" indent="0">
              <a:buNone/>
            </a:pPr>
            <a:r>
              <a:rPr lang="en-US" altLang="zh-CN" dirty="0"/>
              <a:t>	</a:t>
            </a:r>
            <a:r>
              <a:rPr lang="en-US" altLang="zh-CN" dirty="0" smtClean="0"/>
              <a:t>							linear</a:t>
            </a:r>
            <a:r>
              <a:rPr lang="zh-CN" altLang="en-US" dirty="0" smtClean="0"/>
              <a:t> </a:t>
            </a:r>
            <a:r>
              <a:rPr lang="en-US" altLang="zh-CN" dirty="0" smtClean="0"/>
              <a:t>case</a:t>
            </a:r>
          </a:p>
          <a:p>
            <a:pPr marL="457200" lvl="1" indent="0">
              <a:buNone/>
            </a:pPr>
            <a:endParaRPr lang="en-US" dirty="0"/>
          </a:p>
        </p:txBody>
      </p:sp>
      <p:sp>
        <p:nvSpPr>
          <p:cNvPr id="4" name="Rectangle 3"/>
          <p:cNvSpPr/>
          <p:nvPr/>
        </p:nvSpPr>
        <p:spPr>
          <a:xfrm>
            <a:off x="838200" y="6281271"/>
            <a:ext cx="10779487" cy="646331"/>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pPr marL="406400" indent="-406400"/>
            <a:r>
              <a:rPr lang="en-US" sz="1200" dirty="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7481456" y="2301009"/>
            <a:ext cx="3408766" cy="650009"/>
          </a:xfrm>
          <a:prstGeom prst="rect">
            <a:avLst/>
          </a:prstGeom>
        </p:spPr>
      </p:pic>
      <p:pic>
        <p:nvPicPr>
          <p:cNvPr id="7" name="Picture 6"/>
          <p:cNvPicPr>
            <a:picLocks noChangeAspect="1"/>
          </p:cNvPicPr>
          <p:nvPr/>
        </p:nvPicPr>
        <p:blipFill>
          <a:blip r:embed="rId4"/>
          <a:stretch>
            <a:fillRect/>
          </a:stretch>
        </p:blipFill>
        <p:spPr>
          <a:xfrm>
            <a:off x="6428757" y="3060648"/>
            <a:ext cx="4925043" cy="3220623"/>
          </a:xfrm>
          <a:prstGeom prst="rect">
            <a:avLst/>
          </a:prstGeom>
        </p:spPr>
      </p:pic>
      <p:pic>
        <p:nvPicPr>
          <p:cNvPr id="8" name="Picture 7"/>
          <p:cNvPicPr>
            <a:picLocks noChangeAspect="1"/>
          </p:cNvPicPr>
          <p:nvPr/>
        </p:nvPicPr>
        <p:blipFill>
          <a:blip r:embed="rId5"/>
          <a:stretch>
            <a:fillRect/>
          </a:stretch>
        </p:blipFill>
        <p:spPr>
          <a:xfrm>
            <a:off x="1214292" y="3060648"/>
            <a:ext cx="4838374" cy="473125"/>
          </a:xfrm>
          <a:prstGeom prst="rect">
            <a:avLst/>
          </a:prstGeom>
        </p:spPr>
      </p:pic>
      <p:sp>
        <p:nvSpPr>
          <p:cNvPr id="9" name="Rectangle 8"/>
          <p:cNvSpPr/>
          <p:nvPr/>
        </p:nvSpPr>
        <p:spPr>
          <a:xfrm>
            <a:off x="1214292" y="3891633"/>
            <a:ext cx="4950578" cy="2031325"/>
          </a:xfrm>
          <a:prstGeom prst="rect">
            <a:avLst/>
          </a:prstGeom>
        </p:spPr>
        <p:txBody>
          <a:bodyPr wrap="square">
            <a:spAutoFit/>
          </a:bodyPr>
          <a:lstStyle/>
          <a:p>
            <a:r>
              <a:rPr lang="en-US" dirty="0">
                <a:latin typeface="Times New Roman" charset="0"/>
                <a:ea typeface="Times New Roman" charset="0"/>
                <a:cs typeface="Times New Roman" charset="0"/>
              </a:rPr>
              <a:t>The computation of the elastic force is performed by successively scanning </a:t>
            </a:r>
            <a:r>
              <a:rPr lang="en-US" dirty="0" smtClean="0">
                <a:latin typeface="Times New Roman" charset="0"/>
                <a:ea typeface="Times New Roman" charset="0"/>
                <a:cs typeface="Times New Roman" charset="0"/>
              </a:rPr>
              <a:t>tetrahedral, </a:t>
            </a:r>
            <a:r>
              <a:rPr lang="en-US" dirty="0">
                <a:latin typeface="Times New Roman" charset="0"/>
                <a:ea typeface="Times New Roman" charset="0"/>
                <a:cs typeface="Times New Roman" charset="0"/>
              </a:rPr>
              <a:t>triangles, edges and vertices of the mesh. </a:t>
            </a:r>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When </a:t>
            </a:r>
            <a:r>
              <a:rPr lang="en-US" dirty="0">
                <a:latin typeface="Times New Roman" charset="0"/>
                <a:ea typeface="Times New Roman" charset="0"/>
                <a:cs typeface="Times New Roman" charset="0"/>
              </a:rPr>
              <a:t>scanning triangles for instance, the contributions from the three triangles are computed and added to the elastic force of each of its three vertices. </a:t>
            </a:r>
          </a:p>
        </p:txBody>
      </p:sp>
    </p:spTree>
    <p:extLst>
      <p:ext uri="{BB962C8B-B14F-4D97-AF65-F5344CB8AC3E}">
        <p14:creationId xmlns:p14="http://schemas.microsoft.com/office/powerpoint/2010/main" val="643549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Displacement Non-Linear Elastic </a:t>
            </a:r>
            <a:r>
              <a:rPr lang="en-US" sz="4000" dirty="0"/>
              <a:t>Model</a:t>
            </a:r>
            <a:endParaRPr lang="en-US" dirty="0"/>
          </a:p>
        </p:txBody>
      </p:sp>
      <p:sp>
        <p:nvSpPr>
          <p:cNvPr id="3" name="Content Placeholder 2"/>
          <p:cNvSpPr>
            <a:spLocks noGrp="1"/>
          </p:cNvSpPr>
          <p:nvPr>
            <p:ph idx="1"/>
          </p:nvPr>
        </p:nvSpPr>
        <p:spPr>
          <a:xfrm>
            <a:off x="838200" y="1825625"/>
            <a:ext cx="8278092" cy="4687482"/>
          </a:xfrm>
        </p:spPr>
        <p:txBody>
          <a:bodyPr/>
          <a:lstStyle/>
          <a:p>
            <a:r>
              <a:rPr lang="en-US" dirty="0" smtClean="0"/>
              <a:t>Incompressibility </a:t>
            </a:r>
            <a:r>
              <a:rPr lang="en-US" dirty="0"/>
              <a:t>constraint </a:t>
            </a:r>
            <a:endParaRPr lang="en-US" dirty="0" smtClean="0"/>
          </a:p>
          <a:p>
            <a:pPr lvl="1"/>
            <a:r>
              <a:rPr lang="en-US" dirty="0"/>
              <a:t>Living tissue, which is made essentially of water is </a:t>
            </a:r>
            <a:r>
              <a:rPr lang="en-US"/>
              <a:t>almost </a:t>
            </a:r>
            <a:r>
              <a:rPr lang="en-US" smtClean="0"/>
              <a:t>incompressible</a:t>
            </a:r>
            <a:endParaRPr lang="en-US" dirty="0"/>
          </a:p>
          <a:p>
            <a:pPr lvl="1"/>
            <a:r>
              <a:rPr lang="en-US" altLang="zh-CN" dirty="0" smtClean="0"/>
              <a:t>In</a:t>
            </a:r>
            <a:r>
              <a:rPr lang="zh-CN" altLang="en-US" dirty="0" smtClean="0"/>
              <a:t> </a:t>
            </a:r>
            <a:r>
              <a:rPr lang="en-US" dirty="0" smtClean="0"/>
              <a:t>St </a:t>
            </a:r>
            <a:r>
              <a:rPr lang="en-US" dirty="0" err="1"/>
              <a:t>Venant-Kirchho</a:t>
            </a:r>
            <a:r>
              <a:rPr lang="en-US" dirty="0"/>
              <a:t> </a:t>
            </a:r>
            <a:r>
              <a:rPr lang="en-US" dirty="0" smtClean="0"/>
              <a:t>mode</a:t>
            </a:r>
            <a:r>
              <a:rPr lang="en-US" altLang="zh-CN" dirty="0" smtClean="0"/>
              <a:t>:</a:t>
            </a:r>
          </a:p>
          <a:p>
            <a:pPr lvl="2"/>
            <a:r>
              <a:rPr lang="zh-CN" altLang="en-US" dirty="0" smtClean="0"/>
              <a:t> </a:t>
            </a:r>
            <a:r>
              <a:rPr lang="en-US" dirty="0"/>
              <a:t>Lamé constant </a:t>
            </a:r>
            <a:r>
              <a:rPr lang="en-US" dirty="0" err="1"/>
              <a:t>λ</a:t>
            </a:r>
            <a:r>
              <a:rPr lang="en-US" dirty="0"/>
              <a:t> tends towards </a:t>
            </a:r>
            <a:r>
              <a:rPr lang="en-US" dirty="0" smtClean="0"/>
              <a:t>in</a:t>
            </a:r>
            <a:r>
              <a:rPr lang="en-US" altLang="zh-CN" dirty="0" smtClean="0"/>
              <a:t>fi</a:t>
            </a:r>
            <a:r>
              <a:rPr lang="en-US" dirty="0" smtClean="0"/>
              <a:t>nity</a:t>
            </a:r>
            <a:endParaRPr lang="en-US" altLang="zh-CN" dirty="0" smtClean="0"/>
          </a:p>
          <a:p>
            <a:pPr marL="1371600" lvl="3" indent="0">
              <a:buNone/>
            </a:pPr>
            <a:r>
              <a:rPr lang="en-US" dirty="0" smtClean="0"/>
              <a:t>	large </a:t>
            </a:r>
            <a:r>
              <a:rPr lang="en-US" dirty="0" err="1"/>
              <a:t>λ</a:t>
            </a:r>
            <a:r>
              <a:rPr lang="en-US" dirty="0"/>
              <a:t> </a:t>
            </a:r>
            <a:r>
              <a:rPr lang="en-US" dirty="0" smtClean="0"/>
              <a:t>value would </a:t>
            </a:r>
            <a:r>
              <a:rPr lang="en-US" dirty="0"/>
              <a:t>impose to decrease the time </a:t>
            </a:r>
            <a:r>
              <a:rPr lang="en-US" dirty="0" smtClean="0"/>
              <a:t>ste</a:t>
            </a:r>
            <a:r>
              <a:rPr lang="en-US" altLang="zh-CN" dirty="0" smtClean="0"/>
              <a:t>p.</a:t>
            </a:r>
          </a:p>
          <a:p>
            <a:pPr lvl="2"/>
            <a:r>
              <a:rPr lang="en-US" altLang="zh-CN" dirty="0" smtClean="0"/>
              <a:t>T</a:t>
            </a:r>
            <a:r>
              <a:rPr lang="en-US" dirty="0" smtClean="0"/>
              <a:t>he </a:t>
            </a:r>
            <a:r>
              <a:rPr lang="en-US" dirty="0"/>
              <a:t>Green-Lagrange strain tensor E which is invariant with respect to </a:t>
            </a:r>
            <a:r>
              <a:rPr lang="en-US" dirty="0" smtClean="0"/>
              <a:t>rotations</a:t>
            </a:r>
            <a:r>
              <a:rPr lang="zh-CN" altLang="en-US" dirty="0"/>
              <a:t> </a:t>
            </a:r>
            <a:r>
              <a:rPr lang="en-US" altLang="zh-CN" dirty="0" smtClean="0"/>
              <a:t>and</a:t>
            </a:r>
            <a:r>
              <a:rPr lang="zh-CN" altLang="en-US" dirty="0" smtClean="0"/>
              <a:t> </a:t>
            </a:r>
            <a:r>
              <a:rPr lang="en-US" altLang="zh-CN" dirty="0" smtClean="0"/>
              <a:t>also</a:t>
            </a:r>
            <a:r>
              <a:rPr lang="zh-CN" altLang="en-US" dirty="0" smtClean="0"/>
              <a:t> </a:t>
            </a:r>
            <a:r>
              <a:rPr lang="en-US" dirty="0"/>
              <a:t>with respect to </a:t>
            </a:r>
            <a:r>
              <a:rPr lang="en-US" dirty="0" smtClean="0"/>
              <a:t>symmetries</a:t>
            </a:r>
            <a:endParaRPr lang="en-US" dirty="0"/>
          </a:p>
          <a:p>
            <a:pPr marL="1371600" lvl="3" indent="0">
              <a:buNone/>
            </a:pPr>
            <a:r>
              <a:rPr lang="en-US" dirty="0" smtClean="0"/>
              <a:t>	</a:t>
            </a:r>
            <a:r>
              <a:rPr lang="en-US" dirty="0"/>
              <a:t> the reversal of some </a:t>
            </a:r>
            <a:r>
              <a:rPr lang="en-US" dirty="0" err="1"/>
              <a:t>tetrahedra</a:t>
            </a:r>
            <a:r>
              <a:rPr lang="en-US" dirty="0"/>
              <a:t> under strong constraints. </a:t>
            </a:r>
          </a:p>
          <a:p>
            <a:pPr marL="1371600" lvl="3" indent="0">
              <a:buNone/>
            </a:pPr>
            <a:endParaRPr lang="en-US" dirty="0"/>
          </a:p>
          <a:p>
            <a:pPr lvl="2"/>
            <a:endParaRPr lang="en-US" altLang="zh-CN" dirty="0" smtClean="0"/>
          </a:p>
          <a:p>
            <a:pPr lvl="4"/>
            <a:endParaRPr lang="en-US" dirty="0" smtClean="0"/>
          </a:p>
          <a:p>
            <a:pPr marL="1828800" lvl="4" indent="0">
              <a:buNone/>
            </a:pPr>
            <a:r>
              <a:rPr lang="en-US" altLang="zh-CN" dirty="0" smtClean="0"/>
              <a:t>is</a:t>
            </a:r>
            <a:r>
              <a:rPr lang="zh-CN" altLang="en-US" dirty="0" smtClean="0"/>
              <a:t> </a:t>
            </a:r>
            <a:r>
              <a:rPr lang="en-US" dirty="0" smtClean="0"/>
              <a:t>the </a:t>
            </a:r>
            <a:r>
              <a:rPr lang="en-US" dirty="0"/>
              <a:t>normal of the opposite face </a:t>
            </a:r>
          </a:p>
          <a:p>
            <a:pPr lvl="4"/>
            <a:endParaRPr lang="en-US" dirty="0" smtClean="0"/>
          </a:p>
          <a:p>
            <a:pPr marL="914400" lvl="2" indent="0">
              <a:buNone/>
            </a:pPr>
            <a:endParaRPr lang="en-US" dirty="0" smtClean="0"/>
          </a:p>
        </p:txBody>
      </p:sp>
      <p:sp>
        <p:nvSpPr>
          <p:cNvPr id="4" name="Right Arrow 3"/>
          <p:cNvSpPr/>
          <p:nvPr/>
        </p:nvSpPr>
        <p:spPr>
          <a:xfrm>
            <a:off x="2216726" y="3821185"/>
            <a:ext cx="360218" cy="180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216726" y="4655128"/>
            <a:ext cx="360218" cy="180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9226940" y="3156166"/>
            <a:ext cx="2565189" cy="2801289"/>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1939635" y="4962374"/>
            <a:ext cx="5609937" cy="1053394"/>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2168235" y="5819422"/>
            <a:ext cx="457200" cy="520700"/>
          </a:xfrm>
          <a:prstGeom prst="rect">
            <a:avLst/>
          </a:prstGeom>
        </p:spPr>
      </p:pic>
      <p:sp>
        <p:nvSpPr>
          <p:cNvPr id="10" name="Rectangle 9"/>
          <p:cNvSpPr/>
          <p:nvPr/>
        </p:nvSpPr>
        <p:spPr>
          <a:xfrm>
            <a:off x="838200" y="6364401"/>
            <a:ext cx="10779487" cy="646331"/>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pPr marL="406400" indent="-406400"/>
            <a:r>
              <a:rPr lang="en-US" sz="1200" dirty="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spTree>
    <p:extLst>
      <p:ext uri="{BB962C8B-B14F-4D97-AF65-F5344CB8AC3E}">
        <p14:creationId xmlns:p14="http://schemas.microsoft.com/office/powerpoint/2010/main" val="449047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56509" y="2433168"/>
            <a:ext cx="6869545" cy="3369000"/>
          </a:xfrm>
          <a:prstGeom prst="rect">
            <a:avLst/>
          </a:prstGeom>
        </p:spPr>
      </p:pic>
      <p:sp>
        <p:nvSpPr>
          <p:cNvPr id="2" name="Title 1"/>
          <p:cNvSpPr>
            <a:spLocks noGrp="1"/>
          </p:cNvSpPr>
          <p:nvPr>
            <p:ph type="title"/>
          </p:nvPr>
        </p:nvSpPr>
        <p:spPr/>
        <p:txBody>
          <a:bodyPr/>
          <a:lstStyle/>
          <a:p>
            <a:r>
              <a:rPr lang="en-US" altLang="zh-CN" dirty="0" smtClean="0"/>
              <a:t>Results</a:t>
            </a:r>
            <a:endParaRPr lang="en-US" dirty="0"/>
          </a:p>
        </p:txBody>
      </p:sp>
      <p:sp>
        <p:nvSpPr>
          <p:cNvPr id="3" name="Content Placeholder 2"/>
          <p:cNvSpPr>
            <a:spLocks noGrp="1"/>
          </p:cNvSpPr>
          <p:nvPr>
            <p:ph idx="1"/>
          </p:nvPr>
        </p:nvSpPr>
        <p:spPr/>
        <p:txBody>
          <a:bodyPr/>
          <a:lstStyle/>
          <a:p>
            <a:r>
              <a:rPr lang="en-US" altLang="zh-CN" dirty="0" smtClean="0"/>
              <a:t>Example</a:t>
            </a:r>
            <a:r>
              <a:rPr lang="zh-CN" altLang="en-US" dirty="0" smtClean="0"/>
              <a:t> </a:t>
            </a:r>
            <a:r>
              <a:rPr lang="en-US" altLang="zh-CN" dirty="0" smtClean="0"/>
              <a:t>1:</a:t>
            </a:r>
            <a:r>
              <a:rPr lang="zh-CN" altLang="en-US" dirty="0" smtClean="0"/>
              <a:t> </a:t>
            </a:r>
            <a:r>
              <a:rPr lang="en-US" dirty="0"/>
              <a:t>partial </a:t>
            </a:r>
            <a:r>
              <a:rPr lang="en-US" altLang="zh-CN" dirty="0" smtClean="0"/>
              <a:t>rotations</a:t>
            </a:r>
            <a:endParaRPr lang="en-US" dirty="0"/>
          </a:p>
        </p:txBody>
      </p:sp>
      <p:sp>
        <p:nvSpPr>
          <p:cNvPr id="6" name="Rectangle 5"/>
          <p:cNvSpPr/>
          <p:nvPr/>
        </p:nvSpPr>
        <p:spPr>
          <a:xfrm>
            <a:off x="1496290" y="5715298"/>
            <a:ext cx="8478983" cy="646331"/>
          </a:xfrm>
          <a:prstGeom prst="rect">
            <a:avLst/>
          </a:prstGeom>
        </p:spPr>
        <p:txBody>
          <a:bodyPr wrap="square">
            <a:spAutoFit/>
          </a:bodyPr>
          <a:lstStyle/>
          <a:p>
            <a:r>
              <a:rPr lang="en-US" dirty="0">
                <a:latin typeface="Times New Roman" charset="0"/>
                <a:ea typeface="Times New Roman" charset="0"/>
                <a:cs typeface="Times New Roman" charset="0"/>
              </a:rPr>
              <a:t>(a) Successive deformations of the non-linear </a:t>
            </a:r>
            <a:r>
              <a:rPr lang="en-US" dirty="0" smtClean="0">
                <a:latin typeface="Times New Roman" charset="0"/>
                <a:ea typeface="Times New Roman" charset="0"/>
                <a:cs typeface="Times New Roman" charset="0"/>
              </a:rPr>
              <a:t>model. </a:t>
            </a:r>
            <a:r>
              <a:rPr lang="en-US" dirty="0">
                <a:latin typeface="Times New Roman" charset="0"/>
                <a:ea typeface="Times New Roman" charset="0"/>
                <a:cs typeface="Times New Roman" charset="0"/>
              </a:rPr>
              <a:t>Side (b) and top (c) view of the comparison between linear (wireframe) and non-linear model (solid rendering) </a:t>
            </a:r>
          </a:p>
        </p:txBody>
      </p:sp>
      <p:sp>
        <p:nvSpPr>
          <p:cNvPr id="8" name="Rectangle 7"/>
          <p:cNvSpPr/>
          <p:nvPr/>
        </p:nvSpPr>
        <p:spPr>
          <a:xfrm>
            <a:off x="838200" y="6364401"/>
            <a:ext cx="10779487" cy="646331"/>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pPr marL="406400" indent="-406400"/>
            <a:r>
              <a:rPr lang="en-US" sz="1200" dirty="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spTree>
    <p:extLst>
      <p:ext uri="{BB962C8B-B14F-4D97-AF65-F5344CB8AC3E}">
        <p14:creationId xmlns:p14="http://schemas.microsoft.com/office/powerpoint/2010/main" val="382852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Experimental</a:t>
            </a:r>
            <a:r>
              <a:rPr lang="zh-CN" altLang="en-US" dirty="0"/>
              <a:t> </a:t>
            </a:r>
            <a:r>
              <a:rPr lang="en-US" altLang="zh-CN" dirty="0"/>
              <a:t>Results</a:t>
            </a:r>
          </a:p>
        </p:txBody>
      </p:sp>
      <p:sp>
        <p:nvSpPr>
          <p:cNvPr id="3" name="Content Placeholder 2"/>
          <p:cNvSpPr>
            <a:spLocks noGrp="1"/>
          </p:cNvSpPr>
          <p:nvPr>
            <p:ph idx="1"/>
          </p:nvPr>
        </p:nvSpPr>
        <p:spPr/>
        <p:txBody>
          <a:bodyPr/>
          <a:lstStyle/>
          <a:p>
            <a:r>
              <a:rPr lang="en-US" altLang="zh-CN" dirty="0" smtClean="0"/>
              <a:t>Example</a:t>
            </a:r>
            <a:r>
              <a:rPr lang="zh-CN" altLang="en-US" dirty="0" smtClean="0"/>
              <a:t> </a:t>
            </a:r>
            <a:r>
              <a:rPr lang="en-US" altLang="zh-CN" dirty="0" smtClean="0"/>
              <a:t>2:</a:t>
            </a:r>
            <a:r>
              <a:rPr lang="zh-CN" altLang="en-US" dirty="0" smtClean="0"/>
              <a:t> </a:t>
            </a:r>
            <a:r>
              <a:rPr lang="en-US" dirty="0"/>
              <a:t>isotropic </a:t>
            </a:r>
            <a:r>
              <a:rPr lang="en-US" altLang="zh-CN" dirty="0" smtClean="0"/>
              <a:t>and</a:t>
            </a:r>
            <a:r>
              <a:rPr lang="zh-CN" altLang="en-US" dirty="0" smtClean="0"/>
              <a:t> </a:t>
            </a:r>
            <a:r>
              <a:rPr lang="en-US" dirty="0" smtClean="0"/>
              <a:t>anisotropic </a:t>
            </a:r>
            <a:r>
              <a:rPr lang="en-US" dirty="0"/>
              <a:t>materials. </a:t>
            </a:r>
          </a:p>
        </p:txBody>
      </p:sp>
      <p:pic>
        <p:nvPicPr>
          <p:cNvPr id="4" name="Picture 3"/>
          <p:cNvPicPr>
            <a:picLocks noChangeAspect="1"/>
          </p:cNvPicPr>
          <p:nvPr/>
        </p:nvPicPr>
        <p:blipFill>
          <a:blip r:embed="rId2"/>
          <a:stretch>
            <a:fillRect/>
          </a:stretch>
        </p:blipFill>
        <p:spPr>
          <a:xfrm>
            <a:off x="2202873" y="2311484"/>
            <a:ext cx="4840195" cy="3865480"/>
          </a:xfrm>
          <a:prstGeom prst="rect">
            <a:avLst/>
          </a:prstGeom>
        </p:spPr>
      </p:pic>
      <p:sp>
        <p:nvSpPr>
          <p:cNvPr id="7" name="Rectangle 6"/>
          <p:cNvSpPr/>
          <p:nvPr/>
        </p:nvSpPr>
        <p:spPr>
          <a:xfrm>
            <a:off x="7412183" y="2964873"/>
            <a:ext cx="3685308" cy="1200329"/>
          </a:xfrm>
          <a:prstGeom prst="rect">
            <a:avLst/>
          </a:prstGeom>
        </p:spPr>
        <p:txBody>
          <a:bodyPr wrap="square">
            <a:spAutoFit/>
          </a:bodyPr>
          <a:lstStyle/>
          <a:p>
            <a:r>
              <a:rPr lang="en-US" dirty="0"/>
              <a:t>Deformation of tubular structures with </a:t>
            </a:r>
            <a:r>
              <a:rPr lang="en-US" dirty="0" smtClean="0"/>
              <a:t>non-linear </a:t>
            </a:r>
            <a:r>
              <a:rPr lang="en-US" dirty="0"/>
              <a:t>isotropic </a:t>
            </a:r>
            <a:r>
              <a:rPr lang="en-US" altLang="zh-CN" dirty="0" smtClean="0"/>
              <a:t>(</a:t>
            </a:r>
            <a:r>
              <a:rPr lang="en-US" dirty="0" smtClean="0"/>
              <a:t>leftmost</a:t>
            </a:r>
            <a:r>
              <a:rPr lang="en-US" altLang="zh-CN" dirty="0"/>
              <a:t>) </a:t>
            </a:r>
            <a:r>
              <a:rPr lang="en-US" altLang="zh-CN" dirty="0" smtClean="0"/>
              <a:t>and</a:t>
            </a:r>
            <a:r>
              <a:rPr lang="zh-CN" altLang="en-US" dirty="0" smtClean="0"/>
              <a:t> </a:t>
            </a:r>
            <a:r>
              <a:rPr lang="en-US" dirty="0" smtClean="0"/>
              <a:t>transversally isotropic</a:t>
            </a:r>
            <a:r>
              <a:rPr lang="zh-CN" altLang="en-US" dirty="0" smtClean="0"/>
              <a:t> </a:t>
            </a:r>
            <a:r>
              <a:rPr lang="en-US" altLang="zh-CN" dirty="0" smtClean="0"/>
              <a:t>(</a:t>
            </a:r>
            <a:r>
              <a:rPr lang="en-US" dirty="0"/>
              <a:t>the center and rightmost </a:t>
            </a:r>
            <a:r>
              <a:rPr lang="en-US" altLang="zh-CN" dirty="0" smtClean="0"/>
              <a:t>)</a:t>
            </a:r>
            <a:r>
              <a:rPr lang="en-US" dirty="0" smtClean="0"/>
              <a:t> elasticity. </a:t>
            </a:r>
            <a:endParaRPr lang="en-US" dirty="0"/>
          </a:p>
        </p:txBody>
      </p:sp>
      <p:sp>
        <p:nvSpPr>
          <p:cNvPr id="8" name="Rectangle 7"/>
          <p:cNvSpPr/>
          <p:nvPr/>
        </p:nvSpPr>
        <p:spPr>
          <a:xfrm>
            <a:off x="838200" y="6364401"/>
            <a:ext cx="10779487" cy="646331"/>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pPr marL="406400" indent="-406400"/>
            <a:r>
              <a:rPr lang="en-US" sz="1200" dirty="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spTree>
    <p:extLst>
      <p:ext uri="{BB962C8B-B14F-4D97-AF65-F5344CB8AC3E}">
        <p14:creationId xmlns:p14="http://schemas.microsoft.com/office/powerpoint/2010/main" val="775611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Experimental</a:t>
            </a:r>
            <a:r>
              <a:rPr lang="zh-CN" altLang="en-US" dirty="0"/>
              <a:t> </a:t>
            </a:r>
            <a:r>
              <a:rPr lang="en-US" altLang="zh-CN" dirty="0" smtClean="0"/>
              <a:t>Results</a:t>
            </a:r>
            <a:endParaRPr lang="en-US" dirty="0"/>
          </a:p>
        </p:txBody>
      </p:sp>
      <p:sp>
        <p:nvSpPr>
          <p:cNvPr id="3" name="Content Placeholder 2"/>
          <p:cNvSpPr>
            <a:spLocks noGrp="1"/>
          </p:cNvSpPr>
          <p:nvPr>
            <p:ph idx="1"/>
          </p:nvPr>
        </p:nvSpPr>
        <p:spPr/>
        <p:txBody>
          <a:bodyPr/>
          <a:lstStyle/>
          <a:p>
            <a:r>
              <a:rPr lang="en-US" altLang="zh-CN" dirty="0" smtClean="0"/>
              <a:t>Example</a:t>
            </a:r>
            <a:r>
              <a:rPr lang="zh-CN" altLang="en-US" dirty="0" smtClean="0"/>
              <a:t> </a:t>
            </a:r>
            <a:r>
              <a:rPr lang="en-US" altLang="zh-CN" dirty="0" smtClean="0"/>
              <a:t>3:</a:t>
            </a:r>
            <a:r>
              <a:rPr lang="zh-CN" altLang="en-US" dirty="0" smtClean="0"/>
              <a:t> </a:t>
            </a:r>
            <a:r>
              <a:rPr lang="en-US" altLang="zh-CN" dirty="0" smtClean="0"/>
              <a:t>A</a:t>
            </a:r>
            <a:r>
              <a:rPr lang="en-US" dirty="0" smtClean="0"/>
              <a:t>pply </a:t>
            </a:r>
            <a:r>
              <a:rPr lang="en-US" dirty="0"/>
              <a:t>a force to the right lobe of the </a:t>
            </a:r>
            <a:r>
              <a:rPr lang="en-US" dirty="0" smtClean="0"/>
              <a:t>liver</a:t>
            </a:r>
          </a:p>
          <a:p>
            <a:pPr marL="0" indent="0">
              <a:buNone/>
            </a:pPr>
            <a:r>
              <a:rPr lang="zh-CN" altLang="en-US" sz="1600" dirty="0" smtClean="0"/>
              <a:t>       </a:t>
            </a:r>
            <a:r>
              <a:rPr lang="en-US" sz="1600" dirty="0" smtClean="0"/>
              <a:t>the </a:t>
            </a:r>
            <a:r>
              <a:rPr lang="en-US" sz="1600" dirty="0"/>
              <a:t>liver is </a:t>
            </a:r>
            <a:r>
              <a:rPr lang="en-US" altLang="zh-CN" sz="1600" dirty="0" smtClean="0"/>
              <a:t>fi</a:t>
            </a:r>
            <a:r>
              <a:rPr lang="en-US" sz="1600" dirty="0" smtClean="0"/>
              <a:t>xed </a:t>
            </a:r>
            <a:r>
              <a:rPr lang="en-US" sz="1600" dirty="0"/>
              <a:t>in a region near the center of its back side, and Lamé </a:t>
            </a:r>
            <a:r>
              <a:rPr lang="en-US" sz="1600" dirty="0" smtClean="0"/>
              <a:t>coe</a:t>
            </a:r>
            <a:r>
              <a:rPr lang="en-US" altLang="zh-CN" sz="1600" dirty="0" smtClean="0"/>
              <a:t>ffi</a:t>
            </a:r>
            <a:r>
              <a:rPr lang="en-US" sz="1600" dirty="0" smtClean="0"/>
              <a:t>cients </a:t>
            </a:r>
            <a:r>
              <a:rPr lang="en-US" sz="1600" dirty="0"/>
              <a:t>are: </a:t>
            </a:r>
            <a:r>
              <a:rPr lang="en-US" sz="1600" dirty="0" err="1"/>
              <a:t>λ</a:t>
            </a:r>
            <a:r>
              <a:rPr lang="en-US" sz="1600" dirty="0"/>
              <a:t> = 40kPa and </a:t>
            </a:r>
            <a:r>
              <a:rPr lang="en-US" sz="1600" dirty="0" err="1"/>
              <a:t>μ</a:t>
            </a:r>
            <a:r>
              <a:rPr lang="en-US" sz="1600" dirty="0"/>
              <a:t> = 10kPa </a:t>
            </a:r>
            <a:endParaRPr lang="en-US" sz="2400" dirty="0"/>
          </a:p>
          <a:p>
            <a:pPr marL="914400" lvl="2" indent="0">
              <a:buNone/>
            </a:pPr>
            <a:r>
              <a:rPr lang="en-US" dirty="0" smtClean="0"/>
              <a:t> </a:t>
            </a:r>
            <a:endParaRPr lang="en-US" dirty="0"/>
          </a:p>
          <a:p>
            <a:endParaRPr lang="en-US" dirty="0"/>
          </a:p>
          <a:p>
            <a:endParaRPr lang="en-US" dirty="0"/>
          </a:p>
        </p:txBody>
      </p:sp>
      <p:sp>
        <p:nvSpPr>
          <p:cNvPr id="7" name="Rectangle 6"/>
          <p:cNvSpPr/>
          <p:nvPr/>
        </p:nvSpPr>
        <p:spPr>
          <a:xfrm>
            <a:off x="838200" y="6364401"/>
            <a:ext cx="10779487" cy="646331"/>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a:p>
            <a:pPr marL="406400" indent="-406400"/>
            <a:r>
              <a:rPr lang="en-US" sz="1200" dirty="0"/>
              <a:t>[</a:t>
            </a:r>
            <a:r>
              <a:rPr lang="en-US" altLang="zh-CN" sz="1200" dirty="0"/>
              <a:t>4</a:t>
            </a:r>
            <a:r>
              <a:rPr lang="en-US" sz="1200" dirty="0"/>
              <a:t>]	G. </a:t>
            </a:r>
            <a:r>
              <a:rPr lang="en-US" sz="1200" dirty="0" err="1"/>
              <a:t>Picinbono</a:t>
            </a:r>
            <a:r>
              <a:rPr lang="en-US" sz="1200" dirty="0"/>
              <a:t>, H. </a:t>
            </a:r>
            <a:r>
              <a:rPr lang="en-US" sz="1200" dirty="0" err="1"/>
              <a:t>Delingette</a:t>
            </a:r>
            <a:r>
              <a:rPr lang="en-US" sz="1200" dirty="0"/>
              <a:t>, and N. </a:t>
            </a:r>
            <a:r>
              <a:rPr lang="en-US" sz="1200" dirty="0" err="1"/>
              <a:t>Ayache</a:t>
            </a:r>
            <a:r>
              <a:rPr lang="en-US" sz="1200" dirty="0"/>
              <a:t>, “Non-linear anisotropic elasticity for real-time surgery simulation,” </a:t>
            </a:r>
            <a:r>
              <a:rPr lang="en-US" sz="1200" i="1" dirty="0"/>
              <a:t>Graph. Models</a:t>
            </a:r>
            <a:r>
              <a:rPr lang="en-US" sz="1200" dirty="0"/>
              <a:t>, vol. 65, no. 5, pp. 305–321, 2003.</a:t>
            </a:r>
          </a:p>
          <a:p>
            <a:pPr marL="406400" indent="-406400"/>
            <a:endParaRPr lang="en-US" sz="1200" dirty="0"/>
          </a:p>
        </p:txBody>
      </p:sp>
      <p:pic>
        <p:nvPicPr>
          <p:cNvPr id="4" name="Picture 3"/>
          <p:cNvPicPr>
            <a:picLocks noChangeAspect="1"/>
          </p:cNvPicPr>
          <p:nvPr/>
        </p:nvPicPr>
        <p:blipFill>
          <a:blip r:embed="rId2"/>
          <a:stretch>
            <a:fillRect/>
          </a:stretch>
        </p:blipFill>
        <p:spPr>
          <a:xfrm>
            <a:off x="1339271" y="2817004"/>
            <a:ext cx="6962589" cy="2421082"/>
          </a:xfrm>
          <a:prstGeom prst="rect">
            <a:avLst/>
          </a:prstGeom>
        </p:spPr>
      </p:pic>
      <p:sp>
        <p:nvSpPr>
          <p:cNvPr id="8" name="Rectangle 7"/>
          <p:cNvSpPr/>
          <p:nvPr/>
        </p:nvSpPr>
        <p:spPr>
          <a:xfrm>
            <a:off x="1339271" y="5373023"/>
            <a:ext cx="7758547" cy="369332"/>
          </a:xfrm>
          <a:prstGeom prst="rect">
            <a:avLst/>
          </a:prstGeom>
        </p:spPr>
        <p:txBody>
          <a:bodyPr wrap="square">
            <a:spAutoFit/>
          </a:bodyPr>
          <a:lstStyle/>
          <a:p>
            <a:r>
              <a:rPr lang="en-US">
                <a:latin typeface="Times New Roman" charset="0"/>
                <a:ea typeface="Times New Roman" charset="0"/>
                <a:cs typeface="Times New Roman" charset="0"/>
              </a:rPr>
              <a:t>Linear (wireframe), non-linear (solid) liver models, and rest shape (bottom).</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81028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Experimental</a:t>
            </a:r>
            <a:r>
              <a:rPr lang="zh-CN" altLang="en-US" dirty="0"/>
              <a:t> </a:t>
            </a:r>
            <a:r>
              <a:rPr lang="en-US" altLang="zh-CN" dirty="0" smtClean="0"/>
              <a:t>Results</a:t>
            </a:r>
            <a:endParaRPr lang="en-US" dirty="0"/>
          </a:p>
        </p:txBody>
      </p:sp>
      <p:pic>
        <p:nvPicPr>
          <p:cNvPr id="4" name="Content Placeholder 3"/>
          <p:cNvPicPr>
            <a:picLocks noGrp="1" noChangeAspect="1"/>
          </p:cNvPicPr>
          <p:nvPr>
            <p:ph idx="1"/>
          </p:nvPr>
        </p:nvPicPr>
        <p:blipFill>
          <a:blip r:embed="rId2"/>
          <a:stretch>
            <a:fillRect/>
          </a:stretch>
        </p:blipFill>
        <p:spPr>
          <a:xfrm>
            <a:off x="838200" y="1930939"/>
            <a:ext cx="10515600" cy="3294043"/>
          </a:xfrm>
          <a:prstGeom prst="rect">
            <a:avLst/>
          </a:prstGeom>
        </p:spPr>
      </p:pic>
    </p:spTree>
    <p:extLst>
      <p:ext uri="{BB962C8B-B14F-4D97-AF65-F5344CB8AC3E}">
        <p14:creationId xmlns:p14="http://schemas.microsoft.com/office/powerpoint/2010/main" val="18774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Elasticity Model	</a:t>
            </a:r>
            <a:endParaRPr lang="en-US" dirty="0"/>
          </a:p>
        </p:txBody>
      </p:sp>
      <p:sp>
        <p:nvSpPr>
          <p:cNvPr id="3" name="Content Placeholder 2"/>
          <p:cNvSpPr>
            <a:spLocks noGrp="1"/>
          </p:cNvSpPr>
          <p:nvPr>
            <p:ph idx="1"/>
          </p:nvPr>
        </p:nvSpPr>
        <p:spPr/>
        <p:txBody>
          <a:bodyPr/>
          <a:lstStyle/>
          <a:p>
            <a:r>
              <a:rPr lang="en-US" dirty="0" smtClean="0"/>
              <a:t>Elasticity : </a:t>
            </a:r>
          </a:p>
          <a:p>
            <a:pPr lvl="1"/>
            <a:r>
              <a:rPr lang="en-US" dirty="0" smtClean="0"/>
              <a:t>Deformation </a:t>
            </a:r>
            <a:r>
              <a:rPr lang="en-US" dirty="0"/>
              <a:t>disappears when the applied load is </a:t>
            </a:r>
            <a:r>
              <a:rPr lang="en-US" dirty="0" smtClean="0"/>
              <a:t>removed</a:t>
            </a:r>
          </a:p>
          <a:p>
            <a:pPr lvl="1"/>
            <a:r>
              <a:rPr lang="en-US" dirty="0"/>
              <a:t>Deformation is </a:t>
            </a:r>
            <a:r>
              <a:rPr lang="en-US" dirty="0" smtClean="0"/>
              <a:t>history-independent</a:t>
            </a:r>
          </a:p>
          <a:p>
            <a:pPr lvl="1"/>
            <a:r>
              <a:rPr lang="en-US" dirty="0"/>
              <a:t>Potential energy exists (function of deformation</a:t>
            </a:r>
            <a:r>
              <a:rPr lang="en-US" dirty="0" smtClean="0"/>
              <a:t>)</a:t>
            </a:r>
          </a:p>
          <a:p>
            <a:pPr lvl="1"/>
            <a:endParaRPr lang="en-US" dirty="0" smtClean="0"/>
          </a:p>
          <a:p>
            <a:r>
              <a:rPr lang="en-US" dirty="0" smtClean="0"/>
              <a:t>Linear</a:t>
            </a:r>
          </a:p>
          <a:p>
            <a:pPr lvl="1"/>
            <a:endParaRPr lang="en-US" dirty="0" smtClean="0"/>
          </a:p>
          <a:p>
            <a:pPr marL="457200" lvl="1" indent="0">
              <a:buNone/>
            </a:pPr>
            <a:r>
              <a:rPr lang="zh-CN" altLang="en-US" dirty="0" smtClean="0"/>
              <a:t>                          </a:t>
            </a:r>
            <a:r>
              <a:rPr lang="en-US" dirty="0" smtClean="0"/>
              <a:t>D is a constant</a:t>
            </a:r>
          </a:p>
          <a:p>
            <a:pPr lvl="1"/>
            <a:endParaRPr lang="en-US" dirty="0" smtClean="0"/>
          </a:p>
          <a:p>
            <a:pPr lvl="1"/>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88828068"/>
              </p:ext>
            </p:extLst>
          </p:nvPr>
        </p:nvGraphicFramePr>
        <p:xfrm>
          <a:off x="1450274" y="4608079"/>
          <a:ext cx="1744663" cy="609600"/>
        </p:xfrm>
        <a:graphic>
          <a:graphicData uri="http://schemas.openxmlformats.org/presentationml/2006/ole">
            <mc:AlternateContent xmlns:mc="http://schemas.openxmlformats.org/markup-compatibility/2006">
              <mc:Choice xmlns:v="urn:schemas-microsoft-com:vml" Requires="v">
                <p:oleObj spid="_x0000_s11391" name="Equation" r:id="rId3" imgW="507960" imgH="177480" progId="Equation.3">
                  <p:embed/>
                </p:oleObj>
              </mc:Choice>
              <mc:Fallback>
                <p:oleObj name="Equation" r:id="rId3" imgW="507960" imgH="177480" progId="Equation.3">
                  <p:embed/>
                  <p:pic>
                    <p:nvPicPr>
                      <p:cNvPr id="7" name="Object 6"/>
                      <p:cNvPicPr/>
                      <p:nvPr/>
                    </p:nvPicPr>
                    <p:blipFill>
                      <a:blip r:embed="rId4"/>
                      <a:stretch>
                        <a:fillRect/>
                      </a:stretch>
                    </p:blipFill>
                    <p:spPr>
                      <a:xfrm>
                        <a:off x="1450274" y="4608079"/>
                        <a:ext cx="1744663" cy="609600"/>
                      </a:xfrm>
                      <a:prstGeom prst="rect">
                        <a:avLst/>
                      </a:prstGeom>
                    </p:spPr>
                  </p:pic>
                </p:oleObj>
              </mc:Fallback>
            </mc:AlternateContent>
          </a:graphicData>
        </a:graphic>
      </p:graphicFrame>
    </p:spTree>
    <p:extLst>
      <p:ext uri="{BB962C8B-B14F-4D97-AF65-F5344CB8AC3E}">
        <p14:creationId xmlns:p14="http://schemas.microsoft.com/office/powerpoint/2010/main" val="15728756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Optimization of non-linear deformations</a:t>
            </a:r>
          </a:p>
        </p:txBody>
      </p:sp>
      <p:sp>
        <p:nvSpPr>
          <p:cNvPr id="3" name="Content Placeholder 2"/>
          <p:cNvSpPr>
            <a:spLocks noGrp="1"/>
          </p:cNvSpPr>
          <p:nvPr>
            <p:ph idx="1"/>
          </p:nvPr>
        </p:nvSpPr>
        <p:spPr/>
        <p:txBody>
          <a:bodyPr/>
          <a:lstStyle/>
          <a:p>
            <a:r>
              <a:rPr lang="en-US" altLang="zh-CN" smtClean="0"/>
              <a:t>U</a:t>
            </a:r>
            <a:r>
              <a:rPr lang="en-US" smtClean="0"/>
              <a:t>se nonlinear elasticity only at parts of the mesh where displacements are larger than a given threshold</a:t>
            </a:r>
          </a:p>
          <a:p>
            <a:r>
              <a:rPr lang="en-US" altLang="zh-CN" dirty="0" smtClean="0"/>
              <a:t>Experiment:</a:t>
            </a:r>
            <a:r>
              <a:rPr lang="zh-CN" altLang="en-US" dirty="0" smtClean="0"/>
              <a:t> </a:t>
            </a:r>
            <a:r>
              <a:rPr lang="en-US" dirty="0" smtClean="0"/>
              <a:t>liver model is made of 6342 </a:t>
            </a:r>
            <a:r>
              <a:rPr lang="en-US" dirty="0" err="1" smtClean="0"/>
              <a:t>tetrahedra</a:t>
            </a:r>
            <a:r>
              <a:rPr lang="en-US" dirty="0" smtClean="0"/>
              <a:t> and 1394 vertices. </a:t>
            </a:r>
            <a:endParaRPr lang="en-US" dirty="0"/>
          </a:p>
        </p:txBody>
      </p:sp>
      <p:pic>
        <p:nvPicPr>
          <p:cNvPr id="4" name="Picture 3"/>
          <p:cNvPicPr>
            <a:picLocks noChangeAspect="1"/>
          </p:cNvPicPr>
          <p:nvPr/>
        </p:nvPicPr>
        <p:blipFill>
          <a:blip r:embed="rId2"/>
          <a:stretch>
            <a:fillRect/>
          </a:stretch>
        </p:blipFill>
        <p:spPr>
          <a:xfrm>
            <a:off x="1033731" y="3278269"/>
            <a:ext cx="4883989" cy="2886737"/>
          </a:xfrm>
          <a:prstGeom prst="rect">
            <a:avLst/>
          </a:prstGeom>
        </p:spPr>
      </p:pic>
      <p:pic>
        <p:nvPicPr>
          <p:cNvPr id="5" name="Picture 4"/>
          <p:cNvPicPr>
            <a:picLocks noChangeAspect="1"/>
          </p:cNvPicPr>
          <p:nvPr/>
        </p:nvPicPr>
        <p:blipFill>
          <a:blip r:embed="rId3"/>
          <a:stretch>
            <a:fillRect/>
          </a:stretch>
        </p:blipFill>
        <p:spPr>
          <a:xfrm>
            <a:off x="6477455" y="3898823"/>
            <a:ext cx="4316610" cy="1440689"/>
          </a:xfrm>
          <a:prstGeom prst="rect">
            <a:avLst/>
          </a:prstGeom>
        </p:spPr>
      </p:pic>
      <p:sp>
        <p:nvSpPr>
          <p:cNvPr id="7" name="Rectangle 6"/>
          <p:cNvSpPr/>
          <p:nvPr/>
        </p:nvSpPr>
        <p:spPr>
          <a:xfrm>
            <a:off x="6477456" y="5474449"/>
            <a:ext cx="4523054" cy="646331"/>
          </a:xfrm>
          <a:prstGeom prst="rect">
            <a:avLst/>
          </a:prstGeom>
        </p:spPr>
        <p:txBody>
          <a:bodyPr wrap="square">
            <a:spAutoFit/>
          </a:bodyPr>
          <a:lstStyle/>
          <a:p>
            <a:r>
              <a:rPr lang="en-US" dirty="0">
                <a:latin typeface="Times New Roman" charset="0"/>
                <a:ea typeface="Times New Roman" charset="0"/>
                <a:cs typeface="Times New Roman" charset="0"/>
              </a:rPr>
              <a:t>Updating frequencies of the adaptable model for several values of the threshold.</a:t>
            </a:r>
          </a:p>
        </p:txBody>
      </p:sp>
    </p:spTree>
    <p:extLst>
      <p:ext uri="{BB962C8B-B14F-4D97-AF65-F5344CB8AC3E}">
        <p14:creationId xmlns:p14="http://schemas.microsoft.com/office/powerpoint/2010/main" val="1035440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Reference</a:t>
            </a:r>
            <a:endParaRPr lang="en-US" dirty="0"/>
          </a:p>
        </p:txBody>
      </p:sp>
      <p:sp>
        <p:nvSpPr>
          <p:cNvPr id="3" name="Content Placeholder 2"/>
          <p:cNvSpPr>
            <a:spLocks noGrp="1"/>
          </p:cNvSpPr>
          <p:nvPr>
            <p:ph idx="1"/>
          </p:nvPr>
        </p:nvSpPr>
        <p:spPr/>
        <p:txBody>
          <a:bodyPr>
            <a:normAutofit fontScale="92500" lnSpcReduction="20000"/>
          </a:bodyPr>
          <a:lstStyle/>
          <a:p>
            <a:r>
              <a:rPr lang="en-US" dirty="0"/>
              <a:t>[1]	H. </a:t>
            </a:r>
            <a:r>
              <a:rPr lang="en-US" dirty="0" err="1"/>
              <a:t>Delingette</a:t>
            </a:r>
            <a:r>
              <a:rPr lang="en-US" dirty="0"/>
              <a:t> and N. </a:t>
            </a:r>
            <a:r>
              <a:rPr lang="en-US" dirty="0" err="1"/>
              <a:t>Ayache</a:t>
            </a:r>
            <a:r>
              <a:rPr lang="en-US" dirty="0"/>
              <a:t>, “Soft Tissue Modeling for Surgery Simulation,” in </a:t>
            </a:r>
            <a:r>
              <a:rPr lang="en-US" i="1" dirty="0"/>
              <a:t>Handbook of Numerical Analysis</a:t>
            </a:r>
            <a:r>
              <a:rPr lang="en-US" dirty="0"/>
              <a:t>, vol. 12, 2004, pp. 453–550.</a:t>
            </a:r>
          </a:p>
          <a:p>
            <a:r>
              <a:rPr lang="en-US" dirty="0"/>
              <a:t>[</a:t>
            </a:r>
            <a:r>
              <a:rPr lang="en-US" altLang="zh-CN" dirty="0"/>
              <a:t>2</a:t>
            </a:r>
            <a:r>
              <a:rPr lang="en-US" dirty="0"/>
              <a:t>]	S. </a:t>
            </a:r>
            <a:r>
              <a:rPr lang="en-US" dirty="0" err="1"/>
              <a:t>Cotin</a:t>
            </a:r>
            <a:r>
              <a:rPr lang="en-US" dirty="0"/>
              <a:t>, H. </a:t>
            </a:r>
            <a:r>
              <a:rPr lang="en-US" dirty="0" err="1"/>
              <a:t>Delingette</a:t>
            </a:r>
            <a:r>
              <a:rPr lang="en-US" dirty="0"/>
              <a:t>, and N. </a:t>
            </a:r>
            <a:r>
              <a:rPr lang="en-US" dirty="0" err="1"/>
              <a:t>Ayache</a:t>
            </a:r>
            <a:r>
              <a:rPr lang="en-US" dirty="0"/>
              <a:t>, “Real-time elastic deformations of soft tissues for surgery simulation,” </a:t>
            </a:r>
            <a:r>
              <a:rPr lang="en-US" i="1" dirty="0"/>
              <a:t>IEEE Trans. Vis. </a:t>
            </a:r>
            <a:r>
              <a:rPr lang="en-US" i="1" dirty="0" err="1"/>
              <a:t>Comput</a:t>
            </a:r>
            <a:r>
              <a:rPr lang="en-US" i="1" dirty="0"/>
              <a:t>. Graph.</a:t>
            </a:r>
            <a:r>
              <a:rPr lang="en-US" dirty="0"/>
              <a:t>, vol. 5, no. 1, pp. 62–73, 1999.</a:t>
            </a:r>
          </a:p>
          <a:p>
            <a:r>
              <a:rPr lang="en-US" dirty="0"/>
              <a:t>[</a:t>
            </a:r>
            <a:r>
              <a:rPr lang="en-US" altLang="zh-CN" dirty="0"/>
              <a:t>3</a:t>
            </a:r>
            <a:r>
              <a:rPr lang="en-US" dirty="0"/>
              <a:t>]</a:t>
            </a:r>
            <a:r>
              <a:rPr lang="zh-CN" altLang="en-US" dirty="0"/>
              <a:t> </a:t>
            </a:r>
            <a:r>
              <a:rPr lang="en-US" dirty="0"/>
              <a:t>S. </a:t>
            </a:r>
            <a:r>
              <a:rPr lang="en-US" dirty="0" err="1"/>
              <a:t>Cotin</a:t>
            </a:r>
            <a:r>
              <a:rPr lang="en-US" dirty="0"/>
              <a:t>, H. </a:t>
            </a:r>
            <a:r>
              <a:rPr lang="en-US" dirty="0" err="1"/>
              <a:t>Delingette</a:t>
            </a:r>
            <a:r>
              <a:rPr lang="en-US" dirty="0"/>
              <a:t>, and N. </a:t>
            </a:r>
            <a:r>
              <a:rPr lang="en-US" dirty="0" err="1"/>
              <a:t>Ayache</a:t>
            </a:r>
            <a:r>
              <a:rPr lang="en-US" dirty="0"/>
              <a:t>, “A Hybrid Elastic Model allowing Real-Time Cutting, Deformations and Force-Feedback for Surgery Training and Simulation,” </a:t>
            </a:r>
            <a:r>
              <a:rPr lang="en-US" i="1" dirty="0"/>
              <a:t>Publ. Vis. </a:t>
            </a:r>
            <a:r>
              <a:rPr lang="en-US" i="1" dirty="0" err="1"/>
              <a:t>Comput</a:t>
            </a:r>
            <a:r>
              <a:rPr lang="en-US" i="1" dirty="0"/>
              <a:t>. J.</a:t>
            </a:r>
            <a:r>
              <a:rPr lang="en-US" dirty="0"/>
              <a:t>, vol. 16, no. 8, pp. 437–452, 2000</a:t>
            </a:r>
            <a:r>
              <a:rPr lang="en-US" dirty="0" smtClean="0"/>
              <a:t>.</a:t>
            </a:r>
          </a:p>
          <a:p>
            <a:r>
              <a:rPr lang="en-US" dirty="0" smtClean="0"/>
              <a:t>[</a:t>
            </a:r>
            <a:r>
              <a:rPr lang="en-US" altLang="zh-CN" dirty="0" smtClean="0"/>
              <a:t>4</a:t>
            </a:r>
            <a:r>
              <a:rPr lang="en-US" dirty="0" smtClean="0"/>
              <a:t>]</a:t>
            </a:r>
            <a:r>
              <a:rPr lang="en-US" dirty="0"/>
              <a:t>	G. </a:t>
            </a:r>
            <a:r>
              <a:rPr lang="en-US" dirty="0" err="1"/>
              <a:t>Picinbono</a:t>
            </a:r>
            <a:r>
              <a:rPr lang="en-US" dirty="0"/>
              <a:t>, H. </a:t>
            </a:r>
            <a:r>
              <a:rPr lang="en-US" dirty="0" err="1"/>
              <a:t>Delingette</a:t>
            </a:r>
            <a:r>
              <a:rPr lang="en-US" dirty="0"/>
              <a:t>, and N. </a:t>
            </a:r>
            <a:r>
              <a:rPr lang="en-US" dirty="0" err="1"/>
              <a:t>Ayache</a:t>
            </a:r>
            <a:r>
              <a:rPr lang="en-US" dirty="0"/>
              <a:t>, “Non-linear anisotropic elasticity for real-time surgery simulation,” </a:t>
            </a:r>
            <a:r>
              <a:rPr lang="en-US" i="1" dirty="0"/>
              <a:t>Graph. Models</a:t>
            </a:r>
            <a:r>
              <a:rPr lang="en-US" dirty="0"/>
              <a:t>, vol. 65, no. 5, pp. 305–321, 2003.</a:t>
            </a:r>
          </a:p>
          <a:p>
            <a:endParaRPr lang="en-US" dirty="0"/>
          </a:p>
          <a:p>
            <a:endParaRPr lang="en-US" dirty="0"/>
          </a:p>
        </p:txBody>
      </p:sp>
    </p:spTree>
    <p:extLst>
      <p:ext uri="{BB962C8B-B14F-4D97-AF65-F5344CB8AC3E}">
        <p14:creationId xmlns:p14="http://schemas.microsoft.com/office/powerpoint/2010/main" val="19971240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4759" y="2814844"/>
            <a:ext cx="4385623" cy="1200329"/>
          </a:xfrm>
          <a:prstGeom prst="rect">
            <a:avLst/>
          </a:prstGeom>
        </p:spPr>
        <p:txBody>
          <a:bodyPr wrap="none">
            <a:spAutoFit/>
          </a:bodyPr>
          <a:lstStyle/>
          <a:p>
            <a:pPr algn="ctr"/>
            <a:r>
              <a:rPr lang="en-US" altLang="zh-CN" sz="7200" smtClean="0"/>
              <a:t>Questions</a:t>
            </a:r>
            <a:r>
              <a:rPr lang="en-US" altLang="zh-CN" sz="7200" dirty="0" smtClean="0"/>
              <a:t>?</a:t>
            </a:r>
            <a:endParaRPr lang="en-US" sz="7200" dirty="0"/>
          </a:p>
        </p:txBody>
      </p:sp>
    </p:spTree>
    <p:extLst>
      <p:ext uri="{BB962C8B-B14F-4D97-AF65-F5344CB8AC3E}">
        <p14:creationId xmlns:p14="http://schemas.microsoft.com/office/powerpoint/2010/main" val="1377593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6346371" cy="4351338"/>
          </a:xfrm>
        </p:spPr>
        <p:txBody>
          <a:bodyPr/>
          <a:lstStyle/>
          <a:p>
            <a:r>
              <a:rPr lang="en-US" dirty="0" smtClean="0"/>
              <a:t>Cauchy-Green strain tensor</a:t>
            </a:r>
          </a:p>
          <a:p>
            <a:pPr marL="0" indent="0">
              <a:buNone/>
            </a:pPr>
            <a:endParaRPr lang="en-US" dirty="0" smtClean="0"/>
          </a:p>
          <a:p>
            <a:r>
              <a:rPr lang="en-US" dirty="0"/>
              <a:t>Green Lagrange strain </a:t>
            </a:r>
            <a:r>
              <a:rPr lang="en-US" dirty="0" smtClean="0"/>
              <a:t>tensor</a:t>
            </a:r>
          </a:p>
          <a:p>
            <a:endParaRPr lang="en-US" dirty="0"/>
          </a:p>
          <a:p>
            <a:pPr lvl="1"/>
            <a:r>
              <a:rPr lang="en-US" dirty="0" smtClean="0"/>
              <a:t>Derived </a:t>
            </a:r>
            <a:r>
              <a:rPr lang="en-US" dirty="0"/>
              <a:t>from the right Cauchy-Green strain tensor, allows to analyze the deformation after rigid body motion has been </a:t>
            </a:r>
            <a:r>
              <a:rPr lang="en-US" dirty="0" smtClean="0"/>
              <a:t>removed</a:t>
            </a:r>
          </a:p>
          <a:p>
            <a:pPr lvl="1"/>
            <a:r>
              <a:rPr lang="en-US" dirty="0" smtClean="0"/>
              <a:t>Linearized to infinitesimal </a:t>
            </a:r>
            <a:r>
              <a:rPr lang="en-US" dirty="0"/>
              <a:t>strain </a:t>
            </a:r>
            <a:r>
              <a:rPr lang="en-US" dirty="0" smtClean="0"/>
              <a:t>tensor:</a:t>
            </a:r>
          </a:p>
          <a:p>
            <a:pPr marL="0" indent="0">
              <a:buNone/>
            </a:pPr>
            <a:endParaRPr lang="en-US" dirty="0"/>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1323727" y="2105214"/>
            <a:ext cx="3105770" cy="733647"/>
          </a:xfrm>
          <a:prstGeom prst="rect">
            <a:avLst/>
          </a:prstGeom>
        </p:spPr>
      </p:pic>
      <p:sp>
        <p:nvSpPr>
          <p:cNvPr id="2" name="Title 1"/>
          <p:cNvSpPr>
            <a:spLocks noGrp="1"/>
          </p:cNvSpPr>
          <p:nvPr>
            <p:ph type="title"/>
          </p:nvPr>
        </p:nvSpPr>
        <p:spPr/>
        <p:txBody>
          <a:bodyPr/>
          <a:lstStyle/>
          <a:p>
            <a:r>
              <a:rPr lang="en-US" dirty="0"/>
              <a:t>Linear Elasticity Model	</a:t>
            </a:r>
          </a:p>
        </p:txBody>
      </p:sp>
      <p:pic>
        <p:nvPicPr>
          <p:cNvPr id="4" name="Picture 3"/>
          <p:cNvPicPr>
            <a:picLocks noChangeAspect="1"/>
          </p:cNvPicPr>
          <p:nvPr/>
        </p:nvPicPr>
        <p:blipFill>
          <a:blip r:embed="rId4"/>
          <a:stretch>
            <a:fillRect/>
          </a:stretch>
        </p:blipFill>
        <p:spPr>
          <a:xfrm>
            <a:off x="6810499" y="1295482"/>
            <a:ext cx="5269294" cy="2389791"/>
          </a:xfrm>
          <a:prstGeom prst="rect">
            <a:avLst/>
          </a:prstGeom>
        </p:spPr>
      </p:pic>
      <p:sp>
        <p:nvSpPr>
          <p:cNvPr id="6" name="TextBox 5"/>
          <p:cNvSpPr txBox="1"/>
          <p:nvPr/>
        </p:nvSpPr>
        <p:spPr>
          <a:xfrm>
            <a:off x="7506970" y="4048795"/>
            <a:ext cx="1425840" cy="369332"/>
          </a:xfrm>
          <a:prstGeom prst="rect">
            <a:avLst/>
          </a:prstGeom>
          <a:noFill/>
        </p:spPr>
        <p:txBody>
          <a:bodyPr wrap="none" rtlCol="0">
            <a:spAutoFit/>
          </a:bodyPr>
          <a:lstStyle/>
          <a:p>
            <a:r>
              <a:rPr lang="en-US" b="1" dirty="0" smtClean="0"/>
              <a:t>Rest position</a:t>
            </a:r>
            <a:endParaRPr lang="en-US" b="1" dirty="0"/>
          </a:p>
        </p:txBody>
      </p:sp>
      <p:sp>
        <p:nvSpPr>
          <p:cNvPr id="7" name="TextBox 6"/>
          <p:cNvSpPr txBox="1"/>
          <p:nvPr/>
        </p:nvSpPr>
        <p:spPr>
          <a:xfrm>
            <a:off x="9955853" y="3987035"/>
            <a:ext cx="1976503" cy="369332"/>
          </a:xfrm>
          <a:prstGeom prst="rect">
            <a:avLst/>
          </a:prstGeom>
          <a:noFill/>
        </p:spPr>
        <p:txBody>
          <a:bodyPr wrap="none" rtlCol="0">
            <a:spAutoFit/>
          </a:bodyPr>
          <a:lstStyle/>
          <a:p>
            <a:r>
              <a:rPr lang="en-US" b="1" dirty="0" smtClean="0"/>
              <a:t>Deformed position</a:t>
            </a:r>
            <a:endParaRPr lang="en-US" b="1" dirty="0"/>
          </a:p>
        </p:txBody>
      </p:sp>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1161865" y="3294996"/>
            <a:ext cx="5581650" cy="590550"/>
          </a:xfrm>
          <a:prstGeom prst="rect">
            <a:avLst/>
          </a:prstGeom>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1494559" y="5266980"/>
            <a:ext cx="6012411" cy="1189572"/>
          </a:xfrm>
          <a:prstGeom prst="rect">
            <a:avLst/>
          </a:prstGeom>
        </p:spPr>
      </p:pic>
      <p:sp>
        <p:nvSpPr>
          <p:cNvPr id="12" name="Rectangle 11"/>
          <p:cNvSpPr/>
          <p:nvPr/>
        </p:nvSpPr>
        <p:spPr>
          <a:xfrm>
            <a:off x="838200" y="6417627"/>
            <a:ext cx="10779487" cy="276999"/>
          </a:xfrm>
          <a:prstGeom prst="rect">
            <a:avLst/>
          </a:prstGeom>
        </p:spPr>
        <p:txBody>
          <a:bodyPr wrap="square">
            <a:spAutoFit/>
          </a:bodyPr>
          <a:lstStyle/>
          <a:p>
            <a:pPr marL="406400" indent="-406400"/>
            <a:r>
              <a:rPr lang="en-US" sz="1200" dirty="0" smtClean="0"/>
              <a:t>[1]	H. </a:t>
            </a:r>
            <a:r>
              <a:rPr lang="en-US" sz="1200" dirty="0" err="1" smtClean="0"/>
              <a:t>Delingette</a:t>
            </a:r>
            <a:r>
              <a:rPr lang="en-US" sz="1200" dirty="0" smtClean="0"/>
              <a:t> and N. </a:t>
            </a:r>
            <a:r>
              <a:rPr lang="en-US" sz="1200" dirty="0" err="1" smtClean="0"/>
              <a:t>Ayache</a:t>
            </a:r>
            <a:r>
              <a:rPr lang="en-US" sz="1200" dirty="0" smtClean="0"/>
              <a:t>, “Soft Tissue Modeling for Surgery Simulation,” in </a:t>
            </a:r>
            <a:r>
              <a:rPr lang="en-US" sz="1200" i="1" dirty="0" smtClean="0"/>
              <a:t>Handbook of Numerical Analysis</a:t>
            </a:r>
            <a:r>
              <a:rPr lang="en-US" sz="1200" dirty="0" smtClean="0"/>
              <a:t>, vol. 12, 2004, pp. 453–550.</a:t>
            </a:r>
            <a:endParaRPr lang="en-US" sz="1200" dirty="0"/>
          </a:p>
        </p:txBody>
      </p:sp>
    </p:spTree>
    <p:extLst>
      <p:ext uri="{BB962C8B-B14F-4D97-AF65-F5344CB8AC3E}">
        <p14:creationId xmlns:p14="http://schemas.microsoft.com/office/powerpoint/2010/main" val="120632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Cauchy stress tensor</a:t>
                </a:r>
              </a:p>
              <a:p>
                <a:endParaRPr lang="en-US" dirty="0"/>
              </a:p>
              <a:p>
                <a:endParaRPr lang="en-US" dirty="0" smtClean="0"/>
              </a:p>
              <a:p>
                <a:pPr marL="457200" lvl="1" indent="0">
                  <a:buNone/>
                </a:pPr>
                <a:r>
                  <a:rPr lang="en-US" dirty="0" smtClean="0"/>
                  <a:t>The </a:t>
                </a:r>
                <a:r>
                  <a:rPr lang="en-US" dirty="0"/>
                  <a:t>Cauchy stress Σ and </a:t>
                </a:r>
                <a:r>
                  <a:rPr lang="en-US" dirty="0" smtClean="0"/>
                  <a:t>infinitesimal </a:t>
                </a:r>
                <a:r>
                  <a:rPr lang="en-US" dirty="0"/>
                  <a:t>strain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𝐿</m:t>
                        </m:r>
                      </m:sub>
                    </m:sSub>
                  </m:oMath>
                </a14:m>
                <a:r>
                  <a:rPr lang="en-US" dirty="0" smtClean="0"/>
                  <a:t> </a:t>
                </a:r>
                <a:r>
                  <a:rPr lang="en-US" dirty="0"/>
                  <a:t>are conjugated </a:t>
                </a:r>
                <a:r>
                  <a:rPr lang="en-US" dirty="0" smtClean="0"/>
                  <a:t>variables:</a:t>
                </a:r>
              </a:p>
              <a:p>
                <a:pPr marL="457200" lvl="1" indent="0">
                  <a:buNone/>
                </a:pPr>
                <a:endParaRPr lang="en-US" dirty="0"/>
              </a:p>
              <a:p>
                <a:pPr marL="457200" lvl="1" indent="0">
                  <a:buNone/>
                </a:pPr>
                <a:r>
                  <a:rPr lang="en-US" dirty="0" smtClean="0"/>
                  <a:t>			where </a:t>
                </a:r>
                <a14:m>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r>
                      <a:rPr lang="en-US" b="1" i="0" smtClean="0">
                        <a:latin typeface="Cambria Math" panose="02040503050406030204" pitchFamily="18" charset="0"/>
                      </a:rPr>
                      <m:t>𝐗</m:t>
                    </m:r>
                    <m:r>
                      <a:rPr lang="en-US" b="0" i="1" smtClean="0">
                        <a:latin typeface="Cambria Math" panose="02040503050406030204" pitchFamily="18" charset="0"/>
                      </a:rPr>
                      <m:t>)</m:t>
                    </m:r>
                  </m:oMath>
                </a14:m>
                <a:r>
                  <a:rPr lang="en-US" dirty="0" smtClean="0"/>
                  <a:t> is the amount of elastic energy per unit volume</a:t>
                </a:r>
                <a:endParaRPr lang="en-US" dirty="0"/>
              </a:p>
              <a:p>
                <a:pPr marL="457200" lvl="1" indent="0">
                  <a:buNone/>
                </a:pPr>
                <a:endParaRPr lang="en-US" dirty="0" smtClean="0"/>
              </a:p>
              <a:p>
                <a:pPr marL="4572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US">
                    <a:noFill/>
                  </a:rPr>
                  <a:t> </a:t>
                </a:r>
              </a:p>
            </p:txBody>
          </p:sp>
        </mc:Fallback>
      </mc:AlternateContent>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019423" y="2185244"/>
            <a:ext cx="4476750" cy="1228725"/>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1177202" y="3880510"/>
            <a:ext cx="1857375" cy="1638300"/>
          </a:xfrm>
          <a:prstGeom prst="rect">
            <a:avLst/>
          </a:prstGeom>
        </p:spPr>
      </p:pic>
      <p:sp>
        <p:nvSpPr>
          <p:cNvPr id="6" name="Rectangle 5"/>
          <p:cNvSpPr/>
          <p:nvPr/>
        </p:nvSpPr>
        <p:spPr>
          <a:xfrm>
            <a:off x="838200" y="6417627"/>
            <a:ext cx="10779487" cy="276999"/>
          </a:xfrm>
          <a:prstGeom prst="rect">
            <a:avLst/>
          </a:prstGeom>
        </p:spPr>
        <p:txBody>
          <a:bodyPr wrap="square">
            <a:spAutoFit/>
          </a:bodyPr>
          <a:lstStyle/>
          <a:p>
            <a:pPr marL="406400" indent="-406400"/>
            <a:r>
              <a:rPr lang="en-US" sz="1200" dirty="0" smtClean="0"/>
              <a:t>[1]	H. </a:t>
            </a:r>
            <a:r>
              <a:rPr lang="en-US" sz="1200" dirty="0" err="1" smtClean="0"/>
              <a:t>Delingette</a:t>
            </a:r>
            <a:r>
              <a:rPr lang="en-US" sz="1200" dirty="0" smtClean="0"/>
              <a:t> and N. </a:t>
            </a:r>
            <a:r>
              <a:rPr lang="en-US" sz="1200" dirty="0" err="1" smtClean="0"/>
              <a:t>Ayache</a:t>
            </a:r>
            <a:r>
              <a:rPr lang="en-US" sz="1200" dirty="0" smtClean="0"/>
              <a:t>, “Soft Tissue Modeling for Surgery Simulation,” in </a:t>
            </a:r>
            <a:r>
              <a:rPr lang="en-US" sz="1200" i="1" dirty="0" smtClean="0"/>
              <a:t>Handbook of Numerical Analysis</a:t>
            </a:r>
            <a:r>
              <a:rPr lang="en-US" sz="1200" dirty="0" smtClean="0"/>
              <a:t>, vol. 12, 2004, pp. 453–550.</a:t>
            </a:r>
            <a:endParaRPr lang="en-US" sz="1200" dirty="0"/>
          </a:p>
        </p:txBody>
      </p:sp>
    </p:spTree>
    <p:extLst>
      <p:ext uri="{BB962C8B-B14F-4D97-AF65-F5344CB8AC3E}">
        <p14:creationId xmlns:p14="http://schemas.microsoft.com/office/powerpoint/2010/main" val="169541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Elastic energy</a:t>
                </a:r>
              </a:p>
              <a:p>
                <a:pPr lvl="1"/>
                <a:r>
                  <a:rPr lang="en-US" dirty="0" smtClean="0"/>
                  <a:t>For isotropic linear elastic material:</a:t>
                </a:r>
              </a:p>
              <a:p>
                <a:pPr lvl="1"/>
                <a:endParaRPr lang="en-US" dirty="0" smtClean="0"/>
              </a:p>
              <a:p>
                <a:pPr marL="457200" lvl="1" indent="0">
                  <a:buNone/>
                </a:pPr>
                <a:endParaRPr lang="en-US" dirty="0" smtClean="0"/>
              </a:p>
              <a:p>
                <a:pPr marL="914400" lvl="2" indent="0">
                  <a:buNone/>
                </a:pPr>
                <a:r>
                  <a:rPr lang="en-US" dirty="0" smtClean="0"/>
                  <a:t>where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dirty="0" smtClean="0"/>
                  <a:t> and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smtClean="0"/>
                  <a:t> are the two Lame coefficients characterizing the material stiffness  </a:t>
                </a:r>
              </a:p>
              <a:p>
                <a:pPr marL="914400" lvl="2" indent="0">
                  <a:buNone/>
                </a:pPr>
                <a:endParaRPr lang="en-US" dirty="0"/>
              </a:p>
              <a:p>
                <a:pPr marL="914400" lvl="2" indent="0">
                  <a:buNone/>
                </a:pPr>
                <a:endParaRPr lang="en-US" dirty="0" smtClean="0"/>
              </a:p>
              <a:p>
                <a:pPr marL="914400" lvl="2" indent="0">
                  <a:buNone/>
                </a:pPr>
                <a:endParaRPr lang="en-US" dirty="0"/>
              </a:p>
              <a:p>
                <a:pPr marL="914400" lvl="2" indent="0">
                  <a:buNone/>
                </a:pPr>
                <a:r>
                  <a:rPr lang="en-US" dirty="0" smtClean="0"/>
                  <a:t>where Ε is Young’s Modulus and ν is Poisson’s Ratio</a:t>
                </a:r>
              </a:p>
              <a:p>
                <a:pPr marL="914400" lvl="2" indent="0">
                  <a:buNone/>
                </a:pPr>
                <a:endParaRPr lang="en-US" dirty="0"/>
              </a:p>
              <a:p>
                <a:pPr marL="914400" lvl="2" indent="0">
                  <a:buNone/>
                </a:pPr>
                <a:r>
                  <a:rPr lang="en-US" dirty="0" smtClean="0"/>
                  <a:t>We can derive from the                   that: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381"/>
                </a:stretch>
              </a:blipFill>
            </p:spPr>
            <p:txBody>
              <a:bodyPr/>
              <a:lstStyle/>
              <a:p>
                <a:r>
                  <a:rPr lang="en-US">
                    <a:noFill/>
                  </a:rPr>
                  <a:t> </a:t>
                </a:r>
              </a:p>
            </p:txBody>
          </p:sp>
        </mc:Fallback>
      </mc:AlternateContent>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612014" y="2632301"/>
            <a:ext cx="3552825" cy="809625"/>
          </a:xfrm>
          <a:prstGeom prst="rect">
            <a:avLst/>
          </a:prstGeom>
        </p:spPr>
      </p:pic>
      <p:pic>
        <p:nvPicPr>
          <p:cNvPr id="6" name="Picture 5"/>
          <p:cNvPicPr>
            <a:picLocks noChangeAspect="1"/>
          </p:cNvPicPr>
          <p:nvPr/>
        </p:nvPicPr>
        <p:blipFill>
          <a:blip r:embed="rId4"/>
          <a:stretch>
            <a:fillRect/>
          </a:stretch>
        </p:blipFill>
        <p:spPr>
          <a:xfrm>
            <a:off x="1899125" y="3862839"/>
            <a:ext cx="4267200" cy="771525"/>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4238626" y="5146546"/>
            <a:ext cx="1168206" cy="1030417"/>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6096000" y="5433154"/>
            <a:ext cx="2686050" cy="457200"/>
          </a:xfrm>
          <a:prstGeom prst="rect">
            <a:avLst/>
          </a:prstGeom>
        </p:spPr>
      </p:pic>
      <p:sp>
        <p:nvSpPr>
          <p:cNvPr id="10" name="Rectangle 9"/>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p:txBody>
      </p:sp>
    </p:spTree>
    <p:extLst>
      <p:ext uri="{BB962C8B-B14F-4D97-AF65-F5344CB8AC3E}">
        <p14:creationId xmlns:p14="http://schemas.microsoft.com/office/powerpoint/2010/main" val="384460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p:sp>
        <p:nvSpPr>
          <p:cNvPr id="3" name="Content Placeholder 2"/>
          <p:cNvSpPr>
            <a:spLocks noGrp="1"/>
          </p:cNvSpPr>
          <p:nvPr>
            <p:ph idx="1"/>
          </p:nvPr>
        </p:nvSpPr>
        <p:spPr/>
        <p:txBody>
          <a:bodyPr>
            <a:normAutofit/>
          </a:bodyPr>
          <a:lstStyle/>
          <a:p>
            <a:r>
              <a:rPr lang="en-US" dirty="0" smtClean="0"/>
              <a:t>Elastic energy</a:t>
            </a:r>
          </a:p>
          <a:p>
            <a:pPr lvl="1"/>
            <a:r>
              <a:rPr lang="en-US" dirty="0" smtClean="0"/>
              <a:t>For </a:t>
            </a:r>
            <a:r>
              <a:rPr lang="en-US" altLang="zh-CN" dirty="0" smtClean="0"/>
              <a:t>t</a:t>
            </a:r>
            <a:r>
              <a:rPr lang="en-US" dirty="0" smtClean="0"/>
              <a:t>ransversally </a:t>
            </a:r>
            <a:r>
              <a:rPr lang="en-US" dirty="0" smtClean="0"/>
              <a:t>isotropic </a:t>
            </a:r>
            <a:r>
              <a:rPr lang="en-US" dirty="0" smtClean="0"/>
              <a:t>linear elastic material:</a:t>
            </a:r>
          </a:p>
          <a:p>
            <a:pPr lvl="1"/>
            <a:endParaRPr lang="en-US" dirty="0" smtClean="0"/>
          </a:p>
          <a:p>
            <a:pPr marL="457200" lvl="1" indent="0">
              <a:buNone/>
            </a:pPr>
            <a:endParaRPr lang="en-US" dirty="0" smtClean="0"/>
          </a:p>
          <a:p>
            <a:pPr marL="914400" lvl="2" indent="0">
              <a:buNone/>
            </a:pPr>
            <a:endParaRPr lang="en-US" dirty="0"/>
          </a:p>
          <a:p>
            <a:pPr marL="914400" lvl="2" indent="0">
              <a:buNone/>
            </a:pPr>
            <a:r>
              <a:rPr lang="en-US" altLang="zh-CN" dirty="0" smtClean="0"/>
              <a:t>where</a:t>
            </a:r>
            <a:endParaRPr lang="en-US" dirty="0"/>
          </a:p>
          <a:p>
            <a:pPr marL="914400" lvl="2" indent="0">
              <a:buNone/>
            </a:pPr>
            <a:endParaRPr lang="en-US" dirty="0"/>
          </a:p>
        </p:txBody>
      </p:sp>
      <p:sp>
        <p:nvSpPr>
          <p:cNvPr id="10" name="Rectangle 9"/>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1588654" y="2726220"/>
            <a:ext cx="5643418" cy="414957"/>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1588654" y="3276114"/>
            <a:ext cx="5247388" cy="552850"/>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8699806" y="1969049"/>
            <a:ext cx="3404448" cy="2614130"/>
          </a:xfrm>
          <a:prstGeom prst="rect">
            <a:avLst/>
          </a:prstGeom>
        </p:spPr>
      </p:pic>
      <p:pic>
        <p:nvPicPr>
          <p:cNvPr id="12" name="Picture 11"/>
          <p:cNvPicPr>
            <a:picLocks noChangeAspect="1"/>
          </p:cNvPicPr>
          <p:nvPr/>
        </p:nvPicPr>
        <p:blipFill>
          <a:blip r:embed="rId6"/>
          <a:stretch>
            <a:fillRect/>
          </a:stretch>
        </p:blipFill>
        <p:spPr>
          <a:xfrm>
            <a:off x="3040284" y="3828964"/>
            <a:ext cx="2151340" cy="737899"/>
          </a:xfrm>
          <a:prstGeom prst="rect">
            <a:avLst/>
          </a:prstGeom>
        </p:spPr>
      </p:pic>
      <p:pic>
        <p:nvPicPr>
          <p:cNvPr id="13" name="Picture 12"/>
          <p:cNvPicPr>
            <a:picLocks noChangeAspect="1"/>
          </p:cNvPicPr>
          <p:nvPr/>
        </p:nvPicPr>
        <p:blipFill>
          <a:blip r:embed="rId7"/>
          <a:stretch>
            <a:fillRect/>
          </a:stretch>
        </p:blipFill>
        <p:spPr>
          <a:xfrm>
            <a:off x="3040284" y="4750749"/>
            <a:ext cx="2242926" cy="845324"/>
          </a:xfrm>
          <a:prstGeom prst="rect">
            <a:avLst/>
          </a:prstGeom>
        </p:spPr>
      </p:pic>
    </p:spTree>
    <p:extLst>
      <p:ext uri="{BB962C8B-B14F-4D97-AF65-F5344CB8AC3E}">
        <p14:creationId xmlns:p14="http://schemas.microsoft.com/office/powerpoint/2010/main" val="1647209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altLang="zh-CN" dirty="0" smtClean="0"/>
                  <a:t>Finite</a:t>
                </a:r>
                <a:r>
                  <a:rPr lang="zh-CN" altLang="en-US" dirty="0" smtClean="0"/>
                  <a:t> </a:t>
                </a:r>
                <a:r>
                  <a:rPr lang="en-US" altLang="zh-CN" dirty="0" smtClean="0"/>
                  <a:t>element</a:t>
                </a:r>
                <a:r>
                  <a:rPr lang="zh-CN" altLang="en-US" dirty="0" smtClean="0"/>
                  <a:t> </a:t>
                </a:r>
                <a:r>
                  <a:rPr lang="en-US" altLang="zh-CN" dirty="0" smtClean="0"/>
                  <a:t>modeling</a:t>
                </a:r>
                <a:endParaRPr lang="en-US" altLang="zh-CN" dirty="0" smtClean="0"/>
              </a:p>
              <a:p>
                <a:pPr marL="457200" lvl="1" indent="0">
                  <a:buNone/>
                </a:pPr>
                <a:r>
                  <a:rPr lang="en-US" altLang="zh-CN" dirty="0" smtClean="0"/>
                  <a:t>We</a:t>
                </a:r>
                <a:r>
                  <a:rPr lang="zh-CN" altLang="en-US" dirty="0" smtClean="0"/>
                  <a:t> </a:t>
                </a:r>
                <a:r>
                  <a:rPr lang="en-US" altLang="zh-CN" dirty="0" smtClean="0"/>
                  <a:t>use</a:t>
                </a:r>
                <a:r>
                  <a:rPr lang="zh-CN" altLang="en-US" dirty="0" smtClean="0"/>
                  <a:t> </a:t>
                </a:r>
                <a14:m>
                  <m:oMath xmlns:m="http://schemas.openxmlformats.org/officeDocument/2006/math">
                    <m:sSub>
                      <m:sSubPr>
                        <m:ctrlPr>
                          <a:rPr lang="en-US" altLang="zh-CN" b="0" i="1" smtClean="0">
                            <a:latin typeface="Cambria Math" charset="0"/>
                          </a:rPr>
                        </m:ctrlPr>
                      </m:sSubPr>
                      <m:e>
                        <m:r>
                          <a:rPr lang="en-US" altLang="zh-CN" b="0" i="1" smtClean="0">
                            <a:latin typeface="Cambria Math" charset="0"/>
                          </a:rPr>
                          <m:t>𝑃</m:t>
                        </m:r>
                      </m:e>
                      <m:sub>
                        <m:r>
                          <a:rPr lang="en-US" altLang="zh-CN" b="0" i="1" smtClean="0">
                            <a:latin typeface="Cambria Math" charset="0"/>
                          </a:rPr>
                          <m:t>1</m:t>
                        </m:r>
                      </m:sub>
                    </m:sSub>
                  </m:oMath>
                </a14:m>
                <a:r>
                  <a:rPr lang="zh-CN" altLang="en-US" dirty="0" smtClean="0"/>
                  <a:t> </a:t>
                </a:r>
                <a:r>
                  <a:rPr lang="en-US" altLang="zh-CN" dirty="0" smtClean="0"/>
                  <a:t>finite</a:t>
                </a:r>
                <a:r>
                  <a:rPr lang="zh-CN" altLang="en-US" dirty="0" smtClean="0"/>
                  <a:t> </a:t>
                </a:r>
                <a:r>
                  <a:rPr lang="en-US" altLang="zh-CN" dirty="0" smtClean="0"/>
                  <a:t>element</a:t>
                </a:r>
                <a:r>
                  <a:rPr lang="zh-CN" altLang="en-US" dirty="0" smtClean="0"/>
                  <a:t> </a:t>
                </a:r>
                <a:r>
                  <a:rPr lang="en-US" altLang="zh-CN" dirty="0" smtClean="0"/>
                  <a:t>(linear</a:t>
                </a:r>
                <a:r>
                  <a:rPr lang="en-US" dirty="0" smtClean="0"/>
                  <a:t> tetrahedron</a:t>
                </a:r>
                <a:r>
                  <a:rPr lang="en-US" altLang="zh-CN" dirty="0" smtClean="0"/>
                  <a:t>):</a:t>
                </a:r>
              </a:p>
              <a:p>
                <a:pPr lvl="1"/>
                <a:endParaRPr lang="en-US" altLang="zh-CN" dirty="0" smtClean="0"/>
              </a:p>
              <a:p>
                <a:pPr lvl="1"/>
                <a:endParaRPr lang="en-US" altLang="zh-CN" dirty="0" smtClean="0"/>
              </a:p>
              <a:p>
                <a:pPr lvl="1"/>
                <a:endParaRPr lang="en-US" altLang="zh-CN" dirty="0" smtClean="0"/>
              </a:p>
              <a:p>
                <a:pPr marL="457200" lvl="1" indent="0">
                  <a:buNone/>
                </a:pPr>
                <a:r>
                  <a:rPr lang="en-US" altLang="zh-CN" dirty="0" smtClean="0"/>
                  <a:t>The</a:t>
                </a:r>
                <a:r>
                  <a:rPr lang="zh-CN" altLang="en-US" dirty="0" smtClean="0"/>
                  <a:t> </a:t>
                </a:r>
                <a:r>
                  <a:rPr lang="en-US" altLang="zh-CN" dirty="0" smtClean="0"/>
                  <a:t>shape</a:t>
                </a:r>
                <a:r>
                  <a:rPr lang="zh-CN" altLang="en-US" dirty="0" smtClean="0"/>
                  <a:t> </a:t>
                </a:r>
                <a:r>
                  <a:rPr lang="en-US" altLang="zh-CN" dirty="0" smtClean="0"/>
                  <a:t>function</a:t>
                </a:r>
                <a:endParaRPr lang="en-US" altLang="zh-CN" dirty="0"/>
              </a:p>
              <a:p>
                <a:pPr marL="457200" lvl="1" indent="0">
                  <a:buNone/>
                </a:pPr>
                <a:endParaRPr lang="en-US" altLang="zh-CN" dirty="0" smtClean="0"/>
              </a:p>
              <a:p>
                <a:pPr marL="457200" lvl="1" indent="0">
                  <a:buNone/>
                </a:pPr>
                <a:r>
                  <a:rPr lang="en-US" altLang="zh-CN" dirty="0" smtClean="0"/>
                  <a:t>where</a:t>
                </a:r>
                <a:r>
                  <a:rPr lang="zh-CN" altLang="en-US" dirty="0" smtClean="0"/>
                  <a:t> </a:t>
                </a:r>
                <a:endParaRPr lang="en-US" altLang="zh-CN"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381"/>
                </a:stretch>
              </a:blipFill>
            </p:spPr>
            <p:txBody>
              <a:bodyPr/>
              <a:lstStyle/>
              <a:p>
                <a:r>
                  <a:rPr lang="en-US">
                    <a:noFill/>
                  </a:rPr>
                  <a:t> </a:t>
                </a:r>
              </a:p>
            </p:txBody>
          </p:sp>
        </mc:Fallback>
      </mc:AlternateContent>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8555900" y="776437"/>
            <a:ext cx="1818845" cy="1963440"/>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1569770" y="2688051"/>
            <a:ext cx="3022600" cy="1155700"/>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7570107" y="3070015"/>
            <a:ext cx="3175165" cy="2053935"/>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3822701" y="3605373"/>
            <a:ext cx="3256972" cy="886173"/>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2363932" y="4626483"/>
            <a:ext cx="2273300" cy="622300"/>
          </a:xfrm>
          <a:prstGeom prst="rect">
            <a:avLst/>
          </a:prstGeom>
        </p:spPr>
      </p:pic>
      <p:pic>
        <p:nvPicPr>
          <p:cNvPr id="16" name="Picture 15"/>
          <p:cNvPicPr>
            <a:picLocks noChangeAspect="1"/>
          </p:cNvPicPr>
          <p:nvPr/>
        </p:nvPicPr>
        <p:blipFill>
          <a:blip r:embed="rId8">
            <a:clrChange>
              <a:clrFrom>
                <a:srgbClr val="FFFFFF"/>
              </a:clrFrom>
              <a:clrTo>
                <a:srgbClr val="FFFFFF">
                  <a:alpha val="0"/>
                </a:srgbClr>
              </a:clrTo>
            </a:clrChange>
          </a:blip>
          <a:stretch>
            <a:fillRect/>
          </a:stretch>
        </p:blipFill>
        <p:spPr>
          <a:xfrm>
            <a:off x="2363932" y="5272882"/>
            <a:ext cx="8166100" cy="647700"/>
          </a:xfrm>
          <a:prstGeom prst="rect">
            <a:avLst/>
          </a:prstGeom>
        </p:spPr>
      </p:pic>
      <p:sp>
        <p:nvSpPr>
          <p:cNvPr id="18" name="Rectangle 17"/>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p:txBody>
      </p:sp>
    </p:spTree>
    <p:extLst>
      <p:ext uri="{BB962C8B-B14F-4D97-AF65-F5344CB8AC3E}">
        <p14:creationId xmlns:p14="http://schemas.microsoft.com/office/powerpoint/2010/main" val="338532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Elasticity Model	</a:t>
            </a:r>
          </a:p>
        </p:txBody>
      </p:sp>
      <p:sp>
        <p:nvSpPr>
          <p:cNvPr id="3" name="Content Placeholder 2"/>
          <p:cNvSpPr>
            <a:spLocks noGrp="1"/>
          </p:cNvSpPr>
          <p:nvPr>
            <p:ph idx="1"/>
          </p:nvPr>
        </p:nvSpPr>
        <p:spPr/>
        <p:txBody>
          <a:bodyPr/>
          <a:lstStyle/>
          <a:p>
            <a:r>
              <a:rPr lang="en-US" altLang="zh-CN" dirty="0" smtClean="0"/>
              <a:t>Computation</a:t>
            </a:r>
            <a:r>
              <a:rPr lang="zh-CN" altLang="en-US" dirty="0" smtClean="0"/>
              <a:t> </a:t>
            </a:r>
            <a:r>
              <a:rPr lang="en-US" altLang="zh-CN" dirty="0" smtClean="0"/>
              <a:t>of</a:t>
            </a:r>
            <a:r>
              <a:rPr lang="zh-CN" altLang="en-US" dirty="0" smtClean="0"/>
              <a:t> </a:t>
            </a:r>
            <a:r>
              <a:rPr lang="en-US" altLang="zh-CN" dirty="0" smtClean="0"/>
              <a:t>stiffness</a:t>
            </a:r>
            <a:r>
              <a:rPr lang="zh-CN" altLang="en-US" dirty="0" smtClean="0"/>
              <a:t> </a:t>
            </a:r>
            <a:r>
              <a:rPr lang="en-US" altLang="zh-CN" dirty="0" smtClean="0"/>
              <a:t>Matrix</a:t>
            </a:r>
            <a:r>
              <a:rPr lang="zh-CN" altLang="en-US" dirty="0" smtClean="0"/>
              <a:t> </a:t>
            </a:r>
            <a:r>
              <a:rPr lang="en-US" altLang="zh-CN" dirty="0" smtClean="0"/>
              <a:t>(isotropic</a:t>
            </a:r>
            <a:r>
              <a:rPr lang="zh-CN" altLang="en-US" dirty="0" smtClean="0"/>
              <a:t> </a:t>
            </a:r>
            <a:r>
              <a:rPr lang="en-US" altLang="zh-CN" dirty="0" smtClean="0"/>
              <a:t>case)</a:t>
            </a:r>
          </a:p>
          <a:p>
            <a:pPr marL="457200" lvl="1" indent="0">
              <a:buNone/>
            </a:pPr>
            <a:r>
              <a:rPr lang="en-US" dirty="0" smtClean="0"/>
              <a:t>The gradient of the displacement is constant inside</a:t>
            </a:r>
            <a:r>
              <a:rPr lang="zh-CN" altLang="en-US" dirty="0" smtClean="0"/>
              <a:t>   </a:t>
            </a:r>
            <a:r>
              <a:rPr lang="en-US" dirty="0" smtClean="0"/>
              <a:t>  :</a:t>
            </a:r>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r>
              <a:rPr lang="en-US" altLang="zh-CN" dirty="0" smtClean="0"/>
              <a:t>The</a:t>
            </a:r>
            <a:r>
              <a:rPr lang="zh-CN" altLang="en-US" dirty="0" smtClean="0"/>
              <a:t> </a:t>
            </a:r>
            <a:r>
              <a:rPr lang="en-US" altLang="zh-CN" dirty="0" smtClean="0"/>
              <a:t>I</a:t>
            </a:r>
            <a:r>
              <a:rPr lang="en-US" dirty="0" smtClean="0"/>
              <a:t>n</a:t>
            </a:r>
            <a:r>
              <a:rPr lang="en-US" altLang="zh-CN" dirty="0" smtClean="0"/>
              <a:t>fi</a:t>
            </a:r>
            <a:r>
              <a:rPr lang="en-US" dirty="0" smtClean="0"/>
              <a:t>nitesimal </a:t>
            </a:r>
            <a:r>
              <a:rPr lang="en-US" dirty="0"/>
              <a:t>strain tensor is also constant </a:t>
            </a:r>
            <a:r>
              <a:rPr lang="en-US" dirty="0" smtClean="0"/>
              <a:t>inside</a:t>
            </a:r>
          </a:p>
          <a:p>
            <a:pPr marL="457200" lvl="1" indent="0">
              <a:buNone/>
            </a:pPr>
            <a:endParaRPr lang="en-US" dirty="0"/>
          </a:p>
          <a:p>
            <a:pPr marL="457200" lvl="1" indent="0">
              <a:buNone/>
            </a:pPr>
            <a:endParaRPr lang="en-US" dirty="0" smtClean="0"/>
          </a:p>
          <a:p>
            <a:pPr marL="457200" lvl="1" indent="0">
              <a:buNone/>
            </a:pPr>
            <a:r>
              <a:rPr lang="en-US" altLang="zh-CN" dirty="0" smtClean="0"/>
              <a:t>T</a:t>
            </a:r>
            <a:r>
              <a:rPr lang="en-US" dirty="0" smtClean="0"/>
              <a:t>he linear </a:t>
            </a:r>
            <a:r>
              <a:rPr lang="en-US" dirty="0"/>
              <a:t>isotropic elastic energy is equal to</a:t>
            </a:r>
          </a:p>
        </p:txBody>
      </p:sp>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1557407" y="2778097"/>
            <a:ext cx="4025975" cy="1515551"/>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1703328" y="5822715"/>
            <a:ext cx="3880054" cy="666181"/>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1557407" y="4642744"/>
            <a:ext cx="5427130" cy="876209"/>
          </a:xfrm>
          <a:prstGeom prst="rect">
            <a:avLst/>
          </a:prstGeom>
        </p:spPr>
      </p:pic>
      <p:pic>
        <p:nvPicPr>
          <p:cNvPr id="18" name="Picture 17"/>
          <p:cNvPicPr>
            <a:picLocks noChangeAspect="1"/>
          </p:cNvPicPr>
          <p:nvPr/>
        </p:nvPicPr>
        <p:blipFill>
          <a:blip r:embed="rId5">
            <a:clrChange>
              <a:clrFrom>
                <a:srgbClr val="FFFFFF"/>
              </a:clrFrom>
              <a:clrTo>
                <a:srgbClr val="FFFFFF">
                  <a:alpha val="0"/>
                </a:srgbClr>
              </a:clrTo>
            </a:clrChange>
          </a:blip>
          <a:stretch>
            <a:fillRect/>
          </a:stretch>
        </p:blipFill>
        <p:spPr>
          <a:xfrm>
            <a:off x="7553616" y="2280488"/>
            <a:ext cx="393700" cy="393700"/>
          </a:xfrm>
          <a:prstGeom prst="rect">
            <a:avLst/>
          </a:prstGeom>
        </p:spPr>
      </p:pic>
      <p:pic>
        <p:nvPicPr>
          <p:cNvPr id="19" name="Picture 18"/>
          <p:cNvPicPr>
            <a:picLocks noChangeAspect="1"/>
          </p:cNvPicPr>
          <p:nvPr/>
        </p:nvPicPr>
        <p:blipFill>
          <a:blip r:embed="rId5">
            <a:clrChange>
              <a:clrFrom>
                <a:srgbClr val="FFFFFF"/>
              </a:clrFrom>
              <a:clrTo>
                <a:srgbClr val="FFFFFF">
                  <a:alpha val="0"/>
                </a:srgbClr>
              </a:clrTo>
            </a:clrChange>
          </a:blip>
          <a:stretch>
            <a:fillRect/>
          </a:stretch>
        </p:blipFill>
        <p:spPr>
          <a:xfrm>
            <a:off x="7794911" y="4249044"/>
            <a:ext cx="393700" cy="393700"/>
          </a:xfrm>
          <a:prstGeom prst="rect">
            <a:avLst/>
          </a:prstGeom>
        </p:spPr>
      </p:pic>
      <p:sp>
        <p:nvSpPr>
          <p:cNvPr id="20" name="Rectangle 19"/>
          <p:cNvSpPr/>
          <p:nvPr/>
        </p:nvSpPr>
        <p:spPr>
          <a:xfrm>
            <a:off x="838200" y="6417627"/>
            <a:ext cx="10779487" cy="276999"/>
          </a:xfrm>
          <a:prstGeom prst="rect">
            <a:avLst/>
          </a:prstGeom>
        </p:spPr>
        <p:txBody>
          <a:bodyPr wrap="square">
            <a:spAutoFit/>
          </a:bodyPr>
          <a:lstStyle/>
          <a:p>
            <a:pPr marL="406400" indent="-406400"/>
            <a:r>
              <a:rPr lang="en-US" sz="1200" dirty="0"/>
              <a:t>[1]	H. </a:t>
            </a:r>
            <a:r>
              <a:rPr lang="en-US" sz="1200" dirty="0" err="1"/>
              <a:t>Delingette</a:t>
            </a:r>
            <a:r>
              <a:rPr lang="en-US" sz="1200" dirty="0"/>
              <a:t> and N. </a:t>
            </a:r>
            <a:r>
              <a:rPr lang="en-US" sz="1200" dirty="0" err="1"/>
              <a:t>Ayache</a:t>
            </a:r>
            <a:r>
              <a:rPr lang="en-US" sz="1200" dirty="0"/>
              <a:t>, “Soft Tissue Modeling for Surgery Simulation,” in </a:t>
            </a:r>
            <a:r>
              <a:rPr lang="en-US" sz="1200" i="1" dirty="0"/>
              <a:t>Handbook of Numerical Analysis</a:t>
            </a:r>
            <a:r>
              <a:rPr lang="en-US" sz="1200" dirty="0"/>
              <a:t>, vol. 12, 2004, pp. 453–550</a:t>
            </a:r>
            <a:r>
              <a:rPr lang="en-US" sz="1200" dirty="0" smtClean="0"/>
              <a:t>.</a:t>
            </a:r>
          </a:p>
        </p:txBody>
      </p:sp>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6335680" y="3067127"/>
            <a:ext cx="3925523" cy="940300"/>
          </a:xfrm>
          <a:prstGeom prst="rect">
            <a:avLst/>
          </a:prstGeom>
        </p:spPr>
      </p:pic>
    </p:spTree>
    <p:extLst>
      <p:ext uri="{BB962C8B-B14F-4D97-AF65-F5344CB8AC3E}">
        <p14:creationId xmlns:p14="http://schemas.microsoft.com/office/powerpoint/2010/main" val="1638322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3048</TotalTime>
  <Words>1524</Words>
  <Application>Microsoft Macintosh PowerPoint</Application>
  <PresentationFormat>Widescreen</PresentationFormat>
  <Paragraphs>317</Paragraphs>
  <Slides>32</Slides>
  <Notes>12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Calibri</vt:lpstr>
      <vt:lpstr>Cambria Math</vt:lpstr>
      <vt:lpstr>DengXian</vt:lpstr>
      <vt:lpstr>Times New Roman</vt:lpstr>
      <vt:lpstr>Arial</vt:lpstr>
      <vt:lpstr>Office Theme</vt:lpstr>
      <vt:lpstr>Equation</vt:lpstr>
      <vt:lpstr>Simulation of Soft Tissue &amp; Surgical Applications</vt:lpstr>
      <vt:lpstr>Outline</vt:lpstr>
      <vt:lpstr>Linear Elasticity Model </vt:lpstr>
      <vt:lpstr>Linear Elasticity Model </vt:lpstr>
      <vt:lpstr>Linear Elasticity Model </vt:lpstr>
      <vt:lpstr>Linear Elasticity Model </vt:lpstr>
      <vt:lpstr>Linear Elasticity Model </vt:lpstr>
      <vt:lpstr>Linear Elasticity Model </vt:lpstr>
      <vt:lpstr>Linear Elasticity Model </vt:lpstr>
      <vt:lpstr>Linear Elasticity Model </vt:lpstr>
      <vt:lpstr>Linear Elasticity Model </vt:lpstr>
      <vt:lpstr>Linear Elasticity Model </vt:lpstr>
      <vt:lpstr>Linear Elasticity Model </vt:lpstr>
      <vt:lpstr>Linear Elasticity Model </vt:lpstr>
      <vt:lpstr>Linear Elasticity Model </vt:lpstr>
      <vt:lpstr>Linear Elasticity Model </vt:lpstr>
      <vt:lpstr>Linear Elasticity Model </vt:lpstr>
      <vt:lpstr>Large Displacement Non-Linear Elastic Model</vt:lpstr>
      <vt:lpstr>Large Displacement Non-Linear Elastic Model</vt:lpstr>
      <vt:lpstr>Large Displacement Non-Linear Elastic Model</vt:lpstr>
      <vt:lpstr>Large Displacement Non-Linear Elastic Model</vt:lpstr>
      <vt:lpstr>Large Displacement Non-Linear Elastic Model</vt:lpstr>
      <vt:lpstr>Large Displacement Non-Linear Elastic Model</vt:lpstr>
      <vt:lpstr>Large Displacement Non-Linear Elastic Model</vt:lpstr>
      <vt:lpstr>Large Displacement Non-Linear Elastic Model</vt:lpstr>
      <vt:lpstr>Results</vt:lpstr>
      <vt:lpstr>Experimental Results</vt:lpstr>
      <vt:lpstr>Experimental Results</vt:lpstr>
      <vt:lpstr>Experimental Results</vt:lpstr>
      <vt:lpstr>Optimization of non-linear deformations</vt:lpstr>
      <vt:lpstr>Reference</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Simulation of Soft Tissue &amp; Surgical Applications</dc:title>
  <dc:creator>Zhenlin Xu</dc:creator>
  <cp:lastModifiedBy>Zhenlin Xu</cp:lastModifiedBy>
  <cp:revision>168</cp:revision>
  <dcterms:created xsi:type="dcterms:W3CDTF">2016-11-05T19:30:47Z</dcterms:created>
  <dcterms:modified xsi:type="dcterms:W3CDTF">2016-11-11T18:09:44Z</dcterms:modified>
</cp:coreProperties>
</file>