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9" r:id="rId6"/>
    <p:sldId id="270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2" r:id="rId17"/>
    <p:sldId id="271" r:id="rId18"/>
    <p:sldId id="273" r:id="rId19"/>
    <p:sldId id="274" r:id="rId20"/>
    <p:sldId id="289" r:id="rId21"/>
    <p:sldId id="290" r:id="rId22"/>
    <p:sldId id="275" r:id="rId23"/>
    <p:sldId id="276" r:id="rId24"/>
    <p:sldId id="279" r:id="rId25"/>
    <p:sldId id="280" r:id="rId26"/>
    <p:sldId id="281" r:id="rId27"/>
    <p:sldId id="282" r:id="rId28"/>
    <p:sldId id="283" r:id="rId29"/>
    <p:sldId id="284" r:id="rId30"/>
    <p:sldId id="288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0" autoAdjust="0"/>
    <p:restoredTop sz="94660"/>
  </p:normalViewPr>
  <p:slideViewPr>
    <p:cSldViewPr>
      <p:cViewPr varScale="1">
        <p:scale>
          <a:sx n="135" d="100"/>
          <a:sy n="135" d="100"/>
        </p:scale>
        <p:origin x="-1248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DD9DD1-649B-4E0B-B049-B8BFC0343835}" type="doc">
      <dgm:prSet loTypeId="urn:microsoft.com/office/officeart/2005/8/layout/cycle3" loCatId="cycle" qsTypeId="urn:microsoft.com/office/officeart/2005/8/quickstyle/3d3" qsCatId="3D" csTypeId="urn:microsoft.com/office/officeart/2005/8/colors/colorful4" csCatId="colorful" phldr="1"/>
      <dgm:spPr/>
    </dgm:pt>
    <dgm:pt modelId="{E7C88E73-6AAC-48DC-870D-53336D067BD0}">
      <dgm:prSet phldrT="[Text]"/>
      <dgm:spPr/>
      <dgm:t>
        <a:bodyPr/>
        <a:lstStyle/>
        <a:p>
          <a:r>
            <a:rPr lang="en-US" dirty="0" smtClean="0"/>
            <a:t>Advection</a:t>
          </a:r>
          <a:endParaRPr lang="en-US" dirty="0"/>
        </a:p>
      </dgm:t>
    </dgm:pt>
    <dgm:pt modelId="{8EA3C469-EC86-470D-A3F6-EF0DF9F13633}" type="parTrans" cxnId="{99F2DAB6-737A-4D2F-B581-2CC0B4F92BFB}">
      <dgm:prSet/>
      <dgm:spPr/>
      <dgm:t>
        <a:bodyPr/>
        <a:lstStyle/>
        <a:p>
          <a:endParaRPr lang="en-US"/>
        </a:p>
      </dgm:t>
    </dgm:pt>
    <dgm:pt modelId="{11698778-A7CC-4766-8BF2-DC495DDC4D10}" type="sibTrans" cxnId="{99F2DAB6-737A-4D2F-B581-2CC0B4F92BFB}">
      <dgm:prSet/>
      <dgm:spPr/>
      <dgm:t>
        <a:bodyPr/>
        <a:lstStyle/>
        <a:p>
          <a:endParaRPr lang="en-US"/>
        </a:p>
      </dgm:t>
    </dgm:pt>
    <dgm:pt modelId="{6BA6B442-3E25-4A4C-80C0-D32E50C3B68E}">
      <dgm:prSet phldrT="[Text]"/>
      <dgm:spPr/>
      <dgm:t>
        <a:bodyPr/>
        <a:lstStyle/>
        <a:p>
          <a:r>
            <a:rPr lang="en-US" dirty="0" smtClean="0"/>
            <a:t>External Forces</a:t>
          </a:r>
          <a:endParaRPr lang="en-US" dirty="0"/>
        </a:p>
      </dgm:t>
    </dgm:pt>
    <dgm:pt modelId="{48C3F52A-7ED7-44AA-8A63-9B2FF44589CE}" type="parTrans" cxnId="{55420525-BF14-4700-8675-2EEA5E8A5F74}">
      <dgm:prSet/>
      <dgm:spPr/>
      <dgm:t>
        <a:bodyPr/>
        <a:lstStyle/>
        <a:p>
          <a:endParaRPr lang="en-US"/>
        </a:p>
      </dgm:t>
    </dgm:pt>
    <dgm:pt modelId="{3F884CC6-FF4C-4206-BA74-612E8E247F70}" type="sibTrans" cxnId="{55420525-BF14-4700-8675-2EEA5E8A5F74}">
      <dgm:prSet/>
      <dgm:spPr/>
      <dgm:t>
        <a:bodyPr/>
        <a:lstStyle/>
        <a:p>
          <a:endParaRPr lang="en-US"/>
        </a:p>
      </dgm:t>
    </dgm:pt>
    <dgm:pt modelId="{32ADC49F-9827-4F60-B3AC-C550573B65F7}">
      <dgm:prSet phldrT="[Text]"/>
      <dgm:spPr/>
      <dgm:t>
        <a:bodyPr/>
        <a:lstStyle/>
        <a:p>
          <a:r>
            <a:rPr lang="en-US" dirty="0" smtClean="0"/>
            <a:t>Projection</a:t>
          </a:r>
          <a:endParaRPr lang="en-US" dirty="0"/>
        </a:p>
      </dgm:t>
    </dgm:pt>
    <dgm:pt modelId="{0433302E-F6EC-49B6-A63B-489C414D6141}" type="parTrans" cxnId="{647DCF2B-67E7-436D-8F65-863555C45404}">
      <dgm:prSet/>
      <dgm:spPr/>
      <dgm:t>
        <a:bodyPr/>
        <a:lstStyle/>
        <a:p>
          <a:endParaRPr lang="en-US"/>
        </a:p>
      </dgm:t>
    </dgm:pt>
    <dgm:pt modelId="{D3A7DBFC-7F37-4D58-A6C8-0FFE7995020B}" type="sibTrans" cxnId="{647DCF2B-67E7-436D-8F65-863555C45404}">
      <dgm:prSet/>
      <dgm:spPr/>
      <dgm:t>
        <a:bodyPr/>
        <a:lstStyle/>
        <a:p>
          <a:endParaRPr lang="en-US"/>
        </a:p>
      </dgm:t>
    </dgm:pt>
    <dgm:pt modelId="{569ABA6D-3E38-4633-A030-9CDAFEFE5461}" type="pres">
      <dgm:prSet presAssocID="{B8DD9DD1-649B-4E0B-B049-B8BFC0343835}" presName="Name0" presStyleCnt="0">
        <dgm:presLayoutVars>
          <dgm:dir/>
          <dgm:resizeHandles val="exact"/>
        </dgm:presLayoutVars>
      </dgm:prSet>
      <dgm:spPr/>
    </dgm:pt>
    <dgm:pt modelId="{0C71EF92-B798-477B-8690-D0E0631E335E}" type="pres">
      <dgm:prSet presAssocID="{B8DD9DD1-649B-4E0B-B049-B8BFC0343835}" presName="cycle" presStyleCnt="0"/>
      <dgm:spPr/>
    </dgm:pt>
    <dgm:pt modelId="{B9E71205-3929-4BCF-B1FC-0446829B69F9}" type="pres">
      <dgm:prSet presAssocID="{E7C88E73-6AAC-48DC-870D-53336D067BD0}" presName="nodeFirs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CE969C-D4E1-42A1-AB2A-625E144A26F5}" type="pres">
      <dgm:prSet presAssocID="{11698778-A7CC-4766-8BF2-DC495DDC4D10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98246F5C-04E6-4A37-96A7-8DD6C81BC27F}" type="pres">
      <dgm:prSet presAssocID="{6BA6B442-3E25-4A4C-80C0-D32E50C3B68E}" presName="nodeFollowingNodes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20892A-6910-4408-A3DA-AFA7B4455D21}" type="pres">
      <dgm:prSet presAssocID="{32ADC49F-9827-4F60-B3AC-C550573B65F7}" presName="nodeFollowingNodes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670E862-B69B-4F02-B1EB-D3E566E39A71}" type="presOf" srcId="{32ADC49F-9827-4F60-B3AC-C550573B65F7}" destId="{4C20892A-6910-4408-A3DA-AFA7B4455D21}" srcOrd="0" destOrd="0" presId="urn:microsoft.com/office/officeart/2005/8/layout/cycle3"/>
    <dgm:cxn modelId="{44D2B52A-7B86-4B8A-A877-1B6A28F740C2}" type="presOf" srcId="{6BA6B442-3E25-4A4C-80C0-D32E50C3B68E}" destId="{98246F5C-04E6-4A37-96A7-8DD6C81BC27F}" srcOrd="0" destOrd="0" presId="urn:microsoft.com/office/officeart/2005/8/layout/cycle3"/>
    <dgm:cxn modelId="{754EAB50-D9B6-4FFE-9A7F-47789D8AFCE2}" type="presOf" srcId="{B8DD9DD1-649B-4E0B-B049-B8BFC0343835}" destId="{569ABA6D-3E38-4633-A030-9CDAFEFE5461}" srcOrd="0" destOrd="0" presId="urn:microsoft.com/office/officeart/2005/8/layout/cycle3"/>
    <dgm:cxn modelId="{0AFAB144-88D3-46B8-8A1C-77D93D886357}" type="presOf" srcId="{11698778-A7CC-4766-8BF2-DC495DDC4D10}" destId="{A1CE969C-D4E1-42A1-AB2A-625E144A26F5}" srcOrd="0" destOrd="0" presId="urn:microsoft.com/office/officeart/2005/8/layout/cycle3"/>
    <dgm:cxn modelId="{541E43B3-9CC7-47D2-817C-3461306EF941}" type="presOf" srcId="{E7C88E73-6AAC-48DC-870D-53336D067BD0}" destId="{B9E71205-3929-4BCF-B1FC-0446829B69F9}" srcOrd="0" destOrd="0" presId="urn:microsoft.com/office/officeart/2005/8/layout/cycle3"/>
    <dgm:cxn modelId="{647DCF2B-67E7-436D-8F65-863555C45404}" srcId="{B8DD9DD1-649B-4E0B-B049-B8BFC0343835}" destId="{32ADC49F-9827-4F60-B3AC-C550573B65F7}" srcOrd="2" destOrd="0" parTransId="{0433302E-F6EC-49B6-A63B-489C414D6141}" sibTransId="{D3A7DBFC-7F37-4D58-A6C8-0FFE7995020B}"/>
    <dgm:cxn modelId="{99F2DAB6-737A-4D2F-B581-2CC0B4F92BFB}" srcId="{B8DD9DD1-649B-4E0B-B049-B8BFC0343835}" destId="{E7C88E73-6AAC-48DC-870D-53336D067BD0}" srcOrd="0" destOrd="0" parTransId="{8EA3C469-EC86-470D-A3F6-EF0DF9F13633}" sibTransId="{11698778-A7CC-4766-8BF2-DC495DDC4D10}"/>
    <dgm:cxn modelId="{55420525-BF14-4700-8675-2EEA5E8A5F74}" srcId="{B8DD9DD1-649B-4E0B-B049-B8BFC0343835}" destId="{6BA6B442-3E25-4A4C-80C0-D32E50C3B68E}" srcOrd="1" destOrd="0" parTransId="{48C3F52A-7ED7-44AA-8A63-9B2FF44589CE}" sibTransId="{3F884CC6-FF4C-4206-BA74-612E8E247F70}"/>
    <dgm:cxn modelId="{AA238F0B-A905-48EB-A0B7-5F693136A3BE}" type="presParOf" srcId="{569ABA6D-3E38-4633-A030-9CDAFEFE5461}" destId="{0C71EF92-B798-477B-8690-D0E0631E335E}" srcOrd="0" destOrd="0" presId="urn:microsoft.com/office/officeart/2005/8/layout/cycle3"/>
    <dgm:cxn modelId="{35001204-659F-4748-A7EB-A5EE14DF4AF5}" type="presParOf" srcId="{0C71EF92-B798-477B-8690-D0E0631E335E}" destId="{B9E71205-3929-4BCF-B1FC-0446829B69F9}" srcOrd="0" destOrd="0" presId="urn:microsoft.com/office/officeart/2005/8/layout/cycle3"/>
    <dgm:cxn modelId="{8009329B-FCFE-42FB-96AE-969587D9A6B5}" type="presParOf" srcId="{0C71EF92-B798-477B-8690-D0E0631E335E}" destId="{A1CE969C-D4E1-42A1-AB2A-625E144A26F5}" srcOrd="1" destOrd="0" presId="urn:microsoft.com/office/officeart/2005/8/layout/cycle3"/>
    <dgm:cxn modelId="{9E08AC0A-2239-4154-A1B6-3C194C9450B1}" type="presParOf" srcId="{0C71EF92-B798-477B-8690-D0E0631E335E}" destId="{98246F5C-04E6-4A37-96A7-8DD6C81BC27F}" srcOrd="2" destOrd="0" presId="urn:microsoft.com/office/officeart/2005/8/layout/cycle3"/>
    <dgm:cxn modelId="{1FD46E90-603B-4EB7-9ABF-57CC20345CD7}" type="presParOf" srcId="{0C71EF92-B798-477B-8690-D0E0631E335E}" destId="{4C20892A-6910-4408-A3DA-AFA7B4455D21}" srcOrd="3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A44217C-5C6F-4D71-8FB2-11CD9224FCBB}" type="datetimeFigureOut">
              <a:rPr lang="en-US" smtClean="0"/>
              <a:t>11/29/12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012B691-BE36-4C16-9D5D-7E4F57361DED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4217C-5C6F-4D71-8FB2-11CD9224FCBB}" type="datetimeFigureOut">
              <a:rPr lang="en-US" smtClean="0"/>
              <a:t>11/29/12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B691-BE36-4C16-9D5D-7E4F57361D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4217C-5C6F-4D71-8FB2-11CD9224FCBB}" type="datetimeFigureOut">
              <a:rPr lang="en-US" smtClean="0"/>
              <a:t>11/29/12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B691-BE36-4C16-9D5D-7E4F57361D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4217C-5C6F-4D71-8FB2-11CD9224FCBB}" type="datetimeFigureOut">
              <a:rPr lang="en-US" smtClean="0"/>
              <a:t>11/29/12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B691-BE36-4C16-9D5D-7E4F57361D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4217C-5C6F-4D71-8FB2-11CD9224FCBB}" type="datetimeFigureOut">
              <a:rPr lang="en-US" smtClean="0"/>
              <a:t>11/29/12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B691-BE36-4C16-9D5D-7E4F57361D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4217C-5C6F-4D71-8FB2-11CD9224FCBB}" type="datetimeFigureOut">
              <a:rPr lang="en-US" smtClean="0"/>
              <a:t>11/29/12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B691-BE36-4C16-9D5D-7E4F57361D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4217C-5C6F-4D71-8FB2-11CD9224FCBB}" type="datetimeFigureOut">
              <a:rPr lang="en-US" smtClean="0"/>
              <a:t>11/29/12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B691-BE36-4C16-9D5D-7E4F57361D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4217C-5C6F-4D71-8FB2-11CD9224FCBB}" type="datetimeFigureOut">
              <a:rPr lang="en-US" smtClean="0"/>
              <a:t>11/29/12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B691-BE36-4C16-9D5D-7E4F57361D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4217C-5C6F-4D71-8FB2-11CD9224FCBB}" type="datetimeFigureOut">
              <a:rPr lang="en-US" smtClean="0"/>
              <a:t>11/29/12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B691-BE36-4C16-9D5D-7E4F57361D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4217C-5C6F-4D71-8FB2-11CD9224FCBB}" type="datetimeFigureOut">
              <a:rPr lang="en-US" smtClean="0"/>
              <a:t>11/29/12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B691-BE36-4C16-9D5D-7E4F57361DED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4217C-5C6F-4D71-8FB2-11CD9224FCBB}" type="datetimeFigureOut">
              <a:rPr lang="en-US" smtClean="0"/>
              <a:t>11/29/12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B691-BE36-4C16-9D5D-7E4F57361D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A44217C-5C6F-4D71-8FB2-11CD9224FCBB}" type="datetimeFigureOut">
              <a:rPr lang="en-US" smtClean="0"/>
              <a:t>11/29/12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012B691-BE36-4C16-9D5D-7E4F57361D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slide" Target="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Fluid Simulation Fundamentals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n-US" dirty="0" smtClean="0"/>
          </a:p>
          <a:p>
            <a:pPr algn="r"/>
            <a:r>
              <a:rPr lang="en-US" dirty="0" err="1" smtClean="0"/>
              <a:t>Asad</a:t>
            </a:r>
            <a:r>
              <a:rPr lang="en-US" dirty="0" smtClean="0"/>
              <a:t> </a:t>
            </a:r>
            <a:r>
              <a:rPr lang="en-US" dirty="0" err="1" smtClean="0"/>
              <a:t>Ullah</a:t>
            </a:r>
            <a:r>
              <a:rPr lang="en-US" dirty="0" smtClean="0"/>
              <a:t> </a:t>
            </a:r>
            <a:r>
              <a:rPr lang="en-US" dirty="0" err="1" smtClean="0"/>
              <a:t>Naweed</a:t>
            </a:r>
            <a:endParaRPr lang="en-US" dirty="0" smtClean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933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 Math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649" y="2362200"/>
            <a:ext cx="5978702" cy="1003589"/>
          </a:xfrm>
          <a:prstGeom prst="rect">
            <a:avLst/>
          </a:prstGeom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Force due to pressure of neighboring particles.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62812" y="2528180"/>
            <a:ext cx="1394988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375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Force due to fluid viscosity</a:t>
            </a:r>
          </a:p>
          <a:p>
            <a:endParaRPr lang="en-US" dirty="0"/>
          </a:p>
          <a:p>
            <a:r>
              <a:rPr lang="en-US" dirty="0" smtClean="0"/>
              <a:t>Viscous fluids tend to have a more “smoothed out” velocity field inside.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 Math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649" y="2362200"/>
            <a:ext cx="5978702" cy="1003589"/>
          </a:xfrm>
          <a:prstGeom prst="rect">
            <a:avLst/>
          </a:prstGeom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5615411" y="2528180"/>
            <a:ext cx="1945939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360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 Math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964604"/>
            <a:ext cx="4419600" cy="83599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18300" y="3429000"/>
            <a:ext cx="4674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Divide by V, and take the limit as V → 0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649" y="2362200"/>
            <a:ext cx="5978702" cy="1003589"/>
          </a:xfrm>
          <a:prstGeom prst="rect">
            <a:avLst/>
          </a:prstGeom>
          <a:ln>
            <a:noFill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753" y="5105400"/>
            <a:ext cx="4351285" cy="971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534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 Math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we just “derived”:</a:t>
            </a:r>
          </a:p>
          <a:p>
            <a:endParaRPr lang="en-US" dirty="0"/>
          </a:p>
          <a:p>
            <a:endParaRPr lang="en-US" dirty="0" smtClean="0"/>
          </a:p>
          <a:p>
            <a:pPr marL="68580" indent="0">
              <a:buNone/>
            </a:pPr>
            <a:endParaRPr lang="en-US" dirty="0"/>
          </a:p>
          <a:p>
            <a:r>
              <a:rPr lang="en-US" dirty="0" smtClean="0"/>
              <a:t>What I showed you at the start: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538"/>
          <a:stretch/>
        </p:blipFill>
        <p:spPr>
          <a:xfrm>
            <a:off x="1417146" y="4800600"/>
            <a:ext cx="6309709" cy="11786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0" y="2890944"/>
            <a:ext cx="4800600" cy="107145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171700" y="2890944"/>
            <a:ext cx="800100" cy="10714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417146" y="4800600"/>
            <a:ext cx="2240454" cy="11786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2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Frames of 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Lagrangian</a:t>
            </a:r>
            <a:r>
              <a:rPr lang="en-US" dirty="0" smtClean="0"/>
              <a:t> – Soup of particles all moving around. Each particle has physical quantities.</a:t>
            </a:r>
          </a:p>
          <a:p>
            <a:endParaRPr lang="en-US" dirty="0"/>
          </a:p>
          <a:p>
            <a:r>
              <a:rPr lang="en-US" dirty="0" err="1" smtClean="0"/>
              <a:t>Eulerian</a:t>
            </a:r>
            <a:r>
              <a:rPr lang="en-US" dirty="0" smtClean="0"/>
              <a:t> – A fixed grid of points in space. Track physical quantities only at those fixed points.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810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 Derivative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408"/>
          <a:stretch/>
        </p:blipFill>
        <p:spPr>
          <a:xfrm>
            <a:off x="2209800" y="2571835"/>
            <a:ext cx="4648200" cy="9747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592" b="33704"/>
          <a:stretch/>
        </p:blipFill>
        <p:spPr>
          <a:xfrm>
            <a:off x="2209800" y="3546591"/>
            <a:ext cx="4648200" cy="100800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296"/>
          <a:stretch/>
        </p:blipFill>
        <p:spPr>
          <a:xfrm>
            <a:off x="2209800" y="4554595"/>
            <a:ext cx="4648200" cy="100800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747119" y="6172200"/>
            <a:ext cx="9396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hlinkClick r:id="rId3" action="ppaction://hlinksldjump"/>
              </a:rPr>
              <a:t>Go Back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1820285" y="5867400"/>
            <a:ext cx="5503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 can be ANY scalar, vector or matrix quantity!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267200" y="2514600"/>
            <a:ext cx="2667000" cy="103199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275499" y="4530609"/>
            <a:ext cx="906101" cy="103199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Curved Connector 15"/>
          <p:cNvCxnSpPr>
            <a:stCxn id="13" idx="3"/>
            <a:endCxn id="14" idx="3"/>
          </p:cNvCxnSpPr>
          <p:nvPr/>
        </p:nvCxnSpPr>
        <p:spPr>
          <a:xfrm flipH="1">
            <a:off x="5181600" y="3030596"/>
            <a:ext cx="1752600" cy="2016009"/>
          </a:xfrm>
          <a:prstGeom prst="curvedConnector3">
            <a:avLst>
              <a:gd name="adj1" fmla="val -85364"/>
            </a:avLst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517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solid walls: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At free surfaces: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5588" y="2971800"/>
            <a:ext cx="3552825" cy="73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0" y="4859977"/>
            <a:ext cx="1143000" cy="620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41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questions you should have asked:</a:t>
            </a:r>
          </a:p>
          <a:p>
            <a:pPr lvl="1"/>
            <a:r>
              <a:rPr lang="en-US" dirty="0" smtClean="0"/>
              <a:t>What exactly is the “pressure”? You described it as an arbitrary quantity and never explained how its computed.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I don’t get the whole </a:t>
            </a:r>
            <a:r>
              <a:rPr lang="en-US" dirty="0" err="1" smtClean="0"/>
              <a:t>Lagrangian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Eulerian</a:t>
            </a:r>
            <a:r>
              <a:rPr lang="en-US" dirty="0" smtClean="0"/>
              <a:t> points of view thing. Why would you do that?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718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Equations set up – Now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solve them. Duh.</a:t>
            </a:r>
          </a:p>
          <a:p>
            <a:endParaRPr lang="en-US" dirty="0"/>
          </a:p>
          <a:p>
            <a:r>
              <a:rPr lang="en-US" dirty="0" smtClean="0"/>
              <a:t>Unfortunately, these are not simple Newtonian mechanics.</a:t>
            </a:r>
          </a:p>
          <a:p>
            <a:endParaRPr lang="en-US" dirty="0"/>
          </a:p>
          <a:p>
            <a:r>
              <a:rPr lang="en-US" dirty="0" smtClean="0"/>
              <a:t>Equations are pretty ugly too.</a:t>
            </a:r>
          </a:p>
        </p:txBody>
      </p:sp>
    </p:spTree>
    <p:extLst>
      <p:ext uri="{BB962C8B-B14F-4D97-AF65-F5344CB8AC3E}">
        <p14:creationId xmlns:p14="http://schemas.microsoft.com/office/powerpoint/2010/main" val="479312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trick: Drop viscosity.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Discretize – in time and in space.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3048000"/>
            <a:ext cx="4800600" cy="10714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334000" y="3276600"/>
            <a:ext cx="1905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100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Solids, both deformable and rigid, can be modeled as a set of vertices at the surface of the object.</a:t>
            </a:r>
          </a:p>
          <a:p>
            <a:endParaRPr lang="en-US" dirty="0"/>
          </a:p>
          <a:p>
            <a:r>
              <a:rPr lang="en-US" dirty="0" smtClean="0"/>
              <a:t>Even deformable objects are subject to a strong set of physical constraints.</a:t>
            </a:r>
          </a:p>
          <a:p>
            <a:endParaRPr lang="en-US" dirty="0"/>
          </a:p>
          <a:p>
            <a:r>
              <a:rPr lang="en-US" dirty="0" smtClean="0"/>
              <a:t>Reduced degrees of freedom.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533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Space Discretization</a:t>
            </a:r>
            <a:br>
              <a:rPr lang="en-US" dirty="0" smtClean="0"/>
            </a:br>
            <a:r>
              <a:rPr lang="en-US" dirty="0" smtClean="0"/>
              <a:t>Marker-And-Cell (MAC) Grids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all variables are stored in the same place in the grid.</a:t>
            </a:r>
          </a:p>
          <a:p>
            <a:endParaRPr lang="en-US" dirty="0"/>
          </a:p>
          <a:p>
            <a:r>
              <a:rPr lang="en-US" dirty="0" smtClean="0"/>
              <a:t>Staggered Grid.</a:t>
            </a:r>
          </a:p>
          <a:p>
            <a:endParaRPr lang="en-US" dirty="0"/>
          </a:p>
          <a:p>
            <a:r>
              <a:rPr lang="en-US" dirty="0" smtClean="0"/>
              <a:t>Need to overcome the nasty shortcomings of central differences for gradient computation.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64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Space Discretization</a:t>
            </a:r>
            <a:br>
              <a:rPr lang="en-US" dirty="0" smtClean="0"/>
            </a:br>
            <a:r>
              <a:rPr lang="en-US" dirty="0" smtClean="0"/>
              <a:t>Marker-And-Cell (MAC) Grids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242888"/>
            <a:ext cx="4495800" cy="4234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2020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Numerical Method - Splitting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693" y="2596836"/>
            <a:ext cx="2286000" cy="741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24703" y="2807794"/>
            <a:ext cx="6425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Given:                                              and            ,  calculate 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493" y="2763426"/>
            <a:ext cx="385711" cy="433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795" y="2698366"/>
            <a:ext cx="693205" cy="478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94297" y="4343400"/>
            <a:ext cx="3355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Suggestions??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53880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Numerical Method - Splitting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693" y="2596836"/>
            <a:ext cx="2286000" cy="741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24703" y="2807794"/>
            <a:ext cx="6425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Given:                                              and            ,  calculate 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493" y="2763426"/>
            <a:ext cx="385711" cy="433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795" y="2698366"/>
            <a:ext cx="693205" cy="478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101" y="3671842"/>
            <a:ext cx="4105798" cy="1357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16278" y="5638800"/>
            <a:ext cx="5511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Good or Bad? Why the roundabout approach?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558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Numerical Method - Splitting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Age-old principle of Divide-and-Conquer.</a:t>
            </a:r>
          </a:p>
          <a:p>
            <a:endParaRPr lang="en-US" dirty="0"/>
          </a:p>
          <a:p>
            <a:r>
              <a:rPr lang="en-US" dirty="0" smtClean="0"/>
              <a:t>We might not be able to solve the WHOLE equation, but we can divide it, and invoke </a:t>
            </a:r>
            <a:r>
              <a:rPr lang="en-US" b="1" dirty="0" smtClean="0"/>
              <a:t>known numerical functions </a:t>
            </a:r>
            <a:r>
              <a:rPr lang="en-US" dirty="0" smtClean="0"/>
              <a:t>that solve the smaller pieces.</a:t>
            </a:r>
          </a:p>
          <a:p>
            <a:endParaRPr lang="en-US" dirty="0"/>
          </a:p>
          <a:p>
            <a:r>
              <a:rPr lang="en-US" dirty="0" smtClean="0"/>
              <a:t>And then combine the output.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678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advection equation </a:t>
            </a:r>
            <a:r>
              <a:rPr lang="en-US" dirty="0" smtClean="0"/>
              <a:t>is simply the material derivative set to zero.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3381106"/>
            <a:ext cx="3733800" cy="1952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85900" y="5638800"/>
            <a:ext cx="617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Simply means that the quantity is moving around, but is not changing in the </a:t>
            </a:r>
            <a:r>
              <a:rPr lang="en-US" dirty="0" err="1" smtClean="0"/>
              <a:t>Lagrangian</a:t>
            </a:r>
            <a:r>
              <a:rPr lang="en-US" dirty="0" smtClean="0"/>
              <a:t> point of view.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817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Forces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Mostly due to gravity.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3276600"/>
            <a:ext cx="2524125" cy="155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5726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Calculating the pressure needed to maintain the incompressibility condition.</a:t>
            </a:r>
          </a:p>
          <a:p>
            <a:endParaRPr lang="en-US" dirty="0"/>
          </a:p>
          <a:p>
            <a:r>
              <a:rPr lang="en-US" dirty="0" smtClean="0"/>
              <a:t>Result: Divergence-free velocity field.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551709"/>
            <a:ext cx="6553200" cy="1240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0977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the three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895600"/>
            <a:ext cx="7585886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142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the three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814156946"/>
              </p:ext>
            </p:extLst>
          </p:nvPr>
        </p:nvGraphicFramePr>
        <p:xfrm>
          <a:off x="1905000" y="2565400"/>
          <a:ext cx="5334000" cy="337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477001" y="28194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The order is very important!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85285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flow. Free as a bird.</a:t>
            </a:r>
          </a:p>
          <a:p>
            <a:endParaRPr lang="en-US" dirty="0"/>
          </a:p>
          <a:p>
            <a:r>
              <a:rPr lang="en-US" dirty="0" smtClean="0"/>
              <a:t>Weak inter-</a:t>
            </a:r>
            <a:r>
              <a:rPr lang="en-US" dirty="0" err="1" smtClean="0"/>
              <a:t>mollecular</a:t>
            </a:r>
            <a:r>
              <a:rPr lang="en-US" dirty="0" smtClean="0"/>
              <a:t> forces mean less constraints on movement.</a:t>
            </a:r>
          </a:p>
          <a:p>
            <a:endParaRPr lang="en-US" dirty="0"/>
          </a:p>
          <a:p>
            <a:r>
              <a:rPr lang="en-US" dirty="0" smtClean="0"/>
              <a:t>Modeling the surface is no longer enough.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32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n-US" dirty="0" smtClean="0"/>
          </a:p>
          <a:p>
            <a:pPr algn="r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372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 Math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667000"/>
            <a:ext cx="6777037" cy="1963800"/>
          </a:xfrm>
        </p:spPr>
      </p:pic>
      <p:grpSp>
        <p:nvGrpSpPr>
          <p:cNvPr id="7" name="Group 6"/>
          <p:cNvGrpSpPr/>
          <p:nvPr/>
        </p:nvGrpSpPr>
        <p:grpSpPr>
          <a:xfrm>
            <a:off x="2098082" y="5362817"/>
            <a:ext cx="4866873" cy="580783"/>
            <a:chOff x="1981200" y="5362817"/>
            <a:chExt cx="4866873" cy="580783"/>
          </a:xfrm>
        </p:grpSpPr>
        <p:sp>
          <p:nvSpPr>
            <p:cNvPr id="5" name="TextBox 4"/>
            <p:cNvSpPr txBox="1"/>
            <p:nvPr/>
          </p:nvSpPr>
          <p:spPr>
            <a:xfrm>
              <a:off x="1981200" y="5486401"/>
              <a:ext cx="48668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The                                of fluid dynamics</a:t>
              </a:r>
              <a:endParaRPr lang="en-US" dirty="0"/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0800" y="5362817"/>
              <a:ext cx="1752600" cy="5807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0273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 Math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667000"/>
            <a:ext cx="6777037" cy="1963800"/>
          </a:xfrm>
        </p:spPr>
      </p:pic>
      <p:sp>
        <p:nvSpPr>
          <p:cNvPr id="3" name="Rectangle 2"/>
          <p:cNvSpPr/>
          <p:nvPr/>
        </p:nvSpPr>
        <p:spPr>
          <a:xfrm>
            <a:off x="3733800" y="3886200"/>
            <a:ext cx="2133600" cy="609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612169" y="5715000"/>
            <a:ext cx="3919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Simple Incompressibility condition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26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 Math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667000"/>
            <a:ext cx="6777037" cy="1963800"/>
          </a:xfrm>
        </p:spPr>
      </p:pic>
      <p:sp>
        <p:nvSpPr>
          <p:cNvPr id="3" name="Rectangle 2"/>
          <p:cNvSpPr/>
          <p:nvPr/>
        </p:nvSpPr>
        <p:spPr>
          <a:xfrm>
            <a:off x="1143000" y="2743200"/>
            <a:ext cx="6781800" cy="1143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335123" y="5715000"/>
            <a:ext cx="2473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My Reaction: WTH??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3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 Math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 if we were in a math or physics class, I would spend the rest of the lecture rigorously deriving those equations.</a:t>
            </a:r>
          </a:p>
          <a:p>
            <a:endParaRPr lang="en-US" dirty="0"/>
          </a:p>
          <a:p>
            <a:r>
              <a:rPr lang="en-US" dirty="0" smtClean="0"/>
              <a:t>Lets just gloss over them instead, so we can get to the cool stuff.</a:t>
            </a:r>
          </a:p>
        </p:txBody>
      </p:sp>
    </p:spTree>
    <p:extLst>
      <p:ext uri="{BB962C8B-B14F-4D97-AF65-F5344CB8AC3E}">
        <p14:creationId xmlns:p14="http://schemas.microsoft.com/office/powerpoint/2010/main" val="3193914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 Math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514600"/>
            <a:ext cx="1752600" cy="580783"/>
          </a:xfrm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424186"/>
            <a:ext cx="2057400" cy="1007706"/>
          </a:xfrm>
          <a:prstGeom prst="rect">
            <a:avLst/>
          </a:prstGeom>
          <a:ln>
            <a:noFill/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4760695"/>
            <a:ext cx="5978702" cy="100358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8269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Force due to gravity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 Math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649" y="2362200"/>
            <a:ext cx="5978702" cy="1003589"/>
          </a:xfrm>
          <a:prstGeom prst="rect">
            <a:avLst/>
          </a:prstGeom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3200400" y="2514600"/>
            <a:ext cx="6858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245</TotalTime>
  <Words>562</Words>
  <Application>Microsoft Macintosh PowerPoint</Application>
  <PresentationFormat>On-screen Show (4:3)</PresentationFormat>
  <Paragraphs>122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Austin</vt:lpstr>
      <vt:lpstr>Fluid Simulation Fundamentals</vt:lpstr>
      <vt:lpstr>Solids</vt:lpstr>
      <vt:lpstr>Fluids</vt:lpstr>
      <vt:lpstr>The Basic Math</vt:lpstr>
      <vt:lpstr>The Basic Math</vt:lpstr>
      <vt:lpstr>The Basic Math</vt:lpstr>
      <vt:lpstr>The Basic Math</vt:lpstr>
      <vt:lpstr>The Basic Math</vt:lpstr>
      <vt:lpstr>The Basic Math</vt:lpstr>
      <vt:lpstr>The Basic Math</vt:lpstr>
      <vt:lpstr>The Basic Math</vt:lpstr>
      <vt:lpstr>The Basic Math</vt:lpstr>
      <vt:lpstr>The Basic Math</vt:lpstr>
      <vt:lpstr>Frames of Reference</vt:lpstr>
      <vt:lpstr>Material Derivative</vt:lpstr>
      <vt:lpstr>Boundary Conditions</vt:lpstr>
      <vt:lpstr>Questions?</vt:lpstr>
      <vt:lpstr>Equations set up – Now what?</vt:lpstr>
      <vt:lpstr>Simplification</vt:lpstr>
      <vt:lpstr>Space Discretization Marker-And-Cell (MAC) Grids</vt:lpstr>
      <vt:lpstr>Space Discretization Marker-And-Cell (MAC) Grids</vt:lpstr>
      <vt:lpstr>Numerical Method - Splitting</vt:lpstr>
      <vt:lpstr>Numerical Method - Splitting</vt:lpstr>
      <vt:lpstr>Numerical Method - Splitting</vt:lpstr>
      <vt:lpstr>Advection</vt:lpstr>
      <vt:lpstr>External Forces</vt:lpstr>
      <vt:lpstr>Projection</vt:lpstr>
      <vt:lpstr>Combining the three</vt:lpstr>
      <vt:lpstr>Combining the three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Fluid Simulation Fundamentals</dc:title>
  <dc:creator>Asad Ullah Naweed</dc:creator>
  <cp:lastModifiedBy>Dinesh Manocha</cp:lastModifiedBy>
  <cp:revision>22</cp:revision>
  <dcterms:created xsi:type="dcterms:W3CDTF">2012-11-15T16:27:42Z</dcterms:created>
  <dcterms:modified xsi:type="dcterms:W3CDTF">2012-11-29T11:42:41Z</dcterms:modified>
</cp:coreProperties>
</file>