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5"/>
  </p:notesMasterIdLst>
  <p:sldIdLst>
    <p:sldId id="256" r:id="rId2"/>
    <p:sldId id="282" r:id="rId3"/>
    <p:sldId id="257" r:id="rId4"/>
    <p:sldId id="274" r:id="rId5"/>
    <p:sldId id="261" r:id="rId6"/>
    <p:sldId id="259" r:id="rId7"/>
    <p:sldId id="281" r:id="rId8"/>
    <p:sldId id="260" r:id="rId9"/>
    <p:sldId id="276" r:id="rId10"/>
    <p:sldId id="280" r:id="rId11"/>
    <p:sldId id="279" r:id="rId12"/>
    <p:sldId id="277" r:id="rId13"/>
    <p:sldId id="262" r:id="rId14"/>
    <p:sldId id="264" r:id="rId15"/>
    <p:sldId id="283" r:id="rId16"/>
    <p:sldId id="265" r:id="rId17"/>
    <p:sldId id="266" r:id="rId18"/>
    <p:sldId id="267" r:id="rId19"/>
    <p:sldId id="268" r:id="rId20"/>
    <p:sldId id="269" r:id="rId21"/>
    <p:sldId id="270" r:id="rId22"/>
    <p:sldId id="285" r:id="rId23"/>
    <p:sldId id="284" r:id="rId24"/>
    <p:sldId id="272" r:id="rId25"/>
    <p:sldId id="286" r:id="rId26"/>
    <p:sldId id="273" r:id="rId27"/>
    <p:sldId id="287" r:id="rId28"/>
    <p:sldId id="288" r:id="rId29"/>
    <p:sldId id="292" r:id="rId30"/>
    <p:sldId id="289" r:id="rId31"/>
    <p:sldId id="294" r:id="rId32"/>
    <p:sldId id="293" r:id="rId33"/>
    <p:sldId id="29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2610" autoAdjust="0"/>
  </p:normalViewPr>
  <p:slideViewPr>
    <p:cSldViewPr>
      <p:cViewPr>
        <p:scale>
          <a:sx n="100" d="100"/>
          <a:sy n="100" d="100"/>
        </p:scale>
        <p:origin x="2504" y="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Relationship Id="rId3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Relationship Id="rId2" Type="http://schemas.openxmlformats.org/officeDocument/2006/relationships/image" Target="../media/image44.wmf"/><Relationship Id="rId3" Type="http://schemas.openxmlformats.org/officeDocument/2006/relationships/image" Target="../media/image4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Relationship Id="rId2" Type="http://schemas.openxmlformats.org/officeDocument/2006/relationships/image" Target="../media/image5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4" Type="http://schemas.openxmlformats.org/officeDocument/2006/relationships/image" Target="../media/image40.wmf"/><Relationship Id="rId5" Type="http://schemas.openxmlformats.org/officeDocument/2006/relationships/image" Target="../media/image52.wmf"/><Relationship Id="rId6" Type="http://schemas.openxmlformats.org/officeDocument/2006/relationships/image" Target="../media/image41.wmf"/><Relationship Id="rId1" Type="http://schemas.openxmlformats.org/officeDocument/2006/relationships/image" Target="../media/image11.wmf"/><Relationship Id="rId2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image" Target="../media/image12.wmf"/><Relationship Id="rId3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Relationship Id="rId2" Type="http://schemas.openxmlformats.org/officeDocument/2006/relationships/image" Target="../media/image21.wmf"/><Relationship Id="rId3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4" Type="http://schemas.openxmlformats.org/officeDocument/2006/relationships/image" Target="../media/image27.wmf"/><Relationship Id="rId5" Type="http://schemas.openxmlformats.org/officeDocument/2006/relationships/image" Target="../media/image28.wmf"/><Relationship Id="rId6" Type="http://schemas.openxmlformats.org/officeDocument/2006/relationships/image" Target="../media/image29.wmf"/><Relationship Id="rId7" Type="http://schemas.openxmlformats.org/officeDocument/2006/relationships/image" Target="../media/image30.wmf"/><Relationship Id="rId8" Type="http://schemas.openxmlformats.org/officeDocument/2006/relationships/image" Target="../media/image31.wmf"/><Relationship Id="rId9" Type="http://schemas.openxmlformats.org/officeDocument/2006/relationships/image" Target="../media/image32.wmf"/><Relationship Id="rId1" Type="http://schemas.openxmlformats.org/officeDocument/2006/relationships/image" Target="../media/image24.wmf"/><Relationship Id="rId2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Relationship Id="rId2" Type="http://schemas.openxmlformats.org/officeDocument/2006/relationships/image" Target="../media/image42.wmf"/><Relationship Id="rId3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Relationship Id="rId2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ACB9A8-B80F-4B4E-BBAB-08416B58B3AC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5798A-9A04-4EA6-B7F1-E6DF74707A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89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5798A-9A04-4EA6-B7F1-E6DF74707A4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3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5798A-9A04-4EA6-B7F1-E6DF74707A4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929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2992209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4230459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27432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4143375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2754084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4154259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5.png"/><Relationship Id="rId8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4" Type="http://schemas.openxmlformats.org/officeDocument/2006/relationships/image" Target="../media/image37.wmf"/><Relationship Id="rId5" Type="http://schemas.openxmlformats.org/officeDocument/2006/relationships/image" Target="../media/image38.png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39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5.png"/><Relationship Id="rId8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40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5.png"/><Relationship Id="rId8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oleObject" Target="../embeddings/oleObject22.bin"/><Relationship Id="rId6" Type="http://schemas.openxmlformats.org/officeDocument/2006/relationships/image" Target="../media/image41.wmf"/><Relationship Id="rId7" Type="http://schemas.openxmlformats.org/officeDocument/2006/relationships/oleObject" Target="../embeddings/oleObject23.bin"/><Relationship Id="rId8" Type="http://schemas.openxmlformats.org/officeDocument/2006/relationships/image" Target="../media/image42.wmf"/><Relationship Id="rId9" Type="http://schemas.openxmlformats.org/officeDocument/2006/relationships/oleObject" Target="../embeddings/oleObject24.bin"/><Relationship Id="rId10" Type="http://schemas.openxmlformats.org/officeDocument/2006/relationships/image" Target="../media/image43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7.png"/><Relationship Id="rId12" Type="http://schemas.openxmlformats.org/officeDocument/2006/relationships/image" Target="../media/image48.png"/><Relationship Id="rId13" Type="http://schemas.openxmlformats.org/officeDocument/2006/relationships/image" Target="../media/image49.png"/><Relationship Id="rId14" Type="http://schemas.openxmlformats.org/officeDocument/2006/relationships/image" Target="../media/image35.png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oleObject" Target="../embeddings/oleObject25.bin"/><Relationship Id="rId6" Type="http://schemas.openxmlformats.org/officeDocument/2006/relationships/image" Target="../media/image41.wmf"/><Relationship Id="rId7" Type="http://schemas.openxmlformats.org/officeDocument/2006/relationships/image" Target="../media/image45.png"/><Relationship Id="rId8" Type="http://schemas.openxmlformats.org/officeDocument/2006/relationships/oleObject" Target="../embeddings/oleObject26.bin"/><Relationship Id="rId9" Type="http://schemas.openxmlformats.org/officeDocument/2006/relationships/image" Target="../media/image44.wmf"/><Relationship Id="rId10" Type="http://schemas.openxmlformats.org/officeDocument/2006/relationships/image" Target="../media/image46.png"/></Relationships>
</file>

<file path=ppt/slides/_rels/slide2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47.png"/><Relationship Id="rId12" Type="http://schemas.openxmlformats.org/officeDocument/2006/relationships/image" Target="../media/image48.png"/><Relationship Id="rId13" Type="http://schemas.openxmlformats.org/officeDocument/2006/relationships/image" Target="../media/image49.png"/><Relationship Id="rId14" Type="http://schemas.openxmlformats.org/officeDocument/2006/relationships/image" Target="../media/image50.png"/><Relationship Id="rId15" Type="http://schemas.openxmlformats.org/officeDocument/2006/relationships/oleObject" Target="../embeddings/oleObject29.bin"/><Relationship Id="rId16" Type="http://schemas.openxmlformats.org/officeDocument/2006/relationships/image" Target="../media/image43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oleObject" Target="../embeddings/oleObject27.bin"/><Relationship Id="rId6" Type="http://schemas.openxmlformats.org/officeDocument/2006/relationships/image" Target="../media/image41.wmf"/><Relationship Id="rId7" Type="http://schemas.openxmlformats.org/officeDocument/2006/relationships/image" Target="../media/image45.png"/><Relationship Id="rId8" Type="http://schemas.openxmlformats.org/officeDocument/2006/relationships/oleObject" Target="../embeddings/oleObject28.bin"/><Relationship Id="rId9" Type="http://schemas.openxmlformats.org/officeDocument/2006/relationships/image" Target="../media/image44.wmf"/><Relationship Id="rId10" Type="http://schemas.openxmlformats.org/officeDocument/2006/relationships/image" Target="../media/image4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4" Type="http://schemas.openxmlformats.org/officeDocument/2006/relationships/oleObject" Target="../embeddings/oleObject30.bin"/><Relationship Id="rId5" Type="http://schemas.openxmlformats.org/officeDocument/2006/relationships/image" Target="../media/image51.wmf"/><Relationship Id="rId6" Type="http://schemas.openxmlformats.org/officeDocument/2006/relationships/oleObject" Target="../embeddings/oleObject31.bin"/><Relationship Id="rId7" Type="http://schemas.openxmlformats.org/officeDocument/2006/relationships/image" Target="../media/image5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0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5" Type="http://schemas.openxmlformats.org/officeDocument/2006/relationships/image" Target="../media/image55.png"/><Relationship Id="rId6" Type="http://schemas.openxmlformats.org/officeDocument/2006/relationships/image" Target="../media/image56.png"/><Relationship Id="rId7" Type="http://schemas.openxmlformats.org/officeDocument/2006/relationships/image" Target="../media/image57.png"/><Relationship Id="rId8" Type="http://schemas.openxmlformats.org/officeDocument/2006/relationships/oleObject" Target="../embeddings/oleObject32.bin"/><Relationship Id="rId9" Type="http://schemas.openxmlformats.org/officeDocument/2006/relationships/image" Target="../media/image41.wmf"/><Relationship Id="rId10" Type="http://schemas.openxmlformats.org/officeDocument/2006/relationships/image" Target="../media/image58.png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png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wmf"/><Relationship Id="rId20" Type="http://schemas.openxmlformats.org/officeDocument/2006/relationships/image" Target="../media/image41.wmf"/><Relationship Id="rId10" Type="http://schemas.openxmlformats.org/officeDocument/2006/relationships/image" Target="../media/image15.png"/><Relationship Id="rId11" Type="http://schemas.openxmlformats.org/officeDocument/2006/relationships/image" Target="../media/image5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oleObject" Target="../embeddings/oleObject36.bin"/><Relationship Id="rId16" Type="http://schemas.openxmlformats.org/officeDocument/2006/relationships/image" Target="../media/image40.wmf"/><Relationship Id="rId17" Type="http://schemas.openxmlformats.org/officeDocument/2006/relationships/oleObject" Target="../embeddings/oleObject37.bin"/><Relationship Id="rId18" Type="http://schemas.openxmlformats.org/officeDocument/2006/relationships/image" Target="../media/image52.wmf"/><Relationship Id="rId19" Type="http://schemas.openxmlformats.org/officeDocument/2006/relationships/oleObject" Target="../embeddings/oleObject38.bin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4" Type="http://schemas.openxmlformats.org/officeDocument/2006/relationships/oleObject" Target="../embeddings/oleObject33.bin"/><Relationship Id="rId5" Type="http://schemas.openxmlformats.org/officeDocument/2006/relationships/image" Target="../media/image11.wmf"/><Relationship Id="rId6" Type="http://schemas.openxmlformats.org/officeDocument/2006/relationships/oleObject" Target="../embeddings/oleObject34.bin"/><Relationship Id="rId7" Type="http://schemas.openxmlformats.org/officeDocument/2006/relationships/image" Target="../media/image12.wmf"/><Relationship Id="rId8" Type="http://schemas.openxmlformats.org/officeDocument/2006/relationships/oleObject" Target="../embeddings/oleObject35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.wasp.uwa.edu.au/~pbourke/geometry/polygonise/" TargetMode="External"/><Relationship Id="rId4" Type="http://schemas.openxmlformats.org/officeDocument/2006/relationships/hyperlink" Target="http://www.cs.jhu.edu/~misha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th.nist.gov/sparselib++/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8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9.wmf"/><Relationship Id="rId9" Type="http://schemas.openxmlformats.org/officeDocument/2006/relationships/image" Target="../media/image10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6.png"/><Relationship Id="rId12" Type="http://schemas.openxmlformats.org/officeDocument/2006/relationships/image" Target="../media/image17.png"/><Relationship Id="rId13" Type="http://schemas.openxmlformats.org/officeDocument/2006/relationships/image" Target="../media/image5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6" Type="http://schemas.openxmlformats.org/officeDocument/2006/relationships/image" Target="../media/image20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4" Type="http://schemas.openxmlformats.org/officeDocument/2006/relationships/oleObject" Target="../embeddings/oleObject4.bin"/><Relationship Id="rId5" Type="http://schemas.openxmlformats.org/officeDocument/2006/relationships/image" Target="../media/image11.wmf"/><Relationship Id="rId6" Type="http://schemas.openxmlformats.org/officeDocument/2006/relationships/oleObject" Target="../embeddings/oleObject5.bin"/><Relationship Id="rId7" Type="http://schemas.openxmlformats.org/officeDocument/2006/relationships/image" Target="../media/image12.wmf"/><Relationship Id="rId8" Type="http://schemas.openxmlformats.org/officeDocument/2006/relationships/oleObject" Target="../embeddings/oleObject6.bin"/><Relationship Id="rId9" Type="http://schemas.openxmlformats.org/officeDocument/2006/relationships/image" Target="../media/image13.wmf"/><Relationship Id="rId10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0.png"/><Relationship Id="rId12" Type="http://schemas.openxmlformats.org/officeDocument/2006/relationships/image" Target="../media/image15.png"/><Relationship Id="rId13" Type="http://schemas.openxmlformats.org/officeDocument/2006/relationships/image" Target="../media/image5.png"/><Relationship Id="rId14" Type="http://schemas.openxmlformats.org/officeDocument/2006/relationships/image" Target="../media/image18.png"/><Relationship Id="rId15" Type="http://schemas.openxmlformats.org/officeDocument/2006/relationships/image" Target="../media/image19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23.png"/><Relationship Id="rId4" Type="http://schemas.openxmlformats.org/officeDocument/2006/relationships/image" Target="../media/image14.png"/><Relationship Id="rId5" Type="http://schemas.openxmlformats.org/officeDocument/2006/relationships/oleObject" Target="../embeddings/oleObject7.bin"/><Relationship Id="rId6" Type="http://schemas.openxmlformats.org/officeDocument/2006/relationships/image" Target="../media/image11.wmf"/><Relationship Id="rId7" Type="http://schemas.openxmlformats.org/officeDocument/2006/relationships/oleObject" Target="../embeddings/oleObject8.bin"/><Relationship Id="rId8" Type="http://schemas.openxmlformats.org/officeDocument/2006/relationships/image" Target="../media/image21.wmf"/><Relationship Id="rId9" Type="http://schemas.openxmlformats.org/officeDocument/2006/relationships/oleObject" Target="../embeddings/oleObject9.bin"/><Relationship Id="rId10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.bin"/><Relationship Id="rId20" Type="http://schemas.openxmlformats.org/officeDocument/2006/relationships/image" Target="../media/image32.wmf"/><Relationship Id="rId10" Type="http://schemas.openxmlformats.org/officeDocument/2006/relationships/image" Target="../media/image27.wmf"/><Relationship Id="rId11" Type="http://schemas.openxmlformats.org/officeDocument/2006/relationships/oleObject" Target="../embeddings/oleObject14.bin"/><Relationship Id="rId12" Type="http://schemas.openxmlformats.org/officeDocument/2006/relationships/image" Target="../media/image28.wmf"/><Relationship Id="rId13" Type="http://schemas.openxmlformats.org/officeDocument/2006/relationships/oleObject" Target="../embeddings/oleObject15.bin"/><Relationship Id="rId14" Type="http://schemas.openxmlformats.org/officeDocument/2006/relationships/image" Target="../media/image29.wmf"/><Relationship Id="rId15" Type="http://schemas.openxmlformats.org/officeDocument/2006/relationships/oleObject" Target="../embeddings/oleObject16.bin"/><Relationship Id="rId16" Type="http://schemas.openxmlformats.org/officeDocument/2006/relationships/image" Target="../media/image30.wmf"/><Relationship Id="rId17" Type="http://schemas.openxmlformats.org/officeDocument/2006/relationships/oleObject" Target="../embeddings/oleObject17.bin"/><Relationship Id="rId18" Type="http://schemas.openxmlformats.org/officeDocument/2006/relationships/image" Target="../media/image31.wmf"/><Relationship Id="rId19" Type="http://schemas.openxmlformats.org/officeDocument/2006/relationships/oleObject" Target="../embeddings/oleObject18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4" Type="http://schemas.openxmlformats.org/officeDocument/2006/relationships/image" Target="../media/image24.w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25.w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2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Water Simulation II</a:t>
            </a:r>
            <a:br>
              <a:rPr lang="en-US" dirty="0" smtClean="0"/>
            </a:br>
            <a:r>
              <a:rPr lang="en-US" sz="2700" dirty="0" smtClean="0"/>
              <a:t>---Numerical Solution</a:t>
            </a:r>
            <a:endParaRPr lang="en-US" sz="27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Disaster of Simple Grid When Evaluating the Derivatives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/>
          <a:lstStyle/>
          <a:p>
            <a:r>
              <a:rPr lang="en-US" sz="2400" dirty="0" smtClean="0"/>
              <a:t>forward or backward difference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2400" dirty="0" smtClean="0"/>
              <a:t>central difference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Staggered grid hands it well</a:t>
            </a:r>
            <a:endParaRPr lang="en-US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752600"/>
            <a:ext cx="1600200" cy="53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971800"/>
            <a:ext cx="1981200" cy="5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26"/>
          <p:cNvGrpSpPr/>
          <p:nvPr/>
        </p:nvGrpSpPr>
        <p:grpSpPr>
          <a:xfrm>
            <a:off x="1143000" y="3962400"/>
            <a:ext cx="6019799" cy="2209800"/>
            <a:chOff x="1600200" y="3392488"/>
            <a:chExt cx="7212013" cy="2779712"/>
          </a:xfrm>
        </p:grpSpPr>
        <p:grpSp>
          <p:nvGrpSpPr>
            <p:cNvPr id="5" name="Group 5"/>
            <p:cNvGrpSpPr/>
            <p:nvPr/>
          </p:nvGrpSpPr>
          <p:grpSpPr>
            <a:xfrm>
              <a:off x="1600200" y="3392488"/>
              <a:ext cx="6934200" cy="2779712"/>
              <a:chOff x="1600200" y="3392488"/>
              <a:chExt cx="6934200" cy="2779712"/>
            </a:xfrm>
          </p:grpSpPr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>
                <a:off x="2133600" y="3733800"/>
                <a:ext cx="0" cy="243840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1600200" y="4953000"/>
                <a:ext cx="69342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2193925" y="3392488"/>
                <a:ext cx="369888" cy="45720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/>
                  <a:t>u</a:t>
                </a:r>
                <a:endParaRPr lang="en-US"/>
              </a:p>
            </p:txBody>
          </p:sp>
          <p:sp>
            <p:nvSpPr>
              <p:cNvPr id="10" name="Freeform 27"/>
              <p:cNvSpPr>
                <a:spLocks/>
              </p:cNvSpPr>
              <p:nvPr/>
            </p:nvSpPr>
            <p:spPr bwMode="auto">
              <a:xfrm>
                <a:off x="1600200" y="4179888"/>
                <a:ext cx="6477000" cy="1536700"/>
              </a:xfrm>
              <a:custGeom>
                <a:avLst/>
                <a:gdLst>
                  <a:gd name="T0" fmla="*/ 0 w 4080"/>
                  <a:gd name="T1" fmla="*/ 7 h 968"/>
                  <a:gd name="T2" fmla="*/ 334 w 4080"/>
                  <a:gd name="T3" fmla="*/ 955 h 968"/>
                  <a:gd name="T4" fmla="*/ 624 w 4080"/>
                  <a:gd name="T5" fmla="*/ 7 h 968"/>
                  <a:gd name="T6" fmla="*/ 912 w 4080"/>
                  <a:gd name="T7" fmla="*/ 967 h 968"/>
                  <a:gd name="T8" fmla="*/ 1200 w 4080"/>
                  <a:gd name="T9" fmla="*/ 7 h 968"/>
                  <a:gd name="T10" fmla="*/ 1488 w 4080"/>
                  <a:gd name="T11" fmla="*/ 967 h 968"/>
                  <a:gd name="T12" fmla="*/ 1776 w 4080"/>
                  <a:gd name="T13" fmla="*/ 7 h 968"/>
                  <a:gd name="T14" fmla="*/ 2063 w 4080"/>
                  <a:gd name="T15" fmla="*/ 968 h 968"/>
                  <a:gd name="T16" fmla="*/ 2321 w 4080"/>
                  <a:gd name="T17" fmla="*/ 0 h 968"/>
                  <a:gd name="T18" fmla="*/ 2631 w 4080"/>
                  <a:gd name="T19" fmla="*/ 968 h 968"/>
                  <a:gd name="T20" fmla="*/ 2880 w 4080"/>
                  <a:gd name="T21" fmla="*/ 7 h 968"/>
                  <a:gd name="T22" fmla="*/ 3199 w 4080"/>
                  <a:gd name="T23" fmla="*/ 942 h 968"/>
                  <a:gd name="T24" fmla="*/ 3504 w 4080"/>
                  <a:gd name="T25" fmla="*/ 7 h 968"/>
                  <a:gd name="T26" fmla="*/ 3805 w 4080"/>
                  <a:gd name="T27" fmla="*/ 929 h 968"/>
                  <a:gd name="T28" fmla="*/ 4080 w 4080"/>
                  <a:gd name="T29" fmla="*/ 7 h 96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080"/>
                  <a:gd name="T46" fmla="*/ 0 h 968"/>
                  <a:gd name="T47" fmla="*/ 4080 w 4080"/>
                  <a:gd name="T48" fmla="*/ 968 h 96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080" h="968">
                    <a:moveTo>
                      <a:pt x="0" y="7"/>
                    </a:moveTo>
                    <a:lnTo>
                      <a:pt x="334" y="955"/>
                    </a:lnTo>
                    <a:lnTo>
                      <a:pt x="624" y="7"/>
                    </a:lnTo>
                    <a:lnTo>
                      <a:pt x="912" y="967"/>
                    </a:lnTo>
                    <a:lnTo>
                      <a:pt x="1200" y="7"/>
                    </a:lnTo>
                    <a:lnTo>
                      <a:pt x="1488" y="967"/>
                    </a:lnTo>
                    <a:lnTo>
                      <a:pt x="1776" y="7"/>
                    </a:lnTo>
                    <a:lnTo>
                      <a:pt x="2063" y="968"/>
                    </a:lnTo>
                    <a:lnTo>
                      <a:pt x="2321" y="0"/>
                    </a:lnTo>
                    <a:lnTo>
                      <a:pt x="2631" y="968"/>
                    </a:lnTo>
                    <a:lnTo>
                      <a:pt x="2880" y="7"/>
                    </a:lnTo>
                    <a:lnTo>
                      <a:pt x="3199" y="942"/>
                    </a:lnTo>
                    <a:lnTo>
                      <a:pt x="3504" y="7"/>
                    </a:lnTo>
                    <a:lnTo>
                      <a:pt x="3805" y="929"/>
                    </a:lnTo>
                    <a:lnTo>
                      <a:pt x="4080" y="7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8458200" y="4572000"/>
              <a:ext cx="354013" cy="4572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x</a:t>
              </a:r>
              <a:endParaRPr lang="en-US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20574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25146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29718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29718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34290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38862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43434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48006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52578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7150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61722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66294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70866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75438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80010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7"/>
          <p:cNvGrpSpPr/>
          <p:nvPr/>
        </p:nvGrpSpPr>
        <p:grpSpPr>
          <a:xfrm>
            <a:off x="1727337" y="5128389"/>
            <a:ext cx="5093208" cy="137160"/>
            <a:chOff x="2057400" y="4876800"/>
            <a:chExt cx="6096000" cy="152400"/>
          </a:xfrm>
        </p:grpSpPr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20574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Oval 11"/>
            <p:cNvSpPr>
              <a:spLocks noChangeArrowheads="1"/>
            </p:cNvSpPr>
            <p:nvPr/>
          </p:nvSpPr>
          <p:spPr bwMode="auto">
            <a:xfrm>
              <a:off x="25146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Oval 12"/>
            <p:cNvSpPr>
              <a:spLocks noChangeArrowheads="1"/>
            </p:cNvSpPr>
            <p:nvPr/>
          </p:nvSpPr>
          <p:spPr bwMode="auto">
            <a:xfrm>
              <a:off x="29718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Oval 13"/>
            <p:cNvSpPr>
              <a:spLocks noChangeArrowheads="1"/>
            </p:cNvSpPr>
            <p:nvPr/>
          </p:nvSpPr>
          <p:spPr bwMode="auto">
            <a:xfrm>
              <a:off x="29718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Oval 14"/>
            <p:cNvSpPr>
              <a:spLocks noChangeArrowheads="1"/>
            </p:cNvSpPr>
            <p:nvPr/>
          </p:nvSpPr>
          <p:spPr bwMode="auto">
            <a:xfrm>
              <a:off x="34290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Oval 15"/>
            <p:cNvSpPr>
              <a:spLocks noChangeArrowheads="1"/>
            </p:cNvSpPr>
            <p:nvPr/>
          </p:nvSpPr>
          <p:spPr bwMode="auto">
            <a:xfrm>
              <a:off x="38862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Oval 16"/>
            <p:cNvSpPr>
              <a:spLocks noChangeArrowheads="1"/>
            </p:cNvSpPr>
            <p:nvPr/>
          </p:nvSpPr>
          <p:spPr bwMode="auto">
            <a:xfrm>
              <a:off x="43434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Oval 17"/>
            <p:cNvSpPr>
              <a:spLocks noChangeArrowheads="1"/>
            </p:cNvSpPr>
            <p:nvPr/>
          </p:nvSpPr>
          <p:spPr bwMode="auto">
            <a:xfrm>
              <a:off x="48006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Oval 18"/>
            <p:cNvSpPr>
              <a:spLocks noChangeArrowheads="1"/>
            </p:cNvSpPr>
            <p:nvPr/>
          </p:nvSpPr>
          <p:spPr bwMode="auto">
            <a:xfrm>
              <a:off x="52578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Oval 19"/>
            <p:cNvSpPr>
              <a:spLocks noChangeArrowheads="1"/>
            </p:cNvSpPr>
            <p:nvPr/>
          </p:nvSpPr>
          <p:spPr bwMode="auto">
            <a:xfrm>
              <a:off x="57150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21"/>
            <p:cNvSpPr>
              <a:spLocks noChangeArrowheads="1"/>
            </p:cNvSpPr>
            <p:nvPr/>
          </p:nvSpPr>
          <p:spPr bwMode="auto">
            <a:xfrm>
              <a:off x="61722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22"/>
            <p:cNvSpPr>
              <a:spLocks noChangeArrowheads="1"/>
            </p:cNvSpPr>
            <p:nvPr/>
          </p:nvSpPr>
          <p:spPr bwMode="auto">
            <a:xfrm>
              <a:off x="66294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23"/>
            <p:cNvSpPr>
              <a:spLocks noChangeArrowheads="1"/>
            </p:cNvSpPr>
            <p:nvPr/>
          </p:nvSpPr>
          <p:spPr bwMode="auto">
            <a:xfrm>
              <a:off x="70866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24"/>
            <p:cNvSpPr>
              <a:spLocks noChangeArrowheads="1"/>
            </p:cNvSpPr>
            <p:nvPr/>
          </p:nvSpPr>
          <p:spPr bwMode="auto">
            <a:xfrm>
              <a:off x="75438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25"/>
            <p:cNvSpPr>
              <a:spLocks noChangeArrowheads="1"/>
            </p:cNvSpPr>
            <p:nvPr/>
          </p:nvSpPr>
          <p:spPr bwMode="auto">
            <a:xfrm>
              <a:off x="8001000" y="48768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MAC Grid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32311"/>
            <a:ext cx="4462585" cy="3435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876800" y="1447800"/>
            <a:ext cx="3793212" cy="317456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each Cell</a:t>
            </a:r>
          </a:p>
          <a:p>
            <a:pPr lvl="1"/>
            <a:r>
              <a:rPr lang="en-US" dirty="0" smtClean="0"/>
              <a:t>pressure locates at the center</a:t>
            </a:r>
          </a:p>
          <a:p>
            <a:pPr lvl="1"/>
            <a:r>
              <a:rPr lang="en-US" dirty="0" smtClean="0"/>
              <a:t>Each component of the velocity takes up two faces</a:t>
            </a:r>
          </a:p>
          <a:p>
            <a:pPr lvl="1"/>
            <a:r>
              <a:rPr lang="en-US" dirty="0" smtClean="0"/>
              <a:t>Each face only has one component of the velocity, interpolation needed.</a:t>
            </a:r>
          </a:p>
          <a:p>
            <a:pPr lvl="1"/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71600" y="4800600"/>
            <a:ext cx="73914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Derivatives of velocity at the center of the cell…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Derivatives of pressure at the center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each facet…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MAC Grid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80447" y="1248906"/>
            <a:ext cx="3124200" cy="2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819400"/>
            <a:ext cx="6548993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>
            <a:spLocks noGrp="1"/>
          </p:cNvSpPr>
          <p:nvPr>
            <p:ph sz="quarter" idx="1"/>
          </p:nvPr>
        </p:nvSpPr>
        <p:spPr>
          <a:xfrm>
            <a:off x="2971800" y="1828800"/>
            <a:ext cx="5486400" cy="1447800"/>
          </a:xfrm>
        </p:spPr>
        <p:txBody>
          <a:bodyPr/>
          <a:lstStyle/>
          <a:p>
            <a:r>
              <a:rPr lang="en-US" dirty="0" smtClean="0"/>
              <a:t>Interpolate the velocity at the center of the cell and its facets.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676400"/>
            <a:ext cx="5562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STEP I: </a:t>
            </a:r>
            <a:r>
              <a:rPr lang="en-US" dirty="0" err="1" smtClean="0"/>
              <a:t>Advect</a:t>
            </a:r>
            <a:r>
              <a:rPr lang="en-US" dirty="0" smtClean="0"/>
              <a:t> the Velocity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2951133" y="3395415"/>
            <a:ext cx="457200" cy="303276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sz="800" dirty="0" smtClean="0"/>
          </a:p>
          <a:p>
            <a:endParaRPr lang="en-US" sz="800" dirty="0" smtClean="0"/>
          </a:p>
          <a:p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800" dirty="0" smtClean="0"/>
              <a:t>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3431580" y="3314055"/>
            <a:ext cx="3426420" cy="2118102"/>
            <a:chOff x="3431580" y="3314055"/>
            <a:chExt cx="3426420" cy="2118102"/>
          </a:xfrm>
        </p:grpSpPr>
        <p:grpSp>
          <p:nvGrpSpPr>
            <p:cNvPr id="13" name="Group 12"/>
            <p:cNvGrpSpPr/>
            <p:nvPr/>
          </p:nvGrpSpPr>
          <p:grpSpPr>
            <a:xfrm>
              <a:off x="3438039" y="3314055"/>
              <a:ext cx="1828800" cy="1318647"/>
              <a:chOff x="3438039" y="3314055"/>
              <a:chExt cx="1828800" cy="1318647"/>
            </a:xfrm>
          </p:grpSpPr>
          <p:pic>
            <p:nvPicPr>
              <p:cNvPr id="5" name="Picture 7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75235" y="4099302"/>
                <a:ext cx="818906" cy="533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" name="Group 10"/>
              <p:cNvGrpSpPr/>
              <p:nvPr/>
            </p:nvGrpSpPr>
            <p:grpSpPr>
              <a:xfrm>
                <a:off x="3438039" y="3314055"/>
                <a:ext cx="1828800" cy="533400"/>
                <a:chOff x="3438039" y="3314055"/>
                <a:chExt cx="1828800" cy="533400"/>
              </a:xfrm>
            </p:grpSpPr>
            <p:pic>
              <p:nvPicPr>
                <p:cNvPr id="7" name="Picture 8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38039" y="3314055"/>
                  <a:ext cx="1356411" cy="5334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" name="Picture 9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870698" y="3489057"/>
                  <a:ext cx="396141" cy="2047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12" name="Group 11"/>
            <p:cNvGrpSpPr/>
            <p:nvPr/>
          </p:nvGrpSpPr>
          <p:grpSpPr>
            <a:xfrm>
              <a:off x="3431580" y="4822557"/>
              <a:ext cx="3426420" cy="609600"/>
              <a:chOff x="3431580" y="4822557"/>
              <a:chExt cx="3426420" cy="609600"/>
            </a:xfrm>
          </p:grpSpPr>
          <p:pic>
            <p:nvPicPr>
              <p:cNvPr id="9" name="Picture 1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431580" y="4822557"/>
                <a:ext cx="1644036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" name="Picture 1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257800" y="4991745"/>
                <a:ext cx="1600200" cy="248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5" name="Rectangle 14"/>
          <p:cNvSpPr/>
          <p:nvPr/>
        </p:nvSpPr>
        <p:spPr>
          <a:xfrm>
            <a:off x="2934345" y="3231396"/>
            <a:ext cx="4380855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096000" y="3352800"/>
            <a:ext cx="725618" cy="504362"/>
            <a:chOff x="3810000" y="3352800"/>
            <a:chExt cx="950782" cy="610222"/>
          </a:xfrm>
        </p:grpSpPr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810000" y="3352800"/>
              <a:ext cx="457200" cy="610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1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342110" y="3550404"/>
              <a:ext cx="418672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TextBox 18"/>
          <p:cNvSpPr txBox="1"/>
          <p:nvPr/>
        </p:nvSpPr>
        <p:spPr>
          <a:xfrm>
            <a:off x="5478651" y="340575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Advecting</a:t>
            </a:r>
            <a:r>
              <a:rPr lang="en-US" dirty="0" smtClean="0"/>
              <a:t> Quantities</a:t>
            </a:r>
            <a:endParaRPr 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341437"/>
            <a:ext cx="8229600" cy="49831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goal is to solve</a:t>
            </a:r>
            <a:b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“the advection equation” for any grid quantity q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sz="2300" dirty="0" smtClean="0"/>
              <a:t>a</a:t>
            </a:r>
            <a:r>
              <a:rPr lang="en-US" sz="2300" noProof="0" dirty="0" err="1" smtClean="0"/>
              <a:t>dvect</a:t>
            </a:r>
            <a:r>
              <a:rPr lang="en-US" sz="2300" noProof="0" dirty="0" smtClean="0"/>
              <a:t> each component of velocity separately</a:t>
            </a:r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</a:pP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en-US" sz="2300" dirty="0" err="1" smtClean="0"/>
              <a:t>Intead</a:t>
            </a:r>
            <a:r>
              <a:rPr lang="en-US" sz="2300" dirty="0" smtClean="0"/>
              <a:t> of treating it in Euler fashion by directly solving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lang="en-US" sz="23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we are using </a:t>
            </a:r>
            <a:r>
              <a:rPr kumimoji="0" lang="en-US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notion.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tabLst/>
              <a:defRPr/>
            </a:pPr>
            <a:endParaRPr lang="en-US" sz="800" dirty="0" smtClean="0"/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We’re on an </a:t>
            </a:r>
            <a:r>
              <a:rPr kumimoji="0" lang="en-US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Eulerian</a:t>
            </a: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grid, though, so the result will be called “semi-</a:t>
            </a:r>
            <a:r>
              <a:rPr kumimoji="0" lang="en-US" sz="23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Lagrangian</a:t>
            </a: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3733800" y="1600200"/>
          <a:ext cx="914400" cy="708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3" imgW="508000" imgH="393700" progId="">
                  <p:embed/>
                </p:oleObj>
              </mc:Choice>
              <mc:Fallback>
                <p:oleObj name="Equation" r:id="rId3" imgW="508000" imgH="3937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600200"/>
                        <a:ext cx="914400" cy="7080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0" y="4038600"/>
            <a:ext cx="152500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990600" y="63246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Proposed by </a:t>
            </a:r>
            <a:r>
              <a:rPr lang="en-US" dirty="0" err="1" smtClean="0"/>
              <a:t>Jos</a:t>
            </a:r>
            <a:r>
              <a:rPr lang="en-US" dirty="0" smtClean="0"/>
              <a:t> </a:t>
            </a:r>
            <a:r>
              <a:rPr lang="en-US" dirty="0" err="1" smtClean="0"/>
              <a:t>Stam</a:t>
            </a:r>
            <a:r>
              <a:rPr lang="en-US" dirty="0" smtClean="0"/>
              <a:t>, “Stable Fluids”, 1999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</a:t>
            </a:r>
            <a:r>
              <a:rPr lang="en-US" dirty="0" err="1" smtClean="0"/>
              <a:t>Lagrangian</a:t>
            </a:r>
            <a:r>
              <a:rPr lang="en-US" dirty="0" smtClean="0"/>
              <a:t>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3200400" cy="46482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For each grid point, find </a:t>
            </a:r>
            <a:r>
              <a:rPr lang="en-US" sz="2000" dirty="0" err="1" smtClean="0"/>
              <a:t>X</a:t>
            </a:r>
            <a:r>
              <a:rPr lang="en-US" sz="2000" baseline="30000" dirty="0" err="1" smtClean="0"/>
              <a:t>old</a:t>
            </a:r>
            <a:r>
              <a:rPr lang="en-US" sz="2000" dirty="0" smtClean="0"/>
              <a:t>, and use the quantity (of previous time step) at this position as the new quantity of the grid point.</a:t>
            </a:r>
          </a:p>
          <a:p>
            <a:r>
              <a:rPr lang="en-US" sz="2000" dirty="0" smtClean="0"/>
              <a:t>Interpolation may be necessary. Be careful when doing interpolation in staggered grid.</a:t>
            </a:r>
          </a:p>
          <a:p>
            <a:r>
              <a:rPr lang="en-US" sz="2000" dirty="0" smtClean="0"/>
              <a:t>Forward Euler is adequate to find the old position.</a:t>
            </a:r>
          </a:p>
          <a:p>
            <a:endParaRPr lang="en-US" sz="20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4572001" y="1524001"/>
            <a:ext cx="3429000" cy="3352800"/>
            <a:chOff x="2430651" y="1895961"/>
            <a:chExt cx="4648200" cy="4428639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>
              <a:off x="2430651" y="2743200"/>
              <a:ext cx="46482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>
              <a:off x="2430651" y="4648200"/>
              <a:ext cx="45720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 flipV="1">
              <a:off x="3352800" y="1905000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V="1">
              <a:off x="5334000" y="1905000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2430651" y="3657600"/>
              <a:ext cx="46482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2430651" y="5562600"/>
              <a:ext cx="45720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V="1">
              <a:off x="4343400" y="1895961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 flipV="1">
              <a:off x="6248400" y="1905000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6629400" y="2072898"/>
            <a:ext cx="152400" cy="152400"/>
          </a:xfrm>
          <a:prstGeom prst="ellipse">
            <a:avLst/>
          </a:prstGeom>
          <a:solidFill>
            <a:srgbClr val="FF000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432156" y="2169763"/>
            <a:ext cx="1278610" cy="1775841"/>
          </a:xfrm>
          <a:custGeom>
            <a:avLst/>
            <a:gdLst>
              <a:gd name="connsiteX0" fmla="*/ 1278610 w 1278610"/>
              <a:gd name="connsiteY0" fmla="*/ 0 h 1775841"/>
              <a:gd name="connsiteX1" fmla="*/ 1247613 w 1278610"/>
              <a:gd name="connsiteY1" fmla="*/ 23247 h 1775841"/>
              <a:gd name="connsiteX2" fmla="*/ 1193369 w 1278610"/>
              <a:gd name="connsiteY2" fmla="*/ 46495 h 1775841"/>
              <a:gd name="connsiteX3" fmla="*/ 1177871 w 1278610"/>
              <a:gd name="connsiteY3" fmla="*/ 69742 h 1775841"/>
              <a:gd name="connsiteX4" fmla="*/ 1154624 w 1278610"/>
              <a:gd name="connsiteY4" fmla="*/ 92990 h 1775841"/>
              <a:gd name="connsiteX5" fmla="*/ 1108129 w 1278610"/>
              <a:gd name="connsiteY5" fmla="*/ 123986 h 1775841"/>
              <a:gd name="connsiteX6" fmla="*/ 1038386 w 1278610"/>
              <a:gd name="connsiteY6" fmla="*/ 185979 h 1775841"/>
              <a:gd name="connsiteX7" fmla="*/ 991891 w 1278610"/>
              <a:gd name="connsiteY7" fmla="*/ 216976 h 1775841"/>
              <a:gd name="connsiteX8" fmla="*/ 968644 w 1278610"/>
              <a:gd name="connsiteY8" fmla="*/ 224725 h 1775841"/>
              <a:gd name="connsiteX9" fmla="*/ 929898 w 1278610"/>
              <a:gd name="connsiteY9" fmla="*/ 263471 h 1775841"/>
              <a:gd name="connsiteX10" fmla="*/ 898902 w 1278610"/>
              <a:gd name="connsiteY10" fmla="*/ 302217 h 1775841"/>
              <a:gd name="connsiteX11" fmla="*/ 844658 w 1278610"/>
              <a:gd name="connsiteY11" fmla="*/ 371959 h 1775841"/>
              <a:gd name="connsiteX12" fmla="*/ 821410 w 1278610"/>
              <a:gd name="connsiteY12" fmla="*/ 387457 h 1775841"/>
              <a:gd name="connsiteX13" fmla="*/ 782664 w 1278610"/>
              <a:gd name="connsiteY13" fmla="*/ 441701 h 1775841"/>
              <a:gd name="connsiteX14" fmla="*/ 767166 w 1278610"/>
              <a:gd name="connsiteY14" fmla="*/ 472698 h 1775841"/>
              <a:gd name="connsiteX15" fmla="*/ 728420 w 1278610"/>
              <a:gd name="connsiteY15" fmla="*/ 511444 h 1775841"/>
              <a:gd name="connsiteX16" fmla="*/ 697424 w 1278610"/>
              <a:gd name="connsiteY16" fmla="*/ 557939 h 1775841"/>
              <a:gd name="connsiteX17" fmla="*/ 681925 w 1278610"/>
              <a:gd name="connsiteY17" fmla="*/ 581186 h 1775841"/>
              <a:gd name="connsiteX18" fmla="*/ 666427 w 1278610"/>
              <a:gd name="connsiteY18" fmla="*/ 635430 h 1775841"/>
              <a:gd name="connsiteX19" fmla="*/ 658678 w 1278610"/>
              <a:gd name="connsiteY19" fmla="*/ 681925 h 1775841"/>
              <a:gd name="connsiteX20" fmla="*/ 666427 w 1278610"/>
              <a:gd name="connsiteY20" fmla="*/ 705173 h 1775841"/>
              <a:gd name="connsiteX21" fmla="*/ 689675 w 1278610"/>
              <a:gd name="connsiteY21" fmla="*/ 767166 h 1775841"/>
              <a:gd name="connsiteX22" fmla="*/ 712922 w 1278610"/>
              <a:gd name="connsiteY22" fmla="*/ 790413 h 1775841"/>
              <a:gd name="connsiteX23" fmla="*/ 728420 w 1278610"/>
              <a:gd name="connsiteY23" fmla="*/ 836908 h 1775841"/>
              <a:gd name="connsiteX24" fmla="*/ 736169 w 1278610"/>
              <a:gd name="connsiteY24" fmla="*/ 860156 h 1775841"/>
              <a:gd name="connsiteX25" fmla="*/ 728420 w 1278610"/>
              <a:gd name="connsiteY25" fmla="*/ 922149 h 1775841"/>
              <a:gd name="connsiteX26" fmla="*/ 712922 w 1278610"/>
              <a:gd name="connsiteY26" fmla="*/ 953145 h 1775841"/>
              <a:gd name="connsiteX27" fmla="*/ 705173 w 1278610"/>
              <a:gd name="connsiteY27" fmla="*/ 976393 h 1775841"/>
              <a:gd name="connsiteX28" fmla="*/ 650929 w 1278610"/>
              <a:gd name="connsiteY28" fmla="*/ 1069383 h 1775841"/>
              <a:gd name="connsiteX29" fmla="*/ 643180 w 1278610"/>
              <a:gd name="connsiteY29" fmla="*/ 1092630 h 1775841"/>
              <a:gd name="connsiteX30" fmla="*/ 627681 w 1278610"/>
              <a:gd name="connsiteY30" fmla="*/ 1123627 h 1775841"/>
              <a:gd name="connsiteX31" fmla="*/ 619932 w 1278610"/>
              <a:gd name="connsiteY31" fmla="*/ 1146874 h 1775841"/>
              <a:gd name="connsiteX32" fmla="*/ 604434 w 1278610"/>
              <a:gd name="connsiteY32" fmla="*/ 1162373 h 1775841"/>
              <a:gd name="connsiteX33" fmla="*/ 581186 w 1278610"/>
              <a:gd name="connsiteY33" fmla="*/ 1208868 h 1775841"/>
              <a:gd name="connsiteX34" fmla="*/ 550190 w 1278610"/>
              <a:gd name="connsiteY34" fmla="*/ 1224366 h 1775841"/>
              <a:gd name="connsiteX35" fmla="*/ 534691 w 1278610"/>
              <a:gd name="connsiteY35" fmla="*/ 1247613 h 1775841"/>
              <a:gd name="connsiteX36" fmla="*/ 480447 w 1278610"/>
              <a:gd name="connsiteY36" fmla="*/ 1270861 h 1775841"/>
              <a:gd name="connsiteX37" fmla="*/ 441702 w 1278610"/>
              <a:gd name="connsiteY37" fmla="*/ 1301857 h 1775841"/>
              <a:gd name="connsiteX38" fmla="*/ 426203 w 1278610"/>
              <a:gd name="connsiteY38" fmla="*/ 1317356 h 1775841"/>
              <a:gd name="connsiteX39" fmla="*/ 402956 w 1278610"/>
              <a:gd name="connsiteY39" fmla="*/ 1325105 h 1775841"/>
              <a:gd name="connsiteX40" fmla="*/ 371959 w 1278610"/>
              <a:gd name="connsiteY40" fmla="*/ 1348352 h 1775841"/>
              <a:gd name="connsiteX41" fmla="*/ 302217 w 1278610"/>
              <a:gd name="connsiteY41" fmla="*/ 1363851 h 1775841"/>
              <a:gd name="connsiteX42" fmla="*/ 271220 w 1278610"/>
              <a:gd name="connsiteY42" fmla="*/ 1379349 h 1775841"/>
              <a:gd name="connsiteX43" fmla="*/ 185980 w 1278610"/>
              <a:gd name="connsiteY43" fmla="*/ 1402596 h 1775841"/>
              <a:gd name="connsiteX44" fmla="*/ 154983 w 1278610"/>
              <a:gd name="connsiteY44" fmla="*/ 1418095 h 1775841"/>
              <a:gd name="connsiteX45" fmla="*/ 131736 w 1278610"/>
              <a:gd name="connsiteY45" fmla="*/ 1449091 h 1775841"/>
              <a:gd name="connsiteX46" fmla="*/ 116237 w 1278610"/>
              <a:gd name="connsiteY46" fmla="*/ 1472339 h 1775841"/>
              <a:gd name="connsiteX47" fmla="*/ 92990 w 1278610"/>
              <a:gd name="connsiteY47" fmla="*/ 1487837 h 1775841"/>
              <a:gd name="connsiteX48" fmla="*/ 61993 w 1278610"/>
              <a:gd name="connsiteY48" fmla="*/ 1557579 h 1775841"/>
              <a:gd name="connsiteX49" fmla="*/ 46495 w 1278610"/>
              <a:gd name="connsiteY49" fmla="*/ 1580827 h 1775841"/>
              <a:gd name="connsiteX50" fmla="*/ 30997 w 1278610"/>
              <a:gd name="connsiteY50" fmla="*/ 1627322 h 1775841"/>
              <a:gd name="connsiteX51" fmla="*/ 23247 w 1278610"/>
              <a:gd name="connsiteY51" fmla="*/ 1766806 h 1775841"/>
              <a:gd name="connsiteX52" fmla="*/ 0 w 1278610"/>
              <a:gd name="connsiteY52" fmla="*/ 1751308 h 1775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78610" h="1775841">
                <a:moveTo>
                  <a:pt x="1278610" y="0"/>
                </a:moveTo>
                <a:cubicBezTo>
                  <a:pt x="1268278" y="7749"/>
                  <a:pt x="1258951" y="17063"/>
                  <a:pt x="1247613" y="23247"/>
                </a:cubicBezTo>
                <a:cubicBezTo>
                  <a:pt x="1230343" y="32667"/>
                  <a:pt x="1209737" y="35583"/>
                  <a:pt x="1193369" y="46495"/>
                </a:cubicBezTo>
                <a:cubicBezTo>
                  <a:pt x="1185620" y="51661"/>
                  <a:pt x="1183833" y="62587"/>
                  <a:pt x="1177871" y="69742"/>
                </a:cubicBezTo>
                <a:cubicBezTo>
                  <a:pt x="1170855" y="78161"/>
                  <a:pt x="1163274" y="86262"/>
                  <a:pt x="1154624" y="92990"/>
                </a:cubicBezTo>
                <a:cubicBezTo>
                  <a:pt x="1139921" y="104426"/>
                  <a:pt x="1121300" y="110815"/>
                  <a:pt x="1108129" y="123986"/>
                </a:cubicBezTo>
                <a:cubicBezTo>
                  <a:pt x="1077250" y="154865"/>
                  <a:pt x="1075170" y="159227"/>
                  <a:pt x="1038386" y="185979"/>
                </a:cubicBezTo>
                <a:cubicBezTo>
                  <a:pt x="1023322" y="196935"/>
                  <a:pt x="1009562" y="211086"/>
                  <a:pt x="991891" y="216976"/>
                </a:cubicBezTo>
                <a:lnTo>
                  <a:pt x="968644" y="224725"/>
                </a:lnTo>
                <a:cubicBezTo>
                  <a:pt x="955729" y="237640"/>
                  <a:pt x="935674" y="246143"/>
                  <a:pt x="929898" y="263471"/>
                </a:cubicBezTo>
                <a:cubicBezTo>
                  <a:pt x="919204" y="295553"/>
                  <a:pt x="928945" y="282187"/>
                  <a:pt x="898902" y="302217"/>
                </a:cubicBezTo>
                <a:cubicBezTo>
                  <a:pt x="877303" y="334615"/>
                  <a:pt x="871971" y="349199"/>
                  <a:pt x="844658" y="371959"/>
                </a:cubicBezTo>
                <a:cubicBezTo>
                  <a:pt x="837503" y="377921"/>
                  <a:pt x="829159" y="382291"/>
                  <a:pt x="821410" y="387457"/>
                </a:cubicBezTo>
                <a:cubicBezTo>
                  <a:pt x="811441" y="400750"/>
                  <a:pt x="791723" y="425848"/>
                  <a:pt x="782664" y="441701"/>
                </a:cubicBezTo>
                <a:cubicBezTo>
                  <a:pt x="776933" y="451731"/>
                  <a:pt x="774258" y="463580"/>
                  <a:pt x="767166" y="472698"/>
                </a:cubicBezTo>
                <a:cubicBezTo>
                  <a:pt x="755952" y="487116"/>
                  <a:pt x="738551" y="496246"/>
                  <a:pt x="728420" y="511444"/>
                </a:cubicBezTo>
                <a:lnTo>
                  <a:pt x="697424" y="557939"/>
                </a:lnTo>
                <a:lnTo>
                  <a:pt x="681925" y="581186"/>
                </a:lnTo>
                <a:cubicBezTo>
                  <a:pt x="674540" y="603341"/>
                  <a:pt x="671292" y="611107"/>
                  <a:pt x="666427" y="635430"/>
                </a:cubicBezTo>
                <a:cubicBezTo>
                  <a:pt x="663346" y="650837"/>
                  <a:pt x="661261" y="666427"/>
                  <a:pt x="658678" y="681925"/>
                </a:cubicBezTo>
                <a:cubicBezTo>
                  <a:pt x="661261" y="689674"/>
                  <a:pt x="664183" y="697319"/>
                  <a:pt x="666427" y="705173"/>
                </a:cubicBezTo>
                <a:cubicBezTo>
                  <a:pt x="674153" y="732215"/>
                  <a:pt x="672477" y="743089"/>
                  <a:pt x="689675" y="767166"/>
                </a:cubicBezTo>
                <a:cubicBezTo>
                  <a:pt x="696045" y="776083"/>
                  <a:pt x="705173" y="782664"/>
                  <a:pt x="712922" y="790413"/>
                </a:cubicBezTo>
                <a:lnTo>
                  <a:pt x="728420" y="836908"/>
                </a:lnTo>
                <a:lnTo>
                  <a:pt x="736169" y="860156"/>
                </a:lnTo>
                <a:cubicBezTo>
                  <a:pt x="733586" y="880820"/>
                  <a:pt x="733471" y="901946"/>
                  <a:pt x="728420" y="922149"/>
                </a:cubicBezTo>
                <a:cubicBezTo>
                  <a:pt x="725618" y="933356"/>
                  <a:pt x="717472" y="942527"/>
                  <a:pt x="712922" y="953145"/>
                </a:cubicBezTo>
                <a:cubicBezTo>
                  <a:pt x="709704" y="960653"/>
                  <a:pt x="709084" y="969222"/>
                  <a:pt x="705173" y="976393"/>
                </a:cubicBezTo>
                <a:cubicBezTo>
                  <a:pt x="676481" y="1028995"/>
                  <a:pt x="669656" y="1025686"/>
                  <a:pt x="650929" y="1069383"/>
                </a:cubicBezTo>
                <a:cubicBezTo>
                  <a:pt x="647711" y="1076891"/>
                  <a:pt x="646398" y="1085122"/>
                  <a:pt x="643180" y="1092630"/>
                </a:cubicBezTo>
                <a:cubicBezTo>
                  <a:pt x="638629" y="1103248"/>
                  <a:pt x="632232" y="1113009"/>
                  <a:pt x="627681" y="1123627"/>
                </a:cubicBezTo>
                <a:cubicBezTo>
                  <a:pt x="624463" y="1131135"/>
                  <a:pt x="624134" y="1139870"/>
                  <a:pt x="619932" y="1146874"/>
                </a:cubicBezTo>
                <a:cubicBezTo>
                  <a:pt x="616173" y="1153139"/>
                  <a:pt x="608306" y="1156177"/>
                  <a:pt x="604434" y="1162373"/>
                </a:cubicBezTo>
                <a:cubicBezTo>
                  <a:pt x="595250" y="1177067"/>
                  <a:pt x="592596" y="1195828"/>
                  <a:pt x="581186" y="1208868"/>
                </a:cubicBezTo>
                <a:cubicBezTo>
                  <a:pt x="573579" y="1217561"/>
                  <a:pt x="560522" y="1219200"/>
                  <a:pt x="550190" y="1224366"/>
                </a:cubicBezTo>
                <a:cubicBezTo>
                  <a:pt x="545024" y="1232115"/>
                  <a:pt x="541277" y="1241027"/>
                  <a:pt x="534691" y="1247613"/>
                </a:cubicBezTo>
                <a:cubicBezTo>
                  <a:pt x="516851" y="1265453"/>
                  <a:pt x="504163" y="1264932"/>
                  <a:pt x="480447" y="1270861"/>
                </a:cubicBezTo>
                <a:cubicBezTo>
                  <a:pt x="467532" y="1281193"/>
                  <a:pt x="454260" y="1291093"/>
                  <a:pt x="441702" y="1301857"/>
                </a:cubicBezTo>
                <a:cubicBezTo>
                  <a:pt x="436155" y="1306612"/>
                  <a:pt x="432468" y="1313597"/>
                  <a:pt x="426203" y="1317356"/>
                </a:cubicBezTo>
                <a:cubicBezTo>
                  <a:pt x="419199" y="1321559"/>
                  <a:pt x="410705" y="1322522"/>
                  <a:pt x="402956" y="1325105"/>
                </a:cubicBezTo>
                <a:cubicBezTo>
                  <a:pt x="392624" y="1332854"/>
                  <a:pt x="383511" y="1342576"/>
                  <a:pt x="371959" y="1348352"/>
                </a:cubicBezTo>
                <a:cubicBezTo>
                  <a:pt x="364666" y="1351999"/>
                  <a:pt x="306289" y="1363036"/>
                  <a:pt x="302217" y="1363851"/>
                </a:cubicBezTo>
                <a:cubicBezTo>
                  <a:pt x="291885" y="1369017"/>
                  <a:pt x="282179" y="1375696"/>
                  <a:pt x="271220" y="1379349"/>
                </a:cubicBezTo>
                <a:cubicBezTo>
                  <a:pt x="253447" y="1385273"/>
                  <a:pt x="209438" y="1392542"/>
                  <a:pt x="185980" y="1402596"/>
                </a:cubicBezTo>
                <a:cubicBezTo>
                  <a:pt x="175362" y="1407147"/>
                  <a:pt x="165315" y="1412929"/>
                  <a:pt x="154983" y="1418095"/>
                </a:cubicBezTo>
                <a:cubicBezTo>
                  <a:pt x="147234" y="1428427"/>
                  <a:pt x="139243" y="1438582"/>
                  <a:pt x="131736" y="1449091"/>
                </a:cubicBezTo>
                <a:cubicBezTo>
                  <a:pt x="126323" y="1456670"/>
                  <a:pt x="122823" y="1465753"/>
                  <a:pt x="116237" y="1472339"/>
                </a:cubicBezTo>
                <a:cubicBezTo>
                  <a:pt x="109652" y="1478924"/>
                  <a:pt x="100739" y="1482671"/>
                  <a:pt x="92990" y="1487837"/>
                </a:cubicBezTo>
                <a:cubicBezTo>
                  <a:pt x="57917" y="1540443"/>
                  <a:pt x="98875" y="1474592"/>
                  <a:pt x="61993" y="1557579"/>
                </a:cubicBezTo>
                <a:cubicBezTo>
                  <a:pt x="58211" y="1566090"/>
                  <a:pt x="50277" y="1572316"/>
                  <a:pt x="46495" y="1580827"/>
                </a:cubicBezTo>
                <a:cubicBezTo>
                  <a:pt x="39860" y="1595756"/>
                  <a:pt x="30997" y="1627322"/>
                  <a:pt x="30997" y="1627322"/>
                </a:cubicBezTo>
                <a:cubicBezTo>
                  <a:pt x="28414" y="1673817"/>
                  <a:pt x="34541" y="1721630"/>
                  <a:pt x="23247" y="1766806"/>
                </a:cubicBezTo>
                <a:cubicBezTo>
                  <a:pt x="20988" y="1775841"/>
                  <a:pt x="0" y="1751308"/>
                  <a:pt x="0" y="1751308"/>
                </a:cubicBezTo>
              </a:path>
            </a:pathLst>
          </a:custGeom>
          <a:ln w="349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32"/>
          <p:cNvSpPr>
            <a:spLocks noChangeArrowheads="1"/>
          </p:cNvSpPr>
          <p:nvPr/>
        </p:nvSpPr>
        <p:spPr bwMode="auto">
          <a:xfrm>
            <a:off x="5386953" y="3810000"/>
            <a:ext cx="152400" cy="152400"/>
          </a:xfrm>
          <a:prstGeom prst="ellipse">
            <a:avLst/>
          </a:prstGeom>
          <a:solidFill>
            <a:srgbClr val="00B050"/>
          </a:solidFill>
          <a:ln w="12700">
            <a:solidFill>
              <a:srgbClr val="00B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5181600" y="3528447"/>
            <a:ext cx="869196" cy="845949"/>
            <a:chOff x="5181600" y="3528447"/>
            <a:chExt cx="869196" cy="845949"/>
          </a:xfrm>
        </p:grpSpPr>
        <p:sp>
          <p:nvSpPr>
            <p:cNvPr id="17" name="Oval 32"/>
            <p:cNvSpPr>
              <a:spLocks noChangeArrowheads="1"/>
            </p:cNvSpPr>
            <p:nvPr/>
          </p:nvSpPr>
          <p:spPr bwMode="auto">
            <a:xfrm>
              <a:off x="5181600" y="3528447"/>
              <a:ext cx="152400" cy="152400"/>
            </a:xfrm>
            <a:prstGeom prst="ellipse">
              <a:avLst/>
            </a:prstGeom>
            <a:solidFill>
              <a:srgbClr val="92D050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32"/>
            <p:cNvSpPr>
              <a:spLocks noChangeArrowheads="1"/>
            </p:cNvSpPr>
            <p:nvPr/>
          </p:nvSpPr>
          <p:spPr bwMode="auto">
            <a:xfrm>
              <a:off x="5181600" y="4221996"/>
              <a:ext cx="152400" cy="152400"/>
            </a:xfrm>
            <a:prstGeom prst="ellipse">
              <a:avLst/>
            </a:prstGeom>
            <a:solidFill>
              <a:srgbClr val="92D050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32"/>
            <p:cNvSpPr>
              <a:spLocks noChangeArrowheads="1"/>
            </p:cNvSpPr>
            <p:nvPr/>
          </p:nvSpPr>
          <p:spPr bwMode="auto">
            <a:xfrm>
              <a:off x="5898396" y="4214247"/>
              <a:ext cx="152400" cy="152400"/>
            </a:xfrm>
            <a:prstGeom prst="ellipse">
              <a:avLst/>
            </a:prstGeom>
            <a:solidFill>
              <a:srgbClr val="92D050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32"/>
            <p:cNvSpPr>
              <a:spLocks noChangeArrowheads="1"/>
            </p:cNvSpPr>
            <p:nvPr/>
          </p:nvSpPr>
          <p:spPr bwMode="auto">
            <a:xfrm>
              <a:off x="5898396" y="3543945"/>
              <a:ext cx="152400" cy="152400"/>
            </a:xfrm>
            <a:prstGeom prst="ellipse">
              <a:avLst/>
            </a:prstGeom>
            <a:solidFill>
              <a:srgbClr val="92D050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781800" y="1752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47102" y="3724761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066801" y="5105400"/>
          <a:ext cx="1905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Equation" r:id="rId3" imgW="901440" imgH="241200" progId="Equation.3">
                  <p:embed/>
                </p:oleObj>
              </mc:Choice>
              <mc:Fallback>
                <p:oleObj name="Equation" r:id="rId3" imgW="90144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1" y="5105400"/>
                        <a:ext cx="19050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3352800" cy="42672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if the particle flies out of the water boundary</a:t>
            </a:r>
          </a:p>
          <a:p>
            <a:pPr lvl="1"/>
            <a:r>
              <a:rPr lang="en-US" sz="2100" dirty="0" smtClean="0"/>
              <a:t>due to numeric error, just extrapolate from nearest points on the boundary;</a:t>
            </a:r>
          </a:p>
          <a:p>
            <a:pPr lvl="1"/>
            <a:r>
              <a:rPr lang="en-US" sz="2100" dirty="0" smtClean="0"/>
              <a:t>due to water flowing in from outside, …</a:t>
            </a:r>
            <a:endParaRPr lang="en-US" sz="2100" dirty="0"/>
          </a:p>
        </p:txBody>
      </p:sp>
      <p:grpSp>
        <p:nvGrpSpPr>
          <p:cNvPr id="4" name="Group 3"/>
          <p:cNvGrpSpPr/>
          <p:nvPr/>
        </p:nvGrpSpPr>
        <p:grpSpPr>
          <a:xfrm>
            <a:off x="4572001" y="1524001"/>
            <a:ext cx="3429000" cy="3352800"/>
            <a:chOff x="2430651" y="1895961"/>
            <a:chExt cx="4648200" cy="4428639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2430651" y="2743200"/>
              <a:ext cx="46482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430651" y="4648200"/>
              <a:ext cx="45720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3352800" y="1905000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 flipV="1">
              <a:off x="5334000" y="1905000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2430651" y="3657600"/>
              <a:ext cx="46482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2430651" y="5562600"/>
              <a:ext cx="45720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4343400" y="1895961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 flipV="1">
              <a:off x="6248400" y="1905000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Oval 32"/>
          <p:cNvSpPr>
            <a:spLocks noChangeArrowheads="1"/>
          </p:cNvSpPr>
          <p:nvPr/>
        </p:nvSpPr>
        <p:spPr bwMode="auto">
          <a:xfrm>
            <a:off x="6629400" y="2072898"/>
            <a:ext cx="152400" cy="152400"/>
          </a:xfrm>
          <a:prstGeom prst="ellipse">
            <a:avLst/>
          </a:prstGeom>
          <a:solidFill>
            <a:srgbClr val="FF000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5432156" y="2169763"/>
            <a:ext cx="1278610" cy="1775841"/>
          </a:xfrm>
          <a:custGeom>
            <a:avLst/>
            <a:gdLst>
              <a:gd name="connsiteX0" fmla="*/ 1278610 w 1278610"/>
              <a:gd name="connsiteY0" fmla="*/ 0 h 1775841"/>
              <a:gd name="connsiteX1" fmla="*/ 1247613 w 1278610"/>
              <a:gd name="connsiteY1" fmla="*/ 23247 h 1775841"/>
              <a:gd name="connsiteX2" fmla="*/ 1193369 w 1278610"/>
              <a:gd name="connsiteY2" fmla="*/ 46495 h 1775841"/>
              <a:gd name="connsiteX3" fmla="*/ 1177871 w 1278610"/>
              <a:gd name="connsiteY3" fmla="*/ 69742 h 1775841"/>
              <a:gd name="connsiteX4" fmla="*/ 1154624 w 1278610"/>
              <a:gd name="connsiteY4" fmla="*/ 92990 h 1775841"/>
              <a:gd name="connsiteX5" fmla="*/ 1108129 w 1278610"/>
              <a:gd name="connsiteY5" fmla="*/ 123986 h 1775841"/>
              <a:gd name="connsiteX6" fmla="*/ 1038386 w 1278610"/>
              <a:gd name="connsiteY6" fmla="*/ 185979 h 1775841"/>
              <a:gd name="connsiteX7" fmla="*/ 991891 w 1278610"/>
              <a:gd name="connsiteY7" fmla="*/ 216976 h 1775841"/>
              <a:gd name="connsiteX8" fmla="*/ 968644 w 1278610"/>
              <a:gd name="connsiteY8" fmla="*/ 224725 h 1775841"/>
              <a:gd name="connsiteX9" fmla="*/ 929898 w 1278610"/>
              <a:gd name="connsiteY9" fmla="*/ 263471 h 1775841"/>
              <a:gd name="connsiteX10" fmla="*/ 898902 w 1278610"/>
              <a:gd name="connsiteY10" fmla="*/ 302217 h 1775841"/>
              <a:gd name="connsiteX11" fmla="*/ 844658 w 1278610"/>
              <a:gd name="connsiteY11" fmla="*/ 371959 h 1775841"/>
              <a:gd name="connsiteX12" fmla="*/ 821410 w 1278610"/>
              <a:gd name="connsiteY12" fmla="*/ 387457 h 1775841"/>
              <a:gd name="connsiteX13" fmla="*/ 782664 w 1278610"/>
              <a:gd name="connsiteY13" fmla="*/ 441701 h 1775841"/>
              <a:gd name="connsiteX14" fmla="*/ 767166 w 1278610"/>
              <a:gd name="connsiteY14" fmla="*/ 472698 h 1775841"/>
              <a:gd name="connsiteX15" fmla="*/ 728420 w 1278610"/>
              <a:gd name="connsiteY15" fmla="*/ 511444 h 1775841"/>
              <a:gd name="connsiteX16" fmla="*/ 697424 w 1278610"/>
              <a:gd name="connsiteY16" fmla="*/ 557939 h 1775841"/>
              <a:gd name="connsiteX17" fmla="*/ 681925 w 1278610"/>
              <a:gd name="connsiteY17" fmla="*/ 581186 h 1775841"/>
              <a:gd name="connsiteX18" fmla="*/ 666427 w 1278610"/>
              <a:gd name="connsiteY18" fmla="*/ 635430 h 1775841"/>
              <a:gd name="connsiteX19" fmla="*/ 658678 w 1278610"/>
              <a:gd name="connsiteY19" fmla="*/ 681925 h 1775841"/>
              <a:gd name="connsiteX20" fmla="*/ 666427 w 1278610"/>
              <a:gd name="connsiteY20" fmla="*/ 705173 h 1775841"/>
              <a:gd name="connsiteX21" fmla="*/ 689675 w 1278610"/>
              <a:gd name="connsiteY21" fmla="*/ 767166 h 1775841"/>
              <a:gd name="connsiteX22" fmla="*/ 712922 w 1278610"/>
              <a:gd name="connsiteY22" fmla="*/ 790413 h 1775841"/>
              <a:gd name="connsiteX23" fmla="*/ 728420 w 1278610"/>
              <a:gd name="connsiteY23" fmla="*/ 836908 h 1775841"/>
              <a:gd name="connsiteX24" fmla="*/ 736169 w 1278610"/>
              <a:gd name="connsiteY24" fmla="*/ 860156 h 1775841"/>
              <a:gd name="connsiteX25" fmla="*/ 728420 w 1278610"/>
              <a:gd name="connsiteY25" fmla="*/ 922149 h 1775841"/>
              <a:gd name="connsiteX26" fmla="*/ 712922 w 1278610"/>
              <a:gd name="connsiteY26" fmla="*/ 953145 h 1775841"/>
              <a:gd name="connsiteX27" fmla="*/ 705173 w 1278610"/>
              <a:gd name="connsiteY27" fmla="*/ 976393 h 1775841"/>
              <a:gd name="connsiteX28" fmla="*/ 650929 w 1278610"/>
              <a:gd name="connsiteY28" fmla="*/ 1069383 h 1775841"/>
              <a:gd name="connsiteX29" fmla="*/ 643180 w 1278610"/>
              <a:gd name="connsiteY29" fmla="*/ 1092630 h 1775841"/>
              <a:gd name="connsiteX30" fmla="*/ 627681 w 1278610"/>
              <a:gd name="connsiteY30" fmla="*/ 1123627 h 1775841"/>
              <a:gd name="connsiteX31" fmla="*/ 619932 w 1278610"/>
              <a:gd name="connsiteY31" fmla="*/ 1146874 h 1775841"/>
              <a:gd name="connsiteX32" fmla="*/ 604434 w 1278610"/>
              <a:gd name="connsiteY32" fmla="*/ 1162373 h 1775841"/>
              <a:gd name="connsiteX33" fmla="*/ 581186 w 1278610"/>
              <a:gd name="connsiteY33" fmla="*/ 1208868 h 1775841"/>
              <a:gd name="connsiteX34" fmla="*/ 550190 w 1278610"/>
              <a:gd name="connsiteY34" fmla="*/ 1224366 h 1775841"/>
              <a:gd name="connsiteX35" fmla="*/ 534691 w 1278610"/>
              <a:gd name="connsiteY35" fmla="*/ 1247613 h 1775841"/>
              <a:gd name="connsiteX36" fmla="*/ 480447 w 1278610"/>
              <a:gd name="connsiteY36" fmla="*/ 1270861 h 1775841"/>
              <a:gd name="connsiteX37" fmla="*/ 441702 w 1278610"/>
              <a:gd name="connsiteY37" fmla="*/ 1301857 h 1775841"/>
              <a:gd name="connsiteX38" fmla="*/ 426203 w 1278610"/>
              <a:gd name="connsiteY38" fmla="*/ 1317356 h 1775841"/>
              <a:gd name="connsiteX39" fmla="*/ 402956 w 1278610"/>
              <a:gd name="connsiteY39" fmla="*/ 1325105 h 1775841"/>
              <a:gd name="connsiteX40" fmla="*/ 371959 w 1278610"/>
              <a:gd name="connsiteY40" fmla="*/ 1348352 h 1775841"/>
              <a:gd name="connsiteX41" fmla="*/ 302217 w 1278610"/>
              <a:gd name="connsiteY41" fmla="*/ 1363851 h 1775841"/>
              <a:gd name="connsiteX42" fmla="*/ 271220 w 1278610"/>
              <a:gd name="connsiteY42" fmla="*/ 1379349 h 1775841"/>
              <a:gd name="connsiteX43" fmla="*/ 185980 w 1278610"/>
              <a:gd name="connsiteY43" fmla="*/ 1402596 h 1775841"/>
              <a:gd name="connsiteX44" fmla="*/ 154983 w 1278610"/>
              <a:gd name="connsiteY44" fmla="*/ 1418095 h 1775841"/>
              <a:gd name="connsiteX45" fmla="*/ 131736 w 1278610"/>
              <a:gd name="connsiteY45" fmla="*/ 1449091 h 1775841"/>
              <a:gd name="connsiteX46" fmla="*/ 116237 w 1278610"/>
              <a:gd name="connsiteY46" fmla="*/ 1472339 h 1775841"/>
              <a:gd name="connsiteX47" fmla="*/ 92990 w 1278610"/>
              <a:gd name="connsiteY47" fmla="*/ 1487837 h 1775841"/>
              <a:gd name="connsiteX48" fmla="*/ 61993 w 1278610"/>
              <a:gd name="connsiteY48" fmla="*/ 1557579 h 1775841"/>
              <a:gd name="connsiteX49" fmla="*/ 46495 w 1278610"/>
              <a:gd name="connsiteY49" fmla="*/ 1580827 h 1775841"/>
              <a:gd name="connsiteX50" fmla="*/ 30997 w 1278610"/>
              <a:gd name="connsiteY50" fmla="*/ 1627322 h 1775841"/>
              <a:gd name="connsiteX51" fmla="*/ 23247 w 1278610"/>
              <a:gd name="connsiteY51" fmla="*/ 1766806 h 1775841"/>
              <a:gd name="connsiteX52" fmla="*/ 0 w 1278610"/>
              <a:gd name="connsiteY52" fmla="*/ 1751308 h 1775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78610" h="1775841">
                <a:moveTo>
                  <a:pt x="1278610" y="0"/>
                </a:moveTo>
                <a:cubicBezTo>
                  <a:pt x="1268278" y="7749"/>
                  <a:pt x="1258951" y="17063"/>
                  <a:pt x="1247613" y="23247"/>
                </a:cubicBezTo>
                <a:cubicBezTo>
                  <a:pt x="1230343" y="32667"/>
                  <a:pt x="1209737" y="35583"/>
                  <a:pt x="1193369" y="46495"/>
                </a:cubicBezTo>
                <a:cubicBezTo>
                  <a:pt x="1185620" y="51661"/>
                  <a:pt x="1183833" y="62587"/>
                  <a:pt x="1177871" y="69742"/>
                </a:cubicBezTo>
                <a:cubicBezTo>
                  <a:pt x="1170855" y="78161"/>
                  <a:pt x="1163274" y="86262"/>
                  <a:pt x="1154624" y="92990"/>
                </a:cubicBezTo>
                <a:cubicBezTo>
                  <a:pt x="1139921" y="104426"/>
                  <a:pt x="1121300" y="110815"/>
                  <a:pt x="1108129" y="123986"/>
                </a:cubicBezTo>
                <a:cubicBezTo>
                  <a:pt x="1077250" y="154865"/>
                  <a:pt x="1075170" y="159227"/>
                  <a:pt x="1038386" y="185979"/>
                </a:cubicBezTo>
                <a:cubicBezTo>
                  <a:pt x="1023322" y="196935"/>
                  <a:pt x="1009562" y="211086"/>
                  <a:pt x="991891" y="216976"/>
                </a:cubicBezTo>
                <a:lnTo>
                  <a:pt x="968644" y="224725"/>
                </a:lnTo>
                <a:cubicBezTo>
                  <a:pt x="955729" y="237640"/>
                  <a:pt x="935674" y="246143"/>
                  <a:pt x="929898" y="263471"/>
                </a:cubicBezTo>
                <a:cubicBezTo>
                  <a:pt x="919204" y="295553"/>
                  <a:pt x="928945" y="282187"/>
                  <a:pt x="898902" y="302217"/>
                </a:cubicBezTo>
                <a:cubicBezTo>
                  <a:pt x="877303" y="334615"/>
                  <a:pt x="871971" y="349199"/>
                  <a:pt x="844658" y="371959"/>
                </a:cubicBezTo>
                <a:cubicBezTo>
                  <a:pt x="837503" y="377921"/>
                  <a:pt x="829159" y="382291"/>
                  <a:pt x="821410" y="387457"/>
                </a:cubicBezTo>
                <a:cubicBezTo>
                  <a:pt x="811441" y="400750"/>
                  <a:pt x="791723" y="425848"/>
                  <a:pt x="782664" y="441701"/>
                </a:cubicBezTo>
                <a:cubicBezTo>
                  <a:pt x="776933" y="451731"/>
                  <a:pt x="774258" y="463580"/>
                  <a:pt x="767166" y="472698"/>
                </a:cubicBezTo>
                <a:cubicBezTo>
                  <a:pt x="755952" y="487116"/>
                  <a:pt x="738551" y="496246"/>
                  <a:pt x="728420" y="511444"/>
                </a:cubicBezTo>
                <a:lnTo>
                  <a:pt x="697424" y="557939"/>
                </a:lnTo>
                <a:lnTo>
                  <a:pt x="681925" y="581186"/>
                </a:lnTo>
                <a:cubicBezTo>
                  <a:pt x="674540" y="603341"/>
                  <a:pt x="671292" y="611107"/>
                  <a:pt x="666427" y="635430"/>
                </a:cubicBezTo>
                <a:cubicBezTo>
                  <a:pt x="663346" y="650837"/>
                  <a:pt x="661261" y="666427"/>
                  <a:pt x="658678" y="681925"/>
                </a:cubicBezTo>
                <a:cubicBezTo>
                  <a:pt x="661261" y="689674"/>
                  <a:pt x="664183" y="697319"/>
                  <a:pt x="666427" y="705173"/>
                </a:cubicBezTo>
                <a:cubicBezTo>
                  <a:pt x="674153" y="732215"/>
                  <a:pt x="672477" y="743089"/>
                  <a:pt x="689675" y="767166"/>
                </a:cubicBezTo>
                <a:cubicBezTo>
                  <a:pt x="696045" y="776083"/>
                  <a:pt x="705173" y="782664"/>
                  <a:pt x="712922" y="790413"/>
                </a:cubicBezTo>
                <a:lnTo>
                  <a:pt x="728420" y="836908"/>
                </a:lnTo>
                <a:lnTo>
                  <a:pt x="736169" y="860156"/>
                </a:lnTo>
                <a:cubicBezTo>
                  <a:pt x="733586" y="880820"/>
                  <a:pt x="733471" y="901946"/>
                  <a:pt x="728420" y="922149"/>
                </a:cubicBezTo>
                <a:cubicBezTo>
                  <a:pt x="725618" y="933356"/>
                  <a:pt x="717472" y="942527"/>
                  <a:pt x="712922" y="953145"/>
                </a:cubicBezTo>
                <a:cubicBezTo>
                  <a:pt x="709704" y="960653"/>
                  <a:pt x="709084" y="969222"/>
                  <a:pt x="705173" y="976393"/>
                </a:cubicBezTo>
                <a:cubicBezTo>
                  <a:pt x="676481" y="1028995"/>
                  <a:pt x="669656" y="1025686"/>
                  <a:pt x="650929" y="1069383"/>
                </a:cubicBezTo>
                <a:cubicBezTo>
                  <a:pt x="647711" y="1076891"/>
                  <a:pt x="646398" y="1085122"/>
                  <a:pt x="643180" y="1092630"/>
                </a:cubicBezTo>
                <a:cubicBezTo>
                  <a:pt x="638629" y="1103248"/>
                  <a:pt x="632232" y="1113009"/>
                  <a:pt x="627681" y="1123627"/>
                </a:cubicBezTo>
                <a:cubicBezTo>
                  <a:pt x="624463" y="1131135"/>
                  <a:pt x="624134" y="1139870"/>
                  <a:pt x="619932" y="1146874"/>
                </a:cubicBezTo>
                <a:cubicBezTo>
                  <a:pt x="616173" y="1153139"/>
                  <a:pt x="608306" y="1156177"/>
                  <a:pt x="604434" y="1162373"/>
                </a:cubicBezTo>
                <a:cubicBezTo>
                  <a:pt x="595250" y="1177067"/>
                  <a:pt x="592596" y="1195828"/>
                  <a:pt x="581186" y="1208868"/>
                </a:cubicBezTo>
                <a:cubicBezTo>
                  <a:pt x="573579" y="1217561"/>
                  <a:pt x="560522" y="1219200"/>
                  <a:pt x="550190" y="1224366"/>
                </a:cubicBezTo>
                <a:cubicBezTo>
                  <a:pt x="545024" y="1232115"/>
                  <a:pt x="541277" y="1241027"/>
                  <a:pt x="534691" y="1247613"/>
                </a:cubicBezTo>
                <a:cubicBezTo>
                  <a:pt x="516851" y="1265453"/>
                  <a:pt x="504163" y="1264932"/>
                  <a:pt x="480447" y="1270861"/>
                </a:cubicBezTo>
                <a:cubicBezTo>
                  <a:pt x="467532" y="1281193"/>
                  <a:pt x="454260" y="1291093"/>
                  <a:pt x="441702" y="1301857"/>
                </a:cubicBezTo>
                <a:cubicBezTo>
                  <a:pt x="436155" y="1306612"/>
                  <a:pt x="432468" y="1313597"/>
                  <a:pt x="426203" y="1317356"/>
                </a:cubicBezTo>
                <a:cubicBezTo>
                  <a:pt x="419199" y="1321559"/>
                  <a:pt x="410705" y="1322522"/>
                  <a:pt x="402956" y="1325105"/>
                </a:cubicBezTo>
                <a:cubicBezTo>
                  <a:pt x="392624" y="1332854"/>
                  <a:pt x="383511" y="1342576"/>
                  <a:pt x="371959" y="1348352"/>
                </a:cubicBezTo>
                <a:cubicBezTo>
                  <a:pt x="364666" y="1351999"/>
                  <a:pt x="306289" y="1363036"/>
                  <a:pt x="302217" y="1363851"/>
                </a:cubicBezTo>
                <a:cubicBezTo>
                  <a:pt x="291885" y="1369017"/>
                  <a:pt x="282179" y="1375696"/>
                  <a:pt x="271220" y="1379349"/>
                </a:cubicBezTo>
                <a:cubicBezTo>
                  <a:pt x="253447" y="1385273"/>
                  <a:pt x="209438" y="1392542"/>
                  <a:pt x="185980" y="1402596"/>
                </a:cubicBezTo>
                <a:cubicBezTo>
                  <a:pt x="175362" y="1407147"/>
                  <a:pt x="165315" y="1412929"/>
                  <a:pt x="154983" y="1418095"/>
                </a:cubicBezTo>
                <a:cubicBezTo>
                  <a:pt x="147234" y="1428427"/>
                  <a:pt x="139243" y="1438582"/>
                  <a:pt x="131736" y="1449091"/>
                </a:cubicBezTo>
                <a:cubicBezTo>
                  <a:pt x="126323" y="1456670"/>
                  <a:pt x="122823" y="1465753"/>
                  <a:pt x="116237" y="1472339"/>
                </a:cubicBezTo>
                <a:cubicBezTo>
                  <a:pt x="109652" y="1478924"/>
                  <a:pt x="100739" y="1482671"/>
                  <a:pt x="92990" y="1487837"/>
                </a:cubicBezTo>
                <a:cubicBezTo>
                  <a:pt x="57917" y="1540443"/>
                  <a:pt x="98875" y="1474592"/>
                  <a:pt x="61993" y="1557579"/>
                </a:cubicBezTo>
                <a:cubicBezTo>
                  <a:pt x="58211" y="1566090"/>
                  <a:pt x="50277" y="1572316"/>
                  <a:pt x="46495" y="1580827"/>
                </a:cubicBezTo>
                <a:cubicBezTo>
                  <a:pt x="39860" y="1595756"/>
                  <a:pt x="30997" y="1627322"/>
                  <a:pt x="30997" y="1627322"/>
                </a:cubicBezTo>
                <a:cubicBezTo>
                  <a:pt x="28414" y="1673817"/>
                  <a:pt x="34541" y="1721630"/>
                  <a:pt x="23247" y="1766806"/>
                </a:cubicBezTo>
                <a:cubicBezTo>
                  <a:pt x="20988" y="1775841"/>
                  <a:pt x="0" y="1751308"/>
                  <a:pt x="0" y="1751308"/>
                </a:cubicBezTo>
              </a:path>
            </a:pathLst>
          </a:custGeom>
          <a:ln w="3492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32"/>
          <p:cNvSpPr>
            <a:spLocks noChangeArrowheads="1"/>
          </p:cNvSpPr>
          <p:nvPr/>
        </p:nvSpPr>
        <p:spPr bwMode="auto">
          <a:xfrm>
            <a:off x="5386953" y="3810000"/>
            <a:ext cx="152400" cy="152400"/>
          </a:xfrm>
          <a:prstGeom prst="ellipse">
            <a:avLst/>
          </a:prstGeom>
          <a:solidFill>
            <a:srgbClr val="00B050"/>
          </a:solidFill>
          <a:ln w="12700">
            <a:solidFill>
              <a:srgbClr val="00B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32"/>
          <p:cNvSpPr>
            <a:spLocks noChangeArrowheads="1"/>
          </p:cNvSpPr>
          <p:nvPr/>
        </p:nvSpPr>
        <p:spPr bwMode="auto">
          <a:xfrm>
            <a:off x="5181600" y="3528447"/>
            <a:ext cx="152400" cy="1524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32"/>
          <p:cNvSpPr>
            <a:spLocks noChangeArrowheads="1"/>
          </p:cNvSpPr>
          <p:nvPr/>
        </p:nvSpPr>
        <p:spPr bwMode="auto">
          <a:xfrm>
            <a:off x="5898396" y="3543945"/>
            <a:ext cx="152400" cy="152400"/>
          </a:xfrm>
          <a:prstGeom prst="ellipse">
            <a:avLst/>
          </a:prstGeom>
          <a:solidFill>
            <a:srgbClr val="92D050"/>
          </a:solidFill>
          <a:ln w="12700">
            <a:noFill/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781800" y="1752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7102" y="3724761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q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72000" y="1554996"/>
            <a:ext cx="3429000" cy="2057400"/>
          </a:xfrm>
          <a:prstGeom prst="rect">
            <a:avLst/>
          </a:prstGeom>
          <a:solidFill>
            <a:srgbClr val="0070C0">
              <a:alpha val="1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9929" y="1242447"/>
            <a:ext cx="7772400" cy="4937760"/>
          </a:xfrm>
        </p:spPr>
        <p:txBody>
          <a:bodyPr/>
          <a:lstStyle/>
          <a:p>
            <a:r>
              <a:rPr lang="en-US" dirty="0" smtClean="0"/>
              <a:t>Interpolation cause smoothed velocity field. Small vortices will be phased out.</a:t>
            </a:r>
          </a:p>
          <a:p>
            <a:endParaRPr lang="en-US" dirty="0" smtClean="0"/>
          </a:p>
          <a:p>
            <a:r>
              <a:rPr lang="en-US" dirty="0" smtClean="0"/>
              <a:t>It equals to simulate a fluid with viscosity.</a:t>
            </a:r>
          </a:p>
          <a:p>
            <a:endParaRPr lang="en-US" dirty="0" smtClean="0"/>
          </a:p>
          <a:p>
            <a:r>
              <a:rPr lang="en-US" dirty="0" smtClean="0"/>
              <a:t>Will be covered by the following lecture.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828800"/>
            <a:ext cx="53340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STEP II: Add Body Forces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quarter" idx="1"/>
          </p:nvPr>
        </p:nvSpPr>
        <p:spPr>
          <a:xfrm>
            <a:off x="2951133" y="3395415"/>
            <a:ext cx="457200" cy="303276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sz="800" dirty="0" smtClean="0"/>
          </a:p>
          <a:p>
            <a:endParaRPr lang="en-US" sz="800" dirty="0" smtClean="0"/>
          </a:p>
          <a:p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800" dirty="0" smtClean="0"/>
              <a:t>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3431580" y="3314055"/>
            <a:ext cx="3426420" cy="2118102"/>
            <a:chOff x="3431580" y="3314055"/>
            <a:chExt cx="3426420" cy="2118102"/>
          </a:xfrm>
        </p:grpSpPr>
        <p:grpSp>
          <p:nvGrpSpPr>
            <p:cNvPr id="21" name="Group 12"/>
            <p:cNvGrpSpPr/>
            <p:nvPr/>
          </p:nvGrpSpPr>
          <p:grpSpPr>
            <a:xfrm>
              <a:off x="3438039" y="3314055"/>
              <a:ext cx="1828800" cy="1318647"/>
              <a:chOff x="3438039" y="3314055"/>
              <a:chExt cx="1828800" cy="1318647"/>
            </a:xfrm>
          </p:grpSpPr>
          <p:pic>
            <p:nvPicPr>
              <p:cNvPr id="25" name="Picture 7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75235" y="4099302"/>
                <a:ext cx="818906" cy="533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6" name="Group 25"/>
              <p:cNvGrpSpPr/>
              <p:nvPr/>
            </p:nvGrpSpPr>
            <p:grpSpPr>
              <a:xfrm>
                <a:off x="3438039" y="3314055"/>
                <a:ext cx="1828800" cy="533400"/>
                <a:chOff x="3438039" y="3314055"/>
                <a:chExt cx="1828800" cy="533400"/>
              </a:xfrm>
            </p:grpSpPr>
            <p:pic>
              <p:nvPicPr>
                <p:cNvPr id="27" name="Picture 8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38039" y="3314055"/>
                  <a:ext cx="1356411" cy="5334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9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870698" y="3489057"/>
                  <a:ext cx="396141" cy="2047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22" name="Group 11"/>
            <p:cNvGrpSpPr/>
            <p:nvPr/>
          </p:nvGrpSpPr>
          <p:grpSpPr>
            <a:xfrm>
              <a:off x="3431580" y="4822557"/>
              <a:ext cx="3426420" cy="609600"/>
              <a:chOff x="3431580" y="4822557"/>
              <a:chExt cx="3426420" cy="609600"/>
            </a:xfrm>
          </p:grpSpPr>
          <p:pic>
            <p:nvPicPr>
              <p:cNvPr id="23" name="Picture 1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431580" y="4822557"/>
                <a:ext cx="1644036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4" name="Picture 1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257800" y="4991745"/>
                <a:ext cx="1600200" cy="248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9" name="Rectangle 28"/>
          <p:cNvSpPr/>
          <p:nvPr/>
        </p:nvSpPr>
        <p:spPr>
          <a:xfrm>
            <a:off x="2934345" y="3962400"/>
            <a:ext cx="4380855" cy="76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6096000" y="3352800"/>
            <a:ext cx="725618" cy="504362"/>
            <a:chOff x="3810000" y="3352800"/>
            <a:chExt cx="950782" cy="610222"/>
          </a:xfrm>
        </p:grpSpPr>
        <p:pic>
          <p:nvPicPr>
            <p:cNvPr id="31" name="Picture 10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810000" y="3352800"/>
              <a:ext cx="457200" cy="610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" name="Picture 1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342110" y="3550404"/>
              <a:ext cx="418672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3" name="TextBox 32"/>
          <p:cNvSpPr txBox="1"/>
          <p:nvPr/>
        </p:nvSpPr>
        <p:spPr>
          <a:xfrm>
            <a:off x="5478651" y="340575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Integrating Body Forces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Supper Easy!!! </a:t>
            </a:r>
          </a:p>
          <a:p>
            <a:r>
              <a:rPr lang="en-US" dirty="0" smtClean="0"/>
              <a:t>Just add the new term at each grid point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2819400"/>
          <a:ext cx="35052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2" name="Equation" r:id="rId3" imgW="1130040" imgH="228600" progId="Equation.3">
                  <p:embed/>
                </p:oleObj>
              </mc:Choice>
              <mc:Fallback>
                <p:oleObj name="Equation" r:id="rId3" imgW="11300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819400"/>
                        <a:ext cx="35052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Splitting the </a:t>
            </a:r>
            <a:r>
              <a:rPr lang="en-US" dirty="0" err="1" smtClean="0"/>
              <a:t>Navier</a:t>
            </a:r>
            <a:r>
              <a:rPr lang="en-US" dirty="0" smtClean="0"/>
              <a:t>-Stokes Equation</a:t>
            </a:r>
          </a:p>
          <a:p>
            <a:r>
              <a:rPr lang="en-US" dirty="0" smtClean="0"/>
              <a:t>MAC Grid, a staggered grid</a:t>
            </a:r>
          </a:p>
          <a:p>
            <a:r>
              <a:rPr lang="en-US" dirty="0" smtClean="0"/>
              <a:t>Algorithms details</a:t>
            </a:r>
          </a:p>
          <a:p>
            <a:pPr lvl="1"/>
            <a:r>
              <a:rPr lang="en-US" dirty="0" smtClean="0"/>
              <a:t>Advection</a:t>
            </a:r>
          </a:p>
          <a:p>
            <a:pPr lvl="1"/>
            <a:r>
              <a:rPr lang="en-US" dirty="0" smtClean="0"/>
              <a:t>Add body forces</a:t>
            </a:r>
          </a:p>
          <a:p>
            <a:pPr lvl="1"/>
            <a:r>
              <a:rPr lang="en-US" dirty="0" smtClean="0"/>
              <a:t>Make water incompressible</a:t>
            </a:r>
          </a:p>
          <a:p>
            <a:r>
              <a:rPr lang="en-US" dirty="0" smtClean="0"/>
              <a:t>From velocity field to water surface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905000"/>
            <a:ext cx="73152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III: Making Fluid Incompressible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2951133" y="3395415"/>
            <a:ext cx="457200" cy="303276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sz="800" dirty="0" smtClean="0"/>
          </a:p>
          <a:p>
            <a:endParaRPr lang="en-US" sz="800" dirty="0" smtClean="0"/>
          </a:p>
          <a:p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800" dirty="0" smtClean="0"/>
              <a:t>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431580" y="3314055"/>
            <a:ext cx="3426420" cy="2118102"/>
            <a:chOff x="3431580" y="3314055"/>
            <a:chExt cx="3426420" cy="2118102"/>
          </a:xfrm>
        </p:grpSpPr>
        <p:grpSp>
          <p:nvGrpSpPr>
            <p:cNvPr id="6" name="Group 12"/>
            <p:cNvGrpSpPr/>
            <p:nvPr/>
          </p:nvGrpSpPr>
          <p:grpSpPr>
            <a:xfrm>
              <a:off x="3438039" y="3314055"/>
              <a:ext cx="1828800" cy="1318647"/>
              <a:chOff x="3438039" y="3314055"/>
              <a:chExt cx="1828800" cy="1318647"/>
            </a:xfrm>
          </p:grpSpPr>
          <p:pic>
            <p:nvPicPr>
              <p:cNvPr id="10" name="Picture 7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75235" y="4099302"/>
                <a:ext cx="818906" cy="533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11" name="Group 25"/>
              <p:cNvGrpSpPr/>
              <p:nvPr/>
            </p:nvGrpSpPr>
            <p:grpSpPr>
              <a:xfrm>
                <a:off x="3438039" y="3314055"/>
                <a:ext cx="1828800" cy="533400"/>
                <a:chOff x="3438039" y="3314055"/>
                <a:chExt cx="1828800" cy="533400"/>
              </a:xfrm>
            </p:grpSpPr>
            <p:pic>
              <p:nvPicPr>
                <p:cNvPr id="12" name="Picture 8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438039" y="3314055"/>
                  <a:ext cx="1356411" cy="5334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" name="Picture 9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870698" y="3489057"/>
                  <a:ext cx="396141" cy="20470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7" name="Group 11"/>
            <p:cNvGrpSpPr/>
            <p:nvPr/>
          </p:nvGrpSpPr>
          <p:grpSpPr>
            <a:xfrm>
              <a:off x="3431580" y="4822557"/>
              <a:ext cx="3426420" cy="609600"/>
              <a:chOff x="3431580" y="4822557"/>
              <a:chExt cx="3426420" cy="609600"/>
            </a:xfrm>
          </p:grpSpPr>
          <p:pic>
            <p:nvPicPr>
              <p:cNvPr id="8" name="Picture 11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3431580" y="4822557"/>
                <a:ext cx="1644036" cy="609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" name="Picture 1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257800" y="4991745"/>
                <a:ext cx="1600200" cy="2484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" name="Rectangle 13"/>
          <p:cNvSpPr/>
          <p:nvPr/>
        </p:nvSpPr>
        <p:spPr>
          <a:xfrm>
            <a:off x="2934345" y="4755396"/>
            <a:ext cx="4380855" cy="762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6096000" y="3352800"/>
            <a:ext cx="725618" cy="504362"/>
            <a:chOff x="3810000" y="3352800"/>
            <a:chExt cx="950782" cy="610222"/>
          </a:xfrm>
        </p:grpSpPr>
        <p:pic>
          <p:nvPicPr>
            <p:cNvPr id="16" name="Picture 10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810000" y="3352800"/>
              <a:ext cx="457200" cy="610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10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342110" y="3550404"/>
              <a:ext cx="418672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8" name="TextBox 17"/>
          <p:cNvSpPr txBox="1"/>
          <p:nvPr/>
        </p:nvSpPr>
        <p:spPr>
          <a:xfrm>
            <a:off x="5478651" y="3405753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Continuous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Space is continuous, but still assume the time space is discrete. Update the velocity,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make it incompressible, the divergence should be zero.</a:t>
            </a:r>
          </a:p>
          <a:p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Solve Laplace Equation to get p, then substitute p into update equation. (Right now, let’s leave out boundary conditions, and assume the water is boundless.)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152400"/>
            <a:ext cx="164403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29961" y="861447"/>
            <a:ext cx="1600200" cy="24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43200" y="2057400"/>
          <a:ext cx="2057400" cy="740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0" name="Equation" r:id="rId5" imgW="1091880" imgH="419040" progId="Equation.3">
                  <p:embed/>
                </p:oleObj>
              </mc:Choice>
              <mc:Fallback>
                <p:oleObj name="Equation" r:id="rId5" imgW="10918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057400"/>
                        <a:ext cx="2057400" cy="7406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2819400" y="3429000"/>
          <a:ext cx="2057400" cy="671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" name="Equation" r:id="rId7" imgW="1206360" imgH="419040" progId="Equation.3">
                  <p:embed/>
                </p:oleObj>
              </mc:Choice>
              <mc:Fallback>
                <p:oleObj name="Equation" r:id="rId7" imgW="1206360" imgH="419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429000"/>
                        <a:ext cx="2057400" cy="6714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2743200" y="4114800"/>
          <a:ext cx="2133600" cy="668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Equation" r:id="rId9" imgW="1257120" imgH="419040" progId="Equation.3">
                  <p:embed/>
                </p:oleObj>
              </mc:Choice>
              <mc:Fallback>
                <p:oleObj name="Equation" r:id="rId9" imgW="125712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114800"/>
                        <a:ext cx="2133600" cy="6684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334000" y="4267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Laplace Equation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Discrete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90600"/>
          </a:xfrm>
        </p:spPr>
        <p:txBody>
          <a:bodyPr/>
          <a:lstStyle/>
          <a:p>
            <a:r>
              <a:rPr lang="en-US" dirty="0" smtClean="0"/>
              <a:t>For clarity, </a:t>
            </a:r>
            <a:r>
              <a:rPr lang="en-US" dirty="0" err="1" smtClean="0"/>
              <a:t>discretize</a:t>
            </a:r>
            <a:r>
              <a:rPr lang="en-US" dirty="0" smtClean="0"/>
              <a:t> the pressure equation and the divergence constraint instead.</a:t>
            </a:r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152400"/>
            <a:ext cx="164403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29961" y="861447"/>
            <a:ext cx="1600200" cy="24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67545" y="2301498"/>
          <a:ext cx="1905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5" imgW="1091880" imgH="419040" progId="Equation.3">
                  <p:embed/>
                </p:oleObj>
              </mc:Choice>
              <mc:Fallback>
                <p:oleObj name="Equation" r:id="rId5" imgW="10918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7545" y="2301498"/>
                        <a:ext cx="1905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38200" y="2438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discretize</a:t>
            </a:r>
            <a:endParaRPr lang="en-US" dirty="0"/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8345" y="3200400"/>
            <a:ext cx="3810000" cy="151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876800" y="2362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discretize</a:t>
            </a:r>
            <a:endParaRPr lang="en-US" dirty="0"/>
          </a:p>
        </p:txBody>
      </p:sp>
      <p:grpSp>
        <p:nvGrpSpPr>
          <p:cNvPr id="7" name="Group 16"/>
          <p:cNvGrpSpPr/>
          <p:nvPr/>
        </p:nvGrpSpPr>
        <p:grpSpPr>
          <a:xfrm>
            <a:off x="5921643" y="2369949"/>
            <a:ext cx="2114950" cy="389091"/>
            <a:chOff x="6248400" y="2438400"/>
            <a:chExt cx="2114950" cy="389091"/>
          </a:xfrm>
        </p:grpSpPr>
        <p:graphicFrame>
          <p:nvGraphicFramePr>
            <p:cNvPr id="29702" name="Object 6"/>
            <p:cNvGraphicFramePr>
              <a:graphicFrameLocks noChangeAspect="1"/>
            </p:cNvGraphicFramePr>
            <p:nvPr/>
          </p:nvGraphicFramePr>
          <p:xfrm>
            <a:off x="8031997" y="2514601"/>
            <a:ext cx="331353" cy="2285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26" name="Equation" r:id="rId8" imgW="241200" imgH="177480" progId="Equation.3">
                    <p:embed/>
                  </p:oleObj>
                </mc:Choice>
                <mc:Fallback>
                  <p:oleObj name="Equation" r:id="rId8" imgW="241200" imgH="1774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31997" y="2514601"/>
                          <a:ext cx="331353" cy="2285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9704" name="Picture 8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6248400" y="2438400"/>
              <a:ext cx="1752600" cy="389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8" name="Group 21"/>
          <p:cNvGrpSpPr/>
          <p:nvPr/>
        </p:nvGrpSpPr>
        <p:grpSpPr>
          <a:xfrm>
            <a:off x="5105400" y="3200400"/>
            <a:ext cx="2901883" cy="1373646"/>
            <a:chOff x="5105400" y="3200400"/>
            <a:chExt cx="2901883" cy="1373646"/>
          </a:xfrm>
        </p:grpSpPr>
        <p:pic>
          <p:nvPicPr>
            <p:cNvPr id="29706" name="Picture 10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105400" y="3200400"/>
              <a:ext cx="2901883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07" name="Picture 11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6096000" y="3673098"/>
              <a:ext cx="1905000" cy="395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08" name="Picture 12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6172200" y="4188420"/>
              <a:ext cx="1676400" cy="385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419600" y="4898858"/>
            <a:ext cx="2743200" cy="211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/>
          <p:nvPr/>
        </p:nvSpPr>
        <p:spPr>
          <a:xfrm>
            <a:off x="4648200" y="2209800"/>
            <a:ext cx="76200" cy="2667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33400" y="2209800"/>
            <a:ext cx="7696200" cy="83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3048000"/>
            <a:ext cx="7696200" cy="1828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Discrete Version</a:t>
            </a:r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152400"/>
            <a:ext cx="164403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29961" y="861447"/>
            <a:ext cx="1600200" cy="24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8" name="Group 27"/>
          <p:cNvGrpSpPr/>
          <p:nvPr/>
        </p:nvGrpSpPr>
        <p:grpSpPr>
          <a:xfrm>
            <a:off x="533400" y="1295400"/>
            <a:ext cx="7696200" cy="2667000"/>
            <a:chOff x="533400" y="2209800"/>
            <a:chExt cx="7696200" cy="2667000"/>
          </a:xfrm>
        </p:grpSpPr>
        <p:graphicFrame>
          <p:nvGraphicFramePr>
            <p:cNvPr id="6" name="Object 5"/>
            <p:cNvGraphicFramePr>
              <a:graphicFrameLocks noChangeAspect="1"/>
            </p:cNvGraphicFramePr>
            <p:nvPr/>
          </p:nvGraphicFramePr>
          <p:xfrm>
            <a:off x="1867545" y="2301498"/>
            <a:ext cx="1905000" cy="685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12" name="Equation" r:id="rId5" imgW="1091880" imgH="419040" progId="Equation.3">
                    <p:embed/>
                  </p:oleObj>
                </mc:Choice>
                <mc:Fallback>
                  <p:oleObj name="Equation" r:id="rId5" imgW="1091880" imgH="4190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67545" y="2301498"/>
                          <a:ext cx="1905000" cy="685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838200" y="24384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discretize</a:t>
              </a:r>
              <a:endParaRPr lang="en-US" dirty="0"/>
            </a:p>
          </p:txBody>
        </p:sp>
        <p:pic>
          <p:nvPicPr>
            <p:cNvPr id="29701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48345" y="3200400"/>
              <a:ext cx="3810000" cy="15136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4876800" y="23622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discretize</a:t>
              </a:r>
              <a:endParaRPr lang="en-US" dirty="0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921643" y="2369949"/>
              <a:ext cx="2114950" cy="389091"/>
              <a:chOff x="6248400" y="2438400"/>
              <a:chExt cx="2114950" cy="389091"/>
            </a:xfrm>
          </p:grpSpPr>
          <p:graphicFrame>
            <p:nvGraphicFramePr>
              <p:cNvPr id="29702" name="Object 6"/>
              <p:cNvGraphicFramePr>
                <a:graphicFrameLocks noChangeAspect="1"/>
              </p:cNvGraphicFramePr>
              <p:nvPr/>
            </p:nvGraphicFramePr>
            <p:xfrm>
              <a:off x="8031997" y="2514601"/>
              <a:ext cx="331353" cy="2285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9713" name="Equation" r:id="rId8" imgW="241200" imgH="177480" progId="Equation.3">
                      <p:embed/>
                    </p:oleObj>
                  </mc:Choice>
                  <mc:Fallback>
                    <p:oleObj name="Equation" r:id="rId8" imgW="241200" imgH="17748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8031997" y="2514601"/>
                            <a:ext cx="331353" cy="2285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pic>
            <p:nvPicPr>
              <p:cNvPr id="29704" name="Picture 8"/>
              <p:cNvPicPr>
                <a:picLocks noChangeAspect="1" noChangeArrowheads="1"/>
              </p:cNvPicPr>
              <p:nvPr/>
            </p:nvPicPr>
            <p:blipFill>
              <a:blip r:embed="rId10" cstate="print"/>
              <a:srcRect/>
              <a:stretch>
                <a:fillRect/>
              </a:stretch>
            </p:blipFill>
            <p:spPr bwMode="auto">
              <a:xfrm>
                <a:off x="6248400" y="2438400"/>
                <a:ext cx="1752600" cy="389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2" name="Group 21"/>
            <p:cNvGrpSpPr/>
            <p:nvPr/>
          </p:nvGrpSpPr>
          <p:grpSpPr>
            <a:xfrm>
              <a:off x="5105400" y="3200400"/>
              <a:ext cx="2901883" cy="1373646"/>
              <a:chOff x="5105400" y="3200400"/>
              <a:chExt cx="2901883" cy="1373646"/>
            </a:xfrm>
          </p:grpSpPr>
          <p:pic>
            <p:nvPicPr>
              <p:cNvPr id="29706" name="Picture 10"/>
              <p:cNvPicPr>
                <a:picLocks noChangeAspect="1" noChangeArrowheads="1"/>
              </p:cNvPicPr>
              <p:nvPr/>
            </p:nvPicPr>
            <p:blipFill>
              <a:blip r:embed="rId11" cstate="print"/>
              <a:srcRect/>
              <a:stretch>
                <a:fillRect/>
              </a:stretch>
            </p:blipFill>
            <p:spPr bwMode="auto">
              <a:xfrm>
                <a:off x="5105400" y="3200400"/>
                <a:ext cx="2901883" cy="381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07" name="Picture 11"/>
              <p:cNvPicPr>
                <a:picLocks noChangeAspect="1" noChangeArrowheads="1"/>
              </p:cNvPicPr>
              <p:nvPr/>
            </p:nvPicPr>
            <p:blipFill>
              <a:blip r:embed="rId12" cstate="print"/>
              <a:srcRect/>
              <a:stretch>
                <a:fillRect/>
              </a:stretch>
            </p:blipFill>
            <p:spPr bwMode="auto">
              <a:xfrm>
                <a:off x="6096000" y="3673098"/>
                <a:ext cx="1905000" cy="3957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9708" name="Picture 12"/>
              <p:cNvPicPr>
                <a:picLocks noChangeAspect="1" noChangeArrowheads="1"/>
              </p:cNvPicPr>
              <p:nvPr/>
            </p:nvPicPr>
            <p:blipFill>
              <a:blip r:embed="rId13" cstate="print"/>
              <a:srcRect/>
              <a:stretch>
                <a:fillRect/>
              </a:stretch>
            </p:blipFill>
            <p:spPr bwMode="auto">
              <a:xfrm>
                <a:off x="6172200" y="4188420"/>
                <a:ext cx="1676400" cy="3856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4" name="Rectangle 23"/>
            <p:cNvSpPr/>
            <p:nvPr/>
          </p:nvSpPr>
          <p:spPr>
            <a:xfrm>
              <a:off x="4648200" y="2209800"/>
              <a:ext cx="76200" cy="2667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33400" y="2209800"/>
              <a:ext cx="7696200" cy="838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33400" y="3048000"/>
              <a:ext cx="7696200" cy="1828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9709" name="Picture 1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09600" y="4343400"/>
            <a:ext cx="7162800" cy="1008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9710" name="Object 14"/>
          <p:cNvGraphicFramePr>
            <a:graphicFrameLocks noChangeAspect="1"/>
          </p:cNvGraphicFramePr>
          <p:nvPr/>
        </p:nvGraphicFramePr>
        <p:xfrm>
          <a:off x="3116451" y="5494149"/>
          <a:ext cx="1905000" cy="596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Equation" r:id="rId15" imgW="1257120" imgH="419040" progId="Equation.3">
                  <p:embed/>
                </p:oleObj>
              </mc:Choice>
              <mc:Fallback>
                <p:oleObj name="Equation" r:id="rId15" imgW="1257120" imgH="419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451" y="5494149"/>
                        <a:ext cx="1905000" cy="5968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Down Arrow 30"/>
          <p:cNvSpPr/>
          <p:nvPr/>
        </p:nvSpPr>
        <p:spPr>
          <a:xfrm>
            <a:off x="3886200" y="40386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061856" y="3990816"/>
            <a:ext cx="3329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Substitute left equations into the right one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Them In Matrix-Vector Form</a:t>
            </a:r>
            <a:endParaRPr lang="en-US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906290"/>
            <a:ext cx="5715000" cy="804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ontent Placeholder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381000" y="3276600"/>
          <a:ext cx="5410200" cy="3262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Equation" r:id="rId4" imgW="4927320" imgH="2971800" progId="Equation.3">
                  <p:embed/>
                </p:oleObj>
              </mc:Choice>
              <mc:Fallback>
                <p:oleObj name="Equation" r:id="rId4" imgW="4927320" imgH="2971800" progId="Equation.3">
                  <p:embed/>
                  <p:pic>
                    <p:nvPicPr>
                      <p:cNvPr id="0" name="Content Placeholder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76600"/>
                        <a:ext cx="5410200" cy="32621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477000" y="1295400"/>
            <a:ext cx="2514600" cy="2209800"/>
            <a:chOff x="2430651" y="1895961"/>
            <a:chExt cx="4648200" cy="4428639"/>
          </a:xfrm>
        </p:grpSpPr>
        <p:sp>
          <p:nvSpPr>
            <p:cNvPr id="7" name="Line 4"/>
            <p:cNvSpPr>
              <a:spLocks noChangeShapeType="1"/>
            </p:cNvSpPr>
            <p:nvPr/>
          </p:nvSpPr>
          <p:spPr bwMode="auto">
            <a:xfrm>
              <a:off x="2430651" y="2743200"/>
              <a:ext cx="46482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30651" y="4648200"/>
              <a:ext cx="45720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 flipV="1">
              <a:off x="3352800" y="1905000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5334000" y="1905000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4"/>
            <p:cNvSpPr>
              <a:spLocks noChangeShapeType="1"/>
            </p:cNvSpPr>
            <p:nvPr/>
          </p:nvSpPr>
          <p:spPr bwMode="auto">
            <a:xfrm>
              <a:off x="2430651" y="3657600"/>
              <a:ext cx="46482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2430651" y="5562600"/>
              <a:ext cx="4572000" cy="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 flipV="1">
              <a:off x="4343400" y="1895961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9"/>
            <p:cNvSpPr>
              <a:spLocks noChangeShapeType="1"/>
            </p:cNvSpPr>
            <p:nvPr/>
          </p:nvSpPr>
          <p:spPr bwMode="auto">
            <a:xfrm flipV="1">
              <a:off x="6248400" y="1905000"/>
              <a:ext cx="0" cy="4419600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7543800" y="2286000"/>
            <a:ext cx="533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i,j,k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97050" y="2728992"/>
            <a:ext cx="6027549" cy="700008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Represent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 of all the cells as a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linear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vector. Write all the linear equations into a matrix-vector form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04800" y="1225659"/>
            <a:ext cx="6019800" cy="6858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Each cell has such a </a:t>
            </a:r>
            <a:r>
              <a:rPr lang="en-US" sz="2000" dirty="0" smtClean="0"/>
              <a:t>linear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equation</a:t>
            </a:r>
            <a:r>
              <a:rPr lang="en-US" sz="2000" dirty="0" smtClean="0"/>
              <a:t>, combining them together we could get p at each cell.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934200" y="3581400"/>
          <a:ext cx="10858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6" imgW="482400" imgH="203040" progId="Equation.3">
                  <p:embed/>
                </p:oleObj>
              </mc:Choice>
              <mc:Fallback>
                <p:oleObj name="Equation" r:id="rId6" imgW="4824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3581400"/>
                        <a:ext cx="108585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Content Placeholder 2"/>
          <p:cNvSpPr txBox="1">
            <a:spLocks/>
          </p:cNvSpPr>
          <p:nvPr/>
        </p:nvSpPr>
        <p:spPr>
          <a:xfrm>
            <a:off x="5715000" y="3962400"/>
            <a:ext cx="3429000" cy="2514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is a huge matrix.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a </a:t>
            </a:r>
            <a:r>
              <a:rPr kumimoji="0" lang="en-U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NxNxN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grid, A is a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xN</a:t>
            </a:r>
            <a:r>
              <a:rPr kumimoji="0" lang="en-US" sz="20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matrix. 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sz="2000" dirty="0" smtClean="0"/>
              <a:t>100x100x100 grid results in a matrix with 10</a:t>
            </a:r>
            <a:r>
              <a:rPr lang="en-US" sz="2000" baseline="30000" dirty="0" smtClean="0"/>
              <a:t>12 </a:t>
            </a:r>
            <a:r>
              <a:rPr lang="en-US" sz="2000" dirty="0" smtClean="0"/>
              <a:t>elements.</a:t>
            </a:r>
            <a:endParaRPr lang="en-US" sz="2000" baseline="30000" dirty="0" smtClean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is sparse.</a:t>
            </a:r>
            <a:endParaRPr kumimoji="0" lang="en-US" sz="2000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38400"/>
            <a:ext cx="8229600" cy="371856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At cell(</a:t>
            </a:r>
            <a:r>
              <a:rPr lang="en-US" sz="2000" dirty="0" err="1" smtClean="0"/>
              <a:t>i,j,k</a:t>
            </a:r>
            <a:r>
              <a:rPr lang="en-US" sz="2000" dirty="0" smtClean="0"/>
              <a:t>), the pressures from its 6 neighboring cells are needed. What if the its neighboring cell is not Fluid?</a:t>
            </a:r>
          </a:p>
          <a:p>
            <a:r>
              <a:rPr lang="en-US" sz="2000" dirty="0" smtClean="0"/>
              <a:t>At boundary cells, some modifications on the linear equation are needed.</a:t>
            </a:r>
          </a:p>
          <a:p>
            <a:r>
              <a:rPr lang="en-US" sz="2000" dirty="0" smtClean="0"/>
              <a:t>Each cell is either Fluid, Solid, or Empty. Since water is moving, thus the property of a cell may change (From a Empty to Fluid, or opposite) during simulating.</a:t>
            </a:r>
          </a:p>
          <a:p>
            <a:endParaRPr lang="en-US" sz="2400" dirty="0"/>
          </a:p>
        </p:txBody>
      </p:sp>
      <p:grpSp>
        <p:nvGrpSpPr>
          <p:cNvPr id="3" name="Group 4"/>
          <p:cNvGrpSpPr/>
          <p:nvPr/>
        </p:nvGrpSpPr>
        <p:grpSpPr>
          <a:xfrm>
            <a:off x="2819400" y="4343400"/>
            <a:ext cx="3733800" cy="1828800"/>
            <a:chOff x="1371600" y="2895600"/>
            <a:chExt cx="6400800" cy="3200400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371600" y="2895600"/>
              <a:ext cx="1066800" cy="10668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S</a:t>
              </a:r>
              <a:endParaRPr lang="en-US" dirty="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371600" y="3962400"/>
              <a:ext cx="1066800" cy="10668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371600" y="5029200"/>
              <a:ext cx="1066800" cy="10668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S</a:t>
              </a:r>
              <a:endParaRPr lang="en-US" dirty="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438400" y="2895600"/>
              <a:ext cx="1066800" cy="1066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E</a:t>
              </a:r>
              <a:endParaRPr lang="en-US" dirty="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2438400" y="3962400"/>
              <a:ext cx="1066800" cy="10668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S</a:t>
              </a:r>
              <a:endParaRPr lang="en-US" sz="2800" dirty="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438400" y="5029200"/>
              <a:ext cx="1066800" cy="10668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S</a:t>
              </a:r>
            </a:p>
          </p:txBody>
        </p: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5638800" y="2895600"/>
              <a:ext cx="1066800" cy="1066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6705600" y="2895600"/>
              <a:ext cx="1066800" cy="1066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21"/>
            <p:cNvSpPr>
              <a:spLocks noChangeArrowheads="1"/>
            </p:cNvSpPr>
            <p:nvPr/>
          </p:nvSpPr>
          <p:spPr bwMode="auto">
            <a:xfrm>
              <a:off x="6705600" y="5029200"/>
              <a:ext cx="1066800" cy="1066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600" dirty="0"/>
                <a:t>F</a:t>
              </a:r>
              <a:endParaRPr lang="en-US" dirty="0"/>
            </a:p>
          </p:txBody>
        </p:sp>
        <p:sp>
          <p:nvSpPr>
            <p:cNvPr id="15" name="Rectangle 35"/>
            <p:cNvSpPr>
              <a:spLocks noChangeArrowheads="1"/>
            </p:cNvSpPr>
            <p:nvPr/>
          </p:nvSpPr>
          <p:spPr bwMode="auto">
            <a:xfrm>
              <a:off x="3505200" y="5029200"/>
              <a:ext cx="1066800" cy="10668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S</a:t>
              </a:r>
              <a:endParaRPr lang="en-US" dirty="0"/>
            </a:p>
          </p:txBody>
        </p:sp>
        <p:sp>
          <p:nvSpPr>
            <p:cNvPr id="16" name="Rectangle 36"/>
            <p:cNvSpPr>
              <a:spLocks noChangeArrowheads="1"/>
            </p:cNvSpPr>
            <p:nvPr/>
          </p:nvSpPr>
          <p:spPr bwMode="auto">
            <a:xfrm>
              <a:off x="4572000" y="5029200"/>
              <a:ext cx="1066800" cy="1066800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S</a:t>
              </a:r>
              <a:endParaRPr lang="en-US" dirty="0"/>
            </a:p>
          </p:txBody>
        </p:sp>
        <p:sp>
          <p:nvSpPr>
            <p:cNvPr id="17" name="Rectangle 40"/>
            <p:cNvSpPr>
              <a:spLocks noChangeArrowheads="1"/>
            </p:cNvSpPr>
            <p:nvPr/>
          </p:nvSpPr>
          <p:spPr bwMode="auto">
            <a:xfrm>
              <a:off x="5638800" y="2895600"/>
              <a:ext cx="1066800" cy="1066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E</a:t>
              </a:r>
              <a:endParaRPr lang="en-US" dirty="0"/>
            </a:p>
          </p:txBody>
        </p:sp>
        <p:sp>
          <p:nvSpPr>
            <p:cNvPr id="18" name="Rectangle 41"/>
            <p:cNvSpPr>
              <a:spLocks noChangeArrowheads="1"/>
            </p:cNvSpPr>
            <p:nvPr/>
          </p:nvSpPr>
          <p:spPr bwMode="auto">
            <a:xfrm>
              <a:off x="6705600" y="2895600"/>
              <a:ext cx="1066800" cy="1066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200" dirty="0"/>
                <a:t>E</a:t>
              </a:r>
              <a:endParaRPr lang="en-US" dirty="0"/>
            </a:p>
          </p:txBody>
        </p:sp>
        <p:sp>
          <p:nvSpPr>
            <p:cNvPr id="19" name="Rectangle 42"/>
            <p:cNvSpPr>
              <a:spLocks noChangeArrowheads="1"/>
            </p:cNvSpPr>
            <p:nvPr/>
          </p:nvSpPr>
          <p:spPr bwMode="auto">
            <a:xfrm>
              <a:off x="5638800" y="5029200"/>
              <a:ext cx="1066800" cy="1066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600" dirty="0"/>
                <a:t>F</a:t>
              </a:r>
              <a:endParaRPr lang="en-US" dirty="0"/>
            </a:p>
          </p:txBody>
        </p:sp>
        <p:sp>
          <p:nvSpPr>
            <p:cNvPr id="20" name="Rectangle 43"/>
            <p:cNvSpPr>
              <a:spLocks noChangeArrowheads="1"/>
            </p:cNvSpPr>
            <p:nvPr/>
          </p:nvSpPr>
          <p:spPr bwMode="auto">
            <a:xfrm>
              <a:off x="6705600" y="3962400"/>
              <a:ext cx="1066800" cy="1066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600" dirty="0"/>
                <a:t>F</a:t>
              </a:r>
              <a:endParaRPr lang="en-US" dirty="0"/>
            </a:p>
          </p:txBody>
        </p:sp>
        <p:sp>
          <p:nvSpPr>
            <p:cNvPr id="21" name="Rectangle 44"/>
            <p:cNvSpPr>
              <a:spLocks noChangeArrowheads="1"/>
            </p:cNvSpPr>
            <p:nvPr/>
          </p:nvSpPr>
          <p:spPr bwMode="auto">
            <a:xfrm>
              <a:off x="5638800" y="3962400"/>
              <a:ext cx="1066800" cy="1066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600" dirty="0"/>
                <a:t>F</a:t>
              </a:r>
              <a:endParaRPr lang="en-US" dirty="0"/>
            </a:p>
          </p:txBody>
        </p:sp>
        <p:sp>
          <p:nvSpPr>
            <p:cNvPr id="22" name="Rectangle 45"/>
            <p:cNvSpPr>
              <a:spLocks noChangeArrowheads="1"/>
            </p:cNvSpPr>
            <p:nvPr/>
          </p:nvSpPr>
          <p:spPr bwMode="auto">
            <a:xfrm>
              <a:off x="4572000" y="3962400"/>
              <a:ext cx="1066800" cy="1066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600" dirty="0"/>
                <a:t>F</a:t>
              </a:r>
              <a:endParaRPr lang="en-US" dirty="0"/>
            </a:p>
          </p:txBody>
        </p:sp>
        <p:sp>
          <p:nvSpPr>
            <p:cNvPr id="23" name="Rectangle 46"/>
            <p:cNvSpPr>
              <a:spLocks noChangeArrowheads="1"/>
            </p:cNvSpPr>
            <p:nvPr/>
          </p:nvSpPr>
          <p:spPr bwMode="auto">
            <a:xfrm>
              <a:off x="4572000" y="2895600"/>
              <a:ext cx="1066800" cy="1066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600"/>
                <a:t>F</a:t>
              </a:r>
              <a:endParaRPr lang="en-US"/>
            </a:p>
          </p:txBody>
        </p:sp>
        <p:sp>
          <p:nvSpPr>
            <p:cNvPr id="24" name="Rectangle 47"/>
            <p:cNvSpPr>
              <a:spLocks noChangeArrowheads="1"/>
            </p:cNvSpPr>
            <p:nvPr/>
          </p:nvSpPr>
          <p:spPr bwMode="auto">
            <a:xfrm>
              <a:off x="3505200" y="3962400"/>
              <a:ext cx="1066800" cy="1066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600" dirty="0"/>
                <a:t>F</a:t>
              </a:r>
              <a:endParaRPr lang="en-US" dirty="0"/>
            </a:p>
          </p:txBody>
        </p:sp>
        <p:sp>
          <p:nvSpPr>
            <p:cNvPr id="25" name="Rectangle 48"/>
            <p:cNvSpPr>
              <a:spLocks noChangeArrowheads="1"/>
            </p:cNvSpPr>
            <p:nvPr/>
          </p:nvSpPr>
          <p:spPr bwMode="auto">
            <a:xfrm>
              <a:off x="3505200" y="2895600"/>
              <a:ext cx="1066800" cy="10668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lang="en-US" sz="3600" dirty="0"/>
                <a:t>F</a:t>
              </a:r>
              <a:endParaRPr lang="en-US" dirty="0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auto">
            <a:xfrm>
              <a:off x="3276600" y="2946400"/>
              <a:ext cx="4495800" cy="1422400"/>
            </a:xfrm>
            <a:custGeom>
              <a:avLst/>
              <a:gdLst>
                <a:gd name="T0" fmla="*/ 2832 w 2832"/>
                <a:gd name="T1" fmla="*/ 496 h 896"/>
                <a:gd name="T2" fmla="*/ 2544 w 2832"/>
                <a:gd name="T3" fmla="*/ 688 h 896"/>
                <a:gd name="T4" fmla="*/ 2160 w 2832"/>
                <a:gd name="T5" fmla="*/ 784 h 896"/>
                <a:gd name="T6" fmla="*/ 1680 w 2832"/>
                <a:gd name="T7" fmla="*/ 736 h 896"/>
                <a:gd name="T8" fmla="*/ 1584 w 2832"/>
                <a:gd name="T9" fmla="*/ 544 h 896"/>
                <a:gd name="T10" fmla="*/ 1296 w 2832"/>
                <a:gd name="T11" fmla="*/ 160 h 896"/>
                <a:gd name="T12" fmla="*/ 960 w 2832"/>
                <a:gd name="T13" fmla="*/ 64 h 896"/>
                <a:gd name="T14" fmla="*/ 480 w 2832"/>
                <a:gd name="T15" fmla="*/ 16 h 896"/>
                <a:gd name="T16" fmla="*/ 96 w 2832"/>
                <a:gd name="T17" fmla="*/ 160 h 896"/>
                <a:gd name="T18" fmla="*/ 96 w 2832"/>
                <a:gd name="T19" fmla="*/ 352 h 896"/>
                <a:gd name="T20" fmla="*/ 192 w 2832"/>
                <a:gd name="T21" fmla="*/ 496 h 896"/>
                <a:gd name="T22" fmla="*/ 96 w 2832"/>
                <a:gd name="T23" fmla="*/ 832 h 896"/>
                <a:gd name="T24" fmla="*/ 0 w 2832"/>
                <a:gd name="T25" fmla="*/ 880 h 8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832"/>
                <a:gd name="T40" fmla="*/ 0 h 896"/>
                <a:gd name="T41" fmla="*/ 2832 w 2832"/>
                <a:gd name="T42" fmla="*/ 896 h 8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832" h="896">
                  <a:moveTo>
                    <a:pt x="2832" y="496"/>
                  </a:moveTo>
                  <a:cubicBezTo>
                    <a:pt x="2744" y="568"/>
                    <a:pt x="2656" y="640"/>
                    <a:pt x="2544" y="688"/>
                  </a:cubicBezTo>
                  <a:cubicBezTo>
                    <a:pt x="2432" y="736"/>
                    <a:pt x="2304" y="776"/>
                    <a:pt x="2160" y="784"/>
                  </a:cubicBezTo>
                  <a:cubicBezTo>
                    <a:pt x="2016" y="792"/>
                    <a:pt x="1776" y="776"/>
                    <a:pt x="1680" y="736"/>
                  </a:cubicBezTo>
                  <a:cubicBezTo>
                    <a:pt x="1584" y="696"/>
                    <a:pt x="1648" y="640"/>
                    <a:pt x="1584" y="544"/>
                  </a:cubicBezTo>
                  <a:cubicBezTo>
                    <a:pt x="1520" y="448"/>
                    <a:pt x="1400" y="240"/>
                    <a:pt x="1296" y="160"/>
                  </a:cubicBezTo>
                  <a:cubicBezTo>
                    <a:pt x="1192" y="80"/>
                    <a:pt x="1096" y="88"/>
                    <a:pt x="960" y="64"/>
                  </a:cubicBezTo>
                  <a:cubicBezTo>
                    <a:pt x="824" y="40"/>
                    <a:pt x="624" y="0"/>
                    <a:pt x="480" y="16"/>
                  </a:cubicBezTo>
                  <a:cubicBezTo>
                    <a:pt x="336" y="32"/>
                    <a:pt x="160" y="104"/>
                    <a:pt x="96" y="160"/>
                  </a:cubicBezTo>
                  <a:cubicBezTo>
                    <a:pt x="32" y="216"/>
                    <a:pt x="80" y="296"/>
                    <a:pt x="96" y="352"/>
                  </a:cubicBezTo>
                  <a:cubicBezTo>
                    <a:pt x="112" y="408"/>
                    <a:pt x="192" y="416"/>
                    <a:pt x="192" y="496"/>
                  </a:cubicBezTo>
                  <a:cubicBezTo>
                    <a:pt x="192" y="576"/>
                    <a:pt x="128" y="768"/>
                    <a:pt x="96" y="832"/>
                  </a:cubicBezTo>
                  <a:cubicBezTo>
                    <a:pt x="64" y="896"/>
                    <a:pt x="32" y="888"/>
                    <a:pt x="0" y="880"/>
                  </a:cubicBezTo>
                </a:path>
              </a:pathLst>
            </a:custGeom>
            <a:noFill/>
            <a:ln w="57150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auto">
            <a:xfrm>
              <a:off x="1524000" y="2895600"/>
              <a:ext cx="4267200" cy="3200400"/>
            </a:xfrm>
            <a:custGeom>
              <a:avLst/>
              <a:gdLst>
                <a:gd name="T0" fmla="*/ 0 w 2688"/>
                <a:gd name="T1" fmla="*/ 0 h 2016"/>
                <a:gd name="T2" fmla="*/ 240 w 2688"/>
                <a:gd name="T3" fmla="*/ 96 h 2016"/>
                <a:gd name="T4" fmla="*/ 432 w 2688"/>
                <a:gd name="T5" fmla="*/ 336 h 2016"/>
                <a:gd name="T6" fmla="*/ 624 w 2688"/>
                <a:gd name="T7" fmla="*/ 480 h 2016"/>
                <a:gd name="T8" fmla="*/ 768 w 2688"/>
                <a:gd name="T9" fmla="*/ 528 h 2016"/>
                <a:gd name="T10" fmla="*/ 1056 w 2688"/>
                <a:gd name="T11" fmla="*/ 816 h 2016"/>
                <a:gd name="T12" fmla="*/ 1248 w 2688"/>
                <a:gd name="T13" fmla="*/ 1152 h 2016"/>
                <a:gd name="T14" fmla="*/ 1584 w 2688"/>
                <a:gd name="T15" fmla="*/ 1536 h 2016"/>
                <a:gd name="T16" fmla="*/ 2112 w 2688"/>
                <a:gd name="T17" fmla="*/ 1632 h 2016"/>
                <a:gd name="T18" fmla="*/ 2448 w 2688"/>
                <a:gd name="T19" fmla="*/ 1872 h 2016"/>
                <a:gd name="T20" fmla="*/ 2688 w 2688"/>
                <a:gd name="T21" fmla="*/ 2016 h 20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88"/>
                <a:gd name="T34" fmla="*/ 0 h 2016"/>
                <a:gd name="T35" fmla="*/ 2688 w 2688"/>
                <a:gd name="T36" fmla="*/ 2016 h 20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88" h="2016">
                  <a:moveTo>
                    <a:pt x="0" y="0"/>
                  </a:moveTo>
                  <a:cubicBezTo>
                    <a:pt x="84" y="20"/>
                    <a:pt x="168" y="40"/>
                    <a:pt x="240" y="96"/>
                  </a:cubicBezTo>
                  <a:cubicBezTo>
                    <a:pt x="312" y="152"/>
                    <a:pt x="368" y="272"/>
                    <a:pt x="432" y="336"/>
                  </a:cubicBezTo>
                  <a:cubicBezTo>
                    <a:pt x="496" y="400"/>
                    <a:pt x="568" y="448"/>
                    <a:pt x="624" y="480"/>
                  </a:cubicBezTo>
                  <a:cubicBezTo>
                    <a:pt x="680" y="512"/>
                    <a:pt x="696" y="472"/>
                    <a:pt x="768" y="528"/>
                  </a:cubicBezTo>
                  <a:cubicBezTo>
                    <a:pt x="840" y="584"/>
                    <a:pt x="976" y="712"/>
                    <a:pt x="1056" y="816"/>
                  </a:cubicBezTo>
                  <a:cubicBezTo>
                    <a:pt x="1136" y="920"/>
                    <a:pt x="1160" y="1032"/>
                    <a:pt x="1248" y="1152"/>
                  </a:cubicBezTo>
                  <a:cubicBezTo>
                    <a:pt x="1336" y="1272"/>
                    <a:pt x="1440" y="1456"/>
                    <a:pt x="1584" y="1536"/>
                  </a:cubicBezTo>
                  <a:cubicBezTo>
                    <a:pt x="1728" y="1616"/>
                    <a:pt x="1968" y="1576"/>
                    <a:pt x="2112" y="1632"/>
                  </a:cubicBezTo>
                  <a:cubicBezTo>
                    <a:pt x="2256" y="1688"/>
                    <a:pt x="2352" y="1808"/>
                    <a:pt x="2448" y="1872"/>
                  </a:cubicBezTo>
                  <a:cubicBezTo>
                    <a:pt x="2544" y="1936"/>
                    <a:pt x="2640" y="1992"/>
                    <a:pt x="2688" y="2016"/>
                  </a:cubicBez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8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3924" y="1295400"/>
            <a:ext cx="757427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Empty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495800" cy="2743200"/>
          </a:xfrm>
        </p:spPr>
        <p:txBody>
          <a:bodyPr/>
          <a:lstStyle/>
          <a:p>
            <a:r>
              <a:rPr lang="en-US" dirty="0" smtClean="0"/>
              <a:t>Assume the pressure of the Empty Cell is zero</a:t>
            </a:r>
          </a:p>
          <a:p>
            <a:r>
              <a:rPr lang="en-US" dirty="0" smtClean="0"/>
              <a:t>For example, if cell(i+1, j, k) is empty, then the linear equation at cell(</a:t>
            </a:r>
            <a:r>
              <a:rPr lang="en-US" dirty="0" err="1" smtClean="0"/>
              <a:t>i</a:t>
            </a:r>
            <a:r>
              <a:rPr lang="en-US" dirty="0" smtClean="0"/>
              <a:t>, j, k) should be: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315200" y="1676400"/>
            <a:ext cx="10668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 dirty="0" smtClean="0"/>
              <a:t>E</a:t>
            </a:r>
            <a:endParaRPr lang="en-US" sz="28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248400" y="1676400"/>
            <a:ext cx="1066800" cy="1066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600" dirty="0"/>
              <a:t>F</a:t>
            </a:r>
            <a:endParaRPr lang="en-US" dirty="0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419600"/>
            <a:ext cx="757427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654443" y="4488051"/>
            <a:ext cx="609600" cy="228600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48135" y="4267200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28800" y="400114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Cell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5181600" cy="4861560"/>
          </a:xfrm>
        </p:spPr>
        <p:txBody>
          <a:bodyPr/>
          <a:lstStyle/>
          <a:p>
            <a:r>
              <a:rPr lang="en-US" dirty="0" smtClean="0"/>
              <a:t>The assumption</a:t>
            </a:r>
          </a:p>
          <a:p>
            <a:pPr lvl="1"/>
            <a:r>
              <a:rPr lang="en-US" dirty="0" smtClean="0"/>
              <a:t>The water do not penetrate the solid, thus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right neighboring cell (i+1,j,k) of cell(</a:t>
            </a:r>
            <a:r>
              <a:rPr lang="en-US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j,k</a:t>
            </a:r>
            <a:r>
              <a:rPr lang="en-US" dirty="0" smtClean="0"/>
              <a:t>) is Solid,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924800" y="1219200"/>
            <a:ext cx="1066800" cy="1066800"/>
          </a:xfrm>
          <a:prstGeom prst="rect">
            <a:avLst/>
          </a:prstGeom>
          <a:solidFill>
            <a:srgbClr val="FF0000">
              <a:alpha val="49000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 dirty="0"/>
              <a:t>S</a:t>
            </a:r>
            <a:endParaRPr lang="en-US" sz="28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58000" y="1219200"/>
            <a:ext cx="1066800" cy="1066800"/>
          </a:xfrm>
          <a:prstGeom prst="rect">
            <a:avLst/>
          </a:prstGeom>
          <a:solidFill>
            <a:schemeClr val="accent1">
              <a:alpha val="68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600" dirty="0"/>
              <a:t>F</a:t>
            </a:r>
            <a:endParaRPr lang="en-US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614047"/>
            <a:ext cx="1885950" cy="29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>
            <a:stCxn id="5" idx="3"/>
          </p:cNvCxnSpPr>
          <p:nvPr/>
        </p:nvCxnSpPr>
        <p:spPr>
          <a:xfrm flipH="1">
            <a:off x="7543800" y="1752600"/>
            <a:ext cx="381000" cy="1588"/>
          </a:xfrm>
          <a:prstGeom prst="straightConnector1">
            <a:avLst/>
          </a:prstGeom>
          <a:ln w="44450">
            <a:solidFill>
              <a:schemeClr val="tx1">
                <a:lumMod val="95000"/>
                <a:lumOff val="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0" y="1371600"/>
            <a:ext cx="209414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3962400"/>
            <a:ext cx="36566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ight Arrow 11"/>
          <p:cNvSpPr/>
          <p:nvPr/>
        </p:nvSpPr>
        <p:spPr>
          <a:xfrm rot="10800000">
            <a:off x="5181600" y="4061460"/>
            <a:ext cx="533399" cy="2362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5257800"/>
            <a:ext cx="4114800" cy="552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066800" y="4495800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pic>
        <p:nvPicPr>
          <p:cNvPr id="3277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21080" y="4724400"/>
            <a:ext cx="554019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Down Arrow 15"/>
          <p:cNvSpPr/>
          <p:nvPr/>
        </p:nvSpPr>
        <p:spPr>
          <a:xfrm>
            <a:off x="3505200" y="47244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019800" y="3810000"/>
          <a:ext cx="205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6" name="Equation" r:id="rId8" imgW="1091880" imgH="419040" progId="Equation.3">
                  <p:embed/>
                </p:oleObj>
              </mc:Choice>
              <mc:Fallback>
                <p:oleObj name="Equation" r:id="rId8" imgW="1091880" imgH="419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3810000"/>
                        <a:ext cx="2057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666750" y="4953000"/>
            <a:ext cx="1447800" cy="371475"/>
            <a:chOff x="1571625" y="4610100"/>
            <a:chExt cx="1447800" cy="371475"/>
          </a:xfrm>
        </p:grpSpPr>
        <p:sp>
          <p:nvSpPr>
            <p:cNvPr id="18" name="TextBox 17"/>
            <p:cNvSpPr txBox="1"/>
            <p:nvPr/>
          </p:nvSpPr>
          <p:spPr>
            <a:xfrm>
              <a:off x="1571625" y="46101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(                )</a:t>
              </a:r>
              <a:endParaRPr lang="en-US" dirty="0"/>
            </a:p>
          </p:txBody>
        </p:sp>
        <p:pic>
          <p:nvPicPr>
            <p:cNvPr id="54275" name="Picture 3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1752600" y="4648200"/>
              <a:ext cx="1000125" cy="33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 on Laplace Equation</a:t>
            </a:r>
            <a:endParaRPr lang="en-US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4" y="2667000"/>
            <a:ext cx="757427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524000"/>
            <a:ext cx="4114800" cy="552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798324" y="2743200"/>
            <a:ext cx="609600" cy="228600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617724" y="2819400"/>
            <a:ext cx="685800" cy="175260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70124" y="2628900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3924" y="2438400"/>
            <a:ext cx="554019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1112524" y="2727960"/>
            <a:ext cx="152400" cy="175260"/>
          </a:xfrm>
          <a:prstGeom prst="rect">
            <a:avLst/>
          </a:prstGeom>
          <a:solidFill>
            <a:srgbClr val="FF0000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55659" y="2552055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036324" y="2286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874524" y="2743200"/>
            <a:ext cx="4572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 flipV="1">
            <a:off x="1798324" y="2743200"/>
            <a:ext cx="53340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7924800" y="1219200"/>
            <a:ext cx="1066800" cy="1066800"/>
          </a:xfrm>
          <a:prstGeom prst="rect">
            <a:avLst/>
          </a:prstGeom>
          <a:solidFill>
            <a:srgbClr val="FF0000">
              <a:alpha val="49000"/>
            </a:srgb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200" dirty="0"/>
              <a:t>S</a:t>
            </a:r>
            <a:endParaRPr lang="en-US" sz="28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858000" y="1219200"/>
            <a:ext cx="1066800" cy="1066800"/>
          </a:xfrm>
          <a:prstGeom prst="rect">
            <a:avLst/>
          </a:prstGeom>
          <a:solidFill>
            <a:schemeClr val="accent1">
              <a:alpha val="68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lang="en-US" sz="3600" dirty="0"/>
              <a:t>F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7" idx="3"/>
          </p:cNvCxnSpPr>
          <p:nvPr/>
        </p:nvCxnSpPr>
        <p:spPr>
          <a:xfrm flipH="1">
            <a:off x="7543800" y="1752600"/>
            <a:ext cx="381000" cy="1588"/>
          </a:xfrm>
          <a:prstGeom prst="straightConnector1">
            <a:avLst/>
          </a:prstGeom>
          <a:ln w="44450">
            <a:solidFill>
              <a:schemeClr val="tx1">
                <a:lumMod val="95000"/>
                <a:lumOff val="5000"/>
              </a:schemeClr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0" y="1371600"/>
            <a:ext cx="209414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4431" y="3395415"/>
            <a:ext cx="457200" cy="303276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sz="800" dirty="0" smtClean="0"/>
          </a:p>
          <a:p>
            <a:endParaRPr lang="en-US" sz="800" dirty="0" smtClean="0"/>
          </a:p>
          <a:p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800" dirty="0" smtClean="0"/>
              <a:t>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371600"/>
            <a:ext cx="342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531749" y="1424553"/>
            <a:ext cx="990600" cy="76200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19400" y="1424553"/>
            <a:ext cx="762000" cy="76200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95239" y="1424553"/>
            <a:ext cx="365502" cy="76200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62193" y="2391906"/>
          <a:ext cx="6524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5" name="Equation" r:id="rId4" imgW="368280" imgH="215640" progId="Equation.3">
                  <p:embed/>
                </p:oleObj>
              </mc:Choice>
              <mc:Fallback>
                <p:oleObj name="Equation" r:id="rId4" imgW="368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2193" y="2391906"/>
                        <a:ext cx="65246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819400" y="2387600"/>
          <a:ext cx="6762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6" name="Equation" r:id="rId6" imgW="380880" imgH="228600" progId="Equation.3">
                  <p:embed/>
                </p:oleObj>
              </mc:Choice>
              <mc:Fallback>
                <p:oleObj name="Equation" r:id="rId6" imgW="380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387600"/>
                        <a:ext cx="67627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821113" y="2386013"/>
          <a:ext cx="6746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Equation" r:id="rId8" imgW="380880" imgH="215640" progId="Equation.3">
                  <p:embed/>
                </p:oleObj>
              </mc:Choice>
              <mc:Fallback>
                <p:oleObj name="Equation" r:id="rId8" imgW="380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3" y="2386013"/>
                        <a:ext cx="6746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810127" y="2209800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0" y="2233047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50739" y="2217549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00200" y="4114800"/>
            <a:ext cx="81890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22"/>
          <p:cNvGrpSpPr/>
          <p:nvPr/>
        </p:nvGrpSpPr>
        <p:grpSpPr>
          <a:xfrm>
            <a:off x="1676400" y="3352800"/>
            <a:ext cx="725618" cy="504362"/>
            <a:chOff x="3810000" y="3352800"/>
            <a:chExt cx="950782" cy="610222"/>
          </a:xfrm>
        </p:grpSpPr>
        <p:pic>
          <p:nvPicPr>
            <p:cNvPr id="21" name="Picture 10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810000" y="3352800"/>
              <a:ext cx="457200" cy="610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0" name="Picture 10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4342110" y="3550404"/>
              <a:ext cx="418672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5839" y="4822557"/>
            <a:ext cx="164403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66800" y="5638800"/>
            <a:ext cx="1600200" cy="24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2895600" y="3429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Advection/Transportation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048000" y="41910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Body Forces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124200" y="5105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Pressure/</a:t>
            </a:r>
            <a:r>
              <a:rPr lang="en-US" dirty="0" err="1" smtClean="0"/>
              <a:t>Incompressiblity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6172200" y="1447800"/>
            <a:ext cx="2438399" cy="2285999"/>
            <a:chOff x="4572001" y="1524001"/>
            <a:chExt cx="3429000" cy="3352800"/>
          </a:xfrm>
        </p:grpSpPr>
        <p:grpSp>
          <p:nvGrpSpPr>
            <p:cNvPr id="50" name="Group 49"/>
            <p:cNvGrpSpPr/>
            <p:nvPr/>
          </p:nvGrpSpPr>
          <p:grpSpPr>
            <a:xfrm>
              <a:off x="4572001" y="1524001"/>
              <a:ext cx="3429000" cy="3352800"/>
              <a:chOff x="2430651" y="1895961"/>
              <a:chExt cx="4648200" cy="4428639"/>
            </a:xfrm>
          </p:grpSpPr>
          <p:sp>
            <p:nvSpPr>
              <p:cNvPr id="51" name="Line 4"/>
              <p:cNvSpPr>
                <a:spLocks noChangeShapeType="1"/>
              </p:cNvSpPr>
              <p:nvPr/>
            </p:nvSpPr>
            <p:spPr bwMode="auto">
              <a:xfrm>
                <a:off x="2430651" y="2743200"/>
                <a:ext cx="46482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"/>
              <p:cNvSpPr>
                <a:spLocks noChangeShapeType="1"/>
              </p:cNvSpPr>
              <p:nvPr/>
            </p:nvSpPr>
            <p:spPr bwMode="auto">
              <a:xfrm>
                <a:off x="2430651" y="4648200"/>
                <a:ext cx="45720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8"/>
              <p:cNvSpPr>
                <a:spLocks noChangeShapeType="1"/>
              </p:cNvSpPr>
              <p:nvPr/>
            </p:nvSpPr>
            <p:spPr bwMode="auto">
              <a:xfrm flipV="1">
                <a:off x="3352800" y="1905000"/>
                <a:ext cx="0" cy="441960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9"/>
              <p:cNvSpPr>
                <a:spLocks noChangeShapeType="1"/>
              </p:cNvSpPr>
              <p:nvPr/>
            </p:nvSpPr>
            <p:spPr bwMode="auto">
              <a:xfrm flipV="1">
                <a:off x="5334000" y="1905000"/>
                <a:ext cx="0" cy="441960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4"/>
              <p:cNvSpPr>
                <a:spLocks noChangeShapeType="1"/>
              </p:cNvSpPr>
              <p:nvPr/>
            </p:nvSpPr>
            <p:spPr bwMode="auto">
              <a:xfrm>
                <a:off x="2430651" y="3657600"/>
                <a:ext cx="46482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"/>
              <p:cNvSpPr>
                <a:spLocks noChangeShapeType="1"/>
              </p:cNvSpPr>
              <p:nvPr/>
            </p:nvSpPr>
            <p:spPr bwMode="auto">
              <a:xfrm>
                <a:off x="2430651" y="5562600"/>
                <a:ext cx="45720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8"/>
              <p:cNvSpPr>
                <a:spLocks noChangeShapeType="1"/>
              </p:cNvSpPr>
              <p:nvPr/>
            </p:nvSpPr>
            <p:spPr bwMode="auto">
              <a:xfrm flipV="1">
                <a:off x="4343400" y="1895961"/>
                <a:ext cx="0" cy="441960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9"/>
              <p:cNvSpPr>
                <a:spLocks noChangeShapeType="1"/>
              </p:cNvSpPr>
              <p:nvPr/>
            </p:nvSpPr>
            <p:spPr bwMode="auto">
              <a:xfrm flipV="1">
                <a:off x="6248400" y="1905000"/>
                <a:ext cx="0" cy="441960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" name="Oval 32"/>
            <p:cNvSpPr>
              <a:spLocks noChangeArrowheads="1"/>
            </p:cNvSpPr>
            <p:nvPr/>
          </p:nvSpPr>
          <p:spPr bwMode="auto">
            <a:xfrm>
              <a:off x="6629400" y="2072898"/>
              <a:ext cx="152400" cy="152400"/>
            </a:xfrm>
            <a:prstGeom prst="ellipse">
              <a:avLst/>
            </a:prstGeom>
            <a:solidFill>
              <a:srgbClr val="FF0000"/>
            </a:solidFill>
            <a:ln w="12700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5432156" y="2169763"/>
              <a:ext cx="1278610" cy="1775841"/>
            </a:xfrm>
            <a:custGeom>
              <a:avLst/>
              <a:gdLst>
                <a:gd name="connsiteX0" fmla="*/ 1278610 w 1278610"/>
                <a:gd name="connsiteY0" fmla="*/ 0 h 1775841"/>
                <a:gd name="connsiteX1" fmla="*/ 1247613 w 1278610"/>
                <a:gd name="connsiteY1" fmla="*/ 23247 h 1775841"/>
                <a:gd name="connsiteX2" fmla="*/ 1193369 w 1278610"/>
                <a:gd name="connsiteY2" fmla="*/ 46495 h 1775841"/>
                <a:gd name="connsiteX3" fmla="*/ 1177871 w 1278610"/>
                <a:gd name="connsiteY3" fmla="*/ 69742 h 1775841"/>
                <a:gd name="connsiteX4" fmla="*/ 1154624 w 1278610"/>
                <a:gd name="connsiteY4" fmla="*/ 92990 h 1775841"/>
                <a:gd name="connsiteX5" fmla="*/ 1108129 w 1278610"/>
                <a:gd name="connsiteY5" fmla="*/ 123986 h 1775841"/>
                <a:gd name="connsiteX6" fmla="*/ 1038386 w 1278610"/>
                <a:gd name="connsiteY6" fmla="*/ 185979 h 1775841"/>
                <a:gd name="connsiteX7" fmla="*/ 991891 w 1278610"/>
                <a:gd name="connsiteY7" fmla="*/ 216976 h 1775841"/>
                <a:gd name="connsiteX8" fmla="*/ 968644 w 1278610"/>
                <a:gd name="connsiteY8" fmla="*/ 224725 h 1775841"/>
                <a:gd name="connsiteX9" fmla="*/ 929898 w 1278610"/>
                <a:gd name="connsiteY9" fmla="*/ 263471 h 1775841"/>
                <a:gd name="connsiteX10" fmla="*/ 898902 w 1278610"/>
                <a:gd name="connsiteY10" fmla="*/ 302217 h 1775841"/>
                <a:gd name="connsiteX11" fmla="*/ 844658 w 1278610"/>
                <a:gd name="connsiteY11" fmla="*/ 371959 h 1775841"/>
                <a:gd name="connsiteX12" fmla="*/ 821410 w 1278610"/>
                <a:gd name="connsiteY12" fmla="*/ 387457 h 1775841"/>
                <a:gd name="connsiteX13" fmla="*/ 782664 w 1278610"/>
                <a:gd name="connsiteY13" fmla="*/ 441701 h 1775841"/>
                <a:gd name="connsiteX14" fmla="*/ 767166 w 1278610"/>
                <a:gd name="connsiteY14" fmla="*/ 472698 h 1775841"/>
                <a:gd name="connsiteX15" fmla="*/ 728420 w 1278610"/>
                <a:gd name="connsiteY15" fmla="*/ 511444 h 1775841"/>
                <a:gd name="connsiteX16" fmla="*/ 697424 w 1278610"/>
                <a:gd name="connsiteY16" fmla="*/ 557939 h 1775841"/>
                <a:gd name="connsiteX17" fmla="*/ 681925 w 1278610"/>
                <a:gd name="connsiteY17" fmla="*/ 581186 h 1775841"/>
                <a:gd name="connsiteX18" fmla="*/ 666427 w 1278610"/>
                <a:gd name="connsiteY18" fmla="*/ 635430 h 1775841"/>
                <a:gd name="connsiteX19" fmla="*/ 658678 w 1278610"/>
                <a:gd name="connsiteY19" fmla="*/ 681925 h 1775841"/>
                <a:gd name="connsiteX20" fmla="*/ 666427 w 1278610"/>
                <a:gd name="connsiteY20" fmla="*/ 705173 h 1775841"/>
                <a:gd name="connsiteX21" fmla="*/ 689675 w 1278610"/>
                <a:gd name="connsiteY21" fmla="*/ 767166 h 1775841"/>
                <a:gd name="connsiteX22" fmla="*/ 712922 w 1278610"/>
                <a:gd name="connsiteY22" fmla="*/ 790413 h 1775841"/>
                <a:gd name="connsiteX23" fmla="*/ 728420 w 1278610"/>
                <a:gd name="connsiteY23" fmla="*/ 836908 h 1775841"/>
                <a:gd name="connsiteX24" fmla="*/ 736169 w 1278610"/>
                <a:gd name="connsiteY24" fmla="*/ 860156 h 1775841"/>
                <a:gd name="connsiteX25" fmla="*/ 728420 w 1278610"/>
                <a:gd name="connsiteY25" fmla="*/ 922149 h 1775841"/>
                <a:gd name="connsiteX26" fmla="*/ 712922 w 1278610"/>
                <a:gd name="connsiteY26" fmla="*/ 953145 h 1775841"/>
                <a:gd name="connsiteX27" fmla="*/ 705173 w 1278610"/>
                <a:gd name="connsiteY27" fmla="*/ 976393 h 1775841"/>
                <a:gd name="connsiteX28" fmla="*/ 650929 w 1278610"/>
                <a:gd name="connsiteY28" fmla="*/ 1069383 h 1775841"/>
                <a:gd name="connsiteX29" fmla="*/ 643180 w 1278610"/>
                <a:gd name="connsiteY29" fmla="*/ 1092630 h 1775841"/>
                <a:gd name="connsiteX30" fmla="*/ 627681 w 1278610"/>
                <a:gd name="connsiteY30" fmla="*/ 1123627 h 1775841"/>
                <a:gd name="connsiteX31" fmla="*/ 619932 w 1278610"/>
                <a:gd name="connsiteY31" fmla="*/ 1146874 h 1775841"/>
                <a:gd name="connsiteX32" fmla="*/ 604434 w 1278610"/>
                <a:gd name="connsiteY32" fmla="*/ 1162373 h 1775841"/>
                <a:gd name="connsiteX33" fmla="*/ 581186 w 1278610"/>
                <a:gd name="connsiteY33" fmla="*/ 1208868 h 1775841"/>
                <a:gd name="connsiteX34" fmla="*/ 550190 w 1278610"/>
                <a:gd name="connsiteY34" fmla="*/ 1224366 h 1775841"/>
                <a:gd name="connsiteX35" fmla="*/ 534691 w 1278610"/>
                <a:gd name="connsiteY35" fmla="*/ 1247613 h 1775841"/>
                <a:gd name="connsiteX36" fmla="*/ 480447 w 1278610"/>
                <a:gd name="connsiteY36" fmla="*/ 1270861 h 1775841"/>
                <a:gd name="connsiteX37" fmla="*/ 441702 w 1278610"/>
                <a:gd name="connsiteY37" fmla="*/ 1301857 h 1775841"/>
                <a:gd name="connsiteX38" fmla="*/ 426203 w 1278610"/>
                <a:gd name="connsiteY38" fmla="*/ 1317356 h 1775841"/>
                <a:gd name="connsiteX39" fmla="*/ 402956 w 1278610"/>
                <a:gd name="connsiteY39" fmla="*/ 1325105 h 1775841"/>
                <a:gd name="connsiteX40" fmla="*/ 371959 w 1278610"/>
                <a:gd name="connsiteY40" fmla="*/ 1348352 h 1775841"/>
                <a:gd name="connsiteX41" fmla="*/ 302217 w 1278610"/>
                <a:gd name="connsiteY41" fmla="*/ 1363851 h 1775841"/>
                <a:gd name="connsiteX42" fmla="*/ 271220 w 1278610"/>
                <a:gd name="connsiteY42" fmla="*/ 1379349 h 1775841"/>
                <a:gd name="connsiteX43" fmla="*/ 185980 w 1278610"/>
                <a:gd name="connsiteY43" fmla="*/ 1402596 h 1775841"/>
                <a:gd name="connsiteX44" fmla="*/ 154983 w 1278610"/>
                <a:gd name="connsiteY44" fmla="*/ 1418095 h 1775841"/>
                <a:gd name="connsiteX45" fmla="*/ 131736 w 1278610"/>
                <a:gd name="connsiteY45" fmla="*/ 1449091 h 1775841"/>
                <a:gd name="connsiteX46" fmla="*/ 116237 w 1278610"/>
                <a:gd name="connsiteY46" fmla="*/ 1472339 h 1775841"/>
                <a:gd name="connsiteX47" fmla="*/ 92990 w 1278610"/>
                <a:gd name="connsiteY47" fmla="*/ 1487837 h 1775841"/>
                <a:gd name="connsiteX48" fmla="*/ 61993 w 1278610"/>
                <a:gd name="connsiteY48" fmla="*/ 1557579 h 1775841"/>
                <a:gd name="connsiteX49" fmla="*/ 46495 w 1278610"/>
                <a:gd name="connsiteY49" fmla="*/ 1580827 h 1775841"/>
                <a:gd name="connsiteX50" fmla="*/ 30997 w 1278610"/>
                <a:gd name="connsiteY50" fmla="*/ 1627322 h 1775841"/>
                <a:gd name="connsiteX51" fmla="*/ 23247 w 1278610"/>
                <a:gd name="connsiteY51" fmla="*/ 1766806 h 1775841"/>
                <a:gd name="connsiteX52" fmla="*/ 0 w 1278610"/>
                <a:gd name="connsiteY52" fmla="*/ 1751308 h 1775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278610" h="1775841">
                  <a:moveTo>
                    <a:pt x="1278610" y="0"/>
                  </a:moveTo>
                  <a:cubicBezTo>
                    <a:pt x="1268278" y="7749"/>
                    <a:pt x="1258951" y="17063"/>
                    <a:pt x="1247613" y="23247"/>
                  </a:cubicBezTo>
                  <a:cubicBezTo>
                    <a:pt x="1230343" y="32667"/>
                    <a:pt x="1209737" y="35583"/>
                    <a:pt x="1193369" y="46495"/>
                  </a:cubicBezTo>
                  <a:cubicBezTo>
                    <a:pt x="1185620" y="51661"/>
                    <a:pt x="1183833" y="62587"/>
                    <a:pt x="1177871" y="69742"/>
                  </a:cubicBezTo>
                  <a:cubicBezTo>
                    <a:pt x="1170855" y="78161"/>
                    <a:pt x="1163274" y="86262"/>
                    <a:pt x="1154624" y="92990"/>
                  </a:cubicBezTo>
                  <a:cubicBezTo>
                    <a:pt x="1139921" y="104426"/>
                    <a:pt x="1121300" y="110815"/>
                    <a:pt x="1108129" y="123986"/>
                  </a:cubicBezTo>
                  <a:cubicBezTo>
                    <a:pt x="1077250" y="154865"/>
                    <a:pt x="1075170" y="159227"/>
                    <a:pt x="1038386" y="185979"/>
                  </a:cubicBezTo>
                  <a:cubicBezTo>
                    <a:pt x="1023322" y="196935"/>
                    <a:pt x="1009562" y="211086"/>
                    <a:pt x="991891" y="216976"/>
                  </a:cubicBezTo>
                  <a:lnTo>
                    <a:pt x="968644" y="224725"/>
                  </a:lnTo>
                  <a:cubicBezTo>
                    <a:pt x="955729" y="237640"/>
                    <a:pt x="935674" y="246143"/>
                    <a:pt x="929898" y="263471"/>
                  </a:cubicBezTo>
                  <a:cubicBezTo>
                    <a:pt x="919204" y="295553"/>
                    <a:pt x="928945" y="282187"/>
                    <a:pt x="898902" y="302217"/>
                  </a:cubicBezTo>
                  <a:cubicBezTo>
                    <a:pt x="877303" y="334615"/>
                    <a:pt x="871971" y="349199"/>
                    <a:pt x="844658" y="371959"/>
                  </a:cubicBezTo>
                  <a:cubicBezTo>
                    <a:pt x="837503" y="377921"/>
                    <a:pt x="829159" y="382291"/>
                    <a:pt x="821410" y="387457"/>
                  </a:cubicBezTo>
                  <a:cubicBezTo>
                    <a:pt x="811441" y="400750"/>
                    <a:pt x="791723" y="425848"/>
                    <a:pt x="782664" y="441701"/>
                  </a:cubicBezTo>
                  <a:cubicBezTo>
                    <a:pt x="776933" y="451731"/>
                    <a:pt x="774258" y="463580"/>
                    <a:pt x="767166" y="472698"/>
                  </a:cubicBezTo>
                  <a:cubicBezTo>
                    <a:pt x="755952" y="487116"/>
                    <a:pt x="738551" y="496246"/>
                    <a:pt x="728420" y="511444"/>
                  </a:cubicBezTo>
                  <a:lnTo>
                    <a:pt x="697424" y="557939"/>
                  </a:lnTo>
                  <a:lnTo>
                    <a:pt x="681925" y="581186"/>
                  </a:lnTo>
                  <a:cubicBezTo>
                    <a:pt x="674540" y="603341"/>
                    <a:pt x="671292" y="611107"/>
                    <a:pt x="666427" y="635430"/>
                  </a:cubicBezTo>
                  <a:cubicBezTo>
                    <a:pt x="663346" y="650837"/>
                    <a:pt x="661261" y="666427"/>
                    <a:pt x="658678" y="681925"/>
                  </a:cubicBezTo>
                  <a:cubicBezTo>
                    <a:pt x="661261" y="689674"/>
                    <a:pt x="664183" y="697319"/>
                    <a:pt x="666427" y="705173"/>
                  </a:cubicBezTo>
                  <a:cubicBezTo>
                    <a:pt x="674153" y="732215"/>
                    <a:pt x="672477" y="743089"/>
                    <a:pt x="689675" y="767166"/>
                  </a:cubicBezTo>
                  <a:cubicBezTo>
                    <a:pt x="696045" y="776083"/>
                    <a:pt x="705173" y="782664"/>
                    <a:pt x="712922" y="790413"/>
                  </a:cubicBezTo>
                  <a:lnTo>
                    <a:pt x="728420" y="836908"/>
                  </a:lnTo>
                  <a:lnTo>
                    <a:pt x="736169" y="860156"/>
                  </a:lnTo>
                  <a:cubicBezTo>
                    <a:pt x="733586" y="880820"/>
                    <a:pt x="733471" y="901946"/>
                    <a:pt x="728420" y="922149"/>
                  </a:cubicBezTo>
                  <a:cubicBezTo>
                    <a:pt x="725618" y="933356"/>
                    <a:pt x="717472" y="942527"/>
                    <a:pt x="712922" y="953145"/>
                  </a:cubicBezTo>
                  <a:cubicBezTo>
                    <a:pt x="709704" y="960653"/>
                    <a:pt x="709084" y="969222"/>
                    <a:pt x="705173" y="976393"/>
                  </a:cubicBezTo>
                  <a:cubicBezTo>
                    <a:pt x="676481" y="1028995"/>
                    <a:pt x="669656" y="1025686"/>
                    <a:pt x="650929" y="1069383"/>
                  </a:cubicBezTo>
                  <a:cubicBezTo>
                    <a:pt x="647711" y="1076891"/>
                    <a:pt x="646398" y="1085122"/>
                    <a:pt x="643180" y="1092630"/>
                  </a:cubicBezTo>
                  <a:cubicBezTo>
                    <a:pt x="638629" y="1103248"/>
                    <a:pt x="632232" y="1113009"/>
                    <a:pt x="627681" y="1123627"/>
                  </a:cubicBezTo>
                  <a:cubicBezTo>
                    <a:pt x="624463" y="1131135"/>
                    <a:pt x="624134" y="1139870"/>
                    <a:pt x="619932" y="1146874"/>
                  </a:cubicBezTo>
                  <a:cubicBezTo>
                    <a:pt x="616173" y="1153139"/>
                    <a:pt x="608306" y="1156177"/>
                    <a:pt x="604434" y="1162373"/>
                  </a:cubicBezTo>
                  <a:cubicBezTo>
                    <a:pt x="595250" y="1177067"/>
                    <a:pt x="592596" y="1195828"/>
                    <a:pt x="581186" y="1208868"/>
                  </a:cubicBezTo>
                  <a:cubicBezTo>
                    <a:pt x="573579" y="1217561"/>
                    <a:pt x="560522" y="1219200"/>
                    <a:pt x="550190" y="1224366"/>
                  </a:cubicBezTo>
                  <a:cubicBezTo>
                    <a:pt x="545024" y="1232115"/>
                    <a:pt x="541277" y="1241027"/>
                    <a:pt x="534691" y="1247613"/>
                  </a:cubicBezTo>
                  <a:cubicBezTo>
                    <a:pt x="516851" y="1265453"/>
                    <a:pt x="504163" y="1264932"/>
                    <a:pt x="480447" y="1270861"/>
                  </a:cubicBezTo>
                  <a:cubicBezTo>
                    <a:pt x="467532" y="1281193"/>
                    <a:pt x="454260" y="1291093"/>
                    <a:pt x="441702" y="1301857"/>
                  </a:cubicBezTo>
                  <a:cubicBezTo>
                    <a:pt x="436155" y="1306612"/>
                    <a:pt x="432468" y="1313597"/>
                    <a:pt x="426203" y="1317356"/>
                  </a:cubicBezTo>
                  <a:cubicBezTo>
                    <a:pt x="419199" y="1321559"/>
                    <a:pt x="410705" y="1322522"/>
                    <a:pt x="402956" y="1325105"/>
                  </a:cubicBezTo>
                  <a:cubicBezTo>
                    <a:pt x="392624" y="1332854"/>
                    <a:pt x="383511" y="1342576"/>
                    <a:pt x="371959" y="1348352"/>
                  </a:cubicBezTo>
                  <a:cubicBezTo>
                    <a:pt x="364666" y="1351999"/>
                    <a:pt x="306289" y="1363036"/>
                    <a:pt x="302217" y="1363851"/>
                  </a:cubicBezTo>
                  <a:cubicBezTo>
                    <a:pt x="291885" y="1369017"/>
                    <a:pt x="282179" y="1375696"/>
                    <a:pt x="271220" y="1379349"/>
                  </a:cubicBezTo>
                  <a:cubicBezTo>
                    <a:pt x="253447" y="1385273"/>
                    <a:pt x="209438" y="1392542"/>
                    <a:pt x="185980" y="1402596"/>
                  </a:cubicBezTo>
                  <a:cubicBezTo>
                    <a:pt x="175362" y="1407147"/>
                    <a:pt x="165315" y="1412929"/>
                    <a:pt x="154983" y="1418095"/>
                  </a:cubicBezTo>
                  <a:cubicBezTo>
                    <a:pt x="147234" y="1428427"/>
                    <a:pt x="139243" y="1438582"/>
                    <a:pt x="131736" y="1449091"/>
                  </a:cubicBezTo>
                  <a:cubicBezTo>
                    <a:pt x="126323" y="1456670"/>
                    <a:pt x="122823" y="1465753"/>
                    <a:pt x="116237" y="1472339"/>
                  </a:cubicBezTo>
                  <a:cubicBezTo>
                    <a:pt x="109652" y="1478924"/>
                    <a:pt x="100739" y="1482671"/>
                    <a:pt x="92990" y="1487837"/>
                  </a:cubicBezTo>
                  <a:cubicBezTo>
                    <a:pt x="57917" y="1540443"/>
                    <a:pt x="98875" y="1474592"/>
                    <a:pt x="61993" y="1557579"/>
                  </a:cubicBezTo>
                  <a:cubicBezTo>
                    <a:pt x="58211" y="1566090"/>
                    <a:pt x="50277" y="1572316"/>
                    <a:pt x="46495" y="1580827"/>
                  </a:cubicBezTo>
                  <a:cubicBezTo>
                    <a:pt x="39860" y="1595756"/>
                    <a:pt x="30997" y="1627322"/>
                    <a:pt x="30997" y="1627322"/>
                  </a:cubicBezTo>
                  <a:cubicBezTo>
                    <a:pt x="28414" y="1673817"/>
                    <a:pt x="34541" y="1721630"/>
                    <a:pt x="23247" y="1766806"/>
                  </a:cubicBezTo>
                  <a:cubicBezTo>
                    <a:pt x="20988" y="1775841"/>
                    <a:pt x="0" y="1751308"/>
                    <a:pt x="0" y="1751308"/>
                  </a:cubicBezTo>
                </a:path>
              </a:pathLst>
            </a:custGeom>
            <a:ln w="34925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32"/>
            <p:cNvSpPr>
              <a:spLocks noChangeArrowheads="1"/>
            </p:cNvSpPr>
            <p:nvPr/>
          </p:nvSpPr>
          <p:spPr bwMode="auto">
            <a:xfrm>
              <a:off x="5386953" y="38100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12700">
              <a:solidFill>
                <a:srgbClr val="00B05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5181600" y="3528447"/>
              <a:ext cx="869196" cy="845949"/>
              <a:chOff x="5181600" y="3528447"/>
              <a:chExt cx="869196" cy="845949"/>
            </a:xfrm>
          </p:grpSpPr>
          <p:sp>
            <p:nvSpPr>
              <p:cNvPr id="63" name="Oval 32"/>
              <p:cNvSpPr>
                <a:spLocks noChangeArrowheads="1"/>
              </p:cNvSpPr>
              <p:nvPr/>
            </p:nvSpPr>
            <p:spPr bwMode="auto">
              <a:xfrm>
                <a:off x="5181600" y="3528447"/>
                <a:ext cx="152400" cy="152400"/>
              </a:xfrm>
              <a:prstGeom prst="ellipse">
                <a:avLst/>
              </a:prstGeom>
              <a:solidFill>
                <a:srgbClr val="92D050"/>
              </a:solidFill>
              <a:ln w="12700">
                <a:noFill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Oval 32"/>
              <p:cNvSpPr>
                <a:spLocks noChangeArrowheads="1"/>
              </p:cNvSpPr>
              <p:nvPr/>
            </p:nvSpPr>
            <p:spPr bwMode="auto">
              <a:xfrm>
                <a:off x="5181600" y="4221996"/>
                <a:ext cx="152400" cy="152400"/>
              </a:xfrm>
              <a:prstGeom prst="ellipse">
                <a:avLst/>
              </a:prstGeom>
              <a:solidFill>
                <a:srgbClr val="92D050"/>
              </a:solidFill>
              <a:ln w="12700">
                <a:noFill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Oval 32"/>
              <p:cNvSpPr>
                <a:spLocks noChangeArrowheads="1"/>
              </p:cNvSpPr>
              <p:nvPr/>
            </p:nvSpPr>
            <p:spPr bwMode="auto">
              <a:xfrm>
                <a:off x="5898396" y="4214247"/>
                <a:ext cx="152400" cy="152400"/>
              </a:xfrm>
              <a:prstGeom prst="ellipse">
                <a:avLst/>
              </a:prstGeom>
              <a:solidFill>
                <a:srgbClr val="92D050"/>
              </a:solidFill>
              <a:ln w="12700">
                <a:noFill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Oval 32"/>
              <p:cNvSpPr>
                <a:spLocks noChangeArrowheads="1"/>
              </p:cNvSpPr>
              <p:nvPr/>
            </p:nvSpPr>
            <p:spPr bwMode="auto">
              <a:xfrm>
                <a:off x="5898396" y="3543945"/>
                <a:ext cx="152400" cy="152400"/>
              </a:xfrm>
              <a:prstGeom prst="ellipse">
                <a:avLst/>
              </a:prstGeom>
              <a:solidFill>
                <a:srgbClr val="92D050"/>
              </a:solidFill>
              <a:ln w="12700">
                <a:noFill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6781800" y="1752600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547102" y="3724761"/>
              <a:ext cx="381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q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55301" name="Object 5"/>
          <p:cNvGraphicFramePr>
            <a:graphicFrameLocks noChangeAspect="1"/>
          </p:cNvGraphicFramePr>
          <p:nvPr/>
        </p:nvGraphicFramePr>
        <p:xfrm>
          <a:off x="6400800" y="4038600"/>
          <a:ext cx="2209800" cy="4083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8" name="Equation" r:id="rId15" imgW="1130040" imgH="228600" progId="Equation.3">
                  <p:embed/>
                </p:oleObj>
              </mc:Choice>
              <mc:Fallback>
                <p:oleObj name="Equation" r:id="rId15" imgW="11300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038600"/>
                        <a:ext cx="2209800" cy="40833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2" name="Object 6"/>
          <p:cNvGraphicFramePr>
            <a:graphicFrameLocks noChangeAspect="1"/>
          </p:cNvGraphicFramePr>
          <p:nvPr/>
        </p:nvGraphicFramePr>
        <p:xfrm>
          <a:off x="6858000" y="4876800"/>
          <a:ext cx="11430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9" name="Equation" r:id="rId17" imgW="482400" imgH="203040" progId="Equation.3">
                  <p:embed/>
                </p:oleObj>
              </mc:Choice>
              <mc:Fallback>
                <p:oleObj name="Equation" r:id="rId17" imgW="4824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4876800"/>
                        <a:ext cx="11430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/>
          <p:cNvGraphicFramePr>
            <a:graphicFrameLocks noChangeAspect="1"/>
          </p:cNvGraphicFramePr>
          <p:nvPr/>
        </p:nvGraphicFramePr>
        <p:xfrm>
          <a:off x="6553200" y="5334000"/>
          <a:ext cx="1905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0" name="Equation" r:id="rId19" imgW="1091880" imgH="419040" progId="Equation.3">
                  <p:embed/>
                </p:oleObj>
              </mc:Choice>
              <mc:Fallback>
                <p:oleObj name="Equation" r:id="rId19" imgW="1091880" imgH="419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5334000"/>
                        <a:ext cx="1905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Rectangle 71"/>
          <p:cNvSpPr/>
          <p:nvPr/>
        </p:nvSpPr>
        <p:spPr>
          <a:xfrm>
            <a:off x="6400800" y="4886325"/>
            <a:ext cx="2133600" cy="1143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close look at the </a:t>
            </a:r>
            <a:r>
              <a:rPr lang="en-US" dirty="0" err="1" smtClean="0"/>
              <a:t>Navier</a:t>
            </a:r>
            <a:r>
              <a:rPr lang="en-US" dirty="0" smtClean="0"/>
              <a:t>-Stokes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52800"/>
            <a:ext cx="8229600" cy="2804160"/>
          </a:xfrm>
        </p:spPr>
        <p:txBody>
          <a:bodyPr/>
          <a:lstStyle/>
          <a:p>
            <a:r>
              <a:rPr lang="en-US" dirty="0" smtClean="0"/>
              <a:t>Unknowns:      and    .     is what we want.</a:t>
            </a:r>
          </a:p>
          <a:p>
            <a:r>
              <a:rPr lang="en-US" dirty="0" smtClean="0"/>
              <a:t>    is constrained by the incompressibility term</a:t>
            </a:r>
          </a:p>
          <a:p>
            <a:r>
              <a:rPr lang="en-US" dirty="0" smtClean="0"/>
              <a:t>Viscosity term could be dropped</a:t>
            </a:r>
          </a:p>
          <a:p>
            <a:r>
              <a:rPr lang="en-US" dirty="0" smtClean="0"/>
              <a:t>Still too complicated to solve it in one step. It would be nice to split it into several steps.</a:t>
            </a:r>
            <a:endParaRPr lang="en-US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604" y="3398004"/>
            <a:ext cx="25138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505200"/>
            <a:ext cx="228600" cy="288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00200" y="1524000"/>
            <a:ext cx="5105400" cy="1263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962400"/>
            <a:ext cx="228600" cy="288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09800" y="2667000"/>
            <a:ext cx="399642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1524000" y="1524000"/>
            <a:ext cx="1905000" cy="838200"/>
          </a:xfrm>
          <a:prstGeom prst="rect">
            <a:avLst/>
          </a:prstGeom>
          <a:solidFill>
            <a:schemeClr val="accent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410200" y="1629906"/>
            <a:ext cx="1295400" cy="609600"/>
          </a:xfrm>
          <a:prstGeom prst="rect">
            <a:avLst/>
          </a:prstGeom>
          <a:solidFill>
            <a:srgbClr val="FF0000">
              <a:alpha val="3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202051" y="2399655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6494" y="3399294"/>
            <a:ext cx="25138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4572000"/>
            <a:ext cx="32737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Water?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Marker particles</a:t>
            </a:r>
          </a:p>
          <a:p>
            <a:pPr lvl="1"/>
            <a:r>
              <a:rPr lang="en-US" dirty="0" smtClean="0"/>
              <a:t>initially each Fluid cell in the MAC grid will be allocated N particles (e.g. N = 4). </a:t>
            </a:r>
          </a:p>
          <a:p>
            <a:pPr lvl="1"/>
            <a:r>
              <a:rPr lang="en-US" dirty="0" smtClean="0"/>
              <a:t>Move particles in the incompressible velocity field</a:t>
            </a:r>
          </a:p>
          <a:p>
            <a:pPr lvl="1"/>
            <a:r>
              <a:rPr lang="en-US" dirty="0" smtClean="0"/>
              <a:t>update cell properties (the cell contains any particles is marked as Fluid).</a:t>
            </a:r>
          </a:p>
          <a:p>
            <a:r>
              <a:rPr lang="en-US" dirty="0" smtClean="0"/>
              <a:t>From particles to Water surface</a:t>
            </a:r>
          </a:p>
          <a:p>
            <a:pPr lvl="1"/>
            <a:r>
              <a:rPr lang="en-US" dirty="0" smtClean="0"/>
              <a:t>Implicit function: f(x) = distance to the nearest particle – r</a:t>
            </a:r>
          </a:p>
          <a:p>
            <a:pPr lvl="1"/>
            <a:r>
              <a:rPr lang="en-US" dirty="0" smtClean="0"/>
              <a:t>Sample f(x) with a high resolution grid.</a:t>
            </a:r>
          </a:p>
          <a:p>
            <a:pPr lvl="1"/>
            <a:r>
              <a:rPr lang="en-US" dirty="0" smtClean="0"/>
              <a:t>Marching Cube to find </a:t>
            </a:r>
            <a:r>
              <a:rPr lang="en-US" dirty="0" err="1" smtClean="0"/>
              <a:t>Iso</a:t>
            </a:r>
            <a:r>
              <a:rPr lang="en-US" dirty="0" smtClean="0"/>
              <a:t>-surface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 and Level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Represent the surface using an implicit function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One popular choice: Signed Distance Function</a:t>
            </a:r>
          </a:p>
          <a:p>
            <a:pPr lvl="2"/>
            <a:r>
              <a:rPr lang="en-US" dirty="0" smtClean="0"/>
              <a:t>Distance to the nearest point on the surface</a:t>
            </a:r>
          </a:p>
          <a:p>
            <a:pPr lvl="2"/>
            <a:r>
              <a:rPr lang="en-US" dirty="0" smtClean="0"/>
              <a:t>Positive outside, negative inside.</a:t>
            </a:r>
          </a:p>
          <a:p>
            <a:pPr lvl="2"/>
            <a:r>
              <a:rPr lang="en-US" dirty="0" smtClean="0"/>
              <a:t>Some nice properties: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dirty="0" smtClean="0"/>
              <a:t>Evolution of this function: advection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Above properties may not be preserved. Periodically recalculate the distance function.</a:t>
            </a:r>
          </a:p>
          <a:p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828800"/>
            <a:ext cx="182880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1" y="3771900"/>
            <a:ext cx="1143000" cy="270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4191000"/>
            <a:ext cx="914400" cy="27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4953000"/>
            <a:ext cx="75189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More details on Level Sets:</a:t>
            </a:r>
          </a:p>
          <a:p>
            <a:pPr lvl="1"/>
            <a:r>
              <a:rPr lang="en-US" dirty="0" smtClean="0"/>
              <a:t>Book: “Level Set Methods and Dynamic Implicit Surface” by Stanley </a:t>
            </a:r>
            <a:r>
              <a:rPr lang="en-US" dirty="0" err="1" smtClean="0"/>
              <a:t>Osher</a:t>
            </a:r>
            <a:r>
              <a:rPr lang="en-US" dirty="0" smtClean="0"/>
              <a:t> and Ronald </a:t>
            </a:r>
            <a:r>
              <a:rPr lang="en-US" dirty="0" err="1" smtClean="0"/>
              <a:t>Fedkiw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nice overview on Fluid Simulation</a:t>
            </a:r>
          </a:p>
          <a:p>
            <a:pPr lvl="1"/>
            <a:r>
              <a:rPr lang="en-US" dirty="0" smtClean="0"/>
              <a:t>SIGGRAPH 2007 Course Notes, “Fluid Simulation” by Robert </a:t>
            </a:r>
            <a:r>
              <a:rPr lang="en-US" dirty="0" err="1" smtClean="0"/>
              <a:t>Bridson</a:t>
            </a:r>
            <a:r>
              <a:rPr lang="en-US" dirty="0" smtClean="0"/>
              <a:t> and Matthias Muller-Fischer.</a:t>
            </a:r>
          </a:p>
          <a:p>
            <a:r>
              <a:rPr lang="en-US" dirty="0" smtClean="0"/>
              <a:t>Libraries to Solve Sparse Linear System</a:t>
            </a:r>
          </a:p>
          <a:p>
            <a:pPr lvl="1"/>
            <a:r>
              <a:rPr lang="en-US" dirty="0" err="1" smtClean="0"/>
              <a:t>SparseLib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http://math.nist.gov/sparselib++/</a:t>
            </a:r>
            <a:endParaRPr lang="en-US" dirty="0" smtClean="0"/>
          </a:p>
          <a:p>
            <a:pPr lvl="1"/>
            <a:r>
              <a:rPr lang="en-US" dirty="0" smtClean="0"/>
              <a:t>PARDISO or IML (Intel Mathematic Library).</a:t>
            </a:r>
          </a:p>
          <a:p>
            <a:r>
              <a:rPr lang="en-US" dirty="0" smtClean="0"/>
              <a:t>Surface Reconstruction</a:t>
            </a:r>
          </a:p>
          <a:p>
            <a:pPr lvl="1"/>
            <a:r>
              <a:rPr lang="en-US" dirty="0" smtClean="0"/>
              <a:t>Marching Cube, </a:t>
            </a:r>
            <a:r>
              <a:rPr lang="en-US" dirty="0" smtClean="0">
                <a:hlinkClick r:id="rId3"/>
              </a:rPr>
              <a:t>http://local.wasp.uwa.edu.au/~pbourke/geometry/polygonise/</a:t>
            </a:r>
            <a:endParaRPr lang="en-US" dirty="0" smtClean="0"/>
          </a:p>
          <a:p>
            <a:pPr lvl="1"/>
            <a:r>
              <a:rPr lang="en-US" dirty="0" smtClean="0"/>
              <a:t>Poisson Surface Reconstruction, </a:t>
            </a:r>
            <a:r>
              <a:rPr lang="en-US" dirty="0" smtClean="0">
                <a:hlinkClick r:id="rId4"/>
              </a:rPr>
              <a:t>http://www.cs.jhu.edu/~misha/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2971800"/>
            <a:ext cx="1905000" cy="990600"/>
          </a:xfrm>
        </p:spPr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close look at the </a:t>
            </a:r>
            <a:r>
              <a:rPr lang="en-US" dirty="0" err="1" smtClean="0"/>
              <a:t>Navier</a:t>
            </a:r>
            <a:r>
              <a:rPr lang="en-US" dirty="0" smtClean="0"/>
              <a:t>-Stokes Equation</a:t>
            </a:r>
            <a:endParaRPr lang="en-US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27149" y="1553705"/>
            <a:ext cx="2286000" cy="1204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52800"/>
            <a:ext cx="8229600" cy="2590800"/>
          </a:xfrm>
        </p:spPr>
        <p:txBody>
          <a:bodyPr/>
          <a:lstStyle/>
          <a:p>
            <a:r>
              <a:rPr lang="en-US" dirty="0" smtClean="0"/>
              <a:t>Unknowns:      and    .     is what we want.</a:t>
            </a:r>
          </a:p>
          <a:p>
            <a:r>
              <a:rPr lang="en-US" dirty="0" smtClean="0"/>
              <a:t>    is constrained by the incompressibility term</a:t>
            </a:r>
          </a:p>
          <a:p>
            <a:r>
              <a:rPr lang="en-US" dirty="0" smtClean="0"/>
              <a:t>Viscosity term could be dropped</a:t>
            </a:r>
          </a:p>
          <a:p>
            <a:r>
              <a:rPr lang="en-US" dirty="0" smtClean="0"/>
              <a:t>Still too complicated to solve it in one step. It would be nice to split it into several steps.</a:t>
            </a:r>
            <a:endParaRPr lang="en-US" dirty="0"/>
          </a:p>
        </p:txBody>
      </p:sp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604" y="3398004"/>
            <a:ext cx="25138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9000" y="3505200"/>
            <a:ext cx="228600" cy="288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962400"/>
            <a:ext cx="228600" cy="288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6494" y="3399294"/>
            <a:ext cx="251381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4581038" y="1201122"/>
            <a:ext cx="3800961" cy="49377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Split it into two ODEs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Solve them sequentially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Dived and Conquer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124200" cy="4937760"/>
          </a:xfrm>
        </p:spPr>
        <p:txBody>
          <a:bodyPr/>
          <a:lstStyle/>
          <a:p>
            <a:r>
              <a:rPr lang="en-US" dirty="0" smtClean="0"/>
              <a:t>A simple example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Euler Solution</a:t>
            </a:r>
          </a:p>
          <a:p>
            <a:endParaRPr lang="en-US" dirty="0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990600" y="2133600"/>
          <a:ext cx="1905000" cy="702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9" name="Equation" r:id="rId3" imgW="1066800" imgH="393700" progId="">
                  <p:embed/>
                </p:oleObj>
              </mc:Choice>
              <mc:Fallback>
                <p:oleObj name="Equation" r:id="rId3" imgW="1066800" imgH="3937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33600"/>
                        <a:ext cx="1905000" cy="7027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9600" y="4495800"/>
          <a:ext cx="314483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Equation" r:id="rId5" imgW="1714320" imgH="228600" progId="Equation.3">
                  <p:embed/>
                </p:oleObj>
              </mc:Choice>
              <mc:Fallback>
                <p:oleObj name="Equation" r:id="rId5" imgW="17143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495800"/>
                        <a:ext cx="3144838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562600" y="1828800"/>
          <a:ext cx="1219200" cy="15484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7" imgW="672840" imgH="812520" progId="Equation.3">
                  <p:embed/>
                </p:oleObj>
              </mc:Choice>
              <mc:Fallback>
                <p:oleObj name="Equation" r:id="rId7" imgW="672840" imgH="8125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828800"/>
                        <a:ext cx="1219200" cy="15484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876800" y="4267200"/>
            <a:ext cx="2895600" cy="88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Straight Connector 12"/>
          <p:cNvCxnSpPr/>
          <p:nvPr/>
        </p:nvCxnSpPr>
        <p:spPr>
          <a:xfrm rot="5400000">
            <a:off x="1638300" y="37719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608594" y="3771900"/>
            <a:ext cx="5257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the Fluid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4431" y="3395415"/>
            <a:ext cx="457200" cy="303276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sz="800" dirty="0" smtClean="0"/>
          </a:p>
          <a:p>
            <a:endParaRPr lang="en-US" sz="800" dirty="0" smtClean="0"/>
          </a:p>
          <a:p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800" dirty="0" smtClean="0"/>
              <a:t>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371600"/>
            <a:ext cx="342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979549" y="1424553"/>
            <a:ext cx="990600" cy="76200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1424553"/>
            <a:ext cx="762000" cy="76200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43039" y="1424553"/>
            <a:ext cx="365502" cy="76200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109993" y="2391906"/>
          <a:ext cx="6524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4" imgW="368280" imgH="215640" progId="Equation.3">
                  <p:embed/>
                </p:oleObj>
              </mc:Choice>
              <mc:Fallback>
                <p:oleObj name="Equation" r:id="rId4" imgW="368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993" y="2391906"/>
                        <a:ext cx="65246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4267200" y="2387600"/>
          <a:ext cx="6762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6" imgW="380880" imgH="228600" progId="Equation.3">
                  <p:embed/>
                </p:oleObj>
              </mc:Choice>
              <mc:Fallback>
                <p:oleObj name="Equation" r:id="rId6" imgW="380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387600"/>
                        <a:ext cx="67627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268913" y="2386013"/>
          <a:ext cx="6746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8" imgW="380880" imgH="215640" progId="Equation.3">
                  <p:embed/>
                </p:oleObj>
              </mc:Choice>
              <mc:Fallback>
                <p:oleObj name="Equation" r:id="rId8" imgW="380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913" y="2386013"/>
                        <a:ext cx="6746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57927" y="2209800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600" y="2233047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98539" y="2217549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00200" y="4114800"/>
            <a:ext cx="81890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" name="Group 19"/>
          <p:cNvGrpSpPr/>
          <p:nvPr/>
        </p:nvGrpSpPr>
        <p:grpSpPr>
          <a:xfrm>
            <a:off x="1082298" y="3314055"/>
            <a:ext cx="1828800" cy="533400"/>
            <a:chOff x="3657600" y="3657600"/>
            <a:chExt cx="2225298" cy="685800"/>
          </a:xfrm>
        </p:grpSpPr>
        <p:pic>
          <p:nvPicPr>
            <p:cNvPr id="15368" name="Picture 8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657600" y="3657600"/>
              <a:ext cx="1650492" cy="685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69" name="Picture 9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5400870" y="3882603"/>
              <a:ext cx="482028" cy="263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3" name="Group 22"/>
          <p:cNvGrpSpPr/>
          <p:nvPr/>
        </p:nvGrpSpPr>
        <p:grpSpPr>
          <a:xfrm>
            <a:off x="3998782" y="3350842"/>
            <a:ext cx="725618" cy="504362"/>
            <a:chOff x="3810000" y="3352800"/>
            <a:chExt cx="950782" cy="610222"/>
          </a:xfrm>
        </p:grpSpPr>
        <p:pic>
          <p:nvPicPr>
            <p:cNvPr id="21" name="Picture 10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810000" y="3352800"/>
              <a:ext cx="457200" cy="610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0" name="Picture 10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342110" y="3550404"/>
              <a:ext cx="418672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ight Arrow 23"/>
          <p:cNvSpPr/>
          <p:nvPr/>
        </p:nvSpPr>
        <p:spPr>
          <a:xfrm>
            <a:off x="3276600" y="3497451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075839" y="4822557"/>
            <a:ext cx="164403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66800" y="5638800"/>
            <a:ext cx="1600200" cy="24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5410200" y="34290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Advection/Transportation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10200" y="42672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Body Forces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036958" y="5029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Pressure/</a:t>
            </a:r>
            <a:r>
              <a:rPr lang="en-US" dirty="0" err="1" smtClean="0"/>
              <a:t>Incompressiblity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76600"/>
            <a:ext cx="719628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Splitting the Fluid Equations</a:t>
            </a:r>
            <a:endParaRPr lang="en-US" dirty="0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1371600"/>
            <a:ext cx="3429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979549" y="1424553"/>
            <a:ext cx="990600" cy="76200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267200" y="1424553"/>
            <a:ext cx="762000" cy="76200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43039" y="1424553"/>
            <a:ext cx="365502" cy="762000"/>
          </a:xfrm>
          <a:prstGeom prst="rect">
            <a:avLst/>
          </a:prstGeom>
          <a:solidFill>
            <a:schemeClr val="accent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109993" y="2391906"/>
          <a:ext cx="6524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5" imgW="368280" imgH="215640" progId="Equation.3">
                  <p:embed/>
                </p:oleObj>
              </mc:Choice>
              <mc:Fallback>
                <p:oleObj name="Equation" r:id="rId5" imgW="368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9993" y="2391906"/>
                        <a:ext cx="65246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4267200" y="2387600"/>
          <a:ext cx="676275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9" name="Equation" r:id="rId7" imgW="380880" imgH="228600" progId="Equation.3">
                  <p:embed/>
                </p:oleObj>
              </mc:Choice>
              <mc:Fallback>
                <p:oleObj name="Equation" r:id="rId7" imgW="38088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387600"/>
                        <a:ext cx="676275" cy="484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5268913" y="2386013"/>
          <a:ext cx="67468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Equation" r:id="rId9" imgW="380880" imgH="215640" progId="Equation.3">
                  <p:embed/>
                </p:oleObj>
              </mc:Choice>
              <mc:Fallback>
                <p:oleObj name="Equation" r:id="rId9" imgW="380880" imgH="215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913" y="2386013"/>
                        <a:ext cx="674687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57927" y="2209800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419600" y="2233047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98539" y="2217549"/>
            <a:ext cx="461665" cy="304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pic>
        <p:nvPicPr>
          <p:cNvPr id="15372" name="Picture 12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10400" y="5343039"/>
            <a:ext cx="1066800" cy="16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157992" y="4876800"/>
            <a:ext cx="471408" cy="307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22"/>
          <p:cNvGrpSpPr/>
          <p:nvPr/>
        </p:nvGrpSpPr>
        <p:grpSpPr>
          <a:xfrm>
            <a:off x="6027549" y="4495800"/>
            <a:ext cx="533400" cy="319008"/>
            <a:chOff x="3810000" y="3352800"/>
            <a:chExt cx="950782" cy="610222"/>
          </a:xfrm>
        </p:grpSpPr>
        <p:pic>
          <p:nvPicPr>
            <p:cNvPr id="21" name="Picture 10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3810000" y="3352800"/>
              <a:ext cx="457200" cy="610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370" name="Picture 10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342110" y="3550404"/>
              <a:ext cx="418672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700793" y="5228094"/>
            <a:ext cx="1096024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Discretization</a:t>
            </a:r>
            <a:r>
              <a:rPr lang="en-US" dirty="0" smtClean="0"/>
              <a:t> In Space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800600" cy="4937760"/>
          </a:xfrm>
        </p:spPr>
        <p:txBody>
          <a:bodyPr/>
          <a:lstStyle/>
          <a:p>
            <a:r>
              <a:rPr lang="en-US" dirty="0" smtClean="0"/>
              <a:t>MAC Grid (staggered grid)</a:t>
            </a:r>
            <a:endParaRPr lang="en-US" dirty="0"/>
          </a:p>
        </p:txBody>
      </p:sp>
      <p:graphicFrame>
        <p:nvGraphicFramePr>
          <p:cNvPr id="5" name="Object 26"/>
          <p:cNvGraphicFramePr>
            <a:graphicFrameLocks noChangeAspect="1"/>
          </p:cNvGraphicFramePr>
          <p:nvPr/>
        </p:nvGraphicFramePr>
        <p:xfrm>
          <a:off x="1795545" y="4014019"/>
          <a:ext cx="631611" cy="461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7" name="Equation" r:id="rId3" imgW="368300" imgH="241300" progId="">
                  <p:embed/>
                </p:oleObj>
              </mc:Choice>
              <mc:Fallback>
                <p:oleObj name="Equation" r:id="rId3" imgW="368300" imgH="241300" progId="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545" y="4014019"/>
                        <a:ext cx="631611" cy="4614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5"/>
          <p:cNvGraphicFramePr>
            <a:graphicFrameLocks noChangeAspect="1"/>
          </p:cNvGraphicFramePr>
          <p:nvPr/>
        </p:nvGraphicFramePr>
        <p:xfrm>
          <a:off x="3220258" y="3950110"/>
          <a:ext cx="699795" cy="511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5" imgW="368300" imgH="241300" progId="">
                  <p:embed/>
                </p:oleObj>
              </mc:Choice>
              <mc:Fallback>
                <p:oleObj name="Equation" r:id="rId5" imgW="368300" imgH="241300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0258" y="3950110"/>
                        <a:ext cx="699795" cy="5112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7"/>
          <p:cNvGraphicFramePr>
            <a:graphicFrameLocks noChangeAspect="1"/>
          </p:cNvGraphicFramePr>
          <p:nvPr/>
        </p:nvGraphicFramePr>
        <p:xfrm>
          <a:off x="2484574" y="4269658"/>
          <a:ext cx="675872" cy="511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7" imgW="355600" imgH="241300" progId="">
                  <p:embed/>
                </p:oleObj>
              </mc:Choice>
              <mc:Fallback>
                <p:oleObj name="Equation" r:id="rId7" imgW="355600" imgH="241300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574" y="4269658"/>
                        <a:ext cx="675872" cy="5112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762000" y="3183194"/>
            <a:ext cx="3502568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762000" y="4780935"/>
            <a:ext cx="3445149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795545" y="2160639"/>
            <a:ext cx="0" cy="3706761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3173604" y="2160639"/>
            <a:ext cx="0" cy="3706761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2427155" y="3950110"/>
            <a:ext cx="114838" cy="12781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3058766" y="4014019"/>
            <a:ext cx="401934" cy="0"/>
          </a:xfrm>
          <a:prstGeom prst="line">
            <a:avLst/>
          </a:prstGeom>
          <a:noFill/>
          <a:ln w="63500">
            <a:solidFill>
              <a:srgbClr val="00B05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1680706" y="4014019"/>
            <a:ext cx="401934" cy="0"/>
          </a:xfrm>
          <a:prstGeom prst="line">
            <a:avLst/>
          </a:prstGeom>
          <a:noFill/>
          <a:ln w="63500">
            <a:solidFill>
              <a:srgbClr val="00B05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V="1">
            <a:off x="2484574" y="2863645"/>
            <a:ext cx="0" cy="44736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V="1">
            <a:off x="2484574" y="4461387"/>
            <a:ext cx="0" cy="44736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2484574" y="3528040"/>
          <a:ext cx="459353" cy="484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9" imgW="241300" imgH="228600" progId="">
                  <p:embed/>
                </p:oleObj>
              </mc:Choice>
              <mc:Fallback>
                <p:oleObj name="Equation" r:id="rId9" imgW="241300" imgH="228600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574" y="3528040"/>
                        <a:ext cx="459353" cy="484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3920053" y="3593281"/>
          <a:ext cx="651947" cy="484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11" imgW="342900" imgH="228600" progId="">
                  <p:embed/>
                </p:oleObj>
              </mc:Choice>
              <mc:Fallback>
                <p:oleObj name="Equation" r:id="rId11" imgW="342900" imgH="228600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0053" y="3593281"/>
                        <a:ext cx="651947" cy="484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3805215" y="3950110"/>
            <a:ext cx="114838" cy="12781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1106515" y="3950110"/>
            <a:ext cx="114838" cy="12781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2427155" y="5483942"/>
            <a:ext cx="114838" cy="12781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2427155" y="2352368"/>
            <a:ext cx="114838" cy="12781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464239" y="5036574"/>
          <a:ext cx="651946" cy="484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13" imgW="342900" imgH="228600" progId="">
                  <p:embed/>
                </p:oleObj>
              </mc:Choice>
              <mc:Fallback>
                <p:oleObj name="Equation" r:id="rId13" imgW="342900" imgH="228600" progId="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4239" y="5036574"/>
                        <a:ext cx="651946" cy="484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484574" y="1905000"/>
          <a:ext cx="651947" cy="484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15" imgW="342900" imgH="228600" progId="">
                  <p:embed/>
                </p:oleObj>
              </mc:Choice>
              <mc:Fallback>
                <p:oleObj name="Equation" r:id="rId15" imgW="342900" imgH="228600" progId="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574" y="1905000"/>
                        <a:ext cx="651947" cy="484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163934" y="3502742"/>
          <a:ext cx="651947" cy="4846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17" imgW="342900" imgH="228600" progId="">
                  <p:embed/>
                </p:oleObj>
              </mc:Choice>
              <mc:Fallback>
                <p:oleObj name="Equation" r:id="rId17" imgW="342900" imgH="228600" progId="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934" y="3502742"/>
                        <a:ext cx="651947" cy="4846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8"/>
          <p:cNvGraphicFramePr>
            <a:graphicFrameLocks noChangeAspect="1"/>
          </p:cNvGraphicFramePr>
          <p:nvPr/>
        </p:nvGraphicFramePr>
        <p:xfrm>
          <a:off x="2541994" y="2671916"/>
          <a:ext cx="675872" cy="5112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19" imgW="355600" imgH="241300" progId="">
                  <p:embed/>
                </p:oleObj>
              </mc:Choice>
              <mc:Fallback>
                <p:oleObj name="Equation" r:id="rId19" imgW="355600" imgH="241300" progId="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994" y="2671916"/>
                        <a:ext cx="675872" cy="5112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Oval 29"/>
          <p:cNvSpPr>
            <a:spLocks noChangeArrowheads="1"/>
          </p:cNvSpPr>
          <p:nvPr/>
        </p:nvSpPr>
        <p:spPr bwMode="auto">
          <a:xfrm>
            <a:off x="1106515" y="2352368"/>
            <a:ext cx="114838" cy="12781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Oval 30"/>
          <p:cNvSpPr>
            <a:spLocks noChangeArrowheads="1"/>
          </p:cNvSpPr>
          <p:nvPr/>
        </p:nvSpPr>
        <p:spPr bwMode="auto">
          <a:xfrm>
            <a:off x="1106515" y="5483942"/>
            <a:ext cx="114838" cy="12781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Oval 31"/>
          <p:cNvSpPr>
            <a:spLocks noChangeArrowheads="1"/>
          </p:cNvSpPr>
          <p:nvPr/>
        </p:nvSpPr>
        <p:spPr bwMode="auto">
          <a:xfrm>
            <a:off x="3805215" y="5483942"/>
            <a:ext cx="114838" cy="12781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32"/>
          <p:cNvSpPr>
            <a:spLocks noChangeArrowheads="1"/>
          </p:cNvSpPr>
          <p:nvPr/>
        </p:nvSpPr>
        <p:spPr bwMode="auto">
          <a:xfrm>
            <a:off x="3805215" y="2352368"/>
            <a:ext cx="114838" cy="127819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V="1">
            <a:off x="3862634" y="4461387"/>
            <a:ext cx="0" cy="44736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 flipV="1">
            <a:off x="1163934" y="4461387"/>
            <a:ext cx="0" cy="44736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 flipV="1">
            <a:off x="1163934" y="2863645"/>
            <a:ext cx="0" cy="44736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 flipV="1">
            <a:off x="3862634" y="2863645"/>
            <a:ext cx="0" cy="447368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3058766" y="2416277"/>
            <a:ext cx="401934" cy="0"/>
          </a:xfrm>
          <a:prstGeom prst="line">
            <a:avLst/>
          </a:prstGeom>
          <a:noFill/>
          <a:ln w="63500">
            <a:solidFill>
              <a:srgbClr val="00B05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3058766" y="5547852"/>
            <a:ext cx="401934" cy="0"/>
          </a:xfrm>
          <a:prstGeom prst="line">
            <a:avLst/>
          </a:prstGeom>
          <a:noFill/>
          <a:ln w="63500">
            <a:solidFill>
              <a:srgbClr val="00B05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1680706" y="5547852"/>
            <a:ext cx="401934" cy="0"/>
          </a:xfrm>
          <a:prstGeom prst="line">
            <a:avLst/>
          </a:prstGeom>
          <a:noFill/>
          <a:ln w="63500">
            <a:solidFill>
              <a:srgbClr val="00B05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1680706" y="2416277"/>
            <a:ext cx="401934" cy="0"/>
          </a:xfrm>
          <a:prstGeom prst="line">
            <a:avLst/>
          </a:prstGeom>
          <a:noFill/>
          <a:ln w="63500">
            <a:solidFill>
              <a:srgbClr val="00B050"/>
            </a:solidFill>
            <a:round/>
            <a:headEnd type="none" w="sm" len="sm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5044698" y="1225659"/>
            <a:ext cx="3810000" cy="4876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sz="2600" dirty="0" smtClean="0"/>
              <a:t>Benefits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Accurate central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difference</a:t>
            </a:r>
            <a:endParaRPr lang="en-US" sz="2600" dirty="0"/>
          </a:p>
          <a:p>
            <a:pPr marL="274320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Downsides</a:t>
            </a:r>
          </a:p>
          <a:p>
            <a:pPr marL="731520" lvl="1" indent="-274320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Variables spread up, interpolation needed.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Disaster of Simple Grid When Evaluating the Derivatives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10600" cy="4937760"/>
          </a:xfrm>
        </p:spPr>
        <p:txBody>
          <a:bodyPr/>
          <a:lstStyle/>
          <a:p>
            <a:r>
              <a:rPr lang="en-US" sz="2400" dirty="0" smtClean="0"/>
              <a:t>forward or backward difference</a:t>
            </a:r>
          </a:p>
          <a:p>
            <a:pPr>
              <a:buNone/>
            </a:pPr>
            <a:endParaRPr lang="en-US" sz="4000" dirty="0" smtClean="0"/>
          </a:p>
          <a:p>
            <a:r>
              <a:rPr lang="en-US" sz="2400" dirty="0" smtClean="0"/>
              <a:t>central difference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 bad situation of central difference, zero derivative everywhere.</a:t>
            </a:r>
            <a:endParaRPr lang="en-US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752600"/>
            <a:ext cx="1600200" cy="533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2971800"/>
            <a:ext cx="1981200" cy="5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7" name="Group 26"/>
          <p:cNvGrpSpPr/>
          <p:nvPr/>
        </p:nvGrpSpPr>
        <p:grpSpPr>
          <a:xfrm>
            <a:off x="1143000" y="3962400"/>
            <a:ext cx="6019799" cy="2209800"/>
            <a:chOff x="1600200" y="3392488"/>
            <a:chExt cx="7212013" cy="2779712"/>
          </a:xfrm>
        </p:grpSpPr>
        <p:grpSp>
          <p:nvGrpSpPr>
            <p:cNvPr id="6" name="Group 5"/>
            <p:cNvGrpSpPr/>
            <p:nvPr/>
          </p:nvGrpSpPr>
          <p:grpSpPr>
            <a:xfrm>
              <a:off x="1600200" y="3392488"/>
              <a:ext cx="6934200" cy="2779712"/>
              <a:chOff x="1600200" y="3392488"/>
              <a:chExt cx="6934200" cy="2779712"/>
            </a:xfrm>
          </p:grpSpPr>
          <p:sp>
            <p:nvSpPr>
              <p:cNvPr id="7" name="Line 5"/>
              <p:cNvSpPr>
                <a:spLocks noChangeShapeType="1"/>
              </p:cNvSpPr>
              <p:nvPr/>
            </p:nvSpPr>
            <p:spPr bwMode="auto">
              <a:xfrm>
                <a:off x="2133600" y="3733800"/>
                <a:ext cx="0" cy="243840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>
                <a:off x="1600200" y="4953000"/>
                <a:ext cx="6934200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 type="stealth" w="med" len="med"/>
                <a:tailEnd type="stealth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2193925" y="3392488"/>
                <a:ext cx="369888" cy="45720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 b="1"/>
                  <a:t>u</a:t>
                </a:r>
                <a:endParaRPr lang="en-US"/>
              </a:p>
            </p:txBody>
          </p:sp>
          <p:sp>
            <p:nvSpPr>
              <p:cNvPr id="10" name="Freeform 27"/>
              <p:cNvSpPr>
                <a:spLocks/>
              </p:cNvSpPr>
              <p:nvPr/>
            </p:nvSpPr>
            <p:spPr bwMode="auto">
              <a:xfrm>
                <a:off x="1600200" y="4179888"/>
                <a:ext cx="6477000" cy="1536700"/>
              </a:xfrm>
              <a:custGeom>
                <a:avLst/>
                <a:gdLst>
                  <a:gd name="T0" fmla="*/ 0 w 4080"/>
                  <a:gd name="T1" fmla="*/ 7 h 968"/>
                  <a:gd name="T2" fmla="*/ 334 w 4080"/>
                  <a:gd name="T3" fmla="*/ 955 h 968"/>
                  <a:gd name="T4" fmla="*/ 624 w 4080"/>
                  <a:gd name="T5" fmla="*/ 7 h 968"/>
                  <a:gd name="T6" fmla="*/ 912 w 4080"/>
                  <a:gd name="T7" fmla="*/ 967 h 968"/>
                  <a:gd name="T8" fmla="*/ 1200 w 4080"/>
                  <a:gd name="T9" fmla="*/ 7 h 968"/>
                  <a:gd name="T10" fmla="*/ 1488 w 4080"/>
                  <a:gd name="T11" fmla="*/ 967 h 968"/>
                  <a:gd name="T12" fmla="*/ 1776 w 4080"/>
                  <a:gd name="T13" fmla="*/ 7 h 968"/>
                  <a:gd name="T14" fmla="*/ 2063 w 4080"/>
                  <a:gd name="T15" fmla="*/ 968 h 968"/>
                  <a:gd name="T16" fmla="*/ 2321 w 4080"/>
                  <a:gd name="T17" fmla="*/ 0 h 968"/>
                  <a:gd name="T18" fmla="*/ 2631 w 4080"/>
                  <a:gd name="T19" fmla="*/ 968 h 968"/>
                  <a:gd name="T20" fmla="*/ 2880 w 4080"/>
                  <a:gd name="T21" fmla="*/ 7 h 968"/>
                  <a:gd name="T22" fmla="*/ 3199 w 4080"/>
                  <a:gd name="T23" fmla="*/ 942 h 968"/>
                  <a:gd name="T24" fmla="*/ 3504 w 4080"/>
                  <a:gd name="T25" fmla="*/ 7 h 968"/>
                  <a:gd name="T26" fmla="*/ 3805 w 4080"/>
                  <a:gd name="T27" fmla="*/ 929 h 968"/>
                  <a:gd name="T28" fmla="*/ 4080 w 4080"/>
                  <a:gd name="T29" fmla="*/ 7 h 96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4080"/>
                  <a:gd name="T46" fmla="*/ 0 h 968"/>
                  <a:gd name="T47" fmla="*/ 4080 w 4080"/>
                  <a:gd name="T48" fmla="*/ 968 h 96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4080" h="968">
                    <a:moveTo>
                      <a:pt x="0" y="7"/>
                    </a:moveTo>
                    <a:lnTo>
                      <a:pt x="334" y="955"/>
                    </a:lnTo>
                    <a:lnTo>
                      <a:pt x="624" y="7"/>
                    </a:lnTo>
                    <a:lnTo>
                      <a:pt x="912" y="967"/>
                    </a:lnTo>
                    <a:lnTo>
                      <a:pt x="1200" y="7"/>
                    </a:lnTo>
                    <a:lnTo>
                      <a:pt x="1488" y="967"/>
                    </a:lnTo>
                    <a:lnTo>
                      <a:pt x="1776" y="7"/>
                    </a:lnTo>
                    <a:lnTo>
                      <a:pt x="2063" y="968"/>
                    </a:lnTo>
                    <a:lnTo>
                      <a:pt x="2321" y="0"/>
                    </a:lnTo>
                    <a:lnTo>
                      <a:pt x="2631" y="968"/>
                    </a:lnTo>
                    <a:lnTo>
                      <a:pt x="2880" y="7"/>
                    </a:lnTo>
                    <a:lnTo>
                      <a:pt x="3199" y="942"/>
                    </a:lnTo>
                    <a:lnTo>
                      <a:pt x="3504" y="7"/>
                    </a:lnTo>
                    <a:lnTo>
                      <a:pt x="3805" y="929"/>
                    </a:lnTo>
                    <a:lnTo>
                      <a:pt x="4080" y="7"/>
                    </a:lnTo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8458200" y="4572000"/>
              <a:ext cx="354013" cy="457200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2400" b="1"/>
                <a:t>x</a:t>
              </a:r>
              <a:endParaRPr lang="en-US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20574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25146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29718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29718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34290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38862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43434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Oval 17"/>
            <p:cNvSpPr>
              <a:spLocks noChangeArrowheads="1"/>
            </p:cNvSpPr>
            <p:nvPr/>
          </p:nvSpPr>
          <p:spPr bwMode="auto">
            <a:xfrm>
              <a:off x="48006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18"/>
            <p:cNvSpPr>
              <a:spLocks noChangeArrowheads="1"/>
            </p:cNvSpPr>
            <p:nvPr/>
          </p:nvSpPr>
          <p:spPr bwMode="auto">
            <a:xfrm>
              <a:off x="52578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57150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61722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22"/>
            <p:cNvSpPr>
              <a:spLocks noChangeArrowheads="1"/>
            </p:cNvSpPr>
            <p:nvPr/>
          </p:nvSpPr>
          <p:spPr bwMode="auto">
            <a:xfrm>
              <a:off x="66294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23"/>
            <p:cNvSpPr>
              <a:spLocks noChangeArrowheads="1"/>
            </p:cNvSpPr>
            <p:nvPr/>
          </p:nvSpPr>
          <p:spPr bwMode="auto">
            <a:xfrm>
              <a:off x="70866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75438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Oval 25"/>
            <p:cNvSpPr>
              <a:spLocks noChangeArrowheads="1"/>
            </p:cNvSpPr>
            <p:nvPr/>
          </p:nvSpPr>
          <p:spPr bwMode="auto">
            <a:xfrm>
              <a:off x="8001000" y="4876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1958</TotalTime>
  <Words>1087</Words>
  <Application>Microsoft Macintosh PowerPoint</Application>
  <PresentationFormat>On-screen Show (4:3)</PresentationFormat>
  <Paragraphs>254</Paragraphs>
  <Slides>33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Bookman Old Style</vt:lpstr>
      <vt:lpstr>Calibri</vt:lpstr>
      <vt:lpstr>Gill Sans MT</vt:lpstr>
      <vt:lpstr>Wingdings</vt:lpstr>
      <vt:lpstr>Wingdings 3</vt:lpstr>
      <vt:lpstr>Origin</vt:lpstr>
      <vt:lpstr>Equation</vt:lpstr>
      <vt:lpstr>Introduction to Water Simulation II ---Numerical Solution</vt:lpstr>
      <vt:lpstr>Outline</vt:lpstr>
      <vt:lpstr>A close look at the Navier-Stokes Equation</vt:lpstr>
      <vt:lpstr>A close look at the Navier-Stokes Equation</vt:lpstr>
      <vt:lpstr>Dived and Conquer</vt:lpstr>
      <vt:lpstr>Splitting the Fluid Equations</vt:lpstr>
      <vt:lpstr>Splitting the Fluid Equations</vt:lpstr>
      <vt:lpstr>Discretization In Space</vt:lpstr>
      <vt:lpstr>The Disaster of Simple Grid When Evaluating the Derivatives</vt:lpstr>
      <vt:lpstr>The Disaster of Simple Grid When Evaluating the Derivatives</vt:lpstr>
      <vt:lpstr>3D MAC Grid</vt:lpstr>
      <vt:lpstr>3D MAC Grid</vt:lpstr>
      <vt:lpstr>STEP I: Advect the Velocity</vt:lpstr>
      <vt:lpstr>Advecting Quantities</vt:lpstr>
      <vt:lpstr>Semi-Lagrangian Algorithm </vt:lpstr>
      <vt:lpstr>Boundary Conditions</vt:lpstr>
      <vt:lpstr>Dissipation</vt:lpstr>
      <vt:lpstr>STEP II: Add Body Forces</vt:lpstr>
      <vt:lpstr>Integrating Body Forces</vt:lpstr>
      <vt:lpstr>STEP III: Making Fluid Incompressible</vt:lpstr>
      <vt:lpstr>The Continuous Version</vt:lpstr>
      <vt:lpstr>The Discrete Version</vt:lpstr>
      <vt:lpstr>The Discrete Version</vt:lpstr>
      <vt:lpstr>Putting Them In Matrix-Vector Form</vt:lpstr>
      <vt:lpstr>Boundary Conditions</vt:lpstr>
      <vt:lpstr>Empty Cell</vt:lpstr>
      <vt:lpstr>Solid Cell</vt:lpstr>
      <vt:lpstr>Modification on Laplace Equation</vt:lpstr>
      <vt:lpstr>Summary</vt:lpstr>
      <vt:lpstr>Where is the Water?</vt:lpstr>
      <vt:lpstr>Water and Level Sets</vt:lpstr>
      <vt:lpstr>Reference</vt:lpstr>
      <vt:lpstr>Thanks!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Water Simulation II ---Numerical Solution</dc:title>
  <dc:creator/>
  <cp:lastModifiedBy>Microsoft Office User</cp:lastModifiedBy>
  <cp:revision>142</cp:revision>
  <dcterms:created xsi:type="dcterms:W3CDTF">2006-08-16T00:00:00Z</dcterms:created>
  <dcterms:modified xsi:type="dcterms:W3CDTF">2019-08-26T10:20:04Z</dcterms:modified>
</cp:coreProperties>
</file>