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300" r:id="rId2"/>
    <p:sldId id="342" r:id="rId3"/>
    <p:sldId id="301" r:id="rId4"/>
    <p:sldId id="302" r:id="rId5"/>
    <p:sldId id="331" r:id="rId6"/>
    <p:sldId id="333" r:id="rId7"/>
    <p:sldId id="324" r:id="rId8"/>
    <p:sldId id="326" r:id="rId9"/>
    <p:sldId id="341" r:id="rId10"/>
    <p:sldId id="322" r:id="rId11"/>
    <p:sldId id="323" r:id="rId12"/>
    <p:sldId id="334" r:id="rId13"/>
    <p:sldId id="335" r:id="rId14"/>
    <p:sldId id="336" r:id="rId15"/>
    <p:sldId id="339" r:id="rId16"/>
    <p:sldId id="337" r:id="rId17"/>
    <p:sldId id="340" r:id="rId18"/>
    <p:sldId id="344" r:id="rId19"/>
    <p:sldId id="325" r:id="rId20"/>
    <p:sldId id="327" r:id="rId21"/>
    <p:sldId id="303" r:id="rId22"/>
    <p:sldId id="304" r:id="rId23"/>
    <p:sldId id="308" r:id="rId24"/>
    <p:sldId id="305" r:id="rId25"/>
    <p:sldId id="309" r:id="rId26"/>
    <p:sldId id="310" r:id="rId27"/>
    <p:sldId id="306" r:id="rId28"/>
    <p:sldId id="311" r:id="rId29"/>
    <p:sldId id="312" r:id="rId30"/>
    <p:sldId id="307" r:id="rId31"/>
    <p:sldId id="313" r:id="rId32"/>
    <p:sldId id="315" r:id="rId33"/>
    <p:sldId id="316" r:id="rId34"/>
    <p:sldId id="321" r:id="rId35"/>
    <p:sldId id="317" r:id="rId36"/>
    <p:sldId id="318" r:id="rId37"/>
    <p:sldId id="319" r:id="rId38"/>
    <p:sldId id="320" r:id="rId39"/>
    <p:sldId id="332" r:id="rId40"/>
    <p:sldId id="338" r:id="rId41"/>
    <p:sldId id="343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6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1" autoAdjust="0"/>
    <p:restoredTop sz="87522" autoAdjust="0"/>
  </p:normalViewPr>
  <p:slideViewPr>
    <p:cSldViewPr>
      <p:cViewPr varScale="1">
        <p:scale>
          <a:sx n="79" d="100"/>
          <a:sy n="79" d="100"/>
        </p:scale>
        <p:origin x="90" y="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62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30A5AB-1607-4C38-A7DC-6C899B518B17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14DB43EA-4CBF-4C1E-8DEB-3F0ACB6EC9FC}">
      <dgm:prSet phldrT="[Text]"/>
      <dgm:spPr/>
      <dgm:t>
        <a:bodyPr/>
        <a:lstStyle/>
        <a:p>
          <a:r>
            <a:rPr lang="en-US" b="1" dirty="0"/>
            <a:t>Sound</a:t>
          </a:r>
          <a:r>
            <a:rPr lang="en-US" dirty="0"/>
            <a:t> (First commercial digital recording in 1971)</a:t>
          </a:r>
        </a:p>
      </dgm:t>
    </dgm:pt>
    <dgm:pt modelId="{D83A9118-42C0-413A-A50A-EE8736F9EF64}" type="parTrans" cxnId="{906C6450-96C3-4651-B693-ABC764DC2767}">
      <dgm:prSet/>
      <dgm:spPr/>
      <dgm:t>
        <a:bodyPr/>
        <a:lstStyle/>
        <a:p>
          <a:endParaRPr lang="en-US"/>
        </a:p>
      </dgm:t>
    </dgm:pt>
    <dgm:pt modelId="{D8CD993F-DF3F-46D6-9628-B8F6AA28AA86}" type="sibTrans" cxnId="{906C6450-96C3-4651-B693-ABC764DC2767}">
      <dgm:prSet/>
      <dgm:spPr/>
      <dgm:t>
        <a:bodyPr/>
        <a:lstStyle/>
        <a:p>
          <a:endParaRPr lang="en-US"/>
        </a:p>
      </dgm:t>
    </dgm:pt>
    <dgm:pt modelId="{6BE44F2C-7855-4468-B977-30F541E0B618}">
      <dgm:prSet phldrT="[Text]"/>
      <dgm:spPr/>
      <dgm:t>
        <a:bodyPr/>
        <a:lstStyle/>
        <a:p>
          <a:r>
            <a:rPr lang="en-US" b="1" dirty="0"/>
            <a:t>Graphics </a:t>
          </a:r>
          <a:r>
            <a:rPr lang="en-US" b="0" dirty="0"/>
            <a:t>(</a:t>
          </a:r>
          <a:r>
            <a:rPr lang="en-US" b="0" i="0" dirty="0"/>
            <a:t>Alto</a:t>
          </a:r>
          <a:r>
            <a:rPr lang="en-US" b="1" i="0" dirty="0"/>
            <a:t> </a:t>
          </a:r>
          <a:r>
            <a:rPr lang="en-US" b="0" i="0" dirty="0"/>
            <a:t>computer, first GUI in 1973)</a:t>
          </a:r>
          <a:r>
            <a:rPr lang="en-US" b="1" dirty="0"/>
            <a:t> </a:t>
          </a:r>
        </a:p>
      </dgm:t>
    </dgm:pt>
    <dgm:pt modelId="{C0D7BF6C-6DE2-43C9-BD99-99DFFB5EE28B}" type="parTrans" cxnId="{239E043F-C1E2-469F-AB2E-EC4F2135B348}">
      <dgm:prSet/>
      <dgm:spPr/>
      <dgm:t>
        <a:bodyPr/>
        <a:lstStyle/>
        <a:p>
          <a:endParaRPr lang="en-US"/>
        </a:p>
      </dgm:t>
    </dgm:pt>
    <dgm:pt modelId="{A12EB9DF-84F4-47BA-BF15-A878B6ACD9B0}" type="sibTrans" cxnId="{239E043F-C1E2-469F-AB2E-EC4F2135B348}">
      <dgm:prSet/>
      <dgm:spPr/>
      <dgm:t>
        <a:bodyPr/>
        <a:lstStyle/>
        <a:p>
          <a:endParaRPr lang="en-US"/>
        </a:p>
      </dgm:t>
    </dgm:pt>
    <dgm:pt modelId="{5B29BD20-61D6-4C39-816E-FD5E54A82892}">
      <dgm:prSet phldrT="[Text]"/>
      <dgm:spPr/>
      <dgm:t>
        <a:bodyPr/>
        <a:lstStyle/>
        <a:p>
          <a:r>
            <a:rPr lang="en-US" b="1" i="0" dirty="0"/>
            <a:t>Haptic – Vibrations </a:t>
          </a:r>
          <a:r>
            <a:rPr lang="en-US" b="0" i="0" dirty="0"/>
            <a:t> (</a:t>
          </a:r>
          <a:r>
            <a:rPr lang="en-US" b="0" i="0" dirty="0" err="1"/>
            <a:t>Fonz</a:t>
          </a:r>
          <a:r>
            <a:rPr lang="en-US" b="0" i="0" dirty="0"/>
            <a:t> in 1976)</a:t>
          </a:r>
          <a:endParaRPr lang="en-US" dirty="0"/>
        </a:p>
      </dgm:t>
    </dgm:pt>
    <dgm:pt modelId="{EAA5C18B-278C-4408-BC6D-4391038111F0}" type="parTrans" cxnId="{65ECD80C-E466-46F1-BAC9-F7CC951F64AE}">
      <dgm:prSet/>
      <dgm:spPr/>
      <dgm:t>
        <a:bodyPr/>
        <a:lstStyle/>
        <a:p>
          <a:endParaRPr lang="en-US"/>
        </a:p>
      </dgm:t>
    </dgm:pt>
    <dgm:pt modelId="{E14D0306-0330-444D-A8F4-26A27BCD4AD0}" type="sibTrans" cxnId="{65ECD80C-E466-46F1-BAC9-F7CC951F64AE}">
      <dgm:prSet/>
      <dgm:spPr/>
      <dgm:t>
        <a:bodyPr/>
        <a:lstStyle/>
        <a:p>
          <a:endParaRPr lang="en-US"/>
        </a:p>
      </dgm:t>
    </dgm:pt>
    <dgm:pt modelId="{3045305B-E093-46F1-9BB6-84D2B7632D56}">
      <dgm:prSet phldrT="[Text]"/>
      <dgm:spPr/>
      <dgm:t>
        <a:bodyPr/>
        <a:lstStyle/>
        <a:p>
          <a:r>
            <a:rPr lang="en-US" b="1" dirty="0"/>
            <a:t>Haptic – Force feedback </a:t>
          </a:r>
        </a:p>
        <a:p>
          <a:r>
            <a:rPr lang="en-US" b="0" dirty="0"/>
            <a:t>(Phantom arm in 1993)</a:t>
          </a:r>
        </a:p>
      </dgm:t>
    </dgm:pt>
    <dgm:pt modelId="{92F24FC6-8215-4E6C-AD92-D4115E4012BB}" type="parTrans" cxnId="{43C4654A-F94A-4ACD-96D5-C572EA0C90EE}">
      <dgm:prSet/>
      <dgm:spPr/>
      <dgm:t>
        <a:bodyPr/>
        <a:lstStyle/>
        <a:p>
          <a:endParaRPr lang="en-US"/>
        </a:p>
      </dgm:t>
    </dgm:pt>
    <dgm:pt modelId="{C4B70557-F26E-46A0-8CD4-9D751BFB6C5A}" type="sibTrans" cxnId="{43C4654A-F94A-4ACD-96D5-C572EA0C90EE}">
      <dgm:prSet/>
      <dgm:spPr/>
      <dgm:t>
        <a:bodyPr/>
        <a:lstStyle/>
        <a:p>
          <a:endParaRPr lang="en-US"/>
        </a:p>
      </dgm:t>
    </dgm:pt>
    <dgm:pt modelId="{C5DE7938-2C0A-4278-A1F1-ADEBFDD46008}" type="pres">
      <dgm:prSet presAssocID="{FF30A5AB-1607-4C38-A7DC-6C899B518B17}" presName="arrowDiagram" presStyleCnt="0">
        <dgm:presLayoutVars>
          <dgm:chMax val="5"/>
          <dgm:dir/>
          <dgm:resizeHandles val="exact"/>
        </dgm:presLayoutVars>
      </dgm:prSet>
      <dgm:spPr/>
    </dgm:pt>
    <dgm:pt modelId="{8A2CAE5A-5336-4D9D-90A5-426F383D78CA}" type="pres">
      <dgm:prSet presAssocID="{FF30A5AB-1607-4C38-A7DC-6C899B518B17}" presName="arrow" presStyleLbl="bgShp" presStyleIdx="0" presStyleCnt="1" custScaleX="119005" custLinFactNeighborX="-853" custLinFactNeighborY="1086"/>
      <dgm:spPr/>
    </dgm:pt>
    <dgm:pt modelId="{1905D3D2-292E-42B6-9F23-EEFE33812D33}" type="pres">
      <dgm:prSet presAssocID="{FF30A5AB-1607-4C38-A7DC-6C899B518B17}" presName="arrowDiagram4" presStyleCnt="0"/>
      <dgm:spPr/>
    </dgm:pt>
    <dgm:pt modelId="{F7F77DB4-1CA7-4C5C-8F95-5381112E6951}" type="pres">
      <dgm:prSet presAssocID="{14DB43EA-4CBF-4C1E-8DEB-3F0ACB6EC9FC}" presName="bullet4a" presStyleLbl="node1" presStyleIdx="0" presStyleCnt="4" custLinFactY="-43473" custLinFactNeighborX="-93197" custLinFactNeighborY="-100000"/>
      <dgm:spPr/>
    </dgm:pt>
    <dgm:pt modelId="{440F51A5-683C-4743-99FF-A9A33E07A07D}" type="pres">
      <dgm:prSet presAssocID="{14DB43EA-4CBF-4C1E-8DEB-3F0ACB6EC9FC}" presName="textBox4a" presStyleLbl="revTx" presStyleIdx="0" presStyleCnt="4" custLinFactNeighborX="-8123" custLinFactNeighborY="-327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1FBEBF-B06B-46C3-86DB-2241861B7F4E}" type="pres">
      <dgm:prSet presAssocID="{6BE44F2C-7855-4468-B977-30F541E0B618}" presName="bullet4b" presStyleLbl="node1" presStyleIdx="1" presStyleCnt="4"/>
      <dgm:spPr/>
    </dgm:pt>
    <dgm:pt modelId="{BEB3D6BA-FB26-42E8-9875-02E99E9856A0}" type="pres">
      <dgm:prSet presAssocID="{6BE44F2C-7855-4468-B977-30F541E0B618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FBA304-FF60-4EE5-BC60-3BAD2A5A17A5}" type="pres">
      <dgm:prSet presAssocID="{5B29BD20-61D6-4C39-816E-FD5E54A82892}" presName="bullet4c" presStyleLbl="node1" presStyleIdx="2" presStyleCnt="4"/>
      <dgm:spPr/>
    </dgm:pt>
    <dgm:pt modelId="{98D596EB-B9AD-4050-BA02-4EB0D5ADD1A2}" type="pres">
      <dgm:prSet presAssocID="{5B29BD20-61D6-4C39-816E-FD5E54A82892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B263A7-222A-4BD0-8D2A-82CD6C46FE9C}" type="pres">
      <dgm:prSet presAssocID="{3045305B-E093-46F1-9BB6-84D2B7632D56}" presName="bullet4d" presStyleLbl="node1" presStyleIdx="3" presStyleCnt="4"/>
      <dgm:spPr/>
    </dgm:pt>
    <dgm:pt modelId="{DCE00F85-2AB4-490D-A9B9-90ADEA4D7F79}" type="pres">
      <dgm:prSet presAssocID="{3045305B-E093-46F1-9BB6-84D2B7632D56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0F1AA7-E589-45CE-8674-E75A53DD7797}" type="presOf" srcId="{6BE44F2C-7855-4468-B977-30F541E0B618}" destId="{BEB3D6BA-FB26-42E8-9875-02E99E9856A0}" srcOrd="0" destOrd="0" presId="urn:microsoft.com/office/officeart/2005/8/layout/arrow2"/>
    <dgm:cxn modelId="{63C87B4D-0A2A-4677-A790-418E7EE16A8F}" type="presOf" srcId="{FF30A5AB-1607-4C38-A7DC-6C899B518B17}" destId="{C5DE7938-2C0A-4278-A1F1-ADEBFDD46008}" srcOrd="0" destOrd="0" presId="urn:microsoft.com/office/officeart/2005/8/layout/arrow2"/>
    <dgm:cxn modelId="{65ECD80C-E466-46F1-BAC9-F7CC951F64AE}" srcId="{FF30A5AB-1607-4C38-A7DC-6C899B518B17}" destId="{5B29BD20-61D6-4C39-816E-FD5E54A82892}" srcOrd="2" destOrd="0" parTransId="{EAA5C18B-278C-4408-BC6D-4391038111F0}" sibTransId="{E14D0306-0330-444D-A8F4-26A27BCD4AD0}"/>
    <dgm:cxn modelId="{43C4654A-F94A-4ACD-96D5-C572EA0C90EE}" srcId="{FF30A5AB-1607-4C38-A7DC-6C899B518B17}" destId="{3045305B-E093-46F1-9BB6-84D2B7632D56}" srcOrd="3" destOrd="0" parTransId="{92F24FC6-8215-4E6C-AD92-D4115E4012BB}" sibTransId="{C4B70557-F26E-46A0-8CD4-9D751BFB6C5A}"/>
    <dgm:cxn modelId="{3155DF6D-76BE-4369-B07C-063B4224EB61}" type="presOf" srcId="{3045305B-E093-46F1-9BB6-84D2B7632D56}" destId="{DCE00F85-2AB4-490D-A9B9-90ADEA4D7F79}" srcOrd="0" destOrd="0" presId="urn:microsoft.com/office/officeart/2005/8/layout/arrow2"/>
    <dgm:cxn modelId="{DE252915-FCBE-45D6-9594-43631FD00DE2}" type="presOf" srcId="{14DB43EA-4CBF-4C1E-8DEB-3F0ACB6EC9FC}" destId="{440F51A5-683C-4743-99FF-A9A33E07A07D}" srcOrd="0" destOrd="0" presId="urn:microsoft.com/office/officeart/2005/8/layout/arrow2"/>
    <dgm:cxn modelId="{543B9F9C-C6F4-4012-8B08-3FD1956A62B1}" type="presOf" srcId="{5B29BD20-61D6-4C39-816E-FD5E54A82892}" destId="{98D596EB-B9AD-4050-BA02-4EB0D5ADD1A2}" srcOrd="0" destOrd="0" presId="urn:microsoft.com/office/officeart/2005/8/layout/arrow2"/>
    <dgm:cxn modelId="{239E043F-C1E2-469F-AB2E-EC4F2135B348}" srcId="{FF30A5AB-1607-4C38-A7DC-6C899B518B17}" destId="{6BE44F2C-7855-4468-B977-30F541E0B618}" srcOrd="1" destOrd="0" parTransId="{C0D7BF6C-6DE2-43C9-BD99-99DFFB5EE28B}" sibTransId="{A12EB9DF-84F4-47BA-BF15-A878B6ACD9B0}"/>
    <dgm:cxn modelId="{906C6450-96C3-4651-B693-ABC764DC2767}" srcId="{FF30A5AB-1607-4C38-A7DC-6C899B518B17}" destId="{14DB43EA-4CBF-4C1E-8DEB-3F0ACB6EC9FC}" srcOrd="0" destOrd="0" parTransId="{D83A9118-42C0-413A-A50A-EE8736F9EF64}" sibTransId="{D8CD993F-DF3F-46D6-9628-B8F6AA28AA86}"/>
    <dgm:cxn modelId="{86785561-C0F5-4142-88DA-BBC338C10E03}" type="presParOf" srcId="{C5DE7938-2C0A-4278-A1F1-ADEBFDD46008}" destId="{8A2CAE5A-5336-4D9D-90A5-426F383D78CA}" srcOrd="0" destOrd="0" presId="urn:microsoft.com/office/officeart/2005/8/layout/arrow2"/>
    <dgm:cxn modelId="{676EA0D5-831D-40FD-8C79-280B4F88D144}" type="presParOf" srcId="{C5DE7938-2C0A-4278-A1F1-ADEBFDD46008}" destId="{1905D3D2-292E-42B6-9F23-EEFE33812D33}" srcOrd="1" destOrd="0" presId="urn:microsoft.com/office/officeart/2005/8/layout/arrow2"/>
    <dgm:cxn modelId="{6D26BE0C-DF1E-4DA6-A4D9-0F141167A909}" type="presParOf" srcId="{1905D3D2-292E-42B6-9F23-EEFE33812D33}" destId="{F7F77DB4-1CA7-4C5C-8F95-5381112E6951}" srcOrd="0" destOrd="0" presId="urn:microsoft.com/office/officeart/2005/8/layout/arrow2"/>
    <dgm:cxn modelId="{92456055-B6D4-4837-96AD-8DBF579F681C}" type="presParOf" srcId="{1905D3D2-292E-42B6-9F23-EEFE33812D33}" destId="{440F51A5-683C-4743-99FF-A9A33E07A07D}" srcOrd="1" destOrd="0" presId="urn:microsoft.com/office/officeart/2005/8/layout/arrow2"/>
    <dgm:cxn modelId="{5B248979-A6B4-459A-91F5-1EF8651DE89B}" type="presParOf" srcId="{1905D3D2-292E-42B6-9F23-EEFE33812D33}" destId="{091FBEBF-B06B-46C3-86DB-2241861B7F4E}" srcOrd="2" destOrd="0" presId="urn:microsoft.com/office/officeart/2005/8/layout/arrow2"/>
    <dgm:cxn modelId="{310B1193-18EE-4857-8B56-17D81C32E42A}" type="presParOf" srcId="{1905D3D2-292E-42B6-9F23-EEFE33812D33}" destId="{BEB3D6BA-FB26-42E8-9875-02E99E9856A0}" srcOrd="3" destOrd="0" presId="urn:microsoft.com/office/officeart/2005/8/layout/arrow2"/>
    <dgm:cxn modelId="{253BF9C5-302D-4E05-AC66-EB2939D2642C}" type="presParOf" srcId="{1905D3D2-292E-42B6-9F23-EEFE33812D33}" destId="{73FBA304-FF60-4EE5-BC60-3BAD2A5A17A5}" srcOrd="4" destOrd="0" presId="urn:microsoft.com/office/officeart/2005/8/layout/arrow2"/>
    <dgm:cxn modelId="{07B2F967-915C-4D0E-8631-01FDF8DD4794}" type="presParOf" srcId="{1905D3D2-292E-42B6-9F23-EEFE33812D33}" destId="{98D596EB-B9AD-4050-BA02-4EB0D5ADD1A2}" srcOrd="5" destOrd="0" presId="urn:microsoft.com/office/officeart/2005/8/layout/arrow2"/>
    <dgm:cxn modelId="{954A6E38-F0E5-4426-874D-054363ED9D96}" type="presParOf" srcId="{1905D3D2-292E-42B6-9F23-EEFE33812D33}" destId="{02B263A7-222A-4BD0-8D2A-82CD6C46FE9C}" srcOrd="6" destOrd="0" presId="urn:microsoft.com/office/officeart/2005/8/layout/arrow2"/>
    <dgm:cxn modelId="{C7EFB3EE-EA5C-4372-95D1-F1A469B92363}" type="presParOf" srcId="{1905D3D2-292E-42B6-9F23-EEFE33812D33}" destId="{DCE00F85-2AB4-490D-A9B9-90ADEA4D7F79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2CAE5A-5336-4D9D-90A5-426F383D78CA}">
      <dsp:nvSpPr>
        <dsp:cNvPr id="0" name=""/>
        <dsp:cNvSpPr/>
      </dsp:nvSpPr>
      <dsp:spPr>
        <a:xfrm>
          <a:off x="522" y="0"/>
          <a:ext cx="6680226" cy="35083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F77DB4-1CA7-4C5C-8F95-5381112E6951}">
      <dsp:nvSpPr>
        <dsp:cNvPr id="0" name=""/>
        <dsp:cNvSpPr/>
      </dsp:nvSpPr>
      <dsp:spPr>
        <a:xfrm>
          <a:off x="1014413" y="2423592"/>
          <a:ext cx="129108" cy="1291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0F51A5-683C-4743-99FF-A9A33E07A07D}">
      <dsp:nvSpPr>
        <dsp:cNvPr id="0" name=""/>
        <dsp:cNvSpPr/>
      </dsp:nvSpPr>
      <dsp:spPr>
        <a:xfrm>
          <a:off x="1121320" y="2400297"/>
          <a:ext cx="959891" cy="834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12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Sound</a:t>
          </a:r>
          <a:r>
            <a:rPr lang="en-US" sz="1100" kern="1200" dirty="0"/>
            <a:t> (First commercial digital recording in 1971)</a:t>
          </a:r>
        </a:p>
      </dsp:txBody>
      <dsp:txXfrm>
        <a:off x="1121320" y="2400297"/>
        <a:ext cx="959891" cy="834993"/>
      </dsp:txXfrm>
    </dsp:sp>
    <dsp:sp modelId="{091FBEBF-B06B-46C3-86DB-2241861B7F4E}">
      <dsp:nvSpPr>
        <dsp:cNvPr id="0" name=""/>
        <dsp:cNvSpPr/>
      </dsp:nvSpPr>
      <dsp:spPr>
        <a:xfrm>
          <a:off x="2046915" y="1792779"/>
          <a:ext cx="224536" cy="2245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B3D6BA-FB26-42E8-9875-02E99E9856A0}">
      <dsp:nvSpPr>
        <dsp:cNvPr id="0" name=""/>
        <dsp:cNvSpPr/>
      </dsp:nvSpPr>
      <dsp:spPr>
        <a:xfrm>
          <a:off x="2159183" y="1905047"/>
          <a:ext cx="1178814" cy="1603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977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Graphics </a:t>
          </a:r>
          <a:r>
            <a:rPr lang="en-US" sz="1100" b="0" kern="1200" dirty="0"/>
            <a:t>(</a:t>
          </a:r>
          <a:r>
            <a:rPr lang="en-US" sz="1100" b="0" i="0" kern="1200" dirty="0"/>
            <a:t>Alto</a:t>
          </a:r>
          <a:r>
            <a:rPr lang="en-US" sz="1100" b="1" i="0" kern="1200" dirty="0"/>
            <a:t> </a:t>
          </a:r>
          <a:r>
            <a:rPr lang="en-US" sz="1100" b="0" i="0" kern="1200" dirty="0"/>
            <a:t>computer, first GUI in 1973)</a:t>
          </a:r>
          <a:r>
            <a:rPr lang="en-US" sz="1100" b="1" kern="1200" dirty="0"/>
            <a:t> </a:t>
          </a:r>
        </a:p>
      </dsp:txBody>
      <dsp:txXfrm>
        <a:off x="2159183" y="1905047"/>
        <a:ext cx="1178814" cy="1603327"/>
      </dsp:txXfrm>
    </dsp:sp>
    <dsp:sp modelId="{73FBA304-FF60-4EE5-BC60-3BAD2A5A17A5}">
      <dsp:nvSpPr>
        <dsp:cNvPr id="0" name=""/>
        <dsp:cNvSpPr/>
      </dsp:nvSpPr>
      <dsp:spPr>
        <a:xfrm>
          <a:off x="3211696" y="1191444"/>
          <a:ext cx="297510" cy="2975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596EB-B9AD-4050-BA02-4EB0D5ADD1A2}">
      <dsp:nvSpPr>
        <dsp:cNvPr id="0" name=""/>
        <dsp:cNvSpPr/>
      </dsp:nvSpPr>
      <dsp:spPr>
        <a:xfrm>
          <a:off x="3360451" y="1340199"/>
          <a:ext cx="1178814" cy="2168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644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0" kern="1200" dirty="0"/>
            <a:t>Haptic – Vibrations </a:t>
          </a:r>
          <a:r>
            <a:rPr lang="en-US" sz="1100" b="0" i="0" kern="1200" dirty="0"/>
            <a:t> (</a:t>
          </a:r>
          <a:r>
            <a:rPr lang="en-US" sz="1100" b="0" i="0" kern="1200" dirty="0" err="1"/>
            <a:t>Fonz</a:t>
          </a:r>
          <a:r>
            <a:rPr lang="en-US" sz="1100" b="0" i="0" kern="1200" dirty="0"/>
            <a:t> in 1976)</a:t>
          </a:r>
          <a:endParaRPr lang="en-US" sz="1100" kern="1200" dirty="0"/>
        </a:p>
      </dsp:txBody>
      <dsp:txXfrm>
        <a:off x="3360451" y="1340199"/>
        <a:ext cx="1178814" cy="2168175"/>
      </dsp:txXfrm>
    </dsp:sp>
    <dsp:sp modelId="{02B263A7-222A-4BD0-8D2A-82CD6C46FE9C}">
      <dsp:nvSpPr>
        <dsp:cNvPr id="0" name=""/>
        <dsp:cNvSpPr/>
      </dsp:nvSpPr>
      <dsp:spPr>
        <a:xfrm>
          <a:off x="4480324" y="793594"/>
          <a:ext cx="398551" cy="3985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E00F85-2AB4-490D-A9B9-90ADEA4D7F79}">
      <dsp:nvSpPr>
        <dsp:cNvPr id="0" name=""/>
        <dsp:cNvSpPr/>
      </dsp:nvSpPr>
      <dsp:spPr>
        <a:xfrm>
          <a:off x="4679600" y="992870"/>
          <a:ext cx="1178814" cy="2515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184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Haptic – Force feedback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/>
            <a:t>(Phantom arm in 1993)</a:t>
          </a:r>
        </a:p>
      </dsp:txBody>
      <dsp:txXfrm>
        <a:off x="4679600" y="992870"/>
        <a:ext cx="1178814" cy="2515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C5593-DC12-4BEE-8B1F-9C0F81BBB184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E7B82-2006-476E-A680-EBD48A2AE0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519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E7B82-2006-476E-A680-EBD48A2AE0B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364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 approach</a:t>
            </a:r>
            <a:r>
              <a:rPr lang="en-US" baseline="0" dirty="0" smtClean="0"/>
              <a:t> of the objective function in the optimization problem, difference between the approach lies in f</a:t>
            </a:r>
          </a:p>
          <a:p>
            <a:r>
              <a:rPr lang="en-US" baseline="0" dirty="0" err="1" smtClean="0"/>
              <a:t>Gi</a:t>
            </a:r>
            <a:r>
              <a:rPr lang="en-US" baseline="0" dirty="0" smtClean="0"/>
              <a:t>(t) =0 means exact contact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E7B82-2006-476E-A680-EBD48A2AE0B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326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 F_C = J^T k  </a:t>
            </a:r>
          </a:p>
          <a:p>
            <a:r>
              <a:rPr lang="en-US" dirty="0" err="1" smtClean="0"/>
              <a:t>Lemda</a:t>
            </a:r>
            <a:r>
              <a:rPr lang="en-US" dirty="0" smtClean="0"/>
              <a:t>: workless constraint forces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E7B82-2006-476E-A680-EBD48A2AE0B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64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laparoscopic : minimal</a:t>
            </a:r>
            <a:r>
              <a:rPr lang="en-US" baseline="0" dirty="0" smtClean="0"/>
              <a:t> invasive surgery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E7B82-2006-476E-A680-EBD48A2AE0B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201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(next slide) a small movement (translation and/or rotation) of the haptic tool will lead to a change of contact constraints,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E7B82-2006-476E-A680-EBD48A2AE0B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621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maximum clearance </a:t>
            </a:r>
            <a:r>
              <a:rPr lang="en-US" dirty="0" err="1" smtClean="0"/>
              <a:t>d_c</a:t>
            </a:r>
            <a:r>
              <a:rPr lang="en-US" dirty="0" smtClean="0"/>
              <a:t> between the graphic tool and the object surfaces bounding the space</a:t>
            </a:r>
          </a:p>
          <a:p>
            <a:r>
              <a:rPr lang="en-US" dirty="0" smtClean="0"/>
              <a:t>maximum displacement </a:t>
            </a:r>
            <a:r>
              <a:rPr lang="en-US" dirty="0" err="1" smtClean="0"/>
              <a:t>d_h</a:t>
            </a:r>
            <a:r>
              <a:rPr lang="en-US" dirty="0" smtClean="0"/>
              <a:t> of the haptic tool per </a:t>
            </a:r>
            <a:r>
              <a:rPr lang="en-US" dirty="0" err="1" smtClean="0"/>
              <a:t>time_step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E7B82-2006-476E-A680-EBD48A2AE0B0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271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Definition:</a:t>
            </a:r>
          </a:p>
          <a:p>
            <a:r>
              <a:rPr lang="en-US" dirty="0" smtClean="0"/>
              <a:t>First is the ratio of the feature’s absolute size to the movement range of a haptic device per time step</a:t>
            </a:r>
          </a:p>
          <a:p>
            <a:r>
              <a:rPr lang="en-US" dirty="0" smtClean="0"/>
              <a:t>In the second aspect, objects with special shapes can be treated as fine features, such as thin object and sharp features.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E7B82-2006-476E-A680-EBD48A2AE0B0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355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Recording:</a:t>
            </a:r>
            <a:r>
              <a:rPr lang="en-US" baseline="0" dirty="0" smtClean="0"/>
              <a:t> research started in</a:t>
            </a:r>
            <a:r>
              <a:rPr lang="en-US" dirty="0" smtClean="0"/>
              <a:t> 1938</a:t>
            </a:r>
            <a:r>
              <a:rPr lang="en-US" baseline="0" dirty="0" smtClean="0"/>
              <a:t> , 1971: </a:t>
            </a:r>
            <a:r>
              <a:rPr lang="en-US" baseline="0" dirty="0" err="1" smtClean="0"/>
              <a:t>Denon</a:t>
            </a:r>
            <a:r>
              <a:rPr lang="en-US" baseline="0" dirty="0" smtClean="0"/>
              <a:t>, Japanese company</a:t>
            </a:r>
          </a:p>
          <a:p>
            <a:r>
              <a:rPr lang="en-US" baseline="0" dirty="0" smtClean="0"/>
              <a:t>Graphics :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E7B82-2006-476E-A680-EBD48A2AE0B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314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Generation 1: moving 2D</a:t>
            </a:r>
            <a:r>
              <a:rPr lang="en-US" baseline="0" dirty="0" smtClean="0"/>
              <a:t> on the platform</a:t>
            </a:r>
          </a:p>
          <a:p>
            <a:r>
              <a:rPr lang="en-US" baseline="0" dirty="0" smtClean="0"/>
              <a:t>Generation 2” moving 7 virtual blocks on a virtual table using an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Argonne arm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Generation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3: molecular docking task:  orienting the drug and adjusting up to six of its internal twistable bonds to give the lowest potential energy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E7B82-2006-476E-A680-EBD48A2AE0B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923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Rehabilitation: people</a:t>
            </a:r>
            <a:r>
              <a:rPr lang="en-US" baseline="0" dirty="0" smtClean="0"/>
              <a:t> have stroke: therapist use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hand-over-hand skilled guidance, boring,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labour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intensive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E7B82-2006-476E-A680-EBD48A2AE0B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947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LefT</a:t>
            </a:r>
            <a:r>
              <a:rPr lang="en-US" dirty="0" smtClean="0"/>
              <a:t>: medical </a:t>
            </a:r>
            <a:r>
              <a:rPr lang="en-US" dirty="0" err="1" smtClean="0"/>
              <a:t>surgey</a:t>
            </a:r>
            <a:r>
              <a:rPr lang="en-US" dirty="0" smtClean="0"/>
              <a:t>,</a:t>
            </a:r>
            <a:r>
              <a:rPr lang="en-US" baseline="0" dirty="0" smtClean="0"/>
              <a:t> artwork design, </a:t>
            </a:r>
            <a:r>
              <a:rPr lang="en-US" baseline="0" dirty="0" err="1" smtClean="0"/>
              <a:t>manifcature</a:t>
            </a:r>
            <a:r>
              <a:rPr lang="en-US" baseline="0" dirty="0" smtClean="0"/>
              <a:t>, research …</a:t>
            </a:r>
            <a:endParaRPr lang="en-US" dirty="0" smtClean="0"/>
          </a:p>
          <a:p>
            <a:r>
              <a:rPr lang="en-US" dirty="0" smtClean="0"/>
              <a:t>Right: Car assemble simulation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E7B82-2006-476E-A680-EBD48A2AE0B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748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Force:</a:t>
            </a:r>
            <a:r>
              <a:rPr lang="en-US" baseline="0" dirty="0" smtClean="0"/>
              <a:t> feel </a:t>
            </a:r>
            <a:r>
              <a:rPr lang="en-US" baseline="0" dirty="0" err="1" smtClean="0"/>
              <a:t>yby</a:t>
            </a:r>
            <a:r>
              <a:rPr lang="en-US" baseline="0" dirty="0" smtClean="0"/>
              <a:t> muscles, joints, </a:t>
            </a:r>
            <a:r>
              <a:rPr lang="en-US" baseline="0" dirty="0" err="1" smtClean="0"/>
              <a:t>tendors</a:t>
            </a:r>
            <a:r>
              <a:rPr lang="en-US" baseline="0" dirty="0" smtClean="0"/>
              <a:t> – weight, things in larger scale</a:t>
            </a:r>
          </a:p>
          <a:p>
            <a:r>
              <a:rPr lang="en-US" baseline="0" dirty="0" smtClean="0"/>
              <a:t>Tactile: fingers-  vibrations, pressure, touch, texture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E7B82-2006-476E-A680-EBD48A2AE0B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706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20~30 Hz: human sense meaningful</a:t>
            </a:r>
            <a:r>
              <a:rPr lang="en-US" baseline="0" dirty="0" smtClean="0"/>
              <a:t> perception</a:t>
            </a:r>
          </a:p>
          <a:p>
            <a:r>
              <a:rPr lang="en-US" dirty="0" smtClean="0"/>
              <a:t>320 Hz:</a:t>
            </a:r>
            <a:r>
              <a:rPr lang="en-US" baseline="0" dirty="0" smtClean="0"/>
              <a:t> human finger can sense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E7B82-2006-476E-A680-EBD48A2AE0B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920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rhombus linkage – fixed the rotation between two sides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Gravity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elimated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weights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E7B82-2006-476E-A680-EBD48A2AE0B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691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Dynamic compensations on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gravity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E7B82-2006-476E-A680-EBD48A2AE0B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90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FC3D8A5-0A82-486F-BF97-92C523F83B2C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84ED191-53F5-4A28-A37B-3F4CA27C90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8" t="16108" r="74121" b="16666"/>
          <a:stretch/>
        </p:blipFill>
        <p:spPr>
          <a:xfrm>
            <a:off x="5404125" y="-153841"/>
            <a:ext cx="1914144" cy="25521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3D8A5-0A82-486F-BF97-92C523F83B2C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24400" y="76200"/>
            <a:ext cx="3352800" cy="496111"/>
          </a:xfrm>
          <a:prstGeom prst="rect">
            <a:avLst/>
          </a:prstGeom>
        </p:spPr>
        <p:txBody>
          <a:bodyPr wrap="square" anchor="t">
            <a:normAutofit/>
          </a:bodyPr>
          <a:lstStyle>
            <a:lvl1pPr algn="ctr">
              <a:defRPr>
                <a:solidFill>
                  <a:schemeClr val="bg1">
                    <a:lumMod val="95000"/>
                  </a:schemeClr>
                </a:solidFill>
                <a:latin typeface="Copperplate Gothic Light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D191-53F5-4A28-A37B-3F4CA27C90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69662" y="6248400"/>
            <a:ext cx="7772400" cy="228600"/>
          </a:xfrm>
        </p:spPr>
        <p:txBody>
          <a:bodyPr/>
          <a:lstStyle>
            <a:lvl1pPr marL="6858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FC3D8A5-0A82-486F-BF97-92C523F83B2C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diagramLayout" Target="../diagrams/layout1.xml"/><Relationship Id="rId11" Type="http://schemas.openxmlformats.org/officeDocument/2006/relationships/image" Target="../media/image4.png"/><Relationship Id="rId5" Type="http://schemas.openxmlformats.org/officeDocument/2006/relationships/diagramData" Target="../diagrams/data1.xml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2.xml"/><Relationship Id="rId9" Type="http://schemas.microsoft.com/office/2007/relationships/diagramDrawing" Target="../diagrams/drawing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tl.washington.edu/people/tfurness/courses/inde543/READINGS-03/BERKLEY/White%20Paper%20-%20Haptic%20Devices.pdf" TargetMode="External"/><Relationship Id="rId2" Type="http://schemas.openxmlformats.org/officeDocument/2006/relationships/hyperlink" Target="http://link.springer.com/book/10.1007%2F978-3-662-44949-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bi.nlm.nih.gov/pmc/articles/PMC4721777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dc-fellbach.de/files/other/Industrial_Applications_Haptics_Perret_haption.pdf" TargetMode="External"/><Relationship Id="rId2" Type="http://schemas.openxmlformats.org/officeDocument/2006/relationships/hyperlink" Target="http://dl.acm.org/citation.cfm?id=97899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ta.fi/sis/tie/hui/schedule/HUI2013-5-proprioception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3235171"/>
            <a:ext cx="3420035" cy="1702160"/>
          </a:xfrm>
        </p:spPr>
        <p:txBody>
          <a:bodyPr>
            <a:noAutofit/>
          </a:bodyPr>
          <a:lstStyle/>
          <a:p>
            <a:r>
              <a:rPr lang="en-US" sz="2800" b="1" dirty="0"/>
              <a:t>Haptic Rendering</a:t>
            </a:r>
            <a:endParaRPr lang="en-US" sz="1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733365" y="4911571"/>
            <a:ext cx="3309803" cy="1260629"/>
          </a:xfrm>
        </p:spPr>
        <p:txBody>
          <a:bodyPr>
            <a:normAutofit/>
          </a:bodyPr>
          <a:lstStyle/>
          <a:p>
            <a:r>
              <a:rPr lang="en-US" sz="1400" dirty="0"/>
              <a:t>Ernest Cheung</a:t>
            </a:r>
          </a:p>
          <a:p>
            <a:r>
              <a:rPr lang="en-US" sz="1400" dirty="0"/>
              <a:t>COMP768 Presentation</a:t>
            </a:r>
          </a:p>
        </p:txBody>
      </p:sp>
    </p:spTree>
    <p:extLst>
      <p:ext uri="{BB962C8B-B14F-4D97-AF65-F5344CB8AC3E}">
        <p14:creationId xmlns:p14="http://schemas.microsoft.com/office/powerpoint/2010/main" val="31873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Haptic human-machine interaction (HHMI)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construct an interface between human and a virtual/remote environment </a:t>
            </a:r>
          </a:p>
          <a:p>
            <a:r>
              <a:rPr lang="en-US" dirty="0"/>
              <a:t>Human operator can feel force related properties: gravitational force, inertia force, friction force, contact force and reaction force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8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branch of HHMI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Branches of Haptic Interaction research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031" y="3200407"/>
            <a:ext cx="5440238" cy="201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2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Haptics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are the haptic device designed</a:t>
            </a:r>
          </a:p>
          <a:p>
            <a:r>
              <a:rPr lang="en-US" dirty="0"/>
              <a:t>Aims: </a:t>
            </a:r>
          </a:p>
          <a:p>
            <a:pPr lvl="1"/>
            <a:r>
              <a:rPr lang="en-US" dirty="0"/>
              <a:t>high force bandwidth and dynamic range,</a:t>
            </a:r>
          </a:p>
          <a:p>
            <a:pPr lvl="1"/>
            <a:r>
              <a:rPr lang="en-US" dirty="0"/>
              <a:t>large workspace, and</a:t>
            </a:r>
          </a:p>
          <a:p>
            <a:pPr lvl="1"/>
            <a:r>
              <a:rPr lang="en-US" dirty="0"/>
              <a:t>freedom of mechanical </a:t>
            </a:r>
            <a:r>
              <a:rPr lang="en-US" dirty="0" smtClean="0"/>
              <a:t>singularity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2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 of a haptic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1070" y="4740899"/>
            <a:ext cx="4169816" cy="21589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3074" name="Picture 2" descr="An external file that holds a picture, illustration, etc.&#10;Object name is sensors-15-29857-g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78" y="2971800"/>
            <a:ext cx="3163901" cy="290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n external file that holds a picture, illustration, etc.&#10;Object name is sensors-15-29857-g0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280" y="2586435"/>
            <a:ext cx="4867275" cy="135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n external file that holds a picture, illustration, etc.&#10;Object name is sensors-15-29857-g0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91000"/>
            <a:ext cx="4436290" cy="162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72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 of a haptic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Motion measurement and tracking using encoders</a:t>
            </a:r>
          </a:p>
          <a:p>
            <a:r>
              <a:rPr lang="en-US" dirty="0"/>
              <a:t>Finding the </a:t>
            </a:r>
            <a:br>
              <a:rPr lang="en-US" dirty="0"/>
            </a:br>
            <a:r>
              <a:rPr lang="en-US" dirty="0"/>
              <a:t>Location of the </a:t>
            </a:r>
            <a:br>
              <a:rPr lang="en-US" dirty="0"/>
            </a:br>
            <a:r>
              <a:rPr lang="en-US" dirty="0"/>
              <a:t>end effector: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x,y,z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4098" name="Picture 2" descr="An external file that holds a picture, illustration, etc.&#10;Object name is sensors-15-29857-g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00400"/>
            <a:ext cx="4395788" cy="28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38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 of a haptic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84111"/>
            <a:ext cx="7620000" cy="3508977"/>
          </a:xfrm>
        </p:spPr>
        <p:txBody>
          <a:bodyPr/>
          <a:lstStyle/>
          <a:p>
            <a:r>
              <a:rPr lang="en-US" sz="1800" dirty="0"/>
              <a:t>L1: Distance between plane ABCD1 and ABCD2</a:t>
            </a:r>
          </a:p>
          <a:p>
            <a:r>
              <a:rPr lang="en-US" sz="1800" dirty="0"/>
              <a:t>L2: Distance between E1 and E2</a:t>
            </a:r>
          </a:p>
          <a:p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β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Ɣ: </a:t>
            </a:r>
            <a:r>
              <a:rPr lang="en-US" sz="1800" dirty="0"/>
              <a:t>angle rotated in </a:t>
            </a:r>
            <a:r>
              <a:rPr lang="en-US" sz="1800" dirty="0" smtClean="0"/>
              <a:t>axes </a:t>
            </a:r>
            <a:r>
              <a:rPr lang="en-US" sz="1800" dirty="0"/>
              <a:t>2, 1 and 3 respectively</a:t>
            </a:r>
          </a:p>
          <a:p>
            <a:r>
              <a:rPr lang="en-US" sz="1800" dirty="0"/>
              <a:t>h: height from ground (distance between O0, O)</a:t>
            </a:r>
            <a:endParaRPr lang="el-GR" sz="1800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16" y="4038600"/>
            <a:ext cx="3860519" cy="1712987"/>
          </a:xfrm>
          <a:prstGeom prst="rect">
            <a:avLst/>
          </a:prstGeom>
        </p:spPr>
      </p:pic>
      <p:pic>
        <p:nvPicPr>
          <p:cNvPr id="8" name="Picture 2" descr="An external file that holds a picture, illustration, etc.&#10;Object name is sensors-15-29857-g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225" y="3851501"/>
            <a:ext cx="372533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33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 of a haptic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Force feedback rendered to user:</a:t>
            </a:r>
          </a:p>
          <a:p>
            <a:r>
              <a:rPr lang="en-US" dirty="0"/>
              <a:t>Convert desired force at the end effector </a:t>
            </a:r>
            <a:r>
              <a:rPr lang="en-US" dirty="0" err="1"/>
              <a:t>Fx</a:t>
            </a:r>
            <a:r>
              <a:rPr lang="en-US" dirty="0"/>
              <a:t>, </a:t>
            </a:r>
            <a:r>
              <a:rPr lang="en-US" dirty="0" err="1"/>
              <a:t>Fy</a:t>
            </a:r>
            <a:r>
              <a:rPr lang="en-US" dirty="0"/>
              <a:t>, </a:t>
            </a:r>
            <a:r>
              <a:rPr lang="en-US" dirty="0" err="1"/>
              <a:t>Fz</a:t>
            </a:r>
            <a:r>
              <a:rPr lang="en-US" dirty="0"/>
              <a:t> to the actuator output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9488" b="-1"/>
          <a:stretch/>
        </p:blipFill>
        <p:spPr>
          <a:xfrm>
            <a:off x="6248400" y="3285974"/>
            <a:ext cx="1323975" cy="261937"/>
          </a:xfrm>
          <a:prstGeom prst="rect">
            <a:avLst/>
          </a:prstGeom>
        </p:spPr>
      </p:pic>
      <p:pic>
        <p:nvPicPr>
          <p:cNvPr id="9" name="Picture 2" descr="An external file that holds a picture, illustration, etc.&#10;Object name is sensors-15-29857-g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51" y="4051593"/>
            <a:ext cx="3648634" cy="241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96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 of a haptic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5" name="Picture 2" descr="An external file that holds a picture, illustration, etc.&#10;Object name is sensors-15-29857-g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808" y="3107814"/>
            <a:ext cx="3648634" cy="241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490" y="3276600"/>
            <a:ext cx="3496122" cy="207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 of a haptic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torque is controlled by an actuator’s output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743200"/>
            <a:ext cx="1323975" cy="323850"/>
          </a:xfrm>
          <a:prstGeom prst="rect">
            <a:avLst/>
          </a:prstGeom>
        </p:spPr>
      </p:pic>
      <p:pic>
        <p:nvPicPr>
          <p:cNvPr id="2054" name="Picture 6" descr="An external file that holds a picture, illustration, etc.&#10;Object name is sensors-15-29857-g0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232" y="3494080"/>
            <a:ext cx="3434423" cy="249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00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Haptic rendering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haptic rendering algorithm focus on 3-DOF haptic rendering </a:t>
            </a:r>
          </a:p>
          <a:p>
            <a:r>
              <a:rPr lang="en-US" dirty="0"/>
              <a:t>In late 1990s, 6-DoF rendering has been suited to address multi-region contacts between a tool avatar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0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6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Haptic Tool:  Haptic device held by a user in the physical world</a:t>
            </a:r>
          </a:p>
          <a:p>
            <a:r>
              <a:rPr lang="en-US" dirty="0"/>
              <a:t>Graphic tool: Graphic display of the haptic tool</a:t>
            </a:r>
          </a:p>
          <a:p>
            <a:r>
              <a:rPr lang="en-US" dirty="0"/>
              <a:t>Collision response: The process to compute the pose of the graphic tool in contact and simulate the contact force and torque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5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4188665"/>
            <a:ext cx="4415926" cy="2190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33851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General framework of 6 DOF Haptic Rendering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7033707" cy="34675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Optimization problem: find proper collision response model that satisfy the constrains</a:t>
            </a:r>
          </a:p>
          <a:p>
            <a:r>
              <a:rPr lang="en-US" dirty="0"/>
              <a:t>Environment constrains: model the geometric and physical property of objects</a:t>
            </a:r>
          </a:p>
          <a:p>
            <a:r>
              <a:rPr lang="en-US" dirty="0"/>
              <a:t>Force computation: models the relationship between force/</a:t>
            </a:r>
            <a:br>
              <a:rPr lang="en-US" dirty="0"/>
            </a:br>
            <a:r>
              <a:rPr lang="en-US" dirty="0"/>
              <a:t>torque and the</a:t>
            </a:r>
            <a:br>
              <a:rPr lang="en-US" dirty="0"/>
            </a:br>
            <a:r>
              <a:rPr lang="en-US" dirty="0"/>
              <a:t>simulated dynamic</a:t>
            </a:r>
            <a:br>
              <a:rPr lang="en-US" dirty="0"/>
            </a:br>
            <a:r>
              <a:rPr lang="en-US" dirty="0"/>
              <a:t>process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39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Different haptic rendering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7186108" cy="1638748"/>
          </a:xfrm>
        </p:spPr>
        <p:txBody>
          <a:bodyPr>
            <a:normAutofit fontScale="92500"/>
          </a:bodyPr>
          <a:lstStyle/>
          <a:p>
            <a:r>
              <a:rPr lang="en-US" dirty="0"/>
              <a:t>Classify by ways to handle collision response: Penalty-based, Constraint-based, Impulse-based</a:t>
            </a:r>
          </a:p>
          <a:p>
            <a:r>
              <a:rPr lang="en-US" dirty="0"/>
              <a:t>Other classification can by how objects are modeled: triangle mesh, implicit surface, etc.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934299"/>
            <a:ext cx="5908388" cy="244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73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Contact Constrains are modeled as equations in the configuration space </a:t>
            </a:r>
            <a:r>
              <a:rPr lang="en-US" b="1" dirty="0"/>
              <a:t>T </a:t>
            </a:r>
            <a:r>
              <a:rPr lang="en-US" dirty="0"/>
              <a:t>of the tools: </a:t>
            </a:r>
            <a:r>
              <a:rPr lang="en-US" b="1" dirty="0" err="1"/>
              <a:t>g</a:t>
            </a:r>
            <a:r>
              <a:rPr lang="en-US" b="1" baseline="-25000" dirty="0" err="1"/>
              <a:t>i</a:t>
            </a:r>
            <a:r>
              <a:rPr lang="en-US" b="1" dirty="0"/>
              <a:t>(T) &gt;= 0</a:t>
            </a:r>
          </a:p>
          <a:p>
            <a:r>
              <a:rPr lang="en-US" dirty="0"/>
              <a:t>When tool configuration </a:t>
            </a:r>
            <a:r>
              <a:rPr lang="en-US" b="1" dirty="0"/>
              <a:t>T</a:t>
            </a:r>
            <a:r>
              <a:rPr lang="en-US" b="1" baseline="-25000" dirty="0"/>
              <a:t>0</a:t>
            </a:r>
            <a:r>
              <a:rPr lang="en-US" dirty="0"/>
              <a:t> satisfy </a:t>
            </a:r>
            <a:br>
              <a:rPr lang="en-US" dirty="0"/>
            </a:br>
            <a:r>
              <a:rPr lang="en-US" b="1" dirty="0" err="1"/>
              <a:t>g</a:t>
            </a:r>
            <a:r>
              <a:rPr lang="en-US" b="1" baseline="-25000" dirty="0" err="1"/>
              <a:t>i</a:t>
            </a:r>
            <a:r>
              <a:rPr lang="en-US" b="1" dirty="0"/>
              <a:t>(T</a:t>
            </a:r>
            <a:r>
              <a:rPr lang="en-US" b="1" baseline="-25000" dirty="0"/>
              <a:t>0</a:t>
            </a:r>
            <a:r>
              <a:rPr lang="en-US" b="1" dirty="0"/>
              <a:t>) </a:t>
            </a:r>
            <a:r>
              <a:rPr lang="en-US" b="1" dirty="0"/>
              <a:t>=</a:t>
            </a:r>
            <a:r>
              <a:rPr lang="en-US" b="1" dirty="0" smtClean="0"/>
              <a:t> </a:t>
            </a:r>
            <a:r>
              <a:rPr lang="en-US" b="1" dirty="0"/>
              <a:t>0</a:t>
            </a:r>
            <a:r>
              <a:rPr lang="en-US" dirty="0"/>
              <a:t>, the tool is in contact with the environment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4343400"/>
            <a:ext cx="4415926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8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Penalty-based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957508" cy="3508977"/>
          </a:xfrm>
        </p:spPr>
        <p:txBody>
          <a:bodyPr/>
          <a:lstStyle/>
          <a:p>
            <a:r>
              <a:rPr lang="en-US" dirty="0"/>
              <a:t>Contact constraints are modeled as springs</a:t>
            </a:r>
          </a:p>
          <a:p>
            <a:r>
              <a:rPr lang="en-US" dirty="0"/>
              <a:t>Elastic </a:t>
            </a:r>
            <a:r>
              <a:rPr lang="en-US" dirty="0" smtClean="0"/>
              <a:t>energy </a:t>
            </a:r>
            <a:r>
              <a:rPr lang="en-US" dirty="0">
                <a:sym typeface="Wingdings" panose="05000000000000000000" pitchFamily="2" charset="2"/>
              </a:rPr>
              <a:t></a:t>
            </a:r>
            <a:r>
              <a:rPr lang="en-US" dirty="0"/>
              <a:t> as penetration depth </a:t>
            </a:r>
            <a:r>
              <a:rPr lang="en-US" dirty="0" smtClean="0"/>
              <a:t>       </a:t>
            </a:r>
            <a:r>
              <a:rPr lang="en-US" dirty="0" smtClean="0">
                <a:sym typeface="Wingdings" panose="05000000000000000000" pitchFamily="2" charset="2"/>
              </a:rPr>
              <a:t> </a:t>
            </a:r>
            <a:r>
              <a:rPr lang="en-US" dirty="0" smtClean="0"/>
              <a:t>potential 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Also common to apply penalty force when objects are closer than a certain threshold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Adding this threshold can: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Reduce object interpenetrations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Reduce the cost of collision detection as it is easier to compute distance than penetration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5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Penalty-based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229548"/>
          </a:xfrm>
        </p:spPr>
        <p:txBody>
          <a:bodyPr>
            <a:normAutofit/>
          </a:bodyPr>
          <a:lstStyle/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Force model is local to each contact, so computations are simple</a:t>
            </a:r>
          </a:p>
          <a:p>
            <a:pPr lvl="1"/>
            <a:r>
              <a:rPr lang="en-US" dirty="0"/>
              <a:t>Object inter-penetration is inherently allowed</a:t>
            </a:r>
          </a:p>
          <a:p>
            <a:pPr lvl="1"/>
            <a:r>
              <a:rPr lang="en-US" dirty="0"/>
              <a:t>Cost of the numerical integration of computing the configuration of the virtual tool is almost insensitive to complexity of contact configuration</a:t>
            </a:r>
          </a:p>
          <a:p>
            <a:pPr lvl="2"/>
            <a:r>
              <a:rPr lang="en-US" dirty="0"/>
              <a:t>making it suitable for interactive applications with high-frequency requirements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3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Penalty-based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Disadvantages:</a:t>
            </a:r>
          </a:p>
          <a:p>
            <a:pPr lvl="1"/>
            <a:r>
              <a:rPr lang="en-US" dirty="0"/>
              <a:t>No direct control over physical parameters: e.g. coefficient of </a:t>
            </a:r>
            <a:r>
              <a:rPr lang="en-US" dirty="0" smtClean="0"/>
              <a:t>restitution</a:t>
            </a:r>
            <a:endParaRPr lang="en-US" dirty="0"/>
          </a:p>
          <a:p>
            <a:pPr lvl="1"/>
            <a:r>
              <a:rPr lang="en-US" dirty="0"/>
              <a:t>Frictional forces are difficult to model</a:t>
            </a:r>
          </a:p>
          <a:p>
            <a:pPr lvl="1"/>
            <a:r>
              <a:rPr lang="en-US" dirty="0"/>
              <a:t>Geometric discontinues at the location of contact points and/or normal lead to torque discontinues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Constraint-based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Contact constrains is modeled by Lagrange multipliers </a:t>
            </a:r>
            <a:r>
              <a:rPr lang="el-GR" i="1" dirty="0"/>
              <a:t>λ </a:t>
            </a:r>
            <a:r>
              <a:rPr lang="en-US" dirty="0" smtClean="0"/>
              <a:t>by </a:t>
            </a:r>
            <a:r>
              <a:rPr lang="en-US" dirty="0"/>
              <a:t>studying the Lagrange </a:t>
            </a:r>
            <a:r>
              <a:rPr lang="en-US" dirty="0" smtClean="0"/>
              <a:t>function</a:t>
            </a:r>
            <a:r>
              <a:rPr lang="en-US" dirty="0"/>
              <a:t>:</a:t>
            </a:r>
          </a:p>
          <a:p>
            <a:r>
              <a:rPr lang="en-US" dirty="0"/>
              <a:t>Maximize f(</a:t>
            </a:r>
            <a:r>
              <a:rPr lang="en-US" dirty="0" err="1"/>
              <a:t>x,y</a:t>
            </a:r>
            <a:r>
              <a:rPr lang="en-US" dirty="0"/>
              <a:t>) subject to g(</a:t>
            </a:r>
            <a:r>
              <a:rPr lang="en-US" dirty="0" err="1"/>
              <a:t>x,y</a:t>
            </a:r>
            <a:r>
              <a:rPr lang="en-US" dirty="0"/>
              <a:t>) =c</a:t>
            </a:r>
          </a:p>
          <a:p>
            <a:pPr marL="365760" lvl="1" indent="0">
              <a:buNone/>
            </a:pPr>
            <a:endParaRPr lang="en-US" dirty="0"/>
          </a:p>
          <a:p>
            <a:pPr lvl="1"/>
            <a:r>
              <a:rPr lang="en-US" dirty="0"/>
              <a:t>Evaluate the partial derivative of     to find stationary points as solution candidates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517" y="3985694"/>
            <a:ext cx="3933825" cy="4476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981" t="3987" r="94189" b="14894"/>
          <a:stretch/>
        </p:blipFill>
        <p:spPr>
          <a:xfrm>
            <a:off x="6326338" y="4343400"/>
            <a:ext cx="150662" cy="363153"/>
          </a:xfrm>
          <a:prstGeom prst="rect">
            <a:avLst/>
          </a:prstGeom>
        </p:spPr>
      </p:pic>
      <p:pic>
        <p:nvPicPr>
          <p:cNvPr id="1028" name="Picture 4" descr="https://upload.wikimedia.org/wikipedia/commons/thumb/5/55/LagrangeMultipliers3D.png/300px-LagrangeMultipliers3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105400"/>
            <a:ext cx="2145630" cy="139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3/3e/LagrangeMultipliers2D.png/300px-LagrangeMultipliers2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71588"/>
            <a:ext cx="2113681" cy="149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00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Constraint-based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024742" cy="3508977"/>
          </a:xfrm>
        </p:spPr>
        <p:txBody>
          <a:bodyPr/>
          <a:lstStyle/>
          <a:p>
            <a:r>
              <a:rPr lang="en-US" dirty="0"/>
              <a:t>Advantages: </a:t>
            </a:r>
          </a:p>
          <a:p>
            <a:pPr lvl="1"/>
            <a:r>
              <a:rPr lang="en-US" dirty="0"/>
              <a:t>Analytic and global method to compute collision response</a:t>
            </a:r>
          </a:p>
          <a:p>
            <a:pPr lvl="1"/>
            <a:r>
              <a:rPr lang="en-US" dirty="0"/>
              <a:t>Able to achieve accurate simulation by modeling the normal and friction contact constrains as linear complementary problem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569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Constraint-based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Disadvantages:</a:t>
            </a:r>
          </a:p>
          <a:p>
            <a:pPr lvl="1"/>
            <a:r>
              <a:rPr lang="en-US" dirty="0"/>
              <a:t>Computationally expensive</a:t>
            </a:r>
          </a:p>
          <a:p>
            <a:pPr lvl="2"/>
            <a:r>
              <a:rPr lang="en-US" dirty="0"/>
              <a:t>Contact constrains are typically non-linear</a:t>
            </a:r>
          </a:p>
          <a:p>
            <a:pPr lvl="2"/>
            <a:r>
              <a:rPr lang="en-US" dirty="0"/>
              <a:t>Solving constrained dynamics system can linearize the constraints, but still computationally intensive</a:t>
            </a:r>
          </a:p>
          <a:p>
            <a:r>
              <a:rPr lang="en-US" dirty="0"/>
              <a:t>Solution of constrained dynamics and the definition of constrains are highly intertwined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06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26231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do computers talk to us?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0496195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3" name="videoplaybac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43490" y="2456976"/>
            <a:ext cx="1954213" cy="1465660"/>
          </a:xfrm>
          <a:prstGeom prst="rect">
            <a:avLst/>
          </a:prstGeom>
        </p:spPr>
      </p:pic>
      <p:pic>
        <p:nvPicPr>
          <p:cNvPr id="1026" name="Picture 2" descr="https://upload.wikimedia.org/wikipedia/commons/thumb/d/d1/Fonz_1976_sega_arcade.PNG/150px-Fonz_1976_sega_arcad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312" y="4180331"/>
            <a:ext cx="142875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29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Impulse-based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Pause haptic simulation at collision event and resolve contacts solely on impulse</a:t>
            </a:r>
          </a:p>
          <a:p>
            <a:r>
              <a:rPr lang="en-US" altLang="zh-TW" dirty="0"/>
              <a:t>Advantage: </a:t>
            </a:r>
          </a:p>
          <a:p>
            <a:pPr lvl="1"/>
            <a:r>
              <a:rPr lang="en-US" altLang="zh-TW" dirty="0"/>
              <a:t>Unification of all type of contacts under the same model: collision, sliding, etc.</a:t>
            </a:r>
            <a:endParaRPr lang="en-US" dirty="0"/>
          </a:p>
          <a:p>
            <a:r>
              <a:rPr lang="en-US" altLang="zh-TW" dirty="0"/>
              <a:t>Disadvantage: </a:t>
            </a:r>
          </a:p>
          <a:p>
            <a:pPr lvl="1"/>
            <a:r>
              <a:rPr lang="en-US" dirty="0"/>
              <a:t>resting contact is modeled by multiple micro-collision making it inaccurate</a:t>
            </a:r>
          </a:p>
          <a:p>
            <a:pPr lvl="1"/>
            <a:r>
              <a:rPr lang="en-US" dirty="0" smtClean="0"/>
              <a:t>Constantinescu et </a:t>
            </a:r>
            <a:r>
              <a:rPr lang="en-US" dirty="0"/>
              <a:t>al. proposed combining penalty </a:t>
            </a:r>
            <a:r>
              <a:rPr lang="en-US" dirty="0" smtClean="0"/>
              <a:t>force </a:t>
            </a:r>
            <a:r>
              <a:rPr lang="en-US" dirty="0"/>
              <a:t>with impulsive response to solve this problem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683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 manipulation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Manipulations that involve:</a:t>
            </a:r>
          </a:p>
          <a:p>
            <a:pPr lvl="1"/>
            <a:r>
              <a:rPr lang="en-US" dirty="0"/>
              <a:t>small movement, and/or </a:t>
            </a:r>
          </a:p>
          <a:p>
            <a:pPr lvl="1"/>
            <a:r>
              <a:rPr lang="en-US" dirty="0"/>
              <a:t>accurate force control of a tool interacting with objects</a:t>
            </a:r>
          </a:p>
          <a:p>
            <a:r>
              <a:rPr lang="en-US" dirty="0"/>
              <a:t>Examples: grasping an egg, eating food with fork and knife or chopsticks, playing a violin, operating a needle in surgical operations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663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 manipulation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periodontal operation, dentist try to detect and remove small-sized calculi using haptic feedback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324" y="3962400"/>
            <a:ext cx="3607075" cy="178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289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 manipulation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assemble of an aircraft engine shaft: inserting a splined shaft into a narrow splined hole</a:t>
            </a:r>
          </a:p>
          <a:p>
            <a:r>
              <a:rPr lang="en-US" dirty="0" smtClean="0"/>
              <a:t>Feeling </a:t>
            </a:r>
            <a:r>
              <a:rPr lang="en-US" dirty="0"/>
              <a:t>against the features is required for human to perform this task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793" y="4419600"/>
            <a:ext cx="5258138" cy="17307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7327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 manipulation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examples: Mechanical structure assembly, laparoscopic operation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308379"/>
            <a:ext cx="5349188" cy="2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678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 of simulating </a:t>
            </a:r>
            <a:br>
              <a:rPr lang="en-US" dirty="0"/>
            </a:br>
            <a:r>
              <a:rPr lang="en-US" dirty="0"/>
              <a:t>fine manipulation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Frequent constraint changes or contact </a:t>
            </a:r>
            <a:r>
              <a:rPr lang="en-US" dirty="0" smtClean="0"/>
              <a:t>switches </a:t>
            </a:r>
            <a:r>
              <a:rPr lang="en-US" dirty="0"/>
              <a:t>occurs during tool’s movement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262" y="3657600"/>
            <a:ext cx="5963776" cy="174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997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 of simulating </a:t>
            </a:r>
            <a:br>
              <a:rPr lang="en-US" dirty="0"/>
            </a:br>
            <a:r>
              <a:rPr lang="en-US" dirty="0"/>
              <a:t>fine manipulation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small translation and/or rotation of the haptic tool will lead to a change of contact constraint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752311"/>
            <a:ext cx="6032063" cy="21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810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 of simulating </a:t>
            </a:r>
            <a:br>
              <a:rPr lang="en-US" dirty="0"/>
            </a:br>
            <a:r>
              <a:rPr lang="en-US" dirty="0"/>
              <a:t>fine manipulation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Tool-in-hole example: small rotation angle about the center can lead to large displacement on the tips on </a:t>
            </a:r>
            <a:r>
              <a:rPr lang="en-US" b="1" dirty="0"/>
              <a:t>long tools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287" y="3746450"/>
            <a:ext cx="4051725" cy="261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149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Objects with small geometric features also pose challenge to haptic rendering</a:t>
            </a:r>
          </a:p>
          <a:p>
            <a:r>
              <a:rPr lang="en-US" dirty="0"/>
              <a:t>Example: surface of a dragon sculpture and a Happy Buddha sculpture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4137553"/>
            <a:ext cx="3960675" cy="208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874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490908" cy="3924748"/>
          </a:xfrm>
        </p:spPr>
        <p:txBody>
          <a:bodyPr>
            <a:normAutofit/>
          </a:bodyPr>
          <a:lstStyle/>
          <a:p>
            <a:r>
              <a:rPr lang="en-US" b="1" i="1" dirty="0"/>
              <a:t>Haptic Rendering for Simulation of Fine Manipulation</a:t>
            </a:r>
            <a:r>
              <a:rPr lang="en-US" dirty="0"/>
              <a:t>, by </a:t>
            </a:r>
            <a:r>
              <a:rPr lang="en-US" dirty="0" err="1"/>
              <a:t>Dangxiao</a:t>
            </a:r>
            <a:r>
              <a:rPr lang="en-US" dirty="0"/>
              <a:t> Wang, Jing Xiao, </a:t>
            </a:r>
            <a:r>
              <a:rPr lang="en-US" dirty="0" err="1"/>
              <a:t>Yuru</a:t>
            </a:r>
            <a:r>
              <a:rPr lang="en-US" dirty="0"/>
              <a:t> Zhang</a:t>
            </a:r>
            <a:br>
              <a:rPr lang="en-US" dirty="0"/>
            </a:br>
            <a:r>
              <a:rPr lang="en-US" sz="1400" dirty="0">
                <a:hlinkClick r:id="rId2"/>
              </a:rPr>
              <a:t>http://link.springer.com/book/10.1007%2F978-3-662-44949-3</a:t>
            </a:r>
            <a:endParaRPr lang="en-US" sz="1400" dirty="0"/>
          </a:p>
          <a:p>
            <a:r>
              <a:rPr lang="en-US" b="1" i="1" dirty="0"/>
              <a:t>Haptic Devices</a:t>
            </a:r>
            <a:r>
              <a:rPr lang="en-US" dirty="0"/>
              <a:t>, by Mimic Technologies Inc.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>
                <a:hlinkClick r:id="rId3" invalidUrl="http://www.hitl.washington.edu/people/tfurness/courses/inde543/READINGS-03/BERKLEY/White Paper - Haptic Devices.pdf"/>
              </a:rPr>
              <a:t>http://www.hitl.washington.edu/people/tfurness/courses/inde543/READINGS-03/BERKLEY/White%20Paper%20-%20Haptic%20Devices.pdf</a:t>
            </a:r>
            <a:endParaRPr lang="en-US" sz="1400" dirty="0"/>
          </a:p>
          <a:p>
            <a:r>
              <a:rPr lang="en-US" b="1" i="1" dirty="0"/>
              <a:t>Design and Calibration of a New 6 DOF Haptic Device</a:t>
            </a:r>
            <a:r>
              <a:rPr lang="en-US" dirty="0"/>
              <a:t>, by </a:t>
            </a:r>
            <a:r>
              <a:rPr lang="en-US" dirty="0" err="1"/>
              <a:t>Huanhuan</a:t>
            </a:r>
            <a:r>
              <a:rPr lang="en-US" dirty="0"/>
              <a:t> Qin, </a:t>
            </a:r>
            <a:r>
              <a:rPr lang="en-US" dirty="0" err="1"/>
              <a:t>Aiguo</a:t>
            </a:r>
            <a:r>
              <a:rPr lang="en-US" dirty="0"/>
              <a:t> Song, </a:t>
            </a:r>
            <a:r>
              <a:rPr lang="en-US" dirty="0" err="1"/>
              <a:t>Yuqing</a:t>
            </a:r>
            <a:r>
              <a:rPr lang="en-US" dirty="0"/>
              <a:t> Liu, </a:t>
            </a:r>
            <a:r>
              <a:rPr lang="en-US" dirty="0" err="1"/>
              <a:t>Guohua</a:t>
            </a:r>
            <a:r>
              <a:rPr lang="en-US" dirty="0"/>
              <a:t> Jiang, and </a:t>
            </a:r>
            <a:r>
              <a:rPr lang="en-US" dirty="0" err="1"/>
              <a:t>Bohe</a:t>
            </a:r>
            <a:r>
              <a:rPr lang="en-US" dirty="0"/>
              <a:t> Zhou</a:t>
            </a:r>
            <a:br>
              <a:rPr lang="en-US" dirty="0"/>
            </a:br>
            <a:r>
              <a:rPr lang="en-US" sz="1400" dirty="0">
                <a:hlinkClick r:id="rId4"/>
              </a:rPr>
              <a:t>https://www.ncbi.nlm.nih.gov/pmc/articles/PMC4721777/</a:t>
            </a:r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dirty="0"/>
          </a:p>
          <a:p>
            <a:endParaRPr lang="en-US" sz="1400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84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Haptic?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3452307" cy="3508977"/>
          </a:xfrm>
        </p:spPr>
        <p:txBody>
          <a:bodyPr>
            <a:normAutofit/>
          </a:bodyPr>
          <a:lstStyle/>
          <a:p>
            <a:r>
              <a:rPr lang="en-US" sz="2000" dirty="0"/>
              <a:t>Human have 5 inputs: visual, auditory, haptic, olfactory, and gustatory</a:t>
            </a:r>
          </a:p>
          <a:p>
            <a:r>
              <a:rPr lang="en-US" sz="2000" dirty="0"/>
              <a:t>Some feature in the world can only be perceived by haptics: hardness, roughness, texture, weight, and etc.</a:t>
            </a:r>
          </a:p>
          <a:p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410200" y="5338646"/>
            <a:ext cx="7772400" cy="228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Haptic interaction of Human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912" y="2438400"/>
            <a:ext cx="4075575" cy="290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8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338508" cy="3508977"/>
          </a:xfrm>
        </p:spPr>
        <p:txBody>
          <a:bodyPr/>
          <a:lstStyle/>
          <a:p>
            <a:r>
              <a:rPr lang="en-US" b="1" i="1" dirty="0"/>
              <a:t>Project </a:t>
            </a:r>
            <a:r>
              <a:rPr lang="en-US" b="1" i="1" dirty="0" err="1"/>
              <a:t>GROPEHaptic</a:t>
            </a:r>
            <a:r>
              <a:rPr lang="en-US" b="1" i="1" dirty="0"/>
              <a:t> displays for scientific visualization</a:t>
            </a:r>
            <a:r>
              <a:rPr lang="en-US" dirty="0"/>
              <a:t>, by Frederick P. Brooks, Jr., Ming </a:t>
            </a:r>
            <a:r>
              <a:rPr lang="en-US" dirty="0" err="1"/>
              <a:t>Ouh</a:t>
            </a:r>
            <a:r>
              <a:rPr lang="en-US" dirty="0"/>
              <a:t>-Young, James J. </a:t>
            </a:r>
            <a:r>
              <a:rPr lang="en-US" dirty="0" err="1"/>
              <a:t>Battert</a:t>
            </a:r>
            <a:r>
              <a:rPr lang="en-US" dirty="0"/>
              <a:t>, and P. Jerome Kilpatrick</a:t>
            </a:r>
            <a:br>
              <a:rPr lang="en-US" dirty="0"/>
            </a:br>
            <a:r>
              <a:rPr lang="en-US" sz="1400" dirty="0">
                <a:hlinkClick r:id="rId2"/>
              </a:rPr>
              <a:t>http://dl.acm.org/citation.cfm?id=97899</a:t>
            </a:r>
            <a:endParaRPr lang="en-US" sz="1400" dirty="0"/>
          </a:p>
          <a:p>
            <a:r>
              <a:rPr lang="en-US" b="1" i="1" dirty="0"/>
              <a:t>Industrial applications of haptic technologies</a:t>
            </a:r>
            <a:r>
              <a:rPr lang="en-US" dirty="0"/>
              <a:t>, by Jerome Perret</a:t>
            </a:r>
            <a:br>
              <a:rPr lang="en-US" dirty="0"/>
            </a:br>
            <a:r>
              <a:rPr lang="en-US" sz="1400" dirty="0">
                <a:hlinkClick r:id="rId3"/>
              </a:rPr>
              <a:t>http://www.vdc-fellbach.de/files/other/Industrial_Applications_Haptics_Perret_haption.pdf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690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Proprioception &amp; force sensing, </a:t>
            </a:r>
            <a:r>
              <a:rPr lang="en-US" dirty="0" err="1"/>
              <a:t>Jussi</a:t>
            </a:r>
            <a:r>
              <a:rPr lang="en-US" dirty="0"/>
              <a:t> </a:t>
            </a:r>
            <a:r>
              <a:rPr lang="en-US" dirty="0" err="1"/>
              <a:t>Rantala</a:t>
            </a:r>
            <a:r>
              <a:rPr lang="en-US" dirty="0"/>
              <a:t/>
            </a:r>
            <a:br>
              <a:rPr lang="en-US" dirty="0"/>
            </a:br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www.uta.fi/sis/tie/hui/schedule/HUI2013-5-proprioception.pdf</a:t>
            </a:r>
            <a:endParaRPr lang="en-US" sz="1400" dirty="0" smtClean="0"/>
          </a:p>
          <a:p>
            <a:endParaRPr lang="en-US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59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Haptic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Started in 1950s, first prototype is for teleoperation system in a nuclear engineering research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3656125"/>
            <a:ext cx="1783616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4236720"/>
            <a:ext cx="2426792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0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Haptic in UNC: Project GROPE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Haptic display for scientific Visualization in 1967 - 1990 by Prof. Frederick P. Brooks in UNC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262" y="3200400"/>
            <a:ext cx="2971800" cy="3176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029127"/>
            <a:ext cx="1957069" cy="22192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199" y="4029127"/>
            <a:ext cx="2566919" cy="221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5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Medical simulation training</a:t>
            </a:r>
          </a:p>
          <a:p>
            <a:r>
              <a:rPr lang="en-US" dirty="0"/>
              <a:t>Remote medical (or other) operations</a:t>
            </a:r>
          </a:p>
          <a:p>
            <a:r>
              <a:rPr lang="en-US" dirty="0"/>
              <a:t>Virtual prototyping</a:t>
            </a:r>
          </a:p>
          <a:p>
            <a:r>
              <a:rPr lang="en-US" dirty="0"/>
              <a:t>Scientific visualization</a:t>
            </a:r>
          </a:p>
          <a:p>
            <a:r>
              <a:rPr lang="en-US" dirty="0"/>
              <a:t>Rehabilitation</a:t>
            </a:r>
          </a:p>
          <a:p>
            <a:r>
              <a:rPr lang="en-US" dirty="0"/>
              <a:t>Computer games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9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Haptic devices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2050" name="Picture 2" descr="http://www.dentsable.com/documents/images/LargePHANTOMOmni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55306"/>
            <a:ext cx="3385210" cy="225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imanualHapticDevice_automatica2012_hi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716908"/>
            <a:ext cx="3530301" cy="225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09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Haptic human-machine interaction (HHMI)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4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奧斯丁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奧斯丁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奧斯丁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10877</TotalTime>
  <Words>1372</Words>
  <Application>Microsoft Office PowerPoint</Application>
  <PresentationFormat>On-screen Show (4:3)</PresentationFormat>
  <Paragraphs>184</Paragraphs>
  <Slides>41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微軟正黑體</vt:lpstr>
      <vt:lpstr>新細明體</vt:lpstr>
      <vt:lpstr>Arial</vt:lpstr>
      <vt:lpstr>Calibri</vt:lpstr>
      <vt:lpstr>Century Gothic</vt:lpstr>
      <vt:lpstr>Copperplate Gothic Light</vt:lpstr>
      <vt:lpstr>Wingdings</vt:lpstr>
      <vt:lpstr>Wingdings 2</vt:lpstr>
      <vt:lpstr>奧斯丁</vt:lpstr>
      <vt:lpstr>Haptic Rendering</vt:lpstr>
      <vt:lpstr>Introduction</vt:lpstr>
      <vt:lpstr>How do computers talk to us?</vt:lpstr>
      <vt:lpstr>Why Haptic? </vt:lpstr>
      <vt:lpstr>First Haptic device</vt:lpstr>
      <vt:lpstr>Haptic in UNC: Project GROPE</vt:lpstr>
      <vt:lpstr>Applications</vt:lpstr>
      <vt:lpstr>Example of Haptic devices</vt:lpstr>
      <vt:lpstr>Haptic human-machine interaction (HHMI)</vt:lpstr>
      <vt:lpstr>Haptic human-machine interaction (HHMI)</vt:lpstr>
      <vt:lpstr>Research branch of HHMI</vt:lpstr>
      <vt:lpstr>Machine Haptics</vt:lpstr>
      <vt:lpstr>Case study of a haptic device</vt:lpstr>
      <vt:lpstr>Case study of a haptic device</vt:lpstr>
      <vt:lpstr>Case study of a haptic device</vt:lpstr>
      <vt:lpstr>Case study of a haptic device</vt:lpstr>
      <vt:lpstr>Case study of a haptic device</vt:lpstr>
      <vt:lpstr>Case study of a haptic device</vt:lpstr>
      <vt:lpstr>Haptic rendering</vt:lpstr>
      <vt:lpstr>Terminology</vt:lpstr>
      <vt:lpstr>General framework of 6 DOF Haptic Rendering</vt:lpstr>
      <vt:lpstr>Different haptic rendering approaches</vt:lpstr>
      <vt:lpstr>Contact constraints</vt:lpstr>
      <vt:lpstr>Penalty-based approach</vt:lpstr>
      <vt:lpstr>Penalty-based approach</vt:lpstr>
      <vt:lpstr>Penalty-based approach</vt:lpstr>
      <vt:lpstr>Constraint-based approach</vt:lpstr>
      <vt:lpstr>Constraint-based approach</vt:lpstr>
      <vt:lpstr>Constraint-based approach</vt:lpstr>
      <vt:lpstr>Impulse-based approach</vt:lpstr>
      <vt:lpstr>Fine manipulation </vt:lpstr>
      <vt:lpstr>Fine manipulation</vt:lpstr>
      <vt:lpstr>Fine manipulation </vt:lpstr>
      <vt:lpstr>Fine manipulation </vt:lpstr>
      <vt:lpstr>Challenge of simulating  fine manipulation</vt:lpstr>
      <vt:lpstr>Challenge of simulating  fine manipulation</vt:lpstr>
      <vt:lpstr>Challenge of simulating  fine manipulation</vt:lpstr>
      <vt:lpstr>Fine features</vt:lpstr>
      <vt:lpstr>Reference</vt:lpstr>
      <vt:lpstr>Reference</vt:lpstr>
      <vt:lpstr>Reference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Ernest</dc:creator>
  <cp:lastModifiedBy>Chor Hei Ernest Cheung</cp:lastModifiedBy>
  <cp:revision>586</cp:revision>
  <dcterms:created xsi:type="dcterms:W3CDTF">2012-01-14T03:20:24Z</dcterms:created>
  <dcterms:modified xsi:type="dcterms:W3CDTF">2016-11-02T16:37:33Z</dcterms:modified>
</cp:coreProperties>
</file>