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13" r:id="rId3"/>
    <p:sldId id="266" r:id="rId4"/>
    <p:sldId id="314" r:id="rId5"/>
    <p:sldId id="271" r:id="rId6"/>
    <p:sldId id="260" r:id="rId7"/>
    <p:sldId id="330" r:id="rId8"/>
    <p:sldId id="331" r:id="rId9"/>
    <p:sldId id="315" r:id="rId10"/>
    <p:sldId id="312" r:id="rId11"/>
    <p:sldId id="316" r:id="rId12"/>
    <p:sldId id="262" r:id="rId13"/>
    <p:sldId id="273" r:id="rId14"/>
    <p:sldId id="274" r:id="rId15"/>
    <p:sldId id="275" r:id="rId16"/>
    <p:sldId id="276" r:id="rId17"/>
    <p:sldId id="318" r:id="rId18"/>
    <p:sldId id="317" r:id="rId19"/>
    <p:sldId id="322" r:id="rId20"/>
    <p:sldId id="277" r:id="rId21"/>
    <p:sldId id="321" r:id="rId22"/>
    <p:sldId id="320" r:id="rId23"/>
    <p:sldId id="325" r:id="rId24"/>
    <p:sldId id="323" r:id="rId25"/>
    <p:sldId id="324" r:id="rId26"/>
    <p:sldId id="326" r:id="rId27"/>
    <p:sldId id="327" r:id="rId28"/>
    <p:sldId id="281" r:id="rId29"/>
    <p:sldId id="282" r:id="rId30"/>
    <p:sldId id="283" r:id="rId31"/>
    <p:sldId id="311" r:id="rId32"/>
    <p:sldId id="284" r:id="rId33"/>
    <p:sldId id="286" r:id="rId34"/>
    <p:sldId id="287" r:id="rId35"/>
    <p:sldId id="288" r:id="rId36"/>
    <p:sldId id="329" r:id="rId37"/>
    <p:sldId id="328" r:id="rId38"/>
    <p:sldId id="289" r:id="rId39"/>
    <p:sldId id="291" r:id="rId40"/>
    <p:sldId id="290" r:id="rId41"/>
    <p:sldId id="292" r:id="rId42"/>
    <p:sldId id="335" r:id="rId43"/>
    <p:sldId id="332" r:id="rId44"/>
    <p:sldId id="295" r:id="rId45"/>
    <p:sldId id="333" r:id="rId46"/>
    <p:sldId id="296" r:id="rId47"/>
    <p:sldId id="297" r:id="rId48"/>
    <p:sldId id="336" r:id="rId49"/>
    <p:sldId id="334" r:id="rId50"/>
    <p:sldId id="298" r:id="rId51"/>
    <p:sldId id="299" r:id="rId52"/>
    <p:sldId id="300" r:id="rId53"/>
    <p:sldId id="301" r:id="rId54"/>
    <p:sldId id="337" r:id="rId55"/>
    <p:sldId id="305" r:id="rId56"/>
    <p:sldId id="306" r:id="rId57"/>
    <p:sldId id="307" r:id="rId58"/>
    <p:sldId id="308" r:id="rId59"/>
    <p:sldId id="309" r:id="rId60"/>
    <p:sldId id="338" r:id="rId61"/>
    <p:sldId id="310"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7074" autoAdjust="0"/>
  </p:normalViewPr>
  <p:slideViewPr>
    <p:cSldViewPr snapToGrid="0">
      <p:cViewPr varScale="1">
        <p:scale>
          <a:sx n="126" d="100"/>
          <a:sy n="126" d="100"/>
        </p:scale>
        <p:origin x="-400"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 Id="rId6" Type="http://schemas.openxmlformats.org/officeDocument/2006/relationships/image" Target="../media/image77.wmf"/><Relationship Id="rId1" Type="http://schemas.openxmlformats.org/officeDocument/2006/relationships/image" Target="../media/image72.wmf"/><Relationship Id="rId2"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6" Type="http://schemas.openxmlformats.org/officeDocument/2006/relationships/image" Target="../media/image84.wmf"/><Relationship Id="rId1" Type="http://schemas.openxmlformats.org/officeDocument/2006/relationships/image" Target="../media/image79.wmf"/><Relationship Id="rId2"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1" Type="http://schemas.openxmlformats.org/officeDocument/2006/relationships/image" Target="../media/image85.wmf"/><Relationship Id="rId2"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5" Type="http://schemas.openxmlformats.org/officeDocument/2006/relationships/image" Target="../media/image94.wmf"/><Relationship Id="rId1" Type="http://schemas.openxmlformats.org/officeDocument/2006/relationships/image" Target="../media/image90.wmf"/><Relationship Id="rId2" Type="http://schemas.openxmlformats.org/officeDocument/2006/relationships/image" Target="../media/image9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7.wmf"/><Relationship Id="rId4" Type="http://schemas.openxmlformats.org/officeDocument/2006/relationships/image" Target="../media/image98.wmf"/><Relationship Id="rId5" Type="http://schemas.openxmlformats.org/officeDocument/2006/relationships/image" Target="../media/image99.wmf"/><Relationship Id="rId6" Type="http://schemas.openxmlformats.org/officeDocument/2006/relationships/image" Target="../media/image100.wmf"/><Relationship Id="rId7" Type="http://schemas.openxmlformats.org/officeDocument/2006/relationships/image" Target="../media/image101.wmf"/><Relationship Id="rId8" Type="http://schemas.openxmlformats.org/officeDocument/2006/relationships/image" Target="../media/image102.wmf"/><Relationship Id="rId9" Type="http://schemas.openxmlformats.org/officeDocument/2006/relationships/image" Target="../media/image103.wmf"/><Relationship Id="rId10" Type="http://schemas.openxmlformats.org/officeDocument/2006/relationships/image" Target="../media/image104.wmf"/><Relationship Id="rId1" Type="http://schemas.openxmlformats.org/officeDocument/2006/relationships/image" Target="../media/image95.wmf"/><Relationship Id="rId2" Type="http://schemas.openxmlformats.org/officeDocument/2006/relationships/image" Target="../media/image9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7.wmf"/><Relationship Id="rId4" Type="http://schemas.openxmlformats.org/officeDocument/2006/relationships/image" Target="../media/image108.wmf"/><Relationship Id="rId1" Type="http://schemas.openxmlformats.org/officeDocument/2006/relationships/image" Target="../media/image105.wmf"/><Relationship Id="rId2" Type="http://schemas.openxmlformats.org/officeDocument/2006/relationships/image" Target="../media/image10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9.wmf"/><Relationship Id="rId2" Type="http://schemas.openxmlformats.org/officeDocument/2006/relationships/image" Target="../media/image11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3.wmf"/><Relationship Id="rId4" Type="http://schemas.openxmlformats.org/officeDocument/2006/relationships/image" Target="../media/image114.wmf"/><Relationship Id="rId5" Type="http://schemas.openxmlformats.org/officeDocument/2006/relationships/image" Target="../media/image115.wmf"/><Relationship Id="rId6" Type="http://schemas.openxmlformats.org/officeDocument/2006/relationships/image" Target="../media/image116.wmf"/><Relationship Id="rId1" Type="http://schemas.openxmlformats.org/officeDocument/2006/relationships/image" Target="../media/image111.wmf"/><Relationship Id="rId2" Type="http://schemas.openxmlformats.org/officeDocument/2006/relationships/image" Target="../media/image11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9.wmf"/><Relationship Id="rId4" Type="http://schemas.openxmlformats.org/officeDocument/2006/relationships/image" Target="../media/image120.wmf"/><Relationship Id="rId1" Type="http://schemas.openxmlformats.org/officeDocument/2006/relationships/image" Target="../media/image117.wmf"/><Relationship Id="rId2"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wmf"/><Relationship Id="rId1" Type="http://schemas.openxmlformats.org/officeDocument/2006/relationships/image" Target="../media/image121.wmf"/><Relationship Id="rId2" Type="http://schemas.openxmlformats.org/officeDocument/2006/relationships/image" Target="../media/image1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wmf"/><Relationship Id="rId1" Type="http://schemas.openxmlformats.org/officeDocument/2006/relationships/image" Target="../media/image26.wmf"/><Relationship Id="rId2"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1" Type="http://schemas.openxmlformats.org/officeDocument/2006/relationships/image" Target="../media/image33.wmf"/><Relationship Id="rId2"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1" Type="http://schemas.openxmlformats.org/officeDocument/2006/relationships/image" Target="../media/image40.wmf"/><Relationship Id="rId2"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3.wmf"/><Relationship Id="rId3"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1" Type="http://schemas.openxmlformats.org/officeDocument/2006/relationships/image" Target="../media/image58.wmf"/><Relationship Id="rId2"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wmf"/><Relationship Id="rId4" Type="http://schemas.openxmlformats.org/officeDocument/2006/relationships/image" Target="../media/image67.wmf"/><Relationship Id="rId5" Type="http://schemas.openxmlformats.org/officeDocument/2006/relationships/image" Target="../media/image68.wmf"/><Relationship Id="rId1" Type="http://schemas.openxmlformats.org/officeDocument/2006/relationships/image" Target="../media/image64.wmf"/><Relationship Id="rId2"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D5B55-7ED1-4628-A7D0-C07815AAE9BE}" type="datetimeFigureOut">
              <a:rPr lang="zh-CN" altLang="en-US" smtClean="0"/>
              <a:t>11/5/12</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4EACA-F24D-4EF3-AA8E-048469AB8956}" type="slidenum">
              <a:rPr lang="zh-CN" altLang="en-US" smtClean="0"/>
              <a:t>‹#›</a:t>
            </a:fld>
            <a:endParaRPr lang="zh-CN" altLang="en-US"/>
          </a:p>
        </p:txBody>
      </p:sp>
    </p:spTree>
    <p:extLst>
      <p:ext uri="{BB962C8B-B14F-4D97-AF65-F5344CB8AC3E}">
        <p14:creationId xmlns:p14="http://schemas.microsoft.com/office/powerpoint/2010/main" val="232650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151211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198170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153077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89981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425609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355866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187998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67955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418902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386056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0B1496C-1564-442E-8AA1-3C6AAEC0B658}" type="datetimeFigureOut">
              <a:rPr lang="zh-CN" altLang="en-US" smtClean="0"/>
              <a:t>11/5/12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279481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1496C-1564-442E-8AA1-3C6AAEC0B658}" type="datetimeFigureOut">
              <a:rPr lang="zh-CN" altLang="en-US" smtClean="0"/>
              <a:t>11/5/12</a:t>
            </a:fld>
            <a:endParaRPr lang="zh-CN" alt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25733-B427-4CFA-B96F-0DE8463D5FB1}" type="slidenum">
              <a:rPr lang="zh-CN" altLang="en-US" smtClean="0"/>
              <a:t>‹#›</a:t>
            </a:fld>
            <a:endParaRPr lang="zh-CN" altLang="en-US"/>
          </a:p>
        </p:txBody>
      </p:sp>
    </p:spTree>
    <p:extLst>
      <p:ext uri="{BB962C8B-B14F-4D97-AF65-F5344CB8AC3E}">
        <p14:creationId xmlns:p14="http://schemas.microsoft.com/office/powerpoint/2010/main" val="39865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wmf"/><Relationship Id="rId5"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3.wmf"/><Relationship Id="rId5" Type="http://schemas.openxmlformats.org/officeDocument/2006/relationships/oleObject" Target="../embeddings/oleObject3.bin"/><Relationship Id="rId6" Type="http://schemas.openxmlformats.org/officeDocument/2006/relationships/image" Target="../media/image24.wmf"/><Relationship Id="rId7" Type="http://schemas.openxmlformats.org/officeDocument/2006/relationships/oleObject" Target="../embeddings/oleObject4.bin"/><Relationship Id="rId8" Type="http://schemas.openxmlformats.org/officeDocument/2006/relationships/image" Target="../media/image2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30.wmf"/><Relationship Id="rId13" Type="http://schemas.openxmlformats.org/officeDocument/2006/relationships/oleObject" Target="../embeddings/oleObject10.bin"/><Relationship Id="rId14" Type="http://schemas.openxmlformats.org/officeDocument/2006/relationships/image" Target="../media/image31.wmf"/><Relationship Id="rId15" Type="http://schemas.openxmlformats.org/officeDocument/2006/relationships/oleObject" Target="../embeddings/oleObject11.bin"/><Relationship Id="rId16" Type="http://schemas.openxmlformats.org/officeDocument/2006/relationships/image" Target="../media/image32.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5.bin"/><Relationship Id="rId4" Type="http://schemas.openxmlformats.org/officeDocument/2006/relationships/image" Target="../media/image26.wmf"/><Relationship Id="rId5" Type="http://schemas.openxmlformats.org/officeDocument/2006/relationships/oleObject" Target="../embeddings/oleObject6.bin"/><Relationship Id="rId6" Type="http://schemas.openxmlformats.org/officeDocument/2006/relationships/image" Target="../media/image27.wmf"/><Relationship Id="rId7" Type="http://schemas.openxmlformats.org/officeDocument/2006/relationships/oleObject" Target="../embeddings/oleObject7.bin"/><Relationship Id="rId8" Type="http://schemas.openxmlformats.org/officeDocument/2006/relationships/image" Target="../media/image28.wmf"/><Relationship Id="rId9" Type="http://schemas.openxmlformats.org/officeDocument/2006/relationships/oleObject" Target="../embeddings/oleObject8.bin"/><Relationship Id="rId10" Type="http://schemas.openxmlformats.org/officeDocument/2006/relationships/image" Target="../media/image29.wmf"/></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37.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33.wmf"/><Relationship Id="rId5" Type="http://schemas.openxmlformats.org/officeDocument/2006/relationships/oleObject" Target="../embeddings/oleObject13.bin"/><Relationship Id="rId6" Type="http://schemas.openxmlformats.org/officeDocument/2006/relationships/image" Target="../media/image34.wmf"/><Relationship Id="rId7" Type="http://schemas.openxmlformats.org/officeDocument/2006/relationships/oleObject" Target="../embeddings/oleObject14.bin"/><Relationship Id="rId8" Type="http://schemas.openxmlformats.org/officeDocument/2006/relationships/image" Target="../media/image35.wmf"/><Relationship Id="rId9" Type="http://schemas.openxmlformats.org/officeDocument/2006/relationships/oleObject" Target="../embeddings/oleObject15.bin"/><Relationship Id="rId10" Type="http://schemas.openxmlformats.org/officeDocument/2006/relationships/image" Target="../media/image36.wmf"/></Relationships>
</file>

<file path=ppt/slides/_rels/slide17.xml.rels><?xml version="1.0" encoding="UTF-8" standalone="yes"?>
<Relationships xmlns="http://schemas.openxmlformats.org/package/2006/relationships"><Relationship Id="rId1" Type="http://schemas.openxmlformats.org/officeDocument/2006/relationships/video" Target="http://www.youtube-nocookie.com/v/a_w7KQ3kYao?version=3&amp;hl=zh_CN" TargetMode="External"/><Relationship Id="rId2" Type="http://schemas.openxmlformats.org/officeDocument/2006/relationships/slideLayout" Target="../slideLayouts/slideLayout2.xml"/><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44.wmf"/><Relationship Id="rId13" Type="http://schemas.openxmlformats.org/officeDocument/2006/relationships/oleObject" Target="../embeddings/oleObject22.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40.wmf"/><Relationship Id="rId5" Type="http://schemas.openxmlformats.org/officeDocument/2006/relationships/oleObject" Target="../embeddings/oleObject18.bin"/><Relationship Id="rId6" Type="http://schemas.openxmlformats.org/officeDocument/2006/relationships/image" Target="../media/image41.wmf"/><Relationship Id="rId7" Type="http://schemas.openxmlformats.org/officeDocument/2006/relationships/oleObject" Target="../embeddings/oleObject19.bin"/><Relationship Id="rId8" Type="http://schemas.openxmlformats.org/officeDocument/2006/relationships/image" Target="../media/image42.wmf"/><Relationship Id="rId9" Type="http://schemas.openxmlformats.org/officeDocument/2006/relationships/oleObject" Target="../embeddings/oleObject20.bin"/><Relationship Id="rId10" Type="http://schemas.openxmlformats.org/officeDocument/2006/relationships/image" Target="../media/image4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45.wmf"/><Relationship Id="rId5" Type="http://schemas.openxmlformats.org/officeDocument/2006/relationships/oleObject" Target="../embeddings/oleObject24.bin"/><Relationship Id="rId6" Type="http://schemas.openxmlformats.org/officeDocument/2006/relationships/image" Target="../media/image43.wmf"/><Relationship Id="rId7" Type="http://schemas.openxmlformats.org/officeDocument/2006/relationships/oleObject" Target="../embeddings/oleObject25.bin"/><Relationship Id="rId8" Type="http://schemas.openxmlformats.org/officeDocument/2006/relationships/image" Target="../media/image44.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video" Target="http://www.youtube-nocookie.com/v/VhYybP9g2G8?version=3&amp;hl=zh_CN" TargetMode="Externa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Image:060804_architecture.png" TargetMode="External"/><Relationship Id="rId4" Type="http://schemas.openxmlformats.org/officeDocument/2006/relationships/image" Target="../media/image53.png"/><Relationship Id="rId5" Type="http://schemas.openxmlformats.org/officeDocument/2006/relationships/oleObject" Target="../embeddings/oleObject26.bin"/><Relationship Id="rId6" Type="http://schemas.openxmlformats.org/officeDocument/2006/relationships/image" Target="../media/image51.wmf"/><Relationship Id="rId7" Type="http://schemas.openxmlformats.org/officeDocument/2006/relationships/oleObject" Target="../embeddings/oleObject27.bin"/><Relationship Id="rId8" Type="http://schemas.openxmlformats.org/officeDocument/2006/relationships/image" Target="../media/image5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32.xml.rels><?xml version="1.0" encoding="UTF-8" standalone="yes"?>
<Relationships xmlns="http://schemas.openxmlformats.org/package/2006/relationships"><Relationship Id="rId11" Type="http://schemas.openxmlformats.org/officeDocument/2006/relationships/image" Target="../media/image61.wmf"/><Relationship Id="rId12" Type="http://schemas.openxmlformats.org/officeDocument/2006/relationships/oleObject" Target="../embeddings/oleObject32.bin"/><Relationship Id="rId13" Type="http://schemas.openxmlformats.org/officeDocument/2006/relationships/image" Target="../media/image62.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3.png"/><Relationship Id="rId4" Type="http://schemas.openxmlformats.org/officeDocument/2006/relationships/oleObject" Target="../embeddings/oleObject28.bin"/><Relationship Id="rId5" Type="http://schemas.openxmlformats.org/officeDocument/2006/relationships/image" Target="../media/image58.wmf"/><Relationship Id="rId6" Type="http://schemas.openxmlformats.org/officeDocument/2006/relationships/oleObject" Target="../embeddings/oleObject29.bin"/><Relationship Id="rId7" Type="http://schemas.openxmlformats.org/officeDocument/2006/relationships/image" Target="../media/image59.wmf"/><Relationship Id="rId8" Type="http://schemas.openxmlformats.org/officeDocument/2006/relationships/oleObject" Target="../embeddings/oleObject30.bin"/><Relationship Id="rId9" Type="http://schemas.openxmlformats.org/officeDocument/2006/relationships/image" Target="../media/image60.wmf"/><Relationship Id="rId10"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11" Type="http://schemas.openxmlformats.org/officeDocument/2006/relationships/image" Target="../media/image67.wmf"/><Relationship Id="rId12" Type="http://schemas.openxmlformats.org/officeDocument/2006/relationships/oleObject" Target="../embeddings/oleObject37.bin"/><Relationship Id="rId13" Type="http://schemas.openxmlformats.org/officeDocument/2006/relationships/image" Target="../media/image68.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69.png"/><Relationship Id="rId4" Type="http://schemas.openxmlformats.org/officeDocument/2006/relationships/oleObject" Target="../embeddings/oleObject33.bin"/><Relationship Id="rId5" Type="http://schemas.openxmlformats.org/officeDocument/2006/relationships/image" Target="../media/image64.wmf"/><Relationship Id="rId6" Type="http://schemas.openxmlformats.org/officeDocument/2006/relationships/oleObject" Target="../embeddings/oleObject34.bin"/><Relationship Id="rId7" Type="http://schemas.openxmlformats.org/officeDocument/2006/relationships/image" Target="../media/image65.wmf"/><Relationship Id="rId8" Type="http://schemas.openxmlformats.org/officeDocument/2006/relationships/oleObject" Target="../embeddings/oleObject35.bin"/><Relationship Id="rId9" Type="http://schemas.openxmlformats.org/officeDocument/2006/relationships/image" Target="../media/image66.wmf"/><Relationship Id="rId10" Type="http://schemas.openxmlformats.org/officeDocument/2006/relationships/oleObject" Target="../embeddings/oleObject36.bin"/></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oleObject" Target="../embeddings/oleObject38.bin"/><Relationship Id="rId5" Type="http://schemas.openxmlformats.org/officeDocument/2006/relationships/image" Target="../media/image70.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76.wmf"/><Relationship Id="rId13" Type="http://schemas.openxmlformats.org/officeDocument/2006/relationships/oleObject" Target="../embeddings/oleObject44.bin"/><Relationship Id="rId14" Type="http://schemas.openxmlformats.org/officeDocument/2006/relationships/image" Target="../media/image77.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72.wmf"/><Relationship Id="rId5" Type="http://schemas.openxmlformats.org/officeDocument/2006/relationships/oleObject" Target="../embeddings/oleObject40.bin"/><Relationship Id="rId6" Type="http://schemas.openxmlformats.org/officeDocument/2006/relationships/image" Target="../media/image73.wmf"/><Relationship Id="rId7" Type="http://schemas.openxmlformats.org/officeDocument/2006/relationships/oleObject" Target="../embeddings/oleObject41.bin"/><Relationship Id="rId8" Type="http://schemas.openxmlformats.org/officeDocument/2006/relationships/image" Target="../media/image74.wmf"/><Relationship Id="rId9" Type="http://schemas.openxmlformats.org/officeDocument/2006/relationships/oleObject" Target="../embeddings/oleObject42.bin"/><Relationship Id="rId10" Type="http://schemas.openxmlformats.org/officeDocument/2006/relationships/image" Target="../media/image7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image" Target="../media/image83.wmf"/><Relationship Id="rId13" Type="http://schemas.openxmlformats.org/officeDocument/2006/relationships/oleObject" Target="../embeddings/oleObject50.bin"/><Relationship Id="rId14" Type="http://schemas.openxmlformats.org/officeDocument/2006/relationships/image" Target="../media/image84.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45.bin"/><Relationship Id="rId4" Type="http://schemas.openxmlformats.org/officeDocument/2006/relationships/image" Target="../media/image79.wmf"/><Relationship Id="rId5" Type="http://schemas.openxmlformats.org/officeDocument/2006/relationships/oleObject" Target="../embeddings/oleObject46.bin"/><Relationship Id="rId6" Type="http://schemas.openxmlformats.org/officeDocument/2006/relationships/image" Target="../media/image80.wmf"/><Relationship Id="rId7" Type="http://schemas.openxmlformats.org/officeDocument/2006/relationships/oleObject" Target="../embeddings/oleObject47.bin"/><Relationship Id="rId8" Type="http://schemas.openxmlformats.org/officeDocument/2006/relationships/image" Target="../media/image81.wmf"/><Relationship Id="rId9" Type="http://schemas.openxmlformats.org/officeDocument/2006/relationships/oleObject" Target="../embeddings/oleObject48.bin"/><Relationship Id="rId10" Type="http://schemas.openxmlformats.org/officeDocument/2006/relationships/image" Target="../media/image8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oleObject" Target="../embeddings/oleObject51.bin"/><Relationship Id="rId5" Type="http://schemas.openxmlformats.org/officeDocument/2006/relationships/image" Target="../media/image85.wmf"/><Relationship Id="rId6" Type="http://schemas.openxmlformats.org/officeDocument/2006/relationships/oleObject" Target="../embeddings/oleObject52.bin"/><Relationship Id="rId7" Type="http://schemas.openxmlformats.org/officeDocument/2006/relationships/image" Target="../media/image86.wmf"/><Relationship Id="rId8" Type="http://schemas.openxmlformats.org/officeDocument/2006/relationships/oleObject" Target="../embeddings/oleObject53.bin"/><Relationship Id="rId9" Type="http://schemas.openxmlformats.org/officeDocument/2006/relationships/image" Target="../media/image87.wmf"/><Relationship Id="rId10" Type="http://schemas.openxmlformats.org/officeDocument/2006/relationships/oleObject" Target="../embeddings/oleObject54.bin"/><Relationship Id="rId11" Type="http://schemas.openxmlformats.org/officeDocument/2006/relationships/image" Target="../media/image88.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1" Type="http://schemas.openxmlformats.org/officeDocument/2006/relationships/oleObject" Target="../embeddings/oleObject59.bin"/><Relationship Id="rId12" Type="http://schemas.openxmlformats.org/officeDocument/2006/relationships/image" Target="../media/image94.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90.wmf"/><Relationship Id="rId5" Type="http://schemas.openxmlformats.org/officeDocument/2006/relationships/oleObject" Target="../embeddings/oleObject56.bin"/><Relationship Id="rId6" Type="http://schemas.openxmlformats.org/officeDocument/2006/relationships/image" Target="../media/image91.wmf"/><Relationship Id="rId7" Type="http://schemas.openxmlformats.org/officeDocument/2006/relationships/oleObject" Target="../embeddings/oleObject57.bin"/><Relationship Id="rId8" Type="http://schemas.openxmlformats.org/officeDocument/2006/relationships/image" Target="../media/image92.wmf"/><Relationship Id="rId9" Type="http://schemas.openxmlformats.org/officeDocument/2006/relationships/oleObject" Target="../embeddings/oleObject58.bin"/><Relationship Id="rId10" Type="http://schemas.openxmlformats.org/officeDocument/2006/relationships/image" Target="../media/image9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9" Type="http://schemas.openxmlformats.org/officeDocument/2006/relationships/oleObject" Target="../embeddings/oleObject63.bin"/><Relationship Id="rId20" Type="http://schemas.openxmlformats.org/officeDocument/2006/relationships/image" Target="../media/image103.wmf"/><Relationship Id="rId21" Type="http://schemas.openxmlformats.org/officeDocument/2006/relationships/oleObject" Target="../embeddings/oleObject69.bin"/><Relationship Id="rId22" Type="http://schemas.openxmlformats.org/officeDocument/2006/relationships/image" Target="../media/image104.wmf"/><Relationship Id="rId10" Type="http://schemas.openxmlformats.org/officeDocument/2006/relationships/image" Target="../media/image98.wmf"/><Relationship Id="rId11" Type="http://schemas.openxmlformats.org/officeDocument/2006/relationships/oleObject" Target="../embeddings/oleObject64.bin"/><Relationship Id="rId12" Type="http://schemas.openxmlformats.org/officeDocument/2006/relationships/image" Target="../media/image99.wmf"/><Relationship Id="rId13" Type="http://schemas.openxmlformats.org/officeDocument/2006/relationships/oleObject" Target="../embeddings/oleObject65.bin"/><Relationship Id="rId14" Type="http://schemas.openxmlformats.org/officeDocument/2006/relationships/image" Target="../media/image100.wmf"/><Relationship Id="rId15" Type="http://schemas.openxmlformats.org/officeDocument/2006/relationships/oleObject" Target="../embeddings/oleObject66.bin"/><Relationship Id="rId16" Type="http://schemas.openxmlformats.org/officeDocument/2006/relationships/image" Target="../media/image101.wmf"/><Relationship Id="rId17" Type="http://schemas.openxmlformats.org/officeDocument/2006/relationships/oleObject" Target="../embeddings/oleObject67.bin"/><Relationship Id="rId18" Type="http://schemas.openxmlformats.org/officeDocument/2006/relationships/image" Target="../media/image102.wmf"/><Relationship Id="rId19" Type="http://schemas.openxmlformats.org/officeDocument/2006/relationships/oleObject" Target="../embeddings/oleObject68.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95.wmf"/><Relationship Id="rId5" Type="http://schemas.openxmlformats.org/officeDocument/2006/relationships/oleObject" Target="../embeddings/oleObject61.bin"/><Relationship Id="rId6" Type="http://schemas.openxmlformats.org/officeDocument/2006/relationships/image" Target="../media/image96.wmf"/><Relationship Id="rId7" Type="http://schemas.openxmlformats.org/officeDocument/2006/relationships/oleObject" Target="../embeddings/oleObject62.bin"/><Relationship Id="rId8" Type="http://schemas.openxmlformats.org/officeDocument/2006/relationships/image" Target="../media/image9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105.wmf"/><Relationship Id="rId5" Type="http://schemas.openxmlformats.org/officeDocument/2006/relationships/oleObject" Target="../embeddings/oleObject71.bin"/><Relationship Id="rId6" Type="http://schemas.openxmlformats.org/officeDocument/2006/relationships/image" Target="../media/image106.wmf"/><Relationship Id="rId7" Type="http://schemas.openxmlformats.org/officeDocument/2006/relationships/oleObject" Target="../embeddings/oleObject72.bin"/><Relationship Id="rId8" Type="http://schemas.openxmlformats.org/officeDocument/2006/relationships/image" Target="../media/image107.wmf"/><Relationship Id="rId9" Type="http://schemas.openxmlformats.org/officeDocument/2006/relationships/oleObject" Target="../embeddings/oleObject73.bin"/><Relationship Id="rId10" Type="http://schemas.openxmlformats.org/officeDocument/2006/relationships/image" Target="../media/image108.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109.wmf"/><Relationship Id="rId5" Type="http://schemas.openxmlformats.org/officeDocument/2006/relationships/oleObject" Target="../embeddings/oleObject75.bin"/><Relationship Id="rId6" Type="http://schemas.openxmlformats.org/officeDocument/2006/relationships/image" Target="../media/image110.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1" Type="http://schemas.openxmlformats.org/officeDocument/2006/relationships/oleObject" Target="../embeddings/oleObject80.bin"/><Relationship Id="rId12" Type="http://schemas.openxmlformats.org/officeDocument/2006/relationships/image" Target="../media/image115.wmf"/><Relationship Id="rId13" Type="http://schemas.openxmlformats.org/officeDocument/2006/relationships/oleObject" Target="../embeddings/oleObject81.bin"/><Relationship Id="rId14" Type="http://schemas.openxmlformats.org/officeDocument/2006/relationships/image" Target="../media/image116.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111.wmf"/><Relationship Id="rId5" Type="http://schemas.openxmlformats.org/officeDocument/2006/relationships/oleObject" Target="../embeddings/oleObject77.bin"/><Relationship Id="rId6" Type="http://schemas.openxmlformats.org/officeDocument/2006/relationships/image" Target="../media/image112.wmf"/><Relationship Id="rId7" Type="http://schemas.openxmlformats.org/officeDocument/2006/relationships/oleObject" Target="../embeddings/oleObject78.bin"/><Relationship Id="rId8" Type="http://schemas.openxmlformats.org/officeDocument/2006/relationships/image" Target="../media/image113.wmf"/><Relationship Id="rId9" Type="http://schemas.openxmlformats.org/officeDocument/2006/relationships/oleObject" Target="../embeddings/oleObject79.bin"/><Relationship Id="rId10" Type="http://schemas.openxmlformats.org/officeDocument/2006/relationships/image" Target="../media/image11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117.wmf"/><Relationship Id="rId5" Type="http://schemas.openxmlformats.org/officeDocument/2006/relationships/oleObject" Target="../embeddings/oleObject83.bin"/><Relationship Id="rId6" Type="http://schemas.openxmlformats.org/officeDocument/2006/relationships/image" Target="../media/image118.wmf"/><Relationship Id="rId7" Type="http://schemas.openxmlformats.org/officeDocument/2006/relationships/oleObject" Target="../embeddings/oleObject84.bin"/><Relationship Id="rId8" Type="http://schemas.openxmlformats.org/officeDocument/2006/relationships/image" Target="../media/image119.wmf"/><Relationship Id="rId9" Type="http://schemas.openxmlformats.org/officeDocument/2006/relationships/oleObject" Target="../embeddings/oleObject85.bin"/><Relationship Id="rId10" Type="http://schemas.openxmlformats.org/officeDocument/2006/relationships/image" Target="../media/image120.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1" Type="http://schemas.openxmlformats.org/officeDocument/2006/relationships/oleObject" Target="../embeddings/oleObject90.bin"/><Relationship Id="rId12" Type="http://schemas.openxmlformats.org/officeDocument/2006/relationships/image" Target="../media/image125.wmf"/><Relationship Id="rId13" Type="http://schemas.openxmlformats.org/officeDocument/2006/relationships/oleObject" Target="../embeddings/oleObject91.bin"/><Relationship Id="rId14" Type="http://schemas.openxmlformats.org/officeDocument/2006/relationships/image" Target="../media/image126.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image" Target="../media/image121.wmf"/><Relationship Id="rId5" Type="http://schemas.openxmlformats.org/officeDocument/2006/relationships/oleObject" Target="../embeddings/oleObject87.bin"/><Relationship Id="rId6" Type="http://schemas.openxmlformats.org/officeDocument/2006/relationships/image" Target="../media/image122.wmf"/><Relationship Id="rId7" Type="http://schemas.openxmlformats.org/officeDocument/2006/relationships/oleObject" Target="../embeddings/oleObject88.bin"/><Relationship Id="rId8" Type="http://schemas.openxmlformats.org/officeDocument/2006/relationships/image" Target="../media/image123.wmf"/><Relationship Id="rId9" Type="http://schemas.openxmlformats.org/officeDocument/2006/relationships/oleObject" Target="../embeddings/oleObject89.bin"/><Relationship Id="rId10" Type="http://schemas.openxmlformats.org/officeDocument/2006/relationships/image" Target="../media/image12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8.png"/><Relationship Id="rId4" Type="http://schemas.openxmlformats.org/officeDocument/2006/relationships/image" Target="../media/image129.png"/><Relationship Id="rId5" Type="http://schemas.openxmlformats.org/officeDocument/2006/relationships/image" Target="../media/image130.png"/><Relationship Id="rId6" Type="http://schemas.openxmlformats.org/officeDocument/2006/relationships/image" Target="../media/image131.png"/><Relationship Id="rId7"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image" Target="../media/image127.png"/></Relationships>
</file>

<file path=ppt/slides/_rels/slide56.xml.rels><?xml version="1.0" encoding="UTF-8" standalone="yes"?>
<Relationships xmlns="http://schemas.openxmlformats.org/package/2006/relationships"><Relationship Id="rId3" Type="http://schemas.openxmlformats.org/officeDocument/2006/relationships/image" Target="../media/image134.png"/><Relationship Id="rId4" Type="http://schemas.openxmlformats.org/officeDocument/2006/relationships/image" Target="../media/image135.jpeg"/><Relationship Id="rId5" Type="http://schemas.openxmlformats.org/officeDocument/2006/relationships/image" Target="../media/image136.jpeg"/><Relationship Id="rId6" Type="http://schemas.openxmlformats.org/officeDocument/2006/relationships/image" Target="../media/image137.jpeg"/><Relationship Id="rId7" Type="http://schemas.openxmlformats.org/officeDocument/2006/relationships/image" Target="../media/image138.jpeg"/><Relationship Id="rId8" Type="http://schemas.openxmlformats.org/officeDocument/2006/relationships/image" Target="../media/image139.png"/><Relationship Id="rId9" Type="http://schemas.openxmlformats.org/officeDocument/2006/relationships/oleObject" Target="../embeddings/oleObject92.bin"/><Relationship Id="rId10" Type="http://schemas.openxmlformats.org/officeDocument/2006/relationships/image" Target="../media/image133.png"/><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omputer_facial_animat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emf"/><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ideo" Target="http://www.youtube-nocookie.com/v/munTr4vmxYE?version=3&amp;hl=zh_CN" TargetMode="External"/><Relationship Id="rId2" Type="http://schemas.openxmlformats.org/officeDocument/2006/relationships/video" Target="http://www.youtube-nocookie.com/v/se3_3GYEQ-M?version=3&amp;hl=zh_C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1691" y="5008275"/>
            <a:ext cx="5590309" cy="505835"/>
          </a:xfrm>
        </p:spPr>
        <p:txBody>
          <a:bodyPr/>
          <a:lstStyle/>
          <a:p>
            <a:r>
              <a:rPr lang="en-US" altLang="zh-CN" dirty="0" err="1" smtClean="0"/>
              <a:t>Dinghuang</a:t>
            </a:r>
            <a:r>
              <a:rPr lang="en-US" altLang="zh-CN" dirty="0" smtClean="0"/>
              <a:t> </a:t>
            </a:r>
            <a:r>
              <a:rPr lang="en-US" altLang="zh-CN" dirty="0" err="1" smtClean="0"/>
              <a:t>Ji</a:t>
            </a:r>
            <a:endParaRPr lang="zh-CN" altLang="en-US" dirty="0"/>
          </a:p>
        </p:txBody>
      </p:sp>
      <p:sp>
        <p:nvSpPr>
          <p:cNvPr id="4" name="标题 1"/>
          <p:cNvSpPr txBox="1">
            <a:spLocks/>
          </p:cNvSpPr>
          <p:nvPr/>
        </p:nvSpPr>
        <p:spPr>
          <a:xfrm>
            <a:off x="2189019" y="2921722"/>
            <a:ext cx="9206345" cy="1470025"/>
          </a:xfrm>
          <a:prstGeom prst="rect">
            <a:avLst/>
          </a:prstGeom>
        </p:spPr>
        <p:txBody>
          <a:bodyPr vert="horz" lIns="91440" tIns="45720" rIns="91440" bIns="45720" rtlCol="0" anchor="b">
            <a:normAutofit fontScale="92500"/>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altLang="zh-CN" b="1" dirty="0" smtClean="0">
                <a:effectLst>
                  <a:reflection blurRad="152400" stA="55000" endA="50" endPos="45000" dist="12700" dir="5400000" sy="-100000" algn="bl" rotWithShape="0"/>
                </a:effectLst>
              </a:rPr>
              <a:t>Facial Animation And Skinning</a:t>
            </a:r>
            <a:endParaRPr lang="zh-CN" altLang="en-US" dirty="0"/>
          </a:p>
        </p:txBody>
      </p:sp>
    </p:spTree>
    <p:extLst>
      <p:ext uri="{BB962C8B-B14F-4D97-AF65-F5344CB8AC3E}">
        <p14:creationId xmlns:p14="http://schemas.microsoft.com/office/powerpoint/2010/main" val="8866920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Uncanny Valley</a:t>
            </a:r>
            <a:endParaRPr lang="zh-CN" altLang="en-US" dirty="0"/>
          </a:p>
        </p:txBody>
      </p:sp>
      <p:sp>
        <p:nvSpPr>
          <p:cNvPr id="3" name="Content Placeholder 2"/>
          <p:cNvSpPr>
            <a:spLocks noGrp="1"/>
          </p:cNvSpPr>
          <p:nvPr>
            <p:ph idx="1"/>
          </p:nvPr>
        </p:nvSpPr>
        <p:spPr/>
        <p:txBody>
          <a:bodyPr/>
          <a:lstStyle/>
          <a:p>
            <a:endParaRPr lang="zh-CN" altLang="en-US" dirty="0"/>
          </a:p>
        </p:txBody>
      </p:sp>
      <p:pic>
        <p:nvPicPr>
          <p:cNvPr id="6" name="Picture 5"/>
          <p:cNvPicPr>
            <a:picLocks noChangeAspect="1"/>
          </p:cNvPicPr>
          <p:nvPr/>
        </p:nvPicPr>
        <p:blipFill>
          <a:blip r:embed="rId2"/>
          <a:stretch>
            <a:fillRect/>
          </a:stretch>
        </p:blipFill>
        <p:spPr>
          <a:xfrm>
            <a:off x="2192216" y="2288833"/>
            <a:ext cx="7029816" cy="4314924"/>
          </a:xfrm>
          <a:prstGeom prst="rect">
            <a:avLst/>
          </a:prstGeom>
        </p:spPr>
      </p:pic>
      <p:pic>
        <p:nvPicPr>
          <p:cNvPr id="7" name="Picture 6"/>
          <p:cNvPicPr>
            <a:picLocks noChangeAspect="1"/>
          </p:cNvPicPr>
          <p:nvPr/>
        </p:nvPicPr>
        <p:blipFill>
          <a:blip r:embed="rId3"/>
          <a:stretch>
            <a:fillRect/>
          </a:stretch>
        </p:blipFill>
        <p:spPr>
          <a:xfrm>
            <a:off x="2823517" y="4091042"/>
            <a:ext cx="450691" cy="659681"/>
          </a:xfrm>
          <a:prstGeom prst="rect">
            <a:avLst/>
          </a:prstGeom>
        </p:spPr>
      </p:pic>
      <p:pic>
        <p:nvPicPr>
          <p:cNvPr id="8" name="Picture 7"/>
          <p:cNvPicPr>
            <a:picLocks noChangeAspect="1"/>
          </p:cNvPicPr>
          <p:nvPr/>
        </p:nvPicPr>
        <p:blipFill>
          <a:blip r:embed="rId4"/>
          <a:stretch>
            <a:fillRect/>
          </a:stretch>
        </p:blipFill>
        <p:spPr>
          <a:xfrm>
            <a:off x="3414885" y="3204191"/>
            <a:ext cx="863205" cy="797103"/>
          </a:xfrm>
          <a:prstGeom prst="rect">
            <a:avLst/>
          </a:prstGeom>
        </p:spPr>
      </p:pic>
      <p:pic>
        <p:nvPicPr>
          <p:cNvPr id="9" name="Picture 8"/>
          <p:cNvPicPr>
            <a:picLocks noChangeAspect="1"/>
          </p:cNvPicPr>
          <p:nvPr/>
        </p:nvPicPr>
        <p:blipFill>
          <a:blip r:embed="rId5"/>
          <a:stretch>
            <a:fillRect/>
          </a:stretch>
        </p:blipFill>
        <p:spPr>
          <a:xfrm>
            <a:off x="4494334" y="2446460"/>
            <a:ext cx="628650" cy="620984"/>
          </a:xfrm>
          <a:prstGeom prst="rect">
            <a:avLst/>
          </a:prstGeom>
        </p:spPr>
      </p:pic>
      <p:pic>
        <p:nvPicPr>
          <p:cNvPr id="10" name="Picture 9"/>
          <p:cNvPicPr>
            <a:picLocks noChangeAspect="1"/>
          </p:cNvPicPr>
          <p:nvPr/>
        </p:nvPicPr>
        <p:blipFill>
          <a:blip r:embed="rId6"/>
          <a:stretch>
            <a:fillRect/>
          </a:stretch>
        </p:blipFill>
        <p:spPr>
          <a:xfrm>
            <a:off x="5545014" y="5984588"/>
            <a:ext cx="726105" cy="660468"/>
          </a:xfrm>
          <a:prstGeom prst="rect">
            <a:avLst/>
          </a:prstGeom>
        </p:spPr>
      </p:pic>
      <p:pic>
        <p:nvPicPr>
          <p:cNvPr id="12" name="Picture 11"/>
          <p:cNvPicPr>
            <a:picLocks noChangeAspect="1"/>
          </p:cNvPicPr>
          <p:nvPr/>
        </p:nvPicPr>
        <p:blipFill>
          <a:blip r:embed="rId7"/>
          <a:stretch>
            <a:fillRect/>
          </a:stretch>
        </p:blipFill>
        <p:spPr>
          <a:xfrm>
            <a:off x="4865442" y="4559016"/>
            <a:ext cx="679572" cy="850561"/>
          </a:xfrm>
          <a:prstGeom prst="rect">
            <a:avLst/>
          </a:prstGeom>
        </p:spPr>
      </p:pic>
      <p:pic>
        <p:nvPicPr>
          <p:cNvPr id="14" name="Picture 13"/>
          <p:cNvPicPr>
            <a:picLocks noChangeAspect="1"/>
          </p:cNvPicPr>
          <p:nvPr/>
        </p:nvPicPr>
        <p:blipFill>
          <a:blip r:embed="rId8"/>
          <a:stretch>
            <a:fillRect/>
          </a:stretch>
        </p:blipFill>
        <p:spPr>
          <a:xfrm>
            <a:off x="7864352" y="2244242"/>
            <a:ext cx="737011" cy="959950"/>
          </a:xfrm>
          <a:prstGeom prst="rect">
            <a:avLst/>
          </a:prstGeom>
        </p:spPr>
      </p:pic>
      <p:sp>
        <p:nvSpPr>
          <p:cNvPr id="15" name="TextBox 14"/>
          <p:cNvSpPr txBox="1"/>
          <p:nvPr/>
        </p:nvSpPr>
        <p:spPr>
          <a:xfrm>
            <a:off x="7737231" y="3399692"/>
            <a:ext cx="1484801" cy="369332"/>
          </a:xfrm>
          <a:prstGeom prst="rect">
            <a:avLst/>
          </a:prstGeom>
          <a:noFill/>
        </p:spPr>
        <p:txBody>
          <a:bodyPr wrap="square" rtlCol="0">
            <a:spAutoFit/>
          </a:bodyPr>
          <a:lstStyle/>
          <a:p>
            <a:r>
              <a:rPr lang="en-US" altLang="zh-CN" dirty="0" smtClean="0"/>
              <a:t>Real Person</a:t>
            </a:r>
            <a:endParaRPr lang="zh-CN" altLang="en-US" dirty="0"/>
          </a:p>
        </p:txBody>
      </p:sp>
      <p:sp>
        <p:nvSpPr>
          <p:cNvPr id="16" name="TextBox 15"/>
          <p:cNvSpPr txBox="1"/>
          <p:nvPr/>
        </p:nvSpPr>
        <p:spPr>
          <a:xfrm>
            <a:off x="7858962" y="5224911"/>
            <a:ext cx="1484801" cy="369332"/>
          </a:xfrm>
          <a:prstGeom prst="rect">
            <a:avLst/>
          </a:prstGeom>
          <a:noFill/>
        </p:spPr>
        <p:txBody>
          <a:bodyPr wrap="square" rtlCol="0">
            <a:spAutoFit/>
          </a:bodyPr>
          <a:lstStyle/>
          <a:p>
            <a:r>
              <a:rPr lang="en-US" altLang="zh-CN" dirty="0" smtClean="0"/>
              <a:t>Similarity</a:t>
            </a:r>
            <a:endParaRPr lang="zh-CN" altLang="en-US" dirty="0"/>
          </a:p>
        </p:txBody>
      </p:sp>
      <p:sp>
        <p:nvSpPr>
          <p:cNvPr id="17" name="TextBox 16"/>
          <p:cNvSpPr txBox="1"/>
          <p:nvPr/>
        </p:nvSpPr>
        <p:spPr>
          <a:xfrm>
            <a:off x="1377732" y="2480136"/>
            <a:ext cx="1484801" cy="369332"/>
          </a:xfrm>
          <a:prstGeom prst="rect">
            <a:avLst/>
          </a:prstGeom>
          <a:noFill/>
        </p:spPr>
        <p:txBody>
          <a:bodyPr wrap="square" rtlCol="0">
            <a:spAutoFit/>
          </a:bodyPr>
          <a:lstStyle/>
          <a:p>
            <a:r>
              <a:rPr lang="en-US" altLang="zh-CN" dirty="0" smtClean="0"/>
              <a:t>Familiarity</a:t>
            </a:r>
            <a:endParaRPr lang="zh-CN" altLang="en-US" dirty="0"/>
          </a:p>
        </p:txBody>
      </p:sp>
    </p:spTree>
    <p:extLst>
      <p:ext uri="{BB962C8B-B14F-4D97-AF65-F5344CB8AC3E}">
        <p14:creationId xmlns:p14="http://schemas.microsoft.com/office/powerpoint/2010/main" val="36368912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extLst>
              <p:ext uri="{D42A27DB-BD31-4B8C-83A1-F6EECF244321}">
                <p14:modId xmlns:p14="http://schemas.microsoft.com/office/powerpoint/2010/main" val="3583674837"/>
              </p:ext>
            </p:extLst>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2924908" y="2825261"/>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3845656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What’s blend shape?</a:t>
            </a:r>
            <a:endParaRPr lang="zh-CN" altLang="en-US" dirty="0"/>
          </a:p>
        </p:txBody>
      </p:sp>
      <p:sp>
        <p:nvSpPr>
          <p:cNvPr id="3" name="Content Placeholder 2"/>
          <p:cNvSpPr>
            <a:spLocks noGrp="1"/>
          </p:cNvSpPr>
          <p:nvPr>
            <p:ph idx="1"/>
          </p:nvPr>
        </p:nvSpPr>
        <p:spPr/>
        <p:txBody>
          <a:bodyPr>
            <a:normAutofit fontScale="77500" lnSpcReduction="20000"/>
          </a:bodyPr>
          <a:lstStyle/>
          <a:p>
            <a:r>
              <a:rPr lang="en-US" altLang="zh-CN" dirty="0" smtClean="0"/>
              <a:t>Blend shape is a set of geometrical models :</a:t>
            </a:r>
          </a:p>
          <a:p>
            <a:pPr lvl="1"/>
            <a:r>
              <a:rPr lang="en-US" altLang="zh-CN" dirty="0" smtClean="0"/>
              <a:t>With vertices correspondence</a:t>
            </a:r>
          </a:p>
          <a:p>
            <a:pPr lvl="1"/>
            <a:r>
              <a:rPr lang="en-US" altLang="zh-CN" dirty="0" smtClean="0"/>
              <a:t>With same topology </a:t>
            </a:r>
          </a:p>
          <a:p>
            <a:endParaRPr lang="en-US" altLang="zh-CN" dirty="0" smtClean="0"/>
          </a:p>
          <a:p>
            <a:r>
              <a:rPr lang="en-US" altLang="zh-CN" dirty="0" smtClean="0"/>
              <a:t>Blend shape Interpolation</a:t>
            </a:r>
            <a:endParaRPr lang="en-US" altLang="zh-CN" dirty="0"/>
          </a:p>
          <a:p>
            <a:endParaRPr lang="en-US" altLang="zh-CN" dirty="0" smtClean="0"/>
          </a:p>
          <a:p>
            <a:endParaRPr lang="en-US" altLang="zh-CN" dirty="0"/>
          </a:p>
          <a:p>
            <a:r>
              <a:rPr lang="en-US" altLang="zh-CN" dirty="0" smtClean="0"/>
              <a:t>The weights </a:t>
            </a:r>
            <a:r>
              <a:rPr lang="en-US" altLang="zh-CN" dirty="0" err="1" smtClean="0"/>
              <a:t>w</a:t>
            </a:r>
            <a:r>
              <a:rPr lang="en-US" altLang="zh-CN" sz="1600" dirty="0" err="1" smtClean="0"/>
              <a:t>k</a:t>
            </a:r>
            <a:r>
              <a:rPr lang="en-US" altLang="zh-CN" dirty="0" smtClean="0"/>
              <a:t> are manipulated by the animator in the form of sliders (with one slider for each weight) or automatically determined by algorithms. </a:t>
            </a:r>
            <a:r>
              <a:rPr lang="en-US" altLang="zh-CN" dirty="0" err="1"/>
              <a:t>v</a:t>
            </a:r>
            <a:r>
              <a:rPr lang="en-US" altLang="zh-CN" sz="1900" dirty="0" err="1" smtClean="0"/>
              <a:t>j</a:t>
            </a:r>
            <a:r>
              <a:rPr lang="en-US" altLang="zh-CN" dirty="0" smtClean="0"/>
              <a:t> is the position </a:t>
            </a:r>
            <a:r>
              <a:rPr lang="en-US" altLang="zh-CN" dirty="0"/>
              <a:t>of </a:t>
            </a:r>
            <a:r>
              <a:rPr lang="en-US" altLang="zh-CN" dirty="0" err="1" smtClean="0"/>
              <a:t>j</a:t>
            </a:r>
            <a:r>
              <a:rPr lang="en-US" altLang="zh-CN" baseline="30000" dirty="0" err="1" smtClean="0"/>
              <a:t>th</a:t>
            </a:r>
            <a:r>
              <a:rPr lang="en-US" altLang="zh-CN" dirty="0" smtClean="0"/>
              <a:t> vertex and </a:t>
            </a:r>
            <a:r>
              <a:rPr lang="en-US" altLang="zh-CN" dirty="0" err="1"/>
              <a:t>B</a:t>
            </a:r>
            <a:r>
              <a:rPr lang="en-US" altLang="zh-CN" sz="2100" dirty="0" err="1" smtClean="0"/>
              <a:t>kj</a:t>
            </a:r>
            <a:r>
              <a:rPr lang="en-US" altLang="zh-CN" sz="2100" dirty="0" smtClean="0"/>
              <a:t> </a:t>
            </a:r>
            <a:r>
              <a:rPr lang="en-US" altLang="zh-CN" dirty="0" smtClean="0"/>
              <a:t>is the </a:t>
            </a:r>
            <a:r>
              <a:rPr lang="en-US" altLang="zh-CN" dirty="0" err="1" smtClean="0"/>
              <a:t>positon</a:t>
            </a:r>
            <a:r>
              <a:rPr lang="en-US" altLang="zh-CN" dirty="0" smtClean="0"/>
              <a:t> </a:t>
            </a:r>
            <a:r>
              <a:rPr lang="en-US" altLang="zh-CN" dirty="0"/>
              <a:t>of </a:t>
            </a:r>
            <a:r>
              <a:rPr lang="en-US" altLang="zh-CN" dirty="0" err="1"/>
              <a:t>j</a:t>
            </a:r>
            <a:r>
              <a:rPr lang="en-US" altLang="zh-CN" baseline="30000" dirty="0" err="1"/>
              <a:t>th</a:t>
            </a:r>
            <a:r>
              <a:rPr lang="en-US" altLang="zh-CN" dirty="0" smtClean="0"/>
              <a:t> vertex for </a:t>
            </a:r>
            <a:r>
              <a:rPr lang="en-US" altLang="zh-CN" dirty="0" err="1" smtClean="0"/>
              <a:t>k</a:t>
            </a:r>
            <a:r>
              <a:rPr lang="en-US" altLang="zh-CN" baseline="30000" dirty="0" err="1" smtClean="0"/>
              <a:t>th</a:t>
            </a:r>
            <a:r>
              <a:rPr lang="en-US" altLang="zh-CN" dirty="0" smtClean="0"/>
              <a:t> blend shapes. </a:t>
            </a:r>
            <a:r>
              <a:rPr lang="en-US" altLang="zh-CN" i="1" dirty="0" smtClean="0"/>
              <a:t>N</a:t>
            </a:r>
            <a:r>
              <a:rPr lang="en-US" altLang="zh-CN" sz="2100" i="1" dirty="0" smtClean="0"/>
              <a:t>BS </a:t>
            </a:r>
            <a:r>
              <a:rPr lang="en-US" altLang="zh-CN" sz="3100" dirty="0" smtClean="0"/>
              <a:t>is the number of blend shapes.</a:t>
            </a:r>
            <a:endParaRPr lang="en-US" altLang="zh-CN" sz="2300" dirty="0" smtClean="0"/>
          </a:p>
          <a:p>
            <a:r>
              <a:rPr lang="en-US" altLang="zh-CN" dirty="0" smtClean="0"/>
              <a:t>It continues to be used in projects such as the Stuart Little, Star Wars, and Lord of the Rings and was adopted in many commercial animation software packages such as Maya and 3D Studio Max.</a:t>
            </a:r>
            <a:endParaRPr lang="zh-CN" altLang="en-US" dirty="0"/>
          </a:p>
        </p:txBody>
      </p:sp>
      <p:sp>
        <p:nvSpPr>
          <p:cNvPr id="5" name="TextBox 4"/>
          <p:cNvSpPr txBox="1"/>
          <p:nvPr/>
        </p:nvSpPr>
        <p:spPr>
          <a:xfrm>
            <a:off x="5638800" y="2971800"/>
            <a:ext cx="65" cy="276999"/>
          </a:xfrm>
          <a:prstGeom prst="rect">
            <a:avLst/>
          </a:prstGeom>
          <a:noFill/>
        </p:spPr>
        <p:txBody>
          <a:bodyPr wrap="none" lIns="0" tIns="0" rIns="0" bIns="0" rtlCol="0">
            <a:spAutoFit/>
          </a:bodyPr>
          <a:lstStyle/>
          <a:p>
            <a:endParaRPr lang="zh-CN" altLang="en-US" dirty="0"/>
          </a:p>
        </p:txBody>
      </p:sp>
      <p:graphicFrame>
        <p:nvGraphicFramePr>
          <p:cNvPr id="6" name="对象 6"/>
          <p:cNvGraphicFramePr>
            <a:graphicFrameLocks noChangeAspect="1"/>
          </p:cNvGraphicFramePr>
          <p:nvPr>
            <p:extLst>
              <p:ext uri="{D42A27DB-BD31-4B8C-83A1-F6EECF244321}">
                <p14:modId xmlns:p14="http://schemas.microsoft.com/office/powerpoint/2010/main" val="1737880790"/>
              </p:ext>
            </p:extLst>
          </p:nvPr>
        </p:nvGraphicFramePr>
        <p:xfrm>
          <a:off x="4992688" y="2738438"/>
          <a:ext cx="2632075" cy="1260475"/>
        </p:xfrm>
        <a:graphic>
          <a:graphicData uri="http://schemas.openxmlformats.org/presentationml/2006/ole">
            <mc:AlternateContent xmlns:mc="http://schemas.openxmlformats.org/markup-compatibility/2006">
              <mc:Choice xmlns:v="urn:schemas-microsoft-com:vml" Requires="v">
                <p:oleObj spid="_x0000_s1096" name="Formula" r:id="rId3" imgW="974160" imgH="466200" progId="Equation.Ribbit">
                  <p:embed/>
                </p:oleObj>
              </mc:Choice>
              <mc:Fallback>
                <p:oleObj name="Formula" r:id="rId3" imgW="974160" imgH="466200" progId="Equation.Ribbit">
                  <p:embed/>
                  <p:pic>
                    <p:nvPicPr>
                      <p:cNvPr id="0" name=""/>
                      <p:cNvPicPr>
                        <a:picLocks noChangeAspect="1" noChangeArrowheads="1"/>
                      </p:cNvPicPr>
                      <p:nvPr/>
                    </p:nvPicPr>
                    <p:blipFill>
                      <a:blip r:embed="rId4"/>
                      <a:srcRect/>
                      <a:stretch>
                        <a:fillRect/>
                      </a:stretch>
                    </p:blipFill>
                    <p:spPr bwMode="auto">
                      <a:xfrm>
                        <a:off x="4992688" y="2738438"/>
                        <a:ext cx="2632075" cy="1260475"/>
                      </a:xfrm>
                      <a:prstGeom prst="rect">
                        <a:avLst/>
                      </a:prstGeom>
                      <a:noFill/>
                      <a:ln>
                        <a:noFill/>
                      </a:ln>
                      <a:extLst/>
                    </p:spPr>
                  </p:pic>
                </p:oleObj>
              </mc:Fallback>
            </mc:AlternateContent>
          </a:graphicData>
        </a:graphic>
      </p:graphicFrame>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2196253" y="2054103"/>
            <a:ext cx="8224943" cy="3439299"/>
          </a:xfrm>
          <a:prstGeom prst="rect">
            <a:avLst/>
          </a:prstGeom>
        </p:spPr>
      </p:pic>
    </p:spTree>
    <p:extLst>
      <p:ext uri="{BB962C8B-B14F-4D97-AF65-F5344CB8AC3E}">
        <p14:creationId xmlns:p14="http://schemas.microsoft.com/office/powerpoint/2010/main" val="3255623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Sidebar: weights</a:t>
            </a:r>
            <a:endParaRPr lang="zh-CN" altLang="en-US" dirty="0"/>
          </a:p>
        </p:txBody>
      </p:sp>
      <p:sp>
        <p:nvSpPr>
          <p:cNvPr id="3" name="Content Placeholder 2"/>
          <p:cNvSpPr>
            <a:spLocks noGrp="1"/>
          </p:cNvSpPr>
          <p:nvPr>
            <p:ph idx="1"/>
          </p:nvPr>
        </p:nvSpPr>
        <p:spPr/>
        <p:txBody>
          <a:bodyPr/>
          <a:lstStyle/>
          <a:p>
            <a:r>
              <a:rPr lang="en-US" altLang="zh-CN" dirty="0" smtClean="0"/>
              <a:t>The weights need to be large than 0 and less than 1.</a:t>
            </a:r>
            <a:endParaRPr lang="zh-CN" altLang="en-US" dirty="0"/>
          </a:p>
        </p:txBody>
      </p:sp>
      <p:pic>
        <p:nvPicPr>
          <p:cNvPr id="5" name="Picture 4"/>
          <p:cNvPicPr>
            <a:picLocks noChangeAspect="1"/>
          </p:cNvPicPr>
          <p:nvPr/>
        </p:nvPicPr>
        <p:blipFill>
          <a:blip r:embed="rId2">
            <a:clrChange>
              <a:clrFrom>
                <a:srgbClr val="000000"/>
              </a:clrFrom>
              <a:clrTo>
                <a:srgbClr val="000000">
                  <a:alpha val="0"/>
                </a:srgbClr>
              </a:clrTo>
            </a:clrChange>
          </a:blip>
          <a:stretch>
            <a:fillRect/>
          </a:stretch>
        </p:blipFill>
        <p:spPr>
          <a:xfrm>
            <a:off x="9054465" y="3146996"/>
            <a:ext cx="2491740" cy="3368195"/>
          </a:xfrm>
          <a:prstGeom prst="rect">
            <a:avLst/>
          </a:prstGeom>
        </p:spPr>
      </p:pic>
      <p:pic>
        <p:nvPicPr>
          <p:cNvPr id="6" name="Picture 5"/>
          <p:cNvPicPr>
            <a:picLocks noChangeAspect="1"/>
          </p:cNvPicPr>
          <p:nvPr/>
        </p:nvPicPr>
        <p:blipFill>
          <a:blip r:embed="rId3">
            <a:clrChange>
              <a:clrFrom>
                <a:srgbClr val="000000"/>
              </a:clrFrom>
              <a:clrTo>
                <a:srgbClr val="000000">
                  <a:alpha val="0"/>
                </a:srgbClr>
              </a:clrTo>
            </a:clrChange>
          </a:blip>
          <a:stretch>
            <a:fillRect/>
          </a:stretch>
        </p:blipFill>
        <p:spPr>
          <a:xfrm>
            <a:off x="6549390" y="3146996"/>
            <a:ext cx="2505075" cy="3313630"/>
          </a:xfrm>
          <a:prstGeom prst="rect">
            <a:avLst/>
          </a:prstGeom>
        </p:spPr>
      </p:pic>
      <p:sp>
        <p:nvSpPr>
          <p:cNvPr id="7" name="TextBox 6"/>
          <p:cNvSpPr txBox="1"/>
          <p:nvPr/>
        </p:nvSpPr>
        <p:spPr>
          <a:xfrm>
            <a:off x="7492365" y="2562106"/>
            <a:ext cx="2026920" cy="369332"/>
          </a:xfrm>
          <a:prstGeom prst="rect">
            <a:avLst/>
          </a:prstGeom>
          <a:noFill/>
        </p:spPr>
        <p:txBody>
          <a:bodyPr wrap="square" rtlCol="0">
            <a:spAutoFit/>
          </a:bodyPr>
          <a:lstStyle/>
          <a:p>
            <a:r>
              <a:rPr lang="en-US" altLang="zh-CN" dirty="0" smtClean="0"/>
              <a:t>W = 1</a:t>
            </a:r>
            <a:endParaRPr lang="zh-CN" altLang="en-US" dirty="0"/>
          </a:p>
        </p:txBody>
      </p:sp>
      <p:sp>
        <p:nvSpPr>
          <p:cNvPr id="8" name="TextBox 7"/>
          <p:cNvSpPr txBox="1"/>
          <p:nvPr/>
        </p:nvSpPr>
        <p:spPr>
          <a:xfrm>
            <a:off x="9519285" y="2562106"/>
            <a:ext cx="2026920" cy="369332"/>
          </a:xfrm>
          <a:prstGeom prst="rect">
            <a:avLst/>
          </a:prstGeom>
          <a:noFill/>
        </p:spPr>
        <p:txBody>
          <a:bodyPr wrap="square" rtlCol="0">
            <a:spAutoFit/>
          </a:bodyPr>
          <a:lstStyle/>
          <a:p>
            <a:r>
              <a:rPr lang="en-US" altLang="zh-CN" dirty="0" smtClean="0"/>
              <a:t>W = -1</a:t>
            </a:r>
            <a:endParaRPr lang="zh-CN" altLang="en-US" dirty="0"/>
          </a:p>
        </p:txBody>
      </p:sp>
      <p:pic>
        <p:nvPicPr>
          <p:cNvPr id="12" name="Picture 11"/>
          <p:cNvPicPr>
            <a:picLocks noChangeAspect="1"/>
          </p:cNvPicPr>
          <p:nvPr/>
        </p:nvPicPr>
        <p:blipFill>
          <a:blip r:embed="rId4"/>
          <a:stretch>
            <a:fillRect/>
          </a:stretch>
        </p:blipFill>
        <p:spPr>
          <a:xfrm>
            <a:off x="645795" y="3280685"/>
            <a:ext cx="4667311" cy="3031215"/>
          </a:xfrm>
          <a:prstGeom prst="rect">
            <a:avLst/>
          </a:prstGeom>
        </p:spPr>
      </p:pic>
      <p:sp>
        <p:nvSpPr>
          <p:cNvPr id="13" name="TextBox 12"/>
          <p:cNvSpPr txBox="1"/>
          <p:nvPr/>
        </p:nvSpPr>
        <p:spPr>
          <a:xfrm>
            <a:off x="1777365" y="3096019"/>
            <a:ext cx="2026920" cy="369332"/>
          </a:xfrm>
          <a:prstGeom prst="rect">
            <a:avLst/>
          </a:prstGeom>
          <a:noFill/>
        </p:spPr>
        <p:txBody>
          <a:bodyPr wrap="square" rtlCol="0">
            <a:spAutoFit/>
          </a:bodyPr>
          <a:lstStyle/>
          <a:p>
            <a:r>
              <a:rPr lang="en-US" altLang="zh-CN" dirty="0" smtClean="0"/>
              <a:t>Outlier</a:t>
            </a:r>
            <a:endParaRPr lang="zh-CN" altLang="en-US" dirty="0"/>
          </a:p>
        </p:txBody>
      </p:sp>
      <p:sp>
        <p:nvSpPr>
          <p:cNvPr id="14" name="TextBox 13"/>
          <p:cNvSpPr txBox="1"/>
          <p:nvPr/>
        </p:nvSpPr>
        <p:spPr>
          <a:xfrm>
            <a:off x="2569845" y="4132339"/>
            <a:ext cx="2026920" cy="369332"/>
          </a:xfrm>
          <a:prstGeom prst="rect">
            <a:avLst/>
          </a:prstGeom>
          <a:noFill/>
        </p:spPr>
        <p:txBody>
          <a:bodyPr wrap="square" rtlCol="0">
            <a:spAutoFit/>
          </a:bodyPr>
          <a:lstStyle/>
          <a:p>
            <a:r>
              <a:rPr lang="en-US" altLang="zh-CN" dirty="0" smtClean="0"/>
              <a:t>Inlier,  0&lt;</a:t>
            </a:r>
            <a:r>
              <a:rPr lang="en-US" altLang="zh-CN" dirty="0" err="1" smtClean="0"/>
              <a:t>w</a:t>
            </a:r>
            <a:r>
              <a:rPr lang="en-US" altLang="zh-CN" sz="1200" dirty="0" err="1" smtClean="0"/>
              <a:t>i</a:t>
            </a:r>
            <a:r>
              <a:rPr lang="en-US" altLang="zh-CN" sz="1200" dirty="0" smtClean="0"/>
              <a:t> </a:t>
            </a:r>
            <a:r>
              <a:rPr lang="en-US" altLang="zh-CN" sz="1600" dirty="0" smtClean="0"/>
              <a:t>&lt;1</a:t>
            </a:r>
            <a:endParaRPr lang="zh-CN" altLang="en-US" sz="1600" dirty="0"/>
          </a:p>
        </p:txBody>
      </p:sp>
    </p:spTree>
    <p:extLst>
      <p:ext uri="{BB962C8B-B14F-4D97-AF65-F5344CB8AC3E}">
        <p14:creationId xmlns:p14="http://schemas.microsoft.com/office/powerpoint/2010/main" val="17227339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Data representation</a:t>
            </a:r>
            <a:endParaRPr lang="zh-CN" altLang="en-US" dirty="0"/>
          </a:p>
        </p:txBody>
      </p:sp>
      <p:sp>
        <p:nvSpPr>
          <p:cNvPr id="3" name="Content Placeholder 2"/>
          <p:cNvSpPr>
            <a:spLocks noGrp="1"/>
          </p:cNvSpPr>
          <p:nvPr>
            <p:ph idx="1"/>
          </p:nvPr>
        </p:nvSpPr>
        <p:spPr/>
        <p:txBody>
          <a:bodyPr>
            <a:normAutofit fontScale="40000" lnSpcReduction="20000"/>
          </a:bodyPr>
          <a:lstStyle/>
          <a:p>
            <a:r>
              <a:rPr lang="en-US" altLang="zh-CN" sz="5900" dirty="0" err="1"/>
              <a:t>Mocap</a:t>
            </a:r>
            <a:r>
              <a:rPr lang="en-US" altLang="zh-CN" sz="5900" dirty="0"/>
              <a:t> Data</a:t>
            </a:r>
          </a:p>
          <a:p>
            <a:endParaRPr lang="en-US" altLang="zh-CN" dirty="0"/>
          </a:p>
          <a:p>
            <a:endParaRPr lang="en-US" altLang="zh-CN" dirty="0" smtClean="0"/>
          </a:p>
          <a:p>
            <a:endParaRPr lang="en-US" altLang="zh-CN" dirty="0"/>
          </a:p>
          <a:p>
            <a:endParaRPr lang="en-US" altLang="zh-CN" dirty="0" smtClean="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smtClean="0"/>
          </a:p>
          <a:p>
            <a:r>
              <a:rPr lang="en-US" altLang="zh-CN" sz="5900" dirty="0"/>
              <a:t>Where          is the 0</a:t>
            </a:r>
            <a:r>
              <a:rPr lang="en-US" altLang="zh-CN" sz="5900" baseline="30000" dirty="0"/>
              <a:t>th</a:t>
            </a:r>
            <a:r>
              <a:rPr lang="en-US" altLang="zh-CN" sz="5900" dirty="0" smtClean="0"/>
              <a:t> </a:t>
            </a:r>
            <a:r>
              <a:rPr lang="en-US" altLang="zh-CN" sz="5900" dirty="0"/>
              <a:t>frame captured from </a:t>
            </a:r>
            <a:r>
              <a:rPr lang="en-US" altLang="zh-CN" sz="5900" dirty="0" err="1"/>
              <a:t>Vicon</a:t>
            </a:r>
            <a:r>
              <a:rPr lang="en-US" altLang="zh-CN" sz="5900" dirty="0"/>
              <a:t>, which contains N</a:t>
            </a:r>
            <a:r>
              <a:rPr lang="en-US" altLang="zh-CN" sz="4000" dirty="0"/>
              <a:t>M</a:t>
            </a:r>
            <a:r>
              <a:rPr lang="en-US" altLang="zh-CN" sz="5900" dirty="0"/>
              <a:t> vertices. Usually we use the </a:t>
            </a:r>
            <a:r>
              <a:rPr lang="en-US" altLang="zh-CN" sz="5900" dirty="0" smtClean="0"/>
              <a:t>0</a:t>
            </a:r>
            <a:r>
              <a:rPr lang="en-US" altLang="zh-CN" sz="5900" baseline="30000" dirty="0" smtClean="0"/>
              <a:t>th</a:t>
            </a:r>
            <a:r>
              <a:rPr lang="en-US" altLang="zh-CN" sz="5900" dirty="0" smtClean="0"/>
              <a:t> </a:t>
            </a:r>
            <a:r>
              <a:rPr lang="en-US" altLang="zh-CN" sz="5900" dirty="0"/>
              <a:t>frame as a reference. E</a:t>
            </a:r>
            <a:r>
              <a:rPr lang="en-US" altLang="zh-CN" sz="5900" dirty="0" smtClean="0"/>
              <a:t>ach       </a:t>
            </a:r>
            <a:r>
              <a:rPr lang="en-US" altLang="zh-CN" sz="5900" dirty="0"/>
              <a:t>is a 3 dimensional position vector.                               </a:t>
            </a:r>
          </a:p>
          <a:p>
            <a:r>
              <a:rPr lang="en-US" altLang="zh-CN" sz="5900" dirty="0"/>
              <a:t>Blend shape generation</a:t>
            </a:r>
          </a:p>
          <a:p>
            <a:pPr lvl="1"/>
            <a:r>
              <a:rPr lang="en-US" altLang="zh-CN" sz="5900" dirty="0"/>
              <a:t>Capturing the actor’s performance</a:t>
            </a:r>
          </a:p>
          <a:p>
            <a:pPr lvl="1"/>
            <a:r>
              <a:rPr lang="en-US" altLang="zh-CN" sz="5900" dirty="0"/>
              <a:t>Compute the boundary of convex set</a:t>
            </a:r>
          </a:p>
          <a:p>
            <a:pPr lvl="1"/>
            <a:r>
              <a:rPr lang="en-US" altLang="zh-CN" sz="5900" dirty="0"/>
              <a:t>Obtain through sparse sampling on facial model</a:t>
            </a:r>
          </a:p>
          <a:p>
            <a:pPr marL="457200" lvl="1" indent="0">
              <a:buNone/>
            </a:pPr>
            <a:endParaRPr lang="en-US" altLang="zh-CN" dirty="0" smtClean="0"/>
          </a:p>
          <a:p>
            <a:pPr lvl="1"/>
            <a:endParaRPr lang="en-US" altLang="zh-CN" dirty="0" smtClean="0"/>
          </a:p>
        </p:txBody>
      </p:sp>
      <p:graphicFrame>
        <p:nvGraphicFramePr>
          <p:cNvPr id="6" name="对象 3"/>
          <p:cNvGraphicFramePr>
            <a:graphicFrameLocks noChangeAspect="1"/>
          </p:cNvGraphicFramePr>
          <p:nvPr>
            <p:extLst>
              <p:ext uri="{D42A27DB-BD31-4B8C-83A1-F6EECF244321}">
                <p14:modId xmlns:p14="http://schemas.microsoft.com/office/powerpoint/2010/main" val="55480837"/>
              </p:ext>
            </p:extLst>
          </p:nvPr>
        </p:nvGraphicFramePr>
        <p:xfrm>
          <a:off x="3429105" y="1313088"/>
          <a:ext cx="4642538" cy="2138362"/>
        </p:xfrm>
        <a:graphic>
          <a:graphicData uri="http://schemas.openxmlformats.org/presentationml/2006/ole">
            <mc:AlternateContent xmlns:mc="http://schemas.openxmlformats.org/markup-compatibility/2006">
              <mc:Choice xmlns:v="urn:schemas-microsoft-com:vml" Requires="v">
                <p:oleObj spid="_x0000_s6269" name="Formula" r:id="rId3" imgW="1878480" imgH="861120" progId="Equation.Ribbit">
                  <p:embed/>
                </p:oleObj>
              </mc:Choice>
              <mc:Fallback>
                <p:oleObj name="Formula" r:id="rId3" imgW="1878480" imgH="861120" progId="Equation.Ribbit">
                  <p:embed/>
                  <p:pic>
                    <p:nvPicPr>
                      <p:cNvPr id="0" name=""/>
                      <p:cNvPicPr>
                        <a:picLocks noChangeAspect="1" noChangeArrowheads="1"/>
                      </p:cNvPicPr>
                      <p:nvPr/>
                    </p:nvPicPr>
                    <p:blipFill>
                      <a:blip r:embed="rId4"/>
                      <a:srcRect/>
                      <a:stretch>
                        <a:fillRect/>
                      </a:stretch>
                    </p:blipFill>
                    <p:spPr bwMode="auto">
                      <a:xfrm>
                        <a:off x="3429105" y="1313088"/>
                        <a:ext cx="4642538" cy="2138362"/>
                      </a:xfrm>
                      <a:prstGeom prst="rect">
                        <a:avLst/>
                      </a:prstGeom>
                      <a:noFill/>
                      <a:ln>
                        <a:noFill/>
                      </a:ln>
                      <a:extLst/>
                    </p:spPr>
                  </p:pic>
                </p:oleObj>
              </mc:Fallback>
            </mc:AlternateContent>
          </a:graphicData>
        </a:graphic>
      </p:graphicFrame>
      <p:graphicFrame>
        <p:nvGraphicFramePr>
          <p:cNvPr id="5" name="对象 3"/>
          <p:cNvGraphicFramePr>
            <a:graphicFrameLocks noChangeAspect="1"/>
          </p:cNvGraphicFramePr>
          <p:nvPr>
            <p:extLst>
              <p:ext uri="{D42A27DB-BD31-4B8C-83A1-F6EECF244321}">
                <p14:modId xmlns:p14="http://schemas.microsoft.com/office/powerpoint/2010/main" val="1658423781"/>
              </p:ext>
            </p:extLst>
          </p:nvPr>
        </p:nvGraphicFramePr>
        <p:xfrm>
          <a:off x="2116092" y="3451450"/>
          <a:ext cx="506413" cy="466725"/>
        </p:xfrm>
        <a:graphic>
          <a:graphicData uri="http://schemas.openxmlformats.org/presentationml/2006/ole">
            <mc:AlternateContent xmlns:mc="http://schemas.openxmlformats.org/markup-compatibility/2006">
              <mc:Choice xmlns:v="urn:schemas-microsoft-com:vml" Requires="v">
                <p:oleObj spid="_x0000_s6270" name="Formula" r:id="rId5" imgW="191880" imgH="176760" progId="Equation.Ribbit">
                  <p:embed/>
                </p:oleObj>
              </mc:Choice>
              <mc:Fallback>
                <p:oleObj name="Formula" r:id="rId5" imgW="191880" imgH="176760" progId="Equation.Ribbit">
                  <p:embed/>
                  <p:pic>
                    <p:nvPicPr>
                      <p:cNvPr id="0" name=""/>
                      <p:cNvPicPr>
                        <a:picLocks noChangeAspect="1" noChangeArrowheads="1"/>
                      </p:cNvPicPr>
                      <p:nvPr/>
                    </p:nvPicPr>
                    <p:blipFill>
                      <a:blip r:embed="rId6"/>
                      <a:srcRect/>
                      <a:stretch>
                        <a:fillRect/>
                      </a:stretch>
                    </p:blipFill>
                    <p:spPr bwMode="auto">
                      <a:xfrm>
                        <a:off x="2116092" y="3451450"/>
                        <a:ext cx="506413" cy="466725"/>
                      </a:xfrm>
                      <a:prstGeom prst="rect">
                        <a:avLst/>
                      </a:prstGeom>
                      <a:noFill/>
                      <a:ln>
                        <a:noFill/>
                      </a:ln>
                      <a:extLst/>
                    </p:spPr>
                  </p:pic>
                </p:oleObj>
              </mc:Fallback>
            </mc:AlternateContent>
          </a:graphicData>
        </a:graphic>
      </p:graphicFrame>
      <p:graphicFrame>
        <p:nvGraphicFramePr>
          <p:cNvPr id="7" name="对象 3"/>
          <p:cNvGraphicFramePr>
            <a:graphicFrameLocks noChangeAspect="1"/>
          </p:cNvGraphicFramePr>
          <p:nvPr>
            <p:extLst>
              <p:ext uri="{D42A27DB-BD31-4B8C-83A1-F6EECF244321}">
                <p14:modId xmlns:p14="http://schemas.microsoft.com/office/powerpoint/2010/main" val="677748704"/>
              </p:ext>
            </p:extLst>
          </p:nvPr>
        </p:nvGraphicFramePr>
        <p:xfrm>
          <a:off x="7236129" y="3728354"/>
          <a:ext cx="460375" cy="500063"/>
        </p:xfrm>
        <a:graphic>
          <a:graphicData uri="http://schemas.openxmlformats.org/presentationml/2006/ole">
            <mc:AlternateContent xmlns:mc="http://schemas.openxmlformats.org/markup-compatibility/2006">
              <mc:Choice xmlns:v="urn:schemas-microsoft-com:vml" Requires="v">
                <p:oleObj spid="_x0000_s6271" name="Formula" r:id="rId7" imgW="175320" imgH="188280" progId="Equation.Ribbit">
                  <p:embed/>
                </p:oleObj>
              </mc:Choice>
              <mc:Fallback>
                <p:oleObj name="Formula" r:id="rId7" imgW="175320" imgH="188280" progId="Equation.Ribbit">
                  <p:embed/>
                  <p:pic>
                    <p:nvPicPr>
                      <p:cNvPr id="0" name=""/>
                      <p:cNvPicPr>
                        <a:picLocks noChangeAspect="1" noChangeArrowheads="1"/>
                      </p:cNvPicPr>
                      <p:nvPr/>
                    </p:nvPicPr>
                    <p:blipFill>
                      <a:blip r:embed="rId8"/>
                      <a:srcRect/>
                      <a:stretch>
                        <a:fillRect/>
                      </a:stretch>
                    </p:blipFill>
                    <p:spPr bwMode="auto">
                      <a:xfrm>
                        <a:off x="7236129" y="3728354"/>
                        <a:ext cx="460375" cy="5000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561484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Reconstruction Error Minimization</a:t>
            </a:r>
            <a:endParaRPr lang="zh-CN" altLang="en-US" dirty="0"/>
          </a:p>
        </p:txBody>
      </p:sp>
      <p:sp>
        <p:nvSpPr>
          <p:cNvPr id="3" name="Content Placeholder 2"/>
          <p:cNvSpPr>
            <a:spLocks noGrp="1"/>
          </p:cNvSpPr>
          <p:nvPr>
            <p:ph idx="1"/>
          </p:nvPr>
        </p:nvSpPr>
        <p:spPr/>
        <p:txBody>
          <a:bodyPr/>
          <a:lstStyle/>
          <a:p>
            <a:r>
              <a:rPr lang="en-US" altLang="zh-CN" dirty="0" smtClean="0"/>
              <a:t>We aim to minimize the reconstructed error with blend shape and weights. Because head moves in the capture process, it’s necessary to remove the movement        (rotation) and        (translation). And</a:t>
            </a:r>
          </a:p>
          <a:p>
            <a:pPr marL="0" indent="0">
              <a:buNone/>
            </a:pPr>
            <a:r>
              <a:rPr lang="en-US" altLang="zh-CN" dirty="0" smtClean="0"/>
              <a:t>   operator remove rotation and translation </a:t>
            </a:r>
            <a:r>
              <a:rPr lang="en-US" altLang="zh-CN" dirty="0"/>
              <a:t>from </a:t>
            </a:r>
            <a:r>
              <a:rPr lang="en-US" altLang="zh-CN" dirty="0" err="1"/>
              <a:t>j</a:t>
            </a:r>
            <a:r>
              <a:rPr lang="en-US" altLang="zh-CN" baseline="30000" dirty="0" err="1"/>
              <a:t>th</a:t>
            </a:r>
            <a:r>
              <a:rPr lang="en-US" altLang="zh-CN" dirty="0" smtClean="0"/>
              <a:t> frame        [10] .   </a:t>
            </a:r>
            <a:endParaRPr lang="zh-CN" altLang="en-US" dirty="0"/>
          </a:p>
        </p:txBody>
      </p:sp>
      <p:graphicFrame>
        <p:nvGraphicFramePr>
          <p:cNvPr id="4" name="对象 4"/>
          <p:cNvGraphicFramePr>
            <a:graphicFrameLocks noChangeAspect="1"/>
          </p:cNvGraphicFramePr>
          <p:nvPr>
            <p:extLst>
              <p:ext uri="{D42A27DB-BD31-4B8C-83A1-F6EECF244321}">
                <p14:modId xmlns:p14="http://schemas.microsoft.com/office/powerpoint/2010/main" val="1793686210"/>
              </p:ext>
            </p:extLst>
          </p:nvPr>
        </p:nvGraphicFramePr>
        <p:xfrm>
          <a:off x="1214437" y="4010025"/>
          <a:ext cx="6135688" cy="1519238"/>
        </p:xfrm>
        <a:graphic>
          <a:graphicData uri="http://schemas.openxmlformats.org/presentationml/2006/ole">
            <mc:AlternateContent xmlns:mc="http://schemas.openxmlformats.org/markup-compatibility/2006">
              <mc:Choice xmlns:v="urn:schemas-microsoft-com:vml" Requires="v">
                <p:oleObj spid="_x0000_s7431" name="Formula" r:id="rId3" imgW="2305080" imgH="609840" progId="Equation.Ribbit">
                  <p:embed/>
                </p:oleObj>
              </mc:Choice>
              <mc:Fallback>
                <p:oleObj name="Formula" r:id="rId3" imgW="2305080" imgH="609840" progId="Equation.Ribbit">
                  <p:embed/>
                  <p:pic>
                    <p:nvPicPr>
                      <p:cNvPr id="0" name=""/>
                      <p:cNvPicPr>
                        <a:picLocks noChangeAspect="1" noChangeArrowheads="1"/>
                      </p:cNvPicPr>
                      <p:nvPr/>
                    </p:nvPicPr>
                    <p:blipFill>
                      <a:blip r:embed="rId4"/>
                      <a:srcRect/>
                      <a:stretch>
                        <a:fillRect/>
                      </a:stretch>
                    </p:blipFill>
                    <p:spPr bwMode="auto">
                      <a:xfrm>
                        <a:off x="1214437" y="4010025"/>
                        <a:ext cx="6135688" cy="1519238"/>
                      </a:xfrm>
                      <a:prstGeom prst="rect">
                        <a:avLst/>
                      </a:prstGeom>
                      <a:noFill/>
                      <a:ln>
                        <a:noFill/>
                      </a:ln>
                      <a:extLst/>
                    </p:spPr>
                  </p:pic>
                </p:oleObj>
              </mc:Fallback>
            </mc:AlternateContent>
          </a:graphicData>
        </a:graphic>
      </p:graphicFrame>
      <p:graphicFrame>
        <p:nvGraphicFramePr>
          <p:cNvPr id="5" name="对象 3"/>
          <p:cNvGraphicFramePr>
            <a:graphicFrameLocks noChangeAspect="1"/>
          </p:cNvGraphicFramePr>
          <p:nvPr>
            <p:extLst>
              <p:ext uri="{D42A27DB-BD31-4B8C-83A1-F6EECF244321}">
                <p14:modId xmlns:p14="http://schemas.microsoft.com/office/powerpoint/2010/main" val="2076874514"/>
              </p:ext>
            </p:extLst>
          </p:nvPr>
        </p:nvGraphicFramePr>
        <p:xfrm>
          <a:off x="1098211" y="5942013"/>
          <a:ext cx="6229350" cy="469900"/>
        </p:xfrm>
        <a:graphic>
          <a:graphicData uri="http://schemas.openxmlformats.org/presentationml/2006/ole">
            <mc:AlternateContent xmlns:mc="http://schemas.openxmlformats.org/markup-compatibility/2006">
              <mc:Choice xmlns:v="urn:schemas-microsoft-com:vml" Requires="v">
                <p:oleObj spid="_x0000_s7432" name="Formula" r:id="rId5" imgW="2301480" imgH="174240" progId="Equation.Ribbit">
                  <p:embed/>
                </p:oleObj>
              </mc:Choice>
              <mc:Fallback>
                <p:oleObj name="Formula" r:id="rId5" imgW="2301480" imgH="174240" progId="Equation.Ribbit">
                  <p:embed/>
                  <p:pic>
                    <p:nvPicPr>
                      <p:cNvPr id="0" name=""/>
                      <p:cNvPicPr/>
                      <p:nvPr/>
                    </p:nvPicPr>
                    <p:blipFill>
                      <a:blip r:embed="rId6"/>
                      <a:stretch>
                        <a:fillRect/>
                      </a:stretch>
                    </p:blipFill>
                    <p:spPr>
                      <a:xfrm>
                        <a:off x="1098211" y="5942013"/>
                        <a:ext cx="6229350" cy="469900"/>
                      </a:xfrm>
                      <a:prstGeom prst="rect">
                        <a:avLst/>
                      </a:prstGeom>
                    </p:spPr>
                  </p:pic>
                </p:oleObj>
              </mc:Fallback>
            </mc:AlternateContent>
          </a:graphicData>
        </a:graphic>
      </p:graphicFrame>
      <p:graphicFrame>
        <p:nvGraphicFramePr>
          <p:cNvPr id="6" name="对象 3"/>
          <p:cNvGraphicFramePr>
            <a:graphicFrameLocks noChangeAspect="1"/>
          </p:cNvGraphicFramePr>
          <p:nvPr>
            <p:extLst>
              <p:ext uri="{D42A27DB-BD31-4B8C-83A1-F6EECF244321}">
                <p14:modId xmlns:p14="http://schemas.microsoft.com/office/powerpoint/2010/main" val="2378407677"/>
              </p:ext>
            </p:extLst>
          </p:nvPr>
        </p:nvGraphicFramePr>
        <p:xfrm>
          <a:off x="4602163" y="2568575"/>
          <a:ext cx="409575" cy="398463"/>
        </p:xfrm>
        <a:graphic>
          <a:graphicData uri="http://schemas.openxmlformats.org/presentationml/2006/ole">
            <mc:AlternateContent xmlns:mc="http://schemas.openxmlformats.org/markup-compatibility/2006">
              <mc:Choice xmlns:v="urn:schemas-microsoft-com:vml" Requires="v">
                <p:oleObj spid="_x0000_s7433" name="Formula" r:id="rId7" imgW="156240" imgH="150120" progId="Equation.Ribbit">
                  <p:embed/>
                </p:oleObj>
              </mc:Choice>
              <mc:Fallback>
                <p:oleObj name="Formula" r:id="rId7" imgW="156240" imgH="150120" progId="Equation.Ribbit">
                  <p:embed/>
                  <p:pic>
                    <p:nvPicPr>
                      <p:cNvPr id="0" name=""/>
                      <p:cNvPicPr>
                        <a:picLocks noChangeAspect="1" noChangeArrowheads="1"/>
                      </p:cNvPicPr>
                      <p:nvPr/>
                    </p:nvPicPr>
                    <p:blipFill>
                      <a:blip r:embed="rId8"/>
                      <a:srcRect/>
                      <a:stretch>
                        <a:fillRect/>
                      </a:stretch>
                    </p:blipFill>
                    <p:spPr bwMode="auto">
                      <a:xfrm>
                        <a:off x="4602163" y="2568575"/>
                        <a:ext cx="409575" cy="398463"/>
                      </a:xfrm>
                      <a:prstGeom prst="rect">
                        <a:avLst/>
                      </a:prstGeom>
                      <a:noFill/>
                      <a:ln>
                        <a:noFill/>
                      </a:ln>
                      <a:extLst/>
                    </p:spPr>
                  </p:pic>
                </p:oleObj>
              </mc:Fallback>
            </mc:AlternateContent>
          </a:graphicData>
        </a:graphic>
      </p:graphicFrame>
      <p:graphicFrame>
        <p:nvGraphicFramePr>
          <p:cNvPr id="7" name="对象 3"/>
          <p:cNvGraphicFramePr>
            <a:graphicFrameLocks noChangeAspect="1"/>
          </p:cNvGraphicFramePr>
          <p:nvPr>
            <p:extLst>
              <p:ext uri="{D42A27DB-BD31-4B8C-83A1-F6EECF244321}">
                <p14:modId xmlns:p14="http://schemas.microsoft.com/office/powerpoint/2010/main" val="3057779033"/>
              </p:ext>
            </p:extLst>
          </p:nvPr>
        </p:nvGraphicFramePr>
        <p:xfrm>
          <a:off x="7350125" y="2606675"/>
          <a:ext cx="277813" cy="377825"/>
        </p:xfrm>
        <a:graphic>
          <a:graphicData uri="http://schemas.openxmlformats.org/presentationml/2006/ole">
            <mc:AlternateContent xmlns:mc="http://schemas.openxmlformats.org/markup-compatibility/2006">
              <mc:Choice xmlns:v="urn:schemas-microsoft-com:vml" Requires="v">
                <p:oleObj spid="_x0000_s7434" name="Formula" r:id="rId9" imgW="105480" imgH="143640" progId="Equation.Ribbit">
                  <p:embed/>
                </p:oleObj>
              </mc:Choice>
              <mc:Fallback>
                <p:oleObj name="Formula" r:id="rId9" imgW="105480" imgH="143640" progId="Equation.Ribbit">
                  <p:embed/>
                  <p:pic>
                    <p:nvPicPr>
                      <p:cNvPr id="0" name=""/>
                      <p:cNvPicPr>
                        <a:picLocks noChangeAspect="1" noChangeArrowheads="1"/>
                      </p:cNvPicPr>
                      <p:nvPr/>
                    </p:nvPicPr>
                    <p:blipFill>
                      <a:blip r:embed="rId10"/>
                      <a:srcRect/>
                      <a:stretch>
                        <a:fillRect/>
                      </a:stretch>
                    </p:blipFill>
                    <p:spPr bwMode="auto">
                      <a:xfrm>
                        <a:off x="7350125" y="2606675"/>
                        <a:ext cx="277813" cy="377825"/>
                      </a:xfrm>
                      <a:prstGeom prst="rect">
                        <a:avLst/>
                      </a:prstGeom>
                      <a:noFill/>
                      <a:ln>
                        <a:noFill/>
                      </a:ln>
                      <a:extLst/>
                    </p:spPr>
                  </p:pic>
                </p:oleObj>
              </mc:Fallback>
            </mc:AlternateContent>
          </a:graphicData>
        </a:graphic>
      </p:graphicFrame>
      <p:graphicFrame>
        <p:nvGraphicFramePr>
          <p:cNvPr id="8" name="对象 3"/>
          <p:cNvGraphicFramePr>
            <a:graphicFrameLocks noChangeAspect="1"/>
          </p:cNvGraphicFramePr>
          <p:nvPr>
            <p:extLst>
              <p:ext uri="{D42A27DB-BD31-4B8C-83A1-F6EECF244321}">
                <p14:modId xmlns:p14="http://schemas.microsoft.com/office/powerpoint/2010/main" val="1622928319"/>
              </p:ext>
            </p:extLst>
          </p:nvPr>
        </p:nvGraphicFramePr>
        <p:xfrm>
          <a:off x="7627938" y="4243388"/>
          <a:ext cx="3949700" cy="1052512"/>
        </p:xfrm>
        <a:graphic>
          <a:graphicData uri="http://schemas.openxmlformats.org/presentationml/2006/ole">
            <mc:AlternateContent xmlns:mc="http://schemas.openxmlformats.org/markup-compatibility/2006">
              <mc:Choice xmlns:v="urn:schemas-microsoft-com:vml" Requires="v">
                <p:oleObj spid="_x0000_s7435" name="Formula" r:id="rId11" imgW="1496160" imgH="397800" progId="Equation.Ribbit">
                  <p:embed/>
                </p:oleObj>
              </mc:Choice>
              <mc:Fallback>
                <p:oleObj name="Formula" r:id="rId11" imgW="1496160" imgH="397800" progId="Equation.Ribbit">
                  <p:embed/>
                  <p:pic>
                    <p:nvPicPr>
                      <p:cNvPr id="0" name=""/>
                      <p:cNvPicPr>
                        <a:picLocks noChangeAspect="1" noChangeArrowheads="1"/>
                      </p:cNvPicPr>
                      <p:nvPr/>
                    </p:nvPicPr>
                    <p:blipFill>
                      <a:blip r:embed="rId12"/>
                      <a:srcRect/>
                      <a:stretch>
                        <a:fillRect/>
                      </a:stretch>
                    </p:blipFill>
                    <p:spPr bwMode="auto">
                      <a:xfrm>
                        <a:off x="7627938" y="4243388"/>
                        <a:ext cx="3949700" cy="1052512"/>
                      </a:xfrm>
                      <a:prstGeom prst="rect">
                        <a:avLst/>
                      </a:prstGeom>
                      <a:noFill/>
                      <a:ln>
                        <a:noFill/>
                      </a:ln>
                      <a:extLst/>
                    </p:spPr>
                  </p:pic>
                </p:oleObj>
              </mc:Fallback>
            </mc:AlternateContent>
          </a:graphicData>
        </a:graphic>
      </p:graphicFrame>
      <p:graphicFrame>
        <p:nvGraphicFramePr>
          <p:cNvPr id="9" name="对象 3"/>
          <p:cNvGraphicFramePr>
            <a:graphicFrameLocks noChangeAspect="1"/>
          </p:cNvGraphicFramePr>
          <p:nvPr>
            <p:extLst>
              <p:ext uri="{D42A27DB-BD31-4B8C-83A1-F6EECF244321}">
                <p14:modId xmlns:p14="http://schemas.microsoft.com/office/powerpoint/2010/main" val="2763946701"/>
              </p:ext>
            </p:extLst>
          </p:nvPr>
        </p:nvGraphicFramePr>
        <p:xfrm>
          <a:off x="10367963" y="2551680"/>
          <a:ext cx="1155700" cy="457200"/>
        </p:xfrm>
        <a:graphic>
          <a:graphicData uri="http://schemas.openxmlformats.org/presentationml/2006/ole">
            <mc:AlternateContent xmlns:mc="http://schemas.openxmlformats.org/markup-compatibility/2006">
              <mc:Choice xmlns:v="urn:schemas-microsoft-com:vml" Requires="v">
                <p:oleObj spid="_x0000_s7436" name="Formula" r:id="rId13" imgW="438480" imgH="172800" progId="Equation.Ribbit">
                  <p:embed/>
                </p:oleObj>
              </mc:Choice>
              <mc:Fallback>
                <p:oleObj name="Formula" r:id="rId13" imgW="438480" imgH="172800" progId="Equation.Ribbit">
                  <p:embed/>
                  <p:pic>
                    <p:nvPicPr>
                      <p:cNvPr id="0" name=""/>
                      <p:cNvPicPr>
                        <a:picLocks noChangeAspect="1" noChangeArrowheads="1"/>
                      </p:cNvPicPr>
                      <p:nvPr/>
                    </p:nvPicPr>
                    <p:blipFill>
                      <a:blip r:embed="rId14"/>
                      <a:srcRect/>
                      <a:stretch>
                        <a:fillRect/>
                      </a:stretch>
                    </p:blipFill>
                    <p:spPr bwMode="auto">
                      <a:xfrm>
                        <a:off x="10367963" y="2551680"/>
                        <a:ext cx="1155700" cy="457200"/>
                      </a:xfrm>
                      <a:prstGeom prst="rect">
                        <a:avLst/>
                      </a:prstGeom>
                      <a:noFill/>
                      <a:ln>
                        <a:noFill/>
                      </a:ln>
                      <a:extLst/>
                    </p:spPr>
                  </p:pic>
                </p:oleObj>
              </mc:Fallback>
            </mc:AlternateContent>
          </a:graphicData>
        </a:graphic>
      </p:graphicFrame>
      <p:graphicFrame>
        <p:nvGraphicFramePr>
          <p:cNvPr id="10" name="对象 3"/>
          <p:cNvGraphicFramePr>
            <a:graphicFrameLocks noChangeAspect="1"/>
          </p:cNvGraphicFramePr>
          <p:nvPr>
            <p:extLst>
              <p:ext uri="{D42A27DB-BD31-4B8C-83A1-F6EECF244321}">
                <p14:modId xmlns:p14="http://schemas.microsoft.com/office/powerpoint/2010/main" val="1740542890"/>
              </p:ext>
            </p:extLst>
          </p:nvPr>
        </p:nvGraphicFramePr>
        <p:xfrm>
          <a:off x="9256713" y="3076575"/>
          <a:ext cx="487362" cy="466725"/>
        </p:xfrm>
        <a:graphic>
          <a:graphicData uri="http://schemas.openxmlformats.org/presentationml/2006/ole">
            <mc:AlternateContent xmlns:mc="http://schemas.openxmlformats.org/markup-compatibility/2006">
              <mc:Choice xmlns:v="urn:schemas-microsoft-com:vml" Requires="v">
                <p:oleObj spid="_x0000_s7437" name="Formula" r:id="rId15" imgW="184320" imgH="176760" progId="Equation.Ribbit">
                  <p:embed/>
                </p:oleObj>
              </mc:Choice>
              <mc:Fallback>
                <p:oleObj name="Formula" r:id="rId15" imgW="184320" imgH="176760" progId="Equation.Ribbit">
                  <p:embed/>
                  <p:pic>
                    <p:nvPicPr>
                      <p:cNvPr id="0" name=""/>
                      <p:cNvPicPr>
                        <a:picLocks noChangeAspect="1" noChangeArrowheads="1"/>
                      </p:cNvPicPr>
                      <p:nvPr/>
                    </p:nvPicPr>
                    <p:blipFill>
                      <a:blip r:embed="rId16"/>
                      <a:srcRect/>
                      <a:stretch>
                        <a:fillRect/>
                      </a:stretch>
                    </p:blipFill>
                    <p:spPr bwMode="auto">
                      <a:xfrm>
                        <a:off x="9256713" y="3076575"/>
                        <a:ext cx="487362" cy="4667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02094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Numerics</a:t>
            </a:r>
            <a:endParaRPr lang="zh-CN" altLang="en-US" dirty="0"/>
          </a:p>
        </p:txBody>
      </p:sp>
      <p:sp>
        <p:nvSpPr>
          <p:cNvPr id="3" name="Content Placeholder 2"/>
          <p:cNvSpPr>
            <a:spLocks noGrp="1"/>
          </p:cNvSpPr>
          <p:nvPr>
            <p:ph idx="1"/>
          </p:nvPr>
        </p:nvSpPr>
        <p:spPr/>
        <p:txBody>
          <a:bodyPr/>
          <a:lstStyle/>
          <a:p>
            <a:r>
              <a:rPr lang="en-US" altLang="zh-CN" dirty="0" smtClean="0"/>
              <a:t>We hope to optimize both weights and blend shapes. The optimized blend shapes should not be far away from initial value.</a:t>
            </a:r>
          </a:p>
          <a:p>
            <a:r>
              <a:rPr lang="en-US" altLang="zh-CN" dirty="0" smtClean="0"/>
              <a:t>      is the initial value </a:t>
            </a:r>
            <a:r>
              <a:rPr lang="en-US" altLang="zh-CN" dirty="0"/>
              <a:t>for </a:t>
            </a:r>
            <a:r>
              <a:rPr lang="en-US" altLang="zh-CN" dirty="0" err="1" smtClean="0"/>
              <a:t>i</a:t>
            </a:r>
            <a:r>
              <a:rPr lang="en-US" altLang="zh-CN" baseline="30000" dirty="0" err="1" smtClean="0"/>
              <a:t>th</a:t>
            </a:r>
            <a:r>
              <a:rPr lang="en-US" altLang="zh-CN" baseline="30000" dirty="0" smtClean="0"/>
              <a:t> </a:t>
            </a:r>
            <a:r>
              <a:rPr lang="en-US" altLang="zh-CN" dirty="0"/>
              <a:t>blend</a:t>
            </a:r>
            <a:r>
              <a:rPr lang="en-US" altLang="zh-CN" dirty="0" smtClean="0"/>
              <a:t> shape      ,      is </a:t>
            </a:r>
            <a:r>
              <a:rPr lang="en-US" altLang="zh-CN" dirty="0" err="1" smtClean="0"/>
              <a:t>lagrangian</a:t>
            </a:r>
            <a:r>
              <a:rPr lang="en-US" altLang="zh-CN" dirty="0" smtClean="0"/>
              <a:t> multipliers .      </a:t>
            </a:r>
            <a:endParaRPr lang="zh-CN" altLang="en-US" dirty="0"/>
          </a:p>
        </p:txBody>
      </p:sp>
      <p:graphicFrame>
        <p:nvGraphicFramePr>
          <p:cNvPr id="4" name="对象 4"/>
          <p:cNvGraphicFramePr>
            <a:graphicFrameLocks noChangeAspect="1"/>
          </p:cNvGraphicFramePr>
          <p:nvPr>
            <p:extLst>
              <p:ext uri="{D42A27DB-BD31-4B8C-83A1-F6EECF244321}">
                <p14:modId xmlns:p14="http://schemas.microsoft.com/office/powerpoint/2010/main" val="131486341"/>
              </p:ext>
            </p:extLst>
          </p:nvPr>
        </p:nvGraphicFramePr>
        <p:xfrm>
          <a:off x="3289300" y="3329440"/>
          <a:ext cx="5613400" cy="933450"/>
        </p:xfrm>
        <a:graphic>
          <a:graphicData uri="http://schemas.openxmlformats.org/presentationml/2006/ole">
            <mc:AlternateContent xmlns:mc="http://schemas.openxmlformats.org/markup-compatibility/2006">
              <mc:Choice xmlns:v="urn:schemas-microsoft-com:vml" Requires="v">
                <p:oleObj spid="_x0000_s8375" name="Formula" r:id="rId3" imgW="2390400" imgH="397800" progId="Equation.Ribbit">
                  <p:embed/>
                </p:oleObj>
              </mc:Choice>
              <mc:Fallback>
                <p:oleObj name="Formula" r:id="rId3" imgW="2390400" imgH="397800" progId="Equation.Ribbit">
                  <p:embed/>
                  <p:pic>
                    <p:nvPicPr>
                      <p:cNvPr id="0" name=""/>
                      <p:cNvPicPr>
                        <a:picLocks noChangeAspect="1" noChangeArrowheads="1"/>
                      </p:cNvPicPr>
                      <p:nvPr/>
                    </p:nvPicPr>
                    <p:blipFill>
                      <a:blip r:embed="rId4"/>
                      <a:srcRect/>
                      <a:stretch>
                        <a:fillRect/>
                      </a:stretch>
                    </p:blipFill>
                    <p:spPr bwMode="auto">
                      <a:xfrm>
                        <a:off x="3289300" y="3329440"/>
                        <a:ext cx="5613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3"/>
          <p:cNvGraphicFramePr>
            <a:graphicFrameLocks noChangeAspect="1"/>
          </p:cNvGraphicFramePr>
          <p:nvPr>
            <p:extLst>
              <p:ext uri="{D42A27DB-BD31-4B8C-83A1-F6EECF244321}">
                <p14:modId xmlns:p14="http://schemas.microsoft.com/office/powerpoint/2010/main" val="3671717209"/>
              </p:ext>
            </p:extLst>
          </p:nvPr>
        </p:nvGraphicFramePr>
        <p:xfrm>
          <a:off x="1153659" y="4248944"/>
          <a:ext cx="8939212" cy="2276475"/>
        </p:xfrm>
        <a:graphic>
          <a:graphicData uri="http://schemas.openxmlformats.org/presentationml/2006/ole">
            <mc:AlternateContent xmlns:mc="http://schemas.openxmlformats.org/markup-compatibility/2006">
              <mc:Choice xmlns:v="urn:schemas-microsoft-com:vml" Requires="v">
                <p:oleObj spid="_x0000_s8376" name="Formula" r:id="rId5" imgW="4381560" imgH="1111320" progId="Equation.Ribbit">
                  <p:embed/>
                </p:oleObj>
              </mc:Choice>
              <mc:Fallback>
                <p:oleObj name="Formula" r:id="rId5" imgW="4381560" imgH="1111320" progId="Equation.Ribbit">
                  <p:embed/>
                  <p:pic>
                    <p:nvPicPr>
                      <p:cNvPr id="0" name=""/>
                      <p:cNvPicPr>
                        <a:picLocks noChangeAspect="1" noChangeArrowheads="1"/>
                      </p:cNvPicPr>
                      <p:nvPr/>
                    </p:nvPicPr>
                    <p:blipFill>
                      <a:blip r:embed="rId6"/>
                      <a:srcRect/>
                      <a:stretch>
                        <a:fillRect/>
                      </a:stretch>
                    </p:blipFill>
                    <p:spPr bwMode="auto">
                      <a:xfrm>
                        <a:off x="1153659" y="4248944"/>
                        <a:ext cx="8939212" cy="2276475"/>
                      </a:xfrm>
                      <a:prstGeom prst="rect">
                        <a:avLst/>
                      </a:prstGeom>
                      <a:noFill/>
                      <a:ln>
                        <a:noFill/>
                      </a:ln>
                    </p:spPr>
                  </p:pic>
                </p:oleObj>
              </mc:Fallback>
            </mc:AlternateContent>
          </a:graphicData>
        </a:graphic>
      </p:graphicFrame>
      <p:graphicFrame>
        <p:nvGraphicFramePr>
          <p:cNvPr id="6" name="对象 3"/>
          <p:cNvGraphicFramePr>
            <a:graphicFrameLocks noChangeAspect="1"/>
          </p:cNvGraphicFramePr>
          <p:nvPr>
            <p:extLst>
              <p:ext uri="{D42A27DB-BD31-4B8C-83A1-F6EECF244321}">
                <p14:modId xmlns:p14="http://schemas.microsoft.com/office/powerpoint/2010/main" val="714695437"/>
              </p:ext>
            </p:extLst>
          </p:nvPr>
        </p:nvGraphicFramePr>
        <p:xfrm>
          <a:off x="1153659" y="2695575"/>
          <a:ext cx="377825" cy="508000"/>
        </p:xfrm>
        <a:graphic>
          <a:graphicData uri="http://schemas.openxmlformats.org/presentationml/2006/ole">
            <mc:AlternateContent xmlns:mc="http://schemas.openxmlformats.org/markup-compatibility/2006">
              <mc:Choice xmlns:v="urn:schemas-microsoft-com:vml" Requires="v">
                <p:oleObj spid="_x0000_s8377" name="Formula" r:id="rId7" imgW="142560" imgH="191880" progId="Equation.Ribbit">
                  <p:embed/>
                </p:oleObj>
              </mc:Choice>
              <mc:Fallback>
                <p:oleObj name="Formula" r:id="rId7" imgW="142560" imgH="191880" progId="Equation.Ribbit">
                  <p:embed/>
                  <p:pic>
                    <p:nvPicPr>
                      <p:cNvPr id="0" name=""/>
                      <p:cNvPicPr>
                        <a:picLocks noChangeAspect="1" noChangeArrowheads="1"/>
                      </p:cNvPicPr>
                      <p:nvPr/>
                    </p:nvPicPr>
                    <p:blipFill>
                      <a:blip r:embed="rId8"/>
                      <a:srcRect/>
                      <a:stretch>
                        <a:fillRect/>
                      </a:stretch>
                    </p:blipFill>
                    <p:spPr bwMode="auto">
                      <a:xfrm>
                        <a:off x="1153659" y="2695575"/>
                        <a:ext cx="377825" cy="508000"/>
                      </a:xfrm>
                      <a:prstGeom prst="rect">
                        <a:avLst/>
                      </a:prstGeom>
                      <a:noFill/>
                      <a:ln>
                        <a:noFill/>
                      </a:ln>
                      <a:extLst/>
                    </p:spPr>
                  </p:pic>
                </p:oleObj>
              </mc:Fallback>
            </mc:AlternateContent>
          </a:graphicData>
        </a:graphic>
      </p:graphicFrame>
      <p:graphicFrame>
        <p:nvGraphicFramePr>
          <p:cNvPr id="7" name="对象 3"/>
          <p:cNvGraphicFramePr>
            <a:graphicFrameLocks noChangeAspect="1"/>
          </p:cNvGraphicFramePr>
          <p:nvPr>
            <p:extLst>
              <p:ext uri="{D42A27DB-BD31-4B8C-83A1-F6EECF244321}">
                <p14:modId xmlns:p14="http://schemas.microsoft.com/office/powerpoint/2010/main" val="3492533834"/>
              </p:ext>
            </p:extLst>
          </p:nvPr>
        </p:nvGraphicFramePr>
        <p:xfrm>
          <a:off x="6879545" y="2750343"/>
          <a:ext cx="377825" cy="398463"/>
        </p:xfrm>
        <a:graphic>
          <a:graphicData uri="http://schemas.openxmlformats.org/presentationml/2006/ole">
            <mc:AlternateContent xmlns:mc="http://schemas.openxmlformats.org/markup-compatibility/2006">
              <mc:Choice xmlns:v="urn:schemas-microsoft-com:vml" Requires="v">
                <p:oleObj spid="_x0000_s8378" name="Formula" r:id="rId9" imgW="142560" imgH="150120" progId="Equation.Ribbit">
                  <p:embed/>
                </p:oleObj>
              </mc:Choice>
              <mc:Fallback>
                <p:oleObj name="Formula" r:id="rId9" imgW="142560" imgH="150120" progId="Equation.Ribbit">
                  <p:embed/>
                  <p:pic>
                    <p:nvPicPr>
                      <p:cNvPr id="0" name=""/>
                      <p:cNvPicPr>
                        <a:picLocks noChangeAspect="1" noChangeArrowheads="1"/>
                      </p:cNvPicPr>
                      <p:nvPr/>
                    </p:nvPicPr>
                    <p:blipFill>
                      <a:blip r:embed="rId10"/>
                      <a:srcRect/>
                      <a:stretch>
                        <a:fillRect/>
                      </a:stretch>
                    </p:blipFill>
                    <p:spPr bwMode="auto">
                      <a:xfrm>
                        <a:off x="6879545" y="2750343"/>
                        <a:ext cx="377825" cy="398463"/>
                      </a:xfrm>
                      <a:prstGeom prst="rect">
                        <a:avLst/>
                      </a:prstGeom>
                      <a:noFill/>
                      <a:ln>
                        <a:noFill/>
                      </a:ln>
                      <a:extLst/>
                    </p:spPr>
                  </p:pic>
                </p:oleObj>
              </mc:Fallback>
            </mc:AlternateContent>
          </a:graphicData>
        </a:graphic>
      </p:graphicFrame>
      <p:graphicFrame>
        <p:nvGraphicFramePr>
          <p:cNvPr id="8" name="对象 3"/>
          <p:cNvGraphicFramePr>
            <a:graphicFrameLocks noChangeAspect="1"/>
          </p:cNvGraphicFramePr>
          <p:nvPr>
            <p:extLst>
              <p:ext uri="{D42A27DB-BD31-4B8C-83A1-F6EECF244321}">
                <p14:modId xmlns:p14="http://schemas.microsoft.com/office/powerpoint/2010/main" val="128848187"/>
              </p:ext>
            </p:extLst>
          </p:nvPr>
        </p:nvGraphicFramePr>
        <p:xfrm>
          <a:off x="7469188" y="2774950"/>
          <a:ext cx="293687" cy="398463"/>
        </p:xfrm>
        <a:graphic>
          <a:graphicData uri="http://schemas.openxmlformats.org/presentationml/2006/ole">
            <mc:AlternateContent xmlns:mc="http://schemas.openxmlformats.org/markup-compatibility/2006">
              <mc:Choice xmlns:v="urn:schemas-microsoft-com:vml" Requires="v">
                <p:oleObj spid="_x0000_s8379" name="Formula" r:id="rId11" imgW="110520" imgH="151200" progId="Equation.Ribbit">
                  <p:embed/>
                </p:oleObj>
              </mc:Choice>
              <mc:Fallback>
                <p:oleObj name="Formula" r:id="rId11" imgW="110520" imgH="151200" progId="Equation.Ribbit">
                  <p:embed/>
                  <p:pic>
                    <p:nvPicPr>
                      <p:cNvPr id="0" name=""/>
                      <p:cNvPicPr>
                        <a:picLocks noChangeAspect="1" noChangeArrowheads="1"/>
                      </p:cNvPicPr>
                      <p:nvPr/>
                    </p:nvPicPr>
                    <p:blipFill>
                      <a:blip r:embed="rId12"/>
                      <a:srcRect/>
                      <a:stretch>
                        <a:fillRect/>
                      </a:stretch>
                    </p:blipFill>
                    <p:spPr bwMode="auto">
                      <a:xfrm>
                        <a:off x="7469188" y="2774950"/>
                        <a:ext cx="293687" cy="3984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917769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Demo</a:t>
            </a:r>
            <a:endParaRPr lang="zh-CN" altLang="en-US" dirty="0"/>
          </a:p>
        </p:txBody>
      </p:sp>
      <p:pic>
        <p:nvPicPr>
          <p:cNvPr id="5" name="a_w7KQ3kYao"/>
          <p:cNvPicPr>
            <a:picLocks noGrp="1" noRot="1" noChangeAspect="1"/>
          </p:cNvPicPr>
          <p:nvPr>
            <p:ph idx="1"/>
            <a:quickTimeFile r:link="rId1"/>
          </p:nvPr>
        </p:nvPicPr>
        <p:blipFill>
          <a:blip r:embed="rId3"/>
          <a:stretch>
            <a:fillRect/>
          </a:stretch>
        </p:blipFill>
        <p:spPr>
          <a:xfrm>
            <a:off x="2351314" y="1690688"/>
            <a:ext cx="6371772" cy="4778829"/>
          </a:xfrm>
          <a:prstGeom prst="rect">
            <a:avLst/>
          </a:prstGeom>
        </p:spPr>
      </p:pic>
    </p:spTree>
    <p:extLst>
      <p:ext uri="{BB962C8B-B14F-4D97-AF65-F5344CB8AC3E}">
        <p14:creationId xmlns:p14="http://schemas.microsoft.com/office/powerpoint/2010/main" val="3879331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Pros and Cons</a:t>
            </a:r>
            <a:endParaRPr lang="zh-CN" altLang="en-US" dirty="0"/>
          </a:p>
        </p:txBody>
      </p:sp>
      <p:sp>
        <p:nvSpPr>
          <p:cNvPr id="3" name="Content Placeholder 2"/>
          <p:cNvSpPr>
            <a:spLocks noGrp="1"/>
          </p:cNvSpPr>
          <p:nvPr>
            <p:ph idx="1"/>
          </p:nvPr>
        </p:nvSpPr>
        <p:spPr/>
        <p:txBody>
          <a:bodyPr/>
          <a:lstStyle/>
          <a:p>
            <a:r>
              <a:rPr lang="en-US" altLang="zh-CN" dirty="0" smtClean="0"/>
              <a:t>This method is very easy to implement and can generate visually good facial animation.</a:t>
            </a:r>
          </a:p>
          <a:p>
            <a:r>
              <a:rPr lang="en-US" altLang="zh-CN" dirty="0" smtClean="0"/>
              <a:t>However, the linear blend model can’t generate very natural animation (following some curve) and for some asymmetric expression, </a:t>
            </a:r>
            <a:r>
              <a:rPr lang="en-US" altLang="zh-CN" dirty="0"/>
              <a:t>it can’t handle </a:t>
            </a:r>
            <a:r>
              <a:rPr lang="en-US" altLang="zh-CN" dirty="0" smtClean="0"/>
              <a:t>very well.</a:t>
            </a:r>
            <a:endParaRPr lang="zh-CN" altLang="en-US" dirty="0"/>
          </a:p>
        </p:txBody>
      </p:sp>
      <p:pic>
        <p:nvPicPr>
          <p:cNvPr id="4" name="Picture 3"/>
          <p:cNvPicPr>
            <a:picLocks noChangeAspect="1"/>
          </p:cNvPicPr>
          <p:nvPr/>
        </p:nvPicPr>
        <p:blipFill>
          <a:blip r:embed="rId2"/>
          <a:stretch>
            <a:fillRect/>
          </a:stretch>
        </p:blipFill>
        <p:spPr>
          <a:xfrm>
            <a:off x="331331" y="4333065"/>
            <a:ext cx="5593153" cy="1843897"/>
          </a:xfrm>
          <a:prstGeom prst="rect">
            <a:avLst/>
          </a:prstGeom>
        </p:spPr>
      </p:pic>
      <p:pic>
        <p:nvPicPr>
          <p:cNvPr id="5" name="Picture 4"/>
          <p:cNvPicPr>
            <a:picLocks noChangeAspect="1"/>
          </p:cNvPicPr>
          <p:nvPr/>
        </p:nvPicPr>
        <p:blipFill>
          <a:blip r:embed="rId3"/>
          <a:stretch>
            <a:fillRect/>
          </a:stretch>
        </p:blipFill>
        <p:spPr>
          <a:xfrm>
            <a:off x="5954592" y="4333066"/>
            <a:ext cx="5614254" cy="1843897"/>
          </a:xfrm>
          <a:prstGeom prst="rect">
            <a:avLst/>
          </a:prstGeom>
        </p:spPr>
      </p:pic>
    </p:spTree>
    <p:extLst>
      <p:ext uri="{BB962C8B-B14F-4D97-AF65-F5344CB8AC3E}">
        <p14:creationId xmlns:p14="http://schemas.microsoft.com/office/powerpoint/2010/main" val="32758775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4800601" y="2825261"/>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3844431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Definition of the Problem</a:t>
            </a:r>
          </a:p>
          <a:p>
            <a:r>
              <a:rPr lang="en-US" altLang="zh-CN" dirty="0" smtClean="0"/>
              <a:t>History Highlights</a:t>
            </a:r>
          </a:p>
          <a:p>
            <a:r>
              <a:rPr lang="en-US" altLang="zh-CN" dirty="0" smtClean="0"/>
              <a:t>Interested Topics</a:t>
            </a:r>
          </a:p>
          <a:p>
            <a:r>
              <a:rPr lang="en-US" altLang="zh-CN" dirty="0" smtClean="0"/>
              <a:t>Data driven facial animation</a:t>
            </a:r>
          </a:p>
          <a:p>
            <a:r>
              <a:rPr lang="en-US" altLang="zh-CN" dirty="0" smtClean="0"/>
              <a:t>Mesh deformation</a:t>
            </a:r>
          </a:p>
          <a:p>
            <a:r>
              <a:rPr lang="en-US" altLang="zh-CN" dirty="0" smtClean="0"/>
              <a:t>Physical based facial animation</a:t>
            </a:r>
          </a:p>
          <a:p>
            <a:endParaRPr lang="zh-CN" altLang="en-US" dirty="0"/>
          </a:p>
        </p:txBody>
      </p:sp>
    </p:spTree>
    <p:extLst>
      <p:ext uri="{BB962C8B-B14F-4D97-AF65-F5344CB8AC3E}">
        <p14:creationId xmlns:p14="http://schemas.microsoft.com/office/powerpoint/2010/main" val="188956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Nonlinear Blend shape</a:t>
            </a:r>
            <a:endParaRPr lang="zh-CN" altLang="en-US" dirty="0"/>
          </a:p>
        </p:txBody>
      </p:sp>
      <p:sp>
        <p:nvSpPr>
          <p:cNvPr id="3" name="Content Placeholder 2"/>
          <p:cNvSpPr>
            <a:spLocks noGrp="1"/>
          </p:cNvSpPr>
          <p:nvPr>
            <p:ph idx="1"/>
          </p:nvPr>
        </p:nvSpPr>
        <p:spPr/>
        <p:txBody>
          <a:bodyPr>
            <a:normAutofit/>
          </a:bodyPr>
          <a:lstStyle/>
          <a:p>
            <a:r>
              <a:rPr lang="en-US" altLang="zh-CN" dirty="0" smtClean="0"/>
              <a:t>In order to generate more natural animation, we could use nonlinear blend shapes, experiments show cubic polynomial model would be a good choice[11]. </a:t>
            </a:r>
          </a:p>
          <a:p>
            <a:pPr marL="0" indent="0">
              <a:buNone/>
            </a:pPr>
            <a:endParaRPr lang="en-US" altLang="zh-CN" dirty="0"/>
          </a:p>
          <a:p>
            <a:r>
              <a:rPr lang="en-US" altLang="zh-CN" dirty="0" smtClean="0"/>
              <a:t>Where    is actually linear blend shape     .</a:t>
            </a:r>
          </a:p>
          <a:p>
            <a:r>
              <a:rPr lang="en-US" altLang="zh-CN" dirty="0"/>
              <a:t> </a:t>
            </a:r>
            <a:r>
              <a:rPr lang="en-US" altLang="zh-CN" dirty="0" smtClean="0"/>
              <a:t>  and    have equal dimension with</a:t>
            </a:r>
          </a:p>
          <a:p>
            <a:endParaRPr lang="en-US" altLang="zh-CN" dirty="0" smtClean="0"/>
          </a:p>
          <a:p>
            <a:endParaRPr lang="en-US" altLang="zh-CN" dirty="0"/>
          </a:p>
          <a:p>
            <a:endParaRPr lang="en-US" altLang="zh-CN" dirty="0" smtClean="0"/>
          </a:p>
        </p:txBody>
      </p:sp>
      <p:graphicFrame>
        <p:nvGraphicFramePr>
          <p:cNvPr id="4" name="对象 6"/>
          <p:cNvGraphicFramePr>
            <a:graphicFrameLocks noChangeAspect="1"/>
          </p:cNvGraphicFramePr>
          <p:nvPr>
            <p:extLst>
              <p:ext uri="{D42A27DB-BD31-4B8C-83A1-F6EECF244321}">
                <p14:modId xmlns:p14="http://schemas.microsoft.com/office/powerpoint/2010/main" val="1700781486"/>
              </p:ext>
            </p:extLst>
          </p:nvPr>
        </p:nvGraphicFramePr>
        <p:xfrm>
          <a:off x="3482125" y="3024982"/>
          <a:ext cx="4603750" cy="527050"/>
        </p:xfrm>
        <a:graphic>
          <a:graphicData uri="http://schemas.openxmlformats.org/presentationml/2006/ole">
            <mc:AlternateContent xmlns:mc="http://schemas.openxmlformats.org/markup-compatibility/2006">
              <mc:Choice xmlns:v="urn:schemas-microsoft-com:vml" Requires="v">
                <p:oleObj spid="_x0000_s9359" name="Formula" r:id="rId3" imgW="1705680" imgH="195840" progId="Equation.Ribbit">
                  <p:embed/>
                </p:oleObj>
              </mc:Choice>
              <mc:Fallback>
                <p:oleObj name="Formula" r:id="rId3" imgW="1705680" imgH="195840" progId="Equation.Ribbit">
                  <p:embed/>
                  <p:pic>
                    <p:nvPicPr>
                      <p:cNvPr id="0" name=""/>
                      <p:cNvPicPr>
                        <a:picLocks noChangeAspect="1" noChangeArrowheads="1"/>
                      </p:cNvPicPr>
                      <p:nvPr/>
                    </p:nvPicPr>
                    <p:blipFill>
                      <a:blip r:embed="rId4"/>
                      <a:srcRect/>
                      <a:stretch>
                        <a:fillRect/>
                      </a:stretch>
                    </p:blipFill>
                    <p:spPr bwMode="auto">
                      <a:xfrm>
                        <a:off x="3482125" y="3024982"/>
                        <a:ext cx="4603750" cy="527050"/>
                      </a:xfrm>
                      <a:prstGeom prst="rect">
                        <a:avLst/>
                      </a:prstGeom>
                      <a:noFill/>
                      <a:ln>
                        <a:noFill/>
                      </a:ln>
                      <a:extLst/>
                    </p:spPr>
                  </p:pic>
                </p:oleObj>
              </mc:Fallback>
            </mc:AlternateContent>
          </a:graphicData>
        </a:graphic>
      </p:graphicFrame>
      <p:graphicFrame>
        <p:nvGraphicFramePr>
          <p:cNvPr id="5" name="对象 3"/>
          <p:cNvGraphicFramePr>
            <a:graphicFrameLocks noChangeAspect="1"/>
          </p:cNvGraphicFramePr>
          <p:nvPr>
            <p:extLst>
              <p:ext uri="{D42A27DB-BD31-4B8C-83A1-F6EECF244321}">
                <p14:modId xmlns:p14="http://schemas.microsoft.com/office/powerpoint/2010/main" val="1115146378"/>
              </p:ext>
            </p:extLst>
          </p:nvPr>
        </p:nvGraphicFramePr>
        <p:xfrm>
          <a:off x="6728187" y="3686969"/>
          <a:ext cx="276225" cy="395288"/>
        </p:xfrm>
        <a:graphic>
          <a:graphicData uri="http://schemas.openxmlformats.org/presentationml/2006/ole">
            <mc:AlternateContent xmlns:mc="http://schemas.openxmlformats.org/markup-compatibility/2006">
              <mc:Choice xmlns:v="urn:schemas-microsoft-com:vml" Requires="v">
                <p:oleObj spid="_x0000_s9360" name="Formula" r:id="rId5" imgW="104400" imgH="148680" progId="Equation.Ribbit">
                  <p:embed/>
                </p:oleObj>
              </mc:Choice>
              <mc:Fallback>
                <p:oleObj name="Formula" r:id="rId5" imgW="104400" imgH="148680" progId="Equation.Ribbit">
                  <p:embed/>
                  <p:pic>
                    <p:nvPicPr>
                      <p:cNvPr id="0" name=""/>
                      <p:cNvPicPr>
                        <a:picLocks noChangeAspect="1" noChangeArrowheads="1"/>
                      </p:cNvPicPr>
                      <p:nvPr/>
                    </p:nvPicPr>
                    <p:blipFill>
                      <a:blip r:embed="rId6"/>
                      <a:srcRect/>
                      <a:stretch>
                        <a:fillRect/>
                      </a:stretch>
                    </p:blipFill>
                    <p:spPr bwMode="auto">
                      <a:xfrm>
                        <a:off x="6728187" y="3686969"/>
                        <a:ext cx="276225" cy="395288"/>
                      </a:xfrm>
                      <a:prstGeom prst="rect">
                        <a:avLst/>
                      </a:prstGeom>
                      <a:noFill/>
                      <a:ln>
                        <a:noFill/>
                      </a:ln>
                      <a:extLst/>
                    </p:spPr>
                  </p:pic>
                </p:oleObj>
              </mc:Fallback>
            </mc:AlternateContent>
          </a:graphicData>
        </a:graphic>
      </p:graphicFrame>
      <p:graphicFrame>
        <p:nvGraphicFramePr>
          <p:cNvPr id="6" name="对象 3"/>
          <p:cNvGraphicFramePr>
            <a:graphicFrameLocks noChangeAspect="1"/>
          </p:cNvGraphicFramePr>
          <p:nvPr>
            <p:extLst>
              <p:ext uri="{D42A27DB-BD31-4B8C-83A1-F6EECF244321}">
                <p14:modId xmlns:p14="http://schemas.microsoft.com/office/powerpoint/2010/main" val="2285792213"/>
              </p:ext>
            </p:extLst>
          </p:nvPr>
        </p:nvGraphicFramePr>
        <p:xfrm>
          <a:off x="2202587" y="3686969"/>
          <a:ext cx="176213" cy="314325"/>
        </p:xfrm>
        <a:graphic>
          <a:graphicData uri="http://schemas.openxmlformats.org/presentationml/2006/ole">
            <mc:AlternateContent xmlns:mc="http://schemas.openxmlformats.org/markup-compatibility/2006">
              <mc:Choice xmlns:v="urn:schemas-microsoft-com:vml" Requires="v">
                <p:oleObj spid="_x0000_s9361" name="Formula" r:id="rId7" imgW="67320" imgH="119520" progId="Equation.Ribbit">
                  <p:embed/>
                </p:oleObj>
              </mc:Choice>
              <mc:Fallback>
                <p:oleObj name="Formula" r:id="rId7" imgW="67320" imgH="119520" progId="Equation.Ribbit">
                  <p:embed/>
                  <p:pic>
                    <p:nvPicPr>
                      <p:cNvPr id="0" name=""/>
                      <p:cNvPicPr>
                        <a:picLocks noChangeAspect="1" noChangeArrowheads="1"/>
                      </p:cNvPicPr>
                      <p:nvPr/>
                    </p:nvPicPr>
                    <p:blipFill>
                      <a:blip r:embed="rId8"/>
                      <a:srcRect/>
                      <a:stretch>
                        <a:fillRect/>
                      </a:stretch>
                    </p:blipFill>
                    <p:spPr bwMode="auto">
                      <a:xfrm>
                        <a:off x="2202587" y="3686969"/>
                        <a:ext cx="176213" cy="314325"/>
                      </a:xfrm>
                      <a:prstGeom prst="rect">
                        <a:avLst/>
                      </a:prstGeom>
                      <a:noFill/>
                      <a:ln>
                        <a:noFill/>
                      </a:ln>
                      <a:extLst/>
                    </p:spPr>
                  </p:pic>
                </p:oleObj>
              </mc:Fallback>
            </mc:AlternateContent>
          </a:graphicData>
        </a:graphic>
      </p:graphicFrame>
      <p:graphicFrame>
        <p:nvGraphicFramePr>
          <p:cNvPr id="8" name="对象 3"/>
          <p:cNvGraphicFramePr>
            <a:graphicFrameLocks noChangeAspect="1"/>
          </p:cNvGraphicFramePr>
          <p:nvPr>
            <p:extLst>
              <p:ext uri="{D42A27DB-BD31-4B8C-83A1-F6EECF244321}">
                <p14:modId xmlns:p14="http://schemas.microsoft.com/office/powerpoint/2010/main" val="3850959104"/>
              </p:ext>
            </p:extLst>
          </p:nvPr>
        </p:nvGraphicFramePr>
        <p:xfrm>
          <a:off x="1143000" y="4249982"/>
          <a:ext cx="209550" cy="314325"/>
        </p:xfrm>
        <a:graphic>
          <a:graphicData uri="http://schemas.openxmlformats.org/presentationml/2006/ole">
            <mc:AlternateContent xmlns:mc="http://schemas.openxmlformats.org/markup-compatibility/2006">
              <mc:Choice xmlns:v="urn:schemas-microsoft-com:vml" Requires="v">
                <p:oleObj spid="_x0000_s9362" name="Formula" r:id="rId9" imgW="78840" imgH="119520" progId="Equation.Ribbit">
                  <p:embed/>
                </p:oleObj>
              </mc:Choice>
              <mc:Fallback>
                <p:oleObj name="Formula" r:id="rId9" imgW="78840" imgH="119520" progId="Equation.Ribbit">
                  <p:embed/>
                  <p:pic>
                    <p:nvPicPr>
                      <p:cNvPr id="0" name=""/>
                      <p:cNvPicPr>
                        <a:picLocks noChangeAspect="1" noChangeArrowheads="1"/>
                      </p:cNvPicPr>
                      <p:nvPr/>
                    </p:nvPicPr>
                    <p:blipFill>
                      <a:blip r:embed="rId10"/>
                      <a:srcRect/>
                      <a:stretch>
                        <a:fillRect/>
                      </a:stretch>
                    </p:blipFill>
                    <p:spPr bwMode="auto">
                      <a:xfrm>
                        <a:off x="1143000" y="4249982"/>
                        <a:ext cx="209550" cy="314325"/>
                      </a:xfrm>
                      <a:prstGeom prst="rect">
                        <a:avLst/>
                      </a:prstGeom>
                      <a:noFill/>
                      <a:ln>
                        <a:noFill/>
                      </a:ln>
                      <a:extLst/>
                    </p:spPr>
                  </p:pic>
                </p:oleObj>
              </mc:Fallback>
            </mc:AlternateContent>
          </a:graphicData>
        </a:graphic>
      </p:graphicFrame>
      <p:graphicFrame>
        <p:nvGraphicFramePr>
          <p:cNvPr id="9" name="对象 3"/>
          <p:cNvGraphicFramePr>
            <a:graphicFrameLocks noChangeAspect="1"/>
          </p:cNvGraphicFramePr>
          <p:nvPr>
            <p:extLst>
              <p:ext uri="{D42A27DB-BD31-4B8C-83A1-F6EECF244321}">
                <p14:modId xmlns:p14="http://schemas.microsoft.com/office/powerpoint/2010/main" val="3797222700"/>
              </p:ext>
            </p:extLst>
          </p:nvPr>
        </p:nvGraphicFramePr>
        <p:xfrm>
          <a:off x="1966913" y="4189413"/>
          <a:ext cx="223837" cy="396875"/>
        </p:xfrm>
        <a:graphic>
          <a:graphicData uri="http://schemas.openxmlformats.org/presentationml/2006/ole">
            <mc:AlternateContent xmlns:mc="http://schemas.openxmlformats.org/markup-compatibility/2006">
              <mc:Choice xmlns:v="urn:schemas-microsoft-com:vml" Requires="v">
                <p:oleObj spid="_x0000_s9363" name="Formula" r:id="rId11" imgW="83880" imgH="150120" progId="Equation.Ribbit">
                  <p:embed/>
                </p:oleObj>
              </mc:Choice>
              <mc:Fallback>
                <p:oleObj name="Formula" r:id="rId11" imgW="83880" imgH="150120" progId="Equation.Ribbit">
                  <p:embed/>
                  <p:pic>
                    <p:nvPicPr>
                      <p:cNvPr id="0" name=""/>
                      <p:cNvPicPr>
                        <a:picLocks noChangeAspect="1" noChangeArrowheads="1"/>
                      </p:cNvPicPr>
                      <p:nvPr/>
                    </p:nvPicPr>
                    <p:blipFill>
                      <a:blip r:embed="rId12"/>
                      <a:srcRect/>
                      <a:stretch>
                        <a:fillRect/>
                      </a:stretch>
                    </p:blipFill>
                    <p:spPr bwMode="auto">
                      <a:xfrm>
                        <a:off x="1966913" y="4189413"/>
                        <a:ext cx="223837" cy="396875"/>
                      </a:xfrm>
                      <a:prstGeom prst="rect">
                        <a:avLst/>
                      </a:prstGeom>
                      <a:noFill/>
                      <a:ln>
                        <a:noFill/>
                      </a:ln>
                      <a:extLst/>
                    </p:spPr>
                  </p:pic>
                </p:oleObj>
              </mc:Fallback>
            </mc:AlternateContent>
          </a:graphicData>
        </a:graphic>
      </p:graphicFrame>
      <p:graphicFrame>
        <p:nvGraphicFramePr>
          <p:cNvPr id="10" name="对象 3"/>
          <p:cNvGraphicFramePr>
            <a:graphicFrameLocks noChangeAspect="1"/>
          </p:cNvGraphicFramePr>
          <p:nvPr>
            <p:extLst>
              <p:ext uri="{D42A27DB-BD31-4B8C-83A1-F6EECF244321}">
                <p14:modId xmlns:p14="http://schemas.microsoft.com/office/powerpoint/2010/main" val="1658109976"/>
              </p:ext>
            </p:extLst>
          </p:nvPr>
        </p:nvGraphicFramePr>
        <p:xfrm>
          <a:off x="6189419" y="4219576"/>
          <a:ext cx="176213" cy="314325"/>
        </p:xfrm>
        <a:graphic>
          <a:graphicData uri="http://schemas.openxmlformats.org/presentationml/2006/ole">
            <mc:AlternateContent xmlns:mc="http://schemas.openxmlformats.org/markup-compatibility/2006">
              <mc:Choice xmlns:v="urn:schemas-microsoft-com:vml" Requires="v">
                <p:oleObj spid="_x0000_s9364" name="Formula" r:id="rId13" imgW="67320" imgH="119520" progId="Equation.Ribbit">
                  <p:embed/>
                </p:oleObj>
              </mc:Choice>
              <mc:Fallback>
                <p:oleObj name="Formula" r:id="rId13" imgW="67320" imgH="119520" progId="Equation.Ribbit">
                  <p:embed/>
                  <p:pic>
                    <p:nvPicPr>
                      <p:cNvPr id="0" name=""/>
                      <p:cNvPicPr>
                        <a:picLocks noChangeAspect="1" noChangeArrowheads="1"/>
                      </p:cNvPicPr>
                      <p:nvPr/>
                    </p:nvPicPr>
                    <p:blipFill>
                      <a:blip r:embed="rId8"/>
                      <a:srcRect/>
                      <a:stretch>
                        <a:fillRect/>
                      </a:stretch>
                    </p:blipFill>
                    <p:spPr bwMode="auto">
                      <a:xfrm>
                        <a:off x="6189419" y="4219576"/>
                        <a:ext cx="176213" cy="3143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99782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Numerics</a:t>
            </a:r>
            <a:endParaRPr lang="zh-CN" altLang="en-US" dirty="0"/>
          </a:p>
        </p:txBody>
      </p:sp>
      <p:sp>
        <p:nvSpPr>
          <p:cNvPr id="3" name="Content Placeholder 2"/>
          <p:cNvSpPr>
            <a:spLocks noGrp="1"/>
          </p:cNvSpPr>
          <p:nvPr>
            <p:ph idx="1"/>
          </p:nvPr>
        </p:nvSpPr>
        <p:spPr/>
        <p:txBody>
          <a:bodyPr/>
          <a:lstStyle/>
          <a:p>
            <a:r>
              <a:rPr lang="en-US" altLang="zh-CN" dirty="0" smtClean="0"/>
              <a:t>We need to optimize both nonlinear blend shapes and weights, the initial values of    and    are </a:t>
            </a:r>
            <a:r>
              <a:rPr lang="en-US" altLang="zh-CN" b="1" dirty="0" smtClean="0"/>
              <a:t>0</a:t>
            </a:r>
            <a:r>
              <a:rPr lang="en-US" altLang="zh-CN" dirty="0" smtClean="0"/>
              <a:t>. </a:t>
            </a:r>
            <a:endParaRPr lang="zh-CN" altLang="en-US" dirty="0"/>
          </a:p>
        </p:txBody>
      </p:sp>
      <p:graphicFrame>
        <p:nvGraphicFramePr>
          <p:cNvPr id="5" name="对象 3"/>
          <p:cNvGraphicFramePr>
            <a:graphicFrameLocks noChangeAspect="1"/>
          </p:cNvGraphicFramePr>
          <p:nvPr>
            <p:extLst/>
          </p:nvPr>
        </p:nvGraphicFramePr>
        <p:xfrm>
          <a:off x="2494345" y="2967913"/>
          <a:ext cx="5700085" cy="3130713"/>
        </p:xfrm>
        <a:graphic>
          <a:graphicData uri="http://schemas.openxmlformats.org/presentationml/2006/ole">
            <mc:AlternateContent xmlns:mc="http://schemas.openxmlformats.org/markup-compatibility/2006">
              <mc:Choice xmlns:v="urn:schemas-microsoft-com:vml" Requires="v">
                <p:oleObj spid="_x0000_s26657" name="Formula" r:id="rId3" imgW="3103920" imgH="1484640" progId="Equation.Ribbit">
                  <p:embed/>
                </p:oleObj>
              </mc:Choice>
              <mc:Fallback>
                <p:oleObj name="Formula" r:id="rId3" imgW="3103920" imgH="1484640" progId="Equation.Ribbit">
                  <p:embed/>
                  <p:pic>
                    <p:nvPicPr>
                      <p:cNvPr id="0" name=""/>
                      <p:cNvPicPr>
                        <a:picLocks noChangeAspect="1" noChangeArrowheads="1"/>
                      </p:cNvPicPr>
                      <p:nvPr/>
                    </p:nvPicPr>
                    <p:blipFill>
                      <a:blip r:embed="rId4"/>
                      <a:srcRect/>
                      <a:stretch>
                        <a:fillRect/>
                      </a:stretch>
                    </p:blipFill>
                    <p:spPr bwMode="auto">
                      <a:xfrm>
                        <a:off x="2494345" y="2967913"/>
                        <a:ext cx="5700085" cy="3130713"/>
                      </a:xfrm>
                      <a:prstGeom prst="rect">
                        <a:avLst/>
                      </a:prstGeom>
                      <a:noFill/>
                      <a:ln>
                        <a:noFill/>
                      </a:ln>
                    </p:spPr>
                  </p:pic>
                </p:oleObj>
              </mc:Fallback>
            </mc:AlternateContent>
          </a:graphicData>
        </a:graphic>
      </p:graphicFrame>
      <p:graphicFrame>
        <p:nvGraphicFramePr>
          <p:cNvPr id="6" name="对象 3"/>
          <p:cNvGraphicFramePr>
            <a:graphicFrameLocks noChangeAspect="1"/>
          </p:cNvGraphicFramePr>
          <p:nvPr>
            <p:extLst/>
          </p:nvPr>
        </p:nvGraphicFramePr>
        <p:xfrm>
          <a:off x="3370385" y="2331278"/>
          <a:ext cx="209550" cy="314325"/>
        </p:xfrm>
        <a:graphic>
          <a:graphicData uri="http://schemas.openxmlformats.org/presentationml/2006/ole">
            <mc:AlternateContent xmlns:mc="http://schemas.openxmlformats.org/markup-compatibility/2006">
              <mc:Choice xmlns:v="urn:schemas-microsoft-com:vml" Requires="v">
                <p:oleObj spid="_x0000_s26658" name="Formula" r:id="rId5" imgW="78840" imgH="119520" progId="Equation.Ribbit">
                  <p:embed/>
                </p:oleObj>
              </mc:Choice>
              <mc:Fallback>
                <p:oleObj name="Formula" r:id="rId5" imgW="78840" imgH="119520" progId="Equation.Ribbit">
                  <p:embed/>
                  <p:pic>
                    <p:nvPicPr>
                      <p:cNvPr id="0" name=""/>
                      <p:cNvPicPr>
                        <a:picLocks noChangeAspect="1" noChangeArrowheads="1"/>
                      </p:cNvPicPr>
                      <p:nvPr/>
                    </p:nvPicPr>
                    <p:blipFill>
                      <a:blip r:embed="rId6"/>
                      <a:srcRect/>
                      <a:stretch>
                        <a:fillRect/>
                      </a:stretch>
                    </p:blipFill>
                    <p:spPr bwMode="auto">
                      <a:xfrm>
                        <a:off x="3370385" y="2331278"/>
                        <a:ext cx="209550" cy="314325"/>
                      </a:xfrm>
                      <a:prstGeom prst="rect">
                        <a:avLst/>
                      </a:prstGeom>
                      <a:noFill/>
                      <a:ln>
                        <a:noFill/>
                      </a:ln>
                      <a:extLst/>
                    </p:spPr>
                  </p:pic>
                </p:oleObj>
              </mc:Fallback>
            </mc:AlternateContent>
          </a:graphicData>
        </a:graphic>
      </p:graphicFrame>
      <p:graphicFrame>
        <p:nvGraphicFramePr>
          <p:cNvPr id="7" name="对象 3"/>
          <p:cNvGraphicFramePr>
            <a:graphicFrameLocks noChangeAspect="1"/>
          </p:cNvGraphicFramePr>
          <p:nvPr>
            <p:extLst/>
          </p:nvPr>
        </p:nvGraphicFramePr>
        <p:xfrm>
          <a:off x="4194298" y="2270709"/>
          <a:ext cx="223837" cy="396875"/>
        </p:xfrm>
        <a:graphic>
          <a:graphicData uri="http://schemas.openxmlformats.org/presentationml/2006/ole">
            <mc:AlternateContent xmlns:mc="http://schemas.openxmlformats.org/markup-compatibility/2006">
              <mc:Choice xmlns:v="urn:schemas-microsoft-com:vml" Requires="v">
                <p:oleObj spid="_x0000_s26659" name="Formula" r:id="rId7" imgW="83880" imgH="150120" progId="Equation.Ribbit">
                  <p:embed/>
                </p:oleObj>
              </mc:Choice>
              <mc:Fallback>
                <p:oleObj name="Formula" r:id="rId7" imgW="83880" imgH="150120" progId="Equation.Ribbit">
                  <p:embed/>
                  <p:pic>
                    <p:nvPicPr>
                      <p:cNvPr id="0" name=""/>
                      <p:cNvPicPr>
                        <a:picLocks noChangeAspect="1" noChangeArrowheads="1"/>
                      </p:cNvPicPr>
                      <p:nvPr/>
                    </p:nvPicPr>
                    <p:blipFill>
                      <a:blip r:embed="rId8"/>
                      <a:srcRect/>
                      <a:stretch>
                        <a:fillRect/>
                      </a:stretch>
                    </p:blipFill>
                    <p:spPr bwMode="auto">
                      <a:xfrm>
                        <a:off x="4194298" y="2270709"/>
                        <a:ext cx="223837" cy="3968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275798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Demo</a:t>
            </a:r>
            <a:endParaRPr lang="zh-CN" altLang="en-US" dirty="0"/>
          </a:p>
        </p:txBody>
      </p:sp>
      <p:pic>
        <p:nvPicPr>
          <p:cNvPr id="8" name="VhYybP9g2G8"/>
          <p:cNvPicPr>
            <a:picLocks noGrp="1" noRot="1" noChangeAspect="1"/>
          </p:cNvPicPr>
          <p:nvPr>
            <p:ph idx="1"/>
            <a:quickTimeFile r:link="rId1"/>
          </p:nvPr>
        </p:nvPicPr>
        <p:blipFill>
          <a:blip r:embed="rId3"/>
          <a:stretch>
            <a:fillRect/>
          </a:stretch>
        </p:blipFill>
        <p:spPr>
          <a:xfrm>
            <a:off x="5742028" y="1966302"/>
            <a:ext cx="5611772" cy="4208829"/>
          </a:xfrm>
          <a:prstGeom prst="rect">
            <a:avLst/>
          </a:prstGeom>
        </p:spPr>
      </p:pic>
      <p:pic>
        <p:nvPicPr>
          <p:cNvPr id="4" name="Picture 3"/>
          <p:cNvPicPr>
            <a:picLocks noChangeAspect="1"/>
          </p:cNvPicPr>
          <p:nvPr/>
        </p:nvPicPr>
        <p:blipFill>
          <a:blip r:embed="rId4"/>
          <a:stretch>
            <a:fillRect/>
          </a:stretch>
        </p:blipFill>
        <p:spPr>
          <a:xfrm>
            <a:off x="1040423" y="1825625"/>
            <a:ext cx="4343400" cy="1390650"/>
          </a:xfrm>
          <a:prstGeom prst="rect">
            <a:avLst/>
          </a:prstGeom>
        </p:spPr>
      </p:pic>
      <p:pic>
        <p:nvPicPr>
          <p:cNvPr id="6" name="Picture 5"/>
          <p:cNvPicPr>
            <a:picLocks noChangeAspect="1"/>
          </p:cNvPicPr>
          <p:nvPr/>
        </p:nvPicPr>
        <p:blipFill>
          <a:blip r:embed="rId5"/>
          <a:stretch>
            <a:fillRect/>
          </a:stretch>
        </p:blipFill>
        <p:spPr>
          <a:xfrm>
            <a:off x="1040423" y="3216275"/>
            <a:ext cx="4343400" cy="1428750"/>
          </a:xfrm>
          <a:prstGeom prst="rect">
            <a:avLst/>
          </a:prstGeom>
        </p:spPr>
      </p:pic>
      <p:pic>
        <p:nvPicPr>
          <p:cNvPr id="7" name="Picture 6"/>
          <p:cNvPicPr>
            <a:picLocks noChangeAspect="1"/>
          </p:cNvPicPr>
          <p:nvPr/>
        </p:nvPicPr>
        <p:blipFill>
          <a:blip r:embed="rId6"/>
          <a:stretch>
            <a:fillRect/>
          </a:stretch>
        </p:blipFill>
        <p:spPr>
          <a:xfrm>
            <a:off x="1018597" y="4645025"/>
            <a:ext cx="4387051" cy="1666875"/>
          </a:xfrm>
          <a:prstGeom prst="rect">
            <a:avLst/>
          </a:prstGeom>
        </p:spPr>
      </p:pic>
    </p:spTree>
    <p:extLst>
      <p:ext uri="{BB962C8B-B14F-4D97-AF65-F5344CB8AC3E}">
        <p14:creationId xmlns:p14="http://schemas.microsoft.com/office/powerpoint/2010/main" val="38900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Pros and Cons</a:t>
            </a:r>
            <a:endParaRPr lang="zh-CN" altLang="en-US" dirty="0"/>
          </a:p>
        </p:txBody>
      </p:sp>
      <p:sp>
        <p:nvSpPr>
          <p:cNvPr id="3" name="Content Placeholder 2"/>
          <p:cNvSpPr>
            <a:spLocks noGrp="1"/>
          </p:cNvSpPr>
          <p:nvPr>
            <p:ph idx="1"/>
          </p:nvPr>
        </p:nvSpPr>
        <p:spPr/>
        <p:txBody>
          <a:bodyPr/>
          <a:lstStyle/>
          <a:p>
            <a:r>
              <a:rPr lang="en-US" altLang="zh-CN" dirty="0" smtClean="0"/>
              <a:t>This method could achieve more natural expression and smaller reconstruction error.</a:t>
            </a:r>
          </a:p>
          <a:p>
            <a:r>
              <a:rPr lang="en-US" altLang="zh-CN" dirty="0" smtClean="0"/>
              <a:t>But because the optimization is a nonlinear problem, it’s more time consuming.</a:t>
            </a:r>
            <a:endParaRPr lang="zh-CN" altLang="en-US" dirty="0"/>
          </a:p>
        </p:txBody>
      </p:sp>
    </p:spTree>
    <p:extLst>
      <p:ext uri="{BB962C8B-B14F-4D97-AF65-F5344CB8AC3E}">
        <p14:creationId xmlns:p14="http://schemas.microsoft.com/office/powerpoint/2010/main" val="12253276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2878016" y="4173415"/>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1810007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Free Form Deformation</a:t>
            </a:r>
            <a:endParaRPr lang="zh-CN" altLang="en-US" dirty="0"/>
          </a:p>
        </p:txBody>
      </p:sp>
      <p:sp>
        <p:nvSpPr>
          <p:cNvPr id="3" name="Content Placeholder 2"/>
          <p:cNvSpPr>
            <a:spLocks noGrp="1"/>
          </p:cNvSpPr>
          <p:nvPr>
            <p:ph idx="1"/>
          </p:nvPr>
        </p:nvSpPr>
        <p:spPr/>
        <p:txBody>
          <a:bodyPr>
            <a:normAutofit fontScale="92500" lnSpcReduction="10000"/>
          </a:bodyPr>
          <a:lstStyle/>
          <a:p>
            <a:r>
              <a:rPr lang="en-US" altLang="zh-CN" dirty="0" smtClean="0"/>
              <a:t>Free-Form </a:t>
            </a:r>
            <a:r>
              <a:rPr lang="en-US" altLang="zh-CN" dirty="0"/>
              <a:t>deformation (FFD) is a technique for manipulating any shape in a free-form manner</a:t>
            </a:r>
            <a:r>
              <a:rPr lang="en-US" altLang="zh-CN" dirty="0" smtClean="0"/>
              <a:t>.</a:t>
            </a:r>
          </a:p>
          <a:p>
            <a:endParaRPr lang="en-US" altLang="zh-CN" dirty="0"/>
          </a:p>
          <a:p>
            <a:endParaRPr lang="en-US" altLang="zh-CN" dirty="0" smtClean="0"/>
          </a:p>
          <a:p>
            <a:pPr marL="0" indent="0">
              <a:buNone/>
            </a:pPr>
            <a:endParaRPr lang="en-US" altLang="zh-CN" dirty="0" smtClean="0"/>
          </a:p>
          <a:p>
            <a:pPr marL="0" indent="0">
              <a:buNone/>
            </a:pPr>
            <a:endParaRPr lang="en-US" altLang="zh-CN" dirty="0" smtClean="0"/>
          </a:p>
          <a:p>
            <a:r>
              <a:rPr lang="en-US" altLang="zh-CN" dirty="0" smtClean="0"/>
              <a:t>To compute deformation with FFD, we need to </a:t>
            </a:r>
          </a:p>
          <a:p>
            <a:pPr lvl="1"/>
            <a:r>
              <a:rPr lang="en-US" altLang="zh-CN" dirty="0" smtClean="0"/>
              <a:t>Generate surrounding grid for object</a:t>
            </a:r>
          </a:p>
          <a:p>
            <a:pPr lvl="1"/>
            <a:r>
              <a:rPr lang="en-US" altLang="zh-CN" dirty="0"/>
              <a:t>Compute the homogeneous coordinates using Bernstein polynomial </a:t>
            </a:r>
            <a:r>
              <a:rPr lang="en-US" altLang="zh-CN" dirty="0" smtClean="0"/>
              <a:t>equation</a:t>
            </a:r>
          </a:p>
          <a:p>
            <a:r>
              <a:rPr lang="en-US" altLang="zh-CN" dirty="0" smtClean="0"/>
              <a:t>At last, the </a:t>
            </a:r>
            <a:r>
              <a:rPr lang="en-US" altLang="zh-CN" dirty="0" err="1" smtClean="0"/>
              <a:t>x,y,z</a:t>
            </a:r>
            <a:r>
              <a:rPr lang="en-US" altLang="zh-CN" dirty="0" smtClean="0"/>
              <a:t> surfaces are mapped to a Bezier surface.</a:t>
            </a:r>
          </a:p>
        </p:txBody>
      </p:sp>
      <p:pic>
        <p:nvPicPr>
          <p:cNvPr id="5" name="Picture 4"/>
          <p:cNvPicPr>
            <a:picLocks noChangeAspect="1"/>
          </p:cNvPicPr>
          <p:nvPr/>
        </p:nvPicPr>
        <p:blipFill>
          <a:blip r:embed="rId2"/>
          <a:stretch>
            <a:fillRect/>
          </a:stretch>
        </p:blipFill>
        <p:spPr>
          <a:xfrm>
            <a:off x="4149968" y="2369790"/>
            <a:ext cx="4936880" cy="1855707"/>
          </a:xfrm>
          <a:prstGeom prst="rect">
            <a:avLst/>
          </a:prstGeom>
        </p:spPr>
      </p:pic>
    </p:spTree>
    <p:extLst>
      <p:ext uri="{BB962C8B-B14F-4D97-AF65-F5344CB8AC3E}">
        <p14:creationId xmlns:p14="http://schemas.microsoft.com/office/powerpoint/2010/main" val="30533454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Pros and Cons</a:t>
            </a:r>
            <a:endParaRPr lang="zh-CN" altLang="en-US" dirty="0"/>
          </a:p>
        </p:txBody>
      </p:sp>
      <p:sp>
        <p:nvSpPr>
          <p:cNvPr id="3" name="Content Placeholder 2"/>
          <p:cNvSpPr>
            <a:spLocks noGrp="1"/>
          </p:cNvSpPr>
          <p:nvPr>
            <p:ph idx="1"/>
          </p:nvPr>
        </p:nvSpPr>
        <p:spPr/>
        <p:txBody>
          <a:bodyPr/>
          <a:lstStyle/>
          <a:p>
            <a:r>
              <a:rPr lang="en-US" altLang="zh-CN" dirty="0" smtClean="0"/>
              <a:t>This method is easy to implement and running very fast.</a:t>
            </a:r>
          </a:p>
          <a:p>
            <a:r>
              <a:rPr lang="en-US" altLang="zh-CN" dirty="0" smtClean="0"/>
              <a:t>But the deformation control is not intuitive, we can’t obtain much details we expected.</a:t>
            </a:r>
          </a:p>
          <a:p>
            <a:endParaRPr lang="zh-CN" altLang="en-US" dirty="0"/>
          </a:p>
        </p:txBody>
      </p:sp>
    </p:spTree>
    <p:extLst>
      <p:ext uri="{BB962C8B-B14F-4D97-AF65-F5344CB8AC3E}">
        <p14:creationId xmlns:p14="http://schemas.microsoft.com/office/powerpoint/2010/main" val="27431486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6559062" y="4079630"/>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3433322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Expression Cloning</a:t>
            </a:r>
            <a:endParaRPr lang="zh-CN" altLang="en-US" dirty="0"/>
          </a:p>
        </p:txBody>
      </p:sp>
      <p:sp>
        <p:nvSpPr>
          <p:cNvPr id="3" name="Content Placeholder 2"/>
          <p:cNvSpPr>
            <a:spLocks noGrp="1"/>
          </p:cNvSpPr>
          <p:nvPr>
            <p:ph idx="1"/>
          </p:nvPr>
        </p:nvSpPr>
        <p:spPr/>
        <p:txBody>
          <a:bodyPr/>
          <a:lstStyle/>
          <a:p>
            <a:r>
              <a:rPr lang="en-US" altLang="zh-CN" dirty="0" smtClean="0">
                <a:ea typeface="宋体" charset="-122"/>
              </a:rPr>
              <a:t>Transfer vertex motion vectors from a source face model to a target model [8]</a:t>
            </a:r>
          </a:p>
          <a:p>
            <a:pPr lvl="2">
              <a:buFont typeface="Wingdings" pitchFamily="2" charset="2"/>
              <a:buNone/>
            </a:pPr>
            <a:r>
              <a:rPr lang="en-US" altLang="zh-CN" b="1" dirty="0" smtClean="0">
                <a:ea typeface="宋体" charset="-122"/>
              </a:rPr>
              <a:t>1.</a:t>
            </a:r>
            <a:r>
              <a:rPr lang="en-US" altLang="zh-CN" dirty="0" smtClean="0">
                <a:ea typeface="宋体" charset="-122"/>
              </a:rPr>
              <a:t> </a:t>
            </a:r>
            <a:r>
              <a:rPr lang="en-US" altLang="zh-CN" sz="2400" dirty="0" smtClean="0">
                <a:ea typeface="宋体" charset="-122"/>
              </a:rPr>
              <a:t>Determine surface points </a:t>
            </a:r>
            <a:r>
              <a:rPr lang="en-US" altLang="zh-CN" sz="2800" dirty="0">
                <a:ea typeface="宋体" charset="-122"/>
              </a:rPr>
              <a:t>Correspondence</a:t>
            </a:r>
          </a:p>
          <a:p>
            <a:pPr lvl="2">
              <a:buFont typeface="Wingdings" pitchFamily="2" charset="2"/>
              <a:buNone/>
            </a:pPr>
            <a:r>
              <a:rPr lang="en-US" altLang="zh-CN" b="1" dirty="0" smtClean="0">
                <a:ea typeface="宋体" charset="-122"/>
              </a:rPr>
              <a:t>2.</a:t>
            </a:r>
            <a:r>
              <a:rPr lang="en-US" altLang="zh-CN" dirty="0" smtClean="0">
                <a:ea typeface="宋体" charset="-122"/>
              </a:rPr>
              <a:t> </a:t>
            </a:r>
            <a:r>
              <a:rPr lang="en-US" altLang="zh-CN" sz="2800" dirty="0">
                <a:ea typeface="宋体" charset="-122"/>
              </a:rPr>
              <a:t>Transfer</a:t>
            </a:r>
            <a:r>
              <a:rPr lang="en-US" altLang="zh-CN" dirty="0" smtClean="0">
                <a:ea typeface="宋体" charset="-122"/>
              </a:rPr>
              <a:t> </a:t>
            </a:r>
            <a:r>
              <a:rPr lang="en-US" altLang="zh-CN" sz="2400" dirty="0" smtClean="0">
                <a:ea typeface="宋体" charset="-122"/>
              </a:rPr>
              <a:t>motion vectors</a:t>
            </a:r>
            <a:endParaRPr lang="en-US" altLang="zh-CN" dirty="0" smtClean="0">
              <a:ea typeface="宋体" charset="-122"/>
            </a:endParaRPr>
          </a:p>
          <a:p>
            <a:endParaRPr lang="zh-CN" altLang="en-US" dirty="0"/>
          </a:p>
        </p:txBody>
      </p:sp>
      <p:pic>
        <p:nvPicPr>
          <p:cNvPr id="4" name="Picture 2"/>
          <p:cNvPicPr>
            <a:picLocks noChangeAspect="1" noChangeArrowheads="1"/>
          </p:cNvPicPr>
          <p:nvPr/>
        </p:nvPicPr>
        <p:blipFill>
          <a:blip r:embed="rId2">
            <a:clrChange>
              <a:clrFrom>
                <a:srgbClr val="C8C8C8"/>
              </a:clrFrom>
              <a:clrTo>
                <a:srgbClr val="C8C8C8">
                  <a:alpha val="0"/>
                </a:srgbClr>
              </a:clrTo>
            </a:clrChange>
            <a:extLst>
              <a:ext uri="{28A0092B-C50C-407E-A947-70E740481C1C}">
                <a14:useLocalDpi xmlns:a14="http://schemas.microsoft.com/office/drawing/2010/main" val="0"/>
              </a:ext>
            </a:extLst>
          </a:blip>
          <a:srcRect/>
          <a:stretch>
            <a:fillRect/>
          </a:stretch>
        </p:blipFill>
        <p:spPr bwMode="auto">
          <a:xfrm>
            <a:off x="5715040" y="3487688"/>
            <a:ext cx="4511000" cy="312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6487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Dense surface </a:t>
            </a:r>
            <a:r>
              <a:rPr lang="en-US" altLang="zh-CN" dirty="0" smtClean="0"/>
              <a:t>correspondences</a:t>
            </a:r>
            <a:endParaRPr lang="zh-CN" altLang="en-US" dirty="0"/>
          </a:p>
        </p:txBody>
      </p:sp>
      <p:sp>
        <p:nvSpPr>
          <p:cNvPr id="3" name="Content Placeholder 2"/>
          <p:cNvSpPr>
            <a:spLocks noGrp="1"/>
          </p:cNvSpPr>
          <p:nvPr>
            <p:ph idx="1"/>
          </p:nvPr>
        </p:nvSpPr>
        <p:spPr/>
        <p:txBody>
          <a:bodyPr/>
          <a:lstStyle/>
          <a:p>
            <a:pPr marL="457200" indent="-457200"/>
            <a:r>
              <a:rPr lang="en-US" altLang="zh-CN" dirty="0"/>
              <a:t>Radial Basis Functions (RBF)</a:t>
            </a:r>
          </a:p>
          <a:p>
            <a:pPr marL="838200" lvl="1" indent="-381000"/>
            <a:r>
              <a:rPr lang="en-US" altLang="zh-CN" dirty="0"/>
              <a:t>Roughly project vertices in the </a:t>
            </a:r>
            <a:br>
              <a:rPr lang="en-US" altLang="zh-CN" dirty="0"/>
            </a:br>
            <a:r>
              <a:rPr lang="en-US" altLang="zh-CN" dirty="0"/>
              <a:t>source model onto the </a:t>
            </a:r>
            <a:br>
              <a:rPr lang="en-US" altLang="zh-CN" dirty="0"/>
            </a:br>
            <a:r>
              <a:rPr lang="en-US" altLang="zh-CN" dirty="0"/>
              <a:t>target </a:t>
            </a:r>
            <a:r>
              <a:rPr lang="en-US" altLang="zh-CN" dirty="0" smtClean="0"/>
              <a:t>model.  </a:t>
            </a:r>
            <a:endParaRPr lang="en-US" altLang="zh-CN" dirty="0"/>
          </a:p>
          <a:p>
            <a:endParaRPr lang="zh-CN" altLang="en-US" dirty="0"/>
          </a:p>
        </p:txBody>
      </p:sp>
      <p:pic>
        <p:nvPicPr>
          <p:cNvPr id="4" name="Picture 9" descr="Figure 1: Architecture of a radial basis function network. An input vector x is used as input to several radial basis functions, each with different parameters. The output of the network is a linear combination of the outputs from radial basis functions.">
            <a:hlinkClick r:id="rId3" tooltip="Figure 1: Architecture of a radial basis function network. An input vector x is used as input to several radial basis functions, each with different parameters. The output of the network is a linear combination of the outputs from radial basis func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177" y="3049236"/>
            <a:ext cx="4470443" cy="288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对象 3"/>
          <p:cNvGraphicFramePr>
            <a:graphicFrameLocks noChangeAspect="1"/>
          </p:cNvGraphicFramePr>
          <p:nvPr>
            <p:extLst>
              <p:ext uri="{D42A27DB-BD31-4B8C-83A1-F6EECF244321}">
                <p14:modId xmlns:p14="http://schemas.microsoft.com/office/powerpoint/2010/main" val="2059179288"/>
              </p:ext>
            </p:extLst>
          </p:nvPr>
        </p:nvGraphicFramePr>
        <p:xfrm>
          <a:off x="1524028" y="3573408"/>
          <a:ext cx="3371850" cy="915988"/>
        </p:xfrm>
        <a:graphic>
          <a:graphicData uri="http://schemas.openxmlformats.org/presentationml/2006/ole">
            <mc:AlternateContent xmlns:mc="http://schemas.openxmlformats.org/markup-compatibility/2006">
              <mc:Choice xmlns:v="urn:schemas-microsoft-com:vml" Requires="v">
                <p:oleObj spid="_x0000_s10333" name="Formula" r:id="rId5" imgW="1702080" imgH="462600" progId="Equation.Ribbit">
                  <p:embed/>
                </p:oleObj>
              </mc:Choice>
              <mc:Fallback>
                <p:oleObj name="Formula" r:id="rId5" imgW="1702080" imgH="462600" progId="Equation.Ribbit">
                  <p:embed/>
                  <p:pic>
                    <p:nvPicPr>
                      <p:cNvPr id="0" name=""/>
                      <p:cNvPicPr>
                        <a:picLocks noChangeAspect="1" noChangeArrowheads="1"/>
                      </p:cNvPicPr>
                      <p:nvPr/>
                    </p:nvPicPr>
                    <p:blipFill>
                      <a:blip r:embed="rId6"/>
                      <a:srcRect/>
                      <a:stretch>
                        <a:fillRect/>
                      </a:stretch>
                    </p:blipFill>
                    <p:spPr bwMode="auto">
                      <a:xfrm>
                        <a:off x="1524028" y="3573408"/>
                        <a:ext cx="3371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4"/>
          <p:cNvGraphicFramePr>
            <a:graphicFrameLocks noChangeAspect="1"/>
          </p:cNvGraphicFramePr>
          <p:nvPr>
            <p:extLst>
              <p:ext uri="{D42A27DB-BD31-4B8C-83A1-F6EECF244321}">
                <p14:modId xmlns:p14="http://schemas.microsoft.com/office/powerpoint/2010/main" val="363127617"/>
              </p:ext>
            </p:extLst>
          </p:nvPr>
        </p:nvGraphicFramePr>
        <p:xfrm>
          <a:off x="1284288" y="4892675"/>
          <a:ext cx="3525837" cy="668338"/>
        </p:xfrm>
        <a:graphic>
          <a:graphicData uri="http://schemas.openxmlformats.org/presentationml/2006/ole">
            <mc:AlternateContent xmlns:mc="http://schemas.openxmlformats.org/markup-compatibility/2006">
              <mc:Choice xmlns:v="urn:schemas-microsoft-com:vml" Requires="v">
                <p:oleObj spid="_x0000_s10334" name="Formula" r:id="rId7" imgW="1778040" imgH="336600" progId="Equation.Ribbit">
                  <p:embed/>
                </p:oleObj>
              </mc:Choice>
              <mc:Fallback>
                <p:oleObj name="Formula" r:id="rId7" imgW="1778040" imgH="336600" progId="Equation.Ribbit">
                  <p:embed/>
                  <p:pic>
                    <p:nvPicPr>
                      <p:cNvPr id="0" name=""/>
                      <p:cNvPicPr>
                        <a:picLocks noChangeAspect="1" noChangeArrowheads="1"/>
                      </p:cNvPicPr>
                      <p:nvPr/>
                    </p:nvPicPr>
                    <p:blipFill>
                      <a:blip r:embed="rId8"/>
                      <a:srcRect/>
                      <a:stretch>
                        <a:fillRect/>
                      </a:stretch>
                    </p:blipFill>
                    <p:spPr bwMode="auto">
                      <a:xfrm>
                        <a:off x="1284288" y="4892675"/>
                        <a:ext cx="3525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67847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Definition of the Problem</a:t>
            </a:r>
            <a:endParaRPr lang="zh-CN" altLang="en-US" dirty="0"/>
          </a:p>
        </p:txBody>
      </p:sp>
      <p:sp>
        <p:nvSpPr>
          <p:cNvPr id="3" name="Content Placeholder 2"/>
          <p:cNvSpPr>
            <a:spLocks noGrp="1"/>
          </p:cNvSpPr>
          <p:nvPr>
            <p:ph idx="1"/>
          </p:nvPr>
        </p:nvSpPr>
        <p:spPr/>
        <p:txBody>
          <a:bodyPr/>
          <a:lstStyle/>
          <a:p>
            <a:r>
              <a:rPr lang="en-US" altLang="zh-CN" b="1" dirty="0" smtClean="0"/>
              <a:t>(Computer) </a:t>
            </a:r>
            <a:r>
              <a:rPr lang="en-US" altLang="zh-CN" b="1" dirty="0"/>
              <a:t>facial animation</a:t>
            </a:r>
            <a:r>
              <a:rPr lang="en-US" altLang="zh-CN" dirty="0"/>
              <a:t> is primarily an area of computer graphics that encapsulates models and techniques for generating and animating images of the </a:t>
            </a:r>
            <a:r>
              <a:rPr lang="en-US" altLang="zh-CN" dirty="0" smtClean="0"/>
              <a:t>human head</a:t>
            </a:r>
            <a:r>
              <a:rPr lang="en-US" altLang="zh-CN" dirty="0"/>
              <a:t> and </a:t>
            </a:r>
            <a:r>
              <a:rPr lang="en-US" altLang="zh-CN" dirty="0" smtClean="0"/>
              <a:t>face[7]. </a:t>
            </a:r>
          </a:p>
          <a:p>
            <a:r>
              <a:rPr lang="en-US" altLang="zh-CN" dirty="0" smtClean="0"/>
              <a:t>There are some related topics that I will not cover. 3D Face modelling requires knowledge </a:t>
            </a:r>
            <a:r>
              <a:rPr lang="en-US" altLang="zh-CN" dirty="0"/>
              <a:t>of </a:t>
            </a:r>
            <a:r>
              <a:rPr lang="en-US" altLang="zh-CN" dirty="0" smtClean="0"/>
              <a:t>anthropometry </a:t>
            </a:r>
            <a:r>
              <a:rPr lang="en-US" altLang="zh-CN" dirty="0"/>
              <a:t>and </a:t>
            </a:r>
            <a:r>
              <a:rPr lang="en-US" altLang="zh-CN" dirty="0" smtClean="0"/>
              <a:t>assistance of range scanner or structured light [14][15]. Skin and hair rendering could enhance animation effects[16][17]. Performance driven facial animation supplies intuitive interface[18][19].</a:t>
            </a:r>
            <a:endParaRPr lang="zh-CN" altLang="en-US" dirty="0"/>
          </a:p>
        </p:txBody>
      </p:sp>
    </p:spTree>
    <p:extLst>
      <p:ext uri="{BB962C8B-B14F-4D97-AF65-F5344CB8AC3E}">
        <p14:creationId xmlns:p14="http://schemas.microsoft.com/office/powerpoint/2010/main" val="26648083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Dense surface correspondences</a:t>
            </a:r>
            <a:endParaRPr lang="zh-CN" altLang="en-US" dirty="0"/>
          </a:p>
        </p:txBody>
      </p:sp>
      <p:sp>
        <p:nvSpPr>
          <p:cNvPr id="3" name="Content Placeholder 2"/>
          <p:cNvSpPr>
            <a:spLocks noGrp="1"/>
          </p:cNvSpPr>
          <p:nvPr>
            <p:ph idx="1"/>
          </p:nvPr>
        </p:nvSpPr>
        <p:spPr/>
        <p:txBody>
          <a:bodyPr/>
          <a:lstStyle/>
          <a:p>
            <a:endParaRPr lang="zh-CN" altLang="en-US"/>
          </a:p>
        </p:txBody>
      </p:sp>
      <p:pic>
        <p:nvPicPr>
          <p:cNvPr id="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8" y="2060168"/>
            <a:ext cx="9159240" cy="437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562" y="2172100"/>
            <a:ext cx="2820516" cy="452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3"/>
          <p:cNvSpPr/>
          <p:nvPr/>
        </p:nvSpPr>
        <p:spPr>
          <a:xfrm>
            <a:off x="10800820" y="4581520"/>
            <a:ext cx="605966"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870574" y="5733648"/>
            <a:ext cx="605966" cy="648072"/>
          </a:xfrm>
          <a:prstGeom prst="ellipse">
            <a:avLst/>
          </a:prstGeom>
          <a:solidFill>
            <a:schemeClr val="bg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953220" y="2925336"/>
            <a:ext cx="605966" cy="648072"/>
          </a:xfrm>
          <a:prstGeom prst="ellipse">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00919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Dense surface correspondences</a:t>
            </a:r>
            <a:endParaRPr lang="zh-CN" altLang="en-US" b="1" dirty="0"/>
          </a:p>
        </p:txBody>
      </p:sp>
      <p:sp>
        <p:nvSpPr>
          <p:cNvPr id="3" name="内容占位符 2"/>
          <p:cNvSpPr>
            <a:spLocks noGrp="1"/>
          </p:cNvSpPr>
          <p:nvPr>
            <p:ph idx="1"/>
          </p:nvPr>
        </p:nvSpPr>
        <p:spPr/>
        <p:txBody>
          <a:bodyPr/>
          <a:lstStyle/>
          <a:p>
            <a:pPr marL="342900" lvl="1" indent="-342900"/>
            <a:r>
              <a:rPr lang="en-US" altLang="zh-CN" dirty="0">
                <a:ea typeface="宋体" pitchFamily="2" charset="-122"/>
              </a:rPr>
              <a:t>Cylindrical </a:t>
            </a:r>
            <a:r>
              <a:rPr lang="en-US" altLang="zh-CN" dirty="0" smtClean="0">
                <a:ea typeface="宋体" pitchFamily="2" charset="-122"/>
              </a:rPr>
              <a:t>Projections</a:t>
            </a:r>
          </a:p>
          <a:p>
            <a:pPr marL="0" indent="0">
              <a:buNone/>
            </a:pPr>
            <a:endParaRPr lang="zh-CN" altLang="en-US" dirty="0"/>
          </a:p>
        </p:txBody>
      </p:sp>
      <p:pic>
        <p:nvPicPr>
          <p:cNvPr id="6146" name="Picture 2"/>
          <p:cNvPicPr>
            <a:picLocks noChangeAspect="1" noChangeArrowheads="1"/>
          </p:cNvPicPr>
          <p:nvPr/>
        </p:nvPicPr>
        <p:blipFill>
          <a:blip r:embed="rId2">
            <a:clrChange>
              <a:clrFrom>
                <a:srgbClr val="C8C8C8"/>
              </a:clrFrom>
              <a:clrTo>
                <a:srgbClr val="C8C8C8">
                  <a:alpha val="0"/>
                </a:srgbClr>
              </a:clrTo>
            </a:clrChange>
            <a:extLst>
              <a:ext uri="{28A0092B-C50C-407E-A947-70E740481C1C}">
                <a14:useLocalDpi xmlns:a14="http://schemas.microsoft.com/office/drawing/2010/main" val="0"/>
              </a:ext>
            </a:extLst>
          </a:blip>
          <a:srcRect/>
          <a:stretch>
            <a:fillRect/>
          </a:stretch>
        </p:blipFill>
        <p:spPr bwMode="auto">
          <a:xfrm>
            <a:off x="1499805" y="2434042"/>
            <a:ext cx="427256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clrChange>
              <a:clrFrom>
                <a:srgbClr val="C8C8C8"/>
              </a:clrFrom>
              <a:clrTo>
                <a:srgbClr val="C8C8C8">
                  <a:alpha val="0"/>
                </a:srgbClr>
              </a:clrTo>
            </a:clrChange>
            <a:extLst>
              <a:ext uri="{28A0092B-C50C-407E-A947-70E740481C1C}">
                <a14:useLocalDpi xmlns:a14="http://schemas.microsoft.com/office/drawing/2010/main" val="0"/>
              </a:ext>
            </a:extLst>
          </a:blip>
          <a:srcRect/>
          <a:stretch>
            <a:fillRect/>
          </a:stretch>
        </p:blipFill>
        <p:spPr bwMode="auto">
          <a:xfrm>
            <a:off x="5447928" y="2714268"/>
            <a:ext cx="4967154" cy="334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94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spcBef>
                <a:spcPct val="0"/>
              </a:spcBef>
            </a:pPr>
            <a:r>
              <a:rPr lang="en-US" altLang="zh-CN" sz="4400" kern="1200" dirty="0">
                <a:solidFill>
                  <a:schemeClr val="tx1"/>
                </a:solidFill>
                <a:latin typeface="+mj-lt"/>
                <a:ea typeface="+mj-ea"/>
                <a:cs typeface="+mj-cs"/>
              </a:rPr>
              <a:t>Transfer motion vectors</a:t>
            </a:r>
            <a:r>
              <a:rPr lang="en-US" altLang="zh-CN" dirty="0" smtClean="0">
                <a:ea typeface="宋体" charset="-122"/>
              </a:rPr>
              <a:t/>
            </a:r>
            <a:br>
              <a:rPr lang="en-US" altLang="zh-CN" dirty="0" smtClean="0">
                <a:ea typeface="宋体" charset="-122"/>
              </a:rPr>
            </a:br>
            <a:endParaRPr lang="zh-CN" altLang="en-US" dirty="0"/>
          </a:p>
        </p:txBody>
      </p:sp>
      <p:sp>
        <p:nvSpPr>
          <p:cNvPr id="3" name="Content Placeholder 2"/>
          <p:cNvSpPr>
            <a:spLocks noGrp="1"/>
          </p:cNvSpPr>
          <p:nvPr>
            <p:ph idx="1"/>
          </p:nvPr>
        </p:nvSpPr>
        <p:spPr/>
        <p:txBody>
          <a:bodyPr/>
          <a:lstStyle/>
          <a:p>
            <a:pPr marL="228600" lvl="1"/>
            <a:r>
              <a:rPr lang="en-US" altLang="zh-CN" dirty="0" err="1"/>
              <a:t>Barycentric</a:t>
            </a:r>
            <a:r>
              <a:rPr lang="en-US" altLang="zh-CN" dirty="0"/>
              <a:t> coordinates</a:t>
            </a:r>
          </a:p>
          <a:p>
            <a:endParaRPr lang="zh-CN" altLang="en-US" dirty="0"/>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4446" y="1690688"/>
            <a:ext cx="6249354" cy="269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对象 3"/>
          <p:cNvGraphicFramePr>
            <a:graphicFrameLocks noChangeAspect="1"/>
          </p:cNvGraphicFramePr>
          <p:nvPr>
            <p:extLst>
              <p:ext uri="{D42A27DB-BD31-4B8C-83A1-F6EECF244321}">
                <p14:modId xmlns:p14="http://schemas.microsoft.com/office/powerpoint/2010/main" val="3546590488"/>
              </p:ext>
            </p:extLst>
          </p:nvPr>
        </p:nvGraphicFramePr>
        <p:xfrm>
          <a:off x="1920240" y="2561273"/>
          <a:ext cx="3151188" cy="314325"/>
        </p:xfrm>
        <a:graphic>
          <a:graphicData uri="http://schemas.openxmlformats.org/presentationml/2006/ole">
            <mc:AlternateContent xmlns:mc="http://schemas.openxmlformats.org/markup-compatibility/2006">
              <mc:Choice xmlns:v="urn:schemas-microsoft-com:vml" Requires="v">
                <p:oleObj spid="_x0000_s11487" name="Formula" r:id="rId4" imgW="1589040" imgH="158760" progId="Equation.Ribbit">
                  <p:embed/>
                </p:oleObj>
              </mc:Choice>
              <mc:Fallback>
                <p:oleObj name="Formula" r:id="rId4" imgW="1589040" imgH="158760" progId="Equation.Ribbit">
                  <p:embed/>
                  <p:pic>
                    <p:nvPicPr>
                      <p:cNvPr id="0" name=""/>
                      <p:cNvPicPr/>
                      <p:nvPr/>
                    </p:nvPicPr>
                    <p:blipFill>
                      <a:blip r:embed="rId5"/>
                      <a:stretch>
                        <a:fillRect/>
                      </a:stretch>
                    </p:blipFill>
                    <p:spPr>
                      <a:xfrm>
                        <a:off x="1920240" y="2561273"/>
                        <a:ext cx="3151188" cy="314325"/>
                      </a:xfrm>
                      <a:prstGeom prst="rect">
                        <a:avLst/>
                      </a:prstGeom>
                    </p:spPr>
                  </p:pic>
                </p:oleObj>
              </mc:Fallback>
            </mc:AlternateContent>
          </a:graphicData>
        </a:graphic>
      </p:graphicFrame>
      <p:graphicFrame>
        <p:nvGraphicFramePr>
          <p:cNvPr id="7" name="对象 4"/>
          <p:cNvGraphicFramePr>
            <a:graphicFrameLocks noChangeAspect="1"/>
          </p:cNvGraphicFramePr>
          <p:nvPr>
            <p:extLst>
              <p:ext uri="{D42A27DB-BD31-4B8C-83A1-F6EECF244321}">
                <p14:modId xmlns:p14="http://schemas.microsoft.com/office/powerpoint/2010/main" val="3375741609"/>
              </p:ext>
            </p:extLst>
          </p:nvPr>
        </p:nvGraphicFramePr>
        <p:xfrm>
          <a:off x="2353628" y="3202623"/>
          <a:ext cx="1941512" cy="304800"/>
        </p:xfrm>
        <a:graphic>
          <a:graphicData uri="http://schemas.openxmlformats.org/presentationml/2006/ole">
            <mc:AlternateContent xmlns:mc="http://schemas.openxmlformats.org/markup-compatibility/2006">
              <mc:Choice xmlns:v="urn:schemas-microsoft-com:vml" Requires="v">
                <p:oleObj spid="_x0000_s11488" name="Formula" r:id="rId6" imgW="979200" imgH="153720" progId="Equation.Ribbit">
                  <p:embed/>
                </p:oleObj>
              </mc:Choice>
              <mc:Fallback>
                <p:oleObj name="Formula" r:id="rId6" imgW="979200" imgH="153720" progId="Equation.Ribbit">
                  <p:embed/>
                  <p:pic>
                    <p:nvPicPr>
                      <p:cNvPr id="0" name=""/>
                      <p:cNvPicPr/>
                      <p:nvPr/>
                    </p:nvPicPr>
                    <p:blipFill>
                      <a:blip r:embed="rId7"/>
                      <a:stretch>
                        <a:fillRect/>
                      </a:stretch>
                    </p:blipFill>
                    <p:spPr>
                      <a:xfrm>
                        <a:off x="2353628" y="3202623"/>
                        <a:ext cx="1941512" cy="304800"/>
                      </a:xfrm>
                      <a:prstGeom prst="rect">
                        <a:avLst/>
                      </a:prstGeom>
                    </p:spPr>
                  </p:pic>
                </p:oleObj>
              </mc:Fallback>
            </mc:AlternateContent>
          </a:graphicData>
        </a:graphic>
      </p:graphicFrame>
      <p:graphicFrame>
        <p:nvGraphicFramePr>
          <p:cNvPr id="8" name="对象 5"/>
          <p:cNvGraphicFramePr>
            <a:graphicFrameLocks noChangeAspect="1"/>
          </p:cNvGraphicFramePr>
          <p:nvPr>
            <p:extLst>
              <p:ext uri="{D42A27DB-BD31-4B8C-83A1-F6EECF244321}">
                <p14:modId xmlns:p14="http://schemas.microsoft.com/office/powerpoint/2010/main" val="2097504078"/>
              </p:ext>
            </p:extLst>
          </p:nvPr>
        </p:nvGraphicFramePr>
        <p:xfrm>
          <a:off x="1815465" y="4521835"/>
          <a:ext cx="5624513" cy="755650"/>
        </p:xfrm>
        <a:graphic>
          <a:graphicData uri="http://schemas.openxmlformats.org/presentationml/2006/ole">
            <mc:AlternateContent xmlns:mc="http://schemas.openxmlformats.org/markup-compatibility/2006">
              <mc:Choice xmlns:v="urn:schemas-microsoft-com:vml" Requires="v">
                <p:oleObj spid="_x0000_s11489" name="Formula" r:id="rId8" imgW="2836080" imgH="381240" progId="Equation.Ribbit">
                  <p:embed/>
                </p:oleObj>
              </mc:Choice>
              <mc:Fallback>
                <p:oleObj name="Formula" r:id="rId8" imgW="2836080" imgH="381240" progId="Equation.Ribbit">
                  <p:embed/>
                  <p:pic>
                    <p:nvPicPr>
                      <p:cNvPr id="0" name=""/>
                      <p:cNvPicPr/>
                      <p:nvPr/>
                    </p:nvPicPr>
                    <p:blipFill>
                      <a:blip r:embed="rId9"/>
                      <a:stretch>
                        <a:fillRect/>
                      </a:stretch>
                    </p:blipFill>
                    <p:spPr>
                      <a:xfrm>
                        <a:off x="1815465" y="4521835"/>
                        <a:ext cx="5624513" cy="755650"/>
                      </a:xfrm>
                      <a:prstGeom prst="rect">
                        <a:avLst/>
                      </a:prstGeom>
                    </p:spPr>
                  </p:pic>
                </p:oleObj>
              </mc:Fallback>
            </mc:AlternateContent>
          </a:graphicData>
        </a:graphic>
      </p:graphicFrame>
      <p:graphicFrame>
        <p:nvGraphicFramePr>
          <p:cNvPr id="9" name="对象 6"/>
          <p:cNvGraphicFramePr>
            <a:graphicFrameLocks noChangeAspect="1"/>
          </p:cNvGraphicFramePr>
          <p:nvPr>
            <p:extLst>
              <p:ext uri="{D42A27DB-BD31-4B8C-83A1-F6EECF244321}">
                <p14:modId xmlns:p14="http://schemas.microsoft.com/office/powerpoint/2010/main" val="1581714536"/>
              </p:ext>
            </p:extLst>
          </p:nvPr>
        </p:nvGraphicFramePr>
        <p:xfrm>
          <a:off x="1818640" y="5429885"/>
          <a:ext cx="5622925" cy="755650"/>
        </p:xfrm>
        <a:graphic>
          <a:graphicData uri="http://schemas.openxmlformats.org/presentationml/2006/ole">
            <mc:AlternateContent xmlns:mc="http://schemas.openxmlformats.org/markup-compatibility/2006">
              <mc:Choice xmlns:v="urn:schemas-microsoft-com:vml" Requires="v">
                <p:oleObj spid="_x0000_s11490" name="Formula" r:id="rId10" imgW="2836080" imgH="381240" progId="Equation.Ribbit">
                  <p:embed/>
                </p:oleObj>
              </mc:Choice>
              <mc:Fallback>
                <p:oleObj name="Formula" r:id="rId10" imgW="2836080" imgH="381240" progId="Equation.Ribbit">
                  <p:embed/>
                  <p:pic>
                    <p:nvPicPr>
                      <p:cNvPr id="0" name=""/>
                      <p:cNvPicPr/>
                      <p:nvPr/>
                    </p:nvPicPr>
                    <p:blipFill>
                      <a:blip r:embed="rId11"/>
                      <a:stretch>
                        <a:fillRect/>
                      </a:stretch>
                    </p:blipFill>
                    <p:spPr>
                      <a:xfrm>
                        <a:off x="1818640" y="5429885"/>
                        <a:ext cx="5622925" cy="755650"/>
                      </a:xfrm>
                      <a:prstGeom prst="rect">
                        <a:avLst/>
                      </a:prstGeom>
                    </p:spPr>
                  </p:pic>
                </p:oleObj>
              </mc:Fallback>
            </mc:AlternateContent>
          </a:graphicData>
        </a:graphic>
      </p:graphicFrame>
      <p:graphicFrame>
        <p:nvGraphicFramePr>
          <p:cNvPr id="10" name="对象 7"/>
          <p:cNvGraphicFramePr>
            <a:graphicFrameLocks noChangeAspect="1"/>
          </p:cNvGraphicFramePr>
          <p:nvPr>
            <p:extLst>
              <p:ext uri="{D42A27DB-BD31-4B8C-83A1-F6EECF244321}">
                <p14:modId xmlns:p14="http://schemas.microsoft.com/office/powerpoint/2010/main" val="2684593586"/>
              </p:ext>
            </p:extLst>
          </p:nvPr>
        </p:nvGraphicFramePr>
        <p:xfrm>
          <a:off x="1848803" y="6376035"/>
          <a:ext cx="1954212" cy="304800"/>
        </p:xfrm>
        <a:graphic>
          <a:graphicData uri="http://schemas.openxmlformats.org/presentationml/2006/ole">
            <mc:AlternateContent xmlns:mc="http://schemas.openxmlformats.org/markup-compatibility/2006">
              <mc:Choice xmlns:v="urn:schemas-microsoft-com:vml" Requires="v">
                <p:oleObj spid="_x0000_s11491" name="Formula" r:id="rId12" imgW="985680" imgH="153720" progId="Equation.Ribbit">
                  <p:embed/>
                </p:oleObj>
              </mc:Choice>
              <mc:Fallback>
                <p:oleObj name="Formula" r:id="rId12" imgW="985680" imgH="153720" progId="Equation.Ribbit">
                  <p:embed/>
                  <p:pic>
                    <p:nvPicPr>
                      <p:cNvPr id="0" name=""/>
                      <p:cNvPicPr/>
                      <p:nvPr/>
                    </p:nvPicPr>
                    <p:blipFill>
                      <a:blip r:embed="rId13"/>
                      <a:stretch>
                        <a:fillRect/>
                      </a:stretch>
                    </p:blipFill>
                    <p:spPr>
                      <a:xfrm>
                        <a:off x="1848803" y="6376035"/>
                        <a:ext cx="1954212" cy="304800"/>
                      </a:xfrm>
                      <a:prstGeom prst="rect">
                        <a:avLst/>
                      </a:prstGeom>
                    </p:spPr>
                  </p:pic>
                </p:oleObj>
              </mc:Fallback>
            </mc:AlternateContent>
          </a:graphicData>
        </a:graphic>
      </p:graphicFrame>
    </p:spTree>
    <p:extLst>
      <p:ext uri="{BB962C8B-B14F-4D97-AF65-F5344CB8AC3E}">
        <p14:creationId xmlns:p14="http://schemas.microsoft.com/office/powerpoint/2010/main" val="13891099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Transfer motion </a:t>
            </a:r>
            <a:r>
              <a:rPr lang="en-US" altLang="zh-CN" dirty="0" smtClean="0"/>
              <a:t>vectors</a:t>
            </a:r>
            <a:endParaRPr lang="zh-CN" altLang="en-US" dirty="0"/>
          </a:p>
        </p:txBody>
      </p:sp>
      <p:sp>
        <p:nvSpPr>
          <p:cNvPr id="3" name="Content Placeholder 2"/>
          <p:cNvSpPr>
            <a:spLocks noGrp="1"/>
          </p:cNvSpPr>
          <p:nvPr>
            <p:ph idx="1"/>
          </p:nvPr>
        </p:nvSpPr>
        <p:spPr/>
        <p:txBody>
          <a:bodyPr/>
          <a:lstStyle/>
          <a:p>
            <a:r>
              <a:rPr lang="en-US" altLang="zh-CN" dirty="0"/>
              <a:t>Direction </a:t>
            </a:r>
            <a:r>
              <a:rPr lang="en-US" altLang="zh-CN" dirty="0" smtClean="0"/>
              <a:t>Adjustment</a:t>
            </a:r>
          </a:p>
          <a:p>
            <a:pPr lvl="1"/>
            <a:r>
              <a:rPr lang="en-US" altLang="zh-CN" dirty="0" smtClean="0"/>
              <a:t>        is the rotation matrix between original local space and world space</a:t>
            </a:r>
          </a:p>
          <a:p>
            <a:pPr lvl="1"/>
            <a:r>
              <a:rPr lang="en-US" altLang="zh-CN" dirty="0"/>
              <a:t> </a:t>
            </a:r>
            <a:r>
              <a:rPr lang="en-US" altLang="zh-CN" dirty="0" smtClean="0"/>
              <a:t>       is </a:t>
            </a:r>
            <a:r>
              <a:rPr lang="en-US" altLang="zh-CN" dirty="0"/>
              <a:t>the rotation matrix between </a:t>
            </a:r>
            <a:r>
              <a:rPr lang="en-US" altLang="zh-CN" dirty="0" smtClean="0"/>
              <a:t>world space and deformed local space</a:t>
            </a:r>
            <a:endParaRPr lang="zh-CN" altLang="en-US" dirty="0" smtClean="0"/>
          </a:p>
          <a:p>
            <a:endParaRPr lang="zh-CN"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521" y="3140053"/>
            <a:ext cx="6004074" cy="363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对象 4"/>
          <p:cNvGraphicFramePr>
            <a:graphicFrameLocks noChangeAspect="1"/>
          </p:cNvGraphicFramePr>
          <p:nvPr>
            <p:extLst>
              <p:ext uri="{D42A27DB-BD31-4B8C-83A1-F6EECF244321}">
                <p14:modId xmlns:p14="http://schemas.microsoft.com/office/powerpoint/2010/main" val="174709197"/>
              </p:ext>
            </p:extLst>
          </p:nvPr>
        </p:nvGraphicFramePr>
        <p:xfrm>
          <a:off x="550556" y="3104857"/>
          <a:ext cx="4398963" cy="1141412"/>
        </p:xfrm>
        <a:graphic>
          <a:graphicData uri="http://schemas.openxmlformats.org/presentationml/2006/ole">
            <mc:AlternateContent xmlns:mc="http://schemas.openxmlformats.org/markup-compatibility/2006">
              <mc:Choice xmlns:v="urn:schemas-microsoft-com:vml" Requires="v">
                <p:oleObj spid="_x0000_s12472" name="Formula" r:id="rId4" imgW="2220120" imgH="578160" progId="Equation.Ribbit">
                  <p:embed/>
                </p:oleObj>
              </mc:Choice>
              <mc:Fallback>
                <p:oleObj name="Formula" r:id="rId4" imgW="2220120" imgH="578160" progId="Equation.Ribbit">
                  <p:embed/>
                  <p:pic>
                    <p:nvPicPr>
                      <p:cNvPr id="0" name=""/>
                      <p:cNvPicPr/>
                      <p:nvPr/>
                    </p:nvPicPr>
                    <p:blipFill>
                      <a:blip r:embed="rId5"/>
                      <a:stretch>
                        <a:fillRect/>
                      </a:stretch>
                    </p:blipFill>
                    <p:spPr>
                      <a:xfrm>
                        <a:off x="550556" y="3104857"/>
                        <a:ext cx="4398963" cy="1141412"/>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59188813"/>
              </p:ext>
            </p:extLst>
          </p:nvPr>
        </p:nvGraphicFramePr>
        <p:xfrm>
          <a:off x="550556" y="4439568"/>
          <a:ext cx="4418012" cy="1141412"/>
        </p:xfrm>
        <a:graphic>
          <a:graphicData uri="http://schemas.openxmlformats.org/presentationml/2006/ole">
            <mc:AlternateContent xmlns:mc="http://schemas.openxmlformats.org/markup-compatibility/2006">
              <mc:Choice xmlns:v="urn:schemas-microsoft-com:vml" Requires="v">
                <p:oleObj spid="_x0000_s12473" name="Formula" r:id="rId6" imgW="2230200" imgH="578160" progId="Equation.Ribbit">
                  <p:embed/>
                </p:oleObj>
              </mc:Choice>
              <mc:Fallback>
                <p:oleObj name="Formula" r:id="rId6" imgW="2230200" imgH="578160" progId="Equation.Ribbit">
                  <p:embed/>
                  <p:pic>
                    <p:nvPicPr>
                      <p:cNvPr id="0" name=""/>
                      <p:cNvPicPr>
                        <a:picLocks noChangeAspect="1" noChangeArrowheads="1"/>
                      </p:cNvPicPr>
                      <p:nvPr/>
                    </p:nvPicPr>
                    <p:blipFill>
                      <a:blip r:embed="rId7"/>
                      <a:srcRect/>
                      <a:stretch>
                        <a:fillRect/>
                      </a:stretch>
                    </p:blipFill>
                    <p:spPr bwMode="auto">
                      <a:xfrm>
                        <a:off x="550556" y="4439568"/>
                        <a:ext cx="44180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70502665"/>
              </p:ext>
            </p:extLst>
          </p:nvPr>
        </p:nvGraphicFramePr>
        <p:xfrm>
          <a:off x="1206987" y="6009593"/>
          <a:ext cx="1771650" cy="392113"/>
        </p:xfrm>
        <a:graphic>
          <a:graphicData uri="http://schemas.openxmlformats.org/presentationml/2006/ole">
            <mc:AlternateContent xmlns:mc="http://schemas.openxmlformats.org/markup-compatibility/2006">
              <mc:Choice xmlns:v="urn:schemas-microsoft-com:vml" Requires="v">
                <p:oleObj spid="_x0000_s12474" name="Formula" r:id="rId8" imgW="893160" imgH="198360" progId="Equation.Ribbit">
                  <p:embed/>
                </p:oleObj>
              </mc:Choice>
              <mc:Fallback>
                <p:oleObj name="Formula" r:id="rId8" imgW="893160" imgH="198360" progId="Equation.Ribbit">
                  <p:embed/>
                  <p:pic>
                    <p:nvPicPr>
                      <p:cNvPr id="0" name=""/>
                      <p:cNvPicPr/>
                      <p:nvPr/>
                    </p:nvPicPr>
                    <p:blipFill>
                      <a:blip r:embed="rId9"/>
                      <a:stretch>
                        <a:fillRect/>
                      </a:stretch>
                    </p:blipFill>
                    <p:spPr>
                      <a:xfrm>
                        <a:off x="1206987" y="6009593"/>
                        <a:ext cx="1771650" cy="392113"/>
                      </a:xfrm>
                      <a:prstGeom prst="rect">
                        <a:avLst/>
                      </a:prstGeom>
                    </p:spPr>
                  </p:pic>
                </p:oleObj>
              </mc:Fallback>
            </mc:AlternateContent>
          </a:graphicData>
        </a:graphic>
      </p:graphicFrame>
      <p:graphicFrame>
        <p:nvGraphicFramePr>
          <p:cNvPr id="9" name="对象 4"/>
          <p:cNvGraphicFramePr>
            <a:graphicFrameLocks noChangeAspect="1"/>
          </p:cNvGraphicFramePr>
          <p:nvPr>
            <p:extLst>
              <p:ext uri="{D42A27DB-BD31-4B8C-83A1-F6EECF244321}">
                <p14:modId xmlns:p14="http://schemas.microsoft.com/office/powerpoint/2010/main" val="982701262"/>
              </p:ext>
            </p:extLst>
          </p:nvPr>
        </p:nvGraphicFramePr>
        <p:xfrm>
          <a:off x="1608624" y="2312818"/>
          <a:ext cx="484188" cy="392112"/>
        </p:xfrm>
        <a:graphic>
          <a:graphicData uri="http://schemas.openxmlformats.org/presentationml/2006/ole">
            <mc:AlternateContent xmlns:mc="http://schemas.openxmlformats.org/markup-compatibility/2006">
              <mc:Choice xmlns:v="urn:schemas-microsoft-com:vml" Requires="v">
                <p:oleObj spid="_x0000_s12475" name="Formula" r:id="rId10" imgW="244080" imgH="198360" progId="Equation.Ribbit">
                  <p:embed/>
                </p:oleObj>
              </mc:Choice>
              <mc:Fallback>
                <p:oleObj name="Formula" r:id="rId10" imgW="244080" imgH="198360" progId="Equation.Ribbit">
                  <p:embed/>
                  <p:pic>
                    <p:nvPicPr>
                      <p:cNvPr id="0" name=""/>
                      <p:cNvPicPr/>
                      <p:nvPr/>
                    </p:nvPicPr>
                    <p:blipFill>
                      <a:blip r:embed="rId11"/>
                      <a:stretch>
                        <a:fillRect/>
                      </a:stretch>
                    </p:blipFill>
                    <p:spPr>
                      <a:xfrm>
                        <a:off x="1608624" y="2312818"/>
                        <a:ext cx="484188" cy="392112"/>
                      </a:xfrm>
                      <a:prstGeom prst="rect">
                        <a:avLst/>
                      </a:prstGeom>
                    </p:spPr>
                  </p:pic>
                </p:oleObj>
              </mc:Fallback>
            </mc:AlternateContent>
          </a:graphicData>
        </a:graphic>
      </p:graphicFrame>
      <p:graphicFrame>
        <p:nvGraphicFramePr>
          <p:cNvPr id="10" name="对象 4"/>
          <p:cNvGraphicFramePr>
            <a:graphicFrameLocks noChangeAspect="1"/>
          </p:cNvGraphicFramePr>
          <p:nvPr>
            <p:extLst>
              <p:ext uri="{D42A27DB-BD31-4B8C-83A1-F6EECF244321}">
                <p14:modId xmlns:p14="http://schemas.microsoft.com/office/powerpoint/2010/main" val="2992192790"/>
              </p:ext>
            </p:extLst>
          </p:nvPr>
        </p:nvGraphicFramePr>
        <p:xfrm>
          <a:off x="1608138" y="2697163"/>
          <a:ext cx="484187" cy="385762"/>
        </p:xfrm>
        <a:graphic>
          <a:graphicData uri="http://schemas.openxmlformats.org/presentationml/2006/ole">
            <mc:AlternateContent xmlns:mc="http://schemas.openxmlformats.org/markup-compatibility/2006">
              <mc:Choice xmlns:v="urn:schemas-microsoft-com:vml" Requires="v">
                <p:oleObj spid="_x0000_s12476" name="Formula" r:id="rId12" imgW="244080" imgH="195840" progId="Equation.Ribbit">
                  <p:embed/>
                </p:oleObj>
              </mc:Choice>
              <mc:Fallback>
                <p:oleObj name="Formula" r:id="rId12" imgW="244080" imgH="195840" progId="Equation.Ribbit">
                  <p:embed/>
                  <p:pic>
                    <p:nvPicPr>
                      <p:cNvPr id="0" name=""/>
                      <p:cNvPicPr/>
                      <p:nvPr/>
                    </p:nvPicPr>
                    <p:blipFill>
                      <a:blip r:embed="rId13"/>
                      <a:stretch>
                        <a:fillRect/>
                      </a:stretch>
                    </p:blipFill>
                    <p:spPr>
                      <a:xfrm>
                        <a:off x="1608138" y="2697163"/>
                        <a:ext cx="484187" cy="385762"/>
                      </a:xfrm>
                      <a:prstGeom prst="rect">
                        <a:avLst/>
                      </a:prstGeom>
                    </p:spPr>
                  </p:pic>
                </p:oleObj>
              </mc:Fallback>
            </mc:AlternateContent>
          </a:graphicData>
        </a:graphic>
      </p:graphicFrame>
    </p:spTree>
    <p:extLst>
      <p:ext uri="{BB962C8B-B14F-4D97-AF65-F5344CB8AC3E}">
        <p14:creationId xmlns:p14="http://schemas.microsoft.com/office/powerpoint/2010/main" val="10996922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Transfer motion </a:t>
            </a:r>
            <a:r>
              <a:rPr lang="en-US" altLang="zh-CN" dirty="0" smtClean="0"/>
              <a:t>vectors</a:t>
            </a:r>
            <a:endParaRPr lang="zh-CN" altLang="en-US" dirty="0"/>
          </a:p>
        </p:txBody>
      </p:sp>
      <p:sp>
        <p:nvSpPr>
          <p:cNvPr id="3" name="Content Placeholder 2"/>
          <p:cNvSpPr>
            <a:spLocks noGrp="1"/>
          </p:cNvSpPr>
          <p:nvPr>
            <p:ph idx="1"/>
          </p:nvPr>
        </p:nvSpPr>
        <p:spPr/>
        <p:txBody>
          <a:bodyPr/>
          <a:lstStyle/>
          <a:p>
            <a:r>
              <a:rPr lang="en-US" altLang="zh-CN" dirty="0"/>
              <a:t>Magnitude Adjustment</a:t>
            </a:r>
            <a:endParaRPr lang="zh-CN"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28" y="3647604"/>
            <a:ext cx="792251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对象 3"/>
          <p:cNvGraphicFramePr>
            <a:graphicFrameLocks noChangeAspect="1"/>
          </p:cNvGraphicFramePr>
          <p:nvPr>
            <p:extLst>
              <p:ext uri="{D42A27DB-BD31-4B8C-83A1-F6EECF244321}">
                <p14:modId xmlns:p14="http://schemas.microsoft.com/office/powerpoint/2010/main" val="2428267282"/>
              </p:ext>
            </p:extLst>
          </p:nvPr>
        </p:nvGraphicFramePr>
        <p:xfrm>
          <a:off x="1288098" y="2494955"/>
          <a:ext cx="7904162" cy="760413"/>
        </p:xfrm>
        <a:graphic>
          <a:graphicData uri="http://schemas.openxmlformats.org/presentationml/2006/ole">
            <mc:AlternateContent xmlns:mc="http://schemas.openxmlformats.org/markup-compatibility/2006">
              <mc:Choice xmlns:v="urn:schemas-microsoft-com:vml" Requires="v">
                <p:oleObj spid="_x0000_s13359" name="Formula" r:id="rId4" imgW="3988080" imgH="383760" progId="Equation.Ribbit">
                  <p:embed/>
                </p:oleObj>
              </mc:Choice>
              <mc:Fallback>
                <p:oleObj name="Formula" r:id="rId4" imgW="3988080" imgH="383760" progId="Equation.Ribbit">
                  <p:embed/>
                  <p:pic>
                    <p:nvPicPr>
                      <p:cNvPr id="0" name=""/>
                      <p:cNvPicPr/>
                      <p:nvPr/>
                    </p:nvPicPr>
                    <p:blipFill>
                      <a:blip r:embed="rId5"/>
                      <a:stretch>
                        <a:fillRect/>
                      </a:stretch>
                    </p:blipFill>
                    <p:spPr>
                      <a:xfrm>
                        <a:off x="1288098" y="2494955"/>
                        <a:ext cx="7904162" cy="760413"/>
                      </a:xfrm>
                      <a:prstGeom prst="rect">
                        <a:avLst/>
                      </a:prstGeom>
                    </p:spPr>
                  </p:pic>
                </p:oleObj>
              </mc:Fallback>
            </mc:AlternateContent>
          </a:graphicData>
        </a:graphic>
      </p:graphicFrame>
    </p:spTree>
    <p:extLst>
      <p:ext uri="{BB962C8B-B14F-4D97-AF65-F5344CB8AC3E}">
        <p14:creationId xmlns:p14="http://schemas.microsoft.com/office/powerpoint/2010/main" val="32391197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Expression Cloning</a:t>
            </a:r>
            <a:endParaRPr lang="zh-CN" altLang="en-US" dirty="0"/>
          </a:p>
        </p:txBody>
      </p:sp>
      <p:sp>
        <p:nvSpPr>
          <p:cNvPr id="6" name="内容占位符 2"/>
          <p:cNvSpPr txBox="1">
            <a:spLocks/>
          </p:cNvSpPr>
          <p:nvPr/>
        </p:nvSpPr>
        <p:spPr>
          <a:xfrm>
            <a:off x="716280" y="1634648"/>
            <a:ext cx="1091184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Assume the motion vector of      vertex on source model is      , the motion vector of   </a:t>
            </a:r>
            <a:r>
              <a:rPr lang="en-US" altLang="zh-CN" sz="2000" dirty="0" smtClean="0"/>
              <a:t>  </a:t>
            </a:r>
            <a:r>
              <a:rPr lang="en-US" altLang="zh-CN" dirty="0" smtClean="0"/>
              <a:t>vertex on deformed model is </a:t>
            </a:r>
          </a:p>
          <a:p>
            <a:pPr marL="0" indent="0">
              <a:buFont typeface="Arial" panose="020B0604020202020204" pitchFamily="34" charset="0"/>
              <a:buNone/>
            </a:pPr>
            <a:endParaRPr lang="en-US" altLang="zh-CN" dirty="0" smtClean="0"/>
          </a:p>
          <a:p>
            <a:endParaRPr lang="zh-CN" altLang="en-US" sz="2000" dirty="0"/>
          </a:p>
        </p:txBody>
      </p:sp>
      <p:graphicFrame>
        <p:nvGraphicFramePr>
          <p:cNvPr id="7" name="对象 3"/>
          <p:cNvGraphicFramePr>
            <a:graphicFrameLocks noChangeAspect="1"/>
          </p:cNvGraphicFramePr>
          <p:nvPr>
            <p:extLst>
              <p:ext uri="{D42A27DB-BD31-4B8C-83A1-F6EECF244321}">
                <p14:modId xmlns:p14="http://schemas.microsoft.com/office/powerpoint/2010/main" val="4159913"/>
              </p:ext>
            </p:extLst>
          </p:nvPr>
        </p:nvGraphicFramePr>
        <p:xfrm>
          <a:off x="5321234" y="1668946"/>
          <a:ext cx="393513" cy="409575"/>
        </p:xfrm>
        <a:graphic>
          <a:graphicData uri="http://schemas.openxmlformats.org/presentationml/2006/ole">
            <mc:AlternateContent xmlns:mc="http://schemas.openxmlformats.org/markup-compatibility/2006">
              <mc:Choice xmlns:v="urn:schemas-microsoft-com:vml" Requires="v">
                <p:oleObj spid="_x0000_s14615" name="Formula" r:id="rId3" imgW="157680" imgH="162720" progId="Equation.Ribbit">
                  <p:embed/>
                </p:oleObj>
              </mc:Choice>
              <mc:Fallback>
                <p:oleObj name="Formula" r:id="rId3" imgW="157680" imgH="162720" progId="Equation.Ribbit">
                  <p:embed/>
                  <p:pic>
                    <p:nvPicPr>
                      <p:cNvPr id="0" name=""/>
                      <p:cNvPicPr/>
                      <p:nvPr/>
                    </p:nvPicPr>
                    <p:blipFill>
                      <a:blip r:embed="rId4"/>
                      <a:stretch>
                        <a:fillRect/>
                      </a:stretch>
                    </p:blipFill>
                    <p:spPr>
                      <a:xfrm>
                        <a:off x="5321234" y="1668946"/>
                        <a:ext cx="393513" cy="409575"/>
                      </a:xfrm>
                      <a:prstGeom prst="rect">
                        <a:avLst/>
                      </a:prstGeom>
                    </p:spPr>
                  </p:pic>
                </p:oleObj>
              </mc:Fallback>
            </mc:AlternateContent>
          </a:graphicData>
        </a:graphic>
      </p:graphicFrame>
      <p:graphicFrame>
        <p:nvGraphicFramePr>
          <p:cNvPr id="8" name="对象 4"/>
          <p:cNvGraphicFramePr>
            <a:graphicFrameLocks noChangeAspect="1"/>
          </p:cNvGraphicFramePr>
          <p:nvPr>
            <p:extLst>
              <p:ext uri="{D42A27DB-BD31-4B8C-83A1-F6EECF244321}">
                <p14:modId xmlns:p14="http://schemas.microsoft.com/office/powerpoint/2010/main" val="3490652384"/>
              </p:ext>
            </p:extLst>
          </p:nvPr>
        </p:nvGraphicFramePr>
        <p:xfrm>
          <a:off x="9447530" y="1712755"/>
          <a:ext cx="400050" cy="333375"/>
        </p:xfrm>
        <a:graphic>
          <a:graphicData uri="http://schemas.openxmlformats.org/presentationml/2006/ole">
            <mc:AlternateContent xmlns:mc="http://schemas.openxmlformats.org/markup-compatibility/2006">
              <mc:Choice xmlns:v="urn:schemas-microsoft-com:vml" Requires="v">
                <p:oleObj spid="_x0000_s14616" name="Formula" r:id="rId5" imgW="200880" imgH="167760" progId="Equation.Ribbit">
                  <p:embed/>
                </p:oleObj>
              </mc:Choice>
              <mc:Fallback>
                <p:oleObj name="Formula" r:id="rId5" imgW="200880" imgH="167760" progId="Equation.Ribbit">
                  <p:embed/>
                  <p:pic>
                    <p:nvPicPr>
                      <p:cNvPr id="0" name=""/>
                      <p:cNvPicPr/>
                      <p:nvPr/>
                    </p:nvPicPr>
                    <p:blipFill>
                      <a:blip r:embed="rId6"/>
                      <a:stretch>
                        <a:fillRect/>
                      </a:stretch>
                    </p:blipFill>
                    <p:spPr>
                      <a:xfrm>
                        <a:off x="9447530" y="1712755"/>
                        <a:ext cx="400050" cy="333375"/>
                      </a:xfrm>
                      <a:prstGeom prst="rect">
                        <a:avLst/>
                      </a:prstGeom>
                    </p:spPr>
                  </p:pic>
                </p:oleObj>
              </mc:Fallback>
            </mc:AlternateContent>
          </a:graphicData>
        </a:graphic>
      </p:graphicFrame>
      <p:graphicFrame>
        <p:nvGraphicFramePr>
          <p:cNvPr id="9" name="对象 5"/>
          <p:cNvGraphicFramePr>
            <a:graphicFrameLocks noChangeAspect="1"/>
          </p:cNvGraphicFramePr>
          <p:nvPr>
            <p:extLst>
              <p:ext uri="{D42A27DB-BD31-4B8C-83A1-F6EECF244321}">
                <p14:modId xmlns:p14="http://schemas.microsoft.com/office/powerpoint/2010/main" val="1475369306"/>
              </p:ext>
            </p:extLst>
          </p:nvPr>
        </p:nvGraphicFramePr>
        <p:xfrm>
          <a:off x="8010398" y="2034225"/>
          <a:ext cx="400050" cy="409575"/>
        </p:xfrm>
        <a:graphic>
          <a:graphicData uri="http://schemas.openxmlformats.org/presentationml/2006/ole">
            <mc:AlternateContent xmlns:mc="http://schemas.openxmlformats.org/markup-compatibility/2006">
              <mc:Choice xmlns:v="urn:schemas-microsoft-com:vml" Requires="v">
                <p:oleObj spid="_x0000_s14617" name="Formula" r:id="rId7" imgW="200880" imgH="205920" progId="Equation.Ribbit">
                  <p:embed/>
                </p:oleObj>
              </mc:Choice>
              <mc:Fallback>
                <p:oleObj name="Formula" r:id="rId7" imgW="200880" imgH="205920" progId="Equation.Ribbit">
                  <p:embed/>
                  <p:pic>
                    <p:nvPicPr>
                      <p:cNvPr id="0" name=""/>
                      <p:cNvPicPr>
                        <a:picLocks noChangeAspect="1" noChangeArrowheads="1"/>
                      </p:cNvPicPr>
                      <p:nvPr/>
                    </p:nvPicPr>
                    <p:blipFill>
                      <a:blip r:embed="rId8"/>
                      <a:srcRect/>
                      <a:stretch>
                        <a:fillRect/>
                      </a:stretch>
                    </p:blipFill>
                    <p:spPr bwMode="auto">
                      <a:xfrm>
                        <a:off x="8010398" y="2034225"/>
                        <a:ext cx="400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6"/>
          <p:cNvGraphicFramePr>
            <a:graphicFrameLocks noChangeAspect="1"/>
          </p:cNvGraphicFramePr>
          <p:nvPr>
            <p:extLst>
              <p:ext uri="{D42A27DB-BD31-4B8C-83A1-F6EECF244321}">
                <p14:modId xmlns:p14="http://schemas.microsoft.com/office/powerpoint/2010/main" val="4029164965"/>
              </p:ext>
            </p:extLst>
          </p:nvPr>
        </p:nvGraphicFramePr>
        <p:xfrm>
          <a:off x="2394677" y="2925920"/>
          <a:ext cx="5853113" cy="415925"/>
        </p:xfrm>
        <a:graphic>
          <a:graphicData uri="http://schemas.openxmlformats.org/presentationml/2006/ole">
            <mc:AlternateContent xmlns:mc="http://schemas.openxmlformats.org/markup-compatibility/2006">
              <mc:Choice xmlns:v="urn:schemas-microsoft-com:vml" Requires="v">
                <p:oleObj spid="_x0000_s14618" name="Formula" r:id="rId9" imgW="2953080" imgH="209880" progId="Equation.Ribbit">
                  <p:embed/>
                </p:oleObj>
              </mc:Choice>
              <mc:Fallback>
                <p:oleObj name="Formula" r:id="rId9" imgW="2953080" imgH="209880" progId="Equation.Ribbit">
                  <p:embed/>
                  <p:pic>
                    <p:nvPicPr>
                      <p:cNvPr id="0" name=""/>
                      <p:cNvPicPr/>
                      <p:nvPr/>
                    </p:nvPicPr>
                    <p:blipFill>
                      <a:blip r:embed="rId10"/>
                      <a:stretch>
                        <a:fillRect/>
                      </a:stretch>
                    </p:blipFill>
                    <p:spPr>
                      <a:xfrm>
                        <a:off x="2394677" y="2925920"/>
                        <a:ext cx="5853113" cy="415925"/>
                      </a:xfrm>
                      <a:prstGeom prst="rect">
                        <a:avLst/>
                      </a:prstGeom>
                    </p:spPr>
                  </p:pic>
                </p:oleObj>
              </mc:Fallback>
            </mc:AlternateContent>
          </a:graphicData>
        </a:graphic>
      </p:graphicFrame>
      <p:graphicFrame>
        <p:nvGraphicFramePr>
          <p:cNvPr id="11" name="对象 7"/>
          <p:cNvGraphicFramePr>
            <a:graphicFrameLocks noChangeAspect="1"/>
          </p:cNvGraphicFramePr>
          <p:nvPr>
            <p:extLst>
              <p:ext uri="{D42A27DB-BD31-4B8C-83A1-F6EECF244321}">
                <p14:modId xmlns:p14="http://schemas.microsoft.com/office/powerpoint/2010/main" val="3269405721"/>
              </p:ext>
            </p:extLst>
          </p:nvPr>
        </p:nvGraphicFramePr>
        <p:xfrm>
          <a:off x="3464494" y="2061370"/>
          <a:ext cx="393700" cy="409575"/>
        </p:xfrm>
        <a:graphic>
          <a:graphicData uri="http://schemas.openxmlformats.org/presentationml/2006/ole">
            <mc:AlternateContent xmlns:mc="http://schemas.openxmlformats.org/markup-compatibility/2006">
              <mc:Choice xmlns:v="urn:schemas-microsoft-com:vml" Requires="v">
                <p:oleObj spid="_x0000_s14619" name="Formula" r:id="rId11" imgW="157680" imgH="162720" progId="Equation.Ribbit">
                  <p:embed/>
                </p:oleObj>
              </mc:Choice>
              <mc:Fallback>
                <p:oleObj name="Formula" r:id="rId11" imgW="157680" imgH="162720" progId="Equation.Ribbit">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4494" y="2061370"/>
                        <a:ext cx="3937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8"/>
          <p:cNvGraphicFramePr>
            <a:graphicFrameLocks noChangeAspect="1"/>
          </p:cNvGraphicFramePr>
          <p:nvPr>
            <p:extLst>
              <p:ext uri="{D42A27DB-BD31-4B8C-83A1-F6EECF244321}">
                <p14:modId xmlns:p14="http://schemas.microsoft.com/office/powerpoint/2010/main" val="249160883"/>
              </p:ext>
            </p:extLst>
          </p:nvPr>
        </p:nvGraphicFramePr>
        <p:xfrm>
          <a:off x="3280502" y="3719670"/>
          <a:ext cx="3517900" cy="412750"/>
        </p:xfrm>
        <a:graphic>
          <a:graphicData uri="http://schemas.openxmlformats.org/presentationml/2006/ole">
            <mc:AlternateContent xmlns:mc="http://schemas.openxmlformats.org/markup-compatibility/2006">
              <mc:Choice xmlns:v="urn:schemas-microsoft-com:vml" Requires="v">
                <p:oleObj spid="_x0000_s14620" name="Formula" r:id="rId13" imgW="1774440" imgH="208440" progId="Equation.Ribbit">
                  <p:embed/>
                </p:oleObj>
              </mc:Choice>
              <mc:Fallback>
                <p:oleObj name="Formula" r:id="rId13" imgW="1774440" imgH="208440" progId="Equation.Ribbit">
                  <p:embed/>
                  <p:pic>
                    <p:nvPicPr>
                      <p:cNvPr id="0" name=""/>
                      <p:cNvPicPr>
                        <a:picLocks noChangeAspect="1" noChangeArrowheads="1"/>
                      </p:cNvPicPr>
                      <p:nvPr/>
                    </p:nvPicPr>
                    <p:blipFill>
                      <a:blip r:embed="rId14"/>
                      <a:srcRect/>
                      <a:stretch>
                        <a:fillRect/>
                      </a:stretch>
                    </p:blipFill>
                    <p:spPr bwMode="auto">
                      <a:xfrm>
                        <a:off x="3280502" y="3719670"/>
                        <a:ext cx="35179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710007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Pros and Cons</a:t>
            </a:r>
            <a:endParaRPr lang="zh-CN" altLang="en-US" dirty="0"/>
          </a:p>
        </p:txBody>
      </p:sp>
      <p:sp>
        <p:nvSpPr>
          <p:cNvPr id="3" name="Content Placeholder 2"/>
          <p:cNvSpPr>
            <a:spLocks noGrp="1"/>
          </p:cNvSpPr>
          <p:nvPr>
            <p:ph idx="1"/>
          </p:nvPr>
        </p:nvSpPr>
        <p:spPr/>
        <p:txBody>
          <a:bodyPr/>
          <a:lstStyle/>
          <a:p>
            <a:r>
              <a:rPr lang="en-US" altLang="zh-CN" dirty="0" smtClean="0"/>
              <a:t>This method is intuitive and easy to implement.</a:t>
            </a:r>
          </a:p>
          <a:p>
            <a:r>
              <a:rPr lang="en-US" altLang="zh-CN" dirty="0" smtClean="0"/>
              <a:t>But the method is not graceful in formulation.</a:t>
            </a:r>
          </a:p>
          <a:p>
            <a:endParaRPr lang="zh-CN" altLang="en-US" dirty="0"/>
          </a:p>
        </p:txBody>
      </p:sp>
    </p:spTree>
    <p:extLst>
      <p:ext uri="{BB962C8B-B14F-4D97-AF65-F5344CB8AC3E}">
        <p14:creationId xmlns:p14="http://schemas.microsoft.com/office/powerpoint/2010/main" val="21903297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8434754" y="4161691"/>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3984265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Deformation Transfer</a:t>
            </a:r>
            <a:endParaRPr lang="zh-CN" altLang="en-US" dirty="0"/>
          </a:p>
        </p:txBody>
      </p:sp>
      <p:sp>
        <p:nvSpPr>
          <p:cNvPr id="11" name="Content Placeholder 10"/>
          <p:cNvSpPr>
            <a:spLocks noGrp="1"/>
          </p:cNvSpPr>
          <p:nvPr>
            <p:ph idx="1"/>
          </p:nvPr>
        </p:nvSpPr>
        <p:spPr/>
        <p:txBody>
          <a:bodyPr/>
          <a:lstStyle/>
          <a:p>
            <a:r>
              <a:rPr lang="en-US" altLang="zh-CN" dirty="0"/>
              <a:t>Transfer transformations from source polygons to target </a:t>
            </a:r>
            <a:r>
              <a:rPr lang="en-US" altLang="zh-CN" dirty="0" smtClean="0"/>
              <a:t>polygons [9]</a:t>
            </a:r>
            <a:endParaRPr lang="en-US" altLang="zh-CN" dirty="0"/>
          </a:p>
          <a:p>
            <a:endParaRPr lang="zh-CN" alt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4" y="2980098"/>
            <a:ext cx="10799366" cy="305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6544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Deformation Gradient</a:t>
            </a:r>
            <a:endParaRPr lang="zh-CN" altLang="en-US" dirty="0"/>
          </a:p>
        </p:txBody>
      </p:sp>
      <p:sp>
        <p:nvSpPr>
          <p:cNvPr id="4" name="等腰三角形 3"/>
          <p:cNvSpPr/>
          <p:nvPr/>
        </p:nvSpPr>
        <p:spPr>
          <a:xfrm>
            <a:off x="1207891" y="3410704"/>
            <a:ext cx="1153074" cy="11332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4028828" y="2890614"/>
            <a:ext cx="1153074" cy="1796274"/>
          </a:xfrm>
          <a:prstGeom prst="triangle">
            <a:avLst>
              <a:gd name="adj" fmla="val 20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828962" y="3817808"/>
            <a:ext cx="576537" cy="457905"/>
          </a:xfrm>
          <a:prstGeom prst="rightArrow">
            <a:avLst>
              <a:gd name="adj1" fmla="val 9563"/>
              <a:gd name="adj2" fmla="val 59514"/>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1248063" y="4847967"/>
            <a:ext cx="1192886" cy="1095420"/>
          </a:xfrm>
          <a:prstGeom prst="triangle">
            <a:avLst>
              <a:gd name="adj" fmla="val 7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3039248" y="5090546"/>
            <a:ext cx="576537" cy="457905"/>
          </a:xfrm>
          <a:prstGeom prst="rightArrow">
            <a:avLst>
              <a:gd name="adj1" fmla="val 9563"/>
              <a:gd name="adj2" fmla="val 59514"/>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531703" y="3265531"/>
            <a:ext cx="1285939" cy="523220"/>
          </a:xfrm>
          <a:prstGeom prst="rect">
            <a:avLst/>
          </a:prstGeom>
          <a:noFill/>
        </p:spPr>
        <p:txBody>
          <a:bodyPr wrap="square" rtlCol="0">
            <a:spAutoFit/>
          </a:bodyPr>
          <a:lstStyle/>
          <a:p>
            <a:r>
              <a:rPr lang="en-US" altLang="zh-CN" sz="2800" dirty="0" smtClean="0">
                <a:solidFill>
                  <a:srgbClr val="00B050"/>
                </a:solidFill>
              </a:rPr>
              <a:t>Q + d</a:t>
            </a:r>
            <a:endParaRPr lang="zh-CN" altLang="en-US" sz="3200" dirty="0">
              <a:solidFill>
                <a:srgbClr val="00B050"/>
              </a:solidFill>
            </a:endParaRPr>
          </a:p>
        </p:txBody>
      </p:sp>
      <p:cxnSp>
        <p:nvCxnSpPr>
          <p:cNvPr id="23" name="直接连接符 4"/>
          <p:cNvCxnSpPr/>
          <p:nvPr/>
        </p:nvCxnSpPr>
        <p:spPr>
          <a:xfrm>
            <a:off x="7861126" y="3003977"/>
            <a:ext cx="566464" cy="977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5"/>
          <p:cNvCxnSpPr/>
          <p:nvPr/>
        </p:nvCxnSpPr>
        <p:spPr>
          <a:xfrm flipH="1">
            <a:off x="8427590" y="3414485"/>
            <a:ext cx="564020" cy="566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椭圆 7"/>
          <p:cNvSpPr/>
          <p:nvPr/>
        </p:nvSpPr>
        <p:spPr>
          <a:xfrm>
            <a:off x="8979244" y="3391625"/>
            <a:ext cx="593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8"/>
          <p:cNvCxnSpPr/>
          <p:nvPr/>
        </p:nvCxnSpPr>
        <p:spPr>
          <a:xfrm flipH="1" flipV="1">
            <a:off x="7861126" y="3004629"/>
            <a:ext cx="1130485" cy="409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椭圆 16"/>
          <p:cNvSpPr/>
          <p:nvPr/>
        </p:nvSpPr>
        <p:spPr>
          <a:xfrm>
            <a:off x="7861126" y="3004629"/>
            <a:ext cx="593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17"/>
          <p:cNvSpPr/>
          <p:nvPr/>
        </p:nvSpPr>
        <p:spPr>
          <a:xfrm>
            <a:off x="8368284" y="3935694"/>
            <a:ext cx="593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19"/>
          <p:cNvCxnSpPr/>
          <p:nvPr/>
        </p:nvCxnSpPr>
        <p:spPr>
          <a:xfrm flipV="1">
            <a:off x="8397937" y="2432370"/>
            <a:ext cx="505806" cy="982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椭圆 20"/>
          <p:cNvSpPr/>
          <p:nvPr/>
        </p:nvSpPr>
        <p:spPr>
          <a:xfrm>
            <a:off x="8874090" y="2386651"/>
            <a:ext cx="593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8903743" y="2063038"/>
            <a:ext cx="432048" cy="369332"/>
          </a:xfrm>
          <a:prstGeom prst="rect">
            <a:avLst/>
          </a:prstGeom>
          <a:noFill/>
        </p:spPr>
        <p:txBody>
          <a:bodyPr wrap="square" rtlCol="0">
            <a:spAutoFit/>
          </a:bodyPr>
          <a:lstStyle/>
          <a:p>
            <a:r>
              <a:rPr lang="en-US" altLang="zh-CN" dirty="0" smtClean="0"/>
              <a:t>v</a:t>
            </a:r>
            <a:r>
              <a:rPr lang="en-US" altLang="zh-CN" sz="1100" dirty="0"/>
              <a:t>4</a:t>
            </a:r>
            <a:endParaRPr lang="zh-CN" altLang="en-US" sz="1100" dirty="0"/>
          </a:p>
        </p:txBody>
      </p:sp>
      <p:sp>
        <p:nvSpPr>
          <p:cNvPr id="32" name="TextBox 31"/>
          <p:cNvSpPr txBox="1"/>
          <p:nvPr/>
        </p:nvSpPr>
        <p:spPr>
          <a:xfrm>
            <a:off x="7488384" y="2809780"/>
            <a:ext cx="432048" cy="369332"/>
          </a:xfrm>
          <a:prstGeom prst="rect">
            <a:avLst/>
          </a:prstGeom>
          <a:noFill/>
        </p:spPr>
        <p:txBody>
          <a:bodyPr wrap="square" rtlCol="0">
            <a:spAutoFit/>
          </a:bodyPr>
          <a:lstStyle/>
          <a:p>
            <a:r>
              <a:rPr lang="en-US" altLang="zh-CN" dirty="0" smtClean="0"/>
              <a:t>v</a:t>
            </a:r>
            <a:r>
              <a:rPr lang="en-US" altLang="zh-CN" sz="1100" dirty="0"/>
              <a:t>3</a:t>
            </a:r>
            <a:endParaRPr lang="zh-CN" altLang="en-US" sz="1100" dirty="0"/>
          </a:p>
        </p:txBody>
      </p:sp>
      <p:sp>
        <p:nvSpPr>
          <p:cNvPr id="33" name="TextBox 32"/>
          <p:cNvSpPr txBox="1"/>
          <p:nvPr/>
        </p:nvSpPr>
        <p:spPr>
          <a:xfrm>
            <a:off x="8400552" y="3957676"/>
            <a:ext cx="432048" cy="369332"/>
          </a:xfrm>
          <a:prstGeom prst="rect">
            <a:avLst/>
          </a:prstGeom>
          <a:noFill/>
        </p:spPr>
        <p:txBody>
          <a:bodyPr wrap="square" rtlCol="0">
            <a:spAutoFit/>
          </a:bodyPr>
          <a:lstStyle/>
          <a:p>
            <a:r>
              <a:rPr lang="en-US" altLang="zh-CN" dirty="0" smtClean="0"/>
              <a:t>v</a:t>
            </a:r>
            <a:r>
              <a:rPr lang="en-US" altLang="zh-CN" sz="1100" dirty="0"/>
              <a:t>2</a:t>
            </a:r>
            <a:endParaRPr lang="zh-CN" altLang="en-US" sz="1100" dirty="0"/>
          </a:p>
        </p:txBody>
      </p:sp>
      <p:sp>
        <p:nvSpPr>
          <p:cNvPr id="38" name="TextBox 37"/>
          <p:cNvSpPr txBox="1"/>
          <p:nvPr/>
        </p:nvSpPr>
        <p:spPr>
          <a:xfrm>
            <a:off x="9119767" y="3218387"/>
            <a:ext cx="432048" cy="369332"/>
          </a:xfrm>
          <a:prstGeom prst="rect">
            <a:avLst/>
          </a:prstGeom>
          <a:noFill/>
        </p:spPr>
        <p:txBody>
          <a:bodyPr wrap="square" rtlCol="0">
            <a:spAutoFit/>
          </a:bodyPr>
          <a:lstStyle/>
          <a:p>
            <a:r>
              <a:rPr lang="en-US" altLang="zh-CN" dirty="0" smtClean="0"/>
              <a:t>v</a:t>
            </a:r>
            <a:r>
              <a:rPr lang="en-US" altLang="zh-CN" sz="1100" dirty="0" smtClean="0"/>
              <a:t>1</a:t>
            </a:r>
            <a:endParaRPr lang="zh-CN" altLang="en-US" sz="1100" dirty="0"/>
          </a:p>
        </p:txBody>
      </p:sp>
      <p:graphicFrame>
        <p:nvGraphicFramePr>
          <p:cNvPr id="39" name="对象 3"/>
          <p:cNvGraphicFramePr>
            <a:graphicFrameLocks noChangeAspect="1"/>
          </p:cNvGraphicFramePr>
          <p:nvPr>
            <p:extLst>
              <p:ext uri="{D42A27DB-BD31-4B8C-83A1-F6EECF244321}">
                <p14:modId xmlns:p14="http://schemas.microsoft.com/office/powerpoint/2010/main" val="620285031"/>
              </p:ext>
            </p:extLst>
          </p:nvPr>
        </p:nvGraphicFramePr>
        <p:xfrm>
          <a:off x="6849766" y="4358649"/>
          <a:ext cx="4972050" cy="817562"/>
        </p:xfrm>
        <a:graphic>
          <a:graphicData uri="http://schemas.openxmlformats.org/presentationml/2006/ole">
            <mc:AlternateContent xmlns:mc="http://schemas.openxmlformats.org/markup-compatibility/2006">
              <mc:Choice xmlns:v="urn:schemas-microsoft-com:vml" Requires="v">
                <p:oleObj spid="_x0000_s15595" name="Formula" r:id="rId3" imgW="2099520" imgH="345600" progId="Equation.Ribbit">
                  <p:embed/>
                </p:oleObj>
              </mc:Choice>
              <mc:Fallback>
                <p:oleObj name="Formula" r:id="rId3" imgW="2099520" imgH="345600" progId="Equation.Ribbit">
                  <p:embed/>
                  <p:pic>
                    <p:nvPicPr>
                      <p:cNvPr id="0" name=""/>
                      <p:cNvPicPr/>
                      <p:nvPr/>
                    </p:nvPicPr>
                    <p:blipFill>
                      <a:blip r:embed="rId4"/>
                      <a:stretch>
                        <a:fillRect/>
                      </a:stretch>
                    </p:blipFill>
                    <p:spPr>
                      <a:xfrm>
                        <a:off x="6849766" y="4358649"/>
                        <a:ext cx="4972050" cy="817562"/>
                      </a:xfrm>
                      <a:prstGeom prst="rect">
                        <a:avLst/>
                      </a:prstGeom>
                    </p:spPr>
                  </p:pic>
                </p:oleObj>
              </mc:Fallback>
            </mc:AlternateContent>
          </a:graphicData>
        </a:graphic>
      </p:graphicFrame>
      <p:graphicFrame>
        <p:nvGraphicFramePr>
          <p:cNvPr id="40" name="对象 31"/>
          <p:cNvGraphicFramePr>
            <a:graphicFrameLocks noChangeAspect="1"/>
          </p:cNvGraphicFramePr>
          <p:nvPr>
            <p:extLst>
              <p:ext uri="{D42A27DB-BD31-4B8C-83A1-F6EECF244321}">
                <p14:modId xmlns:p14="http://schemas.microsoft.com/office/powerpoint/2010/main" val="4131712268"/>
              </p:ext>
            </p:extLst>
          </p:nvPr>
        </p:nvGraphicFramePr>
        <p:xfrm>
          <a:off x="7163206" y="5196172"/>
          <a:ext cx="4368800" cy="376238"/>
        </p:xfrm>
        <a:graphic>
          <a:graphicData uri="http://schemas.openxmlformats.org/presentationml/2006/ole">
            <mc:AlternateContent xmlns:mc="http://schemas.openxmlformats.org/markup-compatibility/2006">
              <mc:Choice xmlns:v="urn:schemas-microsoft-com:vml" Requires="v">
                <p:oleObj spid="_x0000_s15596" name="Formula" r:id="rId5" imgW="1846800" imgH="158760" progId="Equation.Ribbit">
                  <p:embed/>
                </p:oleObj>
              </mc:Choice>
              <mc:Fallback>
                <p:oleObj name="Formula" r:id="rId5" imgW="1846800" imgH="158760" progId="Equation.Ribbit">
                  <p:embed/>
                  <p:pic>
                    <p:nvPicPr>
                      <p:cNvPr id="0" name=""/>
                      <p:cNvPicPr>
                        <a:picLocks noChangeAspect="1" noChangeArrowheads="1"/>
                      </p:cNvPicPr>
                      <p:nvPr/>
                    </p:nvPicPr>
                    <p:blipFill>
                      <a:blip r:embed="rId6"/>
                      <a:srcRect/>
                      <a:stretch>
                        <a:fillRect/>
                      </a:stretch>
                    </p:blipFill>
                    <p:spPr bwMode="auto">
                      <a:xfrm>
                        <a:off x="7163206" y="5196172"/>
                        <a:ext cx="4368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对象 32"/>
          <p:cNvGraphicFramePr>
            <a:graphicFrameLocks noChangeAspect="1"/>
          </p:cNvGraphicFramePr>
          <p:nvPr>
            <p:extLst>
              <p:ext uri="{D42A27DB-BD31-4B8C-83A1-F6EECF244321}">
                <p14:modId xmlns:p14="http://schemas.microsoft.com/office/powerpoint/2010/main" val="2664666996"/>
              </p:ext>
            </p:extLst>
          </p:nvPr>
        </p:nvGraphicFramePr>
        <p:xfrm>
          <a:off x="7592840" y="5649841"/>
          <a:ext cx="3917950" cy="447675"/>
        </p:xfrm>
        <a:graphic>
          <a:graphicData uri="http://schemas.openxmlformats.org/presentationml/2006/ole">
            <mc:AlternateContent xmlns:mc="http://schemas.openxmlformats.org/markup-compatibility/2006">
              <mc:Choice xmlns:v="urn:schemas-microsoft-com:vml" Requires="v">
                <p:oleObj spid="_x0000_s15597" name="Formula" r:id="rId7" imgW="1656360" imgH="189360" progId="Equation.Ribbit">
                  <p:embed/>
                </p:oleObj>
              </mc:Choice>
              <mc:Fallback>
                <p:oleObj name="Formula" r:id="rId7" imgW="1656360" imgH="189360" progId="Equation.Ribbit">
                  <p:embed/>
                  <p:pic>
                    <p:nvPicPr>
                      <p:cNvPr id="0" name=""/>
                      <p:cNvPicPr>
                        <a:picLocks noChangeAspect="1" noChangeArrowheads="1"/>
                      </p:cNvPicPr>
                      <p:nvPr/>
                    </p:nvPicPr>
                    <p:blipFill>
                      <a:blip r:embed="rId8"/>
                      <a:srcRect/>
                      <a:stretch>
                        <a:fillRect/>
                      </a:stretch>
                    </p:blipFill>
                    <p:spPr bwMode="auto">
                      <a:xfrm>
                        <a:off x="7592840" y="5649841"/>
                        <a:ext cx="39179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对象 33"/>
          <p:cNvGraphicFramePr>
            <a:graphicFrameLocks noChangeAspect="1"/>
          </p:cNvGraphicFramePr>
          <p:nvPr>
            <p:extLst>
              <p:ext uri="{D42A27DB-BD31-4B8C-83A1-F6EECF244321}">
                <p14:modId xmlns:p14="http://schemas.microsoft.com/office/powerpoint/2010/main" val="4268936006"/>
              </p:ext>
            </p:extLst>
          </p:nvPr>
        </p:nvGraphicFramePr>
        <p:xfrm>
          <a:off x="7664029" y="6234555"/>
          <a:ext cx="2911475" cy="447675"/>
        </p:xfrm>
        <a:graphic>
          <a:graphicData uri="http://schemas.openxmlformats.org/presentationml/2006/ole">
            <mc:AlternateContent xmlns:mc="http://schemas.openxmlformats.org/markup-compatibility/2006">
              <mc:Choice xmlns:v="urn:schemas-microsoft-com:vml" Requires="v">
                <p:oleObj spid="_x0000_s15598" name="Formula" r:id="rId9" imgW="1230840" imgH="189360" progId="Equation.Ribbit">
                  <p:embed/>
                </p:oleObj>
              </mc:Choice>
              <mc:Fallback>
                <p:oleObj name="Formula" r:id="rId9" imgW="1230840" imgH="189360" progId="Equation.Ribbit">
                  <p:embed/>
                  <p:pic>
                    <p:nvPicPr>
                      <p:cNvPr id="0" name=""/>
                      <p:cNvPicPr>
                        <a:picLocks noChangeAspect="1" noChangeArrowheads="1"/>
                      </p:cNvPicPr>
                      <p:nvPr/>
                    </p:nvPicPr>
                    <p:blipFill>
                      <a:blip r:embed="rId10"/>
                      <a:srcRect/>
                      <a:stretch>
                        <a:fillRect/>
                      </a:stretch>
                    </p:blipFill>
                    <p:spPr bwMode="auto">
                      <a:xfrm>
                        <a:off x="7664029" y="6234555"/>
                        <a:ext cx="2911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838199" y="1690688"/>
            <a:ext cx="7246257" cy="369332"/>
          </a:xfrm>
          <a:prstGeom prst="rect">
            <a:avLst/>
          </a:prstGeom>
          <a:noFill/>
        </p:spPr>
        <p:txBody>
          <a:bodyPr wrap="square" rtlCol="0">
            <a:spAutoFit/>
          </a:bodyPr>
          <a:lstStyle/>
          <a:p>
            <a:r>
              <a:rPr lang="en-US" altLang="zh-CN" dirty="0" smtClean="0"/>
              <a:t>       is vertex of original triangle and       is vertex </a:t>
            </a:r>
            <a:r>
              <a:rPr lang="en-US" altLang="zh-CN" dirty="0"/>
              <a:t>of</a:t>
            </a:r>
            <a:r>
              <a:rPr lang="en-US" altLang="zh-CN" dirty="0" smtClean="0"/>
              <a:t>  deformed triangle</a:t>
            </a:r>
            <a:endParaRPr lang="zh-CN" altLang="en-US" dirty="0"/>
          </a:p>
        </p:txBody>
      </p:sp>
      <p:graphicFrame>
        <p:nvGraphicFramePr>
          <p:cNvPr id="34" name="对象 5"/>
          <p:cNvGraphicFramePr>
            <a:graphicFrameLocks noChangeAspect="1"/>
          </p:cNvGraphicFramePr>
          <p:nvPr>
            <p:extLst>
              <p:ext uri="{D42A27DB-BD31-4B8C-83A1-F6EECF244321}">
                <p14:modId xmlns:p14="http://schemas.microsoft.com/office/powerpoint/2010/main" val="1332981026"/>
              </p:ext>
            </p:extLst>
          </p:nvPr>
        </p:nvGraphicFramePr>
        <p:xfrm>
          <a:off x="904875" y="1725613"/>
          <a:ext cx="265113" cy="261937"/>
        </p:xfrm>
        <a:graphic>
          <a:graphicData uri="http://schemas.openxmlformats.org/presentationml/2006/ole">
            <mc:AlternateContent xmlns:mc="http://schemas.openxmlformats.org/markup-compatibility/2006">
              <mc:Choice xmlns:v="urn:schemas-microsoft-com:vml" Requires="v">
                <p:oleObj spid="_x0000_s15599" name="Formula" r:id="rId11" imgW="133560" imgH="131040" progId="Equation.Ribbit">
                  <p:embed/>
                </p:oleObj>
              </mc:Choice>
              <mc:Fallback>
                <p:oleObj name="Formula" r:id="rId11" imgW="133560" imgH="131040" progId="Equation.Ribbit">
                  <p:embed/>
                  <p:pic>
                    <p:nvPicPr>
                      <p:cNvPr id="0" name=""/>
                      <p:cNvPicPr>
                        <a:picLocks noChangeAspect="1" noChangeArrowheads="1"/>
                      </p:cNvPicPr>
                      <p:nvPr/>
                    </p:nvPicPr>
                    <p:blipFill>
                      <a:blip r:embed="rId12"/>
                      <a:srcRect/>
                      <a:stretch>
                        <a:fillRect/>
                      </a:stretch>
                    </p:blipFill>
                    <p:spPr bwMode="auto">
                      <a:xfrm>
                        <a:off x="904875" y="1725613"/>
                        <a:ext cx="2651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对象 5"/>
          <p:cNvGraphicFramePr>
            <a:graphicFrameLocks noChangeAspect="1"/>
          </p:cNvGraphicFramePr>
          <p:nvPr>
            <p:extLst>
              <p:ext uri="{D42A27DB-BD31-4B8C-83A1-F6EECF244321}">
                <p14:modId xmlns:p14="http://schemas.microsoft.com/office/powerpoint/2010/main" val="3278072988"/>
              </p:ext>
            </p:extLst>
          </p:nvPr>
        </p:nvGraphicFramePr>
        <p:xfrm>
          <a:off x="4270998" y="1632028"/>
          <a:ext cx="265113" cy="406400"/>
        </p:xfrm>
        <a:graphic>
          <a:graphicData uri="http://schemas.openxmlformats.org/presentationml/2006/ole">
            <mc:AlternateContent xmlns:mc="http://schemas.openxmlformats.org/markup-compatibility/2006">
              <mc:Choice xmlns:v="urn:schemas-microsoft-com:vml" Requires="v">
                <p:oleObj spid="_x0000_s15600" name="Formula" r:id="rId13" imgW="133560" imgH="204480" progId="Equation.Ribbit">
                  <p:embed/>
                </p:oleObj>
              </mc:Choice>
              <mc:Fallback>
                <p:oleObj name="Formula" r:id="rId13" imgW="133560" imgH="204480" progId="Equation.Ribbit">
                  <p:embed/>
                  <p:pic>
                    <p:nvPicPr>
                      <p:cNvPr id="0" name=""/>
                      <p:cNvPicPr>
                        <a:picLocks noChangeAspect="1" noChangeArrowheads="1"/>
                      </p:cNvPicPr>
                      <p:nvPr/>
                    </p:nvPicPr>
                    <p:blipFill>
                      <a:blip r:embed="rId14"/>
                      <a:srcRect/>
                      <a:stretch>
                        <a:fillRect/>
                      </a:stretch>
                    </p:blipFill>
                    <p:spPr bwMode="auto">
                      <a:xfrm>
                        <a:off x="4270998" y="1632028"/>
                        <a:ext cx="2651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270061" y="3665102"/>
            <a:ext cx="1695178" cy="369332"/>
          </a:xfrm>
          <a:prstGeom prst="rect">
            <a:avLst/>
          </a:prstGeom>
          <a:noFill/>
        </p:spPr>
        <p:txBody>
          <a:bodyPr wrap="square" rtlCol="0">
            <a:spAutoFit/>
          </a:bodyPr>
          <a:lstStyle/>
          <a:p>
            <a:r>
              <a:rPr lang="en-US" altLang="zh-CN" dirty="0" smtClean="0"/>
              <a:t>Original</a:t>
            </a:r>
            <a:endParaRPr lang="zh-CN" altLang="en-US" dirty="0"/>
          </a:p>
        </p:txBody>
      </p:sp>
      <p:sp>
        <p:nvSpPr>
          <p:cNvPr id="36" name="TextBox 35"/>
          <p:cNvSpPr txBox="1"/>
          <p:nvPr/>
        </p:nvSpPr>
        <p:spPr>
          <a:xfrm>
            <a:off x="172965" y="5176211"/>
            <a:ext cx="1695178" cy="369332"/>
          </a:xfrm>
          <a:prstGeom prst="rect">
            <a:avLst/>
          </a:prstGeom>
          <a:noFill/>
        </p:spPr>
        <p:txBody>
          <a:bodyPr wrap="square" rtlCol="0">
            <a:spAutoFit/>
          </a:bodyPr>
          <a:lstStyle/>
          <a:p>
            <a:r>
              <a:rPr lang="en-US" altLang="zh-CN" dirty="0" smtClean="0"/>
              <a:t>Deformed</a:t>
            </a:r>
            <a:endParaRPr lang="zh-CN" altLang="en-US" dirty="0"/>
          </a:p>
        </p:txBody>
      </p:sp>
      <p:sp>
        <p:nvSpPr>
          <p:cNvPr id="37" name="TextBox 36"/>
          <p:cNvSpPr txBox="1"/>
          <p:nvPr/>
        </p:nvSpPr>
        <p:spPr>
          <a:xfrm>
            <a:off x="4068087" y="5057935"/>
            <a:ext cx="1695178" cy="707886"/>
          </a:xfrm>
          <a:prstGeom prst="rect">
            <a:avLst/>
          </a:prstGeom>
          <a:noFill/>
        </p:spPr>
        <p:txBody>
          <a:bodyPr wrap="square" rtlCol="0">
            <a:spAutoFit/>
          </a:bodyPr>
          <a:lstStyle/>
          <a:p>
            <a:r>
              <a:rPr lang="en-US" altLang="zh-CN" sz="4000" dirty="0" smtClean="0"/>
              <a:t>?</a:t>
            </a:r>
            <a:endParaRPr lang="zh-CN" altLang="en-US" sz="4000" dirty="0"/>
          </a:p>
        </p:txBody>
      </p:sp>
    </p:spTree>
    <p:extLst>
      <p:ext uri="{BB962C8B-B14F-4D97-AF65-F5344CB8AC3E}">
        <p14:creationId xmlns:p14="http://schemas.microsoft.com/office/powerpoint/2010/main" val="2418180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Definition of the Problem</a:t>
            </a:r>
            <a:endParaRPr lang="zh-CN" altLang="en-US"/>
          </a:p>
        </p:txBody>
      </p:sp>
      <p:sp>
        <p:nvSpPr>
          <p:cNvPr id="3" name="Content Placeholder 2"/>
          <p:cNvSpPr>
            <a:spLocks noGrp="1"/>
          </p:cNvSpPr>
          <p:nvPr>
            <p:ph idx="1"/>
          </p:nvPr>
        </p:nvSpPr>
        <p:spPr>
          <a:xfrm>
            <a:off x="838199" y="1825625"/>
            <a:ext cx="10515601" cy="4351338"/>
          </a:xfrm>
        </p:spPr>
        <p:txBody>
          <a:bodyPr/>
          <a:lstStyle/>
          <a:p>
            <a:r>
              <a:rPr lang="en-US" altLang="zh-CN" dirty="0"/>
              <a:t>This </a:t>
            </a:r>
            <a:r>
              <a:rPr lang="en-US" altLang="zh-CN" dirty="0" smtClean="0"/>
              <a:t>is </a:t>
            </a:r>
            <a:r>
              <a:rPr lang="en-US" altLang="zh-CN" dirty="0"/>
              <a:t>a </a:t>
            </a:r>
            <a:r>
              <a:rPr lang="en-US" altLang="zh-CN" dirty="0" smtClean="0"/>
              <a:t>well deﬁned </a:t>
            </a:r>
            <a:r>
              <a:rPr lang="en-US" altLang="zh-CN" dirty="0"/>
              <a:t>problem, but </a:t>
            </a:r>
            <a:r>
              <a:rPr lang="en-US" altLang="zh-CN" dirty="0" smtClean="0"/>
              <a:t>it </a:t>
            </a:r>
            <a:r>
              <a:rPr lang="en-US" altLang="zh-CN" dirty="0"/>
              <a:t>is </a:t>
            </a:r>
            <a:r>
              <a:rPr lang="en-US" altLang="zh-CN" dirty="0" smtClean="0"/>
              <a:t>difﬁcult to solve.</a:t>
            </a:r>
          </a:p>
          <a:p>
            <a:r>
              <a:rPr lang="en-US" altLang="zh-CN" dirty="0"/>
              <a:t>We are intimately aware of how human faces should </a:t>
            </a:r>
            <a:r>
              <a:rPr lang="en-US" altLang="zh-CN" dirty="0" smtClean="0"/>
              <a:t>look and</a:t>
            </a:r>
            <a:r>
              <a:rPr lang="en-US" altLang="zh-CN" dirty="0"/>
              <a:t> sensitive </a:t>
            </a:r>
            <a:r>
              <a:rPr lang="en-US" altLang="zh-CN" dirty="0" smtClean="0"/>
              <a:t>to subtleties </a:t>
            </a:r>
            <a:r>
              <a:rPr lang="en-US" altLang="zh-CN" dirty="0"/>
              <a:t>in the form and </a:t>
            </a:r>
            <a:r>
              <a:rPr lang="en-US" altLang="zh-CN" dirty="0" smtClean="0"/>
              <a:t>motion.</a:t>
            </a:r>
          </a:p>
          <a:p>
            <a:r>
              <a:rPr lang="en-US" altLang="zh-CN" dirty="0" smtClean="0"/>
              <a:t>Face expression and head movement</a:t>
            </a:r>
            <a:r>
              <a:rPr lang="en-US" altLang="zh-CN" dirty="0"/>
              <a:t> work together to </a:t>
            </a:r>
            <a:r>
              <a:rPr lang="en-US" altLang="zh-CN" dirty="0" smtClean="0"/>
              <a:t>convey meaning.</a:t>
            </a:r>
          </a:p>
          <a:p>
            <a:r>
              <a:rPr lang="en-US" altLang="zh-CN" dirty="0" smtClean="0"/>
              <a:t>Expressions are </a:t>
            </a:r>
            <a:r>
              <a:rPr lang="en-US" altLang="zh-CN" dirty="0"/>
              <a:t>further affected by the </a:t>
            </a:r>
            <a:r>
              <a:rPr lang="en-US" altLang="zh-CN" dirty="0" smtClean="0"/>
              <a:t>emotions.</a:t>
            </a:r>
          </a:p>
          <a:p>
            <a:r>
              <a:rPr lang="en-US" altLang="zh-CN" dirty="0"/>
              <a:t>Facial anatomy is both structurally and physically complex: there are </a:t>
            </a:r>
            <a:r>
              <a:rPr lang="en-US" altLang="zh-CN" dirty="0" smtClean="0"/>
              <a:t>many layers </a:t>
            </a:r>
            <a:r>
              <a:rPr lang="en-US" altLang="zh-CN" dirty="0"/>
              <a:t>of different kinds of material (skin, fat, muscle, bones).</a:t>
            </a:r>
            <a:endParaRPr lang="zh-CN" altLang="en-US" dirty="0"/>
          </a:p>
        </p:txBody>
      </p:sp>
    </p:spTree>
    <p:extLst>
      <p:ext uri="{BB962C8B-B14F-4D97-AF65-F5344CB8AC3E}">
        <p14:creationId xmlns:p14="http://schemas.microsoft.com/office/powerpoint/2010/main" val="845535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Deformation Transfer</a:t>
            </a:r>
            <a:endParaRPr lang="zh-CN" altLang="en-US" dirty="0"/>
          </a:p>
        </p:txBody>
      </p:sp>
      <p:sp>
        <p:nvSpPr>
          <p:cNvPr id="8" name="内容占位符 2"/>
          <p:cNvSpPr txBox="1">
            <a:spLocks/>
          </p:cNvSpPr>
          <p:nvPr/>
        </p:nvSpPr>
        <p:spPr>
          <a:xfrm>
            <a:off x="838200" y="1950720"/>
            <a:ext cx="9980982" cy="5059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After build correspondence between original and deformed model,  we need to minimize the difference between non-translational components of the source and target deformations. Here           are deformation gradients like </a:t>
            </a:r>
            <a:r>
              <a:rPr lang="en-US" altLang="zh-CN" b="1" dirty="0" smtClean="0"/>
              <a:t>Q</a:t>
            </a:r>
            <a:r>
              <a:rPr lang="en-US" altLang="zh-CN" dirty="0" smtClean="0"/>
              <a:t> we just mentioned.                     is a correspondence of face.  </a:t>
            </a:r>
          </a:p>
          <a:p>
            <a:endParaRPr lang="en-US" altLang="zh-CN" dirty="0" smtClean="0"/>
          </a:p>
          <a:p>
            <a:endParaRPr lang="en-US" altLang="zh-CN" dirty="0" smtClean="0"/>
          </a:p>
          <a:p>
            <a:pPr marL="0" indent="0">
              <a:buNone/>
            </a:pPr>
            <a:endParaRPr lang="en-US" altLang="zh-CN" dirty="0" smtClean="0"/>
          </a:p>
          <a:p>
            <a:r>
              <a:rPr lang="en-US" altLang="zh-CN" dirty="0" smtClean="0"/>
              <a:t>The constraint is added to keep mesh from broken.            Is all neighbor faces of </a:t>
            </a:r>
          </a:p>
          <a:p>
            <a:endParaRPr lang="en-US" altLang="zh-CN" dirty="0" smtClean="0"/>
          </a:p>
          <a:p>
            <a:endParaRPr lang="en-US" altLang="zh-CN" dirty="0" smtClean="0"/>
          </a:p>
          <a:p>
            <a:endParaRPr lang="zh-CN" alt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468" y="3891126"/>
            <a:ext cx="6984446" cy="17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对象 5"/>
          <p:cNvGraphicFramePr>
            <a:graphicFrameLocks noChangeAspect="1"/>
          </p:cNvGraphicFramePr>
          <p:nvPr>
            <p:extLst>
              <p:ext uri="{D42A27DB-BD31-4B8C-83A1-F6EECF244321}">
                <p14:modId xmlns:p14="http://schemas.microsoft.com/office/powerpoint/2010/main" val="3702185686"/>
              </p:ext>
            </p:extLst>
          </p:nvPr>
        </p:nvGraphicFramePr>
        <p:xfrm>
          <a:off x="2038437" y="3201408"/>
          <a:ext cx="717550" cy="336550"/>
        </p:xfrm>
        <a:graphic>
          <a:graphicData uri="http://schemas.openxmlformats.org/presentationml/2006/ole">
            <mc:AlternateContent xmlns:mc="http://schemas.openxmlformats.org/markup-compatibility/2006">
              <mc:Choice xmlns:v="urn:schemas-microsoft-com:vml" Requires="v">
                <p:oleObj spid="_x0000_s24669" name="Formula" r:id="rId4" imgW="359640" imgH="170280" progId="Equation.Ribbit">
                  <p:embed/>
                </p:oleObj>
              </mc:Choice>
              <mc:Fallback>
                <p:oleObj name="Formula" r:id="rId4" imgW="359640" imgH="170280" progId="Equation.Ribbit">
                  <p:embed/>
                  <p:pic>
                    <p:nvPicPr>
                      <p:cNvPr id="0" name=""/>
                      <p:cNvPicPr>
                        <a:picLocks noChangeAspect="1" noChangeArrowheads="1"/>
                      </p:cNvPicPr>
                      <p:nvPr/>
                    </p:nvPicPr>
                    <p:blipFill>
                      <a:blip r:embed="rId5"/>
                      <a:srcRect/>
                      <a:stretch>
                        <a:fillRect/>
                      </a:stretch>
                    </p:blipFill>
                    <p:spPr bwMode="auto">
                      <a:xfrm>
                        <a:off x="2038437" y="3201408"/>
                        <a:ext cx="71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5"/>
          <p:cNvGraphicFramePr>
            <a:graphicFrameLocks noChangeAspect="1"/>
          </p:cNvGraphicFramePr>
          <p:nvPr>
            <p:extLst>
              <p:ext uri="{D42A27DB-BD31-4B8C-83A1-F6EECF244321}">
                <p14:modId xmlns:p14="http://schemas.microsoft.com/office/powerpoint/2010/main" val="742054090"/>
              </p:ext>
            </p:extLst>
          </p:nvPr>
        </p:nvGraphicFramePr>
        <p:xfrm>
          <a:off x="10344287" y="3156505"/>
          <a:ext cx="855662" cy="352425"/>
        </p:xfrm>
        <a:graphic>
          <a:graphicData uri="http://schemas.openxmlformats.org/presentationml/2006/ole">
            <mc:AlternateContent xmlns:mc="http://schemas.openxmlformats.org/markup-compatibility/2006">
              <mc:Choice xmlns:v="urn:schemas-microsoft-com:vml" Requires="v">
                <p:oleObj spid="_x0000_s24670" name="Formula" r:id="rId6" imgW="429480" imgH="177840" progId="Equation.Ribbit">
                  <p:embed/>
                </p:oleObj>
              </mc:Choice>
              <mc:Fallback>
                <p:oleObj name="Formula" r:id="rId6" imgW="429480" imgH="177840" progId="Equation.Ribbit">
                  <p:embed/>
                  <p:pic>
                    <p:nvPicPr>
                      <p:cNvPr id="0" name=""/>
                      <p:cNvPicPr>
                        <a:picLocks noChangeAspect="1" noChangeArrowheads="1"/>
                      </p:cNvPicPr>
                      <p:nvPr/>
                    </p:nvPicPr>
                    <p:blipFill>
                      <a:blip r:embed="rId7"/>
                      <a:srcRect/>
                      <a:stretch>
                        <a:fillRect/>
                      </a:stretch>
                    </p:blipFill>
                    <p:spPr bwMode="auto">
                      <a:xfrm>
                        <a:off x="10344287" y="3156505"/>
                        <a:ext cx="8556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5"/>
          <p:cNvGraphicFramePr>
            <a:graphicFrameLocks noChangeAspect="1"/>
          </p:cNvGraphicFramePr>
          <p:nvPr>
            <p:extLst>
              <p:ext uri="{D42A27DB-BD31-4B8C-83A1-F6EECF244321}">
                <p14:modId xmlns:p14="http://schemas.microsoft.com/office/powerpoint/2010/main" val="511957595"/>
              </p:ext>
            </p:extLst>
          </p:nvPr>
        </p:nvGraphicFramePr>
        <p:xfrm>
          <a:off x="8708139" y="5599113"/>
          <a:ext cx="612775" cy="352425"/>
        </p:xfrm>
        <a:graphic>
          <a:graphicData uri="http://schemas.openxmlformats.org/presentationml/2006/ole">
            <mc:AlternateContent xmlns:mc="http://schemas.openxmlformats.org/markup-compatibility/2006">
              <mc:Choice xmlns:v="urn:schemas-microsoft-com:vml" Requires="v">
                <p:oleObj spid="_x0000_s24671" name="Formula" r:id="rId8" imgW="307440" imgH="177840" progId="Equation.Ribbit">
                  <p:embed/>
                </p:oleObj>
              </mc:Choice>
              <mc:Fallback>
                <p:oleObj name="Formula" r:id="rId8" imgW="307440" imgH="177840" progId="Equation.Ribbit">
                  <p:embed/>
                  <p:pic>
                    <p:nvPicPr>
                      <p:cNvPr id="0" name=""/>
                      <p:cNvPicPr>
                        <a:picLocks noChangeAspect="1" noChangeArrowheads="1"/>
                      </p:cNvPicPr>
                      <p:nvPr/>
                    </p:nvPicPr>
                    <p:blipFill>
                      <a:blip r:embed="rId9"/>
                      <a:srcRect/>
                      <a:stretch>
                        <a:fillRect/>
                      </a:stretch>
                    </p:blipFill>
                    <p:spPr bwMode="auto">
                      <a:xfrm>
                        <a:off x="8708139" y="5599113"/>
                        <a:ext cx="6127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5"/>
          <p:cNvGraphicFramePr>
            <a:graphicFrameLocks noChangeAspect="1"/>
          </p:cNvGraphicFramePr>
          <p:nvPr>
            <p:extLst>
              <p:ext uri="{D42A27DB-BD31-4B8C-83A1-F6EECF244321}">
                <p14:modId xmlns:p14="http://schemas.microsoft.com/office/powerpoint/2010/main" val="71034440"/>
              </p:ext>
            </p:extLst>
          </p:nvPr>
        </p:nvGraphicFramePr>
        <p:xfrm>
          <a:off x="3743553" y="6044406"/>
          <a:ext cx="223837" cy="260350"/>
        </p:xfrm>
        <a:graphic>
          <a:graphicData uri="http://schemas.openxmlformats.org/presentationml/2006/ole">
            <mc:AlternateContent xmlns:mc="http://schemas.openxmlformats.org/markup-compatibility/2006">
              <mc:Choice xmlns:v="urn:schemas-microsoft-com:vml" Requires="v">
                <p:oleObj spid="_x0000_s24672" name="Formula" r:id="rId10" imgW="113040" imgH="131040" progId="Equation.Ribbit">
                  <p:embed/>
                </p:oleObj>
              </mc:Choice>
              <mc:Fallback>
                <p:oleObj name="Formula" r:id="rId10" imgW="113040" imgH="131040" progId="Equation.Ribbit">
                  <p:embed/>
                  <p:pic>
                    <p:nvPicPr>
                      <p:cNvPr id="0" name=""/>
                      <p:cNvPicPr>
                        <a:picLocks noChangeAspect="1" noChangeArrowheads="1"/>
                      </p:cNvPicPr>
                      <p:nvPr/>
                    </p:nvPicPr>
                    <p:blipFill>
                      <a:blip r:embed="rId11"/>
                      <a:srcRect/>
                      <a:stretch>
                        <a:fillRect/>
                      </a:stretch>
                    </p:blipFill>
                    <p:spPr bwMode="auto">
                      <a:xfrm>
                        <a:off x="3743553" y="6044406"/>
                        <a:ext cx="2238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57062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Deformation Transfer</a:t>
            </a:r>
            <a:endParaRPr lang="zh-CN" altLang="en-US" dirty="0"/>
          </a:p>
        </p:txBody>
      </p:sp>
      <p:sp>
        <p:nvSpPr>
          <p:cNvPr id="3" name="Content Placeholder 2"/>
          <p:cNvSpPr>
            <a:spLocks noGrp="1"/>
          </p:cNvSpPr>
          <p:nvPr>
            <p:ph idx="1"/>
          </p:nvPr>
        </p:nvSpPr>
        <p:spPr/>
        <p:txBody>
          <a:bodyPr/>
          <a:lstStyle/>
          <a:p>
            <a:r>
              <a:rPr lang="en-US" altLang="zh-CN" dirty="0" smtClean="0"/>
              <a:t>Correspondence</a:t>
            </a:r>
          </a:p>
          <a:p>
            <a:pPr lvl="1"/>
            <a:r>
              <a:rPr lang="en-US" altLang="zh-CN" dirty="0" smtClean="0"/>
              <a:t>              are several vertex correspondence assigned </a:t>
            </a:r>
          </a:p>
          <a:p>
            <a:pPr marL="457200" lvl="1" indent="0">
              <a:buNone/>
            </a:pPr>
            <a:r>
              <a:rPr lang="en-US" altLang="zh-CN" dirty="0"/>
              <a:t> </a:t>
            </a:r>
            <a:r>
              <a:rPr lang="en-US" altLang="zh-CN" dirty="0" smtClean="0"/>
              <a:t>  manually             </a:t>
            </a:r>
            <a:endParaRPr lang="zh-CN" altLang="en-US" dirty="0"/>
          </a:p>
        </p:txBody>
      </p:sp>
      <p:sp>
        <p:nvSpPr>
          <p:cNvPr id="8" name="Rectangle 7"/>
          <p:cNvSpPr/>
          <p:nvPr/>
        </p:nvSpPr>
        <p:spPr>
          <a:xfrm>
            <a:off x="8412480" y="3370875"/>
            <a:ext cx="3779520" cy="461665"/>
          </a:xfrm>
          <a:prstGeom prst="rect">
            <a:avLst/>
          </a:prstGeom>
        </p:spPr>
        <p:txBody>
          <a:bodyPr wrap="square">
            <a:spAutoFit/>
          </a:bodyPr>
          <a:lstStyle/>
          <a:p>
            <a:pPr lvl="1"/>
            <a:r>
              <a:rPr lang="en-US" altLang="zh-CN" sz="2400" dirty="0" smtClean="0"/>
              <a:t>Closest valid points  </a:t>
            </a:r>
          </a:p>
        </p:txBody>
      </p:sp>
      <p:sp>
        <p:nvSpPr>
          <p:cNvPr id="9" name="Rectangle 8"/>
          <p:cNvSpPr/>
          <p:nvPr/>
        </p:nvSpPr>
        <p:spPr>
          <a:xfrm>
            <a:off x="8393179" y="1799004"/>
            <a:ext cx="3342325" cy="461665"/>
          </a:xfrm>
          <a:prstGeom prst="rect">
            <a:avLst/>
          </a:prstGeom>
        </p:spPr>
        <p:txBody>
          <a:bodyPr wrap="none">
            <a:spAutoFit/>
          </a:bodyPr>
          <a:lstStyle/>
          <a:p>
            <a:pPr lvl="1"/>
            <a:r>
              <a:rPr lang="en-US" altLang="zh-CN" sz="2400" dirty="0" smtClean="0"/>
              <a:t>Keep close to Identity</a:t>
            </a:r>
          </a:p>
        </p:txBody>
      </p:sp>
      <p:sp>
        <p:nvSpPr>
          <p:cNvPr id="10" name="Rectangle 9"/>
          <p:cNvSpPr/>
          <p:nvPr/>
        </p:nvSpPr>
        <p:spPr>
          <a:xfrm>
            <a:off x="9235747" y="4911458"/>
            <a:ext cx="1784463" cy="461665"/>
          </a:xfrm>
          <a:prstGeom prst="rect">
            <a:avLst/>
          </a:prstGeom>
        </p:spPr>
        <p:txBody>
          <a:bodyPr wrap="none">
            <a:spAutoFit/>
          </a:bodyPr>
          <a:lstStyle/>
          <a:p>
            <a:r>
              <a:rPr lang="en-US" altLang="zh-CN" sz="2400" dirty="0"/>
              <a:t>Smoothness </a:t>
            </a:r>
            <a:endParaRPr lang="zh-CN" altLang="en-US" sz="2400" dirty="0"/>
          </a:p>
        </p:txBody>
      </p:sp>
      <p:graphicFrame>
        <p:nvGraphicFramePr>
          <p:cNvPr id="11" name="对象 9"/>
          <p:cNvGraphicFramePr>
            <a:graphicFrameLocks noChangeAspect="1"/>
          </p:cNvGraphicFramePr>
          <p:nvPr>
            <p:extLst>
              <p:ext uri="{D42A27DB-BD31-4B8C-83A1-F6EECF244321}">
                <p14:modId xmlns:p14="http://schemas.microsoft.com/office/powerpoint/2010/main" val="1927563116"/>
              </p:ext>
            </p:extLst>
          </p:nvPr>
        </p:nvGraphicFramePr>
        <p:xfrm>
          <a:off x="8932903" y="2301561"/>
          <a:ext cx="2525713" cy="974725"/>
        </p:xfrm>
        <a:graphic>
          <a:graphicData uri="http://schemas.openxmlformats.org/presentationml/2006/ole">
            <mc:AlternateContent xmlns:mc="http://schemas.openxmlformats.org/markup-compatibility/2006">
              <mc:Choice xmlns:v="urn:schemas-microsoft-com:vml" Requires="v">
                <p:oleObj spid="_x0000_s16594" name="Formula" r:id="rId3" imgW="1275120" imgH="492840" progId="Equation.Ribbit">
                  <p:embed/>
                </p:oleObj>
              </mc:Choice>
              <mc:Fallback>
                <p:oleObj name="Formula" r:id="rId3" imgW="1275120" imgH="492840" progId="Equation.Ribbit">
                  <p:embed/>
                  <p:pic>
                    <p:nvPicPr>
                      <p:cNvPr id="0" name=""/>
                      <p:cNvPicPr/>
                      <p:nvPr/>
                    </p:nvPicPr>
                    <p:blipFill>
                      <a:blip r:embed="rId4"/>
                      <a:stretch>
                        <a:fillRect/>
                      </a:stretch>
                    </p:blipFill>
                    <p:spPr>
                      <a:xfrm>
                        <a:off x="8932903" y="2301561"/>
                        <a:ext cx="2525713" cy="97472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506452663"/>
              </p:ext>
            </p:extLst>
          </p:nvPr>
        </p:nvGraphicFramePr>
        <p:xfrm>
          <a:off x="8784817" y="3866610"/>
          <a:ext cx="2559050" cy="868363"/>
        </p:xfrm>
        <a:graphic>
          <a:graphicData uri="http://schemas.openxmlformats.org/presentationml/2006/ole">
            <mc:AlternateContent xmlns:mc="http://schemas.openxmlformats.org/markup-compatibility/2006">
              <mc:Choice xmlns:v="urn:schemas-microsoft-com:vml" Requires="v">
                <p:oleObj spid="_x0000_s16595" name="Formula" r:id="rId5" imgW="1290600" imgH="438480" progId="Equation.Ribbit">
                  <p:embed/>
                </p:oleObj>
              </mc:Choice>
              <mc:Fallback>
                <p:oleObj name="Formula" r:id="rId5" imgW="1290600" imgH="438480" progId="Equation.Ribbit">
                  <p:embed/>
                  <p:pic>
                    <p:nvPicPr>
                      <p:cNvPr id="0" name=""/>
                      <p:cNvPicPr/>
                      <p:nvPr/>
                    </p:nvPicPr>
                    <p:blipFill>
                      <a:blip r:embed="rId6"/>
                      <a:stretch>
                        <a:fillRect/>
                      </a:stretch>
                    </p:blipFill>
                    <p:spPr>
                      <a:xfrm>
                        <a:off x="8784817" y="3866610"/>
                        <a:ext cx="2559050" cy="868363"/>
                      </a:xfrm>
                      <a:prstGeom prst="rect">
                        <a:avLst/>
                      </a:prstGeom>
                    </p:spPr>
                  </p:pic>
                </p:oleObj>
              </mc:Fallback>
            </mc:AlternateContent>
          </a:graphicData>
        </a:graphic>
      </p:graphicFrame>
      <p:graphicFrame>
        <p:nvGraphicFramePr>
          <p:cNvPr id="13" name="对象 8"/>
          <p:cNvGraphicFramePr>
            <a:graphicFrameLocks noChangeAspect="1"/>
          </p:cNvGraphicFramePr>
          <p:nvPr>
            <p:extLst>
              <p:ext uri="{D42A27DB-BD31-4B8C-83A1-F6EECF244321}">
                <p14:modId xmlns:p14="http://schemas.microsoft.com/office/powerpoint/2010/main" val="3550882545"/>
              </p:ext>
            </p:extLst>
          </p:nvPr>
        </p:nvGraphicFramePr>
        <p:xfrm>
          <a:off x="6862763" y="5338004"/>
          <a:ext cx="4910137" cy="1003300"/>
        </p:xfrm>
        <a:graphic>
          <a:graphicData uri="http://schemas.openxmlformats.org/presentationml/2006/ole">
            <mc:AlternateContent xmlns:mc="http://schemas.openxmlformats.org/markup-compatibility/2006">
              <mc:Choice xmlns:v="urn:schemas-microsoft-com:vml" Requires="v">
                <p:oleObj spid="_x0000_s16596" name="Formula" r:id="rId7" imgW="2476800" imgH="506880" progId="Equation.Ribbit">
                  <p:embed/>
                </p:oleObj>
              </mc:Choice>
              <mc:Fallback>
                <p:oleObj name="Formula" r:id="rId7" imgW="2476800" imgH="506880" progId="Equation.Ribbit">
                  <p:embed/>
                  <p:pic>
                    <p:nvPicPr>
                      <p:cNvPr id="0" name=""/>
                      <p:cNvPicPr/>
                      <p:nvPr/>
                    </p:nvPicPr>
                    <p:blipFill>
                      <a:blip r:embed="rId8"/>
                      <a:stretch>
                        <a:fillRect/>
                      </a:stretch>
                    </p:blipFill>
                    <p:spPr>
                      <a:xfrm>
                        <a:off x="6862763" y="5338004"/>
                        <a:ext cx="4910137" cy="1003300"/>
                      </a:xfrm>
                      <a:prstGeom prst="rect">
                        <a:avLst/>
                      </a:prstGeom>
                    </p:spPr>
                  </p:pic>
                </p:oleObj>
              </mc:Fallback>
            </mc:AlternateContent>
          </a:graphicData>
        </a:graphic>
      </p:graphicFrame>
      <p:graphicFrame>
        <p:nvGraphicFramePr>
          <p:cNvPr id="14" name="对象 4"/>
          <p:cNvGraphicFramePr>
            <a:graphicFrameLocks noChangeAspect="1"/>
          </p:cNvGraphicFramePr>
          <p:nvPr>
            <p:extLst>
              <p:ext uri="{D42A27DB-BD31-4B8C-83A1-F6EECF244321}">
                <p14:modId xmlns:p14="http://schemas.microsoft.com/office/powerpoint/2010/main" val="2397221"/>
              </p:ext>
            </p:extLst>
          </p:nvPr>
        </p:nvGraphicFramePr>
        <p:xfrm>
          <a:off x="1138238" y="3484146"/>
          <a:ext cx="5724525" cy="1223963"/>
        </p:xfrm>
        <a:graphic>
          <a:graphicData uri="http://schemas.openxmlformats.org/presentationml/2006/ole">
            <mc:AlternateContent xmlns:mc="http://schemas.openxmlformats.org/markup-compatibility/2006">
              <mc:Choice xmlns:v="urn:schemas-microsoft-com:vml" Requires="v">
                <p:oleObj spid="_x0000_s16597" name="Formula" r:id="rId9" imgW="2203560" imgH="471240" progId="Equation.Ribbit">
                  <p:embed/>
                </p:oleObj>
              </mc:Choice>
              <mc:Fallback>
                <p:oleObj name="Formula" r:id="rId9" imgW="2203560" imgH="471240" progId="Equation.Ribbit">
                  <p:embed/>
                  <p:pic>
                    <p:nvPicPr>
                      <p:cNvPr id="0" name=""/>
                      <p:cNvPicPr/>
                      <p:nvPr/>
                    </p:nvPicPr>
                    <p:blipFill>
                      <a:blip r:embed="rId10"/>
                      <a:stretch>
                        <a:fillRect/>
                      </a:stretch>
                    </p:blipFill>
                    <p:spPr>
                      <a:xfrm>
                        <a:off x="1138238" y="3484146"/>
                        <a:ext cx="5724525" cy="1223963"/>
                      </a:xfrm>
                      <a:prstGeom prst="rect">
                        <a:avLst/>
                      </a:prstGeom>
                    </p:spPr>
                  </p:pic>
                </p:oleObj>
              </mc:Fallback>
            </mc:AlternateContent>
          </a:graphicData>
        </a:graphic>
      </p:graphicFrame>
      <p:graphicFrame>
        <p:nvGraphicFramePr>
          <p:cNvPr id="15" name="对象 5"/>
          <p:cNvGraphicFramePr>
            <a:graphicFrameLocks noChangeAspect="1"/>
          </p:cNvGraphicFramePr>
          <p:nvPr>
            <p:extLst>
              <p:ext uri="{D42A27DB-BD31-4B8C-83A1-F6EECF244321}">
                <p14:modId xmlns:p14="http://schemas.microsoft.com/office/powerpoint/2010/main" val="1123897533"/>
              </p:ext>
            </p:extLst>
          </p:nvPr>
        </p:nvGraphicFramePr>
        <p:xfrm>
          <a:off x="1566636" y="2392917"/>
          <a:ext cx="906463" cy="260350"/>
        </p:xfrm>
        <a:graphic>
          <a:graphicData uri="http://schemas.openxmlformats.org/presentationml/2006/ole">
            <mc:AlternateContent xmlns:mc="http://schemas.openxmlformats.org/markup-compatibility/2006">
              <mc:Choice xmlns:v="urn:schemas-microsoft-com:vml" Requires="v">
                <p:oleObj spid="_x0000_s16598" name="Formula" r:id="rId11" imgW="456120" imgH="132120" progId="Equation.Ribbit">
                  <p:embed/>
                </p:oleObj>
              </mc:Choice>
              <mc:Fallback>
                <p:oleObj name="Formula" r:id="rId11" imgW="456120" imgH="132120" progId="Equation.Ribbit">
                  <p:embed/>
                  <p:pic>
                    <p:nvPicPr>
                      <p:cNvPr id="0" name=""/>
                      <p:cNvPicPr>
                        <a:picLocks noChangeAspect="1" noChangeArrowheads="1"/>
                      </p:cNvPicPr>
                      <p:nvPr/>
                    </p:nvPicPr>
                    <p:blipFill>
                      <a:blip r:embed="rId12"/>
                      <a:srcRect/>
                      <a:stretch>
                        <a:fillRect/>
                      </a:stretch>
                    </p:blipFill>
                    <p:spPr bwMode="auto">
                      <a:xfrm>
                        <a:off x="1566636" y="2392917"/>
                        <a:ext cx="906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48793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Limitations</a:t>
            </a:r>
            <a:endParaRPr lang="zh-CN" altLang="en-US" dirty="0"/>
          </a:p>
        </p:txBody>
      </p:sp>
      <p:sp>
        <p:nvSpPr>
          <p:cNvPr id="3" name="Content Placeholder 2"/>
          <p:cNvSpPr>
            <a:spLocks noGrp="1"/>
          </p:cNvSpPr>
          <p:nvPr>
            <p:ph idx="1"/>
          </p:nvPr>
        </p:nvSpPr>
        <p:spPr/>
        <p:txBody>
          <a:bodyPr/>
          <a:lstStyle/>
          <a:p>
            <a:r>
              <a:rPr lang="en-US" altLang="zh-CN" dirty="0"/>
              <a:t>Perhaps the most conspicuous limitation of our technique </a:t>
            </a:r>
            <a:r>
              <a:rPr lang="en-US" altLang="zh-CN" dirty="0" smtClean="0"/>
              <a:t>is the </a:t>
            </a:r>
            <a:r>
              <a:rPr lang="en-US" altLang="zh-CN" dirty="0"/>
              <a:t>requirement of gross similarity between the source and </a:t>
            </a:r>
            <a:r>
              <a:rPr lang="en-US" altLang="zh-CN" dirty="0" smtClean="0"/>
              <a:t>target </a:t>
            </a:r>
            <a:r>
              <a:rPr lang="en-US" altLang="zh-CN" dirty="0"/>
              <a:t>meshes. </a:t>
            </a:r>
            <a:endParaRPr lang="zh-CN" altLang="en-US" dirty="0"/>
          </a:p>
        </p:txBody>
      </p:sp>
    </p:spTree>
    <p:extLst>
      <p:ext uri="{BB962C8B-B14F-4D97-AF65-F5344CB8AC3E}">
        <p14:creationId xmlns:p14="http://schemas.microsoft.com/office/powerpoint/2010/main" val="3670899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2936631" y="5404337"/>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843178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Physical based Skin modeling</a:t>
            </a:r>
            <a:endParaRPr lang="zh-CN" altLang="en-US" dirty="0"/>
          </a:p>
        </p:txBody>
      </p:sp>
      <p:sp>
        <p:nvSpPr>
          <p:cNvPr id="3" name="Content Placeholder 2"/>
          <p:cNvSpPr>
            <a:spLocks noGrp="1"/>
          </p:cNvSpPr>
          <p:nvPr>
            <p:ph idx="1"/>
          </p:nvPr>
        </p:nvSpPr>
        <p:spPr/>
        <p:txBody>
          <a:bodyPr>
            <a:normAutofit lnSpcReduction="10000"/>
          </a:bodyPr>
          <a:lstStyle/>
          <a:p>
            <a:r>
              <a:rPr lang="en-US" altLang="zh-CN" dirty="0" smtClean="0"/>
              <a:t>Based on FACS system, Platt et. Al propose a spring mesh system to simulate bone, muscle fiber and skin</a:t>
            </a:r>
            <a:r>
              <a:rPr lang="en-US" altLang="zh-CN" dirty="0"/>
              <a:t>. Forces </a:t>
            </a:r>
            <a:r>
              <a:rPr lang="en-US" altLang="zh-CN" dirty="0" smtClean="0"/>
              <a:t>are applied to elastic </a:t>
            </a:r>
            <a:r>
              <a:rPr lang="en-US" altLang="zh-CN" dirty="0"/>
              <a:t>meshes through muscle arcs generate various facial expressions. </a:t>
            </a:r>
            <a:r>
              <a:rPr lang="en-US" altLang="zh-CN" dirty="0" smtClean="0"/>
              <a:t>[6]</a:t>
            </a:r>
          </a:p>
          <a:p>
            <a:r>
              <a:rPr lang="en-US" altLang="zh-CN" dirty="0" smtClean="0"/>
              <a:t>Waters proposed a vector muscle model with delineated deformation </a:t>
            </a:r>
            <a:r>
              <a:rPr lang="en-US" altLang="zh-CN" dirty="0"/>
              <a:t>ﬁeld </a:t>
            </a:r>
            <a:r>
              <a:rPr lang="en-US" altLang="zh-CN" dirty="0" smtClean="0"/>
              <a:t>which models </a:t>
            </a:r>
            <a:r>
              <a:rPr lang="en-US" altLang="zh-CN" dirty="0"/>
              <a:t>the action of muscles upon skin. A muscle </a:t>
            </a:r>
            <a:r>
              <a:rPr lang="en-US" altLang="zh-CN" dirty="0" smtClean="0"/>
              <a:t>deﬁnition includes </a:t>
            </a:r>
            <a:r>
              <a:rPr lang="en-US" altLang="zh-CN" dirty="0"/>
              <a:t>the vector ﬁeld direction, an origin, and an insertion point </a:t>
            </a:r>
            <a:r>
              <a:rPr lang="en-US" altLang="zh-CN" dirty="0" smtClean="0"/>
              <a:t>. The </a:t>
            </a:r>
            <a:r>
              <a:rPr lang="en-US" altLang="zh-CN" dirty="0"/>
              <a:t>ﬁeld extent is deﬁned by cosine functions and fall </a:t>
            </a:r>
            <a:r>
              <a:rPr lang="en-US" altLang="zh-CN" dirty="0" smtClean="0"/>
              <a:t>oﬀ factors </a:t>
            </a:r>
            <a:r>
              <a:rPr lang="en-US" altLang="zh-CN" dirty="0"/>
              <a:t>that produce a cone shape when visualized as a height ﬁeld</a:t>
            </a:r>
            <a:r>
              <a:rPr lang="en-US" altLang="zh-CN" dirty="0" smtClean="0"/>
              <a:t>. Waters </a:t>
            </a:r>
            <a:r>
              <a:rPr lang="en-US" altLang="zh-CN" dirty="0"/>
              <a:t>animates </a:t>
            </a:r>
            <a:r>
              <a:rPr lang="en-US" altLang="zh-CN" dirty="0" smtClean="0"/>
              <a:t>human emotions </a:t>
            </a:r>
            <a:r>
              <a:rPr lang="en-US" altLang="zh-CN" dirty="0"/>
              <a:t>such as anger, fear, surprise, disgust, joy, and happiness using </a:t>
            </a:r>
            <a:r>
              <a:rPr lang="en-US" altLang="zh-CN" dirty="0" smtClean="0"/>
              <a:t>vector based linear muscles utilizing the FACS</a:t>
            </a:r>
            <a:r>
              <a:rPr lang="en-US" altLang="zh-CN" dirty="0"/>
              <a:t>. [1]</a:t>
            </a:r>
            <a:endParaRPr lang="zh-CN" altLang="en-US" dirty="0"/>
          </a:p>
        </p:txBody>
      </p:sp>
    </p:spTree>
    <p:extLst>
      <p:ext uri="{BB962C8B-B14F-4D97-AF65-F5344CB8AC3E}">
        <p14:creationId xmlns:p14="http://schemas.microsoft.com/office/powerpoint/2010/main" val="1677808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6746631" y="5416060"/>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2264508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Dynamic Response </a:t>
            </a:r>
            <a:r>
              <a:rPr lang="en-US" altLang="zh-CN" dirty="0" smtClean="0"/>
              <a:t>Textures [12]</a:t>
            </a:r>
            <a:endParaRPr lang="zh-CN" altLang="en-US" dirty="0"/>
          </a:p>
        </p:txBody>
      </p:sp>
      <p:sp>
        <p:nvSpPr>
          <p:cNvPr id="3" name="Content Placeholder 2"/>
          <p:cNvSpPr>
            <a:spLocks noGrp="1"/>
          </p:cNvSpPr>
          <p:nvPr>
            <p:ph idx="1"/>
          </p:nvPr>
        </p:nvSpPr>
        <p:spPr/>
        <p:txBody>
          <a:bodyPr/>
          <a:lstStyle/>
          <a:p>
            <a:r>
              <a:rPr lang="en-US" altLang="zh-CN" dirty="0"/>
              <a:t>The linear </a:t>
            </a:r>
            <a:r>
              <a:rPr lang="en-US" altLang="zh-CN" dirty="0" err="1"/>
              <a:t>elastodynamic</a:t>
            </a:r>
            <a:r>
              <a:rPr lang="en-US" altLang="zh-CN" dirty="0"/>
              <a:t> equation for a </a:t>
            </a:r>
            <a:r>
              <a:rPr lang="en-US" altLang="zh-CN" dirty="0" smtClean="0"/>
              <a:t>finite element model, </a:t>
            </a:r>
          </a:p>
          <a:p>
            <a:endParaRPr lang="en-US" altLang="zh-CN" dirty="0" smtClean="0"/>
          </a:p>
          <a:p>
            <a:pPr marL="0" indent="0">
              <a:buNone/>
            </a:pPr>
            <a:r>
              <a:rPr lang="en-US" altLang="zh-CN" dirty="0"/>
              <a:t>   describes the displacements                of N </a:t>
            </a:r>
            <a:r>
              <a:rPr lang="en-US" altLang="zh-CN" dirty="0" smtClean="0"/>
              <a:t>nodes within a volume.</a:t>
            </a:r>
            <a:endParaRPr lang="en-US" altLang="zh-CN" dirty="0"/>
          </a:p>
          <a:p>
            <a:r>
              <a:rPr lang="en-US" altLang="zh-CN" dirty="0"/>
              <a:t>The displacement </a:t>
            </a:r>
            <a:r>
              <a:rPr lang="en-US" altLang="zh-CN" dirty="0" smtClean="0"/>
              <a:t>field </a:t>
            </a:r>
            <a:r>
              <a:rPr lang="en-US" altLang="zh-CN" dirty="0"/>
              <a:t>u is expanded in a modal </a:t>
            </a:r>
            <a:r>
              <a:rPr lang="en-US" altLang="zh-CN" dirty="0" smtClean="0"/>
              <a:t>displacement basis</a:t>
            </a:r>
          </a:p>
          <a:p>
            <a:r>
              <a:rPr lang="en-US" altLang="zh-CN" dirty="0" smtClean="0"/>
              <a:t>where     denotes </a:t>
            </a:r>
            <a:r>
              <a:rPr lang="en-US" altLang="zh-CN" dirty="0"/>
              <a:t>the model's </a:t>
            </a:r>
            <a:r>
              <a:rPr lang="en-US" altLang="zh-CN" i="1" dirty="0"/>
              <a:t>modal </a:t>
            </a:r>
            <a:r>
              <a:rPr lang="en-US" altLang="zh-CN" i="1" dirty="0" smtClean="0"/>
              <a:t>matrix</a:t>
            </a:r>
            <a:r>
              <a:rPr lang="en-US" altLang="zh-CN" dirty="0" smtClean="0"/>
              <a:t>, </a:t>
            </a:r>
            <a:r>
              <a:rPr lang="en-US" altLang="zh-CN" dirty="0"/>
              <a:t>whose </a:t>
            </a:r>
            <a:r>
              <a:rPr lang="en-US" altLang="zh-CN" dirty="0" err="1"/>
              <a:t>i</a:t>
            </a:r>
            <a:r>
              <a:rPr lang="en-US" altLang="zh-CN" baseline="30000" dirty="0" err="1"/>
              <a:t>th</a:t>
            </a:r>
            <a:r>
              <a:rPr lang="en-US" altLang="zh-CN" baseline="30000" dirty="0"/>
              <a:t> </a:t>
            </a:r>
            <a:r>
              <a:rPr lang="en-US" altLang="zh-CN" dirty="0" smtClean="0"/>
              <a:t>column represents the </a:t>
            </a:r>
            <a:r>
              <a:rPr lang="en-US" altLang="zh-CN" dirty="0" err="1" smtClean="0"/>
              <a:t>i</a:t>
            </a:r>
            <a:r>
              <a:rPr lang="en-US" altLang="zh-CN" baseline="30000" dirty="0" err="1" smtClean="0"/>
              <a:t>th</a:t>
            </a:r>
            <a:r>
              <a:rPr lang="en-US" altLang="zh-CN" baseline="30000" dirty="0" smtClean="0"/>
              <a:t> </a:t>
            </a:r>
            <a:r>
              <a:rPr lang="en-US" altLang="zh-CN" i="1" dirty="0"/>
              <a:t>model </a:t>
            </a:r>
            <a:r>
              <a:rPr lang="en-US" altLang="zh-CN" i="1" dirty="0" smtClean="0"/>
              <a:t>shape</a:t>
            </a:r>
            <a:r>
              <a:rPr lang="en-US" altLang="zh-CN" dirty="0" smtClean="0"/>
              <a:t>,                are </a:t>
            </a:r>
            <a:r>
              <a:rPr lang="en-US" altLang="zh-CN" dirty="0"/>
              <a:t>the corresponding </a:t>
            </a:r>
            <a:r>
              <a:rPr lang="en-US" altLang="zh-CN" i="1" dirty="0"/>
              <a:t>modal </a:t>
            </a:r>
            <a:r>
              <a:rPr lang="en-US" altLang="zh-CN" i="1" dirty="0" smtClean="0"/>
              <a:t>amplitudes</a:t>
            </a:r>
            <a:r>
              <a:rPr lang="en-US" altLang="zh-CN" dirty="0" smtClean="0"/>
              <a:t>. Combine the two formulations we get</a:t>
            </a:r>
            <a:endParaRPr lang="zh-CN" altLang="en-US" dirty="0"/>
          </a:p>
        </p:txBody>
      </p:sp>
      <p:graphicFrame>
        <p:nvGraphicFramePr>
          <p:cNvPr id="4" name="对象 9"/>
          <p:cNvGraphicFramePr>
            <a:graphicFrameLocks noChangeAspect="1"/>
          </p:cNvGraphicFramePr>
          <p:nvPr>
            <p:extLst>
              <p:ext uri="{D42A27DB-BD31-4B8C-83A1-F6EECF244321}">
                <p14:modId xmlns:p14="http://schemas.microsoft.com/office/powerpoint/2010/main" val="3029246436"/>
              </p:ext>
            </p:extLst>
          </p:nvPr>
        </p:nvGraphicFramePr>
        <p:xfrm>
          <a:off x="2085975" y="2433638"/>
          <a:ext cx="2725738" cy="334962"/>
        </p:xfrm>
        <a:graphic>
          <a:graphicData uri="http://schemas.openxmlformats.org/presentationml/2006/ole">
            <mc:AlternateContent xmlns:mc="http://schemas.openxmlformats.org/markup-compatibility/2006">
              <mc:Choice xmlns:v="urn:schemas-microsoft-com:vml" Requires="v">
                <p:oleObj spid="_x0000_s17778" name="Formula" r:id="rId3" imgW="1377000" imgH="169200" progId="Equation.Ribbit">
                  <p:embed/>
                </p:oleObj>
              </mc:Choice>
              <mc:Fallback>
                <p:oleObj name="Formula" r:id="rId3" imgW="1377000" imgH="169200" progId="Equation.Ribbit">
                  <p:embed/>
                  <p:pic>
                    <p:nvPicPr>
                      <p:cNvPr id="0" name=""/>
                      <p:cNvPicPr/>
                      <p:nvPr/>
                    </p:nvPicPr>
                    <p:blipFill>
                      <a:blip r:embed="rId4"/>
                      <a:stretch>
                        <a:fillRect/>
                      </a:stretch>
                    </p:blipFill>
                    <p:spPr>
                      <a:xfrm>
                        <a:off x="2085975" y="2433638"/>
                        <a:ext cx="2725738" cy="334962"/>
                      </a:xfrm>
                      <a:prstGeom prst="rect">
                        <a:avLst/>
                      </a:prstGeom>
                    </p:spPr>
                  </p:pic>
                </p:oleObj>
              </mc:Fallback>
            </mc:AlternateContent>
          </a:graphicData>
        </a:graphic>
      </p:graphicFrame>
      <p:graphicFrame>
        <p:nvGraphicFramePr>
          <p:cNvPr id="5" name="对象 9"/>
          <p:cNvGraphicFramePr>
            <a:graphicFrameLocks noChangeAspect="1"/>
          </p:cNvGraphicFramePr>
          <p:nvPr>
            <p:extLst>
              <p:ext uri="{D42A27DB-BD31-4B8C-83A1-F6EECF244321}">
                <p14:modId xmlns:p14="http://schemas.microsoft.com/office/powerpoint/2010/main" val="2808160609"/>
              </p:ext>
            </p:extLst>
          </p:nvPr>
        </p:nvGraphicFramePr>
        <p:xfrm>
          <a:off x="5244192" y="2410619"/>
          <a:ext cx="1628775" cy="352425"/>
        </p:xfrm>
        <a:graphic>
          <a:graphicData uri="http://schemas.openxmlformats.org/presentationml/2006/ole">
            <mc:AlternateContent xmlns:mc="http://schemas.openxmlformats.org/markup-compatibility/2006">
              <mc:Choice xmlns:v="urn:schemas-microsoft-com:vml" Requires="v">
                <p:oleObj spid="_x0000_s17779" name="Formula" r:id="rId5" imgW="822960" imgH="177840" progId="Equation.Ribbit">
                  <p:embed/>
                </p:oleObj>
              </mc:Choice>
              <mc:Fallback>
                <p:oleObj name="Formula" r:id="rId5" imgW="822960" imgH="177840" progId="Equation.Ribbit">
                  <p:embed/>
                  <p:pic>
                    <p:nvPicPr>
                      <p:cNvPr id="0" name=""/>
                      <p:cNvPicPr/>
                      <p:nvPr/>
                    </p:nvPicPr>
                    <p:blipFill>
                      <a:blip r:embed="rId6"/>
                      <a:stretch>
                        <a:fillRect/>
                      </a:stretch>
                    </p:blipFill>
                    <p:spPr>
                      <a:xfrm>
                        <a:off x="5244192" y="2410619"/>
                        <a:ext cx="1628775" cy="352425"/>
                      </a:xfrm>
                      <a:prstGeom prst="rect">
                        <a:avLst/>
                      </a:prstGeom>
                    </p:spPr>
                  </p:pic>
                </p:oleObj>
              </mc:Fallback>
            </mc:AlternateContent>
          </a:graphicData>
        </a:graphic>
      </p:graphicFrame>
      <p:graphicFrame>
        <p:nvGraphicFramePr>
          <p:cNvPr id="6" name="对象 9"/>
          <p:cNvGraphicFramePr>
            <a:graphicFrameLocks noChangeAspect="1"/>
          </p:cNvGraphicFramePr>
          <p:nvPr>
            <p:extLst>
              <p:ext uri="{D42A27DB-BD31-4B8C-83A1-F6EECF244321}">
                <p14:modId xmlns:p14="http://schemas.microsoft.com/office/powerpoint/2010/main" val="1966312424"/>
              </p:ext>
            </p:extLst>
          </p:nvPr>
        </p:nvGraphicFramePr>
        <p:xfrm>
          <a:off x="2144031" y="3977481"/>
          <a:ext cx="206375" cy="330200"/>
        </p:xfrm>
        <a:graphic>
          <a:graphicData uri="http://schemas.openxmlformats.org/presentationml/2006/ole">
            <mc:AlternateContent xmlns:mc="http://schemas.openxmlformats.org/markup-compatibility/2006">
              <mc:Choice xmlns:v="urn:schemas-microsoft-com:vml" Requires="v">
                <p:oleObj spid="_x0000_s17780" name="Formula" r:id="rId7" imgW="104400" imgH="166680" progId="Equation.Ribbit">
                  <p:embed/>
                </p:oleObj>
              </mc:Choice>
              <mc:Fallback>
                <p:oleObj name="Formula" r:id="rId7" imgW="104400" imgH="166680" progId="Equation.Ribbit">
                  <p:embed/>
                  <p:pic>
                    <p:nvPicPr>
                      <p:cNvPr id="0" name=""/>
                      <p:cNvPicPr/>
                      <p:nvPr/>
                    </p:nvPicPr>
                    <p:blipFill>
                      <a:blip r:embed="rId8"/>
                      <a:stretch>
                        <a:fillRect/>
                      </a:stretch>
                    </p:blipFill>
                    <p:spPr>
                      <a:xfrm>
                        <a:off x="2144031" y="3977481"/>
                        <a:ext cx="206375" cy="330200"/>
                      </a:xfrm>
                      <a:prstGeom prst="rect">
                        <a:avLst/>
                      </a:prstGeom>
                    </p:spPr>
                  </p:pic>
                </p:oleObj>
              </mc:Fallback>
            </mc:AlternateContent>
          </a:graphicData>
        </a:graphic>
      </p:graphicFrame>
      <p:graphicFrame>
        <p:nvGraphicFramePr>
          <p:cNvPr id="7" name="对象 9"/>
          <p:cNvGraphicFramePr>
            <a:graphicFrameLocks noChangeAspect="1"/>
          </p:cNvGraphicFramePr>
          <p:nvPr>
            <p:extLst>
              <p:ext uri="{D42A27DB-BD31-4B8C-83A1-F6EECF244321}">
                <p14:modId xmlns:p14="http://schemas.microsoft.com/office/powerpoint/2010/main" val="3447182957"/>
              </p:ext>
            </p:extLst>
          </p:nvPr>
        </p:nvGraphicFramePr>
        <p:xfrm>
          <a:off x="4026694" y="5223784"/>
          <a:ext cx="3082925" cy="336550"/>
        </p:xfrm>
        <a:graphic>
          <a:graphicData uri="http://schemas.openxmlformats.org/presentationml/2006/ole">
            <mc:AlternateContent xmlns:mc="http://schemas.openxmlformats.org/markup-compatibility/2006">
              <mc:Choice xmlns:v="urn:schemas-microsoft-com:vml" Requires="v">
                <p:oleObj spid="_x0000_s17781" name="Formula" r:id="rId9" imgW="1555920" imgH="170280" progId="Equation.Ribbit">
                  <p:embed/>
                </p:oleObj>
              </mc:Choice>
              <mc:Fallback>
                <p:oleObj name="Formula" r:id="rId9" imgW="1555920" imgH="170280" progId="Equation.Ribbit">
                  <p:embed/>
                  <p:pic>
                    <p:nvPicPr>
                      <p:cNvPr id="0" name=""/>
                      <p:cNvPicPr/>
                      <p:nvPr/>
                    </p:nvPicPr>
                    <p:blipFill>
                      <a:blip r:embed="rId10"/>
                      <a:stretch>
                        <a:fillRect/>
                      </a:stretch>
                    </p:blipFill>
                    <p:spPr>
                      <a:xfrm>
                        <a:off x="4026694" y="5223784"/>
                        <a:ext cx="3082925" cy="336550"/>
                      </a:xfrm>
                      <a:prstGeom prst="rect">
                        <a:avLst/>
                      </a:prstGeom>
                    </p:spPr>
                  </p:pic>
                </p:oleObj>
              </mc:Fallback>
            </mc:AlternateContent>
          </a:graphicData>
        </a:graphic>
      </p:graphicFrame>
      <p:graphicFrame>
        <p:nvGraphicFramePr>
          <p:cNvPr id="8" name="对象 9"/>
          <p:cNvGraphicFramePr>
            <a:graphicFrameLocks noChangeAspect="1"/>
          </p:cNvGraphicFramePr>
          <p:nvPr>
            <p:extLst>
              <p:ext uri="{D42A27DB-BD31-4B8C-83A1-F6EECF244321}">
                <p14:modId xmlns:p14="http://schemas.microsoft.com/office/powerpoint/2010/main" val="4245349966"/>
              </p:ext>
            </p:extLst>
          </p:nvPr>
        </p:nvGraphicFramePr>
        <p:xfrm>
          <a:off x="3007519" y="5904252"/>
          <a:ext cx="3255962" cy="387350"/>
        </p:xfrm>
        <a:graphic>
          <a:graphicData uri="http://schemas.openxmlformats.org/presentationml/2006/ole">
            <mc:AlternateContent xmlns:mc="http://schemas.openxmlformats.org/markup-compatibility/2006">
              <mc:Choice xmlns:v="urn:schemas-microsoft-com:vml" Requires="v">
                <p:oleObj spid="_x0000_s17782" name="Formula" r:id="rId11" imgW="1643400" imgH="195840" progId="Equation.Ribbit">
                  <p:embed/>
                </p:oleObj>
              </mc:Choice>
              <mc:Fallback>
                <p:oleObj name="Formula" r:id="rId11" imgW="1643400" imgH="195840" progId="Equation.Ribbit">
                  <p:embed/>
                  <p:pic>
                    <p:nvPicPr>
                      <p:cNvPr id="0" name=""/>
                      <p:cNvPicPr/>
                      <p:nvPr/>
                    </p:nvPicPr>
                    <p:blipFill>
                      <a:blip r:embed="rId12"/>
                      <a:stretch>
                        <a:fillRect/>
                      </a:stretch>
                    </p:blipFill>
                    <p:spPr>
                      <a:xfrm>
                        <a:off x="3007519" y="5904252"/>
                        <a:ext cx="3255962" cy="387350"/>
                      </a:xfrm>
                      <a:prstGeom prst="rect">
                        <a:avLst/>
                      </a:prstGeom>
                    </p:spPr>
                  </p:pic>
                </p:oleObj>
              </mc:Fallback>
            </mc:AlternateContent>
          </a:graphicData>
        </a:graphic>
      </p:graphicFrame>
      <p:graphicFrame>
        <p:nvGraphicFramePr>
          <p:cNvPr id="9" name="对象 9"/>
          <p:cNvGraphicFramePr>
            <a:graphicFrameLocks noChangeAspect="1"/>
          </p:cNvGraphicFramePr>
          <p:nvPr>
            <p:extLst>
              <p:ext uri="{D42A27DB-BD31-4B8C-83A1-F6EECF244321}">
                <p14:modId xmlns:p14="http://schemas.microsoft.com/office/powerpoint/2010/main" val="3049983207"/>
              </p:ext>
            </p:extLst>
          </p:nvPr>
        </p:nvGraphicFramePr>
        <p:xfrm>
          <a:off x="3018517" y="6397626"/>
          <a:ext cx="3040062" cy="387350"/>
        </p:xfrm>
        <a:graphic>
          <a:graphicData uri="http://schemas.openxmlformats.org/presentationml/2006/ole">
            <mc:AlternateContent xmlns:mc="http://schemas.openxmlformats.org/markup-compatibility/2006">
              <mc:Choice xmlns:v="urn:schemas-microsoft-com:vml" Requires="v">
                <p:oleObj spid="_x0000_s17783" name="Formula" r:id="rId13" imgW="1535760" imgH="195840" progId="Equation.Ribbit">
                  <p:embed/>
                </p:oleObj>
              </mc:Choice>
              <mc:Fallback>
                <p:oleObj name="Formula" r:id="rId13" imgW="1535760" imgH="195840" progId="Equation.Ribbit">
                  <p:embed/>
                  <p:pic>
                    <p:nvPicPr>
                      <p:cNvPr id="0" name=""/>
                      <p:cNvPicPr/>
                      <p:nvPr/>
                    </p:nvPicPr>
                    <p:blipFill>
                      <a:blip r:embed="rId14"/>
                      <a:stretch>
                        <a:fillRect/>
                      </a:stretch>
                    </p:blipFill>
                    <p:spPr>
                      <a:xfrm>
                        <a:off x="3018517" y="6397626"/>
                        <a:ext cx="3040062" cy="3873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38605130"/>
              </p:ext>
            </p:extLst>
          </p:nvPr>
        </p:nvGraphicFramePr>
        <p:xfrm>
          <a:off x="7227490" y="5935946"/>
          <a:ext cx="1581150" cy="387350"/>
        </p:xfrm>
        <a:graphic>
          <a:graphicData uri="http://schemas.openxmlformats.org/presentationml/2006/ole">
            <mc:AlternateContent xmlns:mc="http://schemas.openxmlformats.org/markup-compatibility/2006">
              <mc:Choice xmlns:v="urn:schemas-microsoft-com:vml" Requires="v">
                <p:oleObj spid="_x0000_s17784" name="Formula" r:id="rId15" imgW="798840" imgH="195840" progId="Equation.Ribbit">
                  <p:embed/>
                </p:oleObj>
              </mc:Choice>
              <mc:Fallback>
                <p:oleObj name="Formula" r:id="rId15" imgW="798840" imgH="195840" progId="Equation.Ribbit">
                  <p:embed/>
                  <p:pic>
                    <p:nvPicPr>
                      <p:cNvPr id="0" name=""/>
                      <p:cNvPicPr/>
                      <p:nvPr/>
                    </p:nvPicPr>
                    <p:blipFill>
                      <a:blip r:embed="rId16"/>
                      <a:stretch>
                        <a:fillRect/>
                      </a:stretch>
                    </p:blipFill>
                    <p:spPr>
                      <a:xfrm>
                        <a:off x="7227490" y="5935946"/>
                        <a:ext cx="1581150" cy="387350"/>
                      </a:xfrm>
                      <a:prstGeom prst="rect">
                        <a:avLst/>
                      </a:prstGeom>
                    </p:spPr>
                  </p:pic>
                </p:oleObj>
              </mc:Fallback>
            </mc:AlternateContent>
          </a:graphicData>
        </a:graphic>
      </p:graphicFrame>
      <p:graphicFrame>
        <p:nvGraphicFramePr>
          <p:cNvPr id="11" name="对象 9"/>
          <p:cNvGraphicFramePr>
            <a:graphicFrameLocks noChangeAspect="1"/>
          </p:cNvGraphicFramePr>
          <p:nvPr>
            <p:extLst>
              <p:ext uri="{D42A27DB-BD31-4B8C-83A1-F6EECF244321}">
                <p14:modId xmlns:p14="http://schemas.microsoft.com/office/powerpoint/2010/main" val="2180639666"/>
              </p:ext>
            </p:extLst>
          </p:nvPr>
        </p:nvGraphicFramePr>
        <p:xfrm>
          <a:off x="7227490" y="6413956"/>
          <a:ext cx="1231900" cy="384175"/>
        </p:xfrm>
        <a:graphic>
          <a:graphicData uri="http://schemas.openxmlformats.org/presentationml/2006/ole">
            <mc:AlternateContent xmlns:mc="http://schemas.openxmlformats.org/markup-compatibility/2006">
              <mc:Choice xmlns:v="urn:schemas-microsoft-com:vml" Requires="v">
                <p:oleObj spid="_x0000_s17785" name="Formula" r:id="rId17" imgW="622440" imgH="194400" progId="Equation.Ribbit">
                  <p:embed/>
                </p:oleObj>
              </mc:Choice>
              <mc:Fallback>
                <p:oleObj name="Formula" r:id="rId17" imgW="622440" imgH="194400" progId="Equation.Ribbit">
                  <p:embed/>
                  <p:pic>
                    <p:nvPicPr>
                      <p:cNvPr id="0" name=""/>
                      <p:cNvPicPr/>
                      <p:nvPr/>
                    </p:nvPicPr>
                    <p:blipFill>
                      <a:blip r:embed="rId18"/>
                      <a:stretch>
                        <a:fillRect/>
                      </a:stretch>
                    </p:blipFill>
                    <p:spPr>
                      <a:xfrm>
                        <a:off x="7227490" y="6413956"/>
                        <a:ext cx="1231900" cy="384175"/>
                      </a:xfrm>
                      <a:prstGeom prst="rect">
                        <a:avLst/>
                      </a:prstGeom>
                    </p:spPr>
                  </p:pic>
                </p:oleObj>
              </mc:Fallback>
            </mc:AlternateContent>
          </a:graphicData>
        </a:graphic>
      </p:graphicFrame>
      <p:graphicFrame>
        <p:nvGraphicFramePr>
          <p:cNvPr id="12" name="对象 9"/>
          <p:cNvGraphicFramePr>
            <a:graphicFrameLocks noChangeAspect="1"/>
          </p:cNvGraphicFramePr>
          <p:nvPr>
            <p:extLst>
              <p:ext uri="{D42A27DB-BD31-4B8C-83A1-F6EECF244321}">
                <p14:modId xmlns:p14="http://schemas.microsoft.com/office/powerpoint/2010/main" val="3401465713"/>
              </p:ext>
            </p:extLst>
          </p:nvPr>
        </p:nvGraphicFramePr>
        <p:xfrm>
          <a:off x="5319713" y="2905919"/>
          <a:ext cx="1090612" cy="352425"/>
        </p:xfrm>
        <a:graphic>
          <a:graphicData uri="http://schemas.openxmlformats.org/presentationml/2006/ole">
            <mc:AlternateContent xmlns:mc="http://schemas.openxmlformats.org/markup-compatibility/2006">
              <mc:Choice xmlns:v="urn:schemas-microsoft-com:vml" Requires="v">
                <p:oleObj spid="_x0000_s17786" name="Formula" r:id="rId19" imgW="550080" imgH="177840" progId="Equation.Ribbit">
                  <p:embed/>
                </p:oleObj>
              </mc:Choice>
              <mc:Fallback>
                <p:oleObj name="Formula" r:id="rId19" imgW="550080" imgH="177840" progId="Equation.Ribbit">
                  <p:embed/>
                  <p:pic>
                    <p:nvPicPr>
                      <p:cNvPr id="0" name=""/>
                      <p:cNvPicPr/>
                      <p:nvPr/>
                    </p:nvPicPr>
                    <p:blipFill>
                      <a:blip r:embed="rId20"/>
                      <a:stretch>
                        <a:fillRect/>
                      </a:stretch>
                    </p:blipFill>
                    <p:spPr>
                      <a:xfrm>
                        <a:off x="5319713" y="2905919"/>
                        <a:ext cx="1090612" cy="352425"/>
                      </a:xfrm>
                      <a:prstGeom prst="rect">
                        <a:avLst/>
                      </a:prstGeom>
                    </p:spPr>
                  </p:pic>
                </p:oleObj>
              </mc:Fallback>
            </mc:AlternateContent>
          </a:graphicData>
        </a:graphic>
      </p:graphicFrame>
      <p:graphicFrame>
        <p:nvGraphicFramePr>
          <p:cNvPr id="13" name="对象 9"/>
          <p:cNvGraphicFramePr>
            <a:graphicFrameLocks noChangeAspect="1"/>
          </p:cNvGraphicFramePr>
          <p:nvPr>
            <p:extLst>
              <p:ext uri="{D42A27DB-BD31-4B8C-83A1-F6EECF244321}">
                <p14:modId xmlns:p14="http://schemas.microsoft.com/office/powerpoint/2010/main" val="2172444024"/>
              </p:ext>
            </p:extLst>
          </p:nvPr>
        </p:nvGraphicFramePr>
        <p:xfrm>
          <a:off x="5726113" y="4319703"/>
          <a:ext cx="1074737" cy="352425"/>
        </p:xfrm>
        <a:graphic>
          <a:graphicData uri="http://schemas.openxmlformats.org/presentationml/2006/ole">
            <mc:AlternateContent xmlns:mc="http://schemas.openxmlformats.org/markup-compatibility/2006">
              <mc:Choice xmlns:v="urn:schemas-microsoft-com:vml" Requires="v">
                <p:oleObj spid="_x0000_s17787" name="Formula" r:id="rId21" imgW="542520" imgH="177840" progId="Equation.Ribbit">
                  <p:embed/>
                </p:oleObj>
              </mc:Choice>
              <mc:Fallback>
                <p:oleObj name="Formula" r:id="rId21" imgW="542520" imgH="177840" progId="Equation.Ribbit">
                  <p:embed/>
                  <p:pic>
                    <p:nvPicPr>
                      <p:cNvPr id="0" name=""/>
                      <p:cNvPicPr/>
                      <p:nvPr/>
                    </p:nvPicPr>
                    <p:blipFill>
                      <a:blip r:embed="rId22"/>
                      <a:stretch>
                        <a:fillRect/>
                      </a:stretch>
                    </p:blipFill>
                    <p:spPr>
                      <a:xfrm>
                        <a:off x="5726113" y="4319703"/>
                        <a:ext cx="1074737" cy="352425"/>
                      </a:xfrm>
                      <a:prstGeom prst="rect">
                        <a:avLst/>
                      </a:prstGeom>
                    </p:spPr>
                  </p:pic>
                </p:oleObj>
              </mc:Fallback>
            </mc:AlternateContent>
          </a:graphicData>
        </a:graphic>
      </p:graphicFrame>
    </p:spTree>
    <p:extLst>
      <p:ext uri="{BB962C8B-B14F-4D97-AF65-F5344CB8AC3E}">
        <p14:creationId xmlns:p14="http://schemas.microsoft.com/office/powerpoint/2010/main" val="23676228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Dynamic Response Textures</a:t>
            </a:r>
            <a:endParaRPr lang="zh-CN" altLang="en-US" dirty="0"/>
          </a:p>
        </p:txBody>
      </p:sp>
      <p:sp>
        <p:nvSpPr>
          <p:cNvPr id="3" name="Content Placeholder 2"/>
          <p:cNvSpPr>
            <a:spLocks noGrp="1"/>
          </p:cNvSpPr>
          <p:nvPr>
            <p:ph idx="1"/>
          </p:nvPr>
        </p:nvSpPr>
        <p:spPr>
          <a:xfrm>
            <a:off x="838200" y="1844980"/>
            <a:ext cx="10515600" cy="4351338"/>
          </a:xfrm>
        </p:spPr>
        <p:txBody>
          <a:bodyPr/>
          <a:lstStyle/>
          <a:p>
            <a:r>
              <a:rPr lang="en-US" altLang="zh-CN" dirty="0"/>
              <a:t>If we make the common </a:t>
            </a:r>
            <a:r>
              <a:rPr lang="en-US" altLang="zh-CN" dirty="0" smtClean="0"/>
              <a:t>assumption of </a:t>
            </a:r>
            <a:r>
              <a:rPr lang="en-US" altLang="zh-CN" dirty="0"/>
              <a:t>proportional (Rayleigh) damping, then the system of ODEs are completely decoupled by the modal transformation</a:t>
            </a:r>
            <a:endParaRPr lang="en-US" altLang="zh-CN" dirty="0" smtClean="0"/>
          </a:p>
          <a:p>
            <a:endParaRPr lang="en-US" altLang="zh-CN" dirty="0"/>
          </a:p>
          <a:p>
            <a:r>
              <a:rPr lang="en-US" altLang="zh-CN" dirty="0"/>
              <a:t>The system of decoupled ordinary </a:t>
            </a:r>
            <a:r>
              <a:rPr lang="en-US" altLang="zh-CN" dirty="0" smtClean="0"/>
              <a:t>differential equations may </a:t>
            </a:r>
            <a:r>
              <a:rPr lang="en-US" altLang="zh-CN" dirty="0"/>
              <a:t>be written </a:t>
            </a:r>
            <a:r>
              <a:rPr lang="en-US" altLang="zh-CN" dirty="0" smtClean="0"/>
              <a:t>as</a:t>
            </a:r>
          </a:p>
          <a:p>
            <a:endParaRPr lang="en-US" altLang="zh-CN" dirty="0"/>
          </a:p>
          <a:p>
            <a:r>
              <a:rPr lang="en-US" altLang="zh-CN" dirty="0" smtClean="0"/>
              <a:t>where </a:t>
            </a:r>
            <a:r>
              <a:rPr lang="en-US" altLang="zh-CN" dirty="0"/>
              <a:t>the </a:t>
            </a:r>
            <a:r>
              <a:rPr lang="en-US" altLang="zh-CN" dirty="0" err="1"/>
              <a:t>undamped</a:t>
            </a:r>
            <a:r>
              <a:rPr lang="en-US" altLang="zh-CN" dirty="0"/>
              <a:t> </a:t>
            </a:r>
            <a:r>
              <a:rPr lang="en-US" altLang="zh-CN" i="1" dirty="0"/>
              <a:t>natural frequency </a:t>
            </a:r>
            <a:r>
              <a:rPr lang="en-US" altLang="zh-CN" dirty="0"/>
              <a:t>of vibration and </a:t>
            </a:r>
            <a:r>
              <a:rPr lang="en-US" altLang="zh-CN" dirty="0" err="1"/>
              <a:t>and</a:t>
            </a:r>
            <a:r>
              <a:rPr lang="en-US" altLang="zh-CN" dirty="0"/>
              <a:t> the dimensionless </a:t>
            </a:r>
            <a:r>
              <a:rPr lang="en-US" altLang="zh-CN" i="1" dirty="0"/>
              <a:t>modal damping </a:t>
            </a:r>
            <a:r>
              <a:rPr lang="en-US" altLang="zh-CN" i="1" dirty="0" smtClean="0"/>
              <a:t>factor </a:t>
            </a:r>
            <a:r>
              <a:rPr lang="en-US" altLang="zh-CN" dirty="0" smtClean="0"/>
              <a:t>are</a:t>
            </a:r>
            <a:endParaRPr lang="zh-CN" altLang="en-US" dirty="0"/>
          </a:p>
        </p:txBody>
      </p:sp>
      <p:graphicFrame>
        <p:nvGraphicFramePr>
          <p:cNvPr id="4" name="对象 9"/>
          <p:cNvGraphicFramePr>
            <a:graphicFrameLocks noChangeAspect="1"/>
          </p:cNvGraphicFramePr>
          <p:nvPr>
            <p:extLst>
              <p:ext uri="{D42A27DB-BD31-4B8C-83A1-F6EECF244321}">
                <p14:modId xmlns:p14="http://schemas.microsoft.com/office/powerpoint/2010/main" val="3982780106"/>
              </p:ext>
            </p:extLst>
          </p:nvPr>
        </p:nvGraphicFramePr>
        <p:xfrm>
          <a:off x="2173288" y="3156745"/>
          <a:ext cx="1951037" cy="341312"/>
        </p:xfrm>
        <a:graphic>
          <a:graphicData uri="http://schemas.openxmlformats.org/presentationml/2006/ole">
            <mc:AlternateContent xmlns:mc="http://schemas.openxmlformats.org/markup-compatibility/2006">
              <mc:Choice xmlns:v="urn:schemas-microsoft-com:vml" Requires="v">
                <p:oleObj spid="_x0000_s18595" name="Formula" r:id="rId3" imgW="985680" imgH="171720" progId="Equation.Ribbit">
                  <p:embed/>
                </p:oleObj>
              </mc:Choice>
              <mc:Fallback>
                <p:oleObj name="Formula" r:id="rId3" imgW="985680" imgH="171720" progId="Equation.Ribbit">
                  <p:embed/>
                  <p:pic>
                    <p:nvPicPr>
                      <p:cNvPr id="0" name=""/>
                      <p:cNvPicPr/>
                      <p:nvPr/>
                    </p:nvPicPr>
                    <p:blipFill>
                      <a:blip r:embed="rId4"/>
                      <a:stretch>
                        <a:fillRect/>
                      </a:stretch>
                    </p:blipFill>
                    <p:spPr>
                      <a:xfrm>
                        <a:off x="2173288" y="3156745"/>
                        <a:ext cx="1951037" cy="341312"/>
                      </a:xfrm>
                      <a:prstGeom prst="rect">
                        <a:avLst/>
                      </a:prstGeom>
                    </p:spPr>
                  </p:pic>
                </p:oleObj>
              </mc:Fallback>
            </mc:AlternateContent>
          </a:graphicData>
        </a:graphic>
      </p:graphicFrame>
      <p:graphicFrame>
        <p:nvGraphicFramePr>
          <p:cNvPr id="5" name="对象 9"/>
          <p:cNvGraphicFramePr>
            <a:graphicFrameLocks noChangeAspect="1"/>
          </p:cNvGraphicFramePr>
          <p:nvPr>
            <p:extLst>
              <p:ext uri="{D42A27DB-BD31-4B8C-83A1-F6EECF244321}">
                <p14:modId xmlns:p14="http://schemas.microsoft.com/office/powerpoint/2010/main" val="2497186677"/>
              </p:ext>
            </p:extLst>
          </p:nvPr>
        </p:nvGraphicFramePr>
        <p:xfrm>
          <a:off x="2173288" y="4391650"/>
          <a:ext cx="2986088" cy="714375"/>
        </p:xfrm>
        <a:graphic>
          <a:graphicData uri="http://schemas.openxmlformats.org/presentationml/2006/ole">
            <mc:AlternateContent xmlns:mc="http://schemas.openxmlformats.org/markup-compatibility/2006">
              <mc:Choice xmlns:v="urn:schemas-microsoft-com:vml" Requires="v">
                <p:oleObj spid="_x0000_s18596" name="Formula" r:id="rId5" imgW="1506240" imgH="360720" progId="Equation.Ribbit">
                  <p:embed/>
                </p:oleObj>
              </mc:Choice>
              <mc:Fallback>
                <p:oleObj name="Formula" r:id="rId5" imgW="1506240" imgH="360720" progId="Equation.Ribbit">
                  <p:embed/>
                  <p:pic>
                    <p:nvPicPr>
                      <p:cNvPr id="0" name=""/>
                      <p:cNvPicPr/>
                      <p:nvPr/>
                    </p:nvPicPr>
                    <p:blipFill>
                      <a:blip r:embed="rId6"/>
                      <a:stretch>
                        <a:fillRect/>
                      </a:stretch>
                    </p:blipFill>
                    <p:spPr>
                      <a:xfrm>
                        <a:off x="2173288" y="4391650"/>
                        <a:ext cx="2986088" cy="714375"/>
                      </a:xfrm>
                      <a:prstGeom prst="rect">
                        <a:avLst/>
                      </a:prstGeom>
                    </p:spPr>
                  </p:pic>
                </p:oleObj>
              </mc:Fallback>
            </mc:AlternateContent>
          </a:graphicData>
        </a:graphic>
      </p:graphicFrame>
      <p:graphicFrame>
        <p:nvGraphicFramePr>
          <p:cNvPr id="6" name="对象 9"/>
          <p:cNvGraphicFramePr>
            <a:graphicFrameLocks noChangeAspect="1"/>
          </p:cNvGraphicFramePr>
          <p:nvPr>
            <p:extLst>
              <p:ext uri="{D42A27DB-BD31-4B8C-83A1-F6EECF244321}">
                <p14:modId xmlns:p14="http://schemas.microsoft.com/office/powerpoint/2010/main" val="4216247790"/>
              </p:ext>
            </p:extLst>
          </p:nvPr>
        </p:nvGraphicFramePr>
        <p:xfrm>
          <a:off x="2185080" y="5786746"/>
          <a:ext cx="1548720" cy="857075"/>
        </p:xfrm>
        <a:graphic>
          <a:graphicData uri="http://schemas.openxmlformats.org/presentationml/2006/ole">
            <mc:AlternateContent xmlns:mc="http://schemas.openxmlformats.org/markup-compatibility/2006">
              <mc:Choice xmlns:v="urn:schemas-microsoft-com:vml" Requires="v">
                <p:oleObj spid="_x0000_s18597" name="Formula" r:id="rId7" imgW="704880" imgH="390240" progId="Equation.Ribbit">
                  <p:embed/>
                </p:oleObj>
              </mc:Choice>
              <mc:Fallback>
                <p:oleObj name="Formula" r:id="rId7" imgW="704880" imgH="390240" progId="Equation.Ribbit">
                  <p:embed/>
                  <p:pic>
                    <p:nvPicPr>
                      <p:cNvPr id="0" name=""/>
                      <p:cNvPicPr/>
                      <p:nvPr/>
                    </p:nvPicPr>
                    <p:blipFill>
                      <a:blip r:embed="rId8"/>
                      <a:stretch>
                        <a:fillRect/>
                      </a:stretch>
                    </p:blipFill>
                    <p:spPr>
                      <a:xfrm>
                        <a:off x="2185080" y="5786746"/>
                        <a:ext cx="1548720" cy="857075"/>
                      </a:xfrm>
                      <a:prstGeom prst="rect">
                        <a:avLst/>
                      </a:prstGeom>
                    </p:spPr>
                  </p:pic>
                </p:oleObj>
              </mc:Fallback>
            </mc:AlternateContent>
          </a:graphicData>
        </a:graphic>
      </p:graphicFrame>
      <p:graphicFrame>
        <p:nvGraphicFramePr>
          <p:cNvPr id="7" name="对象 9"/>
          <p:cNvGraphicFramePr>
            <a:graphicFrameLocks noChangeAspect="1"/>
          </p:cNvGraphicFramePr>
          <p:nvPr>
            <p:extLst>
              <p:ext uri="{D42A27DB-BD31-4B8C-83A1-F6EECF244321}">
                <p14:modId xmlns:p14="http://schemas.microsoft.com/office/powerpoint/2010/main" val="4181516063"/>
              </p:ext>
            </p:extLst>
          </p:nvPr>
        </p:nvGraphicFramePr>
        <p:xfrm>
          <a:off x="4124325" y="5824845"/>
          <a:ext cx="3743325" cy="779463"/>
        </p:xfrm>
        <a:graphic>
          <a:graphicData uri="http://schemas.openxmlformats.org/presentationml/2006/ole">
            <mc:AlternateContent xmlns:mc="http://schemas.openxmlformats.org/markup-compatibility/2006">
              <mc:Choice xmlns:v="urn:schemas-microsoft-com:vml" Requires="v">
                <p:oleObj spid="_x0000_s18598" name="Formula" r:id="rId9" imgW="1704600" imgH="355680" progId="Equation.Ribbit">
                  <p:embed/>
                </p:oleObj>
              </mc:Choice>
              <mc:Fallback>
                <p:oleObj name="Formula" r:id="rId9" imgW="1704600" imgH="355680" progId="Equation.Ribbit">
                  <p:embed/>
                  <p:pic>
                    <p:nvPicPr>
                      <p:cNvPr id="0" name=""/>
                      <p:cNvPicPr/>
                      <p:nvPr/>
                    </p:nvPicPr>
                    <p:blipFill>
                      <a:blip r:embed="rId10"/>
                      <a:stretch>
                        <a:fillRect/>
                      </a:stretch>
                    </p:blipFill>
                    <p:spPr>
                      <a:xfrm>
                        <a:off x="4124325" y="5824845"/>
                        <a:ext cx="3743325" cy="779463"/>
                      </a:xfrm>
                      <a:prstGeom prst="rect">
                        <a:avLst/>
                      </a:prstGeom>
                    </p:spPr>
                  </p:pic>
                </p:oleObj>
              </mc:Fallback>
            </mc:AlternateContent>
          </a:graphicData>
        </a:graphic>
      </p:graphicFrame>
    </p:spTree>
    <p:extLst>
      <p:ext uri="{BB962C8B-B14F-4D97-AF65-F5344CB8AC3E}">
        <p14:creationId xmlns:p14="http://schemas.microsoft.com/office/powerpoint/2010/main" val="130643667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Pros and Cons</a:t>
            </a:r>
            <a:endParaRPr lang="zh-CN" altLang="en-US" dirty="0"/>
          </a:p>
        </p:txBody>
      </p:sp>
      <p:sp>
        <p:nvSpPr>
          <p:cNvPr id="3" name="Content Placeholder 2"/>
          <p:cNvSpPr>
            <a:spLocks noGrp="1"/>
          </p:cNvSpPr>
          <p:nvPr>
            <p:ph idx="1"/>
          </p:nvPr>
        </p:nvSpPr>
        <p:spPr/>
        <p:txBody>
          <a:bodyPr/>
          <a:lstStyle/>
          <a:p>
            <a:r>
              <a:rPr lang="en-US" altLang="zh-CN" dirty="0" smtClean="0"/>
              <a:t>This </a:t>
            </a:r>
            <a:r>
              <a:rPr lang="en-US" altLang="zh-CN" dirty="0"/>
              <a:t>method can be </a:t>
            </a:r>
            <a:r>
              <a:rPr lang="en-US" altLang="zh-CN" dirty="0" smtClean="0"/>
              <a:t>used to </a:t>
            </a:r>
            <a:r>
              <a:rPr lang="en-US" altLang="zh-CN" dirty="0"/>
              <a:t>simulate geometrically complex, volumetric, </a:t>
            </a:r>
            <a:r>
              <a:rPr lang="en-US" altLang="zh-CN" dirty="0" smtClean="0"/>
              <a:t>physically-based</a:t>
            </a:r>
            <a:r>
              <a:rPr lang="en-US" altLang="zh-CN" dirty="0"/>
              <a:t>, dynamic deformation models with negligible </a:t>
            </a:r>
            <a:r>
              <a:rPr lang="en-US" altLang="zh-CN" dirty="0" smtClean="0"/>
              <a:t>main CPU </a:t>
            </a:r>
            <a:r>
              <a:rPr lang="en-US" altLang="zh-CN" dirty="0"/>
              <a:t>costs by exploiting commodity graphics </a:t>
            </a:r>
            <a:r>
              <a:rPr lang="en-US" altLang="zh-CN" dirty="0" smtClean="0"/>
              <a:t>hardware.</a:t>
            </a:r>
          </a:p>
          <a:p>
            <a:r>
              <a:rPr lang="en-US" altLang="zh-CN" dirty="0" smtClean="0"/>
              <a:t>It’s a generalized method, for facial animation application we need to carefully adjusting parameters.</a:t>
            </a:r>
            <a:endParaRPr lang="zh-CN" altLang="en-US" dirty="0"/>
          </a:p>
        </p:txBody>
      </p:sp>
    </p:spTree>
    <p:extLst>
      <p:ext uri="{BB962C8B-B14F-4D97-AF65-F5344CB8AC3E}">
        <p14:creationId xmlns:p14="http://schemas.microsoft.com/office/powerpoint/2010/main" val="42267200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Interested Topics</a:t>
            </a:r>
            <a:endParaRPr lang="zh-CN" altLang="en-US" dirty="0"/>
          </a:p>
        </p:txBody>
      </p:sp>
      <p:graphicFrame>
        <p:nvGraphicFramePr>
          <p:cNvPr id="4" name="内容占位符 3"/>
          <p:cNvGraphicFramePr>
            <a:graphicFrameLocks/>
          </p:cNvGraphicFramePr>
          <p:nvPr/>
        </p:nvGraphicFramePr>
        <p:xfrm>
          <a:off x="1582616" y="1837348"/>
          <a:ext cx="8927122" cy="4460877"/>
        </p:xfrm>
        <a:graphic>
          <a:graphicData uri="http://schemas.openxmlformats.org/drawingml/2006/table">
            <a:tbl>
              <a:tblPr/>
              <a:tblGrid>
                <a:gridCol w="1575374"/>
                <a:gridCol w="1837937"/>
                <a:gridCol w="1837937"/>
                <a:gridCol w="1837937"/>
                <a:gridCol w="1837937"/>
              </a:tblGrid>
              <a:tr h="446088">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Data Driven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Non-Linear Blend shape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Temporal-spatial analysis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Interface design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6D9F1"/>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Mesh Deformation</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FFD</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3D Morphing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Expression Cloning</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Deformation Gradient</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8EB4E3"/>
                    </a:solidFill>
                  </a:tcPr>
                </a:tc>
              </a:tr>
              <a:tr h="1338263">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Physical modelling</a:t>
                      </a:r>
                      <a:endParaRPr kumimoji="0" lang="zh-CN" altLang="en-US"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6360" marR="86360" marT="43180" marB="43180"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Spring-Mass</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Vector Muscle</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Vibration model</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ts val="575"/>
                        </a:spcBef>
                        <a:buClr>
                          <a:schemeClr val="accent1"/>
                        </a:buClr>
                        <a:buSzPct val="85000"/>
                        <a:buFont typeface="Wingdings 2" panose="05020102010507070707" pitchFamily="18" charset="2"/>
                        <a:defRPr sz="2200" b="1">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ts val="375"/>
                        </a:spcBef>
                        <a:buClr>
                          <a:schemeClr val="accent2"/>
                        </a:buClr>
                        <a:buSzPct val="85000"/>
                        <a:buFont typeface="Wingdings 2" panose="05020102010507070707" pitchFamily="18" charset="2"/>
                        <a:defRPr sz="2000" b="1">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ts val="375"/>
                        </a:spcBef>
                        <a:buClr>
                          <a:srgbClr val="B2C1DB"/>
                        </a:buClr>
                        <a:buSzPct val="85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ts val="375"/>
                        </a:spcBef>
                        <a:buClr>
                          <a:srgbClr val="9BBB59"/>
                        </a:buClr>
                        <a:buSzPct val="80000"/>
                        <a:buFont typeface="Wingdings 2" panose="05020102010507070707" pitchFamily="18" charset="2"/>
                        <a:defRPr b="1">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ts val="375"/>
                        </a:spcBef>
                        <a:buClr>
                          <a:srgbClr val="9BBB59"/>
                        </a:buClr>
                        <a:defRPr b="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375"/>
                        </a:spcBef>
                        <a:spcAft>
                          <a:spcPct val="0"/>
                        </a:spcAft>
                        <a:buClr>
                          <a:srgbClr val="9BBB59"/>
                        </a:buClr>
                        <a:defRPr b="1">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normalizeH="0" baseline="0" dirty="0" smtClean="0">
                          <a:ln>
                            <a:noFill/>
                          </a:ln>
                          <a:solidFill>
                            <a:srgbClr val="953735"/>
                          </a:solidFill>
                          <a:effectLst/>
                          <a:latin typeface="微软雅黑" panose="020B0503020204020204" pitchFamily="34" charset="-122"/>
                          <a:ea typeface="微软雅黑" panose="020B0503020204020204" pitchFamily="34" charset="-122"/>
                          <a:cs typeface="Arial" panose="020B0604020202020204" pitchFamily="34" charset="0"/>
                        </a:rPr>
                        <a:t>Skin fabrication</a:t>
                      </a:r>
                    </a:p>
                  </a:txBody>
                  <a:tcPr marL="86360" marR="86360" marT="43180" marB="43180"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58ED5"/>
                    </a:solidFill>
                  </a:tcPr>
                </a:tc>
              </a:tr>
            </a:tbl>
          </a:graphicData>
        </a:graphic>
      </p:graphicFrame>
      <p:sp>
        <p:nvSpPr>
          <p:cNvPr id="5" name="燕尾形 11"/>
          <p:cNvSpPr/>
          <p:nvPr/>
        </p:nvSpPr>
        <p:spPr>
          <a:xfrm>
            <a:off x="8551985" y="5416060"/>
            <a:ext cx="304800" cy="3810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4027816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Milestones</a:t>
            </a:r>
            <a:endParaRPr lang="zh-CN" altLang="en-US" dirty="0"/>
          </a:p>
        </p:txBody>
      </p:sp>
      <p:sp>
        <p:nvSpPr>
          <p:cNvPr id="3" name="Content Placeholder 2"/>
          <p:cNvSpPr>
            <a:spLocks noGrp="1"/>
          </p:cNvSpPr>
          <p:nvPr>
            <p:ph idx="1"/>
          </p:nvPr>
        </p:nvSpPr>
        <p:spPr>
          <a:xfrm>
            <a:off x="701040" y="2069465"/>
            <a:ext cx="10652760" cy="4351338"/>
          </a:xfrm>
        </p:spPr>
        <p:txBody>
          <a:bodyPr>
            <a:normAutofit/>
          </a:bodyPr>
          <a:lstStyle/>
          <a:p>
            <a:r>
              <a:rPr lang="en-US" altLang="zh-CN" dirty="0" smtClean="0"/>
              <a:t>In 1970’s, Parke, F. I. build the first 3D parametric facial model enable generate specific facial animation with few parameters. For example, rotation </a:t>
            </a:r>
            <a:r>
              <a:rPr lang="en-US" altLang="zh-CN" dirty="0"/>
              <a:t>of the jaw or </a:t>
            </a:r>
            <a:r>
              <a:rPr lang="en-US" altLang="zh-CN" dirty="0" smtClean="0"/>
              <a:t>direction </a:t>
            </a:r>
            <a:r>
              <a:rPr lang="en-US" altLang="zh-CN" dirty="0"/>
              <a:t>of </a:t>
            </a:r>
            <a:r>
              <a:rPr lang="en-US" altLang="zh-CN" dirty="0" smtClean="0"/>
              <a:t>eye gaze[2].</a:t>
            </a:r>
          </a:p>
          <a:p>
            <a:r>
              <a:rPr lang="en-US" altLang="zh-CN" dirty="0" smtClean="0"/>
              <a:t>In 1970’s, Paul Ekman et. Al. made a standard to encode movements of individual facial muscles.[4]</a:t>
            </a:r>
          </a:p>
          <a:p>
            <a:r>
              <a:rPr lang="en-US" altLang="zh-CN" dirty="0" smtClean="0"/>
              <a:t>In the 1980’s, Keith Waters developed a muscle based facial model with physically based skin tissue.[5]</a:t>
            </a:r>
            <a:endParaRPr lang="zh-CN" altLang="en-US" dirty="0" smtClean="0"/>
          </a:p>
          <a:p>
            <a:endParaRPr lang="zh-CN" altLang="en-US" dirty="0" smtClean="0"/>
          </a:p>
          <a:p>
            <a:endParaRPr lang="zh-CN" altLang="en-US" dirty="0"/>
          </a:p>
        </p:txBody>
      </p:sp>
      <p:sp>
        <p:nvSpPr>
          <p:cNvPr id="4" name="Content Placeholder 2"/>
          <p:cNvSpPr txBox="1">
            <a:spLocks/>
          </p:cNvSpPr>
          <p:nvPr/>
        </p:nvSpPr>
        <p:spPr>
          <a:xfrm>
            <a:off x="3825240" y="2069465"/>
            <a:ext cx="34899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spTree>
    <p:extLst>
      <p:ext uri="{BB962C8B-B14F-4D97-AF65-F5344CB8AC3E}">
        <p14:creationId xmlns:p14="http://schemas.microsoft.com/office/powerpoint/2010/main" val="16590142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Physical Face </a:t>
            </a:r>
            <a:r>
              <a:rPr lang="en-US" altLang="zh-CN" dirty="0" smtClean="0"/>
              <a:t>Cloning [13]</a:t>
            </a:r>
            <a:endParaRPr lang="zh-CN" altLang="en-US" dirty="0"/>
          </a:p>
        </p:txBody>
      </p:sp>
      <p:sp>
        <p:nvSpPr>
          <p:cNvPr id="3" name="Content Placeholder 2"/>
          <p:cNvSpPr>
            <a:spLocks noGrp="1"/>
          </p:cNvSpPr>
          <p:nvPr>
            <p:ph idx="1"/>
          </p:nvPr>
        </p:nvSpPr>
        <p:spPr/>
        <p:txBody>
          <a:bodyPr/>
          <a:lstStyle/>
          <a:p>
            <a:r>
              <a:rPr lang="en-US" altLang="zh-CN" dirty="0"/>
              <a:t>Let X and x denote smooth functions describing the position </a:t>
            </a:r>
            <a:r>
              <a:rPr lang="en-US" altLang="zh-CN" dirty="0" smtClean="0"/>
              <a:t>of the </a:t>
            </a:r>
            <a:r>
              <a:rPr lang="en-US" altLang="zh-CN" dirty="0"/>
              <a:t>skin in its </a:t>
            </a:r>
            <a:r>
              <a:rPr lang="en-US" altLang="zh-CN" dirty="0" err="1"/>
              <a:t>undeformed</a:t>
            </a:r>
            <a:r>
              <a:rPr lang="en-US" altLang="zh-CN" dirty="0"/>
              <a:t> and deformed state, respectively. </a:t>
            </a:r>
            <a:endParaRPr lang="en-US" altLang="zh-CN" dirty="0" smtClean="0"/>
          </a:p>
          <a:p>
            <a:r>
              <a:rPr lang="en-US" altLang="zh-CN" dirty="0"/>
              <a:t>The deformation of the skin at each point can be </a:t>
            </a:r>
            <a:r>
              <a:rPr lang="en-US" altLang="zh-CN" dirty="0" smtClean="0"/>
              <a:t>characterized </a:t>
            </a:r>
            <a:r>
              <a:rPr lang="en-US" altLang="zh-CN" dirty="0"/>
              <a:t>by the deformation gradient </a:t>
            </a:r>
            <a:r>
              <a:rPr lang="en-US" altLang="zh-CN" dirty="0" smtClean="0"/>
              <a:t>F</a:t>
            </a:r>
          </a:p>
          <a:p>
            <a:endParaRPr lang="en-US" altLang="zh-CN" dirty="0"/>
          </a:p>
          <a:p>
            <a:endParaRPr lang="en-US" altLang="zh-CN" dirty="0" smtClean="0"/>
          </a:p>
          <a:p>
            <a:r>
              <a:rPr lang="en-US" altLang="zh-CN" dirty="0"/>
              <a:t>We denote </a:t>
            </a:r>
            <a:r>
              <a:rPr lang="en-US" altLang="zh-CN" dirty="0" smtClean="0"/>
              <a:t>the corresponding </a:t>
            </a:r>
            <a:r>
              <a:rPr lang="en-US" altLang="zh-CN" dirty="0"/>
              <a:t>energy density function </a:t>
            </a:r>
            <a:r>
              <a:rPr lang="en-US" altLang="zh-CN" dirty="0" smtClean="0"/>
              <a:t>by</a:t>
            </a:r>
          </a:p>
        </p:txBody>
      </p:sp>
      <p:graphicFrame>
        <p:nvGraphicFramePr>
          <p:cNvPr id="4" name="对象 9"/>
          <p:cNvGraphicFramePr>
            <a:graphicFrameLocks noChangeAspect="1"/>
          </p:cNvGraphicFramePr>
          <p:nvPr>
            <p:extLst>
              <p:ext uri="{D42A27DB-BD31-4B8C-83A1-F6EECF244321}">
                <p14:modId xmlns:p14="http://schemas.microsoft.com/office/powerpoint/2010/main" val="3954368250"/>
              </p:ext>
            </p:extLst>
          </p:nvPr>
        </p:nvGraphicFramePr>
        <p:xfrm>
          <a:off x="1011238" y="3665538"/>
          <a:ext cx="4110037" cy="673100"/>
        </p:xfrm>
        <a:graphic>
          <a:graphicData uri="http://schemas.openxmlformats.org/presentationml/2006/ole">
            <mc:AlternateContent xmlns:mc="http://schemas.openxmlformats.org/markup-compatibility/2006">
              <mc:Choice xmlns:v="urn:schemas-microsoft-com:vml" Requires="v">
                <p:oleObj spid="_x0000_s19539" name="Formula" r:id="rId3" imgW="2076480" imgH="338040" progId="Equation.Ribbit">
                  <p:embed/>
                </p:oleObj>
              </mc:Choice>
              <mc:Fallback>
                <p:oleObj name="Formula" r:id="rId3" imgW="2076480" imgH="338040" progId="Equation.Ribbit">
                  <p:embed/>
                  <p:pic>
                    <p:nvPicPr>
                      <p:cNvPr id="0" name=""/>
                      <p:cNvPicPr/>
                      <p:nvPr/>
                    </p:nvPicPr>
                    <p:blipFill>
                      <a:blip r:embed="rId4"/>
                      <a:stretch>
                        <a:fillRect/>
                      </a:stretch>
                    </p:blipFill>
                    <p:spPr>
                      <a:xfrm>
                        <a:off x="1011238" y="3665538"/>
                        <a:ext cx="4110037" cy="673100"/>
                      </a:xfrm>
                      <a:prstGeom prst="rect">
                        <a:avLst/>
                      </a:prstGeom>
                    </p:spPr>
                  </p:pic>
                </p:oleObj>
              </mc:Fallback>
            </mc:AlternateContent>
          </a:graphicData>
        </a:graphic>
      </p:graphicFrame>
      <p:graphicFrame>
        <p:nvGraphicFramePr>
          <p:cNvPr id="5" name="对象 9"/>
          <p:cNvGraphicFramePr>
            <a:graphicFrameLocks noChangeAspect="1"/>
          </p:cNvGraphicFramePr>
          <p:nvPr>
            <p:extLst>
              <p:ext uri="{D42A27DB-BD31-4B8C-83A1-F6EECF244321}">
                <p14:modId xmlns:p14="http://schemas.microsoft.com/office/powerpoint/2010/main" val="879019691"/>
              </p:ext>
            </p:extLst>
          </p:nvPr>
        </p:nvGraphicFramePr>
        <p:xfrm>
          <a:off x="9552668" y="4716690"/>
          <a:ext cx="1373188" cy="354013"/>
        </p:xfrm>
        <a:graphic>
          <a:graphicData uri="http://schemas.openxmlformats.org/presentationml/2006/ole">
            <mc:AlternateContent xmlns:mc="http://schemas.openxmlformats.org/markup-compatibility/2006">
              <mc:Choice xmlns:v="urn:schemas-microsoft-com:vml" Requires="v">
                <p:oleObj spid="_x0000_s19540" name="Formula" r:id="rId5" imgW="693720" imgH="177840" progId="Equation.Ribbit">
                  <p:embed/>
                </p:oleObj>
              </mc:Choice>
              <mc:Fallback>
                <p:oleObj name="Formula" r:id="rId5" imgW="693720" imgH="177840" progId="Equation.Ribbit">
                  <p:embed/>
                  <p:pic>
                    <p:nvPicPr>
                      <p:cNvPr id="0" name=""/>
                      <p:cNvPicPr/>
                      <p:nvPr/>
                    </p:nvPicPr>
                    <p:blipFill>
                      <a:blip r:embed="rId6"/>
                      <a:stretch>
                        <a:fillRect/>
                      </a:stretch>
                    </p:blipFill>
                    <p:spPr>
                      <a:xfrm>
                        <a:off x="9552668" y="4716690"/>
                        <a:ext cx="1373188" cy="354013"/>
                      </a:xfrm>
                      <a:prstGeom prst="rect">
                        <a:avLst/>
                      </a:prstGeom>
                    </p:spPr>
                  </p:pic>
                </p:oleObj>
              </mc:Fallback>
            </mc:AlternateContent>
          </a:graphicData>
        </a:graphic>
      </p:graphicFrame>
    </p:spTree>
    <p:extLst>
      <p:ext uri="{BB962C8B-B14F-4D97-AF65-F5344CB8AC3E}">
        <p14:creationId xmlns:p14="http://schemas.microsoft.com/office/powerpoint/2010/main" val="1453120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Physical Face Cloning</a:t>
            </a:r>
            <a:endParaRPr lang="zh-CN" altLang="en-US" dirty="0"/>
          </a:p>
        </p:txBody>
      </p:sp>
      <p:sp>
        <p:nvSpPr>
          <p:cNvPr id="3" name="Content Placeholder 2"/>
          <p:cNvSpPr>
            <a:spLocks noGrp="1"/>
          </p:cNvSpPr>
          <p:nvPr>
            <p:ph idx="1"/>
          </p:nvPr>
        </p:nvSpPr>
        <p:spPr/>
        <p:txBody>
          <a:bodyPr/>
          <a:lstStyle/>
          <a:p>
            <a:r>
              <a:rPr lang="en-US" altLang="zh-CN" dirty="0"/>
              <a:t>The strain energy density of the compressible neo-</a:t>
            </a:r>
            <a:r>
              <a:rPr lang="en-US" altLang="zh-CN" dirty="0" err="1"/>
              <a:t>Hookean</a:t>
            </a:r>
            <a:r>
              <a:rPr lang="en-US" altLang="zh-CN" dirty="0"/>
              <a:t> material is given </a:t>
            </a:r>
            <a:r>
              <a:rPr lang="en-US" altLang="zh-CN" dirty="0" smtClean="0"/>
              <a:t>as</a:t>
            </a:r>
          </a:p>
          <a:p>
            <a:endParaRPr lang="en-US" altLang="zh-CN" dirty="0"/>
          </a:p>
          <a:p>
            <a:r>
              <a:rPr lang="en-US" altLang="zh-CN" dirty="0"/>
              <a:t>where </a:t>
            </a:r>
            <a:r>
              <a:rPr lang="en-US" altLang="zh-CN" dirty="0" smtClean="0"/>
              <a:t>                     and    ,     </a:t>
            </a:r>
            <a:r>
              <a:rPr lang="en-US" altLang="zh-CN" dirty="0"/>
              <a:t>are shear and bulk moduli, which </a:t>
            </a:r>
            <a:r>
              <a:rPr lang="en-US" altLang="zh-CN" dirty="0" smtClean="0"/>
              <a:t>are related </a:t>
            </a:r>
            <a:r>
              <a:rPr lang="en-US" altLang="zh-CN" dirty="0"/>
              <a:t>to the familiar Young’s modulus E and Poisson’s ratio </a:t>
            </a:r>
            <a:r>
              <a:rPr lang="en-US" altLang="zh-CN" dirty="0" smtClean="0"/>
              <a:t>  </a:t>
            </a:r>
            <a:r>
              <a:rPr lang="en-US" altLang="zh-CN" dirty="0"/>
              <a:t>as</a:t>
            </a:r>
            <a:endParaRPr lang="en-US" altLang="zh-CN" dirty="0" smtClean="0"/>
          </a:p>
          <a:p>
            <a:endParaRPr lang="en-US" altLang="zh-CN" dirty="0"/>
          </a:p>
          <a:p>
            <a:pPr marL="0" indent="0">
              <a:buNone/>
            </a:pPr>
            <a:endParaRPr lang="zh-CN" altLang="en-US" dirty="0"/>
          </a:p>
          <a:p>
            <a:endParaRPr lang="zh-CN" altLang="en-US" dirty="0"/>
          </a:p>
        </p:txBody>
      </p:sp>
      <p:graphicFrame>
        <p:nvGraphicFramePr>
          <p:cNvPr id="4" name="对象 9"/>
          <p:cNvGraphicFramePr>
            <a:graphicFrameLocks noChangeAspect="1"/>
          </p:cNvGraphicFramePr>
          <p:nvPr>
            <p:extLst>
              <p:ext uri="{D42A27DB-BD31-4B8C-83A1-F6EECF244321}">
                <p14:modId xmlns:p14="http://schemas.microsoft.com/office/powerpoint/2010/main" val="3481846074"/>
              </p:ext>
            </p:extLst>
          </p:nvPr>
        </p:nvGraphicFramePr>
        <p:xfrm>
          <a:off x="3193596" y="2543402"/>
          <a:ext cx="4991100" cy="590550"/>
        </p:xfrm>
        <a:graphic>
          <a:graphicData uri="http://schemas.openxmlformats.org/presentationml/2006/ole">
            <mc:AlternateContent xmlns:mc="http://schemas.openxmlformats.org/markup-compatibility/2006">
              <mc:Choice xmlns:v="urn:schemas-microsoft-com:vml" Requires="v">
                <p:oleObj spid="_x0000_s20713" name="Formula" r:id="rId3" imgW="2518560" imgH="297360" progId="Equation.Ribbit">
                  <p:embed/>
                </p:oleObj>
              </mc:Choice>
              <mc:Fallback>
                <p:oleObj name="Formula" r:id="rId3" imgW="2518560" imgH="297360" progId="Equation.Ribbit">
                  <p:embed/>
                  <p:pic>
                    <p:nvPicPr>
                      <p:cNvPr id="0" name=""/>
                      <p:cNvPicPr/>
                      <p:nvPr/>
                    </p:nvPicPr>
                    <p:blipFill>
                      <a:blip r:embed="rId4"/>
                      <a:stretch>
                        <a:fillRect/>
                      </a:stretch>
                    </p:blipFill>
                    <p:spPr>
                      <a:xfrm>
                        <a:off x="3193596" y="2543402"/>
                        <a:ext cx="4991100" cy="590550"/>
                      </a:xfrm>
                      <a:prstGeom prst="rect">
                        <a:avLst/>
                      </a:prstGeom>
                    </p:spPr>
                  </p:pic>
                </p:oleObj>
              </mc:Fallback>
            </mc:AlternateContent>
          </a:graphicData>
        </a:graphic>
      </p:graphicFrame>
      <p:graphicFrame>
        <p:nvGraphicFramePr>
          <p:cNvPr id="5" name="对象 9"/>
          <p:cNvGraphicFramePr>
            <a:graphicFrameLocks noChangeAspect="1"/>
          </p:cNvGraphicFramePr>
          <p:nvPr>
            <p:extLst>
              <p:ext uri="{D42A27DB-BD31-4B8C-83A1-F6EECF244321}">
                <p14:modId xmlns:p14="http://schemas.microsoft.com/office/powerpoint/2010/main" val="2265244457"/>
              </p:ext>
            </p:extLst>
          </p:nvPr>
        </p:nvGraphicFramePr>
        <p:xfrm>
          <a:off x="2277610" y="3312431"/>
          <a:ext cx="1409700" cy="352425"/>
        </p:xfrm>
        <a:graphic>
          <a:graphicData uri="http://schemas.openxmlformats.org/presentationml/2006/ole">
            <mc:AlternateContent xmlns:mc="http://schemas.openxmlformats.org/markup-compatibility/2006">
              <mc:Choice xmlns:v="urn:schemas-microsoft-com:vml" Requires="v">
                <p:oleObj spid="_x0000_s20714" name="Formula" r:id="rId5" imgW="711360" imgH="177840" progId="Equation.Ribbit">
                  <p:embed/>
                </p:oleObj>
              </mc:Choice>
              <mc:Fallback>
                <p:oleObj name="Formula" r:id="rId5" imgW="711360" imgH="177840" progId="Equation.Ribbit">
                  <p:embed/>
                  <p:pic>
                    <p:nvPicPr>
                      <p:cNvPr id="0" name=""/>
                      <p:cNvPicPr/>
                      <p:nvPr/>
                    </p:nvPicPr>
                    <p:blipFill>
                      <a:blip r:embed="rId6"/>
                      <a:stretch>
                        <a:fillRect/>
                      </a:stretch>
                    </p:blipFill>
                    <p:spPr>
                      <a:xfrm>
                        <a:off x="2277610" y="3312431"/>
                        <a:ext cx="1409700" cy="352425"/>
                      </a:xfrm>
                      <a:prstGeom prst="rect">
                        <a:avLst/>
                      </a:prstGeom>
                    </p:spPr>
                  </p:pic>
                </p:oleObj>
              </mc:Fallback>
            </mc:AlternateContent>
          </a:graphicData>
        </a:graphic>
      </p:graphicFrame>
      <p:graphicFrame>
        <p:nvGraphicFramePr>
          <p:cNvPr id="6" name="对象 9"/>
          <p:cNvGraphicFramePr>
            <a:graphicFrameLocks noChangeAspect="1"/>
          </p:cNvGraphicFramePr>
          <p:nvPr>
            <p:extLst>
              <p:ext uri="{D42A27DB-BD31-4B8C-83A1-F6EECF244321}">
                <p14:modId xmlns:p14="http://schemas.microsoft.com/office/powerpoint/2010/main" val="894219603"/>
              </p:ext>
            </p:extLst>
          </p:nvPr>
        </p:nvGraphicFramePr>
        <p:xfrm>
          <a:off x="4478792" y="3312431"/>
          <a:ext cx="185737" cy="260350"/>
        </p:xfrm>
        <a:graphic>
          <a:graphicData uri="http://schemas.openxmlformats.org/presentationml/2006/ole">
            <mc:AlternateContent xmlns:mc="http://schemas.openxmlformats.org/markup-compatibility/2006">
              <mc:Choice xmlns:v="urn:schemas-microsoft-com:vml" Requires="v">
                <p:oleObj spid="_x0000_s20715" name="Formula" r:id="rId7" imgW="94320" imgH="131040" progId="Equation.Ribbit">
                  <p:embed/>
                </p:oleObj>
              </mc:Choice>
              <mc:Fallback>
                <p:oleObj name="Formula" r:id="rId7" imgW="94320" imgH="131040" progId="Equation.Ribbit">
                  <p:embed/>
                  <p:pic>
                    <p:nvPicPr>
                      <p:cNvPr id="0" name=""/>
                      <p:cNvPicPr/>
                      <p:nvPr/>
                    </p:nvPicPr>
                    <p:blipFill>
                      <a:blip r:embed="rId8"/>
                      <a:stretch>
                        <a:fillRect/>
                      </a:stretch>
                    </p:blipFill>
                    <p:spPr>
                      <a:xfrm>
                        <a:off x="4478792" y="3312431"/>
                        <a:ext cx="185737" cy="260350"/>
                      </a:xfrm>
                      <a:prstGeom prst="rect">
                        <a:avLst/>
                      </a:prstGeom>
                    </p:spPr>
                  </p:pic>
                </p:oleObj>
              </mc:Fallback>
            </mc:AlternateContent>
          </a:graphicData>
        </a:graphic>
      </p:graphicFrame>
      <p:graphicFrame>
        <p:nvGraphicFramePr>
          <p:cNvPr id="7" name="对象 9"/>
          <p:cNvGraphicFramePr>
            <a:graphicFrameLocks noChangeAspect="1"/>
          </p:cNvGraphicFramePr>
          <p:nvPr>
            <p:extLst>
              <p:ext uri="{D42A27DB-BD31-4B8C-83A1-F6EECF244321}">
                <p14:modId xmlns:p14="http://schemas.microsoft.com/office/powerpoint/2010/main" val="1732666825"/>
              </p:ext>
            </p:extLst>
          </p:nvPr>
        </p:nvGraphicFramePr>
        <p:xfrm>
          <a:off x="4956858" y="3359261"/>
          <a:ext cx="169862" cy="258763"/>
        </p:xfrm>
        <a:graphic>
          <a:graphicData uri="http://schemas.openxmlformats.org/presentationml/2006/ole">
            <mc:AlternateContent xmlns:mc="http://schemas.openxmlformats.org/markup-compatibility/2006">
              <mc:Choice xmlns:v="urn:schemas-microsoft-com:vml" Requires="v">
                <p:oleObj spid="_x0000_s20716" name="Formula" r:id="rId9" imgW="85320" imgH="129600" progId="Equation.Ribbit">
                  <p:embed/>
                </p:oleObj>
              </mc:Choice>
              <mc:Fallback>
                <p:oleObj name="Formula" r:id="rId9" imgW="85320" imgH="129600" progId="Equation.Ribbit">
                  <p:embed/>
                  <p:pic>
                    <p:nvPicPr>
                      <p:cNvPr id="0" name=""/>
                      <p:cNvPicPr/>
                      <p:nvPr/>
                    </p:nvPicPr>
                    <p:blipFill>
                      <a:blip r:embed="rId10"/>
                      <a:stretch>
                        <a:fillRect/>
                      </a:stretch>
                    </p:blipFill>
                    <p:spPr>
                      <a:xfrm>
                        <a:off x="4956858" y="3359261"/>
                        <a:ext cx="169862" cy="258763"/>
                      </a:xfrm>
                      <a:prstGeom prst="rect">
                        <a:avLst/>
                      </a:prstGeom>
                    </p:spPr>
                  </p:pic>
                </p:oleObj>
              </mc:Fallback>
            </mc:AlternateContent>
          </a:graphicData>
        </a:graphic>
      </p:graphicFrame>
      <p:graphicFrame>
        <p:nvGraphicFramePr>
          <p:cNvPr id="8" name="对象 9"/>
          <p:cNvGraphicFramePr>
            <a:graphicFrameLocks noChangeAspect="1"/>
          </p:cNvGraphicFramePr>
          <p:nvPr>
            <p:extLst>
              <p:ext uri="{D42A27DB-BD31-4B8C-83A1-F6EECF244321}">
                <p14:modId xmlns:p14="http://schemas.microsoft.com/office/powerpoint/2010/main" val="3267959395"/>
              </p:ext>
            </p:extLst>
          </p:nvPr>
        </p:nvGraphicFramePr>
        <p:xfrm>
          <a:off x="9882188" y="3684588"/>
          <a:ext cx="163512" cy="257175"/>
        </p:xfrm>
        <a:graphic>
          <a:graphicData uri="http://schemas.openxmlformats.org/presentationml/2006/ole">
            <mc:AlternateContent xmlns:mc="http://schemas.openxmlformats.org/markup-compatibility/2006">
              <mc:Choice xmlns:v="urn:schemas-microsoft-com:vml" Requires="v">
                <p:oleObj spid="_x0000_s20717" name="Formula" r:id="rId11" imgW="82800" imgH="129600" progId="Equation.Ribbit">
                  <p:embed/>
                </p:oleObj>
              </mc:Choice>
              <mc:Fallback>
                <p:oleObj name="Formula" r:id="rId11" imgW="82800" imgH="129600" progId="Equation.Ribbit">
                  <p:embed/>
                  <p:pic>
                    <p:nvPicPr>
                      <p:cNvPr id="0" name=""/>
                      <p:cNvPicPr/>
                      <p:nvPr/>
                    </p:nvPicPr>
                    <p:blipFill>
                      <a:blip r:embed="rId12"/>
                      <a:stretch>
                        <a:fillRect/>
                      </a:stretch>
                    </p:blipFill>
                    <p:spPr>
                      <a:xfrm>
                        <a:off x="9882188" y="3684588"/>
                        <a:ext cx="163512" cy="257175"/>
                      </a:xfrm>
                      <a:prstGeom prst="rect">
                        <a:avLst/>
                      </a:prstGeom>
                    </p:spPr>
                  </p:pic>
                </p:oleObj>
              </mc:Fallback>
            </mc:AlternateContent>
          </a:graphicData>
        </a:graphic>
      </p:graphicFrame>
      <p:graphicFrame>
        <p:nvGraphicFramePr>
          <p:cNvPr id="9" name="对象 9"/>
          <p:cNvGraphicFramePr>
            <a:graphicFrameLocks noChangeAspect="1"/>
          </p:cNvGraphicFramePr>
          <p:nvPr>
            <p:extLst>
              <p:ext uri="{D42A27DB-BD31-4B8C-83A1-F6EECF244321}">
                <p14:modId xmlns:p14="http://schemas.microsoft.com/office/powerpoint/2010/main" val="196653544"/>
              </p:ext>
            </p:extLst>
          </p:nvPr>
        </p:nvGraphicFramePr>
        <p:xfrm>
          <a:off x="2743200" y="4289425"/>
          <a:ext cx="5172075" cy="733425"/>
        </p:xfrm>
        <a:graphic>
          <a:graphicData uri="http://schemas.openxmlformats.org/presentationml/2006/ole">
            <mc:AlternateContent xmlns:mc="http://schemas.openxmlformats.org/markup-compatibility/2006">
              <mc:Choice xmlns:v="urn:schemas-microsoft-com:vml" Requires="v">
                <p:oleObj spid="_x0000_s20718" name="Formula" r:id="rId13" imgW="2612520" imgH="368640" progId="Equation.Ribbit">
                  <p:embed/>
                </p:oleObj>
              </mc:Choice>
              <mc:Fallback>
                <p:oleObj name="Formula" r:id="rId13" imgW="2612520" imgH="368640" progId="Equation.Ribbit">
                  <p:embed/>
                  <p:pic>
                    <p:nvPicPr>
                      <p:cNvPr id="0" name=""/>
                      <p:cNvPicPr/>
                      <p:nvPr/>
                    </p:nvPicPr>
                    <p:blipFill>
                      <a:blip r:embed="rId14"/>
                      <a:stretch>
                        <a:fillRect/>
                      </a:stretch>
                    </p:blipFill>
                    <p:spPr>
                      <a:xfrm>
                        <a:off x="2743200" y="4289425"/>
                        <a:ext cx="5172075" cy="733425"/>
                      </a:xfrm>
                      <a:prstGeom prst="rect">
                        <a:avLst/>
                      </a:prstGeom>
                    </p:spPr>
                  </p:pic>
                </p:oleObj>
              </mc:Fallback>
            </mc:AlternateContent>
          </a:graphicData>
        </a:graphic>
      </p:graphicFrame>
    </p:spTree>
    <p:extLst>
      <p:ext uri="{BB962C8B-B14F-4D97-AF65-F5344CB8AC3E}">
        <p14:creationId xmlns:p14="http://schemas.microsoft.com/office/powerpoint/2010/main" val="106893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Physical Face Cloning</a:t>
            </a:r>
            <a:endParaRPr lang="zh-CN" altLang="en-US" dirty="0"/>
          </a:p>
        </p:txBody>
      </p:sp>
      <p:sp>
        <p:nvSpPr>
          <p:cNvPr id="3" name="Content Placeholder 2"/>
          <p:cNvSpPr>
            <a:spLocks noGrp="1"/>
          </p:cNvSpPr>
          <p:nvPr>
            <p:ph idx="1"/>
          </p:nvPr>
        </p:nvSpPr>
        <p:spPr/>
        <p:txBody>
          <a:bodyPr>
            <a:normAutofit/>
          </a:bodyPr>
          <a:lstStyle/>
          <a:p>
            <a:r>
              <a:rPr lang="en-US" altLang="zh-CN" dirty="0" smtClean="0"/>
              <a:t>We </a:t>
            </a:r>
            <a:r>
              <a:rPr lang="en-US" altLang="zh-CN" dirty="0"/>
              <a:t>discretize </a:t>
            </a:r>
            <a:r>
              <a:rPr lang="en-US" altLang="zh-CN" dirty="0" smtClean="0"/>
              <a:t>          </a:t>
            </a:r>
            <a:r>
              <a:rPr lang="en-US" altLang="zh-CN" dirty="0"/>
              <a:t>in space using tetrahedral ﬁnite </a:t>
            </a:r>
            <a:r>
              <a:rPr lang="en-US" altLang="zh-CN" dirty="0" smtClean="0"/>
              <a:t>elements. </a:t>
            </a:r>
            <a:r>
              <a:rPr lang="en-US" altLang="zh-CN" dirty="0"/>
              <a:t>T</a:t>
            </a:r>
            <a:r>
              <a:rPr lang="en-US" altLang="zh-CN" dirty="0" smtClean="0"/>
              <a:t>he </a:t>
            </a:r>
            <a:r>
              <a:rPr lang="en-US" altLang="zh-CN" dirty="0"/>
              <a:t>superscript e </a:t>
            </a:r>
            <a:r>
              <a:rPr lang="en-US" altLang="zh-CN" dirty="0" smtClean="0"/>
              <a:t>is used to </a:t>
            </a:r>
            <a:r>
              <a:rPr lang="en-US" altLang="zh-CN" dirty="0"/>
              <a:t>identify </a:t>
            </a:r>
            <a:r>
              <a:rPr lang="en-US" altLang="zh-CN" dirty="0" smtClean="0"/>
              <a:t>quantities </a:t>
            </a:r>
            <a:r>
              <a:rPr lang="en-US" altLang="zh-CN" dirty="0"/>
              <a:t>pertaining to a given tetrahedral element</a:t>
            </a:r>
            <a:r>
              <a:rPr lang="en-US" altLang="zh-CN" dirty="0" smtClean="0"/>
              <a:t>. </a:t>
            </a:r>
          </a:p>
          <a:p>
            <a:r>
              <a:rPr lang="en-US" altLang="zh-CN" dirty="0"/>
              <a:t>For example, </a:t>
            </a:r>
            <a:r>
              <a:rPr lang="en-US" altLang="zh-CN" dirty="0" smtClean="0"/>
              <a:t>let                and                denote </a:t>
            </a:r>
            <a:r>
              <a:rPr lang="en-US" altLang="zh-CN" dirty="0"/>
              <a:t>position vectors for a given </a:t>
            </a:r>
            <a:r>
              <a:rPr lang="en-US" altLang="zh-CN" dirty="0" smtClean="0"/>
              <a:t>element </a:t>
            </a:r>
            <a:r>
              <a:rPr lang="en-US" altLang="zh-CN" dirty="0"/>
              <a:t>in its </a:t>
            </a:r>
            <a:r>
              <a:rPr lang="en-US" altLang="zh-CN" dirty="0" err="1"/>
              <a:t>undeformed</a:t>
            </a:r>
            <a:r>
              <a:rPr lang="en-US" altLang="zh-CN" dirty="0"/>
              <a:t> and deformed state, </a:t>
            </a:r>
            <a:r>
              <a:rPr lang="en-US" altLang="zh-CN" dirty="0" smtClean="0"/>
              <a:t>respectively.</a:t>
            </a:r>
          </a:p>
          <a:p>
            <a:endParaRPr lang="en-US" altLang="zh-CN" dirty="0"/>
          </a:p>
          <a:p>
            <a:endParaRPr lang="en-US" altLang="zh-CN" dirty="0" smtClean="0"/>
          </a:p>
          <a:p>
            <a:r>
              <a:rPr lang="en-US" altLang="zh-CN" dirty="0"/>
              <a:t>Where </a:t>
            </a:r>
            <a:r>
              <a:rPr lang="en-US" altLang="zh-CN" dirty="0" smtClean="0"/>
              <a:t>N</a:t>
            </a:r>
            <a:r>
              <a:rPr lang="en-US" altLang="zh-CN" sz="2000" dirty="0" smtClean="0"/>
              <a:t>a</a:t>
            </a:r>
            <a:r>
              <a:rPr lang="en-US" altLang="zh-CN" dirty="0" smtClean="0"/>
              <a:t> </a:t>
            </a:r>
            <a:r>
              <a:rPr lang="en-US" altLang="zh-CN" dirty="0"/>
              <a:t>are piece-wise linear basis functions </a:t>
            </a:r>
            <a:r>
              <a:rPr lang="en-US" altLang="zh-CN" dirty="0" smtClean="0"/>
              <a:t>associated </a:t>
            </a:r>
            <a:r>
              <a:rPr lang="en-US" altLang="zh-CN" dirty="0"/>
              <a:t>with the nodes of the mesh.</a:t>
            </a:r>
            <a:endParaRPr lang="zh-CN" altLang="en-US" dirty="0"/>
          </a:p>
        </p:txBody>
      </p:sp>
      <p:graphicFrame>
        <p:nvGraphicFramePr>
          <p:cNvPr id="4" name="对象 9"/>
          <p:cNvGraphicFramePr>
            <a:graphicFrameLocks noChangeAspect="1"/>
          </p:cNvGraphicFramePr>
          <p:nvPr>
            <p:extLst>
              <p:ext uri="{D42A27DB-BD31-4B8C-83A1-F6EECF244321}">
                <p14:modId xmlns:p14="http://schemas.microsoft.com/office/powerpoint/2010/main" val="1842229359"/>
              </p:ext>
            </p:extLst>
          </p:nvPr>
        </p:nvGraphicFramePr>
        <p:xfrm>
          <a:off x="3148242" y="1927225"/>
          <a:ext cx="712788" cy="354013"/>
        </p:xfrm>
        <a:graphic>
          <a:graphicData uri="http://schemas.openxmlformats.org/presentationml/2006/ole">
            <mc:AlternateContent xmlns:mc="http://schemas.openxmlformats.org/markup-compatibility/2006">
              <mc:Choice xmlns:v="urn:schemas-microsoft-com:vml" Requires="v">
                <p:oleObj spid="_x0000_s21665" name="Formula" r:id="rId3" imgW="360720" imgH="177840" progId="Equation.Ribbit">
                  <p:embed/>
                </p:oleObj>
              </mc:Choice>
              <mc:Fallback>
                <p:oleObj name="Formula" r:id="rId3" imgW="360720" imgH="177840" progId="Equation.Ribbit">
                  <p:embed/>
                  <p:pic>
                    <p:nvPicPr>
                      <p:cNvPr id="0" name=""/>
                      <p:cNvPicPr/>
                      <p:nvPr/>
                    </p:nvPicPr>
                    <p:blipFill>
                      <a:blip r:embed="rId4"/>
                      <a:stretch>
                        <a:fillRect/>
                      </a:stretch>
                    </p:blipFill>
                    <p:spPr>
                      <a:xfrm>
                        <a:off x="3148242" y="1927225"/>
                        <a:ext cx="712788" cy="354013"/>
                      </a:xfrm>
                      <a:prstGeom prst="rect">
                        <a:avLst/>
                      </a:prstGeom>
                    </p:spPr>
                  </p:pic>
                </p:oleObj>
              </mc:Fallback>
            </mc:AlternateContent>
          </a:graphicData>
        </a:graphic>
      </p:graphicFrame>
      <p:graphicFrame>
        <p:nvGraphicFramePr>
          <p:cNvPr id="5" name="对象 9"/>
          <p:cNvGraphicFramePr>
            <a:graphicFrameLocks noChangeAspect="1"/>
          </p:cNvGraphicFramePr>
          <p:nvPr>
            <p:extLst>
              <p:ext uri="{D42A27DB-BD31-4B8C-83A1-F6EECF244321}">
                <p14:modId xmlns:p14="http://schemas.microsoft.com/office/powerpoint/2010/main" val="2020411452"/>
              </p:ext>
            </p:extLst>
          </p:nvPr>
        </p:nvGraphicFramePr>
        <p:xfrm>
          <a:off x="3546823" y="3101071"/>
          <a:ext cx="1133475" cy="382587"/>
        </p:xfrm>
        <a:graphic>
          <a:graphicData uri="http://schemas.openxmlformats.org/presentationml/2006/ole">
            <mc:AlternateContent xmlns:mc="http://schemas.openxmlformats.org/markup-compatibility/2006">
              <mc:Choice xmlns:v="urn:schemas-microsoft-com:vml" Requires="v">
                <p:oleObj spid="_x0000_s21666" name="Formula" r:id="rId5" imgW="573120" imgH="191880" progId="Equation.Ribbit">
                  <p:embed/>
                </p:oleObj>
              </mc:Choice>
              <mc:Fallback>
                <p:oleObj name="Formula" r:id="rId5" imgW="573120" imgH="191880" progId="Equation.Ribbit">
                  <p:embed/>
                  <p:pic>
                    <p:nvPicPr>
                      <p:cNvPr id="0" name=""/>
                      <p:cNvPicPr/>
                      <p:nvPr/>
                    </p:nvPicPr>
                    <p:blipFill>
                      <a:blip r:embed="rId6"/>
                      <a:stretch>
                        <a:fillRect/>
                      </a:stretch>
                    </p:blipFill>
                    <p:spPr>
                      <a:xfrm>
                        <a:off x="3546823" y="3101071"/>
                        <a:ext cx="1133475" cy="382587"/>
                      </a:xfrm>
                      <a:prstGeom prst="rect">
                        <a:avLst/>
                      </a:prstGeom>
                    </p:spPr>
                  </p:pic>
                </p:oleObj>
              </mc:Fallback>
            </mc:AlternateContent>
          </a:graphicData>
        </a:graphic>
      </p:graphicFrame>
      <p:graphicFrame>
        <p:nvGraphicFramePr>
          <p:cNvPr id="6" name="对象 9"/>
          <p:cNvGraphicFramePr>
            <a:graphicFrameLocks noChangeAspect="1"/>
          </p:cNvGraphicFramePr>
          <p:nvPr>
            <p:extLst>
              <p:ext uri="{D42A27DB-BD31-4B8C-83A1-F6EECF244321}">
                <p14:modId xmlns:p14="http://schemas.microsoft.com/office/powerpoint/2010/main" val="4102620716"/>
              </p:ext>
            </p:extLst>
          </p:nvPr>
        </p:nvGraphicFramePr>
        <p:xfrm>
          <a:off x="5372100" y="3101071"/>
          <a:ext cx="1204913" cy="382588"/>
        </p:xfrm>
        <a:graphic>
          <a:graphicData uri="http://schemas.openxmlformats.org/presentationml/2006/ole">
            <mc:AlternateContent xmlns:mc="http://schemas.openxmlformats.org/markup-compatibility/2006">
              <mc:Choice xmlns:v="urn:schemas-microsoft-com:vml" Requires="v">
                <p:oleObj spid="_x0000_s21667" name="Formula" r:id="rId7" imgW="609840" imgH="191880" progId="Equation.Ribbit">
                  <p:embed/>
                </p:oleObj>
              </mc:Choice>
              <mc:Fallback>
                <p:oleObj name="Formula" r:id="rId7" imgW="609840" imgH="191880" progId="Equation.Ribbit">
                  <p:embed/>
                  <p:pic>
                    <p:nvPicPr>
                      <p:cNvPr id="0" name=""/>
                      <p:cNvPicPr/>
                      <p:nvPr/>
                    </p:nvPicPr>
                    <p:blipFill>
                      <a:blip r:embed="rId8"/>
                      <a:stretch>
                        <a:fillRect/>
                      </a:stretch>
                    </p:blipFill>
                    <p:spPr>
                      <a:xfrm>
                        <a:off x="5372100" y="3101071"/>
                        <a:ext cx="1204913" cy="382588"/>
                      </a:xfrm>
                      <a:prstGeom prst="rect">
                        <a:avLst/>
                      </a:prstGeom>
                    </p:spPr>
                  </p:pic>
                </p:oleObj>
              </mc:Fallback>
            </mc:AlternateContent>
          </a:graphicData>
        </a:graphic>
      </p:graphicFrame>
      <p:graphicFrame>
        <p:nvGraphicFramePr>
          <p:cNvPr id="7" name="对象 9"/>
          <p:cNvGraphicFramePr>
            <a:graphicFrameLocks noChangeAspect="1"/>
          </p:cNvGraphicFramePr>
          <p:nvPr>
            <p:extLst>
              <p:ext uri="{D42A27DB-BD31-4B8C-83A1-F6EECF244321}">
                <p14:modId xmlns:p14="http://schemas.microsoft.com/office/powerpoint/2010/main" val="1108162568"/>
              </p:ext>
            </p:extLst>
          </p:nvPr>
        </p:nvGraphicFramePr>
        <p:xfrm>
          <a:off x="2669729" y="4001294"/>
          <a:ext cx="4021138" cy="920750"/>
        </p:xfrm>
        <a:graphic>
          <a:graphicData uri="http://schemas.openxmlformats.org/presentationml/2006/ole">
            <mc:AlternateContent xmlns:mc="http://schemas.openxmlformats.org/markup-compatibility/2006">
              <mc:Choice xmlns:v="urn:schemas-microsoft-com:vml" Requires="v">
                <p:oleObj spid="_x0000_s21668" name="Formula" r:id="rId9" imgW="2032200" imgH="462600" progId="Equation.Ribbit">
                  <p:embed/>
                </p:oleObj>
              </mc:Choice>
              <mc:Fallback>
                <p:oleObj name="Formula" r:id="rId9" imgW="2032200" imgH="462600" progId="Equation.Ribbit">
                  <p:embed/>
                  <p:pic>
                    <p:nvPicPr>
                      <p:cNvPr id="0" name=""/>
                      <p:cNvPicPr/>
                      <p:nvPr/>
                    </p:nvPicPr>
                    <p:blipFill>
                      <a:blip r:embed="rId10"/>
                      <a:stretch>
                        <a:fillRect/>
                      </a:stretch>
                    </p:blipFill>
                    <p:spPr>
                      <a:xfrm>
                        <a:off x="2669729" y="4001294"/>
                        <a:ext cx="4021138" cy="920750"/>
                      </a:xfrm>
                      <a:prstGeom prst="rect">
                        <a:avLst/>
                      </a:prstGeom>
                    </p:spPr>
                  </p:pic>
                </p:oleObj>
              </mc:Fallback>
            </mc:AlternateContent>
          </a:graphicData>
        </a:graphic>
      </p:graphicFrame>
    </p:spTree>
    <p:extLst>
      <p:ext uri="{BB962C8B-B14F-4D97-AF65-F5344CB8AC3E}">
        <p14:creationId xmlns:p14="http://schemas.microsoft.com/office/powerpoint/2010/main" val="3366970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Physical Face Cloning</a:t>
            </a:r>
            <a:endParaRPr lang="zh-CN" altLang="en-US" dirty="0"/>
          </a:p>
        </p:txBody>
      </p:sp>
      <p:sp>
        <p:nvSpPr>
          <p:cNvPr id="3" name="Content Placeholder 2"/>
          <p:cNvSpPr>
            <a:spLocks noGrp="1"/>
          </p:cNvSpPr>
          <p:nvPr>
            <p:ph idx="1"/>
          </p:nvPr>
        </p:nvSpPr>
        <p:spPr/>
        <p:txBody>
          <a:bodyPr/>
          <a:lstStyle/>
          <a:p>
            <a:r>
              <a:rPr lang="en-US" altLang="zh-CN" dirty="0"/>
              <a:t>the discrete elastic energy of a </a:t>
            </a:r>
            <a:r>
              <a:rPr lang="en-US" altLang="zh-CN" dirty="0" smtClean="0"/>
              <a:t>deformed element      can </a:t>
            </a:r>
            <a:r>
              <a:rPr lang="en-US" altLang="zh-CN" dirty="0"/>
              <a:t>be expressed </a:t>
            </a:r>
            <a:r>
              <a:rPr lang="en-US" altLang="zh-CN" dirty="0" smtClean="0"/>
              <a:t>as</a:t>
            </a:r>
          </a:p>
          <a:p>
            <a:endParaRPr lang="en-US" altLang="zh-CN" dirty="0"/>
          </a:p>
          <a:p>
            <a:endParaRPr lang="en-US" altLang="zh-CN" dirty="0" smtClean="0"/>
          </a:p>
          <a:p>
            <a:r>
              <a:rPr lang="en-US" altLang="zh-CN" dirty="0"/>
              <a:t>where  </a:t>
            </a:r>
            <a:r>
              <a:rPr lang="en-US" altLang="zh-CN" dirty="0" smtClean="0"/>
              <a:t>   is </a:t>
            </a:r>
            <a:r>
              <a:rPr lang="en-US" altLang="zh-CN" dirty="0"/>
              <a:t>the element’s parameter domain and </a:t>
            </a:r>
            <a:r>
              <a:rPr lang="en-US" altLang="zh-CN" dirty="0" smtClean="0"/>
              <a:t>          its </a:t>
            </a:r>
            <a:r>
              <a:rPr lang="en-US" altLang="zh-CN" dirty="0" err="1"/>
              <a:t>undeformed</a:t>
            </a:r>
            <a:r>
              <a:rPr lang="en-US" altLang="zh-CN" dirty="0"/>
              <a:t> </a:t>
            </a:r>
            <a:r>
              <a:rPr lang="en-US" altLang="zh-CN" dirty="0" smtClean="0"/>
              <a:t>volume.</a:t>
            </a:r>
          </a:p>
          <a:p>
            <a:r>
              <a:rPr lang="en-US" altLang="zh-CN" dirty="0" smtClean="0"/>
              <a:t>The deformed </a:t>
            </a:r>
            <a:r>
              <a:rPr lang="en-US" altLang="zh-CN" dirty="0"/>
              <a:t>conﬁguration of the skin is then determined as the </a:t>
            </a:r>
            <a:r>
              <a:rPr lang="en-US" altLang="zh-CN" dirty="0" smtClean="0"/>
              <a:t>minimum </a:t>
            </a:r>
            <a:r>
              <a:rPr lang="en-US" altLang="zh-CN" dirty="0"/>
              <a:t>of the total energy</a:t>
            </a:r>
            <a:endParaRPr lang="zh-CN" altLang="en-US" dirty="0"/>
          </a:p>
        </p:txBody>
      </p:sp>
      <p:graphicFrame>
        <p:nvGraphicFramePr>
          <p:cNvPr id="4" name="对象 9"/>
          <p:cNvGraphicFramePr>
            <a:graphicFrameLocks noChangeAspect="1"/>
          </p:cNvGraphicFramePr>
          <p:nvPr>
            <p:extLst>
              <p:ext uri="{D42A27DB-BD31-4B8C-83A1-F6EECF244321}">
                <p14:modId xmlns:p14="http://schemas.microsoft.com/office/powerpoint/2010/main" val="3093180190"/>
              </p:ext>
            </p:extLst>
          </p:nvPr>
        </p:nvGraphicFramePr>
        <p:xfrm>
          <a:off x="8354560" y="1883681"/>
          <a:ext cx="465137" cy="341313"/>
        </p:xfrm>
        <a:graphic>
          <a:graphicData uri="http://schemas.openxmlformats.org/presentationml/2006/ole">
            <mc:AlternateContent xmlns:mc="http://schemas.openxmlformats.org/markup-compatibility/2006">
              <mc:Choice xmlns:v="urn:schemas-microsoft-com:vml" Requires="v">
                <p:oleObj spid="_x0000_s22761" name="Formula" r:id="rId3" imgW="235080" imgH="171720" progId="Equation.Ribbit">
                  <p:embed/>
                </p:oleObj>
              </mc:Choice>
              <mc:Fallback>
                <p:oleObj name="Formula" r:id="rId3" imgW="235080" imgH="171720" progId="Equation.Ribbit">
                  <p:embed/>
                  <p:pic>
                    <p:nvPicPr>
                      <p:cNvPr id="0" name=""/>
                      <p:cNvPicPr/>
                      <p:nvPr/>
                    </p:nvPicPr>
                    <p:blipFill>
                      <a:blip r:embed="rId4"/>
                      <a:stretch>
                        <a:fillRect/>
                      </a:stretch>
                    </p:blipFill>
                    <p:spPr>
                      <a:xfrm>
                        <a:off x="8354560" y="1883681"/>
                        <a:ext cx="465137" cy="341313"/>
                      </a:xfrm>
                      <a:prstGeom prst="rect">
                        <a:avLst/>
                      </a:prstGeom>
                    </p:spPr>
                  </p:pic>
                </p:oleObj>
              </mc:Fallback>
            </mc:AlternateContent>
          </a:graphicData>
        </a:graphic>
      </p:graphicFrame>
      <p:graphicFrame>
        <p:nvGraphicFramePr>
          <p:cNvPr id="5" name="对象 9"/>
          <p:cNvGraphicFramePr>
            <a:graphicFrameLocks noChangeAspect="1"/>
          </p:cNvGraphicFramePr>
          <p:nvPr>
            <p:extLst>
              <p:ext uri="{D42A27DB-BD31-4B8C-83A1-F6EECF244321}">
                <p14:modId xmlns:p14="http://schemas.microsoft.com/office/powerpoint/2010/main" val="1587011547"/>
              </p:ext>
            </p:extLst>
          </p:nvPr>
        </p:nvGraphicFramePr>
        <p:xfrm>
          <a:off x="2700338" y="2887663"/>
          <a:ext cx="5095875" cy="739775"/>
        </p:xfrm>
        <a:graphic>
          <a:graphicData uri="http://schemas.openxmlformats.org/presentationml/2006/ole">
            <mc:AlternateContent xmlns:mc="http://schemas.openxmlformats.org/markup-compatibility/2006">
              <mc:Choice xmlns:v="urn:schemas-microsoft-com:vml" Requires="v">
                <p:oleObj spid="_x0000_s22762" name="Formula" r:id="rId5" imgW="2574360" imgH="372240" progId="Equation.Ribbit">
                  <p:embed/>
                </p:oleObj>
              </mc:Choice>
              <mc:Fallback>
                <p:oleObj name="Formula" r:id="rId5" imgW="2574360" imgH="372240" progId="Equation.Ribbit">
                  <p:embed/>
                  <p:pic>
                    <p:nvPicPr>
                      <p:cNvPr id="0" name=""/>
                      <p:cNvPicPr/>
                      <p:nvPr/>
                    </p:nvPicPr>
                    <p:blipFill>
                      <a:blip r:embed="rId6"/>
                      <a:stretch>
                        <a:fillRect/>
                      </a:stretch>
                    </p:blipFill>
                    <p:spPr>
                      <a:xfrm>
                        <a:off x="2700338" y="2887663"/>
                        <a:ext cx="5095875" cy="739775"/>
                      </a:xfrm>
                      <a:prstGeom prst="rect">
                        <a:avLst/>
                      </a:prstGeom>
                    </p:spPr>
                  </p:pic>
                </p:oleObj>
              </mc:Fallback>
            </mc:AlternateContent>
          </a:graphicData>
        </a:graphic>
      </p:graphicFrame>
      <p:graphicFrame>
        <p:nvGraphicFramePr>
          <p:cNvPr id="6" name="对象 9"/>
          <p:cNvGraphicFramePr>
            <a:graphicFrameLocks noChangeAspect="1"/>
          </p:cNvGraphicFramePr>
          <p:nvPr>
            <p:extLst>
              <p:ext uri="{D42A27DB-BD31-4B8C-83A1-F6EECF244321}">
                <p14:modId xmlns:p14="http://schemas.microsoft.com/office/powerpoint/2010/main" val="3772822908"/>
              </p:ext>
            </p:extLst>
          </p:nvPr>
        </p:nvGraphicFramePr>
        <p:xfrm>
          <a:off x="2136775" y="3832225"/>
          <a:ext cx="314325" cy="338137"/>
        </p:xfrm>
        <a:graphic>
          <a:graphicData uri="http://schemas.openxmlformats.org/presentationml/2006/ole">
            <mc:AlternateContent xmlns:mc="http://schemas.openxmlformats.org/markup-compatibility/2006">
              <mc:Choice xmlns:v="urn:schemas-microsoft-com:vml" Requires="v">
                <p:oleObj spid="_x0000_s22763" name="Formula" r:id="rId7" imgW="158760" imgH="170280" progId="Equation.Ribbit">
                  <p:embed/>
                </p:oleObj>
              </mc:Choice>
              <mc:Fallback>
                <p:oleObj name="Formula" r:id="rId7" imgW="158760" imgH="170280" progId="Equation.Ribbit">
                  <p:embed/>
                  <p:pic>
                    <p:nvPicPr>
                      <p:cNvPr id="0" name=""/>
                      <p:cNvPicPr/>
                      <p:nvPr/>
                    </p:nvPicPr>
                    <p:blipFill>
                      <a:blip r:embed="rId8"/>
                      <a:stretch>
                        <a:fillRect/>
                      </a:stretch>
                    </p:blipFill>
                    <p:spPr>
                      <a:xfrm>
                        <a:off x="2136775" y="3832225"/>
                        <a:ext cx="314325" cy="338137"/>
                      </a:xfrm>
                      <a:prstGeom prst="rect">
                        <a:avLst/>
                      </a:prstGeom>
                    </p:spPr>
                  </p:pic>
                </p:oleObj>
              </mc:Fallback>
            </mc:AlternateContent>
          </a:graphicData>
        </a:graphic>
      </p:graphicFrame>
      <p:graphicFrame>
        <p:nvGraphicFramePr>
          <p:cNvPr id="7" name="对象 9"/>
          <p:cNvGraphicFramePr>
            <a:graphicFrameLocks noChangeAspect="1"/>
          </p:cNvGraphicFramePr>
          <p:nvPr>
            <p:extLst>
              <p:ext uri="{D42A27DB-BD31-4B8C-83A1-F6EECF244321}">
                <p14:modId xmlns:p14="http://schemas.microsoft.com/office/powerpoint/2010/main" val="334095446"/>
              </p:ext>
            </p:extLst>
          </p:nvPr>
        </p:nvGraphicFramePr>
        <p:xfrm>
          <a:off x="8173584" y="3819863"/>
          <a:ext cx="827088" cy="354012"/>
        </p:xfrm>
        <a:graphic>
          <a:graphicData uri="http://schemas.openxmlformats.org/presentationml/2006/ole">
            <mc:AlternateContent xmlns:mc="http://schemas.openxmlformats.org/markup-compatibility/2006">
              <mc:Choice xmlns:v="urn:schemas-microsoft-com:vml" Requires="v">
                <p:oleObj spid="_x0000_s22764" name="Formula" r:id="rId9" imgW="417960" imgH="177840" progId="Equation.Ribbit">
                  <p:embed/>
                </p:oleObj>
              </mc:Choice>
              <mc:Fallback>
                <p:oleObj name="Formula" r:id="rId9" imgW="417960" imgH="177840" progId="Equation.Ribbit">
                  <p:embed/>
                  <p:pic>
                    <p:nvPicPr>
                      <p:cNvPr id="0" name=""/>
                      <p:cNvPicPr/>
                      <p:nvPr/>
                    </p:nvPicPr>
                    <p:blipFill>
                      <a:blip r:embed="rId10"/>
                      <a:stretch>
                        <a:fillRect/>
                      </a:stretch>
                    </p:blipFill>
                    <p:spPr>
                      <a:xfrm>
                        <a:off x="8173584" y="3819863"/>
                        <a:ext cx="827088" cy="354012"/>
                      </a:xfrm>
                      <a:prstGeom prst="rect">
                        <a:avLst/>
                      </a:prstGeom>
                    </p:spPr>
                  </p:pic>
                </p:oleObj>
              </mc:Fallback>
            </mc:AlternateContent>
          </a:graphicData>
        </a:graphic>
      </p:graphicFrame>
      <p:graphicFrame>
        <p:nvGraphicFramePr>
          <p:cNvPr id="8" name="对象 9"/>
          <p:cNvGraphicFramePr>
            <a:graphicFrameLocks noChangeAspect="1"/>
          </p:cNvGraphicFramePr>
          <p:nvPr>
            <p:extLst>
              <p:ext uri="{D42A27DB-BD31-4B8C-83A1-F6EECF244321}">
                <p14:modId xmlns:p14="http://schemas.microsoft.com/office/powerpoint/2010/main" val="2027442157"/>
              </p:ext>
            </p:extLst>
          </p:nvPr>
        </p:nvGraphicFramePr>
        <p:xfrm>
          <a:off x="1879600" y="5724524"/>
          <a:ext cx="4216400" cy="452438"/>
        </p:xfrm>
        <a:graphic>
          <a:graphicData uri="http://schemas.openxmlformats.org/presentationml/2006/ole">
            <mc:AlternateContent xmlns:mc="http://schemas.openxmlformats.org/markup-compatibility/2006">
              <mc:Choice xmlns:v="urn:schemas-microsoft-com:vml" Requires="v">
                <p:oleObj spid="_x0000_s22765" name="Formula" r:id="rId11" imgW="2130120" imgH="227520" progId="Equation.Ribbit">
                  <p:embed/>
                </p:oleObj>
              </mc:Choice>
              <mc:Fallback>
                <p:oleObj name="Formula" r:id="rId11" imgW="2130120" imgH="227520" progId="Equation.Ribbit">
                  <p:embed/>
                  <p:pic>
                    <p:nvPicPr>
                      <p:cNvPr id="0" name=""/>
                      <p:cNvPicPr/>
                      <p:nvPr/>
                    </p:nvPicPr>
                    <p:blipFill>
                      <a:blip r:embed="rId12"/>
                      <a:stretch>
                        <a:fillRect/>
                      </a:stretch>
                    </p:blipFill>
                    <p:spPr>
                      <a:xfrm>
                        <a:off x="1879600" y="5724524"/>
                        <a:ext cx="4216400" cy="452438"/>
                      </a:xfrm>
                      <a:prstGeom prst="rect">
                        <a:avLst/>
                      </a:prstGeom>
                    </p:spPr>
                  </p:pic>
                </p:oleObj>
              </mc:Fallback>
            </mc:AlternateContent>
          </a:graphicData>
        </a:graphic>
      </p:graphicFrame>
      <p:graphicFrame>
        <p:nvGraphicFramePr>
          <p:cNvPr id="9" name="对象 9"/>
          <p:cNvGraphicFramePr>
            <a:graphicFrameLocks noChangeAspect="1"/>
          </p:cNvGraphicFramePr>
          <p:nvPr>
            <p:extLst>
              <p:ext uri="{D42A27DB-BD31-4B8C-83A1-F6EECF244321}">
                <p14:modId xmlns:p14="http://schemas.microsoft.com/office/powerpoint/2010/main" val="1379876273"/>
              </p:ext>
            </p:extLst>
          </p:nvPr>
        </p:nvGraphicFramePr>
        <p:xfrm>
          <a:off x="6643688" y="5768975"/>
          <a:ext cx="3422650" cy="693738"/>
        </p:xfrm>
        <a:graphic>
          <a:graphicData uri="http://schemas.openxmlformats.org/presentationml/2006/ole">
            <mc:AlternateContent xmlns:mc="http://schemas.openxmlformats.org/markup-compatibility/2006">
              <mc:Choice xmlns:v="urn:schemas-microsoft-com:vml" Requires="v">
                <p:oleObj spid="_x0000_s22766" name="Formula" r:id="rId13" imgW="1728720" imgH="348120" progId="Equation.Ribbit">
                  <p:embed/>
                </p:oleObj>
              </mc:Choice>
              <mc:Fallback>
                <p:oleObj name="Formula" r:id="rId13" imgW="1728720" imgH="348120" progId="Equation.Ribbit">
                  <p:embed/>
                  <p:pic>
                    <p:nvPicPr>
                      <p:cNvPr id="0" name=""/>
                      <p:cNvPicPr/>
                      <p:nvPr/>
                    </p:nvPicPr>
                    <p:blipFill>
                      <a:blip r:embed="rId14"/>
                      <a:stretch>
                        <a:fillRect/>
                      </a:stretch>
                    </p:blipFill>
                    <p:spPr>
                      <a:xfrm>
                        <a:off x="6643688" y="5768975"/>
                        <a:ext cx="3422650" cy="693738"/>
                      </a:xfrm>
                      <a:prstGeom prst="rect">
                        <a:avLst/>
                      </a:prstGeom>
                    </p:spPr>
                  </p:pic>
                </p:oleObj>
              </mc:Fallback>
            </mc:AlternateContent>
          </a:graphicData>
        </a:graphic>
      </p:graphicFrame>
    </p:spTree>
    <p:extLst>
      <p:ext uri="{BB962C8B-B14F-4D97-AF65-F5344CB8AC3E}">
        <p14:creationId xmlns:p14="http://schemas.microsoft.com/office/powerpoint/2010/main" val="511023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Pros and Cons</a:t>
            </a:r>
            <a:endParaRPr lang="zh-CN" altLang="en-US" dirty="0"/>
          </a:p>
        </p:txBody>
      </p:sp>
      <p:sp>
        <p:nvSpPr>
          <p:cNvPr id="3" name="Content Placeholder 2"/>
          <p:cNvSpPr>
            <a:spLocks noGrp="1"/>
          </p:cNvSpPr>
          <p:nvPr>
            <p:ph idx="1"/>
          </p:nvPr>
        </p:nvSpPr>
        <p:spPr/>
        <p:txBody>
          <a:bodyPr/>
          <a:lstStyle/>
          <a:p>
            <a:r>
              <a:rPr lang="en-US" altLang="zh-CN" dirty="0" smtClean="0"/>
              <a:t>This method combines mesh deformation and </a:t>
            </a:r>
            <a:r>
              <a:rPr lang="en-US" altLang="zh-CN" dirty="0"/>
              <a:t>physical model and novel optimization scheme that </a:t>
            </a:r>
            <a:r>
              <a:rPr lang="en-US" altLang="zh-CN" dirty="0" smtClean="0"/>
              <a:t>determines the </a:t>
            </a:r>
            <a:r>
              <a:rPr lang="en-US" altLang="zh-CN" dirty="0"/>
              <a:t>shape of the synthetic skin as well as the actuation </a:t>
            </a:r>
            <a:r>
              <a:rPr lang="en-US" altLang="zh-CN" dirty="0" smtClean="0"/>
              <a:t>parameters that </a:t>
            </a:r>
            <a:r>
              <a:rPr lang="en-US" altLang="zh-CN" dirty="0"/>
              <a:t>provide the best match to the target </a:t>
            </a:r>
            <a:r>
              <a:rPr lang="en-US" altLang="zh-CN" dirty="0" smtClean="0"/>
              <a:t>expressions.</a:t>
            </a:r>
          </a:p>
          <a:p>
            <a:r>
              <a:rPr lang="en-US" altLang="zh-CN" dirty="0" smtClean="0"/>
              <a:t>It’s more time consuming.</a:t>
            </a:r>
            <a:endParaRPr lang="zh-CN" altLang="en-US" dirty="0"/>
          </a:p>
        </p:txBody>
      </p:sp>
    </p:spTree>
    <p:extLst>
      <p:ext uri="{BB962C8B-B14F-4D97-AF65-F5344CB8AC3E}">
        <p14:creationId xmlns:p14="http://schemas.microsoft.com/office/powerpoint/2010/main" val="13613237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Performance driven facial animation</a:t>
            </a:r>
            <a:endParaRPr lang="zh-CN" altLang="en-US" dirty="0"/>
          </a:p>
        </p:txBody>
      </p:sp>
      <p:sp>
        <p:nvSpPr>
          <p:cNvPr id="3" name="Content Placeholder 2"/>
          <p:cNvSpPr>
            <a:spLocks noGrp="1"/>
          </p:cNvSpPr>
          <p:nvPr>
            <p:ph idx="1"/>
          </p:nvPr>
        </p:nvSpPr>
        <p:spPr/>
        <p:txBody>
          <a:bodyPr/>
          <a:lstStyle/>
          <a:p>
            <a:r>
              <a:rPr lang="en-US" altLang="zh-CN" dirty="0" smtClean="0"/>
              <a:t>To supply a simple and intuitive controlling method in making facial animation.</a:t>
            </a:r>
          </a:p>
          <a:p>
            <a:pPr lvl="1"/>
            <a:r>
              <a:rPr lang="en-US" altLang="zh-CN" dirty="0" smtClean="0"/>
              <a:t>Facial feature localization</a:t>
            </a:r>
          </a:p>
          <a:p>
            <a:pPr lvl="1"/>
            <a:r>
              <a:rPr lang="en-US" altLang="zh-CN" dirty="0" smtClean="0"/>
              <a:t>Gaze estimation</a:t>
            </a:r>
          </a:p>
          <a:p>
            <a:pPr lvl="1"/>
            <a:r>
              <a:rPr lang="en-US" altLang="zh-CN" dirty="0" smtClean="0"/>
              <a:t>Motion parameterization</a:t>
            </a:r>
          </a:p>
        </p:txBody>
      </p:sp>
      <p:cxnSp>
        <p:nvCxnSpPr>
          <p:cNvPr id="4" name="肘形连接符 15"/>
          <p:cNvCxnSpPr/>
          <p:nvPr/>
        </p:nvCxnSpPr>
        <p:spPr bwMode="auto">
          <a:xfrm flipV="1">
            <a:off x="5890583" y="4335281"/>
            <a:ext cx="1263815" cy="674686"/>
          </a:xfrm>
          <a:prstGeom prst="bentConnector3">
            <a:avLst>
              <a:gd name="adj1" fmla="val 50000"/>
            </a:avLst>
          </a:prstGeom>
          <a:noFill/>
          <a:ln w="28575" cap="flat" cmpd="sng" algn="ctr">
            <a:solidFill>
              <a:schemeClr val="accent3"/>
            </a:solidFill>
            <a:prstDash val="solid"/>
            <a:headEnd type="none" w="med" len="med"/>
            <a:tailEnd type="arrow"/>
          </a:ln>
          <a:effectLst/>
        </p:spPr>
      </p:cxnSp>
      <p:sp>
        <p:nvSpPr>
          <p:cNvPr id="6" name="TextBox 5"/>
          <p:cNvSpPr txBox="1"/>
          <p:nvPr/>
        </p:nvSpPr>
        <p:spPr>
          <a:xfrm>
            <a:off x="8120094" y="3122726"/>
            <a:ext cx="1583727" cy="369332"/>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fontAlgn="auto">
              <a:spcBef>
                <a:spcPts val="0"/>
              </a:spcBef>
              <a:spcAft>
                <a:spcPts val="0"/>
              </a:spcAft>
              <a:defRPr/>
            </a:pPr>
            <a:r>
              <a:rPr lang="en-US" altLang="zh-CN" b="1" kern="0" dirty="0" smtClean="0">
                <a:latin typeface="微软雅黑" pitchFamily="34" charset="-122"/>
                <a:ea typeface="微软雅黑" pitchFamily="34" charset="-122"/>
                <a:cs typeface="+mn-cs"/>
              </a:rPr>
              <a:t>expressions</a:t>
            </a:r>
            <a:endParaRPr lang="en-US" b="1" kern="0" dirty="0">
              <a:latin typeface="微软雅黑" pitchFamily="34" charset="-122"/>
              <a:ea typeface="微软雅黑" pitchFamily="34" charset="-122"/>
              <a:cs typeface="+mn-cs"/>
            </a:endParaRPr>
          </a:p>
        </p:txBody>
      </p:sp>
      <p:sp>
        <p:nvSpPr>
          <p:cNvPr id="7" name="TextBox 6"/>
          <p:cNvSpPr txBox="1"/>
          <p:nvPr/>
        </p:nvSpPr>
        <p:spPr>
          <a:xfrm>
            <a:off x="8110344" y="6072251"/>
            <a:ext cx="1440160" cy="646331"/>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fontAlgn="auto">
              <a:spcBef>
                <a:spcPts val="0"/>
              </a:spcBef>
              <a:spcAft>
                <a:spcPts val="0"/>
              </a:spcAft>
              <a:defRPr/>
            </a:pPr>
            <a:r>
              <a:rPr lang="en-US" altLang="zh-CN" b="1" kern="0" dirty="0" smtClean="0">
                <a:latin typeface="微软雅黑" pitchFamily="34" charset="-122"/>
                <a:ea typeface="微软雅黑" pitchFamily="34" charset="-122"/>
                <a:cs typeface="+mn-cs"/>
              </a:rPr>
              <a:t>Head motion</a:t>
            </a:r>
            <a:endParaRPr lang="en-US" b="1" kern="0" dirty="0">
              <a:latin typeface="微软雅黑" pitchFamily="34" charset="-122"/>
              <a:ea typeface="微软雅黑" pitchFamily="34" charset="-122"/>
              <a:cs typeface="+mn-cs"/>
            </a:endParaRPr>
          </a:p>
        </p:txBody>
      </p:sp>
      <p:cxnSp>
        <p:nvCxnSpPr>
          <p:cNvPr id="8" name="肘形连接符 20"/>
          <p:cNvCxnSpPr/>
          <p:nvPr/>
        </p:nvCxnSpPr>
        <p:spPr bwMode="auto">
          <a:xfrm>
            <a:off x="5472078" y="5009967"/>
            <a:ext cx="2117911" cy="1246950"/>
          </a:xfrm>
          <a:prstGeom prst="bentConnector3">
            <a:avLst>
              <a:gd name="adj1" fmla="val 50000"/>
            </a:avLst>
          </a:prstGeom>
          <a:noFill/>
          <a:ln w="28575" cap="flat" cmpd="sng" algn="ctr">
            <a:solidFill>
              <a:schemeClr val="accent3"/>
            </a:solidFill>
            <a:prstDash val="solid"/>
            <a:headEnd type="none" w="med" len="med"/>
            <a:tailEnd type="arrow"/>
          </a:ln>
          <a:effectLst/>
        </p:spPr>
      </p:cxnSp>
      <p:sp>
        <p:nvSpPr>
          <p:cNvPr id="9" name="右箭头 21"/>
          <p:cNvSpPr/>
          <p:nvPr/>
        </p:nvSpPr>
        <p:spPr>
          <a:xfrm>
            <a:off x="1816024" y="4724368"/>
            <a:ext cx="1972727" cy="609600"/>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b="1" dirty="0" smtClean="0">
                <a:latin typeface="微软雅黑" pitchFamily="34" charset="-122"/>
                <a:ea typeface="微软雅黑" pitchFamily="34" charset="-122"/>
              </a:rPr>
              <a:t>Feature localization</a:t>
            </a:r>
            <a:endParaRPr lang="en-US" b="1"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92" y="4463321"/>
            <a:ext cx="1228729" cy="131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366" y="3630557"/>
            <a:ext cx="3872272" cy="111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876" y="4947759"/>
            <a:ext cx="842548" cy="99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243" y="4947759"/>
            <a:ext cx="776579" cy="98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63729" y="4679989"/>
            <a:ext cx="627986" cy="761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4" name="Picture 13"/>
          <p:cNvPicPr>
            <a:picLocks noChangeAspect="1" noChangeArrowheads="1"/>
          </p:cNvPicPr>
          <p:nvPr/>
        </p:nvPicPr>
        <p:blipFill>
          <a:blip r:embed="rId7" cstate="print">
            <a:clrChange>
              <a:clrFrom>
                <a:srgbClr val="000000"/>
              </a:clrFrom>
              <a:clrTo>
                <a:srgbClr val="000000">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865370" y="4670376"/>
            <a:ext cx="790046" cy="824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59857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Speech driven facial animation</a:t>
            </a:r>
            <a:endParaRPr lang="zh-CN" altLang="en-US" dirty="0"/>
          </a:p>
        </p:txBody>
      </p:sp>
      <p:sp>
        <p:nvSpPr>
          <p:cNvPr id="3" name="Content Placeholder 2"/>
          <p:cNvSpPr>
            <a:spLocks noGrp="1"/>
          </p:cNvSpPr>
          <p:nvPr>
            <p:ph idx="1"/>
          </p:nvPr>
        </p:nvSpPr>
        <p:spPr>
          <a:xfrm>
            <a:off x="678543" y="1690688"/>
            <a:ext cx="10515600" cy="4351338"/>
          </a:xfrm>
        </p:spPr>
        <p:txBody>
          <a:bodyPr/>
          <a:lstStyle/>
          <a:p>
            <a:r>
              <a:rPr lang="en-US" altLang="zh-CN" dirty="0"/>
              <a:t>Visual speech animation can be regarded as visual motions of the face (</a:t>
            </a:r>
            <a:r>
              <a:rPr lang="en-US" altLang="zh-CN" dirty="0" smtClean="0"/>
              <a:t>especially </a:t>
            </a:r>
            <a:r>
              <a:rPr lang="en-US" altLang="zh-CN" dirty="0"/>
              <a:t>the mouth part) when humans are speaking.</a:t>
            </a:r>
            <a:endParaRPr lang="zh-CN" alt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147888" y="3754307"/>
            <a:ext cx="1439862"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nvGrpSpPr>
          <p:cNvPr id="5" name="组合 10"/>
          <p:cNvGrpSpPr>
            <a:grpSpLocks/>
          </p:cNvGrpSpPr>
          <p:nvPr/>
        </p:nvGrpSpPr>
        <p:grpSpPr bwMode="auto">
          <a:xfrm>
            <a:off x="5808663" y="3149470"/>
            <a:ext cx="4319587" cy="576262"/>
            <a:chOff x="3707904" y="3068960"/>
            <a:chExt cx="4320480" cy="576064"/>
          </a:xfrm>
        </p:grpSpPr>
        <p:pic>
          <p:nvPicPr>
            <p:cNvPr id="6" name="Picture 6" descr="k"/>
            <p:cNvPicPr>
              <a:picLocks noChangeAspect="1" noChangeArrowheads="1"/>
            </p:cNvPicPr>
            <p:nvPr/>
          </p:nvPicPr>
          <p:blipFill>
            <a:blip r:embed="rId4">
              <a:extLst>
                <a:ext uri="{28A0092B-C50C-407E-A947-70E740481C1C}">
                  <a14:useLocalDpi xmlns:a14="http://schemas.microsoft.com/office/drawing/2010/main" val="0"/>
                </a:ext>
              </a:extLst>
            </a:blip>
            <a:srcRect l="35910" t="60480" r="35741" b="24400"/>
            <a:stretch>
              <a:fillRect/>
            </a:stretch>
          </p:blipFill>
          <p:spPr bwMode="auto">
            <a:xfrm>
              <a:off x="4788024" y="3068960"/>
              <a:ext cx="10801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oh"/>
            <p:cNvPicPr>
              <a:picLocks noChangeAspect="1" noChangeArrowheads="1"/>
            </p:cNvPicPr>
            <p:nvPr/>
          </p:nvPicPr>
          <p:blipFill>
            <a:blip r:embed="rId5">
              <a:extLst>
                <a:ext uri="{28A0092B-C50C-407E-A947-70E740481C1C}">
                  <a14:useLocalDpi xmlns:a14="http://schemas.microsoft.com/office/drawing/2010/main" val="0"/>
                </a:ext>
              </a:extLst>
            </a:blip>
            <a:srcRect l="34950" t="63541" r="36699" b="21339"/>
            <a:stretch>
              <a:fillRect/>
            </a:stretch>
          </p:blipFill>
          <p:spPr bwMode="auto">
            <a:xfrm>
              <a:off x="6948264" y="3068960"/>
              <a:ext cx="10801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h,j,sh"/>
            <p:cNvPicPr>
              <a:picLocks noChangeAspect="1" noChangeArrowheads="1"/>
            </p:cNvPicPr>
            <p:nvPr/>
          </p:nvPicPr>
          <p:blipFill>
            <a:blip r:embed="rId6">
              <a:extLst>
                <a:ext uri="{28A0092B-C50C-407E-A947-70E740481C1C}">
                  <a14:useLocalDpi xmlns:a14="http://schemas.microsoft.com/office/drawing/2010/main" val="0"/>
                </a:ext>
              </a:extLst>
            </a:blip>
            <a:srcRect l="35909" t="60480" r="35741" b="24400"/>
            <a:stretch>
              <a:fillRect/>
            </a:stretch>
          </p:blipFill>
          <p:spPr bwMode="auto">
            <a:xfrm>
              <a:off x="5868144" y="3068960"/>
              <a:ext cx="10801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b,m,p"/>
            <p:cNvPicPr>
              <a:picLocks noChangeAspect="1" noChangeArrowheads="1"/>
            </p:cNvPicPr>
            <p:nvPr/>
          </p:nvPicPr>
          <p:blipFill>
            <a:blip r:embed="rId7">
              <a:extLst>
                <a:ext uri="{28A0092B-C50C-407E-A947-70E740481C1C}">
                  <a14:useLocalDpi xmlns:a14="http://schemas.microsoft.com/office/drawing/2010/main" val="0"/>
                </a:ext>
              </a:extLst>
            </a:blip>
            <a:srcRect l="35910" t="60480" r="35741" b="24400"/>
            <a:stretch>
              <a:fillRect/>
            </a:stretch>
          </p:blipFill>
          <p:spPr bwMode="auto">
            <a:xfrm>
              <a:off x="3707904" y="3068960"/>
              <a:ext cx="10801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5791200" y="4287707"/>
            <a:ext cx="43148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392144" y="2637659"/>
            <a:ext cx="1440160" cy="369332"/>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fontAlgn="auto">
              <a:spcBef>
                <a:spcPts val="0"/>
              </a:spcBef>
              <a:spcAft>
                <a:spcPts val="0"/>
              </a:spcAft>
              <a:defRPr/>
            </a:pPr>
            <a:r>
              <a:rPr lang="en-US" altLang="zh-CN" b="1" kern="0" dirty="0" smtClean="0">
                <a:latin typeface="微软雅黑" pitchFamily="34" charset="-122"/>
                <a:ea typeface="微软雅黑" pitchFamily="34" charset="-122"/>
                <a:cs typeface="+mn-cs"/>
              </a:rPr>
              <a:t>Lip motion</a:t>
            </a:r>
            <a:endParaRPr lang="en-US" b="1" kern="0" dirty="0">
              <a:latin typeface="微软雅黑" pitchFamily="34" charset="-122"/>
              <a:ea typeface="微软雅黑" pitchFamily="34" charset="-122"/>
              <a:cs typeface="+mn-cs"/>
            </a:endParaRPr>
          </a:p>
        </p:txBody>
      </p:sp>
      <p:cxnSp>
        <p:nvCxnSpPr>
          <p:cNvPr id="12" name="肘形连接符 55"/>
          <p:cNvCxnSpPr/>
          <p:nvPr/>
        </p:nvCxnSpPr>
        <p:spPr bwMode="auto">
          <a:xfrm flipV="1">
            <a:off x="3587750" y="3438395"/>
            <a:ext cx="2220913" cy="674687"/>
          </a:xfrm>
          <a:prstGeom prst="bentConnector3">
            <a:avLst>
              <a:gd name="adj1" fmla="val 72501"/>
            </a:avLst>
          </a:prstGeom>
          <a:noFill/>
          <a:ln w="28575" cap="flat" cmpd="sng" algn="ctr">
            <a:solidFill>
              <a:schemeClr val="accent3"/>
            </a:solidFill>
            <a:prstDash val="solid"/>
            <a:headEnd type="none" w="med" len="med"/>
            <a:tailEnd type="arrow"/>
          </a:ln>
          <a:effectLst/>
        </p:spPr>
      </p:cxnSp>
      <p:cxnSp>
        <p:nvCxnSpPr>
          <p:cNvPr id="13" name="肘形连接符 56"/>
          <p:cNvCxnSpPr/>
          <p:nvPr/>
        </p:nvCxnSpPr>
        <p:spPr bwMode="auto">
          <a:xfrm>
            <a:off x="3587750" y="4113082"/>
            <a:ext cx="2220913" cy="904875"/>
          </a:xfrm>
          <a:prstGeom prst="bentConnector3">
            <a:avLst>
              <a:gd name="adj1" fmla="val 72501"/>
            </a:avLst>
          </a:prstGeom>
          <a:noFill/>
          <a:ln w="28575" cap="flat" cmpd="sng" algn="ctr">
            <a:solidFill>
              <a:schemeClr val="accent3"/>
            </a:solidFill>
            <a:prstDash val="solid"/>
            <a:headEnd type="none" w="med" len="med"/>
            <a:tailEnd type="arrow"/>
          </a:ln>
          <a:effectLst/>
        </p:spPr>
      </p:cxnSp>
      <p:sp>
        <p:nvSpPr>
          <p:cNvPr id="14" name="TextBox 13"/>
          <p:cNvSpPr txBox="1"/>
          <p:nvPr/>
        </p:nvSpPr>
        <p:spPr>
          <a:xfrm>
            <a:off x="2347973" y="3016251"/>
            <a:ext cx="1080120" cy="6463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fontAlgn="auto">
              <a:spcBef>
                <a:spcPts val="0"/>
              </a:spcBef>
              <a:spcAft>
                <a:spcPts val="0"/>
              </a:spcAft>
              <a:defRPr/>
            </a:pPr>
            <a:r>
              <a:rPr lang="en-US" altLang="zh-CN" b="1" kern="0" dirty="0" err="1" smtClean="0">
                <a:latin typeface="微软雅黑" pitchFamily="34" charset="-122"/>
                <a:ea typeface="微软雅黑" pitchFamily="34" charset="-122"/>
                <a:cs typeface="+mn-cs"/>
              </a:rPr>
              <a:t>Viseme</a:t>
            </a:r>
            <a:r>
              <a:rPr lang="en-US" altLang="zh-CN" b="1" kern="0" dirty="0" smtClean="0">
                <a:latin typeface="微软雅黑" pitchFamily="34" charset="-122"/>
                <a:ea typeface="微软雅黑" pitchFamily="34" charset="-122"/>
                <a:cs typeface="+mn-cs"/>
              </a:rPr>
              <a:t> or Data</a:t>
            </a:r>
            <a:endParaRPr lang="en-US" b="1" kern="0" dirty="0">
              <a:latin typeface="微软雅黑" pitchFamily="34" charset="-122"/>
              <a:ea typeface="微软雅黑" pitchFamily="34" charset="-122"/>
              <a:cs typeface="+mn-cs"/>
            </a:endParaRPr>
          </a:p>
        </p:txBody>
      </p:sp>
      <p:graphicFrame>
        <p:nvGraphicFramePr>
          <p:cNvPr id="15" name="Object 8"/>
          <p:cNvGraphicFramePr>
            <a:graphicFrameLocks noChangeAspect="1"/>
          </p:cNvGraphicFramePr>
          <p:nvPr>
            <p:extLst>
              <p:ext uri="{D42A27DB-BD31-4B8C-83A1-F6EECF244321}">
                <p14:modId xmlns:p14="http://schemas.microsoft.com/office/powerpoint/2010/main" val="3931740266"/>
              </p:ext>
            </p:extLst>
          </p:nvPr>
        </p:nvGraphicFramePr>
        <p:xfrm>
          <a:off x="5791200" y="5430707"/>
          <a:ext cx="742950" cy="990600"/>
        </p:xfrm>
        <a:graphic>
          <a:graphicData uri="http://schemas.openxmlformats.org/presentationml/2006/ole">
            <mc:AlternateContent xmlns:mc="http://schemas.openxmlformats.org/markup-compatibility/2006">
              <mc:Choice xmlns:v="urn:schemas-microsoft-com:vml" Requires="v">
                <p:oleObj spid="_x0000_s23594" name="Image" r:id="rId9" imgW="6679365" imgH="8749206" progId="">
                  <p:embed/>
                </p:oleObj>
              </mc:Choice>
              <mc:Fallback>
                <p:oleObj name="Image" r:id="rId9" imgW="6679365" imgH="874920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5430707"/>
                        <a:ext cx="742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391400" y="3830507"/>
            <a:ext cx="1440160" cy="369332"/>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fontAlgn="auto">
              <a:spcBef>
                <a:spcPts val="0"/>
              </a:spcBef>
              <a:spcAft>
                <a:spcPts val="0"/>
              </a:spcAft>
              <a:defRPr/>
            </a:pPr>
            <a:r>
              <a:rPr lang="en-US" altLang="zh-CN" b="1" kern="0" dirty="0" smtClean="0">
                <a:latin typeface="微软雅黑" pitchFamily="34" charset="-122"/>
                <a:ea typeface="微软雅黑" pitchFamily="34" charset="-122"/>
                <a:cs typeface="+mn-cs"/>
              </a:rPr>
              <a:t>expression</a:t>
            </a:r>
            <a:endParaRPr lang="en-US" b="1" kern="0" dirty="0">
              <a:latin typeface="微软雅黑" pitchFamily="34" charset="-122"/>
              <a:ea typeface="微软雅黑" pitchFamily="34" charset="-122"/>
              <a:cs typeface="+mn-cs"/>
            </a:endParaRPr>
          </a:p>
        </p:txBody>
      </p:sp>
      <p:sp>
        <p:nvSpPr>
          <p:cNvPr id="17" name="TextBox 16"/>
          <p:cNvSpPr txBox="1"/>
          <p:nvPr/>
        </p:nvSpPr>
        <p:spPr>
          <a:xfrm>
            <a:off x="7391400" y="5659307"/>
            <a:ext cx="1440160" cy="646331"/>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fontAlgn="auto">
              <a:spcBef>
                <a:spcPts val="0"/>
              </a:spcBef>
              <a:spcAft>
                <a:spcPts val="0"/>
              </a:spcAft>
              <a:defRPr/>
            </a:pPr>
            <a:r>
              <a:rPr lang="en-US" altLang="zh-CN" b="1" kern="0" dirty="0" smtClean="0">
                <a:latin typeface="微软雅黑" pitchFamily="34" charset="-122"/>
                <a:ea typeface="微软雅黑" pitchFamily="34" charset="-122"/>
                <a:cs typeface="+mn-cs"/>
              </a:rPr>
              <a:t>Head motion</a:t>
            </a:r>
            <a:endParaRPr lang="en-US" b="1" kern="0" dirty="0">
              <a:latin typeface="微软雅黑" pitchFamily="34" charset="-122"/>
              <a:ea typeface="微软雅黑" pitchFamily="34" charset="-122"/>
              <a:cs typeface="+mn-cs"/>
            </a:endParaRPr>
          </a:p>
        </p:txBody>
      </p:sp>
      <p:cxnSp>
        <p:nvCxnSpPr>
          <p:cNvPr id="18" name="肘形连接符 23"/>
          <p:cNvCxnSpPr/>
          <p:nvPr/>
        </p:nvCxnSpPr>
        <p:spPr bwMode="auto">
          <a:xfrm>
            <a:off x="3587750" y="4113082"/>
            <a:ext cx="2203450" cy="1774825"/>
          </a:xfrm>
          <a:prstGeom prst="bentConnector3">
            <a:avLst>
              <a:gd name="adj1" fmla="val 72679"/>
            </a:avLst>
          </a:prstGeom>
          <a:noFill/>
          <a:ln w="28575" cap="flat" cmpd="sng" algn="ctr">
            <a:solidFill>
              <a:schemeClr val="accent3"/>
            </a:solidFill>
            <a:prstDash val="solid"/>
            <a:headEnd type="none" w="med" len="med"/>
            <a:tailEnd type="arrow"/>
          </a:ln>
          <a:effectLst/>
        </p:spPr>
      </p:cxnSp>
      <p:sp>
        <p:nvSpPr>
          <p:cNvPr id="19" name="右箭头 17"/>
          <p:cNvSpPr/>
          <p:nvPr/>
        </p:nvSpPr>
        <p:spPr>
          <a:xfrm>
            <a:off x="3886200" y="3765975"/>
            <a:ext cx="990600" cy="609600"/>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altLang="zh-CN" b="1" dirty="0" smtClean="0">
                <a:latin typeface="微软雅黑" pitchFamily="34" charset="-122"/>
                <a:ea typeface="微软雅黑" pitchFamily="34" charset="-122"/>
              </a:rPr>
              <a:t>drive</a:t>
            </a:r>
            <a:endParaRPr lang="en-US" b="1" dirty="0">
              <a:latin typeface="微软雅黑" pitchFamily="34" charset="-122"/>
              <a:ea typeface="微软雅黑" pitchFamily="34" charset="-122"/>
            </a:endParaRPr>
          </a:p>
        </p:txBody>
      </p:sp>
    </p:spTree>
    <p:extLst>
      <p:ext uri="{BB962C8B-B14F-4D97-AF65-F5344CB8AC3E}">
        <p14:creationId xmlns:p14="http://schemas.microsoft.com/office/powerpoint/2010/main" val="241474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Resources in Facial animation	</a:t>
            </a:r>
            <a:endParaRPr lang="zh-CN" altLang="en-US" dirty="0"/>
          </a:p>
        </p:txBody>
      </p:sp>
      <p:sp>
        <p:nvSpPr>
          <p:cNvPr id="3" name="Content Placeholder 2"/>
          <p:cNvSpPr>
            <a:spLocks noGrp="1"/>
          </p:cNvSpPr>
          <p:nvPr>
            <p:ph idx="1"/>
          </p:nvPr>
        </p:nvSpPr>
        <p:spPr/>
        <p:txBody>
          <a:bodyPr>
            <a:normAutofit fontScale="92500" lnSpcReduction="10000"/>
          </a:bodyPr>
          <a:lstStyle/>
          <a:p>
            <a:r>
              <a:rPr lang="en-US" altLang="zh-CN" dirty="0" smtClean="0"/>
              <a:t>Software and </a:t>
            </a:r>
            <a:r>
              <a:rPr lang="en-US" altLang="zh-CN" dirty="0"/>
              <a:t>Device </a:t>
            </a:r>
            <a:r>
              <a:rPr lang="en-US" altLang="zh-CN" dirty="0" smtClean="0"/>
              <a:t>:</a:t>
            </a:r>
          </a:p>
          <a:p>
            <a:pPr lvl="1"/>
            <a:r>
              <a:rPr lang="en-US" altLang="zh-CN" dirty="0" err="1" smtClean="0"/>
              <a:t>Facegen</a:t>
            </a:r>
            <a:r>
              <a:rPr lang="en-US" altLang="zh-CN" dirty="0" smtClean="0"/>
              <a:t>, could generate a large variety of model and blend shapes</a:t>
            </a:r>
          </a:p>
          <a:p>
            <a:pPr lvl="1"/>
            <a:r>
              <a:rPr lang="en-US" altLang="zh-CN" dirty="0" err="1" smtClean="0"/>
              <a:t>Faceworx</a:t>
            </a:r>
            <a:r>
              <a:rPr lang="en-US" altLang="zh-CN" dirty="0" smtClean="0"/>
              <a:t>, vertices texture map generation and modelling</a:t>
            </a:r>
          </a:p>
          <a:p>
            <a:pPr lvl="1"/>
            <a:r>
              <a:rPr lang="en-US" altLang="zh-CN" dirty="0" smtClean="0"/>
              <a:t>Poser, DIY blend shapes  </a:t>
            </a:r>
          </a:p>
          <a:p>
            <a:pPr lvl="1"/>
            <a:r>
              <a:rPr lang="en-US" altLang="zh-CN" dirty="0" smtClean="0"/>
              <a:t>3ds Max, model editing and animation rendering (vertex plugin)</a:t>
            </a:r>
          </a:p>
          <a:p>
            <a:pPr lvl="1"/>
            <a:r>
              <a:rPr lang="en-US" altLang="zh-CN" dirty="0" smtClean="0"/>
              <a:t>Maya, blend shape plugin</a:t>
            </a:r>
          </a:p>
          <a:p>
            <a:pPr lvl="1"/>
            <a:r>
              <a:rPr lang="en-US" altLang="zh-CN" dirty="0" err="1" smtClean="0"/>
              <a:t>FaceRobot</a:t>
            </a:r>
            <a:r>
              <a:rPr lang="en-US" altLang="zh-CN" dirty="0" smtClean="0"/>
              <a:t>, facial rigging and animation</a:t>
            </a:r>
          </a:p>
          <a:p>
            <a:pPr lvl="1"/>
            <a:r>
              <a:rPr lang="en-US" altLang="zh-CN" dirty="0" err="1" smtClean="0"/>
              <a:t>Vicon</a:t>
            </a:r>
            <a:r>
              <a:rPr lang="en-US" altLang="zh-CN" dirty="0" smtClean="0"/>
              <a:t> IQ, Blade  motion capture and editing </a:t>
            </a:r>
          </a:p>
          <a:p>
            <a:pPr lvl="1"/>
            <a:r>
              <a:rPr lang="en-US" altLang="zh-CN" dirty="0" err="1"/>
              <a:t>Vicon</a:t>
            </a:r>
            <a:r>
              <a:rPr lang="en-US" altLang="zh-CN" dirty="0"/>
              <a:t> , high frame rate optical marker tracker</a:t>
            </a:r>
          </a:p>
          <a:p>
            <a:pPr lvl="1"/>
            <a:r>
              <a:rPr lang="en-US" altLang="zh-CN" dirty="0"/>
              <a:t>Structured light, high precision model generation</a:t>
            </a:r>
          </a:p>
          <a:p>
            <a:pPr lvl="1"/>
            <a:r>
              <a:rPr lang="en-US" altLang="zh-CN" dirty="0"/>
              <a:t>3D scanner, high precision model generation</a:t>
            </a:r>
          </a:p>
          <a:p>
            <a:pPr lvl="1"/>
            <a:endParaRPr lang="zh-CN" altLang="en-US" dirty="0"/>
          </a:p>
        </p:txBody>
      </p:sp>
    </p:spTree>
    <p:extLst>
      <p:ext uri="{BB962C8B-B14F-4D97-AF65-F5344CB8AC3E}">
        <p14:creationId xmlns:p14="http://schemas.microsoft.com/office/powerpoint/2010/main" val="3446010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	</a:t>
            </a:r>
            <a:endParaRPr lang="zh-CN" alt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altLang="zh-CN" dirty="0" smtClean="0"/>
              <a:t>[1] Z. </a:t>
            </a:r>
            <a:r>
              <a:rPr lang="en-US" altLang="zh-CN" dirty="0"/>
              <a:t>Deng and </a:t>
            </a:r>
            <a:r>
              <a:rPr lang="en-US" altLang="zh-CN" dirty="0" smtClean="0"/>
              <a:t>J. </a:t>
            </a:r>
            <a:r>
              <a:rPr lang="en-US" altLang="zh-CN" dirty="0"/>
              <a:t>Noh. </a:t>
            </a:r>
            <a:r>
              <a:rPr lang="en-US" altLang="zh-CN" i="1" dirty="0"/>
              <a:t>Computer Facial Animation: A Survey</a:t>
            </a:r>
            <a:r>
              <a:rPr lang="en-US" altLang="zh-CN" dirty="0"/>
              <a:t>. DATA-DRIVEN 3D FACIAL ANIMATION 2007, 1-28, DOI: </a:t>
            </a:r>
            <a:r>
              <a:rPr lang="en-US" altLang="zh-CN" dirty="0" smtClean="0"/>
              <a:t>10.1007/978-1-84628-907-1_1</a:t>
            </a:r>
          </a:p>
          <a:p>
            <a:pPr marL="0" indent="0">
              <a:buNone/>
            </a:pPr>
            <a:r>
              <a:rPr lang="en-US" altLang="zh-CN" dirty="0"/>
              <a:t>[2] F. Parke. </a:t>
            </a:r>
            <a:r>
              <a:rPr lang="en-US" altLang="zh-CN" i="1" dirty="0"/>
              <a:t>Computer generated animation of faces</a:t>
            </a:r>
            <a:r>
              <a:rPr lang="en-US" altLang="zh-CN" dirty="0"/>
              <a:t>. In Proc. ACM Nat’l Conf</a:t>
            </a:r>
            <a:r>
              <a:rPr lang="en-US" altLang="zh-CN" dirty="0" smtClean="0"/>
              <a:t>., volume </a:t>
            </a:r>
            <a:r>
              <a:rPr lang="en-US" altLang="zh-CN" dirty="0"/>
              <a:t>1, pages 451–457, 1972</a:t>
            </a:r>
            <a:r>
              <a:rPr lang="en-US" altLang="zh-CN" dirty="0" smtClean="0"/>
              <a:t>.</a:t>
            </a:r>
          </a:p>
          <a:p>
            <a:pPr marL="0" indent="0">
              <a:buNone/>
            </a:pPr>
            <a:r>
              <a:rPr lang="en-US" altLang="zh-CN" dirty="0" smtClean="0"/>
              <a:t>[</a:t>
            </a:r>
            <a:r>
              <a:rPr lang="en-US" altLang="zh-CN" dirty="0"/>
              <a:t>3] F.I. Parke and K. Waters. </a:t>
            </a:r>
            <a:r>
              <a:rPr lang="en-US" altLang="zh-CN" i="1" dirty="0"/>
              <a:t>Computer Facial Animation</a:t>
            </a:r>
            <a:r>
              <a:rPr lang="en-US" altLang="zh-CN" dirty="0"/>
              <a:t>. 1996</a:t>
            </a:r>
            <a:r>
              <a:rPr lang="en-US" altLang="zh-CN" dirty="0" smtClean="0"/>
              <a:t>.</a:t>
            </a:r>
          </a:p>
          <a:p>
            <a:pPr marL="0" indent="0">
              <a:buNone/>
            </a:pPr>
            <a:r>
              <a:rPr lang="en-US" altLang="zh-CN" dirty="0"/>
              <a:t>[4] P. Ekman and W.V. Friesen. </a:t>
            </a:r>
            <a:r>
              <a:rPr lang="en-US" altLang="zh-CN" i="1" dirty="0"/>
              <a:t>Facial Action Coding System</a:t>
            </a:r>
            <a:r>
              <a:rPr lang="en-US" altLang="zh-CN" dirty="0"/>
              <a:t>. Consulting </a:t>
            </a:r>
            <a:r>
              <a:rPr lang="en-US" altLang="zh-CN" dirty="0" smtClean="0"/>
              <a:t>Psychologists </a:t>
            </a:r>
            <a:r>
              <a:rPr lang="en-US" altLang="zh-CN" dirty="0"/>
              <a:t>Press, 1978</a:t>
            </a:r>
            <a:r>
              <a:rPr lang="en-US" altLang="zh-CN" dirty="0" smtClean="0"/>
              <a:t>.</a:t>
            </a:r>
          </a:p>
          <a:p>
            <a:pPr marL="0" indent="0">
              <a:buNone/>
            </a:pPr>
            <a:r>
              <a:rPr lang="en-US" altLang="zh-CN" dirty="0"/>
              <a:t>[5] K. Waters. </a:t>
            </a:r>
            <a:r>
              <a:rPr lang="en-US" altLang="zh-CN" i="1" dirty="0"/>
              <a:t>A muscle model for animating three-dimensional facial expression</a:t>
            </a:r>
            <a:r>
              <a:rPr lang="en-US" altLang="zh-CN" dirty="0"/>
              <a:t>.</a:t>
            </a:r>
          </a:p>
          <a:p>
            <a:pPr marL="0" indent="0">
              <a:buNone/>
            </a:pPr>
            <a:r>
              <a:rPr lang="en-US" altLang="zh-CN" dirty="0"/>
              <a:t>In SIGGRAPH Proceedings, volume 21, pages 17–24, 1987</a:t>
            </a:r>
            <a:r>
              <a:rPr lang="en-US" altLang="zh-CN" dirty="0" smtClean="0"/>
              <a:t>.</a:t>
            </a:r>
          </a:p>
          <a:p>
            <a:pPr marL="0" indent="0">
              <a:buNone/>
            </a:pPr>
            <a:r>
              <a:rPr lang="en-US" altLang="zh-CN" dirty="0"/>
              <a:t>[6] S. Platt and N. </a:t>
            </a:r>
            <a:r>
              <a:rPr lang="en-US" altLang="zh-CN" dirty="0" err="1"/>
              <a:t>Badler</a:t>
            </a:r>
            <a:r>
              <a:rPr lang="en-US" altLang="zh-CN" dirty="0"/>
              <a:t>. </a:t>
            </a:r>
            <a:r>
              <a:rPr lang="en-US" altLang="zh-CN" i="1" dirty="0"/>
              <a:t>Animating facial expression</a:t>
            </a:r>
            <a:r>
              <a:rPr lang="en-US" altLang="zh-CN" dirty="0"/>
              <a:t>. computer graphics. Com-</a:t>
            </a:r>
          </a:p>
          <a:p>
            <a:pPr marL="0" indent="0">
              <a:buNone/>
            </a:pPr>
            <a:r>
              <a:rPr lang="en-US" altLang="zh-CN" dirty="0" err="1"/>
              <a:t>puter</a:t>
            </a:r>
            <a:r>
              <a:rPr lang="en-US" altLang="zh-CN" dirty="0"/>
              <a:t> Graphics, 15(3):245–252, 1981</a:t>
            </a:r>
            <a:r>
              <a:rPr lang="en-US" altLang="zh-CN" dirty="0" smtClean="0"/>
              <a:t>.</a:t>
            </a:r>
          </a:p>
          <a:p>
            <a:pPr marL="0" indent="0">
              <a:buNone/>
            </a:pPr>
            <a:r>
              <a:rPr lang="en-US" altLang="zh-CN" dirty="0" smtClean="0"/>
              <a:t>[7] </a:t>
            </a:r>
            <a:r>
              <a:rPr lang="en-US" altLang="zh-CN" dirty="0">
                <a:hlinkClick r:id="rId2"/>
              </a:rPr>
              <a:t>http://en.wikipedia.org/wiki/Computer_facial_animation</a:t>
            </a:r>
            <a:endParaRPr lang="en-US" altLang="zh-CN" dirty="0" smtClean="0"/>
          </a:p>
          <a:p>
            <a:pPr marL="0" indent="0">
              <a:buNone/>
            </a:pPr>
            <a:endParaRPr lang="zh-CN" altLang="en-US" dirty="0"/>
          </a:p>
        </p:txBody>
      </p:sp>
    </p:spTree>
    <p:extLst>
      <p:ext uri="{BB962C8B-B14F-4D97-AF65-F5344CB8AC3E}">
        <p14:creationId xmlns:p14="http://schemas.microsoft.com/office/powerpoint/2010/main" val="3315570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References</a:t>
            </a:r>
            <a:endParaRPr lang="zh-CN" alt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altLang="zh-CN" dirty="0" smtClean="0"/>
              <a:t>[8] </a:t>
            </a:r>
            <a:r>
              <a:rPr lang="en-US" altLang="zh-CN" dirty="0"/>
              <a:t>J. Y. Noh and U. Neumann. Expression cloning. Proc. of ACM SIGGRAPH’01,</a:t>
            </a:r>
          </a:p>
          <a:p>
            <a:pPr marL="0" indent="0">
              <a:buNone/>
            </a:pPr>
            <a:r>
              <a:rPr lang="en-US" altLang="zh-CN" dirty="0"/>
              <a:t>pages 277–288, 2001.</a:t>
            </a:r>
          </a:p>
          <a:p>
            <a:pPr marL="0" indent="0">
              <a:buNone/>
            </a:pPr>
            <a:r>
              <a:rPr lang="en-US" altLang="zh-CN" dirty="0" smtClean="0"/>
              <a:t>[9] </a:t>
            </a:r>
            <a:r>
              <a:rPr lang="en-US" altLang="zh-CN" dirty="0"/>
              <a:t>R. W. Sumner and J. </a:t>
            </a:r>
            <a:r>
              <a:rPr lang="en-US" altLang="zh-CN" dirty="0" err="1"/>
              <a:t>Popovi´c</a:t>
            </a:r>
            <a:r>
              <a:rPr lang="en-US" altLang="zh-CN" dirty="0"/>
              <a:t>. </a:t>
            </a:r>
            <a:r>
              <a:rPr lang="en-US" altLang="zh-CN" i="1" dirty="0"/>
              <a:t>Deformation transfer for triangle meshes</a:t>
            </a:r>
            <a:r>
              <a:rPr lang="en-US" altLang="zh-CN" dirty="0"/>
              <a:t>. ACM</a:t>
            </a:r>
          </a:p>
          <a:p>
            <a:pPr marL="0" indent="0">
              <a:buNone/>
            </a:pPr>
            <a:r>
              <a:rPr lang="en-US" altLang="zh-CN" dirty="0"/>
              <a:t>Trans. Graph., 23(3):399–405, 2004</a:t>
            </a:r>
            <a:r>
              <a:rPr lang="en-US" altLang="zh-CN" dirty="0" smtClean="0"/>
              <a:t>.</a:t>
            </a:r>
          </a:p>
          <a:p>
            <a:pPr marL="0" indent="0">
              <a:buNone/>
            </a:pPr>
            <a:r>
              <a:rPr lang="en-US" altLang="zh-CN" dirty="0" smtClean="0"/>
              <a:t>[10] </a:t>
            </a:r>
            <a:r>
              <a:rPr lang="en-US" altLang="zh-CN" dirty="0"/>
              <a:t>X. Liu </a:t>
            </a:r>
            <a:r>
              <a:rPr lang="en-US" altLang="zh-CN" dirty="0" smtClean="0"/>
              <a:t>T. Mao S</a:t>
            </a:r>
            <a:r>
              <a:rPr lang="en-US" altLang="zh-CN" dirty="0"/>
              <a:t>. Xia Y. </a:t>
            </a:r>
            <a:r>
              <a:rPr lang="en-US" altLang="zh-CN" dirty="0" smtClean="0"/>
              <a:t>Yong </a:t>
            </a:r>
            <a:r>
              <a:rPr lang="en-US" altLang="zh-CN" dirty="0" err="1" smtClean="0"/>
              <a:t>Z.Wang</a:t>
            </a:r>
            <a:r>
              <a:rPr lang="en-US" altLang="zh-CN" dirty="0" smtClean="0"/>
              <a:t>. </a:t>
            </a:r>
            <a:r>
              <a:rPr lang="en-US" altLang="zh-CN" i="1" dirty="0"/>
              <a:t>Facial animation by optimized </a:t>
            </a:r>
            <a:r>
              <a:rPr lang="en-US" altLang="zh-CN" i="1" dirty="0" err="1"/>
              <a:t>blendshapes</a:t>
            </a:r>
            <a:r>
              <a:rPr lang="en-US" altLang="zh-CN" i="1" dirty="0"/>
              <a:t> from motion capture </a:t>
            </a:r>
            <a:r>
              <a:rPr lang="en-US" altLang="zh-CN" i="1" dirty="0" smtClean="0"/>
              <a:t>data</a:t>
            </a:r>
            <a:r>
              <a:rPr lang="en-US" altLang="zh-CN" dirty="0" smtClean="0"/>
              <a:t>. </a:t>
            </a:r>
            <a:r>
              <a:rPr lang="en-US" altLang="zh-CN" dirty="0"/>
              <a:t>Computer Animation and Virtual </a:t>
            </a:r>
            <a:r>
              <a:rPr lang="en-US" altLang="zh-CN" dirty="0" smtClean="0"/>
              <a:t>Worlds 2008. </a:t>
            </a:r>
            <a:r>
              <a:rPr lang="en-US" altLang="zh-CN" dirty="0"/>
              <a:t>Volume 19 Issue 3-4, September 2008 </a:t>
            </a:r>
            <a:r>
              <a:rPr lang="en-US" altLang="zh-CN" dirty="0" err="1" smtClean="0"/>
              <a:t>pp</a:t>
            </a:r>
            <a:r>
              <a:rPr lang="en-US" altLang="zh-CN" dirty="0" smtClean="0"/>
              <a:t> </a:t>
            </a:r>
            <a:r>
              <a:rPr lang="en-US" altLang="zh-CN" dirty="0"/>
              <a:t>235-245 </a:t>
            </a:r>
            <a:endParaRPr lang="en-US" altLang="zh-CN" dirty="0" smtClean="0"/>
          </a:p>
          <a:p>
            <a:pPr marL="0" indent="0">
              <a:buNone/>
            </a:pPr>
            <a:r>
              <a:rPr lang="en-US" altLang="zh-CN" dirty="0" smtClean="0"/>
              <a:t>[11] </a:t>
            </a:r>
            <a:r>
              <a:rPr lang="en-US" altLang="zh-CN" dirty="0"/>
              <a:t>X. Liu S. Xia Y. Fan </a:t>
            </a:r>
            <a:r>
              <a:rPr lang="en-US" altLang="zh-CN" dirty="0" err="1"/>
              <a:t>Z.Wang</a:t>
            </a:r>
            <a:r>
              <a:rPr lang="en-US" altLang="zh-CN" dirty="0"/>
              <a:t>. </a:t>
            </a:r>
            <a:r>
              <a:rPr lang="en-US" altLang="zh-CN" i="1" dirty="0"/>
              <a:t>Exploring non-linear relationship of </a:t>
            </a:r>
            <a:r>
              <a:rPr lang="en-US" altLang="zh-CN" i="1" dirty="0" err="1"/>
              <a:t>blendshape</a:t>
            </a:r>
            <a:r>
              <a:rPr lang="en-US" altLang="zh-CN" i="1" dirty="0"/>
              <a:t> facial animation</a:t>
            </a:r>
            <a:r>
              <a:rPr lang="en-US" altLang="zh-CN" dirty="0"/>
              <a:t>. </a:t>
            </a:r>
            <a:r>
              <a:rPr lang="en-US" altLang="zh-CN" dirty="0" smtClean="0"/>
              <a:t>Computer Graphics </a:t>
            </a:r>
            <a:r>
              <a:rPr lang="en-US" altLang="zh-CN" dirty="0"/>
              <a:t>Forum, </a:t>
            </a:r>
            <a:r>
              <a:rPr lang="en-US" altLang="zh-CN" dirty="0" err="1"/>
              <a:t>doi</a:t>
            </a:r>
            <a:r>
              <a:rPr lang="en-US" altLang="zh-CN" dirty="0"/>
              <a:t>: 10.1111/j.1467-8659.2011.01852.x, </a:t>
            </a:r>
            <a:r>
              <a:rPr lang="en-US" altLang="zh-CN" dirty="0" smtClean="0"/>
              <a:t>2011</a:t>
            </a:r>
          </a:p>
          <a:p>
            <a:pPr marL="0" indent="0">
              <a:buNone/>
            </a:pPr>
            <a:r>
              <a:rPr lang="en-US" altLang="zh-CN" dirty="0" smtClean="0"/>
              <a:t>[12] </a:t>
            </a:r>
            <a:r>
              <a:rPr lang="en-US" altLang="zh-CN" dirty="0"/>
              <a:t>D.L. James, D.K. </a:t>
            </a:r>
            <a:r>
              <a:rPr lang="en-US" altLang="zh-CN" dirty="0" err="1"/>
              <a:t>Pai</a:t>
            </a:r>
            <a:r>
              <a:rPr lang="en-US" altLang="zh-CN" i="1" dirty="0"/>
              <a:t>. </a:t>
            </a:r>
            <a:r>
              <a:rPr lang="en-US" altLang="zh-CN" i="1" dirty="0" err="1"/>
              <a:t>DyRT</a:t>
            </a:r>
            <a:r>
              <a:rPr lang="en-US" altLang="zh-CN" i="1" dirty="0"/>
              <a:t>: dynamic response textures for real time deformation simulation with graphics hardware</a:t>
            </a:r>
            <a:r>
              <a:rPr lang="en-US" altLang="zh-CN" dirty="0"/>
              <a:t>. ACM Transactions on Graphics (TOG) - Proceedings of ACM SIGGRAPH 2002. Volume 21 Issue 3, July 2002 </a:t>
            </a:r>
            <a:r>
              <a:rPr lang="en-US" altLang="zh-CN" dirty="0" err="1"/>
              <a:t>pp</a:t>
            </a:r>
            <a:r>
              <a:rPr lang="en-US" altLang="zh-CN" dirty="0"/>
              <a:t> 582 - 585 </a:t>
            </a:r>
            <a:endParaRPr lang="en-US" altLang="zh-CN" dirty="0" smtClean="0"/>
          </a:p>
          <a:p>
            <a:pPr marL="0" indent="0">
              <a:buNone/>
            </a:pPr>
            <a:r>
              <a:rPr lang="en-US" altLang="zh-CN" dirty="0" smtClean="0"/>
              <a:t>[13] </a:t>
            </a:r>
            <a:r>
              <a:rPr lang="en-US" altLang="zh-CN" dirty="0"/>
              <a:t>B. Bickel, P. Kaufmann, M. Skouras, B. </a:t>
            </a:r>
            <a:r>
              <a:rPr lang="en-US" altLang="zh-CN" dirty="0" err="1"/>
              <a:t>Thomaszewski</a:t>
            </a:r>
            <a:r>
              <a:rPr lang="en-US" altLang="zh-CN" dirty="0"/>
              <a:t>, D. Bradley, T. Beeler, P. Jackson, S. </a:t>
            </a:r>
            <a:r>
              <a:rPr lang="en-US" altLang="zh-CN" dirty="0" err="1"/>
              <a:t>Marschner</a:t>
            </a:r>
            <a:r>
              <a:rPr lang="en-US" altLang="zh-CN" dirty="0"/>
              <a:t>, W. </a:t>
            </a:r>
            <a:r>
              <a:rPr lang="en-US" altLang="zh-CN" dirty="0" err="1"/>
              <a:t>Matusik</a:t>
            </a:r>
            <a:r>
              <a:rPr lang="en-US" altLang="zh-CN" dirty="0"/>
              <a:t>, M. Gross. </a:t>
            </a:r>
            <a:r>
              <a:rPr lang="en-US" altLang="zh-CN" i="1" dirty="0" smtClean="0"/>
              <a:t>Physical </a:t>
            </a:r>
            <a:r>
              <a:rPr lang="en-US" altLang="zh-CN" i="1" dirty="0"/>
              <a:t>F</a:t>
            </a:r>
            <a:r>
              <a:rPr lang="en-US" altLang="zh-CN" i="1" dirty="0" smtClean="0"/>
              <a:t>ace Cloning.</a:t>
            </a:r>
            <a:r>
              <a:rPr lang="en-US" altLang="zh-CN" dirty="0" smtClean="0"/>
              <a:t> ACM </a:t>
            </a:r>
            <a:r>
              <a:rPr lang="en-US" altLang="zh-CN" dirty="0"/>
              <a:t>Transactions on Graphics (Proc. SIGGRAPH 2012), vol. 31, no. 3, August 2012.</a:t>
            </a:r>
          </a:p>
          <a:p>
            <a:pPr marL="0" indent="0">
              <a:buNone/>
            </a:pPr>
            <a:r>
              <a:rPr lang="en-US" altLang="zh-CN" dirty="0" smtClean="0"/>
              <a:t> </a:t>
            </a:r>
            <a:endParaRPr lang="zh-CN" altLang="en-US" dirty="0"/>
          </a:p>
        </p:txBody>
      </p:sp>
    </p:spTree>
    <p:extLst>
      <p:ext uri="{BB962C8B-B14F-4D97-AF65-F5344CB8AC3E}">
        <p14:creationId xmlns:p14="http://schemas.microsoft.com/office/powerpoint/2010/main" val="353168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47" y="1196686"/>
            <a:ext cx="1905000" cy="1447800"/>
          </a:xfrm>
          <a:prstGeom prst="rect">
            <a:avLst/>
          </a:prstGeom>
        </p:spPr>
      </p:pic>
      <p:sp>
        <p:nvSpPr>
          <p:cNvPr id="2" name="TextBox 1"/>
          <p:cNvSpPr txBox="1"/>
          <p:nvPr/>
        </p:nvSpPr>
        <p:spPr>
          <a:xfrm>
            <a:off x="1204547" y="375520"/>
            <a:ext cx="2439302" cy="369332"/>
          </a:xfrm>
          <a:prstGeom prst="rect">
            <a:avLst/>
          </a:prstGeom>
          <a:noFill/>
        </p:spPr>
        <p:txBody>
          <a:bodyPr wrap="square" rtlCol="0">
            <a:spAutoFit/>
          </a:bodyPr>
          <a:lstStyle/>
          <a:p>
            <a:r>
              <a:rPr lang="en-US" altLang="zh-CN" dirty="0" smtClean="0"/>
              <a:t>Parke’s Facial Model</a:t>
            </a:r>
            <a:endParaRPr lang="zh-CN" altLang="en-US" dirty="0"/>
          </a:p>
        </p:txBody>
      </p:sp>
      <p:sp>
        <p:nvSpPr>
          <p:cNvPr id="3" name="Rectangle 2"/>
          <p:cNvSpPr/>
          <p:nvPr/>
        </p:nvSpPr>
        <p:spPr>
          <a:xfrm>
            <a:off x="-119259" y="3112114"/>
            <a:ext cx="6096000" cy="646331"/>
          </a:xfrm>
          <a:prstGeom prst="rect">
            <a:avLst/>
          </a:prstGeom>
        </p:spPr>
        <p:txBody>
          <a:bodyPr>
            <a:spAutoFit/>
          </a:bodyPr>
          <a:lstStyle/>
          <a:p>
            <a:r>
              <a:rPr lang="en-US" altLang="zh-CN" dirty="0"/>
              <a:t>“Tony de </a:t>
            </a:r>
            <a:r>
              <a:rPr lang="en-US" altLang="zh-CN" dirty="0" err="1"/>
              <a:t>Peltrie</a:t>
            </a:r>
            <a:r>
              <a:rPr lang="en-US" altLang="zh-CN" dirty="0"/>
              <a:t>” (1985) marked the first time computer facial animation played an important role in telling a story</a:t>
            </a:r>
            <a:endParaRPr lang="zh-CN" altLang="en-US" dirty="0"/>
          </a:p>
        </p:txBody>
      </p:sp>
      <p:sp>
        <p:nvSpPr>
          <p:cNvPr id="27" name="TextBox 26"/>
          <p:cNvSpPr txBox="1"/>
          <p:nvPr/>
        </p:nvSpPr>
        <p:spPr>
          <a:xfrm>
            <a:off x="7549210" y="363606"/>
            <a:ext cx="2439302" cy="369332"/>
          </a:xfrm>
          <a:prstGeom prst="rect">
            <a:avLst/>
          </a:prstGeom>
          <a:noFill/>
        </p:spPr>
        <p:txBody>
          <a:bodyPr wrap="square" rtlCol="0">
            <a:spAutoFit/>
          </a:bodyPr>
          <a:lstStyle/>
          <a:p>
            <a:r>
              <a:rPr lang="en-US" altLang="zh-CN" dirty="0" smtClean="0"/>
              <a:t>Water’s Facial Model</a:t>
            </a:r>
            <a:endParaRPr lang="zh-CN" altLang="en-US" dirty="0"/>
          </a:p>
        </p:txBody>
      </p:sp>
      <p:pic>
        <p:nvPicPr>
          <p:cNvPr id="29" name="Picture 28"/>
          <p:cNvPicPr>
            <a:picLocks noChangeAspect="1"/>
          </p:cNvPicPr>
          <p:nvPr/>
        </p:nvPicPr>
        <p:blipFill>
          <a:blip r:embed="rId5"/>
          <a:stretch>
            <a:fillRect/>
          </a:stretch>
        </p:blipFill>
        <p:spPr>
          <a:xfrm>
            <a:off x="5976741" y="954754"/>
            <a:ext cx="2442063" cy="1803712"/>
          </a:xfrm>
          <a:prstGeom prst="rect">
            <a:avLst/>
          </a:prstGeom>
        </p:spPr>
      </p:pic>
      <p:pic>
        <p:nvPicPr>
          <p:cNvPr id="30" name="munTr4vmxYE"/>
          <p:cNvPicPr>
            <a:picLocks noRot="1" noChangeAspect="1"/>
          </p:cNvPicPr>
          <p:nvPr>
            <a:quickTimeFile r:link="rId1"/>
          </p:nvPr>
        </p:nvPicPr>
        <p:blipFill>
          <a:blip r:embed="rId6"/>
          <a:stretch>
            <a:fillRect/>
          </a:stretch>
        </p:blipFill>
        <p:spPr>
          <a:xfrm>
            <a:off x="900198" y="3878279"/>
            <a:ext cx="3048000" cy="2286000"/>
          </a:xfrm>
          <a:prstGeom prst="rect">
            <a:avLst/>
          </a:prstGeom>
        </p:spPr>
      </p:pic>
      <p:sp>
        <p:nvSpPr>
          <p:cNvPr id="31" name="Rectangle 30"/>
          <p:cNvSpPr/>
          <p:nvPr/>
        </p:nvSpPr>
        <p:spPr>
          <a:xfrm>
            <a:off x="5976741" y="2992280"/>
            <a:ext cx="6096000" cy="1200329"/>
          </a:xfrm>
          <a:prstGeom prst="rect">
            <a:avLst/>
          </a:prstGeom>
        </p:spPr>
        <p:txBody>
          <a:bodyPr>
            <a:spAutoFit/>
          </a:bodyPr>
          <a:lstStyle/>
          <a:p>
            <a:r>
              <a:rPr lang="en-US" altLang="zh-CN" dirty="0"/>
              <a:t>The Pixar short “Tin Toy” (1988) was the first computer-animated film to win an Oscar. The </a:t>
            </a:r>
            <a:r>
              <a:rPr lang="en-US" altLang="zh-CN" dirty="0" err="1" smtClean="0"/>
              <a:t>childʼs</a:t>
            </a:r>
            <a:r>
              <a:rPr lang="en-US" altLang="zh-CN" dirty="0" smtClean="0"/>
              <a:t> </a:t>
            </a:r>
            <a:r>
              <a:rPr lang="en-US" altLang="zh-CN" dirty="0"/>
              <a:t>face is animated using a Waters-style model.</a:t>
            </a:r>
          </a:p>
          <a:p>
            <a:endParaRPr lang="zh-CN" altLang="en-US" dirty="0"/>
          </a:p>
        </p:txBody>
      </p:sp>
      <p:pic>
        <p:nvPicPr>
          <p:cNvPr id="32" name="se3_3GYEQ-M"/>
          <p:cNvPicPr>
            <a:picLocks noRot="1" noChangeAspect="1"/>
          </p:cNvPicPr>
          <p:nvPr>
            <a:quickTimeFile r:link="rId2"/>
          </p:nvPr>
        </p:nvPicPr>
        <p:blipFill>
          <a:blip r:embed="rId6"/>
          <a:stretch>
            <a:fillRect/>
          </a:stretch>
        </p:blipFill>
        <p:spPr>
          <a:xfrm>
            <a:off x="7244861" y="4165951"/>
            <a:ext cx="3048000" cy="2286000"/>
          </a:xfrm>
          <a:prstGeom prst="rect">
            <a:avLst/>
          </a:prstGeom>
        </p:spPr>
      </p:pic>
      <p:pic>
        <p:nvPicPr>
          <p:cNvPr id="35" name="Picture 34"/>
          <p:cNvPicPr>
            <a:picLocks noChangeAspect="1"/>
          </p:cNvPicPr>
          <p:nvPr/>
        </p:nvPicPr>
        <p:blipFill>
          <a:blip r:embed="rId7"/>
          <a:stretch>
            <a:fillRect/>
          </a:stretch>
        </p:blipFill>
        <p:spPr>
          <a:xfrm>
            <a:off x="8418804" y="954754"/>
            <a:ext cx="2428563" cy="1814194"/>
          </a:xfrm>
          <a:prstGeom prst="rect">
            <a:avLst/>
          </a:prstGeom>
        </p:spPr>
      </p:pic>
      <p:pic>
        <p:nvPicPr>
          <p:cNvPr id="36" name="Picture 35"/>
          <p:cNvPicPr>
            <a:picLocks noChangeAspect="1"/>
          </p:cNvPicPr>
          <p:nvPr/>
        </p:nvPicPr>
        <p:blipFill>
          <a:blip r:embed="rId8"/>
          <a:stretch>
            <a:fillRect/>
          </a:stretch>
        </p:blipFill>
        <p:spPr>
          <a:xfrm>
            <a:off x="2205123" y="864686"/>
            <a:ext cx="3253886" cy="2182388"/>
          </a:xfrm>
          <a:prstGeom prst="rect">
            <a:avLst/>
          </a:prstGeom>
        </p:spPr>
      </p:pic>
    </p:spTree>
    <p:extLst>
      <p:ext uri="{BB962C8B-B14F-4D97-AF65-F5344CB8AC3E}">
        <p14:creationId xmlns:p14="http://schemas.microsoft.com/office/powerpoint/2010/main" val="995193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0"/>
                </p:tgtEl>
              </p:cMediaNode>
            </p:video>
            <p:video>
              <p:cMediaNode vol="80000">
                <p:cTn id="11" fill="hold" display="0">
                  <p:stCondLst>
                    <p:cond delay="indefinite"/>
                  </p:stCondLst>
                </p:cTn>
                <p:tgtEl>
                  <p:spTgt spid="32"/>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References</a:t>
            </a:r>
            <a:endParaRPr lang="zh-CN" altLang="en-US" dirty="0"/>
          </a:p>
        </p:txBody>
      </p:sp>
      <p:sp>
        <p:nvSpPr>
          <p:cNvPr id="3" name="Content Placeholder 2"/>
          <p:cNvSpPr>
            <a:spLocks noGrp="1"/>
          </p:cNvSpPr>
          <p:nvPr>
            <p:ph idx="1"/>
          </p:nvPr>
        </p:nvSpPr>
        <p:spPr/>
        <p:txBody>
          <a:bodyPr>
            <a:normAutofit fontScale="77500" lnSpcReduction="20000"/>
          </a:bodyPr>
          <a:lstStyle/>
          <a:p>
            <a:r>
              <a:rPr lang="en-US" altLang="zh-CN" dirty="0" smtClean="0"/>
              <a:t>[14] </a:t>
            </a:r>
            <a:r>
              <a:rPr lang="en-US" altLang="zh-CN" cap="all" dirty="0"/>
              <a:t>T. BEELER, F. HAHN, D. BRADLEY, B. BICKEL, P. BEARDSLEY, C. GOTSMAN, R. W. SUMNER, M. </a:t>
            </a:r>
            <a:r>
              <a:rPr lang="en-US" altLang="zh-CN" cap="all" dirty="0" smtClean="0"/>
              <a:t>GROSS</a:t>
            </a:r>
            <a:r>
              <a:rPr lang="en-US" altLang="zh-CN" i="1" cap="all" dirty="0" smtClean="0"/>
              <a:t>. </a:t>
            </a:r>
            <a:r>
              <a:rPr lang="en-US" altLang="zh-CN" i="1" dirty="0" smtClean="0"/>
              <a:t>High-Quality </a:t>
            </a:r>
            <a:r>
              <a:rPr lang="en-US" altLang="zh-CN" i="1" dirty="0"/>
              <a:t>Passive Facial Performance Capture Using Anchor </a:t>
            </a:r>
            <a:r>
              <a:rPr lang="en-US" altLang="zh-CN" i="1" dirty="0" smtClean="0"/>
              <a:t>Frames. </a:t>
            </a:r>
            <a:r>
              <a:rPr lang="en-US" altLang="zh-CN" dirty="0" smtClean="0"/>
              <a:t>ACM </a:t>
            </a:r>
            <a:r>
              <a:rPr lang="en-US" altLang="zh-CN" dirty="0"/>
              <a:t>Transactions on Graphics (Proceedings of SIGGRAPH). 2011. (Vancouver, Canada</a:t>
            </a:r>
            <a:r>
              <a:rPr lang="en-US" altLang="zh-CN" dirty="0" smtClean="0"/>
              <a:t>).</a:t>
            </a:r>
          </a:p>
          <a:p>
            <a:r>
              <a:rPr lang="en-US" altLang="zh-CN" dirty="0" smtClean="0"/>
              <a:t>[15] </a:t>
            </a:r>
            <a:r>
              <a:rPr lang="en-US" altLang="zh-CN" dirty="0" err="1"/>
              <a:t>Hao</a:t>
            </a:r>
            <a:r>
              <a:rPr lang="en-US" altLang="zh-CN" dirty="0"/>
              <a:t> Li, Bart Adams, Leonidas J. </a:t>
            </a:r>
            <a:r>
              <a:rPr lang="en-US" altLang="zh-CN" dirty="0" err="1"/>
              <a:t>Guibas</a:t>
            </a:r>
            <a:r>
              <a:rPr lang="en-US" altLang="zh-CN" dirty="0"/>
              <a:t>, Mark </a:t>
            </a:r>
            <a:r>
              <a:rPr lang="en-US" altLang="zh-CN" dirty="0" err="1"/>
              <a:t>Pauly</a:t>
            </a:r>
            <a:r>
              <a:rPr lang="en-US" altLang="zh-CN" dirty="0"/>
              <a:t> </a:t>
            </a:r>
            <a:r>
              <a:rPr lang="en-US" altLang="zh-CN" dirty="0" smtClean="0"/>
              <a:t>. </a:t>
            </a:r>
            <a:r>
              <a:rPr lang="en-US" altLang="zh-CN" i="1" dirty="0" smtClean="0"/>
              <a:t>ROBUST </a:t>
            </a:r>
            <a:r>
              <a:rPr lang="en-US" altLang="zh-CN" i="1" dirty="0"/>
              <a:t>SINGLE-VIEW GEOMETRY AND MOTION </a:t>
            </a:r>
            <a:r>
              <a:rPr lang="en-US" altLang="zh-CN" i="1" dirty="0" smtClean="0"/>
              <a:t>RECONSTRUCTION. </a:t>
            </a:r>
            <a:r>
              <a:rPr lang="en-US" altLang="zh-CN" dirty="0"/>
              <a:t>ACM Transactions on Graphics, Proceedings of the 2nd ACM SIGGRAPH Conference and Exhibition in Asia 2009, </a:t>
            </a:r>
            <a:r>
              <a:rPr lang="en-US" altLang="zh-CN" dirty="0" smtClean="0"/>
              <a:t>12/2009</a:t>
            </a:r>
          </a:p>
          <a:p>
            <a:r>
              <a:rPr lang="en-US" altLang="zh-CN" dirty="0" smtClean="0"/>
              <a:t>[16] Craig </a:t>
            </a:r>
            <a:r>
              <a:rPr lang="en-US" altLang="zh-CN" dirty="0"/>
              <a:t>Donner and Henrik </a:t>
            </a:r>
            <a:r>
              <a:rPr lang="en-US" altLang="zh-CN" dirty="0" err="1"/>
              <a:t>Wann</a:t>
            </a:r>
            <a:r>
              <a:rPr lang="en-US" altLang="zh-CN" dirty="0"/>
              <a:t> </a:t>
            </a:r>
            <a:r>
              <a:rPr lang="en-US" altLang="zh-CN" dirty="0" smtClean="0"/>
              <a:t>Jensen. </a:t>
            </a:r>
            <a:r>
              <a:rPr lang="en-US" altLang="zh-CN" i="1" dirty="0" smtClean="0"/>
              <a:t>A </a:t>
            </a:r>
            <a:r>
              <a:rPr lang="en-US" altLang="zh-CN" i="1" dirty="0"/>
              <a:t>Spectral BSSRDF for Shading Human </a:t>
            </a:r>
            <a:r>
              <a:rPr lang="en-US" altLang="zh-CN" i="1" dirty="0" smtClean="0"/>
              <a:t>Skin</a:t>
            </a:r>
            <a:r>
              <a:rPr lang="en-US" altLang="zh-CN" dirty="0" smtClean="0"/>
              <a:t>. EGSR 2006</a:t>
            </a:r>
          </a:p>
          <a:p>
            <a:r>
              <a:rPr lang="en-US" altLang="zh-CN" dirty="0" smtClean="0"/>
              <a:t>[17] </a:t>
            </a:r>
            <a:r>
              <a:rPr lang="en-US" altLang="zh-CN" dirty="0" err="1"/>
              <a:t>Iman</a:t>
            </a:r>
            <a:r>
              <a:rPr lang="en-US" altLang="zh-CN" dirty="0"/>
              <a:t> </a:t>
            </a:r>
            <a:r>
              <a:rPr lang="en-US" altLang="zh-CN" dirty="0" err="1"/>
              <a:t>Sadeghi</a:t>
            </a:r>
            <a:r>
              <a:rPr lang="en-US" altLang="zh-CN" dirty="0"/>
              <a:t>, Heather Pritchett, Henrik </a:t>
            </a:r>
            <a:r>
              <a:rPr lang="en-US" altLang="zh-CN" dirty="0" err="1"/>
              <a:t>Wann</a:t>
            </a:r>
            <a:r>
              <a:rPr lang="en-US" altLang="zh-CN" dirty="0"/>
              <a:t> Jensen, </a:t>
            </a:r>
            <a:r>
              <a:rPr lang="en-US" altLang="zh-CN" dirty="0" err="1"/>
              <a:t>Rasmus</a:t>
            </a:r>
            <a:r>
              <a:rPr lang="en-US" altLang="zh-CN" dirty="0"/>
              <a:t> </a:t>
            </a:r>
            <a:r>
              <a:rPr lang="en-US" altLang="zh-CN" dirty="0" err="1" smtClean="0"/>
              <a:t>Tamstorf</a:t>
            </a:r>
            <a:r>
              <a:rPr lang="en-US" altLang="zh-CN" dirty="0" smtClean="0"/>
              <a:t>. </a:t>
            </a:r>
            <a:r>
              <a:rPr lang="en-US" altLang="zh-CN" i="1" dirty="0"/>
              <a:t>An Artist Friendly Hair Shading </a:t>
            </a:r>
            <a:r>
              <a:rPr lang="en-US" altLang="zh-CN" i="1" dirty="0" smtClean="0"/>
              <a:t>System.</a:t>
            </a:r>
            <a:r>
              <a:rPr lang="en-US" altLang="zh-CN" i="1" dirty="0"/>
              <a:t> </a:t>
            </a:r>
            <a:r>
              <a:rPr lang="en-US" altLang="zh-CN" dirty="0" smtClean="0"/>
              <a:t>ACM </a:t>
            </a:r>
            <a:r>
              <a:rPr lang="en-US" altLang="zh-CN" dirty="0"/>
              <a:t>Transactions on Graphics 29(4), SIGGRAPH </a:t>
            </a:r>
            <a:r>
              <a:rPr lang="en-US" altLang="zh-CN" dirty="0" smtClean="0"/>
              <a:t>2010.</a:t>
            </a:r>
          </a:p>
          <a:p>
            <a:r>
              <a:rPr lang="en-US" altLang="zh-CN" dirty="0" smtClean="0"/>
              <a:t>[18]</a:t>
            </a:r>
            <a:r>
              <a:rPr lang="en-US" altLang="zh-CN" dirty="0"/>
              <a:t> Manfred Lau, Ying-Qing </a:t>
            </a:r>
            <a:r>
              <a:rPr lang="en-US" altLang="zh-CN" dirty="0" err="1"/>
              <a:t>Xu</a:t>
            </a:r>
            <a:r>
              <a:rPr lang="en-US" altLang="zh-CN" dirty="0"/>
              <a:t> and Harry Shum. </a:t>
            </a:r>
            <a:r>
              <a:rPr lang="en-US" altLang="zh-CN" i="1" dirty="0"/>
              <a:t>Interactive Manipulation of 3D Facial Expressions Using Facial Priors </a:t>
            </a:r>
            <a:r>
              <a:rPr lang="en-US" altLang="zh-CN" i="1" dirty="0" smtClean="0"/>
              <a:t>. </a:t>
            </a:r>
            <a:r>
              <a:rPr lang="en-US" altLang="zh-CN" dirty="0" smtClean="0"/>
              <a:t>ACM </a:t>
            </a:r>
            <a:r>
              <a:rPr lang="en-US" altLang="zh-CN" dirty="0"/>
              <a:t>Transactions on Graphics (Presented at SIGGRAPH 2010), 29(1): Article No. 3</a:t>
            </a:r>
            <a:r>
              <a:rPr lang="en-US" altLang="zh-CN" dirty="0" smtClean="0"/>
              <a:t>.</a:t>
            </a:r>
          </a:p>
          <a:p>
            <a:r>
              <a:rPr lang="en-US" altLang="zh-CN" dirty="0" smtClean="0"/>
              <a:t>[19] </a:t>
            </a:r>
            <a:r>
              <a:rPr lang="en-US" altLang="zh-CN" dirty="0"/>
              <a:t>Jing Xiao and Jessica </a:t>
            </a:r>
            <a:r>
              <a:rPr lang="en-US" altLang="zh-CN" dirty="0" err="1" smtClean="0"/>
              <a:t>Hodgins</a:t>
            </a:r>
            <a:r>
              <a:rPr lang="en-US" altLang="zh-CN" dirty="0" smtClean="0"/>
              <a:t>. </a:t>
            </a:r>
            <a:r>
              <a:rPr lang="en-US" altLang="zh-CN" i="1" dirty="0"/>
              <a:t>Vision-based Control of 3D Facial </a:t>
            </a:r>
            <a:r>
              <a:rPr lang="en-US" altLang="zh-CN" i="1" dirty="0" smtClean="0"/>
              <a:t>Animation. </a:t>
            </a:r>
            <a:r>
              <a:rPr lang="en-US" altLang="zh-CN" dirty="0"/>
              <a:t>ACM</a:t>
            </a:r>
            <a:r>
              <a:rPr lang="en-US" altLang="zh-CN" b="1" dirty="0"/>
              <a:t> </a:t>
            </a:r>
            <a:r>
              <a:rPr lang="en-US" altLang="zh-CN" dirty="0"/>
              <a:t>SIGGRAPH/</a:t>
            </a:r>
            <a:r>
              <a:rPr lang="en-US" altLang="zh-CN" dirty="0" err="1"/>
              <a:t>Eurographics</a:t>
            </a:r>
            <a:r>
              <a:rPr lang="en-US" altLang="zh-CN" dirty="0"/>
              <a:t> Symposium on Computer </a:t>
            </a:r>
            <a:r>
              <a:rPr lang="en-US" altLang="zh-CN" dirty="0" smtClean="0"/>
              <a:t>Animation 2003.</a:t>
            </a:r>
            <a:endParaRPr lang="zh-CN" altLang="en-US" dirty="0"/>
          </a:p>
          <a:p>
            <a:endParaRPr lang="zh-CN" altLang="en-US" dirty="0"/>
          </a:p>
          <a:p>
            <a:endParaRPr lang="en-US" altLang="zh-CN" i="1" dirty="0"/>
          </a:p>
          <a:p>
            <a:endParaRPr lang="zh-CN" altLang="en-US" dirty="0"/>
          </a:p>
        </p:txBody>
      </p:sp>
    </p:spTree>
    <p:extLst>
      <p:ext uri="{BB962C8B-B14F-4D97-AF65-F5344CB8AC3E}">
        <p14:creationId xmlns:p14="http://schemas.microsoft.com/office/powerpoint/2010/main" val="489304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46" y="3190387"/>
            <a:ext cx="10515600" cy="1325563"/>
          </a:xfrm>
        </p:spPr>
        <p:txBody>
          <a:bodyPr>
            <a:normAutofit fontScale="90000"/>
          </a:bodyPr>
          <a:lstStyle/>
          <a:p>
            <a:r>
              <a:rPr lang="en-US" altLang="zh-CN" dirty="0" smtClean="0"/>
              <a:t>Thank you</a:t>
            </a:r>
            <a:br>
              <a:rPr lang="en-US" altLang="zh-CN" dirty="0" smtClean="0"/>
            </a:br>
            <a:r>
              <a:rPr lang="en-US" altLang="zh-CN" sz="3600" dirty="0" smtClean="0"/>
              <a:t>Questions are appreciated</a:t>
            </a:r>
            <a:r>
              <a:rPr lang="en-US" altLang="zh-CN" dirty="0" smtClean="0"/>
              <a:t>. </a:t>
            </a:r>
            <a:endParaRPr lang="zh-CN" altLang="en-US" dirty="0"/>
          </a:p>
        </p:txBody>
      </p:sp>
    </p:spTree>
    <p:extLst>
      <p:ext uri="{BB962C8B-B14F-4D97-AF65-F5344CB8AC3E}">
        <p14:creationId xmlns:p14="http://schemas.microsoft.com/office/powerpoint/2010/main" val="376246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Facial Action Coding System[4]</a:t>
            </a:r>
            <a:endParaRPr lang="zh-CN" altLang="en-US" dirty="0"/>
          </a:p>
        </p:txBody>
      </p:sp>
      <p:sp>
        <p:nvSpPr>
          <p:cNvPr id="3" name="Content Placeholder 2"/>
          <p:cNvSpPr>
            <a:spLocks noGrp="1"/>
          </p:cNvSpPr>
          <p:nvPr>
            <p:ph idx="1"/>
          </p:nvPr>
        </p:nvSpPr>
        <p:spPr/>
        <p:txBody>
          <a:bodyPr/>
          <a:lstStyle/>
          <a:p>
            <a:r>
              <a:rPr lang="en-US" altLang="zh-CN" dirty="0" smtClean="0"/>
              <a:t>FACS is a description of the movements of the facial muscles and jaw/tongue derived from an analysis of facial anatomy, which includes forty four basic action units.</a:t>
            </a:r>
          </a:p>
          <a:p>
            <a:r>
              <a:rPr lang="en-US" altLang="zh-CN" dirty="0" smtClean="0"/>
              <a:t>Combinations of independent action units generate facial expressions</a:t>
            </a:r>
            <a:endParaRPr lang="zh-CN" altLang="en-US" dirty="0"/>
          </a:p>
        </p:txBody>
      </p:sp>
      <p:pic>
        <p:nvPicPr>
          <p:cNvPr id="5" name="Picture 4"/>
          <p:cNvPicPr>
            <a:picLocks noChangeAspect="1"/>
          </p:cNvPicPr>
          <p:nvPr/>
        </p:nvPicPr>
        <p:blipFill>
          <a:blip r:embed="rId2"/>
          <a:stretch>
            <a:fillRect/>
          </a:stretch>
        </p:blipFill>
        <p:spPr>
          <a:xfrm>
            <a:off x="427632" y="3705860"/>
            <a:ext cx="11580575" cy="2743200"/>
          </a:xfrm>
          <a:prstGeom prst="rect">
            <a:avLst/>
          </a:prstGeom>
        </p:spPr>
      </p:pic>
      <p:pic>
        <p:nvPicPr>
          <p:cNvPr id="7" name="Picture 6"/>
          <p:cNvPicPr>
            <a:picLocks noChangeAspect="1"/>
          </p:cNvPicPr>
          <p:nvPr/>
        </p:nvPicPr>
        <p:blipFill>
          <a:blip r:embed="rId3"/>
          <a:stretch>
            <a:fillRect/>
          </a:stretch>
        </p:blipFill>
        <p:spPr>
          <a:xfrm>
            <a:off x="2214785" y="3617278"/>
            <a:ext cx="6955885" cy="2694622"/>
          </a:xfrm>
          <a:prstGeom prst="rect">
            <a:avLst/>
          </a:prstGeom>
        </p:spPr>
      </p:pic>
    </p:spTree>
    <p:extLst>
      <p:ext uri="{BB962C8B-B14F-4D97-AF65-F5344CB8AC3E}">
        <p14:creationId xmlns:p14="http://schemas.microsoft.com/office/powerpoint/2010/main" val="2733816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Facial Action Coding System</a:t>
            </a:r>
            <a:endParaRPr lang="zh-CN" altLang="en-US" dirty="0"/>
          </a:p>
        </p:txBody>
      </p:sp>
      <p:sp>
        <p:nvSpPr>
          <p:cNvPr id="3" name="Content Placeholder 2"/>
          <p:cNvSpPr>
            <a:spLocks noGrp="1"/>
          </p:cNvSpPr>
          <p:nvPr>
            <p:ph idx="1"/>
          </p:nvPr>
        </p:nvSpPr>
        <p:spPr/>
        <p:txBody>
          <a:bodyPr/>
          <a:lstStyle/>
          <a:p>
            <a:r>
              <a:rPr lang="en-US" altLang="zh-CN" dirty="0" smtClean="0"/>
              <a:t>For its simplicity, FACS is widely utilized with muscle or simulated muscle based approaches. </a:t>
            </a:r>
          </a:p>
          <a:p>
            <a:r>
              <a:rPr lang="en-US" altLang="zh-CN" dirty="0" smtClean="0"/>
              <a:t>Limitations:</a:t>
            </a:r>
          </a:p>
          <a:p>
            <a:pPr lvl="1"/>
            <a:r>
              <a:rPr lang="en-US" altLang="zh-CN" dirty="0" smtClean="0"/>
              <a:t>AUs are purely local patterns while actual facial motion is rarely completely localized</a:t>
            </a:r>
          </a:p>
          <a:p>
            <a:pPr lvl="1"/>
            <a:r>
              <a:rPr lang="en-US" altLang="zh-CN" dirty="0" smtClean="0"/>
              <a:t>FACS oﬀers spatial motion descriptions but not temporal components. </a:t>
            </a:r>
            <a:endParaRPr lang="zh-CN" altLang="en-US" dirty="0"/>
          </a:p>
        </p:txBody>
      </p:sp>
    </p:spTree>
    <p:extLst>
      <p:ext uri="{BB962C8B-B14F-4D97-AF65-F5344CB8AC3E}">
        <p14:creationId xmlns:p14="http://schemas.microsoft.com/office/powerpoint/2010/main" val="25294867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3432" y="1944463"/>
            <a:ext cx="4237893" cy="4446040"/>
          </a:xfrm>
          <a:prstGeom prst="rect">
            <a:avLst/>
          </a:prstGeom>
        </p:spPr>
      </p:pic>
      <p:sp>
        <p:nvSpPr>
          <p:cNvPr id="2" name="Title 1"/>
          <p:cNvSpPr>
            <a:spLocks noGrp="1"/>
          </p:cNvSpPr>
          <p:nvPr>
            <p:ph type="title"/>
          </p:nvPr>
        </p:nvSpPr>
        <p:spPr/>
        <p:txBody>
          <a:bodyPr/>
          <a:lstStyle/>
          <a:p>
            <a:r>
              <a:rPr lang="en-US" altLang="zh-CN" dirty="0"/>
              <a:t>Muscles of the Face</a:t>
            </a:r>
            <a:endParaRPr lang="zh-CN" altLang="en-US" dirty="0"/>
          </a:p>
        </p:txBody>
      </p:sp>
      <p:pic>
        <p:nvPicPr>
          <p:cNvPr id="6" name="Picture 5"/>
          <p:cNvPicPr>
            <a:picLocks noChangeAspect="1"/>
          </p:cNvPicPr>
          <p:nvPr/>
        </p:nvPicPr>
        <p:blipFill>
          <a:blip r:embed="rId3"/>
          <a:stretch>
            <a:fillRect/>
          </a:stretch>
        </p:blipFill>
        <p:spPr>
          <a:xfrm>
            <a:off x="4349263" y="1913481"/>
            <a:ext cx="4133031" cy="4508004"/>
          </a:xfrm>
          <a:prstGeom prst="rect">
            <a:avLst/>
          </a:prstGeom>
        </p:spPr>
      </p:pic>
      <p:pic>
        <p:nvPicPr>
          <p:cNvPr id="7" name="Picture 6"/>
          <p:cNvPicPr>
            <a:picLocks noChangeAspect="1"/>
          </p:cNvPicPr>
          <p:nvPr/>
        </p:nvPicPr>
        <p:blipFill>
          <a:blip r:embed="rId4"/>
          <a:stretch>
            <a:fillRect/>
          </a:stretch>
        </p:blipFill>
        <p:spPr>
          <a:xfrm>
            <a:off x="8587156" y="2011410"/>
            <a:ext cx="3476625" cy="4410075"/>
          </a:xfrm>
          <a:prstGeom prst="rect">
            <a:avLst/>
          </a:prstGeom>
        </p:spPr>
      </p:pic>
    </p:spTree>
    <p:extLst>
      <p:ext uri="{BB962C8B-B14F-4D97-AF65-F5344CB8AC3E}">
        <p14:creationId xmlns:p14="http://schemas.microsoft.com/office/powerpoint/2010/main" val="93388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3143</TotalTime>
  <Words>2578</Words>
  <Application>Microsoft Macintosh PowerPoint</Application>
  <PresentationFormat>Custom</PresentationFormat>
  <Paragraphs>384</Paragraphs>
  <Slides>61</Slides>
  <Notes>0</Notes>
  <HiddenSlides>2</HiddenSlides>
  <MMClips>4</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Office Theme</vt:lpstr>
      <vt:lpstr>Formula</vt:lpstr>
      <vt:lpstr>Image</vt:lpstr>
      <vt:lpstr>PowerPoint Presentation</vt:lpstr>
      <vt:lpstr>Outline</vt:lpstr>
      <vt:lpstr>Definition of the Problem</vt:lpstr>
      <vt:lpstr>Definition of the Problem</vt:lpstr>
      <vt:lpstr>Milestones</vt:lpstr>
      <vt:lpstr>PowerPoint Presentation</vt:lpstr>
      <vt:lpstr>Facial Action Coding System[4]</vt:lpstr>
      <vt:lpstr>Facial Action Coding System</vt:lpstr>
      <vt:lpstr>Muscles of the Face</vt:lpstr>
      <vt:lpstr>Uncanny Valley</vt:lpstr>
      <vt:lpstr>Interested Topics</vt:lpstr>
      <vt:lpstr>What’s blend shape?</vt:lpstr>
      <vt:lpstr>Sidebar: weights</vt:lpstr>
      <vt:lpstr>Data representation</vt:lpstr>
      <vt:lpstr>Reconstruction Error Minimization</vt:lpstr>
      <vt:lpstr>Numerics</vt:lpstr>
      <vt:lpstr>Demo</vt:lpstr>
      <vt:lpstr>Pros and Cons</vt:lpstr>
      <vt:lpstr>Interested Topics</vt:lpstr>
      <vt:lpstr>Nonlinear Blend shape</vt:lpstr>
      <vt:lpstr>Numerics</vt:lpstr>
      <vt:lpstr>Demo</vt:lpstr>
      <vt:lpstr>Pros and Cons</vt:lpstr>
      <vt:lpstr>Interested Topics</vt:lpstr>
      <vt:lpstr>Free Form Deformation</vt:lpstr>
      <vt:lpstr>Pros and Cons</vt:lpstr>
      <vt:lpstr>Interested Topics</vt:lpstr>
      <vt:lpstr>Expression Cloning</vt:lpstr>
      <vt:lpstr>Dense surface correspondences</vt:lpstr>
      <vt:lpstr>Dense surface correspondences</vt:lpstr>
      <vt:lpstr>Dense surface correspondences</vt:lpstr>
      <vt:lpstr>Transfer motion vectors </vt:lpstr>
      <vt:lpstr>Transfer motion vectors</vt:lpstr>
      <vt:lpstr>Transfer motion vectors</vt:lpstr>
      <vt:lpstr>Expression Cloning</vt:lpstr>
      <vt:lpstr>Pros and Cons</vt:lpstr>
      <vt:lpstr>Interested Topics</vt:lpstr>
      <vt:lpstr>Deformation Transfer</vt:lpstr>
      <vt:lpstr>Deformation Gradient</vt:lpstr>
      <vt:lpstr>Deformation Transfer</vt:lpstr>
      <vt:lpstr>Deformation Transfer</vt:lpstr>
      <vt:lpstr>Limitations</vt:lpstr>
      <vt:lpstr>Interested Topics</vt:lpstr>
      <vt:lpstr>Physical based Skin modeling</vt:lpstr>
      <vt:lpstr>Interested Topics</vt:lpstr>
      <vt:lpstr>Dynamic Response Textures [12]</vt:lpstr>
      <vt:lpstr>Dynamic Response Textures</vt:lpstr>
      <vt:lpstr>Pros and Cons</vt:lpstr>
      <vt:lpstr>Interested Topics</vt:lpstr>
      <vt:lpstr>Physical Face Cloning [13]</vt:lpstr>
      <vt:lpstr>Physical Face Cloning</vt:lpstr>
      <vt:lpstr>Physical Face Cloning</vt:lpstr>
      <vt:lpstr>Physical Face Cloning</vt:lpstr>
      <vt:lpstr>Pros and Cons</vt:lpstr>
      <vt:lpstr>Performance driven facial animation</vt:lpstr>
      <vt:lpstr>Speech driven facial animation</vt:lpstr>
      <vt:lpstr>Resources in Facial animation </vt:lpstr>
      <vt:lpstr>References </vt:lpstr>
      <vt:lpstr>References</vt:lpstr>
      <vt:lpstr>References</vt:lpstr>
      <vt:lpstr>Thank you Questions are appreciated. </vt:lpstr>
    </vt:vector>
  </TitlesOfParts>
  <Company>UNC-CH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Dinesh Manocha</cp:lastModifiedBy>
  <cp:revision>115</cp:revision>
  <dcterms:created xsi:type="dcterms:W3CDTF">2012-10-30T14:05:18Z</dcterms:created>
  <dcterms:modified xsi:type="dcterms:W3CDTF">2012-11-05T07:19:33Z</dcterms:modified>
</cp:coreProperties>
</file>