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78" r:id="rId9"/>
    <p:sldId id="276" r:id="rId10"/>
    <p:sldId id="263" r:id="rId11"/>
    <p:sldId id="279" r:id="rId12"/>
    <p:sldId id="277" r:id="rId13"/>
    <p:sldId id="264" r:id="rId14"/>
    <p:sldId id="265" r:id="rId15"/>
    <p:sldId id="266" r:id="rId16"/>
    <p:sldId id="295" r:id="rId17"/>
    <p:sldId id="280" r:id="rId18"/>
    <p:sldId id="267" r:id="rId19"/>
    <p:sldId id="281" r:id="rId20"/>
    <p:sldId id="282" r:id="rId21"/>
    <p:sldId id="283" r:id="rId22"/>
    <p:sldId id="284" r:id="rId23"/>
    <p:sldId id="271" r:id="rId24"/>
    <p:sldId id="285" r:id="rId25"/>
    <p:sldId id="268" r:id="rId26"/>
    <p:sldId id="269" r:id="rId27"/>
    <p:sldId id="286" r:id="rId28"/>
    <p:sldId id="287" r:id="rId29"/>
    <p:sldId id="270" r:id="rId30"/>
    <p:sldId id="291" r:id="rId31"/>
    <p:sldId id="288" r:id="rId32"/>
    <p:sldId id="294" r:id="rId33"/>
    <p:sldId id="289" r:id="rId34"/>
    <p:sldId id="290" r:id="rId35"/>
    <p:sldId id="292" r:id="rId36"/>
    <p:sldId id="293" r:id="rId37"/>
    <p:sldId id="273" r:id="rId38"/>
    <p:sldId id="274" r:id="rId39"/>
    <p:sldId id="275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17"/>
    <p:restoredTop sz="78039"/>
  </p:normalViewPr>
  <p:slideViewPr>
    <p:cSldViewPr snapToGrid="0" snapToObjects="1">
      <p:cViewPr varScale="1">
        <p:scale>
          <a:sx n="94" d="100"/>
          <a:sy n="94" d="100"/>
        </p:scale>
        <p:origin x="216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527D1E-DC67-5940-A675-C331EF8DE219}" type="datetimeFigureOut">
              <a:rPr lang="en-US" smtClean="0"/>
              <a:t>11/27/16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55E0D5-1545-334D-81E8-4AECDF80DE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320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set of discrete solid, each one with a very small size. Stick to each other. Flow as fluid.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5E0D5-1545-334D-81E8-4AECDF80DE7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670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is the</a:t>
            </a:r>
            <a:r>
              <a:rPr lang="en-US" baseline="0" dirty="0" smtClean="0"/>
              <a:t> primary equation that liquid must follow.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5E0D5-1545-334D-81E8-4AECDF80DE7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6060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Source or sink will not exist. Same as the com.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5E0D5-1545-334D-81E8-4AECDF80DE7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0602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Fortunately we have some math tools to deal with the multiplication of two vectors.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5E0D5-1545-334D-81E8-4AECDF80DE7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6931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Stokes’s</a:t>
            </a:r>
            <a:r>
              <a:rPr lang="en-US" dirty="0" smtClean="0"/>
              <a:t> stress constitutive equation. How sticky your fluid 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5E0D5-1545-334D-81E8-4AECDF80DE7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9255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are two types of perspective.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5E0D5-1545-334D-81E8-4AECDF80DE7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3416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Discrete weight function.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5E0D5-1545-334D-81E8-4AECDF80DE7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265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do advection in the particle perspective and do dynamics in grid perspective. In that</a:t>
            </a:r>
            <a:r>
              <a:rPr lang="en-US" baseline="0" dirty="0" smtClean="0"/>
              <a:t> case we split the equation into two parts and take advantages in both method.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5E0D5-1545-334D-81E8-4AECDF80DE7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722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Drucker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prager</a:t>
            </a:r>
            <a:r>
              <a:rPr lang="en-US" baseline="0" dirty="0" smtClean="0"/>
              <a:t> points out that in soil mechanics the material </a:t>
            </a:r>
            <a:r>
              <a:rPr lang="en-US" altLang="zh-CN" baseline="0" dirty="0" smtClean="0"/>
              <a:t>must follow</a:t>
            </a:r>
            <a:r>
              <a:rPr lang="en-US" baseline="0" dirty="0" smtClean="0"/>
              <a:t> this inequa</a:t>
            </a:r>
            <a:r>
              <a:rPr lang="en-US" altLang="zh-CN" baseline="0" dirty="0" smtClean="0"/>
              <a:t>lity in order not to slip against each other. It is easy to understand if we compare this idea with that in </a:t>
            </a:r>
            <a:r>
              <a:rPr lang="en-US" altLang="zh-CN" baseline="0" dirty="0" err="1" smtClean="0"/>
              <a:t>newtonian</a:t>
            </a:r>
            <a:r>
              <a:rPr lang="en-US" altLang="zh-CN" baseline="0" dirty="0" smtClean="0"/>
              <a:t> mechanics.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5E0D5-1545-334D-81E8-4AECDF80DE7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7148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5E0D5-1545-334D-81E8-4AECDF80DE7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2761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5E0D5-1545-334D-81E8-4AECDF80DE7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93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Software applications such as animation and gaming. Simulate large scale avalanches, better understand the geology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5E0D5-1545-334D-81E8-4AECDF80DE7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0890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5E0D5-1545-334D-81E8-4AECDF80DE7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8742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it is actually a compressible fluid,</a:t>
            </a:r>
            <a:r>
              <a:rPr lang="en-US" baseline="0" dirty="0" smtClean="0"/>
              <a:t> to some extent. Substitute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5E0D5-1545-334D-81E8-4AECDF80DE7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6697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Also we have to take care of the condition that</a:t>
            </a:r>
            <a:r>
              <a:rPr lang="en-US" baseline="0" dirty="0" smtClean="0"/>
              <a:t> p will not be zero only if rho is at the maximum.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5E0D5-1545-334D-81E8-4AECDF80DE7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119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value is the increase of gradient</a:t>
            </a:r>
            <a:r>
              <a:rPr lang="en-US" baseline="0" dirty="0" smtClean="0"/>
              <a:t> of p at </a:t>
            </a:r>
            <a:r>
              <a:rPr lang="en-US" baseline="0" dirty="0" err="1" smtClean="0"/>
              <a:t>jth</a:t>
            </a:r>
            <a:r>
              <a:rPr lang="en-US" baseline="0" dirty="0" smtClean="0"/>
              <a:t> dimension, if I raise the </a:t>
            </a:r>
            <a:r>
              <a:rPr lang="en-US" baseline="0" dirty="0" err="1" smtClean="0"/>
              <a:t>ith</a:t>
            </a:r>
            <a:r>
              <a:rPr lang="en-US" baseline="0" dirty="0" smtClean="0"/>
              <a:t> dimension of p. to be simple it is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5E0D5-1545-334D-81E8-4AECDF80DE7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059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sufficient and necessary condition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5E0D5-1545-334D-81E8-4AECDF80DE7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028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Again we linearize the</a:t>
            </a:r>
            <a:r>
              <a:rPr lang="en-US" baseline="0" dirty="0" smtClean="0"/>
              <a:t> energy using the same technique. We construct a different matrix that maps s to the divergence of 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5E0D5-1545-334D-81E8-4AECDF80DE7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0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Which makes it challenging to model and simulate.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5E0D5-1545-334D-81E8-4AECDF80DE7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964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Lies in two categories. Many of the work simplified the particle model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5E0D5-1545-334D-81E8-4AECDF80DE7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263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5E0D5-1545-334D-81E8-4AECDF80DE7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282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</a:t>
            </a:r>
            <a:r>
              <a:rPr lang="en-US" baseline="0" dirty="0" smtClean="0"/>
              <a:t> use it as a principle method throughout the entire simulation. Interact with rigid bodies. Decompose to many little spheres and do the dynamics between each pair of them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5E0D5-1545-334D-81E8-4AECDF80DE7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377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Similar to constraint based dynamics.</a:t>
            </a:r>
            <a:r>
              <a:rPr lang="en-US" baseline="0" dirty="0" smtClean="0"/>
              <a:t> Tangential direction.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5E0D5-1545-334D-81E8-4AECDF80DE7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8798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Purely based on rigid body dynamics.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5E0D5-1545-334D-81E8-4AECDF80DE7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029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Because of</a:t>
            </a:r>
            <a:r>
              <a:rPr lang="en-US" baseline="0" dirty="0" smtClean="0"/>
              <a:t> the inefficiency of the particle-based method, people use fluid-based more often to achieve speed and also quality. But firstly we should know how to simulate a regular fluid.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5E0D5-1545-334D-81E8-4AECDF80DE7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018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C42-2E69-FE4B-BB62-E8F9C37AAC04}" type="datetimeFigureOut">
              <a:rPr lang="en-US" smtClean="0"/>
              <a:t>11/27/16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8A46-777A-2546-BEF2-5C46C552A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94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C42-2E69-FE4B-BB62-E8F9C37AAC04}" type="datetimeFigureOut">
              <a:rPr lang="en-US" smtClean="0"/>
              <a:t>11/27/16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8A46-777A-2546-BEF2-5C46C552A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516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C42-2E69-FE4B-BB62-E8F9C37AAC04}" type="datetimeFigureOut">
              <a:rPr lang="en-US" smtClean="0"/>
              <a:t>11/27/16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8A46-777A-2546-BEF2-5C46C552A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09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C42-2E69-FE4B-BB62-E8F9C37AAC04}" type="datetimeFigureOut">
              <a:rPr lang="en-US" smtClean="0"/>
              <a:t>11/27/16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8A46-777A-2546-BEF2-5C46C552A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356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C42-2E69-FE4B-BB62-E8F9C37AAC04}" type="datetimeFigureOut">
              <a:rPr lang="en-US" smtClean="0"/>
              <a:t>11/27/16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8A46-777A-2546-BEF2-5C46C552A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607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C42-2E69-FE4B-BB62-E8F9C37AAC04}" type="datetimeFigureOut">
              <a:rPr lang="en-US" smtClean="0"/>
              <a:t>11/27/16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8A46-777A-2546-BEF2-5C46C552A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910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C42-2E69-FE4B-BB62-E8F9C37AAC04}" type="datetimeFigureOut">
              <a:rPr lang="en-US" smtClean="0"/>
              <a:t>11/27/16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8A46-777A-2546-BEF2-5C46C552A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840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C42-2E69-FE4B-BB62-E8F9C37AAC04}" type="datetimeFigureOut">
              <a:rPr lang="en-US" smtClean="0"/>
              <a:t>11/27/16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8A46-777A-2546-BEF2-5C46C552A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43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C42-2E69-FE4B-BB62-E8F9C37AAC04}" type="datetimeFigureOut">
              <a:rPr lang="en-US" smtClean="0"/>
              <a:t>11/27/16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8A46-777A-2546-BEF2-5C46C552A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339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C42-2E69-FE4B-BB62-E8F9C37AAC04}" type="datetimeFigureOut">
              <a:rPr lang="en-US" smtClean="0"/>
              <a:t>11/27/16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8A46-777A-2546-BEF2-5C46C552A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559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C42-2E69-FE4B-BB62-E8F9C37AAC04}" type="datetimeFigureOut">
              <a:rPr lang="en-US" smtClean="0"/>
              <a:t>11/27/16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8A46-777A-2546-BEF2-5C46C552A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653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50C42-2E69-FE4B-BB62-E8F9C37AAC04}" type="datetimeFigureOut">
              <a:rPr lang="en-US" smtClean="0"/>
              <a:t>11/27/16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B8A46-777A-2546-BEF2-5C46C552A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816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.png"/><Relationship Id="rId12" Type="http://schemas.openxmlformats.org/officeDocument/2006/relationships/image" Target="../media/image25.png"/><Relationship Id="rId13" Type="http://schemas.openxmlformats.org/officeDocument/2006/relationships/image" Target="../media/image26.png"/><Relationship Id="rId1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1.jp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0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1.jpg"/><Relationship Id="rId8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7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1.png"/><Relationship Id="rId5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1.jpg"/><Relationship Id="rId7" Type="http://schemas.openxmlformats.org/officeDocument/2006/relationships/image" Target="../media/image55.pn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0.png"/><Relationship Id="rId5" Type="http://schemas.openxmlformats.org/officeDocument/2006/relationships/image" Target="../media/image57.png"/><Relationship Id="rId6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1.jpg"/><Relationship Id="rId5" Type="http://schemas.openxmlformats.org/officeDocument/2006/relationships/image" Target="../media/image58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8" Type="http://schemas.openxmlformats.org/officeDocument/2006/relationships/image" Target="../media/image63.png"/><Relationship Id="rId9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7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5.png"/><Relationship Id="rId5" Type="http://schemas.openxmlformats.org/officeDocument/2006/relationships/image" Target="../media/image67.png"/><Relationship Id="rId6" Type="http://schemas.openxmlformats.org/officeDocument/2006/relationships/image" Target="../media/image1.jpg"/><Relationship Id="rId7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1.jpg"/><Relationship Id="rId5" Type="http://schemas.openxmlformats.org/officeDocument/2006/relationships/image" Target="../media/image68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68.png"/><Relationship Id="rId5" Type="http://schemas.openxmlformats.org/officeDocument/2006/relationships/image" Target="../media/image72.png"/><Relationship Id="rId6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5.png"/><Relationship Id="rId5" Type="http://schemas.openxmlformats.org/officeDocument/2006/relationships/image" Target="../media/image77.png"/><Relationship Id="rId6" Type="http://schemas.openxmlformats.org/officeDocument/2006/relationships/image" Target="../media/image1.jpg"/><Relationship Id="rId7" Type="http://schemas.openxmlformats.org/officeDocument/2006/relationships/image" Target="../media/image78.png"/><Relationship Id="rId8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1.jpg"/><Relationship Id="rId5" Type="http://schemas.openxmlformats.org/officeDocument/2006/relationships/image" Target="../media/image79.png"/><Relationship Id="rId6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jpg"/><Relationship Id="rId6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Granular Simulation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Junbang</a:t>
            </a:r>
            <a:r>
              <a:rPr lang="en-US" dirty="0" smtClean="0"/>
              <a:t> Liang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78" y="0"/>
            <a:ext cx="3825922" cy="108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693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Particle-based methods(cont.)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Bell, Nathan, </a:t>
            </a:r>
            <a:r>
              <a:rPr lang="en-US" sz="1800" dirty="0" err="1"/>
              <a:t>Yizhou</a:t>
            </a:r>
            <a:r>
              <a:rPr lang="en-US" sz="1800" dirty="0"/>
              <a:t> Yu, and Peter J. </a:t>
            </a:r>
            <a:r>
              <a:rPr lang="en-US" sz="1800" dirty="0" err="1"/>
              <a:t>Mucha</a:t>
            </a:r>
            <a:r>
              <a:rPr lang="en-US" sz="1800" dirty="0"/>
              <a:t>. "Particle-based simulation of granular materials." </a:t>
            </a:r>
            <a:r>
              <a:rPr lang="en-US" sz="1800" i="1" dirty="0"/>
              <a:t>Proceedings of the 2005 ACM SIGGRAPH/</a:t>
            </a:r>
            <a:r>
              <a:rPr lang="en-US" sz="1800" i="1" dirty="0" err="1"/>
              <a:t>Eurographics</a:t>
            </a:r>
            <a:r>
              <a:rPr lang="en-US" sz="1800" i="1" dirty="0"/>
              <a:t> symposium on Computer animation</a:t>
            </a:r>
            <a:r>
              <a:rPr lang="en-US" sz="1800" dirty="0"/>
              <a:t>. ACM, 2005</a:t>
            </a:r>
            <a:r>
              <a:rPr lang="en-US" sz="1800" dirty="0" smtClean="0"/>
              <a:t>.</a:t>
            </a:r>
          </a:p>
          <a:p>
            <a:r>
              <a:rPr lang="en-US" dirty="0" smtClean="0"/>
              <a:t>Using sphere as the primitive, defining contact forces on collision.</a:t>
            </a:r>
          </a:p>
          <a:p>
            <a:r>
              <a:rPr lang="en-US" dirty="0" smtClean="0"/>
              <a:t>Model rigid bodies and grains as a collection of spheres.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80" y="4225878"/>
            <a:ext cx="3568700" cy="2336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080" y="4310063"/>
            <a:ext cx="4051300" cy="1866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310" y="2984500"/>
            <a:ext cx="2755900" cy="387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78" y="0"/>
            <a:ext cx="3825922" cy="108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61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300" y="4521200"/>
            <a:ext cx="3568700" cy="2336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Rigid Sphere Dynamics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Particle overlap:                                          , Normal direction:</a:t>
            </a:r>
          </a:p>
          <a:p>
            <a:r>
              <a:rPr lang="en-US" dirty="0" smtClean="0"/>
              <a:t>Relative velocity:                         ,                        ,</a:t>
            </a:r>
            <a:endParaRPr lang="en-US" dirty="0"/>
          </a:p>
          <a:p>
            <a:r>
              <a:rPr lang="en-US" dirty="0" smtClean="0"/>
              <a:t>Normal forces:                     where</a:t>
            </a:r>
          </a:p>
          <a:p>
            <a:r>
              <a:rPr lang="en-US" dirty="0" smtClean="0"/>
              <a:t>Shear forces:                           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Resolving static friction:</a:t>
            </a:r>
            <a:r>
              <a:rPr lang="en-US" dirty="0"/>
              <a:t> </a:t>
            </a:r>
            <a:r>
              <a:rPr lang="en-US" dirty="0" smtClean="0"/>
              <a:t>using non-spherical particles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78" y="0"/>
            <a:ext cx="3825922" cy="10812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357" y="1825625"/>
            <a:ext cx="3330264" cy="4757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489" y="1755277"/>
            <a:ext cx="1181100" cy="546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835" y="2301377"/>
            <a:ext cx="1916752" cy="5252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065" y="2266087"/>
            <a:ext cx="1924921" cy="5605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484" y="2301377"/>
            <a:ext cx="2363689" cy="5252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064" y="2858286"/>
            <a:ext cx="1509964" cy="4441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547" y="2822996"/>
            <a:ext cx="2371531" cy="4441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139" y="3302393"/>
            <a:ext cx="2281300" cy="86086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065" y="3312909"/>
            <a:ext cx="3432413" cy="79667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139" y="4756150"/>
            <a:ext cx="40513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84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Rigid Sphere Dynamics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Efficient if given fast collision detection algorithm</a:t>
            </a:r>
          </a:p>
          <a:p>
            <a:r>
              <a:rPr lang="en-US" dirty="0" smtClean="0"/>
              <a:t>The accuracy of rigid bodies are parameterized</a:t>
            </a:r>
          </a:p>
          <a:p>
            <a:r>
              <a:rPr lang="en-US" dirty="0" smtClean="0"/>
              <a:t>Particles are independent: neglects the cohesive forces between particles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17" y="3610023"/>
            <a:ext cx="9398000" cy="3022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78" y="0"/>
            <a:ext cx="3825922" cy="108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333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Fluid-based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Model granular as a incompressible continuum.</a:t>
            </a:r>
          </a:p>
          <a:p>
            <a:r>
              <a:rPr lang="en-US" dirty="0" smtClean="0"/>
              <a:t>Independent of the actual number of particles.</a:t>
            </a:r>
          </a:p>
          <a:p>
            <a:r>
              <a:rPr lang="en-US" dirty="0" smtClean="0"/>
              <a:t>Follows the rule of simulating fluid. Flowing can be achieved naturally.</a:t>
            </a:r>
          </a:p>
          <a:p>
            <a:r>
              <a:rPr lang="en-US" dirty="0"/>
              <a:t>Additional check to </a:t>
            </a:r>
            <a:r>
              <a:rPr lang="en-US" dirty="0" smtClean="0"/>
              <a:t>approximate friction and contact forces.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78" y="0"/>
            <a:ext cx="3825922" cy="108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508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Navier</a:t>
            </a:r>
            <a:r>
              <a:rPr lang="en-US" dirty="0" smtClean="0"/>
              <a:t>-Stokes Equation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 smtClean="0"/>
                  <a:t>Reynolds transport theorem: conservation of any physical property within any control volume</a:t>
                </a:r>
                <a:r>
                  <a:rPr lang="el-GR" dirty="0">
                    <a:ea typeface="Cambria Math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  <m:brk m:alnAt="23"/>
                      </m:rPr>
                      <a:rPr lang="el-GR">
                        <a:latin typeface="Cambria Math" charset="0"/>
                        <a:ea typeface="Cambria Math" charset="0"/>
                        <a:cs typeface="Cambria Math" charset="0"/>
                      </a:rPr>
                      <m:t>Ω</m:t>
                    </m:r>
                  </m:oMath>
                </a14:m>
                <a:r>
                  <a:rPr lang="en-US" dirty="0" smtClean="0"/>
                  <a:t>.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i="0" smtClean="0">
                            <a:latin typeface="Cambria Math" charset="0"/>
                          </a:rPr>
                          <m:t>d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i="0" smtClean="0">
                            <a:latin typeface="Cambria Math" charset="0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charset="0"/>
                          </a:rPr>
                          <m:t>t</m:t>
                        </m:r>
                      </m:den>
                    </m:f>
                    <m:nary>
                      <m:naryPr>
                        <m:ctrlPr>
                          <a:rPr lang="is-IS" b="0" i="1" smtClean="0">
                            <a:latin typeface="Cambria Math" charset="0"/>
                          </a:rPr>
                        </m:ctrlPr>
                      </m:naryPr>
                      <m:sub>
                        <m:r>
                          <m:rPr>
                            <m:nor/>
                            <m:brk m:alnAt="23"/>
                          </m:rPr>
                          <a:rPr lang="el-GR" i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Ω</m:t>
                        </m:r>
                      </m:sub>
                      <m:sup/>
                      <m:e>
                        <m:r>
                          <m:rPr>
                            <m:nor/>
                          </m:rPr>
                          <a:rPr lang="is-IS" i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ϕ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dV</m:t>
                        </m:r>
                      </m:e>
                    </m:nary>
                    <m:r>
                      <m:rPr>
                        <m:nor/>
                      </m:rPr>
                      <a:rPr lang="en-US" b="0" i="0" smtClean="0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−</m:t>
                    </m:r>
                    <m:nary>
                      <m:naryPr>
                        <m:ctrlPr>
                          <a:rPr lang="is-I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mr-IN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𝜕</m:t>
                        </m:r>
                        <m:r>
                          <m:rPr>
                            <m:sty m:val="p"/>
                          </m:rPr>
                          <a:rPr lang="el-GR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Ω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𝜙</m:t>
                        </m:r>
                        <m: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𝒖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∙</m:t>
                        </m:r>
                        <m: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𝒏</m:t>
                        </m:r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𝑑𝐴</m:t>
                        </m:r>
                      </m:e>
                    </m:nary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+</m:t>
                    </m:r>
                    <m:nary>
                      <m:naryPr>
                        <m:ctrlPr>
                          <a:rPr lang="is-I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23"/>
                          </m:rPr>
                          <a:rPr lang="el-GR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Ω</m:t>
                        </m:r>
                      </m:sub>
                      <m:sup/>
                      <m:e>
                        <m: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𝒔</m:t>
                        </m:r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𝑑𝑉</m:t>
                        </m:r>
                      </m:e>
                    </m:nary>
                  </m:oMath>
                </a14:m>
                <a:endParaRPr lang="en-US" b="0" dirty="0" smtClean="0">
                  <a:ea typeface="Cambria Math" charset="0"/>
                  <a:cs typeface="Cambria Math" charset="0"/>
                </a:endParaRPr>
              </a:p>
              <a:p>
                <a:r>
                  <a:rPr lang="en-US" dirty="0" smtClean="0"/>
                  <a:t>Change of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is-IS">
                        <a:latin typeface="Cambria Math" charset="0"/>
                        <a:ea typeface="Cambria Math" charset="0"/>
                        <a:cs typeface="Cambria Math" charset="0"/>
                      </a:rPr>
                      <m:t>ϕ</m:t>
                    </m:r>
                  </m:oMath>
                </a14:m>
                <a:r>
                  <a:rPr lang="en-US" dirty="0" smtClean="0"/>
                  <a:t> in </a:t>
                </a:r>
                <a14:m>
                  <m:oMath xmlns:m="http://schemas.openxmlformats.org/officeDocument/2006/math">
                    <m:r>
                      <m:rPr>
                        <m:nor/>
                        <m:brk m:alnAt="23"/>
                      </m:rPr>
                      <a:rPr lang="el-GR">
                        <a:latin typeface="Cambria Math" charset="0"/>
                        <a:ea typeface="Cambria Math" charset="0"/>
                        <a:cs typeface="Cambria Math" charset="0"/>
                      </a:rPr>
                      <m:t>Ω</m:t>
                    </m:r>
                  </m:oMath>
                </a14:m>
                <a:r>
                  <a:rPr lang="en-US" dirty="0" smtClean="0"/>
                  <a:t> equals to the amount of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is-IS">
                        <a:latin typeface="Cambria Math" charset="0"/>
                        <a:ea typeface="Cambria Math" charset="0"/>
                        <a:cs typeface="Cambria Math" charset="0"/>
                      </a:rPr>
                      <m:t>ϕ</m:t>
                    </m:r>
                  </m:oMath>
                </a14:m>
                <a:r>
                  <a:rPr lang="en-US" dirty="0" smtClean="0"/>
                  <a:t> that flows out of </a:t>
                </a:r>
                <a14:m>
                  <m:oMath xmlns:m="http://schemas.openxmlformats.org/officeDocument/2006/math">
                    <m:r>
                      <m:rPr>
                        <m:nor/>
                        <m:brk m:alnAt="23"/>
                      </m:rPr>
                      <a:rPr lang="el-GR">
                        <a:latin typeface="Cambria Math" charset="0"/>
                        <a:ea typeface="Cambria Math" charset="0"/>
                        <a:cs typeface="Cambria Math" charset="0"/>
                      </a:rPr>
                      <m:t>Ω</m:t>
                    </m:r>
                  </m:oMath>
                </a14:m>
                <a:r>
                  <a:rPr lang="en-US" dirty="0" smtClean="0"/>
                  <a:t>, plus the speed of generating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is-IS">
                        <a:latin typeface="Cambria Math" charset="0"/>
                        <a:ea typeface="Cambria Math" charset="0"/>
                        <a:cs typeface="Cambria Math" charset="0"/>
                      </a:rPr>
                      <m:t>ϕ</m:t>
                    </m:r>
                  </m:oMath>
                </a14:m>
                <a:r>
                  <a:rPr lang="en-US" dirty="0" smtClean="0"/>
                  <a:t> from sources in </a:t>
                </a:r>
                <a14:m>
                  <m:oMath xmlns:m="http://schemas.openxmlformats.org/officeDocument/2006/math">
                    <m:r>
                      <m:rPr>
                        <m:nor/>
                        <m:brk m:alnAt="23"/>
                      </m:rPr>
                      <a:rPr lang="el-GR">
                        <a:latin typeface="Cambria Math" charset="0"/>
                        <a:ea typeface="Cambria Math" charset="0"/>
                        <a:cs typeface="Cambria Math" charset="0"/>
                      </a:rPr>
                      <m:t>Ω</m:t>
                    </m:r>
                  </m:oMath>
                </a14:m>
                <a:r>
                  <a:rPr lang="en-US" dirty="0" smtClean="0"/>
                  <a:t>.</a:t>
                </a:r>
              </a:p>
              <a:p>
                <a:r>
                  <a:rPr lang="en-US" dirty="0" err="1" smtClean="0"/>
                  <a:t>dV</a:t>
                </a:r>
                <a:r>
                  <a:rPr lang="en-US" dirty="0" smtClean="0"/>
                  <a:t>: infinitesimal Volume, </a:t>
                </a:r>
                <a:r>
                  <a:rPr lang="en-US" b="1" dirty="0" smtClean="0"/>
                  <a:t>u=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b="1" i="1" smtClean="0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dirty="0" smtClean="0"/>
                  <a:t>(t): Flow velocity, </a:t>
                </a:r>
                <a:r>
                  <a:rPr lang="en-US" b="1" dirty="0" smtClean="0"/>
                  <a:t>n</a:t>
                </a:r>
                <a:r>
                  <a:rPr lang="en-US" dirty="0" smtClean="0"/>
                  <a:t>: </a:t>
                </a:r>
                <a:r>
                  <a:rPr lang="en-US" dirty="0"/>
                  <a:t>N</a:t>
                </a:r>
                <a:r>
                  <a:rPr lang="en-US" dirty="0" smtClean="0"/>
                  <a:t>ormal vector of the surface, A: Surface area, </a:t>
                </a:r>
                <a:r>
                  <a:rPr lang="en-US" b="1" dirty="0" smtClean="0"/>
                  <a:t>s</a:t>
                </a:r>
                <a:r>
                  <a:rPr lang="en-US" dirty="0" smtClean="0"/>
                  <a:t>: Property source/sink in </a:t>
                </a:r>
                <a14:m>
                  <m:oMath xmlns:m="http://schemas.openxmlformats.org/officeDocument/2006/math">
                    <m:r>
                      <m:rPr>
                        <m:nor/>
                        <m:brk m:alnAt="23"/>
                      </m:rPr>
                      <a:rPr lang="el-GR">
                        <a:latin typeface="Cambria Math" charset="0"/>
                        <a:ea typeface="Cambria Math" charset="0"/>
                        <a:cs typeface="Cambria Math" charset="0"/>
                      </a:rPr>
                      <m:t>Ω</m:t>
                    </m:r>
                  </m:oMath>
                </a14:m>
                <a:r>
                  <a:rPr lang="en-US" dirty="0" smtClean="0"/>
                  <a:t>.</a:t>
                </a:r>
              </a:p>
              <a:p>
                <a:r>
                  <a:rPr lang="is-IS" dirty="0" smtClean="0"/>
                  <a:t>Divergence theorem, Leibniz’s rule: </a:t>
                </a:r>
              </a:p>
              <a:p>
                <a14:m>
                  <m:oMath xmlns:m="http://schemas.openxmlformats.org/officeDocument/2006/math">
                    <m:nary>
                      <m:naryPr>
                        <m:limLoc m:val="undOvr"/>
                        <m:ctrlPr>
                          <a:rPr lang="is-IS" i="1" smtClean="0">
                            <a:latin typeface="Cambria Math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24"/>
                          </m:rPr>
                          <a:rPr lang="el-GR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Ω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 charset="0"/>
                          </a:rPr>
                          <m:t>(</m:t>
                        </m:r>
                        <m:f>
                          <m:fPr>
                            <m:ctrlPr>
                              <a:rPr lang="mr-IN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mr-IN" i="1" smtClean="0">
                                <a:latin typeface="Cambria Math" charset="0"/>
                              </a:rPr>
                              <m:t>𝜕</m:t>
                            </m:r>
                            <m:r>
                              <a:rPr lang="mr-IN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𝜙</m:t>
                            </m:r>
                          </m:num>
                          <m:den>
                            <m:r>
                              <a:rPr lang="mr-IN" i="1" smtClean="0">
                                <a:latin typeface="Cambria Math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</m:den>
                        </m:f>
                        <m:r>
                          <a:rPr lang="en-US" b="0" i="1" smtClean="0">
                            <a:latin typeface="Cambria Math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𝛻</m:t>
                        </m:r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∙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𝜙</m:t>
                            </m:r>
                            <m:r>
                              <a:rPr lang="en-US" b="1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𝒖</m:t>
                            </m:r>
                          </m:e>
                        </m:d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𝒔</m:t>
                        </m:r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)</m:t>
                        </m:r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𝑑𝑉</m:t>
                        </m:r>
                      </m:e>
                    </m:nary>
                    <m:r>
                      <a:rPr lang="en-US" b="0" i="1" smtClean="0">
                        <a:latin typeface="Cambria Math" charset="0"/>
                      </a:rPr>
                      <m:t>=0    =&gt;    </m:t>
                    </m:r>
                    <m:f>
                      <m:fPr>
                        <m:ctrlPr>
                          <a:rPr lang="mr-IN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mr-IN" i="1">
                            <a:latin typeface="Cambria Math" charset="0"/>
                          </a:rPr>
                          <m:t>𝜕</m:t>
                        </m:r>
                        <m:r>
                          <a:rPr lang="mr-IN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𝜙</m:t>
                        </m:r>
                      </m:num>
                      <m:den>
                        <m:r>
                          <a:rPr lang="mr-IN" i="1">
                            <a:latin typeface="Cambria Math" charset="0"/>
                          </a:rPr>
                          <m:t>𝜕</m:t>
                        </m:r>
                        <m:r>
                          <a:rPr lang="en-US" i="1">
                            <a:latin typeface="Cambria Math" charset="0"/>
                          </a:rPr>
                          <m:t>𝑡</m:t>
                        </m:r>
                      </m:den>
                    </m:f>
                    <m:r>
                      <a:rPr lang="en-US" i="1">
                        <a:latin typeface="Cambria Math" charset="0"/>
                      </a:rPr>
                      <m:t>+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𝛻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d>
                      <m:dPr>
                        <m:ctrlP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𝜙</m:t>
                        </m:r>
                        <m:r>
                          <a:rPr lang="en-US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𝒖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𝒔</m:t>
                    </m:r>
                  </m:oMath>
                </a14:m>
                <a:endParaRPr lang="en-US" dirty="0" smtClean="0"/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𝜙</m:t>
                    </m:r>
                  </m:oMath>
                </a14:m>
                <a:r>
                  <a:rPr lang="en-US" dirty="0" smtClean="0"/>
                  <a:t> can be mass(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𝜌</m:t>
                    </m:r>
                  </m:oMath>
                </a14:m>
                <a:r>
                  <a:rPr lang="en-US" dirty="0" smtClean="0"/>
                  <a:t>) or momentum(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𝜌</m:t>
                    </m:r>
                    <m:r>
                      <a:rPr lang="en-US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𝒖</m:t>
                    </m:r>
                  </m:oMath>
                </a14:m>
                <a:r>
                  <a:rPr lang="en-US" dirty="0" smtClean="0"/>
                  <a:t>)</a:t>
                </a:r>
                <a:endParaRPr lang="en-US" b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  <a:blipFill rotWithShape="0">
                <a:blip r:embed="rId3"/>
                <a:stretch>
                  <a:fillRect l="-1043" t="-2663" r="-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78" y="0"/>
            <a:ext cx="3825922" cy="108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529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Navier</a:t>
            </a:r>
            <a:r>
              <a:rPr lang="en-US" dirty="0" smtClean="0"/>
              <a:t>-Stokes Equation(cont.)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46364"/>
                <a:ext cx="10515600" cy="5411635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Reynolds transport theorem: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mr-IN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mr-IN" i="1">
                            <a:latin typeface="Cambria Math" charset="0"/>
                          </a:rPr>
                          <m:t>𝜕</m:t>
                        </m:r>
                        <m:r>
                          <a:rPr lang="mr-IN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𝜙</m:t>
                        </m:r>
                      </m:num>
                      <m:den>
                        <m:r>
                          <a:rPr lang="mr-IN" i="1">
                            <a:latin typeface="Cambria Math" charset="0"/>
                          </a:rPr>
                          <m:t>𝜕</m:t>
                        </m:r>
                        <m:r>
                          <a:rPr lang="en-US" i="1">
                            <a:latin typeface="Cambria Math" charset="0"/>
                          </a:rPr>
                          <m:t>𝑡</m:t>
                        </m:r>
                      </m:den>
                    </m:f>
                    <m:r>
                      <a:rPr lang="en-US" i="1">
                        <a:latin typeface="Cambria Math" charset="0"/>
                      </a:rPr>
                      <m:t>+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𝛻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d>
                      <m:dPr>
                        <m:ctrlP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𝜙</m:t>
                        </m:r>
                        <m:r>
                          <a:rPr lang="en-US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𝒖</m:t>
                        </m:r>
                      </m:e>
                    </m:d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𝒔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Conservation of mass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mr-IN" i="1">
                        <a:latin typeface="Cambria Math" charset="0"/>
                        <a:ea typeface="Cambria Math" charset="0"/>
                        <a:cs typeface="Cambria Math" charset="0"/>
                      </a:rPr>
                      <m:t>𝜙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𝜌</m:t>
                    </m:r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</a:rPr>
                      <m:t>𝒔</m:t>
                    </m:r>
                    <m:r>
                      <a:rPr lang="en-US" b="0" i="1" smtClean="0">
                        <a:latin typeface="Cambria Math" charset="0"/>
                      </a:rPr>
                      <m:t>=0</m:t>
                    </m:r>
                  </m:oMath>
                </a14:m>
                <a:endParaRPr lang="en-US" b="1" dirty="0" smtClean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mr-IN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mr-IN" b="0" i="1" smtClean="0">
                            <a:latin typeface="Cambria Math" charset="0"/>
                          </a:rPr>
                          <m:t>𝜕</m:t>
                        </m:r>
                        <m:r>
                          <a:rPr lang="mr-IN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𝜌</m:t>
                        </m:r>
                      </m:num>
                      <m:den>
                        <m:r>
                          <a:rPr lang="mr-IN" b="0" i="1" smtClean="0">
                            <a:latin typeface="Cambria Math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𝑡</m:t>
                        </m:r>
                      </m:den>
                    </m:f>
                    <m:r>
                      <a:rPr lang="en-US" b="0" i="1" smtClean="0">
                        <a:latin typeface="Cambria Math" charset="0"/>
                      </a:rPr>
                      <m:t>+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𝛻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d>
                      <m:dPr>
                        <m:ctrlP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𝜌</m:t>
                        </m:r>
                        <m: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𝒖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=0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At point x, the increase of density </a:t>
                </a:r>
                <a14:m>
                  <m:oMath xmlns:m="http://schemas.openxmlformats.org/officeDocument/2006/math">
                    <m:r>
                      <a:rPr lang="mr-IN" i="1">
                        <a:latin typeface="Cambria Math" charset="0"/>
                        <a:ea typeface="Cambria Math" charset="0"/>
                        <a:cs typeface="Cambria Math" charset="0"/>
                      </a:rPr>
                      <m:t>𝜌</m:t>
                    </m:r>
                  </m:oMath>
                </a14:m>
                <a:r>
                  <a:rPr lang="en-US" dirty="0" smtClean="0"/>
                  <a:t> plus the amount of the divergence (dissipation) of density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𝜌</m:t>
                    </m:r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𝒖</m:t>
                    </m:r>
                  </m:oMath>
                </a14:m>
                <a:r>
                  <a:rPr lang="en-US" dirty="0" smtClean="0"/>
                  <a:t> at </a:t>
                </a:r>
                <a:r>
                  <a:rPr lang="en-US" dirty="0"/>
                  <a:t>that point equals </a:t>
                </a:r>
                <a:r>
                  <a:rPr lang="en-US" dirty="0" smtClean="0"/>
                  <a:t>to 0.</a:t>
                </a:r>
              </a:p>
              <a:p>
                <a:r>
                  <a:rPr lang="en-US" dirty="0" smtClean="0"/>
                  <a:t>Conservation of momentum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mr-IN" i="1">
                        <a:latin typeface="Cambria Math" charset="0"/>
                        <a:ea typeface="Cambria Math" charset="0"/>
                        <a:cs typeface="Cambria Math" charset="0"/>
                      </a:rPr>
                      <m:t>𝜙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𝜌</m:t>
                    </m:r>
                    <m:r>
                      <a:rPr lang="en-US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𝒖</m:t>
                    </m:r>
                  </m:oMath>
                </a14:m>
                <a:endParaRPr lang="en-US" b="1" dirty="0" smtClean="0"/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mr-IN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mr-IN" i="1">
                            <a:latin typeface="Cambria Math" charset="0"/>
                          </a:rPr>
                          <m:t>𝜕</m:t>
                        </m:r>
                        <m:r>
                          <a:rPr lang="mr-IN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𝜌</m:t>
                        </m:r>
                        <m:r>
                          <a:rPr lang="en-US" b="1" i="1" smtClean="0">
                            <a:latin typeface="Cambria Math" charset="0"/>
                          </a:rPr>
                          <m:t>𝒖</m:t>
                        </m:r>
                      </m:num>
                      <m:den>
                        <m:r>
                          <a:rPr lang="mr-IN" i="1">
                            <a:latin typeface="Cambria Math" charset="0"/>
                          </a:rPr>
                          <m:t>𝜕</m:t>
                        </m:r>
                        <m:r>
                          <a:rPr lang="en-US" i="1">
                            <a:latin typeface="Cambria Math" charset="0"/>
                          </a:rPr>
                          <m:t>𝑡</m:t>
                        </m:r>
                      </m:den>
                    </m:f>
                    <m:r>
                      <a:rPr lang="en-US" i="1">
                        <a:latin typeface="Cambria Math" charset="0"/>
                      </a:rPr>
                      <m:t>+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𝛻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d>
                      <m:dPr>
                        <m:ctrlP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𝜌</m:t>
                        </m:r>
                        <m: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𝒖𝒖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𝒔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At point x, the increase of momentum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 smtClean="0"/>
                  <a:t> plus the amount of the divergence of momentum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𝑘</m:t>
                        </m:r>
                      </m:sub>
                    </m:sSub>
                    <m:r>
                      <a:rPr lang="en-US" b="1" i="1" smtClean="0">
                        <a:latin typeface="Cambria Math" charset="0"/>
                      </a:rPr>
                      <m:t>𝒖</m:t>
                    </m:r>
                  </m:oMath>
                </a14:m>
                <a:r>
                  <a:rPr lang="en-US" dirty="0" smtClean="0"/>
                  <a:t>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b="1" dirty="0" smtClean="0"/>
                  <a:t> </a:t>
                </a:r>
                <a:r>
                  <a:rPr lang="en-US" dirty="0" smtClean="0"/>
                  <a:t>denotes the momentum at dimension k, equals to the increase of momentum from the source at that point.</a:t>
                </a:r>
                <a:endParaRPr lang="en-US" b="1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46364"/>
                <a:ext cx="10515600" cy="5411635"/>
              </a:xfrm>
              <a:blipFill rotWithShape="0">
                <a:blip r:embed="rId3"/>
                <a:stretch>
                  <a:fillRect l="-1043" r="-1101" b="-10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78" y="0"/>
            <a:ext cx="3825922" cy="108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258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Navier</a:t>
            </a:r>
            <a:r>
              <a:rPr lang="en-US" dirty="0"/>
              <a:t>-Stokes Equation(cont.)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Dyad: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𝒂𝒃</m:t>
                    </m:r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𝒂</m:t>
                    </m:r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∗</m:t>
                    </m:r>
                    <m:sSup>
                      <m:sSupPr>
                        <m:ctrlPr>
                          <a:rPr lang="en-US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𝒃</m:t>
                        </m:r>
                      </m:e>
                      <m:sup>
                        <m:r>
                          <a:rPr lang="en-US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𝑻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Divergence of a matrix: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𝛻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𝑨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(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𝛻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∙</m:t>
                        </m:r>
                        <m:sSubSup>
                          <m:sSubSupPr>
                            <m:ctrlPr>
                              <a:rPr lang="en-US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SupPr>
                          <m:e>
                            <m:r>
                              <a:rPr lang="en-US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𝟏</m:t>
                            </m:r>
                          </m:sub>
                          <m:sup/>
                        </m:sSubSup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  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𝛻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∙</m:t>
                        </m:r>
                        <m:sSubSup>
                          <m:sSubSupPr>
                            <m:ctrlPr>
                              <a:rPr lang="en-US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SupPr>
                          <m:e>
                            <m:r>
                              <a:rPr lang="en-US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𝟐</m:t>
                            </m:r>
                          </m:sub>
                          <m:sup/>
                        </m:sSubSup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  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𝛻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∙</m:t>
                        </m:r>
                        <m:sSubSup>
                          <m:sSubSupPr>
                            <m:ctrlPr>
                              <a:rPr lang="en-US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SupPr>
                          <m:e>
                            <m:r>
                              <a:rPr lang="en-US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𝟑</m:t>
                            </m:r>
                          </m:sub>
                          <m:sup/>
                        </m:sSubSup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)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b="1" dirty="0"/>
                  <a:t>A</a:t>
                </a:r>
                <a:r>
                  <a:rPr lang="en-US" b="1" baseline="-25000" dirty="0"/>
                  <a:t>i</a:t>
                </a:r>
                <a:r>
                  <a:rPr lang="en-US" dirty="0"/>
                  <a:t> is the </a:t>
                </a:r>
                <a:r>
                  <a:rPr lang="en-US" dirty="0" err="1"/>
                  <a:t>ith</a:t>
                </a:r>
                <a:r>
                  <a:rPr lang="en-US" dirty="0"/>
                  <a:t> column of </a:t>
                </a:r>
                <a:r>
                  <a:rPr lang="en-US" b="1" dirty="0"/>
                  <a:t>A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043" t="-2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78" y="0"/>
            <a:ext cx="3825922" cy="108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4295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532" y="3326642"/>
            <a:ext cx="4381500" cy="685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Navier</a:t>
            </a:r>
            <a:r>
              <a:rPr lang="en-US" dirty="0"/>
              <a:t>-Stokes Equation(cont.)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41143"/>
                <a:ext cx="10515600" cy="4742597"/>
              </a:xfrm>
            </p:spPr>
            <p:txBody>
              <a:bodyPr>
                <a:normAutofit/>
              </a:bodyPr>
              <a:lstStyle/>
              <a:p>
                <a:pPr marL="228600" lvl="1">
                  <a:spcBef>
                    <a:spcPts val="100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mr-IN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mr-IN" i="1">
                            <a:latin typeface="Cambria Math" charset="0"/>
                          </a:rPr>
                          <m:t>𝜕</m:t>
                        </m:r>
                        <m:r>
                          <a:rPr lang="mr-IN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𝜌</m:t>
                        </m:r>
                        <m:r>
                          <a:rPr lang="en-US" b="1" i="1">
                            <a:latin typeface="Cambria Math" charset="0"/>
                          </a:rPr>
                          <m:t>𝒖</m:t>
                        </m:r>
                      </m:num>
                      <m:den>
                        <m:r>
                          <a:rPr lang="mr-IN" i="1">
                            <a:latin typeface="Cambria Math" charset="0"/>
                          </a:rPr>
                          <m:t>𝜕</m:t>
                        </m:r>
                        <m:r>
                          <a:rPr lang="en-US" i="1">
                            <a:latin typeface="Cambria Math" charset="0"/>
                          </a:rPr>
                          <m:t>𝑡</m:t>
                        </m:r>
                      </m:den>
                    </m:f>
                    <m:r>
                      <a:rPr lang="en-US" i="1">
                        <a:latin typeface="Cambria Math" charset="0"/>
                      </a:rPr>
                      <m:t>+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𝛻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d>
                      <m:dPr>
                        <m:ctrlP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𝜌</m:t>
                        </m:r>
                        <m:r>
                          <a:rPr lang="en-US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𝒖𝒖</m:t>
                        </m:r>
                      </m:e>
                    </m:d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𝒔</m:t>
                    </m:r>
                  </m:oMath>
                </a14:m>
                <a:endParaRPr lang="en-US" sz="3200" dirty="0" smtClean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r>
                  <a:rPr lang="en-US" sz="3200" dirty="0" smtClean="0">
                    <a:latin typeface="Cambria Math" charset="0"/>
                    <a:ea typeface="Cambria Math" charset="0"/>
                    <a:cs typeface="Cambria Math" charset="0"/>
                  </a:rPr>
                  <a:t>Split each term </a:t>
                </a:r>
                <a:r>
                  <a:rPr lang="en-US" sz="3200" dirty="0" smtClean="0">
                    <a:latin typeface="Cambria Math" charset="0"/>
                    <a:ea typeface="Cambria Math" charset="0"/>
                    <a:cs typeface="Cambria Math" charset="0"/>
                  </a:rPr>
                  <a:t>above</a:t>
                </a:r>
                <a:r>
                  <a:rPr lang="en-US" sz="3200" dirty="0" smtClean="0">
                    <a:latin typeface="Cambria Math" charset="0"/>
                    <a:ea typeface="Cambria Math" charset="0"/>
                    <a:cs typeface="Cambria Math" charset="0"/>
                  </a:rPr>
                  <a:t>:</a:t>
                </a:r>
                <a:endParaRPr lang="en-US" sz="3200" dirty="0" smtClean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r>
                  <a:rPr lang="en-US" sz="3200" dirty="0" smtClean="0">
                    <a:latin typeface="Cambria Math" charset="0"/>
                    <a:ea typeface="Cambria Math" charset="0"/>
                    <a:cs typeface="Cambria Math" charset="0"/>
                  </a:rPr>
                  <a:t>                                                      =&gt;</a:t>
                </a:r>
              </a:p>
              <a:p>
                <a:r>
                  <a:rPr lang="en-US" sz="3200" dirty="0" smtClean="0">
                    <a:latin typeface="Cambria Math" charset="0"/>
                    <a:ea typeface="Cambria Math" charset="0"/>
                    <a:cs typeface="Cambria Math" charset="0"/>
                  </a:rPr>
                  <a:t>Rearrange:</a:t>
                </a:r>
              </a:p>
              <a:p>
                <a:r>
                  <a:rPr lang="en-US" sz="3200" dirty="0"/>
                  <a:t>Conservation of mass</a:t>
                </a:r>
                <a:r>
                  <a:rPr lang="en-US" sz="3200" dirty="0" smtClean="0"/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mr-IN" sz="3200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mr-IN" sz="3200" i="1">
                            <a:latin typeface="Cambria Math" charset="0"/>
                          </a:rPr>
                          <m:t>𝜕</m:t>
                        </m:r>
                        <m:r>
                          <a:rPr lang="mr-IN" sz="32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𝜌</m:t>
                        </m:r>
                      </m:num>
                      <m:den>
                        <m:r>
                          <a:rPr lang="mr-IN" sz="3200" i="1">
                            <a:latin typeface="Cambria Math" charset="0"/>
                          </a:rPr>
                          <m:t>𝜕</m:t>
                        </m:r>
                        <m:r>
                          <a:rPr lang="en-US" sz="3200" i="1">
                            <a:latin typeface="Cambria Math" charset="0"/>
                          </a:rPr>
                          <m:t>𝑡</m:t>
                        </m:r>
                      </m:den>
                    </m:f>
                    <m:r>
                      <a:rPr lang="en-US" sz="3200" i="1">
                        <a:latin typeface="Cambria Math" charset="0"/>
                      </a:rPr>
                      <m:t>+</m:t>
                    </m:r>
                    <m:r>
                      <a:rPr lang="en-US" sz="3200" i="1">
                        <a:latin typeface="Cambria Math" charset="0"/>
                        <a:ea typeface="Cambria Math" charset="0"/>
                        <a:cs typeface="Cambria Math" charset="0"/>
                      </a:rPr>
                      <m:t>𝛻</m:t>
                    </m:r>
                    <m:r>
                      <a:rPr lang="en-US" sz="3200" i="1"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d>
                      <m:dPr>
                        <m:ctrlPr>
                          <a:rPr lang="en-US" sz="32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𝜌</m:t>
                        </m:r>
                        <m:r>
                          <a:rPr lang="en-US" sz="3200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𝒖</m:t>
                        </m:r>
                      </m:e>
                    </m:d>
                    <m:r>
                      <a:rPr lang="en-US" sz="3200" i="1">
                        <a:latin typeface="Cambria Math" charset="0"/>
                        <a:ea typeface="Cambria Math" charset="0"/>
                        <a:cs typeface="Cambria Math" charset="0"/>
                      </a:rPr>
                      <m:t>=0</m:t>
                    </m:r>
                  </m:oMath>
                </a14:m>
                <a:endParaRPr lang="en-US" sz="3200" i="1" dirty="0" smtClean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3200" i="1">
                        <a:latin typeface="Cambria Math" charset="0"/>
                        <a:ea typeface="Cambria Math" charset="0"/>
                        <a:cs typeface="Cambria Math" charset="0"/>
                      </a:rPr>
                      <m:t>𝜌</m:t>
                    </m:r>
                    <m:d>
                      <m:dPr>
                        <m:ctrlPr>
                          <a:rPr lang="en-US" sz="32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mr-IN" sz="32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fPr>
                          <m:num>
                            <m:r>
                              <a:rPr lang="mr-IN" sz="32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𝜕</m:t>
                            </m:r>
                            <m:r>
                              <a:rPr lang="en-US" sz="3200" b="1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𝒖</m:t>
                            </m:r>
                          </m:num>
                          <m:den>
                            <m:r>
                              <a:rPr lang="mr-IN" sz="32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𝜕</m:t>
                            </m:r>
                            <m:r>
                              <a:rPr lang="en-US" sz="32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</m:den>
                        </m:f>
                        <m:r>
                          <a:rPr lang="en-US" sz="32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  <m:r>
                          <a:rPr lang="en-US" sz="3200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𝒖</m:t>
                        </m:r>
                        <m:r>
                          <a:rPr lang="en-US" sz="32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∙</m:t>
                        </m:r>
                        <m:r>
                          <a:rPr lang="en-US" sz="32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𝛻</m:t>
                        </m:r>
                        <m:r>
                          <a:rPr lang="en-US" sz="3200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𝒖</m:t>
                        </m:r>
                      </m:e>
                    </m:d>
                    <m:r>
                      <a:rPr lang="en-US" sz="3200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sz="3200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𝒔</m:t>
                    </m:r>
                  </m:oMath>
                </a14:m>
                <a:endParaRPr lang="en-US" sz="3200" dirty="0"/>
              </a:p>
              <a:p>
                <a14:m>
                  <m:oMath xmlns:m="http://schemas.openxmlformats.org/officeDocument/2006/math">
                    <m:r>
                      <a:rPr lang="en-US" sz="3200" i="1">
                        <a:latin typeface="Cambria Math" charset="0"/>
                        <a:ea typeface="Cambria Math" charset="0"/>
                        <a:cs typeface="Cambria Math" charset="0"/>
                      </a:rPr>
                      <m:t>𝜌</m:t>
                    </m:r>
                    <m:f>
                      <m:fPr>
                        <m:ctrlPr>
                          <a:rPr lang="en-US" sz="32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𝐷</m:t>
                        </m:r>
                        <m:r>
                          <a:rPr lang="en-US" sz="3200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𝒖</m:t>
                        </m:r>
                      </m:num>
                      <m:den>
                        <m:r>
                          <a:rPr lang="en-US" sz="32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𝐷𝑡</m:t>
                        </m:r>
                      </m:den>
                    </m:f>
                    <m:r>
                      <a:rPr lang="en-US" sz="3200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sz="3200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𝒔</m:t>
                    </m:r>
                  </m:oMath>
                </a14:m>
                <a:r>
                  <a:rPr lang="en-US" sz="3200" dirty="0"/>
                  <a:t>, where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charset="0"/>
                          </a:rPr>
                          <m:t>𝐷</m:t>
                        </m:r>
                      </m:num>
                      <m:den>
                        <m:r>
                          <a:rPr lang="en-US" sz="3200" i="1">
                            <a:latin typeface="Cambria Math" charset="0"/>
                          </a:rPr>
                          <m:t>𝐷𝑡</m:t>
                        </m:r>
                      </m:den>
                    </m:f>
                    <m:r>
                      <a:rPr lang="en-US" sz="320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sz="3200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mr-IN" sz="3200" i="1">
                            <a:latin typeface="Cambria Math" charset="0"/>
                          </a:rPr>
                          <m:t>𝜕</m:t>
                        </m:r>
                      </m:num>
                      <m:den>
                        <m:r>
                          <a:rPr lang="mr-IN" sz="3200" i="1">
                            <a:latin typeface="Cambria Math" charset="0"/>
                          </a:rPr>
                          <m:t>𝜕</m:t>
                        </m:r>
                        <m:r>
                          <a:rPr lang="en-US" sz="3200" i="1">
                            <a:latin typeface="Cambria Math" charset="0"/>
                          </a:rPr>
                          <m:t>𝑡</m:t>
                        </m:r>
                      </m:den>
                    </m:f>
                    <m:r>
                      <a:rPr lang="en-US" sz="3200" i="1">
                        <a:latin typeface="Cambria Math" charset="0"/>
                      </a:rPr>
                      <m:t>+</m:t>
                    </m:r>
                    <m:r>
                      <a:rPr lang="en-US" sz="3200" b="1" i="1">
                        <a:latin typeface="Cambria Math" charset="0"/>
                      </a:rPr>
                      <m:t>𝒖</m:t>
                    </m:r>
                    <m:r>
                      <a:rPr lang="en-US" sz="3200" i="1"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r>
                      <a:rPr lang="en-US" sz="3200" i="1">
                        <a:latin typeface="Cambria Math" charset="0"/>
                        <a:ea typeface="Cambria Math" charset="0"/>
                        <a:cs typeface="Cambria Math" charset="0"/>
                      </a:rPr>
                      <m:t>𝛻</m:t>
                    </m:r>
                  </m:oMath>
                </a14:m>
                <a:endParaRPr lang="en-US" sz="3200" dirty="0"/>
              </a:p>
              <a:p>
                <a:endParaRPr lang="en-US" sz="32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41143"/>
                <a:ext cx="10515600" cy="4742597"/>
              </a:xfrm>
              <a:blipFill rotWithShape="0">
                <a:blip r:embed="rId3"/>
                <a:stretch>
                  <a:fillRect l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616" y="2691165"/>
            <a:ext cx="5080000" cy="736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42" y="2708062"/>
            <a:ext cx="4919829" cy="6382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78" y="0"/>
            <a:ext cx="3825922" cy="108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4935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Navier</a:t>
            </a:r>
            <a:r>
              <a:rPr lang="en-US" dirty="0" smtClean="0"/>
              <a:t>-Stokes Equation(cont.)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4506937"/>
              </a:xfrm>
            </p:spPr>
            <p:txBody>
              <a:bodyPr/>
              <a:lstStyle/>
              <a:p>
                <a:r>
                  <a:rPr lang="en-US" b="1" dirty="0" smtClean="0"/>
                  <a:t>S</a:t>
                </a:r>
                <a:r>
                  <a:rPr lang="en-US" dirty="0" smtClean="0"/>
                  <a:t> is the source of momentum, that is, forces.</a:t>
                </a:r>
              </a:p>
              <a:p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</a:rPr>
                      <m:t>𝒔</m:t>
                    </m:r>
                    <m:r>
                      <a:rPr lang="en-US" b="1" i="1" smtClean="0">
                        <a:latin typeface="Cambria Math" charset="0"/>
                      </a:rPr>
                      <m:t>=</m:t>
                    </m:r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𝛻</m:t>
                    </m:r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r>
                      <a:rPr lang="en-US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𝝈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𝒇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𝑒𝑥𝑡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=−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𝛻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𝑝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+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𝛻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r>
                      <a:rPr lang="en-US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𝝉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+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𝜌</m:t>
                    </m:r>
                    <m:r>
                      <a:rPr lang="en-US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𝒈</m:t>
                    </m:r>
                  </m:oMath>
                </a14:m>
                <a:endParaRPr lang="en-US" b="1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𝝈</m:t>
                    </m:r>
                  </m:oMath>
                </a14:m>
                <a:r>
                  <a:rPr lang="en-US" dirty="0" smtClean="0"/>
                  <a:t>: Stress tensor,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𝒇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𝑒𝑥𝑡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𝜌</m:t>
                    </m:r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𝒈</m:t>
                    </m:r>
                  </m:oMath>
                </a14:m>
                <a:r>
                  <a:rPr lang="en-US" dirty="0" smtClean="0"/>
                  <a:t>: External forces, e.g. gravity.</a:t>
                </a:r>
              </a:p>
              <a:p>
                <a:pPr lvl="1"/>
                <a:r>
                  <a:rPr lang="en-US" dirty="0"/>
                  <a:t>p</a:t>
                </a:r>
                <a:r>
                  <a:rPr lang="en-US" dirty="0" smtClean="0"/>
                  <a:t>: Pressure,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𝝉</m:t>
                    </m:r>
                  </m:oMath>
                </a14:m>
                <a:r>
                  <a:rPr lang="en-US" dirty="0" smtClean="0"/>
                  <a:t>: Shear stress tensor.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𝝈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=−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𝑝</m:t>
                    </m:r>
                    <m:r>
                      <a:rPr lang="en-US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𝑰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+</m:t>
                    </m:r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𝝉</m:t>
                    </m:r>
                  </m:oMath>
                </a14:m>
                <a:r>
                  <a:rPr lang="en-US" dirty="0" smtClean="0"/>
                  <a:t>,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𝑝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=−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𝑡𝑟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𝝈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)/3</m:t>
                    </m:r>
                  </m:oMath>
                </a14:m>
                <a:endParaRPr lang="en-US" dirty="0" smtClean="0"/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𝜌</m:t>
                    </m:r>
                    <m:f>
                      <m:fPr>
                        <m:ctrlP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𝐷</m:t>
                        </m:r>
                        <m:r>
                          <a:rPr lang="en-US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𝒖</m:t>
                        </m:r>
                      </m:num>
                      <m:den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𝐷𝑡</m:t>
                        </m:r>
                      </m:den>
                    </m:f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𝛻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𝑝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+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𝛻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𝝉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+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𝜌</m:t>
                    </m:r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𝒈</m:t>
                    </m:r>
                  </m:oMath>
                </a14:m>
                <a:endParaRPr lang="en-US" dirty="0" smtClean="0"/>
              </a:p>
              <a:p>
                <a14:m>
                  <m:oMath xmlns:m="http://schemas.openxmlformats.org/officeDocument/2006/math"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𝝉</m:t>
                    </m:r>
                  </m:oMath>
                </a14:m>
                <a:r>
                  <a:rPr lang="en-US" dirty="0" smtClean="0"/>
                  <a:t> is depending on the kind of fluid, e.g., for incompressible Newtonian fluid,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𝛻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𝝉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𝜇</m:t>
                    </m:r>
                    <m:sSup>
                      <m:sSupPr>
                        <m:ctrlP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𝛻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p>
                    <m:r>
                      <a:rPr lang="en-US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𝒖</m:t>
                    </m:r>
                  </m:oMath>
                </a14:m>
                <a:r>
                  <a:rPr lang="en-US" dirty="0" smtClean="0"/>
                  <a:t>.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𝑝</m:t>
                    </m:r>
                  </m:oMath>
                </a14:m>
                <a:r>
                  <a:rPr lang="en-US" dirty="0" smtClean="0"/>
                  <a:t> is computed so that conservation of mass is maintained.</a:t>
                </a:r>
                <a:endParaRPr lang="en-US" b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4506937"/>
              </a:xfrm>
              <a:blipFill rotWithShape="0">
                <a:blip r:embed="rId3"/>
                <a:stretch>
                  <a:fillRect l="-1043" t="-2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78" y="0"/>
            <a:ext cx="3825922" cy="108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0398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Lagrangian</a:t>
            </a:r>
            <a:r>
              <a:rPr lang="en-US" dirty="0"/>
              <a:t>/</a:t>
            </a:r>
            <a:r>
              <a:rPr lang="en-US" dirty="0" smtClean="0"/>
              <a:t>Eulerian reference system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Grid representation:                 Particle representation: </a:t>
                </a:r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r>
                  <a:rPr lang="en-US" dirty="0" smtClean="0"/>
                  <a:t>The left side is the property gradient of this specific particle, while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𝜑</m:t>
                    </m:r>
                  </m:oMath>
                </a14:m>
                <a:r>
                  <a:rPr lang="en-US" dirty="0" smtClean="0"/>
                  <a:t> is originally defined in Eulerian perspective.</a:t>
                </a: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𝜑</m:t>
                    </m:r>
                  </m:oMath>
                </a14:m>
                <a:r>
                  <a:rPr lang="en-US" dirty="0" smtClean="0"/>
                  <a:t> could be any physical properties: temperature, density, or flow velocity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043" t="-2241" b="-3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310" y="1842424"/>
            <a:ext cx="1152384" cy="4755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193" y="1842424"/>
            <a:ext cx="1285846" cy="4755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74" y="2399268"/>
            <a:ext cx="3537273" cy="8061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78" y="5771280"/>
            <a:ext cx="3825922" cy="10812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74" y="3356881"/>
            <a:ext cx="3311361" cy="84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046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Motivation</a:t>
            </a:r>
          </a:p>
          <a:p>
            <a:r>
              <a:rPr lang="en-US" dirty="0" smtClean="0"/>
              <a:t>Granular Modeling</a:t>
            </a:r>
          </a:p>
          <a:p>
            <a:pPr lvl="1"/>
            <a:r>
              <a:rPr lang="en-US" dirty="0" smtClean="0"/>
              <a:t>Particle-based method</a:t>
            </a:r>
          </a:p>
          <a:p>
            <a:pPr lvl="1"/>
            <a:r>
              <a:rPr lang="en-US" dirty="0" smtClean="0"/>
              <a:t>Fluid-based method</a:t>
            </a:r>
          </a:p>
          <a:p>
            <a:pPr lvl="1"/>
            <a:r>
              <a:rPr lang="en-US" dirty="0" smtClean="0"/>
              <a:t>Others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78" y="0"/>
            <a:ext cx="3825922" cy="108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7850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Method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mr-IN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mr-IN" i="1">
                            <a:latin typeface="Cambria Math" charset="0"/>
                          </a:rPr>
                          <m:t>𝜕</m:t>
                        </m:r>
                        <m:r>
                          <a:rPr lang="mr-IN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𝜌</m:t>
                        </m:r>
                      </m:num>
                      <m:den>
                        <m:r>
                          <a:rPr lang="mr-IN" i="1">
                            <a:latin typeface="Cambria Math" charset="0"/>
                          </a:rPr>
                          <m:t>𝜕</m:t>
                        </m:r>
                        <m:r>
                          <a:rPr lang="en-US" i="1">
                            <a:latin typeface="Cambria Math" charset="0"/>
                          </a:rPr>
                          <m:t>𝑡</m:t>
                        </m:r>
                      </m:den>
                    </m:f>
                    <m:r>
                      <a:rPr lang="en-US" i="1">
                        <a:latin typeface="Cambria Math" charset="0"/>
                      </a:rPr>
                      <m:t>+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𝛻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d>
                      <m:dPr>
                        <m:ctrlP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𝜌</m:t>
                        </m:r>
                        <m:r>
                          <a:rPr lang="en-US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𝒖</m:t>
                        </m:r>
                      </m:e>
                    </m:d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=0</m:t>
                    </m:r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𝜌</m:t>
                    </m:r>
                    <m:f>
                      <m:fPr>
                        <m:ctrlP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𝐷</m:t>
                        </m:r>
                        <m:r>
                          <a:rPr lang="en-US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𝒖</m:t>
                        </m:r>
                      </m:num>
                      <m:den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𝐷𝑡</m:t>
                        </m:r>
                      </m:den>
                    </m:f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𝛻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𝑝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+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𝛻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𝝉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+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𝜌</m:t>
                    </m:r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𝒈</m:t>
                    </m:r>
                  </m:oMath>
                </a14:m>
                <a:endParaRPr lang="en-US" b="1" dirty="0">
                  <a:ea typeface="Cambria Math" charset="0"/>
                  <a:cs typeface="Cambria Math" charset="0"/>
                </a:endParaRPr>
              </a:p>
              <a:p>
                <a:r>
                  <a:rPr lang="en-US" dirty="0" smtClean="0"/>
                  <a:t>Particle based</a:t>
                </a:r>
              </a:p>
              <a:p>
                <a:pPr lvl="1"/>
                <a:r>
                  <a:rPr lang="en-US" dirty="0" smtClean="0"/>
                  <a:t>Represent the continuum with a set of particles</a:t>
                </a:r>
              </a:p>
              <a:p>
                <a:pPr lvl="1"/>
                <a:r>
                  <a:rPr lang="en-US" dirty="0" smtClean="0"/>
                  <a:t>Each particle carries physical properties, e.g., mass, density and velocity</a:t>
                </a:r>
              </a:p>
              <a:p>
                <a:pPr lvl="1"/>
                <a:r>
                  <a:rPr lang="en-US" dirty="0" smtClean="0"/>
                  <a:t>Using interpolation kernel to express the continuum</a:t>
                </a:r>
              </a:p>
              <a:p>
                <a:pPr lvl="1"/>
                <a:r>
                  <a:rPr lang="en-US" dirty="0" smtClean="0"/>
                  <a:t>Examples: Smoothed Particle Hydrodynamic.</a:t>
                </a:r>
              </a:p>
              <a:p>
                <a:r>
                  <a:rPr lang="en-US" dirty="0" smtClean="0"/>
                  <a:t>Grid based</a:t>
                </a:r>
              </a:p>
              <a:p>
                <a:r>
                  <a:rPr lang="en-US" dirty="0" smtClean="0"/>
                  <a:t>Hybrid approach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991" y="4102216"/>
            <a:ext cx="2960048" cy="691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78" y="0"/>
            <a:ext cx="3825922" cy="108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4951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Method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mr-IN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mr-IN" i="1">
                            <a:latin typeface="Cambria Math" charset="0"/>
                          </a:rPr>
                          <m:t>𝜕</m:t>
                        </m:r>
                        <m:r>
                          <a:rPr lang="mr-IN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𝜌</m:t>
                        </m:r>
                      </m:num>
                      <m:den>
                        <m:r>
                          <a:rPr lang="mr-IN" i="1">
                            <a:latin typeface="Cambria Math" charset="0"/>
                          </a:rPr>
                          <m:t>𝜕</m:t>
                        </m:r>
                        <m:r>
                          <a:rPr lang="en-US" i="1">
                            <a:latin typeface="Cambria Math" charset="0"/>
                          </a:rPr>
                          <m:t>𝑡</m:t>
                        </m:r>
                      </m:den>
                    </m:f>
                    <m:r>
                      <a:rPr lang="en-US" i="1">
                        <a:latin typeface="Cambria Math" charset="0"/>
                      </a:rPr>
                      <m:t>+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𝛻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d>
                      <m:dPr>
                        <m:ctrlP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𝜌</m:t>
                        </m:r>
                        <m:r>
                          <a:rPr lang="en-US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𝒖</m:t>
                        </m:r>
                      </m:e>
                    </m:d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=0</m:t>
                    </m:r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𝜌</m:t>
                    </m:r>
                    <m:f>
                      <m:fPr>
                        <m:ctrlP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𝐷</m:t>
                        </m:r>
                        <m:r>
                          <a:rPr lang="en-US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𝒖</m:t>
                        </m:r>
                      </m:num>
                      <m:den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𝐷𝑡</m:t>
                        </m:r>
                      </m:den>
                    </m:f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𝛻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𝑝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+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𝛻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𝝉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+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𝜌</m:t>
                    </m:r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𝒈</m:t>
                    </m:r>
                  </m:oMath>
                </a14:m>
                <a:endParaRPr lang="en-US" b="1" dirty="0">
                  <a:ea typeface="Cambria Math" charset="0"/>
                  <a:cs typeface="Cambria Math" charset="0"/>
                </a:endParaRPr>
              </a:p>
              <a:p>
                <a:r>
                  <a:rPr lang="en-US" dirty="0" smtClean="0"/>
                  <a:t>Particle based</a:t>
                </a:r>
              </a:p>
              <a:p>
                <a:r>
                  <a:rPr lang="en-US" dirty="0" smtClean="0"/>
                  <a:t>Grid based</a:t>
                </a:r>
              </a:p>
              <a:p>
                <a:pPr lvl="1"/>
                <a:r>
                  <a:rPr lang="en-US" dirty="0"/>
                  <a:t>Represent the continuum with a </a:t>
                </a:r>
                <a:r>
                  <a:rPr lang="en-US" dirty="0" smtClean="0"/>
                  <a:t>number of fixed grid points</a:t>
                </a:r>
                <a:endParaRPr lang="en-US" dirty="0"/>
              </a:p>
              <a:p>
                <a:pPr lvl="1"/>
                <a:r>
                  <a:rPr lang="en-US" dirty="0"/>
                  <a:t>Each </a:t>
                </a:r>
                <a:r>
                  <a:rPr lang="en-US" dirty="0" smtClean="0"/>
                  <a:t>grid point carries </a:t>
                </a:r>
                <a:r>
                  <a:rPr lang="en-US" dirty="0"/>
                  <a:t>physical properties, e.g., mass, density and velocity</a:t>
                </a:r>
              </a:p>
              <a:p>
                <a:pPr lvl="1"/>
                <a:r>
                  <a:rPr lang="en-US" dirty="0" smtClean="0"/>
                  <a:t>The partial differentiation is approximated as finite difference between adjacent grid points</a:t>
                </a:r>
                <a:endParaRPr lang="en-US" dirty="0"/>
              </a:p>
              <a:p>
                <a:r>
                  <a:rPr lang="en-US" dirty="0" smtClean="0"/>
                  <a:t>Hybrid approach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78" y="0"/>
            <a:ext cx="3825922" cy="108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564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Pros and Cons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mr-IN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mr-IN" i="1">
                            <a:latin typeface="Cambria Math" charset="0"/>
                          </a:rPr>
                          <m:t>𝜕</m:t>
                        </m:r>
                        <m:r>
                          <a:rPr lang="mr-IN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𝜌</m:t>
                        </m:r>
                      </m:num>
                      <m:den>
                        <m:r>
                          <a:rPr lang="mr-IN" i="1">
                            <a:latin typeface="Cambria Math" charset="0"/>
                          </a:rPr>
                          <m:t>𝜕</m:t>
                        </m:r>
                        <m:r>
                          <a:rPr lang="en-US" i="1">
                            <a:latin typeface="Cambria Math" charset="0"/>
                          </a:rPr>
                          <m:t>𝑡</m:t>
                        </m:r>
                      </m:den>
                    </m:f>
                    <m:r>
                      <a:rPr lang="en-US" i="1">
                        <a:latin typeface="Cambria Math" charset="0"/>
                      </a:rPr>
                      <m:t>+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𝛻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d>
                      <m:dPr>
                        <m:ctrlP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𝜌</m:t>
                        </m:r>
                        <m:r>
                          <a:rPr lang="en-US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𝒖</m:t>
                        </m:r>
                      </m:e>
                    </m:d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=0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𝜌</m:t>
                    </m:r>
                    <m:f>
                      <m:fPr>
                        <m:ctrlP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𝐷</m:t>
                        </m:r>
                        <m:r>
                          <a:rPr lang="en-US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𝒖</m:t>
                        </m:r>
                      </m:num>
                      <m:den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𝐷𝑡</m:t>
                        </m:r>
                      </m:den>
                    </m:f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𝛻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𝑝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+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𝛻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𝝉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+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𝜌</m:t>
                    </m:r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𝒈</m:t>
                    </m:r>
                  </m:oMath>
                </a14:m>
                <a:endParaRPr lang="en-US" b="1" dirty="0">
                  <a:ea typeface="Cambria Math" charset="0"/>
                  <a:cs typeface="Cambria Math" charset="0"/>
                </a:endParaRPr>
              </a:p>
              <a:p>
                <a:r>
                  <a:rPr lang="en-US" dirty="0"/>
                  <a:t>Particle </a:t>
                </a:r>
                <a:r>
                  <a:rPr lang="en-US" dirty="0" smtClean="0"/>
                  <a:t>based</a:t>
                </a:r>
              </a:p>
              <a:p>
                <a:pPr lvl="1"/>
                <a:r>
                  <a:rPr lang="en-US" dirty="0" smtClean="0"/>
                  <a:t>Automatically guarantees conservation of mass</a:t>
                </a:r>
              </a:p>
              <a:p>
                <a:pPr lvl="1"/>
                <a:r>
                  <a:rPr lang="en-US" dirty="0" smtClean="0"/>
                  <a:t>Difficult to deal with partial differential equations</a:t>
                </a:r>
                <a:endParaRPr lang="en-US" dirty="0"/>
              </a:p>
              <a:p>
                <a:r>
                  <a:rPr lang="en-US" dirty="0"/>
                  <a:t>Grid </a:t>
                </a:r>
                <a:r>
                  <a:rPr lang="en-US" dirty="0" smtClean="0"/>
                  <a:t>based</a:t>
                </a:r>
              </a:p>
              <a:p>
                <a:pPr lvl="1"/>
                <a:r>
                  <a:rPr lang="en-US" dirty="0" smtClean="0"/>
                  <a:t>Partial difference can be expressed easily</a:t>
                </a:r>
              </a:p>
              <a:p>
                <a:pPr lvl="1"/>
                <a:r>
                  <a:rPr lang="en-US" dirty="0" smtClean="0"/>
                  <a:t>More computation to keep conservation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78" y="0"/>
            <a:ext cx="3825922" cy="108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717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/>
          <a:lstStyle/>
          <a:p>
            <a:r>
              <a:rPr lang="en-US" dirty="0" smtClean="0"/>
              <a:t>Hybrid approach: </a:t>
            </a:r>
            <a:r>
              <a:rPr lang="en-US" dirty="0" smtClean="0"/>
              <a:t>Particle-In-Cell (PIC), </a:t>
            </a:r>
            <a:r>
              <a:rPr lang="en-US" dirty="0" err="1" smtClean="0"/>
              <a:t>FLuid</a:t>
            </a:r>
            <a:r>
              <a:rPr lang="en-US" dirty="0" smtClean="0"/>
              <a:t> Implicit </a:t>
            </a:r>
            <a:r>
              <a:rPr lang="en-US" dirty="0" smtClean="0"/>
              <a:t>Particle (FLIP), </a:t>
            </a:r>
            <a:r>
              <a:rPr lang="en-US" dirty="0" smtClean="0"/>
              <a:t>Material Point </a:t>
            </a:r>
            <a:r>
              <a:rPr lang="en-US" dirty="0" smtClean="0"/>
              <a:t>Method (MPM).</a:t>
            </a:r>
            <a:endParaRPr lang="en-US" dirty="0" smtClean="0"/>
          </a:p>
          <a:p>
            <a:r>
              <a:rPr lang="en-US" dirty="0" smtClean="0"/>
              <a:t>Particles are good for moving (kinematic), grids are good for solving PDE (dynamic</a:t>
            </a:r>
            <a:r>
              <a:rPr lang="en-US" dirty="0" smtClean="0"/>
              <a:t>).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FLIP updates velocity using increments instead of direct interpolation.</a:t>
            </a:r>
          </a:p>
          <a:p>
            <a:r>
              <a:rPr lang="en-US" dirty="0" smtClean="0"/>
              <a:t>MPM uses particle to carry all of the physical property including stress and forces.</a:t>
            </a:r>
            <a:endParaRPr lang="en-US" dirty="0"/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79" y="3715176"/>
            <a:ext cx="5046216" cy="7339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79" y="4532507"/>
            <a:ext cx="2458426" cy="6672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78" y="0"/>
            <a:ext cx="3825922" cy="108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5954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Splitting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4916369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Example equation:</a:t>
                </a:r>
              </a:p>
              <a:p>
                <a:r>
                  <a:rPr lang="en-US" dirty="0" smtClean="0"/>
                  <a:t>Explicit Euler:</a:t>
                </a:r>
              </a:p>
              <a:p>
                <a:endParaRPr lang="en-US" dirty="0"/>
              </a:p>
              <a:p>
                <a:r>
                  <a:rPr lang="en-US" dirty="0" smtClean="0"/>
                  <a:t>General form:  </a:t>
                </a:r>
              </a:p>
              <a:p>
                <a:endParaRPr lang="en-US" dirty="0"/>
              </a:p>
              <a:p>
                <a:r>
                  <a:rPr lang="en-US" dirty="0" smtClean="0"/>
                  <a:t>Hybrid method: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mr-IN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mr-IN" i="1">
                            <a:latin typeface="Cambria Math" charset="0"/>
                          </a:rPr>
                          <m:t>𝜕</m:t>
                        </m:r>
                        <m:r>
                          <a:rPr lang="mr-IN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𝜌</m:t>
                        </m:r>
                      </m:num>
                      <m:den>
                        <m:r>
                          <a:rPr lang="mr-IN" i="1">
                            <a:latin typeface="Cambria Math" charset="0"/>
                          </a:rPr>
                          <m:t>𝜕</m:t>
                        </m:r>
                        <m:r>
                          <a:rPr lang="en-US" i="1">
                            <a:latin typeface="Cambria Math" charset="0"/>
                          </a:rPr>
                          <m:t>𝑡</m:t>
                        </m:r>
                      </m:den>
                    </m:f>
                    <m:r>
                      <a:rPr lang="en-US" i="1">
                        <a:latin typeface="Cambria Math" charset="0"/>
                      </a:rPr>
                      <m:t>+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𝛻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d>
                      <m:dPr>
                        <m:ctrlP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𝜌</m:t>
                        </m:r>
                        <m:r>
                          <a:rPr lang="en-US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𝒖</m:t>
                        </m:r>
                      </m:e>
                    </m:d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=0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𝜌</m:t>
                    </m:r>
                    <m:f>
                      <m:fPr>
                        <m:ctrlP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𝐷</m:t>
                        </m:r>
                        <m:r>
                          <a:rPr lang="en-US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𝒖</m:t>
                        </m:r>
                      </m:num>
                      <m:den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𝐷𝑡</m:t>
                        </m:r>
                      </m:den>
                    </m:f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𝛻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𝑝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+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𝛻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𝝉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+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𝜌</m:t>
                    </m:r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𝒈</m:t>
                    </m:r>
                  </m:oMath>
                </a14:m>
                <a:r>
                  <a:rPr lang="en-US" dirty="0" smtClean="0"/>
                  <a:t>, </a:t>
                </a:r>
                <a:r>
                  <a:rPr lang="en-US" b="1" dirty="0" smtClean="0"/>
                  <a:t>q</a:t>
                </a:r>
                <a:r>
                  <a:rPr lang="en-US" dirty="0" smtClean="0"/>
                  <a:t>=</a:t>
                </a:r>
                <a:r>
                  <a:rPr lang="en-US" b="1" dirty="0" smtClean="0"/>
                  <a:t>u</a:t>
                </a:r>
                <a:endParaRPr lang="en-US" dirty="0"/>
              </a:p>
              <a:p>
                <a:pPr lvl="1"/>
                <a:r>
                  <a:rPr lang="en-US" dirty="0" smtClean="0"/>
                  <a:t>f=-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</a:rPr>
                      <m:t>𝒖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𝛻</m:t>
                    </m:r>
                    <m:r>
                      <a:rPr lang="en-US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𝒖</m:t>
                    </m:r>
                  </m:oMath>
                </a14:m>
                <a:endParaRPr lang="en-US" b="1" dirty="0" smtClean="0">
                  <a:ea typeface="Cambria Math" charset="0"/>
                  <a:cs typeface="Cambria Math" charset="0"/>
                </a:endParaRPr>
              </a:p>
              <a:p>
                <a:pPr lvl="1"/>
                <a:r>
                  <a:rPr lang="en-US" dirty="0" smtClean="0"/>
                  <a:t>g={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𝛻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𝛻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∙</m:t>
                        </m:r>
                        <m:r>
                          <a:rPr lang="en-US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𝝉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𝜌</m:t>
                        </m:r>
                        <m:r>
                          <a:rPr lang="en-US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𝒈</m:t>
                        </m:r>
                        <m:r>
                          <m:rPr>
                            <m:nor/>
                          </m:rPr>
                          <a:rPr lang="en-US" b="1" dirty="0">
                            <a:ea typeface="Cambria Math" charset="0"/>
                            <a:cs typeface="Cambria Math" charset="0"/>
                          </a:rPr>
                          <m:t> </m:t>
                        </m:r>
                        <m:r>
                          <a:rPr lang="en-US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)</m:t>
                        </m:r>
                      </m:num>
                      <m:den>
                        <m: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𝜌</m:t>
                        </m:r>
                      </m:den>
                    </m:f>
                  </m:oMath>
                </a14:m>
                <a:r>
                  <a:rPr lang="en-US" dirty="0" smtClean="0"/>
                  <a:t>, </a:t>
                </a:r>
                <a:r>
                  <a:rPr lang="en-US" dirty="0" err="1" smtClean="0"/>
                  <a:t>s.t.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mr-IN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mr-IN" i="1">
                            <a:latin typeface="Cambria Math" charset="0"/>
                          </a:rPr>
                          <m:t>𝜕</m:t>
                        </m:r>
                        <m:r>
                          <a:rPr lang="mr-IN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𝜌</m:t>
                        </m:r>
                      </m:num>
                      <m:den>
                        <m:r>
                          <a:rPr lang="mr-IN" i="1">
                            <a:latin typeface="Cambria Math" charset="0"/>
                          </a:rPr>
                          <m:t>𝜕</m:t>
                        </m:r>
                        <m:r>
                          <a:rPr lang="en-US" i="1">
                            <a:latin typeface="Cambria Math" charset="0"/>
                          </a:rPr>
                          <m:t>𝑡</m:t>
                        </m:r>
                      </m:den>
                    </m:f>
                    <m:r>
                      <a:rPr lang="en-US" i="1">
                        <a:latin typeface="Cambria Math" charset="0"/>
                      </a:rPr>
                      <m:t>+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𝛻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d>
                      <m:dPr>
                        <m:ctrlP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𝜌</m:t>
                        </m:r>
                        <m:r>
                          <a:rPr lang="en-US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𝒖</m:t>
                        </m:r>
                      </m:e>
                    </m:d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=0</m:t>
                    </m:r>
                  </m:oMath>
                </a14:m>
                <a:r>
                  <a:rPr lang="en-US" dirty="0" smtClean="0"/>
                  <a:t>}</a:t>
                </a:r>
              </a:p>
              <a:p>
                <a:pPr lvl="1"/>
                <a:r>
                  <a:rPr lang="en-US" dirty="0" smtClean="0"/>
                  <a:t>F is done in </a:t>
                </a:r>
                <a:r>
                  <a:rPr lang="en-US" dirty="0" err="1" smtClean="0"/>
                  <a:t>Lagrangian</a:t>
                </a:r>
                <a:r>
                  <a:rPr lang="en-US" dirty="0" smtClean="0"/>
                  <a:t> frame (particles), G is done in Eulerian frame (grid).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4916369"/>
              </a:xfrm>
              <a:blipFill rotWithShape="0">
                <a:blip r:embed="rId3"/>
                <a:stretch>
                  <a:fillRect l="-1043" t="-19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423" y="1690688"/>
            <a:ext cx="2138577" cy="7128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069" y="2338579"/>
            <a:ext cx="2807931" cy="9536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150" y="3427153"/>
            <a:ext cx="2287768" cy="9409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78" y="0"/>
            <a:ext cx="3825922" cy="108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9923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Fluid-based method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1800" dirty="0" smtClean="0"/>
                  <a:t>Drucker, Daniel Charles, and William Prager. "Soil mechanics and plastic analysis or limit design." </a:t>
                </a:r>
                <a:r>
                  <a:rPr lang="en-US" sz="1800" i="1" dirty="0"/>
                  <a:t>Quarterly of applied mathematics</a:t>
                </a:r>
                <a:r>
                  <a:rPr lang="en-US" sz="1800" dirty="0"/>
                  <a:t> 10.2 (1952): 157-165</a:t>
                </a:r>
                <a:r>
                  <a:rPr lang="en-US" sz="1800" dirty="0" smtClean="0"/>
                  <a:t>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1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b="1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𝝉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𝐹</m:t>
                        </m:r>
                      </m:sub>
                    </m:sSub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≤</m:t>
                    </m:r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𝜇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𝑝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+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𝑐</m:t>
                    </m:r>
                  </m:oMath>
                </a14:m>
                <a:endParaRPr lang="en-US" dirty="0" smtClean="0"/>
              </a:p>
              <a:p>
                <a14:m>
                  <m:oMath xmlns:m="http://schemas.openxmlformats.org/officeDocument/2006/math">
                    <m:r>
                      <a:rPr lang="en-US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𝝉</m:t>
                    </m:r>
                  </m:oMath>
                </a14:m>
                <a:r>
                  <a:rPr lang="en-US" dirty="0" smtClean="0"/>
                  <a:t>: shear stress,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𝜇</m:t>
                    </m:r>
                  </m:oMath>
                </a14:m>
                <a:r>
                  <a:rPr lang="en-US" dirty="0" smtClean="0"/>
                  <a:t>: friction coefficient,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𝑝</m:t>
                    </m:r>
                  </m:oMath>
                </a14:m>
                <a:r>
                  <a:rPr lang="en-US" dirty="0" smtClean="0"/>
                  <a:t>: pressure,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𝑐</m:t>
                    </m:r>
                  </m:oMath>
                </a14:m>
                <a:r>
                  <a:rPr lang="en-US" dirty="0" smtClean="0"/>
                  <a:t>: cohesion</a:t>
                </a:r>
              </a:p>
              <a:p>
                <a:r>
                  <a:rPr lang="en-US" dirty="0" smtClean="0"/>
                  <a:t>Drucker-Prager yield condition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043" t="-1261" r="-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34771"/>
            <a:ext cx="5080000" cy="3187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78" y="0"/>
            <a:ext cx="3825922" cy="108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2676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trial(2005)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1800" dirty="0"/>
                  <a:t>Zhu, </a:t>
                </a:r>
                <a:r>
                  <a:rPr lang="en-US" sz="1800" dirty="0" err="1"/>
                  <a:t>Yongning</a:t>
                </a:r>
                <a:r>
                  <a:rPr lang="en-US" sz="1800" dirty="0"/>
                  <a:t>, and Robert </a:t>
                </a:r>
                <a:r>
                  <a:rPr lang="en-US" sz="1800" dirty="0" err="1"/>
                  <a:t>Bridson</a:t>
                </a:r>
                <a:r>
                  <a:rPr lang="en-US" sz="1800" dirty="0"/>
                  <a:t>. "Animating sand as a fluid." </a:t>
                </a:r>
                <a:r>
                  <a:rPr lang="en-US" sz="1800" i="1" dirty="0"/>
                  <a:t>ACM Transactions on Graphics (TOG)</a:t>
                </a:r>
                <a:r>
                  <a:rPr lang="en-US" sz="1800" dirty="0"/>
                  <a:t>. Vol. 24. No. 3. ACM, 2005</a:t>
                </a:r>
                <a:r>
                  <a:rPr lang="en-US" sz="1800" dirty="0" smtClean="0"/>
                  <a:t>.</a:t>
                </a:r>
              </a:p>
              <a:p>
                <a:r>
                  <a:rPr lang="en-US" dirty="0" smtClean="0"/>
                  <a:t>Assumptions:</a:t>
                </a:r>
              </a:p>
              <a:p>
                <a:pPr lvl="1"/>
                <a:r>
                  <a:rPr lang="en-US" dirty="0" smtClean="0"/>
                  <a:t>Sand pressure is the same as incompressible fluid.</a:t>
                </a:r>
              </a:p>
              <a:p>
                <a:pPr lvl="1"/>
                <a:r>
                  <a:rPr lang="en-US" dirty="0" smtClean="0"/>
                  <a:t>If flowing, frictional stress is defined as:</a:t>
                </a:r>
              </a:p>
              <a:p>
                <a:pPr lvl="1"/>
                <a:endParaRPr lang="en-US" dirty="0" smtClean="0"/>
              </a:p>
              <a:p>
                <a:pPr lvl="1"/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𝜙</m:t>
                    </m:r>
                  </m:oMath>
                </a14:m>
                <a:r>
                  <a:rPr lang="en-US" dirty="0" smtClean="0"/>
                  <a:t>: Repost (rest) angle, D: strain rate, u: velocity</a:t>
                </a:r>
                <a:endParaRPr lang="en-US" dirty="0"/>
              </a:p>
              <a:p>
                <a:r>
                  <a:rPr lang="en-US" dirty="0" smtClean="0"/>
                  <a:t>Using </a:t>
                </a:r>
                <a:r>
                  <a:rPr lang="en-US" dirty="0"/>
                  <a:t>Drucker-Prager yield </a:t>
                </a:r>
                <a:r>
                  <a:rPr lang="en-US" dirty="0" smtClean="0"/>
                  <a:t>condition to determine whether it is flowing or not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043" t="-1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779" y="3679213"/>
            <a:ext cx="3006743" cy="8746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721" y="3842181"/>
            <a:ext cx="2457602" cy="4274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78" y="0"/>
            <a:ext cx="3825922" cy="10812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553" y="3241605"/>
            <a:ext cx="3593910" cy="1519377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78" y="5233918"/>
            <a:ext cx="2754627" cy="162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025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445" y="2620720"/>
            <a:ext cx="2483705" cy="875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trial(2005)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Grid length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∆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𝑥</m:t>
                    </m:r>
                  </m:oMath>
                </a14:m>
                <a:r>
                  <a:rPr lang="en-US" dirty="0" smtClean="0"/>
                  <a:t>, shear velocity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𝑟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∆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𝑥𝐷</m:t>
                    </m:r>
                  </m:oMath>
                </a14:m>
                <a:r>
                  <a:rPr lang="en-US" dirty="0" smtClean="0"/>
                  <a:t>, grid mass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𝑀</m:t>
                    </m:r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𝜌</m:t>
                    </m:r>
                    <m:sSup>
                      <m:sSupPr>
                        <m:ctrlP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∆</m:t>
                        </m:r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3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r>
                  <a:rPr lang="en-US" dirty="0" smtClean="0"/>
                  <a:t>Force to stop shearing in one time step: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𝐹</m:t>
                    </m:r>
                    <m:r>
                      <a:rPr lang="en-US" b="0" i="1" smtClean="0">
                        <a:latin typeface="Cambria Math" charset="0"/>
                      </a:rPr>
                      <m:t>=−(∆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𝑥𝐷</m:t>
                    </m:r>
                    <m:r>
                      <a:rPr lang="en-US" b="0" i="1" smtClean="0">
                        <a:latin typeface="Cambria Math" charset="0"/>
                      </a:rPr>
                      <m:t>)(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𝜌</m:t>
                    </m:r>
                    <m:sSup>
                      <m:sSupPr>
                        <m:ctrlP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∆</m:t>
                        </m:r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3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)/∆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𝑡</m:t>
                    </m:r>
                  </m:oMath>
                </a14:m>
                <a:endParaRPr lang="en-US" dirty="0"/>
              </a:p>
              <a:p>
                <a:r>
                  <a:rPr lang="en-US" dirty="0" smtClean="0"/>
                  <a:t>Shear stress: </a:t>
                </a:r>
              </a:p>
              <a:p>
                <a:r>
                  <a:rPr lang="en-US" dirty="0" smtClean="0"/>
                  <a:t>Classify grids with rigid and deforming ones.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4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001294"/>
            <a:ext cx="9613900" cy="2806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78" y="0"/>
            <a:ext cx="3825922" cy="108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3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trial(2005)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4351338"/>
              </a:xfrm>
            </p:spPr>
            <p:txBody>
              <a:bodyPr/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Do advection on particles and transfer to grid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Add gravity and solve pressure to make it incompressible.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Calculate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𝑟𝑖𝑔𝑖𝑑</m:t>
                        </m:r>
                      </m:sub>
                    </m:sSub>
                  </m:oMath>
                </a14:m>
                <a:r>
                  <a:rPr lang="en-US" dirty="0" smtClean="0"/>
                  <a:t> using current velocity field.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Check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𝑟𝑖𝑔𝑖𝑑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 smtClean="0"/>
                  <a:t>satisfies the yield condition,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𝑚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𝑝</m:t>
                    </m:r>
                  </m:oMath>
                </a14:m>
                <a:r>
                  <a:rPr lang="en-US" dirty="0" smtClean="0"/>
                  <a:t>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If not, the grid is rigid; otherwise using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dirty="0" smtClean="0"/>
                  <a:t> to update velocity.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Find all connected rigid grids and solve it as a rigid body.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Transfer to particles.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4351338"/>
              </a:xfrm>
              <a:blipFill rotWithShape="0">
                <a:blip r:embed="rId3"/>
                <a:stretch>
                  <a:fillRect l="-1217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78" y="0"/>
            <a:ext cx="3825922" cy="108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3414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Improvements(2010)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1800" dirty="0" smtClean="0"/>
                  <a:t>Narain</a:t>
                </a:r>
                <a:r>
                  <a:rPr lang="en-US" sz="1800" dirty="0"/>
                  <a:t>, Rahul, </a:t>
                </a:r>
                <a:r>
                  <a:rPr lang="en-US" sz="1800" dirty="0" err="1"/>
                  <a:t>Abhinav</a:t>
                </a:r>
                <a:r>
                  <a:rPr lang="en-US" sz="1800" dirty="0"/>
                  <a:t> </a:t>
                </a:r>
                <a:r>
                  <a:rPr lang="en-US" sz="1800" dirty="0" err="1"/>
                  <a:t>Golas</a:t>
                </a:r>
                <a:r>
                  <a:rPr lang="en-US" sz="1800" dirty="0"/>
                  <a:t>, and Ming C. Lin. "Free-flowing granular materials with two-way solid coupling." </a:t>
                </a:r>
                <a:r>
                  <a:rPr lang="en-US" sz="1800" i="1" dirty="0"/>
                  <a:t>ACM Transactions on Graphics (TOG)</a:t>
                </a:r>
                <a:r>
                  <a:rPr lang="en-US" sz="1800" dirty="0"/>
                  <a:t>29.6 (2010): 173</a:t>
                </a:r>
                <a:r>
                  <a:rPr lang="en-US" sz="1800" dirty="0" smtClean="0"/>
                  <a:t>.</a:t>
                </a:r>
              </a:p>
              <a:p>
                <a:r>
                  <a:rPr lang="en-US" dirty="0" smtClean="0"/>
                  <a:t>Main observation: Sand cannot be compressed, but can be splashed out.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𝜌</m:t>
                    </m:r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≤</m:t>
                    </m:r>
                    <m:sSub>
                      <m:sSubPr>
                        <m:ctrlP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𝜌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dirty="0" smtClean="0"/>
                  <a:t>. Internal pressure will be 0 if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𝜌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&lt;</m:t>
                    </m:r>
                    <m:sSub>
                      <m:sSubPr>
                        <m:ctrlP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𝜌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dirty="0" smtClean="0"/>
                  <a:t>.</a:t>
                </a:r>
                <a:endParaRPr lang="en-US" dirty="0"/>
              </a:p>
              <a:p>
                <a:r>
                  <a:rPr lang="en-US" dirty="0" smtClean="0"/>
                  <a:t>Define density fraction:</a:t>
                </a:r>
              </a:p>
              <a:p>
                <a:r>
                  <a:rPr lang="en-US" dirty="0" smtClean="0"/>
                  <a:t>Conservation of mass and momentum:</a:t>
                </a:r>
                <a:endParaRPr lang="en-US" dirty="0"/>
              </a:p>
              <a:p>
                <a:r>
                  <a:rPr lang="en-US" dirty="0" smtClean="0"/>
                  <a:t>                                   =&gt;</a:t>
                </a:r>
              </a:p>
              <a:p>
                <a:r>
                  <a:rPr lang="en-US" dirty="0" smtClean="0"/>
                  <a:t>Density fraction at time n+1: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043" t="-1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78" y="0"/>
            <a:ext cx="3825922" cy="10812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294" y="3652044"/>
            <a:ext cx="2082800" cy="698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267153"/>
            <a:ext cx="2895600" cy="6223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796" y="4267153"/>
            <a:ext cx="3670300" cy="635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388" y="3240835"/>
            <a:ext cx="1651000" cy="6477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624" y="4889453"/>
            <a:ext cx="33020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525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4192585" cy="247187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775" y="4140412"/>
            <a:ext cx="2695433" cy="26954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744" y="365125"/>
            <a:ext cx="3086022" cy="36748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013" y="4105675"/>
            <a:ext cx="3640227" cy="27301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78" y="0"/>
            <a:ext cx="3825922" cy="108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8741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pressure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Goal: calculate p, so that:</a:t>
                </a:r>
              </a:p>
              <a:p>
                <a:endParaRPr lang="en-US" dirty="0"/>
              </a:p>
              <a:p>
                <a:r>
                  <a:rPr lang="en-US" dirty="0" smtClean="0"/>
                  <a:t>Extra conditions: </a:t>
                </a:r>
                <a:r>
                  <a:rPr lang="en-US" dirty="0"/>
                  <a:t>Internal pressure will be 0 if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𝜌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&lt;</m:t>
                    </m:r>
                    <m:sSub>
                      <m:sSubPr>
                        <m:ctrlP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𝜌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  <a:r>
                  <a:rPr lang="en-US" dirty="0" smtClean="0"/>
                  <a:t>  </a:t>
                </a:r>
              </a:p>
              <a:p>
                <a:endParaRPr lang="en-US" dirty="0"/>
              </a:p>
              <a:p>
                <a:r>
                  <a:rPr lang="en-US" dirty="0" smtClean="0"/>
                  <a:t>Linear complementary problem: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1−</m:t>
                    </m:r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𝜙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+1</m:t>
                        </m:r>
                      </m:sup>
                    </m:sSup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≥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0 </m:t>
                    </m:r>
                  </m:oMath>
                </a14:m>
                <a:r>
                  <a:rPr lang="en-US" dirty="0" smtClean="0"/>
                  <a:t>: Density must not exceed maximum value</a:t>
                </a:r>
              </a:p>
              <a:p>
                <a:r>
                  <a:rPr lang="en-US" dirty="0"/>
                  <a:t> </a:t>
                </a:r>
                <a:r>
                  <a:rPr lang="en-US" dirty="0" smtClean="0"/>
                  <a:t>                            : Pressure works when flow is no more compressible</a:t>
                </a:r>
              </a:p>
              <a:p>
                <a:r>
                  <a:rPr lang="en-US" dirty="0"/>
                  <a:t> </a:t>
                </a:r>
                <a:r>
                  <a:rPr lang="en-US" dirty="0" smtClean="0"/>
                  <a:t>           : Pressure should be non-negative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64" y="4843259"/>
            <a:ext cx="2476500" cy="5543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64" y="5370270"/>
            <a:ext cx="1005965" cy="5543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78" y="0"/>
            <a:ext cx="3825922" cy="10812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117" y="1825625"/>
            <a:ext cx="33020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5544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pressure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Gradient matrix: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mr-IN" b="0" i="1" smtClean="0">
                            <a:latin typeface="Cambria Math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𝑗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%3</m:t>
                            </m:r>
                          </m:e>
                        </m:d>
                        <m:r>
                          <a:rPr lang="en-US" b="0" i="1" smtClean="0">
                            <a:latin typeface="Cambria Math" charset="0"/>
                          </a:rPr>
                          <m:t>𝑡h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𝑑𝑖𝑚𝑒𝑛𝑠𝑖𝑜𝑛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𝑜𝑓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 </m:t>
                        </m:r>
                        <m:r>
                          <a:rPr lang="mr-IN" b="0" i="1" smtClean="0">
                            <a:latin typeface="Cambria Math" charset="0"/>
                          </a:rPr>
                          <m:t>𝜕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b="0" i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𝛻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𝑗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/3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mr-IN" b="0" i="1" smtClean="0">
                            <a:latin typeface="Cambria Math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  <m:r>
                      <a:rPr lang="en-US" b="0" i="0" smtClean="0">
                        <a:latin typeface="Cambria Math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</a:rPr>
                      <m:t>p</m:t>
                    </m:r>
                    <m:r>
                      <a:rPr lang="en-US" b="0" i="0" smtClean="0">
                        <a:latin typeface="Cambria Math" charset="0"/>
                      </a:rPr>
                      <m:t>=0)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D is the matrix that maps the field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𝑝</m:t>
                    </m:r>
                  </m:oMath>
                </a14:m>
                <a:r>
                  <a:rPr lang="en-US" dirty="0" smtClean="0"/>
                  <a:t> to the field of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𝛻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𝑝</m:t>
                    </m:r>
                  </m:oMath>
                </a14:m>
                <a:endParaRPr lang="en-US" dirty="0" smtClean="0"/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𝛻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𝑝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𝐷𝑝</m:t>
                    </m:r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𝛻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𝑝</m:t>
                    </m:r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𝐷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𝑇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𝐷𝑝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From definition to matrix formulation:</a:t>
                </a:r>
              </a:p>
              <a:p>
                <a:endParaRPr lang="en-US" dirty="0"/>
              </a:p>
              <a:p>
                <a:r>
                  <a:rPr lang="en-US" dirty="0" smtClean="0"/>
                  <a:t>                           =&gt;                                      where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  <a:blipFill rotWithShape="0">
                <a:blip r:embed="rId3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78" y="0"/>
            <a:ext cx="3825922" cy="10812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950" y="4093916"/>
            <a:ext cx="2778457" cy="16232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841" y="4232444"/>
            <a:ext cx="2755900" cy="1346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91" y="4238442"/>
            <a:ext cx="22352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0347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pressure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4384107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Asdf</a:t>
                </a:r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r>
                  <a:rPr lang="en-US" dirty="0" err="1" smtClean="0"/>
                  <a:t>Karush</a:t>
                </a:r>
                <a:r>
                  <a:rPr lang="en-US" dirty="0" smtClean="0"/>
                  <a:t>–Kuhn–Tucker conditions: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𝛻</m:t>
                    </m:r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r>
                      <a:rPr lang="en-US" altLang="zh-CN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𝐹</m:t>
                    </m:r>
                    <m:r>
                      <a:rPr lang="en-US" altLang="zh-CN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altLang="zh-CN" i="1">
                        <a:latin typeface="Cambria Math" charset="0"/>
                        <a:ea typeface="Cambria Math" charset="0"/>
                        <a:cs typeface="Cambria Math" charset="0"/>
                      </a:rPr>
                      <m:t>𝜇𝛻</m:t>
                    </m:r>
                    <m:r>
                      <a:rPr lang="en-US" altLang="zh-CN" i="1"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r>
                      <a:rPr lang="en-US" altLang="zh-CN" i="1">
                        <a:latin typeface="Cambria Math" charset="0"/>
                        <a:ea typeface="Cambria Math" charset="0"/>
                        <a:cs typeface="Cambria Math" charset="0"/>
                      </a:rPr>
                      <m:t>𝑔</m:t>
                    </m:r>
                    <m:r>
                      <a:rPr lang="en-US" altLang="zh-CN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altLang="zh-CN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sub>
                    </m:sSub>
                    <m:r>
                      <a:rPr lang="en-US" altLang="zh-CN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𝑝</m:t>
                    </m:r>
                    <m:r>
                      <a:rPr lang="en-US" altLang="zh-CN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+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𝑏</m:t>
                        </m:r>
                      </m:e>
                      <m:sub>
                        <m:r>
                          <a:rPr lang="en-US" altLang="zh-CN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sub>
                    </m:sSub>
                    <m:r>
                      <a:rPr lang="en-US" altLang="zh-CN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altLang="zh-CN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𝜇</m:t>
                    </m:r>
                    <m:r>
                      <a:rPr lang="en-US" altLang="zh-CN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𝐼</m:t>
                    </m:r>
                    <m:r>
                      <a:rPr lang="en-US" altLang="zh-CN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r>
                  <a:rPr lang="en-US" altLang="zh-CN" b="0" dirty="0" smtClean="0">
                    <a:ea typeface="Cambria Math" charset="0"/>
                    <a:cs typeface="Cambria Math" charset="0"/>
                  </a:rPr>
                  <a:t>, where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𝑔</m:t>
                    </m:r>
                    <m:d>
                      <m:dPr>
                        <m:ctrlPr>
                          <a:rPr lang="en-US" altLang="zh-CN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</m:t>
                        </m:r>
                      </m:e>
                    </m:d>
                    <m:r>
                      <a:rPr lang="en-US" altLang="zh-CN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=−</m:t>
                    </m:r>
                    <m:r>
                      <a:rPr lang="en-US" altLang="zh-CN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𝑝</m:t>
                    </m:r>
                    <m:r>
                      <a:rPr lang="en-US" altLang="zh-CN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≤0</m:t>
                    </m:r>
                  </m:oMath>
                </a14:m>
                <a:endParaRPr lang="en-US" altLang="zh-CN" b="0" dirty="0" smtClean="0">
                  <a:ea typeface="Cambria Math" charset="0"/>
                  <a:cs typeface="Cambria Math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𝜇</m:t>
                    </m:r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≥0</m:t>
                    </m:r>
                  </m:oMath>
                </a14:m>
                <a:r>
                  <a:rPr lang="en-US" dirty="0" smtClean="0"/>
                  <a:t>, which means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altLang="zh-CN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sub>
                    </m:sSub>
                    <m:r>
                      <a:rPr lang="en-US" altLang="zh-CN" i="1">
                        <a:latin typeface="Cambria Math" charset="0"/>
                        <a:ea typeface="Cambria Math" charset="0"/>
                        <a:cs typeface="Cambria Math" charset="0"/>
                      </a:rPr>
                      <m:t>𝑝</m:t>
                    </m:r>
                    <m:r>
                      <a:rPr lang="en-US" altLang="zh-CN" i="1">
                        <a:latin typeface="Cambria Math" charset="0"/>
                        <a:ea typeface="Cambria Math" charset="0"/>
                        <a:cs typeface="Cambria Math" charset="0"/>
                      </a:rPr>
                      <m:t>+</m:t>
                    </m:r>
                    <m:sSub>
                      <m:sSubPr>
                        <m:ctrlPr>
                          <a:rPr lang="en-US" altLang="zh-CN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𝑏</m:t>
                        </m:r>
                      </m:e>
                      <m:sub>
                        <m:r>
                          <a:rPr lang="en-US" altLang="zh-CN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sub>
                    </m:sSub>
                    <m:r>
                      <a:rPr lang="en-US" altLang="zh-CN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≥</m:t>
                    </m:r>
                    <m:r>
                      <a:rPr lang="en-US" altLang="zh-CN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0</m:t>
                    </m:r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𝜇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𝑔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=0</m:t>
                    </m:r>
                  </m:oMath>
                </a14:m>
                <a:r>
                  <a:rPr lang="en-US" dirty="0" smtClean="0"/>
                  <a:t>, which means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𝑝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=0</m:t>
                    </m:r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4384107"/>
              </a:xfrm>
              <a:blipFill rotWithShape="0">
                <a:blip r:embed="rId2"/>
                <a:stretch>
                  <a:fillRect l="-1043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78" y="0"/>
            <a:ext cx="3825922" cy="10812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4"/>
            <a:ext cx="2778457" cy="16232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680" y="1690688"/>
            <a:ext cx="2510863" cy="6863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680" y="2377049"/>
            <a:ext cx="2177955" cy="43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212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friction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889074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Drucker-Prager yield condition: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𝑠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𝐹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radPr>
                      <m:deg/>
                      <m:e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naryPr>
                          <m:sub/>
                          <m:sup/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𝑖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𝑗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nary>
                      </m:e>
                    </m:rad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≤</m:t>
                    </m:r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𝜇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𝑝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Linearization: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−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𝜇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𝑝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/3</m:t>
                    </m:r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≤</m:t>
                    </m:r>
                    <m:sSub>
                      <m:sSubPr>
                        <m:ctrlP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𝑗</m:t>
                        </m:r>
                      </m:sub>
                    </m:sSub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≤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𝜇</m:t>
                    </m:r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𝑝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/3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</a:t>
                </a:r>
                <a:r>
                  <a:rPr lang="en-US" dirty="0" smtClean="0"/>
                  <a:t>he </a:t>
                </a:r>
                <a:r>
                  <a:rPr lang="en-US" dirty="0"/>
                  <a:t>principle of maximum plastic dissipation [Simo and Hughes 1998</a:t>
                </a:r>
                <a:r>
                  <a:rPr lang="en-US" dirty="0" smtClean="0"/>
                  <a:t>]</a:t>
                </a:r>
              </a:p>
              <a:p>
                <a:r>
                  <a:rPr lang="en-US" dirty="0" smtClean="0"/>
                  <a:t>Maximize the dissipation of kinetic energy =&gt; minimize kinetic energy</a:t>
                </a:r>
                <a:endParaRPr lang="en-US" dirty="0"/>
              </a:p>
              <a:p>
                <a:r>
                  <a:rPr lang="en-US" dirty="0" smtClean="0"/>
                  <a:t>                           where                          with         </a:t>
                </a:r>
              </a:p>
              <a:p>
                <a:r>
                  <a:rPr lang="en-US" dirty="0" smtClean="0"/>
                  <a:t>                                          </a:t>
                </a:r>
                <a:endParaRPr lang="en-US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𝜌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 smtClean="0"/>
                  <a:t>: density,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1" i="1" smtClean="0">
                            <a:latin typeface="Cambria Math" charset="0"/>
                          </a:rPr>
                        </m:ctrlPr>
                      </m:accPr>
                      <m:e>
                        <m:r>
                          <a:rPr lang="en-US" b="1" i="0" smtClean="0">
                            <a:latin typeface="Cambria Math" charset="0"/>
                          </a:rPr>
                          <m:t>𝐯</m:t>
                        </m:r>
                      </m:e>
                    </m:acc>
                  </m:oMath>
                </a14:m>
                <a:r>
                  <a:rPr lang="en-US" dirty="0" smtClean="0"/>
                  <a:t>: intermediate velocity,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𝑚𝑎𝑥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𝜇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𝑝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/3</m:t>
                    </m:r>
                  </m:oMath>
                </a14:m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889074"/>
              </a:xfrm>
              <a:blipFill rotWithShape="0">
                <a:blip r:embed="rId3"/>
                <a:stretch>
                  <a:fillRect l="-1043" r="-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49" y="4207058"/>
            <a:ext cx="2532797" cy="6893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775498"/>
            <a:ext cx="3722350" cy="5116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78" y="0"/>
            <a:ext cx="3825922" cy="10812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269" y="4384680"/>
            <a:ext cx="1760561" cy="3576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296" y="4245987"/>
            <a:ext cx="36703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712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friction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Linearization:</a:t>
                </a:r>
              </a:p>
              <a:p>
                <a:endParaRPr lang="en-US" dirty="0"/>
              </a:p>
              <a:p>
                <a:endParaRPr lang="en-US" dirty="0" smtClean="0"/>
              </a:p>
              <a:p>
                <a:r>
                  <a:rPr lang="en-US" dirty="0" smtClean="0"/>
                  <a:t>Gradient matrix: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𝛻</m:t>
                    </m:r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𝑠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𝑠</m:t>
                    </m:r>
                  </m:oMath>
                </a14:m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78" y="0"/>
            <a:ext cx="3825922" cy="10812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818" y="1745660"/>
            <a:ext cx="4569236" cy="12845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318" y="4144963"/>
            <a:ext cx="36830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744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process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42415" y="1828951"/>
                <a:ext cx="10515600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For each time step: </a:t>
                </a: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Accumulate density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𝜌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and velocity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𝑣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onto grid. 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Repeat until convergence or maximum iterations</a:t>
                </a:r>
                <a:r>
                  <a:rPr lang="en-US" dirty="0"/>
                  <a:t>: </a:t>
                </a:r>
              </a:p>
              <a:p>
                <a:pPr lvl="1"/>
                <a:r>
                  <a:rPr lang="en-US" dirty="0" smtClean="0"/>
                  <a:t>Compute frictions by minimizing E(s) for fixed p</a:t>
                </a:r>
                <a:r>
                  <a:rPr lang="en-US" dirty="0"/>
                  <a:t>. </a:t>
                </a:r>
              </a:p>
              <a:p>
                <a:pPr lvl="1"/>
                <a:r>
                  <a:rPr lang="en-US" dirty="0" smtClean="0"/>
                  <a:t>Compute pressure by minimizing f(p) for fixed s</a:t>
                </a:r>
                <a:r>
                  <a:rPr lang="en-US" dirty="0"/>
                  <a:t>. 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Find intermediate velocity </a:t>
                </a:r>
                <a:r>
                  <a:rPr lang="en-US" dirty="0" smtClean="0"/>
                  <a:t>v ̃. </a:t>
                </a: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Update particles</a:t>
                </a:r>
                <a:r>
                  <a:rPr lang="en-US" dirty="0"/>
                  <a:t>: </a:t>
                </a:r>
              </a:p>
              <a:p>
                <a:pPr lvl="1"/>
                <a:r>
                  <a:rPr lang="en-US" dirty="0"/>
                  <a:t>(a) </a:t>
                </a:r>
                <a:r>
                  <a:rPr lang="en-US" dirty="0" smtClean="0"/>
                  <a:t>Update velocities using FLIP.</a:t>
                </a:r>
              </a:p>
              <a:p>
                <a:pPr lvl="1"/>
                <a:r>
                  <a:rPr lang="en-US" dirty="0" smtClean="0"/>
                  <a:t>(</a:t>
                </a:r>
                <a:r>
                  <a:rPr lang="en-US" dirty="0"/>
                  <a:t>b) </a:t>
                </a:r>
                <a:r>
                  <a:rPr lang="en-US" dirty="0" smtClean="0"/>
                  <a:t>Move particles through the velocity field v </a:t>
                </a:r>
                <a:r>
                  <a:rPr lang="en-US" dirty="0"/>
                  <a:t>̃</a:t>
                </a:r>
                <a:r>
                  <a:rPr lang="en-US" dirty="0" smtClean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2415" y="1828951"/>
                <a:ext cx="10515600" cy="4351338"/>
              </a:xfrm>
              <a:blipFill rotWithShape="0">
                <a:blip r:embed="rId2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78" y="0"/>
            <a:ext cx="3825922" cy="10812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318" y="1690688"/>
            <a:ext cx="3884681" cy="412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5195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Details and Extensions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Boundary conditions</a:t>
                </a:r>
              </a:p>
              <a:p>
                <a:pPr lvl="1"/>
                <a:r>
                  <a:rPr lang="en-US" dirty="0"/>
                  <a:t>N</a:t>
                </a:r>
                <a:r>
                  <a:rPr lang="en-US" dirty="0" smtClean="0"/>
                  <a:t>ot penetrating the wall</a:t>
                </a:r>
              </a:p>
              <a:p>
                <a:r>
                  <a:rPr lang="en-US" dirty="0" smtClean="0"/>
                  <a:t>Interaction with solid bodies</a:t>
                </a:r>
              </a:p>
              <a:p>
                <a:pPr lvl="1"/>
                <a:r>
                  <a:rPr lang="en-US" dirty="0" smtClean="0"/>
                  <a:t>Define the volume fraction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Add the affect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𝑒𝑥𝑡</m:t>
                        </m:r>
                      </m:sub>
                    </m:sSub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charset="0"/>
                      </a:rPr>
                      <m:t>𝑝</m:t>
                    </m:r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𝑠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Multiple Material with different density</a:t>
                </a:r>
              </a:p>
              <a:p>
                <a:pPr lvl="1"/>
                <a:r>
                  <a:rPr lang="en-US" dirty="0" smtClean="0"/>
                  <a:t>Modify the calculation of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𝜙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Rendering</a:t>
                </a:r>
              </a:p>
              <a:p>
                <a:pPr lvl="1"/>
                <a:r>
                  <a:rPr lang="en-US" dirty="0"/>
                  <a:t>[</a:t>
                </a:r>
                <a:r>
                  <a:rPr lang="en-US" dirty="0" err="1"/>
                  <a:t>Brackbill</a:t>
                </a:r>
                <a:r>
                  <a:rPr lang="en-US" dirty="0"/>
                  <a:t> and </a:t>
                </a:r>
                <a:r>
                  <a:rPr lang="en-US" dirty="0" err="1"/>
                  <a:t>Ruppel</a:t>
                </a:r>
                <a:r>
                  <a:rPr lang="en-US" dirty="0"/>
                  <a:t> 1986; Zhu and </a:t>
                </a:r>
                <a:r>
                  <a:rPr lang="en-US" dirty="0" err="1"/>
                  <a:t>Bridson</a:t>
                </a:r>
                <a:r>
                  <a:rPr lang="en-US" dirty="0"/>
                  <a:t> 2005] 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269" y="4267252"/>
            <a:ext cx="3995731" cy="25907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800" y="1696439"/>
            <a:ext cx="4902200" cy="208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78" y="0"/>
            <a:ext cx="3825922" cy="108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4905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refinement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Extends Zhu’s work to SPH and adds interactions with fluids(2009)</a:t>
            </a:r>
          </a:p>
          <a:p>
            <a:r>
              <a:rPr lang="en-US" sz="1800" dirty="0" err="1"/>
              <a:t>Lenaerts</a:t>
            </a:r>
            <a:r>
              <a:rPr lang="en-US" sz="1800" dirty="0"/>
              <a:t>, Toon, and Philip </a:t>
            </a:r>
            <a:r>
              <a:rPr lang="en-US" sz="1800" dirty="0" err="1"/>
              <a:t>Dutré</a:t>
            </a:r>
            <a:r>
              <a:rPr lang="en-US" sz="1800" dirty="0"/>
              <a:t>. "Mixing fluids and granular materials." </a:t>
            </a:r>
            <a:r>
              <a:rPr lang="en-US" sz="1800" i="1" dirty="0"/>
              <a:t>Computer Graphics Forum</a:t>
            </a:r>
            <a:r>
              <a:rPr lang="en-US" sz="1800" dirty="0"/>
              <a:t>. Vol. 28. No. 2. Blackwell Publishing Ltd, 2009.</a:t>
            </a:r>
            <a:endParaRPr lang="en-US" sz="1800" dirty="0" smtClean="0"/>
          </a:p>
          <a:p>
            <a:r>
              <a:rPr lang="en-US" dirty="0" smtClean="0"/>
              <a:t>Extends </a:t>
            </a:r>
            <a:r>
              <a:rPr lang="en-US" dirty="0" err="1" smtClean="0"/>
              <a:t>Narain’s</a:t>
            </a:r>
            <a:r>
              <a:rPr lang="en-US" dirty="0" smtClean="0"/>
              <a:t> approach to SPH and add cohesion(2011)</a:t>
            </a:r>
          </a:p>
          <a:p>
            <a:r>
              <a:rPr lang="en-US" sz="1800" dirty="0" err="1" smtClean="0"/>
              <a:t>Alduán</a:t>
            </a:r>
            <a:r>
              <a:rPr lang="en-US" sz="1800" dirty="0"/>
              <a:t>, </a:t>
            </a:r>
            <a:r>
              <a:rPr lang="en-US" sz="1800" dirty="0" err="1"/>
              <a:t>Iván</a:t>
            </a:r>
            <a:r>
              <a:rPr lang="en-US" sz="1800" dirty="0"/>
              <a:t>, and Miguel A. </a:t>
            </a:r>
            <a:r>
              <a:rPr lang="en-US" sz="1800" dirty="0" err="1"/>
              <a:t>Otaduy</a:t>
            </a:r>
            <a:r>
              <a:rPr lang="en-US" sz="1800" dirty="0"/>
              <a:t>. "SPH granular flow with friction and cohesion." </a:t>
            </a:r>
            <a:r>
              <a:rPr lang="en-US" sz="1800" i="1" dirty="0"/>
              <a:t>Proceedings of the 2011 ACM SIGGRAPH/</a:t>
            </a:r>
            <a:r>
              <a:rPr lang="en-US" sz="1800" i="1" dirty="0" err="1"/>
              <a:t>Eurographics</a:t>
            </a:r>
            <a:r>
              <a:rPr lang="en-US" sz="1800" i="1" dirty="0"/>
              <a:t> Symposium on Computer Animation</a:t>
            </a:r>
            <a:r>
              <a:rPr lang="en-US" sz="1800" dirty="0"/>
              <a:t>. ACM, 2011.</a:t>
            </a:r>
            <a:r>
              <a:rPr lang="en-US" sz="1800" dirty="0" smtClean="0"/>
              <a:t> </a:t>
            </a:r>
          </a:p>
          <a:p>
            <a:r>
              <a:rPr lang="en-US" dirty="0" smtClean="0"/>
              <a:t>Uses semi-implicit integration on MPM without linearization(2016)</a:t>
            </a:r>
          </a:p>
          <a:p>
            <a:r>
              <a:rPr lang="en-US" sz="1800" dirty="0" err="1"/>
              <a:t>Daviet</a:t>
            </a:r>
            <a:r>
              <a:rPr lang="en-US" sz="1800" dirty="0"/>
              <a:t>, Gilles, and Florence </a:t>
            </a:r>
            <a:r>
              <a:rPr lang="en-US" sz="1800" dirty="0" err="1"/>
              <a:t>Bertails-Descoubes</a:t>
            </a:r>
            <a:r>
              <a:rPr lang="en-US" sz="1800" dirty="0"/>
              <a:t>. "A Semi-Implicit Material Point Method for the Continuum Simulation of Granular Materials." </a:t>
            </a:r>
            <a:r>
              <a:rPr lang="en-US" sz="1800" i="1" dirty="0"/>
              <a:t>ACM Transactions on Graphics</a:t>
            </a:r>
            <a:r>
              <a:rPr lang="en-US" sz="1800" dirty="0"/>
              <a:t> 35.4 (2016): 13</a:t>
            </a:r>
            <a:r>
              <a:rPr lang="en-US" sz="1800" dirty="0" smtClean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78" y="0"/>
            <a:ext cx="3825922" cy="108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8352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approaches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Uses height field to simulate tracks and footprints on sand(1999)</a:t>
            </a:r>
          </a:p>
          <a:p>
            <a:r>
              <a:rPr lang="en-US" sz="1800" dirty="0"/>
              <a:t>Sumner, Robert W., James F. O'Brien, and Jessica K. Hodgins. "Animating sand, mud, and snow." </a:t>
            </a:r>
            <a:r>
              <a:rPr lang="en-US" sz="1800" i="1" dirty="0"/>
              <a:t>Computer Graphics Forum</a:t>
            </a:r>
            <a:r>
              <a:rPr lang="en-US" sz="1800" dirty="0"/>
              <a:t>. Vol. 18. No. 1. Blackwell Publishers Ltd, 1999.</a:t>
            </a:r>
            <a:endParaRPr lang="en-US" sz="1800" dirty="0" smtClean="0"/>
          </a:p>
          <a:p>
            <a:r>
              <a:rPr lang="en-US" dirty="0" smtClean="0"/>
              <a:t>Uses deformable body rather than rigid particles on </a:t>
            </a:r>
            <a:r>
              <a:rPr lang="en-US" dirty="0"/>
              <a:t>MPM to simulate snow(2013)(Frozen)</a:t>
            </a:r>
          </a:p>
          <a:p>
            <a:r>
              <a:rPr lang="en-US" sz="1800" dirty="0" err="1"/>
              <a:t>Stomakhin</a:t>
            </a:r>
            <a:r>
              <a:rPr lang="en-US" sz="1800" dirty="0"/>
              <a:t>, Alexey, et al. "A material point method for snow simulation." </a:t>
            </a:r>
            <a:r>
              <a:rPr lang="en-US" sz="1800" i="1" dirty="0"/>
              <a:t>ACM Transactions on Graphics (TOG)</a:t>
            </a:r>
            <a:r>
              <a:rPr lang="en-US" sz="1800" dirty="0"/>
              <a:t> 32.4 (2013): 102.</a:t>
            </a:r>
          </a:p>
          <a:p>
            <a:r>
              <a:rPr lang="en-US" dirty="0" smtClean="0"/>
              <a:t>Uses similar method to simulate sand(2016)</a:t>
            </a:r>
          </a:p>
          <a:p>
            <a:r>
              <a:rPr lang="en-US" sz="1800" dirty="0" err="1"/>
              <a:t>Klár</a:t>
            </a:r>
            <a:r>
              <a:rPr lang="en-US" sz="1800" dirty="0"/>
              <a:t>, </a:t>
            </a:r>
            <a:r>
              <a:rPr lang="en-US" sz="1800" dirty="0" err="1"/>
              <a:t>Gergely</a:t>
            </a:r>
            <a:r>
              <a:rPr lang="en-US" sz="1800" dirty="0"/>
              <a:t>, et al. "Drucker-</a:t>
            </a:r>
            <a:r>
              <a:rPr lang="en-US" sz="1800" dirty="0" err="1"/>
              <a:t>prager</a:t>
            </a:r>
            <a:r>
              <a:rPr lang="en-US" sz="1800" dirty="0"/>
              <a:t> </a:t>
            </a:r>
            <a:r>
              <a:rPr lang="en-US" sz="1800" dirty="0" err="1"/>
              <a:t>elastoplasticity</a:t>
            </a:r>
            <a:r>
              <a:rPr lang="en-US" sz="1800" dirty="0"/>
              <a:t> for sand animation." </a:t>
            </a:r>
            <a:r>
              <a:rPr lang="en-US" sz="1800" i="1" dirty="0"/>
              <a:t>ACM Transactions on Graphics (TOG)</a:t>
            </a:r>
            <a:r>
              <a:rPr lang="en-US" sz="1800" dirty="0"/>
              <a:t> 35.4 (2016): 103.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78" y="0"/>
            <a:ext cx="3825922" cy="108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532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81239"/>
            <a:ext cx="11226421" cy="5735235"/>
          </a:xfrm>
        </p:spPr>
        <p:txBody>
          <a:bodyPr>
            <a:normAutofit fontScale="62500" lnSpcReduction="20000"/>
          </a:bodyPr>
          <a:lstStyle/>
          <a:p>
            <a:r>
              <a:rPr lang="en-US" dirty="0" err="1"/>
              <a:t>Luciani</a:t>
            </a:r>
            <a:r>
              <a:rPr lang="en-US" dirty="0"/>
              <a:t>, Annie, </a:t>
            </a:r>
            <a:r>
              <a:rPr lang="en-US" dirty="0" err="1"/>
              <a:t>Arash</a:t>
            </a:r>
            <a:r>
              <a:rPr lang="en-US" dirty="0"/>
              <a:t> </a:t>
            </a:r>
            <a:r>
              <a:rPr lang="en-US" dirty="0" err="1"/>
              <a:t>Habibi</a:t>
            </a:r>
            <a:r>
              <a:rPr lang="en-US" dirty="0"/>
              <a:t>, and Emmanuel </a:t>
            </a:r>
            <a:r>
              <a:rPr lang="en-US" dirty="0" err="1"/>
              <a:t>Manzotti</a:t>
            </a:r>
            <a:r>
              <a:rPr lang="en-US" dirty="0"/>
              <a:t>. "A multi-scale physical model of granular materials." </a:t>
            </a:r>
            <a:r>
              <a:rPr lang="en-US" i="1" dirty="0"/>
              <a:t>Graphics interface'95</a:t>
            </a:r>
            <a:r>
              <a:rPr lang="en-US" dirty="0"/>
              <a:t>. 1995</a:t>
            </a:r>
            <a:r>
              <a:rPr lang="en-US" dirty="0" smtClean="0"/>
              <a:t>.</a:t>
            </a:r>
          </a:p>
          <a:p>
            <a:r>
              <a:rPr lang="en-US" dirty="0"/>
              <a:t>Bell, Nathan, </a:t>
            </a:r>
            <a:r>
              <a:rPr lang="en-US" dirty="0" err="1"/>
              <a:t>Yizhou</a:t>
            </a:r>
            <a:r>
              <a:rPr lang="en-US" dirty="0"/>
              <a:t> Yu, and Peter J. </a:t>
            </a:r>
            <a:r>
              <a:rPr lang="en-US" dirty="0" err="1"/>
              <a:t>Mucha</a:t>
            </a:r>
            <a:r>
              <a:rPr lang="en-US" dirty="0"/>
              <a:t>. "Particle-based simulation of granular materials." </a:t>
            </a:r>
            <a:r>
              <a:rPr lang="en-US" i="1" dirty="0"/>
              <a:t>Proceedings of the 2005 ACM SIGGRAPH/</a:t>
            </a:r>
            <a:r>
              <a:rPr lang="en-US" i="1" dirty="0" err="1"/>
              <a:t>Eurographics</a:t>
            </a:r>
            <a:r>
              <a:rPr lang="en-US" i="1" dirty="0"/>
              <a:t> symposium on Computer animation</a:t>
            </a:r>
            <a:r>
              <a:rPr lang="en-US" dirty="0"/>
              <a:t>. ACM, 2005.</a:t>
            </a:r>
          </a:p>
          <a:p>
            <a:r>
              <a:rPr lang="en-US" dirty="0"/>
              <a:t>Drucker, Daniel Charles, and William Prager. "Soil mechanics and plastic analysis or limit design." </a:t>
            </a:r>
            <a:r>
              <a:rPr lang="en-US" i="1" dirty="0"/>
              <a:t>Quarterly of applied mathematics</a:t>
            </a:r>
            <a:r>
              <a:rPr lang="en-US" dirty="0"/>
              <a:t> 10.2 (1952): 157-165</a:t>
            </a:r>
            <a:r>
              <a:rPr lang="en-US" dirty="0" smtClean="0"/>
              <a:t>.</a:t>
            </a:r>
          </a:p>
          <a:p>
            <a:r>
              <a:rPr lang="en-US" dirty="0"/>
              <a:t>Zhu, </a:t>
            </a:r>
            <a:r>
              <a:rPr lang="en-US" dirty="0" err="1"/>
              <a:t>Yongning</a:t>
            </a:r>
            <a:r>
              <a:rPr lang="en-US" dirty="0"/>
              <a:t>, and Robert </a:t>
            </a:r>
            <a:r>
              <a:rPr lang="en-US" dirty="0" err="1"/>
              <a:t>Bridson</a:t>
            </a:r>
            <a:r>
              <a:rPr lang="en-US" dirty="0"/>
              <a:t>. "Animating sand as a fluid." </a:t>
            </a:r>
            <a:r>
              <a:rPr lang="en-US" i="1" dirty="0"/>
              <a:t>ACM Transactions on Graphics (TOG)</a:t>
            </a:r>
            <a:r>
              <a:rPr lang="en-US" dirty="0"/>
              <a:t>. Vol. 24. No. 3. ACM, 2005</a:t>
            </a:r>
            <a:r>
              <a:rPr lang="en-US" dirty="0" smtClean="0"/>
              <a:t>.</a:t>
            </a:r>
          </a:p>
          <a:p>
            <a:r>
              <a:rPr lang="en-US" dirty="0" err="1"/>
              <a:t>Narain</a:t>
            </a:r>
            <a:r>
              <a:rPr lang="en-US" dirty="0"/>
              <a:t>, Rahul, </a:t>
            </a:r>
            <a:r>
              <a:rPr lang="en-US" dirty="0" err="1"/>
              <a:t>Abhinav</a:t>
            </a:r>
            <a:r>
              <a:rPr lang="en-US" dirty="0"/>
              <a:t> </a:t>
            </a:r>
            <a:r>
              <a:rPr lang="en-US" dirty="0" err="1"/>
              <a:t>Golas</a:t>
            </a:r>
            <a:r>
              <a:rPr lang="en-US" dirty="0"/>
              <a:t>, and Ming C. Lin. "Free-flowing granular materials with two-way solid coupling." </a:t>
            </a:r>
            <a:r>
              <a:rPr lang="en-US" i="1" dirty="0"/>
              <a:t>ACM Transactions on Graphics (TOG)</a:t>
            </a:r>
            <a:r>
              <a:rPr lang="en-US" dirty="0"/>
              <a:t>29.6 (2010): 173</a:t>
            </a:r>
            <a:r>
              <a:rPr lang="en-US" dirty="0" smtClean="0"/>
              <a:t>.</a:t>
            </a:r>
          </a:p>
          <a:p>
            <a:r>
              <a:rPr lang="en-US" dirty="0" err="1"/>
              <a:t>Lenaerts</a:t>
            </a:r>
            <a:r>
              <a:rPr lang="en-US" dirty="0"/>
              <a:t>, Toon, and Philip </a:t>
            </a:r>
            <a:r>
              <a:rPr lang="en-US" dirty="0" err="1"/>
              <a:t>Dutré</a:t>
            </a:r>
            <a:r>
              <a:rPr lang="en-US" dirty="0"/>
              <a:t>. "Mixing fluids and granular materials." </a:t>
            </a:r>
            <a:r>
              <a:rPr lang="en-US" i="1" dirty="0"/>
              <a:t>Computer Graphics Forum</a:t>
            </a:r>
            <a:r>
              <a:rPr lang="en-US" dirty="0"/>
              <a:t>. Vol. 28. No. 2. Blackwell Publishing Ltd, 2009</a:t>
            </a:r>
            <a:r>
              <a:rPr lang="en-US" dirty="0" smtClean="0"/>
              <a:t>.</a:t>
            </a:r>
          </a:p>
          <a:p>
            <a:r>
              <a:rPr lang="en-US" dirty="0" err="1"/>
              <a:t>Alduán</a:t>
            </a:r>
            <a:r>
              <a:rPr lang="en-US" dirty="0"/>
              <a:t>, </a:t>
            </a:r>
            <a:r>
              <a:rPr lang="en-US" dirty="0" err="1"/>
              <a:t>Iván</a:t>
            </a:r>
            <a:r>
              <a:rPr lang="en-US" dirty="0"/>
              <a:t>, and Miguel A. </a:t>
            </a:r>
            <a:r>
              <a:rPr lang="en-US" dirty="0" err="1"/>
              <a:t>Otaduy</a:t>
            </a:r>
            <a:r>
              <a:rPr lang="en-US" dirty="0"/>
              <a:t>. "SPH granular flow with friction and cohesion." </a:t>
            </a:r>
            <a:r>
              <a:rPr lang="en-US" i="1" dirty="0"/>
              <a:t>Proceedings of the 2011 ACM SIGGRAPH/</a:t>
            </a:r>
            <a:r>
              <a:rPr lang="en-US" i="1" dirty="0" err="1"/>
              <a:t>Eurographics</a:t>
            </a:r>
            <a:r>
              <a:rPr lang="en-US" i="1" dirty="0"/>
              <a:t> Symposium on Computer Animation</a:t>
            </a:r>
            <a:r>
              <a:rPr lang="en-US" dirty="0"/>
              <a:t>. ACM, 2011. </a:t>
            </a:r>
          </a:p>
          <a:p>
            <a:r>
              <a:rPr lang="en-US" dirty="0" err="1"/>
              <a:t>Daviet</a:t>
            </a:r>
            <a:r>
              <a:rPr lang="en-US" dirty="0"/>
              <a:t>, Gilles, and Florence </a:t>
            </a:r>
            <a:r>
              <a:rPr lang="en-US" dirty="0" err="1"/>
              <a:t>Bertails-Descoubes</a:t>
            </a:r>
            <a:r>
              <a:rPr lang="en-US" dirty="0"/>
              <a:t>. "A Semi-Implicit Material Point Method for the Continuum Simulation of Granular Materials." </a:t>
            </a:r>
            <a:r>
              <a:rPr lang="en-US" i="1" dirty="0"/>
              <a:t>ACM Transactions on Graphics</a:t>
            </a:r>
            <a:r>
              <a:rPr lang="en-US" dirty="0"/>
              <a:t> 35.4 (2016): 13.</a:t>
            </a:r>
          </a:p>
          <a:p>
            <a:r>
              <a:rPr lang="en-US" dirty="0"/>
              <a:t>Sumner, Robert W., James F. O'Brien, and Jessica K. Hodgins. "Animating sand, mud, and snow." </a:t>
            </a:r>
            <a:r>
              <a:rPr lang="en-US" i="1" dirty="0"/>
              <a:t>Computer Graphics Forum</a:t>
            </a:r>
            <a:r>
              <a:rPr lang="en-US" dirty="0"/>
              <a:t>. Vol. 18. No. 1. Blackwell Publishers Ltd, 1999.</a:t>
            </a:r>
          </a:p>
          <a:p>
            <a:r>
              <a:rPr lang="en-US" dirty="0" err="1"/>
              <a:t>Stomakhin</a:t>
            </a:r>
            <a:r>
              <a:rPr lang="en-US" dirty="0"/>
              <a:t>, Alexey, et al. "A material point method for snow simulation." </a:t>
            </a:r>
            <a:r>
              <a:rPr lang="en-US" i="1" dirty="0"/>
              <a:t>ACM Transactions on Graphics (TOG)</a:t>
            </a:r>
            <a:r>
              <a:rPr lang="en-US" dirty="0"/>
              <a:t> 32.4 (2013): 102.</a:t>
            </a:r>
          </a:p>
          <a:p>
            <a:r>
              <a:rPr lang="en-US" dirty="0" err="1"/>
              <a:t>Klár</a:t>
            </a:r>
            <a:r>
              <a:rPr lang="en-US" dirty="0"/>
              <a:t>, </a:t>
            </a:r>
            <a:r>
              <a:rPr lang="en-US" dirty="0" err="1"/>
              <a:t>Gergely</a:t>
            </a:r>
            <a:r>
              <a:rPr lang="en-US" dirty="0"/>
              <a:t>, et al. "Drucker-</a:t>
            </a:r>
            <a:r>
              <a:rPr lang="en-US" dirty="0" err="1"/>
              <a:t>prager</a:t>
            </a:r>
            <a:r>
              <a:rPr lang="en-US" dirty="0"/>
              <a:t> </a:t>
            </a:r>
            <a:r>
              <a:rPr lang="en-US" dirty="0" err="1"/>
              <a:t>elastoplasticity</a:t>
            </a:r>
            <a:r>
              <a:rPr lang="en-US" dirty="0"/>
              <a:t> for sand animation." </a:t>
            </a:r>
            <a:r>
              <a:rPr lang="en-US" i="1" dirty="0"/>
              <a:t>ACM Transactions on Graphics (TOG)</a:t>
            </a:r>
            <a:r>
              <a:rPr lang="en-US" dirty="0"/>
              <a:t> 35.4 (2016): 103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78" y="0"/>
            <a:ext cx="3825922" cy="108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228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89822"/>
            <a:ext cx="4013134" cy="201765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507475"/>
            <a:ext cx="4807512" cy="32050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151" y="1690688"/>
            <a:ext cx="6173608" cy="49336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78" y="0"/>
            <a:ext cx="3825922" cy="108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8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Granular Modeling - Properties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Different from solid:</a:t>
                </a:r>
              </a:p>
              <a:p>
                <a:pPr lvl="1"/>
                <a:r>
                  <a:rPr lang="en-US" dirty="0" smtClean="0"/>
                  <a:t>Flowing freely if in low coherence</a:t>
                </a:r>
              </a:p>
              <a:p>
                <a:pPr lvl="1"/>
                <a:r>
                  <a:rPr lang="en-US" dirty="0"/>
                  <a:t>Forms different shapes </a:t>
                </a:r>
                <a:r>
                  <a:rPr lang="en-US" dirty="0" smtClean="0"/>
                  <a:t>if in high coherence</a:t>
                </a:r>
              </a:p>
              <a:p>
                <a:pPr lvl="1"/>
                <a:r>
                  <a:rPr lang="en-US" dirty="0" smtClean="0"/>
                  <a:t>Large number of small separate particles</a:t>
                </a:r>
              </a:p>
              <a:p>
                <a:r>
                  <a:rPr lang="en-US" dirty="0" smtClean="0"/>
                  <a:t>Different from fluid:</a:t>
                </a:r>
              </a:p>
              <a:p>
                <a:pPr lvl="1"/>
                <a:r>
                  <a:rPr lang="en-US" dirty="0" smtClean="0"/>
                  <a:t>Piling, maximum rest angle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𝑟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Pressure is independent to depth</a:t>
                </a:r>
              </a:p>
              <a:p>
                <a:pPr lvl="1"/>
                <a:r>
                  <a:rPr lang="en-US" dirty="0" smtClean="0"/>
                  <a:t>Frictional and contact forces between particles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78" y="0"/>
            <a:ext cx="3825922" cy="108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415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Granular Modeling -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Particle-based method</a:t>
            </a:r>
          </a:p>
          <a:p>
            <a:pPr lvl="1"/>
            <a:r>
              <a:rPr lang="en-US" dirty="0" smtClean="0"/>
              <a:t>Treat each one of the grain as a rigid body</a:t>
            </a:r>
          </a:p>
          <a:p>
            <a:pPr lvl="1"/>
            <a:r>
              <a:rPr lang="en-US" dirty="0" smtClean="0"/>
              <a:t>Memory and computation intensive</a:t>
            </a:r>
          </a:p>
          <a:p>
            <a:r>
              <a:rPr lang="en-US" dirty="0" smtClean="0"/>
              <a:t>Fluid-based method</a:t>
            </a:r>
          </a:p>
          <a:p>
            <a:pPr lvl="1"/>
            <a:r>
              <a:rPr lang="en-US" dirty="0" smtClean="0"/>
              <a:t>Treat the grain as a whole</a:t>
            </a:r>
          </a:p>
          <a:p>
            <a:pPr lvl="1"/>
            <a:r>
              <a:rPr lang="en-US" dirty="0" smtClean="0"/>
              <a:t>Modify fluid simulation equations</a:t>
            </a:r>
          </a:p>
          <a:p>
            <a:r>
              <a:rPr lang="en-US" dirty="0" smtClean="0"/>
              <a:t>Others</a:t>
            </a:r>
          </a:p>
          <a:p>
            <a:pPr lvl="1"/>
            <a:r>
              <a:rPr lang="en-US" dirty="0" smtClean="0"/>
              <a:t>Height field</a:t>
            </a:r>
          </a:p>
          <a:p>
            <a:pPr lvl="1"/>
            <a:r>
              <a:rPr lang="en-US" dirty="0" smtClean="0"/>
              <a:t>Deformable body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78" y="0"/>
            <a:ext cx="3825922" cy="108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993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Particle-based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err="1"/>
              <a:t>Luciani</a:t>
            </a:r>
            <a:r>
              <a:rPr lang="en-US" sz="1800" dirty="0"/>
              <a:t>, Annie, </a:t>
            </a:r>
            <a:r>
              <a:rPr lang="en-US" sz="1800" dirty="0" err="1"/>
              <a:t>Arash</a:t>
            </a:r>
            <a:r>
              <a:rPr lang="en-US" sz="1800" dirty="0"/>
              <a:t> </a:t>
            </a:r>
            <a:r>
              <a:rPr lang="en-US" sz="1800" dirty="0" err="1"/>
              <a:t>Habibi</a:t>
            </a:r>
            <a:r>
              <a:rPr lang="en-US" sz="1800" dirty="0"/>
              <a:t>, and Emmanuel </a:t>
            </a:r>
            <a:r>
              <a:rPr lang="en-US" sz="1800" dirty="0" err="1"/>
              <a:t>Manzotti</a:t>
            </a:r>
            <a:r>
              <a:rPr lang="en-US" sz="1800" dirty="0"/>
              <a:t>. "A multi-scale physical model of granular materials." </a:t>
            </a:r>
            <a:r>
              <a:rPr lang="en-US" sz="1800" i="1" dirty="0"/>
              <a:t>Graphics interface'95</a:t>
            </a:r>
            <a:r>
              <a:rPr lang="en-US" sz="1800" dirty="0"/>
              <a:t>. 1995</a:t>
            </a:r>
            <a:r>
              <a:rPr lang="en-US" sz="1800" dirty="0" smtClean="0"/>
              <a:t>.</a:t>
            </a:r>
          </a:p>
          <a:p>
            <a:r>
              <a:rPr lang="en-US" dirty="0" smtClean="0"/>
              <a:t>A grain is represented as a spring-mass system.</a:t>
            </a:r>
          </a:p>
          <a:p>
            <a:r>
              <a:rPr lang="en-US" dirty="0" smtClean="0"/>
              <a:t>External forces are formulated as springs as well.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103806"/>
            <a:ext cx="5003800" cy="1612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776663"/>
            <a:ext cx="5016500" cy="2400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78" y="0"/>
            <a:ext cx="3825922" cy="108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88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Spring-Mass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Dynamics: Classic ODE solver</a:t>
            </a:r>
          </a:p>
          <a:p>
            <a:r>
              <a:rPr lang="en-US" dirty="0"/>
              <a:t>k</a:t>
            </a:r>
            <a:r>
              <a:rPr lang="en-US" dirty="0" smtClean="0"/>
              <a:t>: stiffness coefficient, z: damping coefficient</a:t>
            </a:r>
          </a:p>
          <a:p>
            <a:r>
              <a:rPr lang="en-US" dirty="0" smtClean="0"/>
              <a:t>d</a:t>
            </a:r>
            <a:r>
              <a:rPr lang="en-US" baseline="-25000" dirty="0" smtClean="0"/>
              <a:t>12</a:t>
            </a:r>
            <a:r>
              <a:rPr lang="en-US" dirty="0" smtClean="0"/>
              <a:t>: string length, d</a:t>
            </a:r>
            <a:r>
              <a:rPr lang="en-US" baseline="-25000" dirty="0" smtClean="0"/>
              <a:t>0</a:t>
            </a:r>
            <a:r>
              <a:rPr lang="en-US" dirty="0" smtClean="0"/>
              <a:t>: string length at rest</a:t>
            </a:r>
          </a:p>
          <a:p>
            <a:r>
              <a:rPr lang="en-US" dirty="0" smtClean="0"/>
              <a:t>x, y: displacement</a:t>
            </a:r>
          </a:p>
          <a:p>
            <a:r>
              <a:rPr lang="en-US" dirty="0" smtClean="0"/>
              <a:t>F</a:t>
            </a:r>
            <a:r>
              <a:rPr lang="en-US" baseline="-25000" dirty="0" smtClean="0"/>
              <a:t>L</a:t>
            </a:r>
            <a:r>
              <a:rPr lang="en-US" dirty="0" smtClean="0"/>
              <a:t> is used inside the particle, F</a:t>
            </a:r>
            <a:r>
              <a:rPr lang="en-US" baseline="-25000" dirty="0" smtClean="0"/>
              <a:t>NL</a:t>
            </a:r>
            <a:r>
              <a:rPr lang="en-US" dirty="0" smtClean="0"/>
              <a:t> is used between particles.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90437"/>
            <a:ext cx="4686300" cy="2222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78" y="0"/>
            <a:ext cx="3825922" cy="10812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184" y="1081239"/>
            <a:ext cx="3252716" cy="393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799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Spring-Mass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Inside the grain: linear, stiff strings</a:t>
            </a:r>
          </a:p>
          <a:p>
            <a:r>
              <a:rPr lang="en-US" dirty="0" smtClean="0"/>
              <a:t>Between sand particles: nonlinear strings</a:t>
            </a:r>
          </a:p>
          <a:p>
            <a:r>
              <a:rPr lang="en-US" dirty="0" smtClean="0"/>
              <a:t>Easy to implement</a:t>
            </a:r>
          </a:p>
          <a:p>
            <a:r>
              <a:rPr lang="en-US" dirty="0" smtClean="0"/>
              <a:t>Only in small scale; time step is limited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26" y="4473687"/>
            <a:ext cx="7317474" cy="20549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78" y="0"/>
            <a:ext cx="3825922" cy="108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476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1976</TotalTime>
  <Words>2424</Words>
  <Application>Microsoft Macintosh PowerPoint</Application>
  <PresentationFormat>Widescreen</PresentationFormat>
  <Paragraphs>326</Paragraphs>
  <Slides>39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Calibri</vt:lpstr>
      <vt:lpstr>Calibri Light</vt:lpstr>
      <vt:lpstr>Cambria Math</vt:lpstr>
      <vt:lpstr>DengXian</vt:lpstr>
      <vt:lpstr>Mangal</vt:lpstr>
      <vt:lpstr>Arial</vt:lpstr>
      <vt:lpstr>Office Theme</vt:lpstr>
      <vt:lpstr>Granular Simulation</vt:lpstr>
      <vt:lpstr>Contents</vt:lpstr>
      <vt:lpstr>Introduction</vt:lpstr>
      <vt:lpstr>Motivation</vt:lpstr>
      <vt:lpstr>Granular Modeling - Properties</vt:lpstr>
      <vt:lpstr>Granular Modeling - Methods</vt:lpstr>
      <vt:lpstr>Particle-based methods</vt:lpstr>
      <vt:lpstr>Spring-Mass System</vt:lpstr>
      <vt:lpstr>Spring-Mass System</vt:lpstr>
      <vt:lpstr>Particle-based methods(cont.)</vt:lpstr>
      <vt:lpstr>Rigid Sphere Dynamics</vt:lpstr>
      <vt:lpstr>Rigid Sphere Dynamics</vt:lpstr>
      <vt:lpstr>Fluid-based method</vt:lpstr>
      <vt:lpstr>Navier-Stokes Equation</vt:lpstr>
      <vt:lpstr>Navier-Stokes Equation(cont.)</vt:lpstr>
      <vt:lpstr>Navier-Stokes Equation(cont.)</vt:lpstr>
      <vt:lpstr>Navier-Stokes Equation(cont.)</vt:lpstr>
      <vt:lpstr>Navier-Stokes Equation(cont.)</vt:lpstr>
      <vt:lpstr>Lagrangian/Eulerian reference system</vt:lpstr>
      <vt:lpstr>Simulation Method</vt:lpstr>
      <vt:lpstr>Simulation Method</vt:lpstr>
      <vt:lpstr>Pros and Cons</vt:lpstr>
      <vt:lpstr>Simulation method</vt:lpstr>
      <vt:lpstr>Splitting</vt:lpstr>
      <vt:lpstr>Fluid-based method</vt:lpstr>
      <vt:lpstr>First trial(2005)</vt:lpstr>
      <vt:lpstr>First trial(2005)</vt:lpstr>
      <vt:lpstr>First trial(2005)</vt:lpstr>
      <vt:lpstr>Improvements(2010)</vt:lpstr>
      <vt:lpstr>Solving pressure</vt:lpstr>
      <vt:lpstr>Solving pressure</vt:lpstr>
      <vt:lpstr>Solving pressure</vt:lpstr>
      <vt:lpstr>Solving friction</vt:lpstr>
      <vt:lpstr>Solving friction</vt:lpstr>
      <vt:lpstr>Overall process</vt:lpstr>
      <vt:lpstr>Details and Extensions</vt:lpstr>
      <vt:lpstr>Further refinement</vt:lpstr>
      <vt:lpstr>Other approaches</vt:lpstr>
      <vt:lpstr>References</vt:lpstr>
    </vt:vector>
  </TitlesOfParts>
  <Company/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Granular Simulation</dc:title>
  <dc:creator>William Leung</dc:creator>
  <cp:lastModifiedBy>William Leung</cp:lastModifiedBy>
  <cp:revision>141</cp:revision>
  <dcterms:created xsi:type="dcterms:W3CDTF">2016-11-15T03:01:40Z</dcterms:created>
  <dcterms:modified xsi:type="dcterms:W3CDTF">2016-11-27T20:17:45Z</dcterms:modified>
</cp:coreProperties>
</file>