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84" r:id="rId3"/>
    <p:sldId id="285" r:id="rId4"/>
    <p:sldId id="320" r:id="rId5"/>
    <p:sldId id="283" r:id="rId6"/>
    <p:sldId id="319" r:id="rId7"/>
    <p:sldId id="321" r:id="rId8"/>
    <p:sldId id="300" r:id="rId9"/>
    <p:sldId id="301" r:id="rId10"/>
    <p:sldId id="292" r:id="rId11"/>
    <p:sldId id="294" r:id="rId12"/>
    <p:sldId id="289" r:id="rId13"/>
    <p:sldId id="322" r:id="rId14"/>
    <p:sldId id="290" r:id="rId15"/>
    <p:sldId id="324" r:id="rId16"/>
    <p:sldId id="295" r:id="rId17"/>
    <p:sldId id="291" r:id="rId18"/>
    <p:sldId id="325" r:id="rId19"/>
    <p:sldId id="317" r:id="rId20"/>
    <p:sldId id="314" r:id="rId21"/>
    <p:sldId id="327" r:id="rId22"/>
    <p:sldId id="315" r:id="rId23"/>
    <p:sldId id="316" r:id="rId24"/>
    <p:sldId id="296" r:id="rId25"/>
    <p:sldId id="286" r:id="rId26"/>
    <p:sldId id="302" r:id="rId27"/>
    <p:sldId id="270" r:id="rId28"/>
    <p:sldId id="303" r:id="rId29"/>
    <p:sldId id="304" r:id="rId30"/>
    <p:sldId id="275" r:id="rId31"/>
    <p:sldId id="328" r:id="rId32"/>
    <p:sldId id="280" r:id="rId33"/>
    <p:sldId id="329" r:id="rId34"/>
    <p:sldId id="330" r:id="rId35"/>
    <p:sldId id="312" r:id="rId36"/>
    <p:sldId id="318" r:id="rId37"/>
    <p:sldId id="313" r:id="rId38"/>
    <p:sldId id="305" r:id="rId39"/>
    <p:sldId id="306" r:id="rId40"/>
    <p:sldId id="307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418" autoAdjust="0"/>
  </p:normalViewPr>
  <p:slideViewPr>
    <p:cSldViewPr>
      <p:cViewPr>
        <p:scale>
          <a:sx n="66" d="100"/>
          <a:sy n="66" d="100"/>
        </p:scale>
        <p:origin x="3504" y="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8B62-E14B-4D84-BB43-68E40F5192B8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57AB-B1D5-4A41-931E-7A06AA9A9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57AB-B1D5-4A41-931E-7A06AA9A9D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Yield</a:t>
            </a:r>
            <a:r>
              <a:rPr lang="en-US" baseline="0" dirty="0" smtClean="0"/>
              <a:t> criteria v</a:t>
            </a:r>
            <a:r>
              <a:rPr lang="en-US" dirty="0" smtClean="0"/>
              <a:t>iolated – flow plastically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57AB-B1D5-4A41-931E-7A06AA9A9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Movies and special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457AB-B1D5-4A41-931E-7A06AA9A9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2CCE3D-AED0-4F12-BCD1-88E2B0FAA5C5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8384E7-E6D3-4F0A-B5B5-7E774121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://vimeo.com/123133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1231331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1.wmf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7.wmf"/><Relationship Id="rId9" Type="http://schemas.openxmlformats.org/officeDocument/2006/relationships/hyperlink" Target="http://en.wikipedia.org/wiki/File:Drucker_Prager_Yield_Surface_3D.png" TargetMode="External"/><Relationship Id="rId10" Type="http://schemas.openxmlformats.org/officeDocument/2006/relationships/image" Target="../media/image6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H_Yield_Surface_3D.png" TargetMode="External"/><Relationship Id="rId4" Type="http://schemas.openxmlformats.org/officeDocument/2006/relationships/image" Target="../media/image7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0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7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7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rucker_Prager_Yield_Surface_3D.png" TargetMode="External"/><Relationship Id="rId4" Type="http://schemas.openxmlformats.org/officeDocument/2006/relationships/image" Target="../media/image68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75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7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hyperlink" Target="http://www.youtube.com/watch?v=shfLYWs-_QY&amp;feature=channel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of granular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8077200" cy="14996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Particle-based</a:t>
            </a:r>
          </a:p>
          <a:p>
            <a:endParaRPr lang="en-US" dirty="0" smtClean="0"/>
          </a:p>
          <a:p>
            <a:r>
              <a:rPr lang="en-US" dirty="0" smtClean="0"/>
              <a:t>Surface flow</a:t>
            </a:r>
          </a:p>
          <a:p>
            <a:endParaRPr lang="en-US" dirty="0" smtClean="0"/>
          </a:p>
          <a:p>
            <a:r>
              <a:rPr lang="en-US" dirty="0" smtClean="0"/>
              <a:t>Fluid simulation</a:t>
            </a:r>
          </a:p>
          <a:p>
            <a:endParaRPr lang="en-US" dirty="0" smtClean="0"/>
          </a:p>
          <a:p>
            <a:r>
              <a:rPr lang="en-US" dirty="0" smtClean="0"/>
              <a:t>Continuum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Particle-based</a:t>
            </a:r>
          </a:p>
          <a:p>
            <a:endParaRPr lang="en-US" dirty="0" smtClean="0"/>
          </a:p>
          <a:p>
            <a:r>
              <a:rPr lang="en-US" dirty="0" smtClean="0"/>
              <a:t>Surface flow</a:t>
            </a:r>
          </a:p>
          <a:p>
            <a:endParaRPr lang="en-US" dirty="0" smtClean="0"/>
          </a:p>
          <a:p>
            <a:r>
              <a:rPr lang="en-US" dirty="0" smtClean="0"/>
              <a:t>Fluid simulation</a:t>
            </a:r>
          </a:p>
          <a:p>
            <a:endParaRPr lang="en-US" dirty="0" smtClean="0"/>
          </a:p>
          <a:p>
            <a:r>
              <a:rPr lang="en-US" dirty="0" smtClean="0"/>
              <a:t>Continuum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Per-particle simulation</a:t>
            </a:r>
          </a:p>
          <a:p>
            <a:endParaRPr lang="en-US" dirty="0" smtClean="0"/>
          </a:p>
          <a:p>
            <a:r>
              <a:rPr lang="en-US" dirty="0" smtClean="0"/>
              <a:t>Accurate but slow</a:t>
            </a:r>
          </a:p>
          <a:p>
            <a:endParaRPr lang="en-US" dirty="0" smtClean="0"/>
          </a:p>
          <a:p>
            <a:r>
              <a:rPr lang="en-US" dirty="0" smtClean="0"/>
              <a:t>~100K particles possible (for ~1 min/frame)</a:t>
            </a:r>
          </a:p>
          <a:p>
            <a:endParaRPr lang="en-US" dirty="0" smtClean="0"/>
          </a:p>
          <a:p>
            <a:r>
              <a:rPr lang="en-US" sz="2800" dirty="0" smtClean="0"/>
              <a:t>Particle system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damped springs </a:t>
            </a:r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sz="2000" dirty="0" err="1" smtClean="0">
                <a:solidFill>
                  <a:srgbClr val="0070C0"/>
                </a:solidFill>
              </a:rPr>
              <a:t>Luciani</a:t>
            </a:r>
            <a:r>
              <a:rPr lang="en-US" sz="2000" dirty="0" smtClean="0">
                <a:solidFill>
                  <a:srgbClr val="0070C0"/>
                </a:solidFill>
              </a:rPr>
              <a:t> et al. 1995]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  <a:p>
            <a:pPr lvl="1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3902" y="3962400"/>
            <a:ext cx="195009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219450" cy="14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019800" cy="50828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[Bell et al. 2005]</a:t>
            </a:r>
            <a:endParaRPr lang="en-US" sz="2800" dirty="0" smtClean="0"/>
          </a:p>
          <a:p>
            <a:pPr lvl="1"/>
            <a:r>
              <a:rPr lang="en-US" sz="2400" dirty="0" smtClean="0"/>
              <a:t>Molecular dynamics based contact model</a:t>
            </a:r>
          </a:p>
          <a:p>
            <a:pPr lvl="2"/>
            <a:r>
              <a:rPr lang="en-US" sz="2000" dirty="0" smtClean="0"/>
              <a:t>grains as discrete particles</a:t>
            </a:r>
          </a:p>
          <a:p>
            <a:pPr lvl="2"/>
            <a:r>
              <a:rPr lang="en-US" sz="2000" dirty="0" smtClean="0"/>
              <a:t>collection spheres </a:t>
            </a:r>
            <a:r>
              <a:rPr lang="en-US" sz="2000" dirty="0" smtClean="0">
                <a:sym typeface="Wingdings" pitchFamily="2" charset="2"/>
              </a:rPr>
              <a:t> interlocking allows static friction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Compelling behavior using physical model</a:t>
            </a:r>
          </a:p>
          <a:p>
            <a:pPr lvl="2"/>
            <a:r>
              <a:rPr lang="en-US" sz="2000" dirty="0" smtClean="0"/>
              <a:t>contact, normal and shear forces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Two-way coupling with rigid bodies</a:t>
            </a:r>
          </a:p>
          <a:p>
            <a:pPr lvl="2"/>
            <a:r>
              <a:rPr lang="en-US" sz="2000" dirty="0" smtClean="0"/>
              <a:t>surface of rigid bodes </a:t>
            </a:r>
            <a:r>
              <a:rPr lang="en-US" sz="2000" dirty="0" smtClean="0">
                <a:sym typeface="Wingdings" pitchFamily="2" charset="2"/>
              </a:rPr>
              <a:t> covered with spheres</a:t>
            </a:r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1923267" cy="13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 </a:t>
            </a:r>
            <a:r>
              <a:rPr lang="en-US" sz="2800" dirty="0" smtClean="0"/>
              <a:t>[Bell et al. 2005]</a:t>
            </a:r>
            <a:endParaRPr lang="en-US" sz="28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3833" r="4323"/>
          <a:stretch>
            <a:fillRect/>
          </a:stretch>
        </p:blipFill>
        <p:spPr bwMode="auto">
          <a:xfrm>
            <a:off x="1600200" y="1524000"/>
            <a:ext cx="5867400" cy="48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high computational cost,</a:t>
            </a:r>
          </a:p>
          <a:p>
            <a:pPr lvl="2"/>
            <a:r>
              <a:rPr lang="en-US" sz="2800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3-25 </a:t>
            </a:r>
            <a:r>
              <a:rPr lang="en-US" dirty="0" err="1" smtClean="0">
                <a:solidFill>
                  <a:srgbClr val="FF0000"/>
                </a:solidFill>
              </a:rPr>
              <a:t>mins</a:t>
            </a:r>
            <a:r>
              <a:rPr lang="en-US" dirty="0" smtClean="0">
                <a:solidFill>
                  <a:srgbClr val="FF0000"/>
                </a:solidFill>
              </a:rPr>
              <a:t> per frame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Neglects cohesion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cannot simulate moist sand</a:t>
            </a: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Fluid-grain coupling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Coarse grains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Alduan</a:t>
            </a:r>
            <a:r>
              <a:rPr lang="en-US" dirty="0" smtClean="0">
                <a:solidFill>
                  <a:srgbClr val="0070C0"/>
                </a:solidFill>
              </a:rPr>
              <a:t> et al 2009] - </a:t>
            </a:r>
            <a:r>
              <a:rPr lang="en-US" sz="2400" dirty="0" smtClean="0"/>
              <a:t>Interpolate coarse grains over fine grains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  <a:p>
            <a:pPr lvl="1"/>
            <a:endParaRPr lang="en-US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652590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Particle-based</a:t>
            </a:r>
          </a:p>
          <a:p>
            <a:endParaRPr lang="en-US" dirty="0" smtClean="0"/>
          </a:p>
          <a:p>
            <a:r>
              <a:rPr lang="en-US" sz="3600" b="1" dirty="0" smtClean="0"/>
              <a:t>Surface flow</a:t>
            </a:r>
          </a:p>
          <a:p>
            <a:endParaRPr lang="en-US" dirty="0" smtClean="0"/>
          </a:p>
          <a:p>
            <a:r>
              <a:rPr lang="en-US" dirty="0" smtClean="0"/>
              <a:t>Fluid simulation</a:t>
            </a:r>
          </a:p>
          <a:p>
            <a:endParaRPr lang="en-US" dirty="0" smtClean="0"/>
          </a:p>
          <a:p>
            <a:r>
              <a:rPr lang="en-US" dirty="0" smtClean="0"/>
              <a:t>Continuum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0"/>
            <a:ext cx="3662362" cy="18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flow   </a:t>
            </a:r>
            <a:r>
              <a:rPr lang="en-US" sz="3200" dirty="0" smtClean="0"/>
              <a:t>[Zhu et al. 2010]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Sand separated into 2 layers</a:t>
            </a:r>
          </a:p>
          <a:p>
            <a:pPr lvl="1"/>
            <a:r>
              <a:rPr lang="en-US" dirty="0" smtClean="0"/>
              <a:t>Appearance</a:t>
            </a:r>
          </a:p>
          <a:p>
            <a:pPr lvl="2"/>
            <a:r>
              <a:rPr lang="en-US" dirty="0" smtClean="0"/>
              <a:t>Sand appearance – surface layer only</a:t>
            </a:r>
          </a:p>
          <a:p>
            <a:pPr lvl="2"/>
            <a:r>
              <a:rPr lang="en-US" dirty="0" smtClean="0"/>
              <a:t>Heap formation – surface layer flows, interior immobile</a:t>
            </a:r>
          </a:p>
          <a:p>
            <a:pPr lvl="1"/>
            <a:endParaRPr lang="en-US" sz="1900" dirty="0" smtClean="0"/>
          </a:p>
          <a:p>
            <a:pPr lvl="1"/>
            <a:r>
              <a:rPr lang="en-US" dirty="0" smtClean="0"/>
              <a:t>Surface flowing layer – Discrete Element Method</a:t>
            </a:r>
          </a:p>
          <a:p>
            <a:pPr lvl="2"/>
            <a:r>
              <a:rPr lang="en-US" dirty="0" smtClean="0"/>
              <a:t>captures detailed flow</a:t>
            </a:r>
          </a:p>
          <a:p>
            <a:pPr lvl="1"/>
            <a:endParaRPr lang="en-US" sz="1900" dirty="0" smtClean="0"/>
          </a:p>
          <a:p>
            <a:pPr lvl="1"/>
            <a:r>
              <a:rPr lang="en-US" dirty="0" smtClean="0"/>
              <a:t>Static layer – height field </a:t>
            </a:r>
          </a:p>
          <a:p>
            <a:pPr lvl="1"/>
            <a:endParaRPr lang="en-US" sz="1900" dirty="0" smtClean="0"/>
          </a:p>
          <a:p>
            <a:pPr lvl="1"/>
            <a:r>
              <a:rPr lang="en-US" dirty="0" smtClean="0"/>
              <a:t>Matter transfer between layers</a:t>
            </a:r>
          </a:p>
          <a:p>
            <a:pPr lvl="2"/>
            <a:r>
              <a:rPr lang="en-US" dirty="0" smtClean="0"/>
              <a:t>surface flow equations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http://vimeo.com/12313312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5331"/>
            <a:ext cx="5791200" cy="28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Picture 2" descr="http://dalab.se.sjtu.edu.cn/~bo/sand/sand_c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5200" y="4343400"/>
            <a:ext cx="2946400" cy="2209800"/>
          </a:xfrm>
          <a:prstGeom prst="rect">
            <a:avLst/>
          </a:prstGeom>
          <a:noFill/>
        </p:spPr>
      </p:pic>
      <p:pic>
        <p:nvPicPr>
          <p:cNvPr id="5" name="Picture 6" descr="http://dalab.se.sjtu.edu.cn/~bo/sand/sand_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52600"/>
            <a:ext cx="2968625" cy="2226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Particle-based</a:t>
            </a:r>
          </a:p>
          <a:p>
            <a:endParaRPr lang="en-US" dirty="0" smtClean="0"/>
          </a:p>
          <a:p>
            <a:r>
              <a:rPr lang="en-US" dirty="0" smtClean="0"/>
              <a:t>Surface flow</a:t>
            </a:r>
          </a:p>
          <a:p>
            <a:endParaRPr lang="en-US" dirty="0" smtClean="0"/>
          </a:p>
          <a:p>
            <a:r>
              <a:rPr lang="en-US" sz="3600" b="1" dirty="0" smtClean="0"/>
              <a:t>Fluid simulation</a:t>
            </a:r>
          </a:p>
          <a:p>
            <a:endParaRPr lang="en-US" dirty="0" smtClean="0"/>
          </a:p>
          <a:p>
            <a:r>
              <a:rPr lang="en-US" dirty="0" smtClean="0"/>
              <a:t>Continuum 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</a:t>
            </a:r>
          </a:p>
          <a:p>
            <a:r>
              <a:rPr lang="en-US" dirty="0" smtClean="0"/>
              <a:t>Powder</a:t>
            </a:r>
          </a:p>
          <a:p>
            <a:r>
              <a:rPr lang="en-US" dirty="0" smtClean="0"/>
              <a:t>Cereals grains</a:t>
            </a:r>
          </a:p>
          <a:p>
            <a:r>
              <a:rPr lang="en-US" dirty="0" smtClean="0"/>
              <a:t>Gravel</a:t>
            </a:r>
            <a:endParaRPr lang="en-US" dirty="0"/>
          </a:p>
        </p:txBody>
      </p:sp>
      <p:pic>
        <p:nvPicPr>
          <p:cNvPr id="4" name="Picture 3" descr="Sand-Dunes-So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133600"/>
            <a:ext cx="3733800" cy="2987040"/>
          </a:xfrm>
          <a:prstGeom prst="rect">
            <a:avLst/>
          </a:prstGeom>
        </p:spPr>
      </p:pic>
      <p:pic>
        <p:nvPicPr>
          <p:cNvPr id="5" name="Picture 4" descr="baby_pow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47800"/>
            <a:ext cx="3962400" cy="2634996"/>
          </a:xfrm>
          <a:prstGeom prst="rect">
            <a:avLst/>
          </a:prstGeom>
        </p:spPr>
      </p:pic>
      <p:pic>
        <p:nvPicPr>
          <p:cNvPr id="6" name="Picture 5" descr="Quin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2667000" cy="2667000"/>
          </a:xfrm>
          <a:prstGeom prst="rect">
            <a:avLst/>
          </a:prstGeom>
        </p:spPr>
      </p:pic>
      <p:pic>
        <p:nvPicPr>
          <p:cNvPr id="7" name="Picture 6" descr="Mini River Grav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886200"/>
            <a:ext cx="3660188" cy="274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simulation  </a:t>
            </a:r>
            <a:r>
              <a:rPr lang="en-US" sz="2800" dirty="0" smtClean="0"/>
              <a:t>[Zhu and </a:t>
            </a:r>
            <a:r>
              <a:rPr lang="en-US" sz="2800" dirty="0" err="1" smtClean="0"/>
              <a:t>Bridson</a:t>
            </a:r>
            <a:r>
              <a:rPr lang="en-US" sz="2800" dirty="0" smtClean="0"/>
              <a:t> 2005]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Adding friction to traditional fluid simulator</a:t>
            </a:r>
          </a:p>
          <a:p>
            <a:pPr lvl="1"/>
            <a:r>
              <a:rPr lang="en-US" dirty="0" smtClean="0"/>
              <a:t>Run a typical fluid simulation step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Estimate strain tensor D at each cell assuming rigidity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Calculate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Yield condition</a:t>
            </a:r>
          </a:p>
          <a:p>
            <a:pPr lvl="2"/>
            <a:r>
              <a:rPr lang="en-US" dirty="0" smtClean="0"/>
              <a:t>Satisfied – mark cell as rigid</a:t>
            </a:r>
          </a:p>
          <a:p>
            <a:pPr lvl="2"/>
            <a:r>
              <a:rPr lang="en-US" dirty="0" smtClean="0"/>
              <a:t>Not satisfied – fluid cell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86200"/>
            <a:ext cx="1981200" cy="36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t="13333" b="13333"/>
          <a:stretch>
            <a:fillRect/>
          </a:stretch>
        </p:blipFill>
        <p:spPr bwMode="auto">
          <a:xfrm>
            <a:off x="2667001" y="4494174"/>
            <a:ext cx="2057400" cy="6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t="18288" b="17705"/>
          <a:stretch>
            <a:fillRect/>
          </a:stretch>
        </p:blipFill>
        <p:spPr bwMode="auto">
          <a:xfrm>
            <a:off x="3276600" y="5351928"/>
            <a:ext cx="2133600" cy="4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t="13333" b="13333"/>
          <a:stretch>
            <a:fillRect/>
          </a:stretch>
        </p:blipFill>
        <p:spPr bwMode="auto">
          <a:xfrm>
            <a:off x="6629400" y="5715000"/>
            <a:ext cx="1752600" cy="2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6248400"/>
            <a:ext cx="2209800" cy="3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5181600"/>
            <a:ext cx="1524000" cy="3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181599"/>
            <a:ext cx="304800" cy="41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 t="15217" b="9420"/>
          <a:stretch>
            <a:fillRect/>
          </a:stretch>
        </p:blipFill>
        <p:spPr bwMode="auto">
          <a:xfrm>
            <a:off x="2209800" y="2667000"/>
            <a:ext cx="2819400" cy="6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1" y="2885276"/>
            <a:ext cx="1143000" cy="36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4267200"/>
            <a:ext cx="3286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34200" y="419100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cell width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4572000"/>
            <a:ext cx="33902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10400" y="4583668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Rigid cell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Project velocities of connected components of rigid  cells onto space of rigid body motions (“Rigid Fluids”)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Fluid cell</a:t>
            </a:r>
          </a:p>
          <a:p>
            <a:pPr lvl="1"/>
            <a:r>
              <a:rPr lang="en-US" dirty="0" smtClean="0"/>
              <a:t>Calculate and store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Update velocity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9383"/>
          <a:stretch>
            <a:fillRect/>
          </a:stretch>
        </p:blipFill>
        <p:spPr bwMode="auto">
          <a:xfrm>
            <a:off x="4114800" y="3657600"/>
            <a:ext cx="3581400" cy="9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090160"/>
            <a:ext cx="27432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Fluid simulation  </a:t>
            </a:r>
            <a:r>
              <a:rPr lang="en-US" sz="2800" dirty="0" smtClean="0"/>
              <a:t>[Zhu and </a:t>
            </a:r>
            <a:r>
              <a:rPr lang="en-US" sz="2800" dirty="0" err="1" smtClean="0"/>
              <a:t>Bridson</a:t>
            </a:r>
            <a:r>
              <a:rPr lang="en-US" sz="2800" dirty="0" smtClean="0"/>
              <a:t> 2005]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Animating Sand as a </a:t>
            </a:r>
            <a:r>
              <a:rPr lang="en-US" dirty="0" smtClean="0"/>
              <a:t>Fluid </a:t>
            </a:r>
            <a:br>
              <a:rPr lang="en-US" dirty="0" smtClean="0"/>
            </a:br>
            <a:r>
              <a:rPr lang="en-US" sz="2800" dirty="0" smtClean="0"/>
              <a:t>[Zhu and </a:t>
            </a:r>
            <a:r>
              <a:rPr lang="en-US" sz="2800" dirty="0" err="1" smtClean="0"/>
              <a:t>Bridson</a:t>
            </a:r>
            <a:r>
              <a:rPr lang="en-US" sz="2800" dirty="0" smtClean="0"/>
              <a:t> 2005]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Continuum formulation</a:t>
            </a:r>
          </a:p>
          <a:p>
            <a:pPr lvl="1"/>
            <a:r>
              <a:rPr lang="en-US" dirty="0"/>
              <a:t>Bootstrap a fluid simulator</a:t>
            </a:r>
          </a:p>
          <a:p>
            <a:pPr lvl="1"/>
            <a:r>
              <a:rPr lang="en-US" dirty="0"/>
              <a:t>Fast, but incomplete physical </a:t>
            </a:r>
            <a:r>
              <a:rPr lang="en-US" dirty="0" smtClean="0"/>
              <a:t>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sz="2400" dirty="0" smtClean="0"/>
              <a:t>Incompressibility </a:t>
            </a:r>
            <a:r>
              <a:rPr lang="en-US" sz="2400" dirty="0" smtClean="0">
                <a:sym typeface="Wingdings" pitchFamily="2" charset="2"/>
              </a:rPr>
              <a:t> cohesive behavior wet sand</a:t>
            </a:r>
            <a:endParaRPr lang="en-US" sz="24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47106" name="Picture 2" descr="2d liquids and s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286000" cy="2286002"/>
          </a:xfrm>
          <a:prstGeom prst="rect">
            <a:avLst/>
          </a:prstGeom>
          <a:noFill/>
        </p:spPr>
      </p:pic>
      <p:pic>
        <p:nvPicPr>
          <p:cNvPr id="47108" name="Picture 4" descr="sand bunny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133598" cy="2133600"/>
          </a:xfrm>
          <a:prstGeom prst="rect">
            <a:avLst/>
          </a:prstGeom>
          <a:noFill/>
        </p:spPr>
      </p:pic>
      <p:pic>
        <p:nvPicPr>
          <p:cNvPr id="47110" name="Picture 6" descr="sand bunny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2209800" cy="2209802"/>
          </a:xfrm>
          <a:prstGeom prst="rect">
            <a:avLst/>
          </a:prstGeom>
          <a:noFill/>
        </p:spPr>
      </p:pic>
      <p:pic>
        <p:nvPicPr>
          <p:cNvPr id="47112" name="Picture 8" descr="sand colum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95800"/>
            <a:ext cx="198119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Particle-based</a:t>
            </a:r>
          </a:p>
          <a:p>
            <a:endParaRPr lang="en-US" dirty="0" smtClean="0"/>
          </a:p>
          <a:p>
            <a:r>
              <a:rPr lang="en-US" dirty="0" smtClean="0"/>
              <a:t>Surface flow</a:t>
            </a:r>
          </a:p>
          <a:p>
            <a:endParaRPr lang="en-US" dirty="0" smtClean="0"/>
          </a:p>
          <a:p>
            <a:r>
              <a:rPr lang="en-US" dirty="0" smtClean="0"/>
              <a:t>Fluid simulation</a:t>
            </a:r>
          </a:p>
          <a:p>
            <a:endParaRPr lang="en-US" smtClean="0"/>
          </a:p>
          <a:p>
            <a:r>
              <a:rPr lang="en-US" sz="3600" b="1" smtClean="0"/>
              <a:t>Continuum </a:t>
            </a:r>
            <a:r>
              <a:rPr lang="en-US" sz="3600" b="1" dirty="0" smtClean="0"/>
              <a:t>approach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 granular particles as continuous fluid</a:t>
            </a:r>
          </a:p>
          <a:p>
            <a:pPr lvl="1"/>
            <a:r>
              <a:rPr lang="en-US" sz="2600" dirty="0" smtClean="0"/>
              <a:t>Avalanches and landslides  </a:t>
            </a:r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sz="2000" dirty="0" err="1" smtClean="0">
                <a:solidFill>
                  <a:srgbClr val="0070C0"/>
                </a:solidFill>
              </a:rPr>
              <a:t>Quecedo</a:t>
            </a:r>
            <a:r>
              <a:rPr lang="en-US" sz="2000" dirty="0" smtClean="0">
                <a:solidFill>
                  <a:srgbClr val="0070C0"/>
                </a:solidFill>
              </a:rPr>
              <a:t> et al. 2004, </a:t>
            </a:r>
            <a:r>
              <a:rPr lang="en-US" sz="2000" dirty="0" err="1" smtClean="0">
                <a:solidFill>
                  <a:srgbClr val="0070C0"/>
                </a:solidFill>
              </a:rPr>
              <a:t>Josserand</a:t>
            </a:r>
            <a:r>
              <a:rPr lang="en-US" sz="2000" dirty="0" smtClean="0">
                <a:solidFill>
                  <a:srgbClr val="0070C0"/>
                </a:solidFill>
              </a:rPr>
              <a:t> et al. 2004]</a:t>
            </a:r>
            <a:endParaRPr lang="en-US" sz="2600" dirty="0" smtClean="0">
              <a:solidFill>
                <a:srgbClr val="0070C0"/>
              </a:solidFill>
            </a:endParaRPr>
          </a:p>
          <a:p>
            <a:pPr lvl="1"/>
            <a:r>
              <a:rPr lang="en-US" sz="2600" dirty="0" smtClean="0"/>
              <a:t>Sand and granular material </a:t>
            </a:r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sz="2000" dirty="0" err="1" smtClean="0">
                <a:solidFill>
                  <a:srgbClr val="0070C0"/>
                </a:solidFill>
              </a:rPr>
              <a:t>Narain</a:t>
            </a:r>
            <a:r>
              <a:rPr lang="en-US" sz="2000" dirty="0" smtClean="0">
                <a:solidFill>
                  <a:srgbClr val="0070C0"/>
                </a:solidFill>
              </a:rPr>
              <a:t> et al 2010]</a:t>
            </a:r>
            <a:endParaRPr lang="en-US" sz="26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Efficient numerical methods</a:t>
            </a:r>
          </a:p>
          <a:p>
            <a:pPr lvl="1"/>
            <a:r>
              <a:rPr lang="en-US" sz="2400" dirty="0" smtClean="0"/>
              <a:t>Regular computational domain</a:t>
            </a:r>
          </a:p>
          <a:p>
            <a:pPr lvl="1"/>
            <a:r>
              <a:rPr lang="en-US" sz="2400" dirty="0" smtClean="0"/>
              <a:t>User specified resolution for simulation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r>
              <a:rPr lang="en-US" sz="2800" dirty="0" smtClean="0"/>
              <a:t>Particles </a:t>
            </a:r>
          </a:p>
          <a:p>
            <a:pPr lvl="1"/>
            <a:r>
              <a:rPr lang="en-US" sz="2400" dirty="0" smtClean="0"/>
              <a:t>Carry mass and momentum</a:t>
            </a:r>
          </a:p>
          <a:p>
            <a:endParaRPr lang="en-US" sz="2800" dirty="0" smtClean="0"/>
          </a:p>
          <a:p>
            <a:r>
              <a:rPr lang="en-US" sz="2800" dirty="0" smtClean="0"/>
              <a:t>Grid</a:t>
            </a:r>
          </a:p>
          <a:p>
            <a:pPr lvl="1"/>
            <a:r>
              <a:rPr lang="en-US" sz="2400" dirty="0" smtClean="0"/>
              <a:t>Compute internal pressure and frictional stresses </a:t>
            </a:r>
            <a:endParaRPr 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51809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Stress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At equilibrium – matrix is symmetric – 6 degrees of freedom</a:t>
            </a:r>
          </a:p>
          <a:p>
            <a:r>
              <a:rPr lang="en-US" sz="2800" dirty="0"/>
              <a:t>Pressure for fluids – </a:t>
            </a:r>
            <a:r>
              <a:rPr lang="en-US" sz="2800" dirty="0" err="1"/>
              <a:t>tr</a:t>
            </a:r>
            <a:r>
              <a:rPr lang="en-US" sz="2800" dirty="0"/>
              <a:t>(</a:t>
            </a:r>
            <a:r>
              <a:rPr lang="el-GR" sz="2800" dirty="0"/>
              <a:t>σ</a:t>
            </a:r>
            <a:r>
              <a:rPr lang="en-US" sz="2800" dirty="0"/>
              <a:t>)/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1828800"/>
          <a:ext cx="685800" cy="60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685800" cy="60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2514599"/>
          <a:ext cx="1981200" cy="109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333440" imgH="736560" progId="Equation.3">
                  <p:embed/>
                </p:oleObj>
              </mc:Choice>
              <mc:Fallback>
                <p:oleObj name="Equation" r:id="rId5" imgW="133344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599"/>
                        <a:ext cx="1981200" cy="1094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8115837" y="2057400"/>
            <a:ext cx="228600" cy="457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73721" y="226024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>
                <a:solidFill>
                  <a:schemeClr val="tx2"/>
                </a:solidFill>
              </a:rPr>
              <a:t>x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5943600" y="1524000"/>
            <a:ext cx="1536879" cy="1371600"/>
            <a:chOff x="5943600" y="1524000"/>
            <a:chExt cx="1536879" cy="1371600"/>
          </a:xfrm>
        </p:grpSpPr>
        <p:sp>
          <p:nvSpPr>
            <p:cNvPr id="8" name="Rectangle 7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7607121" y="2362200"/>
            <a:ext cx="1536879" cy="1371600"/>
            <a:chOff x="5943600" y="1524000"/>
            <a:chExt cx="1536879" cy="1371600"/>
          </a:xfrm>
        </p:grpSpPr>
        <p:sp>
          <p:nvSpPr>
            <p:cNvPr id="42" name="Rectangle 41"/>
            <p:cNvSpPr/>
            <p:nvPr/>
          </p:nvSpPr>
          <p:spPr>
            <a:xfrm>
              <a:off x="5943600" y="1981200"/>
              <a:ext cx="1219200" cy="914400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6287294" y="21709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425484" y="15240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y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553200" y="2057400"/>
              <a:ext cx="381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553200" y="24384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70879" y="1779432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-25000" dirty="0">
                  <a:solidFill>
                    <a:schemeClr val="tx2"/>
                  </a:solidFill>
                </a:rPr>
                <a:t>z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5969358" y="2235558"/>
            <a:ext cx="5334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63000" y="3124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>
                <a:solidFill>
                  <a:schemeClr val="tx2"/>
                </a:solidFill>
              </a:rPr>
              <a:t>x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257800"/>
            <a:ext cx="2907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5343525"/>
            <a:ext cx="2190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419725"/>
            <a:ext cx="457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580072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 l="13333" t="16000" r="11111" b="20000"/>
          <a:stretch>
            <a:fillRect/>
          </a:stretch>
        </p:blipFill>
        <p:spPr bwMode="auto">
          <a:xfrm>
            <a:off x="6400800" y="58007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3175" y="6172200"/>
            <a:ext cx="2790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617220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transport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Forces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3505200" cy="11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352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742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2286000"/>
            <a:ext cx="2114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91490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2275" y="27432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172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800600"/>
            <a:ext cx="500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136" y="6583680"/>
            <a:ext cx="733864" cy="274320"/>
          </a:xfrm>
        </p:spPr>
        <p:txBody>
          <a:bodyPr/>
          <a:lstStyle/>
          <a:p>
            <a:fld id="{12C6AEAB-1C86-4E98-B72B-F5D0D49849C8}" type="slidenum">
              <a:rPr lang="en-US"/>
              <a:pPr/>
              <a:t>28</a:t>
            </a:fld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526732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2" cstate="print"/>
          <a:srcRect l="13333" t="16000" r="11111" b="20000"/>
          <a:stretch>
            <a:fillRect/>
          </a:stretch>
        </p:blipFill>
        <p:spPr bwMode="auto">
          <a:xfrm>
            <a:off x="6477000" y="5334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5715000"/>
            <a:ext cx="2790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5715000"/>
            <a:ext cx="323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pressure  </a:t>
            </a:r>
            <a:r>
              <a:rPr lang="en-US" b="1" i="1" dirty="0" smtClean="0"/>
              <a:t>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friction    </a:t>
            </a:r>
            <a:r>
              <a:rPr lang="en-US" b="1" dirty="0" smtClean="0"/>
              <a:t>s</a:t>
            </a:r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8400"/>
            <a:ext cx="3209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95800"/>
            <a:ext cx="5781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62550"/>
            <a:ext cx="3848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Free dispersion in free fall – </a:t>
            </a:r>
            <a:r>
              <a:rPr lang="en-US" sz="2800" dirty="0" smtClean="0"/>
              <a:t>no cohesion</a:t>
            </a:r>
            <a:endParaRPr lang="en-US" dirty="0" smtClean="0"/>
          </a:p>
          <a:p>
            <a:pPr lvl="1"/>
            <a:r>
              <a:rPr lang="en-US" dirty="0" smtClean="0"/>
              <a:t>Dry grains apply no/negligible attractive forces</a:t>
            </a:r>
          </a:p>
          <a:p>
            <a:endParaRPr lang="en-US" dirty="0" smtClean="0"/>
          </a:p>
          <a:p>
            <a:r>
              <a:rPr lang="en-US" dirty="0" smtClean="0"/>
              <a:t>Settle in stable piles</a:t>
            </a:r>
          </a:p>
          <a:p>
            <a:pPr lvl="1"/>
            <a:r>
              <a:rPr lang="en-US" dirty="0" smtClean="0"/>
              <a:t>Height of pile – depends on friction </a:t>
            </a:r>
            <a:r>
              <a:rPr lang="en-US" dirty="0" err="1" smtClean="0"/>
              <a:t>coeff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Flow plastically under pressure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decided based on </a:t>
            </a:r>
            <a:r>
              <a:rPr lang="en-US" i="1" dirty="0" smtClean="0"/>
              <a:t>yield criterion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Variational approach</a:t>
            </a:r>
          </a:p>
          <a:p>
            <a:pPr lvl="1"/>
            <a:r>
              <a:rPr lang="en-US" dirty="0"/>
              <a:t>Assume i</a:t>
            </a:r>
            <a:r>
              <a:rPr lang="en-US" dirty="0">
                <a:sym typeface="Mathematica1"/>
              </a:rPr>
              <a:t>nelastic collisions</a:t>
            </a:r>
          </a:p>
          <a:p>
            <a:pPr lvl="1"/>
            <a:r>
              <a:rPr lang="en-US" dirty="0">
                <a:sym typeface="Mathematica1"/>
              </a:rPr>
              <a:t>Stress will work so as to minimize total energy of the system</a:t>
            </a:r>
          </a:p>
          <a:p>
            <a:pPr lvl="1"/>
            <a:r>
              <a:rPr lang="en-US" dirty="0">
                <a:sym typeface="Mathematica1"/>
              </a:rPr>
              <a:t>Implicit calculation of stress forces</a:t>
            </a:r>
          </a:p>
          <a:p>
            <a:pPr lvl="1"/>
            <a:r>
              <a:rPr lang="en-US" dirty="0">
                <a:sym typeface="Mathematica1"/>
              </a:rPr>
              <a:t>Assuming only kinetic energy</a:t>
            </a:r>
          </a:p>
          <a:p>
            <a:pPr lvl="2"/>
            <a:r>
              <a:rPr lang="en-US" dirty="0"/>
              <a:t>Can be formulated as a minimization problem</a:t>
            </a:r>
          </a:p>
          <a:p>
            <a:pPr lvl="2"/>
            <a:r>
              <a:rPr lang="en-US" dirty="0"/>
              <a:t>If constraints complementary </a:t>
            </a:r>
            <a:r>
              <a:rPr lang="en-US" dirty="0">
                <a:sym typeface="Mathematica1"/>
              </a:rPr>
              <a:t> LCP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r>
              <a:rPr lang="en-US" sz="2800" dirty="0" smtClean="0"/>
              <a:t>Particles </a:t>
            </a:r>
          </a:p>
          <a:p>
            <a:pPr lvl="1"/>
            <a:r>
              <a:rPr lang="en-US" sz="2400" dirty="0" smtClean="0"/>
              <a:t>Carry mass and momentum</a:t>
            </a:r>
          </a:p>
          <a:p>
            <a:endParaRPr lang="en-US" sz="2800" dirty="0" smtClean="0"/>
          </a:p>
          <a:p>
            <a:r>
              <a:rPr lang="en-US" sz="2800" dirty="0" smtClean="0"/>
              <a:t>Grid</a:t>
            </a:r>
          </a:p>
          <a:p>
            <a:pPr lvl="1"/>
            <a:r>
              <a:rPr lang="en-US" sz="2400" dirty="0" smtClean="0"/>
              <a:t>Compute internal pressure and frictional stresses </a:t>
            </a:r>
            <a:endParaRPr 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51809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as ellipses </a:t>
            </a:r>
            <a:endParaRPr lang="en-US" dirty="0"/>
          </a:p>
          <a:p>
            <a:pPr lvl="1"/>
            <a:r>
              <a:rPr lang="en-US" dirty="0"/>
              <a:t>Split</a:t>
            </a:r>
          </a:p>
          <a:p>
            <a:pPr lvl="2"/>
            <a:r>
              <a:rPr lang="en-US" dirty="0"/>
              <a:t>Ensure coverage of grid</a:t>
            </a:r>
          </a:p>
          <a:p>
            <a:pPr lvl="2"/>
            <a:r>
              <a:rPr lang="en-US" dirty="0"/>
              <a:t>Conserve mass, volume</a:t>
            </a:r>
          </a:p>
          <a:p>
            <a:pPr lvl="1"/>
            <a:r>
              <a:rPr lang="en-US" dirty="0"/>
              <a:t>Merge</a:t>
            </a:r>
          </a:p>
          <a:p>
            <a:pPr lvl="2"/>
            <a:r>
              <a:rPr lang="en-US" dirty="0"/>
              <a:t># of particles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FF1F-6BE6-4890-BCDE-7FAF6D325715}" type="datetime1">
              <a:rPr lang="en-US"/>
              <a:pPr/>
              <a:t>8/26/19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138-08CD-48FA-A609-1995E326551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9235777">
            <a:off x="7239000" y="2362200"/>
            <a:ext cx="457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16764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200" y="21336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7" idx="3"/>
          </p:cNvCxnSpPr>
          <p:nvPr/>
        </p:nvCxnSpPr>
        <p:spPr>
          <a:xfrm rot="5400000" flipH="1" flipV="1">
            <a:off x="7353772" y="2191632"/>
            <a:ext cx="489734" cy="109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684237" y="2145563"/>
            <a:ext cx="162616" cy="595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39000" y="3886200"/>
            <a:ext cx="304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43800" y="44196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7" idx="0"/>
          </p:cNvCxnSpPr>
          <p:nvPr/>
        </p:nvCxnSpPr>
        <p:spPr>
          <a:xfrm rot="16200000" flipH="1">
            <a:off x="7581900" y="36957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6"/>
          </p:cNvCxnSpPr>
          <p:nvPr/>
        </p:nvCxnSpPr>
        <p:spPr>
          <a:xfrm flipV="1">
            <a:off x="7772400" y="4114800"/>
            <a:ext cx="152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20014938">
            <a:off x="7924800" y="3581400"/>
            <a:ext cx="457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 rendered as point cloud</a:t>
            </a:r>
          </a:p>
          <a:p>
            <a:pPr lvl="1"/>
            <a:r>
              <a:rPr lang="en-US" sz="2400" dirty="0" smtClean="0"/>
              <a:t>Pixar </a:t>
            </a:r>
            <a:r>
              <a:rPr lang="en-US" sz="2400" dirty="0" err="1" smtClean="0"/>
              <a:t>Renderman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Render particles </a:t>
            </a:r>
          </a:p>
          <a:p>
            <a:pPr lvl="1"/>
            <a:r>
              <a:rPr lang="en-US" sz="2400" dirty="0" smtClean="0"/>
              <a:t>uniformly sampled distribution over simulation ellipsoid</a:t>
            </a:r>
          </a:p>
          <a:p>
            <a:endParaRPr lang="en-US" dirty="0" smtClean="0"/>
          </a:p>
          <a:p>
            <a:r>
              <a:rPr lang="en-US" dirty="0" smtClean="0"/>
              <a:t>Reduce cost</a:t>
            </a:r>
          </a:p>
          <a:p>
            <a:pPr lvl="1"/>
            <a:r>
              <a:rPr lang="en-US" sz="2400" dirty="0" smtClean="0"/>
              <a:t>Detect regions of high density </a:t>
            </a:r>
            <a:r>
              <a:rPr lang="en-US" sz="2400" dirty="0" smtClean="0">
                <a:sym typeface="Wingdings" pitchFamily="2" charset="2"/>
              </a:rPr>
              <a:t> avoid sampling in interior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FF1F-6BE6-4890-BCDE-7FAF6D325715}" type="datetime1">
              <a:rPr lang="en-US"/>
              <a:pPr/>
              <a:t>8/26/19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138-08CD-48FA-A609-1995E326551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3999" cy="31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8305800" cy="18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857625" cy="258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3943350" cy="26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3943350" cy="26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ALDU´A N, I., TENA, ., AND OTADUY, M. A. 2009. Simulation of high-resolution granular media. In Proc. of </a:t>
            </a:r>
            <a:r>
              <a:rPr lang="en-US" sz="1800" dirty="0" err="1" smtClean="0"/>
              <a:t>Congreso</a:t>
            </a:r>
            <a:r>
              <a:rPr lang="en-US" sz="1800" dirty="0" smtClean="0"/>
              <a:t> </a:t>
            </a:r>
            <a:r>
              <a:rPr lang="en-US" sz="1800" dirty="0" err="1" smtClean="0"/>
              <a:t>Espan˜ol</a:t>
            </a:r>
            <a:r>
              <a:rPr lang="en-US" sz="1800" dirty="0" smtClean="0"/>
              <a:t> de </a:t>
            </a:r>
            <a:r>
              <a:rPr lang="en-US" sz="1800" dirty="0" err="1" smtClean="0"/>
              <a:t>Informa´tica</a:t>
            </a:r>
            <a:r>
              <a:rPr lang="en-US" sz="1800" dirty="0" smtClean="0"/>
              <a:t> </a:t>
            </a:r>
            <a:r>
              <a:rPr lang="en-US" sz="1800" dirty="0" err="1" smtClean="0"/>
              <a:t>Gra´fica</a:t>
            </a:r>
            <a:r>
              <a:rPr lang="en-US" sz="1800" dirty="0" smtClean="0"/>
              <a:t>.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/>
              <a:t>LUCIANI, A., HABIBI, A., AND MANZOTTI, E. 1995. A multi-scale physical model </a:t>
            </a:r>
            <a:r>
              <a:rPr lang="en-US" sz="1800" dirty="0" smtClean="0"/>
              <a:t>of granular materials. In Proceedings of Graphics Interface.</a:t>
            </a:r>
          </a:p>
          <a:p>
            <a:endParaRPr lang="en-US" sz="1800" dirty="0" smtClean="0"/>
          </a:p>
          <a:p>
            <a:r>
              <a:rPr lang="en-US" sz="1800" dirty="0" smtClean="0"/>
              <a:t>ZHU, Y., AND BRIDSON, R. 2005. Animating sand as a fluid. In SIGGRAPH ’05: ACM SIGGRAPH 2005 Papers, ACM, New York, NY, USA, 965–972.</a:t>
            </a:r>
          </a:p>
          <a:p>
            <a:endParaRPr lang="en-US" sz="1800" dirty="0" smtClean="0"/>
          </a:p>
          <a:p>
            <a:r>
              <a:rPr lang="en-US" sz="1800" dirty="0" smtClean="0"/>
              <a:t>JOSSERAND, C., LAGR´E 458 E, P.-Y., AND LHUILLIER, D. 2004. Stationary shear flows of dense granular materials: a tentative continuum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. The European Physical Journal E: Soft Matter and Biological Physics 14 (06), 127–135.</a:t>
            </a:r>
          </a:p>
          <a:p>
            <a:endParaRPr lang="en-US" sz="1800" dirty="0" smtClean="0"/>
          </a:p>
          <a:p>
            <a:r>
              <a:rPr lang="en-US" sz="1800" dirty="0" smtClean="0"/>
              <a:t>QUECEDO, M., PASTOR, M., HERREROS, M. I., AND MERODO, J. A. F. 2004. Numerical </a:t>
            </a:r>
            <a:r>
              <a:rPr lang="en-US" sz="1800" dirty="0" err="1" smtClean="0"/>
              <a:t>modelling</a:t>
            </a:r>
            <a:r>
              <a:rPr lang="en-US" sz="1800" dirty="0" smtClean="0"/>
              <a:t> of the propagation of fast landslides using the finite element method. International Journal for Numerical Methods in Engineering 59, 6, </a:t>
            </a:r>
          </a:p>
          <a:p>
            <a:endParaRPr lang="en-US" sz="1800" dirty="0" smtClean="0"/>
          </a:p>
          <a:p>
            <a:r>
              <a:rPr lang="en-US" sz="1800" dirty="0" smtClean="0"/>
              <a:t>BELL, N., YU, Y., AND MUCHA, P. J. 2005. Particle-based simulation of granular materials. In SCA ’05: Proceedings of the 2005 ACM SIGGRAPH/</a:t>
            </a:r>
            <a:r>
              <a:rPr lang="en-US" sz="1800" dirty="0" err="1" smtClean="0"/>
              <a:t>Eurographics</a:t>
            </a:r>
            <a:r>
              <a:rPr lang="en-US" sz="1800" dirty="0" smtClean="0"/>
              <a:t> symposium on Computer animation, ACM, New York, NY, USA, 77–86.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Narain</a:t>
            </a:r>
            <a:r>
              <a:rPr lang="en-US" sz="1800" dirty="0" smtClean="0"/>
              <a:t> R.,  </a:t>
            </a:r>
            <a:r>
              <a:rPr lang="en-US" sz="1800" dirty="0" err="1" smtClean="0"/>
              <a:t>Golas</a:t>
            </a:r>
            <a:r>
              <a:rPr lang="en-US" sz="1800" dirty="0" smtClean="0"/>
              <a:t>  A., Lin Ming (University of North Carolina at Chapel Hill), </a:t>
            </a:r>
            <a:r>
              <a:rPr lang="en-US" sz="1600" dirty="0" smtClean="0"/>
              <a:t>Free-Flowing Granular Materials with Two-Way Solid Coupling</a:t>
            </a:r>
            <a:r>
              <a:rPr lang="en-US" sz="1600" b="1" dirty="0" smtClean="0"/>
              <a:t>, </a:t>
            </a:r>
            <a:r>
              <a:rPr lang="en-US" sz="1600" dirty="0" smtClean="0"/>
              <a:t> SIGGRAPH ASIA 2010.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Yield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when a solid will yield under stress</a:t>
            </a:r>
          </a:p>
          <a:p>
            <a:pPr lvl="1"/>
            <a:r>
              <a:rPr lang="en-US" dirty="0"/>
              <a:t>Condition when sand will become fluid</a:t>
            </a:r>
          </a:p>
          <a:p>
            <a:r>
              <a:rPr lang="en-US" dirty="0"/>
              <a:t>Mohr – Coulomb yield surface used for granular materials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         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24400" y="3657600"/>
          <a:ext cx="1752600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1752600" cy="761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629400" y="3657600"/>
          <a:ext cx="1861556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5" imgW="1002960" imgH="457200" progId="Equation.3">
                  <p:embed/>
                </p:oleObj>
              </mc:Choice>
              <mc:Fallback>
                <p:oleObj name="Equation" r:id="rId5" imgW="1002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657600"/>
                        <a:ext cx="1861556" cy="761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52600" y="3816072"/>
          <a:ext cx="1981200" cy="50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7" imgW="1002960" imgH="253800" progId="Equation.3">
                  <p:embed/>
                </p:oleObj>
              </mc:Choice>
              <mc:Fallback>
                <p:oleObj name="Equation" r:id="rId7" imgW="100296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6072"/>
                        <a:ext cx="1981200" cy="50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2" descr="http://upload.wikimedia.org/wikipedia/en/thumb/8/85/Drucker_Prager_Yield_Surface_3D.png/400px-Drucker_Prager_Yield_Surface_3D.png">
            <a:hlinkClick r:id="rId9" tooltip="Figure 7: View of Drucker–Prager yield surface in 3D space of principal stresses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495800"/>
            <a:ext cx="3863660" cy="2057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6552127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courtesy: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Yield condition</a:t>
            </a:r>
          </a:p>
          <a:p>
            <a:pPr lvl="1"/>
            <a:r>
              <a:rPr lang="en-US" dirty="0"/>
              <a:t>Non-linear – can be approximated as an intersection of linear constraints</a:t>
            </a:r>
          </a:p>
          <a:p>
            <a:pPr lvl="2"/>
            <a:r>
              <a:rPr lang="en-US" dirty="0"/>
              <a:t>Infinity norm</a:t>
            </a:r>
          </a:p>
          <a:p>
            <a:r>
              <a:rPr lang="en-US" dirty="0"/>
              <a:t>Unilateral incompressibility</a:t>
            </a:r>
          </a:p>
          <a:p>
            <a:pPr lvl="1"/>
            <a:r>
              <a:rPr lang="en-US" dirty="0"/>
              <a:t>Hydrostatic pressure = </a:t>
            </a:r>
            <a:r>
              <a:rPr lang="el-GR" dirty="0"/>
              <a:t>σ</a:t>
            </a:r>
            <a:r>
              <a:rPr lang="en-US" baseline="-25000" dirty="0"/>
              <a:t>m</a:t>
            </a:r>
          </a:p>
          <a:p>
            <a:pPr lvl="1"/>
            <a:r>
              <a:rPr lang="en-US" dirty="0"/>
              <a:t>                     </a:t>
            </a:r>
            <a:r>
              <a:rPr lang="en-US" dirty="0">
                <a:solidFill>
                  <a:schemeClr val="tx1"/>
                </a:solidFill>
                <a:sym typeface="Mathematica1"/>
              </a:rPr>
              <a:t>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Boundary contact</a:t>
            </a:r>
          </a:p>
          <a:p>
            <a:pPr lvl="1"/>
            <a:r>
              <a:rPr lang="en-US" dirty="0"/>
              <a:t>Contact velocity </a:t>
            </a:r>
          </a:p>
          <a:p>
            <a:pPr lvl="1"/>
            <a:r>
              <a:rPr lang="en-US" dirty="0"/>
              <a:t>Frictional forces on tangential velocity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39</a:t>
            </a:fld>
            <a:endParaRPr lang="en-US"/>
          </a:p>
        </p:txBody>
      </p:sp>
      <p:pic>
        <p:nvPicPr>
          <p:cNvPr id="25602" name="Picture 2" descr="http://upload.wikimedia.org/wikipedia/en/thumb/e/e3/MH_Yield_Surface_3D.png/400px-MH_Yield_Surface_3D.png">
            <a:hlinkClick r:id="rId3" tooltip="Figure 5: View of Mohr–Coulomb yield surface in 3D space of principal stresse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2895600" cy="1693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4495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courtesy: Wikipedia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99963" y="5042079"/>
          <a:ext cx="838200" cy="32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5" imgW="457200" imgH="177480" progId="Equation.3">
                  <p:embed/>
                </p:oleObj>
              </mc:Choice>
              <mc:Fallback>
                <p:oleObj name="Equation" r:id="rId5" imgW="4572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963" y="5042079"/>
                        <a:ext cx="838200" cy="325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0" y="4203342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7" imgW="558720" imgH="228600" progId="Equation.3">
                  <p:embed/>
                </p:oleObj>
              </mc:Choice>
              <mc:Fallback>
                <p:oleObj name="Equation" r:id="rId7" imgW="5587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03342"/>
                        <a:ext cx="838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36950" y="4207412"/>
          <a:ext cx="6540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9" imgW="457200" imgH="228600" progId="Equation.3">
                  <p:embed/>
                </p:oleObj>
              </mc:Choice>
              <mc:Fallback>
                <p:oleObj name="Equation" r:id="rId9" imgW="4572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207412"/>
                        <a:ext cx="6540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Relevant quantities</a:t>
            </a:r>
          </a:p>
          <a:p>
            <a:pPr lvl="1"/>
            <a:r>
              <a:rPr lang="en-US" sz="2400" dirty="0"/>
              <a:t>Velocity</a:t>
            </a:r>
          </a:p>
          <a:p>
            <a:pPr lvl="1"/>
            <a:r>
              <a:rPr lang="en-US" sz="2400" dirty="0"/>
              <a:t>Density</a:t>
            </a:r>
          </a:p>
          <a:p>
            <a:pPr lvl="1"/>
            <a:r>
              <a:rPr lang="en-US" sz="2400" dirty="0"/>
              <a:t>Stress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Modified </a:t>
            </a:r>
            <a:r>
              <a:rPr lang="en-US" dirty="0" err="1"/>
              <a:t>Navier</a:t>
            </a:r>
            <a:r>
              <a:rPr lang="en-US" dirty="0"/>
              <a:t> Stokes 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Stress </a:t>
            </a:r>
            <a:r>
              <a:rPr lang="en-US" dirty="0"/>
              <a:t>in sand</a:t>
            </a:r>
          </a:p>
          <a:p>
            <a:pPr lvl="1"/>
            <a:r>
              <a:rPr lang="en-US" sz="2000" dirty="0"/>
              <a:t>Normal </a:t>
            </a:r>
            <a:r>
              <a:rPr lang="en-US" sz="2000" dirty="0">
                <a:sym typeface="Mathematica1"/>
              </a:rPr>
              <a:t> compressive</a:t>
            </a:r>
          </a:p>
          <a:p>
            <a:pPr lvl="1"/>
            <a:r>
              <a:rPr lang="en-US" sz="2000" dirty="0">
                <a:sym typeface="Mathematica1"/>
              </a:rPr>
              <a:t>Shear  friction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1905000"/>
            <a:ext cx="1219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458200" y="2425520"/>
            <a:ext cx="228600" cy="165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7772400" y="16764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239000" y="2425520"/>
            <a:ext cx="228600" cy="165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772400" y="28194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68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2286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, </a:t>
            </a:r>
            <a:r>
              <a:rPr lang="el-GR" dirty="0"/>
              <a:t>ρ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895600" y="4267200"/>
          <a:ext cx="2667000" cy="7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3" imgW="1498320" imgH="419040" progId="Equation.3">
                  <p:embed/>
                </p:oleObj>
              </mc:Choice>
              <mc:Fallback>
                <p:oleObj name="Equation" r:id="rId3" imgW="14983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7200"/>
                        <a:ext cx="2667000" cy="744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maintained at every cell instead of pressure</a:t>
            </a:r>
          </a:p>
          <a:p>
            <a:r>
              <a:rPr lang="en-US" dirty="0"/>
              <a:t>Sand can be</a:t>
            </a:r>
          </a:p>
          <a:p>
            <a:pPr lvl="1"/>
            <a:r>
              <a:rPr lang="en-US" dirty="0"/>
              <a:t>Rigid </a:t>
            </a:r>
            <a:r>
              <a:rPr lang="en-US" dirty="0">
                <a:sym typeface="Mathematica1"/>
              </a:rPr>
              <a:t></a:t>
            </a:r>
            <a:r>
              <a:rPr lang="en-US" dirty="0"/>
              <a:t> D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½(du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du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/>
              <a:t>Incompressible Fluid </a:t>
            </a:r>
            <a:r>
              <a:rPr lang="en-US" dirty="0">
                <a:sym typeface="Mathematica1"/>
              </a:rPr>
              <a:t> .u =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Mathematica1"/>
              </a:rPr>
              <a:t>0</a:t>
            </a:r>
          </a:p>
          <a:p>
            <a:pPr lvl="1"/>
            <a:r>
              <a:rPr lang="en-US" dirty="0">
                <a:sym typeface="Mathematica1"/>
              </a:rPr>
              <a:t>Loose ( gas-like )</a:t>
            </a:r>
          </a:p>
          <a:p>
            <a:pPr lvl="1"/>
            <a:endParaRPr lang="en-US" dirty="0">
              <a:sym typeface="Mathematica1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41763" y="2774950"/>
          <a:ext cx="16938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3" imgW="1015920" imgH="419040" progId="Equation.3">
                  <p:embed/>
                </p:oleObj>
              </mc:Choice>
              <mc:Fallback>
                <p:oleObj name="Equation" r:id="rId3" imgW="10159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2774950"/>
                        <a:ext cx="1693862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friction</a:t>
            </a:r>
            <a:r>
              <a:rPr lang="en-US" baseline="30000" dirty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Friction reduces velocity</a:t>
            </a:r>
          </a:p>
          <a:p>
            <a:pPr lvl="1"/>
            <a:r>
              <a:rPr lang="en-US" dirty="0"/>
              <a:t>Minimize kinetic energy!</a:t>
            </a:r>
          </a:p>
          <a:p>
            <a:r>
              <a:rPr lang="en-US" dirty="0"/>
              <a:t>Yield surface restriction</a:t>
            </a:r>
          </a:p>
          <a:p>
            <a:r>
              <a:rPr lang="en-US" dirty="0"/>
              <a:t>Boundaries</a:t>
            </a:r>
          </a:p>
          <a:p>
            <a:pPr lvl="1"/>
            <a:r>
              <a:rPr lang="en-US" dirty="0"/>
              <a:t>Can we add contact constraints?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FF1F-6BE6-4890-BCDE-7FAF6D325715}" type="datetime1">
              <a:rPr lang="en-US"/>
              <a:pPr/>
              <a:t>8/26/19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138-08CD-48FA-A609-1995E326551E}" type="slidenum">
              <a:rPr lang="en-US"/>
              <a:pPr/>
              <a:t>42</a:t>
            </a:fld>
            <a:endParaRPr lang="en-US"/>
          </a:p>
        </p:txBody>
      </p:sp>
      <p:pic>
        <p:nvPicPr>
          <p:cNvPr id="6" name="Picture 12" descr="http://upload.wikimedia.org/wikipedia/en/thumb/8/85/Drucker_Prager_Yield_Surface_3D.png/400px-Drucker_Prager_Yield_Surface_3D.png">
            <a:hlinkClick r:id="rId3" tooltip="Figure 7: View of Drucker–Prager yield surface in 3D space of principal stresse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863660" cy="2057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629400" y="4572000"/>
            <a:ext cx="1524000" cy="1447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78521" y="5270679"/>
            <a:ext cx="76200" cy="76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7"/>
          </p:cNvCxnSpPr>
          <p:nvPr/>
        </p:nvCxnSpPr>
        <p:spPr>
          <a:xfrm rot="5400000" flipH="1" flipV="1">
            <a:off x="7557862" y="4838700"/>
            <a:ext cx="328838" cy="557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341563" y="4351338"/>
          <a:ext cx="9906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Equation" r:id="rId5" imgW="507960" imgH="177480" progId="Equation.3">
                  <p:embed/>
                </p:oleObj>
              </mc:Choice>
              <mc:Fallback>
                <p:oleObj name="Equation" r:id="rId5" imgW="5079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4351338"/>
                        <a:ext cx="9906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336979" y="4572000"/>
          <a:ext cx="2857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7" imgW="1587240" imgH="507960" progId="Equation.3">
                  <p:embed/>
                </p:oleObj>
              </mc:Choice>
              <mc:Fallback>
                <p:oleObj name="Equation" r:id="rId7" imgW="158724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979" y="4572000"/>
                        <a:ext cx="2857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not sufficient for detailed resolution</a:t>
            </a:r>
          </a:p>
          <a:p>
            <a:r>
              <a:rPr lang="en-US" dirty="0"/>
              <a:t>Particles in Grid</a:t>
            </a:r>
          </a:p>
          <a:p>
            <a:r>
              <a:rPr lang="en-US" dirty="0"/>
              <a:t>Volume particles</a:t>
            </a:r>
            <a:r>
              <a:rPr lang="en-US" baseline="30000" dirty="0"/>
              <a:t> *</a:t>
            </a:r>
            <a:endParaRPr lang="en-US" dirty="0"/>
          </a:p>
          <a:p>
            <a:pPr lvl="1"/>
            <a:r>
              <a:rPr lang="en-US" dirty="0"/>
              <a:t>No surface representation</a:t>
            </a:r>
          </a:p>
          <a:p>
            <a:pPr lvl="1"/>
            <a:r>
              <a:rPr lang="en-US" dirty="0"/>
              <a:t>Mass/Volume?</a:t>
            </a:r>
          </a:p>
          <a:p>
            <a:pPr lvl="1"/>
            <a:r>
              <a:rPr lang="en-US" dirty="0"/>
              <a:t>Ellipsoid/Spherical particles</a:t>
            </a:r>
          </a:p>
          <a:p>
            <a:pPr lvl="1"/>
            <a:r>
              <a:rPr lang="en-US" dirty="0"/>
              <a:t>Cheap (possibly approximate) collision avoidance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FF1F-6BE6-4890-BCDE-7FAF6D325715}" type="datetime1">
              <a:rPr lang="en-US"/>
              <a:pPr/>
              <a:t>8/26/19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C138-08CD-48FA-A609-1995E326551E}" type="slidenum">
              <a:rPr lang="en-US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2239354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39624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Animating Sand as a Fluid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Movies and special effects</a:t>
            </a:r>
            <a:endParaRPr lang="en-US" dirty="0"/>
          </a:p>
        </p:txBody>
      </p:sp>
      <p:pic>
        <p:nvPicPr>
          <p:cNvPr id="4" name="Content Placeholder 3" descr="sandman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6667500" cy="2828925"/>
          </a:xfrm>
        </p:spPr>
      </p:pic>
      <p:pic>
        <p:nvPicPr>
          <p:cNvPr id="5" name="Picture 4" descr="spiderman_3_movie_image_thomas_haden_church_as_sandman_fighting_spiderm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514600"/>
            <a:ext cx="5715000" cy="3819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10" y="6396335"/>
            <a:ext cx="871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5"/>
              </a:rPr>
              <a:t>http://www.youtube.com/watch?v=shfLYWs-_QY&amp;feature=channel</a:t>
            </a:r>
            <a:endParaRPr lang="en-US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/>
          <a:srcRect b="7066"/>
          <a:stretch>
            <a:fillRect/>
          </a:stretch>
        </p:blipFill>
        <p:spPr bwMode="auto">
          <a:xfrm>
            <a:off x="1066800" y="1524000"/>
            <a:ext cx="7224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762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943350"/>
            <a:ext cx="4762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world  </a:t>
            </a:r>
            <a:r>
              <a:rPr lang="en-US" sz="3000" dirty="0" smtClean="0"/>
              <a:t>(Second Life)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Games  </a:t>
            </a:r>
            <a:r>
              <a:rPr lang="en-US" sz="3100" dirty="0" smtClean="0"/>
              <a:t>(Prince of Persia : </a:t>
            </a:r>
            <a:r>
              <a:rPr lang="en-US" sz="4000" dirty="0" smtClean="0"/>
              <a:t>Sands </a:t>
            </a:r>
            <a:r>
              <a:rPr lang="en-US" sz="3100" dirty="0" smtClean="0"/>
              <a:t>of  Time)</a:t>
            </a:r>
            <a:br>
              <a:rPr lang="en-US" sz="3100" dirty="0" smtClean="0"/>
            </a:b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53836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Behavioral </a:t>
            </a:r>
            <a:r>
              <a:rPr lang="en-US" sz="2800" dirty="0" smtClean="0"/>
              <a:t>aspects</a:t>
            </a:r>
            <a:endParaRPr lang="en-US" sz="2800" dirty="0"/>
          </a:p>
          <a:p>
            <a:pPr lvl="1"/>
            <a:r>
              <a:rPr lang="en-US" sz="2400" dirty="0"/>
              <a:t>Behavior is not exactly like solids, liquids or </a:t>
            </a:r>
            <a:r>
              <a:rPr lang="en-US" sz="2400" dirty="0" smtClean="0"/>
              <a:t>gases</a:t>
            </a:r>
          </a:p>
          <a:p>
            <a:pPr lvl="2"/>
            <a:r>
              <a:rPr lang="en-US" sz="2000" dirty="0" smtClean="0"/>
              <a:t>No cohesion</a:t>
            </a:r>
            <a:endParaRPr lang="en-US" sz="2000" dirty="0"/>
          </a:p>
          <a:p>
            <a:pPr lvl="1"/>
            <a:r>
              <a:rPr lang="en-US" sz="2400" dirty="0"/>
              <a:t>Friction forces (inter-grain, boundaries)</a:t>
            </a:r>
          </a:p>
          <a:p>
            <a:pPr lvl="2"/>
            <a:r>
              <a:rPr lang="en-US" sz="2000" dirty="0"/>
              <a:t>Closely coupled with hydrostatic pressure and </a:t>
            </a:r>
            <a:r>
              <a:rPr lang="en-US" sz="2000" dirty="0" smtClean="0"/>
              <a:t>stress</a:t>
            </a:r>
          </a:p>
          <a:p>
            <a:pPr lvl="2"/>
            <a:r>
              <a:rPr lang="en-US" sz="2000" dirty="0" smtClean="0"/>
              <a:t>Friction – transmit forces over long distances</a:t>
            </a:r>
            <a:endParaRPr lang="en-US" sz="2000" dirty="0"/>
          </a:p>
          <a:p>
            <a:pPr lvl="3"/>
            <a:r>
              <a:rPr lang="en-US" sz="1800" dirty="0"/>
              <a:t>E.g. Sand piles remain </a:t>
            </a:r>
            <a:r>
              <a:rPr lang="en-US" sz="1800" dirty="0" smtClean="0"/>
              <a:t>stable</a:t>
            </a:r>
            <a:endParaRPr lang="en-US" sz="1800" dirty="0"/>
          </a:p>
          <a:p>
            <a:pPr lvl="1"/>
            <a:r>
              <a:rPr lang="en-US" sz="2400" dirty="0"/>
              <a:t>Emergent behavior</a:t>
            </a:r>
          </a:p>
          <a:p>
            <a:pPr lvl="2"/>
            <a:r>
              <a:rPr lang="en-US" sz="2000" dirty="0"/>
              <a:t>Inelastic collisions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issues</a:t>
            </a:r>
          </a:p>
          <a:p>
            <a:pPr lvl="1"/>
            <a:r>
              <a:rPr lang="en-US" dirty="0"/>
              <a:t>Scale ( &gt; 10M grains )</a:t>
            </a:r>
          </a:p>
          <a:p>
            <a:pPr lvl="1"/>
            <a:r>
              <a:rPr lang="en-US" dirty="0"/>
              <a:t>Behavioral complexity</a:t>
            </a:r>
          </a:p>
          <a:p>
            <a:pPr lvl="1"/>
            <a:r>
              <a:rPr lang="en-US" dirty="0"/>
              <a:t>Non-linear constraints ( yielding stress )</a:t>
            </a:r>
          </a:p>
          <a:p>
            <a:pPr lvl="1"/>
            <a:r>
              <a:rPr lang="en-US" dirty="0"/>
              <a:t>Representation ( discrete, continuum 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EAB-1C86-4E98-B72B-F5D0D49849C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1164</Words>
  <Application>Microsoft Macintosh PowerPoint</Application>
  <PresentationFormat>On-screen Show (4:3)</PresentationFormat>
  <Paragraphs>335</Paragraphs>
  <Slides>43</Slides>
  <Notes>3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Calibri</vt:lpstr>
      <vt:lpstr>Corbel</vt:lpstr>
      <vt:lpstr>Mathematica1</vt:lpstr>
      <vt:lpstr>Times New Roman</vt:lpstr>
      <vt:lpstr>Wingdings</vt:lpstr>
      <vt:lpstr>Wingdings 2</vt:lpstr>
      <vt:lpstr>Wingdings 3</vt:lpstr>
      <vt:lpstr>Arial</vt:lpstr>
      <vt:lpstr>Module</vt:lpstr>
      <vt:lpstr>Equation</vt:lpstr>
      <vt:lpstr>Modeling of granular materials</vt:lpstr>
      <vt:lpstr>Granular materials</vt:lpstr>
      <vt:lpstr>Physical behaviour</vt:lpstr>
      <vt:lpstr>Motivation</vt:lpstr>
      <vt:lpstr>Movies and special effects</vt:lpstr>
      <vt:lpstr>Virtual world  (Second Life)</vt:lpstr>
      <vt:lpstr> Games  (Prince of Persia : Sands of  Time) </vt:lpstr>
      <vt:lpstr>The Problem</vt:lpstr>
      <vt:lpstr>The Problem</vt:lpstr>
      <vt:lpstr>Approaches</vt:lpstr>
      <vt:lpstr>Approaches</vt:lpstr>
      <vt:lpstr>Particle-based approach</vt:lpstr>
      <vt:lpstr>Particle-based approach</vt:lpstr>
      <vt:lpstr>Video  [Bell et al. 2005]</vt:lpstr>
      <vt:lpstr>PowerPoint Presentation</vt:lpstr>
      <vt:lpstr>Approaches</vt:lpstr>
      <vt:lpstr>Surface flow   [Zhu et al. 2010]</vt:lpstr>
      <vt:lpstr>Video</vt:lpstr>
      <vt:lpstr>Approaches</vt:lpstr>
      <vt:lpstr>Fluid simulation  [Zhu and Bridson 2005]</vt:lpstr>
      <vt:lpstr>Fluid simulation  [Zhu and Bridson 2005]</vt:lpstr>
      <vt:lpstr>Animating Sand as a Fluid  [Zhu and Bridson 2005]</vt:lpstr>
      <vt:lpstr>Videos</vt:lpstr>
      <vt:lpstr>Approaches</vt:lpstr>
      <vt:lpstr>Continuum approach</vt:lpstr>
      <vt:lpstr>Simulation loop</vt:lpstr>
      <vt:lpstr>Stress</vt:lpstr>
      <vt:lpstr>PowerPoint Presentation</vt:lpstr>
      <vt:lpstr>PowerPoint Presentation</vt:lpstr>
      <vt:lpstr>Fluid Model</vt:lpstr>
      <vt:lpstr>Simulation loop</vt:lpstr>
      <vt:lpstr>Simulation particles</vt:lpstr>
      <vt:lpstr>Rendering</vt:lpstr>
      <vt:lpstr>Timings</vt:lpstr>
      <vt:lpstr>Videos</vt:lpstr>
      <vt:lpstr>References</vt:lpstr>
      <vt:lpstr>The End</vt:lpstr>
      <vt:lpstr>The Yield surface</vt:lpstr>
      <vt:lpstr>Adapting constraints</vt:lpstr>
      <vt:lpstr>Fluid Model</vt:lpstr>
      <vt:lpstr>Fluid Model</vt:lpstr>
      <vt:lpstr>Solving for friction*</vt:lpstr>
      <vt:lpstr>Grains</vt:lpstr>
    </vt:vector>
  </TitlesOfParts>
  <Company>University of North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Sand and Granular materials</dc:title>
  <dc:creator>Department of Computer Science</dc:creator>
  <cp:lastModifiedBy>Microsoft Office User</cp:lastModifiedBy>
  <cp:revision>74</cp:revision>
  <dcterms:created xsi:type="dcterms:W3CDTF">2010-11-21T22:08:54Z</dcterms:created>
  <dcterms:modified xsi:type="dcterms:W3CDTF">2019-08-26T10:26:30Z</dcterms:modified>
</cp:coreProperties>
</file>