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7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3" r:id="rId67"/>
    <p:sldId id="324" r:id="rId68"/>
    <p:sldId id="325" r:id="rId69"/>
    <p:sldId id="322" r:id="rId7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0" d="100"/>
          <a:sy n="140" d="100"/>
        </p:scale>
        <p:origin x="-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notesMaster" Target="notesMasters/notesMaster1.xml"/><Relationship Id="rId72" Type="http://schemas.openxmlformats.org/officeDocument/2006/relationships/printerSettings" Target="printerSettings/printerSettings1.bin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esProps" Target="presProps.xml"/><Relationship Id="rId74" Type="http://schemas.openxmlformats.org/officeDocument/2006/relationships/viewProps" Target="viewProps.xml"/><Relationship Id="rId75" Type="http://schemas.openxmlformats.org/officeDocument/2006/relationships/theme" Target="theme/theme1.xml"/><Relationship Id="rId76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3405-82A1-41C9-ADDF-793814FDDD42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394C6-0C05-4EC2-AD7A-9C38D78ABB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26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E394C6-0C05-4EC2-AD7A-9C38D78ABB5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32FFDA8-AE29-4CD4-83E6-C20BC2AF0896}" type="datetimeFigureOut">
              <a:rPr lang="en-US" smtClean="0"/>
              <a:pPr/>
              <a:t>10/30/12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5602A4C-5AD6-4D4C-B66A-425B36A6CA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6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4" Type="http://schemas.openxmlformats.org/officeDocument/2006/relationships/image" Target="../media/image22.png"/><Relationship Id="rId5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4" Type="http://schemas.openxmlformats.org/officeDocument/2006/relationships/image" Target="../media/image26.png"/><Relationship Id="rId5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2.png"/><Relationship Id="rId3" Type="http://schemas.openxmlformats.org/officeDocument/2006/relationships/image" Target="../media/image3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4" Type="http://schemas.openxmlformats.org/officeDocument/2006/relationships/image" Target="../media/image36.png"/><Relationship Id="rId5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8.png"/><Relationship Id="rId3" Type="http://schemas.openxmlformats.org/officeDocument/2006/relationships/image" Target="../media/image3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0.png"/><Relationship Id="rId3" Type="http://schemas.openxmlformats.org/officeDocument/2006/relationships/image" Target="../media/image41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8.png"/><Relationship Id="rId3" Type="http://schemas.openxmlformats.org/officeDocument/2006/relationships/image" Target="../media/image28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9.png"/><Relationship Id="rId3" Type="http://schemas.openxmlformats.org/officeDocument/2006/relationships/image" Target="../media/image49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0.png"/><Relationship Id="rId3" Type="http://schemas.openxmlformats.org/officeDocument/2006/relationships/image" Target="../media/image5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4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5.png"/><Relationship Id="rId3" Type="http://schemas.openxmlformats.org/officeDocument/2006/relationships/image" Target="../media/image56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Relationship Id="rId3" Type="http://schemas.openxmlformats.org/officeDocument/2006/relationships/image" Target="../media/image58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9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Relationship Id="rId3" Type="http://schemas.openxmlformats.org/officeDocument/2006/relationships/image" Target="../media/image61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4" Type="http://schemas.openxmlformats.org/officeDocument/2006/relationships/image" Target="../media/image67.png"/><Relationship Id="rId5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5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png"/><Relationship Id="rId3" Type="http://schemas.openxmlformats.org/officeDocument/2006/relationships/image" Target="../media/image70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4" Type="http://schemas.openxmlformats.org/officeDocument/2006/relationships/image" Target="../media/image7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png"/><Relationship Id="rId4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png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8.png"/><Relationship Id="rId3" Type="http://schemas.openxmlformats.org/officeDocument/2006/relationships/image" Target="../media/image79.png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0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1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2.png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://sepwww.stanford.edu/sep/prof/iei/xrf/paper_html/node13.html" TargetMode="External"/><Relationship Id="rId4" Type="http://schemas.openxmlformats.org/officeDocument/2006/relationships/hyperlink" Target="http://www.cs.unm.edu/~williams/cs530/wave_eqn.pdf" TargetMode="External"/><Relationship Id="rId5" Type="http://schemas.openxmlformats.org/officeDocument/2006/relationships/hyperlink" Target="http://www.personal.reading.ac.uk/~sms03snc/fe_bem_notes_sncw.pdf" TargetMode="External"/><Relationship Id="rId6" Type="http://schemas.openxmlformats.org/officeDocument/2006/relationships/hyperlink" Target="http://www.boundary-element-method.com/tbemia07.pdf" TargetMode="External"/><Relationship Id="rId7" Type="http://schemas.openxmlformats.org/officeDocument/2006/relationships/hyperlink" Target="http://www.eecs.wsu.edu/~schneidj/ufdtd/ufdtd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oogle.com/url?sa=t&amp;rct=j&amp;q=&amp;esrc=s&amp;source=web&amp;cd=2&amp;cad=rja&amp;sqi=2&amp;ved=0CCcQFjAB&amp;url=http://citeseerx.ist.psu.edu/viewdoc/download?doi=10.1.1.20.8443&amp;rep=rep1&amp;type=pdf&amp;ei=KWOOUJ_uErPp0QGj44GQDA&amp;usg=AFQjCNEUVK2Ep2YdbcjWbFrozk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://web.mit.edu/~yangz/Public/Papers/tmp/The%20perfectly%20matched%20layer%20for%20acoustic%20waves%20in%20absorptive%20media.pdf" TargetMode="External"/><Relationship Id="rId4" Type="http://schemas.openxmlformats.org/officeDocument/2006/relationships/hyperlink" Target="http://asadl.org/jasa/resource/1/jasman/v110/i5/p2440_s1?isAuthorized=no" TargetMode="External"/><Relationship Id="rId5" Type="http://schemas.openxmlformats.org/officeDocument/2006/relationships/hyperlink" Target="http://asadl.org/jasa/resource/1/jasman/v110/i5/p2449_s1?isAuthorized=no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acoustics.salford.ac.uk/res/drumm/FDTD-FE/Implementing%20FDTD%20Tutorial.doc" TargetMode="Externa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worldscientific.com/worldscibooks/10.1142/7674" TargetMode="Externa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81000"/>
            <a:ext cx="6172200" cy="1894362"/>
          </a:xfrm>
        </p:spPr>
        <p:txBody>
          <a:bodyPr>
            <a:normAutofit/>
          </a:bodyPr>
          <a:lstStyle/>
          <a:p>
            <a:r>
              <a:rPr lang="en-US" dirty="0" smtClean="0"/>
              <a:t>Computer Simulation of the Head-Related Transfer Function 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COMP 768 Class Presentation</a:t>
            </a:r>
          </a:p>
          <a:p>
            <a:r>
              <a:rPr lang="en-US" dirty="0" err="1" smtClean="0"/>
              <a:t>Alok</a:t>
            </a:r>
            <a:r>
              <a:rPr lang="en-US" dirty="0" smtClean="0"/>
              <a:t> </a:t>
            </a:r>
            <a:r>
              <a:rPr lang="en-US" dirty="0" err="1" smtClean="0"/>
              <a:t>Meshram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Related Transfer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Head Related Transfer Function for each ear can be defined as: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Where:</a:t>
            </a:r>
          </a:p>
          <a:p>
            <a:pPr lvl="1"/>
            <a:r>
              <a:rPr lang="el-GR" dirty="0" smtClean="0"/>
              <a:t>ω</a:t>
            </a:r>
            <a:r>
              <a:rPr lang="en-US" dirty="0" smtClean="0"/>
              <a:t> represents frequency and </a:t>
            </a:r>
            <a:r>
              <a:rPr lang="el-GR" dirty="0" smtClean="0"/>
              <a:t>θ</a:t>
            </a:r>
            <a:r>
              <a:rPr lang="en-US" dirty="0" smtClean="0"/>
              <a:t>,</a:t>
            </a:r>
            <a:r>
              <a:rPr lang="el-GR" dirty="0" smtClean="0"/>
              <a:t>φ</a:t>
            </a:r>
            <a:r>
              <a:rPr lang="en-US" dirty="0" smtClean="0"/>
              <a:t> represent elevation and azimuth respectively</a:t>
            </a:r>
          </a:p>
          <a:p>
            <a:pPr lvl="1"/>
            <a:r>
              <a:rPr lang="en-US" dirty="0" smtClean="0"/>
              <a:t>H</a:t>
            </a:r>
            <a:r>
              <a:rPr lang="en-US" baseline="-25000" dirty="0" smtClean="0"/>
              <a:t>L</a:t>
            </a:r>
            <a:r>
              <a:rPr lang="en-US" dirty="0" smtClean="0"/>
              <a:t>(</a:t>
            </a:r>
            <a:r>
              <a:rPr lang="el-GR" dirty="0" smtClean="0"/>
              <a:t>ω</a:t>
            </a:r>
            <a:r>
              <a:rPr lang="en-US" dirty="0" smtClean="0"/>
              <a:t>,</a:t>
            </a:r>
            <a:r>
              <a:rPr lang="el-GR" dirty="0" smtClean="0"/>
              <a:t>θ</a:t>
            </a:r>
            <a:r>
              <a:rPr lang="en-US" dirty="0" smtClean="0"/>
              <a:t>,</a:t>
            </a:r>
            <a:r>
              <a:rPr lang="el-GR" dirty="0" smtClean="0"/>
              <a:t>φ</a:t>
            </a:r>
            <a:r>
              <a:rPr lang="en-US" dirty="0" smtClean="0"/>
              <a:t>) and H</a:t>
            </a:r>
            <a:r>
              <a:rPr lang="en-US" baseline="-25000" dirty="0" smtClean="0"/>
              <a:t>R</a:t>
            </a:r>
            <a:r>
              <a:rPr lang="en-US" dirty="0" smtClean="0"/>
              <a:t>(</a:t>
            </a:r>
            <a:r>
              <a:rPr lang="el-GR" dirty="0" smtClean="0"/>
              <a:t>ω</a:t>
            </a:r>
            <a:r>
              <a:rPr lang="en-US" dirty="0" smtClean="0"/>
              <a:t>,</a:t>
            </a:r>
            <a:r>
              <a:rPr lang="el-GR" dirty="0" smtClean="0"/>
              <a:t>θ</a:t>
            </a:r>
            <a:r>
              <a:rPr lang="en-US" dirty="0" smtClean="0"/>
              <a:t>,</a:t>
            </a:r>
            <a:r>
              <a:rPr lang="el-GR" dirty="0" smtClean="0"/>
              <a:t>φ</a:t>
            </a:r>
            <a:r>
              <a:rPr lang="en-US" dirty="0" smtClean="0"/>
              <a:t>) are the left and right HRTFs</a:t>
            </a:r>
          </a:p>
          <a:p>
            <a:pPr lvl="1"/>
            <a:r>
              <a:rPr lang="en-US" dirty="0" smtClean="0"/>
              <a:t> X</a:t>
            </a:r>
            <a:r>
              <a:rPr lang="en-US" baseline="-25000" dirty="0" smtClean="0"/>
              <a:t>L</a:t>
            </a:r>
            <a:r>
              <a:rPr lang="en-US" dirty="0" smtClean="0"/>
              <a:t>(</a:t>
            </a:r>
            <a:r>
              <a:rPr lang="el-GR" dirty="0" smtClean="0"/>
              <a:t>ω</a:t>
            </a:r>
            <a:r>
              <a:rPr lang="en-US" dirty="0" smtClean="0"/>
              <a:t>) and X</a:t>
            </a:r>
            <a:r>
              <a:rPr lang="en-US" baseline="-25000" dirty="0" smtClean="0"/>
              <a:t>R</a:t>
            </a:r>
            <a:r>
              <a:rPr lang="en-US" dirty="0" smtClean="0"/>
              <a:t>(</a:t>
            </a:r>
            <a:r>
              <a:rPr lang="el-GR" dirty="0" smtClean="0"/>
              <a:t>ω</a:t>
            </a:r>
            <a:r>
              <a:rPr lang="en-US" dirty="0" smtClean="0"/>
              <a:t>) are the Fourier Transforms of the signals received by the Left and the Right ears</a:t>
            </a:r>
          </a:p>
          <a:p>
            <a:pPr lvl="1"/>
            <a:r>
              <a:rPr lang="en-US" dirty="0" smtClean="0"/>
              <a:t> X(</a:t>
            </a:r>
            <a:r>
              <a:rPr lang="el-GR" dirty="0" smtClean="0"/>
              <a:t>ω</a:t>
            </a:r>
            <a:r>
              <a:rPr lang="en-US" dirty="0" smtClean="0"/>
              <a:t>) is the Fourier Transform of the source signal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2514600"/>
            <a:ext cx="375285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114675"/>
            <a:ext cx="37433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Related Transfer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HRTFs are key components of 3d Sound Systems</a:t>
            </a:r>
          </a:p>
          <a:p>
            <a:endParaRPr lang="en-US" dirty="0" smtClean="0"/>
          </a:p>
          <a:p>
            <a:r>
              <a:rPr lang="en-US" dirty="0" smtClean="0"/>
              <a:t>This is because HRTFs can be used to obtain the signals received at the listener’s ears given a sound source and its location (using convolution)</a:t>
            </a:r>
          </a:p>
          <a:p>
            <a:endParaRPr lang="en-US" dirty="0" smtClean="0"/>
          </a:p>
          <a:p>
            <a:r>
              <a:rPr lang="en-US" dirty="0" smtClean="0"/>
              <a:t>This is simple to implement and is fast as it involves simple operations (convolution)</a:t>
            </a:r>
          </a:p>
          <a:p>
            <a:endParaRPr lang="en-US" dirty="0" smtClean="0"/>
          </a:p>
          <a:p>
            <a:r>
              <a:rPr lang="en-US" dirty="0" smtClean="0"/>
              <a:t>Thus, without much cost, an HRTF based system adds location information to sound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Related Transfer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HRTFs are complicated functions that depend strongly on head and ear geometry, differing from person to person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2895600"/>
            <a:ext cx="467804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219200" y="6019800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HRTF data for 3 different people for the same source location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Related Transfer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Researchers obtain HRTFs through physical measurements. This is slow and expensive.</a:t>
            </a:r>
          </a:p>
          <a:p>
            <a:endParaRPr lang="en-US" dirty="0" smtClean="0"/>
          </a:p>
          <a:p>
            <a:r>
              <a:rPr lang="en-US" dirty="0" smtClean="0"/>
              <a:t>On the other hand, commercial 3d Sound systems use simple HRTF models or measurements made on dummy heads</a:t>
            </a:r>
          </a:p>
          <a:p>
            <a:endParaRPr lang="en-US" dirty="0" smtClean="0"/>
          </a:p>
          <a:p>
            <a:r>
              <a:rPr lang="en-US" dirty="0" smtClean="0"/>
              <a:t>However, best results are obtained when the listener’s own HRTF is used. Hence there has been some focus on using computational methods to simulate HRTFs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Related Transfer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Computer simulation of HRTFs use head geometry and material parameters as input</a:t>
            </a:r>
          </a:p>
          <a:p>
            <a:endParaRPr lang="en-US" dirty="0" smtClean="0"/>
          </a:p>
          <a:p>
            <a:r>
              <a:rPr lang="en-US" dirty="0" smtClean="0"/>
              <a:t>They simulate the propagation of sound around and through the head from the source (an impulse) located at various positions</a:t>
            </a:r>
          </a:p>
          <a:p>
            <a:endParaRPr lang="en-US" dirty="0" smtClean="0"/>
          </a:p>
          <a:p>
            <a:r>
              <a:rPr lang="en-US" dirty="0" smtClean="0"/>
              <a:t>The signals at the ears are Impulse Responses (HRIRs) through which we obtain the HRTFs</a:t>
            </a:r>
          </a:p>
          <a:p>
            <a:endParaRPr lang="en-US" dirty="0" smtClean="0"/>
          </a:p>
          <a:p>
            <a:r>
              <a:rPr lang="en-US" dirty="0" smtClean="0"/>
              <a:t>We’ll review some sound simulation methods to understand this better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Acoustic Wave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begin with the 1D case and extend it. Newton’s Second Law is:</a:t>
            </a:r>
          </a:p>
          <a:p>
            <a:endParaRPr lang="en-US" dirty="0" smtClean="0"/>
          </a:p>
          <a:p>
            <a:r>
              <a:rPr lang="en-US" dirty="0" smtClean="0"/>
              <a:t>Dividing both sides by Volume, we get :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can rewrite it in terms of </a:t>
            </a:r>
            <a:r>
              <a:rPr lang="en-US" i="1" dirty="0" smtClean="0"/>
              <a:t>Pressure Gradient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negative sign accounts for the fact that Force due to a Pressure Gradient is in the direction of decreasing Pressure.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2400300"/>
            <a:ext cx="3371850" cy="3429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00300" y="3276600"/>
            <a:ext cx="2095500" cy="6191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24150" y="4495800"/>
            <a:ext cx="1771650" cy="619125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3438525"/>
            <a:ext cx="3095625" cy="342900"/>
          </a:xfrm>
          <a:prstGeom prst="rect">
            <a:avLst/>
          </a:prstGeom>
          <a:noFill/>
        </p:spPr>
      </p:pic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342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24400" y="4648200"/>
            <a:ext cx="1533525" cy="34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Acoustic Wave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Next, consider a small section (length </a:t>
            </a:r>
            <a:r>
              <a:rPr lang="el-GR" dirty="0" smtClean="0"/>
              <a:t>Δ</a:t>
            </a:r>
            <a:r>
              <a:rPr lang="en-US" dirty="0" smtClean="0"/>
              <a:t>x) of a tube (cross section A). This tube is filled with a material that has Bulk Modulus B defined as: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Volume of the small section is:</a:t>
            </a:r>
          </a:p>
          <a:p>
            <a:endParaRPr lang="en-US" dirty="0" smtClean="0"/>
          </a:p>
          <a:p>
            <a:r>
              <a:rPr lang="en-US" dirty="0" smtClean="0"/>
              <a:t>Due to a disturbance the particles of the material move from their original position by a position dependent amount s(x). The change in Volume is: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895600"/>
            <a:ext cx="1485900" cy="619125"/>
          </a:xfrm>
          <a:prstGeom prst="rect">
            <a:avLst/>
          </a:prstGeom>
          <a:noFill/>
        </p:spPr>
      </p:pic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5791200"/>
            <a:ext cx="1295400" cy="342900"/>
          </a:xfrm>
          <a:prstGeom prst="rect">
            <a:avLst/>
          </a:prstGeom>
          <a:noFill/>
        </p:spPr>
      </p:pic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27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4191000"/>
            <a:ext cx="1162050" cy="34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Acoustic Wave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Substituting this in the Bulk Modulus equation: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Differentiating with respect to time, we get: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known as the continuity equation, and besides Newton’s law it establishes another relation between Pressure and particle velocity</a:t>
            </a:r>
            <a:endParaRPr lang="en-US" dirty="0"/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219325"/>
            <a:ext cx="1828800" cy="676275"/>
          </a:xfrm>
          <a:prstGeom prst="rect">
            <a:avLst/>
          </a:prstGeom>
          <a:noFill/>
        </p:spPr>
      </p:pic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105150"/>
            <a:ext cx="1381125" cy="628650"/>
          </a:xfrm>
          <a:prstGeom prst="rect">
            <a:avLst/>
          </a:prstGeom>
          <a:noFill/>
        </p:spPr>
      </p:pic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175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419600"/>
            <a:ext cx="1495425" cy="62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Acoustic Wave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Differentiating Newton’s Law </a:t>
            </a:r>
            <a:r>
              <a:rPr lang="en-US" dirty="0" err="1" smtClean="0"/>
              <a:t>w.r.t</a:t>
            </a:r>
            <a:r>
              <a:rPr lang="en-US" dirty="0" smtClean="0"/>
              <a:t> position: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Differentiating Continuity Equation </a:t>
            </a:r>
            <a:r>
              <a:rPr lang="en-US" dirty="0" err="1" smtClean="0"/>
              <a:t>w.r.t</a:t>
            </a:r>
            <a:r>
              <a:rPr lang="en-US" dirty="0" smtClean="0"/>
              <a:t> time: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Combining, we get the Acoustic Wave Equation:</a:t>
            </a:r>
          </a:p>
          <a:p>
            <a:pPr>
              <a:buNone/>
            </a:pPr>
            <a:r>
              <a:rPr lang="en-US" dirty="0" smtClean="0"/>
              <a:t> 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27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2777" name="Picture 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5486400"/>
            <a:ext cx="4724400" cy="942975"/>
          </a:xfrm>
          <a:prstGeom prst="rect">
            <a:avLst/>
          </a:prstGeom>
          <a:noFill/>
        </p:spPr>
      </p:pic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2209800"/>
            <a:ext cx="2162175" cy="657225"/>
          </a:xfrm>
          <a:prstGeom prst="rect">
            <a:avLst/>
          </a:prstGeom>
          <a:noFill/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581400"/>
            <a:ext cx="2085975" cy="657225"/>
          </a:xfrm>
          <a:prstGeom prst="rect">
            <a:avLst/>
          </a:prstGeom>
          <a:noFill/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4724400"/>
            <a:ext cx="3914775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Acoustic Wave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Extension to 3d is simple. We use gradients and divergence instead of spatial derivatives: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that </a:t>
            </a:r>
            <a:r>
              <a:rPr lang="en-US" b="1" dirty="0" smtClean="0"/>
              <a:t>v</a:t>
            </a:r>
            <a:r>
              <a:rPr lang="en-US" dirty="0" smtClean="0"/>
              <a:t> is a vector here (it’s in bold). As before, we get the Acoustic Wave Equation by combining these two equations: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                                 is the </a:t>
            </a:r>
            <a:r>
              <a:rPr lang="en-US" dirty="0" err="1" smtClean="0"/>
              <a:t>Laplacian</a:t>
            </a:r>
            <a:endParaRPr lang="en-US" dirty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514600"/>
            <a:ext cx="1628775" cy="628650"/>
          </a:xfrm>
          <a:prstGeom prst="rect">
            <a:avLst/>
          </a:prstGeom>
          <a:noFill/>
        </p:spPr>
      </p:pic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3124200"/>
            <a:ext cx="1457325" cy="628650"/>
          </a:xfrm>
          <a:prstGeom prst="rect">
            <a:avLst/>
          </a:prstGeom>
          <a:noFill/>
        </p:spPr>
      </p:pic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3803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28800" y="5715000"/>
            <a:ext cx="2705100" cy="733425"/>
          </a:xfrm>
          <a:prstGeom prst="rect">
            <a:avLst/>
          </a:prstGeom>
          <a:noFill/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4953000"/>
            <a:ext cx="1733550" cy="65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Overview of a 3d Sound System</a:t>
            </a:r>
          </a:p>
          <a:p>
            <a:r>
              <a:rPr lang="en-US" dirty="0" smtClean="0"/>
              <a:t>Head Related Transfer Functions</a:t>
            </a:r>
          </a:p>
          <a:p>
            <a:r>
              <a:rPr lang="en-US" dirty="0" smtClean="0"/>
              <a:t>The Acoustic Wave Equation</a:t>
            </a:r>
          </a:p>
          <a:p>
            <a:r>
              <a:rPr lang="en-US" dirty="0" smtClean="0"/>
              <a:t>Numerical Methods for Acoustic Simulation</a:t>
            </a:r>
          </a:p>
          <a:p>
            <a:pPr lvl="1"/>
            <a:r>
              <a:rPr lang="en-US" dirty="0" smtClean="0"/>
              <a:t>Finite Element Method</a:t>
            </a:r>
          </a:p>
          <a:p>
            <a:pPr lvl="1"/>
            <a:r>
              <a:rPr lang="en-US" dirty="0" smtClean="0"/>
              <a:t>Boundary Element Method</a:t>
            </a:r>
          </a:p>
          <a:p>
            <a:pPr lvl="1"/>
            <a:r>
              <a:rPr lang="en-US" dirty="0" smtClean="0"/>
              <a:t>Finite Difference Time Domain Method</a:t>
            </a:r>
          </a:p>
          <a:p>
            <a:r>
              <a:rPr lang="en-US" dirty="0" smtClean="0"/>
              <a:t>HRTF Calculation using Numerical Methods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Acoustic Wave Equation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Among the solutions to the Acoustic Wave Equation, of particular interest are those with sinusoidal time dependence:</a:t>
            </a:r>
          </a:p>
          <a:p>
            <a:endParaRPr lang="en-US" dirty="0" smtClean="0"/>
          </a:p>
          <a:p>
            <a:r>
              <a:rPr lang="en-US" dirty="0" smtClean="0"/>
              <a:t>Substituting this in the Acoustic Wave Equation: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is also known as the Helmholtz equation. </a:t>
            </a:r>
            <a:endParaRPr lang="en-US" dirty="0"/>
          </a:p>
        </p:txBody>
      </p:sp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1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19400" y="2819400"/>
            <a:ext cx="2705100" cy="361950"/>
          </a:xfrm>
          <a:prstGeom prst="rect">
            <a:avLst/>
          </a:prstGeom>
          <a:noFill/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3810000"/>
            <a:ext cx="1676400" cy="352425"/>
          </a:xfrm>
          <a:prstGeom prst="rect">
            <a:avLst/>
          </a:prstGeom>
          <a:noFill/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4823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4343400"/>
            <a:ext cx="5324475" cy="62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Numerical Methods for Acoustic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We’ve studied Numerical Methods used for integrating Ordinary Differential Equations</a:t>
            </a:r>
          </a:p>
          <a:p>
            <a:endParaRPr lang="en-US" dirty="0" smtClean="0"/>
          </a:p>
          <a:p>
            <a:r>
              <a:rPr lang="en-US" dirty="0" smtClean="0"/>
              <a:t>However, the Wave Equation is a Partial Differential Equation in space and time</a:t>
            </a:r>
          </a:p>
          <a:p>
            <a:endParaRPr lang="en-US" dirty="0" smtClean="0"/>
          </a:p>
          <a:p>
            <a:r>
              <a:rPr lang="en-US" dirty="0" smtClean="0"/>
              <a:t>Here we’ll review some numerical methods used to obtain solutions for PDEs like the Wave Equation: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Here f(</a:t>
            </a:r>
            <a:r>
              <a:rPr lang="en-US" b="1" dirty="0" err="1" smtClean="0"/>
              <a:t>x</a:t>
            </a:r>
            <a:r>
              <a:rPr lang="en-US" dirty="0" err="1" smtClean="0"/>
              <a:t>,t</a:t>
            </a:r>
            <a:r>
              <a:rPr lang="en-US" dirty="0" smtClean="0"/>
              <a:t>) represents sound sources</a:t>
            </a:r>
            <a:endParaRPr lang="en-US" dirty="0"/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584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876800"/>
            <a:ext cx="3409950" cy="65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general Finite Element Method(FEM) is quite complicated and involves concepts such as Hilbert and </a:t>
            </a:r>
            <a:r>
              <a:rPr lang="en-US" dirty="0" err="1" smtClean="0"/>
              <a:t>Solobev</a:t>
            </a:r>
            <a:r>
              <a:rPr lang="en-US" dirty="0" smtClean="0"/>
              <a:t> Spaces</a:t>
            </a:r>
          </a:p>
          <a:p>
            <a:endParaRPr lang="en-US" dirty="0" smtClean="0"/>
          </a:p>
          <a:p>
            <a:r>
              <a:rPr lang="en-US" dirty="0" smtClean="0"/>
              <a:t>Here, we’ll develop a simpler version from basics</a:t>
            </a:r>
          </a:p>
          <a:p>
            <a:endParaRPr lang="en-US" dirty="0" smtClean="0"/>
          </a:p>
          <a:p>
            <a:r>
              <a:rPr lang="en-US" dirty="0" smtClean="0"/>
              <a:t>The method we’ll develop will be specifically for the acoustic wave equation</a:t>
            </a:r>
          </a:p>
          <a:p>
            <a:endParaRPr lang="en-US" dirty="0" smtClean="0"/>
          </a:p>
          <a:p>
            <a:r>
              <a:rPr lang="en-US" dirty="0" smtClean="0"/>
              <a:t>We’ll begin by looking at an overview of the general strategy of the method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important point: the Acoustic Wave Equation is a PDE in space </a:t>
            </a:r>
            <a:r>
              <a:rPr lang="en-US" i="1" dirty="0" smtClean="0"/>
              <a:t>and</a:t>
            </a:r>
            <a:r>
              <a:rPr lang="en-US" dirty="0" smtClean="0"/>
              <a:t> time</a:t>
            </a:r>
          </a:p>
          <a:p>
            <a:endParaRPr lang="en-US" dirty="0" smtClean="0"/>
          </a:p>
          <a:p>
            <a:r>
              <a:rPr lang="en-US" dirty="0" smtClean="0"/>
              <a:t>This means that its solution must be calculated for spatially as well as across time</a:t>
            </a:r>
          </a:p>
          <a:p>
            <a:endParaRPr lang="en-US" dirty="0" smtClean="0"/>
          </a:p>
          <a:p>
            <a:r>
              <a:rPr lang="en-US" dirty="0" smtClean="0"/>
              <a:t>The FEM’s strategy is to use </a:t>
            </a:r>
            <a:r>
              <a:rPr lang="en-US" i="1" dirty="0" smtClean="0"/>
              <a:t>basis functions</a:t>
            </a:r>
            <a:r>
              <a:rPr lang="en-US" dirty="0" smtClean="0"/>
              <a:t> distributed spatially over the region of interest</a:t>
            </a:r>
          </a:p>
          <a:p>
            <a:endParaRPr lang="en-US" dirty="0" smtClean="0"/>
          </a:p>
          <a:p>
            <a:r>
              <a:rPr lang="en-US" dirty="0" smtClean="0"/>
              <a:t>Each of these basis functions is associated with a time-dependent coefficient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Method: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overall solution is the sum of the basis functions weighted by their time dependent coefficients</a:t>
            </a:r>
          </a:p>
          <a:p>
            <a:endParaRPr lang="en-US" dirty="0" smtClean="0"/>
          </a:p>
          <a:p>
            <a:r>
              <a:rPr lang="en-US" dirty="0" smtClean="0"/>
              <a:t>The advantage of using this strategy is that we can use mathematical manipulation to reduce the time-and-space dependent PDE to a set of time-dependent ODEs</a:t>
            </a:r>
          </a:p>
          <a:p>
            <a:endParaRPr lang="en-US" dirty="0" smtClean="0"/>
          </a:p>
          <a:p>
            <a:r>
              <a:rPr lang="en-US" dirty="0" smtClean="0"/>
              <a:t>These ODEs can be solved using conventional integrators such as RK4 or the Implicit methods to get the full solution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Method: Overview</a:t>
            </a:r>
            <a:endParaRPr lang="en-US" dirty="0"/>
          </a:p>
        </p:txBody>
      </p:sp>
      <p:sp>
        <p:nvSpPr>
          <p:cNvPr id="36866" name="AutoShape 2" descr="https://docs.google.com/viewer?url=http%3A%2F%2Fupload.wikimedia.org%2Fwikipedia%2Fcommons%2F7%2F71%2FFinite_element_method_1D_illustration2.svg&amp;docid=ea95163507a40d9ad4af0c4e99d6a933&amp;a=bi&amp;pagenumber=1&amp;w=800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773269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Top: “Hat” basis functions in [0,1] used to divide 1-dimensional space. Notice their overlap and their sum for some coefficients (in red).</a:t>
            </a:r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5862637" cy="2488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572000"/>
            <a:ext cx="3342409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419600" y="57150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Left: Pyramidal basis functions over a triangulation of a 2D region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now discuss the actual formulation of the FEM for the acoustic equation. We start with the following representation of the solution: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Next, we consider the Acoustic Wave Equation:</a:t>
            </a:r>
            <a:endParaRPr lang="en-US" dirty="0"/>
          </a:p>
        </p:txBody>
      </p:sp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819400"/>
            <a:ext cx="2609850" cy="904875"/>
          </a:xfrm>
          <a:prstGeom prst="rect">
            <a:avLst/>
          </a:prstGeom>
          <a:noFill/>
        </p:spPr>
      </p:pic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>
            <a:off x="0" y="800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7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1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191000"/>
            <a:ext cx="4924425" cy="342900"/>
          </a:xfrm>
          <a:prstGeom prst="rect">
            <a:avLst/>
          </a:prstGeom>
          <a:noFill/>
        </p:spPr>
      </p:pic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0976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5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5410200"/>
            <a:ext cx="2562225" cy="352425"/>
          </a:xfrm>
          <a:prstGeom prst="rect">
            <a:avLst/>
          </a:prstGeom>
          <a:noFill/>
        </p:spPr>
      </p:pic>
      <p:sp>
        <p:nvSpPr>
          <p:cNvPr id="4097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7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810000"/>
            <a:ext cx="5715000" cy="34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IN" dirty="0" smtClean="0"/>
              <a:t>Let V be the set of bounded, continuous functions defined on </a:t>
            </a:r>
            <a:r>
              <a:rPr lang="el-GR" dirty="0" smtClean="0">
                <a:latin typeface="Cambria Math"/>
                <a:ea typeface="Cambria Math"/>
              </a:rPr>
              <a:t>Ω</a:t>
            </a:r>
            <a:r>
              <a:rPr lang="en-IN" dirty="0" smtClean="0"/>
              <a:t> having piecewise continuous first derivatives and fulfilling the spatial boundary conditions of the problem</a:t>
            </a:r>
            <a:r>
              <a:rPr lang="en-US" dirty="0" smtClean="0"/>
              <a:t>, and let v be its element</a:t>
            </a:r>
          </a:p>
          <a:p>
            <a:pPr marL="0" indent="0">
              <a:buNone/>
            </a:pPr>
            <a:r>
              <a:rPr lang="en-US" sz="1400" dirty="0" smtClean="0"/>
              <a:t>  </a:t>
            </a:r>
            <a:endParaRPr lang="en-US" sz="1400" dirty="0" smtClean="0"/>
          </a:p>
          <a:p>
            <a:r>
              <a:rPr lang="en-US" dirty="0" smtClean="0"/>
              <a:t>Then using the fundamental theorem of calculus of variations and the wave equation, we have: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sz="1400" dirty="0" smtClean="0"/>
              <a:t>  </a:t>
            </a:r>
            <a:endParaRPr lang="en-US" sz="1400" dirty="0" smtClean="0"/>
          </a:p>
          <a:p>
            <a:r>
              <a:rPr lang="en-US" dirty="0" smtClean="0"/>
              <a:t>Using Gauss’ Divergence Theorem:</a:t>
            </a:r>
            <a:endParaRPr lang="en-US" dirty="0"/>
          </a:p>
        </p:txBody>
      </p:sp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4343400"/>
            <a:ext cx="3219450" cy="990600"/>
          </a:xfrm>
          <a:prstGeom prst="rect">
            <a:avLst/>
          </a:prstGeom>
          <a:noFill/>
        </p:spPr>
      </p:pic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991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5562600"/>
            <a:ext cx="5172075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Substituting our approximation of P(</a:t>
            </a:r>
            <a:r>
              <a:rPr lang="en-US" dirty="0" err="1" smtClean="0"/>
              <a:t>t,</a:t>
            </a:r>
            <a:r>
              <a:rPr lang="en-US" b="1" dirty="0" err="1" smtClean="0"/>
              <a:t>x</a:t>
            </a:r>
            <a:r>
              <a:rPr lang="en-US" dirty="0" smtClean="0"/>
              <a:t>) into this equation, we get (after much mathematical manipulation):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2971800"/>
            <a:ext cx="5943600" cy="2371725"/>
          </a:xfrm>
          <a:prstGeom prst="rect">
            <a:avLst/>
          </a:prstGeom>
          <a:noFill/>
        </p:spPr>
      </p:pic>
      <p:sp>
        <p:nvSpPr>
          <p:cNvPr id="430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3019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5715000"/>
            <a:ext cx="4533900" cy="342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represent the previous equation as a Matrix equation solving N simultaneous equations (one for each basis function):</a:t>
            </a:r>
          </a:p>
          <a:p>
            <a:endParaRPr lang="en-US" dirty="0" smtClean="0"/>
          </a:p>
          <a:p>
            <a:r>
              <a:rPr lang="en-US" dirty="0" smtClean="0"/>
              <a:t>Where,</a:t>
            </a:r>
            <a:endParaRPr lang="en-US" dirty="0"/>
          </a:p>
        </p:txBody>
      </p:sp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933700"/>
            <a:ext cx="2114550" cy="342900"/>
          </a:xfrm>
          <a:prstGeom prst="rect">
            <a:avLst/>
          </a:prstGeom>
          <a:noFill/>
        </p:spPr>
      </p:pic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3810000"/>
            <a:ext cx="2266950" cy="962025"/>
          </a:xfrm>
          <a:prstGeom prst="rect">
            <a:avLst/>
          </a:prstGeom>
          <a:noFill/>
        </p:spPr>
      </p:pic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3810000"/>
            <a:ext cx="2543175" cy="962025"/>
          </a:xfrm>
          <a:prstGeom prst="rect">
            <a:avLst/>
          </a:prstGeom>
          <a:noFill/>
        </p:spPr>
      </p:pic>
      <p:sp>
        <p:nvSpPr>
          <p:cNvPr id="440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953000"/>
            <a:ext cx="2628900" cy="962025"/>
          </a:xfrm>
          <a:prstGeom prst="rect">
            <a:avLst/>
          </a:prstGeom>
          <a:noFill/>
        </p:spPr>
      </p:pic>
      <p:sp>
        <p:nvSpPr>
          <p:cNvPr id="440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4043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5800" y="4953000"/>
            <a:ext cx="2047875" cy="962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Sound Systems: An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3d Sound Systems simulate auditory images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imagery must be 3-dimensional in order to accurately simulate real world environments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is because human listeners can perceive spatial information  such as location and size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Also, the shape and size of the listener’s surroundings also affects the sound they receive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 mentioned earlier, we have now reduced the Wave Equation to a system of N simultaneous time-dependent ODEs that can be solved by using regular integration methods</a:t>
            </a:r>
          </a:p>
          <a:p>
            <a:endParaRPr lang="en-US" dirty="0" smtClean="0"/>
          </a:p>
          <a:p>
            <a:r>
              <a:rPr lang="en-US" dirty="0" smtClean="0"/>
              <a:t>This will give us the individual    (t) that we need along with the basis functions to represent the full solution</a:t>
            </a:r>
            <a:endParaRPr lang="en-US" dirty="0"/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50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57800" y="3657600"/>
            <a:ext cx="228600" cy="414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Instead of </a:t>
            </a:r>
            <a:r>
              <a:rPr lang="en-US" dirty="0" err="1" smtClean="0"/>
              <a:t>discretizing</a:t>
            </a:r>
            <a:r>
              <a:rPr lang="en-US" dirty="0" smtClean="0"/>
              <a:t> all space (as in FEM), the Boundary Element Method (BEM) works on the </a:t>
            </a:r>
            <a:r>
              <a:rPr lang="en-US" dirty="0" err="1" smtClean="0"/>
              <a:t>discretization</a:t>
            </a:r>
            <a:r>
              <a:rPr lang="en-US" dirty="0" smtClean="0"/>
              <a:t> of a boundary (surface) in space</a:t>
            </a:r>
          </a:p>
          <a:p>
            <a:endParaRPr lang="en-US" dirty="0" smtClean="0"/>
          </a:p>
          <a:p>
            <a:r>
              <a:rPr lang="en-US" dirty="0" smtClean="0"/>
              <a:t>To be able to apply BEM, one must reformulate the problem as a Boundary Integral equation</a:t>
            </a:r>
          </a:p>
          <a:p>
            <a:endParaRPr lang="en-US" dirty="0" smtClean="0"/>
          </a:p>
          <a:p>
            <a:r>
              <a:rPr lang="en-US" dirty="0" smtClean="0"/>
              <a:t>Often, this requires some analytical calculation</a:t>
            </a:r>
          </a:p>
          <a:p>
            <a:endParaRPr lang="en-US" dirty="0" smtClean="0"/>
          </a:p>
          <a:p>
            <a:r>
              <a:rPr lang="en-US" dirty="0" smtClean="0"/>
              <a:t>Hence BEM can be said to be halfway between analytical methods and numerical methods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We’ll assume sinusoidal time dependence for our solution of the wave equation</a:t>
            </a:r>
          </a:p>
          <a:p>
            <a:endParaRPr lang="en-US" dirty="0" smtClean="0"/>
          </a:p>
          <a:p>
            <a:r>
              <a:rPr lang="en-US" dirty="0" smtClean="0"/>
              <a:t>We get the Helmholtz equation as a result</a:t>
            </a:r>
          </a:p>
          <a:p>
            <a:endParaRPr lang="en-US" dirty="0" smtClean="0"/>
          </a:p>
          <a:p>
            <a:r>
              <a:rPr lang="en-US" dirty="0" smtClean="0"/>
              <a:t>It is converted into boundary integrals using either the “direct” or the “indirect” method</a:t>
            </a:r>
          </a:p>
          <a:p>
            <a:endParaRPr lang="en-US" dirty="0" smtClean="0"/>
          </a:p>
          <a:p>
            <a:r>
              <a:rPr lang="en-US" dirty="0" smtClean="0"/>
              <a:t>To get the solution on the boundary, we use FEM on the boundary mesh. The boundary solution can then be used to get the full solution.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start with the wave equation: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As mentioned earlier, when we assume sinusoidal time dependence, we get:</a:t>
            </a:r>
          </a:p>
          <a:p>
            <a:endParaRPr lang="en-US" dirty="0" smtClean="0"/>
          </a:p>
          <a:p>
            <a:r>
              <a:rPr lang="en-US" dirty="0" smtClean="0"/>
              <a:t>Where u(</a:t>
            </a:r>
            <a:r>
              <a:rPr lang="en-US" b="1" dirty="0" smtClean="0"/>
              <a:t>x</a:t>
            </a:r>
            <a:r>
              <a:rPr lang="en-US" dirty="0" smtClean="0"/>
              <a:t>) is a complex valued function called the complex acoustic pressure</a:t>
            </a:r>
          </a:p>
          <a:p>
            <a:endParaRPr lang="en-US" i="1" dirty="0" smtClean="0"/>
          </a:p>
          <a:p>
            <a:r>
              <a:rPr lang="en-US" dirty="0" smtClean="0"/>
              <a:t>It’s magnitude and argument determines the magnitude and phase of the pressure wave at </a:t>
            </a:r>
            <a:r>
              <a:rPr lang="en-US" b="1" dirty="0" smtClean="0"/>
              <a:t>x</a:t>
            </a:r>
            <a:endParaRPr lang="en-US" dirty="0" smtClean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2209800"/>
            <a:ext cx="2400300" cy="657225"/>
          </a:xfrm>
          <a:prstGeom prst="rect">
            <a:avLst/>
          </a:prstGeom>
          <a:noFill/>
        </p:spPr>
      </p:pic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3810000"/>
            <a:ext cx="2705100" cy="361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With sinusoidal time dependence, the wave equation reduces to the Helmholtz equation:</a:t>
            </a:r>
          </a:p>
          <a:p>
            <a:endParaRPr lang="en-US" dirty="0" smtClean="0"/>
          </a:p>
          <a:p>
            <a:r>
              <a:rPr lang="en-US" dirty="0" smtClean="0"/>
              <a:t>We can convert this PDE into a boundary integral equation using the impedance boundary condition: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Here, g is 0 for a scattering problem (which we are interested in) and </a:t>
            </a:r>
            <a:r>
              <a:rPr lang="el-GR" dirty="0" smtClean="0">
                <a:latin typeface="Cambria Math"/>
                <a:ea typeface="Cambria Math"/>
              </a:rPr>
              <a:t>β</a:t>
            </a:r>
            <a:r>
              <a:rPr lang="en-US" dirty="0" smtClean="0"/>
              <a:t>(</a:t>
            </a:r>
            <a:r>
              <a:rPr lang="en-US" b="1" dirty="0" smtClean="0"/>
              <a:t>x</a:t>
            </a:r>
            <a:r>
              <a:rPr lang="en-US" dirty="0" smtClean="0"/>
              <a:t>) is the material dependent relative surface admittance of the scattering surface (usually constant)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2514600"/>
            <a:ext cx="1676400" cy="352425"/>
          </a:xfrm>
          <a:prstGeom prst="rect">
            <a:avLst/>
          </a:prstGeom>
          <a:noFill/>
        </p:spPr>
      </p:pic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9153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114800"/>
            <a:ext cx="1666875" cy="62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convert the Helmholtz equation into an integral equation by using its analytical solution for a point source in free space</a:t>
            </a:r>
          </a:p>
          <a:p>
            <a:endParaRPr lang="en-US" dirty="0" smtClean="0"/>
          </a:p>
          <a:p>
            <a:r>
              <a:rPr lang="en-US" dirty="0" smtClean="0"/>
              <a:t>For a point source at 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dirty="0" smtClean="0"/>
              <a:t>, the solution at </a:t>
            </a:r>
            <a:r>
              <a:rPr lang="en-US" b="1" dirty="0" smtClean="0"/>
              <a:t>x</a:t>
            </a:r>
            <a:r>
              <a:rPr lang="en-US" dirty="0" smtClean="0"/>
              <a:t> is given by the free-field Green function: 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also use Green’s Second Theorem:</a:t>
            </a:r>
          </a:p>
        </p:txBody>
      </p:sp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95600" y="4114800"/>
            <a:ext cx="2686050" cy="723900"/>
          </a:xfrm>
          <a:prstGeom prst="rect">
            <a:avLst/>
          </a:prstGeom>
          <a:noFill/>
        </p:spPr>
      </p:pic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017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5334000"/>
            <a:ext cx="5000625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treat </a:t>
            </a:r>
            <a:r>
              <a:rPr lang="en-US" b="1" dirty="0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dirty="0" smtClean="0"/>
              <a:t> as constants and use </a:t>
            </a:r>
            <a:r>
              <a:rPr lang="en-US" b="1" dirty="0" smtClean="0"/>
              <a:t>y</a:t>
            </a:r>
            <a:r>
              <a:rPr lang="en-US" dirty="0" smtClean="0"/>
              <a:t> as the variable in our integral equations. We choose:</a:t>
            </a:r>
          </a:p>
          <a:p>
            <a:endParaRPr lang="en-US" dirty="0" smtClean="0"/>
          </a:p>
          <a:p>
            <a:r>
              <a:rPr lang="en-US" dirty="0" smtClean="0"/>
              <a:t>Note that u(</a:t>
            </a:r>
            <a:r>
              <a:rPr lang="en-US" b="1" dirty="0" smtClean="0"/>
              <a:t>y</a:t>
            </a:r>
            <a:r>
              <a:rPr lang="en-US" dirty="0" smtClean="0"/>
              <a:t>) is the unknown solution we’re looking for and G(</a:t>
            </a:r>
            <a:r>
              <a:rPr lang="en-US" b="1" dirty="0" err="1" smtClean="0"/>
              <a:t>y</a:t>
            </a:r>
            <a:r>
              <a:rPr lang="en-US" dirty="0" err="1" smtClean="0"/>
              <a:t>,</a:t>
            </a:r>
            <a:r>
              <a:rPr lang="en-US" b="1" dirty="0" err="1" smtClean="0"/>
              <a:t>x</a:t>
            </a:r>
            <a:r>
              <a:rPr lang="en-US" dirty="0" smtClean="0"/>
              <a:t>) is the acoustic pressure at </a:t>
            </a:r>
            <a:r>
              <a:rPr lang="en-US" b="1" dirty="0" smtClean="0"/>
              <a:t>y</a:t>
            </a:r>
            <a:r>
              <a:rPr lang="en-US" dirty="0" smtClean="0"/>
              <a:t> due to a point in </a:t>
            </a:r>
            <a:r>
              <a:rPr lang="en-US" b="1" dirty="0" smtClean="0"/>
              <a:t>x</a:t>
            </a:r>
            <a:r>
              <a:rPr lang="en-US" dirty="0" smtClean="0"/>
              <a:t>. Since both of these satisfy the Helmholtz equation, we use Green’s Second Theorem to get:</a:t>
            </a:r>
            <a:endParaRPr lang="en-US" dirty="0"/>
          </a:p>
        </p:txBody>
      </p:sp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2514600"/>
            <a:ext cx="1390650" cy="342900"/>
          </a:xfrm>
          <a:prstGeom prst="rect">
            <a:avLst/>
          </a:prstGeom>
          <a:noFill/>
        </p:spPr>
      </p:pic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19600" y="2514600"/>
            <a:ext cx="1704975" cy="342900"/>
          </a:xfrm>
          <a:prstGeom prst="rect">
            <a:avLst/>
          </a:prstGeom>
          <a:noFill/>
        </p:spPr>
      </p:pic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0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4800600"/>
            <a:ext cx="2790825" cy="990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Note that u(</a:t>
            </a:r>
            <a:r>
              <a:rPr lang="en-US" b="1" dirty="0" smtClean="0"/>
              <a:t>y</a:t>
            </a:r>
            <a:r>
              <a:rPr lang="en-US" dirty="0" smtClean="0"/>
              <a:t>) and G(</a:t>
            </a:r>
            <a:r>
              <a:rPr lang="en-US" b="1" dirty="0" err="1" smtClean="0"/>
              <a:t>y</a:t>
            </a:r>
            <a:r>
              <a:rPr lang="en-US" dirty="0" err="1" smtClean="0"/>
              <a:t>,</a:t>
            </a:r>
            <a:r>
              <a:rPr lang="en-US" b="1" dirty="0" err="1" smtClean="0"/>
              <a:t>x</a:t>
            </a:r>
            <a:r>
              <a:rPr lang="en-US" dirty="0" smtClean="0"/>
              <a:t>) are singular at 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dirty="0" smtClean="0"/>
              <a:t> and </a:t>
            </a:r>
            <a:r>
              <a:rPr lang="en-US" b="1" dirty="0" smtClean="0"/>
              <a:t>x</a:t>
            </a:r>
            <a:r>
              <a:rPr lang="en-US" dirty="0" smtClean="0"/>
              <a:t> respectively. Also, we’re trying to solve the problem within a bounded region D. </a:t>
            </a:r>
          </a:p>
          <a:p>
            <a:endParaRPr lang="en-US" dirty="0" smtClean="0"/>
          </a:p>
          <a:p>
            <a:r>
              <a:rPr lang="en-US" dirty="0" smtClean="0"/>
              <a:t>Using these considerations, we get (in the limit of almost including </a:t>
            </a:r>
            <a:r>
              <a:rPr lang="en-US" b="1" dirty="0" smtClean="0"/>
              <a:t>x</a:t>
            </a:r>
            <a:r>
              <a:rPr lang="en-US" dirty="0" smtClean="0"/>
              <a:t> and 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dirty="0" smtClean="0"/>
              <a:t> in D) 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Now we make use of the impedance boundary condition that we had: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3962400"/>
            <a:ext cx="5810250" cy="885825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5791200"/>
            <a:ext cx="1647825" cy="6286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substituting the boundary condition we get our first boundary integral equation that relates the solution to its values on the boundary (this equation is not valid on the boundary):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When </a:t>
            </a:r>
            <a:r>
              <a:rPr lang="en-US" b="1" dirty="0" smtClean="0"/>
              <a:t>x</a:t>
            </a:r>
            <a:r>
              <a:rPr lang="en-US" dirty="0" smtClean="0"/>
              <a:t> is on the boundary, we get a second boundary integral equation (if the boundary is smooth, </a:t>
            </a:r>
            <a:r>
              <a:rPr lang="en-US" dirty="0" err="1" smtClean="0"/>
              <a:t>i.e</a:t>
            </a:r>
            <a:r>
              <a:rPr lang="en-US" dirty="0" smtClean="0"/>
              <a:t>, without corners):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3124200"/>
            <a:ext cx="5724525" cy="885825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5105400"/>
            <a:ext cx="5886450" cy="8858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use the BEM to solve the second equation, giving us values for u(</a:t>
            </a:r>
            <a:r>
              <a:rPr lang="en-US" b="1" dirty="0" smtClean="0"/>
              <a:t>x</a:t>
            </a:r>
            <a:r>
              <a:rPr lang="en-US" dirty="0" smtClean="0"/>
              <a:t>) on the boundary</a:t>
            </a:r>
          </a:p>
          <a:p>
            <a:endParaRPr lang="en-US" dirty="0" smtClean="0"/>
          </a:p>
          <a:p>
            <a:r>
              <a:rPr lang="en-US" dirty="0" smtClean="0"/>
              <a:t>This can be used with the first equation to obtain values for all space inside the bounded region D</a:t>
            </a:r>
          </a:p>
          <a:p>
            <a:endParaRPr lang="en-US" dirty="0" smtClean="0"/>
          </a:p>
          <a:p>
            <a:r>
              <a:rPr lang="en-US" dirty="0" smtClean="0"/>
              <a:t>This was the formulation of the “interior problem” where the boundary scatters sound due to sources inside it</a:t>
            </a:r>
          </a:p>
          <a:p>
            <a:endParaRPr lang="en-US" dirty="0" smtClean="0"/>
          </a:p>
          <a:p>
            <a:r>
              <a:rPr lang="en-US" dirty="0" smtClean="0"/>
              <a:t>It can be extended for the “exterior problem”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3113" y="533400"/>
            <a:ext cx="5057775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219200" y="5638800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 representation of an auditory scene with relevant parameters labeled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BEM we solve the boundary integral formulation of the problem using FEM</a:t>
            </a:r>
          </a:p>
          <a:p>
            <a:endParaRPr lang="en-US" dirty="0" smtClean="0"/>
          </a:p>
          <a:p>
            <a:r>
              <a:rPr lang="en-US" dirty="0" smtClean="0"/>
              <a:t>We subdivide the boundary into N smooth pieces,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Calibri" pitchFamily="34" charset="0"/>
              </a:rPr>
              <a:t>γ</a:t>
            </a:r>
            <a:r>
              <a:rPr lang="en-US" baseline="-25000" dirty="0" smtClean="0"/>
              <a:t>1</a:t>
            </a:r>
            <a:r>
              <a:rPr lang="en-US" dirty="0" smtClean="0"/>
              <a:t>,….,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Calibri" pitchFamily="34" charset="0"/>
              </a:rPr>
              <a:t>γ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On each of these pieces, we assume a representation for u(</a:t>
            </a:r>
            <a:r>
              <a:rPr lang="en-US" b="1" dirty="0" smtClean="0"/>
              <a:t>x</a:t>
            </a:r>
            <a:r>
              <a:rPr lang="en-US" dirty="0" smtClean="0"/>
              <a:t>) (usually polynomial)</a:t>
            </a:r>
          </a:p>
          <a:p>
            <a:endParaRPr lang="en-US" dirty="0" smtClean="0"/>
          </a:p>
          <a:p>
            <a:r>
              <a:rPr lang="en-US" dirty="0" smtClean="0"/>
              <a:t>As an example, we’ll assume that u(</a:t>
            </a:r>
            <a:r>
              <a:rPr lang="en-US" b="1" dirty="0" smtClean="0"/>
              <a:t>x</a:t>
            </a:r>
            <a:r>
              <a:rPr lang="en-US" dirty="0" smtClean="0"/>
              <a:t>) has a constant value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j</a:t>
            </a:r>
            <a:r>
              <a:rPr lang="en-US" dirty="0" smtClean="0"/>
              <a:t> on the </a:t>
            </a:r>
            <a:r>
              <a:rPr lang="en-US" dirty="0" err="1" smtClean="0"/>
              <a:t>j</a:t>
            </a:r>
            <a:r>
              <a:rPr lang="en-US" baseline="30000" dirty="0" err="1" smtClean="0"/>
              <a:t>th</a:t>
            </a:r>
            <a:r>
              <a:rPr lang="en-US" dirty="0" smtClean="0"/>
              <a:t> piece</a:t>
            </a:r>
          </a:p>
        </p:txBody>
      </p:sp>
      <p:sp>
        <p:nvSpPr>
          <p:cNvPr id="563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63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3276600"/>
            <a:ext cx="1752600" cy="89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With this approximation, the first boundary integral equation (points not on the boundary) 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And the second boundary integral equation (for points on the boundary) 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To solve for the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j</a:t>
            </a:r>
            <a:r>
              <a:rPr lang="en-US" dirty="0" err="1" smtClean="0"/>
              <a:t>’s</a:t>
            </a:r>
            <a:r>
              <a:rPr lang="en-US" dirty="0" smtClean="0"/>
              <a:t>, we use the collocation method: we assume that the second equation holds </a:t>
            </a:r>
            <a:r>
              <a:rPr lang="en-US" i="1" dirty="0" smtClean="0"/>
              <a:t>exactly</a:t>
            </a:r>
            <a:r>
              <a:rPr lang="en-US" dirty="0" smtClean="0"/>
              <a:t> for the </a:t>
            </a:r>
            <a:r>
              <a:rPr lang="en-US" dirty="0" err="1" smtClean="0"/>
              <a:t>centroid</a:t>
            </a:r>
            <a:r>
              <a:rPr lang="en-US" dirty="0" smtClean="0"/>
              <a:t> </a:t>
            </a:r>
            <a:r>
              <a:rPr lang="en-US" b="1" dirty="0" smtClean="0"/>
              <a:t>x</a:t>
            </a:r>
            <a:r>
              <a:rPr lang="en-US" b="1" baseline="-25000" dirty="0" smtClean="0"/>
              <a:t>i</a:t>
            </a:r>
            <a:r>
              <a:rPr lang="en-US" dirty="0" smtClean="0"/>
              <a:t> of each piece</a:t>
            </a:r>
            <a:endParaRPr lang="en-US" dirty="0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52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95400" y="2362200"/>
            <a:ext cx="5819775" cy="952500"/>
          </a:xfrm>
          <a:prstGeom prst="rect">
            <a:avLst/>
          </a:prstGeom>
          <a:noFill/>
        </p:spPr>
      </p:pic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3000" y="4114800"/>
            <a:ext cx="5638800" cy="89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With this approximation, the second equation 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Or, equivalently:</a:t>
            </a:r>
          </a:p>
          <a:p>
            <a:endParaRPr lang="en-US" dirty="0" smtClean="0"/>
          </a:p>
          <a:p>
            <a:r>
              <a:rPr lang="en-US" dirty="0" smtClean="0"/>
              <a:t>Where:</a:t>
            </a:r>
          </a:p>
          <a:p>
            <a:pPr lvl="1"/>
            <a:r>
              <a:rPr lang="en-US" b="1" dirty="0" smtClean="0"/>
              <a:t>u</a:t>
            </a:r>
            <a:r>
              <a:rPr lang="en-US" dirty="0" smtClean="0"/>
              <a:t> is a column vector consisting of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j</a:t>
            </a:r>
            <a:r>
              <a:rPr lang="en-US" dirty="0" err="1" smtClean="0"/>
              <a:t>’s</a:t>
            </a:r>
            <a:endParaRPr lang="en-US" dirty="0" smtClean="0"/>
          </a:p>
          <a:p>
            <a:pPr lvl="1"/>
            <a:r>
              <a:rPr lang="en-US" b="1" dirty="0" smtClean="0"/>
              <a:t>b</a:t>
            </a:r>
            <a:r>
              <a:rPr lang="en-US" dirty="0" smtClean="0"/>
              <a:t> is a column vector with </a:t>
            </a:r>
            <a:r>
              <a:rPr lang="en-US" dirty="0" err="1" smtClean="0"/>
              <a:t>i</a:t>
            </a:r>
            <a:r>
              <a:rPr lang="en-US" baseline="30000" dirty="0" err="1" smtClean="0"/>
              <a:t>th</a:t>
            </a:r>
            <a:r>
              <a:rPr lang="en-US" dirty="0" smtClean="0"/>
              <a:t> entry = G(</a:t>
            </a:r>
            <a:r>
              <a:rPr lang="en-US" b="1" dirty="0" smtClean="0"/>
              <a:t>x</a:t>
            </a:r>
            <a:r>
              <a:rPr lang="en-US" b="1" baseline="-25000" dirty="0" smtClean="0"/>
              <a:t>0</a:t>
            </a:r>
            <a:r>
              <a:rPr lang="en-US" dirty="0" smtClean="0"/>
              <a:t>,</a:t>
            </a:r>
            <a:r>
              <a:rPr lang="en-US" b="1" dirty="0" smtClean="0"/>
              <a:t>x</a:t>
            </a:r>
            <a:r>
              <a:rPr lang="en-US" b="1" baseline="-25000" dirty="0" smtClean="0"/>
              <a:t>i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 B is a matrix with:</a:t>
            </a:r>
            <a:endParaRPr lang="en-US" dirty="0"/>
          </a:p>
        </p:txBody>
      </p:sp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76400" y="2133600"/>
            <a:ext cx="5600700" cy="895350"/>
          </a:xfrm>
          <a:prstGeom prst="rect">
            <a:avLst/>
          </a:prstGeom>
          <a:noFill/>
        </p:spPr>
      </p:pic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73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76600" y="3429000"/>
            <a:ext cx="1314450" cy="552450"/>
          </a:xfrm>
          <a:prstGeom prst="rect">
            <a:avLst/>
          </a:prstGeom>
          <a:noFill/>
        </p:spPr>
      </p:pic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5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5410200"/>
            <a:ext cx="3943350" cy="895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By solving this equation for </a:t>
            </a:r>
            <a:r>
              <a:rPr lang="en-US" b="1" dirty="0" smtClean="0"/>
              <a:t>u</a:t>
            </a:r>
            <a:r>
              <a:rPr lang="en-US" dirty="0" smtClean="0"/>
              <a:t>, we get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j</a:t>
            </a:r>
            <a:r>
              <a:rPr lang="en-US" dirty="0" smtClean="0"/>
              <a:t> for each of the pieces on the boundary</a:t>
            </a:r>
          </a:p>
          <a:p>
            <a:endParaRPr lang="en-US" dirty="0" smtClean="0"/>
          </a:p>
          <a:p>
            <a:r>
              <a:rPr lang="en-US" dirty="0" smtClean="0"/>
              <a:t>This could be used to solve the first boundary integral equation to get the values of u(</a:t>
            </a:r>
            <a:r>
              <a:rPr lang="en-US" b="1" dirty="0" smtClean="0"/>
              <a:t>x</a:t>
            </a:r>
            <a:r>
              <a:rPr lang="en-US" dirty="0" smtClean="0"/>
              <a:t>) for all space</a:t>
            </a:r>
          </a:p>
          <a:p>
            <a:endParaRPr lang="en-US" dirty="0" smtClean="0"/>
          </a:p>
          <a:p>
            <a:r>
              <a:rPr lang="en-US" dirty="0" smtClean="0"/>
              <a:t>Note that the integrals over </a:t>
            </a:r>
            <a:r>
              <a:rPr lang="el-GR" dirty="0" smtClean="0">
                <a:latin typeface="Cambria Math" pitchFamily="18" charset="0"/>
                <a:ea typeface="Cambria Math" pitchFamily="18" charset="0"/>
                <a:cs typeface="Calibri" pitchFamily="34" charset="0"/>
              </a:rPr>
              <a:t>γ</a:t>
            </a:r>
            <a:r>
              <a:rPr lang="en-US" baseline="-25000" dirty="0" smtClean="0"/>
              <a:t>j </a:t>
            </a:r>
            <a:r>
              <a:rPr lang="en-US" dirty="0" smtClean="0"/>
              <a:t>could also be approximated. This would make the solution simpler and faster, but less accurate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Boundary Element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changed the Helmholtz equation to Boundary Integral Equations using the “direct method”</a:t>
            </a:r>
          </a:p>
          <a:p>
            <a:endParaRPr lang="en-US" dirty="0" smtClean="0"/>
          </a:p>
          <a:p>
            <a:r>
              <a:rPr lang="en-US" dirty="0" smtClean="0"/>
              <a:t>The “indirect method” uses functions called the single-layer and double layer potentials. These and their normal derivatives have “jumps” on and across the boundary</a:t>
            </a:r>
          </a:p>
          <a:p>
            <a:endParaRPr lang="en-US" dirty="0" smtClean="0"/>
          </a:p>
          <a:p>
            <a:r>
              <a:rPr lang="en-US" dirty="0" smtClean="0"/>
              <a:t>These are expressed in boundary integral form and are automatically solutions of the Helmholtz equation.  We then try to express the problem and its boundary condition in their terms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Finite Difference Time Domain (FDTD) method was originally developed for Electromagnetic problems, but is also applicable to Acoustic problems</a:t>
            </a:r>
          </a:p>
          <a:p>
            <a:endParaRPr lang="en-US" dirty="0" smtClean="0"/>
          </a:p>
          <a:p>
            <a:r>
              <a:rPr lang="en-US" dirty="0" smtClean="0"/>
              <a:t>It represents relevant differentials in the PDE as Finite Differences</a:t>
            </a:r>
          </a:p>
          <a:p>
            <a:endParaRPr lang="en-US" dirty="0" smtClean="0"/>
          </a:p>
          <a:p>
            <a:r>
              <a:rPr lang="en-US" dirty="0" smtClean="0"/>
              <a:t>Unlike the BEM that we considered, FDTD is a Time Domain method, meaning that it iterates over time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FDTD approximates both spatial and temporal derivatives by finite differences. Consider the Taylor series expansion of a function f(x) about the point x</a:t>
            </a:r>
            <a:r>
              <a:rPr lang="en-US" baseline="-25000" dirty="0" smtClean="0"/>
              <a:t>0</a:t>
            </a:r>
            <a:r>
              <a:rPr lang="en-US" dirty="0" smtClean="0"/>
              <a:t> with an offset of ±</a:t>
            </a:r>
            <a:r>
              <a:rPr lang="el-GR" dirty="0" smtClean="0">
                <a:latin typeface="Cambria Math" pitchFamily="18" charset="0"/>
                <a:ea typeface="Cambria Math" pitchFamily="18" charset="0"/>
              </a:rPr>
              <a:t>δ</a:t>
            </a:r>
            <a:r>
              <a:rPr lang="en-US" dirty="0" smtClean="0"/>
              <a:t>/2 :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Subtracting:</a:t>
            </a:r>
          </a:p>
          <a:p>
            <a:endParaRPr lang="en-US" dirty="0" smtClean="0"/>
          </a:p>
          <a:p>
            <a:r>
              <a:rPr lang="en-US" dirty="0" smtClean="0"/>
              <a:t>Dividing by </a:t>
            </a:r>
            <a:r>
              <a:rPr lang="el-GR" dirty="0" smtClean="0">
                <a:latin typeface="Cambria Math" pitchFamily="18" charset="0"/>
                <a:ea typeface="Cambria Math" pitchFamily="18" charset="0"/>
              </a:rPr>
              <a:t>δ</a:t>
            </a:r>
            <a:r>
              <a:rPr lang="en-US" dirty="0" smtClean="0"/>
              <a:t> and rearranging, we get: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583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200400"/>
            <a:ext cx="4886325" cy="581025"/>
          </a:xfrm>
          <a:prstGeom prst="rect">
            <a:avLst/>
          </a:prstGeom>
          <a:noFill/>
        </p:spPr>
      </p:pic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73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3810000"/>
            <a:ext cx="4886325" cy="581025"/>
          </a:xfrm>
          <a:prstGeom prst="rect">
            <a:avLst/>
          </a:prstGeom>
          <a:noFill/>
        </p:spPr>
      </p:pic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83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77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81200" y="4800600"/>
            <a:ext cx="5353050" cy="581025"/>
          </a:xfrm>
          <a:prstGeom prst="rect">
            <a:avLst/>
          </a:prstGeom>
          <a:noFill/>
        </p:spPr>
      </p:pic>
      <p:sp>
        <p:nvSpPr>
          <p:cNvPr id="5838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8379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5791200"/>
            <a:ext cx="4010025" cy="704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Ignoring the O(</a:t>
            </a:r>
            <a:r>
              <a:rPr lang="el-GR" dirty="0" smtClean="0">
                <a:latin typeface="Cambria Math" pitchFamily="18" charset="0"/>
                <a:ea typeface="Cambria Math" pitchFamily="18" charset="0"/>
              </a:rPr>
              <a:t>δ</a:t>
            </a:r>
            <a:r>
              <a:rPr lang="en-US" baseline="30000" dirty="0" smtClean="0"/>
              <a:t>2</a:t>
            </a:r>
            <a:r>
              <a:rPr lang="en-US" dirty="0" smtClean="0"/>
              <a:t>) term, this is a finite difference approximation of the derivate</a:t>
            </a:r>
          </a:p>
          <a:p>
            <a:endParaRPr lang="en-US" dirty="0" smtClean="0"/>
          </a:p>
          <a:p>
            <a:r>
              <a:rPr lang="en-US" dirty="0" smtClean="0"/>
              <a:t>We’ll begin with the 1-d FDTD for simplicity. Consider the equations that resulted in the wave equation: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We’ll replace the derivatives in this equation with finite differences</a:t>
            </a:r>
            <a:endParaRPr lang="en-US" dirty="0"/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2471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4648200"/>
            <a:ext cx="1362075" cy="628650"/>
          </a:xfrm>
          <a:prstGeom prst="rect">
            <a:avLst/>
          </a:prstGeom>
          <a:noFill/>
        </p:spPr>
      </p:pic>
      <p:sp>
        <p:nvSpPr>
          <p:cNvPr id="6247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247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2475" name="Picture 1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886200"/>
            <a:ext cx="1381125" cy="676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order to use finite differences, we’ll need to </a:t>
            </a:r>
            <a:r>
              <a:rPr lang="en-US" dirty="0" err="1" smtClean="0"/>
              <a:t>discretize</a:t>
            </a:r>
            <a:r>
              <a:rPr lang="en-US" dirty="0" smtClean="0"/>
              <a:t> time and space in the following way:</a:t>
            </a:r>
          </a:p>
          <a:p>
            <a:pPr lvl="1"/>
            <a:r>
              <a:rPr lang="en-US" dirty="0" smtClean="0"/>
              <a:t>We’ll represent space by points spread </a:t>
            </a:r>
            <a:r>
              <a:rPr lang="el-GR" dirty="0" smtClean="0"/>
              <a:t>Δ</a:t>
            </a:r>
            <a:r>
              <a:rPr lang="en-US" baseline="-25000" dirty="0" smtClean="0"/>
              <a:t>x</a:t>
            </a:r>
            <a:r>
              <a:rPr lang="en-US" dirty="0" smtClean="0"/>
              <a:t> apart</a:t>
            </a:r>
          </a:p>
          <a:p>
            <a:pPr lvl="1"/>
            <a:r>
              <a:rPr lang="en-US" dirty="0" smtClean="0"/>
              <a:t>We’ll represent time by points spread </a:t>
            </a:r>
            <a:r>
              <a:rPr lang="el-GR" dirty="0" smtClean="0"/>
              <a:t>Δ</a:t>
            </a:r>
            <a:r>
              <a:rPr lang="en-US" baseline="-25000" dirty="0" smtClean="0"/>
              <a:t>t</a:t>
            </a:r>
            <a:r>
              <a:rPr lang="en-US" dirty="0" smtClean="0"/>
              <a:t> apart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We’ll use a staggered grid over space and time</a:t>
            </a:r>
          </a:p>
          <a:p>
            <a:endParaRPr lang="en-US" dirty="0" smtClean="0"/>
          </a:p>
          <a:p>
            <a:r>
              <a:rPr lang="en-US" dirty="0" smtClean="0"/>
              <a:t>This allows us to alternate iterations over P and v and hence calculate both over space and time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634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3491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276600"/>
            <a:ext cx="2476500" cy="295275"/>
          </a:xfrm>
          <a:prstGeom prst="rect">
            <a:avLst/>
          </a:prstGeom>
          <a:noFill/>
        </p:spPr>
      </p:pic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9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499" name="Rectangle 11"/>
          <p:cNvSpPr>
            <a:spLocks noChangeArrowheads="1"/>
          </p:cNvSpPr>
          <p:nvPr/>
        </p:nvSpPr>
        <p:spPr bwMode="auto">
          <a:xfrm>
            <a:off x="0" y="781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01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2" name="Rectangle 14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350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0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1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1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1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1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1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20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3519" name="Picture 3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3733800"/>
            <a:ext cx="2514600" cy="295275"/>
          </a:xfrm>
          <a:prstGeom prst="rect">
            <a:avLst/>
          </a:prstGeom>
          <a:noFill/>
        </p:spPr>
      </p:pic>
      <p:sp>
        <p:nvSpPr>
          <p:cNvPr id="6352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2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26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2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30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3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34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36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3538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0"/>
            <a:ext cx="4953000" cy="4420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5943600"/>
            <a:ext cx="731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staggered grid over space and time used in the FDTD method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Sound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the listener’s perspective, the important attributes of an auditory scene are:</a:t>
            </a:r>
          </a:p>
          <a:p>
            <a:pPr lvl="1"/>
            <a:r>
              <a:rPr lang="en-US" dirty="0" smtClean="0"/>
              <a:t>Sound source positions (Azimuth, Elevation)</a:t>
            </a:r>
          </a:p>
          <a:p>
            <a:pPr lvl="1"/>
            <a:r>
              <a:rPr lang="en-US" dirty="0" smtClean="0"/>
              <a:t>Sound source size and distance</a:t>
            </a:r>
          </a:p>
          <a:p>
            <a:pPr lvl="1"/>
            <a:r>
              <a:rPr lang="en-US" dirty="0" smtClean="0"/>
              <a:t>The environmental context (Reverberation)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 order to simplify things, we begin with sound sources in free space (no environmental context)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Also, we will focus only on azimuth and elevation</a:t>
            </a:r>
          </a:p>
          <a:p>
            <a:endParaRPr lang="en-US" dirty="0" smtClean="0"/>
          </a:p>
          <a:p>
            <a:r>
              <a:rPr lang="en-US" dirty="0" smtClean="0"/>
              <a:t>Environment and distance can be added later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With this staggered grid, at ((i+1/2)</a:t>
            </a:r>
            <a:r>
              <a:rPr lang="el-GR" dirty="0" smtClean="0"/>
              <a:t>Δ</a:t>
            </a:r>
            <a:r>
              <a:rPr lang="en-US" baseline="-25000" dirty="0" smtClean="0"/>
              <a:t>x</a:t>
            </a:r>
            <a:r>
              <a:rPr lang="en-US" dirty="0" smtClean="0"/>
              <a:t>, n</a:t>
            </a:r>
            <a:r>
              <a:rPr lang="el-GR" dirty="0" smtClean="0"/>
              <a:t>Δ</a:t>
            </a:r>
            <a:r>
              <a:rPr lang="el-GR" baseline="-25000" dirty="0" smtClean="0"/>
              <a:t> </a:t>
            </a:r>
            <a:r>
              <a:rPr lang="en-US" baseline="-25000" dirty="0" smtClean="0"/>
              <a:t>t</a:t>
            </a:r>
            <a:r>
              <a:rPr lang="en-US" dirty="0" smtClean="0"/>
              <a:t>), using finite differences we get our first update equation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This essentially updates the value of v at a future time based on its current value and the current value of P at two </a:t>
            </a:r>
            <a:r>
              <a:rPr lang="en-US" dirty="0" err="1" smtClean="0"/>
              <a:t>neighbouring</a:t>
            </a:r>
            <a:r>
              <a:rPr lang="en-US" dirty="0" smtClean="0"/>
              <a:t> spatial positions</a:t>
            </a:r>
            <a:endParaRPr lang="en-US" dirty="0"/>
          </a:p>
        </p:txBody>
      </p:sp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2667000"/>
            <a:ext cx="1381125" cy="676275"/>
          </a:xfrm>
          <a:prstGeom prst="rect">
            <a:avLst/>
          </a:prstGeom>
          <a:noFill/>
        </p:spPr>
      </p:pic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3505200"/>
            <a:ext cx="3248025" cy="676275"/>
          </a:xfrm>
          <a:prstGeom prst="rect">
            <a:avLst/>
          </a:prstGeom>
          <a:noFill/>
        </p:spPr>
      </p:pic>
      <p:sp>
        <p:nvSpPr>
          <p:cNvPr id="655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553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4267200"/>
            <a:ext cx="3200400" cy="571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applying the first update equation to all points in space at time n, we shift to another point (</a:t>
            </a:r>
            <a:r>
              <a:rPr lang="en-US" dirty="0" err="1" smtClean="0"/>
              <a:t>i</a:t>
            </a:r>
            <a:r>
              <a:rPr lang="el-GR" dirty="0" smtClean="0"/>
              <a:t>Δ</a:t>
            </a:r>
            <a:r>
              <a:rPr lang="en-US" baseline="-25000" dirty="0" smtClean="0"/>
              <a:t>x</a:t>
            </a:r>
            <a:r>
              <a:rPr lang="en-US" dirty="0" smtClean="0"/>
              <a:t>, (n +1/2)</a:t>
            </a:r>
            <a:r>
              <a:rPr lang="el-GR" dirty="0" smtClean="0"/>
              <a:t> Δ</a:t>
            </a:r>
            <a:r>
              <a:rPr lang="en-US" baseline="-25000" dirty="0" smtClean="0"/>
              <a:t>t</a:t>
            </a:r>
            <a:r>
              <a:rPr lang="en-US" dirty="0" smtClean="0"/>
              <a:t>) to get our second update equation 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This updates the value of P in the future based on its past value and </a:t>
            </a:r>
            <a:r>
              <a:rPr lang="en-US" dirty="0" err="1" smtClean="0"/>
              <a:t>neighbouring</a:t>
            </a:r>
            <a:r>
              <a:rPr lang="en-US" dirty="0" smtClean="0"/>
              <a:t> values of v. We apply this to all points in space</a:t>
            </a:r>
            <a:endParaRPr lang="en-US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3048000"/>
            <a:ext cx="1362075" cy="628650"/>
          </a:xfrm>
          <a:prstGeom prst="rect">
            <a:avLst/>
          </a:prstGeom>
          <a:noFill/>
        </p:spPr>
      </p:pic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65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3733800"/>
            <a:ext cx="3305175" cy="676275"/>
          </a:xfrm>
          <a:prstGeom prst="rect">
            <a:avLst/>
          </a:prstGeom>
          <a:noFill/>
        </p:spPr>
      </p:pic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6563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4495800"/>
            <a:ext cx="3305175" cy="571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Alternating between these two equations allows us to calculate the values of v and  P over space and time</a:t>
            </a:r>
          </a:p>
          <a:p>
            <a:endParaRPr lang="en-US" dirty="0" smtClean="0"/>
          </a:p>
          <a:p>
            <a:r>
              <a:rPr lang="en-US" dirty="0" smtClean="0"/>
              <a:t>We need to start with some initial values over space and the initial instant in order to start</a:t>
            </a:r>
          </a:p>
          <a:p>
            <a:endParaRPr lang="en-US" dirty="0" smtClean="0"/>
          </a:p>
          <a:p>
            <a:r>
              <a:rPr lang="en-US" dirty="0" smtClean="0"/>
              <a:t>Also, sources can be represented by overriding the update equations and </a:t>
            </a:r>
            <a:r>
              <a:rPr lang="en-US" i="1" dirty="0" smtClean="0"/>
              <a:t>setting</a:t>
            </a:r>
            <a:r>
              <a:rPr lang="en-US" dirty="0" smtClean="0"/>
              <a:t> values of pressure and/or velocity at certain points in space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When implemented this way, boundaries in space are rigid and waves are reflected back from them</a:t>
            </a:r>
          </a:p>
          <a:p>
            <a:endParaRPr lang="en-US" dirty="0" smtClean="0"/>
          </a:p>
          <a:p>
            <a:r>
              <a:rPr lang="en-US" dirty="0" smtClean="0"/>
              <a:t>This is a problem when calculating in free field or in a small space which is not a rigid wall</a:t>
            </a:r>
          </a:p>
          <a:p>
            <a:endParaRPr lang="en-US" dirty="0" smtClean="0"/>
          </a:p>
          <a:p>
            <a:r>
              <a:rPr lang="en-US" dirty="0" smtClean="0"/>
              <a:t>In that case, it would be helpful to have a boundary condition that does not reflect waves 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i="1" dirty="0" smtClean="0"/>
              <a:t>Perfectly Matched Layer</a:t>
            </a:r>
            <a:r>
              <a:rPr lang="en-US" dirty="0" smtClean="0"/>
              <a:t> is such a boundary condition: it absorbs incident waves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Perfectly Matched Layer (PML) acts like a </a:t>
            </a:r>
            <a:r>
              <a:rPr lang="en-US" dirty="0" err="1" smtClean="0"/>
              <a:t>lossy</a:t>
            </a:r>
            <a:r>
              <a:rPr lang="en-US" dirty="0" smtClean="0"/>
              <a:t> medium which absorbs waves incident on it, reflecting only part of it</a:t>
            </a:r>
          </a:p>
          <a:p>
            <a:endParaRPr lang="en-US" dirty="0" smtClean="0"/>
          </a:p>
          <a:p>
            <a:r>
              <a:rPr lang="en-US" dirty="0" smtClean="0"/>
              <a:t>We can implement a PML for acoustics (in 1D) by using the following PDEs: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Where </a:t>
            </a:r>
            <a:r>
              <a:rPr lang="el-GR" dirty="0" smtClean="0">
                <a:latin typeface="Cambria Math"/>
                <a:ea typeface="Cambria Math"/>
              </a:rPr>
              <a:t>α</a:t>
            </a:r>
            <a:r>
              <a:rPr lang="en-US" dirty="0" smtClean="0">
                <a:latin typeface="Cambria Math"/>
                <a:ea typeface="Cambria Math"/>
              </a:rPr>
              <a:t> </a:t>
            </a:r>
            <a:r>
              <a:rPr lang="en-US" dirty="0" smtClean="0"/>
              <a:t>is the attenuation factor. Low values give higher reflection.</a:t>
            </a:r>
            <a:endParaRPr lang="en-US" dirty="0"/>
          </a:p>
        </p:txBody>
      </p:sp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7587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4114800"/>
            <a:ext cx="1685925" cy="542925"/>
          </a:xfrm>
          <a:prstGeom prst="rect">
            <a:avLst/>
          </a:prstGeom>
          <a:noFill/>
        </p:spPr>
      </p:pic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758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2800" y="4800600"/>
            <a:ext cx="1695450" cy="4953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Finite Difference Time Domain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Extension of the basic method to 3D is simple. We resolve the velocity vector into its components and apply different update equations to them</a:t>
            </a:r>
          </a:p>
          <a:p>
            <a:endParaRPr lang="en-US" dirty="0" smtClean="0"/>
          </a:p>
          <a:p>
            <a:r>
              <a:rPr lang="en-US" dirty="0" smtClean="0"/>
              <a:t>The staggered grid is a bit different, but essentially am extension of the 1D case</a:t>
            </a:r>
          </a:p>
          <a:p>
            <a:endParaRPr lang="en-US" dirty="0" smtClean="0"/>
          </a:p>
          <a:p>
            <a:r>
              <a:rPr lang="en-US" dirty="0" smtClean="0"/>
              <a:t>PML implementation for 3D is a bit more complicated than in the 1D case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have reviewed some numerical methods for solving the acoustic wave equation</a:t>
            </a:r>
          </a:p>
          <a:p>
            <a:endParaRPr lang="en-US" dirty="0" smtClean="0"/>
          </a:p>
          <a:p>
            <a:r>
              <a:rPr lang="en-US" dirty="0" smtClean="0"/>
              <a:t>As mentioned earlier, researchers have used these methods to calculate HRTFs using head geometry and material parameters</a:t>
            </a:r>
          </a:p>
          <a:p>
            <a:endParaRPr lang="en-US" dirty="0" smtClean="0"/>
          </a:p>
          <a:p>
            <a:r>
              <a:rPr lang="en-US" dirty="0" smtClean="0"/>
              <a:t>Essentially, an impulse source is placed at various locations around the head and the response is calculated at the two ears</a:t>
            </a:r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Early work by Brian Katz focused on BEM</a:t>
            </a:r>
            <a:endParaRPr lang="en-US" dirty="0"/>
          </a:p>
        </p:txBody>
      </p:sp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2133600"/>
            <a:ext cx="4962525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85800" y="59436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Head geometry used by Katz. Notice that the </a:t>
            </a:r>
            <a:r>
              <a:rPr lang="en-US" dirty="0" err="1" smtClean="0"/>
              <a:t>pinna</a:t>
            </a:r>
            <a:r>
              <a:rPr lang="en-US" dirty="0" smtClean="0"/>
              <a:t> geometry is at a higher resolution than the rest of the head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Katz’s work used the indirect BEM approach as it was found to be more computationally efficient</a:t>
            </a:r>
          </a:p>
          <a:p>
            <a:endParaRPr lang="en-US" dirty="0" smtClean="0"/>
          </a:p>
          <a:p>
            <a:r>
              <a:rPr lang="en-US" dirty="0" smtClean="0"/>
              <a:t>For BEM the highest frequency at which the solution can be considered valid is determined by the length of the largest element in the mesh</a:t>
            </a:r>
          </a:p>
          <a:p>
            <a:endParaRPr lang="en-US" dirty="0" smtClean="0"/>
          </a:p>
          <a:p>
            <a:r>
              <a:rPr lang="en-US" dirty="0" smtClean="0"/>
              <a:t>Another limitation of BEM is that it is a frequency domain method, so to get the whole HRTF, the solution must be calculated repeatedly over a range of frequencies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Katz’s work, higher frequency limits meant smaller elements and more boundary elements, resulting in very large computation times</a:t>
            </a:r>
          </a:p>
          <a:p>
            <a:endParaRPr lang="en-US" dirty="0" smtClean="0"/>
          </a:p>
          <a:p>
            <a:r>
              <a:rPr lang="en-US" dirty="0" smtClean="0"/>
              <a:t>This along with the fact that the solution had to be calculated over multiple frequencies made him choose a frequency limitation of 5.4 kHz (we’re interested in values </a:t>
            </a:r>
            <a:r>
              <a:rPr lang="en-US" dirty="0" err="1" smtClean="0"/>
              <a:t>upto</a:t>
            </a:r>
            <a:r>
              <a:rPr lang="en-US" dirty="0" smtClean="0"/>
              <a:t> 20kHz)</a:t>
            </a:r>
          </a:p>
          <a:p>
            <a:endParaRPr lang="en-US" dirty="0" smtClean="0"/>
          </a:p>
          <a:p>
            <a:r>
              <a:rPr lang="en-US" dirty="0" smtClean="0"/>
              <a:t>He could provide limited comparisons with measured HRTF data only up to that frequency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Sound: Azimuth and Elevation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sounds received at the ears change as the azimuth and the elevation of the source change</a:t>
            </a:r>
          </a:p>
          <a:p>
            <a:endParaRPr lang="en-US" dirty="0" smtClean="0"/>
          </a:p>
          <a:p>
            <a:r>
              <a:rPr lang="en-US" dirty="0" smtClean="0"/>
              <a:t>The difference between the signals received at the two ears are characterized by: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Interaural</a:t>
            </a:r>
            <a:r>
              <a:rPr lang="en-US" dirty="0" smtClean="0"/>
              <a:t> Time Difference (ITD)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Interaural</a:t>
            </a:r>
            <a:r>
              <a:rPr lang="en-US" dirty="0" smtClean="0"/>
              <a:t> Intensity Difference (IID)</a:t>
            </a:r>
          </a:p>
          <a:p>
            <a:endParaRPr lang="en-US" dirty="0" smtClean="0"/>
          </a:p>
          <a:p>
            <a:r>
              <a:rPr lang="en-US" dirty="0" smtClean="0"/>
              <a:t>Lord Rayleigh calculated these for a spherical head in his “Duplex Theory” (1907)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More recent work by </a:t>
            </a:r>
            <a:r>
              <a:rPr lang="en-US" dirty="0" err="1" smtClean="0"/>
              <a:t>Mokhtari</a:t>
            </a:r>
            <a:r>
              <a:rPr lang="en-US" dirty="0" smtClean="0"/>
              <a:t> et al. used FDTD to calculate HRTF</a:t>
            </a:r>
          </a:p>
          <a:p>
            <a:endParaRPr lang="en-US" dirty="0" smtClean="0"/>
          </a:p>
          <a:p>
            <a:r>
              <a:rPr lang="en-US" dirty="0" smtClean="0"/>
              <a:t>The primary advantage of using FDTD over BEM is that it is a Time Domain method and hence does not require repeated calculations over the frequency domain</a:t>
            </a:r>
          </a:p>
          <a:p>
            <a:endParaRPr lang="en-US" dirty="0" smtClean="0"/>
          </a:p>
          <a:p>
            <a:r>
              <a:rPr lang="en-US" dirty="0" smtClean="0"/>
              <a:t>Another advantage is that volumetric data could be directly used instead of having to </a:t>
            </a:r>
            <a:r>
              <a:rPr lang="en-US" dirty="0" err="1" smtClean="0"/>
              <a:t>discretize</a:t>
            </a:r>
            <a:r>
              <a:rPr lang="en-US" dirty="0" smtClean="0"/>
              <a:t> the surface</a:t>
            </a:r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Their work used a scanned 3D model of a KEMAR dummy head and used water as the material inside it. It was surrounded by a PML boundary to simulate free field.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716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352800"/>
            <a:ext cx="258127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47800" y="6096000"/>
            <a:ext cx="5867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KEMAR head geometry used by </a:t>
            </a:r>
            <a:r>
              <a:rPr lang="en-US" dirty="0" err="1" smtClean="0"/>
              <a:t>Mokhtari</a:t>
            </a:r>
            <a:r>
              <a:rPr lang="en-US" dirty="0" smtClean="0"/>
              <a:t> et al.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results were compared with real world measurements on the same dummy head and found to match quite well </a:t>
            </a:r>
          </a:p>
          <a:p>
            <a:endParaRPr lang="en-US" dirty="0" smtClean="0"/>
          </a:p>
          <a:p>
            <a:r>
              <a:rPr lang="en-US" dirty="0" smtClean="0"/>
              <a:t>They used a measure called the Spectral Difference (SD), which is the mean absolute difference (in dB) between two HRTFs over a range of frequency values</a:t>
            </a:r>
          </a:p>
          <a:p>
            <a:endParaRPr lang="en-US" dirty="0" smtClean="0"/>
          </a:p>
          <a:p>
            <a:r>
              <a:rPr lang="en-US" dirty="0" smtClean="0"/>
              <a:t>They found that the overall mean SD was 2.3 dB 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209800"/>
            <a:ext cx="6534150" cy="349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990600" y="5715000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Spectral Difference between calculated and measured HRTF over multiple source locations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HRTF Calculation Using Numerical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Even with high precision geometry (within 2mm) their results showed some differences with measured values especially at low elevations</a:t>
            </a:r>
          </a:p>
          <a:p>
            <a:endParaRPr lang="en-US" dirty="0" smtClean="0"/>
          </a:p>
          <a:p>
            <a:r>
              <a:rPr lang="en-US" dirty="0" smtClean="0"/>
              <a:t>There were also some high error “zones” (such as the one for azimuth +53</a:t>
            </a:r>
            <a:r>
              <a:rPr lang="en-US" dirty="0" smtClean="0">
                <a:latin typeface="Cambria Math"/>
                <a:ea typeface="Cambria Math"/>
              </a:rPr>
              <a:t>ᵒ and elevation  +23ᵒ) that they could not explain</a:t>
            </a:r>
          </a:p>
          <a:p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  <a:p>
            <a:pPr>
              <a:buNone/>
            </a:pPr>
            <a:endParaRPr lang="en-US" dirty="0" smtClean="0">
              <a:latin typeface="Cambria Math"/>
              <a:ea typeface="Cambria Math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HRTFs are important tools in 3D Sound, usually modeled or measured</a:t>
            </a:r>
          </a:p>
          <a:p>
            <a:endParaRPr lang="en-US" dirty="0" smtClean="0"/>
          </a:p>
          <a:p>
            <a:r>
              <a:rPr lang="en-US" dirty="0" smtClean="0"/>
              <a:t>Acoustic simulations can be done through methods like FEM, BEM and FDTD</a:t>
            </a:r>
          </a:p>
          <a:p>
            <a:endParaRPr lang="en-US" dirty="0" smtClean="0"/>
          </a:p>
          <a:p>
            <a:r>
              <a:rPr lang="en-US" dirty="0" smtClean="0"/>
              <a:t>These methods can be used to obtain HRTF values</a:t>
            </a:r>
          </a:p>
          <a:p>
            <a:endParaRPr lang="en-US" dirty="0" smtClean="0"/>
          </a:p>
          <a:p>
            <a:r>
              <a:rPr lang="en-US" dirty="0" smtClean="0"/>
              <a:t>Recent work with FDTD has shown good results, but there are some unexplained inaccuracies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i="1" dirty="0" smtClean="0">
                <a:hlinkClick r:id="rId2"/>
              </a:rPr>
              <a:t>3D Sound for Virtual Reality and Multimedia</a:t>
            </a:r>
            <a:r>
              <a:rPr lang="en-US" dirty="0" smtClean="0"/>
              <a:t>, D.R. </a:t>
            </a:r>
            <a:r>
              <a:rPr lang="en-US" dirty="0" err="1" smtClean="0"/>
              <a:t>Begault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i="1" dirty="0" smtClean="0">
                <a:hlinkClick r:id="rId3"/>
              </a:rPr>
              <a:t>Derivation of the Acoustic Wave equation</a:t>
            </a:r>
            <a:r>
              <a:rPr lang="en-US" dirty="0" smtClean="0"/>
              <a:t>, J. </a:t>
            </a:r>
            <a:r>
              <a:rPr lang="en-US" dirty="0" err="1" smtClean="0"/>
              <a:t>Claerbout</a:t>
            </a:r>
            <a:endParaRPr lang="en-US" i="1" dirty="0" smtClean="0"/>
          </a:p>
          <a:p>
            <a:pPr marL="457200" indent="-457200">
              <a:buFont typeface="+mj-lt"/>
              <a:buAutoNum type="arabicPeriod"/>
            </a:pPr>
            <a:r>
              <a:rPr lang="en-IN" i="1" dirty="0" smtClean="0">
                <a:hlinkClick r:id="rId4"/>
              </a:rPr>
              <a:t>Time-domain Numerical Solution of the Wave </a:t>
            </a:r>
            <a:r>
              <a:rPr lang="en-US" i="1" dirty="0" smtClean="0">
                <a:hlinkClick r:id="rId4"/>
              </a:rPr>
              <a:t>Equation</a:t>
            </a:r>
            <a:r>
              <a:rPr lang="en-US" dirty="0" smtClean="0"/>
              <a:t>, J. </a:t>
            </a:r>
            <a:r>
              <a:rPr lang="en-US" dirty="0" err="1" smtClean="0"/>
              <a:t>Lehtinen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IN" i="1" dirty="0" smtClean="0">
                <a:hlinkClick r:id="rId5"/>
              </a:rPr>
              <a:t>Boundary Element Methods for Acoustics</a:t>
            </a:r>
            <a:r>
              <a:rPr lang="en-IN" dirty="0" smtClean="0"/>
              <a:t>, S. Chandler-Wilde and S. Langdon</a:t>
            </a:r>
          </a:p>
          <a:p>
            <a:pPr marL="457200" indent="-457200">
              <a:buFont typeface="+mj-lt"/>
              <a:buAutoNum type="arabicPeriod"/>
            </a:pPr>
            <a:r>
              <a:rPr lang="en-IN" i="1" dirty="0" smtClean="0">
                <a:hlinkClick r:id="rId6"/>
              </a:rPr>
              <a:t>The Boundary Element Method in Acoustics</a:t>
            </a:r>
            <a:r>
              <a:rPr lang="en-IN" i="1" dirty="0" smtClean="0"/>
              <a:t>, </a:t>
            </a:r>
            <a:r>
              <a:rPr lang="en-IN" dirty="0" smtClean="0"/>
              <a:t>S. </a:t>
            </a:r>
            <a:r>
              <a:rPr lang="en-IN" dirty="0" err="1" smtClean="0"/>
              <a:t>Kirkup</a:t>
            </a:r>
            <a:endParaRPr lang="en-IN" dirty="0" smtClean="0"/>
          </a:p>
          <a:p>
            <a:pPr marL="457200" indent="-457200">
              <a:buFont typeface="+mj-lt"/>
              <a:buAutoNum type="arabicPeriod"/>
            </a:pPr>
            <a:r>
              <a:rPr lang="en-IN" i="1" dirty="0" smtClean="0">
                <a:hlinkClick r:id="rId7"/>
              </a:rPr>
              <a:t>Understanding the Finite-Difference Time-Domain Method</a:t>
            </a:r>
            <a:r>
              <a:rPr lang="en-IN" dirty="0" smtClean="0"/>
              <a:t>, Chapter 12, John B. Schneider</a:t>
            </a:r>
            <a:endParaRPr lang="en-US" i="1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7"/>
            </a:pPr>
            <a:r>
              <a:rPr lang="en-US" i="1" dirty="0" smtClean="0">
                <a:hlinkClick r:id="rId2"/>
              </a:rPr>
              <a:t>Finite Difference Time Domain Tutorial</a:t>
            </a:r>
            <a:r>
              <a:rPr lang="en-US" dirty="0" smtClean="0"/>
              <a:t>, I. </a:t>
            </a:r>
            <a:r>
              <a:rPr lang="en-US" dirty="0" err="1" smtClean="0"/>
              <a:t>Drumm</a:t>
            </a:r>
            <a:endParaRPr lang="en-US" dirty="0" smtClean="0"/>
          </a:p>
          <a:p>
            <a:pPr marL="457200" indent="-457200">
              <a:buFont typeface="+mj-lt"/>
              <a:buAutoNum type="arabicPeriod" startAt="7"/>
            </a:pPr>
            <a:r>
              <a:rPr lang="en-IN" i="1" dirty="0" smtClean="0">
                <a:hlinkClick r:id="rId3"/>
              </a:rPr>
              <a:t>The perfectly matched layer for acoustic waves </a:t>
            </a:r>
            <a:r>
              <a:rPr lang="en-US" i="1" dirty="0" smtClean="0">
                <a:hlinkClick r:id="rId3"/>
              </a:rPr>
              <a:t>in absorptive media</a:t>
            </a:r>
            <a:r>
              <a:rPr lang="en-US" dirty="0" smtClean="0"/>
              <a:t>, Q. Liu and J. Tao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IN" i="1" dirty="0" smtClean="0">
                <a:hlinkClick r:id="rId4"/>
              </a:rPr>
              <a:t>Boundary Element Method Calculation of Individual Head-Related Transfer Function. I. Rigid Model Calculation</a:t>
            </a:r>
            <a:r>
              <a:rPr lang="en-IN" dirty="0" smtClean="0"/>
              <a:t>, Brian F. G. Katz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IN" i="1" dirty="0" smtClean="0">
                <a:hlinkClick r:id="rId5"/>
              </a:rPr>
              <a:t>Boundary element method calculation of individual head-related transfer function. II. Impedance effects and comparisons to real measurements</a:t>
            </a:r>
            <a:r>
              <a:rPr lang="en-IN" dirty="0" smtClean="0"/>
              <a:t>, Brian F.G. Katz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11"/>
            </a:pPr>
            <a:r>
              <a:rPr lang="en-IN" i="1" dirty="0" smtClean="0">
                <a:hlinkClick r:id="rId2"/>
              </a:rPr>
              <a:t>Computer Simulation of KEMAR's Head-related </a:t>
            </a:r>
            <a:r>
              <a:rPr lang="en-US" i="1" dirty="0" smtClean="0">
                <a:hlinkClick r:id="rId2"/>
              </a:rPr>
              <a:t>Transfer Functions: Verification With </a:t>
            </a:r>
            <a:r>
              <a:rPr lang="en-IN" i="1" dirty="0" smtClean="0">
                <a:hlinkClick r:id="rId2"/>
              </a:rPr>
              <a:t>Measurements and Acoustic Effects of Modifying Head Shape and </a:t>
            </a:r>
            <a:r>
              <a:rPr lang="en-IN" i="1" dirty="0" err="1" smtClean="0">
                <a:hlinkClick r:id="rId2"/>
              </a:rPr>
              <a:t>Pinna</a:t>
            </a:r>
            <a:r>
              <a:rPr lang="en-IN" i="1" dirty="0" smtClean="0">
                <a:hlinkClick r:id="rId2"/>
              </a:rPr>
              <a:t> Concavity</a:t>
            </a:r>
            <a:r>
              <a:rPr lang="en-IN" dirty="0" smtClean="0"/>
              <a:t>, in Principles and Applications of Spatial Hearing, </a:t>
            </a:r>
            <a:r>
              <a:rPr lang="en-US" dirty="0" err="1" smtClean="0"/>
              <a:t>P.Mokhtari</a:t>
            </a:r>
            <a:r>
              <a:rPr lang="en-US" dirty="0" smtClean="0"/>
              <a:t>, </a:t>
            </a:r>
            <a:r>
              <a:rPr lang="en-US" dirty="0" err="1" smtClean="0"/>
              <a:t>H.Takemoto</a:t>
            </a:r>
            <a:r>
              <a:rPr lang="en-US" dirty="0" smtClean="0"/>
              <a:t>, </a:t>
            </a:r>
            <a:r>
              <a:rPr lang="en-US" dirty="0" err="1" smtClean="0"/>
              <a:t>R.Nishimura</a:t>
            </a:r>
            <a:r>
              <a:rPr lang="en-US" dirty="0" smtClean="0"/>
              <a:t> and </a:t>
            </a:r>
            <a:r>
              <a:rPr lang="en-US" dirty="0" err="1" smtClean="0"/>
              <a:t>H.Kato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Sound: Azimuth and Elevation</a:t>
            </a:r>
            <a:endParaRPr lang="en-US" dirty="0"/>
          </a:p>
        </p:txBody>
      </p:sp>
      <p:pic>
        <p:nvPicPr>
          <p:cNvPr id="22532" name="Picture 4" descr="http://peterbremen.com/LL_Recordings_files/shapeimage_1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127823"/>
            <a:ext cx="3594052" cy="22098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5410200"/>
            <a:ext cx="670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Left: Sound reaches the two ears at different times (ITD)</a:t>
            </a:r>
          </a:p>
          <a:p>
            <a:pPr algn="ctr"/>
            <a:r>
              <a:rPr lang="en-US" dirty="0" smtClean="0"/>
              <a:t>Right: The Head’s “shadow” causes the intensity of the sound at one ear to be lower than the other (IID) </a:t>
            </a:r>
            <a:endParaRPr lang="en-US" dirty="0"/>
          </a:p>
        </p:txBody>
      </p:sp>
      <p:pic>
        <p:nvPicPr>
          <p:cNvPr id="22534" name="Picture 6" descr="http://www.ssc.education.ed.ac.uk/courses/pictures/dnov10xv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1828800"/>
            <a:ext cx="3276600" cy="29660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3d Sound: Azimuth and Elevation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However, ITD and IID values cannot be used to uniquely determine a source’s location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3554" name="Picture 2" descr="http://www.ausim3d.com/about/images/image0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619375"/>
            <a:ext cx="4019550" cy="3019425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990600" y="5726668"/>
            <a:ext cx="670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a spherical head, points lying on the “Cone of Confusion” have the same ITD and IID values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 Related Transfer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ITDs and IIDs don’t account for an important part of the human auditory system: outer ears</a:t>
            </a:r>
          </a:p>
          <a:p>
            <a:endParaRPr lang="en-US" dirty="0" smtClean="0"/>
          </a:p>
          <a:p>
            <a:r>
              <a:rPr lang="en-US" dirty="0" smtClean="0"/>
              <a:t>The outer ears (</a:t>
            </a:r>
            <a:r>
              <a:rPr lang="en-US" dirty="0" err="1" smtClean="0"/>
              <a:t>pinnae</a:t>
            </a:r>
            <a:r>
              <a:rPr lang="en-US" dirty="0" smtClean="0"/>
              <a:t>) change incoming sound depending on the source’s azimuth and elevation</a:t>
            </a:r>
          </a:p>
          <a:p>
            <a:endParaRPr lang="en-US" dirty="0" smtClean="0"/>
          </a:p>
          <a:p>
            <a:r>
              <a:rPr lang="en-US" dirty="0" smtClean="0"/>
              <a:t>Like the ITD and the IID, this filtering is a cue that our auditory system uses for localization</a:t>
            </a:r>
          </a:p>
          <a:p>
            <a:endParaRPr lang="en-US" dirty="0" smtClean="0"/>
          </a:p>
          <a:p>
            <a:r>
              <a:rPr lang="en-US" dirty="0" smtClean="0"/>
              <a:t>The Head Related Transfer Function (HRTF) encodes all of these changes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4082</TotalTime>
  <Words>3718</Words>
  <Application>Microsoft Macintosh PowerPoint</Application>
  <PresentationFormat>On-screen Show (4:3)</PresentationFormat>
  <Paragraphs>447</Paragraphs>
  <Slides>69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0" baseType="lpstr">
      <vt:lpstr>Oriel</vt:lpstr>
      <vt:lpstr>Computer Simulation of the Head-Related Transfer Function </vt:lpstr>
      <vt:lpstr>Overview</vt:lpstr>
      <vt:lpstr>3d Sound Systems: An Overview</vt:lpstr>
      <vt:lpstr>PowerPoint Presentation</vt:lpstr>
      <vt:lpstr>3d Sound Systems</vt:lpstr>
      <vt:lpstr>3d Sound: Azimuth and Elevation</vt:lpstr>
      <vt:lpstr>3d Sound: Azimuth and Elevation</vt:lpstr>
      <vt:lpstr>3d Sound: Azimuth and Elevation</vt:lpstr>
      <vt:lpstr>Head Related Transfer Functions</vt:lpstr>
      <vt:lpstr>Head Related Transfer Functions</vt:lpstr>
      <vt:lpstr>Head Related Transfer Functions</vt:lpstr>
      <vt:lpstr>Head Related Transfer Functions</vt:lpstr>
      <vt:lpstr>Head Related Transfer Functions</vt:lpstr>
      <vt:lpstr>Head Related Transfer Functions</vt:lpstr>
      <vt:lpstr>The Acoustic Wave Equation</vt:lpstr>
      <vt:lpstr>The Acoustic Wave Equation</vt:lpstr>
      <vt:lpstr>The Acoustic Wave Equation</vt:lpstr>
      <vt:lpstr>The Acoustic Wave Equation</vt:lpstr>
      <vt:lpstr>The Acoustic Wave Equation</vt:lpstr>
      <vt:lpstr>The Acoustic Wave Equation</vt:lpstr>
      <vt:lpstr>Numerical Methods for Acoustic Simulation</vt:lpstr>
      <vt:lpstr>Finite Element Method</vt:lpstr>
      <vt:lpstr>Finite Element Method: Overview</vt:lpstr>
      <vt:lpstr>Finite Element Method: Overview</vt:lpstr>
      <vt:lpstr>Finite Element Method: Overview</vt:lpstr>
      <vt:lpstr>Finite Element Method</vt:lpstr>
      <vt:lpstr>Finite Element Method</vt:lpstr>
      <vt:lpstr>Finite Element Method</vt:lpstr>
      <vt:lpstr>Finite Element Method</vt:lpstr>
      <vt:lpstr>Finite Element Method</vt:lpstr>
      <vt:lpstr>Boundary Element Method Overview</vt:lpstr>
      <vt:lpstr>Boundary Element Method Overview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Boundary Element Method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Finite Difference Time Domain</vt:lpstr>
      <vt:lpstr>HRTF Calculation using Numerical Methods</vt:lpstr>
      <vt:lpstr>HRTF Calculation using Numerical Methods</vt:lpstr>
      <vt:lpstr>HRTF Calculation using Numerical Methods</vt:lpstr>
      <vt:lpstr>HRTF Calculation using Numerical Methods</vt:lpstr>
      <vt:lpstr>HRTF Calculation using Numerical Methods</vt:lpstr>
      <vt:lpstr>HRTF Calculation using Numerical Methods</vt:lpstr>
      <vt:lpstr>HRTF Calculation using Numerical Methods</vt:lpstr>
      <vt:lpstr>HRTF Calculation using Numerical Methods</vt:lpstr>
      <vt:lpstr>HRTF Calculation Using Numerical Methods</vt:lpstr>
      <vt:lpstr>Summary</vt:lpstr>
      <vt:lpstr>References</vt:lpstr>
      <vt:lpstr>References</vt:lpstr>
      <vt:lpstr>References</vt:lpstr>
      <vt:lpstr>Thank You!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NCM</dc:creator>
  <cp:lastModifiedBy>Dinesh Manocha</cp:lastModifiedBy>
  <cp:revision>221</cp:revision>
  <dcterms:created xsi:type="dcterms:W3CDTF">2012-10-20T23:59:27Z</dcterms:created>
  <dcterms:modified xsi:type="dcterms:W3CDTF">2012-10-30T13:56:47Z</dcterms:modified>
</cp:coreProperties>
</file>