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12" r:id="rId3"/>
    <p:sldId id="265" r:id="rId4"/>
    <p:sldId id="262" r:id="rId5"/>
    <p:sldId id="276" r:id="rId6"/>
    <p:sldId id="277" r:id="rId7"/>
    <p:sldId id="285" r:id="rId8"/>
    <p:sldId id="279" r:id="rId9"/>
    <p:sldId id="286" r:id="rId10"/>
    <p:sldId id="282" r:id="rId11"/>
    <p:sldId id="287" r:id="rId12"/>
    <p:sldId id="307" r:id="rId13"/>
    <p:sldId id="288" r:id="rId14"/>
    <p:sldId id="308" r:id="rId15"/>
    <p:sldId id="299" r:id="rId16"/>
    <p:sldId id="290" r:id="rId17"/>
    <p:sldId id="292" r:id="rId18"/>
    <p:sldId id="268" r:id="rId19"/>
    <p:sldId id="293" r:id="rId20"/>
    <p:sldId id="275" r:id="rId21"/>
    <p:sldId id="295" r:id="rId22"/>
    <p:sldId id="294" r:id="rId23"/>
    <p:sldId id="260" r:id="rId24"/>
    <p:sldId id="309" r:id="rId25"/>
    <p:sldId id="273" r:id="rId26"/>
    <p:sldId id="300" r:id="rId27"/>
    <p:sldId id="313" r:id="rId28"/>
    <p:sldId id="302" r:id="rId29"/>
    <p:sldId id="301" r:id="rId30"/>
    <p:sldId id="303" r:id="rId31"/>
    <p:sldId id="305" r:id="rId32"/>
    <p:sldId id="297" r:id="rId33"/>
    <p:sldId id="306" r:id="rId34"/>
    <p:sldId id="27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8471" autoAdjust="0"/>
  </p:normalViewPr>
  <p:slideViewPr>
    <p:cSldViewPr snapToGrid="0">
      <p:cViewPr varScale="1">
        <p:scale>
          <a:sx n="84" d="100"/>
          <a:sy n="84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0F6F4-35FC-4918-B698-EED6FC94ACA9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D0F8C-DE60-4D23-BC00-D4F1931D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6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oung's_modulu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Rayleigh (</a:t>
            </a:r>
            <a:r>
              <a:rPr lang="en-US" baseline="0" dirty="0" err="1"/>
              <a:t>rey</a:t>
            </a:r>
            <a:r>
              <a:rPr lang="en-US" baseline="0" dirty="0"/>
              <a:t>-lee)</a:t>
            </a:r>
            <a:endParaRPr lang="en-US" dirty="0"/>
          </a:p>
          <a:p>
            <a:r>
              <a:rPr lang="el-GR" dirty="0"/>
              <a:t>η</a:t>
            </a:r>
            <a:r>
              <a:rPr lang="en-US" dirty="0"/>
              <a:t> is lowercase eta</a:t>
            </a:r>
          </a:p>
          <a:p>
            <a:r>
              <a:rPr lang="el-GR" dirty="0"/>
              <a:t>δ</a:t>
            </a:r>
            <a:r>
              <a:rPr lang="en-US" dirty="0"/>
              <a:t> is lowercase</a:t>
            </a:r>
            <a:r>
              <a:rPr lang="en-US" baseline="0" dirty="0"/>
              <a:t> delta</a:t>
            </a:r>
          </a:p>
          <a:p>
            <a:r>
              <a:rPr lang="el-GR" dirty="0"/>
              <a:t>α</a:t>
            </a:r>
            <a:r>
              <a:rPr lang="en-US" dirty="0"/>
              <a:t> is lowercase alpha</a:t>
            </a:r>
          </a:p>
          <a:p>
            <a:r>
              <a:rPr lang="el-GR" dirty="0"/>
              <a:t>β</a:t>
            </a:r>
            <a:r>
              <a:rPr lang="en-US" dirty="0"/>
              <a:t> is lowercase beta</a:t>
            </a:r>
          </a:p>
          <a:p>
            <a:r>
              <a:rPr lang="el-GR" dirty="0"/>
              <a:t>Φ</a:t>
            </a:r>
            <a:r>
              <a:rPr lang="en-US" dirty="0"/>
              <a:t> is uppercase phi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9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pros/cons of the other damping models</a:t>
            </a:r>
          </a:p>
          <a:p>
            <a:r>
              <a:rPr lang="en-US" baseline="0" dirty="0" err="1"/>
              <a:t>Caughey</a:t>
            </a:r>
            <a:r>
              <a:rPr lang="en-US" baseline="0" dirty="0"/>
              <a:t> damping model is more general than Rayleigh</a:t>
            </a:r>
          </a:p>
          <a:p>
            <a:r>
              <a:rPr lang="en-US" baseline="0" dirty="0"/>
              <a:t>Most general damping model that limits vibration to normal modes is generalized proportional damping (GPD)</a:t>
            </a:r>
          </a:p>
          <a:p>
            <a:r>
              <a:rPr lang="en-US" baseline="0" dirty="0"/>
              <a:t>Rayleigh (</a:t>
            </a:r>
            <a:r>
              <a:rPr lang="en-US" baseline="0" dirty="0" err="1"/>
              <a:t>rey</a:t>
            </a:r>
            <a:r>
              <a:rPr lang="en-US" baseline="0" dirty="0"/>
              <a:t>-lee)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values of Young’s modulus by material, look 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https://en.wikipedia.org/wiki/Young%27s_modulus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56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far, we have</a:t>
            </a:r>
            <a:r>
              <a:rPr lang="en-US" baseline="0" dirty="0"/>
              <a:t> learned how to represent an object as a volumetric mesh for sound analysis.</a:t>
            </a:r>
          </a:p>
          <a:p>
            <a:r>
              <a:rPr lang="en-US" baseline="0" dirty="0"/>
              <a:t>Next, let’s better understand how to construct the object parameters, mass, damping, and stiffness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89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ω is radians per second and f is cycles per 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84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far, we have</a:t>
            </a:r>
            <a:r>
              <a:rPr lang="en-US" baseline="0" dirty="0"/>
              <a:t> learned how to represent an object as a volumetric mesh for sound analysis.</a:t>
            </a:r>
          </a:p>
          <a:p>
            <a:r>
              <a:rPr lang="en-US" baseline="0" dirty="0"/>
              <a:t>Next, let’s better understand how to construct the object parameters, mass, damping, and stiffness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62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Resulting</a:t>
            </a:r>
            <a:r>
              <a:rPr lang="en-US" baseline="0" dirty="0"/>
              <a:t> damping matrix is diagonal only for ideal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62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far, we have</a:t>
            </a:r>
            <a:r>
              <a:rPr lang="en-US" baseline="0" dirty="0"/>
              <a:t> learned how to represent an object as a volumetric mesh for sound analysis.</a:t>
            </a:r>
          </a:p>
          <a:p>
            <a:r>
              <a:rPr lang="en-US" baseline="0" dirty="0"/>
              <a:t>Next, let’s better understand how to construct the object parameters, mass, damping, and stiffness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76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numerical methods</a:t>
            </a:r>
          </a:p>
          <a:p>
            <a:r>
              <a:rPr lang="en-US" dirty="0"/>
              <a:t>To perform modal analysis numerically, the object is represented using a discretized model such as FEM mesh or spring-mass thin-shell</a:t>
            </a:r>
          </a:p>
          <a:p>
            <a:r>
              <a:rPr lang="en-US" dirty="0"/>
              <a:t>Power iteration: eigenvector computed 1</a:t>
            </a:r>
            <a:r>
              <a:rPr lang="en-US" baseline="30000" dirty="0"/>
              <a:t>st</a:t>
            </a:r>
            <a:r>
              <a:rPr lang="en-US" dirty="0"/>
              <a:t> and then eigenvalue from Rayleigh quotient of the eigenvector</a:t>
            </a:r>
          </a:p>
          <a:p>
            <a:r>
              <a:rPr lang="en-US" dirty="0"/>
              <a:t>Hermitian matrix </a:t>
            </a:r>
            <a:r>
              <a:rPr lang="en-US" dirty="0" err="1"/>
              <a:t>Schur</a:t>
            </a:r>
            <a:r>
              <a:rPr lang="en-US" dirty="0"/>
              <a:t> decomposition </a:t>
            </a:r>
            <a:r>
              <a:rPr lang="en-US" dirty="0" err="1"/>
              <a:t>backsubstitution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83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Caughey</a:t>
            </a:r>
            <a:r>
              <a:rPr lang="en-US" dirty="0"/>
              <a:t> (K AW - h </a:t>
            </a:r>
            <a:r>
              <a:rPr lang="en-US" dirty="0" err="1"/>
              <a:t>ee</a:t>
            </a:r>
            <a:r>
              <a:rPr lang="en-US" dirty="0"/>
              <a:t>)</a:t>
            </a:r>
          </a:p>
          <a:p>
            <a:r>
              <a:rPr lang="en-US" dirty="0" err="1"/>
              <a:t>Caughey</a:t>
            </a:r>
            <a:r>
              <a:rPr lang="en-US" dirty="0"/>
              <a:t> damping</a:t>
            </a:r>
          </a:p>
          <a:p>
            <a:r>
              <a:rPr lang="en-US" dirty="0"/>
              <a:t>Generalized proportional damping (GPD)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67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tau</a:t>
            </a:r>
          </a:p>
          <a:p>
            <a:r>
              <a:rPr lang="el-GR" dirty="0"/>
              <a:t>ψ</a:t>
            </a:r>
            <a:r>
              <a:rPr lang="en-US" dirty="0"/>
              <a:t> is Psi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lowercase sigma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Normal component of mechanical surface velocity of the solid must coincide with the normal component of the acoustic velocity of the fluid</a:t>
            </a:r>
            <a:endParaRPr lang="en-US" baseline="-25000" dirty="0"/>
          </a:p>
          <a:p>
            <a:r>
              <a:rPr lang="en-US" dirty="0"/>
              <a:t>2. Ambient fluid causes a surface force </a:t>
            </a:r>
            <a:r>
              <a:rPr lang="en-US" dirty="0" err="1"/>
              <a:t>f</a:t>
            </a:r>
            <a:r>
              <a:rPr lang="en-US" baseline="-25000" dirty="0" err="1"/>
              <a:t>Γ</a:t>
            </a:r>
            <a:r>
              <a:rPr lang="en-US" dirty="0"/>
              <a:t> which acts like a pressure load on the solid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2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Tuning fork vibrates at a single frequency</a:t>
            </a:r>
            <a:r>
              <a:rPr lang="en-US" baseline="0" dirty="0"/>
              <a:t> when struck, generating a pure tone</a:t>
            </a:r>
          </a:p>
          <a:p>
            <a:r>
              <a:rPr lang="en-US" baseline="0" dirty="0"/>
              <a:t>Source: http://digitalsoundandmusic.com/flash/?tutorial=Sound%20Waves%20and%20Harmonic%20Motion</a:t>
            </a:r>
          </a:p>
          <a:p>
            <a:r>
              <a:rPr lang="en-US" baseline="0" dirty="0"/>
              <a:t>Rarefaction (</a:t>
            </a:r>
            <a:r>
              <a:rPr lang="en-US" baseline="0" dirty="0" err="1"/>
              <a:t>rair</a:t>
            </a:r>
            <a:r>
              <a:rPr lang="en-US" baseline="0" dirty="0"/>
              <a:t>-uh-</a:t>
            </a:r>
            <a:r>
              <a:rPr lang="en-US" baseline="0" dirty="0" err="1"/>
              <a:t>fak</a:t>
            </a:r>
            <a:r>
              <a:rPr lang="en-US" baseline="0" dirty="0"/>
              <a:t>-</a:t>
            </a:r>
            <a:r>
              <a:rPr lang="en-US" baseline="0" dirty="0" err="1"/>
              <a:t>shuh</a:t>
            </a:r>
            <a:r>
              <a:rPr lang="en-US" baseline="0" dirty="0"/>
              <a:t> 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46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ψ</a:t>
            </a:r>
            <a:r>
              <a:rPr lang="en-US" dirty="0"/>
              <a:t> is Psi</a:t>
            </a:r>
          </a:p>
          <a:p>
            <a:r>
              <a:rPr lang="en-US" dirty="0" err="1"/>
              <a:t>Raviart</a:t>
            </a:r>
            <a:r>
              <a:rPr lang="en-US" dirty="0"/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-vi-art)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56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ψ</a:t>
            </a:r>
            <a:r>
              <a:rPr lang="en-US" dirty="0"/>
              <a:t> is Psi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Then, what properties influence the sound of an object?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lowercase omega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0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far, we have</a:t>
            </a:r>
            <a:r>
              <a:rPr lang="en-US" baseline="0" dirty="0"/>
              <a:t> learned how to represent an object as a volumetric mesh for sound analysis.</a:t>
            </a:r>
          </a:p>
          <a:p>
            <a:r>
              <a:rPr lang="en-US" baseline="0" dirty="0"/>
              <a:t>Next, let’s better understand how to construct the object parameters, mass, damping, and stiffness</a:t>
            </a:r>
          </a:p>
          <a:p>
            <a:r>
              <a:rPr lang="en-US" baseline="0" dirty="0"/>
              <a:t>Eigen (</a:t>
            </a:r>
            <a:r>
              <a:rPr lang="en-US" baseline="0" dirty="0" err="1"/>
              <a:t>ʌɪɡən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38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use </a:t>
            </a:r>
            <a:r>
              <a:rPr lang="en-US" dirty="0" err="1"/>
              <a:t>tetgen</a:t>
            </a:r>
            <a:r>
              <a:rPr lang="en-US" baseline="0" dirty="0"/>
              <a:t> to convert to tetrahedral mesh.</a:t>
            </a:r>
          </a:p>
          <a:p>
            <a:r>
              <a:rPr lang="en-US" baseline="0" dirty="0" err="1"/>
              <a:t>Tetrahedra</a:t>
            </a:r>
            <a:r>
              <a:rPr lang="en-US" baseline="0" dirty="0"/>
              <a:t> (aka simplex), which simply means that ANY 3D volume, regardless of shape or topology, can be meshed with </a:t>
            </a:r>
            <a:r>
              <a:rPr lang="en-US" baseline="0" dirty="0" err="1"/>
              <a:t>tets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3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far, we have</a:t>
            </a:r>
            <a:r>
              <a:rPr lang="en-US" baseline="0" dirty="0"/>
              <a:t> learned how to represent an object as a volumetric mesh for sound analysis.</a:t>
            </a:r>
          </a:p>
          <a:p>
            <a:r>
              <a:rPr lang="en-US" baseline="0" dirty="0"/>
              <a:t>Next, let’s better understand how to construct the object parameters, mass, damping, and stiffness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9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specific material parameters, the stiffness tensor is symmetric with </a:t>
            </a:r>
            <a:r>
              <a:rPr lang="en-US" dirty="0" err="1"/>
              <a:t>Cijkl</a:t>
            </a:r>
            <a:r>
              <a:rPr lang="en-US" dirty="0"/>
              <a:t> = </a:t>
            </a:r>
            <a:r>
              <a:rPr lang="en-US" dirty="0" err="1"/>
              <a:t>Cklij</a:t>
            </a:r>
            <a:r>
              <a:rPr lang="en-US" dirty="0"/>
              <a:t> = </a:t>
            </a:r>
            <a:r>
              <a:rPr lang="en-US" dirty="0" err="1"/>
              <a:t>Cjikl</a:t>
            </a:r>
            <a:r>
              <a:rPr lang="en-US" dirty="0"/>
              <a:t> = </a:t>
            </a:r>
            <a:r>
              <a:rPr lang="en-US" dirty="0" err="1"/>
              <a:t>Cijlk</a:t>
            </a:r>
            <a:endParaRPr lang="en-US" dirty="0"/>
          </a:p>
          <a:p>
            <a:r>
              <a:rPr lang="en-US" dirty="0"/>
              <a:t>Although strain tensor E is generally nonlinear,</a:t>
            </a:r>
            <a:r>
              <a:rPr lang="en-US" baseline="0" dirty="0"/>
              <a:t> approximate as linear since vibration is very tiny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δ</a:t>
            </a:r>
            <a:r>
              <a:rPr lang="en-US" dirty="0"/>
              <a:t> is lowercase</a:t>
            </a:r>
            <a:r>
              <a:rPr lang="en-US" baseline="0" dirty="0"/>
              <a:t> delta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74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∈ is epsilon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4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Poisson’s ratio </a:t>
            </a:r>
            <a:r>
              <a:rPr lang="el-GR" dirty="0"/>
              <a:t>ν</a:t>
            </a:r>
            <a:r>
              <a:rPr lang="en-US" dirty="0"/>
              <a:t> (pronounced nu)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0F8C-DE60-4D23-BC00-D4F1931DCF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A81C-D60B-489B-A579-3C2A576A780C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1C32-A8FA-4BF9-A622-C5F01889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3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A81C-D60B-489B-A579-3C2A576A780C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1C32-A8FA-4BF9-A622-C5F01889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2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A81C-D60B-489B-A579-3C2A576A780C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1C32-A8FA-4BF9-A622-C5F01889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9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A81C-D60B-489B-A579-3C2A576A780C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1C32-A8FA-4BF9-A622-C5F01889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A81C-D60B-489B-A579-3C2A576A780C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1C32-A8FA-4BF9-A622-C5F01889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A81C-D60B-489B-A579-3C2A576A780C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1C32-A8FA-4BF9-A622-C5F01889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7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A81C-D60B-489B-A579-3C2A576A780C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1C32-A8FA-4BF9-A622-C5F01889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2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A81C-D60B-489B-A579-3C2A576A780C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1C32-A8FA-4BF9-A622-C5F01889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0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A81C-D60B-489B-A579-3C2A576A780C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1C32-A8FA-4BF9-A622-C5F01889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A81C-D60B-489B-A579-3C2A576A780C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1C32-A8FA-4BF9-A622-C5F01889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A81C-D60B-489B-A579-3C2A576A780C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1C32-A8FA-4BF9-A622-C5F01889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9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A81C-D60B-489B-A579-3C2A576A780C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B1C32-A8FA-4BF9-A622-C5F018895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8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oisson's_ratio#Poisson.27s_ratio_values_for_different_material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jernejbarbic.com/cod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amma.cs.unc.edu/AUDIO_MATERIA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en-us/intel-mk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rnejbarbic.com/cod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cw.mit.edu/courses/mechanical-engineering/2-003sc-engineering-dynamics-fall-2011/vibration-of-multi-degree-of-freedom-systems/the-modal-expansion-theorem/" TargetMode="Externa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crma.stanford.edu/software/stk/" TargetMode="External"/><Relationship Id="rId2" Type="http://schemas.openxmlformats.org/officeDocument/2006/relationships/hyperlink" Target="https://www.cs.umd.edu/~mount/AN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music.mcgill.ca/~gary/rtaudio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amma.cs.unc.edu/AUDIO_MATERIAL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-m2.ma.tum.de/download-publications/nc_coupling.pdf" TargetMode="Externa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-m2.ma.tum.de/download-publications/nc_coupling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amma.cs.unc.edu/AUDIO_MATERIAL/" TargetMode="External"/><Relationship Id="rId7" Type="http://schemas.openxmlformats.org/officeDocument/2006/relationships/hyperlink" Target="http://www.wiley.com/WileyCDA/WileyTitle/productCd-0471944599.html" TargetMode="External"/><Relationship Id="rId2" Type="http://schemas.openxmlformats.org/officeDocument/2006/relationships/hyperlink" Target="http://graphics.stanford.edu/courses/sou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.springer.com/chapter/10.1007/978-3-662-07296-7_16" TargetMode="External"/><Relationship Id="rId5" Type="http://schemas.openxmlformats.org/officeDocument/2006/relationships/hyperlink" Target="http://www-m2.ma.tum.de/download-publications/nc_coupling.pdf" TargetMode="External"/><Relationship Id="rId4" Type="http://schemas.openxmlformats.org/officeDocument/2006/relationships/hyperlink" Target="http://gamma.cs.unc.edu/gpdsynth/data/gpdsynth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en-us/intel-mkl" TargetMode="External"/><Relationship Id="rId2" Type="http://schemas.openxmlformats.org/officeDocument/2006/relationships/hyperlink" Target="http://www.jernejbarbic.com/co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umd.edu/~mount/ANN/" TargetMode="External"/><Relationship Id="rId4" Type="http://schemas.openxmlformats.org/officeDocument/2006/relationships/hyperlink" Target="http://ccrma.stanford.edu/software/stk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COMP768-F16 Course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Sound Modal Analysis, Synthesis, and Fluid-Structure Interaction</a:t>
            </a:r>
          </a:p>
          <a:p>
            <a:endParaRPr lang="en-US" dirty="0"/>
          </a:p>
          <a:p>
            <a:r>
              <a:rPr lang="en-US" dirty="0"/>
              <a:t>Justin Wilson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1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0584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Stiffness matrix K (parameters)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1900"/>
            <a:ext cx="10515600" cy="5041900"/>
          </a:xfrm>
        </p:spPr>
        <p:txBody>
          <a:bodyPr>
            <a:normAutofit/>
          </a:bodyPr>
          <a:lstStyle/>
          <a:p>
            <a:r>
              <a:rPr lang="en-US" dirty="0"/>
              <a:t>Stiffness describes element connectivity</a:t>
            </a:r>
          </a:p>
          <a:p>
            <a:r>
              <a:rPr lang="en-US" dirty="0"/>
              <a:t>If the </a:t>
            </a:r>
            <a:r>
              <a:rPr lang="en-US" dirty="0" err="1"/>
              <a:t>tetrahedra</a:t>
            </a:r>
            <a:r>
              <a:rPr lang="en-US" dirty="0"/>
              <a:t> are small, then can approximate:</a:t>
            </a:r>
          </a:p>
          <a:p>
            <a:pPr lvl="1"/>
            <a:r>
              <a:rPr lang="en-US" dirty="0"/>
              <a:t>Deformation gradient as a constant value inside of each tetrahedron</a:t>
            </a:r>
          </a:p>
          <a:p>
            <a:pPr lvl="2"/>
            <a:r>
              <a:rPr lang="en-US" dirty="0"/>
              <a:t>F = [x</a:t>
            </a:r>
            <a:r>
              <a:rPr lang="en-US" baseline="-25000" dirty="0"/>
              <a:t>2</a:t>
            </a:r>
            <a:r>
              <a:rPr lang="en-US" dirty="0"/>
              <a:t> – x</a:t>
            </a:r>
            <a:r>
              <a:rPr lang="en-US" baseline="-25000" dirty="0"/>
              <a:t>1 </a:t>
            </a:r>
            <a:r>
              <a:rPr lang="en-US" dirty="0"/>
              <a:t> x</a:t>
            </a:r>
            <a:r>
              <a:rPr lang="en-US" baseline="-25000" dirty="0"/>
              <a:t>3</a:t>
            </a:r>
            <a:r>
              <a:rPr lang="en-US" dirty="0"/>
              <a:t> – x</a:t>
            </a:r>
            <a:r>
              <a:rPr lang="en-US" baseline="-25000" dirty="0"/>
              <a:t>1</a:t>
            </a:r>
            <a:r>
              <a:rPr lang="en-US" dirty="0"/>
              <a:t>  x</a:t>
            </a:r>
            <a:r>
              <a:rPr lang="en-US" baseline="-25000" dirty="0"/>
              <a:t>4</a:t>
            </a:r>
            <a:r>
              <a:rPr lang="en-US" dirty="0"/>
              <a:t> – x</a:t>
            </a:r>
            <a:r>
              <a:rPr lang="en-US" baseline="-25000" dirty="0"/>
              <a:t>1</a:t>
            </a:r>
            <a:r>
              <a:rPr lang="en-US" dirty="0"/>
              <a:t>][X</a:t>
            </a:r>
            <a:r>
              <a:rPr lang="en-US" baseline="-25000" dirty="0"/>
              <a:t>2</a:t>
            </a:r>
            <a:r>
              <a:rPr lang="en-US" dirty="0"/>
              <a:t> – X</a:t>
            </a:r>
            <a:r>
              <a:rPr lang="en-US" baseline="-25000" dirty="0"/>
              <a:t>1</a:t>
            </a:r>
            <a:r>
              <a:rPr lang="en-US" dirty="0"/>
              <a:t>  X</a:t>
            </a:r>
            <a:r>
              <a:rPr lang="en-US" baseline="-25000" dirty="0"/>
              <a:t>3</a:t>
            </a:r>
            <a:r>
              <a:rPr lang="en-US" dirty="0"/>
              <a:t> – X</a:t>
            </a:r>
            <a:r>
              <a:rPr lang="en-US" baseline="-25000" dirty="0"/>
              <a:t>1</a:t>
            </a:r>
            <a:r>
              <a:rPr lang="en-US" dirty="0"/>
              <a:t>  X</a:t>
            </a:r>
            <a:r>
              <a:rPr lang="en-US" baseline="-25000" dirty="0"/>
              <a:t>4</a:t>
            </a:r>
            <a:r>
              <a:rPr lang="en-US" dirty="0"/>
              <a:t> – X</a:t>
            </a:r>
            <a:r>
              <a:rPr lang="en-US" baseline="-25000" dirty="0"/>
              <a:t>1</a:t>
            </a:r>
            <a:r>
              <a:rPr lang="en-US" dirty="0"/>
              <a:t>] </a:t>
            </a:r>
            <a:r>
              <a:rPr lang="en-US" baseline="30000" dirty="0"/>
              <a:t>-1</a:t>
            </a:r>
          </a:p>
          <a:p>
            <a:pPr lvl="1"/>
            <a:r>
              <a:rPr lang="en-US" dirty="0"/>
              <a:t>Strain also as a constant and linearized since the vibration is very tiny</a:t>
            </a:r>
          </a:p>
          <a:p>
            <a:pPr lvl="2"/>
            <a:r>
              <a:rPr lang="en-US" dirty="0"/>
              <a:t>E = ½ * (F + F</a:t>
            </a:r>
            <a:r>
              <a:rPr lang="en-US" baseline="30000" dirty="0"/>
              <a:t>T</a:t>
            </a:r>
            <a:r>
              <a:rPr lang="en-US" dirty="0"/>
              <a:t>)</a:t>
            </a:r>
          </a:p>
          <a:p>
            <a:r>
              <a:rPr lang="en-US" dirty="0"/>
              <a:t>Stress tensor S = -C*E (linear constitutive law, aka Hooke’s law)</a:t>
            </a:r>
          </a:p>
          <a:p>
            <a:pPr lvl="1"/>
            <a:r>
              <a:rPr lang="en-US" dirty="0"/>
              <a:t>Strain tensor E and stiffness tensor C (symmetric 4</a:t>
            </a:r>
            <a:r>
              <a:rPr lang="en-US" baseline="30000" dirty="0"/>
              <a:t>th</a:t>
            </a:r>
            <a:r>
              <a:rPr lang="en-US" dirty="0"/>
              <a:t> order tensor)</a:t>
            </a:r>
          </a:p>
          <a:p>
            <a:pPr lvl="1"/>
            <a:r>
              <a:rPr lang="en-US" dirty="0"/>
              <a:t>Stiffness tensor C depends on the material; for isotropic materials:</a:t>
            </a:r>
          </a:p>
          <a:p>
            <a:pPr lvl="2"/>
            <a:r>
              <a:rPr lang="en-US" dirty="0" err="1"/>
              <a:t>C</a:t>
            </a:r>
            <a:r>
              <a:rPr lang="en-US" baseline="-25000" dirty="0" err="1"/>
              <a:t>ijkl</a:t>
            </a:r>
            <a:r>
              <a:rPr lang="en-US" dirty="0"/>
              <a:t> = K</a:t>
            </a:r>
            <a:r>
              <a:rPr lang="el-GR" dirty="0"/>
              <a:t>δ</a:t>
            </a:r>
            <a:r>
              <a:rPr lang="en-US" baseline="-25000" dirty="0" err="1"/>
              <a:t>ij</a:t>
            </a:r>
            <a:r>
              <a:rPr lang="el-GR" dirty="0"/>
              <a:t>δ</a:t>
            </a:r>
            <a:r>
              <a:rPr lang="en-US" baseline="-25000" dirty="0"/>
              <a:t>kl</a:t>
            </a:r>
            <a:r>
              <a:rPr lang="en-US" dirty="0"/>
              <a:t> + µ(</a:t>
            </a:r>
            <a:r>
              <a:rPr lang="el-GR" dirty="0"/>
              <a:t>δ</a:t>
            </a:r>
            <a:r>
              <a:rPr lang="en-US" baseline="-25000" dirty="0" err="1"/>
              <a:t>ik</a:t>
            </a:r>
            <a:r>
              <a:rPr lang="el-GR" dirty="0"/>
              <a:t>δ</a:t>
            </a:r>
            <a:r>
              <a:rPr lang="en-US" baseline="-25000" dirty="0" err="1"/>
              <a:t>jl</a:t>
            </a:r>
            <a:r>
              <a:rPr lang="en-US" dirty="0"/>
              <a:t> + </a:t>
            </a:r>
            <a:r>
              <a:rPr lang="el-GR" dirty="0"/>
              <a:t>δ</a:t>
            </a:r>
            <a:r>
              <a:rPr lang="en-US" baseline="-25000" dirty="0" err="1"/>
              <a:t>il</a:t>
            </a:r>
            <a:r>
              <a:rPr lang="el-GR" dirty="0"/>
              <a:t>δ</a:t>
            </a:r>
            <a:r>
              <a:rPr lang="en-US" baseline="-25000" dirty="0" err="1"/>
              <a:t>jk</a:t>
            </a:r>
            <a:r>
              <a:rPr lang="en-US" dirty="0"/>
              <a:t> − 2/3*</a:t>
            </a:r>
            <a:r>
              <a:rPr lang="el-GR" dirty="0"/>
              <a:t>δ</a:t>
            </a:r>
            <a:r>
              <a:rPr lang="en-US" baseline="-25000" dirty="0" err="1"/>
              <a:t>ij</a:t>
            </a:r>
            <a:r>
              <a:rPr lang="el-GR" dirty="0"/>
              <a:t>δ</a:t>
            </a:r>
            <a:r>
              <a:rPr lang="en-US" baseline="-25000" dirty="0"/>
              <a:t>kl</a:t>
            </a:r>
            <a:r>
              <a:rPr lang="en-US" dirty="0"/>
              <a:t>) where </a:t>
            </a:r>
            <a:r>
              <a:rPr lang="el-GR" dirty="0"/>
              <a:t>δ</a:t>
            </a:r>
            <a:r>
              <a:rPr lang="en-US" baseline="-25000" dirty="0" err="1"/>
              <a:t>ij</a:t>
            </a:r>
            <a:r>
              <a:rPr lang="en-US" dirty="0"/>
              <a:t> is the </a:t>
            </a:r>
            <a:r>
              <a:rPr lang="en-US" dirty="0" err="1"/>
              <a:t>Kronecker</a:t>
            </a:r>
            <a:r>
              <a:rPr lang="en-US" dirty="0"/>
              <a:t> delta function</a:t>
            </a:r>
          </a:p>
          <a:p>
            <a:r>
              <a:rPr lang="en-US" dirty="0"/>
              <a:t>Given a stress tensor S &amp; direction n, elastic force is Sn</a:t>
            </a:r>
          </a:p>
          <a:p>
            <a:pPr lvl="1"/>
            <a:r>
              <a:rPr lang="en-US" dirty="0"/>
              <a:t>n</a:t>
            </a:r>
            <a:r>
              <a:rPr lang="en-US" baseline="-25000" dirty="0"/>
              <a:t>1</a:t>
            </a:r>
            <a:r>
              <a:rPr lang="en-US" dirty="0"/>
              <a:t> = effective normal of node 1 = average of three adjacent triangle </a:t>
            </a:r>
            <a:r>
              <a:rPr lang="en-US" dirty="0" err="1"/>
              <a:t>normals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94900" y="2781723"/>
            <a:ext cx="202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SIGGRAPH 2016 Course Notes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249" y="780365"/>
            <a:ext cx="2068012" cy="20506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25133" y="245709"/>
            <a:ext cx="2460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Single tetrahedron of finite element mesh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15" y="3458370"/>
            <a:ext cx="2302024" cy="2403168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10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1764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Stiffness matrix K (related to force)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9766300" cy="52197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Total internal force at node j = f</a:t>
            </a:r>
            <a:r>
              <a:rPr lang="en-US" baseline="-25000" dirty="0"/>
              <a:t>j</a:t>
            </a:r>
            <a:r>
              <a:rPr lang="en-US" dirty="0"/>
              <a:t> = ∑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 err="1"/>
              <a:t>n</a:t>
            </a:r>
            <a:r>
              <a:rPr lang="en-US" baseline="-25000" dirty="0" err="1"/>
              <a:t>ji</a:t>
            </a:r>
            <a:r>
              <a:rPr lang="en-US" baseline="-25000" dirty="0"/>
              <a:t> </a:t>
            </a:r>
            <a:r>
              <a:rPr lang="en-US" dirty="0"/>
              <a:t>(summed over </a:t>
            </a:r>
            <a:r>
              <a:rPr lang="en-US" dirty="0" err="1"/>
              <a:t>i</a:t>
            </a:r>
            <a:r>
              <a:rPr lang="en-US" dirty="0"/>
              <a:t> ∈ T</a:t>
            </a:r>
            <a:r>
              <a:rPr lang="en-US" baseline="-25000" dirty="0"/>
              <a:t>j</a:t>
            </a:r>
            <a:r>
              <a:rPr lang="en-US" dirty="0"/>
              <a:t>)</a:t>
            </a:r>
            <a:endParaRPr lang="en-US" baseline="-25000" dirty="0"/>
          </a:p>
          <a:p>
            <a:pPr lvl="1"/>
            <a:r>
              <a:rPr lang="en-US" dirty="0"/>
              <a:t>T</a:t>
            </a:r>
            <a:r>
              <a:rPr lang="en-US" baseline="-25000" dirty="0"/>
              <a:t>j</a:t>
            </a:r>
            <a:r>
              <a:rPr lang="en-US" dirty="0"/>
              <a:t> indicates set of tetrahedral that include node j</a:t>
            </a:r>
          </a:p>
          <a:p>
            <a:pPr lvl="1"/>
            <a:r>
              <a:rPr lang="en-US" dirty="0" err="1"/>
              <a:t>n</a:t>
            </a:r>
            <a:r>
              <a:rPr lang="en-US" baseline="-25000" dirty="0" err="1"/>
              <a:t>ji</a:t>
            </a:r>
            <a:r>
              <a:rPr lang="en-US" dirty="0"/>
              <a:t> is the effective normal n of node j for tetrahedron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baseline="-25000" dirty="0"/>
              <a:t>i</a:t>
            </a:r>
            <a:r>
              <a:rPr lang="en-US" dirty="0"/>
              <a:t> is the constant stiffness tensor S for tetrahedron </a:t>
            </a:r>
            <a:r>
              <a:rPr lang="en-US" dirty="0" err="1"/>
              <a:t>i</a:t>
            </a:r>
            <a:endParaRPr lang="en-US" baseline="-25000" dirty="0"/>
          </a:p>
          <a:p>
            <a:r>
              <a:rPr lang="en-US" dirty="0"/>
              <a:t>Since </a:t>
            </a:r>
            <a:r>
              <a:rPr lang="en-US" dirty="0" err="1"/>
              <a:t>n</a:t>
            </a:r>
            <a:r>
              <a:rPr lang="en-US" baseline="-25000" dirty="0" err="1"/>
              <a:t>ji</a:t>
            </a:r>
            <a:r>
              <a:rPr lang="en-US" baseline="-25000" dirty="0"/>
              <a:t> </a:t>
            </a:r>
            <a:r>
              <a:rPr lang="en-US" dirty="0"/>
              <a:t>is a constant direction and S</a:t>
            </a:r>
            <a:r>
              <a:rPr lang="en-US" baseline="-25000" dirty="0"/>
              <a:t>i</a:t>
            </a:r>
            <a:r>
              <a:rPr lang="en-US" dirty="0"/>
              <a:t> is linearly related to nodal positions x</a:t>
            </a:r>
            <a:r>
              <a:rPr lang="en-US" baseline="-25000" dirty="0"/>
              <a:t>i</a:t>
            </a:r>
            <a:r>
              <a:rPr lang="en-US" dirty="0"/>
              <a:t>, we can express f = Ku (similar to mass-spring </a:t>
            </a:r>
            <a:r>
              <a:rPr lang="en-US" dirty="0" err="1"/>
              <a:t>kx</a:t>
            </a:r>
            <a:r>
              <a:rPr lang="en-US" dirty="0"/>
              <a:t>(t))</a:t>
            </a:r>
          </a:p>
          <a:p>
            <a:pPr lvl="1"/>
            <a:r>
              <a:rPr lang="en-US" dirty="0"/>
              <a:t>Rewrite S</a:t>
            </a:r>
            <a:r>
              <a:rPr lang="en-US" baseline="-25000" dirty="0"/>
              <a:t>i</a:t>
            </a:r>
            <a:r>
              <a:rPr lang="en-US" dirty="0"/>
              <a:t> which is linearly related to nodal position x</a:t>
            </a:r>
            <a:r>
              <a:rPr lang="en-US" baseline="-25000" dirty="0"/>
              <a:t>i </a:t>
            </a:r>
            <a:r>
              <a:rPr lang="en-US" dirty="0"/>
              <a:t>with K which is a linear function with respect to the displacement vectors </a:t>
            </a:r>
            <a:r>
              <a:rPr lang="en-US" dirty="0" err="1"/>
              <a:t>u</a:t>
            </a:r>
            <a:r>
              <a:rPr lang="en-US" baseline="-25000" dirty="0" err="1"/>
              <a:t>j</a:t>
            </a:r>
            <a:endParaRPr lang="en-US" dirty="0"/>
          </a:p>
          <a:p>
            <a:r>
              <a:rPr lang="en-US" dirty="0"/>
              <a:t>Strain state in a solid medium around some point cannot be described by a single vector</a:t>
            </a:r>
          </a:p>
          <a:p>
            <a:pPr lvl="1"/>
            <a:r>
              <a:rPr lang="en-US" dirty="0"/>
              <a:t>f stacks internal force vectors of all finite element nodes</a:t>
            </a:r>
          </a:p>
          <a:p>
            <a:pPr lvl="1"/>
            <a:r>
              <a:rPr lang="en-US" dirty="0"/>
              <a:t>K is a sparse matrix because each node depends only on surrounding </a:t>
            </a:r>
            <a:r>
              <a:rPr lang="en-US" dirty="0" err="1"/>
              <a:t>tetrahedra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9994900" y="2781723"/>
            <a:ext cx="202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SIGGRAPH 2016 Course Notes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249" y="780365"/>
            <a:ext cx="2068012" cy="20506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625133" y="245709"/>
            <a:ext cx="2460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Single tetrahedron of finite element mesh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11</a:t>
            </a:fld>
            <a:endParaRPr lang="en-US" sz="1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15" y="3458370"/>
            <a:ext cx="2302024" cy="24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9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Stiffness matrix 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3011"/>
            <a:ext cx="11430000" cy="23342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Based on elements of the object’s volumetric mesh &amp; Poisson’s ratio</a:t>
            </a:r>
          </a:p>
          <a:p>
            <a:r>
              <a:rPr lang="en-US" dirty="0"/>
              <a:t>Poisson’s ratio for most materials range between 0 (cork) and 0.5 (rubber), typically between 0.15 and 0.35</a:t>
            </a:r>
          </a:p>
          <a:p>
            <a:pPr lvl="1"/>
            <a:r>
              <a:rPr lang="en-US" dirty="0"/>
              <a:t>When a material is compressed in one direction, it usually tends to expand in the other two directions</a:t>
            </a:r>
          </a:p>
          <a:p>
            <a:pPr lvl="1"/>
            <a:r>
              <a:rPr lang="en-US" dirty="0"/>
              <a:t>Poisson’s ratio </a:t>
            </a:r>
            <a:r>
              <a:rPr lang="el-GR" dirty="0"/>
              <a:t>ν</a:t>
            </a:r>
            <a:r>
              <a:rPr lang="en-US" dirty="0"/>
              <a:t> =  (% expansion) / (% compression)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12</a:t>
            </a:fld>
            <a:endParaRPr lang="en-US" sz="1600"/>
          </a:p>
        </p:txBody>
      </p:sp>
      <p:pic>
        <p:nvPicPr>
          <p:cNvPr id="1026" name="Picture 2" descr="https://upload.wikimedia.org/wikipedia/commons/thumb/e/ec/PoissonRatio.svg/300px-PoissonRati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20" y="3158924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3567270"/>
            <a:ext cx="8382000" cy="2639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stiffness_ssh</a:t>
            </a:r>
            <a:r>
              <a:rPr lang="en-US" dirty="0"/>
              <a:t> “solver” based on UNC (</a:t>
            </a:r>
            <a:r>
              <a:rPr lang="en-US" dirty="0" err="1"/>
              <a:t>Huai</a:t>
            </a:r>
            <a:r>
              <a:rPr lang="en-US" dirty="0"/>
              <a:t>-Ping)</a:t>
            </a:r>
          </a:p>
          <a:p>
            <a:pPr lvl="1"/>
            <a:r>
              <a:rPr lang="en-US" dirty="0"/>
              <a:t>Inputs</a:t>
            </a:r>
          </a:p>
          <a:p>
            <a:pPr lvl="2"/>
            <a:r>
              <a:rPr lang="en-US" dirty="0"/>
              <a:t>.</a:t>
            </a:r>
            <a:r>
              <a:rPr lang="en-US" dirty="0" err="1"/>
              <a:t>ele</a:t>
            </a:r>
            <a:r>
              <a:rPr lang="en-US" dirty="0"/>
              <a:t> and .node files generated from </a:t>
            </a:r>
            <a:r>
              <a:rPr lang="en-US" dirty="0" err="1"/>
              <a:t>Tetgen</a:t>
            </a:r>
            <a:endParaRPr lang="en-US" dirty="0"/>
          </a:p>
          <a:p>
            <a:pPr lvl="2"/>
            <a:r>
              <a:rPr lang="en-US" dirty="0"/>
              <a:t>Poisson’s ratio</a:t>
            </a:r>
          </a:p>
          <a:p>
            <a:pPr lvl="1"/>
            <a:r>
              <a:rPr lang="en-US" dirty="0" err="1"/>
              <a:t>Ouput</a:t>
            </a:r>
            <a:endParaRPr lang="en-US" dirty="0"/>
          </a:p>
          <a:p>
            <a:pPr lvl="2"/>
            <a:r>
              <a:rPr lang="en-US" dirty="0"/>
              <a:t>Stiffness matrix elements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1980" y="6033184"/>
            <a:ext cx="260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Poisson’s ratio for different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50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matrix 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054252"/>
              </p:ext>
            </p:extLst>
          </p:nvPr>
        </p:nvGraphicFramePr>
        <p:xfrm>
          <a:off x="698500" y="939797"/>
          <a:ext cx="105156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121733177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711744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6727185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7482110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5731281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35480044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48811295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74785233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067088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3454469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8766463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206536582"/>
                    </a:ext>
                  </a:extLst>
                </a:gridCol>
              </a:tblGrid>
              <a:tr h="0">
                <a:tc gridSpan="12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Single tetrahedron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contributes a 12 x 12 submatrix to final 3n x 3n mass matrix 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676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B11d11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B21d11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B31d11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B41d11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39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B11d22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B21d22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B31d22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B41d22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18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B11d33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B21d33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B31d33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B41d33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14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B12d11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B22d11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B32d11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B42d11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754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B12d22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B22d22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B32d22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B42d22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020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B12d33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B22d33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B32d33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B42d33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84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B13d11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B23d11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B33d11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B43d11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83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B13d22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B23d22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B33d22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B43d22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92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B13d33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B23d33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B33d33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B43d33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688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B14d11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B24d11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B34d11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B44d11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82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B14d22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B24d22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B34d22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B44d22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42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B14d33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B24d33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B34d33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B44d33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015097"/>
                  </a:ext>
                </a:extLst>
              </a:tr>
              <a:tr h="37084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 x 12 submatrix is comprised of 3x3 diagonal matrices B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ij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making it sparse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ij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= (1/20) *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pV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* (1+</a:t>
                      </a:r>
                      <a:r>
                        <a:rPr lang="el-GR" dirty="0"/>
                        <a:t>δ</a:t>
                      </a:r>
                      <a:r>
                        <a:rPr lang="en-US" baseline="-25000" dirty="0" err="1"/>
                        <a:t>ij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) * I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3x3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i.e. 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partial derivative of kinetic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energy with respect to nodal velocities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930993"/>
                  </a:ext>
                </a:extLst>
              </a:tr>
            </a:tbl>
          </a:graphicData>
        </a:graphic>
      </p:graphicFrame>
      <p:sp>
        <p:nvSpPr>
          <p:cNvPr id="5" name="Left Bracket 4"/>
          <p:cNvSpPr/>
          <p:nvPr/>
        </p:nvSpPr>
        <p:spPr>
          <a:xfrm>
            <a:off x="441960" y="1422399"/>
            <a:ext cx="45719" cy="444754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 rot="10800000">
            <a:off x="11474451" y="1422399"/>
            <a:ext cx="45719" cy="444754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13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0164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matrix 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 matrix construction methods</a:t>
            </a:r>
          </a:p>
          <a:p>
            <a:pPr lvl="1"/>
            <a:r>
              <a:rPr lang="en-US" dirty="0"/>
              <a:t>Direct Mass Lumping (DML)</a:t>
            </a:r>
          </a:p>
          <a:p>
            <a:pPr lvl="1"/>
            <a:r>
              <a:rPr lang="en-US" dirty="0" err="1"/>
              <a:t>Variational</a:t>
            </a:r>
            <a:r>
              <a:rPr lang="en-US" dirty="0"/>
              <a:t> Mass Lumping (VML)</a:t>
            </a:r>
          </a:p>
          <a:p>
            <a:pPr lvl="2"/>
            <a:r>
              <a:rPr lang="en-US" dirty="0"/>
              <a:t>Consistent Mass Matrix (CMM)</a:t>
            </a:r>
          </a:p>
          <a:p>
            <a:pPr lvl="1"/>
            <a:r>
              <a:rPr lang="en-US" dirty="0"/>
              <a:t>Template Mass Lumping (TML)</a:t>
            </a:r>
          </a:p>
          <a:p>
            <a:r>
              <a:rPr lang="en-US" dirty="0"/>
              <a:t>Compute mass matrix using "</a:t>
            </a:r>
            <a:r>
              <a:rPr lang="en-US" dirty="0" err="1"/>
              <a:t>volumetricMesh</a:t>
            </a:r>
            <a:r>
              <a:rPr lang="en-US" dirty="0"/>
              <a:t>“ library [</a:t>
            </a:r>
            <a:r>
              <a:rPr lang="en-US" dirty="0" err="1">
                <a:hlinkClick r:id="rId2"/>
              </a:rPr>
              <a:t>Barbic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This library uses consistent mass matrix (CMM) of a tetrahedron</a:t>
            </a:r>
          </a:p>
          <a:p>
            <a:r>
              <a:rPr lang="en-US" dirty="0"/>
              <a:t>Eigenvectors are mass-normalized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14</a:t>
            </a:fld>
            <a:endParaRPr lang="en-US" sz="1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035" y="915988"/>
            <a:ext cx="4730689" cy="22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1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Damping matrix D (Rayleigh damping)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115570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Rayleigh damping (aka linearly proportional damping) is used to model losses based on mass and stiffness</a:t>
            </a:r>
          </a:p>
          <a:p>
            <a:r>
              <a:rPr lang="en-US" dirty="0"/>
              <a:t>Rayleigh damping: D = 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M + 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K</a:t>
            </a:r>
          </a:p>
          <a:p>
            <a:pPr lvl="1"/>
            <a:r>
              <a:rPr lang="en-US" dirty="0"/>
              <a:t>Linear combination of mass (M) and stiffness (K) where 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 are real-valued parameters</a:t>
            </a:r>
          </a:p>
          <a:p>
            <a:r>
              <a:rPr lang="en-US" dirty="0"/>
              <a:t>Rayleigh damping is most commonly used because of ease of computation but note the following limitations:</a:t>
            </a:r>
          </a:p>
          <a:p>
            <a:pPr lvl="1"/>
            <a:r>
              <a:rPr lang="en-US" dirty="0"/>
              <a:t>Rayleigh damping is only a </a:t>
            </a:r>
            <a:r>
              <a:rPr lang="en-US" u="sng" dirty="0"/>
              <a:t>first-order</a:t>
            </a:r>
            <a:r>
              <a:rPr lang="en-US" dirty="0"/>
              <a:t> approximation</a:t>
            </a:r>
          </a:p>
          <a:p>
            <a:pPr lvl="1"/>
            <a:r>
              <a:rPr lang="en-US" dirty="0"/>
              <a:t>Originally chosen for </a:t>
            </a:r>
            <a:r>
              <a:rPr lang="en-US" u="sng" dirty="0"/>
              <a:t>ease of computation</a:t>
            </a:r>
            <a:r>
              <a:rPr lang="en-US" dirty="0"/>
              <a:t>, not its physical accuracy</a:t>
            </a:r>
          </a:p>
          <a:p>
            <a:pPr lvl="1"/>
            <a:r>
              <a:rPr lang="en-US" dirty="0"/>
              <a:t>Only produces </a:t>
            </a:r>
            <a:r>
              <a:rPr lang="en-US" u="sng" dirty="0"/>
              <a:t>normal</a:t>
            </a:r>
            <a:r>
              <a:rPr lang="en-US" dirty="0"/>
              <a:t> modes</a:t>
            </a:r>
          </a:p>
          <a:p>
            <a:r>
              <a:rPr lang="en-US" dirty="0"/>
              <a:t>Other damping models</a:t>
            </a:r>
          </a:p>
          <a:p>
            <a:pPr lvl="1"/>
            <a:r>
              <a:rPr lang="en-US" dirty="0" err="1"/>
              <a:t>Caughey</a:t>
            </a:r>
            <a:r>
              <a:rPr lang="en-US" dirty="0"/>
              <a:t> damping</a:t>
            </a:r>
          </a:p>
          <a:p>
            <a:pPr lvl="1"/>
            <a:r>
              <a:rPr lang="en-US" dirty="0"/>
              <a:t>Generalized proportional damping (GPD)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15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8170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Mass, stiffness, and damping “solvers”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11338560" cy="4351338"/>
          </a:xfrm>
        </p:spPr>
        <p:txBody>
          <a:bodyPr>
            <a:normAutofit/>
          </a:bodyPr>
          <a:lstStyle/>
          <a:p>
            <a:r>
              <a:rPr lang="en-US" dirty="0"/>
              <a:t>Mass (M) and stiffness (K) can be constructed through knowledge of the shape and material properties of the object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Notably, its density (p), Poisson’s ratio (</a:t>
            </a:r>
            <a:r>
              <a:rPr lang="el-GR" dirty="0"/>
              <a:t>ν</a:t>
            </a:r>
            <a:r>
              <a:rPr lang="en-US" dirty="0"/>
              <a:t>), and Young’s modulus (E)</a:t>
            </a:r>
          </a:p>
          <a:p>
            <a:r>
              <a:rPr lang="en-US" dirty="0"/>
              <a:t>Damping (D), how do we obtain the Rayleigh coefficients </a:t>
            </a:r>
            <a:r>
              <a:rPr lang="el-GR" dirty="0"/>
              <a:t>α</a:t>
            </a:r>
            <a:r>
              <a:rPr lang="en-US" baseline="-25000" dirty="0"/>
              <a:t>1 </a:t>
            </a:r>
            <a:r>
              <a:rPr lang="en-US" dirty="0"/>
              <a:t>and 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Instead of by hand, researchers</a:t>
            </a:r>
            <a:r>
              <a:rPr lang="en-US" baseline="30000" dirty="0"/>
              <a:t>1</a:t>
            </a:r>
            <a:r>
              <a:rPr lang="en-US" dirty="0"/>
              <a:t> have established a method to automatically estimate them from recorded audio</a:t>
            </a:r>
            <a:endParaRPr lang="en-US" baseline="30000" dirty="0"/>
          </a:p>
          <a:p>
            <a:r>
              <a:rPr lang="en-US" dirty="0"/>
              <a:t>Glass for example</a:t>
            </a:r>
          </a:p>
          <a:p>
            <a:pPr lvl="1"/>
            <a:r>
              <a:rPr lang="el-GR" dirty="0"/>
              <a:t>ν</a:t>
            </a:r>
            <a:r>
              <a:rPr lang="en-US" dirty="0"/>
              <a:t> = .25, E = 50e09 </a:t>
            </a:r>
            <a:r>
              <a:rPr lang="en-US" dirty="0" err="1"/>
              <a:t>Pascals</a:t>
            </a:r>
            <a:r>
              <a:rPr lang="en-US" dirty="0"/>
              <a:t>, p = 2500 kg/m</a:t>
            </a:r>
            <a:r>
              <a:rPr lang="en-US" baseline="30000" dirty="0"/>
              <a:t>3</a:t>
            </a:r>
          </a:p>
          <a:p>
            <a:pPr lvl="1"/>
            <a:r>
              <a:rPr lang="el-GR" dirty="0"/>
              <a:t>α</a:t>
            </a:r>
            <a:r>
              <a:rPr lang="en-US" baseline="-25000" dirty="0"/>
              <a:t>1 </a:t>
            </a:r>
            <a:r>
              <a:rPr lang="en-US" dirty="0"/>
              <a:t>= 2.0</a:t>
            </a:r>
            <a:r>
              <a:rPr lang="el-GR" dirty="0"/>
              <a:t> </a:t>
            </a:r>
            <a:r>
              <a:rPr lang="en-US" dirty="0"/>
              <a:t>and</a:t>
            </a:r>
            <a:r>
              <a:rPr lang="el-GR" dirty="0"/>
              <a:t> α</a:t>
            </a:r>
            <a:r>
              <a:rPr lang="en-US" baseline="-25000" dirty="0"/>
              <a:t>2 </a:t>
            </a:r>
            <a:r>
              <a:rPr lang="en-US" dirty="0"/>
              <a:t>= 7.8e-8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16</a:t>
            </a:fld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2531786" y="6309004"/>
            <a:ext cx="7450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1 </a:t>
            </a:r>
            <a:r>
              <a:rPr lang="en-US" dirty="0"/>
              <a:t>Example-Guided Physically Based Modal Sound Synthesis [</a:t>
            </a:r>
            <a:r>
              <a:rPr lang="en-US" u="sng" dirty="0">
                <a:hlinkClick r:id="rId3"/>
              </a:rPr>
              <a:t>Ren et al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9386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442029"/>
            <a:ext cx="10299700" cy="482600"/>
          </a:xfrm>
          <a:prstGeom prst="rect">
            <a:avLst/>
          </a:prstGeom>
          <a:solidFill>
            <a:srgbClr val="7BAF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body sound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volumetric mesh</a:t>
            </a:r>
          </a:p>
          <a:p>
            <a:r>
              <a:rPr lang="en-US" dirty="0"/>
              <a:t>Construct the stiffness K, mass M, &amp; damping D matrices</a:t>
            </a:r>
          </a:p>
          <a:p>
            <a:r>
              <a:rPr lang="en-US" dirty="0"/>
              <a:t>Run generalized </a:t>
            </a:r>
            <a:r>
              <a:rPr lang="en-US" dirty="0" err="1"/>
              <a:t>eigen</a:t>
            </a:r>
            <a:r>
              <a:rPr lang="en-US" dirty="0"/>
              <a:t>-decomposition</a:t>
            </a:r>
          </a:p>
          <a:p>
            <a:r>
              <a:rPr lang="en-US" dirty="0"/>
              <a:t>Construct the decoupled modal vibration equations</a:t>
            </a:r>
          </a:p>
          <a:p>
            <a:r>
              <a:rPr lang="en-US" dirty="0"/>
              <a:t>Numerically integrate individual modes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17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27839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Eigendecomposition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11125200" cy="4711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Shape and material properties of the object are analyzed to decompose the vibrations into a set of modes of vibration</a:t>
            </a:r>
          </a:p>
          <a:p>
            <a:pPr lvl="1"/>
            <a:r>
              <a:rPr lang="en-US" dirty="0"/>
              <a:t>Linear combination of normal modes with different amplitudes, frequencies, and phases</a:t>
            </a:r>
          </a:p>
          <a:p>
            <a:r>
              <a:rPr lang="en-US" dirty="0"/>
              <a:t>We perform generalized eigenvalue decomposition using KU = MUS and displacement vector u = </a:t>
            </a:r>
            <a:r>
              <a:rPr lang="en-US" dirty="0" err="1"/>
              <a:t>Uq</a:t>
            </a:r>
            <a:endParaRPr lang="en-US" dirty="0"/>
          </a:p>
          <a:p>
            <a:pPr lvl="1"/>
            <a:r>
              <a:rPr lang="en-US" dirty="0"/>
              <a:t>U is the modal shape matrix of normal modes, containing the eigenvectors</a:t>
            </a:r>
          </a:p>
          <a:p>
            <a:pPr lvl="1"/>
            <a:r>
              <a:rPr lang="en-US" dirty="0"/>
              <a:t>S is the diagonal eigenvalue matrix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Mu’’ + Du’ + Ku = f(t), set u = </a:t>
            </a:r>
            <a:r>
              <a:rPr lang="en-US" dirty="0" err="1"/>
              <a:t>Uq</a:t>
            </a:r>
            <a:r>
              <a:rPr lang="en-US" dirty="0"/>
              <a:t>, and multiply by U</a:t>
            </a:r>
            <a:r>
              <a:rPr lang="en-US" baseline="30000" dirty="0"/>
              <a:t>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</a:t>
            </a:r>
            <a:r>
              <a:rPr lang="en-US" baseline="30000" dirty="0" err="1"/>
              <a:t>T</a:t>
            </a:r>
            <a:r>
              <a:rPr lang="en-US" dirty="0" err="1"/>
              <a:t>MUq</a:t>
            </a:r>
            <a:r>
              <a:rPr lang="en-US" dirty="0"/>
              <a:t>’’ + </a:t>
            </a:r>
            <a:r>
              <a:rPr lang="en-US" dirty="0" err="1"/>
              <a:t>U</a:t>
            </a:r>
            <a:r>
              <a:rPr lang="en-US" baseline="30000" dirty="0" err="1"/>
              <a:t>T</a:t>
            </a:r>
            <a:r>
              <a:rPr lang="en-US" dirty="0" err="1"/>
              <a:t>DUq</a:t>
            </a:r>
            <a:r>
              <a:rPr lang="en-US" dirty="0"/>
              <a:t>’ + </a:t>
            </a:r>
            <a:r>
              <a:rPr lang="en-US" dirty="0" err="1"/>
              <a:t>U</a:t>
            </a:r>
            <a:r>
              <a:rPr lang="en-US" baseline="30000" dirty="0" err="1"/>
              <a:t>T</a:t>
            </a:r>
            <a:r>
              <a:rPr lang="en-US" dirty="0" err="1"/>
              <a:t>KUq</a:t>
            </a:r>
            <a:r>
              <a:rPr lang="en-US" dirty="0"/>
              <a:t> = </a:t>
            </a:r>
            <a:r>
              <a:rPr lang="en-US" dirty="0" err="1"/>
              <a:t>U</a:t>
            </a:r>
            <a:r>
              <a:rPr lang="en-US" baseline="30000" dirty="0" err="1"/>
              <a:t>T</a:t>
            </a:r>
            <a:r>
              <a:rPr lang="en-US" dirty="0" err="1"/>
              <a:t>f</a:t>
            </a:r>
            <a:r>
              <a:rPr lang="en-US" dirty="0"/>
              <a:t>(t)</a:t>
            </a:r>
          </a:p>
          <a:p>
            <a:pPr lvl="1"/>
            <a:r>
              <a:rPr lang="en-US" dirty="0"/>
              <a:t>Simplify by substituting U</a:t>
            </a:r>
            <a:r>
              <a:rPr lang="en-US" baseline="30000" dirty="0"/>
              <a:t>T</a:t>
            </a:r>
            <a:r>
              <a:rPr lang="en-US" dirty="0"/>
              <a:t>MU = I, U</a:t>
            </a:r>
            <a:r>
              <a:rPr lang="en-US" baseline="30000" dirty="0"/>
              <a:t>T</a:t>
            </a:r>
            <a:r>
              <a:rPr lang="en-US" dirty="0"/>
              <a:t>DU = 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I + 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S, and U</a:t>
            </a:r>
            <a:r>
              <a:rPr lang="en-US" baseline="30000" dirty="0"/>
              <a:t>T</a:t>
            </a:r>
            <a:r>
              <a:rPr lang="en-US" dirty="0"/>
              <a:t>KU = 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q’’ + 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I + 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S)q’ + </a:t>
            </a:r>
            <a:r>
              <a:rPr lang="en-US" dirty="0" err="1"/>
              <a:t>Sq</a:t>
            </a:r>
            <a:r>
              <a:rPr lang="en-US" dirty="0"/>
              <a:t> = </a:t>
            </a:r>
            <a:r>
              <a:rPr lang="en-US" dirty="0" err="1"/>
              <a:t>U</a:t>
            </a:r>
            <a:r>
              <a:rPr lang="en-US" baseline="30000" dirty="0" err="1"/>
              <a:t>T</a:t>
            </a:r>
            <a:r>
              <a:rPr lang="en-US" dirty="0" err="1"/>
              <a:t>f</a:t>
            </a:r>
            <a:r>
              <a:rPr lang="en-US" dirty="0"/>
              <a:t>(t)</a:t>
            </a:r>
          </a:p>
          <a:p>
            <a:r>
              <a:rPr lang="en-US" dirty="0"/>
              <a:t>General </a:t>
            </a:r>
            <a:r>
              <a:rPr lang="en-US" dirty="0" err="1"/>
              <a:t>eigendecomposition</a:t>
            </a:r>
            <a:r>
              <a:rPr lang="en-US" dirty="0"/>
              <a:t> solver using Intel MKL (</a:t>
            </a:r>
            <a:r>
              <a:rPr lang="en-US" dirty="0">
                <a:hlinkClick r:id="rId3"/>
              </a:rPr>
              <a:t>Math Kernel Library</a:t>
            </a:r>
            <a:r>
              <a:rPr lang="en-US" dirty="0"/>
              <a:t>) to obtain eigenvalues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18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19123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964543"/>
            <a:ext cx="10299700" cy="482600"/>
          </a:xfrm>
          <a:prstGeom prst="rect">
            <a:avLst/>
          </a:prstGeom>
          <a:solidFill>
            <a:srgbClr val="7BAF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body sound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volumetric mesh</a:t>
            </a:r>
          </a:p>
          <a:p>
            <a:r>
              <a:rPr lang="en-US" dirty="0"/>
              <a:t>Construct the stiffness K, mass M, &amp; damping D matrices</a:t>
            </a:r>
          </a:p>
          <a:p>
            <a:r>
              <a:rPr lang="en-US" dirty="0"/>
              <a:t>Run generalized </a:t>
            </a:r>
            <a:r>
              <a:rPr lang="en-US" dirty="0" err="1"/>
              <a:t>eigen</a:t>
            </a:r>
            <a:r>
              <a:rPr lang="en-US" dirty="0"/>
              <a:t>-decomposition</a:t>
            </a:r>
          </a:p>
          <a:p>
            <a:r>
              <a:rPr lang="en-US" dirty="0"/>
              <a:t>Construct the decoupled modal vibration equations</a:t>
            </a:r>
          </a:p>
          <a:p>
            <a:r>
              <a:rPr lang="en-US" dirty="0"/>
              <a:t>Numerically integrate individual modes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19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2393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Upper case denotes matrix and lower case denotes vector or scalar</a:t>
            </a:r>
          </a:p>
          <a:p>
            <a:r>
              <a:rPr lang="en-US" dirty="0"/>
              <a:t>May see damping noted as C or D</a:t>
            </a:r>
          </a:p>
          <a:p>
            <a:pPr lvl="1"/>
            <a:r>
              <a:rPr lang="en-US" dirty="0"/>
              <a:t>Damping labeled as D or d in this presentation</a:t>
            </a:r>
          </a:p>
          <a:p>
            <a:r>
              <a:rPr lang="en-US" dirty="0"/>
              <a:t>May see displacement (current position – resting position) as x, r, or u</a:t>
            </a:r>
          </a:p>
          <a:p>
            <a:pPr lvl="1"/>
            <a:r>
              <a:rPr lang="en-US" dirty="0"/>
              <a:t>3D displacement labeled as u</a:t>
            </a:r>
          </a:p>
          <a:p>
            <a:pPr lvl="1"/>
            <a:r>
              <a:rPr lang="en-US" dirty="0"/>
              <a:t>1D displacement labeled as x</a:t>
            </a:r>
          </a:p>
          <a:p>
            <a:r>
              <a:rPr lang="en-US" dirty="0"/>
              <a:t>Rayleigh damping coefficients as </a:t>
            </a:r>
            <a:r>
              <a:rPr lang="el-GR" dirty="0"/>
              <a:t>η</a:t>
            </a:r>
            <a:r>
              <a:rPr lang="en-US" dirty="0"/>
              <a:t> and </a:t>
            </a:r>
            <a:r>
              <a:rPr lang="el-GR" dirty="0"/>
              <a:t>δ</a:t>
            </a:r>
            <a:r>
              <a:rPr lang="en-US" dirty="0"/>
              <a:t>, </a:t>
            </a:r>
            <a:r>
              <a:rPr lang="el-GR" dirty="0"/>
              <a:t>α </a:t>
            </a:r>
            <a:r>
              <a:rPr lang="en-US" dirty="0"/>
              <a:t>and </a:t>
            </a:r>
            <a:r>
              <a:rPr lang="el-GR" dirty="0"/>
              <a:t>β</a:t>
            </a:r>
            <a:r>
              <a:rPr lang="en-US" dirty="0"/>
              <a:t>, or 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l-GR" dirty="0"/>
              <a:t>α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Rayleigh damping coefficients labeled as 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 in this presentation</a:t>
            </a:r>
          </a:p>
          <a:p>
            <a:r>
              <a:rPr lang="en-US" dirty="0"/>
              <a:t>May see mode space matrix as </a:t>
            </a:r>
            <a:r>
              <a:rPr lang="el-GR" dirty="0"/>
              <a:t>Φ</a:t>
            </a:r>
            <a:r>
              <a:rPr lang="en-US" dirty="0"/>
              <a:t> or U</a:t>
            </a:r>
          </a:p>
          <a:p>
            <a:pPr lvl="1"/>
            <a:r>
              <a:rPr lang="en-US" dirty="0"/>
              <a:t>Mode space matrix labeled as U in this presentation</a:t>
            </a:r>
          </a:p>
          <a:p>
            <a:r>
              <a:rPr lang="en-US" dirty="0"/>
              <a:t>May see displacement in mode space as z or q</a:t>
            </a:r>
          </a:p>
          <a:p>
            <a:pPr lvl="1"/>
            <a:r>
              <a:rPr lang="en-US" dirty="0"/>
              <a:t>Displacement in mode space labeled as q in this presentation</a:t>
            </a:r>
          </a:p>
          <a:p>
            <a:r>
              <a:rPr lang="en-US" dirty="0"/>
              <a:t>Fluid-Structure Interaction (aka </a:t>
            </a:r>
            <a:r>
              <a:rPr lang="en-US" dirty="0" err="1"/>
              <a:t>Elasto</a:t>
            </a:r>
            <a:r>
              <a:rPr lang="en-US" dirty="0"/>
              <a:t>-Acoustics, aka Solid-Fluid Interface)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2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49643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Rather than solving a set of coupled equations, we</a:t>
            </a:r>
            <a:br>
              <a:rPr lang="en-US" dirty="0"/>
            </a:br>
            <a:r>
              <a:rPr lang="en-US" dirty="0"/>
              <a:t>solve n damped vibration independent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7806690" cy="4775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Matrices U</a:t>
            </a:r>
            <a:r>
              <a:rPr lang="en-US" baseline="30000" dirty="0"/>
              <a:t>T</a:t>
            </a:r>
            <a:r>
              <a:rPr lang="en-US" dirty="0"/>
              <a:t>MU = I, U</a:t>
            </a:r>
            <a:r>
              <a:rPr lang="en-US" baseline="30000" dirty="0"/>
              <a:t>T</a:t>
            </a:r>
            <a:r>
              <a:rPr lang="en-US" dirty="0"/>
              <a:t>DU = 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I + 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S, and U</a:t>
            </a:r>
            <a:r>
              <a:rPr lang="en-US" baseline="30000" dirty="0"/>
              <a:t>T</a:t>
            </a:r>
            <a:r>
              <a:rPr lang="en-US" dirty="0"/>
              <a:t>KU = S are diagonal so equations about q are independent</a:t>
            </a:r>
          </a:p>
          <a:p>
            <a:pPr lvl="1"/>
            <a:r>
              <a:rPr lang="en-US" dirty="0"/>
              <a:t>So can solve n damped vibration equations independently</a:t>
            </a:r>
          </a:p>
          <a:p>
            <a:pPr lvl="1"/>
            <a:r>
              <a:rPr lang="en-US" dirty="0"/>
              <a:t>We decouple Mu’’ + Du’ + Ku = f(t) into a set of independent 1D vibration equations mx’’(t) + dx’(t) + </a:t>
            </a:r>
            <a:r>
              <a:rPr lang="en-US" dirty="0" err="1"/>
              <a:t>kx</a:t>
            </a:r>
            <a:r>
              <a:rPr lang="en-US" dirty="0"/>
              <a:t>(t) = 0</a:t>
            </a:r>
          </a:p>
          <a:p>
            <a:r>
              <a:rPr lang="en-US" dirty="0"/>
              <a:t>q’’ + 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I + 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S)q’ + </a:t>
            </a:r>
            <a:r>
              <a:rPr lang="en-US" dirty="0" err="1"/>
              <a:t>Sq</a:t>
            </a:r>
            <a:r>
              <a:rPr lang="en-US" dirty="0"/>
              <a:t> = </a:t>
            </a:r>
            <a:r>
              <a:rPr lang="en-US" dirty="0" err="1"/>
              <a:t>U</a:t>
            </a:r>
            <a:r>
              <a:rPr lang="en-US" baseline="30000" dirty="0" err="1"/>
              <a:t>T</a:t>
            </a:r>
            <a:r>
              <a:rPr lang="en-US" dirty="0" err="1"/>
              <a:t>f</a:t>
            </a:r>
            <a:r>
              <a:rPr lang="en-US" dirty="0"/>
              <a:t>(t)</a:t>
            </a:r>
          </a:p>
          <a:p>
            <a:pPr lvl="1"/>
            <a:r>
              <a:rPr lang="en-US" dirty="0"/>
              <a:t>Damping d</a:t>
            </a:r>
            <a:r>
              <a:rPr lang="en-US" baseline="-25000" dirty="0"/>
              <a:t>i</a:t>
            </a:r>
            <a:r>
              <a:rPr lang="en-US" dirty="0"/>
              <a:t> = 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α</a:t>
            </a:r>
            <a:r>
              <a:rPr lang="en-US" baseline="-25000" dirty="0"/>
              <a:t>2</a:t>
            </a:r>
            <a:r>
              <a:rPr lang="en-US" dirty="0"/>
              <a:t> * eigenvalue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Stiffness k</a:t>
            </a:r>
            <a:r>
              <a:rPr lang="en-US" baseline="-25000" dirty="0"/>
              <a:t>i</a:t>
            </a:r>
            <a:r>
              <a:rPr lang="en-US" dirty="0"/>
              <a:t> = eigenvalue</a:t>
            </a:r>
            <a:r>
              <a:rPr lang="en-US" baseline="-25000" dirty="0"/>
              <a:t>i</a:t>
            </a:r>
          </a:p>
          <a:p>
            <a:pPr lvl="1"/>
            <a:r>
              <a:rPr lang="en-US" dirty="0" err="1"/>
              <a:t>U</a:t>
            </a:r>
            <a:r>
              <a:rPr lang="en-US" baseline="30000" dirty="0" err="1"/>
              <a:t>T</a:t>
            </a:r>
            <a:r>
              <a:rPr lang="en-US" dirty="0" err="1"/>
              <a:t>f</a:t>
            </a:r>
            <a:r>
              <a:rPr lang="en-US" dirty="0"/>
              <a:t>(t) is the force vector represented with mode coordinates</a:t>
            </a:r>
          </a:p>
          <a:p>
            <a:pPr lvl="1"/>
            <a:r>
              <a:rPr lang="en-US" dirty="0"/>
              <a:t>Remember, </a:t>
            </a:r>
            <a:r>
              <a:rPr lang="en-US" dirty="0" err="1"/>
              <a:t>ω</a:t>
            </a:r>
            <a:r>
              <a:rPr lang="en-US" baseline="-25000" dirty="0" err="1"/>
              <a:t>i</a:t>
            </a:r>
            <a:r>
              <a:rPr lang="en-US" dirty="0"/>
              <a:t> = 2πf</a:t>
            </a:r>
            <a:r>
              <a:rPr lang="en-US" baseline="-25000" dirty="0"/>
              <a:t>i</a:t>
            </a:r>
            <a:r>
              <a:rPr lang="en-US" dirty="0"/>
              <a:t> and mass matrix is mass normalized so m = 1</a:t>
            </a:r>
          </a:p>
          <a:p>
            <a:r>
              <a:rPr lang="en-US" dirty="0"/>
              <a:t>For the purpose of sound synthesis, we are interested in the vibrational frequencies in our hearing range (20Hz to 20kHz)</a:t>
            </a:r>
          </a:p>
          <a:p>
            <a:pPr lvl="1"/>
            <a:r>
              <a:rPr lang="en-US" dirty="0"/>
              <a:t>Therefore, we only need to consider modes with vibrational frequencies in this range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20</a:t>
            </a:fld>
            <a:endParaRPr lang="en-US" sz="16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4468"/>
          <a:stretch/>
        </p:blipFill>
        <p:spPr>
          <a:xfrm>
            <a:off x="8187998" y="1666509"/>
            <a:ext cx="3476670" cy="971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9527" t="18680" b="35849"/>
          <a:stretch/>
        </p:blipFill>
        <p:spPr>
          <a:xfrm>
            <a:off x="8009635" y="2899089"/>
            <a:ext cx="3783902" cy="81744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230309" y="3851910"/>
            <a:ext cx="2240966" cy="858838"/>
            <a:chOff x="9001709" y="2686050"/>
            <a:chExt cx="2240966" cy="858838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1092817"/>
                </p:ext>
              </p:extLst>
            </p:nvPr>
          </p:nvGraphicFramePr>
          <p:xfrm>
            <a:off x="9818688" y="2686050"/>
            <a:ext cx="1423987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0" name="Equation" r:id="rId6" imgW="736560" imgH="444240" progId="Equation.3">
                    <p:embed/>
                  </p:oleObj>
                </mc:Choice>
                <mc:Fallback>
                  <p:oleObj name="Equation" r:id="rId6" imgW="736560" imgH="444240" progId="Equation.3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818688" y="2686050"/>
                          <a:ext cx="1423987" cy="858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9001709" y="2767968"/>
              <a:ext cx="6960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ω =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59299" y="4810158"/>
            <a:ext cx="3234238" cy="968028"/>
            <a:chOff x="7905250" y="3938588"/>
            <a:chExt cx="3234238" cy="968028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0176138"/>
                </p:ext>
              </p:extLst>
            </p:nvPr>
          </p:nvGraphicFramePr>
          <p:xfrm>
            <a:off x="9921875" y="3938588"/>
            <a:ext cx="1217613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61" name="Equation" r:id="rId8" imgW="596880" imgH="444240" progId="Equation.3">
                    <p:embed/>
                  </p:oleObj>
                </mc:Choice>
                <mc:Fallback>
                  <p:oleObj name="Equation" r:id="rId8" imgW="596880" imgH="444240" progId="Equation.3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921875" y="3938588"/>
                          <a:ext cx="1217613" cy="908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7905250" y="4164609"/>
              <a:ext cx="21035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frequency f =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52481" y="4383396"/>
              <a:ext cx="3834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π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9601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476514"/>
            <a:ext cx="10299700" cy="482600"/>
          </a:xfrm>
          <a:prstGeom prst="rect">
            <a:avLst/>
          </a:prstGeom>
          <a:solidFill>
            <a:srgbClr val="7BAF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body sound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volumetric mesh</a:t>
            </a:r>
          </a:p>
          <a:p>
            <a:r>
              <a:rPr lang="en-US" dirty="0"/>
              <a:t>Construct the stiffness K, mass M, &amp; damping D matrices</a:t>
            </a:r>
          </a:p>
          <a:p>
            <a:r>
              <a:rPr lang="en-US" dirty="0"/>
              <a:t>Run generalized </a:t>
            </a:r>
            <a:r>
              <a:rPr lang="en-US" dirty="0" err="1"/>
              <a:t>eigen</a:t>
            </a:r>
            <a:r>
              <a:rPr lang="en-US" dirty="0"/>
              <a:t>-decomposition</a:t>
            </a:r>
          </a:p>
          <a:p>
            <a:r>
              <a:rPr lang="en-US" dirty="0"/>
              <a:t>Construct the decoupled modal vibration equations</a:t>
            </a:r>
          </a:p>
          <a:p>
            <a:r>
              <a:rPr lang="en-US" dirty="0"/>
              <a:t>Numerically integrate individual modes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21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93696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90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general, each natural mode of the system has a different natural frequency</a:t>
            </a:r>
          </a:p>
          <a:p>
            <a:pPr lvl="1"/>
            <a:r>
              <a:rPr lang="en-US" dirty="0"/>
              <a:t>The physical interpretation of the eigenvalues and eigenvectors which come from solving the system are that they represent the frequencies and corresponding mode shapes</a:t>
            </a:r>
          </a:p>
          <a:p>
            <a:r>
              <a:rPr lang="en-US" dirty="0"/>
              <a:t>Harmonic Oscillator [</a:t>
            </a:r>
            <a:r>
              <a:rPr lang="en-US" dirty="0">
                <a:hlinkClick r:id="rId3"/>
              </a:rPr>
              <a:t>Barbic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Integrates a single 1D harmonic oscillator;  can </a:t>
            </a:r>
            <a:r>
              <a:rPr lang="en-US" dirty="0" err="1"/>
              <a:t>timestep</a:t>
            </a:r>
            <a:r>
              <a:rPr lang="en-US" dirty="0"/>
              <a:t> the following Ordinary Differential Equation: M * q''(t) + D * q'(t) + K * q(t) = f(t)</a:t>
            </a:r>
          </a:p>
          <a:p>
            <a:pPr lvl="1"/>
            <a:r>
              <a:rPr lang="en-US" dirty="0"/>
              <a:t>Only supports underdamped systems</a:t>
            </a:r>
          </a:p>
          <a:p>
            <a:r>
              <a:rPr lang="en-US" dirty="0"/>
              <a:t>Modal superposition analysis (aka modal analysis)</a:t>
            </a:r>
          </a:p>
          <a:p>
            <a:r>
              <a:rPr lang="en-US" dirty="0"/>
              <a:t>Modal expansion </a:t>
            </a:r>
            <a:r>
              <a:rPr lang="en-US" dirty="0" err="1"/>
              <a:t>thereom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22</a:t>
            </a:fld>
            <a:endParaRPr lang="en-US" sz="16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191" y="5309767"/>
            <a:ext cx="6847619" cy="8857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81400" y="6309004"/>
            <a:ext cx="430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MIT Open Courseware [</a:t>
            </a:r>
            <a:r>
              <a:rPr lang="en-US" dirty="0">
                <a:hlinkClick r:id="rId5"/>
              </a:rPr>
              <a:t>Vandiver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57996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modal analysis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1580"/>
            <a:ext cx="10515600" cy="493776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Analyze the vibrations of the sounding object (Mu’’ + Du’ + Ku = f(t))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Parameters based on shape and material set of properties</a:t>
            </a:r>
          </a:p>
          <a:p>
            <a:pPr lvl="1"/>
            <a:r>
              <a:rPr lang="en-US" dirty="0"/>
              <a:t>Stiffness matrix</a:t>
            </a:r>
          </a:p>
          <a:p>
            <a:pPr lvl="1"/>
            <a:r>
              <a:rPr lang="en-US" dirty="0"/>
              <a:t>Mass matrix</a:t>
            </a:r>
          </a:p>
          <a:p>
            <a:pPr lvl="2"/>
            <a:r>
              <a:rPr lang="en-US" dirty="0"/>
              <a:t>Using tetrahedral nodes, Poisson’s ratio, Young’s modulus, and density</a:t>
            </a:r>
          </a:p>
          <a:p>
            <a:pPr lvl="1"/>
            <a:r>
              <a:rPr lang="en-US" dirty="0"/>
              <a:t>Damping model: how vibrations of a modeled object will decay over time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Rayleigh damping (aka linearly proportional damping of mass and stiffness)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 space (q’’ + (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n-US" dirty="0"/>
              <a:t>I + 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S)q’ + </a:t>
            </a:r>
            <a:r>
              <a:rPr lang="en-US" dirty="0" err="1"/>
              <a:t>Sq</a:t>
            </a:r>
            <a:r>
              <a:rPr lang="en-US" dirty="0"/>
              <a:t> = </a:t>
            </a:r>
            <a:r>
              <a:rPr lang="en-US" dirty="0" err="1"/>
              <a:t>U</a:t>
            </a:r>
            <a:r>
              <a:rPr lang="en-US" baseline="30000" dirty="0" err="1"/>
              <a:t>t</a:t>
            </a:r>
            <a:r>
              <a:rPr lang="en-US" dirty="0" err="1"/>
              <a:t>f</a:t>
            </a:r>
            <a:r>
              <a:rPr lang="en-US" dirty="0"/>
              <a:t>(t))</a:t>
            </a:r>
          </a:p>
          <a:p>
            <a:pPr lvl="1"/>
            <a:r>
              <a:rPr lang="en-US" dirty="0"/>
              <a:t>Damping d</a:t>
            </a:r>
            <a:r>
              <a:rPr lang="en-US" baseline="-25000" dirty="0"/>
              <a:t>i</a:t>
            </a:r>
            <a:r>
              <a:rPr lang="en-US" dirty="0"/>
              <a:t> = </a:t>
            </a:r>
            <a:r>
              <a:rPr lang="el-GR" dirty="0"/>
              <a:t>α</a:t>
            </a:r>
            <a:r>
              <a:rPr lang="en-US" baseline="-25000" dirty="0"/>
              <a:t>1</a:t>
            </a:r>
            <a:r>
              <a:rPr lang="el-GR" dirty="0"/>
              <a:t> </a:t>
            </a:r>
            <a:r>
              <a:rPr lang="en-US" dirty="0"/>
              <a:t>+</a:t>
            </a:r>
            <a:r>
              <a:rPr lang="el-GR" dirty="0"/>
              <a:t> α</a:t>
            </a:r>
            <a:r>
              <a:rPr lang="en-US" baseline="-25000" dirty="0"/>
              <a:t>2</a:t>
            </a:r>
            <a:r>
              <a:rPr lang="en-US" dirty="0"/>
              <a:t> * eigenvalue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Stiffness k</a:t>
            </a:r>
            <a:r>
              <a:rPr lang="en-US" baseline="-25000" dirty="0"/>
              <a:t>i</a:t>
            </a:r>
            <a:r>
              <a:rPr lang="en-US" dirty="0"/>
              <a:t> = eigenvalue</a:t>
            </a:r>
            <a:r>
              <a:rPr lang="en-US" baseline="-25000" dirty="0"/>
              <a:t>i</a:t>
            </a:r>
          </a:p>
          <a:p>
            <a:pPr lvl="1"/>
            <a:r>
              <a:rPr lang="fr-FR" dirty="0" err="1"/>
              <a:t>U</a:t>
            </a:r>
            <a:r>
              <a:rPr lang="fr-FR" baseline="30000" dirty="0" err="1"/>
              <a:t>T</a:t>
            </a:r>
            <a:r>
              <a:rPr lang="fr-FR" dirty="0" err="1"/>
              <a:t>f</a:t>
            </a:r>
            <a:r>
              <a:rPr lang="fr-FR" dirty="0"/>
              <a:t>(t) </a:t>
            </a:r>
            <a:r>
              <a:rPr lang="fr-FR" dirty="0" err="1"/>
              <a:t>converts</a:t>
            </a:r>
            <a:r>
              <a:rPr lang="fr-FR" dirty="0"/>
              <a:t> forces on </a:t>
            </a:r>
            <a:r>
              <a:rPr lang="fr-FR" dirty="0" err="1"/>
              <a:t>elements</a:t>
            </a:r>
            <a:r>
              <a:rPr lang="fr-FR" dirty="0"/>
              <a:t> to normal mode amplitudes</a:t>
            </a:r>
          </a:p>
          <a:p>
            <a:pPr lvl="1"/>
            <a:endParaRPr lang="fr-FR" dirty="0"/>
          </a:p>
          <a:p>
            <a:pPr lvl="1"/>
            <a:r>
              <a:rPr lang="fr-FR" dirty="0" err="1"/>
              <a:t>Frequency</a:t>
            </a:r>
            <a:r>
              <a:rPr lang="fr-FR" dirty="0"/>
              <a:t> f</a:t>
            </a:r>
            <a:r>
              <a:rPr lang="en-US" baseline="-25000" dirty="0" err="1"/>
              <a:t>i</a:t>
            </a:r>
            <a:r>
              <a:rPr lang="fr-FR" dirty="0"/>
              <a:t> 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Dynamically create sounds at runtime with modal synthesis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23</a:t>
            </a:fld>
            <a:endParaRPr lang="en-US" sz="1600"/>
          </a:p>
        </p:txBody>
      </p:sp>
      <p:grpSp>
        <p:nvGrpSpPr>
          <p:cNvPr id="6" name="Group 5"/>
          <p:cNvGrpSpPr/>
          <p:nvPr/>
        </p:nvGrpSpPr>
        <p:grpSpPr>
          <a:xfrm>
            <a:off x="2261368" y="4536767"/>
            <a:ext cx="1351125" cy="751741"/>
            <a:chOff x="7905250" y="3948010"/>
            <a:chExt cx="1530714" cy="1078727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4505993"/>
                </p:ext>
              </p:extLst>
            </p:nvPr>
          </p:nvGraphicFramePr>
          <p:xfrm>
            <a:off x="8269453" y="3948010"/>
            <a:ext cx="1166511" cy="1009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4" name="Equation" r:id="rId4" imgW="698400" imgH="495000" progId="Equation.3">
                    <p:embed/>
                  </p:oleObj>
                </mc:Choice>
                <mc:Fallback>
                  <p:oleObj name="Equation" r:id="rId4" imgW="698400" imgH="495000" progId="Equation.3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269453" y="3948010"/>
                          <a:ext cx="1166511" cy="10091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7905250" y="4020841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826461" y="4452591"/>
              <a:ext cx="369025" cy="574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π</a:t>
              </a:r>
              <a:endParaRPr lang="en-US" sz="1400" dirty="0"/>
            </a:p>
          </p:txBody>
        </p:sp>
      </p:grpSp>
      <p:pic>
        <p:nvPicPr>
          <p:cNvPr id="10" name="Picture 2" descr="https://upload.wikimedia.org/wikipedia/commons/thumb/6/6d/Sine_waves_different_frequencies.svg/400px-Sine_waves_different_frequencies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70" y="3510255"/>
            <a:ext cx="2724020" cy="137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1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sound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9909810" cy="4351338"/>
          </a:xfrm>
        </p:spPr>
        <p:txBody>
          <a:bodyPr>
            <a:normAutofit/>
          </a:bodyPr>
          <a:lstStyle/>
          <a:p>
            <a:r>
              <a:rPr lang="en-US" dirty="0"/>
              <a:t>Simulate based on a contact point</a:t>
            </a:r>
          </a:p>
          <a:p>
            <a:pPr lvl="1"/>
            <a:r>
              <a:rPr lang="en-US" dirty="0"/>
              <a:t>Position (</a:t>
            </a:r>
            <a:r>
              <a:rPr lang="en-US" dirty="0" err="1"/>
              <a:t>x,y,z</a:t>
            </a:r>
            <a:r>
              <a:rPr lang="en-US" dirty="0"/>
              <a:t>) of where the object is struck</a:t>
            </a:r>
          </a:p>
          <a:p>
            <a:pPr lvl="2"/>
            <a:r>
              <a:rPr lang="en-US" dirty="0"/>
              <a:t>ANN (Approximate Nearest Neighbor) [</a:t>
            </a:r>
            <a:r>
              <a:rPr lang="en-US" dirty="0">
                <a:hlinkClick r:id="rId2"/>
              </a:rPr>
              <a:t>Mount and Arya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Impulse direction (</a:t>
            </a:r>
            <a:r>
              <a:rPr lang="en-US" dirty="0" err="1"/>
              <a:t>x,y,z</a:t>
            </a:r>
            <a:r>
              <a:rPr lang="en-US" dirty="0"/>
              <a:t>); e.g. usually striking the object in normal direction to the contact point but could synthesize tangentially to the object like (0,1,0)</a:t>
            </a:r>
          </a:p>
          <a:p>
            <a:r>
              <a:rPr lang="en-US" dirty="0"/>
              <a:t>Synthesis Toolkit in C++ (STK) [</a:t>
            </a:r>
            <a:r>
              <a:rPr lang="en-US" dirty="0">
                <a:hlinkClick r:id="rId3"/>
              </a:rPr>
              <a:t>Cook and Scavone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C++ open source audio signal processing and algorithmic synthesis</a:t>
            </a:r>
          </a:p>
          <a:p>
            <a:r>
              <a:rPr lang="en-US" dirty="0" err="1"/>
              <a:t>Realtime</a:t>
            </a:r>
            <a:r>
              <a:rPr lang="en-US" dirty="0"/>
              <a:t> audio in C++ (</a:t>
            </a:r>
            <a:r>
              <a:rPr lang="en-US" dirty="0" err="1"/>
              <a:t>RtAudio</a:t>
            </a:r>
            <a:r>
              <a:rPr lang="en-US" dirty="0"/>
              <a:t>) [</a:t>
            </a:r>
            <a:r>
              <a:rPr lang="en-US" dirty="0">
                <a:hlinkClick r:id="rId4"/>
              </a:rPr>
              <a:t>Scavone</a:t>
            </a:r>
            <a:r>
              <a:rPr lang="en-US" dirty="0"/>
              <a:t>]</a:t>
            </a:r>
          </a:p>
          <a:p>
            <a:pPr lvl="1"/>
            <a:r>
              <a:rPr lang="en-US" dirty="0" err="1"/>
              <a:t>RtAudio</a:t>
            </a:r>
            <a:r>
              <a:rPr lang="en-US" dirty="0"/>
              <a:t> provides a common API for </a:t>
            </a:r>
            <a:r>
              <a:rPr lang="en-US" dirty="0" err="1"/>
              <a:t>realtime</a:t>
            </a:r>
            <a:r>
              <a:rPr lang="en-US" dirty="0"/>
              <a:t> audio input/output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724" y="1193494"/>
            <a:ext cx="1380952" cy="1895238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24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70170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sound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4440"/>
            <a:ext cx="7689333" cy="48034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achieve real-time, these pre-processing steps are performed for a given object and material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Eigendecomposition</a:t>
            </a:r>
            <a:r>
              <a:rPr lang="en-US" dirty="0"/>
              <a:t> is performed and resulting U</a:t>
            </a:r>
            <a:r>
              <a:rPr lang="en-US" baseline="30000" dirty="0"/>
              <a:t>T </a:t>
            </a:r>
            <a:r>
              <a:rPr lang="en-US" dirty="0"/>
              <a:t>and each mode’s damping coefficient d and damped frequency </a:t>
            </a:r>
            <a:r>
              <a:rPr lang="fr-FR" dirty="0"/>
              <a:t>f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are saved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 run-time, an applied force f is transformed to mode space </a:t>
            </a:r>
            <a:r>
              <a:rPr lang="en-US" dirty="0" err="1"/>
              <a:t>U</a:t>
            </a:r>
            <a:r>
              <a:rPr lang="en-US" baseline="30000" dirty="0" err="1"/>
              <a:t>T</a:t>
            </a:r>
            <a:r>
              <a:rPr lang="en-US" dirty="0" err="1"/>
              <a:t>f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Resulting q vector from </a:t>
            </a:r>
            <a:r>
              <a:rPr lang="en-US" dirty="0" err="1"/>
              <a:t>U</a:t>
            </a:r>
            <a:r>
              <a:rPr lang="en-US" baseline="30000" dirty="0" err="1"/>
              <a:t>T</a:t>
            </a:r>
            <a:r>
              <a:rPr lang="en-US" dirty="0" err="1"/>
              <a:t>f</a:t>
            </a:r>
            <a:r>
              <a:rPr lang="en-US" dirty="0"/>
              <a:t> contains the amplitudes with which to scale each mode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Sampled sound equals some of the mode amplitudes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Resulting damped sinusoids q(t) can be combined and sampled at 44kHz to produce the sound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Based on Nyquist theorem should sample at double what humans can sense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For example, if we choose a </a:t>
            </a:r>
            <a:r>
              <a:rPr lang="en-US" dirty="0" err="1"/>
              <a:t>samping</a:t>
            </a:r>
            <a:r>
              <a:rPr lang="en-US" dirty="0"/>
              <a:t> rate of 48kHz, then </a:t>
            </a:r>
            <a:r>
              <a:rPr lang="en-US" dirty="0" err="1"/>
              <a:t>deltaT</a:t>
            </a:r>
            <a:r>
              <a:rPr lang="en-US" dirty="0"/>
              <a:t> = 1.0 / 48kHz ~ 0.00002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25</a:t>
            </a:fld>
            <a:endParaRPr lang="en-US" sz="1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933" y="1498888"/>
            <a:ext cx="4128534" cy="3329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46770" y="4898202"/>
            <a:ext cx="3489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Example-Guided Physically Based Modal Sound Synthesis [</a:t>
            </a:r>
            <a:r>
              <a:rPr lang="en-US" u="sng" dirty="0">
                <a:hlinkClick r:id="rId3"/>
              </a:rPr>
              <a:t>Ren et al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40848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Fluid-Structure Interaction and </a:t>
            </a:r>
            <a:r>
              <a:rPr lang="en-US" dirty="0" err="1"/>
              <a:t>Elasto</a:t>
            </a:r>
            <a:r>
              <a:rPr lang="en-US" dirty="0"/>
              <a:t>-Acoustic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11125200" cy="4351338"/>
          </a:xfrm>
        </p:spPr>
        <p:txBody>
          <a:bodyPr/>
          <a:lstStyle/>
          <a:p>
            <a:r>
              <a:rPr lang="en-US" dirty="0" err="1"/>
              <a:t>Elasto</a:t>
            </a:r>
            <a:r>
              <a:rPr lang="en-US" dirty="0"/>
              <a:t>-acoustic coupling may also be referred to as solid-fluid interface</a:t>
            </a:r>
          </a:p>
          <a:p>
            <a:pPr lvl="1"/>
            <a:r>
              <a:rPr lang="en-US" dirty="0"/>
              <a:t>It involves the interactions between the vibrations of an elastic structure and the sound field in the surrounding fluid</a:t>
            </a:r>
          </a:p>
          <a:p>
            <a:r>
              <a:rPr lang="en-US" dirty="0"/>
              <a:t>Weak coupling may be used if the pressure forces of the fluid on the solid are negligible, then a sequential computation can be formed</a:t>
            </a:r>
          </a:p>
          <a:p>
            <a:pPr lvl="1"/>
            <a:r>
              <a:rPr lang="en-US" dirty="0"/>
              <a:t>Mechanical surface vibrations are calculated first and then used as the input for an acoustic field computation</a:t>
            </a:r>
          </a:p>
          <a:p>
            <a:r>
              <a:rPr lang="en-US" dirty="0"/>
              <a:t>Strong coupling requires that the mechanical and acoustic field equations including couplings be solved simultaneously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26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217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FSI overview diagram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460500"/>
            <a:ext cx="760095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independently </a:t>
            </a:r>
            <a:r>
              <a:rPr lang="el-GR" dirty="0"/>
              <a:t>Τ</a:t>
            </a:r>
            <a:r>
              <a:rPr lang="en-US" baseline="-25000" dirty="0"/>
              <a:t>s</a:t>
            </a:r>
            <a:r>
              <a:rPr lang="en-US" dirty="0"/>
              <a:t> and </a:t>
            </a:r>
            <a:r>
              <a:rPr lang="el-GR" dirty="0"/>
              <a:t>Τ</a:t>
            </a:r>
            <a:r>
              <a:rPr lang="en-US" baseline="-25000" dirty="0"/>
              <a:t>f</a:t>
            </a:r>
            <a:r>
              <a:rPr lang="en-US" dirty="0"/>
              <a:t> generated triangulations on </a:t>
            </a:r>
            <a:r>
              <a:rPr lang="el-GR" dirty="0"/>
              <a:t>Ω</a:t>
            </a:r>
            <a:r>
              <a:rPr lang="en-US" baseline="-25000" dirty="0"/>
              <a:t>s</a:t>
            </a:r>
            <a:r>
              <a:rPr lang="en-US" dirty="0"/>
              <a:t> and </a:t>
            </a:r>
            <a:r>
              <a:rPr lang="el-GR" dirty="0"/>
              <a:t>Ω</a:t>
            </a:r>
            <a:r>
              <a:rPr lang="en-US" baseline="-25000" dirty="0"/>
              <a:t>f</a:t>
            </a:r>
          </a:p>
          <a:p>
            <a:r>
              <a:rPr lang="en-US" dirty="0"/>
              <a:t>Displacement u on </a:t>
            </a:r>
            <a:r>
              <a:rPr lang="el-GR" dirty="0"/>
              <a:t>Τ</a:t>
            </a:r>
            <a:r>
              <a:rPr lang="en-US" baseline="-25000" dirty="0"/>
              <a:t>s</a:t>
            </a:r>
          </a:p>
          <a:p>
            <a:r>
              <a:rPr lang="en-US" dirty="0"/>
              <a:t>Potential </a:t>
            </a:r>
            <a:r>
              <a:rPr lang="el-GR" dirty="0"/>
              <a:t>ψ</a:t>
            </a:r>
            <a:r>
              <a:rPr lang="en-US" dirty="0"/>
              <a:t> on 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endParaRPr lang="en-US" dirty="0"/>
          </a:p>
          <a:p>
            <a:r>
              <a:rPr lang="en-US" dirty="0"/>
              <a:t>Two (d−1)-dimensional grids ∂</a:t>
            </a:r>
            <a:r>
              <a:rPr lang="el-GR" dirty="0"/>
              <a:t>Τ</a:t>
            </a:r>
            <a:r>
              <a:rPr lang="en-US" baseline="-25000" dirty="0"/>
              <a:t>s</a:t>
            </a:r>
            <a:r>
              <a:rPr lang="en-US" dirty="0"/>
              <a:t> and ∂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en-US" dirty="0"/>
              <a:t> on interface boundary Γ</a:t>
            </a:r>
            <a:r>
              <a:rPr lang="en-US" baseline="-25000" dirty="0"/>
              <a:t>I</a:t>
            </a:r>
            <a:endParaRPr lang="en-US" dirty="0"/>
          </a:p>
          <a:p>
            <a:r>
              <a:rPr lang="en-US" dirty="0"/>
              <a:t>At the interface Γ</a:t>
            </a:r>
            <a:r>
              <a:rPr lang="en-US" baseline="-25000" dirty="0"/>
              <a:t>I</a:t>
            </a:r>
            <a:r>
              <a:rPr lang="en-US" dirty="0"/>
              <a:t> we have to consider the solid - fluid coupling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 ⋅ (v</a:t>
            </a:r>
            <a:r>
              <a:rPr lang="en-US" baseline="-25000" dirty="0"/>
              <a:t>s</a:t>
            </a:r>
            <a:r>
              <a:rPr lang="en-US" dirty="0"/>
              <a:t> – v</a:t>
            </a:r>
            <a:r>
              <a:rPr lang="en-US" baseline="-25000" dirty="0"/>
              <a:t>f</a:t>
            </a:r>
            <a:r>
              <a:rPr lang="en-US" dirty="0"/>
              <a:t>) = 0 = n ⋅ u’ + ∂</a:t>
            </a:r>
            <a:r>
              <a:rPr lang="el-GR" dirty="0"/>
              <a:t>ψ</a:t>
            </a:r>
            <a:r>
              <a:rPr lang="en-US" dirty="0"/>
              <a:t>/∂n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[</a:t>
            </a:r>
            <a:r>
              <a:rPr lang="el-GR" dirty="0"/>
              <a:t>σ</a:t>
            </a:r>
            <a:r>
              <a:rPr lang="en-US" dirty="0"/>
              <a:t>] ⋅ n + </a:t>
            </a:r>
            <a:r>
              <a:rPr lang="en-US" dirty="0" err="1"/>
              <a:t>p</a:t>
            </a:r>
            <a:r>
              <a:rPr lang="en-US" baseline="-25000" dirty="0" err="1"/>
              <a:t>f</a:t>
            </a:r>
            <a:r>
              <a:rPr lang="en-US" dirty="0" err="1"/>
              <a:t>n</a:t>
            </a:r>
            <a:r>
              <a:rPr lang="el-GR" dirty="0"/>
              <a:t>ψ</a:t>
            </a:r>
            <a:r>
              <a:rPr lang="en-US" dirty="0"/>
              <a:t>’ = 0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1C32-A8FA-4BF9-A622-C5F0188953F3}" type="slidenum">
              <a:rPr lang="en-US" sz="1600" smtClean="0"/>
              <a:t>27</a:t>
            </a:fld>
            <a:endParaRPr lang="en-US" sz="1600"/>
          </a:p>
        </p:txBody>
      </p:sp>
      <p:pic>
        <p:nvPicPr>
          <p:cNvPr id="6" name="Picture 6" descr="https://nickshell1983.files.wordpress.com/2010/12/gla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 t="24476" r="36184" b="20771"/>
          <a:stretch/>
        </p:blipFill>
        <p:spPr bwMode="auto">
          <a:xfrm>
            <a:off x="8401050" y="138262"/>
            <a:ext cx="2846070" cy="316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7978140" y="994410"/>
            <a:ext cx="685800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98500" y="1370181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Τ</a:t>
            </a:r>
            <a:r>
              <a:rPr lang="en-US" baseline="-25000" dirty="0"/>
              <a:t>s</a:t>
            </a:r>
            <a:r>
              <a:rPr lang="en-US" dirty="0"/>
              <a:t>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332721" y="1929055"/>
            <a:ext cx="1021079" cy="139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353800" y="1651480"/>
            <a:ext cx="410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</a:t>
            </a:r>
            <a:r>
              <a:rPr lang="en-US" baseline="-25000" dirty="0"/>
              <a:t>f</a:t>
            </a:r>
            <a:r>
              <a:rPr lang="en-US" dirty="0"/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550" y="3548914"/>
            <a:ext cx="3820732" cy="27594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71700" y="6400161"/>
            <a:ext cx="857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Elasto</a:t>
            </a:r>
            <a:r>
              <a:rPr lang="en-US" dirty="0"/>
              <a:t>-Acoustic and Acoustic-Acoustic Coupling on Nonmatching Grids [</a:t>
            </a:r>
            <a:r>
              <a:rPr lang="en-US" dirty="0" err="1">
                <a:hlinkClick r:id="rId5"/>
              </a:rPr>
              <a:t>Flemisch</a:t>
            </a:r>
            <a:r>
              <a:rPr lang="en-US" dirty="0">
                <a:hlinkClick r:id="rId5"/>
              </a:rPr>
              <a:t> et. al</a:t>
            </a:r>
            <a:r>
              <a:rPr lang="en-US" dirty="0"/>
              <a:t>]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952621" y="2122804"/>
            <a:ext cx="489189" cy="434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ket 22"/>
          <p:cNvSpPr/>
          <p:nvPr/>
        </p:nvSpPr>
        <p:spPr>
          <a:xfrm rot="11554188">
            <a:off x="10917697" y="1651480"/>
            <a:ext cx="222130" cy="144605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/>
          <p:cNvSpPr/>
          <p:nvPr/>
        </p:nvSpPr>
        <p:spPr>
          <a:xfrm rot="20995439">
            <a:off x="8543326" y="1651480"/>
            <a:ext cx="222130" cy="144605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/>
          <p:cNvSpPr/>
          <p:nvPr/>
        </p:nvSpPr>
        <p:spPr>
          <a:xfrm rot="16200000">
            <a:off x="9678152" y="2248651"/>
            <a:ext cx="357236" cy="19806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69891" y="239675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Γ</a:t>
            </a:r>
            <a:r>
              <a:rPr lang="en-US" baseline="-25000" dirty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99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 vs. potential-based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we can use standard </a:t>
            </a:r>
            <a:r>
              <a:rPr lang="en-US" dirty="0" err="1"/>
              <a:t>Lagrangian</a:t>
            </a:r>
            <a:r>
              <a:rPr lang="en-US" dirty="0"/>
              <a:t> nodal finite elements in both domains, we use:</a:t>
            </a:r>
          </a:p>
          <a:p>
            <a:pPr lvl="1"/>
            <a:r>
              <a:rPr lang="en-US" dirty="0"/>
              <a:t>Displacement-based formulation for the solid (u)</a:t>
            </a:r>
          </a:p>
          <a:p>
            <a:pPr lvl="1"/>
            <a:r>
              <a:rPr lang="en-US" dirty="0"/>
              <a:t>Potential-based formulation for the fluid (</a:t>
            </a:r>
            <a:r>
              <a:rPr lang="el-GR" dirty="0"/>
              <a:t>ψ</a:t>
            </a:r>
            <a:r>
              <a:rPr lang="en-US" dirty="0"/>
              <a:t>)</a:t>
            </a:r>
          </a:p>
          <a:p>
            <a:r>
              <a:rPr lang="en-US" dirty="0"/>
              <a:t>If both solid and fluid used displacement-based formulations, then would require non-standard discretization by means of </a:t>
            </a:r>
            <a:r>
              <a:rPr lang="en-US" dirty="0" err="1"/>
              <a:t>Raviart</a:t>
            </a:r>
            <a:r>
              <a:rPr lang="en-US" dirty="0"/>
              <a:t>-Thomas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28</a:t>
            </a:fld>
            <a:endParaRPr lang="en-US" sz="1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31" y="4188142"/>
            <a:ext cx="2742857" cy="2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1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0756900" cy="1325563"/>
          </a:xfrm>
        </p:spPr>
        <p:txBody>
          <a:bodyPr/>
          <a:lstStyle/>
          <a:p>
            <a:r>
              <a:rPr lang="en-US" dirty="0"/>
              <a:t>Discretized </a:t>
            </a:r>
            <a:r>
              <a:rPr lang="en-US" dirty="0" err="1"/>
              <a:t>elasto</a:t>
            </a:r>
            <a:r>
              <a:rPr lang="en-US" dirty="0"/>
              <a:t>-coupling dynamics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62461"/>
            <a:ext cx="10756900" cy="36821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Block diagonal entries M</a:t>
            </a:r>
            <a:r>
              <a:rPr lang="en-US" baseline="-25000" dirty="0"/>
              <a:t>u</a:t>
            </a:r>
            <a:r>
              <a:rPr lang="en-US" dirty="0"/>
              <a:t>, M</a:t>
            </a:r>
            <a:r>
              <a:rPr lang="el-GR" baseline="-25000" dirty="0"/>
              <a:t>ψ</a:t>
            </a:r>
            <a:r>
              <a:rPr lang="en-US" dirty="0"/>
              <a:t>, D</a:t>
            </a:r>
            <a:r>
              <a:rPr lang="el-GR" baseline="-25000" dirty="0"/>
              <a:t>ψ</a:t>
            </a:r>
            <a:r>
              <a:rPr lang="en-US" dirty="0"/>
              <a:t>, K</a:t>
            </a:r>
            <a:r>
              <a:rPr lang="en-US" baseline="-25000" dirty="0"/>
              <a:t>u</a:t>
            </a:r>
            <a:r>
              <a:rPr lang="en-US" dirty="0"/>
              <a:t>, K</a:t>
            </a:r>
            <a:r>
              <a:rPr lang="el-GR" baseline="-25000" dirty="0"/>
              <a:t>ψ</a:t>
            </a:r>
            <a:r>
              <a:rPr lang="en-US" baseline="-25000" dirty="0"/>
              <a:t> </a:t>
            </a:r>
            <a:r>
              <a:rPr lang="en-US" dirty="0"/>
              <a:t>can be assembled locally without needing any information from the opposite grid</a:t>
            </a:r>
          </a:p>
          <a:p>
            <a:pPr lvl="1"/>
            <a:r>
              <a:rPr lang="en-US" dirty="0"/>
              <a:t>Coupling between the two grids takes place D</a:t>
            </a:r>
            <a:r>
              <a:rPr lang="en-US" baseline="-25000" dirty="0"/>
              <a:t>u</a:t>
            </a:r>
            <a:r>
              <a:rPr lang="el-GR" baseline="-25000" dirty="0"/>
              <a:t>ψ</a:t>
            </a:r>
            <a:r>
              <a:rPr lang="en-US" dirty="0"/>
              <a:t> and </a:t>
            </a:r>
            <a:r>
              <a:rPr lang="en-US" dirty="0" err="1"/>
              <a:t>D</a:t>
            </a:r>
            <a:r>
              <a:rPr lang="en-US" baseline="30000" dirty="0" err="1"/>
              <a:t>T</a:t>
            </a:r>
            <a:r>
              <a:rPr lang="en-US" baseline="-25000" dirty="0" err="1"/>
              <a:t>u</a:t>
            </a:r>
            <a:r>
              <a:rPr lang="el-GR" baseline="-25000" dirty="0"/>
              <a:t>ψ</a:t>
            </a:r>
            <a:r>
              <a:rPr lang="en-US" dirty="0"/>
              <a:t> which realize the boundary integrals</a:t>
            </a:r>
          </a:p>
          <a:p>
            <a:pPr lvl="1"/>
            <a:endParaRPr lang="en-US" dirty="0"/>
          </a:p>
          <a:p>
            <a:r>
              <a:rPr lang="en-US" dirty="0"/>
              <a:t>D</a:t>
            </a:r>
            <a:r>
              <a:rPr lang="en-US" baseline="-25000" dirty="0"/>
              <a:t>u</a:t>
            </a:r>
            <a:r>
              <a:rPr lang="el-GR" baseline="-25000" dirty="0"/>
              <a:t>ψ</a:t>
            </a:r>
            <a:r>
              <a:rPr lang="en-US" dirty="0"/>
              <a:t> = [</a:t>
            </a:r>
            <a:r>
              <a:rPr lang="en-US" dirty="0" err="1"/>
              <a:t>D</a:t>
            </a:r>
            <a:r>
              <a:rPr lang="en-US" baseline="-25000" dirty="0" err="1"/>
              <a:t>pq</a:t>
            </a:r>
            <a:r>
              <a:rPr lang="en-US" dirty="0"/>
              <a:t>] = 			   ∈ R</a:t>
            </a:r>
            <a:r>
              <a:rPr lang="en-US" baseline="30000" dirty="0"/>
              <a:t>d</a:t>
            </a:r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Terms defined on next slide</a:t>
            </a:r>
            <a:endParaRPr lang="en-US" baseline="30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93159" y="1504932"/>
            <a:ext cx="9217803" cy="835974"/>
            <a:chOff x="1093159" y="1504932"/>
            <a:chExt cx="9217803" cy="835974"/>
          </a:xfrm>
        </p:grpSpPr>
        <p:sp>
          <p:nvSpPr>
            <p:cNvPr id="4" name="Left Bracket 3"/>
            <p:cNvSpPr/>
            <p:nvPr/>
          </p:nvSpPr>
          <p:spPr>
            <a:xfrm>
              <a:off x="1093159" y="1504933"/>
              <a:ext cx="151849" cy="82753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Bracket 4"/>
            <p:cNvSpPr/>
            <p:nvPr/>
          </p:nvSpPr>
          <p:spPr>
            <a:xfrm rot="10800000">
              <a:off x="2085518" y="1504932"/>
              <a:ext cx="163693" cy="83597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30557" y="1582832"/>
              <a:ext cx="1101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u</a:t>
              </a:r>
              <a:r>
                <a:rPr lang="en-US" dirty="0"/>
                <a:t>       0</a:t>
              </a:r>
            </a:p>
            <a:p>
              <a:r>
                <a:rPr lang="en-US" dirty="0"/>
                <a:t>0        -M</a:t>
              </a:r>
              <a:r>
                <a:rPr lang="el-GR" baseline="-25000" dirty="0"/>
                <a:t>ψ</a:t>
              </a:r>
              <a:endParaRPr lang="en-US" baseline="-25000" dirty="0"/>
            </a:p>
          </p:txBody>
        </p:sp>
        <p:sp>
          <p:nvSpPr>
            <p:cNvPr id="8" name="Left Bracket 7"/>
            <p:cNvSpPr/>
            <p:nvPr/>
          </p:nvSpPr>
          <p:spPr>
            <a:xfrm>
              <a:off x="2450827" y="1504933"/>
              <a:ext cx="151849" cy="82753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ket 8"/>
            <p:cNvSpPr/>
            <p:nvPr/>
          </p:nvSpPr>
          <p:spPr>
            <a:xfrm rot="10800000">
              <a:off x="2999217" y="1504932"/>
              <a:ext cx="163693" cy="83597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64576" y="1582832"/>
              <a:ext cx="5164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u’’</a:t>
              </a:r>
            </a:p>
            <a:p>
              <a:pPr algn="ctr"/>
              <a:r>
                <a:rPr lang="en-US" dirty="0"/>
                <a:t> </a:t>
              </a:r>
              <a:r>
                <a:rPr lang="el-GR" dirty="0"/>
                <a:t>ψ</a:t>
              </a:r>
              <a:r>
                <a:rPr lang="en-US" dirty="0"/>
                <a:t>’’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27094" y="16588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12" name="Left Bracket 11"/>
            <p:cNvSpPr/>
            <p:nvPr/>
          </p:nvSpPr>
          <p:spPr>
            <a:xfrm>
              <a:off x="3836990" y="1504933"/>
              <a:ext cx="151849" cy="82753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ket 12"/>
            <p:cNvSpPr/>
            <p:nvPr/>
          </p:nvSpPr>
          <p:spPr>
            <a:xfrm rot="10800000">
              <a:off x="4829349" y="1504932"/>
              <a:ext cx="163693" cy="83597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66217" y="1582832"/>
              <a:ext cx="1243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        D</a:t>
              </a:r>
              <a:r>
                <a:rPr lang="en-US" baseline="-25000" dirty="0"/>
                <a:t>u</a:t>
              </a:r>
              <a:r>
                <a:rPr lang="el-GR" baseline="-25000" dirty="0"/>
                <a:t>ψ</a:t>
              </a:r>
              <a:endParaRPr lang="en-US" baseline="-25000" dirty="0"/>
            </a:p>
            <a:p>
              <a:r>
                <a:rPr lang="en-US" dirty="0" err="1"/>
                <a:t>D</a:t>
              </a:r>
              <a:r>
                <a:rPr lang="en-US" baseline="30000" dirty="0" err="1"/>
                <a:t>T</a:t>
              </a:r>
              <a:r>
                <a:rPr lang="en-US" baseline="-25000" dirty="0" err="1"/>
                <a:t>u</a:t>
              </a:r>
              <a:r>
                <a:rPr lang="el-GR" baseline="-25000" dirty="0"/>
                <a:t>ψ</a:t>
              </a:r>
              <a:r>
                <a:rPr lang="en-US" dirty="0"/>
                <a:t>   -D</a:t>
              </a:r>
              <a:r>
                <a:rPr lang="el-GR" baseline="-25000" dirty="0"/>
                <a:t>ψ</a:t>
              </a:r>
              <a:endParaRPr lang="en-US" baseline="-25000" dirty="0"/>
            </a:p>
          </p:txBody>
        </p:sp>
        <p:sp>
          <p:nvSpPr>
            <p:cNvPr id="15" name="Left Bracket 14"/>
            <p:cNvSpPr/>
            <p:nvPr/>
          </p:nvSpPr>
          <p:spPr>
            <a:xfrm>
              <a:off x="5194658" y="1504933"/>
              <a:ext cx="151849" cy="82753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ket 15"/>
            <p:cNvSpPr/>
            <p:nvPr/>
          </p:nvSpPr>
          <p:spPr>
            <a:xfrm rot="10800000">
              <a:off x="5743048" y="1504932"/>
              <a:ext cx="163693" cy="83597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7261" y="1582832"/>
              <a:ext cx="4587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u’</a:t>
              </a:r>
            </a:p>
            <a:p>
              <a:pPr algn="ctr"/>
              <a:r>
                <a:rPr lang="en-US" dirty="0"/>
                <a:t> </a:t>
              </a:r>
              <a:r>
                <a:rPr lang="el-GR" dirty="0"/>
                <a:t>ψ</a:t>
              </a:r>
              <a:r>
                <a:rPr lang="en-US" dirty="0"/>
                <a:t>’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34005" y="16588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</a:p>
          </p:txBody>
        </p:sp>
        <p:sp>
          <p:nvSpPr>
            <p:cNvPr id="19" name="Left Bracket 18"/>
            <p:cNvSpPr/>
            <p:nvPr/>
          </p:nvSpPr>
          <p:spPr>
            <a:xfrm>
              <a:off x="6700782" y="1504933"/>
              <a:ext cx="151849" cy="82753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ket 19"/>
            <p:cNvSpPr/>
            <p:nvPr/>
          </p:nvSpPr>
          <p:spPr>
            <a:xfrm rot="10800000">
              <a:off x="7693141" y="1504932"/>
              <a:ext cx="163693" cy="83597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38180" y="1582832"/>
              <a:ext cx="10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r>
                <a:rPr lang="en-US" baseline="-25000" dirty="0"/>
                <a:t>u</a:t>
              </a:r>
              <a:r>
                <a:rPr lang="en-US" dirty="0"/>
                <a:t>       0</a:t>
              </a:r>
            </a:p>
            <a:p>
              <a:r>
                <a:rPr lang="en-US" dirty="0"/>
                <a:t>0        -K</a:t>
              </a:r>
              <a:r>
                <a:rPr lang="el-GR" baseline="-25000" dirty="0"/>
                <a:t>ψ</a:t>
              </a:r>
              <a:endParaRPr lang="en-US" baseline="-25000" dirty="0"/>
            </a:p>
          </p:txBody>
        </p:sp>
        <p:sp>
          <p:nvSpPr>
            <p:cNvPr id="22" name="Left Bracket 21"/>
            <p:cNvSpPr/>
            <p:nvPr/>
          </p:nvSpPr>
          <p:spPr>
            <a:xfrm>
              <a:off x="8058450" y="1504933"/>
              <a:ext cx="151849" cy="82753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 Bracket 22"/>
            <p:cNvSpPr/>
            <p:nvPr/>
          </p:nvSpPr>
          <p:spPr>
            <a:xfrm rot="10800000">
              <a:off x="8606840" y="1504932"/>
              <a:ext cx="163693" cy="83597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29907" y="1582832"/>
              <a:ext cx="401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</a:t>
              </a:r>
            </a:p>
            <a:p>
              <a:pPr algn="ctr"/>
              <a:r>
                <a:rPr lang="en-US" dirty="0"/>
                <a:t> </a:t>
              </a:r>
              <a:r>
                <a:rPr lang="el-GR" dirty="0"/>
                <a:t>ψ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66887" y="16588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  <p:sp>
          <p:nvSpPr>
            <p:cNvPr id="26" name="Left Bracket 25"/>
            <p:cNvSpPr/>
            <p:nvPr/>
          </p:nvSpPr>
          <p:spPr>
            <a:xfrm>
              <a:off x="9598879" y="1504933"/>
              <a:ext cx="151849" cy="82753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ket 26"/>
            <p:cNvSpPr/>
            <p:nvPr/>
          </p:nvSpPr>
          <p:spPr>
            <a:xfrm rot="10800000">
              <a:off x="10147269" y="1504932"/>
              <a:ext cx="163693" cy="83597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793579" y="1582832"/>
              <a:ext cx="3545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</a:t>
              </a:r>
              <a:r>
                <a:rPr lang="en-US" baseline="-25000" dirty="0"/>
                <a:t>u</a:t>
              </a:r>
            </a:p>
            <a:p>
              <a:pPr algn="ctr"/>
              <a:r>
                <a:rPr lang="en-US" dirty="0"/>
                <a:t> 0</a:t>
              </a:r>
            </a:p>
          </p:txBody>
        </p:sp>
      </p:grp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29</a:t>
            </a:fld>
            <a:endParaRPr lang="en-US" sz="160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724014"/>
              </p:ext>
            </p:extLst>
          </p:nvPr>
        </p:nvGraphicFramePr>
        <p:xfrm>
          <a:off x="2305690" y="4110674"/>
          <a:ext cx="2870364" cy="1172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4" imgW="901440" imgH="368280" progId="Equation.3">
                  <p:embed/>
                </p:oleObj>
              </mc:Choice>
              <mc:Fallback>
                <p:oleObj name="Equation" r:id="rId4" imgW="90144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5690" y="4110674"/>
                        <a:ext cx="2870364" cy="1172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86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11125200" cy="4351338"/>
          </a:xfrm>
        </p:spPr>
        <p:txBody>
          <a:bodyPr>
            <a:normAutofit/>
          </a:bodyPr>
          <a:lstStyle/>
          <a:p>
            <a:r>
              <a:rPr lang="en-US" dirty="0"/>
              <a:t>Sound modal analysis</a:t>
            </a:r>
          </a:p>
          <a:p>
            <a:pPr lvl="1"/>
            <a:r>
              <a:rPr lang="en-US" dirty="0"/>
              <a:t>How do we hear sound?</a:t>
            </a:r>
          </a:p>
          <a:p>
            <a:pPr lvl="1"/>
            <a:r>
              <a:rPr lang="en-US" dirty="0"/>
              <a:t>What properties influence the sound of an object?</a:t>
            </a:r>
          </a:p>
          <a:p>
            <a:pPr lvl="1"/>
            <a:r>
              <a:rPr lang="en-US" dirty="0"/>
              <a:t>How can we perform sound modal analysis?</a:t>
            </a:r>
          </a:p>
          <a:p>
            <a:r>
              <a:rPr lang="en-US" dirty="0"/>
              <a:t>Sound modal synthesis</a:t>
            </a:r>
          </a:p>
          <a:p>
            <a:r>
              <a:rPr lang="en-US" dirty="0"/>
              <a:t>Fluid-Structure Interaction</a:t>
            </a:r>
          </a:p>
          <a:p>
            <a:endParaRPr lang="en-US" dirty="0"/>
          </a:p>
          <a:p>
            <a:r>
              <a:rPr lang="en-US" dirty="0"/>
              <a:t>What causes an object to make a sound when it is struck?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3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10265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5563"/>
            <a:ext cx="10904220" cy="49196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</a:t>
            </a:r>
            <a:r>
              <a:rPr lang="en-US" baseline="-25000" dirty="0"/>
              <a:t>u</a:t>
            </a:r>
            <a:r>
              <a:rPr lang="el-GR" baseline="-25000" dirty="0"/>
              <a:t>ψ</a:t>
            </a:r>
            <a:r>
              <a:rPr lang="en-US" dirty="0"/>
              <a:t> = [</a:t>
            </a:r>
            <a:r>
              <a:rPr lang="en-US" dirty="0" err="1"/>
              <a:t>D</a:t>
            </a:r>
            <a:r>
              <a:rPr lang="en-US" baseline="-25000" dirty="0" err="1"/>
              <a:t>pq</a:t>
            </a:r>
            <a:r>
              <a:rPr lang="en-US" dirty="0"/>
              <a:t>] =				∈ R</a:t>
            </a:r>
            <a:r>
              <a:rPr lang="en-US" baseline="30000" dirty="0"/>
              <a:t>d</a:t>
            </a:r>
          </a:p>
          <a:p>
            <a:endParaRPr lang="en-US" baseline="30000" dirty="0"/>
          </a:p>
          <a:p>
            <a:pPr lvl="1"/>
            <a:r>
              <a:rPr lang="en-US" dirty="0"/>
              <a:t> 	   is scalar basis functions associated with node p on d</a:t>
            </a:r>
            <a:r>
              <a:rPr lang="el-GR" dirty="0"/>
              <a:t>Τ</a:t>
            </a:r>
            <a:r>
              <a:rPr lang="en-US" baseline="-25000" dirty="0"/>
              <a:t>s</a:t>
            </a:r>
            <a:endParaRPr lang="en-US" dirty="0"/>
          </a:p>
          <a:p>
            <a:pPr lvl="1"/>
            <a:r>
              <a:rPr lang="en-US" dirty="0"/>
              <a:t>      is scalar basis functions associated with node q on d</a:t>
            </a:r>
            <a:r>
              <a:rPr lang="el-GR" dirty="0"/>
              <a:t>Τ</a:t>
            </a:r>
            <a:r>
              <a:rPr lang="en-US" baseline="-25000" dirty="0"/>
              <a:t>f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baseline="-25000" dirty="0"/>
              <a:t>f</a:t>
            </a:r>
            <a:r>
              <a:rPr lang="en-US" dirty="0"/>
              <a:t> is the mean density of the fluid</a:t>
            </a:r>
          </a:p>
          <a:p>
            <a:pPr lvl="1"/>
            <a:r>
              <a:rPr lang="el-GR" dirty="0"/>
              <a:t>Γ </a:t>
            </a:r>
            <a:r>
              <a:rPr lang="en-US" dirty="0"/>
              <a:t>is the boundary between fluid-structure interface</a:t>
            </a:r>
          </a:p>
          <a:p>
            <a:pPr lvl="1"/>
            <a:r>
              <a:rPr lang="el-GR" dirty="0"/>
              <a:t>Τ</a:t>
            </a:r>
            <a:r>
              <a:rPr lang="en-US" baseline="-25000" dirty="0"/>
              <a:t>s</a:t>
            </a:r>
            <a:r>
              <a:rPr lang="en-US" dirty="0"/>
              <a:t> and </a:t>
            </a:r>
            <a:r>
              <a:rPr lang="el-GR" dirty="0"/>
              <a:t>Τ</a:t>
            </a:r>
            <a:r>
              <a:rPr lang="en-US" baseline="-25000" dirty="0"/>
              <a:t>f</a:t>
            </a:r>
            <a:r>
              <a:rPr lang="el-GR" dirty="0"/>
              <a:t> </a:t>
            </a:r>
            <a:r>
              <a:rPr lang="en-US" dirty="0"/>
              <a:t>are surface and fluid triangulations respectively</a:t>
            </a:r>
          </a:p>
          <a:p>
            <a:pPr lvl="1"/>
            <a:r>
              <a:rPr lang="en-US" dirty="0"/>
              <a:t>n is the normal at the boundary point</a:t>
            </a:r>
            <a:endParaRPr lang="en-US" baseline="-25000" dirty="0"/>
          </a:p>
          <a:p>
            <a:r>
              <a:rPr lang="en-US" dirty="0"/>
              <a:t>The key to this equation/algorithm is the determination of the intersection area of two elements from the different grids</a:t>
            </a:r>
          </a:p>
          <a:p>
            <a:pPr lvl="2"/>
            <a:r>
              <a:rPr lang="en-US" dirty="0"/>
              <a:t>Intersection determined if a vertex         lies inside the other surface element </a:t>
            </a:r>
            <a:r>
              <a:rPr lang="en-US" dirty="0" err="1"/>
              <a:t>e</a:t>
            </a:r>
            <a:r>
              <a:rPr lang="en-US" baseline="-25000" dirty="0" err="1"/>
              <a:t>n</a:t>
            </a:r>
            <a:r>
              <a:rPr lang="en-US" dirty="0"/>
              <a:t> or vice versa</a:t>
            </a:r>
            <a:endParaRPr lang="en-US" baseline="-25000" dirty="0"/>
          </a:p>
          <a:p>
            <a:r>
              <a:rPr lang="en-US" dirty="0"/>
              <a:t>For 3D, complexity order O(n</a:t>
            </a:r>
            <a:r>
              <a:rPr lang="en-US" baseline="30000" dirty="0"/>
              <a:t>4/3</a:t>
            </a:r>
            <a:r>
              <a:rPr lang="en-US" dirty="0"/>
              <a:t>) with n denoting total # of unknowns</a:t>
            </a:r>
          </a:p>
          <a:p>
            <a:pPr lvl="2"/>
            <a:r>
              <a:rPr lang="en-US" dirty="0"/>
              <a:t>It is possible to do better by incorporating neighbor relations of the surface elements and/or inheritance relations from an underlying geometrical multigrid hierarchy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30</a:t>
            </a:fld>
            <a:endParaRPr lang="en-US" sz="160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560903"/>
              </p:ext>
            </p:extLst>
          </p:nvPr>
        </p:nvGraphicFramePr>
        <p:xfrm>
          <a:off x="2616036" y="918811"/>
          <a:ext cx="2870364" cy="1172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4" name="Equation" r:id="rId3" imgW="901440" imgH="368280" progId="Equation.3">
                  <p:embed/>
                </p:oleObj>
              </mc:Choice>
              <mc:Fallback>
                <p:oleObj name="Equation" r:id="rId3" imgW="901440" imgH="36828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6036" y="918811"/>
                        <a:ext cx="2870364" cy="1172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03367"/>
              </p:ext>
            </p:extLst>
          </p:nvPr>
        </p:nvGraphicFramePr>
        <p:xfrm>
          <a:off x="934730" y="1911480"/>
          <a:ext cx="414010" cy="46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5" name="Equation" r:id="rId5" imgW="228600" imgH="253800" progId="Equation.3">
                  <p:embed/>
                </p:oleObj>
              </mc:Choice>
              <mc:Fallback>
                <p:oleObj name="Equation" r:id="rId5" imgW="228600" imgH="253800" progId="Equation.3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4730" y="1911480"/>
                        <a:ext cx="414010" cy="461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159009"/>
              </p:ext>
            </p:extLst>
          </p:nvPr>
        </p:nvGraphicFramePr>
        <p:xfrm>
          <a:off x="923925" y="2320701"/>
          <a:ext cx="4365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6" name="Equation" r:id="rId7" imgW="241200" imgH="253800" progId="Equation.3">
                  <p:embed/>
                </p:oleObj>
              </mc:Choice>
              <mc:Fallback>
                <p:oleObj name="Equation" r:id="rId7" imgW="241200" imgH="2538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3925" y="2320701"/>
                        <a:ext cx="436563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232089"/>
              </p:ext>
            </p:extLst>
          </p:nvPr>
        </p:nvGraphicFramePr>
        <p:xfrm>
          <a:off x="4879123" y="4713605"/>
          <a:ext cx="378677" cy="423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7" name="Equation" r:id="rId9" imgW="215640" imgH="241200" progId="Equation.3">
                  <p:embed/>
                </p:oleObj>
              </mc:Choice>
              <mc:Fallback>
                <p:oleObj name="Equation" r:id="rId9" imgW="215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9123" y="4713605"/>
                        <a:ext cx="378677" cy="423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590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all slave elements </a:t>
            </a:r>
            <a:r>
              <a:rPr lang="en-US" dirty="0" err="1"/>
              <a:t>e</a:t>
            </a:r>
            <a:r>
              <a:rPr lang="en-US" baseline="30000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= 1, …, </a:t>
            </a:r>
            <a:r>
              <a:rPr lang="en-US" dirty="0" err="1"/>
              <a:t>n</a:t>
            </a:r>
            <a:r>
              <a:rPr lang="en-US" baseline="-25000" dirty="0" err="1"/>
              <a:t>n</a:t>
            </a:r>
            <a:r>
              <a:rPr lang="en-US" dirty="0"/>
              <a:t> do</a:t>
            </a:r>
          </a:p>
          <a:p>
            <a:pPr lvl="1"/>
            <a:r>
              <a:rPr lang="en-US" dirty="0"/>
              <a:t>for all master elements </a:t>
            </a:r>
            <a:r>
              <a:rPr lang="en-US" dirty="0" err="1"/>
              <a:t>e</a:t>
            </a:r>
            <a:r>
              <a:rPr lang="en-US" baseline="30000" dirty="0" err="1"/>
              <a:t>m</a:t>
            </a:r>
            <a:r>
              <a:rPr lang="en-US" baseline="-25000" dirty="0" err="1"/>
              <a:t>j</a:t>
            </a:r>
            <a:r>
              <a:rPr lang="en-US" dirty="0"/>
              <a:t>, j = 1, …, n</a:t>
            </a:r>
            <a:r>
              <a:rPr lang="en-US" baseline="-25000" dirty="0"/>
              <a:t>m</a:t>
            </a:r>
            <a:r>
              <a:rPr lang="en-US" dirty="0"/>
              <a:t> do</a:t>
            </a:r>
          </a:p>
          <a:p>
            <a:pPr lvl="2"/>
            <a:r>
              <a:rPr lang="en-US" dirty="0"/>
              <a:t>determine intersection are </a:t>
            </a:r>
            <a:r>
              <a:rPr lang="en-US" dirty="0" err="1"/>
              <a:t>e</a:t>
            </a:r>
            <a:r>
              <a:rPr lang="en-US" baseline="30000" dirty="0" err="1"/>
              <a:t>nm</a:t>
            </a:r>
            <a:r>
              <a:rPr lang="en-US" dirty="0"/>
              <a:t> = </a:t>
            </a:r>
            <a:r>
              <a:rPr lang="en-US" dirty="0" err="1"/>
              <a:t>e</a:t>
            </a:r>
            <a:r>
              <a:rPr lang="en-US" baseline="30000" dirty="0" err="1"/>
              <a:t>n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∩ </a:t>
            </a:r>
            <a:r>
              <a:rPr lang="en-US" dirty="0" err="1"/>
              <a:t>e</a:t>
            </a:r>
            <a:r>
              <a:rPr lang="en-US" baseline="30000" dirty="0" err="1"/>
              <a:t>m</a:t>
            </a:r>
            <a:r>
              <a:rPr lang="en-US" baseline="-25000" dirty="0" err="1"/>
              <a:t>j</a:t>
            </a:r>
            <a:endParaRPr lang="en-US" baseline="-25000" dirty="0"/>
          </a:p>
          <a:p>
            <a:pPr lvl="2"/>
            <a:r>
              <a:rPr lang="en-US" dirty="0"/>
              <a:t>if </a:t>
            </a:r>
            <a:r>
              <a:rPr lang="en-US" dirty="0" err="1"/>
              <a:t>e</a:t>
            </a:r>
            <a:r>
              <a:rPr lang="en-US" baseline="-25000" dirty="0" err="1"/>
              <a:t>ij</a:t>
            </a:r>
            <a:r>
              <a:rPr lang="en-US" dirty="0"/>
              <a:t> != 0 then</a:t>
            </a:r>
          </a:p>
          <a:p>
            <a:pPr lvl="3"/>
            <a:r>
              <a:rPr lang="en-US" baseline="-25000" dirty="0"/>
              <a:t>for</a:t>
            </a:r>
            <a:r>
              <a:rPr lang="en-US" dirty="0"/>
              <a:t> all basis function N</a:t>
            </a:r>
            <a:r>
              <a:rPr lang="en-US" baseline="30000" dirty="0"/>
              <a:t>m</a:t>
            </a:r>
            <a:r>
              <a:rPr lang="en-US" dirty="0"/>
              <a:t>, </a:t>
            </a:r>
            <a:r>
              <a:rPr lang="en-US" dirty="0" err="1"/>
              <a:t>ɸ</a:t>
            </a:r>
            <a:r>
              <a:rPr lang="en-US" baseline="30000" dirty="0" err="1"/>
              <a:t>n</a:t>
            </a:r>
            <a:r>
              <a:rPr lang="en-US" dirty="0"/>
              <a:t> with support ∩ </a:t>
            </a:r>
            <a:r>
              <a:rPr lang="en-US" dirty="0" err="1"/>
              <a:t>e</a:t>
            </a:r>
            <a:r>
              <a:rPr lang="en-US" baseline="-25000" dirty="0" err="1"/>
              <a:t>ij</a:t>
            </a:r>
            <a:r>
              <a:rPr lang="en-US" baseline="-25000" dirty="0"/>
              <a:t> </a:t>
            </a:r>
            <a:r>
              <a:rPr lang="en-US" dirty="0"/>
              <a:t>!= 0 do</a:t>
            </a:r>
          </a:p>
          <a:p>
            <a:pPr lvl="4"/>
            <a:r>
              <a:rPr lang="en-US" dirty="0"/>
              <a:t>add ∫</a:t>
            </a:r>
            <a:r>
              <a:rPr lang="en-US" dirty="0" err="1"/>
              <a:t>e</a:t>
            </a:r>
            <a:r>
              <a:rPr lang="en-US" baseline="-25000" dirty="0" err="1"/>
              <a:t>nm</a:t>
            </a:r>
            <a:r>
              <a:rPr lang="en-US" baseline="-25000" dirty="0"/>
              <a:t> </a:t>
            </a:r>
            <a:r>
              <a:rPr lang="en-US" dirty="0"/>
              <a:t>N</a:t>
            </a:r>
            <a:r>
              <a:rPr lang="en-US" baseline="30000" dirty="0"/>
              <a:t>m</a:t>
            </a:r>
            <a:r>
              <a:rPr lang="en-US" dirty="0"/>
              <a:t> </a:t>
            </a:r>
            <a:r>
              <a:rPr lang="en-US" dirty="0" err="1"/>
              <a:t>ɸ</a:t>
            </a:r>
            <a:r>
              <a:rPr lang="en-US" baseline="30000" dirty="0" err="1"/>
              <a:t>n</a:t>
            </a:r>
            <a:r>
              <a:rPr lang="en-US" dirty="0"/>
              <a:t> d</a:t>
            </a:r>
            <a:r>
              <a:rPr lang="el-GR" dirty="0"/>
              <a:t>Γ</a:t>
            </a:r>
            <a:r>
              <a:rPr lang="en-US" dirty="0"/>
              <a:t> to M</a:t>
            </a:r>
          </a:p>
          <a:p>
            <a:pPr lvl="3"/>
            <a:r>
              <a:rPr lang="en-US" baseline="-25000" dirty="0"/>
              <a:t>end for</a:t>
            </a:r>
          </a:p>
          <a:p>
            <a:pPr lvl="2"/>
            <a:r>
              <a:rPr lang="en-US" baseline="-25000" dirty="0"/>
              <a:t>end if</a:t>
            </a:r>
          </a:p>
          <a:p>
            <a:pPr lvl="1"/>
            <a:r>
              <a:rPr lang="en-US" baseline="-25000" dirty="0"/>
              <a:t>end for</a:t>
            </a:r>
          </a:p>
          <a:p>
            <a:r>
              <a:rPr lang="en-US" baseline="-25000" dirty="0"/>
              <a:t>end for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31</a:t>
            </a:fld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2171700" y="6054506"/>
            <a:ext cx="857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Elasto</a:t>
            </a:r>
            <a:r>
              <a:rPr lang="en-US" dirty="0"/>
              <a:t>-Acoustic and Acoustic-Acoustic Coupling on Nonmatching Grids [</a:t>
            </a:r>
            <a:r>
              <a:rPr lang="en-US" dirty="0" err="1">
                <a:hlinkClick r:id="rId2"/>
              </a:rPr>
              <a:t>Flemisch</a:t>
            </a:r>
            <a:r>
              <a:rPr lang="en-US" dirty="0">
                <a:hlinkClick r:id="rId2"/>
              </a:rPr>
              <a:t> et. al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51850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1133856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Physically Based Sound for Computer Animation and Virtual Environments [</a:t>
            </a:r>
            <a:r>
              <a:rPr lang="en-US" u="sng" dirty="0">
                <a:hlinkClick r:id="rId2"/>
              </a:rPr>
              <a:t>ACM SIGGRAPH 2016 Course</a:t>
            </a:r>
            <a:r>
              <a:rPr lang="en-US" dirty="0"/>
              <a:t>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Modal Vibration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Acoustic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Example-Guided Physically Based Modal Sound Synthesis [</a:t>
            </a:r>
            <a:r>
              <a:rPr lang="en-US" u="sng" dirty="0">
                <a:hlinkClick r:id="rId3"/>
              </a:rPr>
              <a:t>Ren et al</a:t>
            </a:r>
            <a:r>
              <a:rPr lang="en-US" dirty="0"/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Interactive Modal Sound Synthesis Using Generalized Proportional Damping [</a:t>
            </a:r>
            <a:r>
              <a:rPr lang="en-US" u="sng" dirty="0">
                <a:hlinkClick r:id="rId4"/>
              </a:rPr>
              <a:t>Sterling et al</a:t>
            </a:r>
            <a:r>
              <a:rPr lang="en-US" dirty="0"/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Elasto</a:t>
            </a:r>
            <a:r>
              <a:rPr lang="en-US" dirty="0"/>
              <a:t>-Acoustic and Acoustic-Acoustic Coupling on Nonmatching Grids [</a:t>
            </a:r>
            <a:r>
              <a:rPr lang="en-US" dirty="0">
                <a:hlinkClick r:id="rId5"/>
              </a:rPr>
              <a:t>Flemisch et. al</a:t>
            </a:r>
            <a:r>
              <a:rPr lang="en-US" dirty="0"/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Q. </a:t>
            </a:r>
            <a:r>
              <a:rPr lang="en-US" dirty="0" err="1"/>
              <a:t>Elasto</a:t>
            </a:r>
            <a:r>
              <a:rPr lang="en-US" dirty="0"/>
              <a:t>-Acoustics in Formulas of Acoustics [</a:t>
            </a:r>
            <a:r>
              <a:rPr lang="en-US" dirty="0">
                <a:hlinkClick r:id="rId6"/>
              </a:rPr>
              <a:t>Maysenholder and </a:t>
            </a:r>
            <a:r>
              <a:rPr lang="en-US" dirty="0" err="1">
                <a:hlinkClick r:id="rId6"/>
              </a:rPr>
              <a:t>Mechel</a:t>
            </a:r>
            <a:r>
              <a:rPr lang="en-US" dirty="0"/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Fluid-Structure Interaction: Applied Numerical Methods [</a:t>
            </a:r>
            <a:r>
              <a:rPr lang="en-US" dirty="0">
                <a:hlinkClick r:id="rId7"/>
              </a:rPr>
              <a:t>Morand and </a:t>
            </a:r>
            <a:r>
              <a:rPr lang="en-US" dirty="0" err="1">
                <a:hlinkClick r:id="rId7"/>
              </a:rPr>
              <a:t>Ohayon</a:t>
            </a:r>
            <a:r>
              <a:rPr lang="en-US" dirty="0"/>
              <a:t>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32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10995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1130427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Volumetric Mesh library [</a:t>
            </a:r>
            <a:r>
              <a:rPr lang="en-US" dirty="0">
                <a:hlinkClick r:id="rId2"/>
              </a:rPr>
              <a:t>Barbic</a:t>
            </a:r>
            <a:r>
              <a:rPr lang="en-US" dirty="0"/>
              <a:t>]</a:t>
            </a:r>
          </a:p>
          <a:p>
            <a:pPr lvl="1"/>
            <a:r>
              <a:rPr lang="en-US" dirty="0" err="1"/>
              <a:t>Tetgen</a:t>
            </a:r>
            <a:r>
              <a:rPr lang="en-US" dirty="0"/>
              <a:t> to volumetric mesh</a:t>
            </a:r>
          </a:p>
          <a:p>
            <a:pPr lvl="1"/>
            <a:r>
              <a:rPr lang="en-US" dirty="0"/>
              <a:t>Computes mass matrix</a:t>
            </a:r>
          </a:p>
          <a:p>
            <a:r>
              <a:rPr lang="en-US" dirty="0"/>
              <a:t>Intel MKL (</a:t>
            </a:r>
            <a:r>
              <a:rPr lang="en-US" dirty="0">
                <a:hlinkClick r:id="rId3"/>
              </a:rPr>
              <a:t>Math Kernel Library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General </a:t>
            </a:r>
            <a:r>
              <a:rPr lang="en-US" dirty="0" err="1"/>
              <a:t>eigendecomposition</a:t>
            </a:r>
            <a:endParaRPr lang="en-US" dirty="0"/>
          </a:p>
          <a:p>
            <a:r>
              <a:rPr lang="en-US" dirty="0"/>
              <a:t>Synthesis Toolkit in C++ (STK) [</a:t>
            </a:r>
            <a:r>
              <a:rPr lang="en-US" dirty="0">
                <a:hlinkClick r:id="rId4"/>
              </a:rPr>
              <a:t>Cook and Scavone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Set of open source audio signal processing and algorithmic synthesis C++ classes</a:t>
            </a:r>
          </a:p>
          <a:p>
            <a:r>
              <a:rPr lang="en-US" dirty="0"/>
              <a:t>Harmonic Oscillator [</a:t>
            </a:r>
            <a:r>
              <a:rPr lang="en-US" dirty="0">
                <a:hlinkClick r:id="rId2"/>
              </a:rPr>
              <a:t>Barbic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Integrates a single 1D harmonic oscillator;  can </a:t>
            </a:r>
            <a:r>
              <a:rPr lang="en-US" dirty="0" err="1"/>
              <a:t>timestep</a:t>
            </a:r>
            <a:r>
              <a:rPr lang="en-US" dirty="0"/>
              <a:t> the following Ordinary Differential Equation: M * q''(t) + D * q'(t) + K * q(t) = f(t)</a:t>
            </a:r>
          </a:p>
          <a:p>
            <a:r>
              <a:rPr lang="en-US" dirty="0"/>
              <a:t>ANN (Approximate Nearest Neighbor) [</a:t>
            </a:r>
            <a:r>
              <a:rPr lang="en-US" dirty="0">
                <a:hlinkClick r:id="rId5"/>
              </a:rPr>
              <a:t>Mount and Arya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Supports exact and approximate nearest neighbor searching in arbitrarily high dimensions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33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96484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63" y="2310356"/>
            <a:ext cx="5827486" cy="2651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and Happy Halloween!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1C32-A8FA-4BF9-A622-C5F0188953F3}" type="slidenum">
              <a:rPr lang="en-US" sz="1600" smtClean="0"/>
              <a:t>34</a:t>
            </a:fld>
            <a:endParaRPr lang="en-US" sz="1600"/>
          </a:p>
        </p:txBody>
      </p:sp>
      <p:pic>
        <p:nvPicPr>
          <p:cNvPr id="8194" name="Picture 2" descr="Lamp-pumpkin-for-witch-1383167764 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68" y="1629210"/>
            <a:ext cx="6020876" cy="401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7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waves and harmonic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11201400" cy="4351338"/>
          </a:xfrm>
        </p:spPr>
        <p:txBody>
          <a:bodyPr>
            <a:normAutofit/>
          </a:bodyPr>
          <a:lstStyle/>
          <a:p>
            <a:r>
              <a:rPr lang="en-US" dirty="0"/>
              <a:t>When an object is struck, it vibrates and deforms</a:t>
            </a:r>
          </a:p>
          <a:p>
            <a:pPr lvl="1"/>
            <a:r>
              <a:rPr lang="en-US" dirty="0"/>
              <a:t>The surrounding air rapidly compresses (compression) and expands (rarefaction or decompression) as the object vibrates outward and inward respectively</a:t>
            </a:r>
          </a:p>
          <a:p>
            <a:pPr lvl="1"/>
            <a:r>
              <a:rPr lang="en-US" dirty="0"/>
              <a:t>As it oscillates periodically, pressure waves are created and air pressure amplitude changes up and down in over time (like a sine wave)</a:t>
            </a:r>
          </a:p>
          <a:p>
            <a:pPr lvl="1"/>
            <a:r>
              <a:rPr lang="en-US" dirty="0"/>
              <a:t>Although we may not see the vibrations or deformations, our ears hear the variation in air pressure as sound</a:t>
            </a:r>
          </a:p>
          <a:p>
            <a:pPr lvl="1"/>
            <a:endParaRPr lang="en-US" dirty="0"/>
          </a:p>
          <a:p>
            <a:r>
              <a:rPr lang="en-US" dirty="0"/>
              <a:t>Harmonic motion (aka harmonic </a:t>
            </a:r>
            <a:br>
              <a:rPr lang="en-US" dirty="0"/>
            </a:br>
            <a:r>
              <a:rPr lang="en-US" dirty="0"/>
              <a:t>oscillation) is the periodic pattern of </a:t>
            </a:r>
            <a:br>
              <a:rPr lang="en-US" dirty="0"/>
            </a:br>
            <a:r>
              <a:rPr lang="en-US" dirty="0"/>
              <a:t>compression and rarefaction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1" y="3994486"/>
            <a:ext cx="5638798" cy="2608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20277" y="5876409"/>
            <a:ext cx="162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Pressure waves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5700" y="6387068"/>
            <a:ext cx="345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digitalsoundandmusic.com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4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8007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061700" cy="1325563"/>
          </a:xfrm>
        </p:spPr>
        <p:txBody>
          <a:bodyPr/>
          <a:lstStyle/>
          <a:p>
            <a:r>
              <a:rPr lang="en-US" dirty="0"/>
              <a:t>A spring-mass system is also a vibration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1168"/>
            <a:ext cx="10515600" cy="5295900"/>
          </a:xfrm>
        </p:spPr>
        <p:txBody>
          <a:bodyPr>
            <a:normAutofit/>
          </a:bodyPr>
          <a:lstStyle/>
          <a:p>
            <a:r>
              <a:rPr lang="en-US" dirty="0"/>
              <a:t>Like harmonic motion, a spring mass system also responds in a periodic motion</a:t>
            </a:r>
          </a:p>
          <a:p>
            <a:pPr lvl="1"/>
            <a:r>
              <a:rPr lang="en-US" dirty="0"/>
              <a:t>Undamped case (d=0)</a:t>
            </a:r>
          </a:p>
          <a:p>
            <a:pPr lvl="2"/>
            <a:r>
              <a:rPr lang="en-US" dirty="0"/>
              <a:t>mx’’(t) + </a:t>
            </a:r>
            <a:r>
              <a:rPr lang="en-US" dirty="0" err="1"/>
              <a:t>kx</a:t>
            </a:r>
            <a:r>
              <a:rPr lang="en-US" dirty="0"/>
              <a:t>(t) = 0</a:t>
            </a:r>
          </a:p>
          <a:p>
            <a:pPr lvl="2"/>
            <a:r>
              <a:rPr lang="en-US" dirty="0"/>
              <a:t>Amplitude does not decrease with time</a:t>
            </a:r>
          </a:p>
          <a:p>
            <a:pPr lvl="1"/>
            <a:r>
              <a:rPr lang="en-US" dirty="0"/>
              <a:t>Damped case (d &gt; 0)</a:t>
            </a:r>
          </a:p>
          <a:p>
            <a:pPr lvl="2"/>
            <a:r>
              <a:rPr lang="en-US" dirty="0"/>
              <a:t>mx’’(t) + dx’(t) + </a:t>
            </a:r>
            <a:r>
              <a:rPr lang="en-US" dirty="0" err="1"/>
              <a:t>kx</a:t>
            </a:r>
            <a:r>
              <a:rPr lang="en-US" dirty="0"/>
              <a:t>(t) = 0</a:t>
            </a:r>
          </a:p>
          <a:p>
            <a:pPr lvl="2"/>
            <a:r>
              <a:rPr lang="en-US" dirty="0"/>
              <a:t>Underdamped case (0 &lt; d</a:t>
            </a:r>
            <a:r>
              <a:rPr lang="en-US" baseline="30000" dirty="0"/>
              <a:t>2</a:t>
            </a:r>
            <a:r>
              <a:rPr lang="en-US" dirty="0"/>
              <a:t> &lt; 4*k*m)</a:t>
            </a:r>
          </a:p>
          <a:p>
            <a:pPr lvl="3"/>
            <a:r>
              <a:rPr lang="en-US" dirty="0"/>
              <a:t>Amplitude vibrates but eventually stops</a:t>
            </a:r>
          </a:p>
          <a:p>
            <a:pPr lvl="3"/>
            <a:r>
              <a:rPr lang="el-GR" dirty="0"/>
              <a:t>ω</a:t>
            </a:r>
            <a:r>
              <a:rPr lang="en-US" dirty="0"/>
              <a:t> =  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Critically damped case (d = 4*k*m)</a:t>
            </a:r>
          </a:p>
          <a:p>
            <a:pPr lvl="3"/>
            <a:r>
              <a:rPr lang="en-US" dirty="0"/>
              <a:t>Decays to zero without oscillating</a:t>
            </a:r>
          </a:p>
          <a:p>
            <a:pPr lvl="2"/>
            <a:r>
              <a:rPr lang="en-US" dirty="0"/>
              <a:t>Overdamped case (d &gt; 4*k*m)</a:t>
            </a:r>
          </a:p>
          <a:p>
            <a:pPr lvl="3"/>
            <a:r>
              <a:rPr lang="en-US" dirty="0"/>
              <a:t>Also decays to zero without oscillating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451" y="1752626"/>
            <a:ext cx="2096298" cy="1986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3059" y="3785453"/>
            <a:ext cx="345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digitalsoundandmusic.com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982" y="1953220"/>
            <a:ext cx="169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Undamped case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5</a:t>
            </a:fld>
            <a:endParaRPr lang="en-US" sz="160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43351"/>
              </p:ext>
            </p:extLst>
          </p:nvPr>
        </p:nvGraphicFramePr>
        <p:xfrm>
          <a:off x="2339975" y="4341813"/>
          <a:ext cx="10922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" name="Equation" r:id="rId5" imgW="736560" imgH="444240" progId="Equation.3">
                  <p:embed/>
                </p:oleObj>
              </mc:Choice>
              <mc:Fallback>
                <p:oleObj name="Equation" r:id="rId5" imgW="7365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975" y="4341813"/>
                        <a:ext cx="1092200" cy="65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34" name="Picture 86" descr="http://www.jirka.org/diffyqs/htmlver/diffyqs1555x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3050" r="4497" b="4238"/>
          <a:stretch/>
        </p:blipFill>
        <p:spPr bwMode="auto">
          <a:xfrm>
            <a:off x="7331156" y="4390959"/>
            <a:ext cx="2755264" cy="20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910855" y="4470568"/>
            <a:ext cx="200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Underdamped case</a:t>
            </a:r>
          </a:p>
        </p:txBody>
      </p:sp>
    </p:spTree>
    <p:extLst>
      <p:ext uri="{BB962C8B-B14F-4D97-AF65-F5344CB8AC3E}">
        <p14:creationId xmlns:p14="http://schemas.microsoft.com/office/powerpoint/2010/main" val="132261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dynamics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10515600" cy="50165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Mu’’ + Du’ + Ku = f</a:t>
            </a:r>
          </a:p>
          <a:p>
            <a:pPr lvl="1"/>
            <a:r>
              <a:rPr lang="en-US" dirty="0"/>
              <a:t>M = mass matrix, where mass is located on the object</a:t>
            </a:r>
          </a:p>
          <a:p>
            <a:pPr lvl="1"/>
            <a:r>
              <a:rPr lang="en-US" dirty="0"/>
              <a:t>u = vector of the displacement of each element</a:t>
            </a:r>
          </a:p>
          <a:p>
            <a:pPr lvl="2"/>
            <a:r>
              <a:rPr lang="en-US" dirty="0"/>
              <a:t>vector of all zeros represent object at rest</a:t>
            </a:r>
          </a:p>
          <a:p>
            <a:pPr lvl="2"/>
            <a:r>
              <a:rPr lang="en-US" dirty="0"/>
              <a:t>n elements for object, then u vector size = 3n (</a:t>
            </a:r>
            <a:r>
              <a:rPr lang="en-US" dirty="0" err="1"/>
              <a:t>x,y,z</a:t>
            </a:r>
            <a:r>
              <a:rPr lang="en-US" dirty="0"/>
              <a:t> position)</a:t>
            </a:r>
          </a:p>
          <a:p>
            <a:pPr lvl="1"/>
            <a:r>
              <a:rPr lang="en-US" dirty="0"/>
              <a:t>D = viscous damping matrix, how velocity decays over time</a:t>
            </a:r>
          </a:p>
          <a:p>
            <a:pPr lvl="1"/>
            <a:r>
              <a:rPr lang="en-US" dirty="0"/>
              <a:t>K = stiffness matrix, defines connectivity of the elements </a:t>
            </a:r>
          </a:p>
          <a:p>
            <a:pPr lvl="1"/>
            <a:r>
              <a:rPr lang="en-US" dirty="0"/>
              <a:t>f = vector of forces, inducing vibrations</a:t>
            </a:r>
          </a:p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Given these parameters, we can simulate </a:t>
            </a:r>
            <a:br>
              <a:rPr lang="en-US" dirty="0"/>
            </a:br>
            <a:r>
              <a:rPr lang="en-US" dirty="0"/>
              <a:t>the vibration of the solid volume body</a:t>
            </a:r>
            <a:br>
              <a:rPr lang="en-US" dirty="0"/>
            </a:br>
            <a:r>
              <a:rPr lang="en-US" dirty="0"/>
              <a:t>object in response to an impulse</a:t>
            </a:r>
          </a:p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Then, how do we represent the object and</a:t>
            </a:r>
            <a:br>
              <a:rPr lang="en-US" dirty="0"/>
            </a:br>
            <a:r>
              <a:rPr lang="en-US" dirty="0"/>
              <a:t>determine its parameter values (M, D, K)?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0" y="3730866"/>
            <a:ext cx="5285360" cy="2389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9837" r="40033"/>
          <a:stretch/>
        </p:blipFill>
        <p:spPr>
          <a:xfrm>
            <a:off x="6827869" y="1939173"/>
            <a:ext cx="5216042" cy="712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5942"/>
          <a:stretch/>
        </p:blipFill>
        <p:spPr>
          <a:xfrm>
            <a:off x="8844909" y="491288"/>
            <a:ext cx="2458100" cy="1472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61643" y="6387068"/>
            <a:ext cx="374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SIGGRAPH 2016 Course Notes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6</a:t>
            </a:fld>
            <a:endParaRPr lang="en-US" sz="1600"/>
          </a:p>
        </p:txBody>
      </p:sp>
      <p:sp>
        <p:nvSpPr>
          <p:cNvPr id="10" name="Down Arrow 9"/>
          <p:cNvSpPr/>
          <p:nvPr/>
        </p:nvSpPr>
        <p:spPr>
          <a:xfrm>
            <a:off x="9664700" y="2651877"/>
            <a:ext cx="1079500" cy="891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0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460500"/>
            <a:ext cx="10299700" cy="482600"/>
          </a:xfrm>
          <a:prstGeom prst="rect">
            <a:avLst/>
          </a:prstGeom>
          <a:solidFill>
            <a:srgbClr val="7BAF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body sound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volumetric mesh</a:t>
            </a:r>
          </a:p>
          <a:p>
            <a:r>
              <a:rPr lang="en-US" dirty="0"/>
              <a:t>Construct the stiffness K, mass M, &amp; damping D matrices</a:t>
            </a:r>
          </a:p>
          <a:p>
            <a:r>
              <a:rPr lang="en-US" dirty="0"/>
              <a:t>Run generalized </a:t>
            </a:r>
            <a:r>
              <a:rPr lang="en-US" dirty="0" err="1"/>
              <a:t>eigen</a:t>
            </a:r>
            <a:r>
              <a:rPr lang="en-US" dirty="0"/>
              <a:t>-decomposition</a:t>
            </a:r>
          </a:p>
          <a:p>
            <a:r>
              <a:rPr lang="en-US" dirty="0"/>
              <a:t>Construct the decoupled modal vibration equations</a:t>
            </a:r>
          </a:p>
          <a:p>
            <a:r>
              <a:rPr lang="en-US" dirty="0"/>
              <a:t>Numerically integrate individual modes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7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4723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is a volumetric solid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500"/>
            <a:ext cx="8103661" cy="4635500"/>
          </a:xfrm>
        </p:spPr>
        <p:txBody>
          <a:bodyPr>
            <a:normAutofit/>
          </a:bodyPr>
          <a:lstStyle/>
          <a:p>
            <a:r>
              <a:rPr lang="en-US" dirty="0"/>
              <a:t>Represent surface mesh with a finite element mesh (e.g. tetrahedral)</a:t>
            </a:r>
          </a:p>
          <a:p>
            <a:pPr lvl="1"/>
            <a:r>
              <a:rPr lang="en-US" dirty="0"/>
              <a:t>Tetrahedral mesh has n nodes where </a:t>
            </a:r>
            <a:r>
              <a:rPr lang="en-US" dirty="0" err="1"/>
              <a:t>i</a:t>
            </a:r>
            <a:r>
              <a:rPr lang="en-US" dirty="0"/>
              <a:t>=1…n</a:t>
            </a:r>
          </a:p>
          <a:p>
            <a:pPr lvl="1"/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are the rest positions</a:t>
            </a:r>
          </a:p>
          <a:p>
            <a:pPr lvl="1"/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(t) is the time-varying displaced position</a:t>
            </a:r>
          </a:p>
          <a:p>
            <a:pPr lvl="1"/>
            <a:r>
              <a:rPr lang="en-US" dirty="0"/>
              <a:t>u</a:t>
            </a:r>
            <a:r>
              <a:rPr lang="en-US" baseline="-25000" dirty="0"/>
              <a:t>i</a:t>
            </a:r>
            <a:r>
              <a:rPr lang="en-US" dirty="0"/>
              <a:t>(t) = (x</a:t>
            </a:r>
            <a:r>
              <a:rPr lang="en-US" baseline="-25000" dirty="0"/>
              <a:t>i</a:t>
            </a:r>
            <a:r>
              <a:rPr lang="en-US" dirty="0"/>
              <a:t>(t) – X</a:t>
            </a:r>
            <a:r>
              <a:rPr lang="en-US" baseline="-25000" dirty="0"/>
              <a:t>i</a:t>
            </a:r>
            <a:r>
              <a:rPr lang="en-US" dirty="0"/>
              <a:t>) is the nodal displacement</a:t>
            </a:r>
          </a:p>
          <a:p>
            <a:r>
              <a:rPr lang="en-US" dirty="0"/>
              <a:t>Mu’’ + Du’ + Ku = f(t)</a:t>
            </a:r>
          </a:p>
          <a:p>
            <a:pPr lvl="1"/>
            <a:r>
              <a:rPr lang="en-US" dirty="0"/>
              <a:t>High-dimensional equivalent to spring-</a:t>
            </a:r>
            <a:br>
              <a:rPr lang="en-US" dirty="0"/>
            </a:br>
            <a:r>
              <a:rPr lang="en-US" dirty="0"/>
              <a:t>mass mx’’(t) + dx’(t) + </a:t>
            </a:r>
            <a:r>
              <a:rPr lang="en-US" dirty="0" err="1"/>
              <a:t>kx</a:t>
            </a:r>
            <a:r>
              <a:rPr lang="en-US" dirty="0"/>
              <a:t>(t) = f(t)</a:t>
            </a:r>
          </a:p>
          <a:p>
            <a:r>
              <a:rPr lang="en-US" dirty="0"/>
              <a:t>M, D, and K are size 3n x 3n sparse </a:t>
            </a:r>
            <a:br>
              <a:rPr lang="en-US" dirty="0"/>
            </a:br>
            <a:r>
              <a:rPr lang="en-US" dirty="0"/>
              <a:t>matrices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1" y="3994486"/>
            <a:ext cx="5638798" cy="260848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654800" y="4533900"/>
            <a:ext cx="0" cy="20690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40500" y="4533900"/>
            <a:ext cx="0" cy="19177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10121" y="6493986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462" y="636115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i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89700" y="4469368"/>
            <a:ext cx="2286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420277" y="5876409"/>
            <a:ext cx="162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Pressure waves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5700" y="6387068"/>
            <a:ext cx="345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digitalsoundandmusic.com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791798" y="2266932"/>
            <a:ext cx="5222401" cy="1479371"/>
            <a:chOff x="6791798" y="2266932"/>
            <a:chExt cx="5222401" cy="1479371"/>
          </a:xfrm>
        </p:grpSpPr>
        <p:sp>
          <p:nvSpPr>
            <p:cNvPr id="16" name="Left Bracket 15"/>
            <p:cNvSpPr/>
            <p:nvPr/>
          </p:nvSpPr>
          <p:spPr>
            <a:xfrm>
              <a:off x="7427123" y="2266932"/>
              <a:ext cx="193286" cy="1457081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Bracket 16"/>
            <p:cNvSpPr/>
            <p:nvPr/>
          </p:nvSpPr>
          <p:spPr>
            <a:xfrm rot="10800000">
              <a:off x="8416250" y="2266932"/>
              <a:ext cx="208362" cy="1471949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72096" y="2268975"/>
              <a:ext cx="50206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  <a:r>
                <a:rPr lang="en-US" baseline="-25000" dirty="0"/>
                <a:t>1</a:t>
              </a:r>
              <a:r>
                <a:rPr lang="en-US" dirty="0"/>
                <a:t>x</a:t>
              </a:r>
            </a:p>
            <a:p>
              <a:r>
                <a:rPr lang="en-US" dirty="0"/>
                <a:t>u</a:t>
              </a:r>
              <a:r>
                <a:rPr lang="en-US" baseline="-25000" dirty="0"/>
                <a:t>1</a:t>
              </a:r>
              <a:r>
                <a:rPr lang="en-US" dirty="0"/>
                <a:t>y</a:t>
              </a:r>
            </a:p>
            <a:p>
              <a:r>
                <a:rPr lang="en-US" dirty="0"/>
                <a:t>u</a:t>
              </a:r>
              <a:r>
                <a:rPr lang="en-US" baseline="-25000" dirty="0"/>
                <a:t>1</a:t>
              </a:r>
              <a:r>
                <a:rPr lang="en-US" dirty="0"/>
                <a:t>z</a:t>
              </a:r>
            </a:p>
            <a:p>
              <a:r>
                <a:rPr lang="en-US" dirty="0"/>
                <a:t>u</a:t>
              </a:r>
              <a:r>
                <a:rPr lang="en-US" baseline="-25000" dirty="0"/>
                <a:t>2</a:t>
              </a:r>
              <a:r>
                <a:rPr lang="en-US" dirty="0"/>
                <a:t>x</a:t>
              </a:r>
            </a:p>
            <a:p>
              <a:r>
                <a:rPr lang="en-US" dirty="0"/>
                <a:t>…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91798" y="2810806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 =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010486" y="2737375"/>
              <a:ext cx="300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3n x 1 vector of displacement vectors u</a:t>
              </a:r>
              <a:r>
                <a:rPr lang="en-US" baseline="-25000" dirty="0"/>
                <a:t>i</a:t>
              </a:r>
              <a:r>
                <a:rPr lang="en-US" dirty="0"/>
                <a:t> of all nodes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08601" y="281080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444341" y="4099997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</a:t>
            </a:r>
            <a:r>
              <a:rPr lang="en-US" baseline="-25000" dirty="0"/>
              <a:t>i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8</a:t>
            </a:fld>
            <a:endParaRPr lang="en-US" sz="16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849" y="892040"/>
            <a:ext cx="1780812" cy="176584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625133" y="245709"/>
            <a:ext cx="2460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Single tetrahedron of finite element mesh</a:t>
            </a:r>
          </a:p>
        </p:txBody>
      </p:sp>
    </p:spTree>
    <p:extLst>
      <p:ext uri="{BB962C8B-B14F-4D97-AF65-F5344CB8AC3E}">
        <p14:creationId xmlns:p14="http://schemas.microsoft.com/office/powerpoint/2010/main" val="147684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968500"/>
            <a:ext cx="10299700" cy="482600"/>
          </a:xfrm>
          <a:prstGeom prst="rect">
            <a:avLst/>
          </a:prstGeom>
          <a:solidFill>
            <a:srgbClr val="7BAF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 body sound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volumetric mesh</a:t>
            </a:r>
          </a:p>
          <a:p>
            <a:r>
              <a:rPr lang="en-US" dirty="0"/>
              <a:t>Construct the stiffness K, mass M, &amp; damping D matrices</a:t>
            </a:r>
          </a:p>
          <a:p>
            <a:r>
              <a:rPr lang="en-US" dirty="0"/>
              <a:t>Run generalized </a:t>
            </a:r>
            <a:r>
              <a:rPr lang="en-US" dirty="0" err="1"/>
              <a:t>eigen</a:t>
            </a:r>
            <a:r>
              <a:rPr lang="en-US" dirty="0"/>
              <a:t>-decomposition</a:t>
            </a:r>
          </a:p>
          <a:p>
            <a:r>
              <a:rPr lang="en-US" dirty="0"/>
              <a:t>Construct the decoupled modal vibration equations</a:t>
            </a:r>
          </a:p>
          <a:p>
            <a:r>
              <a:rPr lang="en-US" dirty="0"/>
              <a:t>Numerically integrate individual modes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406A81C-D60B-489B-A579-3C2A576A780C}" type="datetimeFigureOut">
              <a:rPr lang="en-US" sz="1600" smtClean="0"/>
              <a:t>10/30/2016</a:t>
            </a:fld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2B1C32-A8FA-4BF9-A622-C5F0188953F3}" type="slidenum">
              <a:rPr lang="en-US" sz="1600" smtClean="0"/>
              <a:t>9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0097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3740</Words>
  <Application>Microsoft Office PowerPoint</Application>
  <PresentationFormat>Widescreen</PresentationFormat>
  <Paragraphs>645</Paragraphs>
  <Slides>34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Equation</vt:lpstr>
      <vt:lpstr>Microsoft Equation 3.0</vt:lpstr>
      <vt:lpstr>COMP768-F16 Course Presentation</vt:lpstr>
      <vt:lpstr>Labeling Conventions</vt:lpstr>
      <vt:lpstr>Discussion topics</vt:lpstr>
      <vt:lpstr>Sound waves and harmonic motion</vt:lpstr>
      <vt:lpstr>A spring-mass system is also a vibration model</vt:lpstr>
      <vt:lpstr>Sound dynamics equation</vt:lpstr>
      <vt:lpstr>Rigid body sound pipeline</vt:lpstr>
      <vt:lpstr>Object is a volumetric solid body</vt:lpstr>
      <vt:lpstr>Rigid body sound pipeline</vt:lpstr>
      <vt:lpstr>Stiffness matrix K (parameters)</vt:lpstr>
      <vt:lpstr>Stiffness matrix K (related to force)</vt:lpstr>
      <vt:lpstr>Stiffness matrix key takeaways</vt:lpstr>
      <vt:lpstr>Mass matrix M</vt:lpstr>
      <vt:lpstr>Mass matrix key takeaways</vt:lpstr>
      <vt:lpstr>Damping matrix D (Rayleigh damping)</vt:lpstr>
      <vt:lpstr>Mass, stiffness, and damping “solvers”</vt:lpstr>
      <vt:lpstr>Rigid body sound pipeline</vt:lpstr>
      <vt:lpstr>Eigendecomposition</vt:lpstr>
      <vt:lpstr>Rigid body sound pipeline</vt:lpstr>
      <vt:lpstr>Rather than solving a set of coupled equations, we solve n damped vibration independent equations</vt:lpstr>
      <vt:lpstr>Rigid body sound pipeline</vt:lpstr>
      <vt:lpstr>Numeric methods</vt:lpstr>
      <vt:lpstr>Summary of modal analysis steps</vt:lpstr>
      <vt:lpstr>Modal sound synthesis</vt:lpstr>
      <vt:lpstr>Real-time sound synthesis</vt:lpstr>
      <vt:lpstr>Fluid-Structure Interaction and Elasto-Acoustic coupling</vt:lpstr>
      <vt:lpstr>FSI overview diagram</vt:lpstr>
      <vt:lpstr>Displacement vs. potential-based formulation</vt:lpstr>
      <vt:lpstr>Discretized elasto-coupling dynamics equation</vt:lpstr>
      <vt:lpstr>Algorithm</vt:lpstr>
      <vt:lpstr>Algorithm (continued)</vt:lpstr>
      <vt:lpstr>Research References</vt:lpstr>
      <vt:lpstr>Software Libraries</vt:lpstr>
      <vt:lpstr>Thank You and Happy Halloween!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COMP768-F16 Course Presentation</dc:title>
  <dc:creator>Justin A Wilson</dc:creator>
  <cp:lastModifiedBy>Seunghye J. Wilson</cp:lastModifiedBy>
  <cp:revision>591</cp:revision>
  <dcterms:created xsi:type="dcterms:W3CDTF">2016-09-16T17:03:32Z</dcterms:created>
  <dcterms:modified xsi:type="dcterms:W3CDTF">2016-10-30T23:35:52Z</dcterms:modified>
</cp:coreProperties>
</file>