
<file path=[Content_Types].xml><?xml version="1.0" encoding="utf-8"?>
<Types xmlns="http://schemas.openxmlformats.org/package/2006/content-types">
  <Default Extension="bin" ContentType="application/vnd.openxmlformats-officedocument.presentationml.printerSettings"/>
  <Override PartName="/ppt/notesSlides/notesSlide24.xml" ContentType="application/vnd.openxmlformats-officedocument.presentationml.notesSlide+xml"/>
  <Override PartName="/ppt/slides/slide14.xml" ContentType="application/vnd.openxmlformats-officedocument.presentationml.slide+xml"/>
  <Default Extension="rels" ContentType="application/vnd.openxmlformats-package.relationships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40"/>
  </p:notesMasterIdLst>
  <p:sldIdLst>
    <p:sldId id="256" r:id="rId2"/>
    <p:sldId id="259" r:id="rId3"/>
    <p:sldId id="275" r:id="rId4"/>
    <p:sldId id="276" r:id="rId5"/>
    <p:sldId id="266" r:id="rId6"/>
    <p:sldId id="257" r:id="rId7"/>
    <p:sldId id="263" r:id="rId8"/>
    <p:sldId id="260" r:id="rId9"/>
    <p:sldId id="267" r:id="rId10"/>
    <p:sldId id="262" r:id="rId11"/>
    <p:sldId id="265" r:id="rId12"/>
    <p:sldId id="264" r:id="rId13"/>
    <p:sldId id="268" r:id="rId14"/>
    <p:sldId id="273" r:id="rId15"/>
    <p:sldId id="269" r:id="rId16"/>
    <p:sldId id="271" r:id="rId17"/>
    <p:sldId id="270" r:id="rId18"/>
    <p:sldId id="272" r:id="rId19"/>
    <p:sldId id="277" r:id="rId20"/>
    <p:sldId id="279" r:id="rId21"/>
    <p:sldId id="280" r:id="rId22"/>
    <p:sldId id="278" r:id="rId23"/>
    <p:sldId id="281" r:id="rId24"/>
    <p:sldId id="282" r:id="rId25"/>
    <p:sldId id="283" r:id="rId26"/>
    <p:sldId id="284" r:id="rId27"/>
    <p:sldId id="286" r:id="rId28"/>
    <p:sldId id="288" r:id="rId29"/>
    <p:sldId id="287" r:id="rId30"/>
    <p:sldId id="290" r:id="rId31"/>
    <p:sldId id="291" r:id="rId32"/>
    <p:sldId id="292" r:id="rId33"/>
    <p:sldId id="293" r:id="rId34"/>
    <p:sldId id="294" r:id="rId35"/>
    <p:sldId id="295" r:id="rId36"/>
    <p:sldId id="298" r:id="rId37"/>
    <p:sldId id="296" r:id="rId38"/>
    <p:sldId id="297" r:id="rId3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D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9502" autoAdjust="0"/>
    <p:restoredTop sz="94660"/>
  </p:normalViewPr>
  <p:slideViewPr>
    <p:cSldViewPr snapToObjects="1">
      <p:cViewPr varScale="1">
        <p:scale>
          <a:sx n="129" d="100"/>
          <a:sy n="129" d="100"/>
        </p:scale>
        <p:origin x="-104" y="1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9DB1F-5464-F946-89E7-460493337CE0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D3B14-435D-374D-80BD-0FB8588AA7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3B14-435D-374D-80BD-0FB8588AA78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</a:t>
            </a:r>
            <a:r>
              <a:rPr lang="en-US" baseline="0" dirty="0" smtClean="0"/>
              <a:t> take samples from current best </a:t>
            </a:r>
            <a:r>
              <a:rPr lang="en-US" baseline="0" dirty="0" err="1" smtClean="0"/>
              <a:t>gaussian</a:t>
            </a:r>
            <a:r>
              <a:rPr lang="en-US" baseline="0" dirty="0" smtClean="0"/>
              <a:t> distribution</a:t>
            </a:r>
          </a:p>
          <a:p>
            <a:r>
              <a:rPr lang="en-US" baseline="0" dirty="0" smtClean="0"/>
              <a:t>2. project samples onto constrained space.</a:t>
            </a:r>
          </a:p>
          <a:p>
            <a:r>
              <a:rPr lang="en-US" baseline="0" dirty="0" smtClean="0"/>
              <a:t>3. compute new distribution from the best samples.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3B14-435D-374D-80BD-0FB8588AA78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</a:t>
            </a:r>
            <a:r>
              <a:rPr lang="en-US" baseline="0" dirty="0" smtClean="0"/>
              <a:t> take samples from current best </a:t>
            </a:r>
            <a:r>
              <a:rPr lang="en-US" baseline="0" dirty="0" err="1" smtClean="0"/>
              <a:t>gaussian</a:t>
            </a:r>
            <a:r>
              <a:rPr lang="en-US" baseline="0" dirty="0" smtClean="0"/>
              <a:t> distribution</a:t>
            </a:r>
          </a:p>
          <a:p>
            <a:r>
              <a:rPr lang="en-US" baseline="0" dirty="0" smtClean="0"/>
              <a:t>2. project samples onto constrained space.</a:t>
            </a:r>
          </a:p>
          <a:p>
            <a:r>
              <a:rPr lang="en-US" baseline="0" dirty="0" smtClean="0"/>
              <a:t>3. compute new distribution from the best samples.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3B14-435D-374D-80BD-0FB8588AA78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3B14-435D-374D-80BD-0FB8588AA78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3B14-435D-374D-80BD-0FB8588AA78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3B14-435D-374D-80BD-0FB8588AA78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Eeffort</a:t>
            </a:r>
            <a:r>
              <a:rPr lang="en-US" dirty="0" smtClean="0"/>
              <a:t> = metabolic</a:t>
            </a:r>
            <a:r>
              <a:rPr lang="en-US" baseline="0" dirty="0" smtClean="0"/>
              <a:t> expenditure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3B14-435D-374D-80BD-0FB8588AA78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FSM (right) updates state of each leg first</a:t>
            </a:r>
          </a:p>
          <a:p>
            <a:endParaRPr lang="en-US" dirty="0" smtClean="0"/>
          </a:p>
          <a:p>
            <a:r>
              <a:rPr lang="en-US" dirty="0" smtClean="0"/>
              <a:t>1. Control specifies</a:t>
            </a:r>
            <a:r>
              <a:rPr lang="en-US" baseline="0" dirty="0" smtClean="0"/>
              <a:t> current target features</a:t>
            </a:r>
          </a:p>
          <a:p>
            <a:r>
              <a:rPr lang="en-US" baseline="0" dirty="0" smtClean="0"/>
              <a:t>2. Target features excite neural network control</a:t>
            </a:r>
          </a:p>
          <a:p>
            <a:r>
              <a:rPr lang="en-US" baseline="0" dirty="0" smtClean="0"/>
              <a:t>3. Neural network activates muscles</a:t>
            </a:r>
          </a:p>
          <a:p>
            <a:r>
              <a:rPr lang="en-US" baseline="0" dirty="0" smtClean="0"/>
              <a:t>4. Muscles update rigid body simulation</a:t>
            </a:r>
          </a:p>
          <a:p>
            <a:r>
              <a:rPr lang="en-US" baseline="0" dirty="0" smtClean="0"/>
              <a:t>5. Simulation provides feedback.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3B14-435D-374D-80BD-0FB8588AA78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3B14-435D-374D-80BD-0FB8588AA78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3B14-435D-374D-80BD-0FB8588AA78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3B14-435D-374D-80BD-0FB8588AA78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3B14-435D-374D-80BD-0FB8588AA7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3B14-435D-374D-80BD-0FB8588AA78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3B14-435D-374D-80BD-0FB8588AA78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3B14-435D-374D-80BD-0FB8588AA78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3B14-435D-374D-80BD-0FB8588AA78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3B14-435D-374D-80BD-0FB8588AA78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3B14-435D-374D-80BD-0FB8588AA78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3B14-435D-374D-80BD-0FB8588AA78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3B14-435D-374D-80BD-0FB8588AA78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3B14-435D-374D-80BD-0FB8588AA78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3B14-435D-374D-80BD-0FB8588AA78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3B14-435D-374D-80BD-0FB8588AA78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3B14-435D-374D-80BD-0FB8588AA78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</a:t>
            </a:r>
            <a:r>
              <a:rPr lang="en-US" baseline="0" dirty="0" smtClean="0"/>
              <a:t> take samples from current best </a:t>
            </a:r>
            <a:r>
              <a:rPr lang="en-US" baseline="0" dirty="0" err="1" smtClean="0"/>
              <a:t>gaussian</a:t>
            </a:r>
            <a:r>
              <a:rPr lang="en-US" baseline="0" dirty="0" smtClean="0"/>
              <a:t> distribution</a:t>
            </a:r>
          </a:p>
          <a:p>
            <a:r>
              <a:rPr lang="en-US" baseline="0" dirty="0" smtClean="0"/>
              <a:t>2. project samples onto constrained space.</a:t>
            </a:r>
          </a:p>
          <a:p>
            <a:r>
              <a:rPr lang="en-US" baseline="0" dirty="0" smtClean="0"/>
              <a:t>3. compute new distribution from the covariance matrix of best samples.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3B14-435D-374D-80BD-0FB8588AA78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118-9C02-C343-94DA-647B2A65B784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0672-801A-0F46-A3D4-51F5F881F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118-9C02-C343-94DA-647B2A65B784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0672-801A-0F46-A3D4-51F5F881F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118-9C02-C343-94DA-647B2A65B784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0672-801A-0F46-A3D4-51F5F881F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118-9C02-C343-94DA-647B2A65B784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0672-801A-0F46-A3D4-51F5F881F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118-9C02-C343-94DA-647B2A65B784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0672-801A-0F46-A3D4-51F5F881F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118-9C02-C343-94DA-647B2A65B784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0672-801A-0F46-A3D4-51F5F881F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118-9C02-C343-94DA-647B2A65B784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0672-801A-0F46-A3D4-51F5F881F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118-9C02-C343-94DA-647B2A65B784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0672-801A-0F46-A3D4-51F5F881F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118-9C02-C343-94DA-647B2A65B784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0672-801A-0F46-A3D4-51F5F881F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118-9C02-C343-94DA-647B2A65B784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0672-801A-0F46-A3D4-51F5F881F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118-9C02-C343-94DA-647B2A65B784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0672-801A-0F46-A3D4-51F5F881F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80118-9C02-C343-94DA-647B2A65B784}" type="datetimeFigureOut">
              <a:rPr lang="en-US" smtClean="0"/>
              <a:pPr/>
              <a:t>11/2/14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50672-801A-0F46-A3D4-51F5F881F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hyperlink" Target="http://www.youtube.com/watch?v=JBgG_VSP7f8" TargetMode="External"/><Relationship Id="rId5" Type="http://schemas.openxmlformats.org/officeDocument/2006/relationships/image" Target="../media/image29.png"/><Relationship Id="rId1" Type="http://schemas.openxmlformats.org/officeDocument/2006/relationships/video" Target="file://localhost/Users/schissle/Desktop/Presentation/Videos/Sims1994.mov" TargetMode="Externa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hyperlink" Target="http://grail.cs.washington.edu/projects/animal-morphology/s2009/movs/morphology.avi" TargetMode="External"/><Relationship Id="rId5" Type="http://schemas.openxmlformats.org/officeDocument/2006/relationships/image" Target="../media/image34.png"/><Relationship Id="rId1" Type="http://schemas.openxmlformats.org/officeDocument/2006/relationships/video" Target="file://localhost/Users/schissle/.Trash/WamplerPopovic2008.mp4" TargetMode="Externa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43.png"/><Relationship Id="rId5" Type="http://schemas.openxmlformats.org/officeDocument/2006/relationships/hyperlink" Target="https://www.youtube.com/watch?v=pgaEE27nsQw" TargetMode="External"/><Relationship Id="rId1" Type="http://schemas.openxmlformats.org/officeDocument/2006/relationships/video" Target="file://localhost/Users/schissle/Desktop/Presentation/Videos/Geijtenbeek2013.mov" TargetMode="Externa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46.png"/><Relationship Id="rId5" Type="http://schemas.openxmlformats.org/officeDocument/2006/relationships/hyperlink" Target="http://www.dgp.toronto.edu/~mdelasa/slip/" TargetMode="External"/><Relationship Id="rId1" Type="http://schemas.openxmlformats.org/officeDocument/2006/relationships/video" Target="file://localhost/Users/schissle/Desktop/Presentation/Videos/Mordatch2010.mov" TargetMode="Externa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xcelsior.biosci.ohio-state.edu/~carlson/history/PDFs/ani-papers/sims-virtual-creatures.pdf" TargetMode="External"/><Relationship Id="rId4" Type="http://schemas.openxmlformats.org/officeDocument/2006/relationships/hyperlink" Target="http://www.researchgate.net/publication/40664312_Beyond_the_bones/file/9fcfd5009947e26dc8.pdf" TargetMode="External"/><Relationship Id="rId5" Type="http://schemas.openxmlformats.org/officeDocument/2006/relationships/hyperlink" Target="http://grail.cs.washington.edu/projects/animal-morphology/s2009/Optimal_Gait_and_Form_for_Animal_Locomotion.pdf" TargetMode="External"/><Relationship Id="rId6" Type="http://schemas.openxmlformats.org/officeDocument/2006/relationships/hyperlink" Target="http://www.cs.toronto.edu/~fleet/research/Papers/optwalkACMTransGraph.pdf" TargetMode="External"/><Relationship Id="rId7" Type="http://schemas.openxmlformats.org/officeDocument/2006/relationships/hyperlink" Target="http://dl.acm.org/citation.cfm?id=1778808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s.cs.cmu.edu/nsp/course/15-869/2012/papers/PhysicsAnimation_EG11.pdf" TargetMode="External"/><Relationship Id="rId4" Type="http://schemas.openxmlformats.org/officeDocument/2006/relationships/hyperlink" Target="http://hal.inria.fr/docs/00/59/76/64/PDF/paper-quadrupeds2011.pdf" TargetMode="External"/><Relationship Id="rId5" Type="http://schemas.openxmlformats.org/officeDocument/2006/relationships/hyperlink" Target="http://146.163.150.3/~wwhite/CS582/ResearchPapers/Lehan_CharacterLocomotion/OptimizingControllers_ACMToG0712.pdf" TargetMode="External"/><Relationship Id="rId6" Type="http://schemas.openxmlformats.org/officeDocument/2006/relationships/hyperlink" Target="http://courses.washington.edu/bioen520/notes/Geijtenbeek_(Trans_on_Graphics_2013).pdf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Physically-Based Locomotion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Carl Schissler</a:t>
            </a:r>
          </a:p>
          <a:p>
            <a:r>
              <a:rPr lang="en-US" sz="2400" dirty="0" smtClean="0"/>
              <a:t>2014/11/03</a:t>
            </a:r>
            <a:endParaRPr lang="en-US" sz="2400" dirty="0"/>
          </a:p>
        </p:txBody>
      </p:sp>
      <p:pic>
        <p:nvPicPr>
          <p:cNvPr id="4" name="Picture 3" descr="human_locomo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661" y="4424150"/>
            <a:ext cx="3054539" cy="1290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joint1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822450"/>
            <a:ext cx="3236799" cy="3244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Skeletal Modeling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049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Various models for bone joints</a:t>
            </a:r>
            <a:endParaRPr lang="en-US" sz="2400" dirty="0"/>
          </a:p>
        </p:txBody>
      </p:sp>
      <p:pic>
        <p:nvPicPr>
          <p:cNvPr id="11" name="Picture 10" descr="joint1A.gif"/>
          <p:cNvPicPr>
            <a:picLocks noChangeAspect="1"/>
          </p:cNvPicPr>
          <p:nvPr/>
        </p:nvPicPr>
        <p:blipFill>
          <a:blip r:embed="rId3"/>
          <a:srcRect r="19014"/>
          <a:stretch>
            <a:fillRect/>
          </a:stretch>
        </p:blipFill>
        <p:spPr>
          <a:xfrm>
            <a:off x="3048000" y="2171700"/>
            <a:ext cx="2895600" cy="2946400"/>
          </a:xfrm>
          <a:prstGeom prst="rect">
            <a:avLst/>
          </a:prstGeom>
        </p:spPr>
      </p:pic>
      <p:pic>
        <p:nvPicPr>
          <p:cNvPr id="12" name="Picture 11" descr="joint1C.gif"/>
          <p:cNvPicPr>
            <a:picLocks noChangeAspect="1"/>
          </p:cNvPicPr>
          <p:nvPr/>
        </p:nvPicPr>
        <p:blipFill>
          <a:blip r:embed="rId4"/>
          <a:srcRect l="4274" r="3825"/>
          <a:stretch>
            <a:fillRect/>
          </a:stretch>
        </p:blipFill>
        <p:spPr>
          <a:xfrm>
            <a:off x="0" y="2019300"/>
            <a:ext cx="3276600" cy="294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Skeletal Modeling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049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Muscle modeling</a:t>
            </a:r>
            <a:endParaRPr lang="en-US" sz="2400" dirty="0"/>
          </a:p>
        </p:txBody>
      </p:sp>
      <p:pic>
        <p:nvPicPr>
          <p:cNvPr id="7" name="Picture 6" descr="Screen Shot 2014-10-30 at 5.28.4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417" y="1714501"/>
            <a:ext cx="5157383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21315" y="5155168"/>
            <a:ext cx="1901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[Wang et al. 2012]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Skeletal Modeling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049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Various skeletal configurations</a:t>
            </a:r>
            <a:endParaRPr lang="en-US" sz="2400" dirty="0"/>
          </a:p>
        </p:txBody>
      </p:sp>
      <p:pic>
        <p:nvPicPr>
          <p:cNvPr id="7" name="Picture 6" descr="Screen Shot 2014-10-30 at 5.33.1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36" y="1790700"/>
            <a:ext cx="2362364" cy="1790824"/>
          </a:xfrm>
          <a:prstGeom prst="rect">
            <a:avLst/>
          </a:prstGeom>
        </p:spPr>
      </p:pic>
      <p:pic>
        <p:nvPicPr>
          <p:cNvPr id="8" name="Picture 7" descr="Screen Shot 2014-10-30 at 5.33.2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739" y="1790700"/>
            <a:ext cx="2324261" cy="1790824"/>
          </a:xfrm>
          <a:prstGeom prst="rect">
            <a:avLst/>
          </a:prstGeom>
        </p:spPr>
      </p:pic>
      <p:pic>
        <p:nvPicPr>
          <p:cNvPr id="10" name="Picture 9" descr="Screen Shot 2014-10-30 at 5.33.3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438" y="1790700"/>
            <a:ext cx="2336962" cy="1790824"/>
          </a:xfrm>
          <a:prstGeom prst="rect">
            <a:avLst/>
          </a:prstGeom>
        </p:spPr>
      </p:pic>
      <p:pic>
        <p:nvPicPr>
          <p:cNvPr id="11" name="Picture 10" descr="Screen Shot 2014-10-30 at 5.33.50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36" y="3695700"/>
            <a:ext cx="2336962" cy="1790824"/>
          </a:xfrm>
          <a:prstGeom prst="rect">
            <a:avLst/>
          </a:prstGeom>
        </p:spPr>
      </p:pic>
      <p:pic>
        <p:nvPicPr>
          <p:cNvPr id="12" name="Picture 11" descr="Screen Shot 2014-10-30 at 5.34.01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0739" y="3695700"/>
            <a:ext cx="2298860" cy="1765423"/>
          </a:xfrm>
          <a:prstGeom prst="rect">
            <a:avLst/>
          </a:prstGeom>
        </p:spPr>
      </p:pic>
      <p:pic>
        <p:nvPicPr>
          <p:cNvPr id="13" name="Picture 12" descr="Screen Shot 2014-10-30 at 5.35.50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3644775"/>
            <a:ext cx="2387766" cy="18035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Problem Overview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049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Goal: determine each joint's torque/force at each time step.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786235"/>
            <a:ext cx="8229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Common approach: optimize to achieve task (walk, run)</a:t>
            </a:r>
          </a:p>
          <a:p>
            <a:endParaRPr lang="en-US" sz="2400" dirty="0" smtClean="0"/>
          </a:p>
          <a:p>
            <a:r>
              <a:rPr lang="en-US" sz="2400" dirty="0" smtClean="0"/>
              <a:t>Many DOF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326904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Potential methods: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Gradient descent (local minima!)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Genetic algorithms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Constrained optimization</a:t>
            </a:r>
          </a:p>
          <a:p>
            <a:pPr lvl="1">
              <a:buFont typeface="Arial"/>
              <a:buChar char="•"/>
            </a:pPr>
            <a:r>
              <a:rPr lang="en-US" sz="2400" smtClean="0"/>
              <a:t> Motion planning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Genetic Approaches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049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Early work: </a:t>
            </a:r>
            <a:r>
              <a:rPr lang="en-US" sz="2400" i="1" dirty="0" smtClean="0"/>
              <a:t>Evolving Virtual Creatures</a:t>
            </a:r>
            <a:r>
              <a:rPr lang="en-US" sz="2400" dirty="0" smtClean="0"/>
              <a:t> [Sims 1994]</a:t>
            </a:r>
            <a:endParaRPr lang="en-US" sz="2400" dirty="0"/>
          </a:p>
        </p:txBody>
      </p:sp>
      <p:pic>
        <p:nvPicPr>
          <p:cNvPr id="8" name="Picture 7" descr="Screen Shot 2014-10-31 at 2.00.4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714500"/>
            <a:ext cx="4112638" cy="3664141"/>
          </a:xfrm>
          <a:prstGeom prst="rect">
            <a:avLst/>
          </a:prstGeom>
        </p:spPr>
      </p:pic>
      <p:pic>
        <p:nvPicPr>
          <p:cNvPr id="9" name="Picture 8" descr="Screen Shot 2014-10-31 at 2.01.17 PM.png"/>
          <p:cNvPicPr>
            <a:picLocks noChangeAspect="1"/>
          </p:cNvPicPr>
          <p:nvPr/>
        </p:nvPicPr>
        <p:blipFill>
          <a:blip r:embed="rId3"/>
          <a:srcRect t="17765"/>
          <a:stretch>
            <a:fillRect/>
          </a:stretch>
        </p:blipFill>
        <p:spPr>
          <a:xfrm>
            <a:off x="533400" y="1638300"/>
            <a:ext cx="3282950" cy="37380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562100"/>
            <a:ext cx="914400" cy="376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1623473"/>
            <a:ext cx="914400" cy="2434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Genetic Approaches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049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Evolving Virtual Creatures</a:t>
            </a:r>
            <a:r>
              <a:rPr lang="en-US" sz="2400" dirty="0" smtClean="0"/>
              <a:t> [Sims 1994]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62000" y="1623473"/>
            <a:ext cx="914400" cy="2434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" y="1733372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Main Idea: Evolve creatures to achieve task</a:t>
            </a:r>
          </a:p>
          <a:p>
            <a:endParaRPr lang="en-US" sz="2400" dirty="0" smtClean="0"/>
          </a:p>
          <a:p>
            <a:r>
              <a:rPr lang="en-US" sz="2400" dirty="0" smtClean="0"/>
              <a:t>Genetic representation of morphology</a:t>
            </a:r>
          </a:p>
          <a:p>
            <a:endParaRPr lang="en-US" sz="2400" dirty="0" smtClean="0"/>
          </a:p>
          <a:p>
            <a:r>
              <a:rPr lang="en-US" sz="2400" dirty="0" smtClean="0"/>
              <a:t>'Grow' creatures from genetic info</a:t>
            </a:r>
          </a:p>
        </p:txBody>
      </p:sp>
      <p:pic>
        <p:nvPicPr>
          <p:cNvPr id="13" name="Picture 12" descr="Screen Shot 2014-10-31 at 2.05.5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72" y="3714662"/>
            <a:ext cx="3760528" cy="1733638"/>
          </a:xfrm>
          <a:prstGeom prst="rect">
            <a:avLst/>
          </a:prstGeom>
        </p:spPr>
      </p:pic>
      <p:pic>
        <p:nvPicPr>
          <p:cNvPr id="14" name="Picture 13" descr="Screen Shot 2014-10-31 at 2.05.4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1" y="2104979"/>
            <a:ext cx="3003748" cy="1438321"/>
          </a:xfrm>
          <a:prstGeom prst="rect">
            <a:avLst/>
          </a:prstGeom>
        </p:spPr>
      </p:pic>
      <p:pic>
        <p:nvPicPr>
          <p:cNvPr id="15" name="Picture 14" descr="Screen Shot 2014-10-31 at 2.05.5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827501"/>
            <a:ext cx="3213095" cy="1332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Genetic Approaches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049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Evolving Virtual Creatures</a:t>
            </a:r>
            <a:r>
              <a:rPr lang="en-US" sz="2400" dirty="0" smtClean="0"/>
              <a:t> [Sims 1994]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981200" y="1562100"/>
            <a:ext cx="914400" cy="376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1623473"/>
            <a:ext cx="914400" cy="2434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" y="17145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Neural network for motor control</a:t>
            </a:r>
          </a:p>
        </p:txBody>
      </p:sp>
      <p:pic>
        <p:nvPicPr>
          <p:cNvPr id="16" name="Picture 15" descr="Screen Shot 2014-10-31 at 2.13.1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783" y="3009900"/>
            <a:ext cx="5016817" cy="25992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1000" y="23241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Impulse/penalty-based articulated body 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Genetic Approaches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049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Evolving Virtual Creatures</a:t>
            </a:r>
            <a:r>
              <a:rPr lang="en-US" sz="2400" dirty="0" smtClean="0"/>
              <a:t> [Sims 1994]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981200" y="1562100"/>
            <a:ext cx="914400" cy="376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1623473"/>
            <a:ext cx="914400" cy="2434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" y="17907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Evaluate fitness at each generation for population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Fitness for walking/swimming: </a:t>
            </a:r>
            <a:r>
              <a:rPr lang="en-US" sz="2400" b="1" dirty="0" smtClean="0"/>
              <a:t>movement speed</a:t>
            </a:r>
          </a:p>
          <a:p>
            <a:endParaRPr lang="en-US" sz="2400" dirty="0" smtClean="0"/>
          </a:p>
          <a:p>
            <a:r>
              <a:rPr lang="en-US" sz="2400" dirty="0" smtClean="0"/>
              <a:t>'Mate' best offspring for next generation.</a:t>
            </a:r>
          </a:p>
        </p:txBody>
      </p:sp>
      <p:pic>
        <p:nvPicPr>
          <p:cNvPr id="16" name="Picture 15" descr="Screen Shot 2014-10-31 at 2.18.0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543300"/>
            <a:ext cx="3733800" cy="2045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Genetic Approaches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049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Evolving Virtual Creatures</a:t>
            </a:r>
            <a:r>
              <a:rPr lang="en-US" sz="2400" dirty="0" smtClean="0"/>
              <a:t> [Sims 1994]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981200" y="1562100"/>
            <a:ext cx="914400" cy="376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1623473"/>
            <a:ext cx="914400" cy="2434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" y="15621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Results: </a:t>
            </a:r>
            <a:r>
              <a:rPr lang="en-US" sz="2000" dirty="0" smtClean="0">
                <a:hlinkClick r:id="rId4"/>
              </a:rPr>
              <a:t>http://</a:t>
            </a:r>
            <a:r>
              <a:rPr lang="en-US" sz="2000" dirty="0" err="1" smtClean="0">
                <a:hlinkClick r:id="rId4"/>
              </a:rPr>
              <a:t>www.youtube.com/watch?v</a:t>
            </a:r>
            <a:r>
              <a:rPr lang="en-US" sz="2000" dirty="0" smtClean="0">
                <a:hlinkClick r:id="rId4"/>
              </a:rPr>
              <a:t>=JBgG_VSP7f8</a:t>
            </a:r>
            <a:endParaRPr lang="en-US" sz="2000" dirty="0" smtClean="0"/>
          </a:p>
        </p:txBody>
      </p:sp>
      <p:pic>
        <p:nvPicPr>
          <p:cNvPr id="8" name="Sims1994.mo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60600" y="1962150"/>
            <a:ext cx="4749800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Optimization Approaches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049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Optimal Gait and Form for Animal Locomotion</a:t>
            </a:r>
            <a:r>
              <a:rPr lang="en-US" sz="2400" dirty="0" smtClean="0"/>
              <a:t> </a:t>
            </a:r>
            <a:r>
              <a:rPr lang="en-US" sz="1600" dirty="0" smtClean="0"/>
              <a:t>[</a:t>
            </a:r>
            <a:r>
              <a:rPr sz="1600" dirty="0" smtClean="0"/>
              <a:t>Wampler</a:t>
            </a:r>
            <a:r>
              <a:rPr lang="en-US" sz="1600" dirty="0" smtClean="0"/>
              <a:t> &amp;</a:t>
            </a:r>
            <a:r>
              <a:rPr sz="1600" dirty="0" smtClean="0"/>
              <a:t> Popovic ́ </a:t>
            </a:r>
            <a:r>
              <a:rPr lang="en-US" sz="1600" dirty="0" smtClean="0"/>
              <a:t>2008]</a:t>
            </a:r>
            <a:endParaRPr lang="en-US" sz="1600" dirty="0"/>
          </a:p>
        </p:txBody>
      </p:sp>
      <p:pic>
        <p:nvPicPr>
          <p:cNvPr id="18" name="Picture 17" descr="Screen Shot 2014-10-31 at 10.44.5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162300"/>
            <a:ext cx="7848600" cy="20929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1000" y="169539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Terrestrial legged-animal motion on a 'treadmill'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23196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Handles arbitrary morphologies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Motivation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049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 for plausible animations in games, movies</a:t>
            </a:r>
            <a:endParaRPr lang="en-US" sz="2400" dirty="0"/>
          </a:p>
        </p:txBody>
      </p:sp>
      <p:pic>
        <p:nvPicPr>
          <p:cNvPr id="11" name="Picture 10" descr="ani.png"/>
          <p:cNvPicPr>
            <a:picLocks noChangeAspect="1"/>
          </p:cNvPicPr>
          <p:nvPr/>
        </p:nvPicPr>
        <p:blipFill>
          <a:blip r:embed="rId3"/>
          <a:srcRect l="10835"/>
          <a:stretch>
            <a:fillRect/>
          </a:stretch>
        </p:blipFill>
        <p:spPr>
          <a:xfrm>
            <a:off x="4038600" y="1943100"/>
            <a:ext cx="4724400" cy="2545114"/>
          </a:xfrm>
          <a:prstGeom prst="rect">
            <a:avLst/>
          </a:prstGeom>
        </p:spPr>
      </p:pic>
      <p:pic>
        <p:nvPicPr>
          <p:cNvPr id="12" name="Picture 11" descr="gam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943100"/>
            <a:ext cx="3352800" cy="2794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Optimization Approaches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049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Optimal Gait and Form for Animal Locomotion</a:t>
            </a:r>
            <a:r>
              <a:rPr lang="en-US" sz="2400" dirty="0" smtClean="0"/>
              <a:t> </a:t>
            </a:r>
            <a:r>
              <a:rPr lang="en-US" sz="1600" dirty="0" smtClean="0"/>
              <a:t>[</a:t>
            </a:r>
            <a:r>
              <a:rPr sz="1600" dirty="0" smtClean="0"/>
              <a:t>Wampler</a:t>
            </a:r>
            <a:r>
              <a:rPr lang="en-US" sz="1600" dirty="0" smtClean="0"/>
              <a:t> &amp;</a:t>
            </a:r>
            <a:r>
              <a:rPr sz="1600" dirty="0" smtClean="0"/>
              <a:t> Popovic ́ </a:t>
            </a:r>
            <a:r>
              <a:rPr lang="en-US" sz="1600" dirty="0" smtClean="0"/>
              <a:t>2008]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69539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Optimize joint forces </a:t>
            </a:r>
            <a:r>
              <a:rPr lang="en-US" sz="2400" b="1" i="1" dirty="0" err="1" smtClean="0"/>
              <a:t>f</a:t>
            </a:r>
            <a:r>
              <a:rPr lang="en-US" sz="2400" dirty="0" smtClean="0"/>
              <a:t> and torques </a:t>
            </a:r>
            <a:r>
              <a:rPr lang="en-US" sz="2400" b="1" i="1" dirty="0" err="1" smtClean="0"/>
              <a:t>t</a:t>
            </a:r>
            <a:r>
              <a:rPr lang="en-US" sz="2400" dirty="0" smtClean="0"/>
              <a:t> at each time step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2319635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Constraints: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Body stays mostly stationary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No self intersection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Motion along one axis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Contact forces within friction cone (no sliding)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Optimization Approaches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049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Optimal Gait and Form for Animal Locomotion</a:t>
            </a:r>
            <a:r>
              <a:rPr lang="en-US" sz="2400" dirty="0" smtClean="0"/>
              <a:t> </a:t>
            </a:r>
            <a:r>
              <a:rPr lang="en-US" sz="1600" dirty="0" smtClean="0"/>
              <a:t>[</a:t>
            </a:r>
            <a:r>
              <a:rPr sz="1600" dirty="0" smtClean="0"/>
              <a:t>Wampler</a:t>
            </a:r>
            <a:r>
              <a:rPr lang="en-US" sz="1600" dirty="0" smtClean="0"/>
              <a:t> &amp;</a:t>
            </a:r>
            <a:r>
              <a:rPr sz="1600" dirty="0" smtClean="0"/>
              <a:t> Popovic ́ </a:t>
            </a:r>
            <a:r>
              <a:rPr lang="en-US" sz="1600" dirty="0" smtClean="0"/>
              <a:t>2008]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69539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Optimize cost function:   </a:t>
            </a:r>
          </a:p>
        </p:txBody>
      </p:sp>
      <p:pic>
        <p:nvPicPr>
          <p:cNvPr id="13" name="Picture 12" descr="Screen Shot 2014-10-31 at 10.40.5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95500"/>
            <a:ext cx="3810000" cy="35903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95800" y="22479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Minimizes muscle exertion</a:t>
            </a:r>
          </a:p>
          <a:p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495800" y="30861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Penalizes high-velocity joints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5800" y="3996035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Penalizes head translation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95800" y="48387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Penalizes head rotation </a:t>
            </a:r>
            <a:r>
              <a:rPr lang="en-US" i="1" dirty="0" smtClean="0">
                <a:latin typeface="Times New Roman"/>
                <a:cs typeface="Times New Roman"/>
              </a:rPr>
              <a:t>R</a:t>
            </a:r>
            <a:r>
              <a:rPr lang="en-US" dirty="0" smtClean="0"/>
              <a:t> relative to movement direction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2548235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/>
                <a:cs typeface="Times New Roman"/>
              </a:rPr>
              <a:t>t</a:t>
            </a:r>
            <a:r>
              <a:rPr lang="en-US" b="1" baseline="-25000" dirty="0" err="1" smtClean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 = joint </a:t>
            </a:r>
            <a:r>
              <a:rPr lang="en-US" i="1" dirty="0" err="1" smtClean="0">
                <a:latin typeface="Times New Roman"/>
                <a:cs typeface="Times New Roman"/>
              </a:rPr>
              <a:t>j</a:t>
            </a:r>
            <a:r>
              <a:rPr lang="en-US" dirty="0" smtClean="0">
                <a:latin typeface="Times New Roman"/>
                <a:cs typeface="Times New Roman"/>
              </a:rPr>
              <a:t> torque at frame </a:t>
            </a:r>
            <a:r>
              <a:rPr lang="en-US" i="1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b="1" baseline="-25000" dirty="0" smtClean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48600" y="24881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/>
                <a:cs typeface="Times New Roman"/>
              </a:rPr>
              <a:t>m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= mass </a:t>
            </a:r>
            <a:endParaRPr lang="en-US" b="1" baseline="-25000" dirty="0" smtClean="0"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338643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/>
                <a:cs typeface="Times New Roman"/>
              </a:rPr>
              <a:t>q</a:t>
            </a:r>
            <a:r>
              <a:rPr lang="en-US" dirty="0" smtClean="0">
                <a:latin typeface="Times New Roman"/>
                <a:cs typeface="Times New Roman"/>
              </a:rPr>
              <a:t> = joint DOF </a:t>
            </a:r>
            <a:endParaRPr lang="en-US" b="1" baseline="-25000" dirty="0" smtClean="0"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5800" y="42291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 = joint position </a:t>
            </a:r>
            <a:endParaRPr lang="en-US" b="1" baseline="-250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Optimization Approaches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049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Optimal Gait and Form for Animal Locomotion</a:t>
            </a:r>
            <a:r>
              <a:rPr lang="en-US" sz="2400" dirty="0" smtClean="0"/>
              <a:t> </a:t>
            </a:r>
            <a:r>
              <a:rPr lang="en-US" sz="1600" dirty="0" smtClean="0"/>
              <a:t>[</a:t>
            </a:r>
            <a:r>
              <a:rPr sz="1600" dirty="0" smtClean="0"/>
              <a:t>Wampler</a:t>
            </a:r>
            <a:r>
              <a:rPr lang="en-US" sz="1600" dirty="0" smtClean="0"/>
              <a:t> &amp;</a:t>
            </a:r>
            <a:r>
              <a:rPr sz="1600" dirty="0" smtClean="0"/>
              <a:t> Popovic ́ </a:t>
            </a:r>
            <a:r>
              <a:rPr lang="en-US" sz="1600" dirty="0" smtClean="0"/>
              <a:t>2008]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695390"/>
            <a:ext cx="8610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Hybrid iterative optimization approach to avoid local minima.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Global optimization step – Covariance Matrix Adaptation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Local derivative-aware search step   </a:t>
            </a:r>
          </a:p>
        </p:txBody>
      </p:sp>
      <p:pic>
        <p:nvPicPr>
          <p:cNvPr id="9" name="Picture 8" descr="Screen Shot 2014-10-31 at 10.37.0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009900"/>
            <a:ext cx="5562600" cy="2526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48637" y="3619500"/>
            <a:ext cx="189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Constrained space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43000" y="3988832"/>
            <a:ext cx="990600" cy="164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91400" y="4291399"/>
            <a:ext cx="1271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covariance</a:t>
            </a:r>
          </a:p>
          <a:p>
            <a:r>
              <a:rPr lang="en-US" dirty="0" smtClean="0"/>
              <a:t>distribution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1" idx="0"/>
          </p:cNvCxnSpPr>
          <p:nvPr/>
        </p:nvCxnSpPr>
        <p:spPr>
          <a:xfrm rot="16200000" flipV="1">
            <a:off x="7177002" y="3441231"/>
            <a:ext cx="302567" cy="1397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Optimization Approaches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049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Optimal Gait and Form for Animal Locomotion</a:t>
            </a:r>
            <a:r>
              <a:rPr lang="en-US" sz="2400" dirty="0" smtClean="0"/>
              <a:t> </a:t>
            </a:r>
            <a:r>
              <a:rPr lang="en-US" sz="1600" dirty="0" smtClean="0"/>
              <a:t>[</a:t>
            </a:r>
            <a:r>
              <a:rPr sz="1600" dirty="0" smtClean="0"/>
              <a:t>Wampler</a:t>
            </a:r>
            <a:r>
              <a:rPr lang="en-US" sz="1600" dirty="0" smtClean="0"/>
              <a:t> &amp;</a:t>
            </a:r>
            <a:r>
              <a:rPr sz="1600" dirty="0" smtClean="0"/>
              <a:t> Popovic ́ </a:t>
            </a:r>
            <a:r>
              <a:rPr lang="en-US" sz="1600" dirty="0" smtClean="0"/>
              <a:t>2008]</a:t>
            </a:r>
            <a:endParaRPr lang="en-US" sz="1600" dirty="0"/>
          </a:p>
        </p:txBody>
      </p:sp>
      <p:pic>
        <p:nvPicPr>
          <p:cNvPr id="7" name="Picture 6" descr="Screen Shot 2014-10-31 at 11.02.1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714500"/>
            <a:ext cx="5199572" cy="38813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66563" y="1726168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Covariance matrix</a:t>
            </a:r>
          </a:p>
          <a:p>
            <a:r>
              <a:rPr lang="en-US" dirty="0" smtClean="0"/>
              <a:t>ellipsoids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7010400" y="2372498"/>
            <a:ext cx="1447800" cy="637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467600" y="3467100"/>
            <a:ext cx="533400" cy="1588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01000" y="3250168"/>
            <a:ext cx="71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Optimization Approaches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049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Optimal Gait and Form for Animal Locomotion</a:t>
            </a:r>
            <a:r>
              <a:rPr lang="en-US" sz="2400" dirty="0" smtClean="0"/>
              <a:t> </a:t>
            </a:r>
            <a:r>
              <a:rPr lang="en-US" sz="1600" dirty="0" smtClean="0"/>
              <a:t>[</a:t>
            </a:r>
            <a:r>
              <a:rPr sz="1600" dirty="0" smtClean="0"/>
              <a:t>Wampler</a:t>
            </a:r>
            <a:r>
              <a:rPr lang="en-US" sz="1600" dirty="0" smtClean="0"/>
              <a:t> &amp;</a:t>
            </a:r>
            <a:r>
              <a:rPr sz="1600" dirty="0" smtClean="0"/>
              <a:t> Popovic ́ </a:t>
            </a:r>
            <a:r>
              <a:rPr lang="en-US" sz="1600" dirty="0" smtClean="0"/>
              <a:t>2008]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5621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Results: </a:t>
            </a:r>
            <a:r>
              <a:rPr lang="en-US" sz="1200" dirty="0" smtClean="0">
                <a:hlinkClick r:id="rId4"/>
              </a:rPr>
              <a:t>http://grail.cs.washington.edu/projects/animal-morphology/s2009/movs/morphology.avi</a:t>
            </a:r>
            <a:endParaRPr lang="en-US" sz="1200" dirty="0" smtClean="0"/>
          </a:p>
        </p:txBody>
      </p:sp>
      <p:pic>
        <p:nvPicPr>
          <p:cNvPr id="9" name="WamplerPopovic2008.mp4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33600" y="1943100"/>
            <a:ext cx="5003720" cy="3752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Optimization Approaches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049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Flexible Muscle-Based Locomotion for Bipedal Creatures</a:t>
            </a:r>
          </a:p>
          <a:p>
            <a:r>
              <a:rPr lang="en-US" sz="1600" dirty="0" smtClean="0"/>
              <a:t>[</a:t>
            </a:r>
            <a:r>
              <a:rPr sz="1600" dirty="0" smtClean="0"/>
              <a:t>Geijtenbeek</a:t>
            </a:r>
            <a:r>
              <a:rPr lang="en-US" sz="1600" dirty="0" smtClean="0"/>
              <a:t> et al.</a:t>
            </a:r>
            <a:r>
              <a:rPr sz="1600" dirty="0" smtClean="0"/>
              <a:t> </a:t>
            </a:r>
            <a:r>
              <a:rPr lang="en-US" sz="1600" dirty="0" smtClean="0"/>
              <a:t>2013]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8624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Simulated muscles</a:t>
            </a:r>
          </a:p>
        </p:txBody>
      </p:sp>
      <p:pic>
        <p:nvPicPr>
          <p:cNvPr id="10" name="Picture 9" descr="Screen Shot 2014-10-31 at 11.25.2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698" y="1866900"/>
            <a:ext cx="5179702" cy="34927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2552700"/>
            <a:ext cx="3581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Neural network control system, including neural delay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4603403"/>
            <a:ext cx="3581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Optimization similar to </a:t>
            </a:r>
            <a:r>
              <a:rPr lang="en-US" sz="1500" dirty="0" smtClean="0"/>
              <a:t>[</a:t>
            </a:r>
            <a:r>
              <a:rPr sz="1500" dirty="0" smtClean="0"/>
              <a:t>Wampler</a:t>
            </a:r>
            <a:r>
              <a:rPr lang="en-US" sz="1500" dirty="0" smtClean="0"/>
              <a:t> &amp;</a:t>
            </a:r>
            <a:r>
              <a:rPr sz="1500" dirty="0" smtClean="0"/>
              <a:t> Popovic ́ </a:t>
            </a:r>
            <a:r>
              <a:rPr lang="en-US" sz="1500" dirty="0" smtClean="0"/>
              <a:t>2008]</a:t>
            </a:r>
          </a:p>
          <a:p>
            <a:endParaRPr lang="en-US" sz="2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81000" y="39198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FSM for current leg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Optimization Approaches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049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Flexible Muscle-Based Locomotion for Bipedal Creatures</a:t>
            </a:r>
          </a:p>
          <a:p>
            <a:r>
              <a:rPr lang="en-US" sz="1600" dirty="0" smtClean="0"/>
              <a:t>[</a:t>
            </a:r>
            <a:r>
              <a:rPr sz="1600" dirty="0" smtClean="0"/>
              <a:t>Geijtenbeek</a:t>
            </a:r>
            <a:r>
              <a:rPr lang="en-US" sz="1600" dirty="0" smtClean="0"/>
              <a:t> et al.</a:t>
            </a:r>
            <a:r>
              <a:rPr sz="1600" dirty="0" smtClean="0"/>
              <a:t> </a:t>
            </a:r>
            <a:r>
              <a:rPr lang="en-US" sz="1600" dirty="0" smtClean="0"/>
              <a:t>2013]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8624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Muscle model: </a:t>
            </a:r>
            <a:r>
              <a:rPr lang="en-US" sz="2400" i="1" dirty="0" smtClean="0"/>
              <a:t>Hill-type</a:t>
            </a:r>
          </a:p>
        </p:txBody>
      </p:sp>
      <p:pic>
        <p:nvPicPr>
          <p:cNvPr id="7" name="Picture 6" descr="Screen Shot 2014-10-31 at 11.2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638300"/>
            <a:ext cx="4902947" cy="3875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548235"/>
            <a:ext cx="388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CE: contracting element</a:t>
            </a:r>
          </a:p>
          <a:p>
            <a:r>
              <a:rPr lang="en-US" sz="2400" dirty="0" smtClean="0"/>
              <a:t>PEE: parallel elastic element</a:t>
            </a:r>
          </a:p>
          <a:p>
            <a:r>
              <a:rPr lang="en-US" sz="2400" dirty="0" smtClean="0"/>
              <a:t>SEE: serial elastic element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Optimization Approaches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049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Flexible Muscle-Based Locomotion for Bipedal Creatures</a:t>
            </a:r>
          </a:p>
          <a:p>
            <a:r>
              <a:rPr lang="en-US" sz="1600" dirty="0" smtClean="0"/>
              <a:t>[</a:t>
            </a:r>
            <a:r>
              <a:rPr sz="1600" dirty="0" smtClean="0"/>
              <a:t>Geijtenbeek</a:t>
            </a:r>
            <a:r>
              <a:rPr lang="en-US" sz="1600" dirty="0" smtClean="0"/>
              <a:t> et al.</a:t>
            </a:r>
            <a:r>
              <a:rPr sz="1600" dirty="0" smtClean="0"/>
              <a:t> </a:t>
            </a:r>
            <a:r>
              <a:rPr lang="en-US" sz="1600" dirty="0" smtClean="0"/>
              <a:t>2013]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862435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Optimize over: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Muscle rest length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Max muscle force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Muscle attachment points</a:t>
            </a:r>
          </a:p>
        </p:txBody>
      </p:sp>
      <p:pic>
        <p:nvPicPr>
          <p:cNvPr id="9" name="Picture 8" descr="Screen Shot 2014-10-31 at 11.29.53 PM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432095"/>
            <a:ext cx="6352839" cy="2282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4-10-31 at 11.47.49 PM.png"/>
          <p:cNvPicPr>
            <a:picLocks noChangeAspect="1"/>
          </p:cNvPicPr>
          <p:nvPr/>
        </p:nvPicPr>
        <p:blipFill>
          <a:blip r:embed="rId3"/>
          <a:srcRect l="58882" t="1745" r="10881" b="58142"/>
          <a:stretch>
            <a:fillRect/>
          </a:stretch>
        </p:blipFill>
        <p:spPr>
          <a:xfrm>
            <a:off x="6248400" y="5095382"/>
            <a:ext cx="914400" cy="276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Optimization Approaches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049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Flexible Muscle-Based Locomotion for Bipedal Creatures</a:t>
            </a:r>
          </a:p>
          <a:p>
            <a:r>
              <a:rPr lang="en-US" sz="1600" dirty="0" smtClean="0"/>
              <a:t>[</a:t>
            </a:r>
            <a:r>
              <a:rPr sz="1600" dirty="0" smtClean="0"/>
              <a:t>Geijtenbeek</a:t>
            </a:r>
            <a:r>
              <a:rPr lang="en-US" sz="1600" dirty="0" smtClean="0"/>
              <a:t> et al.</a:t>
            </a:r>
            <a:r>
              <a:rPr sz="1600" dirty="0" smtClean="0"/>
              <a:t> </a:t>
            </a:r>
            <a:r>
              <a:rPr lang="en-US" sz="1600" dirty="0" smtClean="0"/>
              <a:t>2013]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862435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Optimization objective function:</a:t>
            </a:r>
          </a:p>
        </p:txBody>
      </p:sp>
      <p:pic>
        <p:nvPicPr>
          <p:cNvPr id="7" name="Picture 6" descr="Screen Shot 2014-10-31 at 11.47.1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56" y="2400300"/>
            <a:ext cx="8471488" cy="635044"/>
          </a:xfrm>
          <a:prstGeom prst="rect">
            <a:avLst/>
          </a:prstGeom>
        </p:spPr>
      </p:pic>
      <p:pic>
        <p:nvPicPr>
          <p:cNvPr id="10" name="Picture 9" descr="Screen Shot 2014-10-31 at 11.47.59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3238500"/>
            <a:ext cx="3302229" cy="596941"/>
          </a:xfrm>
          <a:prstGeom prst="rect">
            <a:avLst/>
          </a:prstGeom>
        </p:spPr>
      </p:pic>
      <p:pic>
        <p:nvPicPr>
          <p:cNvPr id="11" name="Picture 10" descr="Screen Shot 2014-10-31 at 11.47.54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060" y="4159208"/>
            <a:ext cx="5118455" cy="1206584"/>
          </a:xfrm>
          <a:prstGeom prst="rect">
            <a:avLst/>
          </a:prstGeom>
        </p:spPr>
      </p:pic>
      <p:pic>
        <p:nvPicPr>
          <p:cNvPr id="13" name="Picture 12" descr="Screen Shot 2014-10-31 at 11.47.4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162300"/>
            <a:ext cx="4788232" cy="10922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06994" y="4229100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K</a:t>
            </a:r>
            <a:r>
              <a:rPr lang="en-US" dirty="0" smtClean="0">
                <a:latin typeface="Times New Roman"/>
                <a:cs typeface="Times New Roman"/>
              </a:rPr>
              <a:t> = set of free parameters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4545568"/>
            <a:ext cx="198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Q</a:t>
            </a:r>
            <a:r>
              <a:rPr lang="en-US" dirty="0" smtClean="0">
                <a:latin typeface="Times New Roman"/>
                <a:cs typeface="Times New Roman"/>
              </a:rPr>
              <a:t> = rotation matrix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485036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v</a:t>
            </a:r>
            <a:r>
              <a:rPr lang="en-US" dirty="0" smtClean="0">
                <a:latin typeface="Times New Roman"/>
                <a:cs typeface="Times New Roman"/>
              </a:rPr>
              <a:t> = velocity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5955" y="5315744"/>
            <a:ext cx="1534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 = target speed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7" name="Picture 16" descr="Screen Shot 2014-10-31 at 11.47.49 PM.png"/>
          <p:cNvPicPr>
            <a:picLocks noChangeAspect="1"/>
          </p:cNvPicPr>
          <p:nvPr/>
        </p:nvPicPr>
        <p:blipFill>
          <a:blip r:embed="rId3"/>
          <a:srcRect l="58882" t="52125" r="7699" b="9309"/>
          <a:stretch>
            <a:fillRect/>
          </a:stretch>
        </p:blipFill>
        <p:spPr>
          <a:xfrm>
            <a:off x="6364288" y="5394214"/>
            <a:ext cx="1104900" cy="29086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10400" y="507896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 = current speed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Optimization Approaches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049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Flexible Muscle-Based Locomotion for Bipedal Creatures</a:t>
            </a:r>
          </a:p>
        </p:txBody>
      </p:sp>
      <p:pic>
        <p:nvPicPr>
          <p:cNvPr id="7" name="Picture 6" descr="Screen Shot 2014-10-31 at 11.37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25583"/>
            <a:ext cx="6248400" cy="41894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92668" y="2030968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2668" y="2792968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2668" y="3619500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3.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6468" y="4762500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4.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Application: Paleontology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049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Dinosaur Locomotion: Beyond the Bones</a:t>
            </a:r>
            <a:r>
              <a:rPr lang="en-US" sz="2400" dirty="0" smtClean="0"/>
              <a:t> </a:t>
            </a:r>
            <a:r>
              <a:rPr lang="en-US" sz="1600" dirty="0" smtClean="0"/>
              <a:t>[</a:t>
            </a:r>
            <a:r>
              <a:rPr sz="1600" dirty="0"/>
              <a:t>Hutchinson</a:t>
            </a:r>
            <a:r>
              <a:rPr sz="1600" dirty="0" smtClean="0"/>
              <a:t> </a:t>
            </a:r>
            <a:r>
              <a:rPr lang="en-US" sz="1600" dirty="0" smtClean="0"/>
              <a:t>&amp;</a:t>
            </a:r>
            <a:r>
              <a:rPr sz="1600" dirty="0" smtClean="0"/>
              <a:t> Gatesy</a:t>
            </a:r>
            <a:r>
              <a:rPr lang="en-US" sz="1600" dirty="0" smtClean="0"/>
              <a:t> 2006]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981200" y="1562100"/>
            <a:ext cx="914400" cy="376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1623473"/>
            <a:ext cx="914400" cy="2434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" y="17907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we determine how extinct animals moved?</a:t>
            </a:r>
          </a:p>
        </p:txBody>
      </p:sp>
      <p:pic>
        <p:nvPicPr>
          <p:cNvPr id="8" name="Picture 7" descr="Screen Shot 2014-10-31 at 3.00.3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211" y="2628900"/>
            <a:ext cx="5159674" cy="2754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0999" y="2518708"/>
            <a:ext cx="34762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Given: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Muscle attachments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Joint articulation limits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Approx. mass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eijtenbeek2013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90600" y="1638300"/>
            <a:ext cx="7239000" cy="4071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Optimization Approaches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9525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Flexible Muscle-Based Locomotion for Bipedal Creatures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3335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Results: </a:t>
            </a:r>
            <a:r>
              <a:rPr lang="en-US" sz="2000" dirty="0" smtClean="0">
                <a:hlinkClick r:id="rId5"/>
              </a:rPr>
              <a:t>https://</a:t>
            </a:r>
            <a:r>
              <a:rPr lang="en-US" sz="2000" dirty="0" err="1" smtClean="0">
                <a:hlinkClick r:id="rId5"/>
              </a:rPr>
              <a:t>www.youtube.com/watch?v</a:t>
            </a:r>
            <a:r>
              <a:rPr lang="en-US" sz="2000" dirty="0" smtClean="0">
                <a:hlinkClick r:id="rId5"/>
              </a:rPr>
              <a:t>=pgaEE27nsQw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Planning Approaches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049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Robust Physics-Based Locomotion Using Low-Dimensional Planning </a:t>
            </a:r>
            <a:r>
              <a:rPr lang="en-US" sz="1600" dirty="0" smtClean="0"/>
              <a:t>[</a:t>
            </a:r>
            <a:r>
              <a:rPr sz="1600" dirty="0" smtClean="0"/>
              <a:t>Mordatch</a:t>
            </a:r>
            <a:r>
              <a:rPr lang="en-US" sz="1600" dirty="0" smtClean="0"/>
              <a:t> et al.</a:t>
            </a:r>
            <a:r>
              <a:rPr sz="1600" dirty="0" smtClean="0"/>
              <a:t> </a:t>
            </a:r>
            <a:r>
              <a:rPr lang="en-US" sz="1600" dirty="0" smtClean="0"/>
              <a:t>2010]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2929235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a simplified model of bipedal motion to reduce DOF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475803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Describes motion of 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3996035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Spring-loaded inverted pendulum</a:t>
            </a:r>
          </a:p>
        </p:txBody>
      </p:sp>
      <p:pic>
        <p:nvPicPr>
          <p:cNvPr id="16" name="Picture 15" descr="Slip_model.jpg"/>
          <p:cNvPicPr>
            <a:picLocks noChangeAspect="1"/>
          </p:cNvPicPr>
          <p:nvPr/>
        </p:nvPicPr>
        <p:blipFill>
          <a:blip r:embed="rId3"/>
          <a:srcRect l="10500" t="14000" r="8500" b="14000"/>
          <a:stretch>
            <a:fillRect/>
          </a:stretch>
        </p:blipFill>
        <p:spPr>
          <a:xfrm>
            <a:off x="4876800" y="2552700"/>
            <a:ext cx="4114800" cy="2743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1000" y="20955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Bipeds have too many DOF for motion planning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4-11-01 at 12.17.1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866900"/>
            <a:ext cx="3962400" cy="3344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Planning Approaches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049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Robust Physics-Based Locomotion Using Low-Dimensional Planning </a:t>
            </a:r>
            <a:r>
              <a:rPr lang="en-US" sz="1600" dirty="0" smtClean="0"/>
              <a:t>[</a:t>
            </a:r>
            <a:r>
              <a:rPr sz="1600" dirty="0" smtClean="0"/>
              <a:t>Mordatch</a:t>
            </a:r>
            <a:r>
              <a:rPr lang="en-US" sz="1600" dirty="0" smtClean="0"/>
              <a:t> et al.</a:t>
            </a:r>
            <a:r>
              <a:rPr sz="1600" dirty="0" smtClean="0"/>
              <a:t> </a:t>
            </a:r>
            <a:r>
              <a:rPr lang="en-US" sz="1600" dirty="0" smtClean="0"/>
              <a:t>2010]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862435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a simplified model of bipedal motion to reduce DOF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2864703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Handle as two phases:</a:t>
            </a:r>
          </a:p>
          <a:p>
            <a:r>
              <a:rPr lang="en-US" sz="2400" i="1" dirty="0" smtClean="0"/>
              <a:t>stance</a:t>
            </a:r>
            <a:r>
              <a:rPr lang="en-US" sz="2400" dirty="0" smtClean="0"/>
              <a:t> &amp; </a:t>
            </a:r>
            <a:r>
              <a:rPr lang="en-US" sz="2400" i="1" dirty="0" smtClean="0"/>
              <a:t>flight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3760232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Plan for: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COM motion </a:t>
            </a:r>
            <a:r>
              <a:rPr lang="en-US" sz="2400" b="1" dirty="0" err="1" smtClean="0"/>
              <a:t>c</a:t>
            </a:r>
            <a:endParaRPr lang="en-US" sz="2400" b="1" dirty="0" smtClean="0"/>
          </a:p>
          <a:p>
            <a:pPr lvl="1">
              <a:buFont typeface="Arial"/>
              <a:buChar char="•"/>
            </a:pPr>
            <a:r>
              <a:rPr lang="en-US" sz="2400" dirty="0" smtClean="0"/>
              <a:t> Center of Pressure motion </a:t>
            </a:r>
            <a:r>
              <a:rPr lang="en-US" sz="2400" b="1" dirty="0" smtClean="0"/>
              <a:t>p</a:t>
            </a:r>
            <a:r>
              <a:rPr lang="en-US" sz="2400" b="1" baseline="-25000" dirty="0" smtClean="0"/>
              <a:t>0</a:t>
            </a:r>
            <a:r>
              <a:rPr lang="en-US" sz="2400" dirty="0" smtClean="0"/>
              <a:t> to </a:t>
            </a:r>
            <a:r>
              <a:rPr lang="en-US" sz="2400" b="1" dirty="0" err="1" smtClean="0"/>
              <a:t>p</a:t>
            </a:r>
            <a:r>
              <a:rPr lang="en-US" sz="2400" b="1" baseline="-25000" dirty="0" err="1" smtClean="0"/>
              <a:t>T</a:t>
            </a:r>
            <a:r>
              <a:rPr lang="en-US" sz="2400" dirty="0" smtClean="0"/>
              <a:t> 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Next foot position </a:t>
            </a:r>
            <a:r>
              <a:rPr lang="en-US" sz="2400" i="1" dirty="0" err="1" smtClean="0"/>
              <a:t>y</a:t>
            </a:r>
            <a:r>
              <a:rPr lang="en-US" sz="2400" i="1" baseline="-25000" dirty="0" err="1" smtClean="0"/>
              <a:t>swing</a:t>
            </a:r>
            <a:endParaRPr lang="en-US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Planning Approaches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049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Robust Physics-Based Locomotion Using Low-Dimensional Planning </a:t>
            </a:r>
            <a:r>
              <a:rPr lang="en-US" sz="1600" dirty="0" smtClean="0"/>
              <a:t>[</a:t>
            </a:r>
            <a:r>
              <a:rPr sz="1600" dirty="0" smtClean="0"/>
              <a:t>Mordatch</a:t>
            </a:r>
            <a:r>
              <a:rPr lang="en-US" sz="1600" dirty="0" smtClean="0"/>
              <a:t> et al.</a:t>
            </a:r>
            <a:r>
              <a:rPr sz="1600" dirty="0" smtClean="0"/>
              <a:t> </a:t>
            </a:r>
            <a:r>
              <a:rPr lang="en-US" sz="1600" dirty="0" smtClean="0"/>
              <a:t>2010]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862435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Planning done at each step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2395835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Optimize joint forces, torques to accomplish plan</a:t>
            </a:r>
          </a:p>
          <a:p>
            <a:r>
              <a:rPr lang="en-US" sz="2400" dirty="0" smtClean="0"/>
              <a:t>	Quadratic programming</a:t>
            </a:r>
          </a:p>
          <a:p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398103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Objective function: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Minimize deviation of COM/pelvis heading from plan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Head stabilization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Minimize foot contact sliding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ordatch2010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73200" y="2090736"/>
            <a:ext cx="6375400" cy="3586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Planning Approaches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049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Robust Physics-Based Locomotion Using Low-Dimensional Planning </a:t>
            </a:r>
            <a:r>
              <a:rPr lang="en-US" sz="1600" dirty="0" smtClean="0"/>
              <a:t>[</a:t>
            </a:r>
            <a:r>
              <a:rPr sz="1600" dirty="0" smtClean="0"/>
              <a:t>Mordatch</a:t>
            </a:r>
            <a:r>
              <a:rPr lang="en-US" sz="1600" dirty="0" smtClean="0"/>
              <a:t> et al.</a:t>
            </a:r>
            <a:r>
              <a:rPr sz="1600" dirty="0" smtClean="0"/>
              <a:t> </a:t>
            </a:r>
            <a:r>
              <a:rPr lang="en-US" sz="1600" dirty="0" smtClean="0"/>
              <a:t>2010]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7145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Results: </a:t>
            </a:r>
            <a:r>
              <a:rPr lang="en-US" sz="2000" dirty="0" smtClean="0">
                <a:hlinkClick r:id="rId5"/>
              </a:rPr>
              <a:t>http://www.dgp.toronto.edu/~mdelasa/slip/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Future Work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1811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Full-body motion – most methods use simplified models, small range of motion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005435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Deformable models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691235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Automatic parameter setting (e.g. for objective function weights)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2479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responsive to turning, dynamic obstacles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4453235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Integration with global planning/local collision avoidance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Questions?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References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008102"/>
            <a:ext cx="8915400" cy="452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Calibri"/>
                <a:cs typeface="Calibri"/>
              </a:rPr>
              <a:t>Evolving Virtual Creatures</a:t>
            </a:r>
          </a:p>
          <a:p>
            <a:r>
              <a:rPr lang="en-US" sz="1200" dirty="0" smtClean="0">
                <a:latin typeface="Calibri"/>
                <a:cs typeface="Calibri"/>
              </a:rPr>
              <a:t>K Sims</a:t>
            </a:r>
          </a:p>
          <a:p>
            <a:r>
              <a:rPr lang="en-US" sz="1200" dirty="0" smtClean="0">
                <a:latin typeface="Calibri"/>
                <a:cs typeface="Calibri"/>
              </a:rPr>
              <a:t>ACM SIGGRAPH 1994</a:t>
            </a:r>
          </a:p>
          <a:p>
            <a:r>
              <a:rPr lang="en-US" sz="1200" dirty="0" smtClean="0">
                <a:cs typeface="Calibri"/>
                <a:hlinkClick r:id="rId3"/>
              </a:rPr>
              <a:t>http://excelsior.biosci.ohio-state.edu/~carlson/history/PDFs/ani-papers/sims-virtual-creatures.pdf</a:t>
            </a:r>
            <a:endParaRPr lang="en-US" sz="1200" dirty="0" smtClean="0">
              <a:cs typeface="Calibri"/>
            </a:endParaRPr>
          </a:p>
          <a:p>
            <a:endParaRPr lang="en-US" sz="1200" i="1" dirty="0" smtClean="0">
              <a:latin typeface="Calibri"/>
              <a:cs typeface="Calibri"/>
            </a:endParaRPr>
          </a:p>
          <a:p>
            <a:r>
              <a:rPr lang="en-US" sz="1200" i="1" dirty="0" smtClean="0">
                <a:latin typeface="Calibri"/>
                <a:cs typeface="Calibri"/>
              </a:rPr>
              <a:t>Beyond the Bones</a:t>
            </a:r>
          </a:p>
          <a:p>
            <a:r>
              <a:rPr lang="en-US" sz="1200" dirty="0" smtClean="0">
                <a:latin typeface="Calibri"/>
                <a:cs typeface="Calibri"/>
              </a:rPr>
              <a:t>J Hutchinson, S </a:t>
            </a:r>
            <a:r>
              <a:rPr lang="en-US" sz="1200" dirty="0" err="1" smtClean="0">
                <a:latin typeface="Calibri"/>
                <a:cs typeface="Calibri"/>
              </a:rPr>
              <a:t>Gatesy</a:t>
            </a:r>
            <a:endParaRPr lang="en-US" sz="1200" dirty="0" smtClean="0">
              <a:latin typeface="Calibri"/>
              <a:cs typeface="Calibri"/>
            </a:endParaRPr>
          </a:p>
          <a:p>
            <a:r>
              <a:rPr lang="en-US" sz="1200" dirty="0" smtClean="0">
                <a:latin typeface="Calibri"/>
                <a:cs typeface="Calibri"/>
              </a:rPr>
              <a:t>Nature, 2006</a:t>
            </a:r>
          </a:p>
          <a:p>
            <a:r>
              <a:rPr lang="en-US" sz="1200" dirty="0" smtClean="0">
                <a:cs typeface="Calibri"/>
                <a:hlinkClick r:id="rId4"/>
              </a:rPr>
              <a:t>http://www.researchgate.net/publication/40664312_Beyond_the_bones/file/9fcfd5009947e26dc8.pdf</a:t>
            </a:r>
            <a:endParaRPr lang="en-US" sz="1200" dirty="0" smtClean="0">
              <a:cs typeface="Calibri"/>
            </a:endParaRPr>
          </a:p>
          <a:p>
            <a:endParaRPr lang="en-US" sz="1200" i="1" dirty="0" smtClean="0">
              <a:latin typeface="Calibri"/>
              <a:cs typeface="Calibri"/>
            </a:endParaRPr>
          </a:p>
          <a:p>
            <a:r>
              <a:rPr lang="en-US" sz="1200" i="1" dirty="0" smtClean="0">
                <a:latin typeface="Calibri"/>
                <a:cs typeface="Calibri"/>
              </a:rPr>
              <a:t>Optimal Gait and Form for Animal Locomotion</a:t>
            </a:r>
          </a:p>
          <a:p>
            <a:r>
              <a:rPr lang="en-US" sz="1200" dirty="0" smtClean="0">
                <a:latin typeface="Calibri"/>
                <a:cs typeface="Calibri"/>
              </a:rPr>
              <a:t>K </a:t>
            </a:r>
            <a:r>
              <a:rPr lang="en-US" sz="1200" dirty="0" err="1" smtClean="0">
                <a:latin typeface="Calibri"/>
                <a:cs typeface="Calibri"/>
              </a:rPr>
              <a:t>Wampler</a:t>
            </a:r>
            <a:r>
              <a:rPr lang="en-US" sz="1200" dirty="0" smtClean="0">
                <a:latin typeface="Calibri"/>
                <a:cs typeface="Calibri"/>
              </a:rPr>
              <a:t>, Z </a:t>
            </a:r>
            <a:r>
              <a:rPr lang="en-US" sz="1200" dirty="0" err="1" smtClean="0">
                <a:latin typeface="Calibri"/>
                <a:cs typeface="Calibri"/>
              </a:rPr>
              <a:t>Popović</a:t>
            </a:r>
            <a:endParaRPr lang="en-US" sz="1200" dirty="0" smtClean="0">
              <a:latin typeface="Calibri"/>
              <a:cs typeface="Calibri"/>
            </a:endParaRPr>
          </a:p>
          <a:p>
            <a:r>
              <a:rPr lang="en-US" sz="1200" dirty="0" smtClean="0">
                <a:latin typeface="Calibri"/>
                <a:cs typeface="Calibri"/>
              </a:rPr>
              <a:t>ACM TOG, 2009</a:t>
            </a:r>
          </a:p>
          <a:p>
            <a:r>
              <a:rPr lang="en-US" sz="1200" u="sng" dirty="0" smtClean="0">
                <a:latin typeface="Calibri"/>
                <a:cs typeface="Calibri"/>
                <a:hlinkClick r:id="rId5"/>
              </a:rPr>
              <a:t>http://grail.cs.washington.edu/projects/animal-morphology/s2009/Optimal_Gait_and_Form_for_Animal_Locomotion.pdf</a:t>
            </a:r>
            <a:endParaRPr lang="en-US" sz="1200" u="sng" dirty="0" smtClean="0">
              <a:latin typeface="Calibri"/>
              <a:cs typeface="Calibri"/>
            </a:endParaRPr>
          </a:p>
          <a:p>
            <a:endParaRPr lang="en-US" sz="1200" u="sng" dirty="0" smtClean="0">
              <a:latin typeface="Calibri"/>
              <a:cs typeface="Calibri"/>
            </a:endParaRPr>
          </a:p>
          <a:p>
            <a:r>
              <a:rPr lang="en-US" sz="1200" i="1" dirty="0" smtClean="0">
                <a:latin typeface="Calibri"/>
                <a:cs typeface="Calibri"/>
              </a:rPr>
              <a:t>Optimizing Walking Controllers</a:t>
            </a:r>
          </a:p>
          <a:p>
            <a:r>
              <a:rPr lang="en-US" sz="1200" dirty="0" smtClean="0">
                <a:latin typeface="Calibri"/>
                <a:cs typeface="Calibri"/>
              </a:rPr>
              <a:t>JM Wang, DJ Fleet, A </a:t>
            </a:r>
            <a:r>
              <a:rPr lang="en-US" sz="1200" dirty="0" err="1" smtClean="0">
                <a:latin typeface="Calibri"/>
                <a:cs typeface="Calibri"/>
              </a:rPr>
              <a:t>Hertzmann</a:t>
            </a:r>
            <a:endParaRPr lang="en-US" sz="1200" dirty="0" smtClean="0">
              <a:latin typeface="Calibri"/>
              <a:cs typeface="Calibri"/>
            </a:endParaRPr>
          </a:p>
          <a:p>
            <a:r>
              <a:rPr lang="en-US" sz="1200" dirty="0" smtClean="0">
                <a:latin typeface="Calibri"/>
                <a:cs typeface="Calibri"/>
              </a:rPr>
              <a:t>ACM TOG 2009</a:t>
            </a:r>
          </a:p>
          <a:p>
            <a:r>
              <a:rPr lang="en-US" sz="1200" u="sng" dirty="0" smtClean="0">
                <a:latin typeface="Calibri"/>
                <a:cs typeface="Calibri"/>
                <a:hlinkClick r:id="rId6"/>
              </a:rPr>
              <a:t>http://www.cs.toronto.edu/~fleet/research/Papers/optwalkACMTransGraph.pdf</a:t>
            </a:r>
            <a:endParaRPr lang="en-US" sz="1200" u="sng" dirty="0" smtClean="0">
              <a:latin typeface="Calibri"/>
              <a:cs typeface="Calibri"/>
            </a:endParaRPr>
          </a:p>
          <a:p>
            <a:endParaRPr lang="en-US" sz="1200" u="sng" dirty="0" smtClean="0">
              <a:latin typeface="Calibri"/>
              <a:cs typeface="Calibri"/>
            </a:endParaRPr>
          </a:p>
          <a:p>
            <a:r>
              <a:rPr lang="en-US" sz="1200" i="1" dirty="0" smtClean="0">
                <a:latin typeface="Calibri"/>
                <a:cs typeface="Calibri"/>
              </a:rPr>
              <a:t>Robust physics-based locomotion using low-dimensional planning</a:t>
            </a:r>
          </a:p>
          <a:p>
            <a:r>
              <a:rPr lang="en-US" sz="1200" dirty="0" smtClean="0">
                <a:latin typeface="Calibri"/>
                <a:cs typeface="Calibri"/>
              </a:rPr>
              <a:t>I </a:t>
            </a:r>
            <a:r>
              <a:rPr lang="en-US" sz="1200" dirty="0" err="1" smtClean="0">
                <a:latin typeface="Calibri"/>
                <a:cs typeface="Calibri"/>
              </a:rPr>
              <a:t>Mordatch</a:t>
            </a:r>
            <a:r>
              <a:rPr lang="en-US" sz="1200" dirty="0" smtClean="0">
                <a:latin typeface="Calibri"/>
                <a:cs typeface="Calibri"/>
              </a:rPr>
              <a:t>, M De </a:t>
            </a:r>
            <a:r>
              <a:rPr lang="en-US" sz="1200" dirty="0" err="1" smtClean="0">
                <a:latin typeface="Calibri"/>
                <a:cs typeface="Calibri"/>
              </a:rPr>
              <a:t>Lasa</a:t>
            </a:r>
            <a:r>
              <a:rPr lang="en-US" sz="1200" dirty="0" smtClean="0">
                <a:latin typeface="Calibri"/>
                <a:cs typeface="Calibri"/>
              </a:rPr>
              <a:t>, A </a:t>
            </a:r>
            <a:r>
              <a:rPr lang="en-US" sz="1200" dirty="0" err="1" smtClean="0">
                <a:latin typeface="Calibri"/>
                <a:cs typeface="Calibri"/>
              </a:rPr>
              <a:t>Hertzmann</a:t>
            </a:r>
            <a:endParaRPr lang="en-US" sz="1200" dirty="0" smtClean="0">
              <a:latin typeface="Calibri"/>
              <a:cs typeface="Calibri"/>
            </a:endParaRPr>
          </a:p>
          <a:p>
            <a:r>
              <a:rPr lang="en-US" sz="1200" dirty="0" smtClean="0">
                <a:latin typeface="Calibri"/>
                <a:cs typeface="Calibri"/>
              </a:rPr>
              <a:t>ACM TOG, 2010</a:t>
            </a:r>
          </a:p>
          <a:p>
            <a:r>
              <a:rPr lang="en-US" sz="1200" u="sng" dirty="0" smtClean="0">
                <a:latin typeface="Calibri"/>
                <a:cs typeface="Calibri"/>
                <a:hlinkClick r:id="rId7"/>
              </a:rPr>
              <a:t>http://dl.acm.org/citation.cfm?id=</a:t>
            </a:r>
            <a:r>
              <a:rPr lang="en-US" sz="1200" u="sng" dirty="0" smtClean="0">
                <a:latin typeface="Calibri"/>
                <a:cs typeface="Calibri"/>
                <a:hlinkClick r:id="rId7"/>
              </a:rPr>
              <a:t>1778808</a:t>
            </a:r>
            <a:endParaRPr lang="en-US" sz="1200" u="sng" dirty="0" smtClean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References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008102"/>
            <a:ext cx="8915400" cy="360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cs typeface="Calibri"/>
              </a:rPr>
              <a:t>Interactive </a:t>
            </a:r>
            <a:r>
              <a:rPr lang="en-US" sz="1200" i="1" dirty="0" smtClean="0">
                <a:cs typeface="Calibri"/>
              </a:rPr>
              <a:t>Character Animation using Simulated Physics</a:t>
            </a:r>
          </a:p>
          <a:p>
            <a:r>
              <a:rPr lang="en-US" sz="1200" dirty="0" smtClean="0">
                <a:cs typeface="Calibri"/>
              </a:rPr>
              <a:t>T </a:t>
            </a:r>
            <a:r>
              <a:rPr lang="en-US" sz="1200" dirty="0" err="1" smtClean="0">
                <a:cs typeface="Calibri"/>
              </a:rPr>
              <a:t>Geijtenbeek</a:t>
            </a:r>
            <a:r>
              <a:rPr lang="en-US" sz="1200" dirty="0" smtClean="0">
                <a:cs typeface="Calibri"/>
              </a:rPr>
              <a:t>, N </a:t>
            </a:r>
            <a:r>
              <a:rPr lang="en-US" sz="1200" dirty="0" err="1" smtClean="0">
                <a:cs typeface="Calibri"/>
              </a:rPr>
              <a:t>Pronost</a:t>
            </a:r>
            <a:r>
              <a:rPr lang="en-US" sz="1200" dirty="0" smtClean="0">
                <a:cs typeface="Calibri"/>
              </a:rPr>
              <a:t>, A </a:t>
            </a:r>
            <a:r>
              <a:rPr lang="en-US" sz="1200" dirty="0" err="1" smtClean="0">
                <a:cs typeface="Calibri"/>
              </a:rPr>
              <a:t>Egges</a:t>
            </a:r>
            <a:endParaRPr lang="en-US" sz="1200" dirty="0" smtClean="0">
              <a:cs typeface="Calibri"/>
            </a:endParaRPr>
          </a:p>
          <a:p>
            <a:r>
              <a:rPr lang="en-US" sz="1200" dirty="0" err="1" smtClean="0">
                <a:cs typeface="Calibri"/>
              </a:rPr>
              <a:t>Eurographics</a:t>
            </a:r>
            <a:r>
              <a:rPr lang="en-US" sz="1200" dirty="0" smtClean="0">
                <a:cs typeface="Calibri"/>
              </a:rPr>
              <a:t> 2011</a:t>
            </a:r>
          </a:p>
          <a:p>
            <a:r>
              <a:rPr lang="en-US" sz="1200" u="sng" dirty="0" smtClean="0">
                <a:cs typeface="Calibri"/>
                <a:hlinkClick r:id="rId3"/>
              </a:rPr>
              <a:t>http://graphics.cs.cmu.edu/nsp/course/15-869/2012/papers/PhysicsAnimation_EG11.pdf</a:t>
            </a:r>
            <a:endParaRPr lang="en-US" sz="1200" u="sng" dirty="0" smtClean="0">
              <a:cs typeface="Calibri"/>
            </a:endParaRPr>
          </a:p>
          <a:p>
            <a:endParaRPr lang="en-US" sz="1200" i="1" dirty="0" smtClean="0">
              <a:cs typeface="Calibri"/>
            </a:endParaRPr>
          </a:p>
          <a:p>
            <a:r>
              <a:rPr lang="en-US" sz="1200" i="1" dirty="0" smtClean="0">
                <a:cs typeface="Calibri"/>
              </a:rPr>
              <a:t>Locomotion </a:t>
            </a:r>
            <a:r>
              <a:rPr lang="en-US" sz="1200" i="1" dirty="0" smtClean="0">
                <a:cs typeface="Calibri"/>
              </a:rPr>
              <a:t>Skills for Simulated Quadrupeds</a:t>
            </a:r>
          </a:p>
          <a:p>
            <a:r>
              <a:rPr lang="en-US" sz="1200" dirty="0" smtClean="0">
                <a:cs typeface="Calibri"/>
              </a:rPr>
              <a:t>S </a:t>
            </a:r>
            <a:r>
              <a:rPr lang="en-US" sz="1200" dirty="0" err="1" smtClean="0">
                <a:cs typeface="Calibri"/>
              </a:rPr>
              <a:t>Coros</a:t>
            </a:r>
            <a:r>
              <a:rPr lang="en-US" sz="1200" dirty="0" smtClean="0">
                <a:cs typeface="Calibri"/>
              </a:rPr>
              <a:t>, A </a:t>
            </a:r>
            <a:r>
              <a:rPr lang="en-US" sz="1200" dirty="0" err="1" smtClean="0">
                <a:cs typeface="Calibri"/>
              </a:rPr>
              <a:t>Karpathy</a:t>
            </a:r>
            <a:r>
              <a:rPr lang="en-US" sz="1200" dirty="0" smtClean="0">
                <a:cs typeface="Calibri"/>
              </a:rPr>
              <a:t>, B Jones, L </a:t>
            </a:r>
            <a:r>
              <a:rPr lang="en-US" sz="1200" dirty="0" err="1" smtClean="0">
                <a:cs typeface="Calibri"/>
              </a:rPr>
              <a:t>Reveret</a:t>
            </a:r>
            <a:endParaRPr lang="en-US" sz="1200" dirty="0" smtClean="0">
              <a:cs typeface="Calibri"/>
            </a:endParaRPr>
          </a:p>
          <a:p>
            <a:r>
              <a:rPr lang="en-US" sz="1200" dirty="0" smtClean="0">
                <a:cs typeface="Calibri"/>
              </a:rPr>
              <a:t>ACM TOG, 2011</a:t>
            </a:r>
          </a:p>
          <a:p>
            <a:r>
              <a:rPr lang="en-US" sz="1200" u="sng" dirty="0" smtClean="0">
                <a:cs typeface="Calibri"/>
                <a:hlinkClick r:id="rId4"/>
              </a:rPr>
              <a:t>http://hal.inria.fr/docs/00/59/76/64/PDF/paper-quadrupeds2011.pdf</a:t>
            </a:r>
            <a:endParaRPr lang="en-US" sz="1200" dirty="0" smtClean="0">
              <a:cs typeface="Calibri"/>
            </a:endParaRPr>
          </a:p>
          <a:p>
            <a:endParaRPr lang="en-US" sz="1200" dirty="0" smtClean="0"/>
          </a:p>
          <a:p>
            <a:r>
              <a:rPr lang="en-US" sz="1200" dirty="0" smtClean="0"/>
              <a:t>Optimizing locomotion controllers using biologically-based actuators and objectives</a:t>
            </a:r>
          </a:p>
          <a:p>
            <a:r>
              <a:rPr lang="en-US" sz="1200" dirty="0" smtClean="0"/>
              <a:t>JM Wang, SR </a:t>
            </a:r>
            <a:r>
              <a:rPr lang="en-US" sz="1200" dirty="0" err="1" smtClean="0"/>
              <a:t>Hamner</a:t>
            </a:r>
            <a:r>
              <a:rPr lang="en-US" sz="1200" dirty="0" smtClean="0"/>
              <a:t>, SL </a:t>
            </a:r>
            <a:r>
              <a:rPr lang="en-US" sz="1200" dirty="0" err="1" smtClean="0"/>
              <a:t>Delp</a:t>
            </a:r>
            <a:r>
              <a:rPr lang="en-US" sz="1200" dirty="0" smtClean="0"/>
              <a:t>, V </a:t>
            </a:r>
            <a:r>
              <a:rPr lang="en-US" sz="1200" dirty="0" err="1" smtClean="0"/>
              <a:t>Koltun</a:t>
            </a:r>
            <a:endParaRPr lang="en-US" sz="1200" dirty="0" smtClean="0"/>
          </a:p>
          <a:p>
            <a:r>
              <a:rPr lang="en-US" sz="1200" dirty="0" smtClean="0"/>
              <a:t>ACM TOG, 2012</a:t>
            </a:r>
          </a:p>
          <a:p>
            <a:r>
              <a:rPr lang="en-US" sz="1200" u="sng" dirty="0" smtClean="0">
                <a:hlinkClick r:id="rId5"/>
              </a:rPr>
              <a:t>http://146.163.150.3/~wwhite/CS582/ResearchPapers/Lehan_CharacterLocomotion/OptimizingControllers_ACMToG0712.pdf</a:t>
            </a:r>
            <a:endParaRPr lang="en-US" sz="1200" u="sng" dirty="0" smtClean="0"/>
          </a:p>
          <a:p>
            <a:endParaRPr lang="en-US" sz="1200" u="sng" dirty="0" smtClean="0">
              <a:latin typeface="Calibri"/>
              <a:cs typeface="Calibri"/>
            </a:endParaRPr>
          </a:p>
          <a:p>
            <a:r>
              <a:rPr lang="en-US" sz="1200" dirty="0" smtClean="0"/>
              <a:t>Flexible Muscle-Based Locomotion for Bipedal Creatures</a:t>
            </a:r>
          </a:p>
          <a:p>
            <a:r>
              <a:rPr lang="en-US" sz="1200" dirty="0" smtClean="0"/>
              <a:t>T </a:t>
            </a:r>
            <a:r>
              <a:rPr lang="en-US" sz="1200" dirty="0" err="1" smtClean="0"/>
              <a:t>Geijtenbeek</a:t>
            </a:r>
            <a:r>
              <a:rPr lang="en-US" sz="1200" dirty="0" smtClean="0"/>
              <a:t>, M van de </a:t>
            </a:r>
            <a:r>
              <a:rPr lang="en-US" sz="1200" dirty="0" err="1" smtClean="0"/>
              <a:t>Panne</a:t>
            </a:r>
            <a:endParaRPr lang="en-US" sz="1200" dirty="0" smtClean="0"/>
          </a:p>
          <a:p>
            <a:r>
              <a:rPr lang="en-US" sz="1200" dirty="0" smtClean="0"/>
              <a:t>ACM TOG, 2013</a:t>
            </a:r>
          </a:p>
          <a:p>
            <a:r>
              <a:rPr lang="en-US" sz="1200" u="sng" dirty="0" smtClean="0">
                <a:hlinkClick r:id="rId6"/>
              </a:rPr>
              <a:t>http://courses.washington.edu/bioen520/notes/Geijtenbeek_(Trans_on_Graphics_2013).pdf</a:t>
            </a:r>
            <a:endParaRPr lang="en-US" sz="1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Application: Paleontology</a:t>
            </a:r>
            <a:endParaRPr lang="en-US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1811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Hard to compute for complex skeletal models</a:t>
            </a:r>
          </a:p>
        </p:txBody>
      </p:sp>
      <p:pic>
        <p:nvPicPr>
          <p:cNvPr id="9" name="Picture 8" descr="gallop_cropped.png"/>
          <p:cNvPicPr>
            <a:picLocks noChangeAspect="1"/>
          </p:cNvPicPr>
          <p:nvPr/>
        </p:nvPicPr>
        <p:blipFill>
          <a:blip r:embed="rId3"/>
          <a:srcRect l="9756" t="6899" r="9756" b="5714"/>
          <a:stretch>
            <a:fillRect/>
          </a:stretch>
        </p:blipFill>
        <p:spPr>
          <a:xfrm>
            <a:off x="76200" y="1866900"/>
            <a:ext cx="5029200" cy="2895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57600" y="48387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GaitSym</a:t>
            </a:r>
            <a:r>
              <a:rPr lang="en-US" sz="2400" dirty="0" smtClean="0"/>
              <a:t> (2013)</a:t>
            </a:r>
          </a:p>
        </p:txBody>
      </p:sp>
      <p:pic>
        <p:nvPicPr>
          <p:cNvPr id="15" name="Picture 14" descr="argentinosauru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81600" y="1866900"/>
            <a:ext cx="38608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Previous Animation Techniques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333500"/>
            <a:ext cx="38100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Artist animation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Artist controls joint motion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Key frames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Fast runtime 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Time consuming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Expensive ($)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Not flexible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Not physically-based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Plausibility depends mostly on artist skill.</a:t>
            </a:r>
          </a:p>
          <a:p>
            <a:pPr>
              <a:buFont typeface="Arial"/>
              <a:buChar char="•"/>
            </a:pPr>
            <a:endParaRPr lang="en-US" sz="2400" dirty="0"/>
          </a:p>
        </p:txBody>
      </p:sp>
      <p:pic>
        <p:nvPicPr>
          <p:cNvPr id="7" name="Picture 6" descr="anim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0" y="1414165"/>
            <a:ext cx="4064000" cy="3251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Previous Animation Techniques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348085"/>
            <a:ext cx="4699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Motion capture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Record the motion of markers placed on real actors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Commonly used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Fast runtime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Expensive ($)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Not flexible</a:t>
            </a:r>
          </a:p>
          <a:p>
            <a:pPr>
              <a:buFont typeface="Arial"/>
              <a:buChar char="•"/>
            </a:pPr>
            <a:endParaRPr lang="en-US" sz="2400" dirty="0"/>
          </a:p>
        </p:txBody>
      </p:sp>
      <p:pic>
        <p:nvPicPr>
          <p:cNvPr id="9" name="Picture 8" descr="motion_captur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064" y="1257300"/>
            <a:ext cx="3910736" cy="3829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Other methods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049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modify existing motions (animated/captured) based on dynamic interaction. [</a:t>
            </a:r>
            <a:r>
              <a:rPr lang="en-US" sz="2400" dirty="0" err="1" smtClean="0"/>
              <a:t>Hecker</a:t>
            </a:r>
            <a:r>
              <a:rPr lang="en-US" sz="2400" dirty="0" smtClean="0"/>
              <a:t> 2008]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409575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 there a way to synthesize motion from physical parameters?</a:t>
            </a:r>
            <a:endParaRPr lang="en-US" sz="2400" dirty="0"/>
          </a:p>
        </p:txBody>
      </p:sp>
      <p:pic>
        <p:nvPicPr>
          <p:cNvPr id="17" name="Picture 16" descr="spore-crea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732697"/>
            <a:ext cx="3738092" cy="2801203"/>
          </a:xfrm>
          <a:prstGeom prst="rect">
            <a:avLst/>
          </a:prstGeom>
        </p:spPr>
      </p:pic>
      <p:pic>
        <p:nvPicPr>
          <p:cNvPr id="18" name="Picture 17" descr="Screen Shot 2014-10-30 at 6.14.20 PM.png"/>
          <p:cNvPicPr>
            <a:picLocks noChangeAspect="1"/>
          </p:cNvPicPr>
          <p:nvPr/>
        </p:nvPicPr>
        <p:blipFill>
          <a:blip r:embed="rId3"/>
          <a:srcRect r="33523"/>
          <a:stretch>
            <a:fillRect/>
          </a:stretch>
        </p:blipFill>
        <p:spPr>
          <a:xfrm>
            <a:off x="457200" y="2076450"/>
            <a:ext cx="4383845" cy="19240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77000" y="45339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Spore</a:t>
            </a:r>
            <a:r>
              <a:rPr lang="en-US" sz="2400" dirty="0"/>
              <a:t>®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Special Case: Locomotion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049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Common task: move from point A to point B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6383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Considerations: 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Turn towards goal </a:t>
            </a:r>
          </a:p>
          <a:p>
            <a:pPr>
              <a:buFont typeface="Arial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Reach the goal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Movement speed: </a:t>
            </a:r>
            <a:r>
              <a:rPr lang="en-US" sz="2400" i="1" dirty="0" smtClean="0"/>
              <a:t>walk, run, etc.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Dynamic stability: </a:t>
            </a:r>
            <a:r>
              <a:rPr lang="en-US" sz="2400" i="1" dirty="0" smtClean="0"/>
              <a:t>don't fall over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Constraints: </a:t>
            </a:r>
            <a:r>
              <a:rPr lang="en-US" sz="2400" i="1" dirty="0" smtClean="0"/>
              <a:t>joint limits</a:t>
            </a:r>
            <a:r>
              <a:rPr lang="en-US" sz="2400" dirty="0" smtClean="0"/>
              <a:t>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Skeletal layouts: </a:t>
            </a:r>
            <a:r>
              <a:rPr lang="en-US" sz="2400" i="1" dirty="0" smtClean="0"/>
              <a:t>biped, quadruped, etc.</a:t>
            </a:r>
            <a:endParaRPr lang="en-US" sz="2400" i="1" dirty="0"/>
          </a:p>
        </p:txBody>
      </p:sp>
      <p:pic>
        <p:nvPicPr>
          <p:cNvPr id="7" name="Picture 6" descr="human_locomo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661" y="4424150"/>
            <a:ext cx="3054539" cy="12908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429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Skeletal Modeling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049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 agent as hierarchy of rigid bones.</a:t>
            </a:r>
            <a:endParaRPr lang="en-US" sz="2400" dirty="0"/>
          </a:p>
        </p:txBody>
      </p:sp>
      <p:pic>
        <p:nvPicPr>
          <p:cNvPr id="14" name="Picture 13" descr="tmpc2f9146_thumb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38300"/>
            <a:ext cx="7416800" cy="38822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1568</Words>
  <Application>Microsoft Macintosh PowerPoint</Application>
  <PresentationFormat>On-screen Show (16:10)</PresentationFormat>
  <Paragraphs>285</Paragraphs>
  <Slides>38</Slides>
  <Notes>25</Notes>
  <HiddenSlides>0</HiddenSlides>
  <MMClips>4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Physically-Based Locomotion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Physically-Based Locomotion</dc:title>
  <dc:creator>Carl Schissler</dc:creator>
  <cp:lastModifiedBy>Carl Schissler</cp:lastModifiedBy>
  <cp:revision>201</cp:revision>
  <dcterms:created xsi:type="dcterms:W3CDTF">2014-11-03T01:39:21Z</dcterms:created>
  <dcterms:modified xsi:type="dcterms:W3CDTF">2014-11-03T01:40:25Z</dcterms:modified>
</cp:coreProperties>
</file>