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8" r:id="rId32"/>
    <p:sldId id="289" r:id="rId33"/>
    <p:sldId id="290" r:id="rId34"/>
    <p:sldId id="291" r:id="rId35"/>
    <p:sldId id="296" r:id="rId36"/>
    <p:sldId id="297" r:id="rId37"/>
    <p:sldId id="292" r:id="rId38"/>
    <p:sldId id="293" r:id="rId39"/>
    <p:sldId id="294" r:id="rId40"/>
    <p:sldId id="295" r:id="rId41"/>
    <p:sldId id="298" r:id="rId42"/>
    <p:sldId id="299" r:id="rId43"/>
    <p:sldId id="300" r:id="rId44"/>
    <p:sldId id="304" r:id="rId45"/>
    <p:sldId id="301" r:id="rId46"/>
    <p:sldId id="302" r:id="rId47"/>
    <p:sldId id="303"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autoAdjust="0"/>
    <p:restoredTop sz="94660"/>
  </p:normalViewPr>
  <p:slideViewPr>
    <p:cSldViewPr>
      <p:cViewPr varScale="1">
        <p:scale>
          <a:sx n="99" d="100"/>
          <a:sy n="99" d="100"/>
        </p:scale>
        <p:origin x="-5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386E6-E9E8-4C99-B7F7-E3E2C112B4CE}" type="datetimeFigureOut">
              <a:rPr lang="en-US" smtClean="0"/>
              <a:t>11/21/14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8E8D8-F891-4CC5-838F-77FC1E650827}" type="slidenum">
              <a:rPr lang="en-US" smtClean="0"/>
              <a:t>‹#›</a:t>
            </a:fld>
            <a:endParaRPr lang="en-US"/>
          </a:p>
        </p:txBody>
      </p:sp>
    </p:spTree>
    <p:extLst>
      <p:ext uri="{BB962C8B-B14F-4D97-AF65-F5344CB8AC3E}">
        <p14:creationId xmlns:p14="http://schemas.microsoft.com/office/powerpoint/2010/main" val="38391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8E8D8-F891-4CC5-838F-77FC1E650827}" type="slidenum">
              <a:rPr lang="en-US" smtClean="0"/>
              <a:t>19</a:t>
            </a:fld>
            <a:endParaRPr lang="en-US"/>
          </a:p>
        </p:txBody>
      </p:sp>
    </p:spTree>
    <p:extLst>
      <p:ext uri="{BB962C8B-B14F-4D97-AF65-F5344CB8AC3E}">
        <p14:creationId xmlns:p14="http://schemas.microsoft.com/office/powerpoint/2010/main" val="15371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cryengine.com/display/SDKDOC2/Vegetation+Tool" TargetMode="External"/><Relationship Id="rId3" Type="http://schemas.openxmlformats.org/officeDocument/2006/relationships/hyperlink" Target="https://www.youtube.com/watch?v=O1rFakKOxe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NAicuxAJ8Wo" TargetMode="External"/><Relationship Id="rId4" Type="http://schemas.openxmlformats.org/officeDocument/2006/relationships/hyperlink" Target="https://www.youtube.com/watch?v=x5aNENyUXW0" TargetMode="External"/><Relationship Id="rId1" Type="http://schemas.openxmlformats.org/officeDocument/2006/relationships/slideLayout" Target="../slideLayouts/slideLayout2.xml"/><Relationship Id="rId2" Type="http://schemas.openxmlformats.org/officeDocument/2006/relationships/hyperlink" Target="http://vimeo.com/17604635"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Animating Prairies</a:t>
            </a:r>
            <a:endParaRPr lang="en-US" dirty="0"/>
          </a:p>
        </p:txBody>
      </p:sp>
      <p:sp>
        <p:nvSpPr>
          <p:cNvPr id="3" name="Subtitle 2"/>
          <p:cNvSpPr>
            <a:spLocks noGrp="1"/>
          </p:cNvSpPr>
          <p:nvPr>
            <p:ph type="subTitle" idx="1"/>
          </p:nvPr>
        </p:nvSpPr>
        <p:spPr/>
        <p:txBody>
          <a:bodyPr/>
          <a:lstStyle/>
          <a:p>
            <a:r>
              <a:rPr lang="en-US" dirty="0" smtClean="0"/>
              <a:t>By Rohan </a:t>
            </a:r>
            <a:r>
              <a:rPr lang="en-US" dirty="0" err="1" smtClean="0"/>
              <a:t>Chabra</a:t>
            </a:r>
            <a:endParaRPr lang="en-US" dirty="0"/>
          </a:p>
        </p:txBody>
      </p:sp>
    </p:spTree>
    <p:extLst>
      <p:ext uri="{BB962C8B-B14F-4D97-AF65-F5344CB8AC3E}">
        <p14:creationId xmlns:p14="http://schemas.microsoft.com/office/powerpoint/2010/main" val="15768320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Gravity</a:t>
            </a:r>
          </a:p>
        </p:txBody>
      </p:sp>
      <p:sp>
        <p:nvSpPr>
          <p:cNvPr id="3" name="Content Placeholder 2"/>
          <p:cNvSpPr>
            <a:spLocks noGrp="1"/>
          </p:cNvSpPr>
          <p:nvPr>
            <p:ph idx="1"/>
          </p:nvPr>
        </p:nvSpPr>
        <p:spPr>
          <a:xfrm>
            <a:off x="457200" y="1600200"/>
            <a:ext cx="6019800" cy="4525963"/>
          </a:xfrm>
        </p:spPr>
        <p:txBody>
          <a:bodyPr>
            <a:normAutofit fontScale="85000" lnSpcReduction="20000"/>
          </a:bodyPr>
          <a:lstStyle/>
          <a:p>
            <a:pPr algn="just"/>
            <a:r>
              <a:rPr lang="en-US" dirty="0"/>
              <a:t>A</a:t>
            </a:r>
            <a:r>
              <a:rPr lang="en-US" dirty="0" smtClean="0"/>
              <a:t>djacent </a:t>
            </a:r>
            <a:r>
              <a:rPr lang="en-US" dirty="0"/>
              <a:t>segments are considered as </a:t>
            </a:r>
            <a:r>
              <a:rPr lang="en-US" dirty="0" smtClean="0"/>
              <a:t>rigid, and </a:t>
            </a:r>
            <a:r>
              <a:rPr lang="en-US" dirty="0"/>
              <a:t>can rotate around the </a:t>
            </a:r>
            <a:r>
              <a:rPr lang="en-US" dirty="0" smtClean="0"/>
              <a:t>joint.</a:t>
            </a:r>
          </a:p>
          <a:p>
            <a:pPr algn="just"/>
            <a:r>
              <a:rPr lang="en-US" dirty="0" smtClean="0"/>
              <a:t>The </a:t>
            </a:r>
            <a:r>
              <a:rPr lang="en-US" dirty="0"/>
              <a:t>torque </a:t>
            </a:r>
            <a:r>
              <a:rPr lang="en-US" dirty="0" err="1" smtClean="0"/>
              <a:t>M</a:t>
            </a:r>
            <a:r>
              <a:rPr lang="en-US" baseline="-25000" dirty="0" err="1" smtClean="0"/>
              <a:t>i</a:t>
            </a:r>
            <a:r>
              <a:rPr lang="en-US" baseline="30000" dirty="0" err="1" smtClean="0"/>
              <a:t>G</a:t>
            </a:r>
            <a:r>
              <a:rPr lang="en-US" dirty="0" smtClean="0"/>
              <a:t> due to gravity </a:t>
            </a:r>
            <a:r>
              <a:rPr lang="en-US" dirty="0"/>
              <a:t>on joint </a:t>
            </a:r>
            <a:r>
              <a:rPr lang="en-US" i="1" dirty="0" err="1"/>
              <a:t>i</a:t>
            </a:r>
            <a:r>
              <a:rPr lang="en-US" i="1" dirty="0"/>
              <a:t> </a:t>
            </a:r>
            <a:r>
              <a:rPr lang="en-US" dirty="0"/>
              <a:t>can be depicted as</a:t>
            </a:r>
            <a:r>
              <a:rPr lang="en-US" dirty="0" smtClean="0"/>
              <a:t>:</a:t>
            </a:r>
          </a:p>
          <a:p>
            <a:pPr marL="457200" lvl="1" indent="0" algn="just">
              <a:buNone/>
            </a:pPr>
            <a:r>
              <a:rPr lang="en-US" i="1" dirty="0" err="1" smtClean="0"/>
              <a:t>M</a:t>
            </a:r>
            <a:r>
              <a:rPr lang="en-US" i="1" baseline="-25000" dirty="0" err="1" smtClean="0"/>
              <a:t>i</a:t>
            </a:r>
            <a:r>
              <a:rPr lang="en-US" i="1" baseline="30000" dirty="0" err="1" smtClean="0"/>
              <a:t>G</a:t>
            </a:r>
            <a:r>
              <a:rPr lang="en-US" i="1" baseline="30000" dirty="0" smtClean="0"/>
              <a:t> </a:t>
            </a:r>
            <a:r>
              <a:rPr lang="en-US" i="1" dirty="0" smtClean="0"/>
              <a:t> = [</a:t>
            </a:r>
            <a:r>
              <a:rPr lang="en-US" i="1" dirty="0"/>
              <a:t>(n – </a:t>
            </a:r>
            <a:r>
              <a:rPr lang="en-US" i="1" dirty="0" err="1"/>
              <a:t>i</a:t>
            </a:r>
            <a:r>
              <a:rPr lang="en-US" i="1" dirty="0"/>
              <a:t>) * </a:t>
            </a:r>
            <a:r>
              <a:rPr lang="en-US" i="1" dirty="0" err="1" smtClean="0"/>
              <a:t>l</a:t>
            </a:r>
            <a:r>
              <a:rPr lang="en-US" i="1" baseline="-25000" dirty="0" err="1" smtClean="0"/>
              <a:t>length</a:t>
            </a:r>
            <a:r>
              <a:rPr lang="en-US" i="1" baseline="-25000" dirty="0"/>
              <a:t> </a:t>
            </a:r>
            <a:r>
              <a:rPr lang="en-US" i="1" dirty="0" smtClean="0"/>
              <a:t> * T] X F</a:t>
            </a:r>
            <a:r>
              <a:rPr lang="en-US" i="1" baseline="30000" dirty="0" smtClean="0"/>
              <a:t>G  </a:t>
            </a:r>
            <a:r>
              <a:rPr lang="en-US" i="1" dirty="0" smtClean="0"/>
              <a:t> </a:t>
            </a:r>
          </a:p>
          <a:p>
            <a:pPr marL="457200" lvl="1" indent="0" algn="just">
              <a:buNone/>
            </a:pPr>
            <a:r>
              <a:rPr lang="en-US" i="1" dirty="0" smtClean="0"/>
              <a:t> </a:t>
            </a:r>
            <a:r>
              <a:rPr lang="el-GR" i="1" dirty="0"/>
              <a:t>μ</a:t>
            </a:r>
            <a:r>
              <a:rPr lang="en-US" i="1" baseline="-25000" dirty="0" err="1"/>
              <a:t>i</a:t>
            </a:r>
            <a:r>
              <a:rPr lang="en-US" i="1" baseline="30000" dirty="0" err="1"/>
              <a:t>base</a:t>
            </a:r>
            <a:r>
              <a:rPr lang="el-GR" i="1" dirty="0"/>
              <a:t> = μ</a:t>
            </a:r>
            <a:r>
              <a:rPr lang="en-US" i="1" baseline="30000" dirty="0" smtClean="0"/>
              <a:t>base</a:t>
            </a:r>
            <a:r>
              <a:rPr lang="en-US" i="1" dirty="0" smtClean="0"/>
              <a:t>(</a:t>
            </a:r>
            <a:r>
              <a:rPr lang="en-US" i="1" dirty="0" err="1" smtClean="0"/>
              <a:t>l</a:t>
            </a:r>
            <a:r>
              <a:rPr lang="en-US" i="1" baseline="-25000" dirty="0" err="1" smtClean="0"/>
              <a:t>length</a:t>
            </a:r>
            <a:r>
              <a:rPr lang="en-US" i="1" baseline="-25000" dirty="0"/>
              <a:t> </a:t>
            </a:r>
            <a:r>
              <a:rPr lang="en-US" i="1" dirty="0" smtClean="0"/>
              <a:t> *</a:t>
            </a:r>
            <a:r>
              <a:rPr lang="en-US" i="1" baseline="-25000" dirty="0" smtClean="0"/>
              <a:t>  </a:t>
            </a:r>
            <a:r>
              <a:rPr lang="en-US" i="1" dirty="0" smtClean="0"/>
              <a:t> </a:t>
            </a:r>
            <a:r>
              <a:rPr lang="en-US" i="1" dirty="0" err="1" smtClean="0"/>
              <a:t>i</a:t>
            </a:r>
            <a:r>
              <a:rPr lang="en-US" i="1" dirty="0" smtClean="0"/>
              <a:t>) </a:t>
            </a:r>
            <a:r>
              <a:rPr lang="en-US" i="1" dirty="0"/>
              <a:t>= </a:t>
            </a:r>
            <a:r>
              <a:rPr lang="el-GR" i="1" dirty="0"/>
              <a:t>μ</a:t>
            </a:r>
            <a:r>
              <a:rPr lang="en-US" i="1" baseline="-25000" dirty="0" err="1"/>
              <a:t>root</a:t>
            </a:r>
            <a:r>
              <a:rPr lang="en-US" i="1" baseline="30000" dirty="0" err="1"/>
              <a:t>base</a:t>
            </a:r>
            <a:r>
              <a:rPr lang="en-US" i="1" dirty="0"/>
              <a:t> </a:t>
            </a:r>
            <a:r>
              <a:rPr lang="en-US" i="1" dirty="0" smtClean="0"/>
              <a:t>/(</a:t>
            </a:r>
            <a:r>
              <a:rPr lang="en-US" i="1" dirty="0" err="1" smtClean="0"/>
              <a:t>l</a:t>
            </a:r>
            <a:r>
              <a:rPr lang="en-US" i="1" baseline="-25000" dirty="0" err="1" smtClean="0"/>
              <a:t>length</a:t>
            </a:r>
            <a:r>
              <a:rPr lang="en-US" i="1" baseline="-25000" dirty="0" smtClean="0"/>
              <a:t> </a:t>
            </a:r>
            <a:r>
              <a:rPr lang="en-US" i="1" dirty="0"/>
              <a:t>*</a:t>
            </a:r>
            <a:r>
              <a:rPr lang="en-US" i="1" baseline="-25000" dirty="0"/>
              <a:t>  </a:t>
            </a:r>
            <a:r>
              <a:rPr lang="en-US" i="1" dirty="0"/>
              <a:t> </a:t>
            </a:r>
            <a:r>
              <a:rPr lang="en-US" i="1" dirty="0" err="1"/>
              <a:t>i</a:t>
            </a:r>
            <a:r>
              <a:rPr lang="en-US" i="1" baseline="-25000" dirty="0" smtClean="0"/>
              <a:t> </a:t>
            </a:r>
            <a:r>
              <a:rPr lang="en-US" i="1" dirty="0" smtClean="0"/>
              <a:t>+</a:t>
            </a:r>
            <a:r>
              <a:rPr lang="en-US" i="1" dirty="0"/>
              <a:t>x)</a:t>
            </a:r>
          </a:p>
          <a:p>
            <a:pPr algn="just"/>
            <a:r>
              <a:rPr lang="en-US" dirty="0"/>
              <a:t>When the angle </a:t>
            </a:r>
            <a:r>
              <a:rPr lang="en-US" dirty="0" smtClean="0"/>
              <a:t>between adjacent </a:t>
            </a:r>
            <a:r>
              <a:rPr lang="en-US" dirty="0"/>
              <a:t>segments changes, there will be a </a:t>
            </a:r>
            <a:r>
              <a:rPr lang="en-US" dirty="0" smtClean="0"/>
              <a:t>recovery torque</a:t>
            </a:r>
            <a:r>
              <a:rPr lang="en-US" dirty="0"/>
              <a:t>, which is proportional to the </a:t>
            </a:r>
            <a:r>
              <a:rPr lang="en-US" dirty="0" smtClean="0"/>
              <a:t>angle.</a:t>
            </a:r>
          </a:p>
          <a:p>
            <a:pPr marL="457200" lvl="1" indent="0">
              <a:buNone/>
            </a:pPr>
            <a:r>
              <a:rPr lang="el-GR" dirty="0" smtClean="0"/>
              <a:t>Θ</a:t>
            </a:r>
            <a:r>
              <a:rPr lang="en-US" baseline="-25000" dirty="0" err="1" smtClean="0"/>
              <a:t>i</a:t>
            </a:r>
            <a:r>
              <a:rPr lang="en-US" baseline="30000" dirty="0" err="1" smtClean="0"/>
              <a:t>base</a:t>
            </a:r>
            <a:r>
              <a:rPr lang="en-US" baseline="30000" dirty="0" smtClean="0"/>
              <a:t> </a:t>
            </a:r>
            <a:r>
              <a:rPr lang="en-US" dirty="0" smtClean="0"/>
              <a:t> = </a:t>
            </a:r>
            <a:r>
              <a:rPr lang="en-US" i="1" dirty="0" err="1" smtClean="0"/>
              <a:t>M</a:t>
            </a:r>
            <a:r>
              <a:rPr lang="en-US" i="1" baseline="-25000" dirty="0" err="1" smtClean="0"/>
              <a:t>i</a:t>
            </a:r>
            <a:r>
              <a:rPr lang="en-US" i="1" baseline="30000" dirty="0" err="1" smtClean="0"/>
              <a:t>G</a:t>
            </a:r>
            <a:r>
              <a:rPr lang="en-US" i="1" baseline="30000" dirty="0" smtClean="0"/>
              <a:t> </a:t>
            </a:r>
            <a:r>
              <a:rPr lang="en-US" i="1" dirty="0" smtClean="0"/>
              <a:t> * </a:t>
            </a:r>
            <a:r>
              <a:rPr lang="el-GR" i="1" dirty="0"/>
              <a:t>μ</a:t>
            </a:r>
            <a:r>
              <a:rPr lang="en-US" i="1" baseline="-25000" dirty="0" err="1"/>
              <a:t>i</a:t>
            </a:r>
            <a:r>
              <a:rPr lang="en-US" i="1" baseline="30000" dirty="0" err="1"/>
              <a:t>base</a:t>
            </a:r>
            <a:r>
              <a:rPr lang="el-GR" i="1" dirty="0"/>
              <a:t> </a:t>
            </a:r>
            <a:endParaRPr lang="en-US"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05000"/>
            <a:ext cx="2088332"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43500"/>
            <a:ext cx="2527426" cy="17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560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Repetitive </a:t>
            </a:r>
            <a:r>
              <a:rPr lang="en-US" dirty="0"/>
              <a:t>P</a:t>
            </a:r>
            <a:r>
              <a:rPr lang="en-US" dirty="0" smtClean="0"/>
              <a:t>atterns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avoid </a:t>
            </a:r>
            <a:r>
              <a:rPr lang="en-US" dirty="0"/>
              <a:t>repetitive </a:t>
            </a:r>
            <a:r>
              <a:rPr lang="en-US" dirty="0" smtClean="0"/>
              <a:t>patterns 2 approaches can be applied.</a:t>
            </a:r>
          </a:p>
          <a:p>
            <a:pPr marL="514350" indent="-514350">
              <a:buFont typeface="+mj-lt"/>
              <a:buAutoNum type="arabicPeriod"/>
            </a:pPr>
            <a:r>
              <a:rPr lang="en-US" dirty="0"/>
              <a:t>Representation of various </a:t>
            </a:r>
            <a:r>
              <a:rPr lang="en-US" dirty="0" smtClean="0"/>
              <a:t>species:- </a:t>
            </a:r>
          </a:p>
          <a:p>
            <a:pPr marL="857250" lvl="1" indent="-457200"/>
            <a:r>
              <a:rPr lang="en-US" dirty="0"/>
              <a:t>R</a:t>
            </a:r>
            <a:r>
              <a:rPr lang="en-US" dirty="0" smtClean="0"/>
              <a:t>eference length </a:t>
            </a:r>
            <a:r>
              <a:rPr lang="en-US" dirty="0" err="1" smtClean="0"/>
              <a:t>l</a:t>
            </a:r>
            <a:r>
              <a:rPr lang="en-US" baseline="-25000" dirty="0" err="1" smtClean="0"/>
              <a:t>base</a:t>
            </a:r>
            <a:r>
              <a:rPr lang="en-US" baseline="-25000" dirty="0" smtClean="0"/>
              <a:t> </a:t>
            </a:r>
            <a:r>
              <a:rPr lang="en-US" baseline="-25000" dirty="0"/>
              <a:t> </a:t>
            </a:r>
            <a:r>
              <a:rPr lang="en-US" dirty="0" smtClean="0"/>
              <a:t> is taken.</a:t>
            </a:r>
          </a:p>
          <a:p>
            <a:pPr marL="857250" lvl="1" indent="-457200"/>
            <a:r>
              <a:rPr lang="en-US" dirty="0" smtClean="0"/>
              <a:t>Stochastic modifier </a:t>
            </a:r>
            <a:r>
              <a:rPr lang="en-US" dirty="0" err="1"/>
              <a:t>Δ</a:t>
            </a:r>
            <a:r>
              <a:rPr lang="en-US" i="1" dirty="0" err="1"/>
              <a:t>l</a:t>
            </a:r>
            <a:r>
              <a:rPr lang="en-US" sz="4000" i="1" dirty="0"/>
              <a:t> </a:t>
            </a:r>
            <a:r>
              <a:rPr lang="en-US" dirty="0"/>
              <a:t>to each </a:t>
            </a:r>
            <a:r>
              <a:rPr lang="en-US" dirty="0" smtClean="0"/>
              <a:t>blade is applied, where </a:t>
            </a:r>
            <a:r>
              <a:rPr lang="en-US" dirty="0" err="1"/>
              <a:t>Δ</a:t>
            </a:r>
            <a:r>
              <a:rPr lang="en-US" i="1" dirty="0" err="1"/>
              <a:t>l</a:t>
            </a:r>
            <a:r>
              <a:rPr lang="en-US" i="1" dirty="0"/>
              <a:t> </a:t>
            </a:r>
            <a:r>
              <a:rPr lang="en-US" dirty="0"/>
              <a:t>=λ ⋅</a:t>
            </a:r>
            <a:r>
              <a:rPr lang="en-US" i="1" dirty="0"/>
              <a:t>N</a:t>
            </a:r>
            <a:r>
              <a:rPr lang="en-US" dirty="0"/>
              <a:t>(0,1) . λ </a:t>
            </a:r>
            <a:r>
              <a:rPr lang="en-US" dirty="0" smtClean="0"/>
              <a:t>is the </a:t>
            </a:r>
            <a:r>
              <a:rPr lang="en-US" dirty="0"/>
              <a:t>range of absolute value of </a:t>
            </a:r>
            <a:r>
              <a:rPr lang="en-US" dirty="0" smtClean="0"/>
              <a:t>modifier. </a:t>
            </a:r>
          </a:p>
          <a:p>
            <a:pPr marL="857250" lvl="1" indent="-457200"/>
            <a:r>
              <a:rPr lang="en-US" dirty="0" smtClean="0"/>
              <a:t>The </a:t>
            </a:r>
            <a:r>
              <a:rPr lang="en-US" dirty="0"/>
              <a:t>actual </a:t>
            </a:r>
            <a:r>
              <a:rPr lang="en-US" dirty="0" smtClean="0"/>
              <a:t>length of </a:t>
            </a:r>
            <a:r>
              <a:rPr lang="en-US" dirty="0"/>
              <a:t>each blade can be calculated </a:t>
            </a:r>
            <a:r>
              <a:rPr lang="en-US" dirty="0" smtClean="0"/>
              <a:t>as l= </a:t>
            </a:r>
            <a:r>
              <a:rPr lang="en-US" dirty="0" err="1" smtClean="0"/>
              <a:t>l</a:t>
            </a:r>
            <a:r>
              <a:rPr lang="en-US" baseline="-25000" dirty="0" err="1" smtClean="0"/>
              <a:t>base</a:t>
            </a:r>
            <a:r>
              <a:rPr lang="en-US" baseline="-25000" dirty="0" smtClean="0"/>
              <a:t> </a:t>
            </a:r>
            <a:r>
              <a:rPr lang="en-US" dirty="0" smtClean="0"/>
              <a:t> + </a:t>
            </a:r>
            <a:r>
              <a:rPr lang="en-US" dirty="0" err="1" smtClean="0"/>
              <a:t>Δ</a:t>
            </a:r>
            <a:r>
              <a:rPr lang="en-US" i="1" dirty="0" err="1" smtClean="0"/>
              <a:t>l</a:t>
            </a:r>
            <a:r>
              <a:rPr lang="en-US" i="1" dirty="0" smtClean="0"/>
              <a:t>.</a:t>
            </a:r>
          </a:p>
          <a:p>
            <a:pPr marL="514350" indent="-514350">
              <a:buFont typeface="+mj-lt"/>
              <a:buAutoNum type="arabicPeriod"/>
            </a:pPr>
            <a:r>
              <a:rPr lang="en-US" dirty="0"/>
              <a:t>Representation of stochastic </a:t>
            </a:r>
            <a:r>
              <a:rPr lang="en-US" dirty="0" smtClean="0"/>
              <a:t>distribution:-</a:t>
            </a:r>
          </a:p>
          <a:p>
            <a:pPr lvl="1"/>
            <a:r>
              <a:rPr lang="en-US" dirty="0" smtClean="0"/>
              <a:t>Amount </a:t>
            </a:r>
            <a:r>
              <a:rPr lang="en-US" dirty="0"/>
              <a:t>of blades in each cell to control the density </a:t>
            </a:r>
            <a:r>
              <a:rPr lang="en-US" dirty="0" smtClean="0"/>
              <a:t>of grass field</a:t>
            </a:r>
          </a:p>
          <a:p>
            <a:pPr lvl="1"/>
            <a:r>
              <a:rPr lang="en-US" dirty="0" smtClean="0"/>
              <a:t>Random </a:t>
            </a:r>
            <a:r>
              <a:rPr lang="en-US" dirty="0"/>
              <a:t>angle to each </a:t>
            </a:r>
            <a:r>
              <a:rPr lang="en-US" dirty="0" smtClean="0"/>
              <a:t>blade is given</a:t>
            </a:r>
          </a:p>
          <a:p>
            <a:pPr marL="514350" indent="-514350">
              <a:buFont typeface="+mj-lt"/>
              <a:buAutoNum type="arabicPeriod"/>
            </a:pPr>
            <a:endParaRPr lang="en-US" dirty="0"/>
          </a:p>
        </p:txBody>
      </p:sp>
    </p:spTree>
    <p:extLst>
      <p:ext uri="{BB962C8B-B14F-4D97-AF65-F5344CB8AC3E}">
        <p14:creationId xmlns:p14="http://schemas.microsoft.com/office/powerpoint/2010/main" val="1725692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Billboard-based Representation of Grass</a:t>
            </a:r>
          </a:p>
        </p:txBody>
      </p:sp>
      <p:sp>
        <p:nvSpPr>
          <p:cNvPr id="3" name="Content Placeholder 2"/>
          <p:cNvSpPr>
            <a:spLocks noGrp="1"/>
          </p:cNvSpPr>
          <p:nvPr>
            <p:ph idx="1"/>
          </p:nvPr>
        </p:nvSpPr>
        <p:spPr>
          <a:xfrm>
            <a:off x="457200" y="1600200"/>
            <a:ext cx="6400800" cy="4525963"/>
          </a:xfrm>
        </p:spPr>
        <p:txBody>
          <a:bodyPr>
            <a:normAutofit fontScale="92500" lnSpcReduction="20000"/>
          </a:bodyPr>
          <a:lstStyle/>
          <a:p>
            <a:r>
              <a:rPr lang="en-US" dirty="0" smtClean="0"/>
              <a:t>Comprised </a:t>
            </a:r>
            <a:r>
              <a:rPr lang="en-US" dirty="0"/>
              <a:t>of layers of vertical polygon strips. </a:t>
            </a:r>
            <a:endParaRPr lang="en-US" dirty="0" smtClean="0"/>
          </a:p>
          <a:p>
            <a:r>
              <a:rPr lang="en-US" dirty="0" smtClean="0"/>
              <a:t>Each </a:t>
            </a:r>
            <a:r>
              <a:rPr lang="en-US" dirty="0"/>
              <a:t>polygon strip is covered by a semi-transparent texture representing blades of grass</a:t>
            </a:r>
            <a:r>
              <a:rPr lang="en-US" dirty="0" smtClean="0"/>
              <a:t>.</a:t>
            </a:r>
          </a:p>
          <a:p>
            <a:r>
              <a:rPr lang="en-US" dirty="0"/>
              <a:t>To break the repetitive patterns, the actual height </a:t>
            </a:r>
            <a:r>
              <a:rPr lang="en-US" dirty="0" smtClean="0"/>
              <a:t>of each </a:t>
            </a:r>
            <a:r>
              <a:rPr lang="en-US" dirty="0"/>
              <a:t>billboard is determined by the sum of </a:t>
            </a:r>
            <a:r>
              <a:rPr lang="en-US" dirty="0" smtClean="0"/>
              <a:t>reference height </a:t>
            </a:r>
            <a:r>
              <a:rPr lang="en-US" dirty="0"/>
              <a:t>and stochastic modifier</a:t>
            </a:r>
            <a:r>
              <a:rPr lang="en-US" dirty="0" smtClean="0"/>
              <a:t>.</a:t>
            </a:r>
          </a:p>
          <a:p>
            <a:r>
              <a:rPr lang="en-US" dirty="0"/>
              <a:t>The orientations </a:t>
            </a:r>
            <a:r>
              <a:rPr lang="en-US" dirty="0" smtClean="0"/>
              <a:t>of billboards </a:t>
            </a:r>
            <a:r>
              <a:rPr lang="en-US" dirty="0"/>
              <a:t>are also generated randomly.</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041" y="1143000"/>
            <a:ext cx="1558698" cy="243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317" y="4032887"/>
            <a:ext cx="2052638"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53200" y="3674414"/>
            <a:ext cx="2844297" cy="369332"/>
          </a:xfrm>
          <a:prstGeom prst="rect">
            <a:avLst/>
          </a:prstGeom>
        </p:spPr>
        <p:txBody>
          <a:bodyPr wrap="square">
            <a:spAutoFit/>
          </a:bodyPr>
          <a:lstStyle/>
          <a:p>
            <a:r>
              <a:rPr lang="en-US" dirty="0" smtClean="0"/>
              <a:t>Billboard representation</a:t>
            </a:r>
            <a:endParaRPr lang="en-US" dirty="0"/>
          </a:p>
        </p:txBody>
      </p:sp>
      <p:sp>
        <p:nvSpPr>
          <p:cNvPr id="7" name="TextBox 6"/>
          <p:cNvSpPr txBox="1"/>
          <p:nvPr/>
        </p:nvSpPr>
        <p:spPr>
          <a:xfrm>
            <a:off x="6699066" y="6222749"/>
            <a:ext cx="2209800" cy="461665"/>
          </a:xfrm>
          <a:prstGeom prst="rect">
            <a:avLst/>
          </a:prstGeom>
          <a:noFill/>
        </p:spPr>
        <p:txBody>
          <a:bodyPr wrap="square" rtlCol="0">
            <a:spAutoFit/>
          </a:bodyPr>
          <a:lstStyle/>
          <a:p>
            <a:r>
              <a:rPr lang="en-US" sz="1200" dirty="0" smtClean="0"/>
              <a:t>Two </a:t>
            </a:r>
            <a:r>
              <a:rPr lang="en-US" sz="1200" dirty="0"/>
              <a:t>vertical edges of a</a:t>
            </a:r>
          </a:p>
          <a:p>
            <a:r>
              <a:rPr lang="en-US" sz="1200" dirty="0"/>
              <a:t>polygon strip can be animated.</a:t>
            </a:r>
          </a:p>
        </p:txBody>
      </p:sp>
    </p:spTree>
    <p:extLst>
      <p:ext uri="{BB962C8B-B14F-4D97-AF65-F5344CB8AC3E}">
        <p14:creationId xmlns:p14="http://schemas.microsoft.com/office/powerpoint/2010/main" val="11484133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Horizontal Texture-based Representation of Grass</a:t>
            </a:r>
          </a:p>
        </p:txBody>
      </p:sp>
      <p:sp>
        <p:nvSpPr>
          <p:cNvPr id="3" name="Content Placeholder 2"/>
          <p:cNvSpPr>
            <a:spLocks noGrp="1"/>
          </p:cNvSpPr>
          <p:nvPr>
            <p:ph idx="1"/>
          </p:nvPr>
        </p:nvSpPr>
        <p:spPr/>
        <p:txBody>
          <a:bodyPr/>
          <a:lstStyle/>
          <a:p>
            <a:r>
              <a:rPr lang="en-US" dirty="0"/>
              <a:t>2D texture that is mapped on the terrain for representation of grass in distant regions</a:t>
            </a:r>
          </a:p>
          <a:p>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76800"/>
            <a:ext cx="182710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Work\New Projects\PBM\Presentation\grassTex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85" y="3352800"/>
            <a:ext cx="4105935" cy="278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55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Dynamics of </a:t>
            </a:r>
            <a:r>
              <a:rPr lang="en-US" dirty="0" smtClean="0"/>
              <a:t>grass in presence of wind</a:t>
            </a:r>
            <a:endParaRPr lang="en-US" dirty="0"/>
          </a:p>
        </p:txBody>
      </p:sp>
      <p:sp>
        <p:nvSpPr>
          <p:cNvPr id="3" name="Content Placeholder 2"/>
          <p:cNvSpPr>
            <a:spLocks noGrp="1"/>
          </p:cNvSpPr>
          <p:nvPr>
            <p:ph idx="1"/>
          </p:nvPr>
        </p:nvSpPr>
        <p:spPr/>
        <p:txBody>
          <a:bodyPr>
            <a:normAutofit lnSpcReduction="10000"/>
          </a:bodyPr>
          <a:lstStyle/>
          <a:p>
            <a:r>
              <a:rPr lang="en-US" dirty="0" smtClean="0"/>
              <a:t>Related Work</a:t>
            </a:r>
          </a:p>
          <a:p>
            <a:pPr lvl="1" algn="just"/>
            <a:r>
              <a:rPr lang="en-US" dirty="0" err="1"/>
              <a:t>Perbet</a:t>
            </a:r>
            <a:r>
              <a:rPr lang="en-US" dirty="0"/>
              <a:t> et al. </a:t>
            </a:r>
            <a:r>
              <a:rPr lang="en-US" dirty="0" smtClean="0"/>
              <a:t>[2001] presented procedural animation </a:t>
            </a:r>
            <a:r>
              <a:rPr lang="en-US" dirty="0"/>
              <a:t>primitives that </a:t>
            </a:r>
            <a:r>
              <a:rPr lang="en-US" dirty="0" smtClean="0"/>
              <a:t>implement wind </a:t>
            </a:r>
            <a:r>
              <a:rPr lang="en-US" dirty="0"/>
              <a:t>effects</a:t>
            </a:r>
            <a:r>
              <a:rPr lang="en-US" dirty="0" smtClean="0"/>
              <a:t>.</a:t>
            </a:r>
          </a:p>
          <a:p>
            <a:pPr lvl="1" algn="just"/>
            <a:r>
              <a:rPr lang="en-US" dirty="0"/>
              <a:t>Li et al. </a:t>
            </a:r>
            <a:r>
              <a:rPr lang="en-US" dirty="0" smtClean="0"/>
              <a:t>[2008] </a:t>
            </a:r>
            <a:r>
              <a:rPr lang="en-US" dirty="0"/>
              <a:t>simplified grass into a line of </a:t>
            </a:r>
            <a:r>
              <a:rPr lang="en-US" dirty="0" smtClean="0"/>
              <a:t>rigid sticks </a:t>
            </a:r>
            <a:r>
              <a:rPr lang="en-US" dirty="0"/>
              <a:t>linked together by spherical joints. </a:t>
            </a:r>
            <a:r>
              <a:rPr lang="en-US" dirty="0" smtClean="0"/>
              <a:t>Physically based </a:t>
            </a:r>
            <a:r>
              <a:rPr lang="en-US" dirty="0"/>
              <a:t>method is used to make the </a:t>
            </a:r>
            <a:r>
              <a:rPr lang="en-US" dirty="0" smtClean="0"/>
              <a:t>simulation </a:t>
            </a:r>
            <a:r>
              <a:rPr lang="en-US" dirty="0"/>
              <a:t>skeleton deformable</a:t>
            </a:r>
            <a:r>
              <a:rPr lang="en-US" dirty="0" smtClean="0"/>
              <a:t>.</a:t>
            </a:r>
          </a:p>
          <a:p>
            <a:pPr lvl="1" algn="just"/>
            <a:r>
              <a:rPr lang="en-US" dirty="0"/>
              <a:t>Wang et al. </a:t>
            </a:r>
            <a:r>
              <a:rPr lang="en-US" dirty="0" smtClean="0"/>
              <a:t>[2005] adopted </a:t>
            </a:r>
            <a:r>
              <a:rPr lang="en-US" dirty="0"/>
              <a:t>physically based method to calculate </a:t>
            </a:r>
            <a:r>
              <a:rPr lang="en-US" dirty="0" smtClean="0"/>
              <a:t>the deformation </a:t>
            </a:r>
            <a:r>
              <a:rPr lang="en-US" dirty="0"/>
              <a:t>of grass in </a:t>
            </a:r>
            <a:r>
              <a:rPr lang="en-US" dirty="0" smtClean="0"/>
              <a:t>wind using Hook’s law.</a:t>
            </a:r>
            <a:endParaRPr lang="en-US" dirty="0"/>
          </a:p>
          <a:p>
            <a:pPr lvl="1"/>
            <a:endParaRPr lang="en-US" dirty="0"/>
          </a:p>
        </p:txBody>
      </p:sp>
    </p:spTree>
    <p:extLst>
      <p:ext uri="{BB962C8B-B14F-4D97-AF65-F5344CB8AC3E}">
        <p14:creationId xmlns:p14="http://schemas.microsoft.com/office/powerpoint/2010/main" val="36868366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Procedural based Animation Approach</a:t>
            </a:r>
            <a:endParaRPr lang="en-US" dirty="0"/>
          </a:p>
        </p:txBody>
      </p:sp>
      <p:sp>
        <p:nvSpPr>
          <p:cNvPr id="3" name="Content Placeholder 2"/>
          <p:cNvSpPr>
            <a:spLocks noGrp="1"/>
          </p:cNvSpPr>
          <p:nvPr>
            <p:ph idx="1"/>
          </p:nvPr>
        </p:nvSpPr>
        <p:spPr/>
        <p:txBody>
          <a:bodyPr/>
          <a:lstStyle/>
          <a:p>
            <a:r>
              <a:rPr lang="en-US" dirty="0" smtClean="0"/>
              <a:t>In reference to </a:t>
            </a:r>
            <a:r>
              <a:rPr lang="en-US" dirty="0" err="1"/>
              <a:t>Perbet</a:t>
            </a:r>
            <a:r>
              <a:rPr lang="en-US" dirty="0"/>
              <a:t> et al</a:t>
            </a:r>
            <a:r>
              <a:rPr lang="en-US" dirty="0" smtClean="0"/>
              <a:t>.” </a:t>
            </a:r>
            <a:r>
              <a:rPr lang="en-US" dirty="0"/>
              <a:t>Animating Prairies in </a:t>
            </a:r>
            <a:r>
              <a:rPr lang="en-US" dirty="0" smtClean="0"/>
              <a:t>Real-Time” </a:t>
            </a:r>
            <a:r>
              <a:rPr lang="en-US" dirty="0"/>
              <a:t>[2001] </a:t>
            </a:r>
            <a:endParaRPr lang="en-US" dirty="0" smtClean="0"/>
          </a:p>
          <a:p>
            <a:r>
              <a:rPr lang="en-US" dirty="0"/>
              <a:t>M</a:t>
            </a:r>
            <a:r>
              <a:rPr lang="en-US" dirty="0" smtClean="0"/>
              <a:t>odeling directly wind </a:t>
            </a:r>
            <a:r>
              <a:rPr lang="en-US" dirty="0"/>
              <a:t>primitives through </a:t>
            </a:r>
            <a:r>
              <a:rPr lang="en-US" i="1" dirty="0"/>
              <a:t>their consequences </a:t>
            </a:r>
            <a:r>
              <a:rPr lang="en-US" dirty="0"/>
              <a:t>on grass </a:t>
            </a:r>
            <a:r>
              <a:rPr lang="en-US" dirty="0" smtClean="0"/>
              <a:t>motion, rather </a:t>
            </a:r>
            <a:r>
              <a:rPr lang="en-US" dirty="0"/>
              <a:t>than modeling the force or velocity field that causes it.</a:t>
            </a:r>
          </a:p>
        </p:txBody>
      </p:sp>
    </p:spTree>
    <p:extLst>
      <p:ext uri="{BB962C8B-B14F-4D97-AF65-F5344CB8AC3E}">
        <p14:creationId xmlns:p14="http://schemas.microsoft.com/office/powerpoint/2010/main" val="8440914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Primitives</a:t>
            </a:r>
            <a:endParaRPr lang="en-US" dirty="0"/>
          </a:p>
        </p:txBody>
      </p:sp>
      <p:sp>
        <p:nvSpPr>
          <p:cNvPr id="3" name="Content Placeholder 2"/>
          <p:cNvSpPr>
            <a:spLocks noGrp="1"/>
          </p:cNvSpPr>
          <p:nvPr>
            <p:ph idx="1"/>
          </p:nvPr>
        </p:nvSpPr>
        <p:spPr/>
        <p:txBody>
          <a:bodyPr/>
          <a:lstStyle/>
          <a:p>
            <a:r>
              <a:rPr lang="en-US" altLang="en-US" dirty="0"/>
              <a:t>Types of wind primitives</a:t>
            </a:r>
          </a:p>
          <a:p>
            <a:pPr lvl="1">
              <a:lnSpc>
                <a:spcPct val="90000"/>
              </a:lnSpc>
              <a:spcBef>
                <a:spcPct val="10000"/>
              </a:spcBef>
            </a:pPr>
            <a:r>
              <a:rPr lang="en-US" altLang="en-US" sz="2400" dirty="0"/>
              <a:t>Gentle Breeze</a:t>
            </a:r>
          </a:p>
          <a:p>
            <a:pPr lvl="1">
              <a:lnSpc>
                <a:spcPct val="90000"/>
              </a:lnSpc>
              <a:spcBef>
                <a:spcPct val="10000"/>
              </a:spcBef>
            </a:pPr>
            <a:r>
              <a:rPr lang="en-US" altLang="en-US" sz="2400" dirty="0"/>
              <a:t>Gust</a:t>
            </a:r>
          </a:p>
          <a:p>
            <a:pPr lvl="1">
              <a:lnSpc>
                <a:spcPct val="90000"/>
              </a:lnSpc>
              <a:spcBef>
                <a:spcPct val="10000"/>
              </a:spcBef>
            </a:pPr>
            <a:r>
              <a:rPr lang="en-US" altLang="en-US" sz="2400" dirty="0"/>
              <a:t>Whirlwind</a:t>
            </a:r>
          </a:p>
          <a:p>
            <a:pPr lvl="1">
              <a:lnSpc>
                <a:spcPct val="90000"/>
              </a:lnSpc>
              <a:spcBef>
                <a:spcPct val="10000"/>
              </a:spcBef>
            </a:pPr>
            <a:r>
              <a:rPr lang="en-US" altLang="en-US" sz="2400" dirty="0"/>
              <a:t>Blast</a:t>
            </a:r>
          </a:p>
          <a:p>
            <a:endParaRPr lang="en-US" dirty="0"/>
          </a:p>
        </p:txBody>
      </p:sp>
      <p:pic>
        <p:nvPicPr>
          <p:cNvPr id="4" name="Picture 4" descr="Animating_Prairies_In_Real-Time_5_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6335713" cy="24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33600" y="6195019"/>
            <a:ext cx="4572000" cy="646331"/>
          </a:xfrm>
          <a:prstGeom prst="rect">
            <a:avLst/>
          </a:prstGeom>
        </p:spPr>
        <p:txBody>
          <a:bodyPr>
            <a:spAutoFit/>
          </a:bodyPr>
          <a:lstStyle/>
          <a:p>
            <a:pPr algn="just"/>
            <a:r>
              <a:rPr lang="en-US" sz="1200" dirty="0"/>
              <a:t>Figure </a:t>
            </a:r>
            <a:r>
              <a:rPr lang="en-US" sz="1200" dirty="0" smtClean="0"/>
              <a:t>: </a:t>
            </a:r>
            <a:r>
              <a:rPr lang="en-US" sz="1200" dirty="0"/>
              <a:t>Every wind primitives can be describe as a vectors field.</a:t>
            </a:r>
          </a:p>
          <a:p>
            <a:pPr algn="just"/>
            <a:r>
              <a:rPr lang="en-US" sz="1200" dirty="0"/>
              <a:t>The direction of a vector is the bending direction and its norm is the</a:t>
            </a:r>
          </a:p>
          <a:p>
            <a:pPr algn="just"/>
            <a:r>
              <a:rPr lang="en-US" sz="1200" dirty="0"/>
              <a:t>posture index.</a:t>
            </a:r>
          </a:p>
        </p:txBody>
      </p:sp>
    </p:spTree>
    <p:extLst>
      <p:ext uri="{BB962C8B-B14F-4D97-AF65-F5344CB8AC3E}">
        <p14:creationId xmlns:p14="http://schemas.microsoft.com/office/powerpoint/2010/main" val="460561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Primitives</a:t>
            </a:r>
            <a:endParaRPr lang="en-US" dirty="0"/>
          </a:p>
        </p:txBody>
      </p:sp>
      <p:sp>
        <p:nvSpPr>
          <p:cNvPr id="3" name="Content Placeholder 2"/>
          <p:cNvSpPr>
            <a:spLocks noGrp="1"/>
          </p:cNvSpPr>
          <p:nvPr>
            <p:ph idx="1"/>
          </p:nvPr>
        </p:nvSpPr>
        <p:spPr>
          <a:xfrm>
            <a:off x="457200" y="1600200"/>
            <a:ext cx="5410200" cy="4525963"/>
          </a:xfrm>
        </p:spPr>
        <p:txBody>
          <a:bodyPr>
            <a:normAutofit fontScale="77500" lnSpcReduction="20000"/>
          </a:bodyPr>
          <a:lstStyle/>
          <a:p>
            <a:pPr algn="just"/>
            <a:r>
              <a:rPr lang="en-US" dirty="0"/>
              <a:t>Design of wind primitives consists of </a:t>
            </a:r>
          </a:p>
          <a:p>
            <a:pPr marL="857250" lvl="1" indent="-457200" algn="just"/>
            <a:r>
              <a:rPr lang="en-US" dirty="0"/>
              <a:t>A 2D mask that represents the spatial extent of its action, and which may move over the terrain during the animation. In practice, the mask is discretized over the patches of grass that tile the terrain. </a:t>
            </a:r>
          </a:p>
          <a:p>
            <a:pPr marL="857250" lvl="1" indent="-457200" algn="just"/>
            <a:r>
              <a:rPr lang="en-US" dirty="0"/>
              <a:t>An action that is a procedure that sends information which describe the consequence (i.e. the posture index and the direction) of the wind primitive on any blade in the mask via the receivers.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133600"/>
            <a:ext cx="2382974"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48400" y="4419600"/>
            <a:ext cx="2819400" cy="830997"/>
          </a:xfrm>
          <a:prstGeom prst="rect">
            <a:avLst/>
          </a:prstGeom>
        </p:spPr>
        <p:txBody>
          <a:bodyPr wrap="square">
            <a:spAutoFit/>
          </a:bodyPr>
          <a:lstStyle/>
          <a:p>
            <a:r>
              <a:rPr lang="en-US" sz="1200" dirty="0"/>
              <a:t>Figure </a:t>
            </a:r>
            <a:r>
              <a:rPr lang="en-US" sz="1200" dirty="0" smtClean="0"/>
              <a:t>: </a:t>
            </a:r>
            <a:r>
              <a:rPr lang="en-US" sz="1200" dirty="0"/>
              <a:t>Masks used for the gust of wind and whirlwind primitives,</a:t>
            </a:r>
          </a:p>
          <a:p>
            <a:r>
              <a:rPr lang="en-US" sz="1200" dirty="0"/>
              <a:t>seen from above. These masks move over time.</a:t>
            </a:r>
          </a:p>
        </p:txBody>
      </p:sp>
    </p:spTree>
    <p:extLst>
      <p:ext uri="{BB962C8B-B14F-4D97-AF65-F5344CB8AC3E}">
        <p14:creationId xmlns:p14="http://schemas.microsoft.com/office/powerpoint/2010/main" val="3763348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Receiver Concept</a:t>
            </a:r>
          </a:p>
        </p:txBody>
      </p:sp>
      <p:sp>
        <p:nvSpPr>
          <p:cNvPr id="3" name="Content Placeholder 2"/>
          <p:cNvSpPr>
            <a:spLocks noGrp="1"/>
          </p:cNvSpPr>
          <p:nvPr>
            <p:ph idx="1"/>
          </p:nvPr>
        </p:nvSpPr>
        <p:spPr>
          <a:xfrm>
            <a:off x="457200" y="1600200"/>
            <a:ext cx="5638799" cy="4525963"/>
          </a:xfrm>
        </p:spPr>
        <p:txBody>
          <a:bodyPr>
            <a:normAutofit fontScale="70000" lnSpcReduction="20000"/>
          </a:bodyPr>
          <a:lstStyle/>
          <a:p>
            <a:pPr marL="914400" lvl="1" indent="-514350">
              <a:buFont typeface="+mj-lt"/>
              <a:buAutoNum type="arabicPeriod"/>
            </a:pPr>
            <a:r>
              <a:rPr lang="en-US" dirty="0"/>
              <a:t> Wind primitives send information to grass through receivers. </a:t>
            </a:r>
          </a:p>
          <a:p>
            <a:pPr marL="914400" lvl="1" indent="-514350">
              <a:buFont typeface="+mj-lt"/>
              <a:buAutoNum type="arabicPeriod"/>
            </a:pPr>
            <a:r>
              <a:rPr lang="en-US" dirty="0"/>
              <a:t>Every animate object has an associated receiver. </a:t>
            </a:r>
            <a:endParaRPr lang="en-US" dirty="0" smtClean="0"/>
          </a:p>
          <a:p>
            <a:pPr marL="914400" lvl="1" indent="-514350">
              <a:buFont typeface="+mj-lt"/>
              <a:buAutoNum type="arabicPeriod"/>
            </a:pPr>
            <a:r>
              <a:rPr lang="en-US" dirty="0" smtClean="0"/>
              <a:t>At </a:t>
            </a:r>
            <a:r>
              <a:rPr lang="en-US" dirty="0"/>
              <a:t>each frame, all the receivers receive information from wind primitives. </a:t>
            </a:r>
          </a:p>
          <a:p>
            <a:pPr marL="914400" lvl="1" indent="-514350">
              <a:buFont typeface="+mj-lt"/>
              <a:buAutoNum type="arabicPeriod"/>
            </a:pPr>
            <a:r>
              <a:rPr lang="en-US" dirty="0" smtClean="0"/>
              <a:t>For </a:t>
            </a:r>
            <a:r>
              <a:rPr lang="en-US" dirty="0"/>
              <a:t>each kind of grass, the range of possible bent postures are </a:t>
            </a:r>
            <a:r>
              <a:rPr lang="en-US" dirty="0" smtClean="0"/>
              <a:t>pre-computed by  </a:t>
            </a:r>
            <a:r>
              <a:rPr lang="en-US" dirty="0"/>
              <a:t>a physically-based simulator which look at the successive 2D positions s of the blade when a constant wind starts blowing from a given direction. </a:t>
            </a:r>
            <a:endParaRPr lang="en-US" dirty="0" smtClean="0"/>
          </a:p>
          <a:p>
            <a:pPr marL="914400" lvl="1" indent="-514350">
              <a:buFont typeface="+mj-lt"/>
              <a:buAutoNum type="arabicPeriod"/>
            </a:pPr>
            <a:r>
              <a:rPr lang="en-US" dirty="0" smtClean="0"/>
              <a:t>A </a:t>
            </a:r>
            <a:r>
              <a:rPr lang="en-US" dirty="0"/>
              <a:t>given number of characteristic postures, indexed from 1.0 to -1.0, where 0 is the blade of grass’s rest state, are extracted from these simulations.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676400"/>
            <a:ext cx="2595563"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5999" y="4544882"/>
            <a:ext cx="2595564" cy="1107996"/>
          </a:xfrm>
          <a:prstGeom prst="rect">
            <a:avLst/>
          </a:prstGeom>
        </p:spPr>
        <p:txBody>
          <a:bodyPr wrap="square">
            <a:spAutoFit/>
          </a:bodyPr>
          <a:lstStyle/>
          <a:p>
            <a:pPr algn="just"/>
            <a:r>
              <a:rPr lang="en-US" sz="1200" dirty="0" smtClean="0"/>
              <a:t>Figure: </a:t>
            </a:r>
            <a:r>
              <a:rPr lang="en-US" sz="1200" dirty="0" err="1"/>
              <a:t>Precomputed</a:t>
            </a:r>
            <a:r>
              <a:rPr lang="en-US" sz="1200" dirty="0"/>
              <a:t> postures resulting from a physically-based</a:t>
            </a:r>
          </a:p>
          <a:p>
            <a:pPr algn="just"/>
            <a:r>
              <a:rPr lang="en-US" sz="1200" dirty="0"/>
              <a:t>simulation. It is use by receivers to translate a given index </a:t>
            </a:r>
            <a:r>
              <a:rPr lang="en-US" sz="1200" dirty="0" smtClean="0"/>
              <a:t>into spatial positions</a:t>
            </a:r>
            <a:r>
              <a:rPr lang="en-US" dirty="0"/>
              <a:t>.</a:t>
            </a:r>
          </a:p>
        </p:txBody>
      </p:sp>
    </p:spTree>
    <p:extLst>
      <p:ext uri="{BB962C8B-B14F-4D97-AF65-F5344CB8AC3E}">
        <p14:creationId xmlns:p14="http://schemas.microsoft.com/office/powerpoint/2010/main" val="39145894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Physically based Animation</a:t>
            </a:r>
            <a:endParaRPr lang="en-US" dirty="0"/>
          </a:p>
        </p:txBody>
      </p:sp>
      <p:sp>
        <p:nvSpPr>
          <p:cNvPr id="3" name="Content Placeholder 2"/>
          <p:cNvSpPr>
            <a:spLocks noGrp="1"/>
          </p:cNvSpPr>
          <p:nvPr>
            <p:ph idx="1"/>
          </p:nvPr>
        </p:nvSpPr>
        <p:spPr>
          <a:xfrm>
            <a:off x="457200" y="1600200"/>
            <a:ext cx="4876800" cy="4525963"/>
          </a:xfrm>
        </p:spPr>
        <p:txBody>
          <a:bodyPr>
            <a:normAutofit fontScale="85000" lnSpcReduction="10000"/>
          </a:bodyPr>
          <a:lstStyle/>
          <a:p>
            <a:pPr algn="just"/>
            <a:r>
              <a:rPr lang="en-US" dirty="0"/>
              <a:t>In reference to Qui et al [2012</a:t>
            </a:r>
            <a:r>
              <a:rPr lang="en-US" dirty="0" smtClean="0"/>
              <a:t>]</a:t>
            </a:r>
          </a:p>
          <a:p>
            <a:pPr algn="just"/>
            <a:r>
              <a:rPr lang="en-US" dirty="0"/>
              <a:t>According to the features of grass blade in </a:t>
            </a:r>
            <a:r>
              <a:rPr lang="en-US" dirty="0" smtClean="0"/>
              <a:t>real world</a:t>
            </a:r>
            <a:r>
              <a:rPr lang="en-US" dirty="0"/>
              <a:t>, a method to simulate the bending and recovery </a:t>
            </a:r>
            <a:r>
              <a:rPr lang="en-US" dirty="0" smtClean="0"/>
              <a:t>of grass </a:t>
            </a:r>
            <a:r>
              <a:rPr lang="en-US" dirty="0"/>
              <a:t>in response to the wind is </a:t>
            </a:r>
            <a:r>
              <a:rPr lang="en-US" dirty="0" smtClean="0"/>
              <a:t>presented.</a:t>
            </a:r>
          </a:p>
          <a:p>
            <a:pPr algn="just"/>
            <a:r>
              <a:rPr lang="en-US" dirty="0" smtClean="0"/>
              <a:t>Uses various </a:t>
            </a:r>
            <a:r>
              <a:rPr lang="en-US" dirty="0"/>
              <a:t>dynamical equations and </a:t>
            </a:r>
            <a:r>
              <a:rPr lang="en-US" dirty="0" smtClean="0"/>
              <a:t>deformation strategies </a:t>
            </a:r>
            <a:r>
              <a:rPr lang="en-US" dirty="0"/>
              <a:t>to calculate </a:t>
            </a:r>
            <a:r>
              <a:rPr lang="en-US" dirty="0" smtClean="0"/>
              <a:t>grass blade </a:t>
            </a:r>
            <a:r>
              <a:rPr lang="en-US" dirty="0"/>
              <a:t>deformation.</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2133600"/>
            <a:ext cx="35814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5137861"/>
            <a:ext cx="3124200" cy="307777"/>
          </a:xfrm>
          <a:prstGeom prst="rect">
            <a:avLst/>
          </a:prstGeom>
          <a:noFill/>
        </p:spPr>
        <p:txBody>
          <a:bodyPr wrap="square" rtlCol="0">
            <a:spAutoFit/>
          </a:bodyPr>
          <a:lstStyle/>
          <a:p>
            <a:r>
              <a:rPr lang="en-US" sz="1400" b="1" dirty="0" smtClean="0"/>
              <a:t>Result of whirlpool wind field</a:t>
            </a:r>
            <a:endParaRPr lang="en-US" sz="1400" b="1" dirty="0"/>
          </a:p>
        </p:txBody>
      </p:sp>
    </p:spTree>
    <p:extLst>
      <p:ext uri="{BB962C8B-B14F-4D97-AF65-F5344CB8AC3E}">
        <p14:creationId xmlns:p14="http://schemas.microsoft.com/office/powerpoint/2010/main" val="16306100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a:t>Grass is an essential element of modeling in computer games and </a:t>
            </a:r>
            <a:r>
              <a:rPr lang="en-US" dirty="0" smtClean="0"/>
              <a:t>animation movies.</a:t>
            </a:r>
            <a:endParaRPr lang="en-US" dirty="0"/>
          </a:p>
          <a:p>
            <a:endParaRPr lang="en-US" dirty="0"/>
          </a:p>
        </p:txBody>
      </p:sp>
      <p:pic>
        <p:nvPicPr>
          <p:cNvPr id="4" name="Picture 3" descr="C:\Work\New Projects\PBM\Far Cry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 y="3505200"/>
            <a:ext cx="3766344" cy="24219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Work\New Projects\PBM\Presentation\gra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05200"/>
            <a:ext cx="3638535" cy="2421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9456" y="6096000"/>
            <a:ext cx="2851944" cy="369332"/>
          </a:xfrm>
          <a:prstGeom prst="rect">
            <a:avLst/>
          </a:prstGeom>
          <a:noFill/>
        </p:spPr>
        <p:txBody>
          <a:bodyPr wrap="square" rtlCol="0">
            <a:spAutoFit/>
          </a:bodyPr>
          <a:lstStyle/>
          <a:p>
            <a:r>
              <a:rPr lang="en-US" dirty="0" smtClean="0"/>
              <a:t>Far Cry 3 , Game</a:t>
            </a:r>
            <a:endParaRPr lang="en-US" dirty="0"/>
          </a:p>
        </p:txBody>
      </p:sp>
      <p:sp>
        <p:nvSpPr>
          <p:cNvPr id="6" name="TextBox 5"/>
          <p:cNvSpPr txBox="1"/>
          <p:nvPr/>
        </p:nvSpPr>
        <p:spPr>
          <a:xfrm>
            <a:off x="5334000" y="6096000"/>
            <a:ext cx="2895600" cy="369332"/>
          </a:xfrm>
          <a:prstGeom prst="rect">
            <a:avLst/>
          </a:prstGeom>
          <a:noFill/>
        </p:spPr>
        <p:txBody>
          <a:bodyPr wrap="square" rtlCol="0">
            <a:spAutoFit/>
          </a:bodyPr>
          <a:lstStyle/>
          <a:p>
            <a:r>
              <a:rPr lang="en-US" dirty="0" smtClean="0"/>
              <a:t>Turbo, animation movie</a:t>
            </a:r>
            <a:endParaRPr lang="en-US" dirty="0"/>
          </a:p>
        </p:txBody>
      </p:sp>
    </p:spTree>
    <p:extLst>
      <p:ext uri="{BB962C8B-B14F-4D97-AF65-F5344CB8AC3E}">
        <p14:creationId xmlns:p14="http://schemas.microsoft.com/office/powerpoint/2010/main" val="39070583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Fields</a:t>
            </a:r>
            <a:endParaRPr lang="en-US" dirty="0"/>
          </a:p>
        </p:txBody>
      </p:sp>
      <p:sp>
        <p:nvSpPr>
          <p:cNvPr id="3" name="Content Placeholder 2"/>
          <p:cNvSpPr>
            <a:spLocks noGrp="1"/>
          </p:cNvSpPr>
          <p:nvPr>
            <p:ph idx="1"/>
          </p:nvPr>
        </p:nvSpPr>
        <p:spPr>
          <a:xfrm>
            <a:off x="457200" y="1600200"/>
            <a:ext cx="5791200" cy="4525963"/>
          </a:xfrm>
        </p:spPr>
        <p:txBody>
          <a:bodyPr>
            <a:normAutofit fontScale="77500" lnSpcReduction="20000"/>
          </a:bodyPr>
          <a:lstStyle/>
          <a:p>
            <a:r>
              <a:rPr lang="en-US" dirty="0"/>
              <a:t>T</a:t>
            </a:r>
            <a:r>
              <a:rPr lang="en-US" dirty="0" smtClean="0"/>
              <a:t>wo-dimensional </a:t>
            </a:r>
            <a:r>
              <a:rPr lang="en-US" dirty="0"/>
              <a:t>vector field </a:t>
            </a:r>
            <a:r>
              <a:rPr lang="en-US" dirty="0" smtClean="0"/>
              <a:t>is used to </a:t>
            </a:r>
            <a:r>
              <a:rPr lang="en-US" dirty="0"/>
              <a:t>construct </a:t>
            </a:r>
            <a:r>
              <a:rPr lang="en-US" dirty="0" smtClean="0"/>
              <a:t>wind field.</a:t>
            </a:r>
          </a:p>
          <a:p>
            <a:r>
              <a:rPr lang="en-US" dirty="0"/>
              <a:t>The wind velocity is composed of two parts:</a:t>
            </a:r>
          </a:p>
          <a:p>
            <a:pPr marL="914400" lvl="1" indent="-514350">
              <a:buFont typeface="+mj-lt"/>
              <a:buAutoNum type="arabicPeriod"/>
            </a:pPr>
            <a:r>
              <a:rPr lang="en-US" dirty="0" smtClean="0"/>
              <a:t>Mean </a:t>
            </a:r>
            <a:r>
              <a:rPr lang="en-US" dirty="0"/>
              <a:t>wind, which reflects the major wind </a:t>
            </a:r>
            <a:r>
              <a:rPr lang="en-US" dirty="0" smtClean="0"/>
              <a:t>force and </a:t>
            </a:r>
            <a:r>
              <a:rPr lang="en-US" dirty="0"/>
              <a:t>direction, and belongs to steady wind.</a:t>
            </a:r>
          </a:p>
          <a:p>
            <a:pPr marL="914400" lvl="1" indent="-514350">
              <a:buFont typeface="+mj-lt"/>
              <a:buAutoNum type="arabicPeriod"/>
            </a:pPr>
            <a:r>
              <a:rPr lang="en-US" dirty="0" smtClean="0"/>
              <a:t>Turbulent </a:t>
            </a:r>
            <a:r>
              <a:rPr lang="en-US" dirty="0"/>
              <a:t>wind, which denotes the </a:t>
            </a:r>
            <a:r>
              <a:rPr lang="en-US" dirty="0" smtClean="0"/>
              <a:t>airflow fluctuating.</a:t>
            </a:r>
          </a:p>
          <a:p>
            <a:r>
              <a:rPr lang="en-US" dirty="0"/>
              <a:t>The wind velocity can be expressed as:</a:t>
            </a:r>
          </a:p>
          <a:p>
            <a:pPr lvl="1"/>
            <a:r>
              <a:rPr lang="en-US" dirty="0"/>
              <a:t>v(x, </a:t>
            </a:r>
            <a:r>
              <a:rPr lang="en-US" dirty="0" err="1"/>
              <a:t>y;t</a:t>
            </a:r>
            <a:r>
              <a:rPr lang="en-US" dirty="0"/>
              <a:t>) = </a:t>
            </a:r>
            <a:r>
              <a:rPr lang="en-US" dirty="0" smtClean="0"/>
              <a:t>v</a:t>
            </a:r>
            <a:r>
              <a:rPr lang="en-US" baseline="30000" dirty="0" smtClean="0"/>
              <a:t>’’</a:t>
            </a:r>
            <a:r>
              <a:rPr lang="en-US" dirty="0" smtClean="0"/>
              <a:t> (</a:t>
            </a:r>
            <a:r>
              <a:rPr lang="en-US" dirty="0"/>
              <a:t>x, </a:t>
            </a:r>
            <a:r>
              <a:rPr lang="en-US" dirty="0" err="1"/>
              <a:t>y;t</a:t>
            </a:r>
            <a:r>
              <a:rPr lang="en-US" dirty="0"/>
              <a:t>) + v′(x, </a:t>
            </a:r>
            <a:r>
              <a:rPr lang="en-US" dirty="0" err="1"/>
              <a:t>y;t</a:t>
            </a:r>
            <a:r>
              <a:rPr lang="en-US" dirty="0" smtClean="0"/>
              <a:t>)</a:t>
            </a:r>
          </a:p>
          <a:p>
            <a:pPr lvl="1"/>
            <a:r>
              <a:rPr lang="en-US" dirty="0"/>
              <a:t>Where </a:t>
            </a:r>
            <a:r>
              <a:rPr lang="en-US" dirty="0" smtClean="0"/>
              <a:t>v</a:t>
            </a:r>
            <a:r>
              <a:rPr lang="en-US" baseline="30000" dirty="0" smtClean="0"/>
              <a:t>’’</a:t>
            </a:r>
            <a:r>
              <a:rPr lang="en-US" dirty="0" smtClean="0"/>
              <a:t> </a:t>
            </a:r>
            <a:r>
              <a:rPr lang="en-US" dirty="0"/>
              <a:t>is mean wind velocity, while v′ is </a:t>
            </a:r>
            <a:r>
              <a:rPr lang="en-US" dirty="0" smtClean="0"/>
              <a:t>turbulent wind </a:t>
            </a:r>
            <a:r>
              <a:rPr lang="en-US" dirty="0"/>
              <a:t>velocity.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7432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0" y="4495800"/>
            <a:ext cx="1981200" cy="307777"/>
          </a:xfrm>
          <a:prstGeom prst="rect">
            <a:avLst/>
          </a:prstGeom>
          <a:noFill/>
        </p:spPr>
        <p:txBody>
          <a:bodyPr wrap="square" rtlCol="0">
            <a:spAutoFit/>
          </a:bodyPr>
          <a:lstStyle/>
          <a:p>
            <a:r>
              <a:rPr lang="en-US" sz="1400" b="1" dirty="0" smtClean="0"/>
              <a:t>Wind Fields</a:t>
            </a:r>
            <a:endParaRPr lang="en-US" sz="1400" b="1" dirty="0"/>
          </a:p>
        </p:txBody>
      </p:sp>
    </p:spTree>
    <p:extLst>
      <p:ext uri="{BB962C8B-B14F-4D97-AF65-F5344CB8AC3E}">
        <p14:creationId xmlns:p14="http://schemas.microsoft.com/office/powerpoint/2010/main" val="31900459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Fields</a:t>
            </a:r>
            <a:endParaRPr lang="en-US" dirty="0"/>
          </a:p>
        </p:txBody>
      </p:sp>
      <p:sp>
        <p:nvSpPr>
          <p:cNvPr id="3" name="Content Placeholder 2"/>
          <p:cNvSpPr>
            <a:spLocks noGrp="1"/>
          </p:cNvSpPr>
          <p:nvPr>
            <p:ph idx="1"/>
          </p:nvPr>
        </p:nvSpPr>
        <p:spPr>
          <a:xfrm>
            <a:off x="457200" y="1600200"/>
            <a:ext cx="6019800" cy="4525963"/>
          </a:xfrm>
        </p:spPr>
        <p:txBody>
          <a:bodyPr>
            <a:normAutofit lnSpcReduction="10000"/>
          </a:bodyPr>
          <a:lstStyle/>
          <a:p>
            <a:r>
              <a:rPr lang="en-US" dirty="0"/>
              <a:t>R</a:t>
            </a:r>
            <a:r>
              <a:rPr lang="en-US" dirty="0" smtClean="0"/>
              <a:t>egion of wind </a:t>
            </a:r>
            <a:r>
              <a:rPr lang="en-US" dirty="0"/>
              <a:t>field into a series of square </a:t>
            </a:r>
            <a:r>
              <a:rPr lang="en-US" dirty="0" smtClean="0"/>
              <a:t>units.</a:t>
            </a:r>
          </a:p>
          <a:p>
            <a:r>
              <a:rPr lang="en-US" dirty="0" smtClean="0"/>
              <a:t>Two-dimensional random vector </a:t>
            </a:r>
            <a:r>
              <a:rPr lang="en-US" dirty="0"/>
              <a:t>is generated as the initial value of turbulent </a:t>
            </a:r>
            <a:r>
              <a:rPr lang="en-US" dirty="0" smtClean="0"/>
              <a:t>wind ,which </a:t>
            </a:r>
            <a:r>
              <a:rPr lang="en-US" dirty="0"/>
              <a:t>follows Gaussian </a:t>
            </a:r>
            <a:r>
              <a:rPr lang="en-US" dirty="0" smtClean="0"/>
              <a:t>distribution.</a:t>
            </a:r>
          </a:p>
          <a:p>
            <a:r>
              <a:rPr lang="en-US" dirty="0"/>
              <a:t>To smooth </a:t>
            </a:r>
            <a:r>
              <a:rPr lang="en-US" dirty="0" smtClean="0"/>
              <a:t>the turbulent </a:t>
            </a:r>
            <a:r>
              <a:rPr lang="en-US" dirty="0"/>
              <a:t>wind field, weighted average filter is adopted.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2438400"/>
            <a:ext cx="28384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5410200"/>
            <a:ext cx="2057400" cy="307777"/>
          </a:xfrm>
          <a:prstGeom prst="rect">
            <a:avLst/>
          </a:prstGeom>
          <a:noFill/>
        </p:spPr>
        <p:txBody>
          <a:bodyPr wrap="square" rtlCol="0">
            <a:spAutoFit/>
          </a:bodyPr>
          <a:lstStyle/>
          <a:p>
            <a:r>
              <a:rPr lang="en-US" sz="1400" b="1" dirty="0" smtClean="0"/>
              <a:t>Average Filter</a:t>
            </a:r>
            <a:endParaRPr lang="en-US" sz="1400" b="1" dirty="0"/>
          </a:p>
        </p:txBody>
      </p:sp>
    </p:spTree>
    <p:extLst>
      <p:ext uri="{BB962C8B-B14F-4D97-AF65-F5344CB8AC3E}">
        <p14:creationId xmlns:p14="http://schemas.microsoft.com/office/powerpoint/2010/main" val="3981531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in presence of wind</a:t>
            </a:r>
            <a:endParaRPr lang="en-US" dirty="0"/>
          </a:p>
        </p:txBody>
      </p:sp>
      <p:sp>
        <p:nvSpPr>
          <p:cNvPr id="3" name="Content Placeholder 2"/>
          <p:cNvSpPr>
            <a:spLocks noGrp="1"/>
          </p:cNvSpPr>
          <p:nvPr>
            <p:ph idx="1"/>
          </p:nvPr>
        </p:nvSpPr>
        <p:spPr/>
        <p:txBody>
          <a:bodyPr/>
          <a:lstStyle/>
          <a:p>
            <a:r>
              <a:rPr lang="en-US" dirty="0" smtClean="0"/>
              <a:t>Grass </a:t>
            </a:r>
            <a:r>
              <a:rPr lang="en-US" dirty="0"/>
              <a:t>should bend in the direction </a:t>
            </a:r>
            <a:r>
              <a:rPr lang="en-US" dirty="0" smtClean="0"/>
              <a:t>of wind.</a:t>
            </a:r>
          </a:p>
          <a:p>
            <a:r>
              <a:rPr lang="en-US" dirty="0"/>
              <a:t>W</a:t>
            </a:r>
            <a:r>
              <a:rPr lang="en-US" dirty="0" smtClean="0"/>
              <a:t>hen </a:t>
            </a:r>
            <a:r>
              <a:rPr lang="en-US" dirty="0"/>
              <a:t>wind stops, the </a:t>
            </a:r>
            <a:r>
              <a:rPr lang="en-US" dirty="0" smtClean="0"/>
              <a:t>bended grass </a:t>
            </a:r>
            <a:r>
              <a:rPr lang="en-US" dirty="0"/>
              <a:t>will stop bending and oscillate back and </a:t>
            </a:r>
            <a:r>
              <a:rPr lang="en-US" dirty="0" smtClean="0"/>
              <a:t>forth before </a:t>
            </a:r>
            <a:r>
              <a:rPr lang="en-US" dirty="0"/>
              <a:t>recovering to a rest pose</a:t>
            </a:r>
            <a:r>
              <a:rPr lang="en-US" dirty="0" smtClean="0"/>
              <a:t>.</a:t>
            </a:r>
          </a:p>
          <a:p>
            <a:r>
              <a:rPr lang="en-US" dirty="0" smtClean="0"/>
              <a:t>The procedure to apply animation is different for both 3D geometry and billboards representation of grass elements.</a:t>
            </a:r>
            <a:endParaRPr lang="en-US" dirty="0"/>
          </a:p>
        </p:txBody>
      </p:sp>
    </p:spTree>
    <p:extLst>
      <p:ext uri="{BB962C8B-B14F-4D97-AF65-F5344CB8AC3E}">
        <p14:creationId xmlns:p14="http://schemas.microsoft.com/office/powerpoint/2010/main" val="15516193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Animation of Geometry-based Grass</a:t>
            </a:r>
          </a:p>
        </p:txBody>
      </p:sp>
      <p:sp>
        <p:nvSpPr>
          <p:cNvPr id="3" name="Content Placeholder 2"/>
          <p:cNvSpPr>
            <a:spLocks noGrp="1"/>
          </p:cNvSpPr>
          <p:nvPr>
            <p:ph idx="1"/>
          </p:nvPr>
        </p:nvSpPr>
        <p:spPr/>
        <p:txBody>
          <a:bodyPr/>
          <a:lstStyle/>
          <a:p>
            <a:r>
              <a:rPr lang="en-US" dirty="0"/>
              <a:t>Each segment </a:t>
            </a:r>
            <a:r>
              <a:rPr lang="en-US" dirty="0" smtClean="0"/>
              <a:t>is assumed </a:t>
            </a:r>
            <a:r>
              <a:rPr lang="en-US" dirty="0"/>
              <a:t>to be rigid and can rotate around the </a:t>
            </a:r>
            <a:r>
              <a:rPr lang="en-US" dirty="0" smtClean="0"/>
              <a:t>joint.</a:t>
            </a:r>
          </a:p>
          <a:p>
            <a:r>
              <a:rPr lang="en-US" dirty="0"/>
              <a:t>The movement </a:t>
            </a:r>
            <a:r>
              <a:rPr lang="en-US" dirty="0" smtClean="0"/>
              <a:t>of grass </a:t>
            </a:r>
            <a:r>
              <a:rPr lang="en-US" dirty="0"/>
              <a:t>can be depicted by the angles between </a:t>
            </a:r>
            <a:r>
              <a:rPr lang="en-US" dirty="0" smtClean="0"/>
              <a:t>segments.</a:t>
            </a:r>
          </a:p>
          <a:p>
            <a:r>
              <a:rPr lang="en-US" dirty="0" smtClean="0"/>
              <a:t>Simulation is classified into 2 categories:-</a:t>
            </a:r>
          </a:p>
          <a:p>
            <a:pPr marL="914400" lvl="1" indent="-514350">
              <a:buFont typeface="+mj-lt"/>
              <a:buAutoNum type="arabicPeriod"/>
            </a:pPr>
            <a:r>
              <a:rPr lang="en-US" dirty="0"/>
              <a:t>Simulation of grass bending and twisting in </a:t>
            </a:r>
            <a:r>
              <a:rPr lang="en-US" dirty="0" smtClean="0"/>
              <a:t>wind.</a:t>
            </a:r>
          </a:p>
          <a:p>
            <a:pPr marL="914400" lvl="1" indent="-514350">
              <a:buFont typeface="+mj-lt"/>
              <a:buAutoNum type="arabicPeriod"/>
            </a:pPr>
            <a:r>
              <a:rPr lang="en-US" dirty="0"/>
              <a:t>Simulation of grass </a:t>
            </a:r>
            <a:r>
              <a:rPr lang="en-US" dirty="0" smtClean="0"/>
              <a:t>recovery.</a:t>
            </a:r>
            <a:endParaRPr lang="en-US" dirty="0"/>
          </a:p>
        </p:txBody>
      </p:sp>
    </p:spTree>
    <p:extLst>
      <p:ext uri="{BB962C8B-B14F-4D97-AF65-F5344CB8AC3E}">
        <p14:creationId xmlns:p14="http://schemas.microsoft.com/office/powerpoint/2010/main" val="3387552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grass bending and twisting</a:t>
            </a:r>
          </a:p>
        </p:txBody>
      </p:sp>
      <p:sp>
        <p:nvSpPr>
          <p:cNvPr id="3" name="Content Placeholder 2"/>
          <p:cNvSpPr>
            <a:spLocks noGrp="1"/>
          </p:cNvSpPr>
          <p:nvPr>
            <p:ph idx="1"/>
          </p:nvPr>
        </p:nvSpPr>
        <p:spPr/>
        <p:txBody>
          <a:bodyPr>
            <a:normAutofit fontScale="92500" lnSpcReduction="20000"/>
          </a:bodyPr>
          <a:lstStyle/>
          <a:p>
            <a:r>
              <a:rPr lang="en-US" dirty="0"/>
              <a:t>For a single segment of grass blade, according to </a:t>
            </a:r>
            <a:r>
              <a:rPr lang="en-US" dirty="0" smtClean="0"/>
              <a:t>the momentum </a:t>
            </a:r>
            <a:r>
              <a:rPr lang="en-US" dirty="0"/>
              <a:t>law</a:t>
            </a:r>
            <a:r>
              <a:rPr lang="en-US" dirty="0" smtClean="0"/>
              <a:t>:</a:t>
            </a:r>
          </a:p>
          <a:p>
            <a:pPr lvl="1"/>
            <a:r>
              <a:rPr lang="en-US" dirty="0" err="1" smtClean="0"/>
              <a:t>F</a:t>
            </a:r>
            <a:r>
              <a:rPr lang="en-US" baseline="-25000" dirty="0" err="1" smtClean="0"/>
              <a:t>i</a:t>
            </a:r>
            <a:r>
              <a:rPr lang="en-US" baseline="30000" dirty="0" err="1" smtClean="0"/>
              <a:t>wind</a:t>
            </a:r>
            <a:r>
              <a:rPr lang="en-US" baseline="30000" dirty="0" smtClean="0"/>
              <a:t>  </a:t>
            </a:r>
            <a:r>
              <a:rPr lang="en-US" dirty="0" smtClean="0"/>
              <a:t> * t = </a:t>
            </a:r>
            <a:r>
              <a:rPr lang="en-US" dirty="0" err="1" smtClean="0"/>
              <a:t>M</a:t>
            </a:r>
            <a:r>
              <a:rPr lang="en-US" baseline="-25000" dirty="0" err="1" smtClean="0"/>
              <a:t>wind</a:t>
            </a:r>
            <a:r>
              <a:rPr lang="en-US" dirty="0" smtClean="0"/>
              <a:t> v</a:t>
            </a:r>
          </a:p>
          <a:p>
            <a:pPr marL="457200" lvl="1" indent="0">
              <a:buNone/>
            </a:pPr>
            <a:r>
              <a:rPr lang="en-US" dirty="0" smtClean="0"/>
              <a:t>Where </a:t>
            </a:r>
            <a:r>
              <a:rPr lang="en-US" dirty="0" err="1" smtClean="0"/>
              <a:t>F</a:t>
            </a:r>
            <a:r>
              <a:rPr lang="en-US" baseline="-25000" dirty="0" err="1" smtClean="0"/>
              <a:t>i</a:t>
            </a:r>
            <a:r>
              <a:rPr lang="en-US" baseline="30000" dirty="0" err="1" smtClean="0"/>
              <a:t>wind</a:t>
            </a:r>
            <a:r>
              <a:rPr lang="en-US" baseline="30000" dirty="0"/>
              <a:t> </a:t>
            </a:r>
            <a:r>
              <a:rPr lang="en-US" dirty="0"/>
              <a:t>is the wind force on the </a:t>
            </a:r>
            <a:r>
              <a:rPr lang="en-US" dirty="0" smtClean="0"/>
              <a:t>segment </a:t>
            </a:r>
            <a:r>
              <a:rPr lang="en-US" dirty="0" err="1" smtClean="0"/>
              <a:t>i</a:t>
            </a:r>
            <a:r>
              <a:rPr lang="en-US" dirty="0" smtClean="0"/>
              <a:t> , v is the velocity of wind and </a:t>
            </a:r>
            <a:r>
              <a:rPr lang="en-US" dirty="0" err="1" smtClean="0"/>
              <a:t>M</a:t>
            </a:r>
            <a:r>
              <a:rPr lang="en-US" baseline="-25000" dirty="0" err="1" smtClean="0"/>
              <a:t>wind</a:t>
            </a:r>
            <a:r>
              <a:rPr lang="en-US" baseline="-25000" dirty="0" smtClean="0"/>
              <a:t> </a:t>
            </a:r>
            <a:r>
              <a:rPr lang="en-US" dirty="0" smtClean="0"/>
              <a:t> represents mass of wind.</a:t>
            </a:r>
          </a:p>
          <a:p>
            <a:r>
              <a:rPr lang="en-US" dirty="0" err="1" smtClean="0"/>
              <a:t>M</a:t>
            </a:r>
            <a:r>
              <a:rPr lang="en-US" baseline="-25000" dirty="0" err="1" smtClean="0"/>
              <a:t>wind</a:t>
            </a:r>
            <a:r>
              <a:rPr lang="en-US" baseline="-25000" dirty="0" smtClean="0"/>
              <a:t> = </a:t>
            </a:r>
            <a:r>
              <a:rPr lang="el-GR" dirty="0" smtClean="0"/>
              <a:t>ρ</a:t>
            </a:r>
            <a:r>
              <a:rPr lang="en-US" baseline="-25000" dirty="0" smtClean="0"/>
              <a:t>wind </a:t>
            </a:r>
            <a:r>
              <a:rPr lang="en-US" dirty="0" smtClean="0"/>
              <a:t> *v*t*S</a:t>
            </a:r>
          </a:p>
          <a:p>
            <a:pPr marL="457200" lvl="1" indent="0">
              <a:buNone/>
            </a:pPr>
            <a:r>
              <a:rPr lang="en-US" dirty="0" smtClean="0"/>
              <a:t>Where </a:t>
            </a:r>
            <a:r>
              <a:rPr lang="el-GR" dirty="0"/>
              <a:t>ρ</a:t>
            </a:r>
            <a:r>
              <a:rPr lang="en-US" baseline="-25000" dirty="0"/>
              <a:t>wind </a:t>
            </a:r>
            <a:r>
              <a:rPr lang="en-US" dirty="0" smtClean="0"/>
              <a:t>is </a:t>
            </a:r>
            <a:r>
              <a:rPr lang="en-US" dirty="0"/>
              <a:t>the wind density, S is the area of thrust </a:t>
            </a:r>
            <a:r>
              <a:rPr lang="en-US" dirty="0" smtClean="0"/>
              <a:t>surface of </a:t>
            </a:r>
            <a:r>
              <a:rPr lang="en-US" dirty="0"/>
              <a:t>current </a:t>
            </a:r>
            <a:r>
              <a:rPr lang="en-US" dirty="0" smtClean="0"/>
              <a:t>segment.</a:t>
            </a:r>
          </a:p>
          <a:p>
            <a:r>
              <a:rPr lang="en-US" dirty="0" smtClean="0"/>
              <a:t>S = </a:t>
            </a:r>
            <a:r>
              <a:rPr lang="en-US" dirty="0" err="1" smtClean="0"/>
              <a:t>l</a:t>
            </a:r>
            <a:r>
              <a:rPr lang="en-US" baseline="-25000" dirty="0" err="1" smtClean="0"/>
              <a:t>length</a:t>
            </a:r>
            <a:r>
              <a:rPr lang="en-US" dirty="0" smtClean="0"/>
              <a:t> * </a:t>
            </a:r>
            <a:r>
              <a:rPr lang="en-US" dirty="0" err="1" smtClean="0"/>
              <a:t>l</a:t>
            </a:r>
            <a:r>
              <a:rPr lang="en-US" baseline="-25000" dirty="0" err="1" smtClean="0"/>
              <a:t>width</a:t>
            </a:r>
            <a:r>
              <a:rPr lang="en-US" dirty="0" smtClean="0"/>
              <a:t> * sin </a:t>
            </a:r>
            <a:r>
              <a:rPr lang="el-GR" dirty="0" smtClean="0"/>
              <a:t>ϕ</a:t>
            </a:r>
            <a:endParaRPr lang="en-US" dirty="0" smtClean="0"/>
          </a:p>
          <a:p>
            <a:pPr marL="457200" lvl="1" indent="0">
              <a:buNone/>
            </a:pPr>
            <a:r>
              <a:rPr lang="en-US" dirty="0"/>
              <a:t>Where S </a:t>
            </a:r>
            <a:r>
              <a:rPr lang="en-US" dirty="0" smtClean="0"/>
              <a:t> is </a:t>
            </a:r>
            <a:r>
              <a:rPr lang="en-US" dirty="0"/>
              <a:t>the area of segment, ϕ is the angle</a:t>
            </a:r>
          </a:p>
          <a:p>
            <a:pPr marL="457200" lvl="1" indent="0">
              <a:buNone/>
            </a:pPr>
            <a:r>
              <a:rPr lang="en-US" dirty="0"/>
              <a:t>between wind direction and current segment.</a:t>
            </a:r>
          </a:p>
          <a:p>
            <a:pPr marL="57150" indent="0">
              <a:buNone/>
            </a:pPr>
            <a:endParaRPr lang="en-US" dirty="0"/>
          </a:p>
        </p:txBody>
      </p:sp>
    </p:spTree>
    <p:extLst>
      <p:ext uri="{BB962C8B-B14F-4D97-AF65-F5344CB8AC3E}">
        <p14:creationId xmlns:p14="http://schemas.microsoft.com/office/powerpoint/2010/main" val="211476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grass bending and twisting</a:t>
            </a:r>
          </a:p>
        </p:txBody>
      </p:sp>
      <p:sp>
        <p:nvSpPr>
          <p:cNvPr id="3" name="Content Placeholder 2"/>
          <p:cNvSpPr>
            <a:spLocks noGrp="1"/>
          </p:cNvSpPr>
          <p:nvPr>
            <p:ph idx="1"/>
          </p:nvPr>
        </p:nvSpPr>
        <p:spPr/>
        <p:txBody>
          <a:bodyPr>
            <a:normAutofit fontScale="77500" lnSpcReduction="20000"/>
          </a:bodyPr>
          <a:lstStyle/>
          <a:p>
            <a:r>
              <a:rPr lang="en-US" dirty="0" smtClean="0"/>
              <a:t>According to </a:t>
            </a:r>
            <a:r>
              <a:rPr lang="en-US" dirty="0"/>
              <a:t>the equilibrium condition of forces on segment </a:t>
            </a:r>
            <a:r>
              <a:rPr lang="en-US" i="1" dirty="0" err="1"/>
              <a:t>i</a:t>
            </a:r>
            <a:r>
              <a:rPr lang="en-US" dirty="0"/>
              <a:t>, </a:t>
            </a:r>
            <a:r>
              <a:rPr lang="en-US" dirty="0" smtClean="0"/>
              <a:t>the force </a:t>
            </a:r>
            <a:r>
              <a:rPr lang="en-US" dirty="0"/>
              <a:t>that makes grass bending can be expressed as</a:t>
            </a:r>
            <a:r>
              <a:rPr lang="en-US" dirty="0" smtClean="0"/>
              <a:t>:</a:t>
            </a:r>
          </a:p>
          <a:p>
            <a:pPr marL="400050" lvl="1" indent="0">
              <a:buNone/>
            </a:pPr>
            <a:r>
              <a:rPr lang="en-US" i="1" dirty="0" err="1" smtClean="0"/>
              <a:t>F</a:t>
            </a:r>
            <a:r>
              <a:rPr lang="en-US" i="1" baseline="-25000" dirty="0" err="1" smtClean="0"/>
              <a:t>i</a:t>
            </a:r>
            <a:r>
              <a:rPr lang="en-US" i="1" baseline="30000" dirty="0" err="1" smtClean="0"/>
              <a:t>bend</a:t>
            </a:r>
            <a:r>
              <a:rPr lang="en-US" i="1" dirty="0" smtClean="0"/>
              <a:t> = </a:t>
            </a:r>
            <a:r>
              <a:rPr lang="en-US" i="1" dirty="0" err="1" smtClean="0"/>
              <a:t>F</a:t>
            </a:r>
            <a:r>
              <a:rPr lang="en-US" i="1" baseline="-25000" dirty="0" err="1" smtClean="0"/>
              <a:t>i</a:t>
            </a:r>
            <a:r>
              <a:rPr lang="en-US" i="1" baseline="30000" dirty="0" err="1" smtClean="0"/>
              <a:t>wind</a:t>
            </a:r>
            <a:r>
              <a:rPr lang="en-US" i="1" dirty="0" smtClean="0"/>
              <a:t> = v</a:t>
            </a:r>
            <a:r>
              <a:rPr lang="en-US" i="1" baseline="30000" dirty="0" smtClean="0"/>
              <a:t>2</a:t>
            </a:r>
            <a:r>
              <a:rPr lang="en-US" i="1" dirty="0" smtClean="0"/>
              <a:t> * </a:t>
            </a:r>
            <a:r>
              <a:rPr lang="el-GR" i="1" dirty="0" smtClean="0"/>
              <a:t>ρ</a:t>
            </a:r>
            <a:r>
              <a:rPr lang="en-US" i="1" baseline="-25000" dirty="0" smtClean="0"/>
              <a:t>wind</a:t>
            </a:r>
            <a:r>
              <a:rPr lang="en-US" i="1" dirty="0" smtClean="0"/>
              <a:t> * </a:t>
            </a:r>
            <a:r>
              <a:rPr lang="en-US" i="1" dirty="0" err="1"/>
              <a:t>l</a:t>
            </a:r>
            <a:r>
              <a:rPr lang="en-US" i="1" baseline="-25000" dirty="0" err="1"/>
              <a:t>length</a:t>
            </a:r>
            <a:r>
              <a:rPr lang="en-US" i="1" dirty="0"/>
              <a:t> * </a:t>
            </a:r>
            <a:r>
              <a:rPr lang="en-US" i="1" dirty="0" err="1"/>
              <a:t>l</a:t>
            </a:r>
            <a:r>
              <a:rPr lang="en-US" i="1" baseline="-25000" dirty="0" err="1"/>
              <a:t>width</a:t>
            </a:r>
            <a:r>
              <a:rPr lang="en-US" i="1" dirty="0"/>
              <a:t> * sin </a:t>
            </a:r>
            <a:r>
              <a:rPr lang="el-GR" i="1" dirty="0" smtClean="0"/>
              <a:t>ϕ</a:t>
            </a:r>
            <a:endParaRPr lang="en-US" i="1" dirty="0" smtClean="0"/>
          </a:p>
          <a:p>
            <a:r>
              <a:rPr lang="en-US" dirty="0"/>
              <a:t>The corresponding torque </a:t>
            </a:r>
            <a:r>
              <a:rPr lang="en-US" dirty="0" smtClean="0"/>
              <a:t>of </a:t>
            </a:r>
            <a:r>
              <a:rPr lang="en-US" dirty="0" err="1" smtClean="0"/>
              <a:t>F</a:t>
            </a:r>
            <a:r>
              <a:rPr lang="en-US" baseline="-25000" dirty="0" err="1" smtClean="0"/>
              <a:t>i</a:t>
            </a:r>
            <a:r>
              <a:rPr lang="en-US" baseline="30000" dirty="0" err="1" smtClean="0"/>
              <a:t>bend</a:t>
            </a:r>
            <a:r>
              <a:rPr lang="en-US" baseline="30000" dirty="0" smtClean="0"/>
              <a:t> </a:t>
            </a:r>
            <a:r>
              <a:rPr lang="en-US" dirty="0" smtClean="0"/>
              <a:t> is</a:t>
            </a:r>
          </a:p>
          <a:p>
            <a:pPr lvl="1"/>
            <a:r>
              <a:rPr lang="en-US" i="1" dirty="0" err="1" smtClean="0"/>
              <a:t>M</a:t>
            </a:r>
            <a:r>
              <a:rPr lang="en-US" i="1" baseline="-25000" dirty="0" err="1" smtClean="0"/>
              <a:t>i</a:t>
            </a:r>
            <a:r>
              <a:rPr lang="en-US" i="1" baseline="30000" dirty="0" err="1" smtClean="0"/>
              <a:t>bend</a:t>
            </a:r>
            <a:r>
              <a:rPr lang="en-US" i="1" dirty="0" smtClean="0"/>
              <a:t> = </a:t>
            </a:r>
            <a:r>
              <a:rPr lang="en-US" i="1" dirty="0" err="1" smtClean="0"/>
              <a:t>F</a:t>
            </a:r>
            <a:r>
              <a:rPr lang="en-US" i="1" baseline="-25000" dirty="0" err="1" smtClean="0"/>
              <a:t>i</a:t>
            </a:r>
            <a:r>
              <a:rPr lang="en-US" i="1" baseline="30000" dirty="0" err="1" smtClean="0"/>
              <a:t>bend</a:t>
            </a:r>
            <a:r>
              <a:rPr lang="en-US" i="1" baseline="30000" dirty="0" smtClean="0"/>
              <a:t> </a:t>
            </a:r>
            <a:r>
              <a:rPr lang="en-US" i="1" dirty="0" smtClean="0"/>
              <a:t> * </a:t>
            </a:r>
            <a:r>
              <a:rPr lang="en-US" i="1" dirty="0" err="1" smtClean="0"/>
              <a:t>l</a:t>
            </a:r>
            <a:r>
              <a:rPr lang="en-US" i="1" baseline="-25000" dirty="0" err="1" smtClean="0"/>
              <a:t>length</a:t>
            </a:r>
            <a:endParaRPr lang="en-US" i="1" dirty="0" smtClean="0"/>
          </a:p>
          <a:p>
            <a:r>
              <a:rPr lang="en-US" dirty="0"/>
              <a:t>Similarly, the </a:t>
            </a:r>
            <a:r>
              <a:rPr lang="en-US" dirty="0" smtClean="0"/>
              <a:t>force and torque </a:t>
            </a:r>
            <a:r>
              <a:rPr lang="en-US" dirty="0"/>
              <a:t>that makes grass twisting can </a:t>
            </a:r>
            <a:r>
              <a:rPr lang="en-US" dirty="0" smtClean="0"/>
              <a:t>be calculated as:</a:t>
            </a:r>
          </a:p>
          <a:p>
            <a:pPr lvl="1"/>
            <a:r>
              <a:rPr lang="en-US" i="1" dirty="0" err="1" smtClean="0"/>
              <a:t>F</a:t>
            </a:r>
            <a:r>
              <a:rPr lang="en-US" i="1" baseline="-25000" dirty="0" err="1" smtClean="0"/>
              <a:t>i</a:t>
            </a:r>
            <a:r>
              <a:rPr lang="en-US" i="1" baseline="30000" dirty="0" err="1" smtClean="0"/>
              <a:t>twist</a:t>
            </a:r>
            <a:r>
              <a:rPr lang="en-US" i="1" dirty="0" smtClean="0"/>
              <a:t> </a:t>
            </a:r>
            <a:r>
              <a:rPr lang="en-US" i="1" dirty="0"/>
              <a:t>= </a:t>
            </a:r>
            <a:r>
              <a:rPr lang="en-US" i="1" dirty="0" err="1"/>
              <a:t>F</a:t>
            </a:r>
            <a:r>
              <a:rPr lang="en-US" i="1" baseline="-25000" dirty="0" err="1"/>
              <a:t>i</a:t>
            </a:r>
            <a:r>
              <a:rPr lang="en-US" i="1" baseline="30000" dirty="0" err="1"/>
              <a:t>wind</a:t>
            </a:r>
            <a:r>
              <a:rPr lang="en-US" i="1" dirty="0"/>
              <a:t> = v</a:t>
            </a:r>
            <a:r>
              <a:rPr lang="en-US" i="1" baseline="30000" dirty="0"/>
              <a:t>2</a:t>
            </a:r>
            <a:r>
              <a:rPr lang="en-US" i="1" dirty="0"/>
              <a:t> * </a:t>
            </a:r>
            <a:r>
              <a:rPr lang="el-GR" i="1" dirty="0"/>
              <a:t>ρ</a:t>
            </a:r>
            <a:r>
              <a:rPr lang="en-US" i="1" baseline="-25000" dirty="0"/>
              <a:t>wind</a:t>
            </a:r>
            <a:r>
              <a:rPr lang="en-US" i="1" dirty="0"/>
              <a:t> * </a:t>
            </a:r>
            <a:r>
              <a:rPr lang="en-US" i="1" dirty="0" err="1"/>
              <a:t>l</a:t>
            </a:r>
            <a:r>
              <a:rPr lang="en-US" i="1" baseline="-25000" dirty="0" err="1"/>
              <a:t>length</a:t>
            </a:r>
            <a:r>
              <a:rPr lang="en-US" i="1" dirty="0"/>
              <a:t> * </a:t>
            </a:r>
            <a:r>
              <a:rPr lang="en-US" i="1" dirty="0" err="1"/>
              <a:t>l</a:t>
            </a:r>
            <a:r>
              <a:rPr lang="en-US" i="1" baseline="-25000" dirty="0" err="1"/>
              <a:t>width</a:t>
            </a:r>
            <a:r>
              <a:rPr lang="en-US" i="1" dirty="0"/>
              <a:t> * </a:t>
            </a:r>
            <a:r>
              <a:rPr lang="en-US" i="1" dirty="0" smtClean="0"/>
              <a:t>cos </a:t>
            </a:r>
            <a:r>
              <a:rPr lang="el-GR" i="1" dirty="0" smtClean="0"/>
              <a:t>ϕ</a:t>
            </a:r>
            <a:endParaRPr lang="en-US" i="1" dirty="0" smtClean="0"/>
          </a:p>
          <a:p>
            <a:pPr lvl="1"/>
            <a:r>
              <a:rPr lang="en-US" i="1" dirty="0" err="1" smtClean="0"/>
              <a:t>M</a:t>
            </a:r>
            <a:r>
              <a:rPr lang="en-US" i="1" baseline="-25000" dirty="0" err="1" smtClean="0"/>
              <a:t>i</a:t>
            </a:r>
            <a:r>
              <a:rPr lang="en-US" i="1" baseline="30000" dirty="0" err="1" smtClean="0"/>
              <a:t>twist</a:t>
            </a:r>
            <a:r>
              <a:rPr lang="en-US" i="1" dirty="0" smtClean="0"/>
              <a:t> </a:t>
            </a:r>
            <a:r>
              <a:rPr lang="en-US" i="1" dirty="0"/>
              <a:t>= </a:t>
            </a:r>
            <a:r>
              <a:rPr lang="en-US" i="1" dirty="0" smtClean="0"/>
              <a:t>F</a:t>
            </a:r>
            <a:r>
              <a:rPr lang="en-US" i="1" baseline="-25000" dirty="0" smtClean="0"/>
              <a:t>i</a:t>
            </a:r>
            <a:r>
              <a:rPr lang="en-US" i="1" baseline="30000" dirty="0" smtClean="0"/>
              <a:t> twist</a:t>
            </a:r>
            <a:r>
              <a:rPr lang="en-US" i="1" dirty="0" smtClean="0"/>
              <a:t> </a:t>
            </a:r>
            <a:r>
              <a:rPr lang="en-US" i="1" dirty="0"/>
              <a:t>* </a:t>
            </a:r>
            <a:r>
              <a:rPr lang="en-US" i="1" dirty="0" err="1" smtClean="0"/>
              <a:t>l</a:t>
            </a:r>
            <a:r>
              <a:rPr lang="en-US" i="1" baseline="-25000" dirty="0" err="1" smtClean="0"/>
              <a:t>length</a:t>
            </a:r>
            <a:r>
              <a:rPr lang="en-US" i="1" baseline="-25000" dirty="0"/>
              <a:t> </a:t>
            </a:r>
            <a:r>
              <a:rPr lang="en-US" i="1" dirty="0" smtClean="0"/>
              <a:t> * </a:t>
            </a:r>
            <a:r>
              <a:rPr lang="en-US" dirty="0" smtClean="0"/>
              <a:t>sin(</a:t>
            </a:r>
            <a:r>
              <a:rPr lang="el-GR" dirty="0" smtClean="0"/>
              <a:t>θ</a:t>
            </a:r>
            <a:r>
              <a:rPr lang="en-US" baseline="-25000" dirty="0" err="1" smtClean="0"/>
              <a:t>i</a:t>
            </a:r>
            <a:r>
              <a:rPr lang="en-US" baseline="-25000" dirty="0" smtClean="0"/>
              <a:t> </a:t>
            </a:r>
            <a:r>
              <a:rPr lang="en-US" dirty="0" smtClean="0"/>
              <a:t> (t) + </a:t>
            </a:r>
            <a:r>
              <a:rPr lang="el-GR" dirty="0" smtClean="0"/>
              <a:t>θ</a:t>
            </a:r>
            <a:r>
              <a:rPr lang="en-US" baseline="-25000" dirty="0" err="1" smtClean="0"/>
              <a:t>i</a:t>
            </a:r>
            <a:r>
              <a:rPr lang="en-US" baseline="30000" dirty="0" err="1" smtClean="0"/>
              <a:t>base</a:t>
            </a:r>
            <a:r>
              <a:rPr lang="en-US" baseline="30000" dirty="0" smtClean="0"/>
              <a:t> </a:t>
            </a:r>
            <a:r>
              <a:rPr lang="en-US" dirty="0" smtClean="0"/>
              <a:t>)</a:t>
            </a:r>
          </a:p>
          <a:p>
            <a:pPr marL="457200" lvl="1" indent="0">
              <a:buNone/>
            </a:pPr>
            <a:r>
              <a:rPr lang="en-US" dirty="0"/>
              <a:t>    Where </a:t>
            </a:r>
            <a:r>
              <a:rPr lang="el-GR" dirty="0"/>
              <a:t>θ</a:t>
            </a:r>
            <a:r>
              <a:rPr lang="en-US" baseline="-25000" dirty="0" err="1"/>
              <a:t>i</a:t>
            </a:r>
            <a:r>
              <a:rPr lang="en-US" baseline="30000" dirty="0" err="1"/>
              <a:t>base</a:t>
            </a:r>
            <a:r>
              <a:rPr lang="en-US" baseline="30000" dirty="0"/>
              <a:t> </a:t>
            </a:r>
            <a:r>
              <a:rPr lang="en-US" dirty="0" smtClean="0"/>
              <a:t>is </a:t>
            </a:r>
            <a:r>
              <a:rPr lang="en-US" dirty="0"/>
              <a:t>the angle between current segment </a:t>
            </a:r>
            <a:r>
              <a:rPr lang="en-US" dirty="0" smtClean="0"/>
              <a:t>and vertical </a:t>
            </a:r>
            <a:r>
              <a:rPr lang="en-US" dirty="0"/>
              <a:t>orientation in the rest state, </a:t>
            </a:r>
            <a:r>
              <a:rPr lang="el-GR" dirty="0"/>
              <a:t>θ</a:t>
            </a:r>
            <a:r>
              <a:rPr lang="en-US" dirty="0" err="1"/>
              <a:t>i</a:t>
            </a:r>
            <a:r>
              <a:rPr lang="en-US" dirty="0"/>
              <a:t>  (t) </a:t>
            </a:r>
            <a:r>
              <a:rPr lang="en-US" dirty="0" smtClean="0"/>
              <a:t>is </a:t>
            </a:r>
            <a:r>
              <a:rPr lang="en-US" dirty="0"/>
              <a:t>the angle </a:t>
            </a:r>
            <a:r>
              <a:rPr lang="en-US" dirty="0" smtClean="0"/>
              <a:t>of current </a:t>
            </a:r>
            <a:r>
              <a:rPr lang="en-US" dirty="0"/>
              <a:t>twisting</a:t>
            </a:r>
          </a:p>
          <a:p>
            <a:pPr marL="457200" lvl="1" indent="0">
              <a:buNone/>
            </a:pPr>
            <a:endParaRPr lang="en-US" dirty="0" smtClean="0"/>
          </a:p>
          <a:p>
            <a:pPr marL="342900" lvl="1" indent="-342900">
              <a:buFont typeface="Arial" pitchFamily="34" charset="0"/>
              <a:buChar char="•"/>
            </a:pPr>
            <a:endParaRPr lang="en-US" dirty="0"/>
          </a:p>
          <a:p>
            <a:endParaRPr lang="en-US" dirty="0" smtClean="0"/>
          </a:p>
        </p:txBody>
      </p:sp>
    </p:spTree>
    <p:extLst>
      <p:ext uri="{BB962C8B-B14F-4D97-AF65-F5344CB8AC3E}">
        <p14:creationId xmlns:p14="http://schemas.microsoft.com/office/powerpoint/2010/main" val="42923318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of grass recovery</a:t>
            </a:r>
          </a:p>
        </p:txBody>
      </p:sp>
      <p:sp>
        <p:nvSpPr>
          <p:cNvPr id="3" name="Content Placeholder 2"/>
          <p:cNvSpPr>
            <a:spLocks noGrp="1"/>
          </p:cNvSpPr>
          <p:nvPr>
            <p:ph idx="1"/>
          </p:nvPr>
        </p:nvSpPr>
        <p:spPr/>
        <p:txBody>
          <a:bodyPr>
            <a:normAutofit fontScale="92500" lnSpcReduction="10000"/>
          </a:bodyPr>
          <a:lstStyle/>
          <a:p>
            <a:r>
              <a:rPr lang="en-US" dirty="0"/>
              <a:t>When wind stops, the grass </a:t>
            </a:r>
            <a:r>
              <a:rPr lang="en-US" dirty="0" smtClean="0"/>
              <a:t>should </a:t>
            </a:r>
            <a:r>
              <a:rPr lang="en-US" dirty="0"/>
              <a:t>sway back and </a:t>
            </a:r>
            <a:r>
              <a:rPr lang="en-US" dirty="0" smtClean="0"/>
              <a:t>forth.</a:t>
            </a:r>
          </a:p>
          <a:p>
            <a:r>
              <a:rPr lang="en-US" dirty="0"/>
              <a:t>When wind fails, the external force is zero</a:t>
            </a:r>
            <a:r>
              <a:rPr lang="en-US" dirty="0" smtClean="0"/>
              <a:t>:</a:t>
            </a:r>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a:p>
          <a:p>
            <a:r>
              <a:rPr lang="en-US" dirty="0" smtClean="0"/>
              <a:t>Where </a:t>
            </a:r>
            <a:r>
              <a:rPr lang="en-US" dirty="0" err="1" smtClean="0"/>
              <a:t>M</a:t>
            </a:r>
            <a:r>
              <a:rPr lang="en-US" baseline="-25000" dirty="0" err="1" smtClean="0"/>
              <a:t>grass</a:t>
            </a:r>
            <a:r>
              <a:rPr lang="en-US" dirty="0" smtClean="0"/>
              <a:t> </a:t>
            </a:r>
            <a:r>
              <a:rPr lang="en-US" dirty="0"/>
              <a:t>is the mass of single segment, </a:t>
            </a:r>
            <a:r>
              <a:rPr lang="en-US" i="1" dirty="0"/>
              <a:t>K </a:t>
            </a:r>
            <a:r>
              <a:rPr lang="en-US" dirty="0"/>
              <a:t>is the </a:t>
            </a:r>
            <a:r>
              <a:rPr lang="en-US" dirty="0" smtClean="0"/>
              <a:t>stiffness coefficient </a:t>
            </a:r>
            <a:r>
              <a:rPr lang="en-US" dirty="0"/>
              <a:t>of </a:t>
            </a:r>
            <a:r>
              <a:rPr lang="en-US" dirty="0" smtClean="0"/>
              <a:t>joint.</a:t>
            </a:r>
            <a:r>
              <a:rPr lang="en-US" i="1" dirty="0"/>
              <a:t> C </a:t>
            </a:r>
            <a:r>
              <a:rPr lang="en-US" dirty="0"/>
              <a:t>is the </a:t>
            </a:r>
            <a:r>
              <a:rPr lang="en-US" dirty="0" smtClean="0"/>
              <a:t>damping coefficient.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3200400"/>
            <a:ext cx="4467225" cy="139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943600"/>
            <a:ext cx="2990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2320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of grass recovery</a:t>
            </a:r>
          </a:p>
        </p:txBody>
      </p:sp>
      <p:sp>
        <p:nvSpPr>
          <p:cNvPr id="3" name="Content Placeholder 2"/>
          <p:cNvSpPr>
            <a:spLocks noGrp="1"/>
          </p:cNvSpPr>
          <p:nvPr>
            <p:ph idx="1"/>
          </p:nvPr>
        </p:nvSpPr>
        <p:spPr/>
        <p:txBody>
          <a:bodyPr>
            <a:normAutofit fontScale="92500" lnSpcReduction="10000"/>
          </a:bodyPr>
          <a:lstStyle/>
          <a:p>
            <a:r>
              <a:rPr lang="en-US" dirty="0"/>
              <a:t>For </a:t>
            </a:r>
            <a:r>
              <a:rPr lang="en-US" dirty="0" smtClean="0"/>
              <a:t>recovery </a:t>
            </a:r>
            <a:r>
              <a:rPr lang="en-US" dirty="0"/>
              <a:t>animation, at each time step, </a:t>
            </a:r>
            <a:r>
              <a:rPr lang="en-US" dirty="0" smtClean="0"/>
              <a:t>the following equations are used to </a:t>
            </a:r>
            <a:r>
              <a:rPr lang="en-US" dirty="0"/>
              <a:t>solve linear </a:t>
            </a:r>
            <a:r>
              <a:rPr lang="en-US" dirty="0" smtClean="0"/>
              <a:t>vibration.</a:t>
            </a:r>
          </a:p>
          <a:p>
            <a:endParaRPr lang="en-US" dirty="0" smtClean="0"/>
          </a:p>
          <a:p>
            <a:endParaRPr lang="en-US" dirty="0"/>
          </a:p>
          <a:p>
            <a:endParaRPr lang="en-US" dirty="0" smtClean="0"/>
          </a:p>
          <a:p>
            <a:endParaRPr lang="en-US" dirty="0"/>
          </a:p>
          <a:p>
            <a:r>
              <a:rPr lang="en-US" dirty="0"/>
              <a:t>The similar approach can be adopted to </a:t>
            </a:r>
            <a:r>
              <a:rPr lang="en-US" dirty="0" smtClean="0"/>
              <a:t>calculate twisting </a:t>
            </a:r>
            <a:r>
              <a:rPr lang="en-US" dirty="0"/>
              <a:t>angle.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619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3314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 Grass</a:t>
            </a:r>
            <a:endParaRPr lang="en-US" dirty="0"/>
          </a:p>
        </p:txBody>
      </p:sp>
      <p:sp>
        <p:nvSpPr>
          <p:cNvPr id="3" name="Content Placeholder 2"/>
          <p:cNvSpPr>
            <a:spLocks noGrp="1"/>
          </p:cNvSpPr>
          <p:nvPr>
            <p:ph idx="1"/>
          </p:nvPr>
        </p:nvSpPr>
        <p:spPr/>
        <p:txBody>
          <a:bodyPr>
            <a:normAutofit lnSpcReduction="10000"/>
          </a:bodyPr>
          <a:lstStyle/>
          <a:p>
            <a:r>
              <a:rPr lang="en-US" dirty="0" smtClean="0"/>
              <a:t>Related Work</a:t>
            </a:r>
          </a:p>
          <a:p>
            <a:pPr lvl="1"/>
            <a:r>
              <a:rPr lang="en-US" dirty="0" err="1"/>
              <a:t>Guerraz</a:t>
            </a:r>
            <a:r>
              <a:rPr lang="en-US" dirty="0"/>
              <a:t> </a:t>
            </a:r>
            <a:r>
              <a:rPr lang="en-US" dirty="0" smtClean="0"/>
              <a:t>et al</a:t>
            </a:r>
            <a:r>
              <a:rPr lang="en-US" dirty="0"/>
              <a:t>. </a:t>
            </a:r>
            <a:r>
              <a:rPr lang="en-US" dirty="0" smtClean="0"/>
              <a:t>[2003] </a:t>
            </a:r>
            <a:r>
              <a:rPr lang="en-US" dirty="0"/>
              <a:t>presented a method to allow virtual objects </a:t>
            </a:r>
            <a:r>
              <a:rPr lang="en-US" dirty="0" smtClean="0"/>
              <a:t>or characters </a:t>
            </a:r>
            <a:r>
              <a:rPr lang="en-US" dirty="0"/>
              <a:t>to crush the </a:t>
            </a:r>
            <a:r>
              <a:rPr lang="en-US" dirty="0" smtClean="0"/>
              <a:t>grass using procedural approach.</a:t>
            </a:r>
          </a:p>
          <a:p>
            <a:pPr lvl="1"/>
            <a:r>
              <a:rPr lang="en-US" dirty="0"/>
              <a:t>Zhao et al. </a:t>
            </a:r>
            <a:r>
              <a:rPr lang="en-US" dirty="0" smtClean="0"/>
              <a:t>[2009] proposed </a:t>
            </a:r>
            <a:r>
              <a:rPr lang="en-US" dirty="0"/>
              <a:t>GPU-based method to simulate </a:t>
            </a:r>
            <a:r>
              <a:rPr lang="en-US" dirty="0" smtClean="0"/>
              <a:t>grass-object interaction using bounding box.</a:t>
            </a:r>
          </a:p>
          <a:p>
            <a:pPr lvl="1"/>
            <a:r>
              <a:rPr lang="en-US" dirty="0" err="1"/>
              <a:t>Orthmann</a:t>
            </a:r>
            <a:r>
              <a:rPr lang="en-US" dirty="0"/>
              <a:t> et al. </a:t>
            </a:r>
            <a:r>
              <a:rPr lang="en-US" dirty="0" smtClean="0"/>
              <a:t>[2009] </a:t>
            </a:r>
            <a:r>
              <a:rPr lang="en-US" dirty="0"/>
              <a:t>put forward </a:t>
            </a:r>
            <a:r>
              <a:rPr lang="en-US" dirty="0" smtClean="0"/>
              <a:t>a GPU-based </a:t>
            </a:r>
            <a:r>
              <a:rPr lang="en-US" dirty="0"/>
              <a:t>approach to model responsive </a:t>
            </a:r>
            <a:r>
              <a:rPr lang="en-US" dirty="0" smtClean="0"/>
              <a:t>grass using </a:t>
            </a:r>
            <a:r>
              <a:rPr lang="en-US" dirty="0"/>
              <a:t>a spring </a:t>
            </a:r>
            <a:r>
              <a:rPr lang="en-US" dirty="0" smtClean="0"/>
              <a:t>model.</a:t>
            </a:r>
            <a:endParaRPr lang="en-US" dirty="0"/>
          </a:p>
          <a:p>
            <a:pPr lvl="1"/>
            <a:endParaRPr lang="en-US" dirty="0"/>
          </a:p>
        </p:txBody>
      </p:sp>
    </p:spTree>
    <p:extLst>
      <p:ext uri="{BB962C8B-B14F-4D97-AF65-F5344CB8AC3E}">
        <p14:creationId xmlns:p14="http://schemas.microsoft.com/office/powerpoint/2010/main" val="20621795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 </a:t>
            </a:r>
            <a:r>
              <a:rPr lang="en-US" dirty="0"/>
              <a:t>Grass</a:t>
            </a:r>
          </a:p>
        </p:txBody>
      </p:sp>
      <p:sp>
        <p:nvSpPr>
          <p:cNvPr id="3" name="Content Placeholder 2"/>
          <p:cNvSpPr>
            <a:spLocks noGrp="1"/>
          </p:cNvSpPr>
          <p:nvPr>
            <p:ph idx="1"/>
          </p:nvPr>
        </p:nvSpPr>
        <p:spPr/>
        <p:txBody>
          <a:bodyPr/>
          <a:lstStyle/>
          <a:p>
            <a:r>
              <a:rPr lang="en-US" dirty="0" smtClean="0"/>
              <a:t>In reference to </a:t>
            </a:r>
            <a:r>
              <a:rPr lang="en-US" dirty="0" err="1"/>
              <a:t>Orthmann</a:t>
            </a:r>
            <a:r>
              <a:rPr lang="en-US" dirty="0"/>
              <a:t> et </a:t>
            </a:r>
            <a:r>
              <a:rPr lang="en-US" dirty="0" smtClean="0"/>
              <a:t>al </a:t>
            </a:r>
            <a:r>
              <a:rPr lang="en-US" dirty="0"/>
              <a:t>“GPU-based Responsive Grass”</a:t>
            </a:r>
            <a:r>
              <a:rPr lang="en-US" dirty="0" smtClean="0"/>
              <a:t> [2009] </a:t>
            </a:r>
          </a:p>
          <a:p>
            <a:r>
              <a:rPr lang="en-US" dirty="0" smtClean="0"/>
              <a:t>Billboards are used to represent grass.</a:t>
            </a:r>
          </a:p>
          <a:p>
            <a:endParaRPr lang="en-US" dirty="0"/>
          </a:p>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06" y="3340273"/>
            <a:ext cx="6981825" cy="30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6400799"/>
            <a:ext cx="3581400" cy="307777"/>
          </a:xfrm>
          <a:prstGeom prst="rect">
            <a:avLst/>
          </a:prstGeom>
          <a:noFill/>
        </p:spPr>
        <p:txBody>
          <a:bodyPr wrap="square" rtlCol="0">
            <a:spAutoFit/>
          </a:bodyPr>
          <a:lstStyle/>
          <a:p>
            <a:r>
              <a:rPr lang="en-US" sz="1400" b="1" dirty="0" smtClean="0"/>
              <a:t>Results of responsive grass</a:t>
            </a:r>
            <a:endParaRPr lang="en-US" sz="1400" b="1" dirty="0"/>
          </a:p>
        </p:txBody>
      </p:sp>
    </p:spTree>
    <p:extLst>
      <p:ext uri="{BB962C8B-B14F-4D97-AF65-F5344CB8AC3E}">
        <p14:creationId xmlns:p14="http://schemas.microsoft.com/office/powerpoint/2010/main" val="892429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00200"/>
            <a:ext cx="5334000" cy="4525963"/>
          </a:xfrm>
        </p:spPr>
        <p:txBody>
          <a:bodyPr>
            <a:normAutofit fontScale="92500" lnSpcReduction="20000"/>
          </a:bodyPr>
          <a:lstStyle/>
          <a:p>
            <a:pPr algn="just"/>
            <a:r>
              <a:rPr lang="en-US" dirty="0"/>
              <a:t>To simulate grass in real time </a:t>
            </a:r>
            <a:r>
              <a:rPr lang="en-US" dirty="0" smtClean="0"/>
              <a:t>is challenging.</a:t>
            </a:r>
          </a:p>
          <a:p>
            <a:pPr algn="just"/>
            <a:r>
              <a:rPr lang="en-US" dirty="0" smtClean="0"/>
              <a:t> </a:t>
            </a:r>
            <a:r>
              <a:rPr lang="en-US" dirty="0"/>
              <a:t>There can be millions of grass blades in the </a:t>
            </a:r>
            <a:r>
              <a:rPr lang="en-US" dirty="0" smtClean="0"/>
              <a:t>scene.</a:t>
            </a:r>
          </a:p>
          <a:p>
            <a:pPr algn="just"/>
            <a:r>
              <a:rPr lang="en-US" dirty="0" smtClean="0"/>
              <a:t> The grass blades interact </a:t>
            </a:r>
            <a:r>
              <a:rPr lang="en-US" dirty="0"/>
              <a:t>with the wind forces , with each other and with any other external forces applied by the person walking through them</a:t>
            </a:r>
            <a:r>
              <a:rPr lang="en-US" dirty="0" smtClean="0"/>
              <a:t>. Hence making the dynamics really complicated.</a:t>
            </a:r>
            <a:endParaRPr lang="en-US" dirty="0"/>
          </a:p>
          <a:p>
            <a:endParaRPr lang="en-US" dirty="0"/>
          </a:p>
        </p:txBody>
      </p:sp>
      <p:pic>
        <p:nvPicPr>
          <p:cNvPr id="2050" name="Picture 2" descr="C:\Work\New Projects\PBM\Presentation\MeadowSce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2514600"/>
            <a:ext cx="3112911" cy="187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4572000"/>
            <a:ext cx="2133600" cy="646331"/>
          </a:xfrm>
          <a:prstGeom prst="rect">
            <a:avLst/>
          </a:prstGeom>
          <a:noFill/>
        </p:spPr>
        <p:txBody>
          <a:bodyPr wrap="square" rtlCol="0">
            <a:spAutoFit/>
          </a:bodyPr>
          <a:lstStyle/>
          <a:p>
            <a:r>
              <a:rPr lang="en-US" dirty="0" smtClean="0"/>
              <a:t>Natural Meadow Scene</a:t>
            </a:r>
            <a:endParaRPr lang="en-US" dirty="0"/>
          </a:p>
        </p:txBody>
      </p:sp>
    </p:spTree>
    <p:extLst>
      <p:ext uri="{BB962C8B-B14F-4D97-AF65-F5344CB8AC3E}">
        <p14:creationId xmlns:p14="http://schemas.microsoft.com/office/powerpoint/2010/main" val="17385986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System</a:t>
            </a:r>
            <a:endParaRPr lang="en-US" dirty="0"/>
          </a:p>
        </p:txBody>
      </p:sp>
      <p:sp>
        <p:nvSpPr>
          <p:cNvPr id="3" name="Content Placeholder 2"/>
          <p:cNvSpPr>
            <a:spLocks noGrp="1"/>
          </p:cNvSpPr>
          <p:nvPr>
            <p:ph idx="1"/>
          </p:nvPr>
        </p:nvSpPr>
        <p:spPr>
          <a:xfrm>
            <a:off x="457200" y="1600200"/>
            <a:ext cx="5410200" cy="4525963"/>
          </a:xfrm>
        </p:spPr>
        <p:txBody>
          <a:bodyPr>
            <a:normAutofit fontScale="77500" lnSpcReduction="20000"/>
          </a:bodyPr>
          <a:lstStyle/>
          <a:p>
            <a:pPr algn="just"/>
            <a:r>
              <a:rPr lang="en-US" b="1" dirty="0"/>
              <a:t>Procedural Generation</a:t>
            </a:r>
            <a:r>
              <a:rPr lang="en-US" dirty="0" smtClean="0"/>
              <a:t>:- </a:t>
            </a:r>
            <a:r>
              <a:rPr lang="en-US" dirty="0"/>
              <a:t>For a given terrain mesh, a geometry </a:t>
            </a:r>
            <a:r>
              <a:rPr lang="en-US" dirty="0" err="1"/>
              <a:t>shader</a:t>
            </a:r>
            <a:r>
              <a:rPr lang="en-US" dirty="0"/>
              <a:t> automatically  generates billboards for grass blades.</a:t>
            </a:r>
          </a:p>
          <a:p>
            <a:pPr algn="just"/>
            <a:r>
              <a:rPr lang="en-US" b="1" dirty="0"/>
              <a:t>Dynamic Response:- </a:t>
            </a:r>
            <a:r>
              <a:rPr lang="en-US" dirty="0"/>
              <a:t>A CPU-based broad phase working on the spatial </a:t>
            </a:r>
            <a:r>
              <a:rPr lang="en-US" dirty="0" smtClean="0"/>
              <a:t>organized </a:t>
            </a:r>
            <a:r>
              <a:rPr lang="en-US" dirty="0"/>
              <a:t>grass tiles and a GPU-based narrow </a:t>
            </a:r>
            <a:r>
              <a:rPr lang="en-US" dirty="0" smtClean="0"/>
              <a:t>phase working </a:t>
            </a:r>
            <a:r>
              <a:rPr lang="en-US" dirty="0"/>
              <a:t>on the generated grass billboards </a:t>
            </a:r>
            <a:r>
              <a:rPr lang="en-US" dirty="0" smtClean="0"/>
              <a:t>constitute </a:t>
            </a:r>
            <a:r>
              <a:rPr lang="en-US" dirty="0"/>
              <a:t>the responsive </a:t>
            </a:r>
            <a:r>
              <a:rPr lang="en-US" dirty="0" smtClean="0"/>
              <a:t>component.</a:t>
            </a:r>
          </a:p>
          <a:p>
            <a:pPr algn="just"/>
            <a:r>
              <a:rPr lang="en-US" b="1" dirty="0" smtClean="0"/>
              <a:t>Rendering:-</a:t>
            </a:r>
            <a:r>
              <a:rPr lang="en-US" dirty="0" smtClean="0"/>
              <a:t> Deformed </a:t>
            </a:r>
            <a:r>
              <a:rPr lang="en-US" dirty="0"/>
              <a:t>or </a:t>
            </a:r>
            <a:r>
              <a:rPr lang="en-US" dirty="0" err="1"/>
              <a:t>undeformed</a:t>
            </a:r>
            <a:r>
              <a:rPr lang="en-US" dirty="0"/>
              <a:t> billboards are </a:t>
            </a:r>
            <a:r>
              <a:rPr lang="en-US" dirty="0" smtClean="0"/>
              <a:t>rendered based </a:t>
            </a:r>
            <a:r>
              <a:rPr lang="en-US" dirty="0"/>
              <a:t>on the output of the collision </a:t>
            </a:r>
            <a:r>
              <a:rPr lang="en-US" dirty="0" smtClean="0"/>
              <a:t>system.</a:t>
            </a:r>
            <a:endParaRPr lang="en-US"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19400"/>
            <a:ext cx="2895600" cy="119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59073" y="4101220"/>
            <a:ext cx="2657843" cy="276999"/>
          </a:xfrm>
          <a:prstGeom prst="rect">
            <a:avLst/>
          </a:prstGeom>
        </p:spPr>
        <p:txBody>
          <a:bodyPr wrap="none">
            <a:spAutoFit/>
          </a:bodyPr>
          <a:lstStyle/>
          <a:p>
            <a:pPr algn="just"/>
            <a:r>
              <a:rPr lang="en-US" sz="1200" dirty="0"/>
              <a:t>Figure </a:t>
            </a:r>
            <a:r>
              <a:rPr lang="en-US" sz="1200" dirty="0" smtClean="0"/>
              <a:t>: </a:t>
            </a:r>
            <a:r>
              <a:rPr lang="en-US" sz="1200" dirty="0"/>
              <a:t>The system for responsive grass</a:t>
            </a:r>
          </a:p>
        </p:txBody>
      </p:sp>
    </p:spTree>
    <p:extLst>
      <p:ext uri="{BB962C8B-B14F-4D97-AF65-F5344CB8AC3E}">
        <p14:creationId xmlns:p14="http://schemas.microsoft.com/office/powerpoint/2010/main" val="30580428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Billboards as Primitives</a:t>
            </a:r>
            <a:endParaRPr lang="en-US" dirty="0"/>
          </a:p>
        </p:txBody>
      </p:sp>
      <p:sp>
        <p:nvSpPr>
          <p:cNvPr id="3" name="Content Placeholder 2"/>
          <p:cNvSpPr>
            <a:spLocks noGrp="1"/>
          </p:cNvSpPr>
          <p:nvPr>
            <p:ph idx="1"/>
          </p:nvPr>
        </p:nvSpPr>
        <p:spPr/>
        <p:txBody>
          <a:bodyPr/>
          <a:lstStyle/>
          <a:p>
            <a:r>
              <a:rPr lang="en-US" dirty="0"/>
              <a:t>Each </a:t>
            </a:r>
            <a:r>
              <a:rPr lang="en-US" dirty="0" smtClean="0"/>
              <a:t>billboard acts as a primitive and its state is stored with following parameters</a:t>
            </a:r>
          </a:p>
          <a:p>
            <a:pPr marL="971550" lvl="1" indent="-514350">
              <a:buFont typeface="+mj-lt"/>
              <a:buAutoNum type="arabicPeriod"/>
            </a:pPr>
            <a:r>
              <a:rPr lang="en-US" dirty="0" smtClean="0"/>
              <a:t>Position</a:t>
            </a:r>
          </a:p>
          <a:p>
            <a:pPr marL="971550" lvl="1" indent="-514350">
              <a:buFont typeface="+mj-lt"/>
              <a:buAutoNum type="arabicPeriod"/>
            </a:pPr>
            <a:r>
              <a:rPr lang="en-US" dirty="0" smtClean="0"/>
              <a:t>Collision State</a:t>
            </a:r>
          </a:p>
          <a:p>
            <a:pPr marL="971550" lvl="1" indent="-514350">
              <a:buFont typeface="+mj-lt"/>
              <a:buAutoNum type="arabicPeriod"/>
            </a:pPr>
            <a:r>
              <a:rPr lang="en-US" dirty="0"/>
              <a:t> </a:t>
            </a:r>
            <a:r>
              <a:rPr lang="en-US" dirty="0" smtClean="0"/>
              <a:t>Texture </a:t>
            </a:r>
            <a:r>
              <a:rPr lang="en-US" dirty="0"/>
              <a:t>index, addressing a 2D texture </a:t>
            </a:r>
            <a:r>
              <a:rPr lang="en-US" dirty="0" smtClean="0"/>
              <a:t>array, which </a:t>
            </a:r>
            <a:r>
              <a:rPr lang="en-US" dirty="0"/>
              <a:t>stores different semi-transparent images </a:t>
            </a:r>
            <a:r>
              <a:rPr lang="en-US" dirty="0" smtClean="0"/>
              <a:t>of grass clumps.</a:t>
            </a:r>
            <a:endParaRPr lang="en-US" dirty="0"/>
          </a:p>
        </p:txBody>
      </p:sp>
    </p:spTree>
    <p:extLst>
      <p:ext uri="{BB962C8B-B14F-4D97-AF65-F5344CB8AC3E}">
        <p14:creationId xmlns:p14="http://schemas.microsoft.com/office/powerpoint/2010/main" val="29725617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System</a:t>
            </a:r>
            <a:endParaRPr lang="en-US" dirty="0"/>
          </a:p>
        </p:txBody>
      </p:sp>
      <p:sp>
        <p:nvSpPr>
          <p:cNvPr id="3" name="Content Placeholder 2"/>
          <p:cNvSpPr>
            <a:spLocks noGrp="1"/>
          </p:cNvSpPr>
          <p:nvPr>
            <p:ph idx="1"/>
          </p:nvPr>
        </p:nvSpPr>
        <p:spPr>
          <a:xfrm>
            <a:off x="457200" y="1600200"/>
            <a:ext cx="5791200" cy="4525963"/>
          </a:xfrm>
        </p:spPr>
        <p:txBody>
          <a:bodyPr/>
          <a:lstStyle/>
          <a:p>
            <a:pPr algn="just"/>
            <a:r>
              <a:rPr lang="en-US" dirty="0" smtClean="0"/>
              <a:t>The collision system consists of following procedures.</a:t>
            </a:r>
          </a:p>
          <a:p>
            <a:pPr marL="514350" indent="-514350" algn="just">
              <a:buFont typeface="+mj-lt"/>
              <a:buAutoNum type="arabicPeriod"/>
            </a:pPr>
            <a:r>
              <a:rPr lang="en-US" dirty="0"/>
              <a:t>Coarse Handling on the </a:t>
            </a:r>
            <a:r>
              <a:rPr lang="en-US" dirty="0" smtClean="0"/>
              <a:t>CPU.</a:t>
            </a:r>
          </a:p>
          <a:p>
            <a:pPr marL="514350" indent="-514350" algn="just">
              <a:buFont typeface="+mj-lt"/>
              <a:buAutoNum type="arabicPeriod"/>
            </a:pPr>
            <a:r>
              <a:rPr lang="en-US" dirty="0"/>
              <a:t>Collision </a:t>
            </a:r>
            <a:r>
              <a:rPr lang="en-US" dirty="0" smtClean="0"/>
              <a:t>Detection.</a:t>
            </a:r>
          </a:p>
          <a:p>
            <a:pPr marL="514350" indent="-514350" algn="just">
              <a:buFont typeface="+mj-lt"/>
              <a:buAutoNum type="arabicPeriod"/>
            </a:pPr>
            <a:r>
              <a:rPr lang="en-US" dirty="0"/>
              <a:t>Collision </a:t>
            </a:r>
            <a:r>
              <a:rPr lang="en-US" dirty="0" smtClean="0"/>
              <a:t>Response.</a:t>
            </a:r>
          </a:p>
          <a:p>
            <a:pPr marL="514350" indent="-514350" algn="just">
              <a:buFont typeface="+mj-lt"/>
              <a:buAutoNum type="arabicPeriod"/>
            </a:pPr>
            <a:r>
              <a:rPr lang="en-US" dirty="0"/>
              <a:t>Shape </a:t>
            </a:r>
            <a:r>
              <a:rPr lang="en-US" dirty="0" smtClean="0"/>
              <a:t>Preservation.</a:t>
            </a:r>
          </a:p>
          <a:p>
            <a:pPr marL="514350" indent="-514350" algn="just">
              <a:buFont typeface="+mj-lt"/>
              <a:buAutoNum type="arabicPeriod"/>
            </a:pPr>
            <a:r>
              <a:rPr lang="en-US" dirty="0"/>
              <a:t> </a:t>
            </a:r>
            <a:r>
              <a:rPr lang="en-US" dirty="0" smtClean="0"/>
              <a:t>Recovering.</a:t>
            </a:r>
          </a:p>
          <a:p>
            <a:pPr marL="514350" indent="-514350">
              <a:buFont typeface="+mj-lt"/>
              <a:buAutoNum type="arabicPeriod"/>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905" y="1828800"/>
            <a:ext cx="28289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6144252"/>
            <a:ext cx="4572000" cy="276999"/>
          </a:xfrm>
          <a:prstGeom prst="rect">
            <a:avLst/>
          </a:prstGeom>
        </p:spPr>
        <p:txBody>
          <a:bodyPr>
            <a:spAutoFit/>
          </a:bodyPr>
          <a:lstStyle/>
          <a:p>
            <a:r>
              <a:rPr lang="en-US" sz="1200" dirty="0"/>
              <a:t>Figure :</a:t>
            </a:r>
            <a:r>
              <a:rPr lang="en-US" sz="1200" dirty="0" smtClean="0"/>
              <a:t> </a:t>
            </a:r>
            <a:r>
              <a:rPr lang="en-US" sz="1200" dirty="0"/>
              <a:t>Flow diagram for collision detection, reaction </a:t>
            </a:r>
            <a:r>
              <a:rPr lang="en-US" sz="1200" dirty="0" smtClean="0"/>
              <a:t>and recovering</a:t>
            </a:r>
            <a:endParaRPr lang="en-US" sz="1200" dirty="0"/>
          </a:p>
        </p:txBody>
      </p:sp>
    </p:spTree>
    <p:extLst>
      <p:ext uri="{BB962C8B-B14F-4D97-AF65-F5344CB8AC3E}">
        <p14:creationId xmlns:p14="http://schemas.microsoft.com/office/powerpoint/2010/main" val="23926457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Coarse Handling on the CPU</a:t>
            </a:r>
          </a:p>
        </p:txBody>
      </p:sp>
      <p:sp>
        <p:nvSpPr>
          <p:cNvPr id="3" name="Content Placeholder 2"/>
          <p:cNvSpPr>
            <a:spLocks noGrp="1"/>
          </p:cNvSpPr>
          <p:nvPr>
            <p:ph idx="1"/>
          </p:nvPr>
        </p:nvSpPr>
        <p:spPr>
          <a:xfrm>
            <a:off x="457200" y="1600201"/>
            <a:ext cx="8229600" cy="2895600"/>
          </a:xfrm>
        </p:spPr>
        <p:txBody>
          <a:bodyPr>
            <a:normAutofit fontScale="62500" lnSpcReduction="20000"/>
          </a:bodyPr>
          <a:lstStyle/>
          <a:p>
            <a:pPr algn="just"/>
            <a:r>
              <a:rPr lang="en-US" dirty="0"/>
              <a:t>At each frame, the bounding volumes of all </a:t>
            </a:r>
            <a:r>
              <a:rPr lang="en-US" dirty="0" smtClean="0"/>
              <a:t>dynamic collision </a:t>
            </a:r>
            <a:r>
              <a:rPr lang="en-US" dirty="0"/>
              <a:t>meshes are tested for collision with the </a:t>
            </a:r>
            <a:r>
              <a:rPr lang="en-US" dirty="0" smtClean="0"/>
              <a:t>axis aligned </a:t>
            </a:r>
            <a:r>
              <a:rPr lang="en-US" dirty="0"/>
              <a:t>bounding boxes (AABB) of the </a:t>
            </a:r>
            <a:r>
              <a:rPr lang="en-US" dirty="0" err="1" smtClean="0"/>
              <a:t>octree</a:t>
            </a:r>
            <a:r>
              <a:rPr lang="en-US" dirty="0" smtClean="0"/>
              <a:t> </a:t>
            </a:r>
            <a:r>
              <a:rPr lang="en-US" dirty="0"/>
              <a:t>containing the e grass </a:t>
            </a:r>
            <a:r>
              <a:rPr lang="en-US" dirty="0" smtClean="0"/>
              <a:t>blades.</a:t>
            </a:r>
          </a:p>
          <a:p>
            <a:pPr algn="just"/>
            <a:r>
              <a:rPr lang="en-US" dirty="0" smtClean="0"/>
              <a:t>Each node is </a:t>
            </a:r>
            <a:r>
              <a:rPr lang="en-US" dirty="0"/>
              <a:t>marked as either </a:t>
            </a:r>
            <a:r>
              <a:rPr lang="en-US" i="1" dirty="0"/>
              <a:t>possibly colliding</a:t>
            </a:r>
            <a:r>
              <a:rPr lang="en-US" dirty="0"/>
              <a:t>, </a:t>
            </a:r>
            <a:r>
              <a:rPr lang="en-US" i="1" dirty="0"/>
              <a:t>non-colliding</a:t>
            </a:r>
            <a:r>
              <a:rPr lang="en-US" dirty="0"/>
              <a:t> </a:t>
            </a:r>
            <a:r>
              <a:rPr lang="en-US" dirty="0" smtClean="0"/>
              <a:t>or </a:t>
            </a:r>
            <a:r>
              <a:rPr lang="en-US" i="1" dirty="0" smtClean="0"/>
              <a:t>recovering</a:t>
            </a:r>
            <a:r>
              <a:rPr lang="en-US" dirty="0" smtClean="0"/>
              <a:t>.</a:t>
            </a:r>
          </a:p>
          <a:p>
            <a:pPr algn="just"/>
            <a:r>
              <a:rPr lang="en-US" i="1" dirty="0" smtClean="0"/>
              <a:t>Possibly colliding </a:t>
            </a:r>
            <a:r>
              <a:rPr lang="en-US" dirty="0" smtClean="0"/>
              <a:t>nodes are </a:t>
            </a:r>
            <a:r>
              <a:rPr lang="en-US" dirty="0"/>
              <a:t>streamed through </a:t>
            </a:r>
            <a:r>
              <a:rPr lang="en-US" dirty="0" smtClean="0"/>
              <a:t>collision </a:t>
            </a:r>
            <a:r>
              <a:rPr lang="en-US" dirty="0"/>
              <a:t>pass on the GPU</a:t>
            </a:r>
            <a:r>
              <a:rPr lang="en-US" dirty="0" smtClean="0"/>
              <a:t>.</a:t>
            </a:r>
          </a:p>
          <a:p>
            <a:pPr algn="just"/>
            <a:r>
              <a:rPr lang="en-US" i="1" dirty="0" smtClean="0"/>
              <a:t>Recovering nodes </a:t>
            </a:r>
            <a:r>
              <a:rPr lang="en-US" dirty="0" smtClean="0"/>
              <a:t>stays </a:t>
            </a:r>
            <a:r>
              <a:rPr lang="en-US" dirty="0"/>
              <a:t>active for a fixed amount of time after the </a:t>
            </a:r>
            <a:r>
              <a:rPr lang="en-US" dirty="0" smtClean="0"/>
              <a:t>collision when </a:t>
            </a:r>
            <a:r>
              <a:rPr lang="en-US" dirty="0"/>
              <a:t>the object has left the AABB of the </a:t>
            </a:r>
            <a:r>
              <a:rPr lang="en-US" dirty="0" err="1"/>
              <a:t>octree</a:t>
            </a:r>
            <a:r>
              <a:rPr lang="en-US" dirty="0"/>
              <a:t> node</a:t>
            </a:r>
            <a:r>
              <a:rPr lang="en-US" dirty="0" smtClean="0"/>
              <a:t>. During this time a separate module of the system handles the </a:t>
            </a:r>
            <a:r>
              <a:rPr lang="en-US" i="1" dirty="0" smtClean="0"/>
              <a:t>recovering nodes</a:t>
            </a:r>
            <a:r>
              <a:rPr lang="en-US" dirty="0" smtClean="0"/>
              <a:t>.</a:t>
            </a:r>
            <a:endParaRPr lang="en-U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114800"/>
            <a:ext cx="6610350" cy="227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800" y="6446943"/>
            <a:ext cx="7772400" cy="276999"/>
          </a:xfrm>
          <a:prstGeom prst="rect">
            <a:avLst/>
          </a:prstGeom>
        </p:spPr>
        <p:txBody>
          <a:bodyPr wrap="square">
            <a:spAutoFit/>
          </a:bodyPr>
          <a:lstStyle/>
          <a:p>
            <a:r>
              <a:rPr lang="en-US" sz="1200" dirty="0"/>
              <a:t>Figure </a:t>
            </a:r>
            <a:r>
              <a:rPr lang="en-US" sz="1200" dirty="0" smtClean="0"/>
              <a:t>14</a:t>
            </a:r>
            <a:r>
              <a:rPr lang="en-US" sz="1200" dirty="0"/>
              <a:t>: Collision detection, reaction and recovering for a single billboard</a:t>
            </a:r>
          </a:p>
        </p:txBody>
      </p:sp>
    </p:spTree>
    <p:extLst>
      <p:ext uri="{BB962C8B-B14F-4D97-AF65-F5344CB8AC3E}">
        <p14:creationId xmlns:p14="http://schemas.microsoft.com/office/powerpoint/2010/main" val="14605887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 on the GPU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system module  receives </a:t>
            </a:r>
            <a:r>
              <a:rPr lang="en-US" dirty="0"/>
              <a:t>all </a:t>
            </a:r>
            <a:r>
              <a:rPr lang="en-US" dirty="0" smtClean="0"/>
              <a:t>the vertex </a:t>
            </a:r>
            <a:r>
              <a:rPr lang="en-US" dirty="0"/>
              <a:t>information of a potentially colliding </a:t>
            </a:r>
            <a:r>
              <a:rPr lang="en-US" dirty="0" smtClean="0"/>
              <a:t>billboard at </a:t>
            </a:r>
            <a:r>
              <a:rPr lang="en-US" dirty="0"/>
              <a:t>once</a:t>
            </a:r>
            <a:r>
              <a:rPr lang="en-US" dirty="0" smtClean="0"/>
              <a:t>.</a:t>
            </a:r>
          </a:p>
          <a:p>
            <a:r>
              <a:rPr lang="en-US" dirty="0" smtClean="0"/>
              <a:t>It creates bounding spheres for both animated billboards and dynamic objects and performs a collision test between them.</a:t>
            </a:r>
          </a:p>
          <a:p>
            <a:r>
              <a:rPr lang="en-US" dirty="0"/>
              <a:t>If the collision test is passed on the </a:t>
            </a:r>
            <a:r>
              <a:rPr lang="en-US" dirty="0" smtClean="0"/>
              <a:t>bounding sphere </a:t>
            </a:r>
            <a:r>
              <a:rPr lang="en-US" dirty="0"/>
              <a:t>level, a second and more exact collision test </a:t>
            </a:r>
            <a:r>
              <a:rPr lang="en-US" dirty="0" smtClean="0"/>
              <a:t>is performed </a:t>
            </a:r>
            <a:r>
              <a:rPr lang="en-US" dirty="0"/>
              <a:t>on a subdivided mesh of the </a:t>
            </a:r>
            <a:r>
              <a:rPr lang="en-US" dirty="0" smtClean="0"/>
              <a:t>billboard.</a:t>
            </a:r>
          </a:p>
          <a:p>
            <a:endParaRPr lang="en-US" dirty="0" smtClean="0"/>
          </a:p>
        </p:txBody>
      </p:sp>
    </p:spTree>
    <p:extLst>
      <p:ext uri="{BB962C8B-B14F-4D97-AF65-F5344CB8AC3E}">
        <p14:creationId xmlns:p14="http://schemas.microsoft.com/office/powerpoint/2010/main" val="30052796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Detection on the GPU</a:t>
            </a:r>
          </a:p>
        </p:txBody>
      </p:sp>
      <p:sp>
        <p:nvSpPr>
          <p:cNvPr id="3" name="Content Placeholder 2"/>
          <p:cNvSpPr>
            <a:spLocks noGrp="1"/>
          </p:cNvSpPr>
          <p:nvPr>
            <p:ph idx="1"/>
          </p:nvPr>
        </p:nvSpPr>
        <p:spPr/>
        <p:txBody>
          <a:bodyPr>
            <a:normAutofit fontScale="85000" lnSpcReduction="20000"/>
          </a:bodyPr>
          <a:lstStyle/>
          <a:p>
            <a:pPr algn="just"/>
            <a:r>
              <a:rPr lang="en-US" dirty="0"/>
              <a:t>Dynamic objects capable of </a:t>
            </a:r>
            <a:r>
              <a:rPr lang="en-US" dirty="0" smtClean="0"/>
              <a:t>colliding are </a:t>
            </a:r>
            <a:r>
              <a:rPr lang="en-US" dirty="0"/>
              <a:t>represented by depth cube </a:t>
            </a:r>
            <a:r>
              <a:rPr lang="en-US" dirty="0" smtClean="0"/>
              <a:t>maps for </a:t>
            </a:r>
            <a:r>
              <a:rPr lang="en-US" dirty="0"/>
              <a:t>efficiency</a:t>
            </a:r>
            <a:r>
              <a:rPr lang="en-US" dirty="0" smtClean="0"/>
              <a:t>.</a:t>
            </a:r>
          </a:p>
          <a:p>
            <a:r>
              <a:rPr lang="en-US" dirty="0"/>
              <a:t>C</a:t>
            </a:r>
            <a:r>
              <a:rPr lang="en-US" dirty="0" smtClean="0"/>
              <a:t>ube </a:t>
            </a:r>
            <a:r>
              <a:rPr lang="en-US" dirty="0"/>
              <a:t>maps are computed by </a:t>
            </a:r>
            <a:r>
              <a:rPr lang="en-US" dirty="0" smtClean="0"/>
              <a:t>projecting the </a:t>
            </a:r>
            <a:r>
              <a:rPr lang="en-US" dirty="0"/>
              <a:t>object’s mesh onto the faces of a </a:t>
            </a:r>
            <a:r>
              <a:rPr lang="en-US" dirty="0" smtClean="0"/>
              <a:t>bounding cube </a:t>
            </a:r>
            <a:r>
              <a:rPr lang="en-US" dirty="0"/>
              <a:t>and store the distance to the cube plane and the </a:t>
            </a:r>
            <a:r>
              <a:rPr lang="en-US" dirty="0" smtClean="0"/>
              <a:t>respective object normal.</a:t>
            </a:r>
          </a:p>
          <a:p>
            <a:r>
              <a:rPr lang="en-US" dirty="0"/>
              <a:t>E</a:t>
            </a:r>
            <a:r>
              <a:rPr lang="en-US" dirty="0" smtClean="0"/>
              <a:t>ach vertex </a:t>
            </a:r>
            <a:r>
              <a:rPr lang="en-US" b="1" dirty="0" smtClean="0"/>
              <a:t>v </a:t>
            </a:r>
            <a:r>
              <a:rPr lang="en-US" dirty="0"/>
              <a:t>= (</a:t>
            </a:r>
            <a:r>
              <a:rPr lang="en-US" i="1" dirty="0"/>
              <a:t>vx</a:t>
            </a:r>
            <a:r>
              <a:rPr lang="en-US" dirty="0"/>
              <a:t>,</a:t>
            </a:r>
            <a:r>
              <a:rPr lang="en-US" i="1" dirty="0"/>
              <a:t>vy</a:t>
            </a:r>
            <a:r>
              <a:rPr lang="en-US" dirty="0"/>
              <a:t>,</a:t>
            </a:r>
            <a:r>
              <a:rPr lang="en-US" i="1" dirty="0"/>
              <a:t>vz</a:t>
            </a:r>
            <a:r>
              <a:rPr lang="en-US" dirty="0"/>
              <a:t>,1)</a:t>
            </a:r>
            <a:r>
              <a:rPr lang="en-US" i="1" dirty="0"/>
              <a:t>T </a:t>
            </a:r>
            <a:r>
              <a:rPr lang="en-US" dirty="0"/>
              <a:t>is transformed to each of the six </a:t>
            </a:r>
            <a:r>
              <a:rPr lang="en-US" dirty="0" smtClean="0"/>
              <a:t>projection spaces:</a:t>
            </a:r>
          </a:p>
          <a:p>
            <a:endParaRPr lang="en-US" dirty="0" smtClean="0"/>
          </a:p>
          <a:p>
            <a:r>
              <a:rPr lang="en-US" dirty="0" smtClean="0"/>
              <a:t>Where v</a:t>
            </a:r>
            <a:r>
              <a:rPr lang="en-US" baseline="30000" dirty="0" smtClean="0"/>
              <a:t>i </a:t>
            </a:r>
            <a:r>
              <a:rPr lang="en-US" baseline="30000" dirty="0"/>
              <a:t> </a:t>
            </a:r>
            <a:r>
              <a:rPr lang="en-US" dirty="0" smtClean="0"/>
              <a:t> is </a:t>
            </a:r>
            <a:r>
              <a:rPr lang="en-US" dirty="0" err="1"/>
              <a:t>is</a:t>
            </a:r>
            <a:r>
              <a:rPr lang="en-US" dirty="0"/>
              <a:t> the transformed </a:t>
            </a:r>
            <a:r>
              <a:rPr lang="en-US" dirty="0" smtClean="0"/>
              <a:t>vertex of </a:t>
            </a:r>
            <a:r>
              <a:rPr lang="en-US" dirty="0"/>
              <a:t>the </a:t>
            </a:r>
            <a:r>
              <a:rPr lang="en-US" dirty="0" smtClean="0"/>
              <a:t>billboard and               is the </a:t>
            </a:r>
            <a:r>
              <a:rPr lang="en-US" dirty="0" err="1" smtClean="0"/>
              <a:t>tranformation</a:t>
            </a:r>
            <a:r>
              <a:rPr lang="en-US" dirty="0" smtClean="0"/>
              <a:t> of billboard to </a:t>
            </a:r>
            <a:r>
              <a:rPr lang="en-US" dirty="0" err="1" smtClean="0"/>
              <a:t>i</a:t>
            </a:r>
            <a:r>
              <a:rPr lang="en-US" dirty="0" smtClean="0"/>
              <a:t> projection surface.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19600"/>
            <a:ext cx="3762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224321"/>
            <a:ext cx="11620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9186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Detection on the GPU</a:t>
            </a:r>
          </a:p>
        </p:txBody>
      </p:sp>
      <p:sp>
        <p:nvSpPr>
          <p:cNvPr id="3" name="Content Placeholder 2"/>
          <p:cNvSpPr>
            <a:spLocks noGrp="1"/>
          </p:cNvSpPr>
          <p:nvPr>
            <p:ph idx="1"/>
          </p:nvPr>
        </p:nvSpPr>
        <p:spPr/>
        <p:txBody>
          <a:bodyPr>
            <a:normAutofit lnSpcReduction="10000"/>
          </a:bodyPr>
          <a:lstStyle/>
          <a:p>
            <a:r>
              <a:rPr lang="en-US" dirty="0" smtClean="0"/>
              <a:t>If                                         is not true for all values of </a:t>
            </a:r>
            <a:r>
              <a:rPr lang="en-US" dirty="0" err="1" smtClean="0"/>
              <a:t>i</a:t>
            </a:r>
            <a:r>
              <a:rPr lang="en-US" dirty="0" smtClean="0"/>
              <a:t> then collision occurs. Here </a:t>
            </a:r>
            <a:r>
              <a:rPr lang="en-US" i="1" dirty="0" err="1" smtClean="0"/>
              <a:t>dm</a:t>
            </a:r>
            <a:r>
              <a:rPr lang="en-US" i="1" baseline="30000" dirty="0" err="1" smtClean="0"/>
              <a:t>i</a:t>
            </a:r>
            <a:r>
              <a:rPr lang="en-US" i="1" dirty="0" smtClean="0"/>
              <a:t> </a:t>
            </a:r>
            <a:r>
              <a:rPr lang="en-US" dirty="0" smtClean="0"/>
              <a:t>(</a:t>
            </a:r>
            <a:r>
              <a:rPr lang="en-US" i="1" dirty="0" err="1" smtClean="0"/>
              <a:t>x</a:t>
            </a:r>
            <a:r>
              <a:rPr lang="en-US" dirty="0" err="1" smtClean="0"/>
              <a:t>,</a:t>
            </a:r>
            <a:r>
              <a:rPr lang="en-US" i="1" dirty="0" err="1" smtClean="0"/>
              <a:t>y</a:t>
            </a:r>
            <a:r>
              <a:rPr lang="en-US" dirty="0"/>
              <a:t>) is the distance looked up within the </a:t>
            </a:r>
            <a:r>
              <a:rPr lang="en-US" dirty="0" smtClean="0"/>
              <a:t>distance map </a:t>
            </a:r>
            <a:r>
              <a:rPr lang="en-US" i="1" dirty="0" err="1"/>
              <a:t>dmi</a:t>
            </a:r>
            <a:r>
              <a:rPr lang="en-US" i="1" dirty="0"/>
              <a:t> </a:t>
            </a:r>
            <a:r>
              <a:rPr lang="en-US" dirty="0"/>
              <a:t>at pixel position (</a:t>
            </a:r>
            <a:r>
              <a:rPr lang="en-US" i="1" dirty="0" err="1"/>
              <a:t>x</a:t>
            </a:r>
            <a:r>
              <a:rPr lang="en-US" dirty="0" err="1"/>
              <a:t>,</a:t>
            </a:r>
            <a:r>
              <a:rPr lang="en-US" i="1" dirty="0" err="1"/>
              <a:t>y</a:t>
            </a:r>
            <a:r>
              <a:rPr lang="en-US" dirty="0" smtClean="0"/>
              <a:t>).</a:t>
            </a:r>
          </a:p>
          <a:p>
            <a:endParaRPr lang="en-US" dirty="0" smtClean="0"/>
          </a:p>
          <a:p>
            <a:endParaRPr lang="en-US" dirty="0"/>
          </a:p>
          <a:p>
            <a:endParaRPr lang="en-US" dirty="0" smtClean="0"/>
          </a:p>
          <a:p>
            <a:r>
              <a:rPr lang="en-US" dirty="0" smtClean="0"/>
              <a:t>Where </a:t>
            </a:r>
            <a:r>
              <a:rPr lang="en-US" i="1" dirty="0" smtClean="0"/>
              <a:t>d</a:t>
            </a:r>
            <a:r>
              <a:rPr lang="en-US" dirty="0" smtClean="0"/>
              <a:t>(</a:t>
            </a:r>
            <a:r>
              <a:rPr lang="en-US" b="1" dirty="0" smtClean="0"/>
              <a:t>v</a:t>
            </a:r>
            <a:r>
              <a:rPr lang="en-US" dirty="0" smtClean="0"/>
              <a:t>) is the distance between </a:t>
            </a:r>
            <a:r>
              <a:rPr lang="en-US" dirty="0"/>
              <a:t>the closest surface </a:t>
            </a:r>
            <a:r>
              <a:rPr lang="en-US" dirty="0" smtClean="0"/>
              <a:t>point and the vertex.</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35242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1455"/>
            <a:ext cx="61912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817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Collision Response</a:t>
            </a:r>
          </a:p>
        </p:txBody>
      </p:sp>
      <p:sp>
        <p:nvSpPr>
          <p:cNvPr id="3" name="Content Placeholder 2"/>
          <p:cNvSpPr>
            <a:spLocks noGrp="1"/>
          </p:cNvSpPr>
          <p:nvPr>
            <p:ph idx="1"/>
          </p:nvPr>
        </p:nvSpPr>
        <p:spPr/>
        <p:txBody>
          <a:bodyPr>
            <a:normAutofit fontScale="92500"/>
          </a:bodyPr>
          <a:lstStyle/>
          <a:p>
            <a:r>
              <a:rPr lang="en-US" dirty="0"/>
              <a:t>If a collision has been detected, the vertex is moved </a:t>
            </a:r>
            <a:r>
              <a:rPr lang="en-US" dirty="0" smtClean="0"/>
              <a:t>out of </a:t>
            </a:r>
            <a:r>
              <a:rPr lang="en-US" dirty="0"/>
              <a:t>the object’s shape. Its position is translated along </a:t>
            </a:r>
            <a:r>
              <a:rPr lang="en-US" dirty="0" smtClean="0"/>
              <a:t>a normal </a:t>
            </a:r>
            <a:r>
              <a:rPr lang="en-US" dirty="0"/>
              <a:t>vector n obtained from the depth cube </a:t>
            </a:r>
            <a:r>
              <a:rPr lang="en-US" dirty="0" smtClean="0"/>
              <a:t>map( of  dynamic objects).</a:t>
            </a:r>
          </a:p>
          <a:p>
            <a:r>
              <a:rPr lang="en-US" dirty="0"/>
              <a:t>v ← </a:t>
            </a:r>
            <a:r>
              <a:rPr lang="en-US" dirty="0" err="1" smtClean="0"/>
              <a:t>v+s</a:t>
            </a:r>
            <a:r>
              <a:rPr lang="en-US" dirty="0" smtClean="0"/>
              <a:t>*n </a:t>
            </a:r>
          </a:p>
          <a:p>
            <a:r>
              <a:rPr lang="en-US" dirty="0"/>
              <a:t>s is the reaction </a:t>
            </a:r>
            <a:r>
              <a:rPr lang="en-US" dirty="0" smtClean="0"/>
              <a:t>strength that </a:t>
            </a:r>
            <a:r>
              <a:rPr lang="en-US" dirty="0"/>
              <a:t>is to say the surface normal n multiplied with </a:t>
            </a:r>
            <a:r>
              <a:rPr lang="en-US" dirty="0" smtClean="0"/>
              <a:t>the smallest </a:t>
            </a:r>
            <a:r>
              <a:rPr lang="en-US" dirty="0"/>
              <a:t>distances to the surface d(v</a:t>
            </a:r>
            <a:r>
              <a:rPr lang="en-US" dirty="0" smtClean="0"/>
              <a:t>).</a:t>
            </a:r>
          </a:p>
          <a:p>
            <a:r>
              <a:rPr lang="en-US" dirty="0"/>
              <a:t>s = </a:t>
            </a:r>
            <a:r>
              <a:rPr lang="en-US" dirty="0" smtClean="0"/>
              <a:t>d(v) *n/ |n|</a:t>
            </a:r>
            <a:endParaRPr lang="en-US" dirty="0"/>
          </a:p>
          <a:p>
            <a:endParaRPr lang="en-US" dirty="0"/>
          </a:p>
        </p:txBody>
      </p:sp>
    </p:spTree>
    <p:extLst>
      <p:ext uri="{BB962C8B-B14F-4D97-AF65-F5344CB8AC3E}">
        <p14:creationId xmlns:p14="http://schemas.microsoft.com/office/powerpoint/2010/main" val="26441833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Preservation</a:t>
            </a:r>
          </a:p>
        </p:txBody>
      </p:sp>
      <p:sp>
        <p:nvSpPr>
          <p:cNvPr id="3" name="Content Placeholder 2"/>
          <p:cNvSpPr>
            <a:spLocks noGrp="1"/>
          </p:cNvSpPr>
          <p:nvPr>
            <p:ph idx="1"/>
          </p:nvPr>
        </p:nvSpPr>
        <p:spPr/>
        <p:txBody>
          <a:bodyPr>
            <a:normAutofit fontScale="62500" lnSpcReduction="20000"/>
          </a:bodyPr>
          <a:lstStyle/>
          <a:p>
            <a:r>
              <a:rPr lang="en-US" dirty="0"/>
              <a:t>As the separate processing of individual vertices </a:t>
            </a:r>
            <a:r>
              <a:rPr lang="en-US" dirty="0" smtClean="0"/>
              <a:t>may lead </a:t>
            </a:r>
            <a:r>
              <a:rPr lang="en-US" dirty="0"/>
              <a:t>to visually unpleasant distortions, a cloth </a:t>
            </a:r>
            <a:r>
              <a:rPr lang="en-US" dirty="0" smtClean="0"/>
              <a:t>model based </a:t>
            </a:r>
            <a:r>
              <a:rPr lang="en-US" dirty="0"/>
              <a:t>on spring constraints </a:t>
            </a:r>
            <a:r>
              <a:rPr lang="en-US" dirty="0" smtClean="0"/>
              <a:t>is applied </a:t>
            </a:r>
            <a:r>
              <a:rPr lang="en-US" dirty="0"/>
              <a:t>to preserve the overall shape of the grass clump</a:t>
            </a:r>
            <a:r>
              <a:rPr lang="en-US" dirty="0" smtClean="0"/>
              <a:t>.</a:t>
            </a:r>
          </a:p>
          <a:p>
            <a:r>
              <a:rPr lang="en-US" dirty="0" smtClean="0"/>
              <a:t>A spring </a:t>
            </a:r>
            <a:r>
              <a:rPr lang="en-US" dirty="0"/>
              <a:t>force f </a:t>
            </a:r>
            <a:r>
              <a:rPr lang="en-US" dirty="0" smtClean="0"/>
              <a:t>∈ R3 </a:t>
            </a:r>
            <a:r>
              <a:rPr lang="en-US" dirty="0"/>
              <a:t>between two billboard vertices v1 and v2 is </a:t>
            </a:r>
            <a:r>
              <a:rPr lang="en-US" dirty="0" smtClean="0"/>
              <a:t>defined as:</a:t>
            </a:r>
          </a:p>
          <a:p>
            <a:pPr marL="400050" lvl="1" indent="0">
              <a:buNone/>
            </a:pPr>
            <a:r>
              <a:rPr lang="en-US" dirty="0" smtClean="0"/>
              <a:t> f </a:t>
            </a:r>
            <a:r>
              <a:rPr lang="en-US" dirty="0"/>
              <a:t>= </a:t>
            </a:r>
            <a:r>
              <a:rPr lang="en-US" dirty="0" smtClean="0"/>
              <a:t>k(|l|−lo)/</a:t>
            </a:r>
            <a:r>
              <a:rPr lang="en-US" dirty="0"/>
              <a:t>|</a:t>
            </a:r>
            <a:r>
              <a:rPr lang="en-US" dirty="0" smtClean="0"/>
              <a:t>l|</a:t>
            </a:r>
          </a:p>
          <a:p>
            <a:pPr marL="400050" lvl="1" indent="0">
              <a:buNone/>
            </a:pPr>
            <a:r>
              <a:rPr lang="en-US" dirty="0"/>
              <a:t>where l = v1 −v2 is the direction, </a:t>
            </a:r>
            <a:r>
              <a:rPr lang="en-US" dirty="0" smtClean="0"/>
              <a:t>lo </a:t>
            </a:r>
            <a:r>
              <a:rPr lang="en-US" dirty="0"/>
              <a:t>is the initial </a:t>
            </a:r>
            <a:r>
              <a:rPr lang="en-US" dirty="0" smtClean="0"/>
              <a:t> </a:t>
            </a:r>
            <a:r>
              <a:rPr lang="en-US" dirty="0"/>
              <a:t>length of the spring and k ∈ [0,1] is the stiffness of the </a:t>
            </a:r>
            <a:r>
              <a:rPr lang="en-US" dirty="0" smtClean="0"/>
              <a:t>spring.</a:t>
            </a:r>
          </a:p>
          <a:p>
            <a:r>
              <a:rPr lang="en-US" dirty="0" smtClean="0"/>
              <a:t>Each </a:t>
            </a:r>
            <a:r>
              <a:rPr lang="en-US" dirty="0"/>
              <a:t>spring force directly </a:t>
            </a:r>
            <a:r>
              <a:rPr lang="en-US" dirty="0" smtClean="0"/>
              <a:t>affects </a:t>
            </a:r>
            <a:r>
              <a:rPr lang="en-US" dirty="0"/>
              <a:t>the two connected </a:t>
            </a:r>
            <a:r>
              <a:rPr lang="en-US" dirty="0" smtClean="0"/>
              <a:t>vertices as following:</a:t>
            </a:r>
          </a:p>
          <a:p>
            <a:pPr lvl="1"/>
            <a:r>
              <a:rPr lang="en-US" dirty="0"/>
              <a:t>v1 ← v1 −r1 ∆t f</a:t>
            </a:r>
          </a:p>
          <a:p>
            <a:pPr lvl="1"/>
            <a:r>
              <a:rPr lang="en-US" dirty="0"/>
              <a:t>v2 ← v2 +r2 ∆t f </a:t>
            </a:r>
            <a:endParaRPr lang="en-US" dirty="0" smtClean="0"/>
          </a:p>
          <a:p>
            <a:pPr marL="457200" lvl="1" indent="0">
              <a:buNone/>
            </a:pPr>
            <a:r>
              <a:rPr lang="en-US" dirty="0"/>
              <a:t>where r1 is the responsiveness for vertex v1 and r2 is the</a:t>
            </a:r>
          </a:p>
          <a:p>
            <a:pPr marL="457200" lvl="1" indent="0">
              <a:buNone/>
            </a:pPr>
            <a:r>
              <a:rPr lang="en-US" dirty="0"/>
              <a:t>responsiveness for vertex v2 with r1+r2 = 1</a:t>
            </a:r>
            <a:r>
              <a:rPr lang="en-US" dirty="0" smtClean="0"/>
              <a:t>. Responsiveness is set to zero if the vertex is fixed.</a:t>
            </a:r>
          </a:p>
          <a:p>
            <a:endParaRPr lang="en-US" dirty="0" smtClean="0"/>
          </a:p>
          <a:p>
            <a:endParaRPr lang="en-US" dirty="0" smtClean="0"/>
          </a:p>
        </p:txBody>
      </p:sp>
    </p:spTree>
    <p:extLst>
      <p:ext uri="{BB962C8B-B14F-4D97-AF65-F5344CB8AC3E}">
        <p14:creationId xmlns:p14="http://schemas.microsoft.com/office/powerpoint/2010/main" val="17239345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Recovering</a:t>
            </a:r>
          </a:p>
        </p:txBody>
      </p:sp>
      <p:sp>
        <p:nvSpPr>
          <p:cNvPr id="3" name="Content Placeholder 2"/>
          <p:cNvSpPr>
            <a:spLocks noGrp="1"/>
          </p:cNvSpPr>
          <p:nvPr>
            <p:ph idx="1"/>
          </p:nvPr>
        </p:nvSpPr>
        <p:spPr>
          <a:xfrm>
            <a:off x="457200" y="1600201"/>
            <a:ext cx="8229600" cy="3200400"/>
          </a:xfrm>
        </p:spPr>
        <p:txBody>
          <a:bodyPr>
            <a:normAutofit fontScale="70000" lnSpcReduction="20000"/>
          </a:bodyPr>
          <a:lstStyle/>
          <a:p>
            <a:r>
              <a:rPr lang="en-US" dirty="0"/>
              <a:t>The recovering is processed on each billboard that </a:t>
            </a:r>
            <a:r>
              <a:rPr lang="en-US" dirty="0" smtClean="0"/>
              <a:t>has some </a:t>
            </a:r>
            <a:r>
              <a:rPr lang="en-US" dirty="0"/>
              <a:t>recover time </a:t>
            </a:r>
            <a:r>
              <a:rPr lang="en-US" dirty="0" smtClean="0"/>
              <a:t>left.</a:t>
            </a:r>
          </a:p>
          <a:p>
            <a:r>
              <a:rPr lang="en-US" dirty="0"/>
              <a:t>The linear interpolation between the deformed vertex and </a:t>
            </a:r>
            <a:r>
              <a:rPr lang="en-US" dirty="0" smtClean="0"/>
              <a:t>its original </a:t>
            </a:r>
            <a:r>
              <a:rPr lang="en-US" dirty="0"/>
              <a:t>position, with respect to the recover time </a:t>
            </a:r>
            <a:r>
              <a:rPr lang="en-US" dirty="0" smtClean="0"/>
              <a:t>left, results </a:t>
            </a:r>
            <a:r>
              <a:rPr lang="en-US" dirty="0"/>
              <a:t>in the current shape of the grass clump as </a:t>
            </a:r>
            <a:r>
              <a:rPr lang="en-US" dirty="0" smtClean="0"/>
              <a:t>shown in figure.</a:t>
            </a:r>
          </a:p>
          <a:p>
            <a:r>
              <a:rPr lang="en-US" dirty="0"/>
              <a:t>v ← (1−</a:t>
            </a:r>
            <a:r>
              <a:rPr lang="en-US" dirty="0" smtClean="0"/>
              <a:t>t^3)*w </a:t>
            </a:r>
            <a:r>
              <a:rPr lang="en-US" dirty="0"/>
              <a:t>+ </a:t>
            </a:r>
            <a:r>
              <a:rPr lang="en-US" dirty="0" smtClean="0"/>
              <a:t>t^3*v </a:t>
            </a:r>
            <a:endParaRPr lang="en-US" dirty="0"/>
          </a:p>
          <a:p>
            <a:pPr marL="400050" lvl="1" indent="0">
              <a:buNone/>
            </a:pPr>
            <a:r>
              <a:rPr lang="en-US" dirty="0" smtClean="0"/>
              <a:t>where </a:t>
            </a:r>
            <a:r>
              <a:rPr lang="en-US" dirty="0"/>
              <a:t>t ∈ [0,1] is the recover time left, w is the </a:t>
            </a:r>
            <a:r>
              <a:rPr lang="en-US" dirty="0" err="1"/>
              <a:t>vetex</a:t>
            </a:r>
            <a:r>
              <a:rPr lang="en-US" dirty="0"/>
              <a:t> position obtained by the wind function and v is the</a:t>
            </a:r>
          </a:p>
          <a:p>
            <a:pPr marL="400050" lvl="1" indent="0">
              <a:buNone/>
            </a:pPr>
            <a:r>
              <a:rPr lang="en-US" dirty="0"/>
              <a:t>current respectively last recovered vertex </a:t>
            </a:r>
            <a:r>
              <a:rPr lang="en-US" dirty="0" smtClean="0"/>
              <a:t>position.</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409792"/>
            <a:ext cx="4146550" cy="181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2687" y="6257993"/>
            <a:ext cx="7848600" cy="461665"/>
          </a:xfrm>
          <a:prstGeom prst="rect">
            <a:avLst/>
          </a:prstGeom>
        </p:spPr>
        <p:txBody>
          <a:bodyPr wrap="square">
            <a:spAutoFit/>
          </a:bodyPr>
          <a:lstStyle/>
          <a:p>
            <a:r>
              <a:rPr lang="en-US" sz="1200" dirty="0"/>
              <a:t>Figure </a:t>
            </a:r>
            <a:r>
              <a:rPr lang="en-US" sz="1200" dirty="0" smtClean="0"/>
              <a:t>: </a:t>
            </a:r>
            <a:r>
              <a:rPr lang="en-US" sz="1200" dirty="0"/>
              <a:t>The interpolation between the vertices of the current mesh (deformed mesh) and the vertices </a:t>
            </a:r>
            <a:r>
              <a:rPr lang="en-US" sz="1200" dirty="0" smtClean="0"/>
              <a:t>solely affected </a:t>
            </a:r>
            <a:r>
              <a:rPr lang="en-US" sz="1200" dirty="0"/>
              <a:t>by the wind animation results in a smooth recovering over time.</a:t>
            </a:r>
          </a:p>
        </p:txBody>
      </p:sp>
    </p:spTree>
    <p:extLst>
      <p:ext uri="{BB962C8B-B14F-4D97-AF65-F5344CB8AC3E}">
        <p14:creationId xmlns:p14="http://schemas.microsoft.com/office/powerpoint/2010/main" val="3746325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The whole process of animating prairies can be divided into 3 steps.</a:t>
            </a:r>
          </a:p>
          <a:p>
            <a:pPr marL="514350" indent="-514350">
              <a:buFont typeface="+mj-lt"/>
              <a:buAutoNum type="arabicPeriod"/>
            </a:pPr>
            <a:r>
              <a:rPr lang="en-US" dirty="0" smtClean="0"/>
              <a:t>Model or representation of grass. Effects due to gravity.</a:t>
            </a:r>
          </a:p>
          <a:p>
            <a:pPr marL="514350" indent="-514350">
              <a:buFont typeface="+mj-lt"/>
              <a:buAutoNum type="arabicPeriod"/>
            </a:pPr>
            <a:r>
              <a:rPr lang="en-US" dirty="0" smtClean="0"/>
              <a:t>Dynamics of grass in presence of wind fields.</a:t>
            </a:r>
          </a:p>
          <a:p>
            <a:pPr marL="514350" indent="-514350">
              <a:buFont typeface="+mj-lt"/>
              <a:buAutoNum type="arabicPeriod"/>
            </a:pPr>
            <a:r>
              <a:rPr lang="en-US" dirty="0" smtClean="0"/>
              <a:t>Making the grass responsive to external and inter-grass forces.</a:t>
            </a:r>
            <a:endParaRPr lang="en-US" dirty="0"/>
          </a:p>
        </p:txBody>
      </p:sp>
    </p:spTree>
    <p:extLst>
      <p:ext uri="{BB962C8B-B14F-4D97-AF65-F5344CB8AC3E}">
        <p14:creationId xmlns:p14="http://schemas.microsoft.com/office/powerpoint/2010/main" val="6053313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1"/>
            <a:ext cx="5334000" cy="3124200"/>
          </a:xfrm>
        </p:spPr>
        <p:txBody>
          <a:bodyPr>
            <a:normAutofit fontScale="85000" lnSpcReduction="20000"/>
          </a:bodyPr>
          <a:lstStyle/>
          <a:p>
            <a:r>
              <a:rPr lang="en-US" dirty="0" smtClean="0"/>
              <a:t>More grass </a:t>
            </a:r>
            <a:r>
              <a:rPr lang="en-US" dirty="0"/>
              <a:t>billboards are deformed the more time </a:t>
            </a:r>
            <a:r>
              <a:rPr lang="en-US" dirty="0" smtClean="0"/>
              <a:t>is spent </a:t>
            </a:r>
            <a:r>
              <a:rPr lang="en-US" dirty="0"/>
              <a:t>rendering the collided and recovering grass </a:t>
            </a:r>
            <a:r>
              <a:rPr lang="en-US" dirty="0" smtClean="0"/>
              <a:t>tiles.</a:t>
            </a:r>
          </a:p>
          <a:p>
            <a:r>
              <a:rPr lang="en-US" dirty="0"/>
              <a:t>This performance loss is caused by the </a:t>
            </a:r>
            <a:r>
              <a:rPr lang="en-US" dirty="0" smtClean="0"/>
              <a:t>primitive generation </a:t>
            </a:r>
            <a:r>
              <a:rPr lang="en-US" dirty="0"/>
              <a:t>as well as the rendering of the high </a:t>
            </a:r>
            <a:r>
              <a:rPr lang="en-US" dirty="0" smtClean="0"/>
              <a:t>number of primitives.</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30067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95800" y="5715000"/>
            <a:ext cx="4572000" cy="1200329"/>
          </a:xfrm>
          <a:prstGeom prst="rect">
            <a:avLst/>
          </a:prstGeom>
        </p:spPr>
        <p:txBody>
          <a:bodyPr>
            <a:spAutoFit/>
          </a:bodyPr>
          <a:lstStyle/>
          <a:p>
            <a:pPr algn="just"/>
            <a:r>
              <a:rPr lang="en-US" sz="1200" dirty="0" smtClean="0"/>
              <a:t>Figure: </a:t>
            </a:r>
            <a:r>
              <a:rPr lang="en-US" sz="1200" dirty="0"/>
              <a:t>A scene which contains more and more deformed grass billboards. The time spent within each </a:t>
            </a:r>
            <a:r>
              <a:rPr lang="en-US" sz="1200" dirty="0" smtClean="0"/>
              <a:t>GPU pass </a:t>
            </a:r>
            <a:r>
              <a:rPr lang="en-US" sz="1200" dirty="0"/>
              <a:t>is displayed in milliseconds on the right-hand side of the corresponding image. The measured passes are: </a:t>
            </a:r>
            <a:r>
              <a:rPr lang="en-US" sz="1200" dirty="0" smtClean="0"/>
              <a:t>The recovering </a:t>
            </a:r>
            <a:r>
              <a:rPr lang="en-US" sz="1200" dirty="0"/>
              <a:t>pass (R), the pass performing the collision handling (C), the rendering of the possibly affected grass</a:t>
            </a:r>
          </a:p>
          <a:p>
            <a:pPr algn="just"/>
            <a:r>
              <a:rPr lang="en-US" sz="1200" dirty="0"/>
              <a:t>tiles (RA), and the rendering of the unaffected grass tiles (RU).</a:t>
            </a:r>
          </a:p>
        </p:txBody>
      </p:sp>
    </p:spTree>
    <p:extLst>
      <p:ext uri="{BB962C8B-B14F-4D97-AF65-F5344CB8AC3E}">
        <p14:creationId xmlns:p14="http://schemas.microsoft.com/office/powerpoint/2010/main" val="10476879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Grass-Grass </a:t>
            </a:r>
            <a:r>
              <a:rPr lang="en-US" dirty="0"/>
              <a:t>I</a:t>
            </a:r>
            <a:r>
              <a:rPr lang="en-US" dirty="0" smtClean="0"/>
              <a:t>nteractions</a:t>
            </a:r>
            <a:endParaRPr lang="en-US" dirty="0"/>
          </a:p>
        </p:txBody>
      </p:sp>
      <p:sp>
        <p:nvSpPr>
          <p:cNvPr id="3" name="Content Placeholder 2"/>
          <p:cNvSpPr>
            <a:spLocks noGrp="1"/>
          </p:cNvSpPr>
          <p:nvPr>
            <p:ph idx="1"/>
          </p:nvPr>
        </p:nvSpPr>
        <p:spPr>
          <a:xfrm>
            <a:off x="457200" y="1600200"/>
            <a:ext cx="4953000" cy="4525963"/>
          </a:xfrm>
        </p:spPr>
        <p:txBody>
          <a:bodyPr>
            <a:normAutofit fontScale="55000" lnSpcReduction="20000"/>
          </a:bodyPr>
          <a:lstStyle/>
          <a:p>
            <a:pPr algn="just"/>
            <a:r>
              <a:rPr lang="en-US" dirty="0" smtClean="0"/>
              <a:t>In reference to QIU et al “</a:t>
            </a:r>
            <a:r>
              <a:rPr lang="en-US" dirty="0"/>
              <a:t>"A Novel Approach to Simulate the Interaction between Grass and Dynamic Objects."</a:t>
            </a:r>
            <a:r>
              <a:rPr lang="en-US" dirty="0" smtClean="0"/>
              <a:t>[2013]</a:t>
            </a:r>
          </a:p>
          <a:p>
            <a:pPr marL="0" indent="0" algn="just">
              <a:buNone/>
            </a:pPr>
            <a:endParaRPr lang="en-US" dirty="0" smtClean="0"/>
          </a:p>
          <a:p>
            <a:pPr algn="just"/>
            <a:r>
              <a:rPr lang="en-US" dirty="0"/>
              <a:t>M</a:t>
            </a:r>
            <a:r>
              <a:rPr lang="en-US" dirty="0" smtClean="0"/>
              <a:t>odeling </a:t>
            </a:r>
            <a:r>
              <a:rPr lang="en-US" dirty="0"/>
              <a:t>accurate </a:t>
            </a:r>
            <a:r>
              <a:rPr lang="en-US" dirty="0" smtClean="0"/>
              <a:t>grass-grass interactions </a:t>
            </a:r>
            <a:r>
              <a:rPr lang="en-US" dirty="0"/>
              <a:t>requires a high computational </a:t>
            </a:r>
            <a:r>
              <a:rPr lang="en-US" dirty="0" smtClean="0"/>
              <a:t>cost.</a:t>
            </a:r>
          </a:p>
          <a:p>
            <a:pPr algn="just"/>
            <a:endParaRPr lang="en-US" dirty="0" smtClean="0"/>
          </a:p>
          <a:p>
            <a:pPr algn="just"/>
            <a:r>
              <a:rPr lang="en-US" dirty="0"/>
              <a:t>P</a:t>
            </a:r>
            <a:r>
              <a:rPr lang="en-US" dirty="0" smtClean="0"/>
              <a:t>ropagation </a:t>
            </a:r>
            <a:r>
              <a:rPr lang="en-US" dirty="0"/>
              <a:t>model </a:t>
            </a:r>
            <a:r>
              <a:rPr lang="en-US" dirty="0" smtClean="0"/>
              <a:t>to achieve </a:t>
            </a:r>
            <a:r>
              <a:rPr lang="en-US" dirty="0"/>
              <a:t>the consecutive bending of </a:t>
            </a:r>
            <a:r>
              <a:rPr lang="en-US" dirty="0" smtClean="0"/>
              <a:t>grass is used.</a:t>
            </a:r>
          </a:p>
          <a:p>
            <a:pPr algn="just"/>
            <a:endParaRPr lang="en-US" dirty="0" smtClean="0"/>
          </a:p>
          <a:p>
            <a:pPr algn="just"/>
            <a:r>
              <a:rPr lang="en-US" dirty="0"/>
              <a:t>Grass can be either Direct-Bending-Grasses (DBG) or Propagation-Bending-Grasses (PBG</a:t>
            </a:r>
            <a:r>
              <a:rPr lang="en-US" dirty="0" smtClean="0"/>
              <a:t>).</a:t>
            </a:r>
          </a:p>
          <a:p>
            <a:pPr algn="just"/>
            <a:endParaRPr lang="en-US" dirty="0" smtClean="0"/>
          </a:p>
          <a:p>
            <a:pPr algn="just"/>
            <a:r>
              <a:rPr lang="en-US" dirty="0" smtClean="0"/>
              <a:t>Precision of collision detection can be scaled.</a:t>
            </a:r>
          </a:p>
          <a:p>
            <a:pPr marL="0" indent="0" algn="just">
              <a:buNone/>
            </a:pPr>
            <a:r>
              <a:rPr lang="en-US" dirty="0"/>
              <a:t> </a:t>
            </a:r>
            <a:r>
              <a:rPr lang="en-US" dirty="0" smtClean="0"/>
              <a:t>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37995"/>
            <a:ext cx="3810000" cy="292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115" y="4458470"/>
            <a:ext cx="2917770" cy="209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9395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Few definitions</a:t>
            </a:r>
            <a:br>
              <a:rPr lang="en-US" dirty="0"/>
            </a:br>
            <a:endParaRPr lang="en-US"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r>
              <a:rPr lang="en-US" b="1" dirty="0" smtClean="0"/>
              <a:t>Energy</a:t>
            </a:r>
            <a:r>
              <a:rPr lang="en-US" dirty="0"/>
              <a:t>. It refers to the </a:t>
            </a:r>
            <a:r>
              <a:rPr lang="en-US" dirty="0" smtClean="0"/>
              <a:t>magnitude of </a:t>
            </a:r>
            <a:r>
              <a:rPr lang="en-US" dirty="0"/>
              <a:t>the external force vector on a grass blade</a:t>
            </a:r>
            <a:r>
              <a:rPr lang="en-US" dirty="0" smtClean="0"/>
              <a:t>.</a:t>
            </a:r>
          </a:p>
          <a:p>
            <a:r>
              <a:rPr lang="en-US" b="1" dirty="0"/>
              <a:t>Active status</a:t>
            </a:r>
            <a:r>
              <a:rPr lang="en-US" dirty="0"/>
              <a:t>. If the energy of </a:t>
            </a:r>
            <a:r>
              <a:rPr lang="en-US" dirty="0" smtClean="0"/>
              <a:t>a grass </a:t>
            </a:r>
            <a:r>
              <a:rPr lang="en-US" dirty="0"/>
              <a:t>blade is large than the threshold </a:t>
            </a:r>
            <a:r>
              <a:rPr lang="en-US" dirty="0" smtClean="0"/>
              <a:t>value.</a:t>
            </a:r>
          </a:p>
          <a:p>
            <a:r>
              <a:rPr lang="en-US" b="1" dirty="0"/>
              <a:t>Termination status</a:t>
            </a:r>
            <a:r>
              <a:rPr lang="en-US" dirty="0"/>
              <a:t>. If the energy </a:t>
            </a:r>
            <a:r>
              <a:rPr lang="en-US" dirty="0" smtClean="0"/>
              <a:t>of a </a:t>
            </a:r>
            <a:r>
              <a:rPr lang="en-US" dirty="0"/>
              <a:t>grass blade is smaller than the threshold </a:t>
            </a:r>
            <a:r>
              <a:rPr lang="en-US" dirty="0" smtClean="0"/>
              <a:t>value.</a:t>
            </a:r>
          </a:p>
          <a:p>
            <a:r>
              <a:rPr lang="en-US" b="1" dirty="0" smtClean="0"/>
              <a:t>Ancestor</a:t>
            </a:r>
            <a:r>
              <a:rPr lang="en-US" dirty="0"/>
              <a:t>. It refers to DBG</a:t>
            </a:r>
            <a:r>
              <a:rPr lang="en-US" dirty="0" smtClean="0"/>
              <a:t>.</a:t>
            </a:r>
          </a:p>
          <a:p>
            <a:r>
              <a:rPr lang="en-US" b="1" dirty="0"/>
              <a:t>Children</a:t>
            </a:r>
            <a:r>
              <a:rPr lang="en-US" dirty="0"/>
              <a:t>. It refers to PBG</a:t>
            </a:r>
            <a:r>
              <a:rPr lang="en-US" dirty="0" smtClean="0"/>
              <a:t>.</a:t>
            </a:r>
          </a:p>
          <a:p>
            <a:r>
              <a:rPr lang="en-US" b="1" dirty="0"/>
              <a:t>Adjacent relation</a:t>
            </a:r>
            <a:r>
              <a:rPr lang="en-US" dirty="0"/>
              <a:t>. A grass </a:t>
            </a:r>
            <a:r>
              <a:rPr lang="en-US" dirty="0" smtClean="0"/>
              <a:t>blade has </a:t>
            </a:r>
            <a:r>
              <a:rPr lang="en-US" dirty="0"/>
              <a:t>adjacent relations with four grass </a:t>
            </a:r>
            <a:r>
              <a:rPr lang="en-US" dirty="0" smtClean="0"/>
              <a:t>blades.</a:t>
            </a:r>
          </a:p>
          <a:p>
            <a:r>
              <a:rPr lang="en-US" b="1" dirty="0"/>
              <a:t>Parallel relation</a:t>
            </a:r>
            <a:r>
              <a:rPr lang="en-US" dirty="0"/>
              <a:t>. For </a:t>
            </a:r>
            <a:r>
              <a:rPr lang="en-US" dirty="0" err="1" smtClean="0"/>
              <a:t>i-th</a:t>
            </a:r>
            <a:r>
              <a:rPr lang="en-US" dirty="0" smtClean="0"/>
              <a:t> generation </a:t>
            </a:r>
            <a:r>
              <a:rPr lang="en-US" dirty="0"/>
              <a:t>children G , its </a:t>
            </a:r>
            <a:r>
              <a:rPr lang="en-US" dirty="0" smtClean="0"/>
              <a:t>neighbors </a:t>
            </a:r>
            <a:r>
              <a:rPr lang="en-US" dirty="0"/>
              <a:t>are </a:t>
            </a:r>
            <a:r>
              <a:rPr lang="en-US" dirty="0" smtClean="0"/>
              <a:t>neither ancestor </a:t>
            </a:r>
            <a:r>
              <a:rPr lang="en-US" dirty="0"/>
              <a:t>nor k-</a:t>
            </a:r>
            <a:r>
              <a:rPr lang="en-US" dirty="0" err="1"/>
              <a:t>th</a:t>
            </a:r>
            <a:r>
              <a:rPr lang="en-US" dirty="0"/>
              <a:t> generation children ( k </a:t>
            </a:r>
            <a:r>
              <a:rPr lang="en-US" dirty="0" smtClean="0"/>
              <a:t>&lt;= </a:t>
            </a:r>
            <a:r>
              <a:rPr lang="en-US" dirty="0" err="1"/>
              <a:t>i</a:t>
            </a:r>
            <a:r>
              <a:rPr lang="en-US" dirty="0"/>
              <a:t> ), </a:t>
            </a:r>
            <a:r>
              <a:rPr lang="en-US" dirty="0" smtClean="0"/>
              <a:t>they have </a:t>
            </a:r>
            <a:r>
              <a:rPr lang="en-US" dirty="0"/>
              <a:t>parallel relation.</a:t>
            </a:r>
          </a:p>
          <a:p>
            <a:pPr marL="0" indent="0">
              <a:buNone/>
            </a:pPr>
            <a:endParaRPr lang="en-US" dirty="0"/>
          </a:p>
        </p:txBody>
      </p:sp>
    </p:spTree>
    <p:extLst>
      <p:ext uri="{BB962C8B-B14F-4D97-AF65-F5344CB8AC3E}">
        <p14:creationId xmlns:p14="http://schemas.microsoft.com/office/powerpoint/2010/main" val="5558756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Propagation Algorithm</a:t>
            </a:r>
            <a:endParaRPr lang="en-US" dirty="0"/>
          </a:p>
        </p:txBody>
      </p:sp>
      <p:sp>
        <p:nvSpPr>
          <p:cNvPr id="3" name="Content Placeholder 2"/>
          <p:cNvSpPr>
            <a:spLocks noGrp="1"/>
          </p:cNvSpPr>
          <p:nvPr>
            <p:ph idx="1"/>
          </p:nvPr>
        </p:nvSpPr>
        <p:spPr>
          <a:xfrm>
            <a:off x="609600" y="1600200"/>
            <a:ext cx="8153400" cy="3022737"/>
          </a:xfrm>
        </p:spPr>
        <p:txBody>
          <a:bodyPr>
            <a:normAutofit fontScale="55000" lnSpcReduction="20000"/>
          </a:bodyPr>
          <a:lstStyle/>
          <a:p>
            <a:pPr algn="just"/>
            <a:r>
              <a:rPr lang="en-US" dirty="0"/>
              <a:t>As shown in </a:t>
            </a:r>
            <a:r>
              <a:rPr lang="en-US" dirty="0" smtClean="0"/>
              <a:t>Fig (b</a:t>
            </a:r>
            <a:r>
              <a:rPr lang="en-US" dirty="0"/>
              <a:t>). Assume that child </a:t>
            </a:r>
            <a:r>
              <a:rPr lang="en-US" i="1" dirty="0"/>
              <a:t>J </a:t>
            </a:r>
            <a:r>
              <a:rPr lang="en-US" dirty="0" smtClean="0"/>
              <a:t>of generation </a:t>
            </a:r>
            <a:r>
              <a:rPr lang="en-US" i="1" dirty="0"/>
              <a:t>G </a:t>
            </a:r>
            <a:r>
              <a:rPr lang="en-US" dirty="0"/>
              <a:t>has force </a:t>
            </a:r>
            <a:r>
              <a:rPr lang="en-US" dirty="0" smtClean="0"/>
              <a:t>vector </a:t>
            </a:r>
            <a:r>
              <a:rPr lang="en-US" dirty="0" err="1" smtClean="0"/>
              <a:t>EF</a:t>
            </a:r>
            <a:r>
              <a:rPr lang="en-US" baseline="-25000" dirty="0" err="1" smtClean="0"/>
              <a:t>j</a:t>
            </a:r>
            <a:r>
              <a:rPr lang="en-US" baseline="-25000" dirty="0" smtClean="0"/>
              <a:t> </a:t>
            </a:r>
            <a:r>
              <a:rPr lang="en-US" dirty="0" smtClean="0"/>
              <a:t> . </a:t>
            </a:r>
            <a:r>
              <a:rPr lang="en-US" dirty="0"/>
              <a:t>The threshold value is </a:t>
            </a:r>
            <a:r>
              <a:rPr lang="en-US" i="1" dirty="0"/>
              <a:t>L </a:t>
            </a:r>
            <a:r>
              <a:rPr lang="en-US" dirty="0"/>
              <a:t>. The propagation </a:t>
            </a:r>
            <a:r>
              <a:rPr lang="en-US" dirty="0" smtClean="0"/>
              <a:t>process of </a:t>
            </a:r>
            <a:r>
              <a:rPr lang="en-US" i="1" dirty="0"/>
              <a:t>J </a:t>
            </a:r>
            <a:r>
              <a:rPr lang="en-US" dirty="0"/>
              <a:t>can be </a:t>
            </a:r>
            <a:r>
              <a:rPr lang="en-US" dirty="0" smtClean="0"/>
              <a:t>depicted </a:t>
            </a:r>
            <a:r>
              <a:rPr lang="en-US" dirty="0"/>
              <a:t>as the following steps</a:t>
            </a:r>
            <a:r>
              <a:rPr lang="en-US" dirty="0" smtClean="0"/>
              <a:t>:</a:t>
            </a:r>
          </a:p>
          <a:p>
            <a:pPr marL="971550" lvl="1" indent="-514350" algn="just">
              <a:buFont typeface="+mj-lt"/>
              <a:buAutoNum type="arabicPeriod"/>
            </a:pPr>
            <a:r>
              <a:rPr lang="en-US" dirty="0"/>
              <a:t>Estimate status of J . If it is in dead </a:t>
            </a:r>
            <a:r>
              <a:rPr lang="en-US" dirty="0" smtClean="0"/>
              <a:t>status, propagation </a:t>
            </a:r>
            <a:r>
              <a:rPr lang="en-US" dirty="0"/>
              <a:t>is finished. Otherwise, go to step 2</a:t>
            </a:r>
            <a:r>
              <a:rPr lang="en-US" dirty="0" smtClean="0"/>
              <a:t>.</a:t>
            </a:r>
          </a:p>
          <a:p>
            <a:pPr marL="971550" lvl="1" indent="-514350" algn="just">
              <a:buFont typeface="+mj-lt"/>
              <a:buAutoNum type="arabicPeriod"/>
            </a:pPr>
            <a:r>
              <a:rPr lang="en-US" dirty="0"/>
              <a:t>The force vector on J are </a:t>
            </a:r>
            <a:r>
              <a:rPr lang="en-US" dirty="0" smtClean="0"/>
              <a:t>orthogonally decomposed </a:t>
            </a:r>
            <a:r>
              <a:rPr lang="en-US" dirty="0"/>
              <a:t>to two vectors </a:t>
            </a:r>
            <a:r>
              <a:rPr lang="en-US" dirty="0" smtClean="0"/>
              <a:t>EF</a:t>
            </a:r>
            <a:r>
              <a:rPr lang="en-US" baseline="-25000" dirty="0" smtClean="0"/>
              <a:t>1</a:t>
            </a:r>
            <a:r>
              <a:rPr lang="en-US" baseline="30000" dirty="0" smtClean="0"/>
              <a:t>’</a:t>
            </a:r>
            <a:r>
              <a:rPr lang="en-US" dirty="0" smtClean="0"/>
              <a:t> </a:t>
            </a:r>
            <a:r>
              <a:rPr lang="en-US" dirty="0"/>
              <a:t>and </a:t>
            </a:r>
            <a:r>
              <a:rPr lang="en-US" dirty="0" smtClean="0"/>
              <a:t> EF</a:t>
            </a:r>
            <a:r>
              <a:rPr lang="en-US" baseline="30000" dirty="0" smtClean="0"/>
              <a:t>’</a:t>
            </a:r>
            <a:r>
              <a:rPr lang="en-US" baseline="-25000" dirty="0" smtClean="0"/>
              <a:t>2.</a:t>
            </a:r>
          </a:p>
          <a:p>
            <a:pPr marL="971550" lvl="1" indent="-514350" algn="just">
              <a:buFont typeface="+mj-lt"/>
              <a:buAutoNum type="arabicPeriod"/>
            </a:pPr>
            <a:r>
              <a:rPr lang="en-US" baseline="-25000" dirty="0" smtClean="0"/>
              <a:t> </a:t>
            </a:r>
            <a:r>
              <a:rPr lang="en-US" dirty="0" smtClean="0"/>
              <a:t> The blades who have adjacent relation with EF</a:t>
            </a:r>
            <a:r>
              <a:rPr lang="en-US" baseline="-25000" dirty="0" smtClean="0"/>
              <a:t>1</a:t>
            </a:r>
            <a:r>
              <a:rPr lang="en-US" baseline="30000" dirty="0" smtClean="0"/>
              <a:t>’</a:t>
            </a:r>
            <a:r>
              <a:rPr lang="en-US" dirty="0" smtClean="0"/>
              <a:t> and  EF</a:t>
            </a:r>
            <a:r>
              <a:rPr lang="en-US" baseline="30000" dirty="0" smtClean="0"/>
              <a:t>’</a:t>
            </a:r>
            <a:r>
              <a:rPr lang="en-US" baseline="-25000" dirty="0" smtClean="0"/>
              <a:t>2</a:t>
            </a:r>
            <a:r>
              <a:rPr lang="en-US" dirty="0"/>
              <a:t>  and directly point to them are checked if they have parallel relations with J if true propagation is stopped. Otherwise, the force vectors of the two </a:t>
            </a:r>
            <a:r>
              <a:rPr lang="en-US" dirty="0" smtClean="0"/>
              <a:t>blades are </a:t>
            </a:r>
            <a:r>
              <a:rPr lang="en-US" dirty="0"/>
              <a:t>expressed as follows</a:t>
            </a:r>
            <a:r>
              <a:rPr lang="en-US" dirty="0" smtClean="0"/>
              <a:t>:</a:t>
            </a:r>
          </a:p>
          <a:p>
            <a:pPr marL="457200" lvl="1" indent="0" algn="just">
              <a:buNone/>
            </a:pPr>
            <a:endParaRPr lang="en-US" baseline="-25000" dirty="0" smtClean="0"/>
          </a:p>
          <a:p>
            <a:pPr marL="457200" lvl="1" indent="0" algn="just">
              <a:buNone/>
            </a:pPr>
            <a:endParaRPr lang="en-US" baseline="-25000" dirty="0"/>
          </a:p>
          <a:p>
            <a:pPr marL="457200" lvl="1" indent="0" algn="just">
              <a:buNone/>
            </a:pPr>
            <a:endParaRPr lang="en-US" baseline="-25000" dirty="0" smtClean="0"/>
          </a:p>
          <a:p>
            <a:pPr marL="457200" lvl="1" indent="0" algn="just">
              <a:buNone/>
            </a:pPr>
            <a:endParaRPr lang="en-US" baseline="-25000" dirty="0" smtClean="0"/>
          </a:p>
          <a:p>
            <a:pPr marL="457200" lvl="1" indent="0" algn="just">
              <a:buNone/>
            </a:pPr>
            <a:r>
              <a:rPr lang="en-US" dirty="0" smtClean="0"/>
              <a:t>         Where </a:t>
            </a:r>
            <a:r>
              <a:rPr lang="en-US" dirty="0"/>
              <a:t>Parameter </a:t>
            </a:r>
            <a:r>
              <a:rPr lang="en-US" dirty="0" err="1" smtClean="0"/>
              <a:t>att</a:t>
            </a:r>
            <a:r>
              <a:rPr lang="en-US" dirty="0" smtClean="0"/>
              <a:t> is local decay fac</a:t>
            </a:r>
            <a:r>
              <a:rPr lang="en-US" i="1" dirty="0" smtClean="0"/>
              <a:t>tor.</a:t>
            </a:r>
            <a:endParaRPr lang="en-US" dirty="0" smtClean="0"/>
          </a:p>
          <a:p>
            <a:pPr marL="457200" lvl="1" indent="0" algn="just">
              <a:buNone/>
            </a:pPr>
            <a:r>
              <a:rPr lang="en-US" dirty="0"/>
              <a:t>4. Mark the two blades as children </a:t>
            </a:r>
            <a:r>
              <a:rPr lang="en-US" dirty="0" smtClean="0"/>
              <a:t>of generation </a:t>
            </a:r>
            <a:r>
              <a:rPr lang="en-US" dirty="0"/>
              <a:t>G </a:t>
            </a:r>
            <a:r>
              <a:rPr lang="en-US" dirty="0" smtClean="0"/>
              <a:t>+ </a:t>
            </a:r>
            <a:r>
              <a:rPr lang="en-US" dirty="0"/>
              <a:t>1. Current propagation is over.</a:t>
            </a:r>
            <a:endParaRPr lang="en-US"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52800"/>
            <a:ext cx="1895475" cy="56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734" y="4622937"/>
            <a:ext cx="4281487" cy="224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939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1081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5638800"/>
            <a:ext cx="4267200" cy="369332"/>
          </a:xfrm>
          <a:prstGeom prst="rect">
            <a:avLst/>
          </a:prstGeom>
          <a:noFill/>
        </p:spPr>
        <p:txBody>
          <a:bodyPr wrap="square" rtlCol="0">
            <a:spAutoFit/>
          </a:bodyPr>
          <a:lstStyle/>
          <a:p>
            <a:r>
              <a:rPr lang="en-US" dirty="0" smtClean="0"/>
              <a:t>Results after Grass </a:t>
            </a:r>
            <a:r>
              <a:rPr lang="en-US" dirty="0" err="1" smtClean="0"/>
              <a:t>grass</a:t>
            </a:r>
            <a:r>
              <a:rPr lang="en-US" dirty="0" smtClean="0"/>
              <a:t> interaction</a:t>
            </a:r>
            <a:endParaRPr lang="en-US" dirty="0"/>
          </a:p>
        </p:txBody>
      </p:sp>
    </p:spTree>
    <p:extLst>
      <p:ext uri="{BB962C8B-B14F-4D97-AF65-F5344CB8AC3E}">
        <p14:creationId xmlns:p14="http://schemas.microsoft.com/office/powerpoint/2010/main" val="6212904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Vegetation Tools</a:t>
            </a:r>
            <a:endParaRPr lang="en-US" dirty="0"/>
          </a:p>
        </p:txBody>
      </p:sp>
      <p:sp>
        <p:nvSpPr>
          <p:cNvPr id="3" name="Content Placeholder 2"/>
          <p:cNvSpPr>
            <a:spLocks noGrp="1"/>
          </p:cNvSpPr>
          <p:nvPr>
            <p:ph idx="1"/>
          </p:nvPr>
        </p:nvSpPr>
        <p:spPr/>
        <p:txBody>
          <a:bodyPr>
            <a:normAutofit fontScale="92500"/>
          </a:bodyPr>
          <a:lstStyle/>
          <a:p>
            <a:r>
              <a:rPr lang="en-US" dirty="0" smtClean="0"/>
              <a:t>Many </a:t>
            </a:r>
            <a:r>
              <a:rPr lang="en-US" dirty="0"/>
              <a:t>Game engines have </a:t>
            </a:r>
            <a:r>
              <a:rPr lang="en-US" dirty="0" smtClean="0"/>
              <a:t> vegetation </a:t>
            </a:r>
            <a:r>
              <a:rPr lang="en-US" dirty="0"/>
              <a:t>tools that a game artist can </a:t>
            </a:r>
            <a:r>
              <a:rPr lang="en-US" dirty="0" smtClean="0"/>
              <a:t>use </a:t>
            </a:r>
            <a:r>
              <a:rPr lang="en-US" dirty="0"/>
              <a:t>to design a vegetation scene. These tools are really optimized and efficient</a:t>
            </a:r>
            <a:r>
              <a:rPr lang="en-US" dirty="0" smtClean="0"/>
              <a:t>.</a:t>
            </a:r>
          </a:p>
          <a:p>
            <a:r>
              <a:rPr lang="en-US" dirty="0" smtClean="0"/>
              <a:t> A good example can be, Cry Engine </a:t>
            </a:r>
            <a:r>
              <a:rPr lang="en-US" dirty="0"/>
              <a:t>3 has a vegetation tool. Documentation link:- </a:t>
            </a:r>
            <a:r>
              <a:rPr lang="en-US" dirty="0">
                <a:hlinkClick r:id="rId2"/>
              </a:rPr>
              <a:t>http://</a:t>
            </a:r>
            <a:r>
              <a:rPr lang="en-US" dirty="0" smtClean="0">
                <a:hlinkClick r:id="rId2"/>
              </a:rPr>
              <a:t>docs.cryengine.com/display/SDKDOC2/Vegetation+Tool</a:t>
            </a:r>
            <a:endParaRPr lang="en-US" dirty="0" smtClean="0"/>
          </a:p>
          <a:p>
            <a:r>
              <a:rPr lang="en-US" dirty="0">
                <a:hlinkClick r:id="rId3"/>
              </a:rPr>
              <a:t>https://</a:t>
            </a:r>
            <a:r>
              <a:rPr lang="en-US" dirty="0" smtClean="0">
                <a:hlinkClick r:id="rId3"/>
              </a:rPr>
              <a:t>www.youtube.com/watch?v=O1rFakKOxeM#t=23</a:t>
            </a:r>
            <a:endParaRPr lang="en-US" dirty="0" smtClean="0"/>
          </a:p>
          <a:p>
            <a:endParaRPr lang="en-US" dirty="0"/>
          </a:p>
        </p:txBody>
      </p:sp>
    </p:spTree>
    <p:extLst>
      <p:ext uri="{BB962C8B-B14F-4D97-AF65-F5344CB8AC3E}">
        <p14:creationId xmlns:p14="http://schemas.microsoft.com/office/powerpoint/2010/main" val="27580588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 http</a:t>
            </a:r>
            <a:r>
              <a:rPr lang="en-US" dirty="0">
                <a:hlinkClick r:id="rId2"/>
              </a:rPr>
              <a:t>://</a:t>
            </a:r>
            <a:r>
              <a:rPr lang="en-US" dirty="0" smtClean="0">
                <a:hlinkClick r:id="rId2"/>
              </a:rPr>
              <a:t>vimeo.com/17604635</a:t>
            </a:r>
            <a:r>
              <a:rPr lang="en-US" dirty="0" smtClean="0"/>
              <a:t>  (</a:t>
            </a:r>
            <a:r>
              <a:rPr lang="en-US" dirty="0"/>
              <a:t>“Realistic Real-Time Grass Rendering” Master Thesis of Edward Lee</a:t>
            </a:r>
            <a:r>
              <a:rPr lang="en-US" dirty="0" smtClean="0"/>
              <a:t>.)</a:t>
            </a:r>
          </a:p>
          <a:p>
            <a:pPr lvl="0"/>
            <a:r>
              <a:rPr lang="en-US" dirty="0">
                <a:hlinkClick r:id="rId3"/>
              </a:rPr>
              <a:t>https://</a:t>
            </a:r>
            <a:r>
              <a:rPr lang="en-US" dirty="0" smtClean="0">
                <a:hlinkClick r:id="rId3"/>
              </a:rPr>
              <a:t>www.youtube.com/</a:t>
            </a:r>
            <a:r>
              <a:rPr lang="en-US" dirty="0" err="1" smtClean="0">
                <a:hlinkClick r:id="rId3"/>
              </a:rPr>
              <a:t>watch?v</a:t>
            </a:r>
            <a:r>
              <a:rPr lang="en-US" dirty="0" smtClean="0">
                <a:hlinkClick r:id="rId3"/>
              </a:rPr>
              <a:t>=NAicuxAJ8Wo</a:t>
            </a:r>
            <a:r>
              <a:rPr lang="en-US" dirty="0" smtClean="0"/>
              <a:t>(“</a:t>
            </a:r>
            <a:r>
              <a:rPr lang="en-US" dirty="0"/>
              <a:t>Rendering Grass Terrains in Real-Time with Dynamic </a:t>
            </a:r>
            <a:r>
              <a:rPr lang="en-US" dirty="0" smtClean="0"/>
              <a:t>Lighting</a:t>
            </a:r>
            <a:r>
              <a:rPr lang="en-US" i="1" dirty="0" smtClean="0"/>
              <a:t>” by </a:t>
            </a:r>
            <a:r>
              <a:rPr lang="en-US" dirty="0" err="1"/>
              <a:t>Kévin</a:t>
            </a:r>
            <a:r>
              <a:rPr lang="en-US" dirty="0"/>
              <a:t> Boulanger, </a:t>
            </a:r>
            <a:r>
              <a:rPr lang="en-US" dirty="0" err="1"/>
              <a:t>Sumanta</a:t>
            </a:r>
            <a:r>
              <a:rPr lang="en-US" dirty="0"/>
              <a:t> </a:t>
            </a:r>
            <a:r>
              <a:rPr lang="en-US" dirty="0" err="1"/>
              <a:t>Pattanaik</a:t>
            </a:r>
            <a:r>
              <a:rPr lang="en-US" dirty="0"/>
              <a:t>, </a:t>
            </a:r>
            <a:r>
              <a:rPr lang="en-US" dirty="0" err="1"/>
              <a:t>Kadi</a:t>
            </a:r>
            <a:r>
              <a:rPr lang="en-US" dirty="0"/>
              <a:t> </a:t>
            </a:r>
            <a:r>
              <a:rPr lang="en-US" dirty="0" err="1" smtClean="0"/>
              <a:t>Bouatouch</a:t>
            </a:r>
            <a:r>
              <a:rPr lang="en-US" dirty="0" smtClean="0"/>
              <a:t>)</a:t>
            </a:r>
          </a:p>
          <a:p>
            <a:pPr lvl="0"/>
            <a:r>
              <a:rPr lang="en-US" dirty="0" smtClean="0">
                <a:hlinkClick r:id="rId4"/>
              </a:rPr>
              <a:t>https</a:t>
            </a:r>
            <a:r>
              <a:rPr lang="en-US" dirty="0">
                <a:hlinkClick r:id="rId4"/>
              </a:rPr>
              <a:t>://</a:t>
            </a:r>
            <a:r>
              <a:rPr lang="en-US" dirty="0" smtClean="0">
                <a:hlinkClick r:id="rId4"/>
              </a:rPr>
              <a:t>www.youtube.com/watch?v=x5aNENyUXW0</a:t>
            </a:r>
            <a:r>
              <a:rPr lang="en-US" dirty="0" smtClean="0"/>
              <a:t>(</a:t>
            </a:r>
            <a:r>
              <a:rPr lang="en-US" dirty="0"/>
              <a:t>Far Cry </a:t>
            </a:r>
            <a:r>
              <a:rPr lang="en-US" dirty="0" smtClean="0"/>
              <a:t>Game)</a:t>
            </a:r>
          </a:p>
          <a:p>
            <a:pPr lvl="0"/>
            <a:endParaRPr lang="en-US" dirty="0" smtClean="0"/>
          </a:p>
          <a:p>
            <a:pPr marL="0" lvl="0" indent="0">
              <a:buNone/>
            </a:pPr>
            <a:endParaRPr lang="en-US" dirty="0"/>
          </a:p>
          <a:p>
            <a:pPr lvl="0"/>
            <a:endParaRPr lang="en-US" dirty="0" smtClean="0"/>
          </a:p>
          <a:p>
            <a:endParaRPr lang="en-US" dirty="0"/>
          </a:p>
        </p:txBody>
      </p:sp>
    </p:spTree>
    <p:extLst>
      <p:ext uri="{BB962C8B-B14F-4D97-AF65-F5344CB8AC3E}">
        <p14:creationId xmlns:p14="http://schemas.microsoft.com/office/powerpoint/2010/main" val="154767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514350" indent="-514350" algn="just">
              <a:buFont typeface="+mj-lt"/>
              <a:buAutoNum type="arabicPeriod"/>
            </a:pPr>
            <a:r>
              <a:rPr lang="en-US" dirty="0"/>
              <a:t>W. T. Reeves. Particle systems – a technique for modeling a class of </a:t>
            </a:r>
            <a:r>
              <a:rPr lang="en-US" dirty="0" smtClean="0"/>
              <a:t>fuzzy objects</a:t>
            </a:r>
            <a:r>
              <a:rPr lang="en-US" dirty="0"/>
              <a:t>. </a:t>
            </a:r>
            <a:r>
              <a:rPr lang="en-US" i="1" dirty="0"/>
              <a:t>ACM Trans. Graphics</a:t>
            </a:r>
            <a:r>
              <a:rPr lang="en-US" dirty="0"/>
              <a:t>, 2:91–108, April 1983</a:t>
            </a:r>
            <a:r>
              <a:rPr lang="en-US" dirty="0" smtClean="0"/>
              <a:t>.</a:t>
            </a:r>
          </a:p>
          <a:p>
            <a:pPr marL="514350" indent="-514350" algn="just">
              <a:buFont typeface="+mj-lt"/>
              <a:buAutoNum type="arabicPeriod"/>
            </a:pPr>
            <a:r>
              <a:rPr lang="en-US" dirty="0"/>
              <a:t>Jerome </a:t>
            </a:r>
            <a:r>
              <a:rPr lang="en-US" dirty="0" err="1"/>
              <a:t>Lengyel</a:t>
            </a:r>
            <a:r>
              <a:rPr lang="en-US" dirty="0"/>
              <a:t>. Real-time hair. In B. </a:t>
            </a:r>
            <a:r>
              <a:rPr lang="en-US" dirty="0" err="1"/>
              <a:t>P´eroche</a:t>
            </a:r>
            <a:r>
              <a:rPr lang="en-US" dirty="0"/>
              <a:t> and H. </a:t>
            </a:r>
            <a:r>
              <a:rPr lang="en-US" dirty="0" err="1"/>
              <a:t>Rushmeier</a:t>
            </a:r>
            <a:r>
              <a:rPr lang="en-US" dirty="0"/>
              <a:t>, editors, </a:t>
            </a:r>
            <a:r>
              <a:rPr lang="en-US" i="1" dirty="0" err="1" smtClean="0"/>
              <a:t>Eurographics</a:t>
            </a:r>
            <a:r>
              <a:rPr lang="en-US" i="1" dirty="0" smtClean="0"/>
              <a:t> Workshop </a:t>
            </a:r>
            <a:r>
              <a:rPr lang="en-US" i="1" dirty="0"/>
              <a:t>on Rendering</a:t>
            </a:r>
            <a:r>
              <a:rPr lang="en-US" dirty="0"/>
              <a:t>, pages 243–256. </a:t>
            </a:r>
            <a:r>
              <a:rPr lang="en-US" dirty="0" err="1"/>
              <a:t>Eurographics</a:t>
            </a:r>
            <a:r>
              <a:rPr lang="en-US" dirty="0"/>
              <a:t>, June 2000</a:t>
            </a:r>
            <a:r>
              <a:rPr lang="en-US" dirty="0" smtClean="0"/>
              <a:t>.</a:t>
            </a:r>
          </a:p>
          <a:p>
            <a:pPr marL="514350" lvl="0" indent="-514350" algn="just">
              <a:buFont typeface="+mj-lt"/>
              <a:buAutoNum type="arabicPeriod"/>
            </a:pPr>
            <a:r>
              <a:rPr lang="en-US" dirty="0"/>
              <a:t>“Animating Prairies in Real-Time” by F. </a:t>
            </a:r>
            <a:r>
              <a:rPr lang="en-US" dirty="0" err="1"/>
              <a:t>Perbert</a:t>
            </a:r>
            <a:r>
              <a:rPr lang="en-US" dirty="0"/>
              <a:t> and M.-P. </a:t>
            </a:r>
            <a:r>
              <a:rPr lang="en-US" dirty="0" err="1"/>
              <a:t>Cani,Proc</a:t>
            </a:r>
            <a:r>
              <a:rPr lang="en-US" dirty="0"/>
              <a:t>. of I3D </a:t>
            </a:r>
            <a:r>
              <a:rPr lang="en-US" dirty="0" smtClean="0"/>
              <a:t>2001.</a:t>
            </a:r>
          </a:p>
          <a:p>
            <a:pPr marL="514350" lvl="0" indent="-514350" algn="just">
              <a:buFont typeface="+mj-lt"/>
              <a:buAutoNum type="arabicPeriod"/>
            </a:pPr>
            <a:r>
              <a:rPr lang="en-US" dirty="0"/>
              <a:t>C. B. Wang, Z. Y. Wang, Q. Zhou, et al, “</a:t>
            </a:r>
            <a:r>
              <a:rPr lang="en-US" dirty="0" smtClean="0"/>
              <a:t>Dynamic modeling </a:t>
            </a:r>
            <a:r>
              <a:rPr lang="en-US" dirty="0"/>
              <a:t>and rendering of grass wagging in </a:t>
            </a:r>
            <a:r>
              <a:rPr lang="en-US" dirty="0" err="1"/>
              <a:t>wind</a:t>
            </a:r>
            <a:r>
              <a:rPr lang="en-US" dirty="0" err="1" smtClean="0"/>
              <a:t>”,Computer</a:t>
            </a:r>
            <a:r>
              <a:rPr lang="en-US" dirty="0" smtClean="0"/>
              <a:t> </a:t>
            </a:r>
            <a:r>
              <a:rPr lang="en-US" dirty="0"/>
              <a:t>Animation and Virtual Worlds, vol.16, </a:t>
            </a:r>
            <a:r>
              <a:rPr lang="en-US" dirty="0" smtClean="0"/>
              <a:t>pp.377-389</a:t>
            </a:r>
            <a:r>
              <a:rPr lang="en-US" dirty="0"/>
              <a:t>, 2005.</a:t>
            </a:r>
          </a:p>
          <a:p>
            <a:pPr marL="514350" indent="-514350" algn="just">
              <a:buFont typeface="+mj-lt"/>
              <a:buAutoNum type="arabicPeriod"/>
            </a:pPr>
            <a:r>
              <a:rPr lang="en-US" dirty="0" smtClean="0"/>
              <a:t>William </a:t>
            </a:r>
            <a:r>
              <a:rPr lang="en-US" dirty="0"/>
              <a:t>T. Reeves and </a:t>
            </a:r>
            <a:r>
              <a:rPr lang="en-US" dirty="0" err="1"/>
              <a:t>Ricki</a:t>
            </a:r>
            <a:r>
              <a:rPr lang="en-US" dirty="0"/>
              <a:t> </a:t>
            </a:r>
            <a:r>
              <a:rPr lang="en-US" dirty="0" err="1"/>
              <a:t>Blau</a:t>
            </a:r>
            <a:r>
              <a:rPr lang="en-US" dirty="0"/>
              <a:t>. Approximate and probabilistic </a:t>
            </a:r>
            <a:r>
              <a:rPr lang="en-US" dirty="0" smtClean="0"/>
              <a:t>algorithms for </a:t>
            </a:r>
            <a:r>
              <a:rPr lang="en-US" dirty="0"/>
              <a:t>shading and rendering structured particle systems. In B. A. </a:t>
            </a:r>
            <a:r>
              <a:rPr lang="en-US" dirty="0" err="1"/>
              <a:t>Barsky</a:t>
            </a:r>
            <a:r>
              <a:rPr lang="en-US" dirty="0"/>
              <a:t>, </a:t>
            </a:r>
            <a:r>
              <a:rPr lang="en-US" dirty="0" smtClean="0"/>
              <a:t>editor, </a:t>
            </a:r>
            <a:r>
              <a:rPr lang="fr-FR" i="1" dirty="0" smtClean="0"/>
              <a:t>Computer </a:t>
            </a:r>
            <a:r>
              <a:rPr lang="fr-FR" i="1" dirty="0"/>
              <a:t>Graphics (SIGGRAPH ’85 </a:t>
            </a:r>
            <a:r>
              <a:rPr lang="fr-FR" i="1" dirty="0" err="1"/>
              <a:t>Proceedings</a:t>
            </a:r>
            <a:r>
              <a:rPr lang="fr-FR" i="1" dirty="0"/>
              <a:t>)</a:t>
            </a:r>
            <a:r>
              <a:rPr lang="fr-FR" dirty="0"/>
              <a:t>, volume 19(3), pages </a:t>
            </a:r>
            <a:r>
              <a:rPr lang="fr-FR" dirty="0" smtClean="0"/>
              <a:t>313–</a:t>
            </a:r>
            <a:r>
              <a:rPr lang="en-US" dirty="0" smtClean="0"/>
              <a:t>322</a:t>
            </a:r>
            <a:r>
              <a:rPr lang="en-US" dirty="0"/>
              <a:t>, July 1985</a:t>
            </a:r>
            <a:r>
              <a:rPr lang="en-US" dirty="0" smtClean="0"/>
              <a:t>.</a:t>
            </a:r>
          </a:p>
          <a:p>
            <a:pPr marL="514350" lvl="0" indent="-514350" algn="just">
              <a:buFont typeface="+mj-lt"/>
              <a:buAutoNum type="arabicPeriod"/>
            </a:pPr>
            <a:r>
              <a:rPr lang="en-US" dirty="0" smtClean="0"/>
              <a:t>“</a:t>
            </a:r>
            <a:r>
              <a:rPr lang="en-US" dirty="0"/>
              <a:t>GPU-based Responsive Grass” by (Jens, Kolb, &amp; </a:t>
            </a:r>
            <a:r>
              <a:rPr lang="en-US" dirty="0" err="1"/>
              <a:t>Salama</a:t>
            </a:r>
            <a:r>
              <a:rPr lang="en-US" dirty="0"/>
              <a:t>, 2009</a:t>
            </a:r>
            <a:r>
              <a:rPr lang="en-US" dirty="0" smtClean="0"/>
              <a:t>)</a:t>
            </a:r>
            <a:r>
              <a:rPr lang="en-US" dirty="0"/>
              <a:t> Journal of WSCG. 2009, vol. 17, no. 1-3, p. 65-72</a:t>
            </a:r>
            <a:r>
              <a:rPr lang="en-US" dirty="0" smtClean="0"/>
              <a:t>.</a:t>
            </a:r>
          </a:p>
          <a:p>
            <a:pPr marL="514350" lvl="0" indent="-514350" algn="just">
              <a:buFont typeface="+mj-lt"/>
              <a:buAutoNum type="arabicPeriod"/>
            </a:pPr>
            <a:r>
              <a:rPr lang="en-US" dirty="0"/>
              <a:t>(“Rendering Grass Terrains in Real-Time with Dynamic Lighting</a:t>
            </a:r>
            <a:r>
              <a:rPr lang="en-US" i="1" dirty="0"/>
              <a:t>” by </a:t>
            </a:r>
            <a:r>
              <a:rPr lang="en-US" dirty="0" err="1"/>
              <a:t>Kévin</a:t>
            </a:r>
            <a:r>
              <a:rPr lang="en-US" dirty="0"/>
              <a:t> Boulanger, </a:t>
            </a:r>
            <a:r>
              <a:rPr lang="en-US" dirty="0" err="1"/>
              <a:t>Sumanta</a:t>
            </a:r>
            <a:r>
              <a:rPr lang="en-US" dirty="0"/>
              <a:t> </a:t>
            </a:r>
            <a:r>
              <a:rPr lang="en-US" dirty="0" err="1"/>
              <a:t>Pattanaik</a:t>
            </a:r>
            <a:r>
              <a:rPr lang="en-US" dirty="0"/>
              <a:t>, </a:t>
            </a:r>
            <a:r>
              <a:rPr lang="en-US" dirty="0" err="1"/>
              <a:t>Kadi</a:t>
            </a:r>
            <a:r>
              <a:rPr lang="en-US" dirty="0"/>
              <a:t> </a:t>
            </a:r>
            <a:r>
              <a:rPr lang="en-US" dirty="0" err="1"/>
              <a:t>Bouatouch</a:t>
            </a:r>
            <a:r>
              <a:rPr lang="en-US" dirty="0"/>
              <a:t>) </a:t>
            </a:r>
            <a:r>
              <a:rPr lang="en-US" dirty="0" err="1"/>
              <a:t>Siggraph</a:t>
            </a:r>
            <a:r>
              <a:rPr lang="en-US" dirty="0"/>
              <a:t> 2006 </a:t>
            </a:r>
            <a:r>
              <a:rPr lang="en-US" dirty="0" smtClean="0"/>
              <a:t>sketch.</a:t>
            </a:r>
          </a:p>
          <a:p>
            <a:pPr marL="514350" lvl="0" indent="-514350" algn="just">
              <a:buFont typeface="+mj-lt"/>
              <a:buAutoNum type="arabicPeriod"/>
            </a:pPr>
            <a:r>
              <a:rPr lang="en-US" dirty="0"/>
              <a:t>H. </a:t>
            </a:r>
            <a:r>
              <a:rPr lang="en-US" dirty="0" err="1"/>
              <a:t>Qiu</a:t>
            </a:r>
            <a:r>
              <a:rPr lang="en-US" dirty="0"/>
              <a:t>, L. T. Chen, J. X. Chen, </a:t>
            </a:r>
            <a:r>
              <a:rPr lang="en-US" dirty="0" smtClean="0"/>
              <a:t>Dynamic simulation </a:t>
            </a:r>
            <a:r>
              <a:rPr lang="en-US" dirty="0"/>
              <a:t>of grass field swaying in </a:t>
            </a:r>
            <a:r>
              <a:rPr lang="en-US" dirty="0" smtClean="0"/>
              <a:t>wind, Journal </a:t>
            </a:r>
            <a:r>
              <a:rPr lang="en-US" dirty="0"/>
              <a:t>of software, Vol.7, No.2, 2012, </a:t>
            </a:r>
            <a:r>
              <a:rPr lang="en-US" dirty="0" smtClean="0"/>
              <a:t>pp.431-439.</a:t>
            </a:r>
          </a:p>
          <a:p>
            <a:pPr marL="514350" lvl="0" indent="-514350" algn="just">
              <a:buFont typeface="+mj-lt"/>
              <a:buAutoNum type="arabicPeriod"/>
            </a:pPr>
            <a:r>
              <a:rPr lang="en-US" dirty="0"/>
              <a:t>C. F. Li, X. Y. </a:t>
            </a:r>
            <a:r>
              <a:rPr lang="en-US" dirty="0" err="1"/>
              <a:t>Guo</a:t>
            </a:r>
            <a:r>
              <a:rPr lang="en-US" dirty="0"/>
              <a:t>, S. L. Lu, et al, </a:t>
            </a:r>
            <a:r>
              <a:rPr lang="en-US" dirty="0" smtClean="0"/>
              <a:t>Real-time simulation </a:t>
            </a:r>
            <a:r>
              <a:rPr lang="en-US" dirty="0"/>
              <a:t>of meadow, In Proc. </a:t>
            </a:r>
            <a:r>
              <a:rPr lang="en-US" dirty="0" smtClean="0"/>
              <a:t>SSSC’08,Beijing</a:t>
            </a:r>
            <a:r>
              <a:rPr lang="en-US" dirty="0"/>
              <a:t>, China, 2008, pp. 1205-1207.</a:t>
            </a:r>
          </a:p>
          <a:p>
            <a:pPr marL="514350" indent="-514350">
              <a:buFont typeface="+mj-lt"/>
              <a:buAutoNum type="arabicPeriod"/>
            </a:pPr>
            <a:r>
              <a:rPr lang="en-US" dirty="0"/>
              <a:t>S. </a:t>
            </a:r>
            <a:r>
              <a:rPr lang="en-US" dirty="0" err="1"/>
              <a:t>Guerraz</a:t>
            </a:r>
            <a:r>
              <a:rPr lang="en-US" dirty="0"/>
              <a:t>, F. </a:t>
            </a:r>
            <a:r>
              <a:rPr lang="en-US" dirty="0" err="1"/>
              <a:t>Perbet</a:t>
            </a:r>
            <a:r>
              <a:rPr lang="en-US" dirty="0"/>
              <a:t>, D. </a:t>
            </a:r>
            <a:r>
              <a:rPr lang="en-US" dirty="0" err="1"/>
              <a:t>Raulo</a:t>
            </a:r>
            <a:r>
              <a:rPr lang="en-US" dirty="0"/>
              <a:t>, et al, </a:t>
            </a:r>
            <a:r>
              <a:rPr lang="en-US" dirty="0" smtClean="0"/>
              <a:t>A procedural </a:t>
            </a:r>
            <a:r>
              <a:rPr lang="en-US" dirty="0"/>
              <a:t>approach to animate </a:t>
            </a:r>
            <a:r>
              <a:rPr lang="en-US" dirty="0" smtClean="0"/>
              <a:t>interactive natural </a:t>
            </a:r>
            <a:r>
              <a:rPr lang="en-US" dirty="0"/>
              <a:t>sceneries, In Proc. CASA’03, </a:t>
            </a:r>
            <a:r>
              <a:rPr lang="en-US" dirty="0" smtClean="0"/>
              <a:t>New Jersey</a:t>
            </a:r>
            <a:r>
              <a:rPr lang="en-US" dirty="0"/>
              <a:t>, USA, 2003, pp. 73-78</a:t>
            </a:r>
            <a:r>
              <a:rPr lang="en-US" dirty="0" smtClean="0"/>
              <a:t>.</a:t>
            </a:r>
          </a:p>
          <a:p>
            <a:pPr marL="514350" indent="-514350">
              <a:buFont typeface="+mj-lt"/>
              <a:buAutoNum type="arabicPeriod"/>
            </a:pPr>
            <a:r>
              <a:rPr lang="en-US" dirty="0"/>
              <a:t>X. K. Zhao, F. X. Li, S. Y. Zhan, </a:t>
            </a:r>
            <a:r>
              <a:rPr lang="en-US" dirty="0" smtClean="0"/>
              <a:t>Real-time animating </a:t>
            </a:r>
            <a:r>
              <a:rPr lang="en-US" dirty="0"/>
              <a:t>and rendering of large scale </a:t>
            </a:r>
            <a:r>
              <a:rPr lang="en-US" dirty="0" smtClean="0"/>
              <a:t>grass scenery </a:t>
            </a:r>
            <a:r>
              <a:rPr lang="en-US" dirty="0"/>
              <a:t>on GPU, In Proc. Itcs’09, </a:t>
            </a:r>
            <a:r>
              <a:rPr lang="en-US" dirty="0" smtClean="0"/>
              <a:t>KIEV, Ukraine</a:t>
            </a:r>
            <a:r>
              <a:rPr lang="en-US" dirty="0"/>
              <a:t>, 2009, pp. 601-604.</a:t>
            </a:r>
          </a:p>
          <a:p>
            <a:pPr marL="514350" indent="-514350">
              <a:buFont typeface="+mj-lt"/>
              <a:buAutoNum type="arabicPeriod"/>
            </a:pPr>
            <a:r>
              <a:rPr lang="en-US" dirty="0"/>
              <a:t>QIU, HANG, LEI-TING CHEN, and GUO-PING QIU. "A Novel Approach to Simulate the Interaction between Grass and Dynamic Objects." </a:t>
            </a:r>
            <a:r>
              <a:rPr lang="en-US" i="1" dirty="0"/>
              <a:t>WSEAS Transactions on Computers</a:t>
            </a:r>
            <a:r>
              <a:rPr lang="en-US" dirty="0"/>
              <a:t> 12.7 (2013).</a:t>
            </a:r>
            <a:endParaRPr lang="en-US" dirty="0" smtClean="0"/>
          </a:p>
          <a:p>
            <a:endParaRPr lang="en-US" dirty="0"/>
          </a:p>
        </p:txBody>
      </p:sp>
    </p:spTree>
    <p:extLst>
      <p:ext uri="{BB962C8B-B14F-4D97-AF65-F5344CB8AC3E}">
        <p14:creationId xmlns:p14="http://schemas.microsoft.com/office/powerpoint/2010/main" val="4515875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556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Grass</a:t>
            </a:r>
            <a:endParaRPr lang="en-US" dirty="0"/>
          </a:p>
        </p:txBody>
      </p:sp>
      <p:sp>
        <p:nvSpPr>
          <p:cNvPr id="3" name="Content Placeholder 2"/>
          <p:cNvSpPr>
            <a:spLocks noGrp="1"/>
          </p:cNvSpPr>
          <p:nvPr>
            <p:ph idx="1"/>
          </p:nvPr>
        </p:nvSpPr>
        <p:spPr/>
        <p:txBody>
          <a:bodyPr/>
          <a:lstStyle/>
          <a:p>
            <a:r>
              <a:rPr lang="en-US" dirty="0" smtClean="0"/>
              <a:t>Ideas</a:t>
            </a:r>
          </a:p>
          <a:p>
            <a:pPr lvl="1" algn="just"/>
            <a:r>
              <a:rPr lang="en-US" dirty="0" smtClean="0"/>
              <a:t>Reeves ,et </a:t>
            </a:r>
            <a:r>
              <a:rPr lang="en-US" dirty="0"/>
              <a:t>al. </a:t>
            </a:r>
            <a:r>
              <a:rPr lang="en-US" dirty="0" smtClean="0"/>
              <a:t>[1985] used </a:t>
            </a:r>
            <a:r>
              <a:rPr lang="en-US" dirty="0"/>
              <a:t>particle system to create </a:t>
            </a:r>
            <a:r>
              <a:rPr lang="en-US" dirty="0" smtClean="0"/>
              <a:t>grass scene.</a:t>
            </a:r>
          </a:p>
          <a:p>
            <a:pPr lvl="1" algn="just"/>
            <a:r>
              <a:rPr lang="en-US" dirty="0"/>
              <a:t>Wang </a:t>
            </a:r>
            <a:r>
              <a:rPr lang="en-US" dirty="0" smtClean="0"/>
              <a:t>,et al</a:t>
            </a:r>
            <a:r>
              <a:rPr lang="en-US" dirty="0"/>
              <a:t> </a:t>
            </a:r>
            <a:r>
              <a:rPr lang="en-US" dirty="0" smtClean="0"/>
              <a:t>[2005] adopted 3D skeleton </a:t>
            </a:r>
            <a:r>
              <a:rPr lang="en-US" dirty="0"/>
              <a:t>lines and transparent texture mapping </a:t>
            </a:r>
            <a:r>
              <a:rPr lang="en-US" dirty="0" smtClean="0"/>
              <a:t>to illuminate </a:t>
            </a:r>
            <a:r>
              <a:rPr lang="en-US" dirty="0"/>
              <a:t>grass blades with rich details</a:t>
            </a:r>
            <a:r>
              <a:rPr lang="en-US" dirty="0" smtClean="0"/>
              <a:t>.</a:t>
            </a:r>
          </a:p>
          <a:p>
            <a:pPr lvl="1" algn="just"/>
            <a:r>
              <a:rPr lang="en-US" dirty="0" err="1" smtClean="0"/>
              <a:t>Lengyel</a:t>
            </a:r>
            <a:r>
              <a:rPr lang="en-US" dirty="0" smtClean="0"/>
              <a:t> et al [2006] </a:t>
            </a:r>
            <a:r>
              <a:rPr lang="en-US" dirty="0"/>
              <a:t>u</a:t>
            </a:r>
            <a:r>
              <a:rPr lang="en-US" dirty="0" smtClean="0"/>
              <a:t>sed Volumetric </a:t>
            </a:r>
            <a:r>
              <a:rPr lang="en-US" dirty="0"/>
              <a:t>textures, or “</a:t>
            </a:r>
            <a:r>
              <a:rPr lang="en-US" dirty="0" err="1"/>
              <a:t>texels</a:t>
            </a:r>
            <a:r>
              <a:rPr lang="en-US" dirty="0" smtClean="0"/>
              <a:t>” to represent grass with level of details.</a:t>
            </a:r>
            <a:endParaRPr lang="en-US" dirty="0"/>
          </a:p>
        </p:txBody>
      </p:sp>
    </p:spTree>
    <p:extLst>
      <p:ext uri="{BB962C8B-B14F-4D97-AF65-F5344CB8AC3E}">
        <p14:creationId xmlns:p14="http://schemas.microsoft.com/office/powerpoint/2010/main" val="3575889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Grass</a:t>
            </a:r>
            <a:endParaRPr lang="en-US" dirty="0"/>
          </a:p>
        </p:txBody>
      </p:sp>
      <p:sp>
        <p:nvSpPr>
          <p:cNvPr id="3" name="Content Placeholder 2"/>
          <p:cNvSpPr>
            <a:spLocks noGrp="1"/>
          </p:cNvSpPr>
          <p:nvPr>
            <p:ph idx="1"/>
          </p:nvPr>
        </p:nvSpPr>
        <p:spPr>
          <a:xfrm>
            <a:off x="457200" y="1600200"/>
            <a:ext cx="5791200" cy="4525963"/>
          </a:xfrm>
        </p:spPr>
        <p:txBody>
          <a:bodyPr>
            <a:normAutofit lnSpcReduction="10000"/>
          </a:bodyPr>
          <a:lstStyle/>
          <a:p>
            <a:r>
              <a:rPr lang="en-US" dirty="0" smtClean="0"/>
              <a:t>Due to huge number of grass blades in a scene the Level of Details approach is usually adopted .</a:t>
            </a:r>
          </a:p>
          <a:p>
            <a:r>
              <a:rPr lang="en-US" dirty="0" smtClean="0"/>
              <a:t>3 types level of details are used to represent grass.</a:t>
            </a:r>
          </a:p>
          <a:p>
            <a:pPr marL="457200" lvl="1" indent="0">
              <a:buNone/>
            </a:pPr>
            <a:r>
              <a:rPr lang="en-US" dirty="0" smtClean="0"/>
              <a:t>LOD 1  3D-geometry-based.</a:t>
            </a:r>
          </a:p>
          <a:p>
            <a:pPr marL="457200" lvl="1" indent="0">
              <a:buNone/>
            </a:pPr>
            <a:r>
              <a:rPr lang="en-US" dirty="0" smtClean="0"/>
              <a:t>LOD 2  Billboard-based</a:t>
            </a:r>
            <a:r>
              <a:rPr lang="en-US" i="1" dirty="0" smtClean="0"/>
              <a:t>.</a:t>
            </a:r>
          </a:p>
          <a:p>
            <a:pPr marL="457200" lvl="1" indent="0">
              <a:buNone/>
            </a:pPr>
            <a:r>
              <a:rPr lang="en-US" dirty="0" smtClean="0"/>
              <a:t>LOD</a:t>
            </a:r>
            <a:r>
              <a:rPr lang="en-US" i="1" dirty="0" smtClean="0"/>
              <a:t> </a:t>
            </a:r>
            <a:r>
              <a:rPr lang="en-US" dirty="0" smtClean="0"/>
              <a:t>3</a:t>
            </a:r>
            <a:r>
              <a:rPr lang="en-US" i="1" dirty="0"/>
              <a:t> </a:t>
            </a:r>
            <a:r>
              <a:rPr lang="en-US" i="1" dirty="0" smtClean="0"/>
              <a:t> </a:t>
            </a:r>
            <a:r>
              <a:rPr lang="en-US" dirty="0" smtClean="0"/>
              <a:t>2-D Texture-based.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1447800"/>
            <a:ext cx="2914650" cy="186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4800"/>
            <a:ext cx="21717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632" y="3505200"/>
            <a:ext cx="2718680" cy="2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510" y="6277662"/>
            <a:ext cx="2718680" cy="2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364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Geometry based representation of grass</a:t>
            </a:r>
            <a:endParaRPr lang="en-US" dirty="0"/>
          </a:p>
        </p:txBody>
      </p:sp>
      <p:sp>
        <p:nvSpPr>
          <p:cNvPr id="3" name="Content Placeholder 2"/>
          <p:cNvSpPr>
            <a:spLocks noGrp="1"/>
          </p:cNvSpPr>
          <p:nvPr>
            <p:ph idx="1"/>
          </p:nvPr>
        </p:nvSpPr>
        <p:spPr>
          <a:xfrm>
            <a:off x="448147" y="1676400"/>
            <a:ext cx="6858000" cy="4525963"/>
          </a:xfrm>
        </p:spPr>
        <p:txBody>
          <a:bodyPr>
            <a:normAutofit fontScale="85000" lnSpcReduction="10000"/>
          </a:bodyPr>
          <a:lstStyle/>
          <a:p>
            <a:pPr algn="just"/>
            <a:r>
              <a:rPr lang="en-US" dirty="0" smtClean="0"/>
              <a:t>In reference to Qui </a:t>
            </a:r>
            <a:r>
              <a:rPr lang="en-US" dirty="0"/>
              <a:t>et </a:t>
            </a:r>
            <a:r>
              <a:rPr lang="en-US" dirty="0" smtClean="0"/>
              <a:t>al “Dynamic </a:t>
            </a:r>
            <a:r>
              <a:rPr lang="en-US" dirty="0"/>
              <a:t>simulation of grass field swaying in wind</a:t>
            </a:r>
            <a:r>
              <a:rPr lang="en-US" dirty="0" smtClean="0"/>
              <a:t> “[2012]</a:t>
            </a:r>
          </a:p>
          <a:p>
            <a:pPr algn="just"/>
            <a:r>
              <a:rPr lang="en-US" dirty="0" smtClean="0"/>
              <a:t>A </a:t>
            </a:r>
            <a:r>
              <a:rPr lang="en-US" dirty="0"/>
              <a:t>grass blade is split into </a:t>
            </a:r>
            <a:r>
              <a:rPr lang="en-US" dirty="0" smtClean="0"/>
              <a:t>several segments.</a:t>
            </a:r>
          </a:p>
          <a:p>
            <a:pPr algn="just"/>
            <a:r>
              <a:rPr lang="en-US" dirty="0"/>
              <a:t>Each segment is assumed to be rigid and </a:t>
            </a:r>
            <a:r>
              <a:rPr lang="en-US" dirty="0" smtClean="0"/>
              <a:t>can rotate </a:t>
            </a:r>
            <a:r>
              <a:rPr lang="en-US" dirty="0"/>
              <a:t>around the joint which links itself to the </a:t>
            </a:r>
            <a:r>
              <a:rPr lang="en-US" dirty="0" smtClean="0"/>
              <a:t>adjacent segments.</a:t>
            </a:r>
          </a:p>
          <a:p>
            <a:pPr algn="just"/>
            <a:r>
              <a:rPr lang="en-US" dirty="0" smtClean="0"/>
              <a:t>Two-sided </a:t>
            </a:r>
            <a:r>
              <a:rPr lang="en-US" dirty="0"/>
              <a:t>quadrilateral </a:t>
            </a:r>
            <a:r>
              <a:rPr lang="en-US" dirty="0" smtClean="0"/>
              <a:t>strips can be used to approximate </a:t>
            </a:r>
            <a:r>
              <a:rPr lang="en-US" dirty="0"/>
              <a:t>a single grass blade</a:t>
            </a:r>
            <a:r>
              <a:rPr lang="en-US" dirty="0" smtClean="0"/>
              <a:t>. Where </a:t>
            </a:r>
            <a:r>
              <a:rPr lang="en-US" dirty="0"/>
              <a:t>e</a:t>
            </a:r>
            <a:r>
              <a:rPr lang="en-US" dirty="0" smtClean="0"/>
              <a:t>ach quadrilateral corresponds </a:t>
            </a:r>
            <a:r>
              <a:rPr lang="en-US" dirty="0"/>
              <a:t>to a segment.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905000"/>
            <a:ext cx="15240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622109"/>
            <a:ext cx="1709596" cy="33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2775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Stiffness </a:t>
            </a:r>
            <a:r>
              <a:rPr lang="en-US" dirty="0"/>
              <a:t>coefficient</a:t>
            </a:r>
            <a:r>
              <a:rPr lang="en-US" dirty="0" smtClean="0"/>
              <a:t> </a:t>
            </a:r>
            <a:endParaRPr lang="en-US" dirty="0"/>
          </a:p>
        </p:txBody>
      </p:sp>
      <p:sp>
        <p:nvSpPr>
          <p:cNvPr id="3" name="Content Placeholder 2"/>
          <p:cNvSpPr>
            <a:spLocks noGrp="1"/>
          </p:cNvSpPr>
          <p:nvPr>
            <p:ph idx="1"/>
          </p:nvPr>
        </p:nvSpPr>
        <p:spPr>
          <a:xfrm>
            <a:off x="457200" y="1600200"/>
            <a:ext cx="6096000" cy="4525963"/>
          </a:xfrm>
        </p:spPr>
        <p:txBody>
          <a:bodyPr>
            <a:normAutofit fontScale="92500" lnSpcReduction="20000"/>
          </a:bodyPr>
          <a:lstStyle/>
          <a:p>
            <a:pPr algn="just"/>
            <a:r>
              <a:rPr lang="en-US" dirty="0"/>
              <a:t>Stiffness coefficient reflects the ability of grass </a:t>
            </a:r>
            <a:r>
              <a:rPr lang="en-US" dirty="0" smtClean="0"/>
              <a:t>blade to </a:t>
            </a:r>
            <a:r>
              <a:rPr lang="en-US" dirty="0"/>
              <a:t>resist deformation</a:t>
            </a:r>
            <a:r>
              <a:rPr lang="en-US" dirty="0" smtClean="0"/>
              <a:t>.</a:t>
            </a:r>
          </a:p>
          <a:p>
            <a:pPr algn="just"/>
            <a:r>
              <a:rPr lang="en-US" dirty="0" smtClean="0"/>
              <a:t>Root of </a:t>
            </a:r>
            <a:r>
              <a:rPr lang="en-US" dirty="0"/>
              <a:t>grass blade has higher stiffness than the </a:t>
            </a:r>
            <a:r>
              <a:rPr lang="en-US" dirty="0" smtClean="0"/>
              <a:t>tip.</a:t>
            </a:r>
          </a:p>
          <a:p>
            <a:pPr algn="just"/>
            <a:r>
              <a:rPr lang="el-GR" i="1" dirty="0" smtClean="0"/>
              <a:t>μ</a:t>
            </a:r>
            <a:r>
              <a:rPr lang="en-US" i="1" baseline="-25000" dirty="0" err="1" smtClean="0"/>
              <a:t>i</a:t>
            </a:r>
            <a:r>
              <a:rPr lang="en-US" i="1" baseline="30000" dirty="0" err="1" smtClean="0"/>
              <a:t>base</a:t>
            </a:r>
            <a:r>
              <a:rPr lang="el-GR" i="1" dirty="0" smtClean="0"/>
              <a:t> = μ</a:t>
            </a:r>
            <a:r>
              <a:rPr lang="en-US" i="1" baseline="30000" dirty="0" smtClean="0"/>
              <a:t>base</a:t>
            </a:r>
            <a:r>
              <a:rPr lang="en-US" i="1" dirty="0" smtClean="0"/>
              <a:t>(L) = </a:t>
            </a:r>
            <a:r>
              <a:rPr lang="el-GR" i="1" dirty="0" smtClean="0"/>
              <a:t>μ</a:t>
            </a:r>
            <a:r>
              <a:rPr lang="en-US" i="1" baseline="-25000" dirty="0" err="1" smtClean="0"/>
              <a:t>root</a:t>
            </a:r>
            <a:r>
              <a:rPr lang="en-US" i="1" baseline="30000" dirty="0" err="1" smtClean="0"/>
              <a:t>base</a:t>
            </a:r>
            <a:r>
              <a:rPr lang="en-US" i="1" dirty="0" smtClean="0"/>
              <a:t> /(</a:t>
            </a:r>
            <a:r>
              <a:rPr lang="en-US" i="1" dirty="0" err="1" smtClean="0"/>
              <a:t>L+x</a:t>
            </a:r>
            <a:r>
              <a:rPr lang="en-US" i="1" dirty="0" smtClean="0"/>
              <a:t>)</a:t>
            </a:r>
          </a:p>
          <a:p>
            <a:pPr marL="400050" lvl="1" indent="0" algn="just">
              <a:buNone/>
            </a:pPr>
            <a:r>
              <a:rPr lang="en-US" dirty="0" smtClean="0"/>
              <a:t>Where </a:t>
            </a:r>
            <a:r>
              <a:rPr lang="en-US" i="1" dirty="0"/>
              <a:t>L </a:t>
            </a:r>
            <a:r>
              <a:rPr lang="en-US" dirty="0"/>
              <a:t>depicts the distance from root to </a:t>
            </a:r>
            <a:r>
              <a:rPr lang="en-US" dirty="0" smtClean="0"/>
              <a:t>position </a:t>
            </a:r>
            <a:r>
              <a:rPr lang="en-US" dirty="0" err="1" smtClean="0"/>
              <a:t>i</a:t>
            </a:r>
            <a:r>
              <a:rPr lang="en-US" dirty="0" smtClean="0"/>
              <a:t>. </a:t>
            </a:r>
            <a:r>
              <a:rPr lang="el-GR" dirty="0"/>
              <a:t>μ</a:t>
            </a:r>
            <a:r>
              <a:rPr lang="en-US" baseline="-25000" dirty="0" err="1" smtClean="0"/>
              <a:t>root</a:t>
            </a:r>
            <a:r>
              <a:rPr lang="en-US" baseline="30000" dirty="0" err="1" smtClean="0"/>
              <a:t>base</a:t>
            </a:r>
            <a:r>
              <a:rPr lang="en-US" baseline="30000" dirty="0" smtClean="0"/>
              <a:t>  </a:t>
            </a:r>
            <a:r>
              <a:rPr lang="en-US" dirty="0" smtClean="0"/>
              <a:t> and </a:t>
            </a:r>
            <a:r>
              <a:rPr lang="el-GR" dirty="0"/>
              <a:t>μ</a:t>
            </a:r>
            <a:r>
              <a:rPr lang="en-US" baseline="-25000" dirty="0" err="1"/>
              <a:t>i</a:t>
            </a:r>
            <a:r>
              <a:rPr lang="en-US" baseline="30000" dirty="0" err="1"/>
              <a:t>base</a:t>
            </a:r>
            <a:r>
              <a:rPr lang="el-GR" dirty="0"/>
              <a:t> </a:t>
            </a:r>
            <a:r>
              <a:rPr lang="en-US" dirty="0" smtClean="0"/>
              <a:t>are stiffness </a:t>
            </a:r>
            <a:r>
              <a:rPr lang="en-US" dirty="0"/>
              <a:t>coefficient of the </a:t>
            </a:r>
            <a:r>
              <a:rPr lang="en-US" dirty="0" smtClean="0"/>
              <a:t>root and at position </a:t>
            </a:r>
            <a:r>
              <a:rPr lang="en-US" dirty="0" err="1" smtClean="0"/>
              <a:t>i</a:t>
            </a:r>
            <a:r>
              <a:rPr lang="en-US" dirty="0" smtClean="0"/>
              <a:t> respectively. Where x is the compensation.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362200"/>
            <a:ext cx="27051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128" y="5110163"/>
            <a:ext cx="2733670" cy="30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24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Gravity</a:t>
            </a:r>
            <a:endParaRPr lang="en-US" dirty="0"/>
          </a:p>
        </p:txBody>
      </p:sp>
      <p:sp>
        <p:nvSpPr>
          <p:cNvPr id="3" name="Content Placeholder 2"/>
          <p:cNvSpPr>
            <a:spLocks noGrp="1"/>
          </p:cNvSpPr>
          <p:nvPr>
            <p:ph idx="1"/>
          </p:nvPr>
        </p:nvSpPr>
        <p:spPr>
          <a:xfrm>
            <a:off x="457200" y="1600200"/>
            <a:ext cx="5486400" cy="4525963"/>
          </a:xfrm>
        </p:spPr>
        <p:txBody>
          <a:bodyPr>
            <a:normAutofit fontScale="77500" lnSpcReduction="20000"/>
          </a:bodyPr>
          <a:lstStyle/>
          <a:p>
            <a:r>
              <a:rPr lang="en-US" dirty="0"/>
              <a:t>The gravity on each </a:t>
            </a:r>
            <a:r>
              <a:rPr lang="en-US" dirty="0" smtClean="0"/>
              <a:t>grass blade segment can </a:t>
            </a:r>
            <a:r>
              <a:rPr lang="en-US" dirty="0"/>
              <a:t>be </a:t>
            </a:r>
            <a:r>
              <a:rPr lang="en-US" dirty="0" smtClean="0"/>
              <a:t>depicted as:</a:t>
            </a:r>
          </a:p>
          <a:p>
            <a:pPr marL="457200" lvl="1" indent="0">
              <a:buNone/>
            </a:pPr>
            <a:r>
              <a:rPr lang="en-US" i="1" dirty="0" err="1" smtClean="0"/>
              <a:t>f</a:t>
            </a:r>
            <a:r>
              <a:rPr lang="en-US" i="1" baseline="30000" dirty="0" err="1" smtClean="0"/>
              <a:t>G</a:t>
            </a:r>
            <a:r>
              <a:rPr lang="en-US" i="1" dirty="0" smtClean="0"/>
              <a:t> = </a:t>
            </a:r>
            <a:r>
              <a:rPr lang="el-GR" i="1" dirty="0" smtClean="0"/>
              <a:t>ρ</a:t>
            </a:r>
            <a:r>
              <a:rPr lang="en-US" i="1" baseline="-25000" dirty="0" smtClean="0"/>
              <a:t>grass</a:t>
            </a:r>
            <a:r>
              <a:rPr lang="en-US" i="1" dirty="0" smtClean="0"/>
              <a:t> * </a:t>
            </a:r>
            <a:r>
              <a:rPr lang="en-US" i="1" dirty="0" err="1" smtClean="0"/>
              <a:t>l</a:t>
            </a:r>
            <a:r>
              <a:rPr lang="en-US" i="1" baseline="-25000" dirty="0" err="1" smtClean="0"/>
              <a:t>length</a:t>
            </a:r>
            <a:r>
              <a:rPr lang="en-US" i="1" baseline="-25000" dirty="0" smtClean="0"/>
              <a:t> </a:t>
            </a:r>
            <a:r>
              <a:rPr lang="en-US" i="1" dirty="0" smtClean="0"/>
              <a:t> * g  </a:t>
            </a:r>
          </a:p>
          <a:p>
            <a:pPr marL="457200" lvl="1" indent="0">
              <a:buNone/>
            </a:pPr>
            <a:r>
              <a:rPr lang="en-US" dirty="0" smtClean="0"/>
              <a:t>where </a:t>
            </a:r>
            <a:r>
              <a:rPr lang="el-GR" dirty="0"/>
              <a:t>ρ</a:t>
            </a:r>
            <a:r>
              <a:rPr lang="en-US" baseline="-25000" dirty="0"/>
              <a:t>grass</a:t>
            </a:r>
            <a:r>
              <a:rPr lang="en-US" dirty="0"/>
              <a:t> </a:t>
            </a:r>
            <a:r>
              <a:rPr lang="en-US" dirty="0" smtClean="0"/>
              <a:t>is </a:t>
            </a:r>
            <a:r>
              <a:rPr lang="en-US" dirty="0"/>
              <a:t>the density of </a:t>
            </a:r>
            <a:r>
              <a:rPr lang="en-US" dirty="0" smtClean="0"/>
              <a:t>grass, </a:t>
            </a:r>
            <a:r>
              <a:rPr lang="en-US" dirty="0" err="1"/>
              <a:t>l</a:t>
            </a:r>
            <a:r>
              <a:rPr lang="en-US" baseline="-25000" dirty="0" err="1"/>
              <a:t>length</a:t>
            </a:r>
            <a:r>
              <a:rPr lang="en-US" baseline="-25000" dirty="0"/>
              <a:t> </a:t>
            </a:r>
            <a:r>
              <a:rPr lang="en-US" dirty="0" smtClean="0"/>
              <a:t>is the length </a:t>
            </a:r>
            <a:r>
              <a:rPr lang="en-US" dirty="0"/>
              <a:t>of each segment, </a:t>
            </a:r>
            <a:r>
              <a:rPr lang="en-US" i="1" dirty="0"/>
              <a:t>g </a:t>
            </a:r>
            <a:r>
              <a:rPr lang="en-US" dirty="0"/>
              <a:t>is acceleration of gravity</a:t>
            </a:r>
            <a:r>
              <a:rPr lang="en-US" dirty="0" smtClean="0"/>
              <a:t>.</a:t>
            </a:r>
            <a:endParaRPr lang="en-US" dirty="0"/>
          </a:p>
          <a:p>
            <a:pPr marL="514350" indent="-457200"/>
            <a:r>
              <a:rPr lang="en-US" dirty="0"/>
              <a:t>The gravity on joint </a:t>
            </a:r>
            <a:r>
              <a:rPr lang="en-US" i="1" dirty="0" err="1"/>
              <a:t>i</a:t>
            </a:r>
            <a:r>
              <a:rPr lang="en-US" i="1" dirty="0"/>
              <a:t> </a:t>
            </a:r>
            <a:r>
              <a:rPr lang="en-US" dirty="0"/>
              <a:t>can be calculated as</a:t>
            </a:r>
            <a:r>
              <a:rPr lang="en-US" dirty="0" smtClean="0"/>
              <a:t>:</a:t>
            </a:r>
          </a:p>
          <a:p>
            <a:pPr marL="457200" lvl="1" indent="0">
              <a:buNone/>
            </a:pPr>
            <a:r>
              <a:rPr lang="en-US" dirty="0" smtClean="0"/>
              <a:t> </a:t>
            </a:r>
            <a:r>
              <a:rPr lang="en-US" i="1" dirty="0" smtClean="0"/>
              <a:t>F</a:t>
            </a:r>
            <a:r>
              <a:rPr lang="en-US" i="1" baseline="30000" dirty="0" smtClean="0"/>
              <a:t>G</a:t>
            </a:r>
            <a:r>
              <a:rPr lang="en-US" i="1" dirty="0" smtClean="0"/>
              <a:t> = (n – </a:t>
            </a:r>
            <a:r>
              <a:rPr lang="en-US" i="1" dirty="0" err="1" smtClean="0"/>
              <a:t>i</a:t>
            </a:r>
            <a:r>
              <a:rPr lang="en-US" i="1" dirty="0" smtClean="0"/>
              <a:t>) * </a:t>
            </a:r>
            <a:r>
              <a:rPr lang="en-US" i="1" dirty="0" err="1" smtClean="0"/>
              <a:t>f</a:t>
            </a:r>
            <a:r>
              <a:rPr lang="en-US" i="1" baseline="30000" dirty="0" err="1" smtClean="0"/>
              <a:t>G</a:t>
            </a:r>
            <a:endParaRPr lang="en-US" i="1" baseline="30000" dirty="0"/>
          </a:p>
          <a:p>
            <a:pPr marL="857250" lvl="2" indent="0">
              <a:buNone/>
            </a:pPr>
            <a:r>
              <a:rPr lang="en-US" dirty="0" smtClean="0"/>
              <a:t>Where</a:t>
            </a:r>
            <a:r>
              <a:rPr lang="en-US" i="1" dirty="0" smtClean="0"/>
              <a:t> n </a:t>
            </a:r>
            <a:r>
              <a:rPr lang="en-US" dirty="0"/>
              <a:t>is the total number of segments</a:t>
            </a:r>
            <a:r>
              <a:rPr lang="en-US" dirty="0" smtClean="0"/>
              <a:t>.</a:t>
            </a:r>
          </a:p>
          <a:p>
            <a:pPr marL="514350" indent="-457200"/>
            <a:r>
              <a:rPr lang="en-US" dirty="0" smtClean="0"/>
              <a:t>Initial angle of inclination is </a:t>
            </a:r>
            <a:r>
              <a:rPr lang="el-GR" dirty="0" smtClean="0"/>
              <a:t>α</a:t>
            </a:r>
            <a:r>
              <a:rPr lang="en-US" dirty="0" smtClean="0"/>
              <a:t> and T is the unit vector </a:t>
            </a:r>
            <a:r>
              <a:rPr lang="en-US" dirty="0"/>
              <a:t>of upright grass </a:t>
            </a:r>
            <a:r>
              <a:rPr lang="en-US" dirty="0" smtClean="0"/>
              <a:t>blade.</a:t>
            </a:r>
          </a:p>
          <a:p>
            <a:pPr marL="457200" lvl="1" indent="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1905000"/>
            <a:ext cx="330753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35" y="5143500"/>
            <a:ext cx="3873791" cy="27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717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3929</Words>
  <Application>Microsoft Macintosh PowerPoint</Application>
  <PresentationFormat>On-screen Show (4:3)</PresentationFormat>
  <Paragraphs>298</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Animating Prairies</vt:lpstr>
      <vt:lpstr>Motivation</vt:lpstr>
      <vt:lpstr>Challenges</vt:lpstr>
      <vt:lpstr>Classification</vt:lpstr>
      <vt:lpstr>Representation of Grass</vt:lpstr>
      <vt:lpstr>Representation of Grass</vt:lpstr>
      <vt:lpstr>3D Geometry based representation of grass</vt:lpstr>
      <vt:lpstr>Stiffness coefficient </vt:lpstr>
      <vt:lpstr>Effect of Gravity</vt:lpstr>
      <vt:lpstr>Effect of Gravity</vt:lpstr>
      <vt:lpstr>Avoiding Repetitive Patterns</vt:lpstr>
      <vt:lpstr>Billboard-based Representation of Grass</vt:lpstr>
      <vt:lpstr>Horizontal Texture-based Representation of Grass</vt:lpstr>
      <vt:lpstr>Dynamics of grass in presence of wind</vt:lpstr>
      <vt:lpstr>Procedural based Animation Approach</vt:lpstr>
      <vt:lpstr>Wind Primitives</vt:lpstr>
      <vt:lpstr>Wind Primitives</vt:lpstr>
      <vt:lpstr>The Receiver Concept</vt:lpstr>
      <vt:lpstr>Physically based Animation</vt:lpstr>
      <vt:lpstr>Wind Fields</vt:lpstr>
      <vt:lpstr>Wind Fields</vt:lpstr>
      <vt:lpstr>Animation in presence of wind</vt:lpstr>
      <vt:lpstr>Animation of Geometry-based Grass</vt:lpstr>
      <vt:lpstr>Simulation of grass bending and twisting</vt:lpstr>
      <vt:lpstr>Simulation of grass bending and twisting</vt:lpstr>
      <vt:lpstr>Simulation of grass recovery</vt:lpstr>
      <vt:lpstr>Simulation of grass recovery</vt:lpstr>
      <vt:lpstr>Responsive Grass</vt:lpstr>
      <vt:lpstr>Responsive Grass</vt:lpstr>
      <vt:lpstr>Overview of the System</vt:lpstr>
      <vt:lpstr>Billboards as Primitives</vt:lpstr>
      <vt:lpstr>Collision System</vt:lpstr>
      <vt:lpstr>  Coarse Handling on the CPU</vt:lpstr>
      <vt:lpstr>Collision Detection on the GPU</vt:lpstr>
      <vt:lpstr>Collision Detection on the GPU</vt:lpstr>
      <vt:lpstr>Collision Detection on the GPU</vt:lpstr>
      <vt:lpstr> Collision Response</vt:lpstr>
      <vt:lpstr>Shape Preservation</vt:lpstr>
      <vt:lpstr>Recovering</vt:lpstr>
      <vt:lpstr>Results</vt:lpstr>
      <vt:lpstr>Grass-Grass Interactions</vt:lpstr>
      <vt:lpstr>Few definitions </vt:lpstr>
      <vt:lpstr>Force Propagation Algorithm</vt:lpstr>
      <vt:lpstr>Results</vt:lpstr>
      <vt:lpstr>Vegetation Tools</vt:lpstr>
      <vt:lpstr>Demos!</vt:lpstr>
      <vt:lpstr>References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Animating Prairies</dc:title>
  <dc:creator>rohan chabra</dc:creator>
  <cp:lastModifiedBy>Dinesh Manocha</cp:lastModifiedBy>
  <cp:revision>64</cp:revision>
  <dcterms:created xsi:type="dcterms:W3CDTF">2006-08-16T00:00:00Z</dcterms:created>
  <dcterms:modified xsi:type="dcterms:W3CDTF">2014-11-21T19:29:00Z</dcterms:modified>
</cp:coreProperties>
</file>