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8" r:id="rId20"/>
    <p:sldId id="279" r:id="rId21"/>
    <p:sldId id="280" r:id="rId22"/>
    <p:sldId id="274" r:id="rId23"/>
    <p:sldId id="276" r:id="rId24"/>
    <p:sldId id="277"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938" autoAdjust="0"/>
  </p:normalViewPr>
  <p:slideViewPr>
    <p:cSldViewPr snapToGrid="0">
      <p:cViewPr varScale="1">
        <p:scale>
          <a:sx n="76" d="100"/>
          <a:sy n="76" d="100"/>
        </p:scale>
        <p:origin x="13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C6BA5-52C4-4CD2-B784-BA7A3F44782A}" type="datetimeFigureOut">
              <a:rPr lang="en-US" smtClean="0"/>
              <a:t>12/11/2012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EB5B8-E0D9-4B9F-8D26-271DF9DA53AA}" type="slidenum">
              <a:rPr lang="en-US" smtClean="0"/>
              <a:t>‹#›</a:t>
            </a:fld>
            <a:endParaRPr lang="en-US"/>
          </a:p>
        </p:txBody>
      </p:sp>
    </p:spTree>
    <p:extLst>
      <p:ext uri="{BB962C8B-B14F-4D97-AF65-F5344CB8AC3E}">
        <p14:creationId xmlns:p14="http://schemas.microsoft.com/office/powerpoint/2010/main" val="130235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a:t>
            </a:fld>
            <a:endParaRPr lang="en-US"/>
          </a:p>
        </p:txBody>
      </p:sp>
    </p:spTree>
    <p:extLst>
      <p:ext uri="{BB962C8B-B14F-4D97-AF65-F5344CB8AC3E}">
        <p14:creationId xmlns:p14="http://schemas.microsoft.com/office/powerpoint/2010/main" val="49356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rapid release of energy in air, such as an explosion,</a:t>
            </a:r>
            <a:r>
              <a:rPr lang="en-US" baseline="0" dirty="0" smtClean="0"/>
              <a:t> </a:t>
            </a:r>
            <a:r>
              <a:rPr lang="en-US" dirty="0" smtClean="0"/>
              <a:t>generates  a  </a:t>
            </a:r>
            <a:r>
              <a:rPr lang="en-US" b="1" dirty="0" smtClean="0"/>
              <a:t>blast  wave</a:t>
            </a:r>
            <a:r>
              <a:rPr lang="en-US" dirty="0" smtClean="0"/>
              <a:t>.  The  front  of  this  blast  wave</a:t>
            </a:r>
            <a:r>
              <a:rPr lang="en-US" baseline="0" dirty="0" smtClean="0"/>
              <a:t> </a:t>
            </a:r>
            <a:r>
              <a:rPr lang="en-US" dirty="0" smtClean="0"/>
              <a:t>exhibits  a  nearly  discontinuous  increase  in  pressure,</a:t>
            </a:r>
            <a:r>
              <a:rPr lang="en-US" baseline="0" dirty="0" smtClean="0"/>
              <a:t> </a:t>
            </a:r>
            <a:r>
              <a:rPr lang="en-US" dirty="0" smtClean="0"/>
              <a:t>density, and temperature, and is called a </a:t>
            </a:r>
            <a:r>
              <a:rPr lang="en-US" b="1" dirty="0" smtClean="0"/>
              <a:t>shock front</a:t>
            </a:r>
          </a:p>
          <a:p>
            <a:endParaRPr lang="en-US" b="1" dirty="0" smtClean="0"/>
          </a:p>
          <a:p>
            <a:r>
              <a:rPr lang="en-US" b="0" dirty="0" smtClean="0"/>
              <a:t>An  </a:t>
            </a:r>
            <a:r>
              <a:rPr lang="en-US" b="1" dirty="0" smtClean="0"/>
              <a:t>ideal  blast  wave</a:t>
            </a:r>
            <a:r>
              <a:rPr lang="en-US" b="0" dirty="0" smtClean="0"/>
              <a:t>,  which  can  be  used  as  a  sufficient  approximation,  is  generated  under  the  assumptions  that  the  medium—air—is  still  and  homogenous,</a:t>
            </a:r>
            <a:r>
              <a:rPr lang="en-US" b="0" baseline="0" dirty="0" smtClean="0"/>
              <a:t> </a:t>
            </a:r>
            <a:r>
              <a:rPr lang="en-US" b="0" dirty="0" smtClean="0"/>
              <a:t>and  that  the  source  is  spherically  symmetric.  </a:t>
            </a:r>
          </a:p>
          <a:p>
            <a:r>
              <a:rPr lang="en-US" b="0" dirty="0" smtClean="0"/>
              <a:t>The  shock</a:t>
            </a:r>
            <a:r>
              <a:rPr lang="en-US" b="0" baseline="0" dirty="0" smtClean="0"/>
              <a:t> </a:t>
            </a:r>
            <a:r>
              <a:rPr lang="en-US" b="0" dirty="0" smtClean="0"/>
              <a:t>front  of  an  ideal  blast  wave  is  perfectly  spherical,  and</a:t>
            </a:r>
            <a:r>
              <a:rPr lang="en-US" b="0" baseline="0" dirty="0" smtClean="0"/>
              <a:t> </a:t>
            </a:r>
            <a:r>
              <a:rPr lang="en-US" b="0" dirty="0" smtClean="0"/>
              <a:t>therefore  the  characteristics  of  the  blast  wave  are  functions  only  of  distance  R  from  the  center  of  the  source,</a:t>
            </a:r>
            <a:r>
              <a:rPr lang="en-US" b="0" baseline="0" dirty="0" smtClean="0"/>
              <a:t> </a:t>
            </a:r>
            <a:r>
              <a:rPr lang="en-US" b="0" dirty="0" smtClean="0"/>
              <a:t>and the simulation time t</a:t>
            </a:r>
          </a:p>
          <a:p>
            <a:endParaRPr lang="en-US" b="0" dirty="0" smtClean="0"/>
          </a:p>
          <a:p>
            <a:r>
              <a:rPr lang="en-US" b="0" dirty="0" smtClean="0"/>
              <a:t>Before  the  shock  front reaches the  given point, the  pressure  is  equal  to  the  ambient  pressure  </a:t>
            </a:r>
            <a:r>
              <a:rPr lang="en-US" b="1" dirty="0" smtClean="0"/>
              <a:t>p0</a:t>
            </a:r>
            <a:r>
              <a:rPr lang="en-US" b="0" dirty="0" smtClean="0"/>
              <a:t>.  At  arrival  time  </a:t>
            </a:r>
            <a:r>
              <a:rPr lang="en-US" b="1" dirty="0" smtClean="0"/>
              <a:t>ta</a:t>
            </a:r>
            <a:r>
              <a:rPr lang="en-US" b="0" dirty="0" smtClean="0"/>
              <a:t>,  the  pressure  rises</a:t>
            </a:r>
            <a:r>
              <a:rPr lang="en-US" b="0" baseline="0" dirty="0" smtClean="0"/>
              <a:t> </a:t>
            </a:r>
            <a:r>
              <a:rPr lang="en-US" b="0" dirty="0" smtClean="0"/>
              <a:t>discontinuously  to  the  peak  value  of  </a:t>
            </a:r>
            <a:r>
              <a:rPr lang="en-US" b="1" dirty="0" smtClean="0"/>
              <a:t>p0  +  Ps+ </a:t>
            </a:r>
            <a:r>
              <a:rPr lang="en-US" b="0" dirty="0" smtClean="0"/>
              <a:t>.  </a:t>
            </a:r>
          </a:p>
          <a:p>
            <a:r>
              <a:rPr lang="en-US" b="0" dirty="0" smtClean="0"/>
              <a:t>The</a:t>
            </a:r>
            <a:r>
              <a:rPr lang="en-US" b="0" baseline="0" dirty="0" smtClean="0"/>
              <a:t> </a:t>
            </a:r>
            <a:r>
              <a:rPr lang="en-US" b="0" dirty="0" smtClean="0"/>
              <a:t>quantity  </a:t>
            </a:r>
            <a:r>
              <a:rPr lang="en-US" b="1" dirty="0" smtClean="0"/>
              <a:t>Ps+</a:t>
            </a:r>
            <a:r>
              <a:rPr lang="en-US" b="0" baseline="0" dirty="0" smtClean="0"/>
              <a:t> </a:t>
            </a:r>
            <a:r>
              <a:rPr lang="en-US" b="0" dirty="0" smtClean="0"/>
              <a:t>is  called  the  peak  overpressure.  The  pressure  then  decays  to  ambient  in  total  time  </a:t>
            </a:r>
            <a:r>
              <a:rPr lang="en-US" b="1" dirty="0" smtClean="0"/>
              <a:t>ta  +  T+</a:t>
            </a:r>
          </a:p>
          <a:p>
            <a:r>
              <a:rPr lang="en-US" b="0" dirty="0" smtClean="0"/>
              <a:t>(positive  phase),  drops  to  a  partial  vacuum  of  value  </a:t>
            </a:r>
            <a:r>
              <a:rPr lang="en-US" b="1" dirty="0" smtClean="0"/>
              <a:t>p0  -  Ps-</a:t>
            </a:r>
            <a:r>
              <a:rPr lang="en-US" b="0" dirty="0" smtClean="0"/>
              <a:t> (negative  phase),  and  eventually  returns  to  the  ambient</a:t>
            </a:r>
            <a:r>
              <a:rPr lang="en-US" b="0" baseline="0" dirty="0" smtClean="0"/>
              <a:t> </a:t>
            </a:r>
            <a:r>
              <a:rPr lang="en-US" b="0" dirty="0" smtClean="0"/>
              <a:t>pressure </a:t>
            </a:r>
            <a:r>
              <a:rPr lang="en-US" b="1" dirty="0" smtClean="0"/>
              <a:t>p0</a:t>
            </a:r>
            <a:r>
              <a:rPr lang="en-US" b="0" dirty="0" smtClean="0"/>
              <a:t> in total time </a:t>
            </a:r>
            <a:r>
              <a:rPr lang="en-US" b="1" dirty="0" smtClean="0"/>
              <a:t>ta + T+</a:t>
            </a:r>
            <a:r>
              <a:rPr lang="en-US" b="1" baseline="0" dirty="0" smtClean="0"/>
              <a:t> </a:t>
            </a:r>
            <a:r>
              <a:rPr lang="en-US" b="1" dirty="0" smtClean="0"/>
              <a:t>+ T-</a:t>
            </a:r>
          </a:p>
          <a:p>
            <a:endParaRPr lang="en-US" b="1" dirty="0" smtClean="0"/>
          </a:p>
          <a:p>
            <a:r>
              <a:rPr lang="en-US" b="0" dirty="0" smtClean="0"/>
              <a:t>The  pressure  profile  curve  can  be  accurately  de-scribed  by  the  modified  Friedlander  equation.</a:t>
            </a:r>
          </a:p>
          <a:p>
            <a:pPr marL="228600" indent="-228600">
              <a:buAutoNum type="arabicPeriod"/>
            </a:pPr>
            <a:r>
              <a:rPr lang="en-US" b="0" dirty="0" smtClean="0"/>
              <a:t>time  t  is  measured  from  time  of  arrival  ta</a:t>
            </a:r>
          </a:p>
          <a:p>
            <a:pPr marL="228600" indent="-228600">
              <a:buAutoNum type="arabicPeriod"/>
            </a:pPr>
            <a:r>
              <a:rPr lang="en-US" b="0" dirty="0" smtClean="0"/>
              <a:t>Ps+,  ta,  T+,  and  b  allow  freedom to  customize  the  pressure  profile  curve  and  the  initial decay  rate  for  different  explosions,  at  different  distances from the source</a:t>
            </a:r>
          </a:p>
          <a:p>
            <a:pPr marL="228600" indent="-228600">
              <a:buAutoNum type="arabicPeriod"/>
            </a:pPr>
            <a:endParaRPr lang="en-US" b="0" dirty="0" smtClean="0"/>
          </a:p>
          <a:p>
            <a:pPr marL="0" indent="0">
              <a:buNone/>
            </a:pPr>
            <a:r>
              <a:rPr lang="en-US" b="0" dirty="0" smtClean="0"/>
              <a:t>Given  an  ideal  point  source  explosion,  the  peak</a:t>
            </a:r>
            <a:r>
              <a:rPr lang="en-US" b="0" baseline="0" dirty="0" smtClean="0"/>
              <a:t> </a:t>
            </a:r>
            <a:r>
              <a:rPr lang="en-US" b="0" dirty="0" smtClean="0"/>
              <a:t>overpressure  </a:t>
            </a:r>
            <a:r>
              <a:rPr lang="en-US" b="1" dirty="0" smtClean="0"/>
              <a:t>Ps+</a:t>
            </a:r>
            <a:r>
              <a:rPr lang="en-US" b="0" baseline="0" dirty="0" smtClean="0"/>
              <a:t> </a:t>
            </a:r>
            <a:r>
              <a:rPr lang="en-US" b="0" dirty="0" smtClean="0"/>
              <a:t>initially  decays  as  the  inverse  of  the</a:t>
            </a:r>
            <a:r>
              <a:rPr lang="en-US" b="0" baseline="0" dirty="0" smtClean="0"/>
              <a:t> </a:t>
            </a:r>
            <a:r>
              <a:rPr lang="en-US" b="0" dirty="0" smtClean="0"/>
              <a:t>cube of the radius </a:t>
            </a:r>
            <a:r>
              <a:rPr lang="en-US" b="1" dirty="0" smtClean="0"/>
              <a:t>1/R3</a:t>
            </a:r>
            <a:r>
              <a:rPr lang="en-US" b="0" dirty="0" smtClean="0"/>
              <a:t>, </a:t>
            </a:r>
          </a:p>
          <a:p>
            <a:pPr marL="0" indent="0">
              <a:buNone/>
            </a:pPr>
            <a:r>
              <a:rPr lang="en-US" b="0" dirty="0" smtClean="0"/>
              <a:t>and as the shock approaches them</a:t>
            </a:r>
            <a:r>
              <a:rPr lang="en-US" b="0" baseline="0" dirty="0" smtClean="0"/>
              <a:t> </a:t>
            </a:r>
            <a:r>
              <a:rPr lang="en-US" b="0" dirty="0" smtClean="0"/>
              <a:t>strength of a sound  pulse,  the  decay  approximates  the</a:t>
            </a:r>
            <a:r>
              <a:rPr lang="en-US" b="0" baseline="0" dirty="0" smtClean="0"/>
              <a:t> </a:t>
            </a:r>
            <a:r>
              <a:rPr lang="en-US" b="0" dirty="0" smtClean="0"/>
              <a:t>inverse of the radius </a:t>
            </a:r>
            <a:r>
              <a:rPr lang="en-US" b="1" dirty="0" smtClean="0"/>
              <a:t>1/R</a:t>
            </a:r>
          </a:p>
          <a:p>
            <a:pPr marL="0" indent="0">
              <a:buNone/>
            </a:pPr>
            <a:endParaRPr lang="en-US" b="1" dirty="0" smtClean="0"/>
          </a:p>
          <a:p>
            <a:pPr marL="0" indent="0">
              <a:buNone/>
            </a:pPr>
            <a:endParaRPr lang="en-US" b="0" dirty="0" smtClean="0"/>
          </a:p>
        </p:txBody>
      </p:sp>
      <p:sp>
        <p:nvSpPr>
          <p:cNvPr id="4" name="Slide Number Placeholder 3"/>
          <p:cNvSpPr>
            <a:spLocks noGrp="1"/>
          </p:cNvSpPr>
          <p:nvPr>
            <p:ph type="sldNum" sz="quarter" idx="10"/>
          </p:nvPr>
        </p:nvSpPr>
        <p:spPr/>
        <p:txBody>
          <a:bodyPr/>
          <a:lstStyle/>
          <a:p>
            <a:fld id="{FB9EB5B8-E0D9-4B9F-8D26-271DF9DA53AA}" type="slidenum">
              <a:rPr lang="en-US" smtClean="0"/>
              <a:t>10</a:t>
            </a:fld>
            <a:endParaRPr lang="en-US"/>
          </a:p>
        </p:txBody>
      </p:sp>
    </p:spTree>
    <p:extLst>
      <p:ext uri="{BB962C8B-B14F-4D97-AF65-F5344CB8AC3E}">
        <p14:creationId xmlns:p14="http://schemas.microsoft.com/office/powerpoint/2010/main" val="177013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pressure on the front wall is at its maximum shortly after the wave hits as the </a:t>
            </a:r>
          </a:p>
          <a:p>
            <a:r>
              <a:rPr lang="en-US" dirty="0" smtClean="0"/>
              <a:t>Momentum of the wave pushes more and more air against the object. </a:t>
            </a:r>
          </a:p>
          <a:p>
            <a:r>
              <a:rPr lang="en-US" dirty="0" smtClean="0"/>
              <a:t>When the pressure </a:t>
            </a:r>
            <a:r>
              <a:rPr lang="en-US" baseline="0" dirty="0" smtClean="0"/>
              <a:t> </a:t>
            </a:r>
            <a:r>
              <a:rPr lang="en-US" dirty="0" smtClean="0"/>
              <a:t>mounts to the point of reversing the momentum, a reflection wave, r, is created. </a:t>
            </a:r>
          </a:p>
          <a:p>
            <a:r>
              <a:rPr lang="en-US" dirty="0" smtClean="0"/>
              <a:t>Meanwhile, the portion of the wave not hitting the front face continues unabated. </a:t>
            </a:r>
          </a:p>
          <a:p>
            <a:r>
              <a:rPr lang="en-US" dirty="0" smtClean="0"/>
              <a:t>As the reflected wave moves away from the wall, a rarefaction wave moves down the front </a:t>
            </a:r>
            <a:r>
              <a:rPr lang="en-US" baseline="0" dirty="0" smtClean="0"/>
              <a:t> </a:t>
            </a:r>
            <a:r>
              <a:rPr lang="en-US" dirty="0" smtClean="0"/>
              <a:t>face. </a:t>
            </a:r>
          </a:p>
          <a:p>
            <a:r>
              <a:rPr lang="en-US" dirty="0" smtClean="0"/>
              <a:t>A vortex forms at the upper left corner of the object where the </a:t>
            </a:r>
            <a:r>
              <a:rPr lang="en-US" dirty="0" err="1" smtClean="0"/>
              <a:t>Venturi</a:t>
            </a:r>
            <a:r>
              <a:rPr lang="en-US" dirty="0" smtClean="0"/>
              <a:t> effect </a:t>
            </a:r>
            <a:r>
              <a:rPr lang="en-US" baseline="0" dirty="0" smtClean="0"/>
              <a:t> </a:t>
            </a:r>
            <a:r>
              <a:rPr lang="en-US" dirty="0" smtClean="0"/>
              <a:t>causes significant spin.  </a:t>
            </a:r>
          </a:p>
          <a:p>
            <a:r>
              <a:rPr lang="en-US" dirty="0" smtClean="0"/>
              <a:t>At this point, as depicted in Figure 2.3, the pressure of the </a:t>
            </a:r>
            <a:r>
              <a:rPr lang="en-US" baseline="0" dirty="0" smtClean="0"/>
              <a:t> </a:t>
            </a:r>
            <a:r>
              <a:rPr lang="en-US" dirty="0" smtClean="0"/>
              <a:t>reflected wave is </a:t>
            </a:r>
            <a:r>
              <a:rPr lang="en-US" dirty="0" err="1" smtClean="0"/>
              <a:t>po</a:t>
            </a:r>
            <a:r>
              <a:rPr lang="en-US" dirty="0" smtClean="0"/>
              <a:t>+ </a:t>
            </a:r>
            <a:r>
              <a:rPr lang="en-US" dirty="0" err="1" smtClean="0"/>
              <a:t>Pr</a:t>
            </a:r>
            <a:r>
              <a:rPr lang="en-US" dirty="0" smtClean="0"/>
              <a:t>, the pressure of the incident wave is a little lower, </a:t>
            </a:r>
            <a:r>
              <a:rPr lang="en-US" dirty="0" err="1" smtClean="0"/>
              <a:t>po</a:t>
            </a:r>
            <a:r>
              <a:rPr lang="en-US" dirty="0" smtClean="0"/>
              <a:t>+ Ps, and </a:t>
            </a:r>
            <a:r>
              <a:rPr lang="en-US" baseline="0" dirty="0" smtClean="0"/>
              <a:t> </a:t>
            </a:r>
            <a:r>
              <a:rPr lang="en-US" dirty="0" smtClean="0"/>
              <a:t>the pressure near the vortex is even slightly less</a:t>
            </a:r>
          </a:p>
          <a:p>
            <a:endParaRPr lang="en-US" dirty="0" smtClean="0"/>
          </a:p>
          <a:p>
            <a:r>
              <a:rPr lang="en-US" dirty="0" smtClean="0"/>
              <a:t>As the incident blast front passes beyond the rear face of the object, the wave </a:t>
            </a:r>
            <a:r>
              <a:rPr lang="en-US" baseline="0" dirty="0" smtClean="0"/>
              <a:t> </a:t>
            </a:r>
            <a:r>
              <a:rPr lang="en-US" dirty="0" smtClean="0"/>
              <a:t>diffracts around it, as shown in Figure 2.4. At this point, another vortex forms and the </a:t>
            </a:r>
            <a:r>
              <a:rPr lang="en-US" baseline="0" dirty="0" smtClean="0"/>
              <a:t> </a:t>
            </a:r>
            <a:r>
              <a:rPr lang="en-US" dirty="0" smtClean="0"/>
              <a:t>pressure on the back face begins to build 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11</a:t>
            </a:fld>
            <a:endParaRPr lang="en-US"/>
          </a:p>
        </p:txBody>
      </p:sp>
    </p:spTree>
    <p:extLst>
      <p:ext uri="{BB962C8B-B14F-4D97-AF65-F5344CB8AC3E}">
        <p14:creationId xmlns:p14="http://schemas.microsoft.com/office/powerpoint/2010/main" val="313693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 </a:t>
            </a:r>
            <a:r>
              <a:rPr lang="en-US" dirty="0" err="1" smtClean="0"/>
              <a:t>operater</a:t>
            </a:r>
            <a:r>
              <a:rPr lang="en-US" baseline="0" dirty="0" smtClean="0"/>
              <a:t> : Partial differential vector </a:t>
            </a:r>
            <a:r>
              <a:rPr lang="en-US" baseline="0" dirty="0" err="1" smtClean="0"/>
              <a:t>operatoer</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13</a:t>
            </a:fld>
            <a:endParaRPr lang="en-US"/>
          </a:p>
        </p:txBody>
      </p:sp>
    </p:spTree>
    <p:extLst>
      <p:ext uri="{BB962C8B-B14F-4D97-AF65-F5344CB8AC3E}">
        <p14:creationId xmlns:p14="http://schemas.microsoft.com/office/powerpoint/2010/main" val="48124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first two terms on the right-hand side of the equation model accelerations due to </a:t>
            </a:r>
            <a:r>
              <a:rPr lang="en-US" b="1" baseline="0" dirty="0" smtClean="0"/>
              <a:t>body forces </a:t>
            </a:r>
            <a:r>
              <a:rPr lang="en-US" baseline="0" dirty="0" smtClean="0"/>
              <a:t>and forces arising from the </a:t>
            </a:r>
            <a:r>
              <a:rPr lang="en-US" b="1" baseline="0" dirty="0" smtClean="0"/>
              <a:t>pressure gradient</a:t>
            </a:r>
          </a:p>
          <a:p>
            <a:r>
              <a:rPr lang="en-US" b="0" baseline="0" dirty="0" smtClean="0"/>
              <a:t>The next two terms model accelerations due to </a:t>
            </a:r>
            <a:r>
              <a:rPr lang="en-US" b="1" baseline="0" dirty="0" smtClean="0"/>
              <a:t>viscous forces</a:t>
            </a:r>
          </a:p>
          <a:p>
            <a:r>
              <a:rPr lang="en-US" dirty="0" smtClean="0"/>
              <a:t>The last</a:t>
            </a:r>
            <a:r>
              <a:rPr lang="en-US" baseline="0" dirty="0" smtClean="0"/>
              <a:t> </a:t>
            </a:r>
            <a:r>
              <a:rPr lang="en-US" dirty="0" smtClean="0"/>
              <a:t>term is not a force-related term; rather it is a convective</a:t>
            </a:r>
            <a:r>
              <a:rPr lang="en-US" baseline="0" dirty="0" smtClean="0"/>
              <a:t> </a:t>
            </a:r>
            <a:r>
              <a:rPr lang="en-US" dirty="0" smtClean="0"/>
              <a:t>term that </a:t>
            </a:r>
            <a:r>
              <a:rPr lang="en-US" b="1" dirty="0" smtClean="0"/>
              <a:t>models the transport of momentum </a:t>
            </a:r>
            <a:r>
              <a:rPr lang="en-US" dirty="0" smtClean="0"/>
              <a:t>as the fluid</a:t>
            </a:r>
            <a:r>
              <a:rPr lang="en-US" baseline="0" dirty="0" smtClean="0"/>
              <a:t> </a:t>
            </a:r>
            <a:r>
              <a:rPr lang="en-US" dirty="0" smtClean="0"/>
              <a:t>flows</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14</a:t>
            </a:fld>
            <a:endParaRPr lang="en-US"/>
          </a:p>
        </p:txBody>
      </p:sp>
    </p:spTree>
    <p:extLst>
      <p:ext uri="{BB962C8B-B14F-4D97-AF65-F5344CB8AC3E}">
        <p14:creationId xmlns:p14="http://schemas.microsoft.com/office/powerpoint/2010/main" val="348454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internal energy per unit mass N</a:t>
            </a:r>
          </a:p>
          <a:p>
            <a:r>
              <a:rPr lang="en-US" dirty="0" smtClean="0"/>
              <a:t>temperature T</a:t>
            </a:r>
          </a:p>
          <a:p>
            <a:r>
              <a:rPr lang="en-US" dirty="0" smtClean="0"/>
              <a:t>Pressure P</a:t>
            </a:r>
          </a:p>
          <a:p>
            <a:r>
              <a:rPr lang="en-US" dirty="0" smtClean="0"/>
              <a:t>Velocity v</a:t>
            </a:r>
          </a:p>
          <a:p>
            <a:r>
              <a:rPr lang="en-US" dirty="0" smtClean="0"/>
              <a:t>K = thermal conductivity</a:t>
            </a:r>
          </a:p>
          <a:p>
            <a:endParaRPr lang="en-US" dirty="0" smtClean="0"/>
          </a:p>
          <a:p>
            <a:r>
              <a:rPr lang="en-US" dirty="0" smtClean="0"/>
              <a:t>Thermal conduction</a:t>
            </a:r>
            <a:r>
              <a:rPr lang="en-US" baseline="0" dirty="0" smtClean="0"/>
              <a:t> : The first term is thermal conduction of the system. This term reflects changes in </a:t>
            </a:r>
          </a:p>
          <a:p>
            <a:r>
              <a:rPr lang="en-US" baseline="0" dirty="0" smtClean="0"/>
              <a:t>energy due to heat flowing from high to low temperatures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B9EB5B8-E0D9-4B9F-8D26-271DF9DA53AA}" type="slidenum">
              <a:rPr lang="en-US" smtClean="0"/>
              <a:t>15</a:t>
            </a:fld>
            <a:endParaRPr lang="en-US"/>
          </a:p>
        </p:txBody>
      </p:sp>
    </p:spTree>
    <p:extLst>
      <p:ext uri="{BB962C8B-B14F-4D97-AF65-F5344CB8AC3E}">
        <p14:creationId xmlns:p14="http://schemas.microsoft.com/office/powerpoint/2010/main" val="227037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 </a:t>
            </a:r>
          </a:p>
          <a:p>
            <a:pPr marL="228600" indent="-228600">
              <a:buAutoNum type="arabicPeriod"/>
            </a:pPr>
            <a:r>
              <a:rPr lang="en-US" dirty="0" smtClean="0"/>
              <a:t>Approximate the fluid acceleration at the current time, using the non-convective (first four)</a:t>
            </a:r>
            <a:r>
              <a:rPr lang="en-US" baseline="0" dirty="0" smtClean="0"/>
              <a:t> </a:t>
            </a:r>
            <a:r>
              <a:rPr lang="en-US" dirty="0" smtClean="0"/>
              <a:t>terms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16</a:t>
            </a:fld>
            <a:endParaRPr lang="en-US"/>
          </a:p>
        </p:txBody>
      </p:sp>
    </p:spTree>
    <p:extLst>
      <p:ext uri="{BB962C8B-B14F-4D97-AF65-F5344CB8AC3E}">
        <p14:creationId xmlns:p14="http://schemas.microsoft.com/office/powerpoint/2010/main" val="367345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17</a:t>
            </a:fld>
            <a:endParaRPr lang="en-US"/>
          </a:p>
        </p:txBody>
      </p:sp>
    </p:spTree>
    <p:extLst>
      <p:ext uri="{BB962C8B-B14F-4D97-AF65-F5344CB8AC3E}">
        <p14:creationId xmlns:p14="http://schemas.microsoft.com/office/powerpoint/2010/main" val="407173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species the pressure and temperature of the air,</a:t>
            </a:r>
            <a:r>
              <a:rPr lang="en-US" baseline="0" dirty="0" smtClean="0"/>
              <a:t> </a:t>
            </a:r>
            <a:r>
              <a:rPr lang="en-US" dirty="0" smtClean="0"/>
              <a:t>and the initial values of other variables are determined from</a:t>
            </a:r>
            <a:r>
              <a:rPr lang="en-US" baseline="0" dirty="0" smtClean="0"/>
              <a:t> </a:t>
            </a:r>
            <a:r>
              <a:rPr lang="en-US" dirty="0" smtClean="0"/>
              <a:t>the state equations</a:t>
            </a:r>
          </a:p>
          <a:p>
            <a:endParaRPr lang="en-US" dirty="0" smtClean="0"/>
          </a:p>
          <a:p>
            <a:r>
              <a:rPr lang="en-US" dirty="0" smtClean="0"/>
              <a:t>a chemical explosion might have</a:t>
            </a:r>
            <a:r>
              <a:rPr lang="en-US" baseline="0" dirty="0" smtClean="0"/>
              <a:t> </a:t>
            </a:r>
            <a:r>
              <a:rPr lang="en-US" dirty="0" smtClean="0"/>
              <a:t>a temperature of 2900K and a pressure of 1000 </a:t>
            </a:r>
            <a:r>
              <a:rPr lang="en-US" dirty="0" err="1" smtClean="0"/>
              <a:t>atm</a:t>
            </a:r>
            <a:r>
              <a:rPr lang="en-US" dirty="0" smtClean="0"/>
              <a:t> with</a:t>
            </a:r>
            <a:r>
              <a:rPr lang="en-US" baseline="0" dirty="0" smtClean="0"/>
              <a:t> </a:t>
            </a:r>
            <a:r>
              <a:rPr lang="en-US" dirty="0" smtClean="0"/>
              <a:t>the surrounding air at 290K and 1 </a:t>
            </a:r>
            <a:r>
              <a:rPr lang="en-US" dirty="0" err="1" smtClean="0"/>
              <a:t>atm</a:t>
            </a:r>
            <a:endParaRPr lang="en-US" dirty="0" smtClean="0"/>
          </a:p>
          <a:p>
            <a:endParaRPr lang="en-US" dirty="0" smtClean="0"/>
          </a:p>
          <a:p>
            <a:r>
              <a:rPr lang="en-US" dirty="0" smtClean="0"/>
              <a:t>Figure</a:t>
            </a:r>
            <a:r>
              <a:rPr lang="en-US" baseline="0" dirty="0" smtClean="0"/>
              <a:t> </a:t>
            </a:r>
            <a:r>
              <a:rPr lang="en-US" dirty="0" smtClean="0"/>
              <a:t>shows cross-sections of pressure</a:t>
            </a:r>
            <a:r>
              <a:rPr lang="en-US" baseline="0" dirty="0" smtClean="0"/>
              <a:t> </a:t>
            </a:r>
            <a:r>
              <a:rPr lang="en-US" dirty="0" smtClean="0"/>
              <a:t>for three-dimensional explosions from equal-volume charges</a:t>
            </a:r>
            <a:r>
              <a:rPr lang="en-US" baseline="0" dirty="0" smtClean="0"/>
              <a:t> </a:t>
            </a:r>
            <a:r>
              <a:rPr lang="en-US" dirty="0" smtClean="0"/>
              <a:t>in the shape of a sphere, cylinder, torus, and wedge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18</a:t>
            </a:fld>
            <a:endParaRPr lang="en-US"/>
          </a:p>
        </p:txBody>
      </p:sp>
    </p:spTree>
    <p:extLst>
      <p:ext uri="{BB962C8B-B14F-4D97-AF65-F5344CB8AC3E}">
        <p14:creationId xmlns:p14="http://schemas.microsoft.com/office/powerpoint/2010/main" val="91301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coupling from fluid</a:t>
            </a:r>
            <a:r>
              <a:rPr lang="en-US" baseline="0" dirty="0" smtClean="0"/>
              <a:t> </a:t>
            </a:r>
            <a:r>
              <a:rPr lang="en-US" dirty="0" smtClean="0"/>
              <a:t>to solid allows us to model phenomena such as a projectile</a:t>
            </a:r>
            <a:r>
              <a:rPr lang="en-US" baseline="0" dirty="0" smtClean="0"/>
              <a:t> </a:t>
            </a:r>
            <a:r>
              <a:rPr lang="en-US" dirty="0" smtClean="0"/>
              <a:t>being propelled by an explosion. </a:t>
            </a:r>
          </a:p>
          <a:p>
            <a:endParaRPr lang="en-US" dirty="0" smtClean="0"/>
          </a:p>
          <a:p>
            <a:r>
              <a:rPr lang="en-US" dirty="0" smtClean="0"/>
              <a:t>The coupling from solid to</a:t>
            </a:r>
            <a:r>
              <a:rPr lang="en-US" baseline="0" dirty="0" smtClean="0"/>
              <a:t> </a:t>
            </a:r>
            <a:r>
              <a:rPr lang="en-US" dirty="0" smtClean="0"/>
              <a:t>fluid can be used to model a piston compressing or the shock</a:t>
            </a:r>
            <a:r>
              <a:rPr lang="en-US" baseline="0" dirty="0" smtClean="0"/>
              <a:t> </a:t>
            </a:r>
            <a:r>
              <a:rPr lang="en-US" dirty="0" smtClean="0"/>
              <a:t>wave formed as a projectile moves through the air supersonically</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19</a:t>
            </a:fld>
            <a:endParaRPr lang="en-US"/>
          </a:p>
        </p:txBody>
      </p:sp>
    </p:spTree>
    <p:extLst>
      <p:ext uri="{BB962C8B-B14F-4D97-AF65-F5344CB8AC3E}">
        <p14:creationId xmlns:p14="http://schemas.microsoft.com/office/powerpoint/2010/main" val="275087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 that the triangles composing each object are</a:t>
            </a:r>
            <a:r>
              <a:rPr lang="en-US" baseline="0" dirty="0" smtClean="0"/>
              <a:t> </a:t>
            </a:r>
            <a:r>
              <a:rPr lang="en-US" dirty="0" smtClean="0"/>
              <a:t>small enough that the force is constant over each triangle.</a:t>
            </a:r>
          </a:p>
          <a:p>
            <a:endParaRPr lang="en-US" dirty="0" smtClean="0"/>
          </a:p>
          <a:p>
            <a:r>
              <a:rPr lang="en-US" dirty="0" smtClean="0"/>
              <a:t>The force on a triangle with area A.</a:t>
            </a:r>
            <a:r>
              <a:rPr lang="en-US" baseline="0" dirty="0" smtClean="0"/>
              <a:t> W</a:t>
            </a:r>
            <a:r>
              <a:rPr lang="en-US" dirty="0" smtClean="0"/>
              <a:t>here the fluid properties are measured at the centroid of</a:t>
            </a:r>
            <a:r>
              <a:rPr lang="en-US" baseline="0" dirty="0" smtClean="0"/>
              <a:t> </a:t>
            </a:r>
            <a:r>
              <a:rPr lang="en-US" dirty="0" smtClean="0"/>
              <a:t>the triangle. </a:t>
            </a:r>
          </a:p>
          <a:p>
            <a:r>
              <a:rPr lang="en-US" dirty="0" smtClean="0"/>
              <a:t>The forces are computed for all triangles of an</a:t>
            </a:r>
            <a:r>
              <a:rPr lang="en-US" baseline="0" dirty="0" smtClean="0"/>
              <a:t> </a:t>
            </a:r>
            <a:r>
              <a:rPr lang="en-US" dirty="0" smtClean="0"/>
              <a:t>object, and the translational and angular velocities of the</a:t>
            </a:r>
            <a:r>
              <a:rPr lang="en-US" baseline="0" dirty="0" smtClean="0"/>
              <a:t> </a:t>
            </a:r>
            <a:r>
              <a:rPr lang="en-US" dirty="0" smtClean="0"/>
              <a:t>object are updated accordingly</a:t>
            </a:r>
          </a:p>
          <a:p>
            <a:endParaRPr lang="en-US" dirty="0" smtClean="0"/>
          </a:p>
          <a:p>
            <a:r>
              <a:rPr lang="en-US" dirty="0" smtClean="0"/>
              <a:t>Forces can also</a:t>
            </a:r>
            <a:r>
              <a:rPr lang="en-US" baseline="0" dirty="0" smtClean="0"/>
              <a:t> </a:t>
            </a:r>
            <a:r>
              <a:rPr lang="en-US" dirty="0" smtClean="0"/>
              <a:t>be applied to flexible objects that deform and fracture.</a:t>
            </a:r>
          </a:p>
          <a:p>
            <a:r>
              <a:rPr lang="en-US" dirty="0" smtClean="0"/>
              <a:t>The explosion simulation results in pressures, velocities, and</a:t>
            </a:r>
            <a:r>
              <a:rPr lang="en-US" baseline="0" dirty="0" smtClean="0"/>
              <a:t> </a:t>
            </a:r>
            <a:r>
              <a:rPr lang="en-US" dirty="0" smtClean="0"/>
              <a:t>densities for each voxel in the discretization of the fluid.</a:t>
            </a:r>
          </a:p>
          <a:p>
            <a:r>
              <a:rPr lang="en-US" dirty="0" smtClean="0"/>
              <a:t>The fracture simulation uses this information to compute</a:t>
            </a:r>
            <a:r>
              <a:rPr lang="en-US" baseline="0" dirty="0" smtClean="0"/>
              <a:t> </a:t>
            </a:r>
            <a:r>
              <a:rPr lang="en-US" dirty="0" smtClean="0"/>
              <a:t>the forces that should be applied to a finite element model</a:t>
            </a:r>
            <a:r>
              <a:rPr lang="en-US" baseline="0" dirty="0" smtClean="0"/>
              <a:t> </a:t>
            </a:r>
            <a:r>
              <a:rPr lang="en-US" dirty="0" smtClean="0"/>
              <a:t>of the objects in the scene. </a:t>
            </a:r>
          </a:p>
          <a:p>
            <a:r>
              <a:rPr lang="en-US" dirty="0" smtClean="0"/>
              <a:t>The force computation is similar</a:t>
            </a:r>
            <a:r>
              <a:rPr lang="en-US" baseline="0" dirty="0" smtClean="0"/>
              <a:t> </a:t>
            </a:r>
            <a:r>
              <a:rPr lang="en-US" dirty="0" smtClean="0"/>
              <a:t>to that for rigid objects.</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20</a:t>
            </a:fld>
            <a:endParaRPr lang="en-US"/>
          </a:p>
        </p:txBody>
      </p:sp>
    </p:spTree>
    <p:extLst>
      <p:ext uri="{BB962C8B-B14F-4D97-AF65-F5344CB8AC3E}">
        <p14:creationId xmlns:p14="http://schemas.microsoft.com/office/powerpoint/2010/main" val="99301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Introduction to explosions – various phenomenon involved </a:t>
            </a:r>
          </a:p>
          <a:p>
            <a:pPr marL="228600" indent="-228600">
              <a:buAutoNum type="arabicPeriod"/>
            </a:pPr>
            <a:r>
              <a:rPr lang="en-US" baseline="0" dirty="0" smtClean="0"/>
              <a:t>Motivation to simulate explosions</a:t>
            </a:r>
          </a:p>
          <a:p>
            <a:pPr marL="228600" indent="-228600">
              <a:buAutoNum type="arabicPeriod"/>
            </a:pPr>
            <a:r>
              <a:rPr lang="en-US" baseline="0" dirty="0" smtClean="0"/>
              <a:t>Background work mentioning various techniques used to model explosion effects</a:t>
            </a:r>
          </a:p>
          <a:p>
            <a:pPr marL="228600" indent="-228600">
              <a:buAutoNum type="arabicPeriod"/>
            </a:pPr>
            <a:r>
              <a:rPr lang="en-US" baseline="0" dirty="0" smtClean="0"/>
              <a:t>Physics primer</a:t>
            </a:r>
          </a:p>
          <a:p>
            <a:pPr marL="228600" indent="-228600">
              <a:buAutoNum type="arabicPeriod"/>
            </a:pPr>
            <a:r>
              <a:rPr lang="en-US" baseline="0" dirty="0" smtClean="0"/>
              <a:t>Mathematics explaining Navier Stokes equations to model fluid</a:t>
            </a:r>
          </a:p>
          <a:p>
            <a:pPr marL="228600" indent="-228600">
              <a:buAutoNum type="arabicPeriod"/>
            </a:pPr>
            <a:r>
              <a:rPr lang="en-US" baseline="0" dirty="0" smtClean="0"/>
              <a:t>Simulation </a:t>
            </a:r>
          </a:p>
          <a:p>
            <a:pPr marL="228600" indent="-228600">
              <a:buAutoNum type="arabicPeriod"/>
            </a:pPr>
            <a:r>
              <a:rPr lang="en-US" baseline="0" dirty="0" smtClean="0"/>
              <a:t>Rendering of various effects in a real-world explosion</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2</a:t>
            </a:fld>
            <a:endParaRPr lang="en-US"/>
          </a:p>
        </p:txBody>
      </p:sp>
    </p:spTree>
    <p:extLst>
      <p:ext uri="{BB962C8B-B14F-4D97-AF65-F5344CB8AC3E}">
        <p14:creationId xmlns:p14="http://schemas.microsoft.com/office/powerpoint/2010/main" val="86447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Partial filled cells have their convection equation modified to reflect their altered volumes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The change in partial volume of each voxel works like a miniature piston </a:t>
            </a:r>
            <a:r>
              <a:rPr lang="en-US" baseline="0" dirty="0" smtClean="0"/>
              <a:t> </a:t>
            </a:r>
            <a:r>
              <a:rPr lang="en-US" dirty="0" smtClean="0"/>
              <a:t>compressing or expanding the gas in that cell.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Since the fluid is compressible, pressure does not vary directly with the change in volume. However, mass is conserved; so the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new density, ρ, is determined by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Pressures</a:t>
            </a:r>
            <a:r>
              <a:rPr lang="en-US" baseline="0" dirty="0" smtClean="0"/>
              <a:t> and Temperatures are also updated according to the equation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 the case of </a:t>
            </a:r>
            <a:r>
              <a:rPr lang="en-US" dirty="0" err="1" smtClean="0"/>
              <a:t>air,a</a:t>
            </a:r>
            <a:r>
              <a:rPr lang="en-US" dirty="0" smtClean="0"/>
              <a:t> γ approximately equal to</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1.4 is accurate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21</a:t>
            </a:fld>
            <a:endParaRPr lang="en-US"/>
          </a:p>
        </p:txBody>
      </p:sp>
    </p:spTree>
    <p:extLst>
      <p:ext uri="{BB962C8B-B14F-4D97-AF65-F5344CB8AC3E}">
        <p14:creationId xmlns:p14="http://schemas.microsoft.com/office/powerpoint/2010/main" val="902367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22</a:t>
            </a:fld>
            <a:endParaRPr lang="en-US"/>
          </a:p>
        </p:txBody>
      </p:sp>
    </p:spTree>
    <p:extLst>
      <p:ext uri="{BB962C8B-B14F-4D97-AF65-F5344CB8AC3E}">
        <p14:creationId xmlns:p14="http://schemas.microsoft.com/office/powerpoint/2010/main" val="385056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23</a:t>
            </a:fld>
            <a:endParaRPr lang="en-US"/>
          </a:p>
        </p:txBody>
      </p:sp>
    </p:spTree>
    <p:extLst>
      <p:ext uri="{BB962C8B-B14F-4D97-AF65-F5344CB8AC3E}">
        <p14:creationId xmlns:p14="http://schemas.microsoft.com/office/powerpoint/2010/main" val="235083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EB5B8-E0D9-4B9F-8D26-271DF9DA53AA}" type="slidenum">
              <a:rPr lang="en-US" smtClean="0"/>
              <a:t>25</a:t>
            </a:fld>
            <a:endParaRPr lang="en-US"/>
          </a:p>
        </p:txBody>
      </p:sp>
    </p:spTree>
    <p:extLst>
      <p:ext uri="{BB962C8B-B14F-4D97-AF65-F5344CB8AC3E}">
        <p14:creationId xmlns:p14="http://schemas.microsoft.com/office/powerpoint/2010/main" val="95127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sudden burst of energy from a mechanical, chemical,</a:t>
            </a:r>
            <a:r>
              <a:rPr lang="en-US" b="1" baseline="0" dirty="0" smtClean="0"/>
              <a:t> </a:t>
            </a:r>
            <a:r>
              <a:rPr lang="en-US" b="1" dirty="0" smtClean="0"/>
              <a:t>or nuclear source </a:t>
            </a:r>
            <a:r>
              <a:rPr lang="en-US" dirty="0" smtClean="0"/>
              <a:t>causes a </a:t>
            </a:r>
            <a:r>
              <a:rPr lang="en-US" b="1" dirty="0" smtClean="0"/>
              <a:t>pressure wave to propagate outward </a:t>
            </a:r>
            <a:r>
              <a:rPr lang="en-US" dirty="0" smtClean="0"/>
              <a:t>through the air. </a:t>
            </a:r>
          </a:p>
          <a:p>
            <a:r>
              <a:rPr lang="en-US" dirty="0" smtClean="0"/>
              <a:t>The blast wave “shocks up," creating </a:t>
            </a:r>
            <a:r>
              <a:rPr lang="en-US" b="1" dirty="0" smtClean="0"/>
              <a:t>a</a:t>
            </a:r>
            <a:r>
              <a:rPr lang="en-US" b="1" baseline="0" dirty="0" smtClean="0"/>
              <a:t> </a:t>
            </a:r>
            <a:r>
              <a:rPr lang="en-US" b="1" dirty="0" smtClean="0"/>
              <a:t>nearly discontinuous jump in pressure, density, and temperature along the wave front</a:t>
            </a:r>
            <a:r>
              <a:rPr lang="en-US" dirty="0" smtClean="0"/>
              <a:t>. </a:t>
            </a:r>
          </a:p>
          <a:p>
            <a:r>
              <a:rPr lang="en-US" dirty="0" smtClean="0"/>
              <a:t>The wave is substantially denser</a:t>
            </a:r>
            <a:r>
              <a:rPr lang="en-US" baseline="0" dirty="0" smtClean="0"/>
              <a:t> </a:t>
            </a:r>
            <a:r>
              <a:rPr lang="en-US" dirty="0" smtClean="0"/>
              <a:t>than the surrounding ﬂuid, allowing it to </a:t>
            </a:r>
            <a:r>
              <a:rPr lang="en-US" b="1" dirty="0" smtClean="0"/>
              <a:t>travel supersonically </a:t>
            </a:r>
            <a:r>
              <a:rPr lang="en-US" dirty="0" smtClean="0"/>
              <a:t>and to cause a </a:t>
            </a:r>
            <a:r>
              <a:rPr lang="en-US" b="1" dirty="0" smtClean="0"/>
              <a:t>noticeable refraction of light</a:t>
            </a:r>
            <a:r>
              <a:rPr lang="en-US" dirty="0" smtClean="0"/>
              <a:t>. </a:t>
            </a:r>
          </a:p>
          <a:p>
            <a:r>
              <a:rPr lang="en-US" dirty="0" smtClean="0"/>
              <a:t>The air at</a:t>
            </a:r>
            <a:r>
              <a:rPr lang="en-US" baseline="0" dirty="0" smtClean="0"/>
              <a:t> </a:t>
            </a:r>
            <a:r>
              <a:rPr lang="en-US" dirty="0" smtClean="0"/>
              <a:t>the shock front </a:t>
            </a:r>
            <a:r>
              <a:rPr lang="en-US" b="1" dirty="0" smtClean="0"/>
              <a:t>compresses, turning mechanical energy into heat</a:t>
            </a:r>
            <a:r>
              <a:rPr lang="en-US" dirty="0" smtClean="0"/>
              <a:t>. </a:t>
            </a:r>
          </a:p>
          <a:p>
            <a:r>
              <a:rPr lang="en-US" dirty="0" smtClean="0"/>
              <a:t>The waves </a:t>
            </a:r>
            <a:r>
              <a:rPr lang="en-US" b="1" dirty="0" smtClean="0"/>
              <a:t>reﬂect, diffract, and merge</a:t>
            </a:r>
            <a:r>
              <a:rPr lang="en-US" dirty="0" smtClean="0"/>
              <a:t>, allowing them</a:t>
            </a:r>
            <a:r>
              <a:rPr lang="en-US" baseline="0" dirty="0" smtClean="0"/>
              <a:t> </a:t>
            </a:r>
            <a:r>
              <a:rPr lang="en-US" dirty="0" smtClean="0"/>
              <a:t>to exhibit a wide range of behavior.</a:t>
            </a:r>
          </a:p>
          <a:p>
            <a:endParaRPr lang="en-US" dirty="0" smtClean="0"/>
          </a:p>
          <a:p>
            <a:r>
              <a:rPr lang="en-US" dirty="0" smtClean="0"/>
              <a:t>An explosion causes a variety of visual effects in addition</a:t>
            </a:r>
            <a:r>
              <a:rPr lang="en-US" baseline="0" dirty="0" smtClean="0"/>
              <a:t> </a:t>
            </a:r>
            <a:r>
              <a:rPr lang="en-US" dirty="0" smtClean="0"/>
              <a:t>to the light refraction by the blast wave.</a:t>
            </a:r>
            <a:r>
              <a:rPr lang="en-US" baseline="0" dirty="0" smtClean="0"/>
              <a:t> :</a:t>
            </a:r>
          </a:p>
          <a:p>
            <a:r>
              <a:rPr lang="en-US" dirty="0" smtClean="0"/>
              <a:t>An initial chemical or nuclear reaction often causes </a:t>
            </a:r>
            <a:r>
              <a:rPr lang="en-US" b="1" dirty="0" smtClean="0"/>
              <a:t>a blinding ﬂash of light</a:t>
            </a:r>
            <a:r>
              <a:rPr lang="en-US" dirty="0" smtClean="0"/>
              <a:t>.</a:t>
            </a:r>
          </a:p>
          <a:p>
            <a:r>
              <a:rPr lang="en-US" b="1" dirty="0" smtClean="0"/>
              <a:t>Dust clouds are created as the blast wave races across the</a:t>
            </a:r>
            <a:r>
              <a:rPr lang="en-US" b="1" baseline="0" dirty="0" smtClean="0"/>
              <a:t> </a:t>
            </a:r>
            <a:r>
              <a:rPr lang="en-US" b="1" dirty="0" smtClean="0"/>
              <a:t>ground</a:t>
            </a:r>
            <a:r>
              <a:rPr lang="en-US" dirty="0" smtClean="0"/>
              <a:t>, and massive objects are moved, deformed, or fractured. </a:t>
            </a:r>
          </a:p>
          <a:p>
            <a:r>
              <a:rPr lang="en-US" b="1" dirty="0" smtClean="0"/>
              <a:t>Hot gases and smoke form a rising </a:t>
            </a:r>
            <a:r>
              <a:rPr lang="en-US" b="1" baseline="0" dirty="0" smtClean="0"/>
              <a:t>fi</a:t>
            </a:r>
            <a:r>
              <a:rPr lang="en-US" b="1" dirty="0" smtClean="0"/>
              <a:t>reball </a:t>
            </a:r>
            <a:r>
              <a:rPr lang="en-US" dirty="0" smtClean="0"/>
              <a:t>that can</a:t>
            </a:r>
            <a:r>
              <a:rPr lang="en-US" baseline="0" dirty="0" smtClean="0"/>
              <a:t> </a:t>
            </a:r>
            <a:r>
              <a:rPr lang="en-US" dirty="0" smtClean="0"/>
              <a:t>trigger further combustion or other explosions and scorch</a:t>
            </a:r>
            <a:r>
              <a:rPr lang="en-US" baseline="0" dirty="0" smtClean="0"/>
              <a:t> </a:t>
            </a:r>
            <a:r>
              <a:rPr lang="en-US" dirty="0" smtClean="0"/>
              <a:t>surrounding objects.</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3</a:t>
            </a:fld>
            <a:endParaRPr lang="en-US"/>
          </a:p>
        </p:txBody>
      </p:sp>
    </p:spTree>
    <p:extLst>
      <p:ext uri="{BB962C8B-B14F-4D97-AF65-F5344CB8AC3E}">
        <p14:creationId xmlns:p14="http://schemas.microsoft.com/office/powerpoint/2010/main" val="198450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widely in many</a:t>
            </a:r>
            <a:r>
              <a:rPr lang="en-US" baseline="0" dirty="0" smtClean="0"/>
              <a:t> </a:t>
            </a:r>
            <a:r>
              <a:rPr lang="en-US" dirty="0" smtClean="0"/>
              <a:t>industries, the special effects industry among them, real</a:t>
            </a:r>
            <a:r>
              <a:rPr lang="en-US" baseline="0" dirty="0" smtClean="0"/>
              <a:t> </a:t>
            </a:r>
            <a:r>
              <a:rPr lang="en-US" dirty="0" smtClean="0"/>
              <a:t>explosions are costly, dangerous, difﬁcult to control, and</a:t>
            </a:r>
            <a:r>
              <a:rPr lang="en-US" baseline="0" dirty="0" smtClean="0"/>
              <a:t> </a:t>
            </a:r>
            <a:r>
              <a:rPr lang="en-US" dirty="0" smtClean="0"/>
              <a:t>impossible to undo. </a:t>
            </a:r>
          </a:p>
          <a:p>
            <a:r>
              <a:rPr lang="en-US" dirty="0" smtClean="0"/>
              <a:t>That makes them excellent candidates for visual and physical simulation.</a:t>
            </a:r>
          </a:p>
          <a:p>
            <a:r>
              <a:rPr lang="en-US" dirty="0" smtClean="0"/>
              <a:t>The beneﬁts are signiﬁcant, since having a consistent mathematical formulation of a phenomenon can give</a:t>
            </a:r>
            <a:r>
              <a:rPr lang="en-US" baseline="0" dirty="0" smtClean="0"/>
              <a:t> </a:t>
            </a:r>
            <a:r>
              <a:rPr lang="en-US" dirty="0" smtClean="0"/>
              <a:t>reproducible user-controlled simulations</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4</a:t>
            </a:fld>
            <a:endParaRPr lang="en-US"/>
          </a:p>
        </p:txBody>
      </p:sp>
    </p:spTree>
    <p:extLst>
      <p:ext uri="{BB962C8B-B14F-4D97-AF65-F5344CB8AC3E}">
        <p14:creationId xmlns:p14="http://schemas.microsoft.com/office/powerpoint/2010/main" val="157545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earliest attempts at mimicking explosions with a computer simulation used a system of infinitely small objects called particles</a:t>
            </a:r>
          </a:p>
          <a:p>
            <a:endParaRPr lang="en-US" dirty="0" smtClean="0"/>
          </a:p>
          <a:p>
            <a:r>
              <a:rPr lang="en-US" dirty="0" smtClean="0"/>
              <a:t>Generation can be a</a:t>
            </a:r>
            <a:r>
              <a:rPr lang="en-US" baseline="0" dirty="0" smtClean="0"/>
              <a:t> stochastic process.</a:t>
            </a:r>
          </a:p>
          <a:p>
            <a:r>
              <a:rPr lang="en-US" baseline="0" dirty="0" smtClean="0"/>
              <a:t>Each particle has a unique attribute state.</a:t>
            </a:r>
          </a:p>
          <a:p>
            <a:r>
              <a:rPr lang="en-US" baseline="0" dirty="0" smtClean="0"/>
              <a:t>Determine which particles are needed to die.</a:t>
            </a:r>
          </a:p>
          <a:p>
            <a:r>
              <a:rPr lang="en-US" baseline="0" dirty="0" smtClean="0"/>
              <a:t>Transformation can be based on any dynamics law </a:t>
            </a:r>
            <a:r>
              <a:rPr lang="en-US" baseline="0" dirty="0" err="1" smtClean="0"/>
              <a:t>e.g</a:t>
            </a:r>
            <a:r>
              <a:rPr lang="en-US" baseline="0" dirty="0" smtClean="0"/>
              <a:t> a PDE</a:t>
            </a:r>
          </a:p>
          <a:p>
            <a:endParaRPr lang="en-US" baseline="0" dirty="0" smtClean="0"/>
          </a:p>
          <a:p>
            <a:r>
              <a:rPr lang="en-US" dirty="0" smtClean="0"/>
              <a:t>The Genesis Demo sequence [14] from the movie Star Trek II: The Wrath of</a:t>
            </a:r>
            <a:r>
              <a:rPr lang="en-US" baseline="0" dirty="0" smtClean="0"/>
              <a:t> </a:t>
            </a:r>
            <a:r>
              <a:rPr lang="en-US" dirty="0" smtClean="0"/>
              <a:t>Khan [10] was generated by the Computer Graphics project of </a:t>
            </a:r>
            <a:r>
              <a:rPr lang="en-US" dirty="0" err="1" smtClean="0"/>
              <a:t>Lucasfilm</a:t>
            </a:r>
            <a:r>
              <a:rPr lang="en-US" dirty="0" smtClean="0"/>
              <a:t> Ltd.</a:t>
            </a:r>
          </a:p>
          <a:p>
            <a:r>
              <a:rPr lang="en-US" dirty="0" smtClean="0"/>
              <a:t>The sequence depicts the transformation of a dead, moonlike planet into a warm,</a:t>
            </a:r>
            <a:r>
              <a:rPr lang="en-US" baseline="0" dirty="0" smtClean="0"/>
              <a:t> </a:t>
            </a:r>
            <a:r>
              <a:rPr lang="en-US" dirty="0" smtClean="0"/>
              <a:t>earthlike planet by an experimental device called the Genesis bomb.</a:t>
            </a:r>
          </a:p>
          <a:p>
            <a:endParaRPr lang="en-US" dirty="0" smtClean="0"/>
          </a:p>
          <a:p>
            <a:r>
              <a:rPr lang="en-US" dirty="0" smtClean="0"/>
              <a:t>The wall-of-fire element in the Genesis Demo was generated using a two-level</a:t>
            </a:r>
            <a:r>
              <a:rPr lang="en-US" baseline="0" dirty="0" smtClean="0"/>
              <a:t> </a:t>
            </a:r>
            <a:r>
              <a:rPr lang="en-US" dirty="0" smtClean="0"/>
              <a:t>hierarchy of particle systems :</a:t>
            </a:r>
          </a:p>
          <a:p>
            <a:pPr marL="228600" indent="-228600">
              <a:buAutoNum type="arabicPeriod"/>
            </a:pPr>
            <a:r>
              <a:rPr lang="en-US" dirty="0" smtClean="0"/>
              <a:t>The top-level system was centered at the impact</a:t>
            </a:r>
            <a:r>
              <a:rPr lang="en-US" baseline="0" dirty="0" smtClean="0"/>
              <a:t> </a:t>
            </a:r>
            <a:r>
              <a:rPr lang="en-US" dirty="0" smtClean="0"/>
              <a:t>point of the genesis bomb. It generated particles which were themselves particle</a:t>
            </a:r>
            <a:r>
              <a:rPr lang="en-US" baseline="0" dirty="0" smtClean="0"/>
              <a:t> </a:t>
            </a:r>
            <a:r>
              <a:rPr lang="en-US" dirty="0" smtClean="0"/>
              <a:t>systems</a:t>
            </a:r>
          </a:p>
          <a:p>
            <a:pPr marL="228600" indent="-228600">
              <a:buAutoNum type="arabicPeriod"/>
            </a:pPr>
            <a:r>
              <a:rPr lang="en-US" dirty="0" smtClean="0"/>
              <a:t>The second-level particle systems began generating particles at varying times</a:t>
            </a:r>
            <a:r>
              <a:rPr lang="en-US" baseline="0" dirty="0" smtClean="0"/>
              <a:t> </a:t>
            </a:r>
            <a:r>
              <a:rPr lang="en-US" dirty="0" smtClean="0"/>
              <a:t>on the basis of their distance from the point of impact. By varying the starting</a:t>
            </a:r>
          </a:p>
          <a:p>
            <a:pPr marL="0" indent="0">
              <a:buNone/>
            </a:pPr>
            <a:r>
              <a:rPr lang="en-US" dirty="0" smtClean="0"/>
              <a:t> times of the particle systems, the effect of an expanding wall of fire was produced</a:t>
            </a:r>
          </a:p>
          <a:p>
            <a:pPr marL="0" indent="0">
              <a:buNone/>
            </a:pPr>
            <a:endParaRPr lang="en-US" dirty="0" smtClean="0"/>
          </a:p>
          <a:p>
            <a:pPr marL="0" indent="0">
              <a:buNone/>
            </a:pPr>
            <a:r>
              <a:rPr lang="en-US" dirty="0" smtClean="0"/>
              <a:t>Though they were quite </a:t>
            </a:r>
            <a:r>
              <a:rPr lang="en-US" baseline="0" dirty="0" smtClean="0"/>
              <a:t> </a:t>
            </a:r>
            <a:r>
              <a:rPr lang="en-US" dirty="0" smtClean="0"/>
              <a:t>revolutionary and dazzling in the eighties and early nineties, particle systems are quite </a:t>
            </a:r>
            <a:r>
              <a:rPr lang="en-US" baseline="0" dirty="0" smtClean="0"/>
              <a:t> </a:t>
            </a:r>
            <a:r>
              <a:rPr lang="en-US" dirty="0" smtClean="0"/>
              <a:t>computationally intensive since several million are required for a convincing frame of </a:t>
            </a:r>
            <a:r>
              <a:rPr lang="en-US" baseline="0" dirty="0" smtClean="0"/>
              <a:t> </a:t>
            </a:r>
            <a:r>
              <a:rPr lang="en-US" dirty="0" smtClean="0"/>
              <a:t>animation. </a:t>
            </a:r>
          </a:p>
          <a:p>
            <a:pPr marL="0" indent="0">
              <a:buNone/>
            </a:pPr>
            <a:r>
              <a:rPr lang="en-US" dirty="0" smtClean="0"/>
              <a:t>Worse yet, the particles cannot collide with each other. Therefore any </a:t>
            </a:r>
            <a:r>
              <a:rPr lang="en-US" baseline="0" dirty="0" smtClean="0"/>
              <a:t> </a:t>
            </a:r>
            <a:r>
              <a:rPr lang="en-US" dirty="0" smtClean="0"/>
              <a:t>attempt to model a continuum, such as fluid flow or a blast wave, with particles is </a:t>
            </a:r>
            <a:r>
              <a:rPr lang="en-US" baseline="0" dirty="0" smtClean="0"/>
              <a:t> </a:t>
            </a:r>
            <a:r>
              <a:rPr lang="en-US" dirty="0" smtClean="0"/>
              <a:t>exceptionally difficult; the particles cannot maintain a volume. </a:t>
            </a:r>
          </a:p>
          <a:p>
            <a:pPr marL="0" indent="0">
              <a:buNone/>
            </a:pPr>
            <a:r>
              <a:rPr lang="en-US" dirty="0" smtClean="0"/>
              <a:t>The fundamental </a:t>
            </a:r>
            <a:r>
              <a:rPr lang="en-US" baseline="0" dirty="0" smtClean="0"/>
              <a:t> </a:t>
            </a:r>
            <a:r>
              <a:rPr lang="en-US" dirty="0" smtClean="0"/>
              <a:t>weakness in particle systems is that they are simply points in space; any attempt to give</a:t>
            </a:r>
            <a:r>
              <a:rPr lang="en-US" baseline="0" dirty="0" smtClean="0"/>
              <a:t> </a:t>
            </a:r>
            <a:r>
              <a:rPr lang="en-US" dirty="0" smtClean="0"/>
              <a:t>them volume is really just a trick and therefore not physically accurate.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5</a:t>
            </a:fld>
            <a:endParaRPr lang="en-US"/>
          </a:p>
        </p:txBody>
      </p:sp>
    </p:spTree>
    <p:extLst>
      <p:ext uri="{BB962C8B-B14F-4D97-AF65-F5344CB8AC3E}">
        <p14:creationId xmlns:p14="http://schemas.microsoft.com/office/powerpoint/2010/main" val="367757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profile</a:t>
            </a:r>
            <a:r>
              <a:rPr lang="en-US" baseline="0" dirty="0" smtClean="0"/>
              <a:t> </a:t>
            </a:r>
            <a:r>
              <a:rPr lang="en-US" dirty="0" smtClean="0"/>
              <a:t>of the pressure pulse is shown in Figure 1. Notice that</a:t>
            </a:r>
            <a:r>
              <a:rPr lang="en-US" baseline="0" dirty="0" smtClean="0"/>
              <a:t> </a:t>
            </a:r>
            <a:r>
              <a:rPr lang="en-US" dirty="0" smtClean="0"/>
              <a:t>it represents a jump discontinuity where the pressure in-creases by Ps. This is the peak static overpressure and represents the pressure that is felt by a particle moving</a:t>
            </a:r>
            <a:r>
              <a:rPr lang="en-US" baseline="0" dirty="0" smtClean="0"/>
              <a:t> </a:t>
            </a:r>
            <a:r>
              <a:rPr lang="en-US" dirty="0" smtClean="0"/>
              <a:t>with the wave. With time, this pressure decays to be-low the ambient pressure P0 due to the overexpansion of</a:t>
            </a:r>
            <a:r>
              <a:rPr lang="en-US" baseline="0" dirty="0" smtClean="0"/>
              <a:t> </a:t>
            </a:r>
            <a:r>
              <a:rPr lang="en-US" dirty="0" smtClean="0"/>
              <a:t>gases as described above. </a:t>
            </a:r>
            <a:r>
              <a:rPr lang="en-US" dirty="0" err="1" smtClean="0"/>
              <a:t>Pmin</a:t>
            </a:r>
            <a:r>
              <a:rPr lang="en-US" dirty="0" smtClean="0"/>
              <a:t> is the minimum pressure</a:t>
            </a:r>
            <a:r>
              <a:rPr lang="en-US" baseline="0" dirty="0" smtClean="0"/>
              <a:t> </a:t>
            </a:r>
            <a:r>
              <a:rPr lang="en-US" dirty="0" smtClean="0"/>
              <a:t>reached, ta</a:t>
            </a:r>
            <a:r>
              <a:rPr lang="en-US" baseline="0" dirty="0" smtClean="0"/>
              <a:t> </a:t>
            </a:r>
            <a:r>
              <a:rPr lang="en-US" dirty="0" smtClean="0"/>
              <a:t>is the arrival time of the pressure pulse and T</a:t>
            </a:r>
            <a:r>
              <a:rPr lang="en-US" baseline="0" dirty="0" smtClean="0"/>
              <a:t> </a:t>
            </a:r>
            <a:r>
              <a:rPr lang="en-US" dirty="0" smtClean="0"/>
              <a:t>is the period of the positive phase of the pulse.</a:t>
            </a:r>
          </a:p>
          <a:p>
            <a:endParaRPr lang="en-US" dirty="0" smtClean="0"/>
          </a:p>
          <a:p>
            <a:r>
              <a:rPr lang="en-US" dirty="0" smtClean="0"/>
              <a:t>The</a:t>
            </a:r>
            <a:r>
              <a:rPr lang="en-US" baseline="0" dirty="0" smtClean="0"/>
              <a:t> </a:t>
            </a:r>
            <a:r>
              <a:rPr lang="en-US" dirty="0" smtClean="0"/>
              <a:t>pulse’s peak overpressure decreases with distance from</a:t>
            </a:r>
            <a:r>
              <a:rPr lang="en-US" baseline="0" dirty="0" smtClean="0"/>
              <a:t> </a:t>
            </a:r>
            <a:r>
              <a:rPr lang="en-US" dirty="0" smtClean="0"/>
              <a:t>the </a:t>
            </a:r>
            <a:r>
              <a:rPr lang="en-US" dirty="0" err="1" smtClean="0"/>
              <a:t>centre</a:t>
            </a:r>
            <a:r>
              <a:rPr lang="en-US" dirty="0" smtClean="0"/>
              <a:t> of the explosion. This affects the shape of the</a:t>
            </a:r>
            <a:r>
              <a:rPr lang="en-US" baseline="0" dirty="0" smtClean="0"/>
              <a:t> </a:t>
            </a:r>
            <a:r>
              <a:rPr lang="en-US" dirty="0" smtClean="0"/>
              <a:t>pressure pulse. Pressure pulses for fronts at four different</a:t>
            </a:r>
            <a:r>
              <a:rPr lang="en-US" baseline="0" dirty="0" smtClean="0"/>
              <a:t> </a:t>
            </a:r>
            <a:r>
              <a:rPr lang="en-US" baseline="0" dirty="0" err="1" smtClean="0"/>
              <a:t>a</a:t>
            </a:r>
            <a:r>
              <a:rPr lang="en-US" dirty="0" err="1" smtClean="0"/>
              <a:t>radii</a:t>
            </a:r>
            <a:r>
              <a:rPr lang="en-US" dirty="0" smtClean="0"/>
              <a:t> are shown in Figure 2.</a:t>
            </a:r>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6</a:t>
            </a:fld>
            <a:endParaRPr lang="en-US"/>
          </a:p>
        </p:txBody>
      </p:sp>
    </p:spTree>
    <p:extLst>
      <p:ext uri="{BB962C8B-B14F-4D97-AF65-F5344CB8AC3E}">
        <p14:creationId xmlns:p14="http://schemas.microsoft.com/office/powerpoint/2010/main" val="101427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body of literature in the structural engineering field,</a:t>
            </a:r>
            <a:r>
              <a:rPr lang="en-US" baseline="0" dirty="0" smtClean="0"/>
              <a:t> </a:t>
            </a:r>
            <a:r>
              <a:rPr lang="en-US" dirty="0" smtClean="0"/>
              <a:t>extending at least as far back as the 1950s, has attempted</a:t>
            </a:r>
            <a:r>
              <a:rPr lang="en-US" baseline="0" dirty="0" smtClean="0"/>
              <a:t> </a:t>
            </a:r>
            <a:r>
              <a:rPr lang="en-US" dirty="0" smtClean="0"/>
              <a:t>to understand the impact of explosives using a combination of empirical data and mathematical models.</a:t>
            </a:r>
          </a:p>
          <a:p>
            <a:r>
              <a:rPr lang="en-US" dirty="0" smtClean="0"/>
              <a:t>The general approach has been to use a combination of empirical data and mathematical models to formulate both a</a:t>
            </a:r>
            <a:r>
              <a:rPr lang="en-US" baseline="0" dirty="0" smtClean="0"/>
              <a:t> </a:t>
            </a:r>
            <a:r>
              <a:rPr lang="en-US" dirty="0" smtClean="0"/>
              <a:t>set of curves and a set of formulas that can be used to</a:t>
            </a:r>
            <a:r>
              <a:rPr lang="en-US" baseline="0" dirty="0" smtClean="0"/>
              <a:t> </a:t>
            </a:r>
            <a:r>
              <a:rPr lang="en-US" dirty="0" smtClean="0"/>
              <a:t>determine important quantities such as peak over pressure and impulse at a given distance from an explosion.</a:t>
            </a:r>
          </a:p>
          <a:p>
            <a:endParaRPr lang="en-US" dirty="0" smtClean="0"/>
          </a:p>
          <a:p>
            <a:r>
              <a:rPr lang="en-US" dirty="0" smtClean="0"/>
              <a:t>The blast curve approach is significantly less computationally expensive than a simulation based upon the Euler</a:t>
            </a:r>
            <a:r>
              <a:rPr lang="en-US" baseline="0" dirty="0" smtClean="0"/>
              <a:t> </a:t>
            </a:r>
            <a:r>
              <a:rPr lang="en-US" dirty="0" smtClean="0"/>
              <a:t>Equations. Furthermore, a more complete set of data is</a:t>
            </a:r>
          </a:p>
          <a:p>
            <a:r>
              <a:rPr lang="en-US" dirty="0" smtClean="0"/>
              <a:t>available from the blast curves than from the blast equations also used in structural engineering. For these reasons, blast curves are used in our model to provide the</a:t>
            </a:r>
          </a:p>
          <a:p>
            <a:r>
              <a:rPr lang="en-US" dirty="0" smtClean="0"/>
              <a:t>physical data needed.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7</a:t>
            </a:fld>
            <a:endParaRPr lang="en-US"/>
          </a:p>
        </p:txBody>
      </p:sp>
    </p:spTree>
    <p:extLst>
      <p:ext uri="{BB962C8B-B14F-4D97-AF65-F5344CB8AC3E}">
        <p14:creationId xmlns:p14="http://schemas.microsoft.com/office/powerpoint/2010/main" val="48801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Flow primitives</a:t>
            </a:r>
            <a:r>
              <a:rPr lang="en-US" baseline="0" dirty="0" smtClean="0"/>
              <a:t> : Because animation has less stringent. accuracy requirements, we can avoid computational expense by dividing the system into two parts:</a:t>
            </a:r>
          </a:p>
          <a:p>
            <a:r>
              <a:rPr lang="en-US" baseline="0" dirty="0" smtClean="0"/>
              <a:t>a linear flow regime and an object boundary regime. </a:t>
            </a:r>
          </a:p>
          <a:p>
            <a:endParaRPr lang="en-US" baseline="0" dirty="0" smtClean="0"/>
          </a:p>
          <a:p>
            <a:r>
              <a:rPr lang="en-US" baseline="0" dirty="0" smtClean="0"/>
              <a:t>The first ranges over all space and the second is used in the close vicinity of objects. In the linear flow regime we use the analytic solutions of the equations instead of solving for the</a:t>
            </a:r>
          </a:p>
          <a:p>
            <a:r>
              <a:rPr lang="en-US" baseline="0" dirty="0" smtClean="0"/>
              <a:t>flow numerically . These solutions define a set of primitives which are given as fluid velocity fields. Solutions such as vortex sinks and uniform flows , can be linearly  mixed so as t0 create a complex flow scenario. The primitives enable the design and control of animation sequences.</a:t>
            </a:r>
          </a:p>
          <a:p>
            <a:endParaRPr lang="en-US" baseline="0" dirty="0" smtClean="0"/>
          </a:p>
          <a:p>
            <a:r>
              <a:rPr lang="en-US" baseline="0" dirty="0" smtClean="0"/>
              <a:t>The second part of the model is the interaction between the</a:t>
            </a:r>
          </a:p>
          <a:p>
            <a:r>
              <a:rPr lang="en-US" baseline="0" dirty="0" smtClean="0"/>
              <a:t>Flow and the objects. This is based upon simplified boundary effects , that describe the forces exerted on object surfaces.</a:t>
            </a:r>
          </a:p>
          <a:p>
            <a:r>
              <a:rPr lang="en-US" baseline="0" dirty="0" smtClean="0"/>
              <a:t>Once the forces acting on objects are known, object motion is governed by Newtonian mechanics</a:t>
            </a:r>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8</a:t>
            </a:fld>
            <a:endParaRPr lang="en-US"/>
          </a:p>
        </p:txBody>
      </p:sp>
    </p:spTree>
    <p:extLst>
      <p:ext uri="{BB962C8B-B14F-4D97-AF65-F5344CB8AC3E}">
        <p14:creationId xmlns:p14="http://schemas.microsoft.com/office/powerpoint/2010/main" val="306077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based on the </a:t>
            </a:r>
            <a:r>
              <a:rPr lang="en-US" dirty="0" err="1" smtClean="0"/>
              <a:t>Navier</a:t>
            </a:r>
            <a:r>
              <a:rPr lang="en-US" dirty="0" smtClean="0"/>
              <a:t>-Stokes equations which couple</a:t>
            </a:r>
            <a:r>
              <a:rPr lang="en-US" baseline="0" dirty="0" smtClean="0"/>
              <a:t> </a:t>
            </a:r>
            <a:r>
              <a:rPr lang="en-US" dirty="0" smtClean="0"/>
              <a:t>momentum and mass conservation to completely describe fluid motion.</a:t>
            </a:r>
          </a:p>
          <a:p>
            <a:r>
              <a:rPr lang="en-US" dirty="0" smtClean="0"/>
              <a:t>Velocity and pressure are defined everywhere within this environment, and updated using a</a:t>
            </a:r>
            <a:r>
              <a:rPr lang="en-US" baseline="0" dirty="0" smtClean="0"/>
              <a:t> </a:t>
            </a:r>
            <a:r>
              <a:rPr lang="en-US" dirty="0" smtClean="0"/>
              <a:t>set of finite difference expressions.</a:t>
            </a:r>
          </a:p>
          <a:p>
            <a:r>
              <a:rPr lang="en-US" dirty="0" smtClean="0"/>
              <a:t>The resulting vector and scalar fields are used to drive a height</a:t>
            </a:r>
            <a:r>
              <a:rPr lang="en-US" baseline="0" dirty="0" smtClean="0"/>
              <a:t> </a:t>
            </a:r>
            <a:r>
              <a:rPr lang="en-US" dirty="0" smtClean="0"/>
              <a:t>field equation representing the liquid surface – used</a:t>
            </a:r>
            <a:r>
              <a:rPr lang="en-US" baseline="0" dirty="0" smtClean="0"/>
              <a:t> for rendering the surface</a:t>
            </a:r>
          </a:p>
          <a:p>
            <a:endParaRPr lang="en-US" baseline="0" dirty="0" smtClean="0"/>
          </a:p>
          <a:p>
            <a:r>
              <a:rPr lang="en-US" dirty="0" smtClean="0"/>
              <a:t>Solid obstacles and the atmosphere are treated as fluid, but</a:t>
            </a:r>
            <a:r>
              <a:rPr lang="en-US" baseline="0" dirty="0" smtClean="0"/>
              <a:t> </a:t>
            </a:r>
            <a:r>
              <a:rPr lang="en-US" dirty="0" smtClean="0"/>
              <a:t>with special </a:t>
            </a:r>
            <a:r>
              <a:rPr lang="en-US" b="1" dirty="0" smtClean="0"/>
              <a:t>properties</a:t>
            </a:r>
            <a:r>
              <a:rPr lang="en-US" dirty="0" smtClean="0"/>
              <a:t> that remain constrained throughout the calculation.</a:t>
            </a:r>
          </a:p>
          <a:p>
            <a:endParaRPr lang="en-US" dirty="0" smtClean="0"/>
          </a:p>
          <a:p>
            <a:r>
              <a:rPr lang="en-US" dirty="0" smtClean="0"/>
              <a:t>Foster and Metaxas also introduced us to the “relaxation step”, the step in the algorithm where every cell is iteratively adjusted in order to </a:t>
            </a:r>
          </a:p>
          <a:p>
            <a:r>
              <a:rPr lang="en-US" dirty="0" smtClean="0"/>
              <a:t>maintain computational stability. The relaxation step was not reliably stable however, </a:t>
            </a:r>
            <a:r>
              <a:rPr lang="en-US" baseline="0" dirty="0" smtClean="0"/>
              <a:t> </a:t>
            </a:r>
            <a:r>
              <a:rPr lang="en-US" dirty="0" smtClean="0"/>
              <a:t>and Jos </a:t>
            </a:r>
            <a:r>
              <a:rPr lang="en-US" dirty="0" err="1" smtClean="0"/>
              <a:t>Stam</a:t>
            </a:r>
            <a:r>
              <a:rPr lang="en-US" dirty="0" smtClean="0"/>
              <a:t> developed an algorithm in 1999 that eliminated it entirely.</a:t>
            </a:r>
          </a:p>
          <a:p>
            <a:r>
              <a:rPr lang="en-US" dirty="0" smtClean="0"/>
              <a:t>His </a:t>
            </a:r>
            <a:r>
              <a:rPr lang="en-US" dirty="0" err="1" smtClean="0"/>
              <a:t>process,called</a:t>
            </a:r>
            <a:r>
              <a:rPr lang="en-US" dirty="0" smtClean="0"/>
              <a:t> “Stable Fluids”. Unfortunately, the price for ensured stability is the dissipation of fluid mass and Vorticity. </a:t>
            </a:r>
          </a:p>
          <a:p>
            <a:endParaRPr lang="en-US" dirty="0" smtClean="0"/>
          </a:p>
          <a:p>
            <a:r>
              <a:rPr lang="en-US" dirty="0" smtClean="0"/>
              <a:t>Two papers in 2001 attempted to bring the interesting turbulence back into fluid simulations. </a:t>
            </a:r>
          </a:p>
          <a:p>
            <a:r>
              <a:rPr lang="en-US" dirty="0" smtClean="0"/>
              <a:t>Foster and </a:t>
            </a:r>
            <a:r>
              <a:rPr lang="en-US" dirty="0" err="1" smtClean="0"/>
              <a:t>Fedkiw</a:t>
            </a:r>
            <a:r>
              <a:rPr lang="en-US" dirty="0" smtClean="0"/>
              <a:t> [2001] combat the dissipation with a hybrid </a:t>
            </a:r>
            <a:r>
              <a:rPr lang="en-US" baseline="0" dirty="0" smtClean="0"/>
              <a:t> </a:t>
            </a:r>
            <a:r>
              <a:rPr lang="en-US" dirty="0" smtClean="0"/>
              <a:t>surface algorithm and </a:t>
            </a:r>
          </a:p>
          <a:p>
            <a:r>
              <a:rPr lang="en-US" dirty="0" err="1" smtClean="0"/>
              <a:t>Fedkiw</a:t>
            </a:r>
            <a:r>
              <a:rPr lang="en-US" dirty="0" smtClean="0"/>
              <a:t>, </a:t>
            </a:r>
            <a:r>
              <a:rPr lang="en-US" dirty="0" err="1" smtClean="0"/>
              <a:t>Stamand</a:t>
            </a:r>
            <a:r>
              <a:rPr lang="en-US" dirty="0" smtClean="0"/>
              <a:t> Henrik </a:t>
            </a:r>
            <a:r>
              <a:rPr lang="en-US" dirty="0" err="1" smtClean="0"/>
              <a:t>Wann</a:t>
            </a:r>
            <a:r>
              <a:rPr lang="en-US" dirty="0" smtClean="0"/>
              <a:t> Jensen add turbulence back into </a:t>
            </a:r>
            <a:r>
              <a:rPr lang="en-US" baseline="0" dirty="0" smtClean="0"/>
              <a:t> </a:t>
            </a:r>
            <a:r>
              <a:rPr lang="en-US" dirty="0" smtClean="0"/>
              <a:t>the stable fluid system with a </a:t>
            </a:r>
            <a:r>
              <a:rPr lang="en-US" dirty="0" err="1" smtClean="0"/>
              <a:t>vorticity</a:t>
            </a:r>
            <a:r>
              <a:rPr lang="en-US" dirty="0" smtClean="0"/>
              <a:t> field generated by a physically based heuristic </a:t>
            </a:r>
            <a:r>
              <a:rPr lang="en-US" baseline="0" dirty="0" smtClean="0"/>
              <a:t> </a:t>
            </a:r>
            <a:r>
              <a:rPr lang="en-US" dirty="0" smtClean="0"/>
              <a:t>[</a:t>
            </a:r>
            <a:r>
              <a:rPr lang="en-US" dirty="0" err="1" smtClean="0"/>
              <a:t>Fedkiw</a:t>
            </a:r>
            <a:r>
              <a:rPr lang="en-US" dirty="0" smtClean="0"/>
              <a:t> et al. 2001]</a:t>
            </a:r>
          </a:p>
          <a:p>
            <a:endParaRPr lang="en-US" dirty="0"/>
          </a:p>
        </p:txBody>
      </p:sp>
      <p:sp>
        <p:nvSpPr>
          <p:cNvPr id="4" name="Slide Number Placeholder 3"/>
          <p:cNvSpPr>
            <a:spLocks noGrp="1"/>
          </p:cNvSpPr>
          <p:nvPr>
            <p:ph type="sldNum" sz="quarter" idx="10"/>
          </p:nvPr>
        </p:nvSpPr>
        <p:spPr/>
        <p:txBody>
          <a:bodyPr/>
          <a:lstStyle/>
          <a:p>
            <a:fld id="{FB9EB5B8-E0D9-4B9F-8D26-271DF9DA53AA}" type="slidenum">
              <a:rPr lang="en-US" smtClean="0"/>
              <a:t>9</a:t>
            </a:fld>
            <a:endParaRPr lang="en-US"/>
          </a:p>
        </p:txBody>
      </p:sp>
    </p:spTree>
    <p:extLst>
      <p:ext uri="{BB962C8B-B14F-4D97-AF65-F5344CB8AC3E}">
        <p14:creationId xmlns:p14="http://schemas.microsoft.com/office/powerpoint/2010/main" val="364937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7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914400"/>
          </a:xfrm>
        </p:spPr>
        <p:txBody>
          <a:bodyPr>
            <a:normAutofit/>
          </a:bodyPr>
          <a:lstStyle>
            <a:lvl1pPr marL="0" indent="0" algn="l">
              <a:buNone/>
              <a:defRPr sz="2400" cap="all" spc="200" baseline="0">
                <a:solidFill>
                  <a:schemeClr val="tx2"/>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B12441-CF53-41CF-A0DC-64710CE817CD}" type="datetime1">
              <a:rPr lang="en-US" smtClean="0"/>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55E49-3CB9-46BF-94F0-1DA72ED59695}" type="datetime1">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6892B-0FE6-4B94-922E-563700CB9537}" type="datetime1">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60E2F-CBDD-400D-B4B9-9362773C0972}" type="datetime1">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914400"/>
          </a:xfrm>
        </p:spPr>
        <p:txBody>
          <a:bodyPr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C93D86-392B-4AB9-8905-6FACE4694398}" type="datetime1">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2107" y="1845734"/>
            <a:ext cx="4901377" cy="4023359"/>
          </a:xfrm>
        </p:spPr>
        <p:txBody>
          <a:bodyPr/>
          <a:lstStyle>
            <a:lvl1pPr>
              <a:defRPr sz="20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89715" y="1845735"/>
            <a:ext cx="5059993" cy="4023360"/>
          </a:xfrm>
        </p:spPr>
        <p:txBody>
          <a:bodyPr/>
          <a:lstStyle>
            <a:lvl1pPr>
              <a:defRPr sz="20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03C780-DB71-4D0C-96BC-02E255E9033C}" type="datetime1">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4609" y="1846052"/>
            <a:ext cx="4754880" cy="736282"/>
          </a:xfrm>
        </p:spPr>
        <p:txBody>
          <a:bodyPr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52107" y="2582334"/>
            <a:ext cx="4907382" cy="3378200"/>
          </a:xfrm>
        </p:spPr>
        <p:txBody>
          <a:bodyPr/>
          <a:lstStyle>
            <a:lvl1pPr>
              <a:defRPr sz="20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706" y="1846052"/>
            <a:ext cx="4934988" cy="736282"/>
          </a:xfrm>
        </p:spPr>
        <p:txBody>
          <a:bodyPr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89715" y="2582334"/>
            <a:ext cx="5063979" cy="3378200"/>
          </a:xfrm>
        </p:spPr>
        <p:txBody>
          <a:bodyPr/>
          <a:lstStyle>
            <a:lvl1pPr>
              <a:defRPr sz="20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7A9393-C3D2-4673-B371-F964B286D44A}" type="datetime1">
              <a:rPr lang="en-US" smtClean="0"/>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F2CE6-7CB1-4F1D-B9DD-FD93F9354720}" type="datetime1">
              <a:rPr lang="en-US" smtClean="0"/>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E2A23E9A-9569-4B38-9195-9ED47BF8F02E}" type="datetime1">
              <a:rPr lang="en-US" smtClean="0"/>
              <a:t>12/11/2012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sz="2000"/>
            </a:lvl1pPr>
            <a:lvl2pPr>
              <a:defRPr sz="18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3F2519-BE19-45A6-BC94-1C039E4826BD}" type="datetime1">
              <a:rPr lang="en-US" smtClean="0"/>
              <a:t>12/11/2012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108536" y="5037512"/>
            <a:ext cx="10113645" cy="906088"/>
          </a:xfrm>
        </p:spPr>
        <p:txBody>
          <a:bodyPr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 y="0"/>
            <a:ext cx="12191985" cy="4915076"/>
          </a:xfrm>
          <a:solidFill>
            <a:schemeClr val="bg1">
              <a:lumMod val="50000"/>
              <a:lumOff val="50000"/>
            </a:schemeClr>
          </a:solidFill>
        </p:spPr>
        <p:txBody>
          <a:bodyPr lIns="457200" tIns="4572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08537" y="5867399"/>
            <a:ext cx="10105332" cy="587433"/>
          </a:xfrm>
        </p:spPr>
        <p:txBody>
          <a:bodyPr>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D8FAC2CF-CBEA-4430-A9AF-F55E45549D11}" type="datetime1">
              <a:rPr lang="en-US" smtClean="0"/>
              <a:t>12/11/2012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52107" y="1845734"/>
            <a:ext cx="10203573" cy="40233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53C9BD6-DAD6-4E3F-8939-75DA05389FAB}" type="datetime1">
              <a:rPr lang="en-US" smtClean="0"/>
              <a:t>12/11/2012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FontTx/>
        <a:buBlip>
          <a:blip r:embed="rId13"/>
        </a:buBlip>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icrosoft Sans Serif" panose="020B0604020202020204" pitchFamily="34" charset="0"/>
                <a:cs typeface="Microsoft Sans Serif" panose="020B0604020202020204" pitchFamily="34" charset="0"/>
              </a:rPr>
              <a:t>Simulation of explosions</a:t>
            </a:r>
            <a:endParaRPr lang="en-US" dirty="0">
              <a:latin typeface="Microsoft Sans Serif" panose="020B0604020202020204" pitchFamily="34" charset="0"/>
              <a:cs typeface="Microsoft Sans Serif" panose="020B0604020202020204" pitchFamily="34" charset="0"/>
            </a:endParaRPr>
          </a:p>
        </p:txBody>
      </p:sp>
      <p:sp>
        <p:nvSpPr>
          <p:cNvPr id="3" name="Subtitle 2"/>
          <p:cNvSpPr>
            <a:spLocks noGrp="1"/>
          </p:cNvSpPr>
          <p:nvPr>
            <p:ph type="subTitle" idx="1"/>
          </p:nvPr>
        </p:nvSpPr>
        <p:spPr/>
        <p:txBody>
          <a:bodyPr/>
          <a:lstStyle/>
          <a:p>
            <a:r>
              <a:rPr lang="en-US" dirty="0" smtClean="0">
                <a:latin typeface="Microsoft Sans Serif" panose="020B0604020202020204" pitchFamily="34" charset="0"/>
                <a:cs typeface="Microsoft Sans Serif" panose="020B0604020202020204" pitchFamily="34" charset="0"/>
              </a:rPr>
              <a:t>Physical simulation and modeling class presentation</a:t>
            </a:r>
            <a:endParaRPr lang="en-US" dirty="0">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02282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Physics - Shock front</a:t>
            </a:r>
            <a:endParaRPr lang="en-US" dirty="0"/>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Ideal blast wave</a:t>
            </a:r>
          </a:p>
          <a:p>
            <a:pPr lvl="3"/>
            <a:r>
              <a:rPr lang="en-US" sz="2000" dirty="0" smtClean="0">
                <a:latin typeface="Microsoft Sans Serif" panose="020B0604020202020204" pitchFamily="34" charset="0"/>
                <a:cs typeface="Microsoft Sans Serif" panose="020B0604020202020204" pitchFamily="34" charset="0"/>
              </a:rPr>
              <a:t>Still and Homogenous atmosphere</a:t>
            </a:r>
          </a:p>
          <a:p>
            <a:pPr lvl="3"/>
            <a:r>
              <a:rPr lang="en-US" sz="2000" dirty="0" smtClean="0">
                <a:latin typeface="Microsoft Sans Serif" panose="020B0604020202020204" pitchFamily="34" charset="0"/>
                <a:cs typeface="Microsoft Sans Serif" panose="020B0604020202020204" pitchFamily="34" charset="0"/>
              </a:rPr>
              <a:t>Spherically symmetric pressure source</a:t>
            </a:r>
          </a:p>
          <a:p>
            <a:pPr lvl="3"/>
            <a:r>
              <a:rPr lang="en-US" sz="2000" dirty="0" smtClean="0">
                <a:latin typeface="Microsoft Sans Serif" panose="020B0604020202020204" pitchFamily="34" charset="0"/>
                <a:cs typeface="Microsoft Sans Serif" panose="020B0604020202020204" pitchFamily="34" charset="0"/>
              </a:rPr>
              <a:t>Can model pressure wave as a function of time and distance from blast center</a:t>
            </a:r>
          </a:p>
          <a:p>
            <a:pPr lvl="1"/>
            <a:endParaRPr lang="en-US" dirty="0" smtClean="0"/>
          </a:p>
          <a:p>
            <a:pPr lvl="1"/>
            <a:endParaRPr lang="en-US" dirty="0"/>
          </a:p>
          <a:p>
            <a:pPr lvl="1"/>
            <a:endParaRPr lang="en-US" dirty="0" smtClean="0"/>
          </a:p>
          <a:p>
            <a:pPr lvl="1"/>
            <a:endParaRPr lang="en-US" dirty="0" smtClean="0"/>
          </a:p>
          <a:p>
            <a:pPr lvl="2"/>
            <a:endParaRPr lang="en-US" dirty="0"/>
          </a:p>
        </p:txBody>
      </p:sp>
      <p:pic>
        <p:nvPicPr>
          <p:cNvPr id="5" name="Picture 4"/>
          <p:cNvPicPr>
            <a:picLocks noChangeAspect="1"/>
          </p:cNvPicPr>
          <p:nvPr/>
        </p:nvPicPr>
        <p:blipFill>
          <a:blip r:embed="rId3"/>
          <a:stretch>
            <a:fillRect/>
          </a:stretch>
        </p:blipFill>
        <p:spPr>
          <a:xfrm>
            <a:off x="7246801" y="3543370"/>
            <a:ext cx="4252727" cy="262106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1632591" y="3934409"/>
            <a:ext cx="4310641" cy="754549"/>
          </a:xfrm>
          <a:prstGeom prst="rect">
            <a:avLst/>
          </a:prstGeom>
          <a:ln>
            <a:noFill/>
          </a:ln>
          <a:effectLst>
            <a:outerShdw blurRad="190500" algn="tl" rotWithShape="0">
              <a:srgbClr val="000000">
                <a:alpha val="70000"/>
              </a:srgbClr>
            </a:outerShdw>
          </a:effectLst>
        </p:spPr>
      </p:pic>
      <p:sp>
        <p:nvSpPr>
          <p:cNvPr id="7" name="Slide Number Placeholder 6"/>
          <p:cNvSpPr>
            <a:spLocks noGrp="1"/>
          </p:cNvSpPr>
          <p:nvPr>
            <p:ph type="sldNum" sz="quarter" idx="12"/>
          </p:nvPr>
        </p:nvSpPr>
        <p:spPr/>
        <p:txBody>
          <a:bodyPr/>
          <a:lstStyle/>
          <a:p>
            <a:fld id="{4FAB73BC-B049-4115-A692-8D63A059BFB8}" type="slidenum">
              <a:rPr lang="en-US" smtClean="0"/>
              <a:t>10</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540700" y="4777139"/>
                <a:ext cx="4910203" cy="1200329"/>
              </a:xfrm>
              <a:prstGeom prst="rect">
                <a:avLst/>
              </a:prstGeom>
              <a:noFill/>
            </p:spPr>
            <p:txBody>
              <a:bodyPr wrap="square" rtlCol="0">
                <a:spAutoFit/>
              </a:bodyPr>
              <a:lstStyle/>
              <a:p>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𝑝</m:t>
                        </m:r>
                      </m:e>
                      <m:sub>
                        <m:r>
                          <a:rPr lang="en-US" b="0" i="1" smtClean="0">
                            <a:solidFill>
                              <a:schemeClr val="tx2"/>
                            </a:solidFill>
                            <a:latin typeface="Cambria Math" panose="02040503050406030204" pitchFamily="18" charset="0"/>
                          </a:rPr>
                          <m:t>0</m:t>
                        </m:r>
                      </m:sub>
                    </m:sSub>
                  </m:oMath>
                </a14:m>
                <a:r>
                  <a:rPr lang="en-US" dirty="0" smtClean="0">
                    <a:solidFill>
                      <a:schemeClr val="tx2"/>
                    </a:solidFill>
                    <a:latin typeface="Microsoft Sans Serif" panose="020B0604020202020204" pitchFamily="34" charset="0"/>
                    <a:cs typeface="Microsoft Sans Serif" panose="020B0604020202020204" pitchFamily="34" charset="0"/>
                  </a:rPr>
                  <a:t> : Ambient Pressure</a:t>
                </a:r>
              </a:p>
              <a:p>
                <a14:m>
                  <m:oMath xmlns:m="http://schemas.openxmlformats.org/officeDocument/2006/math">
                    <m:sSubSup>
                      <m:sSubSupPr>
                        <m:ctrlPr>
                          <a:rPr lang="en-US"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𝑃</m:t>
                        </m:r>
                      </m:e>
                      <m:sub>
                        <m:r>
                          <a:rPr lang="en-US" b="0" i="1" smtClean="0">
                            <a:solidFill>
                              <a:schemeClr val="tx2"/>
                            </a:solidFill>
                            <a:latin typeface="Cambria Math" panose="02040503050406030204" pitchFamily="18" charset="0"/>
                          </a:rPr>
                          <m:t>𝑠</m:t>
                        </m:r>
                      </m:sub>
                      <m:sup>
                        <m:r>
                          <a:rPr lang="en-US" b="0" i="1" smtClean="0">
                            <a:solidFill>
                              <a:schemeClr val="tx2"/>
                            </a:solidFill>
                            <a:latin typeface="Cambria Math" panose="02040503050406030204" pitchFamily="18" charset="0"/>
                          </a:rPr>
                          <m:t>+</m:t>
                        </m:r>
                      </m:sup>
                    </m:sSubSup>
                  </m:oMath>
                </a14:m>
                <a:r>
                  <a:rPr lang="en-US" dirty="0" smtClean="0">
                    <a:solidFill>
                      <a:schemeClr val="tx2"/>
                    </a:solidFill>
                    <a:latin typeface="Microsoft Sans Serif" panose="020B0604020202020204" pitchFamily="34" charset="0"/>
                    <a:cs typeface="Microsoft Sans Serif" panose="020B0604020202020204" pitchFamily="34" charset="0"/>
                  </a:rPr>
                  <a:t> : Peak overpressure</a:t>
                </a:r>
              </a:p>
              <a:p>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𝑡</m:t>
                        </m:r>
                      </m:e>
                      <m:sub>
                        <m:r>
                          <a:rPr lang="en-US" b="0" i="1" smtClean="0">
                            <a:solidFill>
                              <a:schemeClr val="tx2"/>
                            </a:solidFill>
                            <a:latin typeface="Cambria Math" panose="02040503050406030204" pitchFamily="18" charset="0"/>
                          </a:rPr>
                          <m:t>𝑎</m:t>
                        </m:r>
                      </m:sub>
                    </m:sSub>
                  </m:oMath>
                </a14:m>
                <a:r>
                  <a:rPr lang="en-US" dirty="0" smtClean="0">
                    <a:solidFill>
                      <a:schemeClr val="tx2"/>
                    </a:solidFill>
                    <a:latin typeface="Microsoft Sans Serif" panose="020B0604020202020204" pitchFamily="34" charset="0"/>
                    <a:cs typeface="Microsoft Sans Serif" panose="020B0604020202020204" pitchFamily="34" charset="0"/>
                  </a:rPr>
                  <a:t> : Wave arrival time</a:t>
                </a:r>
              </a:p>
              <a:p>
                <a14:m>
                  <m:oMath xmlns:m="http://schemas.openxmlformats.org/officeDocument/2006/math">
                    <m:sSup>
                      <m:sSupPr>
                        <m:ctrlPr>
                          <a:rPr lang="en-US"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𝑇</m:t>
                        </m:r>
                      </m:e>
                      <m:sup>
                        <m:r>
                          <a:rPr lang="en-US" b="0" i="1" smtClean="0">
                            <a:solidFill>
                              <a:schemeClr val="tx2"/>
                            </a:solidFill>
                            <a:latin typeface="Cambria Math" panose="02040503050406030204" pitchFamily="18" charset="0"/>
                          </a:rPr>
                          <m:t>+</m:t>
                        </m:r>
                      </m:sup>
                    </m:sSup>
                  </m:oMath>
                </a14:m>
                <a:r>
                  <a:rPr lang="en-US" dirty="0" smtClean="0">
                    <a:solidFill>
                      <a:schemeClr val="tx2"/>
                    </a:solidFill>
                    <a:latin typeface="Microsoft Sans Serif" panose="020B0604020202020204" pitchFamily="34" charset="0"/>
                    <a:cs typeface="Microsoft Sans Serif" panose="020B0604020202020204" pitchFamily="34" charset="0"/>
                  </a:rPr>
                  <a:t> : Time at which pressure is ambient again</a:t>
                </a:r>
              </a:p>
            </p:txBody>
          </p:sp>
        </mc:Choice>
        <mc:Fallback xmlns="">
          <p:sp>
            <p:nvSpPr>
              <p:cNvPr id="4" name="TextBox 3"/>
              <p:cNvSpPr txBox="1">
                <a:spLocks noRot="1" noChangeAspect="1" noMove="1" noResize="1" noEditPoints="1" noAdjustHandles="1" noChangeArrowheads="1" noChangeShapeType="1" noTextEdit="1"/>
              </p:cNvSpPr>
              <p:nvPr/>
            </p:nvSpPr>
            <p:spPr>
              <a:xfrm>
                <a:off x="1540700" y="4777139"/>
                <a:ext cx="4910203" cy="1200329"/>
              </a:xfrm>
              <a:prstGeom prst="rect">
                <a:avLst/>
              </a:prstGeom>
              <a:blipFill rotWithShape="0">
                <a:blip r:embed="rId5"/>
                <a:stretch>
                  <a:fillRect t="-2538" b="-7614"/>
                </a:stretch>
              </a:blipFill>
            </p:spPr>
            <p:txBody>
              <a:bodyPr/>
              <a:lstStyle/>
              <a:p>
                <a:r>
                  <a:rPr lang="en-US">
                    <a:noFill/>
                  </a:rPr>
                  <a:t> </a:t>
                </a:r>
              </a:p>
            </p:txBody>
          </p:sp>
        </mc:Fallback>
      </mc:AlternateContent>
    </p:spTree>
    <p:extLst>
      <p:ext uri="{BB962C8B-B14F-4D97-AF65-F5344CB8AC3E}">
        <p14:creationId xmlns:p14="http://schemas.microsoft.com/office/powerpoint/2010/main" val="6138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Physics – Diffracted waves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a:bodyPr>
          <a:lstStyle/>
          <a:p>
            <a:pPr lvl="1"/>
            <a:r>
              <a:rPr lang="en-US" sz="2400" dirty="0" smtClean="0">
                <a:latin typeface="Microsoft Sans Serif" panose="020B0604020202020204" pitchFamily="34" charset="0"/>
                <a:cs typeface="Microsoft Sans Serif" panose="020B0604020202020204" pitchFamily="34" charset="0"/>
              </a:rPr>
              <a:t>Interaction of shock waves with boundaries and obstacles</a:t>
            </a:r>
          </a:p>
          <a:p>
            <a:pPr lvl="1"/>
            <a:r>
              <a:rPr lang="en-US" sz="2400" dirty="0" smtClean="0">
                <a:latin typeface="Microsoft Sans Serif" panose="020B0604020202020204" pitchFamily="34" charset="0"/>
                <a:cs typeface="Microsoft Sans Serif" panose="020B0604020202020204" pitchFamily="34" charset="0"/>
              </a:rPr>
              <a:t>Example : Planar shock wave</a:t>
            </a:r>
            <a:endParaRPr lang="en-US" sz="2400"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3727725" y="2827961"/>
            <a:ext cx="4797509" cy="3041133"/>
          </a:xfrm>
          <a:prstGeom prst="rect">
            <a:avLst/>
          </a:prstGeom>
        </p:spPr>
      </p:pic>
      <p:pic>
        <p:nvPicPr>
          <p:cNvPr id="5" name="Picture 4"/>
          <p:cNvPicPr>
            <a:picLocks noChangeAspect="1"/>
          </p:cNvPicPr>
          <p:nvPr/>
        </p:nvPicPr>
        <p:blipFill>
          <a:blip r:embed="rId4"/>
          <a:stretch>
            <a:fillRect/>
          </a:stretch>
        </p:blipFill>
        <p:spPr>
          <a:xfrm>
            <a:off x="3810269" y="2827961"/>
            <a:ext cx="4714965" cy="3042662"/>
          </a:xfrm>
          <a:prstGeom prst="rect">
            <a:avLst/>
          </a:prstGeom>
        </p:spPr>
      </p:pic>
      <p:pic>
        <p:nvPicPr>
          <p:cNvPr id="6" name="Picture 5"/>
          <p:cNvPicPr>
            <a:picLocks noChangeAspect="1"/>
          </p:cNvPicPr>
          <p:nvPr/>
        </p:nvPicPr>
        <p:blipFill>
          <a:blip r:embed="rId5"/>
          <a:stretch>
            <a:fillRect/>
          </a:stretch>
        </p:blipFill>
        <p:spPr>
          <a:xfrm>
            <a:off x="3727724" y="2827961"/>
            <a:ext cx="4797509" cy="3041897"/>
          </a:xfrm>
          <a:prstGeom prst="rect">
            <a:avLst/>
          </a:prstGeom>
        </p:spPr>
      </p:pic>
      <p:pic>
        <p:nvPicPr>
          <p:cNvPr id="7" name="Picture 6"/>
          <p:cNvPicPr>
            <a:picLocks noChangeAspect="1"/>
          </p:cNvPicPr>
          <p:nvPr/>
        </p:nvPicPr>
        <p:blipFill>
          <a:blip r:embed="rId6"/>
          <a:stretch>
            <a:fillRect/>
          </a:stretch>
        </p:blipFill>
        <p:spPr>
          <a:xfrm>
            <a:off x="3727723" y="2827197"/>
            <a:ext cx="4797510" cy="3042280"/>
          </a:xfrm>
          <a:prstGeom prst="rect">
            <a:avLst/>
          </a:prstGeom>
          <a:ln>
            <a:noFill/>
          </a:ln>
          <a:effectLst>
            <a:outerShdw blurRad="190500" algn="tl" rotWithShape="0">
              <a:srgbClr val="000000">
                <a:alpha val="70000"/>
              </a:srgbClr>
            </a:outerShdw>
          </a:effectLst>
        </p:spPr>
      </p:pic>
      <p:sp>
        <p:nvSpPr>
          <p:cNvPr id="8" name="Slide Number Placeholder 7"/>
          <p:cNvSpPr>
            <a:spLocks noGrp="1"/>
          </p:cNvSpPr>
          <p:nvPr>
            <p:ph type="sldNum" sz="quarter" idx="12"/>
          </p:nvPr>
        </p:nvSpPr>
        <p:spPr/>
        <p:txBody>
          <a:bodyPr/>
          <a:lstStyle/>
          <a:p>
            <a:fld id="{4FAB73BC-B049-4115-A692-8D63A059BFB8}" type="slidenum">
              <a:rPr lang="en-US" smtClean="0"/>
              <a:t>11</a:t>
            </a:fld>
            <a:endParaRPr lang="en-US"/>
          </a:p>
        </p:txBody>
      </p:sp>
    </p:spTree>
    <p:extLst>
      <p:ext uri="{BB962C8B-B14F-4D97-AF65-F5344CB8AC3E}">
        <p14:creationId xmlns:p14="http://schemas.microsoft.com/office/powerpoint/2010/main" val="9082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Physics – Mach Stem</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Critical </a:t>
            </a:r>
            <a:r>
              <a:rPr lang="en-US" sz="2400" dirty="0">
                <a:latin typeface="Microsoft Sans Serif" panose="020B0604020202020204" pitchFamily="34" charset="0"/>
                <a:cs typeface="Microsoft Sans Serif" panose="020B0604020202020204" pitchFamily="34" charset="0"/>
              </a:rPr>
              <a:t>angle of </a:t>
            </a:r>
            <a:r>
              <a:rPr lang="en-US" sz="2400" dirty="0" smtClean="0">
                <a:latin typeface="Microsoft Sans Serif" panose="020B0604020202020204" pitchFamily="34" charset="0"/>
                <a:cs typeface="Microsoft Sans Serif" panose="020B0604020202020204" pitchFamily="34" charset="0"/>
              </a:rPr>
              <a:t>incidence </a:t>
            </a:r>
          </a:p>
          <a:p>
            <a:pPr lvl="3"/>
            <a:r>
              <a:rPr lang="en-US" sz="2000" dirty="0" smtClean="0">
                <a:latin typeface="Microsoft Sans Serif" panose="020B0604020202020204" pitchFamily="34" charset="0"/>
                <a:cs typeface="Microsoft Sans Serif" panose="020B0604020202020204" pitchFamily="34" charset="0"/>
              </a:rPr>
              <a:t>Beyond which normal, acoustic wave reflection does not occur</a:t>
            </a:r>
          </a:p>
          <a:p>
            <a:pPr lvl="3"/>
            <a:r>
              <a:rPr lang="en-US" sz="2000" dirty="0" smtClean="0">
                <a:latin typeface="Microsoft Sans Serif" panose="020B0604020202020204" pitchFamily="34" charset="0"/>
                <a:cs typeface="Microsoft Sans Serif" panose="020B0604020202020204" pitchFamily="34" charset="0"/>
              </a:rPr>
              <a:t>Reflected wave merges back with incident wave</a:t>
            </a:r>
          </a:p>
          <a:p>
            <a:pPr lvl="3"/>
            <a:r>
              <a:rPr lang="en-US" sz="2000" dirty="0" smtClean="0">
                <a:latin typeface="Microsoft Sans Serif" panose="020B0604020202020204" pitchFamily="34" charset="0"/>
                <a:cs typeface="Microsoft Sans Serif" panose="020B0604020202020204" pitchFamily="34" charset="0"/>
              </a:rPr>
              <a:t>Creates an intense wave front – Mach stem</a:t>
            </a:r>
          </a:p>
          <a:p>
            <a:pPr lvl="3"/>
            <a:r>
              <a:rPr lang="en-US" sz="2000" dirty="0" smtClean="0">
                <a:latin typeface="Microsoft Sans Serif" panose="020B0604020202020204" pitchFamily="34" charset="0"/>
                <a:cs typeface="Microsoft Sans Serif" panose="020B0604020202020204" pitchFamily="34" charset="0"/>
              </a:rPr>
              <a:t>Blasts occurring above ground plane are more destructive </a:t>
            </a:r>
          </a:p>
          <a:p>
            <a:pPr lvl="2"/>
            <a:endParaRPr lang="en-US" dirty="0"/>
          </a:p>
        </p:txBody>
      </p:sp>
      <p:pic>
        <p:nvPicPr>
          <p:cNvPr id="5" name="Picture 4"/>
          <p:cNvPicPr>
            <a:picLocks noChangeAspect="1"/>
          </p:cNvPicPr>
          <p:nvPr/>
        </p:nvPicPr>
        <p:blipFill>
          <a:blip r:embed="rId2"/>
          <a:stretch>
            <a:fillRect/>
          </a:stretch>
        </p:blipFill>
        <p:spPr>
          <a:xfrm>
            <a:off x="3767131" y="4050871"/>
            <a:ext cx="4573524" cy="1926597"/>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a:p>
        </p:txBody>
      </p:sp>
    </p:spTree>
    <p:extLst>
      <p:ext uri="{BB962C8B-B14F-4D97-AF65-F5344CB8AC3E}">
        <p14:creationId xmlns:p14="http://schemas.microsoft.com/office/powerpoint/2010/main" val="25763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Conservation of Mass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endParaRPr lang="en-US" sz="2400" dirty="0" smtClean="0">
              <a:latin typeface="Microsoft Sans Serif" panose="020B0604020202020204" pitchFamily="34" charset="0"/>
              <a:cs typeface="Microsoft Sans Serif" panose="020B0604020202020204" pitchFamily="34" charset="0"/>
            </a:endParaRPr>
          </a:p>
          <a:p>
            <a:pPr lvl="1"/>
            <a:r>
              <a:rPr lang="en-US" sz="2400" dirty="0" smtClean="0">
                <a:latin typeface="Microsoft Sans Serif" panose="020B0604020202020204" pitchFamily="34" charset="0"/>
                <a:cs typeface="Microsoft Sans Serif" panose="020B0604020202020204" pitchFamily="34" charset="0"/>
              </a:rPr>
              <a:t>Change of fluid density = Net flux across the fluid boundary</a:t>
            </a:r>
          </a:p>
          <a:p>
            <a:pPr lvl="1"/>
            <a:endParaRPr lang="en-US" dirty="0"/>
          </a:p>
        </p:txBody>
      </p:sp>
      <p:pic>
        <p:nvPicPr>
          <p:cNvPr id="4" name="Picture 3"/>
          <p:cNvPicPr>
            <a:picLocks noChangeAspect="1"/>
          </p:cNvPicPr>
          <p:nvPr/>
        </p:nvPicPr>
        <p:blipFill>
          <a:blip r:embed="rId3"/>
          <a:stretch>
            <a:fillRect/>
          </a:stretch>
        </p:blipFill>
        <p:spPr>
          <a:xfrm>
            <a:off x="4122407" y="3086512"/>
            <a:ext cx="3869200" cy="1551781"/>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4FAB73BC-B049-4115-A692-8D63A059BFB8}" type="slidenum">
              <a:rPr lang="en-US" smtClean="0"/>
              <a:t>13</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371583" y="4859309"/>
                <a:ext cx="3369504" cy="646331"/>
              </a:xfrm>
              <a:prstGeom prst="rect">
                <a:avLst/>
              </a:prstGeom>
              <a:noFill/>
            </p:spPr>
            <p:txBody>
              <a:bodyPr wrap="square" rtlCol="0">
                <a:spAutoFit/>
              </a:bodyPr>
              <a:lstStyle/>
              <a:p>
                <a:pPr algn="ctr"/>
                <a14:m>
                  <m:oMath xmlns:m="http://schemas.openxmlformats.org/officeDocument/2006/math">
                    <m:r>
                      <m:rPr>
                        <m:sty m:val="p"/>
                      </m:rPr>
                      <a:rPr lang="el-GR" i="1" smtClean="0">
                        <a:solidFill>
                          <a:schemeClr val="tx2"/>
                        </a:solidFill>
                        <a:latin typeface="Cambria Math" panose="02040503050406030204" pitchFamily="18" charset="0"/>
                      </a:rPr>
                      <m:t>ρ</m:t>
                    </m:r>
                  </m:oMath>
                </a14:m>
                <a:r>
                  <a:rPr lang="en-US" dirty="0" smtClean="0">
                    <a:solidFill>
                      <a:schemeClr val="tx2"/>
                    </a:solidFill>
                    <a:latin typeface="Microsoft Sans Serif" panose="020B0604020202020204" pitchFamily="34" charset="0"/>
                    <a:cs typeface="Microsoft Sans Serif" panose="020B0604020202020204" pitchFamily="34" charset="0"/>
                  </a:rPr>
                  <a:t> : Density</a:t>
                </a:r>
              </a:p>
              <a:p>
                <a:pPr algn="ctr"/>
                <a:r>
                  <a:rPr lang="en-US" dirty="0" smtClean="0">
                    <a:solidFill>
                      <a:schemeClr val="tx2"/>
                    </a:solidFill>
                    <a:latin typeface="Microsoft Sans Serif" panose="020B0604020202020204" pitchFamily="34" charset="0"/>
                    <a:cs typeface="Microsoft Sans Serif" panose="020B0604020202020204" pitchFamily="34" charset="0"/>
                  </a:rPr>
                  <a:t>v : Velocity</a:t>
                </a:r>
                <a:endParaRPr lang="en-US" dirty="0">
                  <a:solidFill>
                    <a:schemeClr val="tx2"/>
                  </a:solidFill>
                  <a:latin typeface="Microsoft Sans Serif" panose="020B0604020202020204" pitchFamily="34" charset="0"/>
                  <a:cs typeface="Microsoft Sans Serif"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371583" y="4859309"/>
                <a:ext cx="3369504" cy="646331"/>
              </a:xfrm>
              <a:prstGeom prst="rect">
                <a:avLst/>
              </a:prstGeom>
              <a:blipFill rotWithShape="0">
                <a:blip r:embed="rId4"/>
                <a:stretch>
                  <a:fillRect t="-3774" b="-15094"/>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5169337" y="5612726"/>
            <a:ext cx="1914286" cy="438095"/>
          </a:xfrm>
          <a:prstGeom prst="rect">
            <a:avLst/>
          </a:prstGeom>
        </p:spPr>
      </p:pic>
    </p:spTree>
    <p:extLst>
      <p:ext uri="{BB962C8B-B14F-4D97-AF65-F5344CB8AC3E}">
        <p14:creationId xmlns:p14="http://schemas.microsoft.com/office/powerpoint/2010/main" val="288621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Conservation of momentum</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a:bodyPr>
          <a:lstStyle/>
          <a:p>
            <a:pPr lvl="1"/>
            <a:r>
              <a:rPr lang="en-US" sz="2400" dirty="0">
                <a:latin typeface="Microsoft Sans Serif" panose="020B0604020202020204" pitchFamily="34" charset="0"/>
                <a:cs typeface="Microsoft Sans Serif" panose="020B0604020202020204" pitchFamily="34" charset="0"/>
              </a:rPr>
              <a:t>Navier-Stokes equation</a:t>
            </a:r>
          </a:p>
        </p:txBody>
      </p:sp>
      <p:pic>
        <p:nvPicPr>
          <p:cNvPr id="4" name="Picture 3"/>
          <p:cNvPicPr>
            <a:picLocks noChangeAspect="1"/>
          </p:cNvPicPr>
          <p:nvPr/>
        </p:nvPicPr>
        <p:blipFill>
          <a:blip r:embed="rId3"/>
          <a:stretch>
            <a:fillRect/>
          </a:stretch>
        </p:blipFill>
        <p:spPr>
          <a:xfrm>
            <a:off x="1655789" y="2561741"/>
            <a:ext cx="8244669" cy="1122679"/>
          </a:xfrm>
          <a:prstGeom prst="rect">
            <a:avLst/>
          </a:prstGeom>
          <a:ln>
            <a:noFill/>
          </a:ln>
          <a:effectLst>
            <a:outerShdw blurRad="190500" algn="tl" rotWithShape="0">
              <a:srgbClr val="000000">
                <a:alpha val="70000"/>
              </a:srgbClr>
            </a:outerShdw>
          </a:effectLst>
        </p:spPr>
      </p:pic>
      <p:cxnSp>
        <p:nvCxnSpPr>
          <p:cNvPr id="8" name="Straight Arrow Connector 7"/>
          <p:cNvCxnSpPr/>
          <p:nvPr/>
        </p:nvCxnSpPr>
        <p:spPr>
          <a:xfrm flipV="1">
            <a:off x="3125591" y="3393040"/>
            <a:ext cx="207256" cy="7501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157269" y="4101031"/>
            <a:ext cx="1537600" cy="369332"/>
          </a:xfrm>
          <a:prstGeom prst="rect">
            <a:avLst/>
          </a:prstGeom>
          <a:noFill/>
        </p:spPr>
        <p:txBody>
          <a:bodyPr wrap="none" rtlCol="0">
            <a:spAutoFit/>
          </a:bodyPr>
          <a:lstStyle/>
          <a:p>
            <a:r>
              <a:rPr lang="en-US" dirty="0" smtClean="0">
                <a:latin typeface="Microsoft Sans Serif" panose="020B0604020202020204" pitchFamily="34" charset="0"/>
                <a:cs typeface="Microsoft Sans Serif" panose="020B0604020202020204" pitchFamily="34" charset="0"/>
              </a:rPr>
              <a:t>Body Forces </a:t>
            </a:r>
            <a:endParaRPr lang="en-US" dirty="0">
              <a:latin typeface="Microsoft Sans Serif" panose="020B0604020202020204" pitchFamily="34" charset="0"/>
              <a:cs typeface="Microsoft Sans Serif" panose="020B0604020202020204" pitchFamily="34" charset="0"/>
            </a:endParaRPr>
          </a:p>
        </p:txBody>
      </p:sp>
      <p:cxnSp>
        <p:nvCxnSpPr>
          <p:cNvPr id="16" name="Straight Arrow Connector 15"/>
          <p:cNvCxnSpPr>
            <a:stCxn id="19" idx="0"/>
          </p:cNvCxnSpPr>
          <p:nvPr/>
        </p:nvCxnSpPr>
        <p:spPr>
          <a:xfrm flipH="1" flipV="1">
            <a:off x="4276941" y="3257967"/>
            <a:ext cx="121610" cy="8892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3814096" y="4147197"/>
            <a:ext cx="1168910" cy="646331"/>
          </a:xfrm>
          <a:prstGeom prst="rect">
            <a:avLst/>
          </a:prstGeom>
          <a:noFill/>
        </p:spPr>
        <p:txBody>
          <a:bodyPr wrap="none" rtlCol="0">
            <a:spAutoFit/>
          </a:bodyPr>
          <a:lstStyle/>
          <a:p>
            <a:r>
              <a:rPr lang="en-US" dirty="0" smtClean="0">
                <a:latin typeface="Microsoft Sans Serif" panose="020B0604020202020204" pitchFamily="34" charset="0"/>
                <a:cs typeface="Microsoft Sans Serif" panose="020B0604020202020204" pitchFamily="34" charset="0"/>
              </a:rPr>
              <a:t>Pressure </a:t>
            </a:r>
          </a:p>
          <a:p>
            <a:r>
              <a:rPr lang="en-US" dirty="0" smtClean="0">
                <a:latin typeface="Microsoft Sans Serif" panose="020B0604020202020204" pitchFamily="34" charset="0"/>
                <a:cs typeface="Microsoft Sans Serif" panose="020B0604020202020204" pitchFamily="34" charset="0"/>
              </a:rPr>
              <a:t>gradient</a:t>
            </a:r>
            <a:endParaRPr lang="en-US" dirty="0">
              <a:latin typeface="Microsoft Sans Serif" panose="020B0604020202020204" pitchFamily="34" charset="0"/>
              <a:cs typeface="Microsoft Sans Serif" panose="020B0604020202020204" pitchFamily="34" charset="0"/>
            </a:endParaRPr>
          </a:p>
        </p:txBody>
      </p:sp>
      <p:sp>
        <p:nvSpPr>
          <p:cNvPr id="17" name="Rectangle 16"/>
          <p:cNvSpPr/>
          <p:nvPr/>
        </p:nvSpPr>
        <p:spPr>
          <a:xfrm>
            <a:off x="4932645" y="2676893"/>
            <a:ext cx="3121591" cy="919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6196687" y="3566359"/>
            <a:ext cx="28443" cy="576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5538690" y="4143198"/>
            <a:ext cx="2065468" cy="646331"/>
          </a:xfrm>
          <a:prstGeom prst="rect">
            <a:avLst/>
          </a:prstGeom>
          <a:noFill/>
        </p:spPr>
        <p:txBody>
          <a:bodyPr wrap="square" rtlCol="0">
            <a:spAutoFit/>
          </a:bodyPr>
          <a:lstStyle/>
          <a:p>
            <a:r>
              <a:rPr lang="en-US" dirty="0" smtClean="0">
                <a:latin typeface="Microsoft Sans Serif" panose="020B0604020202020204" pitchFamily="34" charset="0"/>
                <a:cs typeface="Microsoft Sans Serif" panose="020B0604020202020204" pitchFamily="34" charset="0"/>
              </a:rPr>
              <a:t>Viscous accelerations</a:t>
            </a:r>
            <a:endParaRPr lang="en-US" dirty="0">
              <a:latin typeface="Microsoft Sans Serif" panose="020B0604020202020204" pitchFamily="34" charset="0"/>
              <a:cs typeface="Microsoft Sans Serif" panose="020B0604020202020204" pitchFamily="34" charset="0"/>
            </a:endParaRPr>
          </a:p>
        </p:txBody>
      </p:sp>
      <p:cxnSp>
        <p:nvCxnSpPr>
          <p:cNvPr id="29" name="Straight Arrow Connector 28"/>
          <p:cNvCxnSpPr/>
          <p:nvPr/>
        </p:nvCxnSpPr>
        <p:spPr>
          <a:xfrm flipH="1" flipV="1">
            <a:off x="9090003" y="3327948"/>
            <a:ext cx="1" cy="651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7718271" y="4067300"/>
            <a:ext cx="3310580" cy="646331"/>
          </a:xfrm>
          <a:prstGeom prst="rect">
            <a:avLst/>
          </a:prstGeom>
          <a:noFill/>
        </p:spPr>
        <p:txBody>
          <a:bodyPr wrap="square" rtlCol="0">
            <a:spAutoFit/>
          </a:bodyPr>
          <a:lstStyle/>
          <a:p>
            <a:r>
              <a:rPr lang="en-US" dirty="0" smtClean="0">
                <a:latin typeface="Microsoft Sans Serif" panose="020B0604020202020204" pitchFamily="34" charset="0"/>
                <a:cs typeface="Microsoft Sans Serif" panose="020B0604020202020204" pitchFamily="34" charset="0"/>
              </a:rPr>
              <a:t>Convective transportation of momentum</a:t>
            </a:r>
            <a:endParaRPr lang="en-US" dirty="0">
              <a:latin typeface="Microsoft Sans Serif" panose="020B0604020202020204" pitchFamily="34" charset="0"/>
              <a:cs typeface="Microsoft Sans Serif" panose="020B0604020202020204" pitchFamily="34" charset="0"/>
            </a:endParaRPr>
          </a:p>
        </p:txBody>
      </p:sp>
      <p:sp>
        <p:nvSpPr>
          <p:cNvPr id="31" name="Slide Number Placeholder 30"/>
          <p:cNvSpPr>
            <a:spLocks noGrp="1"/>
          </p:cNvSpPr>
          <p:nvPr>
            <p:ph type="sldNum" sz="quarter" idx="12"/>
          </p:nvPr>
        </p:nvSpPr>
        <p:spPr/>
        <p:txBody>
          <a:bodyPr/>
          <a:lstStyle/>
          <a:p>
            <a:fld id="{4FAB73BC-B049-4115-A692-8D63A059BFB8}" type="slidenum">
              <a:rPr lang="en-US" smtClean="0"/>
              <a:t>14</a:t>
            </a:fld>
            <a:endParaRPr lang="en-US"/>
          </a:p>
        </p:txBody>
      </p:sp>
      <p:sp>
        <p:nvSpPr>
          <p:cNvPr id="11" name="TextBox 10"/>
          <p:cNvSpPr txBox="1"/>
          <p:nvPr/>
        </p:nvSpPr>
        <p:spPr>
          <a:xfrm>
            <a:off x="1641566" y="4789529"/>
            <a:ext cx="4569342" cy="1477328"/>
          </a:xfrm>
          <a:prstGeom prst="rect">
            <a:avLst/>
          </a:prstGeom>
          <a:noFill/>
        </p:spPr>
        <p:txBody>
          <a:bodyPr wrap="square" rtlCol="0">
            <a:spAutoFit/>
          </a:bodyPr>
          <a:lstStyle/>
          <a:p>
            <a:r>
              <a:rPr lang="en-US" b="1" i="1" dirty="0">
                <a:solidFill>
                  <a:schemeClr val="tx2"/>
                </a:solidFill>
                <a:latin typeface="Microsoft Sans Serif" panose="020B0604020202020204" pitchFamily="34" charset="0"/>
                <a:cs typeface="Microsoft Sans Serif" panose="020B0604020202020204" pitchFamily="34" charset="0"/>
              </a:rPr>
              <a:t>v</a:t>
            </a:r>
            <a:r>
              <a:rPr lang="en-US" dirty="0">
                <a:solidFill>
                  <a:schemeClr val="tx2"/>
                </a:solidFill>
                <a:latin typeface="Microsoft Sans Serif" panose="020B0604020202020204" pitchFamily="34" charset="0"/>
                <a:cs typeface="Microsoft Sans Serif" panose="020B0604020202020204" pitchFamily="34" charset="0"/>
              </a:rPr>
              <a:t> </a:t>
            </a:r>
            <a:r>
              <a:rPr lang="en-US" dirty="0" smtClean="0">
                <a:solidFill>
                  <a:schemeClr val="tx2"/>
                </a:solidFill>
                <a:latin typeface="Microsoft Sans Serif" panose="020B0604020202020204" pitchFamily="34" charset="0"/>
                <a:cs typeface="Microsoft Sans Serif" panose="020B0604020202020204" pitchFamily="34" charset="0"/>
              </a:rPr>
              <a:t>: Flow </a:t>
            </a:r>
            <a:r>
              <a:rPr lang="en-US" dirty="0">
                <a:solidFill>
                  <a:schemeClr val="tx2"/>
                </a:solidFill>
                <a:latin typeface="Microsoft Sans Serif" panose="020B0604020202020204" pitchFamily="34" charset="0"/>
                <a:cs typeface="Microsoft Sans Serif" panose="020B0604020202020204" pitchFamily="34" charset="0"/>
              </a:rPr>
              <a:t>velocity</a:t>
            </a:r>
          </a:p>
          <a:p>
            <a:r>
              <a:rPr lang="en-US" b="1" i="1" dirty="0">
                <a:solidFill>
                  <a:schemeClr val="tx2"/>
                </a:solidFill>
                <a:latin typeface="Microsoft Sans Serif" panose="020B0604020202020204" pitchFamily="34" charset="0"/>
                <a:cs typeface="Microsoft Sans Serif" panose="020B0604020202020204" pitchFamily="34" charset="0"/>
              </a:rPr>
              <a:t>ρ</a:t>
            </a:r>
            <a:r>
              <a:rPr lang="en-US" dirty="0">
                <a:solidFill>
                  <a:schemeClr val="tx2"/>
                </a:solidFill>
                <a:latin typeface="Microsoft Sans Serif" panose="020B0604020202020204" pitchFamily="34" charset="0"/>
                <a:cs typeface="Microsoft Sans Serif" panose="020B0604020202020204" pitchFamily="34" charset="0"/>
              </a:rPr>
              <a:t> </a:t>
            </a:r>
            <a:r>
              <a:rPr lang="en-US" dirty="0" smtClean="0">
                <a:solidFill>
                  <a:schemeClr val="tx2"/>
                </a:solidFill>
                <a:latin typeface="Microsoft Sans Serif" panose="020B0604020202020204" pitchFamily="34" charset="0"/>
                <a:cs typeface="Microsoft Sans Serif" panose="020B0604020202020204" pitchFamily="34" charset="0"/>
              </a:rPr>
              <a:t>: Fluid </a:t>
            </a:r>
            <a:r>
              <a:rPr lang="en-US" dirty="0">
                <a:solidFill>
                  <a:schemeClr val="tx2"/>
                </a:solidFill>
                <a:latin typeface="Microsoft Sans Serif" panose="020B0604020202020204" pitchFamily="34" charset="0"/>
                <a:cs typeface="Microsoft Sans Serif" panose="020B0604020202020204" pitchFamily="34" charset="0"/>
              </a:rPr>
              <a:t>density</a:t>
            </a:r>
          </a:p>
          <a:p>
            <a:r>
              <a:rPr lang="en-US" b="1" i="1" dirty="0">
                <a:solidFill>
                  <a:schemeClr val="tx2"/>
                </a:solidFill>
                <a:latin typeface="Microsoft Sans Serif" panose="020B0604020202020204" pitchFamily="34" charset="0"/>
                <a:cs typeface="Microsoft Sans Serif" panose="020B0604020202020204" pitchFamily="34" charset="0"/>
              </a:rPr>
              <a:t>f</a:t>
            </a:r>
            <a:r>
              <a:rPr lang="en-US" i="1" dirty="0">
                <a:solidFill>
                  <a:schemeClr val="tx2"/>
                </a:solidFill>
                <a:latin typeface="Microsoft Sans Serif" panose="020B0604020202020204" pitchFamily="34" charset="0"/>
                <a:cs typeface="Microsoft Sans Serif" panose="020B0604020202020204" pitchFamily="34" charset="0"/>
              </a:rPr>
              <a:t> </a:t>
            </a:r>
            <a:r>
              <a:rPr lang="en-US" dirty="0" smtClean="0">
                <a:solidFill>
                  <a:schemeClr val="tx2"/>
                </a:solidFill>
                <a:latin typeface="Microsoft Sans Serif" panose="020B0604020202020204" pitchFamily="34" charset="0"/>
                <a:cs typeface="Microsoft Sans Serif" panose="020B0604020202020204" pitchFamily="34" charset="0"/>
              </a:rPr>
              <a:t>: Body </a:t>
            </a:r>
            <a:r>
              <a:rPr lang="en-US" dirty="0">
                <a:solidFill>
                  <a:schemeClr val="tx2"/>
                </a:solidFill>
                <a:latin typeface="Microsoft Sans Serif" panose="020B0604020202020204" pitchFamily="34" charset="0"/>
                <a:cs typeface="Microsoft Sans Serif" panose="020B0604020202020204" pitchFamily="34" charset="0"/>
              </a:rPr>
              <a:t>forces such as gravity</a:t>
            </a:r>
          </a:p>
          <a:p>
            <a:r>
              <a:rPr lang="en-US" b="1" i="1" dirty="0" smtClean="0">
                <a:solidFill>
                  <a:schemeClr val="tx2"/>
                </a:solidFill>
                <a:latin typeface="Microsoft Sans Serif" panose="020B0604020202020204" pitchFamily="34" charset="0"/>
                <a:cs typeface="Microsoft Sans Serif" panose="020B0604020202020204" pitchFamily="34" charset="0"/>
              </a:rPr>
              <a:t>µ</a:t>
            </a:r>
            <a:r>
              <a:rPr lang="en-US" dirty="0" smtClean="0">
                <a:solidFill>
                  <a:schemeClr val="tx2"/>
                </a:solidFill>
                <a:latin typeface="Microsoft Sans Serif" panose="020B0604020202020204" pitchFamily="34" charset="0"/>
                <a:cs typeface="Microsoft Sans Serif" panose="020B0604020202020204" pitchFamily="34" charset="0"/>
              </a:rPr>
              <a:t> : Coefficient </a:t>
            </a:r>
            <a:r>
              <a:rPr lang="en-US" dirty="0">
                <a:solidFill>
                  <a:schemeClr val="tx2"/>
                </a:solidFill>
                <a:latin typeface="Microsoft Sans Serif" panose="020B0604020202020204" pitchFamily="34" charset="0"/>
                <a:cs typeface="Microsoft Sans Serif" panose="020B0604020202020204" pitchFamily="34" charset="0"/>
              </a:rPr>
              <a:t>of </a:t>
            </a:r>
            <a:r>
              <a:rPr lang="en-US" dirty="0" smtClean="0">
                <a:solidFill>
                  <a:schemeClr val="tx2"/>
                </a:solidFill>
                <a:latin typeface="Microsoft Sans Serif" panose="020B0604020202020204" pitchFamily="34" charset="0"/>
                <a:cs typeface="Microsoft Sans Serif" panose="020B0604020202020204" pitchFamily="34" charset="0"/>
              </a:rPr>
              <a:t>viscosity</a:t>
            </a:r>
          </a:p>
          <a:p>
            <a:r>
              <a:rPr lang="en-US" i="1" dirty="0" smtClean="0">
                <a:solidFill>
                  <a:schemeClr val="tx2"/>
                </a:solidFill>
                <a:latin typeface="Microsoft Sans Serif" panose="020B0604020202020204" pitchFamily="34" charset="0"/>
                <a:cs typeface="Microsoft Sans Serif" panose="020B0604020202020204" pitchFamily="34" charset="0"/>
              </a:rPr>
              <a:t>P</a:t>
            </a:r>
            <a:r>
              <a:rPr lang="en-US" dirty="0" smtClean="0">
                <a:solidFill>
                  <a:schemeClr val="tx2"/>
                </a:solidFill>
                <a:latin typeface="Microsoft Sans Serif" panose="020B0604020202020204" pitchFamily="34" charset="0"/>
                <a:cs typeface="Microsoft Sans Serif" panose="020B0604020202020204" pitchFamily="34" charset="0"/>
              </a:rPr>
              <a:t> : Pressure</a:t>
            </a:r>
            <a:endParaRPr lang="en-US" dirty="0">
              <a:solidFill>
                <a:schemeClr val="tx2"/>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43339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Conservation of Energy</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a:bodyPr>
          <a:lstStyle/>
          <a:p>
            <a:pPr lvl="1"/>
            <a:r>
              <a:rPr lang="en-US" sz="2400" dirty="0" smtClean="0">
                <a:latin typeface="Microsoft Sans Serif" panose="020B0604020202020204" pitchFamily="34" charset="0"/>
                <a:cs typeface="Microsoft Sans Serif" panose="020B0604020202020204" pitchFamily="34" charset="0"/>
              </a:rPr>
              <a:t>First law of Thermodynamics</a:t>
            </a:r>
          </a:p>
          <a:p>
            <a:pPr lvl="3"/>
            <a:r>
              <a:rPr lang="en-US" sz="2000" dirty="0" smtClean="0">
                <a:latin typeface="Microsoft Sans Serif" panose="020B0604020202020204" pitchFamily="34" charset="0"/>
                <a:cs typeface="Microsoft Sans Serif" panose="020B0604020202020204" pitchFamily="34" charset="0"/>
              </a:rPr>
              <a:t>Change </a:t>
            </a:r>
            <a:r>
              <a:rPr lang="en-US" sz="2000" dirty="0">
                <a:latin typeface="Microsoft Sans Serif" panose="020B0604020202020204" pitchFamily="34" charset="0"/>
                <a:cs typeface="Microsoft Sans Serif" panose="020B0604020202020204" pitchFamily="34" charset="0"/>
              </a:rPr>
              <a:t>in energy </a:t>
            </a:r>
            <a:r>
              <a:rPr lang="en-US" sz="2000" dirty="0" smtClean="0">
                <a:latin typeface="Microsoft Sans Serif" panose="020B0604020202020204" pitchFamily="34" charset="0"/>
                <a:cs typeface="Microsoft Sans Serif" panose="020B0604020202020204" pitchFamily="34" charset="0"/>
              </a:rPr>
              <a:t>= Amount of heat </a:t>
            </a:r>
            <a:r>
              <a:rPr lang="en-US" sz="2000" dirty="0">
                <a:latin typeface="Microsoft Sans Serif" panose="020B0604020202020204" pitchFamily="34" charset="0"/>
                <a:cs typeface="Microsoft Sans Serif" panose="020B0604020202020204" pitchFamily="34" charset="0"/>
              </a:rPr>
              <a:t>added and the work done to the </a:t>
            </a:r>
            <a:r>
              <a:rPr lang="en-US" sz="2000" dirty="0" smtClean="0">
                <a:latin typeface="Microsoft Sans Serif" panose="020B0604020202020204" pitchFamily="34" charset="0"/>
                <a:cs typeface="Microsoft Sans Serif" panose="020B0604020202020204" pitchFamily="34" charset="0"/>
              </a:rPr>
              <a:t>system</a:t>
            </a:r>
          </a:p>
          <a:p>
            <a:pPr lvl="4"/>
            <a:r>
              <a:rPr lang="en-US" sz="1800" dirty="0">
                <a:latin typeface="Microsoft Sans Serif" panose="020B0604020202020204" pitchFamily="34" charset="0"/>
                <a:cs typeface="Microsoft Sans Serif" panose="020B0604020202020204" pitchFamily="34" charset="0"/>
              </a:rPr>
              <a:t>W</a:t>
            </a:r>
            <a:r>
              <a:rPr lang="en-US" sz="1800" dirty="0" smtClean="0">
                <a:latin typeface="Microsoft Sans Serif" panose="020B0604020202020204" pitchFamily="34" charset="0"/>
                <a:cs typeface="Microsoft Sans Serif" panose="020B0604020202020204" pitchFamily="34" charset="0"/>
              </a:rPr>
              <a:t>ork </a:t>
            </a:r>
            <a:r>
              <a:rPr lang="en-US" sz="1800" dirty="0">
                <a:latin typeface="Microsoft Sans Serif" panose="020B0604020202020204" pitchFamily="34" charset="0"/>
                <a:cs typeface="Microsoft Sans Serif" panose="020B0604020202020204" pitchFamily="34" charset="0"/>
              </a:rPr>
              <a:t>done from pressure and </a:t>
            </a:r>
            <a:r>
              <a:rPr lang="en-US" sz="1800" dirty="0" smtClean="0">
                <a:latin typeface="Microsoft Sans Serif" panose="020B0604020202020204" pitchFamily="34" charset="0"/>
                <a:cs typeface="Microsoft Sans Serif" panose="020B0604020202020204" pitchFamily="34" charset="0"/>
              </a:rPr>
              <a:t>viscosity</a:t>
            </a:r>
          </a:p>
          <a:p>
            <a:pPr lvl="4"/>
            <a:r>
              <a:rPr lang="en-US" sz="1800" dirty="0" smtClean="0">
                <a:latin typeface="Microsoft Sans Serif" panose="020B0604020202020204" pitchFamily="34" charset="0"/>
                <a:cs typeface="Microsoft Sans Serif" panose="020B0604020202020204" pitchFamily="34" charset="0"/>
              </a:rPr>
              <a:t>Heat transferred from thermal conductivity</a:t>
            </a:r>
            <a:endParaRPr lang="en-US" sz="1800"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1682153" y="3929464"/>
            <a:ext cx="6613725" cy="995051"/>
          </a:xfrm>
          <a:prstGeom prst="rect">
            <a:avLst/>
          </a:prstGeom>
          <a:ln>
            <a:noFill/>
          </a:ln>
          <a:effectLst>
            <a:outerShdw blurRad="190500" algn="tl" rotWithShape="0">
              <a:srgbClr val="000000">
                <a:alpha val="70000"/>
              </a:srgbClr>
            </a:outerShdw>
          </a:effectLst>
        </p:spPr>
      </p:pic>
      <p:cxnSp>
        <p:nvCxnSpPr>
          <p:cNvPr id="6" name="Straight Arrow Connector 5"/>
          <p:cNvCxnSpPr>
            <a:stCxn id="7" idx="0"/>
          </p:cNvCxnSpPr>
          <p:nvPr/>
        </p:nvCxnSpPr>
        <p:spPr>
          <a:xfrm flipV="1">
            <a:off x="2787729" y="4642205"/>
            <a:ext cx="357627" cy="677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109997" y="5320093"/>
            <a:ext cx="1355463" cy="646331"/>
          </a:xfrm>
          <a:prstGeom prst="rect">
            <a:avLst/>
          </a:prstGeom>
          <a:noFill/>
        </p:spPr>
        <p:txBody>
          <a:bodyPr wrap="square" rtlCol="0">
            <a:spAutoFit/>
          </a:bodyPr>
          <a:lstStyle/>
          <a:p>
            <a:r>
              <a:rPr lang="en-US" dirty="0" smtClean="0">
                <a:latin typeface="Microsoft Sans Serif" panose="020B0604020202020204" pitchFamily="34" charset="0"/>
                <a:cs typeface="Microsoft Sans Serif" panose="020B0604020202020204" pitchFamily="34" charset="0"/>
              </a:rPr>
              <a:t>Thermal conduction</a:t>
            </a:r>
            <a:endParaRPr lang="en-US" dirty="0">
              <a:latin typeface="Microsoft Sans Serif" panose="020B0604020202020204" pitchFamily="34" charset="0"/>
              <a:cs typeface="Microsoft Sans Serif" panose="020B0604020202020204" pitchFamily="34" charset="0"/>
            </a:endParaRPr>
          </a:p>
        </p:txBody>
      </p:sp>
      <p:cxnSp>
        <p:nvCxnSpPr>
          <p:cNvPr id="8" name="Straight Arrow Connector 7"/>
          <p:cNvCxnSpPr>
            <a:stCxn id="9" idx="0"/>
          </p:cNvCxnSpPr>
          <p:nvPr/>
        </p:nvCxnSpPr>
        <p:spPr>
          <a:xfrm flipV="1">
            <a:off x="4363349" y="4762819"/>
            <a:ext cx="345484" cy="5906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549450" y="5353496"/>
            <a:ext cx="1627798" cy="646331"/>
          </a:xfrm>
          <a:prstGeom prst="rect">
            <a:avLst/>
          </a:prstGeom>
          <a:noFill/>
        </p:spPr>
        <p:txBody>
          <a:bodyPr wrap="square" rtlCol="0">
            <a:spAutoFit/>
          </a:bodyPr>
          <a:lstStyle/>
          <a:p>
            <a:r>
              <a:rPr lang="en-US" dirty="0" smtClean="0">
                <a:latin typeface="Microsoft Sans Serif" panose="020B0604020202020204" pitchFamily="34" charset="0"/>
                <a:cs typeface="Microsoft Sans Serif" panose="020B0604020202020204" pitchFamily="34" charset="0"/>
              </a:rPr>
              <a:t>Work done by pressure</a:t>
            </a:r>
            <a:endParaRPr lang="en-US" dirty="0">
              <a:latin typeface="Microsoft Sans Serif" panose="020B0604020202020204" pitchFamily="34" charset="0"/>
              <a:cs typeface="Microsoft Sans Serif" panose="020B0604020202020204" pitchFamily="34" charset="0"/>
            </a:endParaRPr>
          </a:p>
        </p:txBody>
      </p:sp>
      <p:cxnSp>
        <p:nvCxnSpPr>
          <p:cNvPr id="10" name="Straight Arrow Connector 9"/>
          <p:cNvCxnSpPr/>
          <p:nvPr/>
        </p:nvCxnSpPr>
        <p:spPr>
          <a:xfrm flipV="1">
            <a:off x="6053116" y="4637995"/>
            <a:ext cx="51190" cy="7895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121912" y="5431796"/>
            <a:ext cx="2149948" cy="369332"/>
          </a:xfrm>
          <a:prstGeom prst="rect">
            <a:avLst/>
          </a:prstGeom>
          <a:noFill/>
        </p:spPr>
        <p:txBody>
          <a:bodyPr wrap="none" rtlCol="0">
            <a:spAutoFit/>
          </a:bodyPr>
          <a:lstStyle/>
          <a:p>
            <a:r>
              <a:rPr lang="en-US" dirty="0" smtClean="0">
                <a:latin typeface="Microsoft Sans Serif" panose="020B0604020202020204" pitchFamily="34" charset="0"/>
                <a:cs typeface="Microsoft Sans Serif" panose="020B0604020202020204" pitchFamily="34" charset="0"/>
              </a:rPr>
              <a:t>Viscous dissipation</a:t>
            </a:r>
            <a:endParaRPr lang="en-US" dirty="0">
              <a:latin typeface="Microsoft Sans Serif" panose="020B0604020202020204" pitchFamily="34" charset="0"/>
              <a:cs typeface="Microsoft Sans Serif" panose="020B0604020202020204" pitchFamily="34" charset="0"/>
            </a:endParaRPr>
          </a:p>
        </p:txBody>
      </p:sp>
      <p:cxnSp>
        <p:nvCxnSpPr>
          <p:cNvPr id="18" name="Straight Arrow Connector 17"/>
          <p:cNvCxnSpPr/>
          <p:nvPr/>
        </p:nvCxnSpPr>
        <p:spPr>
          <a:xfrm flipH="1" flipV="1">
            <a:off x="7568635" y="4768384"/>
            <a:ext cx="469094" cy="663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7370785" y="5437021"/>
            <a:ext cx="1850186" cy="369332"/>
          </a:xfrm>
          <a:prstGeom prst="rect">
            <a:avLst/>
          </a:prstGeom>
          <a:noFill/>
        </p:spPr>
        <p:txBody>
          <a:bodyPr wrap="none" rtlCol="0">
            <a:spAutoFit/>
          </a:bodyPr>
          <a:lstStyle/>
          <a:p>
            <a:r>
              <a:rPr lang="en-US" dirty="0" smtClean="0">
                <a:latin typeface="Microsoft Sans Serif" panose="020B0604020202020204" pitchFamily="34" charset="0"/>
                <a:cs typeface="Microsoft Sans Serif" panose="020B0604020202020204" pitchFamily="34" charset="0"/>
              </a:rPr>
              <a:t>Convective term</a:t>
            </a:r>
            <a:endParaRPr lang="en-US" dirty="0">
              <a:latin typeface="Microsoft Sans Serif" panose="020B0604020202020204" pitchFamily="34" charset="0"/>
              <a:cs typeface="Microsoft Sans Serif" panose="020B0604020202020204" pitchFamily="34" charset="0"/>
            </a:endParaRPr>
          </a:p>
        </p:txBody>
      </p:sp>
      <p:sp>
        <p:nvSpPr>
          <p:cNvPr id="21" name="Slide Number Placeholder 20"/>
          <p:cNvSpPr>
            <a:spLocks noGrp="1"/>
          </p:cNvSpPr>
          <p:nvPr>
            <p:ph type="sldNum" sz="quarter" idx="12"/>
          </p:nvPr>
        </p:nvSpPr>
        <p:spPr/>
        <p:txBody>
          <a:bodyPr/>
          <a:lstStyle/>
          <a:p>
            <a:fld id="{4FAB73BC-B049-4115-A692-8D63A059BFB8}" type="slidenum">
              <a:rPr lang="en-US" smtClean="0">
                <a:latin typeface="Microsoft Sans Serif" panose="020B0604020202020204" pitchFamily="34" charset="0"/>
                <a:cs typeface="Microsoft Sans Serif" panose="020B0604020202020204" pitchFamily="34" charset="0"/>
              </a:rPr>
              <a:t>15</a:t>
            </a:fld>
            <a:endParaRPr lang="en-US">
              <a:latin typeface="Microsoft Sans Serif" panose="020B0604020202020204" pitchFamily="34" charset="0"/>
              <a:cs typeface="Microsoft Sans Serif" panose="020B0604020202020204" pitchFamily="34" charset="0"/>
            </a:endParaRPr>
          </a:p>
        </p:txBody>
      </p:sp>
      <p:sp>
        <p:nvSpPr>
          <p:cNvPr id="31" name="TextBox 30"/>
          <p:cNvSpPr txBox="1"/>
          <p:nvPr/>
        </p:nvSpPr>
        <p:spPr>
          <a:xfrm>
            <a:off x="8579980" y="3703440"/>
            <a:ext cx="3698272" cy="2031325"/>
          </a:xfrm>
          <a:prstGeom prst="rect">
            <a:avLst/>
          </a:prstGeom>
          <a:noFill/>
        </p:spPr>
        <p:txBody>
          <a:bodyPr wrap="square" rtlCol="0">
            <a:spAutoFit/>
          </a:bodyPr>
          <a:lstStyle/>
          <a:p>
            <a:r>
              <a:rPr lang="en-US" dirty="0" smtClean="0">
                <a:solidFill>
                  <a:schemeClr val="tx2"/>
                </a:solidFill>
                <a:latin typeface="Microsoft Sans Serif" panose="020B0604020202020204" pitchFamily="34" charset="0"/>
                <a:cs typeface="Microsoft Sans Serif" panose="020B0604020202020204" pitchFamily="34" charset="0"/>
              </a:rPr>
              <a:t>N : Internal energy per unit mass</a:t>
            </a:r>
          </a:p>
          <a:p>
            <a:r>
              <a:rPr lang="en-US" dirty="0" smtClean="0">
                <a:solidFill>
                  <a:schemeClr val="tx2"/>
                </a:solidFill>
                <a:latin typeface="Microsoft Sans Serif" panose="020B0604020202020204" pitchFamily="34" charset="0"/>
                <a:cs typeface="Microsoft Sans Serif" panose="020B0604020202020204" pitchFamily="34" charset="0"/>
              </a:rPr>
              <a:t>T : Temperature</a:t>
            </a:r>
          </a:p>
          <a:p>
            <a:r>
              <a:rPr lang="en-US" dirty="0" smtClean="0">
                <a:solidFill>
                  <a:schemeClr val="tx2"/>
                </a:solidFill>
                <a:latin typeface="Microsoft Sans Serif" panose="020B0604020202020204" pitchFamily="34" charset="0"/>
                <a:cs typeface="Microsoft Sans Serif" panose="020B0604020202020204" pitchFamily="34" charset="0"/>
              </a:rPr>
              <a:t>P : Pressure</a:t>
            </a:r>
          </a:p>
          <a:p>
            <a:r>
              <a:rPr lang="en-US" dirty="0" smtClean="0">
                <a:solidFill>
                  <a:schemeClr val="tx2"/>
                </a:solidFill>
                <a:latin typeface="Microsoft Sans Serif" panose="020B0604020202020204" pitchFamily="34" charset="0"/>
                <a:cs typeface="Microsoft Sans Serif" panose="020B0604020202020204" pitchFamily="34" charset="0"/>
              </a:rPr>
              <a:t>v : Velocity</a:t>
            </a:r>
          </a:p>
          <a:p>
            <a:r>
              <a:rPr lang="en-US" dirty="0">
                <a:solidFill>
                  <a:schemeClr val="tx2"/>
                </a:solidFill>
                <a:latin typeface="Microsoft Sans Serif" panose="020B0604020202020204" pitchFamily="34" charset="0"/>
                <a:cs typeface="Microsoft Sans Serif" panose="020B0604020202020204" pitchFamily="34" charset="0"/>
              </a:rPr>
              <a:t>k</a:t>
            </a:r>
            <a:r>
              <a:rPr lang="en-US" dirty="0" smtClean="0">
                <a:solidFill>
                  <a:schemeClr val="tx2"/>
                </a:solidFill>
                <a:latin typeface="Microsoft Sans Serif" panose="020B0604020202020204" pitchFamily="34" charset="0"/>
                <a:cs typeface="Microsoft Sans Serif" panose="020B0604020202020204" pitchFamily="34" charset="0"/>
              </a:rPr>
              <a:t> : Thermal conductivity</a:t>
            </a:r>
          </a:p>
          <a:p>
            <a:r>
              <a:rPr lang="en-US" dirty="0" smtClean="0">
                <a:solidFill>
                  <a:schemeClr val="tx2"/>
                </a:solidFill>
                <a:latin typeface="Microsoft Sans Serif" panose="020B0604020202020204" pitchFamily="34" charset="0"/>
                <a:cs typeface="Microsoft Sans Serif" panose="020B0604020202020204" pitchFamily="34" charset="0"/>
              </a:rPr>
              <a:t>ρ : Density</a:t>
            </a:r>
          </a:p>
          <a:p>
            <a:endParaRPr lang="en-US" dirty="0">
              <a:solidFill>
                <a:schemeClr val="tx2"/>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736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p:bldP spid="15" grpId="0"/>
      <p:bldP spid="2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icrosoft Sans Serif" panose="020B0604020202020204" pitchFamily="34" charset="0"/>
                <a:cs typeface="Microsoft Sans Serif" panose="020B0604020202020204" pitchFamily="34" charset="0"/>
              </a:rPr>
              <a:t>Simulation - Discretization</a:t>
            </a:r>
          </a:p>
        </p:txBody>
      </p:sp>
      <p:sp>
        <p:nvSpPr>
          <p:cNvPr id="3" name="Content Placeholder 2"/>
          <p:cNvSpPr>
            <a:spLocks noGrp="1"/>
          </p:cNvSpPr>
          <p:nvPr>
            <p:ph idx="1"/>
          </p:nvPr>
        </p:nvSpPr>
        <p:spPr/>
        <p:txBody>
          <a:bodyPr>
            <a:normAutofit/>
          </a:bodyPr>
          <a:lstStyle/>
          <a:p>
            <a:pPr lvl="1"/>
            <a:r>
              <a:rPr lang="en-US" dirty="0" smtClean="0">
                <a:latin typeface="Microsoft Sans Serif" panose="020B0604020202020204" pitchFamily="34" charset="0"/>
                <a:cs typeface="Microsoft Sans Serif" panose="020B0604020202020204" pitchFamily="34" charset="0"/>
              </a:rPr>
              <a:t>Regular lattice of cubic cells – voxels</a:t>
            </a:r>
          </a:p>
          <a:p>
            <a:pPr lvl="2"/>
            <a:r>
              <a:rPr lang="en-US" dirty="0" smtClean="0">
                <a:latin typeface="Microsoft Sans Serif" panose="020B0604020202020204" pitchFamily="34" charset="0"/>
                <a:cs typeface="Microsoft Sans Serif" panose="020B0604020202020204" pitchFamily="34" charset="0"/>
              </a:rPr>
              <a:t>Fluid properties are constant across each voxel</a:t>
            </a:r>
          </a:p>
          <a:p>
            <a:pPr lvl="2"/>
            <a:r>
              <a:rPr lang="en-US" dirty="0" smtClean="0">
                <a:latin typeface="Microsoft Sans Serif" panose="020B0604020202020204" pitchFamily="34" charset="0"/>
                <a:cs typeface="Microsoft Sans Serif" panose="020B0604020202020204" pitchFamily="34" charset="0"/>
              </a:rPr>
              <a:t>Central finite differences are used to calculate spatial derivatives</a:t>
            </a:r>
          </a:p>
          <a:p>
            <a:pPr lvl="1"/>
            <a:r>
              <a:rPr lang="en-US" dirty="0" smtClean="0">
                <a:latin typeface="Microsoft Sans Serif" panose="020B0604020202020204" pitchFamily="34" charset="0"/>
                <a:cs typeface="Microsoft Sans Serif" panose="020B0604020202020204" pitchFamily="34" charset="0"/>
              </a:rPr>
              <a:t> Integration Steps</a:t>
            </a:r>
          </a:p>
          <a:p>
            <a:pPr lvl="2"/>
            <a:r>
              <a:rPr lang="en-US" dirty="0" smtClean="0">
                <a:latin typeface="Microsoft Sans Serif" panose="020B0604020202020204" pitchFamily="34" charset="0"/>
                <a:cs typeface="Microsoft Sans Serif" panose="020B0604020202020204" pitchFamily="34" charset="0"/>
              </a:rPr>
              <a:t>Approximate fluid acceleration at current time</a:t>
            </a:r>
          </a:p>
          <a:p>
            <a:pPr lvl="2"/>
            <a:r>
              <a:rPr lang="en-US" dirty="0" smtClean="0">
                <a:latin typeface="Microsoft Sans Serif" panose="020B0604020202020204" pitchFamily="34" charset="0"/>
                <a:cs typeface="Microsoft Sans Serif" panose="020B0604020202020204" pitchFamily="34" charset="0"/>
              </a:rPr>
              <a:t>Compute velocity </a:t>
            </a:r>
          </a:p>
          <a:p>
            <a:pPr marL="384048" lvl="2" indent="0">
              <a:buNone/>
            </a:pPr>
            <a:endParaRPr lang="en-US" dirty="0" smtClean="0">
              <a:latin typeface="Microsoft Sans Serif" panose="020B0604020202020204" pitchFamily="34" charset="0"/>
              <a:cs typeface="Microsoft Sans Serif" panose="020B0604020202020204" pitchFamily="34" charset="0"/>
            </a:endParaRPr>
          </a:p>
          <a:p>
            <a:pPr marL="566928" lvl="3" indent="0">
              <a:buNone/>
            </a:pPr>
            <a:endParaRPr lang="en-US" dirty="0">
              <a:latin typeface="Microsoft Sans Serif" panose="020B0604020202020204" pitchFamily="34" charset="0"/>
              <a:cs typeface="Microsoft Sans Serif" panose="020B0604020202020204" pitchFamily="34" charset="0"/>
            </a:endParaRPr>
          </a:p>
          <a:p>
            <a:pPr lvl="2"/>
            <a:r>
              <a:rPr lang="en-US" dirty="0" smtClean="0">
                <a:latin typeface="Microsoft Sans Serif" panose="020B0604020202020204" pitchFamily="34" charset="0"/>
                <a:cs typeface="Microsoft Sans Serif" panose="020B0604020202020204" pitchFamily="34" charset="0"/>
              </a:rPr>
              <a:t>Approximate change in internal energy using computed velocity</a:t>
            </a:r>
          </a:p>
          <a:p>
            <a:pPr lvl="2"/>
            <a:r>
              <a:rPr lang="en-US" dirty="0" smtClean="0">
                <a:latin typeface="Microsoft Sans Serif" panose="020B0604020202020204" pitchFamily="34" charset="0"/>
                <a:cs typeface="Microsoft Sans Serif" panose="020B0604020202020204" pitchFamily="34" charset="0"/>
              </a:rPr>
              <a:t>Compute new density</a:t>
            </a:r>
          </a:p>
          <a:p>
            <a:pPr lvl="2"/>
            <a:endParaRPr lang="en-US" dirty="0" smtClean="0">
              <a:latin typeface="Microsoft Sans Serif" panose="020B0604020202020204" pitchFamily="34" charset="0"/>
              <a:cs typeface="Microsoft Sans Serif" panose="020B0604020202020204" pitchFamily="34" charset="0"/>
            </a:endParaRPr>
          </a:p>
          <a:p>
            <a:pPr lvl="2"/>
            <a:endParaRPr lang="en-US" dirty="0">
              <a:latin typeface="Microsoft Sans Serif" panose="020B0604020202020204" pitchFamily="34" charset="0"/>
              <a:cs typeface="Microsoft Sans Serif" panose="020B0604020202020204" pitchFamily="34" charset="0"/>
            </a:endParaRPr>
          </a:p>
          <a:p>
            <a:pPr lvl="2"/>
            <a:r>
              <a:rPr lang="en-US" dirty="0" smtClean="0">
                <a:latin typeface="Microsoft Sans Serif" panose="020B0604020202020204" pitchFamily="34" charset="0"/>
                <a:cs typeface="Microsoft Sans Serif" panose="020B0604020202020204" pitchFamily="34" charset="0"/>
              </a:rPr>
              <a:t>Calculate final </a:t>
            </a:r>
            <a:r>
              <a:rPr lang="en-US" i="1" dirty="0" smtClean="0">
                <a:latin typeface="Microsoft Sans Serif" panose="020B0604020202020204" pitchFamily="34" charset="0"/>
                <a:cs typeface="Microsoft Sans Serif" panose="020B0604020202020204" pitchFamily="34" charset="0"/>
              </a:rPr>
              <a:t>v(t + </a:t>
            </a:r>
            <a:r>
              <a:rPr lang="en-US" i="1" dirty="0" err="1" smtClean="0">
                <a:latin typeface="Microsoft Sans Serif" panose="020B0604020202020204" pitchFamily="34" charset="0"/>
                <a:cs typeface="Microsoft Sans Serif" panose="020B0604020202020204" pitchFamily="34" charset="0"/>
              </a:rPr>
              <a:t>dt</a:t>
            </a:r>
            <a:r>
              <a:rPr lang="en-US" i="1" dirty="0" smtClean="0">
                <a:latin typeface="Microsoft Sans Serif" panose="020B0604020202020204" pitchFamily="34" charset="0"/>
                <a:cs typeface="Microsoft Sans Serif" panose="020B0604020202020204" pitchFamily="34" charset="0"/>
              </a:rPr>
              <a:t>)</a:t>
            </a:r>
            <a:r>
              <a:rPr lang="en-US" dirty="0" smtClean="0">
                <a:latin typeface="Microsoft Sans Serif" panose="020B0604020202020204" pitchFamily="34" charset="0"/>
                <a:cs typeface="Microsoft Sans Serif" panose="020B0604020202020204" pitchFamily="34" charset="0"/>
              </a:rPr>
              <a:t> and </a:t>
            </a:r>
            <a:r>
              <a:rPr lang="en-US" i="1" dirty="0" smtClean="0">
                <a:latin typeface="Microsoft Sans Serif" panose="020B0604020202020204" pitchFamily="34" charset="0"/>
                <a:cs typeface="Microsoft Sans Serif" panose="020B0604020202020204" pitchFamily="34" charset="0"/>
              </a:rPr>
              <a:t>N(t + </a:t>
            </a:r>
            <a:r>
              <a:rPr lang="en-US" i="1" dirty="0" err="1" smtClean="0">
                <a:latin typeface="Microsoft Sans Serif" panose="020B0604020202020204" pitchFamily="34" charset="0"/>
                <a:cs typeface="Microsoft Sans Serif" panose="020B0604020202020204" pitchFamily="34" charset="0"/>
              </a:rPr>
              <a:t>dt</a:t>
            </a:r>
            <a:r>
              <a:rPr lang="en-US" i="1" dirty="0" smtClean="0">
                <a:latin typeface="Microsoft Sans Serif" panose="020B0604020202020204" pitchFamily="34" charset="0"/>
                <a:cs typeface="Microsoft Sans Serif" panose="020B0604020202020204" pitchFamily="34" charset="0"/>
              </a:rPr>
              <a:t>) </a:t>
            </a:r>
            <a:r>
              <a:rPr lang="en-US" dirty="0" smtClean="0">
                <a:latin typeface="Microsoft Sans Serif" panose="020B0604020202020204" pitchFamily="34" charset="0"/>
                <a:cs typeface="Microsoft Sans Serif" panose="020B0604020202020204" pitchFamily="34" charset="0"/>
              </a:rPr>
              <a:t>using convective terms and new value of density</a:t>
            </a:r>
          </a:p>
          <a:p>
            <a:pPr lvl="2"/>
            <a:r>
              <a:rPr lang="en-US" dirty="0" smtClean="0">
                <a:latin typeface="Microsoft Sans Serif" panose="020B0604020202020204" pitchFamily="34" charset="0"/>
                <a:cs typeface="Microsoft Sans Serif" panose="020B0604020202020204" pitchFamily="34" charset="0"/>
              </a:rPr>
              <a:t>Update secondary quantities such as temperature </a:t>
            </a:r>
          </a:p>
          <a:p>
            <a:pPr lvl="3"/>
            <a:endParaRPr lang="en-US" dirty="0" smtClean="0">
              <a:latin typeface="Microsoft Sans Serif" panose="020B0604020202020204" pitchFamily="34" charset="0"/>
              <a:cs typeface="Microsoft Sans Serif" panose="020B0604020202020204" pitchFamily="34" charset="0"/>
            </a:endParaRPr>
          </a:p>
          <a:p>
            <a:pPr marL="201168" lvl="1" indent="0">
              <a:buNone/>
            </a:pPr>
            <a:endParaRPr lang="en-US"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6873313" y="2152163"/>
            <a:ext cx="2334482" cy="60347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5494099" y="2893748"/>
            <a:ext cx="5048396" cy="687441"/>
          </a:xfrm>
          <a:prstGeom prst="rect">
            <a:avLst/>
          </a:prstGeom>
          <a:ln>
            <a:noFill/>
          </a:ln>
          <a:effectLst>
            <a:outerShdw blurRad="190500" algn="tl" rotWithShape="0">
              <a:srgbClr val="000000">
                <a:alpha val="70000"/>
              </a:srgbClr>
            </a:outerShdw>
          </a:effectLst>
        </p:spPr>
      </p:pic>
      <p:sp>
        <p:nvSpPr>
          <p:cNvPr id="6" name="Rectangle 5"/>
          <p:cNvSpPr/>
          <p:nvPr/>
        </p:nvSpPr>
        <p:spPr>
          <a:xfrm>
            <a:off x="6325496" y="2984301"/>
            <a:ext cx="3087445" cy="521136"/>
          </a:xfrm>
          <a:prstGeom prst="rect">
            <a:avLst/>
          </a:prstGeom>
          <a:solidFill>
            <a:srgbClr val="92D050">
              <a:alpha val="39000"/>
            </a:srgbClr>
          </a:solidFill>
          <a:ln w="28575" cap="sq">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Sans Serif" panose="020B0604020202020204" pitchFamily="34" charset="0"/>
              <a:cs typeface="Microsoft Sans Serif" panose="020B0604020202020204" pitchFamily="34" charset="0"/>
            </a:endParaRPr>
          </a:p>
        </p:txBody>
      </p:sp>
      <p:pic>
        <p:nvPicPr>
          <p:cNvPr id="7" name="Picture 6"/>
          <p:cNvPicPr>
            <a:picLocks noChangeAspect="1"/>
          </p:cNvPicPr>
          <p:nvPr/>
        </p:nvPicPr>
        <p:blipFill>
          <a:blip r:embed="rId5"/>
          <a:stretch>
            <a:fillRect/>
          </a:stretch>
        </p:blipFill>
        <p:spPr>
          <a:xfrm>
            <a:off x="2246333" y="3602349"/>
            <a:ext cx="2442310" cy="342159"/>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stretch>
            <a:fillRect/>
          </a:stretch>
        </p:blipFill>
        <p:spPr>
          <a:xfrm>
            <a:off x="6821697" y="3878508"/>
            <a:ext cx="3992272" cy="600647"/>
          </a:xfrm>
          <a:prstGeom prst="rect">
            <a:avLst/>
          </a:prstGeom>
          <a:ln>
            <a:noFill/>
          </a:ln>
          <a:effectLst>
            <a:outerShdw blurRad="190500" algn="tl" rotWithShape="0">
              <a:srgbClr val="000000">
                <a:alpha val="70000"/>
              </a:srgbClr>
            </a:outerShdw>
          </a:effectLst>
        </p:spPr>
      </p:pic>
      <p:sp>
        <p:nvSpPr>
          <p:cNvPr id="10" name="Rectangle 9"/>
          <p:cNvSpPr/>
          <p:nvPr/>
        </p:nvSpPr>
        <p:spPr>
          <a:xfrm>
            <a:off x="7616414" y="3960905"/>
            <a:ext cx="1973093" cy="417768"/>
          </a:xfrm>
          <a:prstGeom prst="rect">
            <a:avLst/>
          </a:prstGeom>
          <a:solidFill>
            <a:srgbClr val="92D050">
              <a:alpha val="39000"/>
            </a:srgbClr>
          </a:solidFill>
          <a:ln w="28575" cap="sq">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Sans Serif" panose="020B0604020202020204" pitchFamily="34" charset="0"/>
              <a:cs typeface="Microsoft Sans Serif" panose="020B0604020202020204" pitchFamily="34" charset="0"/>
            </a:endParaRPr>
          </a:p>
        </p:txBody>
      </p:sp>
      <p:pic>
        <p:nvPicPr>
          <p:cNvPr id="11" name="Picture 10"/>
          <p:cNvPicPr>
            <a:picLocks noChangeAspect="1"/>
          </p:cNvPicPr>
          <p:nvPr/>
        </p:nvPicPr>
        <p:blipFill>
          <a:blip r:embed="rId7"/>
          <a:stretch>
            <a:fillRect/>
          </a:stretch>
        </p:blipFill>
        <p:spPr>
          <a:xfrm>
            <a:off x="3467488" y="4479155"/>
            <a:ext cx="1493381" cy="598935"/>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8"/>
          <a:stretch>
            <a:fillRect/>
          </a:stretch>
        </p:blipFill>
        <p:spPr>
          <a:xfrm>
            <a:off x="5812155" y="5474836"/>
            <a:ext cx="2122315" cy="361945"/>
          </a:xfrm>
          <a:prstGeom prst="rect">
            <a:avLst/>
          </a:prstGeom>
          <a:ln>
            <a:noFill/>
          </a:ln>
          <a:effectLst>
            <a:outerShdw blurRad="190500" algn="tl" rotWithShape="0">
              <a:srgbClr val="000000">
                <a:alpha val="70000"/>
              </a:srgbClr>
            </a:outerShdw>
          </a:effectLst>
        </p:spPr>
      </p:pic>
      <p:sp>
        <p:nvSpPr>
          <p:cNvPr id="13" name="Slide Number Placeholder 12"/>
          <p:cNvSpPr>
            <a:spLocks noGrp="1"/>
          </p:cNvSpPr>
          <p:nvPr>
            <p:ph type="sldNum" sz="quarter" idx="12"/>
          </p:nvPr>
        </p:nvSpPr>
        <p:spPr/>
        <p:txBody>
          <a:bodyPr/>
          <a:lstStyle/>
          <a:p>
            <a:fld id="{4FAB73BC-B049-4115-A692-8D63A059BFB8}" type="slidenum">
              <a:rPr lang="en-US" smtClean="0">
                <a:latin typeface="Microsoft Sans Serif" panose="020B0604020202020204" pitchFamily="34" charset="0"/>
                <a:cs typeface="Microsoft Sans Serif" panose="020B0604020202020204" pitchFamily="34" charset="0"/>
              </a:rPr>
              <a:t>16</a:t>
            </a:fld>
            <a:endParaRPr lang="en-US">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545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Simulation – Boundary Conditions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Autofit/>
          </a:bodyPr>
          <a:lstStyle/>
          <a:p>
            <a:pPr lvl="1"/>
            <a:r>
              <a:rPr lang="en-US" sz="2400" dirty="0" smtClean="0">
                <a:latin typeface="Microsoft Sans Serif" panose="020B0604020202020204" pitchFamily="34" charset="0"/>
                <a:cs typeface="Microsoft Sans Serif" panose="020B0604020202020204" pitchFamily="34" charset="0"/>
              </a:rPr>
              <a:t>Hard boundaries</a:t>
            </a:r>
          </a:p>
          <a:p>
            <a:pPr lvl="3"/>
            <a:r>
              <a:rPr lang="en-US" sz="2000" dirty="0" smtClean="0">
                <a:latin typeface="Microsoft Sans Serif" panose="020B0604020202020204" pitchFamily="34" charset="0"/>
                <a:cs typeface="Microsoft Sans Serif" panose="020B0604020202020204" pitchFamily="34" charset="0"/>
              </a:rPr>
              <a:t>Solid objects</a:t>
            </a:r>
          </a:p>
          <a:p>
            <a:pPr lvl="3"/>
            <a:r>
              <a:rPr lang="en-US" sz="2000" dirty="0" smtClean="0">
                <a:latin typeface="Microsoft Sans Serif" panose="020B0604020202020204" pitchFamily="34" charset="0"/>
                <a:cs typeface="Microsoft Sans Serif" panose="020B0604020202020204" pitchFamily="34" charset="0"/>
              </a:rPr>
              <a:t>Force fluid velocities normal to them to 0</a:t>
            </a:r>
          </a:p>
          <a:p>
            <a:pPr lvl="3"/>
            <a:r>
              <a:rPr lang="en-US" sz="2000" dirty="0" smtClean="0">
                <a:latin typeface="Microsoft Sans Serif" panose="020B0604020202020204" pitchFamily="34" charset="0"/>
                <a:cs typeface="Microsoft Sans Serif" panose="020B0604020202020204" pitchFamily="34" charset="0"/>
              </a:rPr>
              <a:t>Tangential flow is unaffected</a:t>
            </a:r>
          </a:p>
          <a:p>
            <a:pPr lvl="1"/>
            <a:r>
              <a:rPr lang="en-US" sz="2400" dirty="0" smtClean="0">
                <a:latin typeface="Microsoft Sans Serif" panose="020B0604020202020204" pitchFamily="34" charset="0"/>
                <a:cs typeface="Microsoft Sans Serif" panose="020B0604020202020204" pitchFamily="34" charset="0"/>
              </a:rPr>
              <a:t>Free boundaries</a:t>
            </a:r>
          </a:p>
          <a:p>
            <a:pPr lvl="3"/>
            <a:r>
              <a:rPr lang="en-US" sz="2000" dirty="0" smtClean="0">
                <a:latin typeface="Microsoft Sans Serif" panose="020B0604020202020204" pitchFamily="34" charset="0"/>
                <a:cs typeface="Microsoft Sans Serif" panose="020B0604020202020204" pitchFamily="34" charset="0"/>
              </a:rPr>
              <a:t>Blast waves travel through</a:t>
            </a:r>
          </a:p>
          <a:p>
            <a:pPr lvl="3"/>
            <a:r>
              <a:rPr lang="en-US" sz="2000" dirty="0" smtClean="0">
                <a:latin typeface="Microsoft Sans Serif" panose="020B0604020202020204" pitchFamily="34" charset="0"/>
                <a:cs typeface="Microsoft Sans Serif" panose="020B0604020202020204" pitchFamily="34" charset="0"/>
              </a:rPr>
              <a:t>Model slow, long term effects such as fireballs and dust clouds</a:t>
            </a:r>
          </a:p>
          <a:p>
            <a:pPr lvl="1"/>
            <a:r>
              <a:rPr lang="en-US" sz="2400" dirty="0" smtClean="0">
                <a:latin typeface="Microsoft Sans Serif" panose="020B0604020202020204" pitchFamily="34" charset="0"/>
                <a:cs typeface="Microsoft Sans Serif" panose="020B0604020202020204" pitchFamily="34" charset="0"/>
              </a:rPr>
              <a:t>Pseudo free</a:t>
            </a:r>
          </a:p>
          <a:p>
            <a:pPr lvl="3"/>
            <a:r>
              <a:rPr lang="en-US" sz="2000" dirty="0" smtClean="0">
                <a:latin typeface="Microsoft Sans Serif" panose="020B0604020202020204" pitchFamily="34" charset="0"/>
                <a:cs typeface="Microsoft Sans Serif" panose="020B0604020202020204" pitchFamily="34" charset="0"/>
              </a:rPr>
              <a:t>For faster execution</a:t>
            </a:r>
          </a:p>
          <a:p>
            <a:pPr lvl="3"/>
            <a:r>
              <a:rPr lang="en-US" sz="2000" dirty="0" smtClean="0">
                <a:latin typeface="Microsoft Sans Serif" panose="020B0604020202020204" pitchFamily="34" charset="0"/>
                <a:cs typeface="Microsoft Sans Serif" panose="020B0604020202020204" pitchFamily="34" charset="0"/>
              </a:rPr>
              <a:t>Pressure difference less then a threshold -&gt; free boundary</a:t>
            </a:r>
          </a:p>
          <a:p>
            <a:pPr lvl="3"/>
            <a:r>
              <a:rPr lang="en-US" sz="2000" dirty="0" smtClean="0">
                <a:latin typeface="Microsoft Sans Serif" panose="020B0604020202020204" pitchFamily="34" charset="0"/>
                <a:cs typeface="Microsoft Sans Serif" panose="020B0604020202020204" pitchFamily="34" charset="0"/>
              </a:rPr>
              <a:t>Prunes out majority of the volume for the blast wave expansion</a:t>
            </a:r>
            <a:endParaRPr lang="en-US" sz="2000" dirty="0">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icrosoft Sans Serif" panose="020B0604020202020204" pitchFamily="34" charset="0"/>
                <a:cs typeface="Microsoft Sans Serif" panose="020B0604020202020204" pitchFamily="34" charset="0"/>
              </a:rPr>
              <a:t>17</a:t>
            </a:fld>
            <a:endParaRPr lang="en-US">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130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Simulation – Initial conditions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Pressure and Temperature</a:t>
            </a:r>
          </a:p>
          <a:p>
            <a:pPr lvl="1"/>
            <a:r>
              <a:rPr lang="en-US" sz="2400" dirty="0" smtClean="0">
                <a:latin typeface="Microsoft Sans Serif" panose="020B0604020202020204" pitchFamily="34" charset="0"/>
                <a:cs typeface="Microsoft Sans Serif" panose="020B0604020202020204" pitchFamily="34" charset="0"/>
              </a:rPr>
              <a:t>Detonation = Region of volume with high pressure or temperature</a:t>
            </a:r>
          </a:p>
          <a:p>
            <a:pPr lvl="1"/>
            <a:r>
              <a:rPr lang="en-US" sz="2400" dirty="0" smtClean="0">
                <a:latin typeface="Microsoft Sans Serif" panose="020B0604020202020204" pitchFamily="34" charset="0"/>
                <a:cs typeface="Microsoft Sans Serif" panose="020B0604020202020204" pitchFamily="34" charset="0"/>
              </a:rPr>
              <a:t>A polygon mesh can be specified</a:t>
            </a:r>
          </a:p>
          <a:p>
            <a:pPr lvl="2"/>
            <a:r>
              <a:rPr lang="en-US" sz="2400" dirty="0" smtClean="0">
                <a:latin typeface="Microsoft Sans Serif" panose="020B0604020202020204" pitchFamily="34" charset="0"/>
                <a:cs typeface="Microsoft Sans Serif" panose="020B0604020202020204" pitchFamily="34" charset="0"/>
              </a:rPr>
              <a:t>Voxelized to the grid </a:t>
            </a:r>
          </a:p>
          <a:p>
            <a:pPr lvl="2"/>
            <a:r>
              <a:rPr lang="en-US" sz="2400" dirty="0" smtClean="0">
                <a:latin typeface="Microsoft Sans Serif" panose="020B0604020202020204" pitchFamily="34" charset="0"/>
                <a:cs typeface="Microsoft Sans Serif" panose="020B0604020202020204" pitchFamily="34" charset="0"/>
              </a:rPr>
              <a:t>Allows a variety of effects </a:t>
            </a:r>
            <a:endParaRPr lang="en-US" sz="2400" dirty="0">
              <a:latin typeface="Microsoft Sans Serif" panose="020B0604020202020204" pitchFamily="34" charset="0"/>
              <a:cs typeface="Microsoft Sans Serif" panose="020B0604020202020204" pitchFamily="34" charset="0"/>
            </a:endParaRPr>
          </a:p>
          <a:p>
            <a:pPr lvl="1"/>
            <a:endParaRPr lang="en-US" dirty="0" smtClean="0">
              <a:latin typeface="Microsoft Sans Serif" panose="020B0604020202020204" pitchFamily="34" charset="0"/>
              <a:cs typeface="Microsoft Sans Serif" panose="020B0604020202020204" pitchFamily="34" charset="0"/>
            </a:endParaRPr>
          </a:p>
          <a:p>
            <a:pPr lvl="1"/>
            <a:endParaRPr lang="en-US"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5705730" y="3302203"/>
            <a:ext cx="4451443" cy="2566891"/>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4FAB73BC-B049-4115-A692-8D63A059BFB8}" type="slidenum">
              <a:rPr lang="en-US" smtClean="0">
                <a:latin typeface="Microsoft Sans Serif" panose="020B0604020202020204" pitchFamily="34" charset="0"/>
                <a:cs typeface="Microsoft Sans Serif" panose="020B0604020202020204" pitchFamily="34" charset="0"/>
              </a:rPr>
              <a:t>18</a:t>
            </a:fld>
            <a:endParaRPr lang="en-US">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1191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Interaction with rigid bodies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marL="201168" lvl="1" indent="0">
              <a:buNone/>
            </a:pPr>
            <a:endParaRPr lang="en-US" sz="3200" dirty="0" smtClean="0"/>
          </a:p>
          <a:p>
            <a:pPr marL="201168" lvl="1" indent="0">
              <a:buNone/>
            </a:pPr>
            <a:r>
              <a:rPr lang="en-US" sz="2400" dirty="0" smtClean="0">
                <a:latin typeface="Microsoft Sans Serif" panose="020B0604020202020204" pitchFamily="34" charset="0"/>
                <a:cs typeface="Microsoft Sans Serif" panose="020B0604020202020204" pitchFamily="34" charset="0"/>
              </a:rPr>
              <a:t>2 </a:t>
            </a:r>
            <a:r>
              <a:rPr lang="en-US" sz="2400" dirty="0">
                <a:latin typeface="Microsoft Sans Serif" panose="020B0604020202020204" pitchFamily="34" charset="0"/>
                <a:cs typeface="Microsoft Sans Serif" panose="020B0604020202020204" pitchFamily="34" charset="0"/>
              </a:rPr>
              <a:t>– way coupling between solids and </a:t>
            </a:r>
            <a:r>
              <a:rPr lang="en-US" sz="2400" dirty="0" smtClean="0">
                <a:latin typeface="Microsoft Sans Serif" panose="020B0604020202020204" pitchFamily="34" charset="0"/>
                <a:cs typeface="Microsoft Sans Serif" panose="020B0604020202020204" pitchFamily="34" charset="0"/>
              </a:rPr>
              <a:t>fluids</a:t>
            </a:r>
          </a:p>
          <a:p>
            <a:pPr marL="201168" lvl="1" indent="0">
              <a:buNone/>
            </a:pPr>
            <a:endParaRPr lang="en-US" sz="2400" dirty="0">
              <a:latin typeface="Microsoft Sans Serif" panose="020B0604020202020204" pitchFamily="34" charset="0"/>
              <a:cs typeface="Microsoft Sans Serif" panose="020B0604020202020204" pitchFamily="34" charset="0"/>
            </a:endParaRPr>
          </a:p>
          <a:p>
            <a:pPr lvl="2"/>
            <a:r>
              <a:rPr lang="en-US" sz="2400" dirty="0">
                <a:latin typeface="Microsoft Sans Serif" panose="020B0604020202020204" pitchFamily="34" charset="0"/>
                <a:cs typeface="Microsoft Sans Serif" panose="020B0604020202020204" pitchFamily="34" charset="0"/>
              </a:rPr>
              <a:t>Apply forces from the fluid to each polygonal surface of a rigid body</a:t>
            </a:r>
          </a:p>
          <a:p>
            <a:pPr lvl="2"/>
            <a:r>
              <a:rPr lang="en-US" sz="2400" dirty="0">
                <a:latin typeface="Microsoft Sans Serif" panose="020B0604020202020204" pitchFamily="34" charset="0"/>
                <a:cs typeface="Microsoft Sans Serif" panose="020B0604020202020204" pitchFamily="34" charset="0"/>
              </a:rPr>
              <a:t>Compute the voxel representation of the rigid body</a:t>
            </a:r>
          </a:p>
          <a:p>
            <a:pPr lvl="2"/>
            <a:r>
              <a:rPr lang="en-US" sz="2400" dirty="0">
                <a:latin typeface="Microsoft Sans Serif" panose="020B0604020202020204" pitchFamily="34" charset="0"/>
                <a:cs typeface="Microsoft Sans Serif" panose="020B0604020202020204" pitchFamily="34" charset="0"/>
              </a:rPr>
              <a:t>Displace fluid based on object movement</a:t>
            </a:r>
          </a:p>
          <a:p>
            <a:pPr lvl="2"/>
            <a:r>
              <a:rPr lang="en-US" sz="2400" dirty="0">
                <a:latin typeface="Microsoft Sans Serif" panose="020B0604020202020204" pitchFamily="34" charset="0"/>
                <a:cs typeface="Microsoft Sans Serif" panose="020B0604020202020204" pitchFamily="34" charset="0"/>
              </a:rPr>
              <a:t>Update </a:t>
            </a:r>
            <a:r>
              <a:rPr lang="en-US" sz="2400" dirty="0" smtClean="0">
                <a:latin typeface="Microsoft Sans Serif" panose="020B0604020202020204" pitchFamily="34" charset="0"/>
                <a:cs typeface="Microsoft Sans Serif" panose="020B0604020202020204" pitchFamily="34" charset="0"/>
              </a:rPr>
              <a:t>fluid</a:t>
            </a:r>
          </a:p>
          <a:p>
            <a:pPr marL="384048" lvl="2" indent="0">
              <a:buNone/>
            </a:pPr>
            <a:endParaRPr lang="en-US" sz="2400" dirty="0"/>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19</a:t>
            </a:fld>
            <a:endParaRPr lang="en-US"/>
          </a:p>
        </p:txBody>
      </p:sp>
    </p:spTree>
    <p:extLst>
      <p:ext uri="{BB962C8B-B14F-4D97-AF65-F5344CB8AC3E}">
        <p14:creationId xmlns:p14="http://schemas.microsoft.com/office/powerpoint/2010/main" val="19439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Overview</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a:bodyPr>
          <a:lstStyle/>
          <a:p>
            <a:pPr lvl="1"/>
            <a:r>
              <a:rPr lang="en-US" sz="2200" dirty="0" smtClean="0">
                <a:latin typeface="Microsoft Sans Serif" panose="020B0604020202020204" pitchFamily="34" charset="0"/>
                <a:cs typeface="Microsoft Sans Serif" panose="020B0604020202020204" pitchFamily="34" charset="0"/>
              </a:rPr>
              <a:t>Introduction</a:t>
            </a:r>
          </a:p>
          <a:p>
            <a:pPr lvl="1"/>
            <a:r>
              <a:rPr lang="en-US" sz="2200" dirty="0" smtClean="0">
                <a:latin typeface="Microsoft Sans Serif" panose="020B0604020202020204" pitchFamily="34" charset="0"/>
                <a:cs typeface="Microsoft Sans Serif" panose="020B0604020202020204" pitchFamily="34" charset="0"/>
              </a:rPr>
              <a:t>Motivation</a:t>
            </a:r>
          </a:p>
          <a:p>
            <a:pPr lvl="1"/>
            <a:r>
              <a:rPr lang="en-US" sz="2200" dirty="0" smtClean="0">
                <a:latin typeface="Microsoft Sans Serif" panose="020B0604020202020204" pitchFamily="34" charset="0"/>
                <a:cs typeface="Microsoft Sans Serif" panose="020B0604020202020204" pitchFamily="34" charset="0"/>
              </a:rPr>
              <a:t>Background</a:t>
            </a:r>
          </a:p>
          <a:p>
            <a:pPr lvl="3"/>
            <a:r>
              <a:rPr lang="en-US" sz="2000" dirty="0" smtClean="0">
                <a:latin typeface="Microsoft Sans Serif" panose="020B0604020202020204" pitchFamily="34" charset="0"/>
                <a:cs typeface="Microsoft Sans Serif" panose="020B0604020202020204" pitchFamily="34" charset="0"/>
              </a:rPr>
              <a:t>Particles</a:t>
            </a:r>
          </a:p>
          <a:p>
            <a:pPr lvl="3"/>
            <a:r>
              <a:rPr lang="en-US" sz="2000" dirty="0" smtClean="0">
                <a:latin typeface="Microsoft Sans Serif" panose="020B0604020202020204" pitchFamily="34" charset="0"/>
                <a:cs typeface="Microsoft Sans Serif" panose="020B0604020202020204" pitchFamily="34" charset="0"/>
              </a:rPr>
              <a:t>Blast curves</a:t>
            </a:r>
          </a:p>
          <a:p>
            <a:pPr lvl="3"/>
            <a:r>
              <a:rPr lang="en-US" sz="2000" dirty="0" smtClean="0">
                <a:latin typeface="Microsoft Sans Serif" panose="020B0604020202020204" pitchFamily="34" charset="0"/>
                <a:cs typeface="Microsoft Sans Serif" panose="020B0604020202020204" pitchFamily="34" charset="0"/>
              </a:rPr>
              <a:t>Fluid simulation</a:t>
            </a:r>
          </a:p>
          <a:p>
            <a:pPr lvl="1"/>
            <a:r>
              <a:rPr lang="en-US" sz="2200" dirty="0" smtClean="0">
                <a:latin typeface="Microsoft Sans Serif" panose="020B0604020202020204" pitchFamily="34" charset="0"/>
                <a:cs typeface="Microsoft Sans Serif" panose="020B0604020202020204" pitchFamily="34" charset="0"/>
              </a:rPr>
              <a:t>Physics of explosions</a:t>
            </a:r>
          </a:p>
          <a:p>
            <a:pPr lvl="1"/>
            <a:r>
              <a:rPr lang="en-US" sz="2200" dirty="0" smtClean="0">
                <a:latin typeface="Microsoft Sans Serif" panose="020B0604020202020204" pitchFamily="34" charset="0"/>
                <a:cs typeface="Microsoft Sans Serif" panose="020B0604020202020204" pitchFamily="34" charset="0"/>
              </a:rPr>
              <a:t>Mathematical Model</a:t>
            </a:r>
          </a:p>
          <a:p>
            <a:pPr lvl="1"/>
            <a:r>
              <a:rPr lang="en-US" sz="2200" dirty="0" smtClean="0">
                <a:latin typeface="Microsoft Sans Serif" panose="020B0604020202020204" pitchFamily="34" charset="0"/>
                <a:cs typeface="Microsoft Sans Serif" panose="020B0604020202020204" pitchFamily="34" charset="0"/>
              </a:rPr>
              <a:t>Simulation</a:t>
            </a:r>
          </a:p>
          <a:p>
            <a:pPr lvl="1"/>
            <a:r>
              <a:rPr lang="en-US" sz="2200" dirty="0" smtClean="0">
                <a:latin typeface="Microsoft Sans Serif" panose="020B0604020202020204" pitchFamily="34" charset="0"/>
                <a:cs typeface="Microsoft Sans Serif" panose="020B0604020202020204" pitchFamily="34" charset="0"/>
              </a:rPr>
              <a:t>Rendering</a:t>
            </a:r>
          </a:p>
          <a:p>
            <a:pPr lvl="1"/>
            <a:endParaRPr lang="en-US" dirty="0" smtClean="0">
              <a:latin typeface="Microsoft Sans Serif" panose="020B0604020202020204" pitchFamily="34" charset="0"/>
              <a:cs typeface="Microsoft Sans Serif" panose="020B0604020202020204" pitchFamily="34" charset="0"/>
            </a:endParaRPr>
          </a:p>
          <a:p>
            <a:endParaRPr lang="en-US" dirty="0">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a:p>
        </p:txBody>
      </p:sp>
    </p:spTree>
    <p:extLst>
      <p:ext uri="{BB962C8B-B14F-4D97-AF65-F5344CB8AC3E}">
        <p14:creationId xmlns:p14="http://schemas.microsoft.com/office/powerpoint/2010/main" val="11996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Fluid to Solid interaction</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Hydrostatic pressure</a:t>
            </a:r>
          </a:p>
          <a:p>
            <a:pPr lvl="3"/>
            <a:r>
              <a:rPr lang="en-US" sz="2000" dirty="0" smtClean="0">
                <a:latin typeface="Microsoft Sans Serif" panose="020B0604020202020204" pitchFamily="34" charset="0"/>
                <a:cs typeface="Microsoft Sans Serif" panose="020B0604020202020204" pitchFamily="34" charset="0"/>
              </a:rPr>
              <a:t>Normal to the surface</a:t>
            </a:r>
          </a:p>
          <a:p>
            <a:pPr lvl="3"/>
            <a:r>
              <a:rPr lang="en-US" sz="2000" dirty="0" smtClean="0">
                <a:latin typeface="Microsoft Sans Serif" panose="020B0604020202020204" pitchFamily="34" charset="0"/>
                <a:cs typeface="Microsoft Sans Serif" panose="020B0604020202020204" pitchFamily="34" charset="0"/>
              </a:rPr>
              <a:t>Generated by incoherent motion of fluid molecules against the surface</a:t>
            </a:r>
          </a:p>
          <a:p>
            <a:pPr lvl="1"/>
            <a:r>
              <a:rPr lang="en-US" sz="2400" dirty="0" smtClean="0">
                <a:latin typeface="Microsoft Sans Serif" panose="020B0604020202020204" pitchFamily="34" charset="0"/>
                <a:cs typeface="Microsoft Sans Serif" panose="020B0604020202020204" pitchFamily="34" charset="0"/>
              </a:rPr>
              <a:t>Dynamic forces</a:t>
            </a:r>
          </a:p>
          <a:p>
            <a:pPr lvl="3"/>
            <a:r>
              <a:rPr lang="en-US" sz="2000" dirty="0" smtClean="0">
                <a:latin typeface="Microsoft Sans Serif" panose="020B0604020202020204" pitchFamily="34" charset="0"/>
                <a:cs typeface="Microsoft Sans Serif" panose="020B0604020202020204" pitchFamily="34" charset="0"/>
              </a:rPr>
              <a:t>Normal and tangent (negligible) to the surface</a:t>
            </a:r>
          </a:p>
          <a:p>
            <a:pPr lvl="3"/>
            <a:r>
              <a:rPr lang="en-US" sz="2000" dirty="0" smtClean="0">
                <a:latin typeface="Microsoft Sans Serif" panose="020B0604020202020204" pitchFamily="34" charset="0"/>
                <a:cs typeface="Microsoft Sans Serif" panose="020B0604020202020204" pitchFamily="34" charset="0"/>
              </a:rPr>
              <a:t>Coherent motion of continuous fluid</a:t>
            </a:r>
          </a:p>
          <a:p>
            <a:pPr lvl="2"/>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a:p>
        </p:txBody>
      </p:sp>
      <p:pic>
        <p:nvPicPr>
          <p:cNvPr id="5" name="Picture 4"/>
          <p:cNvPicPr>
            <a:picLocks noChangeAspect="1"/>
          </p:cNvPicPr>
          <p:nvPr/>
        </p:nvPicPr>
        <p:blipFill>
          <a:blip r:embed="rId3"/>
          <a:stretch>
            <a:fillRect/>
          </a:stretch>
        </p:blipFill>
        <p:spPr>
          <a:xfrm>
            <a:off x="1145573" y="4395696"/>
            <a:ext cx="4086225" cy="990600"/>
          </a:xfrm>
          <a:prstGeom prst="rect">
            <a:avLst/>
          </a:prstGeom>
          <a:ln>
            <a:noFill/>
          </a:ln>
          <a:effectLst>
            <a:outerShdw blurRad="190500" algn="tl" rotWithShape="0">
              <a:srgbClr val="000000">
                <a:alpha val="70000"/>
              </a:srgbClr>
            </a:outerShdw>
          </a:effectLst>
        </p:spPr>
      </p:pic>
      <p:cxnSp>
        <p:nvCxnSpPr>
          <p:cNvPr id="7" name="Straight Arrow Connector 6"/>
          <p:cNvCxnSpPr/>
          <p:nvPr/>
        </p:nvCxnSpPr>
        <p:spPr>
          <a:xfrm flipV="1">
            <a:off x="1436081" y="5164423"/>
            <a:ext cx="134657" cy="621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6188" y="5758123"/>
            <a:ext cx="1935145" cy="338554"/>
          </a:xfrm>
          <a:prstGeom prst="rect">
            <a:avLst/>
          </a:prstGeom>
          <a:noFill/>
        </p:spPr>
        <p:txBody>
          <a:bodyPr wrap="none" rtlCol="0">
            <a:spAutoFit/>
          </a:bodyPr>
          <a:lstStyle/>
          <a:p>
            <a:r>
              <a:rPr lang="en-US" sz="1600" dirty="0" smtClean="0">
                <a:latin typeface="Microsoft Sans Serif" panose="020B0604020202020204" pitchFamily="34" charset="0"/>
                <a:cs typeface="Microsoft Sans Serif" panose="020B0604020202020204" pitchFamily="34" charset="0"/>
              </a:rPr>
              <a:t>Normal force / area</a:t>
            </a:r>
            <a:endParaRPr lang="en-US" sz="1600" dirty="0">
              <a:latin typeface="Microsoft Sans Serif" panose="020B0604020202020204" pitchFamily="34" charset="0"/>
              <a:cs typeface="Microsoft Sans Serif" panose="020B0604020202020204" pitchFamily="34" charset="0"/>
            </a:endParaRPr>
          </a:p>
        </p:txBody>
      </p:sp>
      <p:cxnSp>
        <p:nvCxnSpPr>
          <p:cNvPr id="10" name="Straight Arrow Connector 9"/>
          <p:cNvCxnSpPr/>
          <p:nvPr/>
        </p:nvCxnSpPr>
        <p:spPr>
          <a:xfrm flipH="1" flipV="1">
            <a:off x="2635372" y="5115587"/>
            <a:ext cx="121187" cy="560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054712" y="5638914"/>
            <a:ext cx="2064989" cy="338554"/>
          </a:xfrm>
          <a:prstGeom prst="rect">
            <a:avLst/>
          </a:prstGeom>
          <a:noFill/>
        </p:spPr>
        <p:txBody>
          <a:bodyPr wrap="none" rtlCol="0">
            <a:spAutoFit/>
          </a:bodyPr>
          <a:lstStyle/>
          <a:p>
            <a:r>
              <a:rPr lang="en-US" sz="1600" dirty="0" smtClean="0">
                <a:latin typeface="Microsoft Sans Serif" panose="020B0604020202020204" pitchFamily="34" charset="0"/>
                <a:cs typeface="Microsoft Sans Serif" panose="020B0604020202020204" pitchFamily="34" charset="0"/>
              </a:rPr>
              <a:t>Hydrostatic pressure</a:t>
            </a:r>
            <a:endParaRPr lang="en-US" sz="1600" dirty="0">
              <a:latin typeface="Microsoft Sans Serif" panose="020B0604020202020204" pitchFamily="34" charset="0"/>
              <a:cs typeface="Microsoft Sans Serif" panose="020B0604020202020204" pitchFamily="34" charset="0"/>
            </a:endParaRPr>
          </a:p>
        </p:txBody>
      </p:sp>
      <p:cxnSp>
        <p:nvCxnSpPr>
          <p:cNvPr id="17" name="Straight Arrow Connector 16"/>
          <p:cNvCxnSpPr/>
          <p:nvPr/>
        </p:nvCxnSpPr>
        <p:spPr>
          <a:xfrm flipH="1" flipV="1">
            <a:off x="4756904" y="5164423"/>
            <a:ext cx="237521" cy="621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242851" y="5740445"/>
            <a:ext cx="1880643" cy="338554"/>
          </a:xfrm>
          <a:prstGeom prst="rect">
            <a:avLst/>
          </a:prstGeom>
          <a:noFill/>
        </p:spPr>
        <p:txBody>
          <a:bodyPr wrap="none" rtlCol="0">
            <a:spAutoFit/>
          </a:bodyPr>
          <a:lstStyle/>
          <a:p>
            <a:r>
              <a:rPr lang="en-US" sz="1600" dirty="0" smtClean="0">
                <a:latin typeface="Microsoft Sans Serif" panose="020B0604020202020204" pitchFamily="34" charset="0"/>
                <a:cs typeface="Microsoft Sans Serif" panose="020B0604020202020204" pitchFamily="34" charset="0"/>
              </a:rPr>
              <a:t>Relative to surface</a:t>
            </a:r>
            <a:endParaRPr lang="en-US" sz="1600" dirty="0">
              <a:latin typeface="Microsoft Sans Serif" panose="020B0604020202020204" pitchFamily="34" charset="0"/>
              <a:cs typeface="Microsoft Sans Serif" panose="020B0604020202020204" pitchFamily="34" charset="0"/>
            </a:endParaRPr>
          </a:p>
        </p:txBody>
      </p:sp>
      <p:pic>
        <p:nvPicPr>
          <p:cNvPr id="21" name="Picture 20"/>
          <p:cNvPicPr>
            <a:picLocks noChangeAspect="1"/>
          </p:cNvPicPr>
          <p:nvPr/>
        </p:nvPicPr>
        <p:blipFill>
          <a:blip r:embed="rId4"/>
          <a:stretch>
            <a:fillRect/>
          </a:stretch>
        </p:blipFill>
        <p:spPr>
          <a:xfrm>
            <a:off x="5694615" y="4502942"/>
            <a:ext cx="2105940" cy="661481"/>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6" name="TextBox 5"/>
              <p:cNvSpPr txBox="1"/>
              <p:nvPr/>
            </p:nvSpPr>
            <p:spPr>
              <a:xfrm>
                <a:off x="7934797" y="4198547"/>
                <a:ext cx="3931322" cy="1477328"/>
              </a:xfrm>
              <a:prstGeom prst="rect">
                <a:avLst/>
              </a:prstGeom>
              <a:noFill/>
            </p:spPr>
            <p:txBody>
              <a:bodyPr wrap="square" rtlCol="0">
                <a:spAutoFit/>
              </a:bodyPr>
              <a:lstStyle/>
              <a:p>
                <a:r>
                  <a:rPr lang="en-US" dirty="0" smtClean="0">
                    <a:solidFill>
                      <a:schemeClr val="tx2"/>
                    </a:solidFill>
                  </a:rPr>
                  <a:t>ρ : Density at surface</a:t>
                </a:r>
              </a:p>
              <a:p>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𝑣</m:t>
                        </m:r>
                      </m:e>
                      <m:sub>
                        <m:r>
                          <a:rPr lang="en-US" b="0" i="1" smtClean="0">
                            <a:solidFill>
                              <a:schemeClr val="tx2"/>
                            </a:solidFill>
                            <a:latin typeface="Cambria Math" panose="02040503050406030204" pitchFamily="18" charset="0"/>
                          </a:rPr>
                          <m:t>𝑟𝑒𝑙</m:t>
                        </m:r>
                      </m:sub>
                    </m:sSub>
                  </m:oMath>
                </a14:m>
                <a:r>
                  <a:rPr lang="en-US" dirty="0" smtClean="0">
                    <a:solidFill>
                      <a:schemeClr val="tx2"/>
                    </a:solidFill>
                  </a:rPr>
                  <a:t> : Velocity of fluid relative to surface</a:t>
                </a:r>
              </a:p>
              <a:p>
                <a14:m>
                  <m:oMath xmlns:m="http://schemas.openxmlformats.org/officeDocument/2006/math">
                    <m:acc>
                      <m:accPr>
                        <m:chr m:val="̂"/>
                        <m:ctrlPr>
                          <a:rPr lang="en-US" i="1" smtClean="0">
                            <a:solidFill>
                              <a:schemeClr val="tx2"/>
                            </a:solidFill>
                            <a:latin typeface="Cambria Math" panose="02040503050406030204" pitchFamily="18" charset="0"/>
                          </a:rPr>
                        </m:ctrlPr>
                      </m:accPr>
                      <m:e>
                        <m:r>
                          <a:rPr lang="en-US" b="0" i="1" smtClean="0">
                            <a:solidFill>
                              <a:schemeClr val="tx2"/>
                            </a:solidFill>
                            <a:latin typeface="Cambria Math" panose="02040503050406030204" pitchFamily="18" charset="0"/>
                          </a:rPr>
                          <m:t>𝑛</m:t>
                        </m:r>
                      </m:e>
                    </m:acc>
                  </m:oMath>
                </a14:m>
                <a:r>
                  <a:rPr lang="en-US" dirty="0" smtClean="0">
                    <a:solidFill>
                      <a:schemeClr val="tx2"/>
                    </a:solidFill>
                  </a:rPr>
                  <a:t> : Normal vector</a:t>
                </a:r>
              </a:p>
              <a:p>
                <a:r>
                  <a:rPr lang="en-US" dirty="0" smtClean="0">
                    <a:solidFill>
                      <a:schemeClr val="tx2"/>
                    </a:solidFill>
                  </a:rPr>
                  <a:t>A : Area for which the force is assumed constant</a:t>
                </a:r>
                <a:endParaRPr lang="en-US"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934797" y="4198547"/>
                <a:ext cx="3931322" cy="1477328"/>
              </a:xfrm>
              <a:prstGeom prst="rect">
                <a:avLst/>
              </a:prstGeom>
              <a:blipFill rotWithShape="0">
                <a:blip r:embed="rId5"/>
                <a:stretch>
                  <a:fillRect l="-1395" t="-2479" r="-465" b="-5785"/>
                </a:stretch>
              </a:blipFill>
            </p:spPr>
            <p:txBody>
              <a:bodyPr/>
              <a:lstStyle/>
              <a:p>
                <a:r>
                  <a:rPr lang="en-US">
                    <a:noFill/>
                  </a:rPr>
                  <a:t> </a:t>
                </a:r>
              </a:p>
            </p:txBody>
          </p:sp>
        </mc:Fallback>
      </mc:AlternateContent>
    </p:spTree>
    <p:extLst>
      <p:ext uri="{BB962C8B-B14F-4D97-AF65-F5344CB8AC3E}">
        <p14:creationId xmlns:p14="http://schemas.microsoft.com/office/powerpoint/2010/main" val="16468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5" grpId="0"/>
      <p:bldP spid="19"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icrosoft Sans Serif" panose="020B0604020202020204" pitchFamily="34" charset="0"/>
                <a:cs typeface="Microsoft Sans Serif" panose="020B0604020202020204" pitchFamily="34" charset="0"/>
              </a:rPr>
              <a:t>Solid to Fluid interaction</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Triangular mesh is converted to voxels</a:t>
            </a:r>
          </a:p>
          <a:p>
            <a:pPr lvl="3"/>
            <a:r>
              <a:rPr lang="en-US" sz="2000" dirty="0" smtClean="0">
                <a:latin typeface="Microsoft Sans Serif" panose="020B0604020202020204" pitchFamily="34" charset="0"/>
                <a:cs typeface="Microsoft Sans Serif" panose="020B0604020202020204" pitchFamily="34" charset="0"/>
              </a:rPr>
              <a:t>Full cells == Hard boundaries</a:t>
            </a:r>
          </a:p>
          <a:p>
            <a:pPr lvl="3"/>
            <a:r>
              <a:rPr lang="en-US" sz="2000" dirty="0" smtClean="0">
                <a:latin typeface="Microsoft Sans Serif" panose="020B0604020202020204" pitchFamily="34" charset="0"/>
                <a:cs typeface="Microsoft Sans Serif" panose="020B0604020202020204" pitchFamily="34" charset="0"/>
              </a:rPr>
              <a:t>Partial cells = Modified convection equation according to volume</a:t>
            </a:r>
          </a:p>
          <a:p>
            <a:pPr lvl="1"/>
            <a:r>
              <a:rPr lang="en-US" sz="2400" dirty="0" smtClean="0">
                <a:latin typeface="Microsoft Sans Serif" panose="020B0604020202020204" pitchFamily="34" charset="0"/>
                <a:cs typeface="Microsoft Sans Serif" panose="020B0604020202020204" pitchFamily="34" charset="0"/>
              </a:rPr>
              <a:t>Forces (from fluid) applied on solid</a:t>
            </a:r>
          </a:p>
          <a:p>
            <a:pPr lvl="3"/>
            <a:r>
              <a:rPr lang="en-US" sz="2000" dirty="0" smtClean="0">
                <a:latin typeface="Microsoft Sans Serif" panose="020B0604020202020204" pitchFamily="34" charset="0"/>
                <a:cs typeface="Microsoft Sans Serif" panose="020B0604020202020204" pitchFamily="34" charset="0"/>
              </a:rPr>
              <a:t>Rigid body position update -&gt; Revoxelization</a:t>
            </a:r>
          </a:p>
          <a:p>
            <a:pPr lvl="3"/>
            <a:r>
              <a:rPr lang="en-US" sz="2000" dirty="0" smtClean="0">
                <a:latin typeface="Microsoft Sans Serif" panose="020B0604020202020204" pitchFamily="34" charset="0"/>
                <a:cs typeface="Microsoft Sans Serif" panose="020B0604020202020204" pitchFamily="34" charset="0"/>
              </a:rPr>
              <a:t>Change </a:t>
            </a:r>
            <a:r>
              <a:rPr lang="en-US" sz="2000" dirty="0" smtClean="0">
                <a:latin typeface="Microsoft Sans Serif" panose="020B0604020202020204" pitchFamily="34" charset="0"/>
                <a:cs typeface="Microsoft Sans Serif" panose="020B0604020202020204" pitchFamily="34" charset="0"/>
              </a:rPr>
              <a:t>in volume of partial cells -&gt; Displace fluid</a:t>
            </a:r>
          </a:p>
          <a:p>
            <a:pPr lvl="2"/>
            <a:endParaRPr lang="en-US" sz="2400" dirty="0">
              <a:latin typeface="Microsoft Sans Serif" panose="020B0604020202020204" pitchFamily="34" charset="0"/>
              <a:cs typeface="Microsoft Sans Serif" panose="020B0604020202020204" pitchFamily="34" charset="0"/>
            </a:endParaRPr>
          </a:p>
          <a:p>
            <a:pPr marL="201168" lvl="1" indent="0">
              <a:buNone/>
            </a:pPr>
            <a:endParaRPr lang="en-US" sz="2400" dirty="0" smtClean="0">
              <a:latin typeface="Microsoft Sans Serif" panose="020B0604020202020204" pitchFamily="34" charset="0"/>
              <a:cs typeface="Microsoft Sans Serif" panose="020B0604020202020204" pitchFamily="34" charset="0"/>
            </a:endParaRPr>
          </a:p>
          <a:p>
            <a:pPr lvl="2"/>
            <a:endParaRPr lang="en-US" sz="2400" dirty="0" smtClean="0">
              <a:latin typeface="Microsoft Sans Serif" panose="020B0604020202020204" pitchFamily="34" charset="0"/>
              <a:cs typeface="Microsoft Sans Serif" panose="020B0604020202020204" pitchFamily="34" charset="0"/>
            </a:endParaRPr>
          </a:p>
          <a:p>
            <a:pPr marL="566928" lvl="3" indent="0">
              <a:buNone/>
            </a:pPr>
            <a:endParaRPr lang="en-US" sz="2400" dirty="0">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z="2400" smtClean="0">
                <a:latin typeface="Microsoft Sans Serif" panose="020B0604020202020204" pitchFamily="34" charset="0"/>
                <a:cs typeface="Microsoft Sans Serif" panose="020B0604020202020204" pitchFamily="34" charset="0"/>
              </a:rPr>
              <a:t>21</a:t>
            </a:fld>
            <a:endParaRPr lang="en-US" sz="2400">
              <a:latin typeface="Microsoft Sans Serif" panose="020B0604020202020204" pitchFamily="34" charset="0"/>
              <a:cs typeface="Microsoft Sans Serif" panose="020B0604020202020204" pitchFamily="34" charset="0"/>
            </a:endParaRPr>
          </a:p>
        </p:txBody>
      </p:sp>
      <p:pic>
        <p:nvPicPr>
          <p:cNvPr id="5" name="Picture 4"/>
          <p:cNvPicPr>
            <a:picLocks noChangeAspect="1"/>
          </p:cNvPicPr>
          <p:nvPr/>
        </p:nvPicPr>
        <p:blipFill>
          <a:blip r:embed="rId3"/>
          <a:stretch>
            <a:fillRect/>
          </a:stretch>
        </p:blipFill>
        <p:spPr>
          <a:xfrm>
            <a:off x="2009331" y="4556715"/>
            <a:ext cx="2243691" cy="132458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4923313" y="4551400"/>
            <a:ext cx="3146562" cy="1317694"/>
          </a:xfrm>
          <a:prstGeom prst="rect">
            <a:avLst/>
          </a:prstGeom>
          <a:ln>
            <a:noFill/>
          </a:ln>
          <a:effectLst>
            <a:outerShdw blurRad="190500" algn="tl" rotWithShape="0">
              <a:srgbClr val="000000">
                <a:alpha val="70000"/>
              </a:srgbClr>
            </a:outerShdw>
          </a:effectLst>
        </p:spPr>
      </p:pic>
      <p:sp>
        <p:nvSpPr>
          <p:cNvPr id="7" name="TextBox 6"/>
          <p:cNvSpPr txBox="1"/>
          <p:nvPr/>
        </p:nvSpPr>
        <p:spPr>
          <a:xfrm>
            <a:off x="8760589" y="4391766"/>
            <a:ext cx="2279737" cy="1477328"/>
          </a:xfrm>
          <a:prstGeom prst="rect">
            <a:avLst/>
          </a:prstGeom>
          <a:noFill/>
        </p:spPr>
        <p:txBody>
          <a:bodyPr wrap="square" rtlCol="0">
            <a:spAutoFit/>
          </a:bodyPr>
          <a:lstStyle/>
          <a:p>
            <a:r>
              <a:rPr lang="en-US" dirty="0" smtClean="0">
                <a:solidFill>
                  <a:schemeClr val="tx2"/>
                </a:solidFill>
                <a:latin typeface="Microsoft Sans Serif" panose="020B0604020202020204" pitchFamily="34" charset="0"/>
                <a:cs typeface="Microsoft Sans Serif" panose="020B0604020202020204" pitchFamily="34" charset="0"/>
              </a:rPr>
              <a:t>ρ : Density</a:t>
            </a:r>
          </a:p>
          <a:p>
            <a:r>
              <a:rPr lang="en-US" dirty="0" smtClean="0">
                <a:solidFill>
                  <a:schemeClr val="tx2"/>
                </a:solidFill>
                <a:latin typeface="Microsoft Sans Serif" panose="020B0604020202020204" pitchFamily="34" charset="0"/>
                <a:cs typeface="Microsoft Sans Serif" panose="020B0604020202020204" pitchFamily="34" charset="0"/>
              </a:rPr>
              <a:t>V : Velocity</a:t>
            </a:r>
          </a:p>
          <a:p>
            <a:r>
              <a:rPr lang="en-US" dirty="0" smtClean="0">
                <a:solidFill>
                  <a:schemeClr val="tx2"/>
                </a:solidFill>
                <a:latin typeface="Microsoft Sans Serif" panose="020B0604020202020204" pitchFamily="34" charset="0"/>
                <a:cs typeface="Microsoft Sans Serif" panose="020B0604020202020204" pitchFamily="34" charset="0"/>
              </a:rPr>
              <a:t>P : Pressure</a:t>
            </a:r>
          </a:p>
          <a:p>
            <a:r>
              <a:rPr lang="en-US" dirty="0" smtClean="0">
                <a:solidFill>
                  <a:schemeClr val="tx2"/>
                </a:solidFill>
                <a:latin typeface="Microsoft Sans Serif" panose="020B0604020202020204" pitchFamily="34" charset="0"/>
                <a:cs typeface="Microsoft Sans Serif" panose="020B0604020202020204" pitchFamily="34" charset="0"/>
              </a:rPr>
              <a:t>T : Temperature</a:t>
            </a:r>
          </a:p>
          <a:p>
            <a:r>
              <a:rPr lang="en-US" dirty="0" smtClean="0">
                <a:solidFill>
                  <a:schemeClr val="tx2"/>
                </a:solidFill>
                <a:latin typeface="Microsoft Sans Serif" panose="020B0604020202020204" pitchFamily="34" charset="0"/>
                <a:cs typeface="Microsoft Sans Serif" panose="020B0604020202020204" pitchFamily="34" charset="0"/>
              </a:rPr>
              <a:t>γ : 1.4 for air</a:t>
            </a:r>
            <a:endParaRPr lang="en-US" dirty="0">
              <a:solidFill>
                <a:schemeClr val="tx2"/>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0930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icrosoft Sans Serif" panose="020B0604020202020204" pitchFamily="34" charset="0"/>
                <a:cs typeface="Microsoft Sans Serif" panose="020B0604020202020204" pitchFamily="34" charset="0"/>
              </a:rPr>
              <a:t>Rendering</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lvl="1"/>
            <a:r>
              <a:rPr lang="en-US" sz="2400" dirty="0" smtClean="0">
                <a:latin typeface="Microsoft Sans Serif" panose="020B0604020202020204" pitchFamily="34" charset="0"/>
                <a:cs typeface="Microsoft Sans Serif" panose="020B0604020202020204" pitchFamily="34" charset="0"/>
              </a:rPr>
              <a:t>Refraction of light</a:t>
            </a:r>
          </a:p>
          <a:p>
            <a:pPr lvl="2"/>
            <a:r>
              <a:rPr lang="en-US" sz="2400" dirty="0" smtClean="0">
                <a:latin typeface="Microsoft Sans Serif" panose="020B0604020202020204" pitchFamily="34" charset="0"/>
                <a:cs typeface="Microsoft Sans Serif" panose="020B0604020202020204" pitchFamily="34" charset="0"/>
              </a:rPr>
              <a:t>Bending of light from blast wave </a:t>
            </a:r>
          </a:p>
          <a:p>
            <a:pPr lvl="2"/>
            <a:r>
              <a:rPr lang="en-US" sz="2400" dirty="0" smtClean="0">
                <a:latin typeface="Microsoft Sans Serif" panose="020B0604020202020204" pitchFamily="34" charset="0"/>
                <a:cs typeface="Microsoft Sans Serif" panose="020B0604020202020204" pitchFamily="34" charset="0"/>
              </a:rPr>
              <a:t>Higher refraction index</a:t>
            </a:r>
          </a:p>
          <a:p>
            <a:pPr lvl="2"/>
            <a:r>
              <a:rPr lang="en-US" sz="2400" dirty="0" smtClean="0">
                <a:latin typeface="Microsoft Sans Serif" panose="020B0604020202020204" pitchFamily="34" charset="0"/>
                <a:cs typeface="Microsoft Sans Serif" panose="020B0604020202020204" pitchFamily="34" charset="0"/>
              </a:rPr>
              <a:t>Captured by ray-tracing through the fluid volume</a:t>
            </a:r>
          </a:p>
          <a:p>
            <a:pPr lvl="2"/>
            <a:endParaRPr lang="en-US" sz="2400" dirty="0">
              <a:latin typeface="Microsoft Sans Serif" panose="020B0604020202020204" pitchFamily="34" charset="0"/>
              <a:cs typeface="Microsoft Sans Serif" panose="020B0604020202020204" pitchFamily="34" charset="0"/>
            </a:endParaRPr>
          </a:p>
          <a:p>
            <a:pPr lvl="1"/>
            <a:r>
              <a:rPr lang="en-US" sz="2400" dirty="0" smtClean="0">
                <a:latin typeface="Microsoft Sans Serif" panose="020B0604020202020204" pitchFamily="34" charset="0"/>
                <a:cs typeface="Microsoft Sans Serif" panose="020B0604020202020204" pitchFamily="34" charset="0"/>
              </a:rPr>
              <a:t>Fire balls</a:t>
            </a:r>
          </a:p>
          <a:p>
            <a:pPr lvl="2"/>
            <a:r>
              <a:rPr lang="en-US" sz="2400" dirty="0" smtClean="0">
                <a:latin typeface="Microsoft Sans Serif" panose="020B0604020202020204" pitchFamily="34" charset="0"/>
                <a:cs typeface="Microsoft Sans Serif" panose="020B0604020202020204" pitchFamily="34" charset="0"/>
              </a:rPr>
              <a:t>Composed of detonated material from inside the explosive</a:t>
            </a:r>
          </a:p>
          <a:p>
            <a:pPr lvl="2"/>
            <a:r>
              <a:rPr lang="en-US" sz="2400" dirty="0" smtClean="0">
                <a:latin typeface="Microsoft Sans Serif" panose="020B0604020202020204" pitchFamily="34" charset="0"/>
                <a:cs typeface="Microsoft Sans Serif" panose="020B0604020202020204" pitchFamily="34" charset="0"/>
              </a:rPr>
              <a:t>Place particles in the explosion shape specified</a:t>
            </a:r>
          </a:p>
          <a:p>
            <a:pPr lvl="2"/>
            <a:r>
              <a:rPr lang="en-US" sz="2400" dirty="0" smtClean="0">
                <a:latin typeface="Microsoft Sans Serif" panose="020B0604020202020204" pitchFamily="34" charset="0"/>
                <a:cs typeface="Microsoft Sans Serif" panose="020B0604020202020204" pitchFamily="34" charset="0"/>
              </a:rPr>
              <a:t>Massless and flow with fluid</a:t>
            </a:r>
          </a:p>
          <a:p>
            <a:pPr lvl="2"/>
            <a:r>
              <a:rPr lang="en-US" sz="2400" dirty="0" smtClean="0">
                <a:latin typeface="Microsoft Sans Serif" panose="020B0604020202020204" pitchFamily="34" charset="0"/>
                <a:cs typeface="Microsoft Sans Serif" panose="020B0604020202020204" pitchFamily="34" charset="0"/>
              </a:rPr>
              <a:t>Each particle has a temperature</a:t>
            </a:r>
          </a:p>
          <a:p>
            <a:pPr lvl="3"/>
            <a:r>
              <a:rPr lang="en-US" sz="2400" dirty="0" smtClean="0">
                <a:latin typeface="Microsoft Sans Serif" panose="020B0604020202020204" pitchFamily="34" charset="0"/>
                <a:cs typeface="Microsoft Sans Serif" panose="020B0604020202020204" pitchFamily="34" charset="0"/>
              </a:rPr>
              <a:t>Interpolated based on its position in the volume</a:t>
            </a:r>
          </a:p>
          <a:p>
            <a:pPr lvl="2"/>
            <a:endParaRPr lang="en-US" sz="2400"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7734997" y="2005434"/>
            <a:ext cx="4330921" cy="142771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7764234" y="4393542"/>
            <a:ext cx="4058295" cy="1573160"/>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4FAB73BC-B049-4115-A692-8D63A059BFB8}" type="slidenum">
              <a:rPr lang="en-US" sz="2400" smtClean="0">
                <a:latin typeface="Microsoft Sans Serif" panose="020B0604020202020204" pitchFamily="34" charset="0"/>
                <a:cs typeface="Microsoft Sans Serif" panose="020B0604020202020204" pitchFamily="34" charset="0"/>
              </a:rPr>
              <a:t>22</a:t>
            </a:fld>
            <a:endParaRPr lang="en-US" sz="240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093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Rendering</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a:bodyPr>
          <a:lstStyle/>
          <a:p>
            <a:pPr lvl="1"/>
            <a:r>
              <a:rPr lang="en-US" sz="2400" dirty="0" smtClean="0">
                <a:latin typeface="Microsoft Sans Serif" panose="020B0604020202020204" pitchFamily="34" charset="0"/>
                <a:cs typeface="Microsoft Sans Serif" panose="020B0604020202020204" pitchFamily="34" charset="0"/>
              </a:rPr>
              <a:t>Dust clouds</a:t>
            </a:r>
          </a:p>
          <a:p>
            <a:pPr lvl="3"/>
            <a:r>
              <a:rPr lang="en-US" sz="2000" dirty="0">
                <a:latin typeface="Microsoft Sans Serif" panose="020B0604020202020204" pitchFamily="34" charset="0"/>
                <a:cs typeface="Microsoft Sans Serif" panose="020B0604020202020204" pitchFamily="34" charset="0"/>
              </a:rPr>
              <a:t>B</a:t>
            </a:r>
            <a:r>
              <a:rPr lang="en-US" sz="2000" dirty="0" smtClean="0">
                <a:latin typeface="Microsoft Sans Serif" panose="020B0604020202020204" pitchFamily="34" charset="0"/>
                <a:cs typeface="Microsoft Sans Serif" panose="020B0604020202020204" pitchFamily="34" charset="0"/>
              </a:rPr>
              <a:t>last wave propagates disturbing the particles resting on surfaces</a:t>
            </a:r>
          </a:p>
          <a:p>
            <a:pPr lvl="3"/>
            <a:r>
              <a:rPr lang="en-US" sz="2000" dirty="0" smtClean="0">
                <a:latin typeface="Microsoft Sans Serif" panose="020B0604020202020204" pitchFamily="34" charset="0"/>
                <a:cs typeface="Microsoft Sans Serif" panose="020B0604020202020204" pitchFamily="34" charset="0"/>
              </a:rPr>
              <a:t>Creation rate can be a user-controlled variable</a:t>
            </a:r>
          </a:p>
          <a:p>
            <a:pPr lvl="3"/>
            <a:r>
              <a:rPr lang="en-US" sz="2000" dirty="0" smtClean="0">
                <a:latin typeface="Microsoft Sans Serif" panose="020B0604020202020204" pitchFamily="34" charset="0"/>
                <a:cs typeface="Microsoft Sans Serif" panose="020B0604020202020204" pitchFamily="34" charset="0"/>
              </a:rPr>
              <a:t>Smaller particles : Lower terminal velocities; More Brownian motion</a:t>
            </a:r>
          </a:p>
          <a:p>
            <a:pPr lvl="3"/>
            <a:r>
              <a:rPr lang="en-US" sz="2000" dirty="0" smtClean="0">
                <a:latin typeface="Microsoft Sans Serif" panose="020B0604020202020204" pitchFamily="34" charset="0"/>
                <a:cs typeface="Microsoft Sans Serif" panose="020B0604020202020204" pitchFamily="34" charset="0"/>
              </a:rPr>
              <a:t>Rendered as small spheres with Gaussian density</a:t>
            </a:r>
          </a:p>
          <a:p>
            <a:pPr lvl="4"/>
            <a:r>
              <a:rPr lang="en-US" sz="1800" dirty="0" smtClean="0">
                <a:latin typeface="Microsoft Sans Serif" panose="020B0604020202020204" pitchFamily="34" charset="0"/>
                <a:cs typeface="Microsoft Sans Serif" panose="020B0604020202020204" pitchFamily="34" charset="0"/>
              </a:rPr>
              <a:t>Variance grows according to Mean Brownian diffusion per unit time</a:t>
            </a:r>
          </a:p>
          <a:p>
            <a:pPr lvl="3"/>
            <a:endParaRPr lang="en-US" sz="2400" dirty="0" smtClean="0">
              <a:latin typeface="Microsoft Sans Serif" panose="020B0604020202020204" pitchFamily="34" charset="0"/>
              <a:cs typeface="Microsoft Sans Serif" panose="020B0604020202020204" pitchFamily="34" charset="0"/>
            </a:endParaRPr>
          </a:p>
          <a:p>
            <a:pPr lvl="2"/>
            <a:endParaRPr lang="en-US" sz="2400" dirty="0">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a:p>
        </p:txBody>
      </p:sp>
      <p:pic>
        <p:nvPicPr>
          <p:cNvPr id="5" name="Picture 4"/>
          <p:cNvPicPr>
            <a:picLocks noChangeAspect="1"/>
          </p:cNvPicPr>
          <p:nvPr/>
        </p:nvPicPr>
        <p:blipFill>
          <a:blip r:embed="rId3"/>
          <a:stretch>
            <a:fillRect/>
          </a:stretch>
        </p:blipFill>
        <p:spPr>
          <a:xfrm>
            <a:off x="2708501" y="4136745"/>
            <a:ext cx="7487685" cy="18407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59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References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lnSpcReduction="10000"/>
          </a:bodyPr>
          <a:lstStyle/>
          <a:p>
            <a:pPr lvl="1"/>
            <a:r>
              <a:rPr lang="en-US" dirty="0">
                <a:latin typeface="Microsoft Sans Serif" panose="020B0604020202020204" pitchFamily="34" charset="0"/>
                <a:cs typeface="Microsoft Sans Serif" panose="020B0604020202020204" pitchFamily="34" charset="0"/>
              </a:rPr>
              <a:t>Reeves, W.T. 1983. Particle systems—a technique for modeling a class of fuzzy </a:t>
            </a:r>
            <a:r>
              <a:rPr lang="en-US" dirty="0" smtClean="0">
                <a:latin typeface="Microsoft Sans Serif" panose="020B0604020202020204" pitchFamily="34" charset="0"/>
                <a:cs typeface="Microsoft Sans Serif" panose="020B0604020202020204" pitchFamily="34" charset="0"/>
              </a:rPr>
              <a:t>objects</a:t>
            </a:r>
            <a:r>
              <a:rPr lang="en-US" dirty="0">
                <a:latin typeface="Microsoft Sans Serif" panose="020B0604020202020204" pitchFamily="34" charset="0"/>
                <a:cs typeface="Microsoft Sans Serif" panose="020B0604020202020204" pitchFamily="34" charset="0"/>
              </a:rPr>
              <a:t>. ACM Transactions on Graphics 2, (2), </a:t>
            </a:r>
            <a:r>
              <a:rPr lang="en-US" dirty="0" smtClean="0">
                <a:latin typeface="Microsoft Sans Serif" panose="020B0604020202020204" pitchFamily="34" charset="0"/>
                <a:cs typeface="Microsoft Sans Serif" panose="020B0604020202020204" pitchFamily="34" charset="0"/>
              </a:rPr>
              <a:t>91-108</a:t>
            </a:r>
          </a:p>
          <a:p>
            <a:pPr lvl="1"/>
            <a:r>
              <a:rPr lang="en-US" dirty="0">
                <a:latin typeface="Microsoft Sans Serif" panose="020B0604020202020204" pitchFamily="34" charset="0"/>
                <a:cs typeface="Microsoft Sans Serif" panose="020B0604020202020204" pitchFamily="34" charset="0"/>
              </a:rPr>
              <a:t>Paramount Pictures. 1982. Star </a:t>
            </a:r>
            <a:r>
              <a:rPr lang="en-US" dirty="0" smtClean="0">
                <a:latin typeface="Microsoft Sans Serif" panose="020B0604020202020204" pitchFamily="34" charset="0"/>
                <a:cs typeface="Microsoft Sans Serif" panose="020B0604020202020204" pitchFamily="34" charset="0"/>
              </a:rPr>
              <a:t>Trek II</a:t>
            </a:r>
            <a:r>
              <a:rPr lang="en-US" dirty="0">
                <a:latin typeface="Microsoft Sans Serif" panose="020B0604020202020204" pitchFamily="34" charset="0"/>
                <a:cs typeface="Microsoft Sans Serif" panose="020B0604020202020204" pitchFamily="34" charset="0"/>
              </a:rPr>
              <a:t>: The Wrath of Khan(film</a:t>
            </a:r>
            <a:r>
              <a:rPr lang="en-US" dirty="0" smtClean="0">
                <a:latin typeface="Microsoft Sans Serif" panose="020B0604020202020204" pitchFamily="34" charset="0"/>
                <a:cs typeface="Microsoft Sans Serif" panose="020B0604020202020204" pitchFamily="34" charset="0"/>
              </a:rPr>
              <a:t>)</a:t>
            </a:r>
          </a:p>
          <a:p>
            <a:pPr lvl="1"/>
            <a:r>
              <a:rPr lang="en-US" dirty="0">
                <a:latin typeface="Microsoft Sans Serif" panose="020B0604020202020204" pitchFamily="34" charset="0"/>
                <a:cs typeface="Microsoft Sans Serif" panose="020B0604020202020204" pitchFamily="34" charset="0"/>
              </a:rPr>
              <a:t>Neff, M., and Fiume, E. 1999. A </a:t>
            </a:r>
            <a:r>
              <a:rPr lang="en-US" dirty="0" smtClean="0">
                <a:latin typeface="Microsoft Sans Serif" panose="020B0604020202020204" pitchFamily="34" charset="0"/>
                <a:cs typeface="Microsoft Sans Serif" panose="020B0604020202020204" pitchFamily="34" charset="0"/>
              </a:rPr>
              <a:t>visual model </a:t>
            </a:r>
            <a:r>
              <a:rPr lang="en-US" dirty="0">
                <a:latin typeface="Microsoft Sans Serif" panose="020B0604020202020204" pitchFamily="34" charset="0"/>
                <a:cs typeface="Microsoft Sans Serif" panose="020B0604020202020204" pitchFamily="34" charset="0"/>
              </a:rPr>
              <a:t>for blast waves and fracture. Graphics </a:t>
            </a:r>
            <a:r>
              <a:rPr lang="en-US" dirty="0" smtClean="0">
                <a:latin typeface="Microsoft Sans Serif" panose="020B0604020202020204" pitchFamily="34" charset="0"/>
                <a:cs typeface="Microsoft Sans Serif" panose="020B0604020202020204" pitchFamily="34" charset="0"/>
              </a:rPr>
              <a:t>Interface 99,193-202</a:t>
            </a:r>
          </a:p>
          <a:p>
            <a:pPr lvl="1"/>
            <a:r>
              <a:rPr lang="en-US" dirty="0" err="1">
                <a:latin typeface="Microsoft Sans Serif" panose="020B0604020202020204" pitchFamily="34" charset="0"/>
                <a:cs typeface="Microsoft Sans Serif" panose="020B0604020202020204" pitchFamily="34" charset="0"/>
              </a:rPr>
              <a:t>Kass</a:t>
            </a:r>
            <a:r>
              <a:rPr lang="en-US" dirty="0">
                <a:latin typeface="Microsoft Sans Serif" panose="020B0604020202020204" pitchFamily="34" charset="0"/>
                <a:cs typeface="Microsoft Sans Serif" panose="020B0604020202020204" pitchFamily="34" charset="0"/>
              </a:rPr>
              <a:t>, M., </a:t>
            </a:r>
            <a:r>
              <a:rPr lang="en-US" dirty="0" smtClean="0">
                <a:latin typeface="Microsoft Sans Serif" panose="020B0604020202020204" pitchFamily="34" charset="0"/>
                <a:cs typeface="Microsoft Sans Serif" panose="020B0604020202020204" pitchFamily="34" charset="0"/>
              </a:rPr>
              <a:t>AND Miller</a:t>
            </a:r>
            <a:r>
              <a:rPr lang="en-US" dirty="0">
                <a:latin typeface="Microsoft Sans Serif" panose="020B0604020202020204" pitchFamily="34" charset="0"/>
                <a:cs typeface="Microsoft Sans Serif" panose="020B0604020202020204" pitchFamily="34" charset="0"/>
              </a:rPr>
              <a:t>, G. 1990. Rapid, stable fluid dynamics for computer graphics. In </a:t>
            </a:r>
            <a:r>
              <a:rPr lang="en-US" dirty="0" smtClean="0">
                <a:latin typeface="Microsoft Sans Serif" panose="020B0604020202020204" pitchFamily="34" charset="0"/>
                <a:cs typeface="Microsoft Sans Serif" panose="020B0604020202020204" pitchFamily="34" charset="0"/>
              </a:rPr>
              <a:t>SIGGRAPH </a:t>
            </a:r>
            <a:r>
              <a:rPr lang="en-US" dirty="0">
                <a:latin typeface="Microsoft Sans Serif" panose="020B0604020202020204" pitchFamily="34" charset="0"/>
                <a:cs typeface="Microsoft Sans Serif" panose="020B0604020202020204" pitchFamily="34" charset="0"/>
              </a:rPr>
              <a:t>90 Conference </a:t>
            </a:r>
            <a:r>
              <a:rPr lang="en-US" dirty="0" smtClean="0">
                <a:latin typeface="Microsoft Sans Serif" panose="020B0604020202020204" pitchFamily="34" charset="0"/>
                <a:cs typeface="Microsoft Sans Serif" panose="020B0604020202020204" pitchFamily="34" charset="0"/>
              </a:rPr>
              <a:t>Proceedings. 49-57</a:t>
            </a:r>
          </a:p>
          <a:p>
            <a:pPr lvl="1"/>
            <a:r>
              <a:rPr lang="en-US" dirty="0" err="1">
                <a:latin typeface="Microsoft Sans Serif" panose="020B0604020202020204" pitchFamily="34" charset="0"/>
                <a:cs typeface="Microsoft Sans Serif" panose="020B0604020202020204" pitchFamily="34" charset="0"/>
              </a:rPr>
              <a:t>Wejchert</a:t>
            </a:r>
            <a:r>
              <a:rPr lang="en-US" dirty="0">
                <a:latin typeface="Microsoft Sans Serif" panose="020B0604020202020204" pitchFamily="34" charset="0"/>
                <a:cs typeface="Microsoft Sans Serif" panose="020B0604020202020204" pitchFamily="34" charset="0"/>
              </a:rPr>
              <a:t>, J., and </a:t>
            </a:r>
            <a:r>
              <a:rPr lang="en-US" dirty="0" err="1">
                <a:latin typeface="Microsoft Sans Serif" panose="020B0604020202020204" pitchFamily="34" charset="0"/>
                <a:cs typeface="Microsoft Sans Serif" panose="020B0604020202020204" pitchFamily="34" charset="0"/>
              </a:rPr>
              <a:t>Haumann</a:t>
            </a:r>
            <a:r>
              <a:rPr lang="en-US" dirty="0">
                <a:latin typeface="Microsoft Sans Serif" panose="020B0604020202020204" pitchFamily="34" charset="0"/>
                <a:cs typeface="Microsoft Sans Serif" panose="020B0604020202020204" pitchFamily="34" charset="0"/>
              </a:rPr>
              <a:t>, D. 1991. Animation aerodynamics. In SIGGRAPH 91 </a:t>
            </a:r>
            <a:r>
              <a:rPr lang="en-US" dirty="0" smtClean="0">
                <a:latin typeface="Microsoft Sans Serif" panose="020B0604020202020204" pitchFamily="34" charset="0"/>
                <a:cs typeface="Microsoft Sans Serif" panose="020B0604020202020204" pitchFamily="34" charset="0"/>
              </a:rPr>
              <a:t>Conference </a:t>
            </a:r>
            <a:r>
              <a:rPr lang="en-US" dirty="0">
                <a:latin typeface="Microsoft Sans Serif" panose="020B0604020202020204" pitchFamily="34" charset="0"/>
                <a:cs typeface="Microsoft Sans Serif" panose="020B0604020202020204" pitchFamily="34" charset="0"/>
              </a:rPr>
              <a:t>Proceedings</a:t>
            </a:r>
            <a:r>
              <a:rPr lang="en-US" dirty="0" smtClean="0">
                <a:latin typeface="Microsoft Sans Serif" panose="020B0604020202020204" pitchFamily="34" charset="0"/>
                <a:cs typeface="Microsoft Sans Serif" panose="020B0604020202020204" pitchFamily="34" charset="0"/>
              </a:rPr>
              <a:t>. 19-22</a:t>
            </a:r>
          </a:p>
          <a:p>
            <a:pPr lvl="1"/>
            <a:r>
              <a:rPr lang="en-US" dirty="0">
                <a:latin typeface="Microsoft Sans Serif" panose="020B0604020202020204" pitchFamily="34" charset="0"/>
                <a:cs typeface="Microsoft Sans Serif" panose="020B0604020202020204" pitchFamily="34" charset="0"/>
              </a:rPr>
              <a:t>Foster, N., and Metaxas, D. 1996. Realistic animation of liquids. Graphical Models and </a:t>
            </a:r>
            <a:r>
              <a:rPr lang="en-US" dirty="0" smtClean="0">
                <a:latin typeface="Microsoft Sans Serif" panose="020B0604020202020204" pitchFamily="34" charset="0"/>
                <a:cs typeface="Microsoft Sans Serif" panose="020B0604020202020204" pitchFamily="34" charset="0"/>
              </a:rPr>
              <a:t>Image </a:t>
            </a:r>
            <a:r>
              <a:rPr lang="en-US" dirty="0">
                <a:latin typeface="Microsoft Sans Serif" panose="020B0604020202020204" pitchFamily="34" charset="0"/>
                <a:cs typeface="Microsoft Sans Serif" panose="020B0604020202020204" pitchFamily="34" charset="0"/>
              </a:rPr>
              <a:t>Processing 58, (5), </a:t>
            </a:r>
            <a:r>
              <a:rPr lang="en-US" dirty="0" smtClean="0">
                <a:latin typeface="Microsoft Sans Serif" panose="020B0604020202020204" pitchFamily="34" charset="0"/>
                <a:cs typeface="Microsoft Sans Serif" panose="020B0604020202020204" pitchFamily="34" charset="0"/>
              </a:rPr>
              <a:t>471-483</a:t>
            </a:r>
          </a:p>
          <a:p>
            <a:pPr lvl="1"/>
            <a:r>
              <a:rPr lang="en-US" dirty="0" err="1">
                <a:latin typeface="Microsoft Sans Serif" panose="020B0604020202020204" pitchFamily="34" charset="0"/>
                <a:cs typeface="Microsoft Sans Serif" panose="020B0604020202020204" pitchFamily="34" charset="0"/>
              </a:rPr>
              <a:t>Yngve</a:t>
            </a:r>
            <a:r>
              <a:rPr lang="en-US" dirty="0">
                <a:latin typeface="Microsoft Sans Serif" panose="020B0604020202020204" pitchFamily="34" charset="0"/>
                <a:cs typeface="Microsoft Sans Serif" panose="020B0604020202020204" pitchFamily="34" charset="0"/>
              </a:rPr>
              <a:t>, G., O’Brien, J., and </a:t>
            </a:r>
            <a:r>
              <a:rPr lang="en-US" dirty="0" err="1">
                <a:latin typeface="Microsoft Sans Serif" panose="020B0604020202020204" pitchFamily="34" charset="0"/>
                <a:cs typeface="Microsoft Sans Serif" panose="020B0604020202020204" pitchFamily="34" charset="0"/>
              </a:rPr>
              <a:t>Hodgins</a:t>
            </a:r>
            <a:r>
              <a:rPr lang="en-US" dirty="0">
                <a:latin typeface="Microsoft Sans Serif" panose="020B0604020202020204" pitchFamily="34" charset="0"/>
                <a:cs typeface="Microsoft Sans Serif" panose="020B0604020202020204" pitchFamily="34" charset="0"/>
              </a:rPr>
              <a:t>, J. 2000. Animating explosions. In SIGGRAPH </a:t>
            </a:r>
            <a:r>
              <a:rPr lang="en-US" dirty="0" smtClean="0">
                <a:latin typeface="Microsoft Sans Serif" panose="020B0604020202020204" pitchFamily="34" charset="0"/>
                <a:cs typeface="Microsoft Sans Serif" panose="020B0604020202020204" pitchFamily="34" charset="0"/>
              </a:rPr>
              <a:t>2000 </a:t>
            </a:r>
            <a:r>
              <a:rPr lang="en-US" dirty="0">
                <a:latin typeface="Microsoft Sans Serif" panose="020B0604020202020204" pitchFamily="34" charset="0"/>
                <a:cs typeface="Microsoft Sans Serif" panose="020B0604020202020204" pitchFamily="34" charset="0"/>
              </a:rPr>
              <a:t>Conference </a:t>
            </a:r>
            <a:r>
              <a:rPr lang="en-US" dirty="0" smtClean="0">
                <a:latin typeface="Microsoft Sans Serif" panose="020B0604020202020204" pitchFamily="34" charset="0"/>
                <a:cs typeface="Microsoft Sans Serif" panose="020B0604020202020204" pitchFamily="34" charset="0"/>
              </a:rPr>
              <a:t>Proceedings.29-36</a:t>
            </a:r>
          </a:p>
          <a:p>
            <a:pPr lvl="1"/>
            <a:r>
              <a:rPr lang="en-US" dirty="0">
                <a:latin typeface="Microsoft Sans Serif" panose="020B0604020202020204" pitchFamily="34" charset="0"/>
                <a:cs typeface="Microsoft Sans Serif" panose="020B0604020202020204" pitchFamily="34" charset="0"/>
              </a:rPr>
              <a:t>Roach, Matthew </a:t>
            </a:r>
            <a:r>
              <a:rPr lang="en-US" dirty="0" smtClean="0">
                <a:latin typeface="Microsoft Sans Serif" panose="020B0604020202020204" pitchFamily="34" charset="0"/>
                <a:cs typeface="Microsoft Sans Serif" panose="020B0604020202020204" pitchFamily="34" charset="0"/>
              </a:rPr>
              <a:t>Douglas, J. </a:t>
            </a:r>
            <a:r>
              <a:rPr lang="en-US" dirty="0">
                <a:latin typeface="Microsoft Sans Serif" panose="020B0604020202020204" pitchFamily="34" charset="0"/>
                <a:cs typeface="Microsoft Sans Serif" panose="020B0604020202020204" pitchFamily="34" charset="0"/>
              </a:rPr>
              <a:t>2005. </a:t>
            </a:r>
            <a:r>
              <a:rPr lang="en-US" dirty="0" smtClean="0">
                <a:latin typeface="Microsoft Sans Serif" panose="020B0604020202020204" pitchFamily="34" charset="0"/>
                <a:cs typeface="Microsoft Sans Serif" panose="020B0604020202020204" pitchFamily="34" charset="0"/>
              </a:rPr>
              <a:t>Physically based simulation of explosions. Master’s thesis</a:t>
            </a:r>
          </a:p>
          <a:p>
            <a:pPr lvl="1"/>
            <a:endParaRPr lang="en-US" dirty="0" smtClean="0">
              <a:latin typeface="Microsoft Sans Serif" panose="020B0604020202020204" pitchFamily="34" charset="0"/>
              <a:cs typeface="Microsoft Sans Serif" panose="020B0604020202020204" pitchFamily="34" charset="0"/>
            </a:endParaRPr>
          </a:p>
          <a:p>
            <a:pPr lvl="1"/>
            <a:endParaRPr lang="en-US" dirty="0" smtClean="0">
              <a:latin typeface="Microsoft Sans Serif" panose="020B0604020202020204" pitchFamily="34" charset="0"/>
              <a:cs typeface="Microsoft Sans Serif" panose="020B0604020202020204" pitchFamily="34" charset="0"/>
            </a:endParaRPr>
          </a:p>
          <a:p>
            <a:pPr lvl="1"/>
            <a:endParaRPr lang="en-US" dirty="0" smtClean="0">
              <a:latin typeface="Microsoft Sans Serif" panose="020B0604020202020204" pitchFamily="34" charset="0"/>
              <a:cs typeface="Microsoft Sans Serif" panose="020B0604020202020204" pitchFamily="34" charset="0"/>
            </a:endParaRPr>
          </a:p>
          <a:p>
            <a:pPr lvl="1"/>
            <a:endParaRPr lang="en-US" b="1" dirty="0" smtClean="0">
              <a:latin typeface="Microsoft Sans Serif" panose="020B0604020202020204" pitchFamily="34" charset="0"/>
              <a:cs typeface="Microsoft Sans Serif" panose="020B0604020202020204" pitchFamily="34" charset="0"/>
            </a:endParaRPr>
          </a:p>
          <a:p>
            <a:pPr lvl="1"/>
            <a:endParaRPr lang="en-US" dirty="0">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a:p>
        </p:txBody>
      </p:sp>
    </p:spTree>
    <p:extLst>
      <p:ext uri="{BB962C8B-B14F-4D97-AF65-F5344CB8AC3E}">
        <p14:creationId xmlns:p14="http://schemas.microsoft.com/office/powerpoint/2010/main" val="3846344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Thank you</a:t>
            </a:r>
            <a:endParaRPr lang="en-US" dirty="0">
              <a:latin typeface="Microsoft Sans Serif" panose="020B0604020202020204" pitchFamily="34" charset="0"/>
              <a:cs typeface="Microsoft Sans Serif" panose="020B0604020202020204" pitchFamily="34" charset="0"/>
            </a:endParaRPr>
          </a:p>
        </p:txBody>
      </p:sp>
      <p:sp>
        <p:nvSpPr>
          <p:cNvPr id="10" name="Text Placeholder 9"/>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a:p>
        </p:txBody>
      </p:sp>
    </p:spTree>
    <p:extLst>
      <p:ext uri="{BB962C8B-B14F-4D97-AF65-F5344CB8AC3E}">
        <p14:creationId xmlns:p14="http://schemas.microsoft.com/office/powerpoint/2010/main" val="155443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Introduction</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Sudden release of energy</a:t>
            </a:r>
          </a:p>
          <a:p>
            <a:pPr lvl="1"/>
            <a:r>
              <a:rPr lang="en-US" sz="2400" dirty="0" smtClean="0">
                <a:latin typeface="Microsoft Sans Serif" panose="020B0604020202020204" pitchFamily="34" charset="0"/>
                <a:cs typeface="Microsoft Sans Serif" panose="020B0604020202020204" pitchFamily="34" charset="0"/>
              </a:rPr>
              <a:t>Pressure wave</a:t>
            </a:r>
          </a:p>
          <a:p>
            <a:pPr lvl="1"/>
            <a:r>
              <a:rPr lang="en-US" sz="2400" dirty="0" smtClean="0">
                <a:latin typeface="Microsoft Sans Serif" panose="020B0604020202020204" pitchFamily="34" charset="0"/>
                <a:cs typeface="Microsoft Sans Serif" panose="020B0604020202020204" pitchFamily="34" charset="0"/>
              </a:rPr>
              <a:t>Supersonic speed</a:t>
            </a:r>
          </a:p>
          <a:p>
            <a:pPr lvl="1"/>
            <a:r>
              <a:rPr lang="en-US" sz="2400" dirty="0" smtClean="0">
                <a:latin typeface="Microsoft Sans Serif" panose="020B0604020202020204" pitchFamily="34" charset="0"/>
                <a:cs typeface="Microsoft Sans Serif" panose="020B0604020202020204" pitchFamily="34" charset="0"/>
              </a:rPr>
              <a:t>Compression of air</a:t>
            </a:r>
          </a:p>
          <a:p>
            <a:pPr lvl="1"/>
            <a:r>
              <a:rPr lang="en-US" sz="2400" dirty="0" smtClean="0">
                <a:latin typeface="Microsoft Sans Serif" panose="020B0604020202020204" pitchFamily="34" charset="0"/>
                <a:cs typeface="Microsoft Sans Serif" panose="020B0604020202020204" pitchFamily="34" charset="0"/>
              </a:rPr>
              <a:t>Interaction with boundaries</a:t>
            </a:r>
          </a:p>
          <a:p>
            <a:pPr lvl="1"/>
            <a:r>
              <a:rPr lang="en-US" sz="2400" dirty="0" smtClean="0">
                <a:latin typeface="Microsoft Sans Serif" panose="020B0604020202020204" pitchFamily="34" charset="0"/>
                <a:cs typeface="Microsoft Sans Serif" panose="020B0604020202020204" pitchFamily="34" charset="0"/>
              </a:rPr>
              <a:t>Interesting visual effects</a:t>
            </a:r>
          </a:p>
          <a:p>
            <a:pPr lvl="2"/>
            <a:endParaRPr lang="en-US" dirty="0" smtClean="0"/>
          </a:p>
          <a:p>
            <a:pPr lvl="2"/>
            <a:endParaRPr lang="en-US" dirty="0"/>
          </a:p>
        </p:txBody>
      </p:sp>
      <p:pic>
        <p:nvPicPr>
          <p:cNvPr id="4" name="Slow Motion of Car Explos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45347" y="2210697"/>
            <a:ext cx="4136067" cy="3102050"/>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4FAB73BC-B049-4115-A692-8D63A059BFB8}" type="slidenum">
              <a:rPr lang="en-US" smtClean="0"/>
              <a:t>3</a:t>
            </a:fld>
            <a:endParaRPr lang="en-US"/>
          </a:p>
        </p:txBody>
      </p:sp>
    </p:spTree>
    <p:extLst>
      <p:ext uri="{BB962C8B-B14F-4D97-AF65-F5344CB8AC3E}">
        <p14:creationId xmlns:p14="http://schemas.microsoft.com/office/powerpoint/2010/main" val="330998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4"/>
                </p:tgtEl>
              </p:cMediaNode>
            </p:video>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Explosions are…</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Dangerous</a:t>
            </a:r>
          </a:p>
          <a:p>
            <a:pPr lvl="1"/>
            <a:r>
              <a:rPr lang="en-US" sz="2400" dirty="0" smtClean="0">
                <a:latin typeface="Microsoft Sans Serif" panose="020B0604020202020204" pitchFamily="34" charset="0"/>
                <a:cs typeface="Microsoft Sans Serif" panose="020B0604020202020204" pitchFamily="34" charset="0"/>
              </a:rPr>
              <a:t>Costly</a:t>
            </a:r>
          </a:p>
          <a:p>
            <a:pPr lvl="1"/>
            <a:r>
              <a:rPr lang="en-US" sz="2400" dirty="0" smtClean="0">
                <a:latin typeface="Microsoft Sans Serif" panose="020B0604020202020204" pitchFamily="34" charset="0"/>
                <a:cs typeface="Microsoft Sans Serif" panose="020B0604020202020204" pitchFamily="34" charset="0"/>
              </a:rPr>
              <a:t>Difficult to control</a:t>
            </a:r>
          </a:p>
          <a:p>
            <a:pPr lvl="1"/>
            <a:r>
              <a:rPr lang="en-US" sz="2400" dirty="0" smtClean="0">
                <a:latin typeface="Microsoft Sans Serif" panose="020B0604020202020204" pitchFamily="34" charset="0"/>
                <a:cs typeface="Microsoft Sans Serif" panose="020B0604020202020204" pitchFamily="34" charset="0"/>
              </a:rPr>
              <a:t>Impossible to undo</a:t>
            </a:r>
          </a:p>
          <a:p>
            <a:pPr lvl="2"/>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4672418" y="2018020"/>
            <a:ext cx="6540065" cy="3678787"/>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a:p>
        </p:txBody>
      </p:sp>
    </p:spTree>
    <p:extLst>
      <p:ext uri="{BB962C8B-B14F-4D97-AF65-F5344CB8AC3E}">
        <p14:creationId xmlns:p14="http://schemas.microsoft.com/office/powerpoint/2010/main" val="32181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Background - Particles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lvl="1"/>
            <a:r>
              <a:rPr lang="en-US" sz="2200" dirty="0" smtClean="0">
                <a:latin typeface="Microsoft Sans Serif" panose="020B0604020202020204" pitchFamily="34" charset="0"/>
                <a:cs typeface="Microsoft Sans Serif" panose="020B0604020202020204" pitchFamily="34" charset="0"/>
              </a:rPr>
              <a:t>Earliest attempt by William Reeves</a:t>
            </a:r>
          </a:p>
          <a:p>
            <a:pPr lvl="1"/>
            <a:r>
              <a:rPr lang="en-US" sz="2200" dirty="0" smtClean="0">
                <a:latin typeface="Microsoft Sans Serif" panose="020B0604020202020204" pitchFamily="34" charset="0"/>
                <a:cs typeface="Microsoft Sans Serif" panose="020B0604020202020204" pitchFamily="34" charset="0"/>
              </a:rPr>
              <a:t>Particle systems for modeling fuzzy objects</a:t>
            </a:r>
          </a:p>
          <a:p>
            <a:pPr lvl="3"/>
            <a:r>
              <a:rPr lang="en-US" sz="1900" dirty="0" smtClean="0">
                <a:latin typeface="Microsoft Sans Serif" panose="020B0604020202020204" pitchFamily="34" charset="0"/>
                <a:cs typeface="Microsoft Sans Serif" panose="020B0604020202020204" pitchFamily="34" charset="0"/>
              </a:rPr>
              <a:t>Clouds, Fire, Water</a:t>
            </a:r>
          </a:p>
          <a:p>
            <a:pPr lvl="1"/>
            <a:r>
              <a:rPr lang="en-US" sz="2200" dirty="0" smtClean="0">
                <a:latin typeface="Microsoft Sans Serif" panose="020B0604020202020204" pitchFamily="34" charset="0"/>
                <a:cs typeface="Microsoft Sans Serif" panose="020B0604020202020204" pitchFamily="34" charset="0"/>
              </a:rPr>
              <a:t>Procedural System approach</a:t>
            </a:r>
          </a:p>
          <a:p>
            <a:pPr lvl="3"/>
            <a:r>
              <a:rPr lang="en-US" sz="1900" dirty="0" smtClean="0">
                <a:latin typeface="Microsoft Sans Serif" panose="020B0604020202020204" pitchFamily="34" charset="0"/>
                <a:cs typeface="Microsoft Sans Serif" panose="020B0604020202020204" pitchFamily="34" charset="0"/>
              </a:rPr>
              <a:t>Generation</a:t>
            </a:r>
          </a:p>
          <a:p>
            <a:pPr lvl="3"/>
            <a:r>
              <a:rPr lang="en-US" sz="1900" dirty="0" smtClean="0">
                <a:latin typeface="Microsoft Sans Serif" panose="020B0604020202020204" pitchFamily="34" charset="0"/>
                <a:cs typeface="Microsoft Sans Serif" panose="020B0604020202020204" pitchFamily="34" charset="0"/>
              </a:rPr>
              <a:t>Degeneration</a:t>
            </a:r>
          </a:p>
          <a:p>
            <a:pPr lvl="3"/>
            <a:r>
              <a:rPr lang="en-US" sz="1900" dirty="0" smtClean="0">
                <a:latin typeface="Microsoft Sans Serif" panose="020B0604020202020204" pitchFamily="34" charset="0"/>
                <a:cs typeface="Microsoft Sans Serif" panose="020B0604020202020204" pitchFamily="34" charset="0"/>
              </a:rPr>
              <a:t>Transformation of live particles </a:t>
            </a:r>
          </a:p>
          <a:p>
            <a:pPr lvl="3"/>
            <a:r>
              <a:rPr lang="en-US" sz="1900" dirty="0" smtClean="0">
                <a:latin typeface="Microsoft Sans Serif" panose="020B0604020202020204" pitchFamily="34" charset="0"/>
                <a:cs typeface="Microsoft Sans Serif" panose="020B0604020202020204" pitchFamily="34" charset="0"/>
              </a:rPr>
              <a:t>Rendering</a:t>
            </a:r>
          </a:p>
          <a:p>
            <a:pPr lvl="1"/>
            <a:r>
              <a:rPr lang="en-US" sz="2200" dirty="0" smtClean="0">
                <a:latin typeface="Microsoft Sans Serif" panose="020B0604020202020204" pitchFamily="34" charset="0"/>
                <a:cs typeface="Microsoft Sans Serif" panose="020B0604020202020204" pitchFamily="34" charset="0"/>
              </a:rPr>
              <a:t>Genesis Demo in Star Trek II</a:t>
            </a:r>
          </a:p>
          <a:p>
            <a:pPr lvl="1"/>
            <a:r>
              <a:rPr lang="en-US" sz="2200" dirty="0" smtClean="0">
                <a:latin typeface="Microsoft Sans Serif" panose="020B0604020202020204" pitchFamily="34" charset="0"/>
                <a:cs typeface="Microsoft Sans Serif" panose="020B0604020202020204" pitchFamily="34" charset="0"/>
              </a:rPr>
              <a:t>Drawbacks</a:t>
            </a:r>
          </a:p>
          <a:p>
            <a:pPr lvl="3"/>
            <a:r>
              <a:rPr lang="en-US" sz="1900" dirty="0" smtClean="0">
                <a:latin typeface="Microsoft Sans Serif" panose="020B0604020202020204" pitchFamily="34" charset="0"/>
                <a:cs typeface="Microsoft Sans Serif" panose="020B0604020202020204" pitchFamily="34" charset="0"/>
              </a:rPr>
              <a:t>Computationally expensive</a:t>
            </a:r>
          </a:p>
          <a:p>
            <a:pPr lvl="3"/>
            <a:r>
              <a:rPr lang="en-US" sz="1900" dirty="0" smtClean="0">
                <a:latin typeface="Microsoft Sans Serif" panose="020B0604020202020204" pitchFamily="34" charset="0"/>
                <a:cs typeface="Microsoft Sans Serif" panose="020B0604020202020204" pitchFamily="34" charset="0"/>
              </a:rPr>
              <a:t>Cannot model a continuum</a:t>
            </a:r>
            <a:endParaRPr lang="en-US" sz="1900" dirty="0" smtClean="0"/>
          </a:p>
        </p:txBody>
      </p:sp>
      <p:pic>
        <p:nvPicPr>
          <p:cNvPr id="5" name="Picture 4"/>
          <p:cNvPicPr>
            <a:picLocks noChangeAspect="1"/>
          </p:cNvPicPr>
          <p:nvPr/>
        </p:nvPicPr>
        <p:blipFill>
          <a:blip r:embed="rId5"/>
          <a:stretch>
            <a:fillRect/>
          </a:stretch>
        </p:blipFill>
        <p:spPr>
          <a:xfrm>
            <a:off x="6328000" y="2342949"/>
            <a:ext cx="4699840" cy="319796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a:off x="6693397" y="2162159"/>
            <a:ext cx="3969046" cy="3559541"/>
          </a:xfrm>
          <a:prstGeom prst="rect">
            <a:avLst/>
          </a:prstGeom>
          <a:ln>
            <a:noFill/>
          </a:ln>
          <a:effectLst>
            <a:outerShdw blurRad="292100" dist="139700" dir="2700000" algn="tl" rotWithShape="0">
              <a:srgbClr val="333333">
                <a:alpha val="65000"/>
              </a:srgbClr>
            </a:outerShdw>
          </a:effectLst>
        </p:spPr>
      </p:pic>
      <p:pic>
        <p:nvPicPr>
          <p:cNvPr id="7" name="The Genesis wav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455840" y="2292700"/>
            <a:ext cx="4572000" cy="3429000"/>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33566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2" presetClass="mediacall" presetSubtype="0" fill="hold" nodeType="clickEffect">
                                  <p:stCondLst>
                                    <p:cond delay="0"/>
                                  </p:stCondLst>
                                  <p:childTnLst>
                                    <p:cmd type="call" cmd="togglePause">
                                      <p:cBhvr>
                                        <p:cTn id="59" dur="1" fill="hold"/>
                                        <p:tgtEl>
                                          <p:spTgt spid="7"/>
                                        </p:tgtEl>
                                      </p:cBhvr>
                                    </p:cmd>
                                  </p:childTnLst>
                                </p:cTn>
                              </p:par>
                            </p:childTnLst>
                          </p:cTn>
                        </p:par>
                      </p:childTnLst>
                    </p:cTn>
                  </p:par>
                </p:childTnLst>
              </p:cTn>
              <p:nextCondLst>
                <p:cond evt="onClick" delay="0">
                  <p:tgtEl>
                    <p:spTgt spid="7"/>
                  </p:tgtEl>
                </p:cond>
              </p:nextCondLst>
            </p:seq>
            <p:video>
              <p:cMediaNode vol="80000">
                <p:cTn id="60" fill="hold" display="0">
                  <p:stCondLst>
                    <p:cond delay="indefinite"/>
                  </p:stCondLst>
                </p:cTn>
                <p:tgtEl>
                  <p:spTgt spid="7"/>
                </p:tgtEl>
              </p:cMediaNode>
            </p:video>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Blast curves</a:t>
            </a:r>
            <a:endParaRPr lang="en-US" dirty="0"/>
          </a:p>
        </p:txBody>
      </p:sp>
      <p:sp>
        <p:nvSpPr>
          <p:cNvPr id="3" name="Content Placeholder 2"/>
          <p:cNvSpPr>
            <a:spLocks noGrp="1"/>
          </p:cNvSpPr>
          <p:nvPr>
            <p:ph idx="1"/>
          </p:nvPr>
        </p:nvSpPr>
        <p:spPr/>
        <p:txBody>
          <a:bodyPr>
            <a:normAutofit/>
          </a:bodyPr>
          <a:lstStyle/>
          <a:p>
            <a:pPr lvl="1"/>
            <a:r>
              <a:rPr lang="en-US" sz="2000" dirty="0" smtClean="0">
                <a:latin typeface="Microsoft Sans Serif" panose="020B0604020202020204" pitchFamily="34" charset="0"/>
                <a:cs typeface="Microsoft Sans Serif" panose="020B0604020202020204" pitchFamily="34" charset="0"/>
              </a:rPr>
              <a:t>One of the first mathematical models of blast waves propagation</a:t>
            </a:r>
          </a:p>
          <a:p>
            <a:pPr lvl="3"/>
            <a:r>
              <a:rPr lang="en-US" sz="1800" dirty="0" smtClean="0">
                <a:latin typeface="Microsoft Sans Serif" panose="020B0604020202020204" pitchFamily="34" charset="0"/>
                <a:cs typeface="Microsoft Sans Serif" panose="020B0604020202020204" pitchFamily="34" charset="0"/>
              </a:rPr>
              <a:t>Neff and Fume in 1999</a:t>
            </a:r>
          </a:p>
          <a:p>
            <a:pPr lvl="1"/>
            <a:r>
              <a:rPr lang="en-US" sz="2000" dirty="0" smtClean="0">
                <a:latin typeface="Microsoft Sans Serif" panose="020B0604020202020204" pitchFamily="34" charset="0"/>
                <a:cs typeface="Microsoft Sans Serif" panose="020B0604020202020204" pitchFamily="34" charset="0"/>
              </a:rPr>
              <a:t>Based on TNT explosion model</a:t>
            </a:r>
          </a:p>
          <a:p>
            <a:pPr lvl="3"/>
            <a:r>
              <a:rPr lang="en-US" sz="1800" dirty="0" smtClean="0">
                <a:latin typeface="Microsoft Sans Serif" panose="020B0604020202020204" pitchFamily="34" charset="0"/>
                <a:cs typeface="Microsoft Sans Serif" panose="020B0604020202020204" pitchFamily="34" charset="0"/>
              </a:rPr>
              <a:t>Chemical reaction</a:t>
            </a:r>
          </a:p>
          <a:p>
            <a:pPr lvl="3"/>
            <a:r>
              <a:rPr lang="en-US" sz="1800" dirty="0" smtClean="0">
                <a:latin typeface="Microsoft Sans Serif" panose="020B0604020202020204" pitchFamily="34" charset="0"/>
                <a:cs typeface="Microsoft Sans Serif" panose="020B0604020202020204" pitchFamily="34" charset="0"/>
              </a:rPr>
              <a:t>Violent gas expansion</a:t>
            </a:r>
          </a:p>
          <a:p>
            <a:pPr lvl="3"/>
            <a:r>
              <a:rPr lang="en-US" sz="1800" dirty="0" smtClean="0">
                <a:latin typeface="Microsoft Sans Serif" panose="020B0604020202020204" pitchFamily="34" charset="0"/>
                <a:cs typeface="Microsoft Sans Serif" panose="020B0604020202020204" pitchFamily="34" charset="0"/>
              </a:rPr>
              <a:t>Formation of compressed air causing a pressure wave</a:t>
            </a:r>
            <a:endParaRPr lang="en-US" sz="1800"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2054211" y="4176990"/>
            <a:ext cx="3219539" cy="19387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737501" y="4166539"/>
            <a:ext cx="3422181" cy="193870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a:p>
        </p:txBody>
      </p:sp>
    </p:spTree>
    <p:extLst>
      <p:ext uri="{BB962C8B-B14F-4D97-AF65-F5344CB8AC3E}">
        <p14:creationId xmlns:p14="http://schemas.microsoft.com/office/powerpoint/2010/main" val="302488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Background – Blast curves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lvl="1"/>
            <a:r>
              <a:rPr lang="en-US" sz="2400" dirty="0" smtClean="0">
                <a:latin typeface="Microsoft Sans Serif" panose="020B0604020202020204" pitchFamily="34" charset="0"/>
                <a:cs typeface="Microsoft Sans Serif" panose="020B0604020202020204" pitchFamily="34" charset="0"/>
              </a:rPr>
              <a:t>Modeling techniques</a:t>
            </a:r>
          </a:p>
          <a:p>
            <a:pPr lvl="3"/>
            <a:r>
              <a:rPr lang="en-US" sz="2000" dirty="0" smtClean="0">
                <a:latin typeface="Microsoft Sans Serif" panose="020B0604020202020204" pitchFamily="34" charset="0"/>
                <a:cs typeface="Microsoft Sans Serif" panose="020B0604020202020204" pitchFamily="34" charset="0"/>
              </a:rPr>
              <a:t>Full simulation based on NS equations of Fluid dynamics</a:t>
            </a:r>
          </a:p>
          <a:p>
            <a:pPr lvl="3"/>
            <a:r>
              <a:rPr lang="en-US" sz="2000" dirty="0" smtClean="0">
                <a:latin typeface="Microsoft Sans Serif" panose="020B0604020202020204" pitchFamily="34" charset="0"/>
                <a:cs typeface="Microsoft Sans Serif" panose="020B0604020202020204" pitchFamily="34" charset="0"/>
              </a:rPr>
              <a:t>Simplified equations from Structural engineering research</a:t>
            </a:r>
          </a:p>
          <a:p>
            <a:pPr lvl="1"/>
            <a:r>
              <a:rPr lang="en-US" sz="2400" dirty="0" smtClean="0">
                <a:latin typeface="Microsoft Sans Serif" panose="020B0604020202020204" pitchFamily="34" charset="0"/>
                <a:cs typeface="Microsoft Sans Serif" panose="020B0604020202020204" pitchFamily="34" charset="0"/>
              </a:rPr>
              <a:t>Approximate the blast wave as a triangular pressure pulse</a:t>
            </a:r>
          </a:p>
          <a:p>
            <a:pPr lvl="3"/>
            <a:r>
              <a:rPr lang="en-US" sz="2000" dirty="0" smtClean="0">
                <a:latin typeface="Microsoft Sans Serif" panose="020B0604020202020204" pitchFamily="34" charset="0"/>
                <a:cs typeface="Microsoft Sans Serif" panose="020B0604020202020204" pitchFamily="34" charset="0"/>
              </a:rPr>
              <a:t>Modifying the propagation using its distance from explosion center</a:t>
            </a:r>
          </a:p>
          <a:p>
            <a:pPr lvl="1"/>
            <a:r>
              <a:rPr lang="en-US" sz="2400" dirty="0" smtClean="0">
                <a:latin typeface="Microsoft Sans Serif" panose="020B0604020202020204" pitchFamily="34" charset="0"/>
                <a:cs typeface="Microsoft Sans Serif" panose="020B0604020202020204" pitchFamily="34" charset="0"/>
              </a:rPr>
              <a:t>Isotropic model</a:t>
            </a:r>
          </a:p>
          <a:p>
            <a:pPr lvl="1"/>
            <a:r>
              <a:rPr lang="en-US" sz="2400" dirty="0" smtClean="0">
                <a:latin typeface="Microsoft Sans Serif" panose="020B0604020202020204" pitchFamily="34" charset="0"/>
                <a:cs typeface="Microsoft Sans Serif" panose="020B0604020202020204" pitchFamily="34" charset="0"/>
              </a:rPr>
              <a:t>Unchanged by obstacles</a:t>
            </a:r>
          </a:p>
          <a:p>
            <a:pPr lvl="1"/>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a:p>
        </p:txBody>
      </p:sp>
    </p:spTree>
    <p:extLst>
      <p:ext uri="{BB962C8B-B14F-4D97-AF65-F5344CB8AC3E}">
        <p14:creationId xmlns:p14="http://schemas.microsoft.com/office/powerpoint/2010/main" val="37531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Background – Fluid simulation </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lvl="1"/>
            <a:r>
              <a:rPr lang="en-US" sz="2400" dirty="0" smtClean="0">
                <a:latin typeface="Microsoft Sans Serif" panose="020B0604020202020204" pitchFamily="34" charset="0"/>
                <a:cs typeface="Microsoft Sans Serif" panose="020B0604020202020204" pitchFamily="34" charset="0"/>
              </a:rPr>
              <a:t>Needed to simulate complex phenomenon that reacts to surroundings</a:t>
            </a:r>
          </a:p>
          <a:p>
            <a:pPr marL="201168" lvl="1" indent="0">
              <a:buNone/>
            </a:pPr>
            <a:endParaRPr lang="en-US" sz="2400" dirty="0" smtClean="0">
              <a:latin typeface="Microsoft Sans Serif" panose="020B0604020202020204" pitchFamily="34" charset="0"/>
              <a:cs typeface="Microsoft Sans Serif" panose="020B0604020202020204" pitchFamily="34" charset="0"/>
            </a:endParaRPr>
          </a:p>
          <a:p>
            <a:pPr lvl="1"/>
            <a:r>
              <a:rPr lang="en-US" sz="2400" dirty="0" err="1" smtClean="0">
                <a:latin typeface="Microsoft Sans Serif" panose="020B0604020202020204" pitchFamily="34" charset="0"/>
                <a:cs typeface="Microsoft Sans Serif" panose="020B0604020202020204" pitchFamily="34" charset="0"/>
              </a:rPr>
              <a:t>Kass</a:t>
            </a:r>
            <a:r>
              <a:rPr lang="en-US" sz="2400" dirty="0" smtClean="0">
                <a:latin typeface="Microsoft Sans Serif" panose="020B0604020202020204" pitchFamily="34" charset="0"/>
                <a:cs typeface="Microsoft Sans Serif" panose="020B0604020202020204" pitchFamily="34" charset="0"/>
              </a:rPr>
              <a:t> and Miller developed a water simulator in 1990</a:t>
            </a:r>
          </a:p>
          <a:p>
            <a:pPr lvl="3"/>
            <a:r>
              <a:rPr lang="en-US" sz="2200" dirty="0" smtClean="0">
                <a:latin typeface="Microsoft Sans Serif" panose="020B0604020202020204" pitchFamily="34" charset="0"/>
                <a:cs typeface="Microsoft Sans Serif" panose="020B0604020202020204" pitchFamily="34" charset="0"/>
              </a:rPr>
              <a:t>Modeled only the surface of the fluid</a:t>
            </a:r>
          </a:p>
          <a:p>
            <a:pPr lvl="3"/>
            <a:r>
              <a:rPr lang="en-US" sz="2200" dirty="0" smtClean="0">
                <a:latin typeface="Microsoft Sans Serif" panose="020B0604020202020204" pitchFamily="34" charset="0"/>
                <a:cs typeface="Microsoft Sans Serif" panose="020B0604020202020204" pitchFamily="34" charset="0"/>
              </a:rPr>
              <a:t>Vastly simplified set of PDEs used for shallow water</a:t>
            </a:r>
          </a:p>
          <a:p>
            <a:pPr lvl="2"/>
            <a:endParaRPr lang="en-US" sz="2400" dirty="0">
              <a:latin typeface="Microsoft Sans Serif" panose="020B0604020202020204" pitchFamily="34" charset="0"/>
              <a:cs typeface="Microsoft Sans Serif" panose="020B0604020202020204" pitchFamily="34" charset="0"/>
            </a:endParaRPr>
          </a:p>
          <a:p>
            <a:pPr lvl="2"/>
            <a:endParaRPr lang="en-US" sz="2400" dirty="0" smtClean="0">
              <a:latin typeface="Microsoft Sans Serif" panose="020B0604020202020204" pitchFamily="34" charset="0"/>
              <a:cs typeface="Microsoft Sans Serif" panose="020B0604020202020204" pitchFamily="34" charset="0"/>
            </a:endParaRPr>
          </a:p>
          <a:p>
            <a:pPr marL="384048" lvl="2" indent="0">
              <a:buNone/>
            </a:pPr>
            <a:endParaRPr lang="en-US" sz="2400" dirty="0" smtClean="0">
              <a:latin typeface="Microsoft Sans Serif" panose="020B0604020202020204" pitchFamily="34" charset="0"/>
              <a:cs typeface="Microsoft Sans Serif" panose="020B0604020202020204" pitchFamily="34" charset="0"/>
            </a:endParaRPr>
          </a:p>
          <a:p>
            <a:pPr lvl="1"/>
            <a:r>
              <a:rPr lang="en-US" sz="2400" dirty="0" smtClean="0">
                <a:latin typeface="Microsoft Sans Serif" panose="020B0604020202020204" pitchFamily="34" charset="0"/>
                <a:cs typeface="Microsoft Sans Serif" panose="020B0604020202020204" pitchFamily="34" charset="0"/>
              </a:rPr>
              <a:t>Flow primitives</a:t>
            </a:r>
          </a:p>
          <a:p>
            <a:pPr lvl="3"/>
            <a:r>
              <a:rPr lang="en-US" sz="2200" dirty="0">
                <a:latin typeface="Microsoft Sans Serif" panose="020B0604020202020204" pitchFamily="34" charset="0"/>
                <a:cs typeface="Microsoft Sans Serif" panose="020B0604020202020204" pitchFamily="34" charset="0"/>
              </a:rPr>
              <a:t>L</a:t>
            </a:r>
            <a:r>
              <a:rPr lang="en-US" sz="2200" dirty="0" smtClean="0">
                <a:latin typeface="Microsoft Sans Serif" panose="020B0604020202020204" pitchFamily="34" charset="0"/>
                <a:cs typeface="Microsoft Sans Serif" panose="020B0604020202020204" pitchFamily="34" charset="0"/>
              </a:rPr>
              <a:t>inearly combined to produce a complex flow</a:t>
            </a:r>
          </a:p>
          <a:p>
            <a:pPr lvl="3"/>
            <a:r>
              <a:rPr lang="en-US" sz="2200" dirty="0" smtClean="0">
                <a:latin typeface="Microsoft Sans Serif" panose="020B0604020202020204" pitchFamily="34" charset="0"/>
                <a:cs typeface="Microsoft Sans Serif" panose="020B0604020202020204" pitchFamily="34" charset="0"/>
              </a:rPr>
              <a:t>Mimic behavior of flow around obstacles</a:t>
            </a:r>
            <a:endParaRPr lang="en-US" sz="2200" dirty="0">
              <a:latin typeface="Microsoft Sans Serif" panose="020B0604020202020204" pitchFamily="34" charset="0"/>
              <a:cs typeface="Microsoft Sans Serif" panose="020B0604020202020204" pitchFamily="34" charset="0"/>
            </a:endParaRPr>
          </a:p>
          <a:p>
            <a:pPr lvl="2"/>
            <a:endParaRPr lang="en-US" b="1" dirty="0" smtClean="0"/>
          </a:p>
          <a:p>
            <a:pPr marL="384048" lvl="2" indent="0">
              <a:buNone/>
            </a:pPr>
            <a:endParaRPr lang="en-US" b="1" dirty="0" smtClean="0"/>
          </a:p>
          <a:p>
            <a:pPr lvl="2"/>
            <a:endParaRPr lang="en-US" b="1" dirty="0"/>
          </a:p>
          <a:p>
            <a:pPr lvl="1"/>
            <a:endParaRPr lang="en-US" b="1" dirty="0" smtClean="0"/>
          </a:p>
          <a:p>
            <a:pPr lvl="1"/>
            <a:endParaRPr lang="en-US" b="1" dirty="0" smtClean="0"/>
          </a:p>
          <a:p>
            <a:pPr lvl="2"/>
            <a:endParaRPr lang="en-US" b="1" dirty="0"/>
          </a:p>
          <a:p>
            <a:endParaRPr lang="en-US" b="1" dirty="0"/>
          </a:p>
        </p:txBody>
      </p:sp>
      <p:pic>
        <p:nvPicPr>
          <p:cNvPr id="4" name="Picture 3"/>
          <p:cNvPicPr>
            <a:picLocks noChangeAspect="1"/>
          </p:cNvPicPr>
          <p:nvPr/>
        </p:nvPicPr>
        <p:blipFill>
          <a:blip r:embed="rId3"/>
          <a:stretch>
            <a:fillRect/>
          </a:stretch>
        </p:blipFill>
        <p:spPr>
          <a:xfrm>
            <a:off x="8380939" y="2384615"/>
            <a:ext cx="2352386" cy="147279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7557028" y="4448105"/>
            <a:ext cx="4423809" cy="1385233"/>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a:p>
        </p:txBody>
      </p:sp>
    </p:spTree>
    <p:extLst>
      <p:ext uri="{BB962C8B-B14F-4D97-AF65-F5344CB8AC3E}">
        <p14:creationId xmlns:p14="http://schemas.microsoft.com/office/powerpoint/2010/main" val="9714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anose="020B0604020202020204" pitchFamily="34" charset="0"/>
                <a:cs typeface="Microsoft Sans Serif" panose="020B0604020202020204" pitchFamily="34" charset="0"/>
              </a:rPr>
              <a:t>Background – Fluid simulation</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noAutofit/>
          </a:bodyPr>
          <a:lstStyle/>
          <a:p>
            <a:pPr lvl="1"/>
            <a:r>
              <a:rPr lang="en-US" sz="2000" dirty="0" smtClean="0">
                <a:latin typeface="Microsoft Sans Serif" panose="020B0604020202020204" pitchFamily="34" charset="0"/>
                <a:cs typeface="Microsoft Sans Serif" panose="020B0604020202020204" pitchFamily="34" charset="0"/>
              </a:rPr>
              <a:t>In 1996, a system developed using NS equations</a:t>
            </a:r>
          </a:p>
          <a:p>
            <a:pPr lvl="3"/>
            <a:r>
              <a:rPr lang="en-US" sz="1800" dirty="0" smtClean="0">
                <a:latin typeface="Microsoft Sans Serif" panose="020B0604020202020204" pitchFamily="34" charset="0"/>
                <a:cs typeface="Microsoft Sans Serif" panose="020B0604020202020204" pitchFamily="34" charset="0"/>
              </a:rPr>
              <a:t>Couple momentum and mass conservation</a:t>
            </a:r>
          </a:p>
          <a:p>
            <a:pPr lvl="3"/>
            <a:r>
              <a:rPr lang="en-US" sz="1800" dirty="0" smtClean="0">
                <a:latin typeface="Microsoft Sans Serif" panose="020B0604020202020204" pitchFamily="34" charset="0"/>
                <a:cs typeface="Microsoft Sans Serif" panose="020B0604020202020204" pitchFamily="34" charset="0"/>
              </a:rPr>
              <a:t>The domain is divided into a grid of voxels</a:t>
            </a:r>
          </a:p>
          <a:p>
            <a:pPr lvl="3"/>
            <a:r>
              <a:rPr lang="en-US" sz="1800" dirty="0" smtClean="0">
                <a:latin typeface="Microsoft Sans Serif" panose="020B0604020202020204" pitchFamily="34" charset="0"/>
                <a:cs typeface="Microsoft Sans Serif" panose="020B0604020202020204" pitchFamily="34" charset="0"/>
              </a:rPr>
              <a:t>Each cell has a pressure and 3 velocities</a:t>
            </a:r>
          </a:p>
          <a:p>
            <a:pPr lvl="3"/>
            <a:r>
              <a:rPr lang="en-US" sz="1800" dirty="0" smtClean="0">
                <a:latin typeface="Microsoft Sans Serif" panose="020B0604020202020204" pitchFamily="34" charset="0"/>
                <a:cs typeface="Microsoft Sans Serif" panose="020B0604020202020204" pitchFamily="34" charset="0"/>
              </a:rPr>
              <a:t>Transport fluid between cells</a:t>
            </a:r>
          </a:p>
          <a:p>
            <a:pPr lvl="3"/>
            <a:r>
              <a:rPr lang="en-US" sz="1800" dirty="0" smtClean="0">
                <a:latin typeface="Microsoft Sans Serif" panose="020B0604020202020204" pitchFamily="34" charset="0"/>
                <a:cs typeface="Microsoft Sans Serif" panose="020B0604020202020204" pitchFamily="34" charset="0"/>
              </a:rPr>
              <a:t>Relaxation step to achieve stability</a:t>
            </a:r>
          </a:p>
          <a:p>
            <a:pPr lvl="2"/>
            <a:endParaRPr lang="en-US" sz="2000" dirty="0">
              <a:latin typeface="Microsoft Sans Serif" panose="020B0604020202020204" pitchFamily="34" charset="0"/>
              <a:cs typeface="Microsoft Sans Serif" panose="020B0604020202020204" pitchFamily="34" charset="0"/>
            </a:endParaRPr>
          </a:p>
          <a:p>
            <a:pPr lvl="1"/>
            <a:r>
              <a:rPr lang="en-US" sz="2000" dirty="0" smtClean="0">
                <a:latin typeface="Microsoft Sans Serif" panose="020B0604020202020204" pitchFamily="34" charset="0"/>
                <a:cs typeface="Microsoft Sans Serif" panose="020B0604020202020204" pitchFamily="34" charset="0"/>
              </a:rPr>
              <a:t>Coupling with obstacles allowed to achieve wave effects</a:t>
            </a:r>
          </a:p>
          <a:p>
            <a:pPr lvl="3"/>
            <a:r>
              <a:rPr lang="en-US" sz="1800" dirty="0" smtClean="0">
                <a:latin typeface="Microsoft Sans Serif" panose="020B0604020202020204" pitchFamily="34" charset="0"/>
                <a:cs typeface="Microsoft Sans Serif" panose="020B0604020202020204" pitchFamily="34" charset="0"/>
              </a:rPr>
              <a:t>Reflection</a:t>
            </a:r>
          </a:p>
          <a:p>
            <a:pPr lvl="3"/>
            <a:r>
              <a:rPr lang="en-US" sz="1800" dirty="0" smtClean="0">
                <a:latin typeface="Microsoft Sans Serif" panose="020B0604020202020204" pitchFamily="34" charset="0"/>
                <a:cs typeface="Microsoft Sans Serif" panose="020B0604020202020204" pitchFamily="34" charset="0"/>
              </a:rPr>
              <a:t>Refraction</a:t>
            </a:r>
          </a:p>
          <a:p>
            <a:pPr lvl="3"/>
            <a:r>
              <a:rPr lang="en-US" sz="1800" dirty="0" smtClean="0">
                <a:latin typeface="Microsoft Sans Serif" panose="020B0604020202020204" pitchFamily="34" charset="0"/>
                <a:cs typeface="Microsoft Sans Serif" panose="020B0604020202020204" pitchFamily="34" charset="0"/>
              </a:rPr>
              <a:t>Diffraction</a:t>
            </a:r>
          </a:p>
          <a:p>
            <a:pPr lvl="3"/>
            <a:r>
              <a:rPr lang="en-US" sz="1800" dirty="0" smtClean="0">
                <a:latin typeface="Microsoft Sans Serif" panose="020B0604020202020204" pitchFamily="34" charset="0"/>
                <a:cs typeface="Microsoft Sans Serif" panose="020B0604020202020204" pitchFamily="34" charset="0"/>
              </a:rPr>
              <a:t>Rotational effects</a:t>
            </a:r>
            <a:endParaRPr lang="en-US" sz="2000"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3"/>
          <a:stretch>
            <a:fillRect/>
          </a:stretch>
        </p:blipFill>
        <p:spPr>
          <a:xfrm>
            <a:off x="7841403" y="2045231"/>
            <a:ext cx="2291425" cy="207550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6515298" y="4720770"/>
            <a:ext cx="4943634" cy="1443669"/>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a:p>
        </p:txBody>
      </p:sp>
    </p:spTree>
    <p:extLst>
      <p:ext uri="{BB962C8B-B14F-4D97-AF65-F5344CB8AC3E}">
        <p14:creationId xmlns:p14="http://schemas.microsoft.com/office/powerpoint/2010/main" val="38593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ustom 33">
      <a:majorFont>
        <a:latin typeface="Calibri Light" panose="020F0302020204030204"/>
        <a:ea typeface=""/>
        <a:cs typeface=""/>
      </a:majorFont>
      <a:minorFont>
        <a:latin typeface="Calibri" panose="020F0502020204030204"/>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2919</TotalTime>
  <Words>3196</Words>
  <Application>Microsoft Office PowerPoint</Application>
  <PresentationFormat>Widescreen</PresentationFormat>
  <Paragraphs>424</Paragraphs>
  <Slides>25</Slides>
  <Notes>23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Cambria Math</vt:lpstr>
      <vt:lpstr>Microsoft Sans Serif</vt:lpstr>
      <vt:lpstr>Retrospect</vt:lpstr>
      <vt:lpstr>Simulation of explosions</vt:lpstr>
      <vt:lpstr>Overview</vt:lpstr>
      <vt:lpstr>Introduction</vt:lpstr>
      <vt:lpstr>Explosions are…</vt:lpstr>
      <vt:lpstr>Background - Particles</vt:lpstr>
      <vt:lpstr>Background – Blast curves</vt:lpstr>
      <vt:lpstr>Background – Blast curves</vt:lpstr>
      <vt:lpstr>Background – Fluid simulation </vt:lpstr>
      <vt:lpstr>Background – Fluid simulation</vt:lpstr>
      <vt:lpstr>Physics - Shock front</vt:lpstr>
      <vt:lpstr>Physics – Diffracted waves</vt:lpstr>
      <vt:lpstr>Physics – Mach Stem</vt:lpstr>
      <vt:lpstr>Conservation of Mass</vt:lpstr>
      <vt:lpstr>Conservation of momentum</vt:lpstr>
      <vt:lpstr>Conservation of Energy</vt:lpstr>
      <vt:lpstr>Simulation - Discretization</vt:lpstr>
      <vt:lpstr>Simulation – Boundary Conditions</vt:lpstr>
      <vt:lpstr>Simulation – Initial conditions</vt:lpstr>
      <vt:lpstr>Interaction with rigid bodies</vt:lpstr>
      <vt:lpstr>Fluid to Solid interaction</vt:lpstr>
      <vt:lpstr>Solid to Fluid interaction</vt:lpstr>
      <vt:lpstr>Rendering</vt:lpstr>
      <vt:lpstr>Rendering</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of explosions</dc:title>
  <dc:creator>Windows User</dc:creator>
  <cp:lastModifiedBy>Windows User</cp:lastModifiedBy>
  <cp:revision>135</cp:revision>
  <dcterms:created xsi:type="dcterms:W3CDTF">2012-11-28T04:40:49Z</dcterms:created>
  <dcterms:modified xsi:type="dcterms:W3CDTF">2012-12-11T16:16:15Z</dcterms:modified>
</cp:coreProperties>
</file>