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8" r:id="rId21"/>
    <p:sldId id="275" r:id="rId22"/>
    <p:sldId id="279" r:id="rId23"/>
    <p:sldId id="274" r:id="rId24"/>
    <p:sldId id="280" r:id="rId25"/>
    <p:sldId id="282" r:id="rId26"/>
    <p:sldId id="28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83970" autoAdjust="0"/>
  </p:normalViewPr>
  <p:slideViewPr>
    <p:cSldViewPr snapToGrid="0">
      <p:cViewPr varScale="1">
        <p:scale>
          <a:sx n="98" d="100"/>
          <a:sy n="98" d="100"/>
        </p:scale>
        <p:origin x="-120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B7C1A-4974-4574-B1D3-170EE998C018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17C53-F87E-4542-8B98-A1CBDB1D79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40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Overall</a:t>
            </a:r>
            <a:r>
              <a:rPr lang="en-US" altLang="zh-CN" baseline="0" dirty="0" smtClean="0"/>
              <a:t> deformation energy : integration of all the local deformation energies over the entire surface.</a:t>
            </a:r>
          </a:p>
          <a:p>
            <a:r>
              <a:rPr lang="en-US" altLang="zh-CN" baseline="0" dirty="0" smtClean="0"/>
              <a:t>The stain is computed by only using local deformation information.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17C53-F87E-4542-8B98-A1CBDB1D798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04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12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2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86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59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7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05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80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31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55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9A7B-92F8-4A18-B842-61B82968CDD5}" type="datetimeFigureOut">
              <a:rPr lang="zh-CN" altLang="en-US" smtClean="0"/>
              <a:pPr/>
              <a:t>12/3/14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A6B71-3E06-454A-9F1C-538A260F0C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15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cs.columbia.edu/cg/quadratic/videos/quadratic.mov" TargetMode="External"/><Relationship Id="rId5" Type="http://schemas.openxmlformats.org/officeDocument/2006/relationships/image" Target="../media/image48.png"/><Relationship Id="rId1" Type="http://schemas.microsoft.com/office/2007/relationships/media" Target="file:///C:\Users\toshiba\Videos\quadratic.avi" TargetMode="External"/><Relationship Id="rId2" Type="http://schemas.openxmlformats.org/officeDocument/2006/relationships/video" Target="file:///C:\Users\toshiba\Videos\quadratic.avi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cs.nyu.edu/~ajsecord/fracture/Lightbulbs.mov" TargetMode="External"/><Relationship Id="rId5" Type="http://schemas.openxmlformats.org/officeDocument/2006/relationships/image" Target="../media/image51.png"/><Relationship Id="rId1" Type="http://schemas.microsoft.com/office/2007/relationships/media" Target="file:///C:\Users\toshiba\Videos\Lightbulbs.avi" TargetMode="External"/><Relationship Id="rId2" Type="http://schemas.openxmlformats.org/officeDocument/2006/relationships/video" Target="file:///C:\Users\toshiba\Videos\Lightbulbs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766763"/>
            <a:ext cx="9144000" cy="2387600"/>
          </a:xfrm>
        </p:spPr>
        <p:txBody>
          <a:bodyPr/>
          <a:lstStyle/>
          <a:p>
            <a:r>
              <a:rPr lang="en-US" altLang="zh-CN" dirty="0" smtClean="0"/>
              <a:t>Thin Shell Deformation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872971"/>
            <a:ext cx="9144000" cy="1655762"/>
          </a:xfrm>
        </p:spPr>
        <p:txBody>
          <a:bodyPr/>
          <a:lstStyle/>
          <a:p>
            <a:r>
              <a:rPr lang="en-US" altLang="zh-CN" dirty="0" err="1" smtClean="0"/>
              <a:t>Qingyu</a:t>
            </a:r>
            <a:r>
              <a:rPr lang="en-US" altLang="zh-CN" dirty="0" smtClean="0"/>
              <a:t> Zhao 11/17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648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Membrane (Stretching) Strain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409825"/>
            <a:ext cx="10515600" cy="3767138"/>
          </a:xfrm>
        </p:spPr>
        <p:txBody>
          <a:bodyPr/>
          <a:lstStyle/>
          <a:p>
            <a:r>
              <a:rPr lang="en-US" altLang="zh-CN" dirty="0" smtClean="0">
                <a:latin typeface="+mj-lt"/>
                <a:sym typeface="Wingdings" pitchFamily="2" charset="2"/>
              </a:rPr>
              <a:t>Two eigenvalues: </a:t>
            </a:r>
          </a:p>
          <a:p>
            <a:r>
              <a:rPr lang="en-US" altLang="zh-CN" dirty="0" smtClean="0">
                <a:latin typeface="+mj-lt"/>
                <a:sym typeface="Wingdings" pitchFamily="2" charset="2"/>
              </a:rPr>
              <a:t>Isometric: </a:t>
            </a:r>
            <a:endParaRPr lang="en-US" altLang="zh-CN" dirty="0" smtClean="0">
              <a:latin typeface="+mj-lt"/>
            </a:endParaRPr>
          </a:p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76" y="1557338"/>
            <a:ext cx="2738438" cy="628970"/>
          </a:xfrm>
          <a:prstGeom prst="rect">
            <a:avLst/>
          </a:prstGeom>
        </p:spPr>
      </p:pic>
      <p:pic>
        <p:nvPicPr>
          <p:cNvPr id="7" name="Picture 2" descr="C:\Users\zenyo\AppData\Roaming\Tencent\Users\491727826\QQ\WinTemp\RichOle\VLD0NEU3YJ1((Z}Y9E]QOT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106" y="3795701"/>
            <a:ext cx="3905250" cy="1857375"/>
          </a:xfrm>
          <a:prstGeom prst="rect">
            <a:avLst/>
          </a:prstGeom>
          <a:noFill/>
        </p:spPr>
      </p:pic>
      <p:pic>
        <p:nvPicPr>
          <p:cNvPr id="8" name="Picture 3" descr="C:\Users\zenyo\AppData\Roaming\Tencent\Users\491727826\QQ\WinTemp\RichOle\(88FB3GNT_S69YZ1~5_D$@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9987" y="2419075"/>
            <a:ext cx="1524000" cy="463826"/>
          </a:xfrm>
          <a:prstGeom prst="rect">
            <a:avLst/>
          </a:prstGeom>
          <a:noFill/>
        </p:spPr>
      </p:pic>
      <p:pic>
        <p:nvPicPr>
          <p:cNvPr id="9" name="Picture 4" descr="C:\Users\zenyo\AppData\Roaming\Tencent\Users\491727826\QQ\WinTemp\RichOle\F)3)(X$T[2NB)6IEVY$MMU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1762" y="2905445"/>
            <a:ext cx="2095500" cy="5152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315198" y="1665962"/>
            <a:ext cx="209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Jacobian</a:t>
            </a:r>
            <a:r>
              <a:rPr lang="en-US" altLang="zh-CN" dirty="0" smtClean="0"/>
              <a:t> of </a:t>
            </a:r>
            <a:r>
              <a:rPr lang="el-GR" altLang="zh-CN" dirty="0" smtClean="0"/>
              <a:t>φ</a:t>
            </a:r>
            <a:endParaRPr lang="zh-CN" altLang="en-US" dirty="0" smtClean="0"/>
          </a:p>
          <a:p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6626268" y="1841326"/>
            <a:ext cx="7390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30466" y="5787025"/>
            <a:ext cx="720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This positive definite tensor describes how a circle deforms into an ellipse 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716066"/>
            <a:ext cx="383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Tangential Cauchy-Green Strain tensor: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5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Bending Strain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+mj-lt"/>
              </a:rPr>
              <a:t>Captured by Shape Operator Change</a:t>
            </a:r>
          </a:p>
          <a:p>
            <a:r>
              <a:rPr lang="en-US" altLang="zh-CN" dirty="0" smtClean="0">
                <a:latin typeface="+mj-lt"/>
              </a:rPr>
              <a:t>Local </a:t>
            </a:r>
            <a:r>
              <a:rPr lang="en-US" altLang="zh-CN" dirty="0">
                <a:latin typeface="+mj-lt"/>
              </a:rPr>
              <a:t>curvature information of a point </a:t>
            </a:r>
            <a:r>
              <a:rPr lang="en-US" altLang="zh-CN" i="1" dirty="0">
                <a:latin typeface="+mj-lt"/>
              </a:rPr>
              <a:t>p</a:t>
            </a:r>
            <a:r>
              <a:rPr lang="en-US" altLang="zh-CN" dirty="0">
                <a:latin typeface="+mj-lt"/>
              </a:rPr>
              <a:t> is fully characterized by </a:t>
            </a:r>
            <a:r>
              <a:rPr lang="en-US" altLang="zh-CN" dirty="0" smtClean="0">
                <a:latin typeface="+mj-lt"/>
              </a:rPr>
              <a:t>its second </a:t>
            </a:r>
            <a:r>
              <a:rPr lang="en-US" altLang="zh-CN" dirty="0">
                <a:latin typeface="+mj-lt"/>
              </a:rPr>
              <a:t>fundamental form expressed in tangent plane coordinates, which can </a:t>
            </a:r>
            <a:r>
              <a:rPr lang="en-US" altLang="zh-CN" dirty="0" smtClean="0">
                <a:latin typeface="+mj-lt"/>
              </a:rPr>
              <a:t>be written </a:t>
            </a:r>
            <a:r>
              <a:rPr lang="en-US" altLang="zh-CN" dirty="0">
                <a:latin typeface="+mj-lt"/>
              </a:rPr>
              <a:t>as a </a:t>
            </a:r>
            <a:r>
              <a:rPr lang="en-US" altLang="zh-CN" dirty="0" smtClean="0">
                <a:latin typeface="+mj-lt"/>
              </a:rPr>
              <a:t>2 by 2 </a:t>
            </a:r>
            <a:r>
              <a:rPr lang="en-US" altLang="zh-CN" dirty="0">
                <a:latin typeface="+mj-lt"/>
              </a:rPr>
              <a:t>tensor operator (</a:t>
            </a:r>
            <a:r>
              <a:rPr lang="en-US" altLang="zh-CN" b="1" dirty="0">
                <a:latin typeface="+mj-lt"/>
              </a:rPr>
              <a:t>shape operator</a:t>
            </a:r>
            <a:r>
              <a:rPr lang="en-US" altLang="zh-CN" dirty="0">
                <a:latin typeface="+mj-lt"/>
              </a:rPr>
              <a:t>)</a:t>
            </a:r>
            <a:endParaRPr lang="en-US" altLang="zh-CN" b="1" dirty="0">
              <a:latin typeface="+mj-lt"/>
            </a:endParaRPr>
          </a:p>
          <a:p>
            <a:endParaRPr lang="en-US" altLang="zh-CN" b="1" dirty="0" smtClean="0">
              <a:latin typeface="+mj-lt"/>
            </a:endParaRPr>
          </a:p>
          <a:p>
            <a:pPr marL="0" indent="0">
              <a:buNone/>
            </a:pPr>
            <a:r>
              <a:rPr lang="en-US" altLang="zh-CN" b="1" dirty="0" smtClean="0">
                <a:latin typeface="+mj-lt"/>
              </a:rPr>
              <a:t>                                            </a:t>
            </a:r>
            <a:r>
              <a:rPr lang="en-US" altLang="zh-CN" dirty="0" smtClean="0">
                <a:latin typeface="+mj-lt"/>
              </a:rPr>
              <a:t>gives the curvature in the direction of </a:t>
            </a:r>
            <a:r>
              <a:rPr lang="en-US" altLang="zh-CN" b="1" i="1" dirty="0" smtClean="0">
                <a:latin typeface="+mj-lt"/>
              </a:rPr>
              <a:t>v</a:t>
            </a:r>
          </a:p>
          <a:p>
            <a:endParaRPr lang="en-US" altLang="zh-CN" dirty="0" smtClean="0">
              <a:latin typeface="+mj-lt"/>
            </a:endParaRPr>
          </a:p>
          <a:p>
            <a:r>
              <a:rPr lang="en-US" altLang="zh-CN" dirty="0" smtClean="0">
                <a:latin typeface="+mj-lt"/>
              </a:rPr>
              <a:t>Bending Strain : Shape operator difference</a:t>
            </a:r>
            <a:endParaRPr lang="zh-CN" altLang="en-US" dirty="0"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85" y="5637397"/>
            <a:ext cx="4476750" cy="695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90" y="3928427"/>
            <a:ext cx="910806" cy="8620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85" y="4054634"/>
            <a:ext cx="1371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6088" y="6488668"/>
            <a:ext cx="198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Pull back operation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6045895" y="6177466"/>
            <a:ext cx="100209" cy="3632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65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Membrane &amp; Bending Energy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2688019"/>
            <a:ext cx="6572250" cy="1466850"/>
          </a:xfrm>
        </p:spPr>
      </p:pic>
      <p:sp>
        <p:nvSpPr>
          <p:cNvPr id="5" name="文本框 4"/>
          <p:cNvSpPr txBox="1"/>
          <p:nvPr/>
        </p:nvSpPr>
        <p:spPr>
          <a:xfrm>
            <a:off x="2219325" y="1848057"/>
            <a:ext cx="4686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+mj-lt"/>
              </a:rPr>
              <a:t>Energy based on strain tensors:</a:t>
            </a:r>
            <a:endParaRPr lang="zh-CN" altLang="en-US" sz="2800" dirty="0">
              <a:latin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44" y="5038357"/>
            <a:ext cx="2771775" cy="723900"/>
          </a:xfrm>
          <a:prstGeom prst="rect">
            <a:avLst/>
          </a:prstGeom>
        </p:spPr>
      </p:pic>
      <p:sp>
        <p:nvSpPr>
          <p:cNvPr id="7" name="左大括号 6"/>
          <p:cNvSpPr/>
          <p:nvPr/>
        </p:nvSpPr>
        <p:spPr>
          <a:xfrm>
            <a:off x="2219325" y="2980267"/>
            <a:ext cx="45719" cy="89746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>
            <a:off x="1871980" y="3338128"/>
            <a:ext cx="170180" cy="167072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>
            <a:off x="1871980" y="5233235"/>
            <a:ext cx="170180" cy="167072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05450" y="5215641"/>
            <a:ext cx="1867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(</a:t>
            </a:r>
            <a:r>
              <a:rPr lang="en-US" altLang="zh-CN" dirty="0" err="1" smtClean="0"/>
              <a:t>Frobenius</a:t>
            </a:r>
            <a:r>
              <a:rPr lang="en-US" altLang="zh-CN" dirty="0" smtClean="0"/>
              <a:t> norm)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479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How to compute energy on discrete surfaces?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19400" y="2425700"/>
            <a:ext cx="5238750" cy="203200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latin typeface="+mj-lt"/>
              </a:rPr>
              <a:t>Triangle Mesh</a:t>
            </a:r>
          </a:p>
          <a:p>
            <a:r>
              <a:rPr lang="en-US" altLang="zh-CN" sz="3200" dirty="0" smtClean="0">
                <a:latin typeface="+mj-lt"/>
              </a:rPr>
              <a:t>Point Sampled</a:t>
            </a:r>
          </a:p>
          <a:p>
            <a:r>
              <a:rPr lang="en-US" altLang="zh-CN" sz="3200" dirty="0" smtClean="0">
                <a:latin typeface="+mj-lt"/>
              </a:rPr>
              <a:t>3D Image Embedding</a:t>
            </a:r>
            <a:endParaRPr lang="zh-CN" alt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55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Discretized Energy – Triangle Mesh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Edge lengths |e</a:t>
            </a:r>
            <a:r>
              <a:rPr lang="en-US" altLang="zh-CN" baseline="-25000" dirty="0" smtClean="0"/>
              <a:t>i</a:t>
            </a:r>
            <a:r>
              <a:rPr lang="en-US" altLang="zh-CN" dirty="0" smtClean="0"/>
              <a:t>| and dihedral angles </a:t>
            </a:r>
            <a:r>
              <a:rPr lang="el-GR" altLang="zh-CN" dirty="0" smtClean="0">
                <a:latin typeface="Cambria Math"/>
                <a:ea typeface="Cambria Math"/>
              </a:rPr>
              <a:t>θ</a:t>
            </a:r>
            <a:r>
              <a:rPr lang="en-US" altLang="zh-CN" baseline="-25000" dirty="0" smtClean="0">
                <a:latin typeface="Cambria Math"/>
                <a:ea typeface="Cambria Math"/>
              </a:rPr>
              <a:t>k</a:t>
            </a:r>
            <a:r>
              <a:rPr lang="en-US" altLang="zh-CN" dirty="0" smtClean="0"/>
              <a:t> (probably the simplest implementation)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5781675"/>
            <a:ext cx="2171700" cy="790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443162"/>
            <a:ext cx="3067050" cy="2609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4" y="5667374"/>
            <a:ext cx="2571750" cy="101917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6993998">
            <a:off x="3916139" y="5059086"/>
            <a:ext cx="874348" cy="458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2991325">
            <a:off x="6768488" y="5070672"/>
            <a:ext cx="874348" cy="458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703549" y="5915351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+mj-lt"/>
              </a:rPr>
              <a:t>Bending</a:t>
            </a:r>
            <a:endParaRPr lang="zh-CN" altLang="en-US" sz="2800" dirty="0">
              <a:latin typeface="+mj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49262" y="5915351"/>
            <a:ext cx="164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+mj-lt"/>
              </a:rPr>
              <a:t>Stretching</a:t>
            </a:r>
            <a:endParaRPr lang="zh-CN" alt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358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Discretized Energy – Triangle Mesh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What are the underlying assumptions there?</a:t>
            </a:r>
          </a:p>
          <a:p>
            <a:pPr lvl="1"/>
            <a:r>
              <a:rPr lang="en-US" altLang="zh-CN" dirty="0" smtClean="0"/>
              <a:t>Stretching: One dimensional stretching </a:t>
            </a:r>
          </a:p>
          <a:p>
            <a:pPr lvl="1"/>
            <a:r>
              <a:rPr lang="en-US" altLang="zh-CN" dirty="0" smtClean="0"/>
              <a:t>Bending: Zero- Gaussian curvature -&gt; flat everywhere !</a:t>
            </a:r>
          </a:p>
          <a:p>
            <a:pPr marL="457200" lvl="1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How to produce arbitrary strain tensors?</a:t>
            </a:r>
          </a:p>
          <a:p>
            <a:pPr marL="0" indent="0">
              <a:buNone/>
            </a:pPr>
            <a:r>
              <a:rPr lang="en-US" altLang="zh-CN" dirty="0" smtClean="0"/>
              <a:t>	       Use a stencil with more degrees of freedom. 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74" y="4424362"/>
            <a:ext cx="1847850" cy="2114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87" y="4586287"/>
            <a:ext cx="1714500" cy="1952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75" y="4640262"/>
            <a:ext cx="1997075" cy="17811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8200" y="5300663"/>
            <a:ext cx="12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Edge-based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639304" y="5296971"/>
            <a:ext cx="12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Vertex Ring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445929" y="5296971"/>
            <a:ext cx="13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Triangle Ring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813983" y="4558483"/>
            <a:ext cx="420129" cy="326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4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36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Discretized Energy – Triangle Mesh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Triangle-ring Stencil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5772150" y="3380977"/>
            <a:ext cx="0" cy="32865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9294122" y="2381219"/>
            <a:ext cx="2627870" cy="2116932"/>
            <a:chOff x="6096000" y="3695700"/>
            <a:chExt cx="2627870" cy="211693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695700"/>
              <a:ext cx="2469754" cy="2116932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8303741" y="4184822"/>
              <a:ext cx="420129" cy="1194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18" y="5893363"/>
            <a:ext cx="2738438" cy="628970"/>
          </a:xfrm>
          <a:prstGeom prst="rect">
            <a:avLst/>
          </a:prstGeom>
        </p:spPr>
      </p:pic>
      <p:pic>
        <p:nvPicPr>
          <p:cNvPr id="3074" name="Picture 2" descr="C:\Users\toshiba\AppData\Roaming\Tencent\Users\491727826\QQ\WinTemp\RichOle\E5KMPJ%F4T4WA[8RPWUSA5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9369" y="4536511"/>
            <a:ext cx="3048000" cy="866775"/>
          </a:xfrm>
          <a:prstGeom prst="rect">
            <a:avLst/>
          </a:prstGeom>
          <a:noFill/>
        </p:spPr>
      </p:pic>
      <p:grpSp>
        <p:nvGrpSpPr>
          <p:cNvPr id="12" name="组合 11"/>
          <p:cNvGrpSpPr/>
          <p:nvPr/>
        </p:nvGrpSpPr>
        <p:grpSpPr>
          <a:xfrm>
            <a:off x="1177563" y="2548705"/>
            <a:ext cx="4513009" cy="2787446"/>
            <a:chOff x="648926" y="2920180"/>
            <a:chExt cx="4513009" cy="2787446"/>
          </a:xfrm>
        </p:grpSpPr>
        <p:pic>
          <p:nvPicPr>
            <p:cNvPr id="3073" name="Picture 1" descr="C:\Users\toshiba\AppData\Roaming\Tencent\Users\491727826\QQ\WinTemp\RichOle\]FT9X[O6_NAM2}_5$PG32DQ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926" y="2920180"/>
              <a:ext cx="4513009" cy="2765593"/>
            </a:xfrm>
            <a:prstGeom prst="rect">
              <a:avLst/>
            </a:prstGeom>
            <a:noFill/>
          </p:spPr>
        </p:pic>
        <p:sp>
          <p:nvSpPr>
            <p:cNvPr id="11" name="矩形 10"/>
            <p:cNvSpPr/>
            <p:nvPr/>
          </p:nvSpPr>
          <p:spPr>
            <a:xfrm>
              <a:off x="1430594" y="5235677"/>
              <a:ext cx="471948" cy="471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86697" y="6076335"/>
            <a:ext cx="113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lt"/>
              </a:rPr>
              <a:t>Stretching</a:t>
            </a:r>
            <a:endParaRPr lang="zh-CN" altLang="en-US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0249" y="476219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lt"/>
              </a:rPr>
              <a:t>Bending</a:t>
            </a:r>
            <a:endParaRPr lang="zh-CN" alt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929188"/>
            <a:ext cx="26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Tangential transformation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97139" y="5815473"/>
            <a:ext cx="512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Curvature along any direction is a linear combination of the three curvatures  along t</a:t>
            </a:r>
            <a:r>
              <a:rPr lang="en-US" altLang="zh-CN" baseline="-25000" dirty="0" smtClean="0"/>
              <a:t>1</a:t>
            </a:r>
            <a:r>
              <a:rPr lang="en-US" altLang="zh-CN" dirty="0" smtClean="0"/>
              <a:t>,t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,t</a:t>
            </a:r>
            <a:r>
              <a:rPr lang="en-US" altLang="zh-CN" baseline="-25000" dirty="0" smtClean="0"/>
              <a:t>3</a:t>
            </a:r>
            <a:endParaRPr lang="zh-CN" altLang="en-US" baseline="-25000" dirty="0"/>
          </a:p>
        </p:txBody>
      </p:sp>
      <p:pic>
        <p:nvPicPr>
          <p:cNvPr id="11265" name="Picture 1" descr="C:\Users\toshiba\AppData\Roaming\Tencent\Users\491727826\QQ\WinTemp\RichOle\TW8@A34AA`5XPVC}@@ZDOAV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3842" y="1828800"/>
            <a:ext cx="3134471" cy="2647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828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Discretized</a:t>
            </a:r>
            <a:r>
              <a:rPr lang="en-US" altLang="zh-CN" dirty="0" smtClean="0"/>
              <a:t> Energy – Triangle Mesh</a:t>
            </a:r>
            <a:endParaRPr lang="zh-CN" altLang="en-US" dirty="0"/>
          </a:p>
        </p:txBody>
      </p:sp>
      <p:pic>
        <p:nvPicPr>
          <p:cNvPr id="4" name="Picture 2" descr="C:\Users\toshiba\Videos\phantom_line_tessellation\phantom_line_tessell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3" y="2452713"/>
            <a:ext cx="4571999" cy="2932981"/>
          </a:xfrm>
          <a:prstGeom prst="rect">
            <a:avLst/>
          </a:prstGeom>
          <a:noFill/>
        </p:spPr>
      </p:pic>
      <p:sp>
        <p:nvSpPr>
          <p:cNvPr id="5" name="TextBox 5"/>
          <p:cNvSpPr txBox="1"/>
          <p:nvPr/>
        </p:nvSpPr>
        <p:spPr>
          <a:xfrm>
            <a:off x="1289745" y="5766792"/>
            <a:ext cx="428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Edge-based deformation</a:t>
            </a:r>
            <a:endParaRPr lang="zh-CN" altLang="en-US" sz="3200" dirty="0"/>
          </a:p>
        </p:txBody>
      </p:sp>
      <p:sp>
        <p:nvSpPr>
          <p:cNvPr id="6" name="TextBox 6"/>
          <p:cNvSpPr txBox="1"/>
          <p:nvPr/>
        </p:nvSpPr>
        <p:spPr>
          <a:xfrm>
            <a:off x="6458956" y="5781080"/>
            <a:ext cx="479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Triangle-based deformation</a:t>
            </a:r>
            <a:endParaRPr lang="zh-CN" altLang="en-US" sz="3200" dirty="0"/>
          </a:p>
        </p:txBody>
      </p:sp>
      <p:pic>
        <p:nvPicPr>
          <p:cNvPr id="7" name="Picture 4" descr="C:\Users\toshiba\Videos\phantom_thin_shell_tessellation\phantom thin shell tessellat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2434" y="2467571"/>
            <a:ext cx="4469879" cy="2867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327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Discretized</a:t>
            </a:r>
            <a:r>
              <a:rPr lang="en-US" altLang="zh-CN" dirty="0" smtClean="0"/>
              <a:t> Energy – Point-Sampled Surface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sz="2800" dirty="0" smtClean="0">
                <a:latin typeface="+mj-lt"/>
              </a:rPr>
              <a:t>Triangulation-free:  using so-called fibers (local polynomial curves)  to compute first and second order terms</a:t>
            </a:r>
          </a:p>
          <a:p>
            <a:r>
              <a:rPr lang="en-US" altLang="zh-CN" dirty="0" smtClean="0">
                <a:latin typeface="+mj-lt"/>
              </a:rPr>
              <a:t>Sample the surface with fibers (different locations and directions)</a:t>
            </a:r>
          </a:p>
          <a:p>
            <a:r>
              <a:rPr lang="en-US" altLang="zh-CN" dirty="0" smtClean="0">
                <a:latin typeface="+mj-lt"/>
              </a:rPr>
              <a:t>Measure curvature and arc length in their respective directions</a:t>
            </a:r>
          </a:p>
          <a:p>
            <a:pPr marL="228600" lvl="1">
              <a:spcBef>
                <a:spcPts val="1000"/>
              </a:spcBef>
            </a:pPr>
            <a:endParaRPr lang="en-US" altLang="zh-CN" dirty="0" smtClean="0">
              <a:latin typeface="+mj-lt"/>
            </a:endParaRPr>
          </a:p>
          <a:p>
            <a:endParaRPr lang="zh-CN" altLang="en-US" dirty="0"/>
          </a:p>
        </p:txBody>
      </p:sp>
      <p:pic>
        <p:nvPicPr>
          <p:cNvPr id="1025" name="Picture 1" descr="C:\Users\toshiba\AppData\Roaming\Tencent\Users\491727826\QQ\WinTemp\RichOle\H0LM(FYGX]Y(LE8VZ@3]Y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7536" y="3957638"/>
            <a:ext cx="5005019" cy="2314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Discretized</a:t>
            </a:r>
            <a:r>
              <a:rPr lang="en-US" altLang="zh-CN" dirty="0" smtClean="0"/>
              <a:t> Energy – Point-Sampled Surface</a:t>
            </a:r>
            <a:endParaRPr lang="zh-CN" altLang="en-US" dirty="0"/>
          </a:p>
        </p:txBody>
      </p:sp>
      <p:pic>
        <p:nvPicPr>
          <p:cNvPr id="4" name="Picture 3" descr="C:\Users\zenyo\AppData\Roaming\Tencent\Users\491727826\QQ\WinTemp\RichOle\6QYD_}ALC[UH]R9RF]W}N{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2895600" cy="2059546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4148137" y="1614398"/>
            <a:ext cx="7296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dirty="0" smtClean="0">
                <a:latin typeface="+mj-lt"/>
              </a:rPr>
              <a:t>Stretching energy</a:t>
            </a:r>
          </a:p>
          <a:p>
            <a:pPr lvl="1"/>
            <a:r>
              <a:rPr lang="en-US" altLang="zh-CN" sz="2000" dirty="0" smtClean="0">
                <a:latin typeface="+mj-lt"/>
              </a:rPr>
              <a:t>Use the </a:t>
            </a:r>
            <a:r>
              <a:rPr lang="en-US" altLang="zh-CN" sz="2000" b="1" dirty="0" smtClean="0">
                <a:latin typeface="+mj-lt"/>
              </a:rPr>
              <a:t>n</a:t>
            </a:r>
            <a:r>
              <a:rPr lang="en-US" altLang="zh-CN" sz="2000" b="1" baseline="-25000" dirty="0" smtClean="0">
                <a:latin typeface="+mj-lt"/>
              </a:rPr>
              <a:t>p</a:t>
            </a:r>
            <a:r>
              <a:rPr lang="en-US" altLang="zh-CN" sz="2000" dirty="0" smtClean="0">
                <a:latin typeface="+mj-lt"/>
              </a:rPr>
              <a:t> fibers through p to approximate a surface area </a:t>
            </a:r>
            <a:r>
              <a:rPr lang="en-US" altLang="zh-CN" sz="2000" b="1" dirty="0" err="1" smtClean="0">
                <a:latin typeface="+mj-lt"/>
              </a:rPr>
              <a:t>Ap</a:t>
            </a:r>
            <a:r>
              <a:rPr lang="en-US" altLang="zh-CN" sz="2000" dirty="0" smtClean="0">
                <a:latin typeface="+mj-lt"/>
              </a:rPr>
              <a:t> for p. Assume  circular local patch</a:t>
            </a:r>
            <a:endParaRPr lang="en-US" altLang="zh-CN" sz="2000" dirty="0">
              <a:latin typeface="+mj-lt"/>
            </a:endParaRPr>
          </a:p>
        </p:txBody>
      </p:sp>
      <p:pic>
        <p:nvPicPr>
          <p:cNvPr id="6" name="Picture 1" descr="C:\Users\zenyo\AppData\Roaming\Tencent\Users\491727826\QQ\WinTemp\RichOle\YK1DYH~HBXU)TU9D(DMTB@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1888" y="2744648"/>
            <a:ext cx="2730920" cy="2255977"/>
          </a:xfrm>
          <a:prstGeom prst="rect">
            <a:avLst/>
          </a:prstGeom>
          <a:noFill/>
        </p:spPr>
      </p:pic>
      <p:pic>
        <p:nvPicPr>
          <p:cNvPr id="7" name="Picture 3" descr="C:\Users\zenyo\AppData\Roaming\Tencent\Users\491727826\QQ\WinTemp\RichOle\}V0W[WG$]GU}A_CUBZRO~4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7272" y="3205163"/>
            <a:ext cx="5824728" cy="1066800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233863" y="50489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dirty="0" smtClean="0">
                <a:latin typeface="+mj-lt"/>
              </a:rPr>
              <a:t>Bending Energy</a:t>
            </a:r>
          </a:p>
          <a:p>
            <a:pPr lvl="1"/>
            <a:r>
              <a:rPr lang="en-US" altLang="zh-CN" sz="2000" dirty="0" smtClean="0">
                <a:latin typeface="+mj-lt"/>
              </a:rPr>
              <a:t>Use mean curvature to measure curvature change</a:t>
            </a:r>
            <a:endParaRPr lang="zh-CN" altLang="en-US" sz="2000" dirty="0">
              <a:latin typeface="+mj-lt"/>
            </a:endParaRPr>
          </a:p>
        </p:txBody>
      </p:sp>
      <p:pic>
        <p:nvPicPr>
          <p:cNvPr id="9" name="Picture 1" descr="C:\Users\zenyo\AppData\Roaming\Tencent\Users\491727826\QQ\WinTemp\RichOle\}[0@FF4T[1[{W@X[Q)7ER]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2" y="5758982"/>
            <a:ext cx="2913000" cy="870418"/>
          </a:xfrm>
          <a:prstGeom prst="rect">
            <a:avLst/>
          </a:prstGeom>
          <a:noFill/>
        </p:spPr>
      </p:pic>
      <p:pic>
        <p:nvPicPr>
          <p:cNvPr id="10" name="Picture 2" descr="C:\Users\zenyo\AppData\Roaming\Tencent\Users\491727826\QQ\WinTemp\RichOle\A0[I%D@PDIX)]~K9V89BVP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44137" y="5649350"/>
            <a:ext cx="1576388" cy="994337"/>
          </a:xfrm>
          <a:prstGeom prst="rect">
            <a:avLst/>
          </a:prstGeom>
          <a:noFill/>
        </p:spPr>
      </p:pic>
      <p:cxnSp>
        <p:nvCxnSpPr>
          <p:cNvPr id="12" name="直接连接符 11"/>
          <p:cNvCxnSpPr/>
          <p:nvPr/>
        </p:nvCxnSpPr>
        <p:spPr>
          <a:xfrm>
            <a:off x="3228975" y="1628775"/>
            <a:ext cx="57150" cy="49006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47437" y="5947287"/>
            <a:ext cx="3175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Mean </a:t>
            </a:r>
            <a:r>
              <a:rPr lang="en-US" altLang="zh-CN" sz="2800" dirty="0" err="1" smtClean="0">
                <a:latin typeface="Times New Roman" pitchFamily="18" charset="0"/>
                <a:cs typeface="Times New Roman" pitchFamily="18" charset="0"/>
              </a:rPr>
              <a:t>Curvature:H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 =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723" y="5397910"/>
            <a:ext cx="269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lt"/>
              </a:rPr>
              <a:t>Fiber fitting around a node</a:t>
            </a:r>
            <a:endParaRPr lang="zh-CN" altLang="en-US" dirty="0">
              <a:latin typeface="+mj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8301038" y="4129088"/>
            <a:ext cx="11287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58163" y="4243387"/>
            <a:ext cx="134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Area change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640550" y="4238625"/>
            <a:ext cx="155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Length change</a:t>
            </a:r>
            <a:endParaRPr lang="zh-CN" altLang="en-US" dirty="0"/>
          </a:p>
        </p:txBody>
      </p:sp>
      <p:cxnSp>
        <p:nvCxnSpPr>
          <p:cNvPr id="19" name="直接连接符 18"/>
          <p:cNvCxnSpPr/>
          <p:nvPr/>
        </p:nvCxnSpPr>
        <p:spPr>
          <a:xfrm>
            <a:off x="10710863" y="4052888"/>
            <a:ext cx="112871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3999" y="1778000"/>
            <a:ext cx="10227733" cy="4318000"/>
          </a:xfrm>
        </p:spPr>
        <p:txBody>
          <a:bodyPr>
            <a:normAutofit/>
          </a:bodyPr>
          <a:lstStyle/>
          <a:p>
            <a:r>
              <a:rPr lang="en-US" altLang="zh-CN" sz="4800" dirty="0" smtClean="0"/>
              <a:t>Questions we want to ask: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4000" dirty="0" smtClean="0"/>
              <a:t>What is a thin shell?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4000" dirty="0" smtClean="0"/>
              <a:t>Why do we want to study it?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4000" dirty="0" smtClean="0"/>
              <a:t>Pros &amp; Cons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zh-CN" sz="4000" dirty="0" smtClean="0"/>
              <a:t>Dynamics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6117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Discretized</a:t>
            </a:r>
            <a:r>
              <a:rPr lang="en-US" altLang="zh-CN" dirty="0" smtClean="0"/>
              <a:t> Energy — Level Set Embedding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27759"/>
            <a:ext cx="10515600" cy="5373666"/>
          </a:xfrm>
        </p:spPr>
        <p:txBody>
          <a:bodyPr/>
          <a:lstStyle/>
          <a:p>
            <a:r>
              <a:rPr lang="en-US" altLang="zh-CN" dirty="0" smtClean="0">
                <a:latin typeface="+mj-lt"/>
              </a:rPr>
              <a:t>Transform 2D surfaces into 3D images</a:t>
            </a:r>
          </a:p>
          <a:p>
            <a:r>
              <a:rPr lang="en-US" altLang="zh-CN" dirty="0" smtClean="0">
                <a:latin typeface="+mj-lt"/>
              </a:rPr>
              <a:t>Zero-Level-Set of a signed distance function</a:t>
            </a:r>
          </a:p>
          <a:p>
            <a:r>
              <a:rPr lang="en-US" altLang="zh-CN" dirty="0" smtClean="0">
                <a:latin typeface="+mj-lt"/>
              </a:rPr>
              <a:t>Narrow band formulation of shell energy</a:t>
            </a:r>
          </a:p>
          <a:p>
            <a:r>
              <a:rPr lang="en-US" altLang="zh-CN" dirty="0" smtClean="0">
                <a:latin typeface="+mj-lt"/>
              </a:rPr>
              <a:t>Adaptive grid</a:t>
            </a:r>
            <a:endParaRPr lang="zh-CN" altLang="en-US" dirty="0">
              <a:latin typeface="+mj-lt"/>
            </a:endParaRPr>
          </a:p>
        </p:txBody>
      </p:sp>
      <p:pic>
        <p:nvPicPr>
          <p:cNvPr id="34817" name="Picture 1" descr="C:\Users\toshiba\AppData\Roaming\Tencent\Users\491727826\QQ\WinTemp\RichOle\F~1Y~]TL{09C3$(([1KID6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859" y="3852764"/>
            <a:ext cx="5368412" cy="2684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Dynamics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Force computed as the negative gradient of the energy (Stretching E</a:t>
            </a:r>
            <a:r>
              <a:rPr lang="en-US" altLang="zh-CN" baseline="-25000" dirty="0" smtClean="0"/>
              <a:t>s</a:t>
            </a:r>
            <a:r>
              <a:rPr lang="en-US" altLang="zh-CN" dirty="0" smtClean="0"/>
              <a:t> and Bending E</a:t>
            </a:r>
            <a:r>
              <a:rPr lang="en-US" altLang="zh-CN" baseline="-25000" dirty="0" smtClean="0"/>
              <a:t>b</a:t>
            </a:r>
            <a:r>
              <a:rPr lang="en-US" altLang="zh-CN" dirty="0" smtClean="0"/>
              <a:t>) </a:t>
            </a:r>
            <a:r>
              <a:rPr lang="en-US" altLang="zh-CN" dirty="0" err="1" smtClean="0"/>
              <a:t>w.r.t</a:t>
            </a:r>
            <a:r>
              <a:rPr lang="en-US" altLang="zh-CN" dirty="0" smtClean="0"/>
              <a:t> the nodal positions p</a:t>
            </a:r>
            <a:r>
              <a:rPr lang="en-US" altLang="zh-CN" baseline="-25000" dirty="0" smtClean="0"/>
              <a:t>i</a:t>
            </a:r>
            <a:r>
              <a:rPr lang="en-US" altLang="zh-CN" dirty="0" smtClean="0"/>
              <a:t>: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Governing equation for the system:</a:t>
            </a:r>
          </a:p>
          <a:p>
            <a:pPr lvl="1"/>
            <a:r>
              <a:rPr lang="en-US" altLang="zh-CN" dirty="0" smtClean="0"/>
              <a:t>Newton’s law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5" name="Picture 1" descr="C:\Users\zenyo\AppData\Roaming\Tencent\Users\491727826\QQ\WinTemp\RichOle\@M@6]]X}10~B[7651818%O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4225" y="2781300"/>
            <a:ext cx="4145692" cy="838200"/>
          </a:xfrm>
          <a:prstGeom prst="rect">
            <a:avLst/>
          </a:prstGeom>
          <a:noFill/>
        </p:spPr>
      </p:pic>
      <p:pic>
        <p:nvPicPr>
          <p:cNvPr id="6" name="Picture 2" descr="C:\Users\zenyo\AppData\Roaming\Tencent\Users\491727826\QQ\WinTemp\RichOle\3)1(0EJF87X3@T889$RE2F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162" y="4881562"/>
            <a:ext cx="4591050" cy="542925"/>
          </a:xfrm>
          <a:prstGeom prst="rect">
            <a:avLst/>
          </a:prstGeom>
          <a:noFill/>
        </p:spPr>
      </p:pic>
      <p:cxnSp>
        <p:nvCxnSpPr>
          <p:cNvPr id="8" name="直接连接符 7"/>
          <p:cNvCxnSpPr/>
          <p:nvPr/>
        </p:nvCxnSpPr>
        <p:spPr>
          <a:xfrm>
            <a:off x="3271838" y="5414963"/>
            <a:ext cx="1528762" cy="142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43275" y="5500688"/>
            <a:ext cx="144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Internal force</a:t>
            </a:r>
            <a:endParaRPr lang="zh-CN" altLang="en-US" dirty="0"/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7053263" y="5372100"/>
            <a:ext cx="790575" cy="95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3237" y="5453063"/>
            <a:ext cx="148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External force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Dynamics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557463" y="6240244"/>
            <a:ext cx="6715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hlinkClick r:id="rId4"/>
              </a:rPr>
              <a:t>http://www.cs.columbia.edu/cg/quadratic/videos/quadratic.mov</a:t>
            </a:r>
            <a:endParaRPr lang="zh-CN" altLang="en-US" dirty="0"/>
          </a:p>
        </p:txBody>
      </p:sp>
      <p:pic>
        <p:nvPicPr>
          <p:cNvPr id="7" name="quadratic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90825" y="1614487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Fracture Events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i="1" dirty="0" smtClean="0">
                <a:latin typeface="+mj-lt"/>
              </a:rPr>
              <a:t>Fracture happens when principal strain exceeds a material-specific </a:t>
            </a:r>
            <a:r>
              <a:rPr lang="en-US" altLang="zh-CN" sz="2400" dirty="0" smtClean="0">
                <a:latin typeface="+mj-lt"/>
              </a:rPr>
              <a:t>tensile or compressive threshold</a:t>
            </a:r>
          </a:p>
          <a:p>
            <a:r>
              <a:rPr lang="en-US" altLang="zh-CN" sz="2400" dirty="0" smtClean="0">
                <a:latin typeface="+mj-lt"/>
              </a:rPr>
              <a:t>Principal strains: </a:t>
            </a:r>
            <a:r>
              <a:rPr lang="en-US" altLang="zh-CN" sz="2400" dirty="0" err="1" smtClean="0">
                <a:latin typeface="+mj-lt"/>
              </a:rPr>
              <a:t>eignvalues</a:t>
            </a:r>
            <a:r>
              <a:rPr lang="en-US" altLang="zh-CN" sz="2400" dirty="0" smtClean="0">
                <a:latin typeface="+mj-lt"/>
              </a:rPr>
              <a:t> of the strain tensor</a:t>
            </a:r>
          </a:p>
          <a:p>
            <a:r>
              <a:rPr lang="en-US" altLang="zh-CN" sz="2400" dirty="0" smtClean="0">
                <a:latin typeface="+mj-lt"/>
              </a:rPr>
              <a:t>Principal strain directions: eigenvectors of the strain tensor</a:t>
            </a:r>
            <a:endParaRPr lang="zh-CN" altLang="en-US" sz="2400" dirty="0" smtClean="0"/>
          </a:p>
          <a:p>
            <a:endParaRPr lang="zh-CN" altLang="en-US" sz="2400" dirty="0">
              <a:latin typeface="+mj-lt"/>
            </a:endParaRPr>
          </a:p>
        </p:txBody>
      </p:sp>
      <p:pic>
        <p:nvPicPr>
          <p:cNvPr id="33793" name="Picture 1" descr="C:\Users\toshiba\AppData\Roaming\Tencent\Users\491727826\QQ\WinTemp\RichOle\G`9L1DB]}CSNMH(U$IIIQ@J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4029075"/>
            <a:ext cx="4403004" cy="1971675"/>
          </a:xfrm>
          <a:prstGeom prst="rect">
            <a:avLst/>
          </a:prstGeom>
          <a:noFill/>
        </p:spPr>
      </p:pic>
      <p:pic>
        <p:nvPicPr>
          <p:cNvPr id="33794" name="Picture 2" descr="C:\Users\toshiba\AppData\Roaming\Tencent\Users\491727826\QQ\WinTemp\RichOle\QIW[}5TD)JY$S()S`(R`8O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2112" y="4286250"/>
            <a:ext cx="6238875" cy="2009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Fracture Events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297743" y="6488668"/>
            <a:ext cx="51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hlinkClick r:id="rId4"/>
              </a:rPr>
              <a:t>http://cs.nyu.edu/~ajsecord/fracture/Lightbulbs.mov</a:t>
            </a:r>
            <a:endParaRPr lang="zh-CN" altLang="en-US" dirty="0"/>
          </a:p>
        </p:txBody>
      </p:sp>
      <p:pic>
        <p:nvPicPr>
          <p:cNvPr id="8" name="Lightbulbs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48000" y="17145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Registration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934075" cy="4351338"/>
          </a:xfrm>
        </p:spPr>
        <p:txBody>
          <a:bodyPr/>
          <a:lstStyle/>
          <a:p>
            <a:r>
              <a:rPr lang="en-US" altLang="zh-CN" dirty="0" smtClean="0">
                <a:latin typeface="+mj-lt"/>
              </a:rPr>
              <a:t>Align two surfaces</a:t>
            </a:r>
          </a:p>
          <a:p>
            <a:r>
              <a:rPr lang="en-US" altLang="zh-CN" dirty="0" smtClean="0">
                <a:latin typeface="+mj-lt"/>
              </a:rPr>
              <a:t>Let one surface attract the other </a:t>
            </a:r>
          </a:p>
          <a:p>
            <a:r>
              <a:rPr lang="en-US" altLang="zh-CN" dirty="0" smtClean="0">
                <a:latin typeface="+mj-lt"/>
              </a:rPr>
              <a:t>Use geometric properties to provide virtual forces</a:t>
            </a:r>
          </a:p>
          <a:p>
            <a:endParaRPr lang="zh-CN" altLang="en-US" dirty="0">
              <a:latin typeface="+mj-lt"/>
            </a:endParaRPr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37" y="1500982"/>
            <a:ext cx="5124450" cy="4410075"/>
          </a:xfrm>
          <a:prstGeom prst="rect">
            <a:avLst/>
          </a:prstGeom>
        </p:spPr>
      </p:pic>
      <p:pic>
        <p:nvPicPr>
          <p:cNvPr id="38913" name="Picture 1" descr="C:\Users\toshiba\AppData\Roaming\Tencent\Users\491727826\QQ\WinTemp\RichOle\VMZM`~]Q}V_$)_DP8]T1E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756" y="3971923"/>
            <a:ext cx="2568393" cy="2319337"/>
          </a:xfrm>
          <a:prstGeom prst="rect">
            <a:avLst/>
          </a:prstGeom>
          <a:noFill/>
        </p:spPr>
      </p:pic>
      <p:pic>
        <p:nvPicPr>
          <p:cNvPr id="38914" name="Picture 2" descr="C:\Users\toshiba\AppData\Roaming\Tencent\Users\491727826\QQ\WinTemp\RichOle\BKQBG)F]N)KGP~7F5ZXC~}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990" y="3971926"/>
            <a:ext cx="2239159" cy="22431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57350" y="6415088"/>
            <a:ext cx="42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CT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86300" y="6488668"/>
            <a:ext cx="262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Endoscope reconstruction</a:t>
            </a:r>
            <a:endParaRPr lang="zh-CN" altLang="en-US" dirty="0"/>
          </a:p>
        </p:txBody>
      </p:sp>
      <p:sp>
        <p:nvSpPr>
          <p:cNvPr id="9" name="右箭头 8"/>
          <p:cNvSpPr/>
          <p:nvPr/>
        </p:nvSpPr>
        <p:spPr>
          <a:xfrm>
            <a:off x="3200400" y="4943475"/>
            <a:ext cx="928688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Thank You!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Reference</a:t>
            </a:r>
          </a:p>
          <a:p>
            <a:pPr>
              <a:buNone/>
            </a:pPr>
            <a:r>
              <a:rPr lang="en-US" altLang="zh-CN" sz="2000" dirty="0" smtClean="0">
                <a:latin typeface="+mj-lt"/>
              </a:rPr>
              <a:t>	“A Discrete Model for Inelastic Deformation of Thin Shells”, </a:t>
            </a:r>
            <a:r>
              <a:rPr lang="en-US" altLang="zh-CN" sz="2000" dirty="0" err="1" smtClean="0">
                <a:latin typeface="+mj-lt"/>
              </a:rPr>
              <a:t>Gingold</a:t>
            </a:r>
            <a:r>
              <a:rPr lang="en-US" altLang="zh-CN" sz="2000" dirty="0" smtClean="0">
                <a:latin typeface="+mj-lt"/>
              </a:rPr>
              <a:t> et. al.,2004</a:t>
            </a:r>
          </a:p>
          <a:p>
            <a:pPr>
              <a:buNone/>
            </a:pPr>
            <a:r>
              <a:rPr lang="en-US" altLang="zh-CN" sz="2000" dirty="0" smtClean="0">
                <a:latin typeface="+mj-lt"/>
              </a:rPr>
              <a:t>	“A Thin Shell Approach to the Registration of Implicit Surfaces”, Iglesias, et. al., 2013</a:t>
            </a:r>
          </a:p>
          <a:p>
            <a:pPr>
              <a:buNone/>
            </a:pPr>
            <a:r>
              <a:rPr lang="en-US" altLang="zh-CN" sz="2000" dirty="0" smtClean="0">
                <a:latin typeface="+mj-lt"/>
              </a:rPr>
              <a:t>	“Efficient Animation of Point-Sampled Thin Shells”, </a:t>
            </a:r>
            <a:r>
              <a:rPr lang="en-US" altLang="zh-CN" sz="2000" dirty="0" err="1" smtClean="0">
                <a:latin typeface="+mj-lt"/>
              </a:rPr>
              <a:t>Wicke</a:t>
            </a:r>
            <a:r>
              <a:rPr lang="en-US" altLang="zh-CN" sz="2000" dirty="0" smtClean="0">
                <a:latin typeface="+mj-lt"/>
              </a:rPr>
              <a:t> et. al., 2005</a:t>
            </a:r>
            <a:endParaRPr lang="zh-CN" alt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What is a </a:t>
            </a:r>
            <a:r>
              <a:rPr lang="en-US" altLang="zh-CN" b="1" dirty="0" smtClean="0"/>
              <a:t>Thin Shell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1" y="1875057"/>
            <a:ext cx="5828571" cy="351428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02552" y="479165"/>
            <a:ext cx="5528116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+mj-lt"/>
              </a:rPr>
              <a:t>Remember</a:t>
            </a:r>
            <a:r>
              <a:rPr lang="en-US" altLang="zh-CN" sz="3200" b="1" dirty="0" smtClean="0">
                <a:latin typeface="+mj-lt"/>
              </a:rPr>
              <a:t> Thin Plate</a:t>
            </a:r>
            <a:r>
              <a:rPr lang="en-US" altLang="zh-CN" sz="3200" dirty="0" smtClean="0">
                <a:latin typeface="+mj-lt"/>
              </a:rPr>
              <a:t>: </a:t>
            </a:r>
          </a:p>
          <a:p>
            <a:r>
              <a:rPr lang="en-US" altLang="zh-CN" sz="3200" dirty="0" smtClean="0">
                <a:latin typeface="+mj-lt"/>
              </a:rPr>
              <a:t>Interpolation - Thin Plate Splines</a:t>
            </a:r>
          </a:p>
          <a:p>
            <a:endParaRPr lang="en-US" altLang="zh-CN" sz="3200" dirty="0">
              <a:latin typeface="+mj-lt"/>
            </a:endParaRPr>
          </a:p>
          <a:p>
            <a:endParaRPr lang="en-US" altLang="zh-CN" sz="3200" dirty="0" smtClean="0">
              <a:latin typeface="+mj-lt"/>
            </a:endParaRPr>
          </a:p>
          <a:p>
            <a:endParaRPr lang="en-US" altLang="zh-CN" sz="3200" dirty="0" smtClean="0">
              <a:latin typeface="+mj-lt"/>
            </a:endParaRPr>
          </a:p>
          <a:p>
            <a:endParaRPr lang="en-US" altLang="zh-CN" sz="3200" dirty="0">
              <a:latin typeface="+mj-lt"/>
            </a:endParaRPr>
          </a:p>
          <a:p>
            <a:endParaRPr lang="en-US" altLang="zh-CN" sz="3200" dirty="0" smtClean="0">
              <a:latin typeface="+mj-lt"/>
            </a:endParaRPr>
          </a:p>
          <a:p>
            <a:endParaRPr lang="en-US" altLang="zh-CN" sz="3200" dirty="0">
              <a:latin typeface="+mj-lt"/>
            </a:endParaRPr>
          </a:p>
          <a:p>
            <a:endParaRPr lang="zh-CN" altLang="en-US" sz="3200" dirty="0">
              <a:latin typeface="+mj-lt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7463481" y="1538288"/>
            <a:ext cx="2957384" cy="1276865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463481" y="2815153"/>
            <a:ext cx="2636108" cy="323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0420865" y="1538288"/>
            <a:ext cx="0" cy="3367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0099589" y="1875057"/>
            <a:ext cx="321276" cy="126355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8" idx="1"/>
          </p:cNvCxnSpPr>
          <p:nvPr/>
        </p:nvCxnSpPr>
        <p:spPr>
          <a:xfrm flipV="1">
            <a:off x="7463481" y="2976884"/>
            <a:ext cx="2636108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8" idx="3"/>
          </p:cNvCxnSpPr>
          <p:nvPr/>
        </p:nvCxnSpPr>
        <p:spPr>
          <a:xfrm flipV="1">
            <a:off x="10099589" y="1724025"/>
            <a:ext cx="321276" cy="12528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2648" y="3460747"/>
            <a:ext cx="5179669" cy="134479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402552" y="333829"/>
            <a:ext cx="5629791" cy="46696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06552" y="537216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Geometry and deformation is well described by its middle-surface </a:t>
            </a:r>
            <a:r>
              <a:rPr lang="en-US" altLang="zh-CN" sz="2000" b="1" i="1" dirty="0"/>
              <a:t>C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411000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Different Objects modeled as thin shells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2100943"/>
            <a:ext cx="3657600" cy="335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3" y="1643743"/>
            <a:ext cx="6800850" cy="213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13" y="4197349"/>
            <a:ext cx="2935468" cy="21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5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toshiba\Dropbox\surface1\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200" y="3215413"/>
            <a:ext cx="2845858" cy="2561272"/>
          </a:xfrm>
          <a:prstGeom prst="rect">
            <a:avLst/>
          </a:prstGeom>
          <a:noFill/>
        </p:spPr>
      </p:pic>
      <p:pic>
        <p:nvPicPr>
          <p:cNvPr id="5" name="Picture 8" descr="C:\Users\toshiba\Dropbox\surface2\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1063" y="2925128"/>
            <a:ext cx="3490937" cy="3141843"/>
          </a:xfrm>
          <a:prstGeom prst="rect">
            <a:avLst/>
          </a:prstGeom>
          <a:noFill/>
        </p:spPr>
      </p:pic>
      <p:pic>
        <p:nvPicPr>
          <p:cNvPr id="6" name="Picture 10" descr="C:\Users\toshiba\Dropbox\SEG\seg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92" y="1723390"/>
            <a:ext cx="3315607" cy="2984046"/>
          </a:xfrm>
          <a:prstGeom prst="rect">
            <a:avLst/>
          </a:prstGeom>
          <a:noFill/>
        </p:spPr>
      </p:pic>
      <p:pic>
        <p:nvPicPr>
          <p:cNvPr id="7" name="Picture 9" descr="C:\Users\toshiba\Videos\deformation\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5863" y="2544853"/>
            <a:ext cx="1676400" cy="1341120"/>
          </a:xfrm>
          <a:prstGeom prst="rect">
            <a:avLst/>
          </a:prstGeom>
          <a:noFill/>
        </p:spPr>
      </p:pic>
      <p:sp>
        <p:nvSpPr>
          <p:cNvPr id="8" name="右箭头 7"/>
          <p:cNvSpPr/>
          <p:nvPr/>
        </p:nvSpPr>
        <p:spPr>
          <a:xfrm>
            <a:off x="7939314" y="4379935"/>
            <a:ext cx="761749" cy="525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49025" y="4905829"/>
            <a:ext cx="2640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+mj-lt"/>
              </a:rPr>
              <a:t>Pharyngeal surfaces</a:t>
            </a:r>
            <a:endParaRPr lang="zh-CN" altLang="en-US" sz="2400" dirty="0">
              <a:latin typeface="+mj-lt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Different Objects modeled as thin shells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0688" y="5872163"/>
            <a:ext cx="569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Surface registration based on thin shell deformation energy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802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4714" y="490309"/>
            <a:ext cx="11440886" cy="5724223"/>
          </a:xfrm>
        </p:spPr>
        <p:txBody>
          <a:bodyPr/>
          <a:lstStyle/>
          <a:p>
            <a:r>
              <a:rPr lang="en-US" altLang="zh-CN" dirty="0" smtClean="0"/>
              <a:t>Efficiency: 3D vs. 2D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	</a:t>
            </a:r>
            <a:r>
              <a:rPr lang="en-US" altLang="zh-CN" dirty="0" err="1" smtClean="0"/>
              <a:t>Tetrahedralization</a:t>
            </a:r>
            <a:r>
              <a:rPr lang="en-US" altLang="zh-CN" dirty="0" smtClean="0"/>
              <a:t>                                                Surface Triangulation</a:t>
            </a:r>
          </a:p>
          <a:p>
            <a:r>
              <a:rPr lang="en-US" altLang="zh-CN" dirty="0" smtClean="0"/>
              <a:t>Deficiency: 3D vs. 2D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7309"/>
            <a:ext cx="2289024" cy="23551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44" y="997309"/>
            <a:ext cx="2327755" cy="24287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98" y="4385756"/>
            <a:ext cx="8016383" cy="2030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9150" y="6488668"/>
            <a:ext cx="292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Loss of 3D global information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29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Kinematics of Elastic Thin Shell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+mj-lt"/>
              </a:rPr>
              <a:t>The </a:t>
            </a:r>
            <a:r>
              <a:rPr lang="en-US" altLang="zh-CN" dirty="0">
                <a:latin typeface="+mj-lt"/>
              </a:rPr>
              <a:t>geometry of </a:t>
            </a:r>
            <a:r>
              <a:rPr lang="en-US" altLang="zh-CN" dirty="0" smtClean="0">
                <a:latin typeface="+mj-lt"/>
              </a:rPr>
              <a:t>the </a:t>
            </a:r>
            <a:r>
              <a:rPr lang="en-US" altLang="zh-CN" dirty="0">
                <a:latin typeface="+mj-lt"/>
              </a:rPr>
              <a:t>shell is well described by </a:t>
            </a:r>
            <a:r>
              <a:rPr lang="en-US" altLang="zh-CN" dirty="0" smtClean="0">
                <a:latin typeface="+mj-lt"/>
              </a:rPr>
              <a:t>its middle-surface </a:t>
            </a:r>
            <a:r>
              <a:rPr lang="en-US" altLang="zh-CN" b="1" i="1" dirty="0" smtClean="0">
                <a:latin typeface="+mj-lt"/>
              </a:rPr>
              <a:t>C</a:t>
            </a:r>
          </a:p>
          <a:p>
            <a:r>
              <a:rPr lang="en-US" altLang="zh-CN" dirty="0" smtClean="0">
                <a:latin typeface="+mj-lt"/>
              </a:rPr>
              <a:t>Physics: underformed C</a:t>
            </a:r>
            <a:r>
              <a:rPr lang="en-US" altLang="zh-CN" baseline="-25000" dirty="0" smtClean="0">
                <a:latin typeface="+mj-lt"/>
              </a:rPr>
              <a:t>0</a:t>
            </a:r>
            <a:r>
              <a:rPr lang="en-US" altLang="zh-CN" dirty="0" smtClean="0">
                <a:latin typeface="+mj-lt"/>
              </a:rPr>
              <a:t>   -&gt;  deformed C</a:t>
            </a:r>
            <a:r>
              <a:rPr lang="en-US" altLang="zh-CN" baseline="-25000" dirty="0" smtClean="0">
                <a:latin typeface="+mj-lt"/>
              </a:rPr>
              <a:t>1</a:t>
            </a:r>
          </a:p>
          <a:p>
            <a:r>
              <a:rPr lang="en-US" altLang="zh-CN" dirty="0" smtClean="0">
                <a:latin typeface="+mj-lt"/>
              </a:rPr>
              <a:t>Strain invariant under rigid body motion</a:t>
            </a:r>
          </a:p>
          <a:p>
            <a:r>
              <a:rPr lang="en-US" altLang="zh-CN" dirty="0" smtClean="0">
                <a:latin typeface="+mj-lt"/>
              </a:rPr>
              <a:t>Strain </a:t>
            </a:r>
            <a:r>
              <a:rPr lang="en-US" altLang="zh-CN" dirty="0">
                <a:latin typeface="+mj-lt"/>
              </a:rPr>
              <a:t>should “see” any local change in </a:t>
            </a:r>
            <a:r>
              <a:rPr lang="en-US" altLang="zh-CN" dirty="0" smtClean="0">
                <a:latin typeface="+mj-lt"/>
              </a:rPr>
              <a:t>shape</a:t>
            </a:r>
          </a:p>
          <a:p>
            <a:r>
              <a:rPr lang="en-US" altLang="zh-CN" dirty="0" smtClean="0">
                <a:latin typeface="+mj-lt"/>
              </a:rPr>
              <a:t>For thin shells</a:t>
            </a:r>
          </a:p>
          <a:p>
            <a:pPr marL="457200" lvl="1" indent="0">
              <a:buNone/>
            </a:pPr>
            <a:r>
              <a:rPr lang="en-US" altLang="zh-CN" sz="3200" b="1" dirty="0">
                <a:latin typeface="+mj-lt"/>
              </a:rPr>
              <a:t> </a:t>
            </a:r>
            <a:r>
              <a:rPr lang="en-US" altLang="zh-CN" sz="3200" b="1" dirty="0" smtClean="0">
                <a:latin typeface="+mj-lt"/>
              </a:rPr>
              <a:t>          Normal strain can be neglected!</a:t>
            </a:r>
          </a:p>
          <a:p>
            <a:pPr marL="457200" lvl="1" indent="0">
              <a:buNone/>
            </a:pPr>
            <a:r>
              <a:rPr lang="en-US" altLang="zh-CN" sz="3200" b="1" dirty="0">
                <a:latin typeface="+mj-lt"/>
              </a:rPr>
              <a:t> </a:t>
            </a:r>
            <a:r>
              <a:rPr lang="en-US" altLang="zh-CN" sz="3200" b="1" dirty="0" smtClean="0">
                <a:latin typeface="+mj-lt"/>
              </a:rPr>
              <a:t>          Purely tangential strain</a:t>
            </a:r>
            <a:endParaRPr lang="zh-CN" alt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402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Local Strain (local deformation)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CN" sz="3600" dirty="0">
              <a:latin typeface="+mj-lt"/>
            </a:endParaRPr>
          </a:p>
          <a:p>
            <a:endParaRPr lang="en-US" altLang="zh-CN" sz="3600" dirty="0" smtClean="0">
              <a:latin typeface="+mj-lt"/>
            </a:endParaRPr>
          </a:p>
          <a:p>
            <a:endParaRPr lang="en-US" altLang="zh-CN" sz="3600" dirty="0" smtClean="0">
              <a:latin typeface="+mj-lt"/>
            </a:endParaRPr>
          </a:p>
          <a:p>
            <a:r>
              <a:rPr lang="en-US" altLang="zh-CN" sz="3600" dirty="0" smtClean="0">
                <a:latin typeface="+mj-lt"/>
              </a:rPr>
              <a:t>Membrane (stretching ) Strain</a:t>
            </a:r>
          </a:p>
          <a:p>
            <a:r>
              <a:rPr lang="en-US" altLang="zh-CN" sz="3600" dirty="0" smtClean="0">
                <a:latin typeface="+mj-lt"/>
              </a:rPr>
              <a:t>Bending Strain</a:t>
            </a:r>
          </a:p>
          <a:p>
            <a:r>
              <a:rPr lang="en-US" altLang="zh-CN" sz="3600" dirty="0">
                <a:latin typeface="+mj-lt"/>
              </a:rPr>
              <a:t>E = E</a:t>
            </a:r>
            <a:r>
              <a:rPr lang="en-US" altLang="zh-CN" sz="3600" baseline="-25000" dirty="0">
                <a:latin typeface="+mj-lt"/>
              </a:rPr>
              <a:t>m</a:t>
            </a:r>
            <a:r>
              <a:rPr lang="en-US" altLang="zh-CN" sz="3600" dirty="0">
                <a:latin typeface="+mj-lt"/>
              </a:rPr>
              <a:t>+E</a:t>
            </a:r>
            <a:r>
              <a:rPr lang="en-US" altLang="zh-CN" sz="3600" baseline="-25000" dirty="0">
                <a:latin typeface="+mj-lt"/>
              </a:rPr>
              <a:t>c</a:t>
            </a:r>
          </a:p>
          <a:p>
            <a:endParaRPr lang="en-US" altLang="zh-CN" sz="3600" dirty="0" smtClean="0">
              <a:latin typeface="+mj-lt"/>
            </a:endParaRPr>
          </a:p>
          <a:p>
            <a:pPr marL="0" indent="0">
              <a:buNone/>
            </a:pPr>
            <a:endParaRPr lang="zh-CN" altLang="en-US" sz="3600" dirty="0">
              <a:latin typeface="+mj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1515649"/>
            <a:ext cx="7547988" cy="1443278"/>
            <a:chOff x="0" y="1515649"/>
            <a:chExt cx="7547988" cy="14432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50815"/>
              <a:ext cx="7547988" cy="1408112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0" y="1515649"/>
              <a:ext cx="2329841" cy="1427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008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94547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Membrane (Stretching) Strain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5691" y="956535"/>
            <a:ext cx="105156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altLang="zh-CN" dirty="0" smtClean="0"/>
              <a:t>For any correspondence </a:t>
            </a:r>
            <a:r>
              <a:rPr lang="en-US" altLang="zh-CN" dirty="0" err="1" smtClean="0"/>
              <a:t>p,q</a:t>
            </a:r>
            <a:r>
              <a:rPr lang="en-US" altLang="zh-CN" dirty="0" smtClean="0"/>
              <a:t> on the two surfaces M,N(before and after deformation)</a:t>
            </a:r>
          </a:p>
          <a:p>
            <a:pPr marL="228600" lvl="1">
              <a:spcBef>
                <a:spcPts val="1000"/>
              </a:spcBef>
              <a:buNone/>
            </a:pPr>
            <a:endParaRPr lang="en-US" altLang="zh-CN" dirty="0" smtClean="0"/>
          </a:p>
          <a:p>
            <a:pPr marL="228600" lvl="1">
              <a:spcBef>
                <a:spcPts val="1000"/>
              </a:spcBef>
            </a:pPr>
            <a:r>
              <a:rPr lang="en-US" altLang="zh-CN" dirty="0" smtClean="0"/>
              <a:t>Under canonical </a:t>
            </a:r>
            <a:r>
              <a:rPr lang="en-US" altLang="zh-CN" dirty="0" err="1" smtClean="0"/>
              <a:t>parametrizations</a:t>
            </a:r>
            <a:r>
              <a:rPr lang="en-US" altLang="zh-CN" dirty="0" smtClean="0"/>
              <a:t>, tangential circle got mapped to tangential ellipse</a:t>
            </a:r>
          </a:p>
          <a:p>
            <a:endParaRPr lang="zh-CN" altLang="en-US" dirty="0"/>
          </a:p>
        </p:txBody>
      </p:sp>
      <p:pic>
        <p:nvPicPr>
          <p:cNvPr id="4" name="Picture 2" descr="C:\Users\zenyo\AppData\Roaming\Tencent\Users\491727826\QQ\WinTemp\RichOle\EJ8IQ]ANUCH_A86S`IXB}{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3136" y="1670522"/>
            <a:ext cx="6686550" cy="435715"/>
          </a:xfrm>
          <a:prstGeom prst="rect">
            <a:avLst/>
          </a:prstGeom>
          <a:noFill/>
        </p:spPr>
      </p:pic>
      <p:sp>
        <p:nvSpPr>
          <p:cNvPr id="5" name="椭圆 4"/>
          <p:cNvSpPr/>
          <p:nvPr/>
        </p:nvSpPr>
        <p:spPr>
          <a:xfrm>
            <a:off x="3039533" y="3440973"/>
            <a:ext cx="762000" cy="533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2810933" y="5498373"/>
            <a:ext cx="160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rot="5400000" flipH="1" flipV="1">
            <a:off x="2849827" y="5459479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3191933" y="5193573"/>
            <a:ext cx="609600" cy="609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曲线连接符 8"/>
          <p:cNvCxnSpPr/>
          <p:nvPr/>
        </p:nvCxnSpPr>
        <p:spPr>
          <a:xfrm rot="5400000" flipH="1" flipV="1">
            <a:off x="2391833" y="4545873"/>
            <a:ext cx="1371600" cy="228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10" descr="C:\Users\zenyo\AppData\Roaming\Tencent\Users\491727826\QQ\WinTemp\RichOle\SSO204}31@PZB%A_ZYE4{Y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333" y="5269773"/>
            <a:ext cx="581025" cy="498998"/>
          </a:xfrm>
          <a:prstGeom prst="rect">
            <a:avLst/>
          </a:prstGeom>
          <a:noFill/>
        </p:spPr>
      </p:pic>
      <p:sp>
        <p:nvSpPr>
          <p:cNvPr id="11" name="椭圆 10"/>
          <p:cNvSpPr/>
          <p:nvPr/>
        </p:nvSpPr>
        <p:spPr>
          <a:xfrm>
            <a:off x="6620933" y="3517173"/>
            <a:ext cx="1066800" cy="533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6544733" y="5574573"/>
            <a:ext cx="160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rot="5400000" flipH="1" flipV="1">
            <a:off x="6583627" y="5535679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 rot="19257007">
            <a:off x="6849533" y="5269773"/>
            <a:ext cx="838200" cy="609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曲线连接符 14"/>
          <p:cNvCxnSpPr/>
          <p:nvPr/>
        </p:nvCxnSpPr>
        <p:spPr>
          <a:xfrm rot="5400000" flipH="1" flipV="1">
            <a:off x="6125633" y="4622073"/>
            <a:ext cx="1371600" cy="2286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0" descr="C:\Users\zenyo\AppData\Roaming\Tencent\Users\491727826\QQ\WinTemp\RichOle\SSO204}31@PZB%A_ZYE4{Y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1133" y="5345973"/>
            <a:ext cx="581025" cy="498998"/>
          </a:xfrm>
          <a:prstGeom prst="rect">
            <a:avLst/>
          </a:prstGeom>
          <a:noFill/>
        </p:spPr>
      </p:pic>
      <p:pic>
        <p:nvPicPr>
          <p:cNvPr id="17" name="Picture 3" descr="C:\Users\zenyo\AppData\Roaming\Tencent\Users\491727826\QQ\WinTemp\RichOle\TV}5(P93EP1]0}D]S87][H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6533" y="3440973"/>
            <a:ext cx="581025" cy="514350"/>
          </a:xfrm>
          <a:prstGeom prst="rect">
            <a:avLst/>
          </a:prstGeom>
          <a:noFill/>
        </p:spPr>
      </p:pic>
      <p:sp>
        <p:nvSpPr>
          <p:cNvPr id="18" name="流程图: 资料带 17"/>
          <p:cNvSpPr/>
          <p:nvPr/>
        </p:nvSpPr>
        <p:spPr>
          <a:xfrm rot="324378">
            <a:off x="2603140" y="3065855"/>
            <a:ext cx="1600200" cy="1295400"/>
          </a:xfrm>
          <a:prstGeom prst="flowChartPunchedTap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C:\Users\zenyo\AppData\Roaming\Tencent\Users\491727826\QQ\WinTemp\RichOle\~BYCK5ZF$3Z(K256M9GLY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7333" y="3440973"/>
            <a:ext cx="762000" cy="715818"/>
          </a:xfrm>
          <a:prstGeom prst="rect">
            <a:avLst/>
          </a:prstGeom>
          <a:noFill/>
        </p:spPr>
      </p:pic>
      <p:cxnSp>
        <p:nvCxnSpPr>
          <p:cNvPr id="20" name="直接箭头连接符 19"/>
          <p:cNvCxnSpPr/>
          <p:nvPr/>
        </p:nvCxnSpPr>
        <p:spPr>
          <a:xfrm>
            <a:off x="5345651" y="5527411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30"/>
          <p:cNvSpPr txBox="1"/>
          <p:nvPr/>
        </p:nvSpPr>
        <p:spPr>
          <a:xfrm>
            <a:off x="3440651" y="354621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3" name="TextBox 31"/>
          <p:cNvSpPr txBox="1"/>
          <p:nvPr/>
        </p:nvSpPr>
        <p:spPr>
          <a:xfrm>
            <a:off x="7174451" y="362241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24" name="椭圆 23"/>
          <p:cNvSpPr/>
          <p:nvPr/>
        </p:nvSpPr>
        <p:spPr>
          <a:xfrm>
            <a:off x="3364451" y="3698611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椭圆 24"/>
          <p:cNvSpPr/>
          <p:nvPr/>
        </p:nvSpPr>
        <p:spPr>
          <a:xfrm>
            <a:off x="7098251" y="3774811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流程图: 资料带 26"/>
          <p:cNvSpPr/>
          <p:nvPr/>
        </p:nvSpPr>
        <p:spPr>
          <a:xfrm rot="2318910">
            <a:off x="6298513" y="3068981"/>
            <a:ext cx="1600200" cy="1295400"/>
          </a:xfrm>
          <a:prstGeom prst="flowChartPunchedTap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文本框 28"/>
          <p:cNvSpPr txBox="1"/>
          <p:nvPr/>
        </p:nvSpPr>
        <p:spPr>
          <a:xfrm>
            <a:off x="5535413" y="5553721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800" dirty="0" smtClean="0"/>
              <a:t>φ</a:t>
            </a:r>
            <a:endParaRPr lang="zh-CN" alt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622105" y="5987441"/>
            <a:ext cx="260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Tangential transformation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592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712</Words>
  <Application>Microsoft Macintosh PowerPoint</Application>
  <PresentationFormat>Custom</PresentationFormat>
  <Paragraphs>144</Paragraphs>
  <Slides>26</Slides>
  <Notes>1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主题</vt:lpstr>
      <vt:lpstr>Thin Shell Deformation</vt:lpstr>
      <vt:lpstr>PowerPoint Presentation</vt:lpstr>
      <vt:lpstr>What is a Thin Shell?</vt:lpstr>
      <vt:lpstr>Different Objects modeled as thin shells</vt:lpstr>
      <vt:lpstr>Different Objects modeled as thin shells</vt:lpstr>
      <vt:lpstr>PowerPoint Presentation</vt:lpstr>
      <vt:lpstr>Kinematics of Elastic Thin Shell</vt:lpstr>
      <vt:lpstr>Local Strain (local deformation)</vt:lpstr>
      <vt:lpstr>Membrane (Stretching) Strain</vt:lpstr>
      <vt:lpstr>Membrane (Stretching) Strain</vt:lpstr>
      <vt:lpstr>Bending Strain</vt:lpstr>
      <vt:lpstr>Membrane &amp; Bending Energy</vt:lpstr>
      <vt:lpstr>How to compute energy on discrete surfaces? </vt:lpstr>
      <vt:lpstr>Discretized Energy – Triangle Mesh</vt:lpstr>
      <vt:lpstr>Discretized Energy – Triangle Mesh</vt:lpstr>
      <vt:lpstr>Discretized Energy – Triangle Mesh</vt:lpstr>
      <vt:lpstr>Discretized Energy – Triangle Mesh</vt:lpstr>
      <vt:lpstr>Discretized Energy – Point-Sampled Surface</vt:lpstr>
      <vt:lpstr>Discretized Energy – Point-Sampled Surface</vt:lpstr>
      <vt:lpstr>Discretized Energy — Level Set Embedding</vt:lpstr>
      <vt:lpstr>Dynamics</vt:lpstr>
      <vt:lpstr>Dynamics</vt:lpstr>
      <vt:lpstr>Fracture Events</vt:lpstr>
      <vt:lpstr>Fracture Events</vt:lpstr>
      <vt:lpstr>Registration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 Shell Deformation</dc:title>
  <dc:creator>zenyo</dc:creator>
  <cp:lastModifiedBy>Dinesh Manocha</cp:lastModifiedBy>
  <cp:revision>63</cp:revision>
  <dcterms:created xsi:type="dcterms:W3CDTF">2014-11-10T03:03:21Z</dcterms:created>
  <dcterms:modified xsi:type="dcterms:W3CDTF">2014-12-03T18:10:12Z</dcterms:modified>
</cp:coreProperties>
</file>