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0" r:id="rId2"/>
  </p:sldMasterIdLst>
  <p:notesMasterIdLst>
    <p:notesMasterId r:id="rId25"/>
  </p:notesMasterIdLst>
  <p:handoutMasterIdLst>
    <p:handoutMasterId r:id="rId26"/>
  </p:handoutMasterIdLst>
  <p:sldIdLst>
    <p:sldId id="256" r:id="rId3"/>
    <p:sldId id="379" r:id="rId4"/>
    <p:sldId id="404" r:id="rId5"/>
    <p:sldId id="382" r:id="rId6"/>
    <p:sldId id="386" r:id="rId7"/>
    <p:sldId id="384" r:id="rId8"/>
    <p:sldId id="385" r:id="rId9"/>
    <p:sldId id="405" r:id="rId10"/>
    <p:sldId id="389" r:id="rId11"/>
    <p:sldId id="390" r:id="rId12"/>
    <p:sldId id="391" r:id="rId13"/>
    <p:sldId id="392" r:id="rId14"/>
    <p:sldId id="406" r:id="rId15"/>
    <p:sldId id="393" r:id="rId16"/>
    <p:sldId id="394" r:id="rId17"/>
    <p:sldId id="396" r:id="rId18"/>
    <p:sldId id="398" r:id="rId19"/>
    <p:sldId id="400" r:id="rId20"/>
    <p:sldId id="401" r:id="rId21"/>
    <p:sldId id="403" r:id="rId22"/>
    <p:sldId id="269" r:id="rId23"/>
    <p:sldId id="328" r:id="rId24"/>
  </p:sldIdLst>
  <p:sldSz cx="9144000" cy="6858000" type="screen4x3"/>
  <p:notesSz cx="6807200" cy="9939338"/>
  <p:defaultTextStyle>
    <a:defPPr>
      <a:defRPr lang="en-GB"/>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50F828"/>
    <a:srgbClr val="7AA691"/>
    <a:srgbClr val="02020A"/>
    <a:srgbClr val="66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47" autoAdjust="0"/>
    <p:restoredTop sz="81013" autoAdjust="0"/>
  </p:normalViewPr>
  <p:slideViewPr>
    <p:cSldViewPr>
      <p:cViewPr>
        <p:scale>
          <a:sx n="70" d="100"/>
          <a:sy n="70" d="100"/>
        </p:scale>
        <p:origin x="-2117" y="-40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ltLang="ja-JP"/>
          </a:p>
        </p:txBody>
      </p:sp>
      <p:sp>
        <p:nvSpPr>
          <p:cNvPr id="5123" name="Rectangle 3"/>
          <p:cNvSpPr>
            <a:spLocks noGrp="1" noChangeArrowheads="1"/>
          </p:cNvSpPr>
          <p:nvPr>
            <p:ph type="dt" sz="quarter" idx="1"/>
          </p:nvPr>
        </p:nvSpPr>
        <p:spPr bwMode="auto">
          <a:xfrm>
            <a:off x="3855838"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ltLang="ja-JP"/>
          </a:p>
        </p:txBody>
      </p:sp>
      <p:sp>
        <p:nvSpPr>
          <p:cNvPr id="5124" name="Rectangle 4"/>
          <p:cNvSpPr>
            <a:spLocks noGrp="1" noChangeArrowheads="1"/>
          </p:cNvSpPr>
          <p:nvPr>
            <p:ph type="ftr" sz="quarter" idx="2"/>
          </p:nvPr>
        </p:nvSpPr>
        <p:spPr bwMode="auto">
          <a:xfrm>
            <a:off x="0"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ltLang="ja-JP"/>
          </a:p>
        </p:txBody>
      </p:sp>
      <p:sp>
        <p:nvSpPr>
          <p:cNvPr id="5125" name="Rectangle 5"/>
          <p:cNvSpPr>
            <a:spLocks noGrp="1" noChangeArrowheads="1"/>
          </p:cNvSpPr>
          <p:nvPr>
            <p:ph type="sldNum" sz="quarter" idx="3"/>
          </p:nvPr>
        </p:nvSpPr>
        <p:spPr bwMode="auto">
          <a:xfrm>
            <a:off x="3855838"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1349D59-FC58-4A8E-BA5C-6160DDF804A8}" type="slidenum">
              <a:rPr lang="en-GB" altLang="ja-JP"/>
              <a:pPr/>
              <a:t>‹#›</a:t>
            </a:fld>
            <a:endParaRPr lang="en-GB" altLang="ja-JP"/>
          </a:p>
        </p:txBody>
      </p:sp>
    </p:spTree>
    <p:extLst>
      <p:ext uri="{BB962C8B-B14F-4D97-AF65-F5344CB8AC3E}">
        <p14:creationId xmlns:p14="http://schemas.microsoft.com/office/powerpoint/2010/main" val="123267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8D007E14-361F-4070-AF1B-012A1DC91B2F}" type="datetimeFigureOut">
              <a:rPr kumimoji="1" lang="ja-JP" altLang="en-US" smtClean="0"/>
              <a:t>2014/11/27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6B22295-A0B9-4608-A46B-F42D36B4446C}" type="slidenum">
              <a:rPr kumimoji="1" lang="ja-JP" altLang="en-US" smtClean="0"/>
              <a:t>‹#›</a:t>
            </a:fld>
            <a:endParaRPr kumimoji="1" lang="ja-JP" altLang="en-US"/>
          </a:p>
        </p:txBody>
      </p:sp>
    </p:spTree>
    <p:extLst>
      <p:ext uri="{BB962C8B-B14F-4D97-AF65-F5344CB8AC3E}">
        <p14:creationId xmlns:p14="http://schemas.microsoft.com/office/powerpoint/2010/main" val="1001426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Hello, everyone.</a:t>
            </a:r>
          </a:p>
          <a:p>
            <a:r>
              <a:rPr kumimoji="1" lang="en-US" altLang="ja-JP" baseline="0" dirty="0" smtClean="0"/>
              <a:t>  I am Tetsuya Takahashi.</a:t>
            </a:r>
          </a:p>
          <a:p>
            <a:r>
              <a:rPr kumimoji="1" lang="en-US" altLang="ja-JP" baseline="0" dirty="0" smtClean="0"/>
              <a:t>  I am going to talk about SPH, and how to enforce fluid incompressibility for SPH-based fluids.</a:t>
            </a:r>
          </a:p>
          <a:p>
            <a:r>
              <a:rPr kumimoji="1" lang="en-US" altLang="ja-JP" baseline="0" dirty="0" smtClean="0"/>
              <a:t>  SPH is an acronym of Smoothed Particle Hydrodynamics.</a:t>
            </a:r>
          </a:p>
          <a:p>
            <a:endParaRPr kumimoji="1" lang="en-US" altLang="ja-JP" baseline="0"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6B22295-A0B9-4608-A46B-F42D36B4446C}" type="slidenum">
              <a:rPr kumimoji="1" lang="ja-JP" altLang="en-US" smtClean="0"/>
              <a:t>1</a:t>
            </a:fld>
            <a:endParaRPr kumimoji="1" lang="ja-JP" altLang="en-US"/>
          </a:p>
        </p:txBody>
      </p:sp>
    </p:spTree>
    <p:extLst>
      <p:ext uri="{BB962C8B-B14F-4D97-AF65-F5344CB8AC3E}">
        <p14:creationId xmlns:p14="http://schemas.microsoft.com/office/powerpoint/2010/main" val="3270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Now, I start explaining what is SPH.</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10</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Now, I start explaining what is SPH.</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11</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Now, I start explaining what is SPH.</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12</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Next, I will explain how to simulate fluids, by solving the </a:t>
            </a:r>
            <a:r>
              <a:rPr kumimoji="1" lang="en-US" altLang="ja-JP" baseline="0" dirty="0" err="1" smtClean="0"/>
              <a:t>Navier</a:t>
            </a:r>
            <a:r>
              <a:rPr kumimoji="1" lang="en-US" altLang="ja-JP" baseline="0" dirty="0" smtClean="0"/>
              <a:t>-Stokes equations with SPH.</a:t>
            </a:r>
          </a:p>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13</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Now, I start explaining what is SPH.</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14</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Now, I start explaining what is SPH.</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15</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Now, I start explaining what is SPH.</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16</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Now, I start explaining what is SPH.</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17</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Now, I start explaining what is SPH.</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18</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Now, I start explaining what is SPH.</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19</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This is the outline of the talk.</a:t>
            </a:r>
          </a:p>
          <a:p>
            <a:r>
              <a:rPr kumimoji="1" lang="en-US" altLang="ja-JP" baseline="0" dirty="0" smtClean="0"/>
              <a:t>  I first explain what is SPH, How SPH works, and What we can do using SPH.</a:t>
            </a:r>
          </a:p>
          <a:p>
            <a:r>
              <a:rPr kumimoji="1" lang="en-US" altLang="ja-JP" baseline="0" dirty="0" smtClean="0"/>
              <a:t>  Next, I will explain how we simulate fluids using SPH by solving the </a:t>
            </a:r>
            <a:r>
              <a:rPr kumimoji="1" lang="en-US" altLang="ja-JP" baseline="0" dirty="0" err="1" smtClean="0"/>
              <a:t>Navier</a:t>
            </a:r>
            <a:r>
              <a:rPr kumimoji="1" lang="en-US" altLang="ja-JP" baseline="0" dirty="0" smtClean="0"/>
              <a:t>-Stokes (NS) equations</a:t>
            </a:r>
          </a:p>
          <a:p>
            <a:r>
              <a:rPr kumimoji="1" lang="en-US" altLang="ja-JP" baseline="0" dirty="0" smtClean="0"/>
              <a:t>  In the last, I will explain one of the important topic in SPH fluid simulation, how to enforce fluid incompressibility.</a:t>
            </a:r>
          </a:p>
          <a:p>
            <a:r>
              <a:rPr kumimoji="1" lang="en-US" altLang="ja-JP" baseline="0" dirty="0" smtClean="0"/>
              <a:t>  Specifically, I will explain WCSPH and PCISPH.</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2</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Now, I start explaining what is SPH.</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20</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Thank you for </a:t>
            </a:r>
            <a:r>
              <a:rPr kumimoji="1" lang="en-US" altLang="ja-JP" smtClean="0"/>
              <a:t>your attention.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21</a:t>
            </a:fld>
            <a:endParaRPr kumimoji="1" lang="ja-JP" altLang="en-US"/>
          </a:p>
        </p:txBody>
      </p:sp>
    </p:spTree>
    <p:extLst>
      <p:ext uri="{BB962C8B-B14F-4D97-AF65-F5344CB8AC3E}">
        <p14:creationId xmlns:p14="http://schemas.microsoft.com/office/powerpoint/2010/main" val="2526105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22</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Now, I start explaining about SPH.</a:t>
            </a:r>
          </a:p>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3</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SPH is one of the </a:t>
            </a:r>
            <a:r>
              <a:rPr kumimoji="1" lang="en-US" altLang="ja-JP" baseline="0" dirty="0" err="1" smtClean="0"/>
              <a:t>Lagrangian</a:t>
            </a:r>
            <a:r>
              <a:rPr kumimoji="1" lang="en-US" altLang="ja-JP" baseline="0" dirty="0" smtClean="0"/>
              <a:t> methods for simulating fluid flow.</a:t>
            </a:r>
          </a:p>
          <a:p>
            <a:r>
              <a:rPr kumimoji="1" lang="en-US" altLang="ja-JP" baseline="0" dirty="0" smtClean="0"/>
              <a:t>  This method was originally developed by Lucy, and </a:t>
            </a:r>
            <a:r>
              <a:rPr kumimoji="1" lang="en-US" altLang="ja-JP" baseline="0" dirty="0" err="1" smtClean="0"/>
              <a:t>Gingold</a:t>
            </a:r>
            <a:r>
              <a:rPr kumimoji="1" lang="en-US" altLang="ja-JP" baseline="0" dirty="0" smtClean="0"/>
              <a:t> and Monaghan in 1977, independently, for astrophysics.</a:t>
            </a:r>
          </a:p>
          <a:p>
            <a:r>
              <a:rPr kumimoji="1" lang="en-US" altLang="ja-JP" baseline="0" dirty="0" smtClean="0"/>
              <a:t>  </a:t>
            </a:r>
            <a:r>
              <a:rPr kumimoji="1" lang="en-US" altLang="ja-JP" baseline="0" dirty="0" err="1" smtClean="0"/>
              <a:t>Lagrangian</a:t>
            </a:r>
            <a:r>
              <a:rPr kumimoji="1" lang="en-US" altLang="ja-JP" baseline="0" dirty="0" smtClean="0"/>
              <a:t> method including SPH, discretizes fluid volumes with a set of particles, as illustrated on the left,</a:t>
            </a:r>
          </a:p>
          <a:p>
            <a:r>
              <a:rPr kumimoji="1" lang="en-US" altLang="ja-JP" baseline="0" dirty="0" smtClean="0"/>
              <a:t>  and compute physical quantities at each particle.</a:t>
            </a:r>
          </a:p>
          <a:p>
            <a:r>
              <a:rPr kumimoji="1" lang="en-US" altLang="ja-JP" baseline="0" dirty="0" smtClean="0"/>
              <a:t>  Unlike the </a:t>
            </a:r>
            <a:r>
              <a:rPr kumimoji="1" lang="en-US" altLang="ja-JP" baseline="0" dirty="0" err="1" smtClean="0"/>
              <a:t>Lagrangian</a:t>
            </a:r>
            <a:r>
              <a:rPr kumimoji="1" lang="en-US" altLang="ja-JP" baseline="0" dirty="0" smtClean="0"/>
              <a:t> method, </a:t>
            </a:r>
            <a:r>
              <a:rPr kumimoji="1" lang="en-US" altLang="ja-JP" baseline="0" dirty="0" err="1" smtClean="0"/>
              <a:t>Eulerian</a:t>
            </a:r>
            <a:r>
              <a:rPr kumimoji="1" lang="en-US" altLang="ja-JP" baseline="0" dirty="0" smtClean="0"/>
              <a:t> methods discretize a simulation domain,</a:t>
            </a:r>
          </a:p>
          <a:p>
            <a:r>
              <a:rPr kumimoji="1" lang="en-US" altLang="ja-JP" baseline="0" dirty="0" smtClean="0"/>
              <a:t>  and compute physical quantities at each grid points.</a:t>
            </a:r>
          </a:p>
          <a:p>
            <a:r>
              <a:rPr kumimoji="1" lang="en-US" altLang="ja-JP" baseline="0" dirty="0" smtClean="0"/>
              <a:t>  In short, </a:t>
            </a:r>
            <a:r>
              <a:rPr kumimoji="1" lang="en-US" altLang="ja-JP" baseline="0" dirty="0" err="1" smtClean="0"/>
              <a:t>Lagrangian</a:t>
            </a:r>
            <a:r>
              <a:rPr kumimoji="1" lang="en-US" altLang="ja-JP" baseline="0" dirty="0" smtClean="0"/>
              <a:t> methods discretize materials while </a:t>
            </a:r>
            <a:r>
              <a:rPr kumimoji="1" lang="en-US" altLang="ja-JP" baseline="0" dirty="0" err="1" smtClean="0"/>
              <a:t>Eulerian</a:t>
            </a:r>
            <a:r>
              <a:rPr kumimoji="1" lang="en-US" altLang="ja-JP" baseline="0" dirty="0" smtClean="0"/>
              <a:t> method discretize space.</a:t>
            </a:r>
          </a:p>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4</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To simulate fluid flow, first, we need to estimate physical quantities in space.</a:t>
            </a:r>
          </a:p>
          <a:p>
            <a:r>
              <a:rPr kumimoji="1" lang="en-US" altLang="ja-JP" baseline="0" dirty="0" smtClean="0"/>
              <a:t>  To estimate physical quantities, we compute contributions from neighboring particles using this SPH formulation.</a:t>
            </a:r>
          </a:p>
          <a:p>
            <a:r>
              <a:rPr kumimoji="1" lang="en-US" altLang="ja-JP" baseline="0" dirty="0" smtClean="0"/>
              <a:t>  This equation means that quantity at particle </a:t>
            </a:r>
            <a:r>
              <a:rPr kumimoji="1" lang="en-US" altLang="ja-JP" baseline="0" dirty="0" err="1" smtClean="0"/>
              <a:t>i</a:t>
            </a:r>
            <a:r>
              <a:rPr kumimoji="1" lang="en-US" altLang="ja-JP" baseline="0" dirty="0" smtClean="0"/>
              <a:t> is estimated by quantities of neighboring particles, which are weighted by j’s volume and smoothing kernel.</a:t>
            </a:r>
          </a:p>
          <a:p>
            <a:r>
              <a:rPr kumimoji="1" lang="en-US" altLang="ja-JP" baseline="0" dirty="0" smtClean="0"/>
              <a:t>  By the way, computational points are not limited to the position of particles. In other words, we can compute physical quantity at any points in space, as long as there are some neighboring particles.</a:t>
            </a:r>
          </a:p>
          <a:p>
            <a:r>
              <a:rPr kumimoji="1" lang="en-US" altLang="ja-JP" baseline="0" dirty="0" smtClean="0"/>
              <a:t>  </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5</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There are some conditions that smoothing kernels must satisfy.</a:t>
            </a:r>
          </a:p>
          <a:p>
            <a:r>
              <a:rPr kumimoji="1" lang="en-US" altLang="ja-JP" baseline="0" dirty="0" smtClean="0"/>
              <a:t>  First, compact support.</a:t>
            </a:r>
          </a:p>
          <a:p>
            <a:r>
              <a:rPr kumimoji="1" lang="en-US" altLang="ja-JP" baseline="0" dirty="0" smtClean="0"/>
              <a:t>  When the distance of two particles is larger than a kernel radius, value of the kernel must be zero.</a:t>
            </a:r>
          </a:p>
          <a:p>
            <a:r>
              <a:rPr kumimoji="1" lang="en-US" altLang="ja-JP" baseline="0" dirty="0" smtClean="0"/>
              <a:t>  As blue particles on the left figure do not contribute to the yellow particle.</a:t>
            </a:r>
          </a:p>
          <a:p>
            <a:r>
              <a:rPr kumimoji="1" lang="en-US" altLang="ja-JP" baseline="0" dirty="0" smtClean="0"/>
              <a:t>  Second, symmetry.</a:t>
            </a:r>
          </a:p>
          <a:p>
            <a:r>
              <a:rPr kumimoji="1" lang="en-US" altLang="ja-JP" baseline="0" dirty="0" smtClean="0"/>
              <a:t>  Kernel values should be symmetry, not to cause biased particle contributions.</a:t>
            </a:r>
          </a:p>
          <a:p>
            <a:r>
              <a:rPr kumimoji="1" lang="en-US" altLang="ja-JP" baseline="0" dirty="0" smtClean="0"/>
              <a:t>  Third, non-negativity.</a:t>
            </a:r>
          </a:p>
          <a:p>
            <a:r>
              <a:rPr kumimoji="1" lang="en-US" altLang="ja-JP" baseline="0" dirty="0" smtClean="0"/>
              <a:t>  Kernel values must be positive or zero to handle contributions of particle quantities.</a:t>
            </a:r>
          </a:p>
          <a:p>
            <a:r>
              <a:rPr kumimoji="1" lang="en-US" altLang="ja-JP" baseline="0" dirty="0" smtClean="0"/>
              <a:t>  The shape of a representative kernel is shown on the right.</a:t>
            </a:r>
          </a:p>
          <a:p>
            <a:r>
              <a:rPr kumimoji="1" lang="en-US" altLang="ja-JP" baseline="0" dirty="0" smtClean="0"/>
              <a:t>  This center coincides with the yellow particle.</a:t>
            </a:r>
          </a:p>
          <a:p>
            <a:r>
              <a:rPr kumimoji="1" lang="en-US" altLang="ja-JP" baseline="0" dirty="0" smtClean="0"/>
              <a:t>  If the distance of the yellow particle and a green particle is small, the green particle’s contribution is high, and otherwise it’s small.</a:t>
            </a:r>
          </a:p>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6</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One of the important fact is that we can obtain spatial derivatives of quantities by just using spatial derivatives of kernels.</a:t>
            </a:r>
          </a:p>
          <a:p>
            <a:r>
              <a:rPr kumimoji="1" lang="en-US" altLang="ja-JP" baseline="0" dirty="0" smtClean="0"/>
              <a:t>  As shown here, </a:t>
            </a:r>
            <a:r>
              <a:rPr kumimoji="1" lang="en-US" altLang="ja-JP" baseline="0" dirty="0" err="1" smtClean="0"/>
              <a:t>nabla</a:t>
            </a:r>
            <a:r>
              <a:rPr kumimoji="1" lang="en-US" altLang="ja-JP" baseline="0" dirty="0" smtClean="0"/>
              <a:t> operators are moved to kernels, and we get derivatives of quantities.</a:t>
            </a:r>
          </a:p>
          <a:p>
            <a:r>
              <a:rPr kumimoji="1" lang="en-US" altLang="ja-JP" baseline="0" dirty="0" smtClean="0"/>
              <a:t>  In summary, using the SPH formulations, we can estimate, or compute, or interpolate physical quantities and their derivatives.</a:t>
            </a:r>
          </a:p>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7</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Next, I will explain how to simulate fluids, by solving the </a:t>
            </a:r>
            <a:r>
              <a:rPr kumimoji="1" lang="en-US" altLang="ja-JP" baseline="0" dirty="0" err="1" smtClean="0"/>
              <a:t>Navier</a:t>
            </a:r>
            <a:r>
              <a:rPr kumimoji="1" lang="en-US" altLang="ja-JP" baseline="0" dirty="0" smtClean="0"/>
              <a:t>-Stokes equations with SPH.</a:t>
            </a:r>
          </a:p>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8</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  Now, I start explaining what is SPH.</a:t>
            </a:r>
          </a:p>
          <a:p>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7D98F04-F420-4AA4-9B5F-2661183568BE}" type="slidenum">
              <a:rPr kumimoji="1" lang="ja-JP" altLang="en-US" smtClean="0"/>
              <a:t>9</a:t>
            </a:fld>
            <a:endParaRPr kumimoji="1" lang="ja-JP" altLang="en-US"/>
          </a:p>
        </p:txBody>
      </p:sp>
    </p:spTree>
    <p:extLst>
      <p:ext uri="{BB962C8B-B14F-4D97-AF65-F5344CB8AC3E}">
        <p14:creationId xmlns:p14="http://schemas.microsoft.com/office/powerpoint/2010/main" val="3221129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タイトル スライド">
    <p:spTree>
      <p:nvGrpSpPr>
        <p:cNvPr id="1" name=""/>
        <p:cNvGrpSpPr/>
        <p:nvPr/>
      </p:nvGrpSpPr>
      <p:grpSpPr>
        <a:xfrm>
          <a:off x="0" y="0"/>
          <a:ext cx="0" cy="0"/>
          <a:chOff x="0" y="0"/>
          <a:chExt cx="0" cy="0"/>
        </a:xfrm>
      </p:grpSpPr>
      <p:pic>
        <p:nvPicPr>
          <p:cNvPr id="4105" name="Picture 9" descr="236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685800" y="2130425"/>
            <a:ext cx="7772400" cy="1470025"/>
          </a:xfrm>
        </p:spPr>
        <p:txBody>
          <a:bodyPr/>
          <a:lstStyle>
            <a:lvl1pPr algn="ctr">
              <a:defRPr sz="4000"/>
            </a:lvl1pPr>
          </a:lstStyle>
          <a:p>
            <a:pPr lvl="0"/>
            <a:r>
              <a:rPr lang="ja-JP" altLang="en-US" noProof="0" smtClean="0"/>
              <a:t>マスター タイトルの書式設定</a:t>
            </a:r>
            <a:endParaRPr lang="en-GB" altLang="ja-JP" noProof="0" smtClean="0"/>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pPr lvl="0"/>
            <a:r>
              <a:rPr lang="ja-JP" altLang="en-US" noProof="0" smtClean="0"/>
              <a:t>マスター サブタイトルの書式設定</a:t>
            </a:r>
            <a:endParaRPr lang="en-GB" altLang="ja-JP" noProof="0" smtClean="0"/>
          </a:p>
        </p:txBody>
      </p:sp>
      <p:sp>
        <p:nvSpPr>
          <p:cNvPr id="4100" name="Rectangle 4"/>
          <p:cNvSpPr>
            <a:spLocks noGrp="1" noChangeArrowheads="1"/>
          </p:cNvSpPr>
          <p:nvPr>
            <p:ph type="dt" sz="half" idx="2"/>
          </p:nvPr>
        </p:nvSpPr>
        <p:spPr/>
        <p:txBody>
          <a:bodyPr/>
          <a:lstStyle>
            <a:lvl1pPr>
              <a:defRPr/>
            </a:lvl1pPr>
          </a:lstStyle>
          <a:p>
            <a:endParaRPr lang="en-GB" altLang="ja-JP"/>
          </a:p>
        </p:txBody>
      </p:sp>
      <p:sp>
        <p:nvSpPr>
          <p:cNvPr id="4101" name="Rectangle 5"/>
          <p:cNvSpPr>
            <a:spLocks noGrp="1" noChangeArrowheads="1"/>
          </p:cNvSpPr>
          <p:nvPr>
            <p:ph type="ftr" sz="quarter" idx="3"/>
          </p:nvPr>
        </p:nvSpPr>
        <p:spPr/>
        <p:txBody>
          <a:bodyPr/>
          <a:lstStyle>
            <a:lvl1pPr>
              <a:defRPr/>
            </a:lvl1pPr>
          </a:lstStyle>
          <a:p>
            <a:endParaRPr lang="en-GB" altLang="ja-JP"/>
          </a:p>
        </p:txBody>
      </p:sp>
      <p:sp>
        <p:nvSpPr>
          <p:cNvPr id="4102" name="Rectangle 6"/>
          <p:cNvSpPr>
            <a:spLocks noGrp="1" noChangeArrowheads="1"/>
          </p:cNvSpPr>
          <p:nvPr>
            <p:ph type="sldNum" sz="quarter" idx="4"/>
          </p:nvPr>
        </p:nvSpPr>
        <p:spPr/>
        <p:txBody>
          <a:bodyPr/>
          <a:lstStyle>
            <a:lvl1pPr>
              <a:defRPr/>
            </a:lvl1pPr>
          </a:lstStyle>
          <a:p>
            <a:fld id="{484C1800-E37F-41A1-A2D1-8B03E389A8C9}" type="slidenum">
              <a:rPr lang="en-GB" altLang="ja-JP"/>
              <a:pPr/>
              <a:t>‹#›</a:t>
            </a:fld>
            <a:endParaRPr lang="en-GB" altLang="ja-JP"/>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4000"/>
                                  </p:iterate>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par>
                          <p:cTn id="10" fill="hold" nodeType="afterGroup">
                            <p:stCondLst>
                              <p:cond delay="1020"/>
                            </p:stCondLst>
                            <p:childTnLst>
                              <p:par>
                                <p:cTn id="11" presetID="53" presetClass="entr" presetSubtype="0" fill="hold" grpId="0" nodeType="afterEffect">
                                  <p:stCondLst>
                                    <p:cond delay="0"/>
                                  </p:stCondLst>
                                  <p:iterate type="lt">
                                    <p:tmPct val="4000"/>
                                  </p:iterate>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p:cTn id="13"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53" presetClass="entr" presetSubtype="0" fill="hold" nodeType="afterEffect">
                  <p:stCondLst>
                    <p:cond delay="0"/>
                  </p:stCondLst>
                  <p:iterate type="lt">
                    <p:tmPct val="4000"/>
                  </p:iterate>
                  <p:childTnLst>
                    <p:set>
                      <p:cBhvr>
                        <p:cTn dur="1" fill="hold">
                          <p:stCondLst>
                            <p:cond delay="0"/>
                          </p:stCondLst>
                        </p:cTn>
                        <p:tgtEl>
                          <p:spTgt spid="4099"/>
                        </p:tgtEl>
                        <p:attrNameLst>
                          <p:attrName>style.visibility</p:attrName>
                        </p:attrNameLst>
                      </p:cBhvr>
                      <p:to>
                        <p:strVal val="visible"/>
                      </p:to>
                    </p:set>
                    <p:anim calcmode="lin" valueType="num">
                      <p:cBhvr>
                        <p:cTn dur="500" fill="hold"/>
                        <p:tgtEl>
                          <p:spTgt spid="4099"/>
                        </p:tgtEl>
                        <p:attrNameLst>
                          <p:attrName>ppt_w</p:attrName>
                        </p:attrNameLst>
                      </p:cBhvr>
                      <p:tavLst>
                        <p:tav tm="0">
                          <p:val>
                            <p:fltVal val="0"/>
                          </p:val>
                        </p:tav>
                        <p:tav tm="100000">
                          <p:val>
                            <p:strVal val="#ppt_w"/>
                          </p:val>
                        </p:tav>
                      </p:tavLst>
                    </p:anim>
                    <p:anim calcmode="lin" valueType="num">
                      <p:cBhvr>
                        <p:cTn dur="500" fill="hold"/>
                        <p:tgtEl>
                          <p:spTgt spid="4099"/>
                        </p:tgtEl>
                        <p:attrNameLst>
                          <p:attrName>ppt_h</p:attrName>
                        </p:attrNameLst>
                      </p:cBhvr>
                      <p:tavLst>
                        <p:tav tm="0">
                          <p:val>
                            <p:fltVal val="0"/>
                          </p:val>
                        </p:tav>
                        <p:tav tm="100000">
                          <p:val>
                            <p:strVal val="#ppt_h"/>
                          </p:val>
                        </p:tav>
                      </p:tavLst>
                    </p:anim>
                    <p:animEffect transition="in" filter="fade">
                      <p:cBhvr>
                        <p:cTn dur="500"/>
                        <p:tgtEl>
                          <p:spTgt spid="409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GB" altLang="ja-JP"/>
          </a:p>
        </p:txBody>
      </p:sp>
      <p:sp>
        <p:nvSpPr>
          <p:cNvPr id="5" name="フッター プレースホルダー 4"/>
          <p:cNvSpPr>
            <a:spLocks noGrp="1"/>
          </p:cNvSpPr>
          <p:nvPr>
            <p:ph type="ftr" sz="quarter" idx="11"/>
          </p:nvPr>
        </p:nvSpPr>
        <p:spPr/>
        <p:txBody>
          <a:bodyPr/>
          <a:lstStyle>
            <a:lvl1pPr>
              <a:defRPr/>
            </a:lvl1pPr>
          </a:lstStyle>
          <a:p>
            <a:endParaRPr lang="en-GB" altLang="ja-JP"/>
          </a:p>
        </p:txBody>
      </p:sp>
      <p:sp>
        <p:nvSpPr>
          <p:cNvPr id="6" name="スライド番号プレースホルダー 5"/>
          <p:cNvSpPr>
            <a:spLocks noGrp="1"/>
          </p:cNvSpPr>
          <p:nvPr>
            <p:ph type="sldNum" sz="quarter" idx="12"/>
          </p:nvPr>
        </p:nvSpPr>
        <p:spPr/>
        <p:txBody>
          <a:bodyPr/>
          <a:lstStyle>
            <a:lvl1pPr>
              <a:defRPr/>
            </a:lvl1pPr>
          </a:lstStyle>
          <a:p>
            <a:fld id="{D76873AC-5258-42A1-B936-68C649FBCD6B}" type="slidenum">
              <a:rPr lang="en-GB" altLang="ja-JP"/>
              <a:pPr/>
              <a:t>‹#›</a:t>
            </a:fld>
            <a:endParaRPr lang="en-GB" altLang="ja-JP"/>
          </a:p>
        </p:txBody>
      </p:sp>
    </p:spTree>
    <p:extLst>
      <p:ext uri="{BB962C8B-B14F-4D97-AF65-F5344CB8AC3E}">
        <p14:creationId xmlns:p14="http://schemas.microsoft.com/office/powerpoint/2010/main" val="382480778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88913"/>
            <a:ext cx="2057400" cy="59372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88913"/>
            <a:ext cx="6019800" cy="59372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GB" altLang="ja-JP"/>
          </a:p>
        </p:txBody>
      </p:sp>
      <p:sp>
        <p:nvSpPr>
          <p:cNvPr id="5" name="フッター プレースホルダー 4"/>
          <p:cNvSpPr>
            <a:spLocks noGrp="1"/>
          </p:cNvSpPr>
          <p:nvPr>
            <p:ph type="ftr" sz="quarter" idx="11"/>
          </p:nvPr>
        </p:nvSpPr>
        <p:spPr/>
        <p:txBody>
          <a:bodyPr/>
          <a:lstStyle>
            <a:lvl1pPr>
              <a:defRPr/>
            </a:lvl1pPr>
          </a:lstStyle>
          <a:p>
            <a:endParaRPr lang="en-GB" altLang="ja-JP"/>
          </a:p>
        </p:txBody>
      </p:sp>
      <p:sp>
        <p:nvSpPr>
          <p:cNvPr id="6" name="スライド番号プレースホルダー 5"/>
          <p:cNvSpPr>
            <a:spLocks noGrp="1"/>
          </p:cNvSpPr>
          <p:nvPr>
            <p:ph type="sldNum" sz="quarter" idx="12"/>
          </p:nvPr>
        </p:nvSpPr>
        <p:spPr/>
        <p:txBody>
          <a:bodyPr/>
          <a:lstStyle>
            <a:lvl1pPr>
              <a:defRPr/>
            </a:lvl1pPr>
          </a:lstStyle>
          <a:p>
            <a:fld id="{CA3B7AD7-42BC-48F2-8551-3EA0CAD01B6A}" type="slidenum">
              <a:rPr lang="en-GB" altLang="ja-JP"/>
              <a:pPr/>
              <a:t>‹#›</a:t>
            </a:fld>
            <a:endParaRPr lang="en-GB" altLang="ja-JP"/>
          </a:p>
        </p:txBody>
      </p:sp>
    </p:spTree>
    <p:extLst>
      <p:ext uri="{BB962C8B-B14F-4D97-AF65-F5344CB8AC3E}">
        <p14:creationId xmlns:p14="http://schemas.microsoft.com/office/powerpoint/2010/main" val="135796691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503466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3780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3025970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9503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50477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690487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9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972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GB" altLang="ja-JP"/>
          </a:p>
        </p:txBody>
      </p:sp>
      <p:sp>
        <p:nvSpPr>
          <p:cNvPr id="5" name="フッター プレースホルダー 4"/>
          <p:cNvSpPr>
            <a:spLocks noGrp="1"/>
          </p:cNvSpPr>
          <p:nvPr>
            <p:ph type="ftr" sz="quarter" idx="11"/>
          </p:nvPr>
        </p:nvSpPr>
        <p:spPr/>
        <p:txBody>
          <a:bodyPr/>
          <a:lstStyle>
            <a:lvl1pPr>
              <a:defRPr/>
            </a:lvl1pPr>
          </a:lstStyle>
          <a:p>
            <a:endParaRPr lang="en-GB" altLang="ja-JP"/>
          </a:p>
        </p:txBody>
      </p:sp>
      <p:sp>
        <p:nvSpPr>
          <p:cNvPr id="6" name="スライド番号プレースホルダー 5"/>
          <p:cNvSpPr>
            <a:spLocks noGrp="1"/>
          </p:cNvSpPr>
          <p:nvPr>
            <p:ph type="sldNum" sz="quarter" idx="12"/>
          </p:nvPr>
        </p:nvSpPr>
        <p:spPr/>
        <p:txBody>
          <a:bodyPr/>
          <a:lstStyle>
            <a:lvl1pPr>
              <a:defRPr/>
            </a:lvl1pPr>
          </a:lstStyle>
          <a:p>
            <a:fld id="{51C846F3-7476-40FA-94D7-A3D0D6EEF30F}" type="slidenum">
              <a:rPr lang="en-GB" altLang="ja-JP"/>
              <a:pPr/>
              <a:t>‹#›</a:t>
            </a:fld>
            <a:endParaRPr lang="en-GB" altLang="ja-JP"/>
          </a:p>
        </p:txBody>
      </p:sp>
    </p:spTree>
    <p:extLst>
      <p:ext uri="{BB962C8B-B14F-4D97-AF65-F5344CB8AC3E}">
        <p14:creationId xmlns:p14="http://schemas.microsoft.com/office/powerpoint/2010/main" val="320726984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890544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06180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6938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GB" altLang="ja-JP"/>
          </a:p>
        </p:txBody>
      </p:sp>
      <p:sp>
        <p:nvSpPr>
          <p:cNvPr id="5" name="フッター プレースホルダー 4"/>
          <p:cNvSpPr>
            <a:spLocks noGrp="1"/>
          </p:cNvSpPr>
          <p:nvPr>
            <p:ph type="ftr" sz="quarter" idx="11"/>
          </p:nvPr>
        </p:nvSpPr>
        <p:spPr/>
        <p:txBody>
          <a:bodyPr/>
          <a:lstStyle>
            <a:lvl1pPr>
              <a:defRPr/>
            </a:lvl1pPr>
          </a:lstStyle>
          <a:p>
            <a:endParaRPr lang="en-GB" altLang="ja-JP"/>
          </a:p>
        </p:txBody>
      </p:sp>
      <p:sp>
        <p:nvSpPr>
          <p:cNvPr id="6" name="スライド番号プレースホルダー 5"/>
          <p:cNvSpPr>
            <a:spLocks noGrp="1"/>
          </p:cNvSpPr>
          <p:nvPr>
            <p:ph type="sldNum" sz="quarter" idx="12"/>
          </p:nvPr>
        </p:nvSpPr>
        <p:spPr/>
        <p:txBody>
          <a:bodyPr/>
          <a:lstStyle>
            <a:lvl1pPr>
              <a:defRPr/>
            </a:lvl1pPr>
          </a:lstStyle>
          <a:p>
            <a:fld id="{D46B9E38-0BFA-4115-B2CB-C5630E67EDE4}" type="slidenum">
              <a:rPr lang="en-GB" altLang="ja-JP"/>
              <a:pPr/>
              <a:t>‹#›</a:t>
            </a:fld>
            <a:endParaRPr lang="en-GB" altLang="ja-JP"/>
          </a:p>
        </p:txBody>
      </p:sp>
    </p:spTree>
    <p:extLst>
      <p:ext uri="{BB962C8B-B14F-4D97-AF65-F5344CB8AC3E}">
        <p14:creationId xmlns:p14="http://schemas.microsoft.com/office/powerpoint/2010/main" val="14728988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GB" altLang="ja-JP"/>
          </a:p>
        </p:txBody>
      </p:sp>
      <p:sp>
        <p:nvSpPr>
          <p:cNvPr id="6" name="フッター プレースホルダー 5"/>
          <p:cNvSpPr>
            <a:spLocks noGrp="1"/>
          </p:cNvSpPr>
          <p:nvPr>
            <p:ph type="ftr" sz="quarter" idx="11"/>
          </p:nvPr>
        </p:nvSpPr>
        <p:spPr/>
        <p:txBody>
          <a:bodyPr/>
          <a:lstStyle>
            <a:lvl1pPr>
              <a:defRPr/>
            </a:lvl1pPr>
          </a:lstStyle>
          <a:p>
            <a:endParaRPr lang="en-GB" altLang="ja-JP"/>
          </a:p>
        </p:txBody>
      </p:sp>
      <p:sp>
        <p:nvSpPr>
          <p:cNvPr id="7" name="スライド番号プレースホルダー 6"/>
          <p:cNvSpPr>
            <a:spLocks noGrp="1"/>
          </p:cNvSpPr>
          <p:nvPr>
            <p:ph type="sldNum" sz="quarter" idx="12"/>
          </p:nvPr>
        </p:nvSpPr>
        <p:spPr/>
        <p:txBody>
          <a:bodyPr/>
          <a:lstStyle>
            <a:lvl1pPr>
              <a:defRPr/>
            </a:lvl1pPr>
          </a:lstStyle>
          <a:p>
            <a:fld id="{EB63B1F3-D754-464D-8CC4-3C284ECC6B5C}" type="slidenum">
              <a:rPr lang="en-GB" altLang="ja-JP"/>
              <a:pPr/>
              <a:t>‹#›</a:t>
            </a:fld>
            <a:endParaRPr lang="en-GB" altLang="ja-JP"/>
          </a:p>
        </p:txBody>
      </p:sp>
    </p:spTree>
    <p:extLst>
      <p:ext uri="{BB962C8B-B14F-4D97-AF65-F5344CB8AC3E}">
        <p14:creationId xmlns:p14="http://schemas.microsoft.com/office/powerpoint/2010/main" val="31229902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GB" altLang="ja-JP"/>
          </a:p>
        </p:txBody>
      </p:sp>
      <p:sp>
        <p:nvSpPr>
          <p:cNvPr id="8" name="フッター プレースホルダー 7"/>
          <p:cNvSpPr>
            <a:spLocks noGrp="1"/>
          </p:cNvSpPr>
          <p:nvPr>
            <p:ph type="ftr" sz="quarter" idx="11"/>
          </p:nvPr>
        </p:nvSpPr>
        <p:spPr/>
        <p:txBody>
          <a:bodyPr/>
          <a:lstStyle>
            <a:lvl1pPr>
              <a:defRPr/>
            </a:lvl1pPr>
          </a:lstStyle>
          <a:p>
            <a:endParaRPr lang="en-GB" altLang="ja-JP"/>
          </a:p>
        </p:txBody>
      </p:sp>
      <p:sp>
        <p:nvSpPr>
          <p:cNvPr id="9" name="スライド番号プレースホルダー 8"/>
          <p:cNvSpPr>
            <a:spLocks noGrp="1"/>
          </p:cNvSpPr>
          <p:nvPr>
            <p:ph type="sldNum" sz="quarter" idx="12"/>
          </p:nvPr>
        </p:nvSpPr>
        <p:spPr/>
        <p:txBody>
          <a:bodyPr/>
          <a:lstStyle>
            <a:lvl1pPr>
              <a:defRPr/>
            </a:lvl1pPr>
          </a:lstStyle>
          <a:p>
            <a:fld id="{01E0D763-E2E8-4F7E-9BC4-C02767BDAEA2}" type="slidenum">
              <a:rPr lang="en-GB" altLang="ja-JP"/>
              <a:pPr/>
              <a:t>‹#›</a:t>
            </a:fld>
            <a:endParaRPr lang="en-GB" altLang="ja-JP"/>
          </a:p>
        </p:txBody>
      </p:sp>
    </p:spTree>
    <p:extLst>
      <p:ext uri="{BB962C8B-B14F-4D97-AF65-F5344CB8AC3E}">
        <p14:creationId xmlns:p14="http://schemas.microsoft.com/office/powerpoint/2010/main" val="38041061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GB" altLang="ja-JP"/>
          </a:p>
        </p:txBody>
      </p:sp>
      <p:sp>
        <p:nvSpPr>
          <p:cNvPr id="4" name="フッター プレースホルダー 3"/>
          <p:cNvSpPr>
            <a:spLocks noGrp="1"/>
          </p:cNvSpPr>
          <p:nvPr>
            <p:ph type="ftr" sz="quarter" idx="11"/>
          </p:nvPr>
        </p:nvSpPr>
        <p:spPr/>
        <p:txBody>
          <a:bodyPr/>
          <a:lstStyle>
            <a:lvl1pPr>
              <a:defRPr/>
            </a:lvl1pPr>
          </a:lstStyle>
          <a:p>
            <a:endParaRPr lang="en-GB" altLang="ja-JP"/>
          </a:p>
        </p:txBody>
      </p:sp>
      <p:sp>
        <p:nvSpPr>
          <p:cNvPr id="5" name="スライド番号プレースホルダー 4"/>
          <p:cNvSpPr>
            <a:spLocks noGrp="1"/>
          </p:cNvSpPr>
          <p:nvPr>
            <p:ph type="sldNum" sz="quarter" idx="12"/>
          </p:nvPr>
        </p:nvSpPr>
        <p:spPr/>
        <p:txBody>
          <a:bodyPr/>
          <a:lstStyle>
            <a:lvl1pPr>
              <a:defRPr/>
            </a:lvl1pPr>
          </a:lstStyle>
          <a:p>
            <a:fld id="{73CF8EAF-86D1-4130-BC26-7FECCC1F1540}" type="slidenum">
              <a:rPr lang="en-GB" altLang="ja-JP"/>
              <a:pPr/>
              <a:t>‹#›</a:t>
            </a:fld>
            <a:endParaRPr lang="en-GB" altLang="ja-JP"/>
          </a:p>
        </p:txBody>
      </p:sp>
    </p:spTree>
    <p:extLst>
      <p:ext uri="{BB962C8B-B14F-4D97-AF65-F5344CB8AC3E}">
        <p14:creationId xmlns:p14="http://schemas.microsoft.com/office/powerpoint/2010/main" val="37905473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GB" altLang="ja-JP"/>
          </a:p>
        </p:txBody>
      </p:sp>
      <p:sp>
        <p:nvSpPr>
          <p:cNvPr id="3" name="フッター プレースホルダー 2"/>
          <p:cNvSpPr>
            <a:spLocks noGrp="1"/>
          </p:cNvSpPr>
          <p:nvPr>
            <p:ph type="ftr" sz="quarter" idx="11"/>
          </p:nvPr>
        </p:nvSpPr>
        <p:spPr/>
        <p:txBody>
          <a:bodyPr/>
          <a:lstStyle>
            <a:lvl1pPr>
              <a:defRPr/>
            </a:lvl1pPr>
          </a:lstStyle>
          <a:p>
            <a:endParaRPr lang="en-GB" altLang="ja-JP"/>
          </a:p>
        </p:txBody>
      </p:sp>
      <p:sp>
        <p:nvSpPr>
          <p:cNvPr id="4" name="スライド番号プレースホルダー 3"/>
          <p:cNvSpPr>
            <a:spLocks noGrp="1"/>
          </p:cNvSpPr>
          <p:nvPr>
            <p:ph type="sldNum" sz="quarter" idx="12"/>
          </p:nvPr>
        </p:nvSpPr>
        <p:spPr/>
        <p:txBody>
          <a:bodyPr/>
          <a:lstStyle>
            <a:lvl1pPr>
              <a:defRPr/>
            </a:lvl1pPr>
          </a:lstStyle>
          <a:p>
            <a:fld id="{2D1E9A18-7E12-4939-9667-D07A8C12976A}" type="slidenum">
              <a:rPr lang="en-GB" altLang="ja-JP"/>
              <a:pPr/>
              <a:t>‹#›</a:t>
            </a:fld>
            <a:endParaRPr lang="en-GB" altLang="ja-JP"/>
          </a:p>
        </p:txBody>
      </p:sp>
    </p:spTree>
    <p:extLst>
      <p:ext uri="{BB962C8B-B14F-4D97-AF65-F5344CB8AC3E}">
        <p14:creationId xmlns:p14="http://schemas.microsoft.com/office/powerpoint/2010/main" val="32037405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GB" altLang="ja-JP"/>
          </a:p>
        </p:txBody>
      </p:sp>
      <p:sp>
        <p:nvSpPr>
          <p:cNvPr id="6" name="フッター プレースホルダー 5"/>
          <p:cNvSpPr>
            <a:spLocks noGrp="1"/>
          </p:cNvSpPr>
          <p:nvPr>
            <p:ph type="ftr" sz="quarter" idx="11"/>
          </p:nvPr>
        </p:nvSpPr>
        <p:spPr/>
        <p:txBody>
          <a:bodyPr/>
          <a:lstStyle>
            <a:lvl1pPr>
              <a:defRPr/>
            </a:lvl1pPr>
          </a:lstStyle>
          <a:p>
            <a:endParaRPr lang="en-GB" altLang="ja-JP"/>
          </a:p>
        </p:txBody>
      </p:sp>
      <p:sp>
        <p:nvSpPr>
          <p:cNvPr id="7" name="スライド番号プレースホルダー 6"/>
          <p:cNvSpPr>
            <a:spLocks noGrp="1"/>
          </p:cNvSpPr>
          <p:nvPr>
            <p:ph type="sldNum" sz="quarter" idx="12"/>
          </p:nvPr>
        </p:nvSpPr>
        <p:spPr/>
        <p:txBody>
          <a:bodyPr/>
          <a:lstStyle>
            <a:lvl1pPr>
              <a:defRPr/>
            </a:lvl1pPr>
          </a:lstStyle>
          <a:p>
            <a:fld id="{0DFF6EC8-6A1D-44D5-A73C-73D59055A274}" type="slidenum">
              <a:rPr lang="en-GB" altLang="ja-JP"/>
              <a:pPr/>
              <a:t>‹#›</a:t>
            </a:fld>
            <a:endParaRPr lang="en-GB" altLang="ja-JP"/>
          </a:p>
        </p:txBody>
      </p:sp>
    </p:spTree>
    <p:extLst>
      <p:ext uri="{BB962C8B-B14F-4D97-AF65-F5344CB8AC3E}">
        <p14:creationId xmlns:p14="http://schemas.microsoft.com/office/powerpoint/2010/main" val="28448275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GB" altLang="ja-JP"/>
          </a:p>
        </p:txBody>
      </p:sp>
      <p:sp>
        <p:nvSpPr>
          <p:cNvPr id="6" name="フッター プレースホルダー 5"/>
          <p:cNvSpPr>
            <a:spLocks noGrp="1"/>
          </p:cNvSpPr>
          <p:nvPr>
            <p:ph type="ftr" sz="quarter" idx="11"/>
          </p:nvPr>
        </p:nvSpPr>
        <p:spPr/>
        <p:txBody>
          <a:bodyPr/>
          <a:lstStyle>
            <a:lvl1pPr>
              <a:defRPr/>
            </a:lvl1pPr>
          </a:lstStyle>
          <a:p>
            <a:endParaRPr lang="en-GB" altLang="ja-JP"/>
          </a:p>
        </p:txBody>
      </p:sp>
      <p:sp>
        <p:nvSpPr>
          <p:cNvPr id="7" name="スライド番号プレースホルダー 6"/>
          <p:cNvSpPr>
            <a:spLocks noGrp="1"/>
          </p:cNvSpPr>
          <p:nvPr>
            <p:ph type="sldNum" sz="quarter" idx="12"/>
          </p:nvPr>
        </p:nvSpPr>
        <p:spPr/>
        <p:txBody>
          <a:bodyPr/>
          <a:lstStyle>
            <a:lvl1pPr>
              <a:defRPr/>
            </a:lvl1pPr>
          </a:lstStyle>
          <a:p>
            <a:fld id="{936ADACE-25AF-49C6-AAB2-F6AECF3FF297}" type="slidenum">
              <a:rPr lang="en-GB" altLang="ja-JP"/>
              <a:pPr/>
              <a:t>‹#›</a:t>
            </a:fld>
            <a:endParaRPr lang="en-GB" altLang="ja-JP"/>
          </a:p>
        </p:txBody>
      </p:sp>
    </p:spTree>
    <p:extLst>
      <p:ext uri="{BB962C8B-B14F-4D97-AF65-F5344CB8AC3E}">
        <p14:creationId xmlns:p14="http://schemas.microsoft.com/office/powerpoint/2010/main" val="285282594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m62.net/" TargetMode="External"/><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hyperlink" Target="http://www.m62.net/powerpoint-slides/" TargetMode="External"/><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21.xml"/><Relationship Id="rId19" Type="http://schemas.openxmlformats.org/officeDocument/2006/relationships/hyperlink" Target="http://www.m62.net/powerpoint-training/" TargetMode="Externa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2" name="Picture 8" descr="2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188913"/>
            <a:ext cx="822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GB" altLang="ja-JP" smtClean="0"/>
          </a:p>
        </p:txBody>
      </p:sp>
      <p:sp>
        <p:nvSpPr>
          <p:cNvPr id="1027" name="Rectangle 3"/>
          <p:cNvSpPr>
            <a:spLocks noGrp="1" noChangeArrowheads="1"/>
          </p:cNvSpPr>
          <p:nvPr>
            <p:ph type="body" idx="1"/>
          </p:nvPr>
        </p:nvSpPr>
        <p:spPr bwMode="auto">
          <a:xfrm>
            <a:off x="457200" y="1125538"/>
            <a:ext cx="82296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ltLang="ja-JP"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ea typeface="ＭＳ Ｐゴシック" charset="-128"/>
              </a:defRPr>
            </a:lvl1pPr>
          </a:lstStyle>
          <a:p>
            <a:endParaRPr lang="en-GB"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charset="-128"/>
              </a:defRPr>
            </a:lvl1pPr>
          </a:lstStyle>
          <a:p>
            <a:endParaRPr lang="en-GB"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charset="-128"/>
              </a:defRPr>
            </a:lvl1pPr>
          </a:lstStyle>
          <a:p>
            <a:fld id="{B07DB788-BE7E-41A2-B210-EFFF692AC67E}" type="slidenum">
              <a:rPr lang="en-GB" altLang="ja-JP"/>
              <a:pPr/>
              <a:t>‹#›</a:t>
            </a:fld>
            <a:endParaRPr lang="en-GB" altLang="ja-JP"/>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4000"/>
                                  </p:iterate>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nodeType="afterGroup">
                            <p:stCondLst>
                              <p:cond delay="1020"/>
                            </p:stCondLst>
                            <p:childTnLst>
                              <p:par>
                                <p:cTn id="11" presetID="22" presetClass="entr" presetSubtype="8" fill="hold" grpId="0" nodeType="after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Effect transition="in" filter="wipe(left)">
                                      <p:cBhvr>
                                        <p:cTn id="13" dur="500"/>
                                        <p:tgtEl>
                                          <p:spTgt spid="1027">
                                            <p:txEl>
                                              <p:pRg st="0" end="0"/>
                                            </p:txEl>
                                          </p:spTgt>
                                        </p:tgtEl>
                                      </p:cBhvr>
                                    </p:animEffect>
                                  </p:childTnLst>
                                </p:cTn>
                              </p:par>
                            </p:childTnLst>
                          </p:cTn>
                        </p:par>
                        <p:par>
                          <p:cTn id="14" fill="hold" nodeType="afterGroup">
                            <p:stCondLst>
                              <p:cond delay="1520"/>
                            </p:stCondLst>
                            <p:childTnLst>
                              <p:par>
                                <p:cTn id="15" presetID="22" presetClass="entr" presetSubtype="8" fill="hold" grpId="0" nodeType="after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par>
                          <p:cTn id="18" fill="hold" nodeType="afterGroup">
                            <p:stCondLst>
                              <p:cond delay="2020"/>
                            </p:stCondLst>
                            <p:childTnLst>
                              <p:par>
                                <p:cTn id="19" presetID="22" presetClass="entr" presetSubtype="8" fill="hold" grpId="0" nodeType="after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Effect transition="in" filter="wipe(left)">
                                      <p:cBhvr>
                                        <p:cTn id="21" dur="500"/>
                                        <p:tgtEl>
                                          <p:spTgt spid="1027">
                                            <p:txEl>
                                              <p:pRg st="2" end="2"/>
                                            </p:txEl>
                                          </p:spTgt>
                                        </p:tgtEl>
                                      </p:cBhvr>
                                    </p:animEffect>
                                  </p:childTnLst>
                                </p:cTn>
                              </p:par>
                            </p:childTnLst>
                          </p:cTn>
                        </p:par>
                        <p:par>
                          <p:cTn id="22" fill="hold" nodeType="afterGroup">
                            <p:stCondLst>
                              <p:cond delay="2520"/>
                            </p:stCondLst>
                            <p:childTnLst>
                              <p:par>
                                <p:cTn id="23" presetID="22" presetClass="entr" presetSubtype="8" fill="hold" grpId="0" nodeType="after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Effect transition="in" filter="wipe(left)">
                                      <p:cBhvr>
                                        <p:cTn id="25" dur="500"/>
                                        <p:tgtEl>
                                          <p:spTgt spid="1027">
                                            <p:txEl>
                                              <p:pRg st="3" end="3"/>
                                            </p:txEl>
                                          </p:spTgt>
                                        </p:tgtEl>
                                      </p:cBhvr>
                                    </p:animEffect>
                                  </p:childTnLst>
                                </p:cTn>
                              </p:par>
                            </p:childTnLst>
                          </p:cTn>
                        </p:par>
                        <p:par>
                          <p:cTn id="26" fill="hold" nodeType="afterGroup">
                            <p:stCondLst>
                              <p:cond delay="3020"/>
                            </p:stCondLst>
                            <p:childTnLst>
                              <p:par>
                                <p:cTn id="27" presetID="22" presetClass="entr" presetSubtype="8" fill="hold" grpId="0" nodeType="after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Effect transition="in" filter="wipe(left)">
                                      <p:cBhvr>
                                        <p:cTn id="29"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hf hdr="0" ftr="0" dt="0"/>
  <p:txStyles>
    <p:titleStyle>
      <a:lvl1pPr algn="l" rtl="0" eaLnBrk="1" fontAlgn="base" hangingPunct="1">
        <a:spcBef>
          <a:spcPct val="0"/>
        </a:spcBef>
        <a:spcAft>
          <a:spcPct val="0"/>
        </a:spcAft>
        <a:defRPr kumimoji="1" sz="2800">
          <a:solidFill>
            <a:schemeClr val="bg1"/>
          </a:solidFill>
          <a:latin typeface="+mj-lt"/>
          <a:ea typeface="+mj-ea"/>
          <a:cs typeface="+mj-cs"/>
        </a:defRPr>
      </a:lvl1pPr>
      <a:lvl2pPr algn="l" rtl="0" eaLnBrk="1" fontAlgn="base" hangingPunct="1">
        <a:spcBef>
          <a:spcPct val="0"/>
        </a:spcBef>
        <a:spcAft>
          <a:spcPct val="0"/>
        </a:spcAft>
        <a:defRPr kumimoji="1" sz="2800">
          <a:solidFill>
            <a:schemeClr val="bg1"/>
          </a:solidFill>
          <a:latin typeface="Arial Narrow" pitchFamily="34" charset="0"/>
        </a:defRPr>
      </a:lvl2pPr>
      <a:lvl3pPr algn="l" rtl="0" eaLnBrk="1" fontAlgn="base" hangingPunct="1">
        <a:spcBef>
          <a:spcPct val="0"/>
        </a:spcBef>
        <a:spcAft>
          <a:spcPct val="0"/>
        </a:spcAft>
        <a:defRPr kumimoji="1" sz="2800">
          <a:solidFill>
            <a:schemeClr val="bg1"/>
          </a:solidFill>
          <a:latin typeface="Arial Narrow" pitchFamily="34" charset="0"/>
        </a:defRPr>
      </a:lvl3pPr>
      <a:lvl4pPr algn="l" rtl="0" eaLnBrk="1" fontAlgn="base" hangingPunct="1">
        <a:spcBef>
          <a:spcPct val="0"/>
        </a:spcBef>
        <a:spcAft>
          <a:spcPct val="0"/>
        </a:spcAft>
        <a:defRPr kumimoji="1" sz="2800">
          <a:solidFill>
            <a:schemeClr val="bg1"/>
          </a:solidFill>
          <a:latin typeface="Arial Narrow" pitchFamily="34" charset="0"/>
        </a:defRPr>
      </a:lvl4pPr>
      <a:lvl5pPr algn="l" rtl="0" eaLnBrk="1" fontAlgn="base" hangingPunct="1">
        <a:spcBef>
          <a:spcPct val="0"/>
        </a:spcBef>
        <a:spcAft>
          <a:spcPct val="0"/>
        </a:spcAft>
        <a:defRPr kumimoji="1" sz="2800">
          <a:solidFill>
            <a:schemeClr val="bg1"/>
          </a:solidFill>
          <a:latin typeface="Arial Narrow" pitchFamily="34" charset="0"/>
        </a:defRPr>
      </a:lvl5pPr>
      <a:lvl6pPr marL="457200" algn="l" rtl="0" eaLnBrk="1" fontAlgn="base" hangingPunct="1">
        <a:spcBef>
          <a:spcPct val="0"/>
        </a:spcBef>
        <a:spcAft>
          <a:spcPct val="0"/>
        </a:spcAft>
        <a:defRPr kumimoji="1" sz="2800">
          <a:solidFill>
            <a:schemeClr val="bg1"/>
          </a:solidFill>
          <a:latin typeface="Arial Narrow" pitchFamily="34" charset="0"/>
        </a:defRPr>
      </a:lvl6pPr>
      <a:lvl7pPr marL="914400" algn="l" rtl="0" eaLnBrk="1" fontAlgn="base" hangingPunct="1">
        <a:spcBef>
          <a:spcPct val="0"/>
        </a:spcBef>
        <a:spcAft>
          <a:spcPct val="0"/>
        </a:spcAft>
        <a:defRPr kumimoji="1" sz="2800">
          <a:solidFill>
            <a:schemeClr val="bg1"/>
          </a:solidFill>
          <a:latin typeface="Arial Narrow" pitchFamily="34" charset="0"/>
        </a:defRPr>
      </a:lvl7pPr>
      <a:lvl8pPr marL="1371600" algn="l" rtl="0" eaLnBrk="1" fontAlgn="base" hangingPunct="1">
        <a:spcBef>
          <a:spcPct val="0"/>
        </a:spcBef>
        <a:spcAft>
          <a:spcPct val="0"/>
        </a:spcAft>
        <a:defRPr kumimoji="1" sz="2800">
          <a:solidFill>
            <a:schemeClr val="bg1"/>
          </a:solidFill>
          <a:latin typeface="Arial Narrow" pitchFamily="34" charset="0"/>
        </a:defRPr>
      </a:lvl8pPr>
      <a:lvl9pPr marL="1828800" algn="l" rtl="0" eaLnBrk="1" fontAlgn="base" hangingPunct="1">
        <a:spcBef>
          <a:spcPct val="0"/>
        </a:spcBef>
        <a:spcAft>
          <a:spcPct val="0"/>
        </a:spcAft>
        <a:defRPr kumimoji="1" sz="28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latin typeface="Arial" charset="0"/>
            </a:endParaRPr>
          </a:p>
        </p:txBody>
      </p:sp>
      <p:sp>
        <p:nvSpPr>
          <p:cNvPr id="10243" name="Rectangle 3"/>
          <p:cNvSpPr>
            <a:spLocks noChangeArrowheads="1"/>
          </p:cNvSpPr>
          <p:nvPr/>
        </p:nvSpPr>
        <p:spPr bwMode="auto">
          <a:xfrm>
            <a:off x="-93663" y="6453188"/>
            <a:ext cx="8532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r>
              <a:rPr lang="en-GB" altLang="ja-JP" sz="1200">
                <a:solidFill>
                  <a:srgbClr val="4D4D4D"/>
                </a:solidFill>
                <a:latin typeface="Neo Sans" pitchFamily="34" charset="0"/>
                <a:ea typeface="ＭＳ Ｐゴシック" charset="-128"/>
              </a:rPr>
              <a:t>m62 visualcommunications is the global leader in presentation effectiveness, from offices in the UK, USA, and Singapore</a:t>
            </a:r>
          </a:p>
        </p:txBody>
      </p:sp>
      <p:pic>
        <p:nvPicPr>
          <p:cNvPr id="10244" name="Picture 4" descr="m62-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02650" y="6484938"/>
            <a:ext cx="3810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1">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0350" y="777875"/>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2">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338" y="2673350"/>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338" y="4568825"/>
            <a:ext cx="2000250" cy="1457325"/>
          </a:xfrm>
          <a:prstGeom prst="rect">
            <a:avLst/>
          </a:prstGeom>
          <a:noFill/>
          <a:extLst>
            <a:ext uri="{909E8E84-426E-40DD-AFC4-6F175D3DCCD1}">
              <a14:hiddenFill xmlns:a14="http://schemas.microsoft.com/office/drawing/2010/main">
                <a:solidFill>
                  <a:srgbClr val="FFFFFF"/>
                </a:solidFill>
              </a14:hiddenFill>
            </a:ext>
          </a:extLst>
        </p:spPr>
      </p:pic>
      <p:sp>
        <p:nvSpPr>
          <p:cNvPr id="10248" name="Text Box 8">
            <a:hlinkClick r:id="rId15"/>
          </p:cNvPr>
          <p:cNvSpPr txBox="1">
            <a:spLocks noChangeArrowheads="1"/>
          </p:cNvSpPr>
          <p:nvPr/>
        </p:nvSpPr>
        <p:spPr bwMode="auto">
          <a:xfrm>
            <a:off x="379413" y="2290763"/>
            <a:ext cx="16367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GB" altLang="ja-JP" sz="1400">
                <a:solidFill>
                  <a:srgbClr val="135971"/>
                </a:solidFill>
                <a:latin typeface="Neo Sans" pitchFamily="34" charset="0"/>
                <a:ea typeface="ＭＳ Ｐゴシック" charset="-128"/>
              </a:rPr>
              <a:t>Beyond Bullet Points</a:t>
            </a:r>
          </a:p>
        </p:txBody>
      </p:sp>
      <p:sp>
        <p:nvSpPr>
          <p:cNvPr id="10249" name="Text Box 9">
            <a:hlinkClick r:id="rId17"/>
          </p:cNvPr>
          <p:cNvSpPr txBox="1">
            <a:spLocks noChangeArrowheads="1"/>
          </p:cNvSpPr>
          <p:nvPr/>
        </p:nvSpPr>
        <p:spPr bwMode="auto">
          <a:xfrm>
            <a:off x="379413" y="4189413"/>
            <a:ext cx="14176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GB" altLang="ja-JP" sz="1400">
                <a:solidFill>
                  <a:srgbClr val="135971"/>
                </a:solidFill>
                <a:latin typeface="Neo Sans" pitchFamily="34" charset="0"/>
                <a:ea typeface="ＭＳ Ｐゴシック" charset="-128"/>
              </a:rPr>
              <a:t>PowerPoint Slides</a:t>
            </a:r>
          </a:p>
        </p:txBody>
      </p:sp>
      <p:sp>
        <p:nvSpPr>
          <p:cNvPr id="10250" name="Text Box 10">
            <a:hlinkClick r:id="rId19"/>
          </p:cNvPr>
          <p:cNvSpPr txBox="1">
            <a:spLocks noChangeArrowheads="1"/>
          </p:cNvSpPr>
          <p:nvPr/>
        </p:nvSpPr>
        <p:spPr bwMode="auto">
          <a:xfrm>
            <a:off x="379413" y="6084888"/>
            <a:ext cx="15986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GB" altLang="ja-JP" sz="1400">
                <a:solidFill>
                  <a:srgbClr val="135971"/>
                </a:solidFill>
                <a:latin typeface="Neo Sans" pitchFamily="34" charset="0"/>
                <a:ea typeface="ＭＳ Ｐゴシック" charset="-128"/>
              </a:rPr>
              <a:t>PowerPoint Training</a:t>
            </a:r>
          </a:p>
        </p:txBody>
      </p:sp>
      <p:pic>
        <p:nvPicPr>
          <p:cNvPr id="10251" name="Picture 11" descr="b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20950" y="777875"/>
            <a:ext cx="6362700" cy="5248275"/>
          </a:xfrm>
          <a:prstGeom prst="rect">
            <a:avLst/>
          </a:prstGeom>
          <a:noFill/>
          <a:extLst>
            <a:ext uri="{909E8E84-426E-40DD-AFC4-6F175D3DCCD1}">
              <a14:hiddenFill xmlns:a14="http://schemas.microsoft.com/office/drawing/2010/main">
                <a:solidFill>
                  <a:srgbClr val="FFFFFF"/>
                </a:solidFill>
              </a14:hiddenFill>
            </a:ext>
          </a:extLst>
        </p:spPr>
      </p:pic>
      <p:sp>
        <p:nvSpPr>
          <p:cNvPr id="10252" name="Text Box 12"/>
          <p:cNvSpPr txBox="1">
            <a:spLocks noChangeArrowheads="1"/>
          </p:cNvSpPr>
          <p:nvPr/>
        </p:nvSpPr>
        <p:spPr bwMode="auto">
          <a:xfrm>
            <a:off x="28575" y="188913"/>
            <a:ext cx="9115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altLang="ja-JP" sz="2100">
                <a:solidFill>
                  <a:srgbClr val="333333"/>
                </a:solidFill>
                <a:latin typeface="Neo Sans" pitchFamily="34" charset="0"/>
                <a:ea typeface="ＭＳ Ｐゴシック" charset="-128"/>
              </a:rPr>
              <a:t>It’s not the </a:t>
            </a:r>
            <a:r>
              <a:rPr lang="en-GB" altLang="ja-JP" sz="2100" b="1">
                <a:solidFill>
                  <a:srgbClr val="333333"/>
                </a:solidFill>
                <a:latin typeface="Neo Sans" pitchFamily="34" charset="0"/>
                <a:ea typeface="ＭＳ Ｐゴシック" charset="-128"/>
              </a:rPr>
              <a:t>design</a:t>
            </a:r>
            <a:r>
              <a:rPr lang="en-GB" altLang="ja-JP" sz="2100">
                <a:solidFill>
                  <a:srgbClr val="333333"/>
                </a:solidFill>
                <a:latin typeface="Neo Sans" pitchFamily="34" charset="0"/>
                <a:ea typeface="ＭＳ Ｐゴシック" charset="-128"/>
              </a:rPr>
              <a:t> of your template, it’s what you </a:t>
            </a:r>
            <a:r>
              <a:rPr lang="en-GB" altLang="ja-JP" sz="2100" b="1">
                <a:solidFill>
                  <a:srgbClr val="333333"/>
                </a:solidFill>
                <a:latin typeface="Neo Sans" pitchFamily="34" charset="0"/>
                <a:ea typeface="ＭＳ Ｐゴシック" charset="-128"/>
              </a:rPr>
              <a:t>do with it</a:t>
            </a:r>
            <a:r>
              <a:rPr lang="en-GB" altLang="ja-JP" sz="2100">
                <a:solidFill>
                  <a:srgbClr val="333333"/>
                </a:solidFill>
                <a:latin typeface="Neo Sans" pitchFamily="34" charset="0"/>
                <a:ea typeface="ＭＳ Ｐゴシック" charset="-128"/>
              </a:rPr>
              <a:t> that counts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2000">
          <a:solidFill>
            <a:srgbClr val="333333"/>
          </a:solidFill>
          <a:latin typeface="+mj-lt"/>
          <a:ea typeface="+mj-ea"/>
          <a:cs typeface="+mj-cs"/>
        </a:defRPr>
      </a:lvl1pPr>
      <a:lvl2pPr algn="ctr" rtl="0" fontAlgn="base">
        <a:spcBef>
          <a:spcPct val="0"/>
        </a:spcBef>
        <a:spcAft>
          <a:spcPct val="0"/>
        </a:spcAft>
        <a:defRPr sz="2000">
          <a:solidFill>
            <a:srgbClr val="333333"/>
          </a:solidFill>
          <a:latin typeface="Neo Sans" pitchFamily="34" charset="0"/>
        </a:defRPr>
      </a:lvl2pPr>
      <a:lvl3pPr algn="ctr" rtl="0" fontAlgn="base">
        <a:spcBef>
          <a:spcPct val="0"/>
        </a:spcBef>
        <a:spcAft>
          <a:spcPct val="0"/>
        </a:spcAft>
        <a:defRPr sz="2000">
          <a:solidFill>
            <a:srgbClr val="333333"/>
          </a:solidFill>
          <a:latin typeface="Neo Sans" pitchFamily="34" charset="0"/>
        </a:defRPr>
      </a:lvl3pPr>
      <a:lvl4pPr algn="ctr" rtl="0" fontAlgn="base">
        <a:spcBef>
          <a:spcPct val="0"/>
        </a:spcBef>
        <a:spcAft>
          <a:spcPct val="0"/>
        </a:spcAft>
        <a:defRPr sz="2000">
          <a:solidFill>
            <a:srgbClr val="333333"/>
          </a:solidFill>
          <a:latin typeface="Neo Sans" pitchFamily="34" charset="0"/>
        </a:defRPr>
      </a:lvl4pPr>
      <a:lvl5pPr algn="ctr" rtl="0" fontAlgn="base">
        <a:spcBef>
          <a:spcPct val="0"/>
        </a:spcBef>
        <a:spcAft>
          <a:spcPct val="0"/>
        </a:spcAft>
        <a:defRPr sz="2000">
          <a:solidFill>
            <a:srgbClr val="333333"/>
          </a:solidFill>
          <a:latin typeface="Neo Sans" pitchFamily="34" charset="0"/>
        </a:defRPr>
      </a:lvl5pPr>
      <a:lvl6pPr marL="457200" algn="ctr" rtl="0" fontAlgn="base">
        <a:spcBef>
          <a:spcPct val="0"/>
        </a:spcBef>
        <a:spcAft>
          <a:spcPct val="0"/>
        </a:spcAft>
        <a:defRPr sz="2000">
          <a:solidFill>
            <a:srgbClr val="333333"/>
          </a:solidFill>
          <a:latin typeface="Neo Sans" pitchFamily="34" charset="0"/>
        </a:defRPr>
      </a:lvl6pPr>
      <a:lvl7pPr marL="914400" algn="ctr" rtl="0" fontAlgn="base">
        <a:spcBef>
          <a:spcPct val="0"/>
        </a:spcBef>
        <a:spcAft>
          <a:spcPct val="0"/>
        </a:spcAft>
        <a:defRPr sz="2000">
          <a:solidFill>
            <a:srgbClr val="333333"/>
          </a:solidFill>
          <a:latin typeface="Neo Sans" pitchFamily="34" charset="0"/>
        </a:defRPr>
      </a:lvl7pPr>
      <a:lvl8pPr marL="1371600" algn="ctr" rtl="0" fontAlgn="base">
        <a:spcBef>
          <a:spcPct val="0"/>
        </a:spcBef>
        <a:spcAft>
          <a:spcPct val="0"/>
        </a:spcAft>
        <a:defRPr sz="2000">
          <a:solidFill>
            <a:srgbClr val="333333"/>
          </a:solidFill>
          <a:latin typeface="Neo Sans" pitchFamily="34" charset="0"/>
        </a:defRPr>
      </a:lvl8pPr>
      <a:lvl9pPr marL="1828800" algn="ctr" rtl="0" fontAlgn="base">
        <a:spcBef>
          <a:spcPct val="0"/>
        </a:spcBef>
        <a:spcAft>
          <a:spcPct val="0"/>
        </a:spcAft>
        <a:defRPr sz="2000">
          <a:solidFill>
            <a:srgbClr val="333333"/>
          </a:solidFill>
          <a:latin typeface="Neo Sans"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jpe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947" y="1484784"/>
            <a:ext cx="9144000" cy="1467595"/>
          </a:xfrm>
        </p:spPr>
        <p:txBody>
          <a:bodyPr/>
          <a:lstStyle/>
          <a:p>
            <a:r>
              <a:rPr lang="en-US" altLang="ja-JP" sz="4800" noProof="1" smtClean="0">
                <a:solidFill>
                  <a:schemeClr val="tx1"/>
                </a:solidFill>
                <a:latin typeface="+mn-lt"/>
                <a:ea typeface="ＭＳ Ｐゴシック" pitchFamily="50" charset="-128"/>
              </a:rPr>
              <a:t>Enforcing incompressibility </a:t>
            </a:r>
            <a:br>
              <a:rPr lang="en-US" altLang="ja-JP" sz="4800" noProof="1" smtClean="0">
                <a:solidFill>
                  <a:schemeClr val="tx1"/>
                </a:solidFill>
                <a:latin typeface="+mn-lt"/>
                <a:ea typeface="ＭＳ Ｐゴシック" pitchFamily="50" charset="-128"/>
              </a:rPr>
            </a:br>
            <a:r>
              <a:rPr lang="en-US" altLang="ja-JP" sz="4800" noProof="1" smtClean="0">
                <a:solidFill>
                  <a:schemeClr val="tx1"/>
                </a:solidFill>
                <a:latin typeface="+mn-lt"/>
                <a:ea typeface="ＭＳ Ｐゴシック" pitchFamily="50" charset="-128"/>
              </a:rPr>
              <a:t>for SPH-based Fluids</a:t>
            </a:r>
            <a:endParaRPr lang="ja-JP" sz="4800" noProof="1">
              <a:solidFill>
                <a:schemeClr val="tx1"/>
              </a:solidFill>
              <a:latin typeface="+mn-lt"/>
              <a:ea typeface="ＭＳ Ｐゴシック" pitchFamily="50" charset="-128"/>
            </a:endParaRPr>
          </a:p>
        </p:txBody>
      </p:sp>
      <p:sp>
        <p:nvSpPr>
          <p:cNvPr id="7171" name="Rectangle 3"/>
          <p:cNvSpPr>
            <a:spLocks noGrp="1" noChangeArrowheads="1"/>
          </p:cNvSpPr>
          <p:nvPr>
            <p:ph type="subTitle" idx="1"/>
          </p:nvPr>
        </p:nvSpPr>
        <p:spPr>
          <a:xfrm>
            <a:off x="895429" y="4005064"/>
            <a:ext cx="8248571" cy="1752600"/>
          </a:xfrm>
        </p:spPr>
        <p:txBody>
          <a:bodyPr/>
          <a:lstStyle/>
          <a:p>
            <a:pPr algn="r"/>
            <a:r>
              <a:rPr lang="en-US" altLang="ja-JP" sz="3200" noProof="1" smtClean="0">
                <a:solidFill>
                  <a:schemeClr val="tx1"/>
                </a:solidFill>
              </a:rPr>
              <a:t>12/03/2014</a:t>
            </a:r>
          </a:p>
          <a:p>
            <a:pPr algn="r"/>
            <a:r>
              <a:rPr lang="en-US" altLang="ja-JP" sz="3200" noProof="1" smtClean="0">
                <a:solidFill>
                  <a:schemeClr val="tx1"/>
                </a:solidFill>
              </a:rPr>
              <a:t>Tetsuya Takahashi</a:t>
            </a:r>
          </a:p>
          <a:p>
            <a:pPr algn="r"/>
            <a:r>
              <a:rPr lang="en-US" altLang="ja-JP" sz="3200" noProof="1" smtClean="0">
                <a:solidFill>
                  <a:schemeClr val="tx1"/>
                </a:solidFill>
              </a:rPr>
              <a:t>COMP 768 Class Presentation</a:t>
            </a:r>
            <a:endParaRPr lang="en-US" altLang="ja-JP" sz="3200" noProof="1">
              <a:solidFill>
                <a:schemeClr val="tx1"/>
              </a:solidFill>
            </a:endParaRPr>
          </a:p>
        </p:txBody>
      </p:sp>
      <p:sp>
        <p:nvSpPr>
          <p:cNvPr id="2" name="スライド番号プレースホルダー 1"/>
          <p:cNvSpPr>
            <a:spLocks noGrp="1"/>
          </p:cNvSpPr>
          <p:nvPr>
            <p:ph type="sldNum" sz="quarter" idx="4"/>
          </p:nvPr>
        </p:nvSpPr>
        <p:spPr/>
        <p:txBody>
          <a:bodyPr/>
          <a:lstStyle/>
          <a:p>
            <a:fld id="{484C1800-E37F-41A1-A2D1-8B03E389A8C9}" type="slidenum">
              <a:rPr lang="en-GB" altLang="ja-JP" smtClean="0">
                <a:solidFill>
                  <a:schemeClr val="tx1"/>
                </a:solidFill>
                <a:latin typeface="+mn-lt"/>
              </a:rPr>
              <a:pPr/>
              <a:t>1</a:t>
            </a:fld>
            <a:endParaRPr lang="en-GB" altLang="ja-JP" dirty="0">
              <a:solidFill>
                <a:schemeClr val="tx1"/>
              </a:solidFill>
              <a:latin typeface="+mn-l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Density &amp; Pressure &amp; Pressure Force</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10</a:t>
            </a:fld>
            <a:endParaRPr lang="en-GB" altLang="ja-JP">
              <a:solidFill>
                <a:schemeClr val="tx1"/>
              </a:solidFill>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404190" y="908720"/>
                <a:ext cx="8344274" cy="5245475"/>
              </a:xfrm>
              <a:prstGeom prst="rect">
                <a:avLst/>
              </a:prstGeom>
              <a:noFill/>
            </p:spPr>
            <p:txBody>
              <a:bodyPr wrap="square" rtlCol="0">
                <a:spAutoFit/>
              </a:bodyPr>
              <a:lstStyle/>
              <a:p>
                <a:r>
                  <a:rPr kumimoji="1" lang="en-US" altLang="ja-JP" sz="3200" dirty="0" smtClean="0">
                    <a:latin typeface="+mn-lt"/>
                  </a:rPr>
                  <a:t>Density</a:t>
                </a:r>
              </a:p>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a:rPr>
                          </m:ctrlPr>
                        </m:sSubPr>
                        <m:e>
                          <m:r>
                            <a:rPr kumimoji="1" lang="en-US" altLang="ja-JP" sz="2400" b="0" i="1" smtClean="0">
                              <a:latin typeface="Cambria Math"/>
                            </a:rPr>
                            <m:t>𝜌</m:t>
                          </m:r>
                        </m:e>
                        <m:sub>
                          <m:r>
                            <a:rPr kumimoji="1" lang="en-US" altLang="ja-JP" sz="2400" b="0" i="1" smtClean="0">
                              <a:latin typeface="Cambria Math"/>
                            </a:rPr>
                            <m:t>𝑖</m:t>
                          </m:r>
                        </m:sub>
                      </m:sSub>
                      <m:r>
                        <a:rPr kumimoji="1" lang="en-US" altLang="ja-JP" sz="2400" b="0" i="1" smtClean="0">
                          <a:latin typeface="Cambria Math"/>
                        </a:rPr>
                        <m:t>=</m:t>
                      </m:r>
                      <m:nary>
                        <m:naryPr>
                          <m:chr m:val="∑"/>
                          <m:supHide m:val="on"/>
                          <m:ctrlPr>
                            <a:rPr kumimoji="1" lang="en-US" altLang="ja-JP" sz="2400" b="0" i="1" smtClean="0">
                              <a:latin typeface="Cambria Math"/>
                            </a:rPr>
                          </m:ctrlPr>
                        </m:naryPr>
                        <m:sub>
                          <m:r>
                            <a:rPr kumimoji="1" lang="en-US" altLang="ja-JP" sz="2400" b="0" i="1" smtClean="0">
                              <a:latin typeface="Cambria Math"/>
                            </a:rPr>
                            <m:t>𝑗</m:t>
                          </m:r>
                        </m:sub>
                        <m:sup/>
                        <m:e>
                          <m:sSub>
                            <m:sSubPr>
                              <m:ctrlPr>
                                <a:rPr kumimoji="1" lang="en-US" altLang="ja-JP" sz="2400" b="0" i="1" smtClean="0">
                                  <a:latin typeface="Cambria Math"/>
                                </a:rPr>
                              </m:ctrlPr>
                            </m:sSubPr>
                            <m:e>
                              <m:r>
                                <a:rPr kumimoji="1" lang="en-US" altLang="ja-JP" sz="2400" b="0" i="1" smtClean="0">
                                  <a:latin typeface="Cambria Math"/>
                                </a:rPr>
                                <m:t>𝜌</m:t>
                              </m:r>
                            </m:e>
                            <m:sub>
                              <m:r>
                                <a:rPr kumimoji="1" lang="en-US" altLang="ja-JP" sz="2400" b="0" i="1" smtClean="0">
                                  <a:latin typeface="Cambria Math"/>
                                </a:rPr>
                                <m:t>𝑖</m:t>
                              </m:r>
                            </m:sub>
                          </m:sSub>
                          <m:f>
                            <m:fPr>
                              <m:ctrlPr>
                                <a:rPr kumimoji="1" lang="en-US" altLang="ja-JP" sz="2400" b="0" i="1" smtClean="0">
                                  <a:latin typeface="Cambria Math"/>
                                </a:rPr>
                              </m:ctrlPr>
                            </m:fPr>
                            <m:num>
                              <m:sSub>
                                <m:sSubPr>
                                  <m:ctrlPr>
                                    <a:rPr kumimoji="1" lang="en-US" altLang="ja-JP" sz="2400" b="0" i="1" smtClean="0">
                                      <a:latin typeface="Cambria Math"/>
                                    </a:rPr>
                                  </m:ctrlPr>
                                </m:sSubPr>
                                <m:e>
                                  <m:r>
                                    <a:rPr kumimoji="1" lang="en-US" altLang="ja-JP" sz="2400" b="0" i="1" smtClean="0">
                                      <a:latin typeface="Cambria Math"/>
                                    </a:rPr>
                                    <m:t>𝑚</m:t>
                                  </m:r>
                                </m:e>
                                <m:sub>
                                  <m:r>
                                    <a:rPr kumimoji="1" lang="en-US" altLang="ja-JP" sz="2400" b="0" i="1" smtClean="0">
                                      <a:latin typeface="Cambria Math"/>
                                    </a:rPr>
                                    <m:t>𝑖</m:t>
                                  </m:r>
                                </m:sub>
                              </m:sSub>
                            </m:num>
                            <m:den>
                              <m:sSub>
                                <m:sSubPr>
                                  <m:ctrlPr>
                                    <a:rPr kumimoji="1" lang="en-US" altLang="ja-JP" sz="2400" b="0" i="1" smtClean="0">
                                      <a:latin typeface="Cambria Math"/>
                                    </a:rPr>
                                  </m:ctrlPr>
                                </m:sSubPr>
                                <m:e>
                                  <m:r>
                                    <a:rPr kumimoji="1" lang="en-US" altLang="ja-JP" sz="2400" b="0" i="1" smtClean="0">
                                      <a:latin typeface="Cambria Math"/>
                                    </a:rPr>
                                    <m:t>𝜌</m:t>
                                  </m:r>
                                </m:e>
                                <m:sub>
                                  <m:r>
                                    <a:rPr kumimoji="1" lang="en-US" altLang="ja-JP" sz="2400" b="0" i="1" smtClean="0">
                                      <a:latin typeface="Cambria Math"/>
                                    </a:rPr>
                                    <m:t>𝑖</m:t>
                                  </m:r>
                                </m:sub>
                              </m:sSub>
                            </m:den>
                          </m:f>
                          <m:r>
                            <a:rPr kumimoji="1" lang="en-US" altLang="ja-JP" sz="2400" b="0" i="1" smtClean="0">
                              <a:latin typeface="Cambria Math"/>
                            </a:rPr>
                            <m:t>𝑊</m:t>
                          </m:r>
                          <m:d>
                            <m:dPr>
                              <m:ctrlPr>
                                <a:rPr kumimoji="1" lang="en-US" altLang="ja-JP" sz="2400" b="0" i="1" smtClean="0">
                                  <a:latin typeface="Cambria Math"/>
                                </a:rPr>
                              </m:ctrlPr>
                            </m:dPr>
                            <m:e>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𝑗</m:t>
                                  </m:r>
                                </m:sub>
                              </m:sSub>
                              <m:r>
                                <a:rPr kumimoji="1" lang="en-US" altLang="ja-JP" sz="2400" b="0" i="1" smtClean="0">
                                  <a:latin typeface="Cambria Math"/>
                                </a:rPr>
                                <m:t>, </m:t>
                              </m:r>
                              <m:r>
                                <a:rPr kumimoji="1" lang="en-US" altLang="ja-JP" sz="2400" b="0" i="1" smtClean="0">
                                  <a:latin typeface="Cambria Math"/>
                                </a:rPr>
                                <m:t>h</m:t>
                              </m:r>
                            </m:e>
                          </m:d>
                          <m:r>
                            <a:rPr kumimoji="1" lang="en-US" altLang="ja-JP" sz="2400" b="0" i="1" smtClean="0">
                              <a:latin typeface="Cambria Math"/>
                            </a:rPr>
                            <m:t>=</m:t>
                          </m:r>
                          <m:nary>
                            <m:naryPr>
                              <m:chr m:val="∑"/>
                              <m:supHide m:val="on"/>
                              <m:ctrlPr>
                                <a:rPr kumimoji="1" lang="en-US" altLang="ja-JP" sz="2400" b="0" i="1" smtClean="0">
                                  <a:latin typeface="Cambria Math"/>
                                </a:rPr>
                              </m:ctrlPr>
                            </m:naryPr>
                            <m:sub>
                              <m:r>
                                <a:rPr kumimoji="1" lang="en-US" altLang="ja-JP" sz="2400" b="0" i="1" smtClean="0">
                                  <a:latin typeface="Cambria Math"/>
                                </a:rPr>
                                <m:t>𝑗</m:t>
                              </m:r>
                            </m:sub>
                            <m:sup/>
                            <m:e>
                              <m:sSub>
                                <m:sSubPr>
                                  <m:ctrlPr>
                                    <a:rPr kumimoji="1" lang="en-US" altLang="ja-JP" sz="2400" b="0" i="1" smtClean="0">
                                      <a:latin typeface="Cambria Math"/>
                                    </a:rPr>
                                  </m:ctrlPr>
                                </m:sSubPr>
                                <m:e>
                                  <m:r>
                                    <a:rPr kumimoji="1" lang="en-US" altLang="ja-JP" sz="2400" b="0" i="1" smtClean="0">
                                      <a:latin typeface="Cambria Math"/>
                                    </a:rPr>
                                    <m:t>𝑚</m:t>
                                  </m:r>
                                </m:e>
                                <m:sub>
                                  <m:r>
                                    <a:rPr kumimoji="1" lang="en-US" altLang="ja-JP" sz="2400" b="0" i="1" smtClean="0">
                                      <a:latin typeface="Cambria Math"/>
                                    </a:rPr>
                                    <m:t>𝑖</m:t>
                                  </m:r>
                                </m:sub>
                              </m:sSub>
                              <m:r>
                                <a:rPr kumimoji="1" lang="en-US" altLang="ja-JP" sz="2400" b="0" i="1" smtClean="0">
                                  <a:latin typeface="Cambria Math"/>
                                </a:rPr>
                                <m:t>𝑊</m:t>
                              </m:r>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𝑗</m:t>
                                  </m:r>
                                </m:sub>
                              </m:sSub>
                              <m:r>
                                <a:rPr kumimoji="1" lang="en-US" altLang="ja-JP" sz="2400" b="0" i="1" smtClean="0">
                                  <a:latin typeface="Cambria Math"/>
                                </a:rPr>
                                <m:t>, </m:t>
                              </m:r>
                              <m:r>
                                <a:rPr kumimoji="1" lang="en-US" altLang="ja-JP" sz="2400" b="0" i="1" smtClean="0">
                                  <a:latin typeface="Cambria Math"/>
                                </a:rPr>
                                <m:t>h</m:t>
                              </m:r>
                              <m:r>
                                <a:rPr kumimoji="1" lang="en-US" altLang="ja-JP" sz="2400" b="0" i="1" smtClean="0">
                                  <a:latin typeface="Cambria Math"/>
                                </a:rPr>
                                <m:t>)</m:t>
                              </m:r>
                            </m:e>
                          </m:nary>
                        </m:e>
                      </m:nary>
                    </m:oMath>
                  </m:oMathPara>
                </a14:m>
                <a:endParaRPr kumimoji="1" lang="en-US" altLang="ja-JP" sz="3200" dirty="0">
                  <a:latin typeface="+mn-lt"/>
                </a:endParaRPr>
              </a:p>
              <a:p>
                <a:r>
                  <a:rPr kumimoji="1" lang="en-US" altLang="ja-JP" sz="3200" dirty="0" smtClean="0">
                    <a:latin typeface="+mn-lt"/>
                  </a:rPr>
                  <a:t>Pressure</a:t>
                </a:r>
              </a:p>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𝑝</m:t>
                      </m:r>
                      <m:r>
                        <a:rPr kumimoji="1" lang="en-US" altLang="ja-JP" sz="3200" b="0" i="1" smtClean="0">
                          <a:latin typeface="Cambria Math"/>
                        </a:rPr>
                        <m:t>=</m:t>
                      </m:r>
                      <m:r>
                        <a:rPr kumimoji="1" lang="en-US" altLang="ja-JP" sz="3200" b="0" i="1" smtClean="0">
                          <a:latin typeface="Cambria Math"/>
                        </a:rPr>
                        <m:t>𝑘</m:t>
                      </m:r>
                      <m:d>
                        <m:dPr>
                          <m:ctrlPr>
                            <a:rPr kumimoji="1" lang="en-US" altLang="ja-JP" sz="3200" b="0" i="1" smtClean="0">
                              <a:latin typeface="Cambria Math"/>
                            </a:rPr>
                          </m:ctrlPr>
                        </m:dPr>
                        <m:e>
                          <m:r>
                            <a:rPr kumimoji="1" lang="en-US" altLang="ja-JP" sz="3200" b="0" i="1" smtClean="0">
                              <a:latin typeface="Cambria Math"/>
                            </a:rPr>
                            <m:t>𝜌</m:t>
                          </m:r>
                          <m:r>
                            <a:rPr kumimoji="1" lang="en-US" altLang="ja-JP" sz="3200" b="0" i="1" smtClean="0">
                              <a:latin typeface="Cambria Math"/>
                            </a:rPr>
                            <m:t>−</m:t>
                          </m:r>
                          <m:sSub>
                            <m:sSubPr>
                              <m:ctrlPr>
                                <a:rPr kumimoji="1" lang="en-US" altLang="ja-JP" sz="3200" b="0" i="1" smtClean="0">
                                  <a:latin typeface="Cambria Math"/>
                                </a:rPr>
                              </m:ctrlPr>
                            </m:sSubPr>
                            <m:e>
                              <m:r>
                                <a:rPr kumimoji="1" lang="en-US" altLang="ja-JP" sz="3200" b="0" i="1" smtClean="0">
                                  <a:latin typeface="Cambria Math"/>
                                </a:rPr>
                                <m:t>𝜌</m:t>
                              </m:r>
                            </m:e>
                            <m:sub>
                              <m:r>
                                <a:rPr kumimoji="1" lang="en-US" altLang="ja-JP" sz="3200" b="0" i="1" smtClean="0">
                                  <a:latin typeface="Cambria Math"/>
                                </a:rPr>
                                <m:t>0</m:t>
                              </m:r>
                            </m:sub>
                          </m:sSub>
                        </m:e>
                      </m:d>
                      <m:r>
                        <a:rPr kumimoji="1" lang="en-US" altLang="ja-JP" sz="3200" b="0" i="1" smtClean="0">
                          <a:latin typeface="Cambria Math"/>
                        </a:rPr>
                        <m:t>                                    </m:t>
                      </m:r>
                    </m:oMath>
                  </m:oMathPara>
                </a14:m>
                <a:endParaRPr kumimoji="1" lang="en-US" altLang="ja-JP" sz="3200" dirty="0">
                  <a:latin typeface="+mn-lt"/>
                </a:endParaRPr>
              </a:p>
              <a:p>
                <a:r>
                  <a:rPr kumimoji="1" lang="en-US" altLang="ja-JP" sz="3200" dirty="0" smtClean="0">
                    <a:latin typeface="+mn-lt"/>
                  </a:rPr>
                  <a:t>Pressure force</a:t>
                </a:r>
              </a:p>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m:t>
                      </m:r>
                      <m:r>
                        <a:rPr kumimoji="1" lang="en-US" altLang="ja-JP" sz="2400" b="0" i="0" smtClean="0">
                          <a:latin typeface="Cambria Math"/>
                        </a:rPr>
                        <m:t>𝛻</m:t>
                      </m:r>
                      <m:sSub>
                        <m:sSubPr>
                          <m:ctrlPr>
                            <a:rPr kumimoji="1" lang="en-US" altLang="ja-JP" sz="2400" b="0" i="1" smtClean="0">
                              <a:latin typeface="Cambria Math"/>
                            </a:rPr>
                          </m:ctrlPr>
                        </m:sSubPr>
                        <m:e>
                          <m:r>
                            <a:rPr kumimoji="1" lang="en-US" altLang="ja-JP" sz="2400" b="0" i="1" smtClean="0">
                              <a:latin typeface="Cambria Math"/>
                            </a:rPr>
                            <m:t>𝑝</m:t>
                          </m:r>
                        </m:e>
                        <m:sub>
                          <m:r>
                            <a:rPr kumimoji="1" lang="en-US" altLang="ja-JP" sz="2400" b="0" i="1" smtClean="0">
                              <a:latin typeface="Cambria Math"/>
                            </a:rPr>
                            <m:t>𝑖</m:t>
                          </m:r>
                        </m:sub>
                      </m:sSub>
                      <m:r>
                        <a:rPr kumimoji="1" lang="en-US" altLang="ja-JP" sz="2400" b="0" i="1" smtClean="0">
                          <a:latin typeface="Cambria Math"/>
                        </a:rPr>
                        <m:t>=−</m:t>
                      </m:r>
                      <m:nary>
                        <m:naryPr>
                          <m:chr m:val="∑"/>
                          <m:supHide m:val="on"/>
                          <m:ctrlPr>
                            <a:rPr kumimoji="1" lang="en-US" altLang="ja-JP" sz="2400" b="0" i="1" smtClean="0">
                              <a:latin typeface="Cambria Math"/>
                            </a:rPr>
                          </m:ctrlPr>
                        </m:naryPr>
                        <m:sub>
                          <m:r>
                            <a:rPr kumimoji="1" lang="en-US" altLang="ja-JP" sz="2400" b="0" i="1" smtClean="0">
                              <a:latin typeface="Cambria Math"/>
                            </a:rPr>
                            <m:t>𝑗</m:t>
                          </m:r>
                        </m:sub>
                        <m:sup/>
                        <m:e>
                          <m:sSub>
                            <m:sSubPr>
                              <m:ctrlPr>
                                <a:rPr kumimoji="1" lang="en-US" altLang="ja-JP" sz="2400" b="0" i="1" smtClean="0">
                                  <a:latin typeface="Cambria Math"/>
                                </a:rPr>
                              </m:ctrlPr>
                            </m:sSubPr>
                            <m:e>
                              <m:r>
                                <a:rPr kumimoji="1" lang="en-US" altLang="ja-JP" sz="2400" b="0" i="1" smtClean="0">
                                  <a:latin typeface="Cambria Math"/>
                                </a:rPr>
                                <m:t>𝑝</m:t>
                              </m:r>
                            </m:e>
                            <m:sub>
                              <m:r>
                                <a:rPr kumimoji="1" lang="en-US" altLang="ja-JP" sz="2400" b="0" i="1" smtClean="0">
                                  <a:latin typeface="Cambria Math"/>
                                </a:rPr>
                                <m:t>𝑗</m:t>
                              </m:r>
                            </m:sub>
                          </m:sSub>
                          <m:f>
                            <m:fPr>
                              <m:ctrlPr>
                                <a:rPr kumimoji="1" lang="en-US" altLang="ja-JP" sz="2400" b="0" i="1" smtClean="0">
                                  <a:latin typeface="Cambria Math"/>
                                </a:rPr>
                              </m:ctrlPr>
                            </m:fPr>
                            <m:num>
                              <m:sSub>
                                <m:sSubPr>
                                  <m:ctrlPr>
                                    <a:rPr kumimoji="1" lang="en-US" altLang="ja-JP" sz="2400" b="0" i="1" smtClean="0">
                                      <a:latin typeface="Cambria Math"/>
                                    </a:rPr>
                                  </m:ctrlPr>
                                </m:sSubPr>
                                <m:e>
                                  <m:r>
                                    <a:rPr kumimoji="1" lang="en-US" altLang="ja-JP" sz="2400" b="0" i="1" smtClean="0">
                                      <a:latin typeface="Cambria Math"/>
                                    </a:rPr>
                                    <m:t>𝑚</m:t>
                                  </m:r>
                                </m:e>
                                <m:sub>
                                  <m:r>
                                    <a:rPr kumimoji="1" lang="en-US" altLang="ja-JP" sz="2400" b="0" i="1" smtClean="0">
                                      <a:latin typeface="Cambria Math"/>
                                    </a:rPr>
                                    <m:t>𝑗</m:t>
                                  </m:r>
                                </m:sub>
                              </m:sSub>
                            </m:num>
                            <m:den>
                              <m:sSub>
                                <m:sSubPr>
                                  <m:ctrlPr>
                                    <a:rPr kumimoji="1" lang="en-US" altLang="ja-JP" sz="2400" b="0" i="1" smtClean="0">
                                      <a:latin typeface="Cambria Math"/>
                                    </a:rPr>
                                  </m:ctrlPr>
                                </m:sSubPr>
                                <m:e>
                                  <m:r>
                                    <a:rPr kumimoji="1" lang="en-US" altLang="ja-JP" sz="2400" b="0" i="1" smtClean="0">
                                      <a:latin typeface="Cambria Math"/>
                                    </a:rPr>
                                    <m:t>𝜌</m:t>
                                  </m:r>
                                </m:e>
                                <m:sub>
                                  <m:r>
                                    <a:rPr kumimoji="1" lang="en-US" altLang="ja-JP" sz="2400" b="0" i="1" smtClean="0">
                                      <a:latin typeface="Cambria Math"/>
                                    </a:rPr>
                                    <m:t>𝑗</m:t>
                                  </m:r>
                                </m:sub>
                              </m:sSub>
                            </m:den>
                          </m:f>
                        </m:e>
                      </m:nary>
                      <m:r>
                        <a:rPr kumimoji="1" lang="en-US" altLang="ja-JP" sz="2400" b="0" i="0" smtClean="0">
                          <a:latin typeface="Cambria Math"/>
                        </a:rPr>
                        <m:t>𝛻</m:t>
                      </m:r>
                      <m:r>
                        <a:rPr kumimoji="1" lang="en-US" altLang="ja-JP" sz="2400" b="0" i="1" smtClean="0">
                          <a:latin typeface="Cambria Math"/>
                        </a:rPr>
                        <m:t>𝑊</m:t>
                      </m:r>
                      <m:d>
                        <m:dPr>
                          <m:ctrlPr>
                            <a:rPr kumimoji="1" lang="en-US" altLang="ja-JP" sz="2400" b="0" i="1" smtClean="0">
                              <a:latin typeface="Cambria Math"/>
                            </a:rPr>
                          </m:ctrlPr>
                        </m:dPr>
                        <m:e>
                          <m:sSub>
                            <m:sSubPr>
                              <m:ctrlPr>
                                <a:rPr kumimoji="1" lang="en-US" altLang="ja-JP" sz="2400" b="0" i="1" smtClean="0">
                                  <a:latin typeface="Cambria Math"/>
                                </a:rPr>
                              </m:ctrlPr>
                            </m:sSubPr>
                            <m:e>
                              <m:r>
                                <a:rPr kumimoji="1" lang="en-US" altLang="ja-JP" sz="2400" b="0" i="1" smtClean="0">
                                  <a:latin typeface="Cambria Math"/>
                                </a:rPr>
                                <m:t>𝑥</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0" i="1" smtClean="0">
                                  <a:latin typeface="Cambria Math"/>
                                </a:rPr>
                                <m:t>𝑥</m:t>
                              </m:r>
                            </m:e>
                            <m:sub>
                              <m:r>
                                <a:rPr kumimoji="1" lang="en-US" altLang="ja-JP" sz="2400" b="0" i="1" smtClean="0">
                                  <a:latin typeface="Cambria Math"/>
                                </a:rPr>
                                <m:t>𝑗</m:t>
                              </m:r>
                            </m:sub>
                          </m:sSub>
                          <m:r>
                            <a:rPr kumimoji="1" lang="en-US" altLang="ja-JP" sz="2400" b="0" i="1" smtClean="0">
                              <a:latin typeface="Cambria Math"/>
                            </a:rPr>
                            <m:t>,</m:t>
                          </m:r>
                          <m:r>
                            <a:rPr kumimoji="1" lang="en-US" altLang="ja-JP" sz="2400" b="0" i="1" smtClean="0">
                              <a:latin typeface="Cambria Math"/>
                            </a:rPr>
                            <m:t>h</m:t>
                          </m:r>
                        </m:e>
                      </m:d>
                      <m:r>
                        <a:rPr kumimoji="1" lang="en-US" altLang="ja-JP" sz="2400" b="0" i="1" smtClean="0">
                          <a:latin typeface="Cambria Math"/>
                        </a:rPr>
                        <m:t>, (</m:t>
                      </m:r>
                      <m:r>
                        <m:rPr>
                          <m:sty m:val="p"/>
                        </m:rPr>
                        <a:rPr kumimoji="1" lang="en-US" altLang="ja-JP" sz="2400" b="0" i="0" smtClean="0">
                          <a:latin typeface="Cambria Math"/>
                        </a:rPr>
                        <m:t>asymmetric</m:t>
                      </m:r>
                      <m:r>
                        <a:rPr kumimoji="1" lang="en-US" altLang="ja-JP" sz="2400" b="0" i="0" smtClean="0">
                          <a:latin typeface="Cambria Math"/>
                        </a:rPr>
                        <m:t>)</m:t>
                      </m:r>
                    </m:oMath>
                  </m:oMathPara>
                </a14:m>
                <a:endParaRPr kumimoji="1" lang="en-US" altLang="ja-JP" sz="2400" dirty="0" smtClean="0">
                  <a:latin typeface="+mn-lt"/>
                </a:endParaRPr>
              </a:p>
              <a:p>
                <a:pPr/>
                <a14:m>
                  <m:oMathPara xmlns:m="http://schemas.openxmlformats.org/officeDocument/2006/math">
                    <m:oMathParaPr>
                      <m:jc m:val="centerGroup"/>
                    </m:oMathParaPr>
                    <m:oMath xmlns:m="http://schemas.openxmlformats.org/officeDocument/2006/math">
                      <m:r>
                        <a:rPr kumimoji="1" lang="en-US" altLang="ja-JP" sz="2400" i="1">
                          <a:latin typeface="Cambria Math"/>
                        </a:rPr>
                        <m:t>−</m:t>
                      </m:r>
                      <m:r>
                        <a:rPr kumimoji="1" lang="en-US" altLang="ja-JP" sz="2400">
                          <a:latin typeface="Cambria Math"/>
                        </a:rPr>
                        <m:t>𝛻</m:t>
                      </m:r>
                      <m:sSub>
                        <m:sSubPr>
                          <m:ctrlPr>
                            <a:rPr kumimoji="1" lang="en-US" altLang="ja-JP" sz="2400" i="1">
                              <a:latin typeface="Cambria Math"/>
                            </a:rPr>
                          </m:ctrlPr>
                        </m:sSubPr>
                        <m:e>
                          <m:r>
                            <a:rPr kumimoji="1" lang="en-US" altLang="ja-JP" sz="2400" i="1">
                              <a:latin typeface="Cambria Math"/>
                            </a:rPr>
                            <m:t>𝑝</m:t>
                          </m:r>
                        </m:e>
                        <m:sub>
                          <m:r>
                            <a:rPr kumimoji="1" lang="en-US" altLang="ja-JP" sz="2400" i="1">
                              <a:latin typeface="Cambria Math"/>
                            </a:rPr>
                            <m:t>𝑖</m:t>
                          </m:r>
                        </m:sub>
                      </m:sSub>
                      <m:r>
                        <a:rPr kumimoji="1" lang="en-US" altLang="ja-JP" sz="2400" i="1">
                          <a:latin typeface="Cambria Math"/>
                        </a:rPr>
                        <m:t>=−</m:t>
                      </m:r>
                      <m:nary>
                        <m:naryPr>
                          <m:chr m:val="∑"/>
                          <m:supHide m:val="on"/>
                          <m:ctrlPr>
                            <a:rPr kumimoji="1" lang="en-US" altLang="ja-JP" sz="2400" i="1">
                              <a:latin typeface="Cambria Math"/>
                            </a:rPr>
                          </m:ctrlPr>
                        </m:naryPr>
                        <m:sub>
                          <m:r>
                            <a:rPr kumimoji="1" lang="en-US" altLang="ja-JP" sz="2400" i="1">
                              <a:latin typeface="Cambria Math"/>
                            </a:rPr>
                            <m:t>𝑗</m:t>
                          </m:r>
                        </m:sub>
                        <m:sup/>
                        <m:e>
                          <m:f>
                            <m:fPr>
                              <m:ctrlPr>
                                <a:rPr kumimoji="1" lang="en-US" altLang="ja-JP" sz="2400" b="0" i="1" smtClean="0">
                                  <a:latin typeface="Cambria Math"/>
                                </a:rPr>
                              </m:ctrlPr>
                            </m:fPr>
                            <m:num>
                              <m:sSub>
                                <m:sSubPr>
                                  <m:ctrlPr>
                                    <a:rPr kumimoji="1" lang="en-US" altLang="ja-JP" sz="2400" b="0" i="1" smtClean="0">
                                      <a:latin typeface="Cambria Math"/>
                                    </a:rPr>
                                  </m:ctrlPr>
                                </m:sSubPr>
                                <m:e>
                                  <m:r>
                                    <a:rPr kumimoji="1" lang="en-US" altLang="ja-JP" sz="2400" b="0" i="1" smtClean="0">
                                      <a:latin typeface="Cambria Math"/>
                                    </a:rPr>
                                    <m:t>𝑝</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0" i="1" smtClean="0">
                                      <a:latin typeface="Cambria Math"/>
                                    </a:rPr>
                                    <m:t>𝑝</m:t>
                                  </m:r>
                                </m:e>
                                <m:sub>
                                  <m:r>
                                    <a:rPr kumimoji="1" lang="en-US" altLang="ja-JP" sz="2400" b="0" i="1" smtClean="0">
                                      <a:latin typeface="Cambria Math"/>
                                    </a:rPr>
                                    <m:t>𝑗</m:t>
                                  </m:r>
                                </m:sub>
                              </m:sSub>
                            </m:num>
                            <m:den>
                              <m:r>
                                <a:rPr kumimoji="1" lang="en-US" altLang="ja-JP" sz="2400" b="0" i="1" smtClean="0">
                                  <a:latin typeface="Cambria Math"/>
                                </a:rPr>
                                <m:t>2</m:t>
                              </m:r>
                            </m:den>
                          </m:f>
                          <m:f>
                            <m:fPr>
                              <m:ctrlPr>
                                <a:rPr kumimoji="1" lang="en-US" altLang="ja-JP" sz="2400" i="1">
                                  <a:latin typeface="Cambria Math"/>
                                </a:rPr>
                              </m:ctrlPr>
                            </m:fPr>
                            <m:num>
                              <m:sSub>
                                <m:sSubPr>
                                  <m:ctrlPr>
                                    <a:rPr kumimoji="1" lang="en-US" altLang="ja-JP" sz="2400" i="1">
                                      <a:latin typeface="Cambria Math"/>
                                    </a:rPr>
                                  </m:ctrlPr>
                                </m:sSubPr>
                                <m:e>
                                  <m:r>
                                    <a:rPr kumimoji="1" lang="en-US" altLang="ja-JP" sz="2400" i="1">
                                      <a:latin typeface="Cambria Math"/>
                                    </a:rPr>
                                    <m:t>𝑚</m:t>
                                  </m:r>
                                </m:e>
                                <m:sub>
                                  <m:r>
                                    <a:rPr kumimoji="1" lang="en-US" altLang="ja-JP" sz="2400" i="1">
                                      <a:latin typeface="Cambria Math"/>
                                    </a:rPr>
                                    <m:t>𝑗</m:t>
                                  </m:r>
                                </m:sub>
                              </m:sSub>
                            </m:num>
                            <m:den>
                              <m:sSub>
                                <m:sSubPr>
                                  <m:ctrlPr>
                                    <a:rPr kumimoji="1" lang="en-US" altLang="ja-JP" sz="2400" i="1">
                                      <a:latin typeface="Cambria Math"/>
                                    </a:rPr>
                                  </m:ctrlPr>
                                </m:sSubPr>
                                <m:e>
                                  <m:r>
                                    <a:rPr kumimoji="1" lang="en-US" altLang="ja-JP" sz="2400" i="1">
                                      <a:latin typeface="Cambria Math"/>
                                    </a:rPr>
                                    <m:t>𝜌</m:t>
                                  </m:r>
                                </m:e>
                                <m:sub>
                                  <m:r>
                                    <a:rPr kumimoji="1" lang="en-US" altLang="ja-JP" sz="2400" i="1">
                                      <a:latin typeface="Cambria Math"/>
                                    </a:rPr>
                                    <m:t>𝑗</m:t>
                                  </m:r>
                                </m:sub>
                              </m:sSub>
                            </m:den>
                          </m:f>
                        </m:e>
                      </m:nary>
                      <m:r>
                        <a:rPr kumimoji="1" lang="en-US" altLang="ja-JP" sz="2400">
                          <a:latin typeface="Cambria Math"/>
                        </a:rPr>
                        <m:t>𝛻</m:t>
                      </m:r>
                      <m:r>
                        <a:rPr kumimoji="1" lang="en-US" altLang="ja-JP" sz="2400" i="1">
                          <a:latin typeface="Cambria Math"/>
                        </a:rPr>
                        <m:t>𝑊</m:t>
                      </m:r>
                      <m:d>
                        <m:dPr>
                          <m:ctrlPr>
                            <a:rPr kumimoji="1" lang="en-US" altLang="ja-JP" sz="2400" i="1">
                              <a:latin typeface="Cambria Math"/>
                            </a:rPr>
                          </m:ctrlPr>
                        </m:dPr>
                        <m:e>
                          <m:sSub>
                            <m:sSubPr>
                              <m:ctrlPr>
                                <a:rPr kumimoji="1" lang="en-US" altLang="ja-JP" sz="2400" i="1">
                                  <a:latin typeface="Cambria Math"/>
                                </a:rPr>
                              </m:ctrlPr>
                            </m:sSubPr>
                            <m:e>
                              <m:r>
                                <a:rPr kumimoji="1" lang="en-US" altLang="ja-JP" sz="2400" i="1">
                                  <a:latin typeface="Cambria Math"/>
                                </a:rPr>
                                <m:t>𝑥</m:t>
                              </m:r>
                            </m:e>
                            <m:sub>
                              <m:r>
                                <a:rPr kumimoji="1" lang="en-US" altLang="ja-JP" sz="2400" i="1">
                                  <a:latin typeface="Cambria Math"/>
                                </a:rPr>
                                <m:t>𝑖</m:t>
                              </m:r>
                            </m:sub>
                          </m:sSub>
                          <m:r>
                            <a:rPr kumimoji="1" lang="en-US" altLang="ja-JP" sz="2400" i="1">
                              <a:latin typeface="Cambria Math"/>
                            </a:rPr>
                            <m:t>−</m:t>
                          </m:r>
                          <m:sSub>
                            <m:sSubPr>
                              <m:ctrlPr>
                                <a:rPr kumimoji="1" lang="en-US" altLang="ja-JP" sz="2400" i="1">
                                  <a:latin typeface="Cambria Math"/>
                                </a:rPr>
                              </m:ctrlPr>
                            </m:sSubPr>
                            <m:e>
                              <m:r>
                                <a:rPr kumimoji="1" lang="en-US" altLang="ja-JP" sz="2400" i="1">
                                  <a:latin typeface="Cambria Math"/>
                                </a:rPr>
                                <m:t>𝑥</m:t>
                              </m:r>
                            </m:e>
                            <m:sub>
                              <m:r>
                                <a:rPr kumimoji="1" lang="en-US" altLang="ja-JP" sz="2400" i="1">
                                  <a:latin typeface="Cambria Math"/>
                                </a:rPr>
                                <m:t>𝑗</m:t>
                              </m:r>
                            </m:sub>
                          </m:sSub>
                          <m:r>
                            <a:rPr kumimoji="1" lang="en-US" altLang="ja-JP" sz="2400" i="1">
                              <a:latin typeface="Cambria Math"/>
                            </a:rPr>
                            <m:t>,</m:t>
                          </m:r>
                          <m:r>
                            <a:rPr kumimoji="1" lang="en-US" altLang="ja-JP" sz="2400" i="1">
                              <a:latin typeface="Cambria Math"/>
                            </a:rPr>
                            <m:t>h</m:t>
                          </m:r>
                        </m:e>
                      </m:d>
                      <m:r>
                        <a:rPr kumimoji="1" lang="en-US" altLang="ja-JP" sz="2400" i="1">
                          <a:latin typeface="Cambria Math"/>
                        </a:rPr>
                        <m:t>, (</m:t>
                      </m:r>
                      <m:r>
                        <m:rPr>
                          <m:sty m:val="p"/>
                        </m:rPr>
                        <a:rPr kumimoji="1" lang="en-US" altLang="ja-JP" sz="2400">
                          <a:latin typeface="Cambria Math"/>
                        </a:rPr>
                        <m:t>symmetric</m:t>
                      </m:r>
                      <m:r>
                        <a:rPr kumimoji="1" lang="en-US" altLang="ja-JP" sz="2400">
                          <a:latin typeface="Cambria Math"/>
                        </a:rPr>
                        <m:t>)</m:t>
                      </m:r>
                    </m:oMath>
                  </m:oMathPara>
                </a14:m>
                <a:endParaRPr kumimoji="1" lang="en-US" altLang="ja-JP" sz="2400" dirty="0"/>
              </a:p>
              <a:p>
                <a:endParaRPr kumimoji="1" lang="en-US" altLang="ja-JP" sz="2400" dirty="0">
                  <a:latin typeface="+mn-lt"/>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04190" y="908720"/>
                <a:ext cx="8344274" cy="5245475"/>
              </a:xfrm>
              <a:prstGeom prst="rect">
                <a:avLst/>
              </a:prstGeom>
              <a:blipFill rotWithShape="1">
                <a:blip r:embed="rId3"/>
                <a:stretch>
                  <a:fillRect l="-1826" t="-1510"/>
                </a:stretch>
              </a:blipFill>
            </p:spPr>
            <p:txBody>
              <a:bodyPr/>
              <a:lstStyle/>
              <a:p>
                <a:r>
                  <a:rPr lang="ja-JP" altLang="en-US">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743032"/>
            <a:ext cx="5992813" cy="822325"/>
          </a:xfrm>
          <a:prstGeom prst="rect">
            <a:avLst/>
          </a:prstGeom>
          <a:solidFill>
            <a:srgbClr val="002060"/>
          </a:solidFill>
          <a:ln>
            <a:noFill/>
          </a:ln>
          <a:effectLst/>
        </p:spPr>
      </p:pic>
      <mc:AlternateContent xmlns:mc="http://schemas.openxmlformats.org/markup-compatibility/2006" xmlns:a14="http://schemas.microsoft.com/office/drawing/2010/main">
        <mc:Choice Requires="a14">
          <p:sp>
            <p:nvSpPr>
              <p:cNvPr id="7" name="テキスト ボックス 6"/>
              <p:cNvSpPr txBox="1"/>
              <p:nvPr/>
            </p:nvSpPr>
            <p:spPr>
              <a:xfrm>
                <a:off x="4572000" y="2852097"/>
                <a:ext cx="4172137"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14:m>
                  <m:oMath xmlns:m="http://schemas.openxmlformats.org/officeDocument/2006/math">
                    <m:r>
                      <a:rPr kumimoji="1" lang="en-US" altLang="ja-JP" sz="2400" b="0" i="1" smtClean="0">
                        <a:latin typeface="Cambria Math"/>
                      </a:rPr>
                      <m:t>𝑘</m:t>
                    </m:r>
                  </m:oMath>
                </a14:m>
                <a:r>
                  <a:rPr kumimoji="1" lang="en-US" altLang="ja-JP" sz="2400" dirty="0" smtClean="0"/>
                  <a:t>: gas constant, </a:t>
                </a:r>
                <a14:m>
                  <m:oMath xmlns:m="http://schemas.openxmlformats.org/officeDocument/2006/math">
                    <m:sSub>
                      <m:sSubPr>
                        <m:ctrlPr>
                          <a:rPr kumimoji="1" lang="en-US" altLang="ja-JP" sz="2400" b="0" i="1" smtClean="0">
                            <a:latin typeface="Cambria Math"/>
                          </a:rPr>
                        </m:ctrlPr>
                      </m:sSubPr>
                      <m:e>
                        <m:r>
                          <a:rPr kumimoji="1" lang="en-US" altLang="ja-JP" sz="2400" b="0" i="1" smtClean="0">
                            <a:latin typeface="Cambria Math"/>
                          </a:rPr>
                          <m:t>𝜌</m:t>
                        </m:r>
                      </m:e>
                      <m:sub>
                        <m:r>
                          <a:rPr kumimoji="1" lang="en-US" altLang="ja-JP" sz="2400" b="0" i="1" smtClean="0">
                            <a:latin typeface="Cambria Math"/>
                          </a:rPr>
                          <m:t>0</m:t>
                        </m:r>
                      </m:sub>
                    </m:sSub>
                  </m:oMath>
                </a14:m>
                <a:r>
                  <a:rPr kumimoji="1" lang="en-US" altLang="ja-JP" sz="2400" dirty="0" smtClean="0"/>
                  <a:t>: rest density</a:t>
                </a: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572000" y="2852097"/>
                <a:ext cx="4172137" cy="461665"/>
              </a:xfrm>
              <a:prstGeom prst="rect">
                <a:avLst/>
              </a:prstGeom>
              <a:blipFill rotWithShape="1">
                <a:blip r:embed="rId5"/>
                <a:stretch>
                  <a:fillRect t="-7500" b="-25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315111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Viscosity &amp; External Forces</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11</a:t>
            </a:fld>
            <a:endParaRPr lang="en-GB" altLang="ja-JP">
              <a:solidFill>
                <a:schemeClr val="tx1"/>
              </a:solidFill>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404190" y="908720"/>
                <a:ext cx="8344274" cy="4743222"/>
              </a:xfrm>
              <a:prstGeom prst="rect">
                <a:avLst/>
              </a:prstGeom>
              <a:noFill/>
            </p:spPr>
            <p:txBody>
              <a:bodyPr wrap="square" rtlCol="0">
                <a:spAutoFit/>
              </a:bodyPr>
              <a:lstStyle/>
              <a:p>
                <a:r>
                  <a:rPr kumimoji="1" lang="en-US" altLang="ja-JP" sz="3200" dirty="0" smtClean="0">
                    <a:latin typeface="+mn-lt"/>
                  </a:rPr>
                  <a:t>Viscosity</a:t>
                </a:r>
              </a:p>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𝜇</m:t>
                      </m:r>
                      <m:sSup>
                        <m:sSupPr>
                          <m:ctrlPr>
                            <a:rPr kumimoji="1" lang="en-US" altLang="ja-JP" sz="2800" b="0" i="1" smtClean="0">
                              <a:latin typeface="Cambria Math"/>
                            </a:rPr>
                          </m:ctrlPr>
                        </m:sSupPr>
                        <m:e>
                          <m:r>
                            <a:rPr kumimoji="1" lang="en-US" altLang="ja-JP" sz="2800" b="0" i="0" smtClean="0">
                              <a:latin typeface="Cambria Math"/>
                            </a:rPr>
                            <m:t>𝛻</m:t>
                          </m:r>
                        </m:e>
                        <m:sup>
                          <m:r>
                            <a:rPr kumimoji="1" lang="en-US" altLang="ja-JP" sz="2800" b="0" i="1" smtClean="0">
                              <a:latin typeface="Cambria Math"/>
                            </a:rPr>
                            <m:t>2</m:t>
                          </m:r>
                        </m:sup>
                      </m:sSup>
                      <m:sSub>
                        <m:sSubPr>
                          <m:ctrlPr>
                            <a:rPr kumimoji="1" lang="en-US" altLang="ja-JP" sz="2800" b="0" i="1" smtClean="0">
                              <a:latin typeface="Cambria Math"/>
                            </a:rPr>
                          </m:ctrlPr>
                        </m:sSubPr>
                        <m:e>
                          <m:r>
                            <a:rPr kumimoji="1" lang="en-US" altLang="ja-JP" sz="2800" b="0" i="1" smtClean="0">
                              <a:latin typeface="Cambria Math"/>
                            </a:rPr>
                            <m:t>𝑢</m:t>
                          </m:r>
                        </m:e>
                        <m:sub>
                          <m:r>
                            <a:rPr kumimoji="1" lang="en-US" altLang="ja-JP" sz="2800" b="0" i="1" smtClean="0">
                              <a:latin typeface="Cambria Math"/>
                            </a:rPr>
                            <m:t>𝑖</m:t>
                          </m:r>
                        </m:sub>
                      </m:sSub>
                      <m:r>
                        <a:rPr kumimoji="1" lang="en-US" altLang="ja-JP" sz="2800" b="0" i="1" smtClean="0">
                          <a:latin typeface="Cambria Math"/>
                        </a:rPr>
                        <m:t>=</m:t>
                      </m:r>
                      <m:r>
                        <a:rPr kumimoji="1" lang="en-US" altLang="ja-JP" sz="2800" b="0" i="1" smtClean="0">
                          <a:latin typeface="Cambria Math"/>
                        </a:rPr>
                        <m:t>𝜇</m:t>
                      </m:r>
                      <m:nary>
                        <m:naryPr>
                          <m:chr m:val="∑"/>
                          <m:supHide m:val="on"/>
                          <m:ctrlPr>
                            <a:rPr kumimoji="1" lang="en-US" altLang="ja-JP" sz="2800" b="0" i="1" smtClean="0">
                              <a:latin typeface="Cambria Math"/>
                            </a:rPr>
                          </m:ctrlPr>
                        </m:naryPr>
                        <m:sub>
                          <m:r>
                            <a:rPr kumimoji="1" lang="en-US" altLang="ja-JP" sz="2800" b="0" i="1" smtClean="0">
                              <a:latin typeface="Cambria Math"/>
                            </a:rPr>
                            <m:t>𝑗</m:t>
                          </m:r>
                        </m:sub>
                        <m:sup/>
                        <m:e>
                          <m:sSub>
                            <m:sSubPr>
                              <m:ctrlPr>
                                <a:rPr kumimoji="1" lang="en-US" altLang="ja-JP" sz="2800" b="0" i="1" smtClean="0">
                                  <a:latin typeface="Cambria Math"/>
                                </a:rPr>
                              </m:ctrlPr>
                            </m:sSubPr>
                            <m:e>
                              <m:r>
                                <a:rPr kumimoji="1" lang="en-US" altLang="ja-JP" sz="2800" b="0" i="1" smtClean="0">
                                  <a:latin typeface="Cambria Math"/>
                                </a:rPr>
                                <m:t>𝑢</m:t>
                              </m:r>
                            </m:e>
                            <m:sub>
                              <m:r>
                                <a:rPr kumimoji="1" lang="en-US" altLang="ja-JP" sz="2800" b="0" i="1" smtClean="0">
                                  <a:latin typeface="Cambria Math"/>
                                </a:rPr>
                                <m:t>𝑗</m:t>
                              </m:r>
                            </m:sub>
                          </m:sSub>
                          <m:f>
                            <m:fPr>
                              <m:ctrlPr>
                                <a:rPr kumimoji="1" lang="en-US" altLang="ja-JP" sz="2800" b="0" i="1" smtClean="0">
                                  <a:latin typeface="Cambria Math"/>
                                </a:rPr>
                              </m:ctrlPr>
                            </m:fPr>
                            <m:num>
                              <m:sSub>
                                <m:sSubPr>
                                  <m:ctrlPr>
                                    <a:rPr kumimoji="1" lang="en-US" altLang="ja-JP" sz="2800" b="0" i="1" smtClean="0">
                                      <a:latin typeface="Cambria Math"/>
                                    </a:rPr>
                                  </m:ctrlPr>
                                </m:sSubPr>
                                <m:e>
                                  <m:r>
                                    <a:rPr kumimoji="1" lang="en-US" altLang="ja-JP" sz="2800" b="0" i="1" smtClean="0">
                                      <a:latin typeface="Cambria Math"/>
                                    </a:rPr>
                                    <m:t>𝑚</m:t>
                                  </m:r>
                                </m:e>
                                <m:sub>
                                  <m:r>
                                    <a:rPr kumimoji="1" lang="en-US" altLang="ja-JP" sz="2800" b="0" i="1" smtClean="0">
                                      <a:latin typeface="Cambria Math"/>
                                    </a:rPr>
                                    <m:t>𝑗</m:t>
                                  </m:r>
                                </m:sub>
                              </m:sSub>
                            </m:num>
                            <m:den>
                              <m:sSub>
                                <m:sSubPr>
                                  <m:ctrlPr>
                                    <a:rPr kumimoji="1" lang="en-US" altLang="ja-JP" sz="2800" b="0" i="1" smtClean="0">
                                      <a:latin typeface="Cambria Math"/>
                                    </a:rPr>
                                  </m:ctrlPr>
                                </m:sSubPr>
                                <m:e>
                                  <m:r>
                                    <a:rPr kumimoji="1" lang="en-US" altLang="ja-JP" sz="2800" b="0" i="1" smtClean="0">
                                      <a:latin typeface="Cambria Math"/>
                                    </a:rPr>
                                    <m:t>𝜌</m:t>
                                  </m:r>
                                </m:e>
                                <m:sub>
                                  <m:r>
                                    <a:rPr kumimoji="1" lang="en-US" altLang="ja-JP" sz="2800" b="0" i="1" smtClean="0">
                                      <a:latin typeface="Cambria Math"/>
                                    </a:rPr>
                                    <m:t>𝑗</m:t>
                                  </m:r>
                                </m:sub>
                              </m:sSub>
                            </m:den>
                          </m:f>
                          <m:sSup>
                            <m:sSupPr>
                              <m:ctrlPr>
                                <a:rPr kumimoji="1" lang="en-US" altLang="ja-JP" sz="2800" b="0" i="1" smtClean="0">
                                  <a:latin typeface="Cambria Math"/>
                                </a:rPr>
                              </m:ctrlPr>
                            </m:sSupPr>
                            <m:e>
                              <m:r>
                                <a:rPr kumimoji="1" lang="en-US" altLang="ja-JP" sz="2800" b="0" i="0" smtClean="0">
                                  <a:latin typeface="Cambria Math"/>
                                </a:rPr>
                                <m:t>𝛻</m:t>
                              </m:r>
                            </m:e>
                            <m:sup>
                              <m:r>
                                <a:rPr kumimoji="1" lang="en-US" altLang="ja-JP" sz="2800" b="0" i="1" smtClean="0">
                                  <a:latin typeface="Cambria Math"/>
                                </a:rPr>
                                <m:t>2</m:t>
                              </m:r>
                            </m:sup>
                          </m:sSup>
                          <m:r>
                            <a:rPr kumimoji="1" lang="en-US" altLang="ja-JP" sz="2800" b="0" i="1" smtClean="0">
                              <a:latin typeface="Cambria Math"/>
                            </a:rPr>
                            <m:t>𝑊</m:t>
                          </m:r>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1" i="1" smtClean="0">
                                  <a:latin typeface="Cambria Math"/>
                                </a:rPr>
                                <m:t>𝒙</m:t>
                              </m:r>
                            </m:e>
                            <m:sub>
                              <m:r>
                                <a:rPr kumimoji="1" lang="en-US" altLang="ja-JP" sz="2800" b="0" i="1" smtClean="0">
                                  <a:latin typeface="Cambria Math"/>
                                </a:rPr>
                                <m:t>𝑖</m:t>
                              </m:r>
                            </m:sub>
                          </m:sSub>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1" i="1" smtClean="0">
                                  <a:latin typeface="Cambria Math"/>
                                </a:rPr>
                                <m:t>𝒙</m:t>
                              </m:r>
                            </m:e>
                            <m:sub>
                              <m:r>
                                <a:rPr kumimoji="1" lang="en-US" altLang="ja-JP" sz="2800" b="0" i="1" smtClean="0">
                                  <a:latin typeface="Cambria Math"/>
                                </a:rPr>
                                <m:t>𝑗</m:t>
                              </m:r>
                            </m:sub>
                          </m:sSub>
                          <m:r>
                            <a:rPr kumimoji="1" lang="en-US" altLang="ja-JP" sz="2800" b="0" i="1" smtClean="0">
                              <a:latin typeface="Cambria Math"/>
                            </a:rPr>
                            <m:t>,</m:t>
                          </m:r>
                          <m:r>
                            <a:rPr kumimoji="1" lang="en-US" altLang="ja-JP" sz="2800" b="0" i="1" smtClean="0">
                              <a:latin typeface="Cambria Math"/>
                            </a:rPr>
                            <m:t>h</m:t>
                          </m:r>
                          <m:r>
                            <a:rPr kumimoji="1" lang="en-US" altLang="ja-JP" sz="2800" b="0" i="1" smtClean="0">
                              <a:latin typeface="Cambria Math"/>
                            </a:rPr>
                            <m:t>)</m:t>
                          </m:r>
                        </m:e>
                      </m:nary>
                    </m:oMath>
                  </m:oMathPara>
                </a14:m>
                <a:endParaRPr kumimoji="1" lang="en-US" altLang="ja-JP" sz="2800" dirty="0" smtClean="0">
                  <a:latin typeface="+mn-lt"/>
                </a:endParaRPr>
              </a:p>
              <a:p>
                <a:pPr/>
                <a14:m>
                  <m:oMathPara xmlns:m="http://schemas.openxmlformats.org/officeDocument/2006/math">
                    <m:oMathParaPr>
                      <m:jc m:val="centerGroup"/>
                    </m:oMathParaPr>
                    <m:oMath xmlns:m="http://schemas.openxmlformats.org/officeDocument/2006/math">
                      <m:r>
                        <a:rPr kumimoji="1" lang="en-US" altLang="ja-JP" sz="2800" i="1">
                          <a:latin typeface="Cambria Math"/>
                        </a:rPr>
                        <m:t>𝜇</m:t>
                      </m:r>
                      <m:sSup>
                        <m:sSupPr>
                          <m:ctrlPr>
                            <a:rPr kumimoji="1" lang="en-US" altLang="ja-JP" sz="2800" i="1">
                              <a:latin typeface="Cambria Math"/>
                            </a:rPr>
                          </m:ctrlPr>
                        </m:sSupPr>
                        <m:e>
                          <m:r>
                            <a:rPr kumimoji="1" lang="en-US" altLang="ja-JP" sz="2800">
                              <a:latin typeface="Cambria Math"/>
                            </a:rPr>
                            <m:t>𝛻</m:t>
                          </m:r>
                        </m:e>
                        <m:sup>
                          <m:r>
                            <a:rPr kumimoji="1" lang="en-US" altLang="ja-JP" sz="2800" i="1">
                              <a:latin typeface="Cambria Math"/>
                            </a:rPr>
                            <m:t>2</m:t>
                          </m:r>
                        </m:sup>
                      </m:sSup>
                      <m:sSub>
                        <m:sSubPr>
                          <m:ctrlPr>
                            <a:rPr kumimoji="1" lang="en-US" altLang="ja-JP" sz="2800" i="1">
                              <a:latin typeface="Cambria Math"/>
                            </a:rPr>
                          </m:ctrlPr>
                        </m:sSubPr>
                        <m:e>
                          <m:r>
                            <a:rPr kumimoji="1" lang="en-US" altLang="ja-JP" sz="2800" i="1">
                              <a:latin typeface="Cambria Math"/>
                            </a:rPr>
                            <m:t>𝑢</m:t>
                          </m:r>
                        </m:e>
                        <m:sub>
                          <m:r>
                            <a:rPr kumimoji="1" lang="en-US" altLang="ja-JP" sz="2800" i="1">
                              <a:latin typeface="Cambria Math"/>
                            </a:rPr>
                            <m:t>𝑖</m:t>
                          </m:r>
                        </m:sub>
                      </m:sSub>
                      <m:r>
                        <a:rPr kumimoji="1" lang="en-US" altLang="ja-JP" sz="2800" i="1">
                          <a:latin typeface="Cambria Math"/>
                        </a:rPr>
                        <m:t>=</m:t>
                      </m:r>
                      <m:r>
                        <a:rPr kumimoji="1" lang="en-US" altLang="ja-JP" sz="2800" i="1">
                          <a:latin typeface="Cambria Math"/>
                        </a:rPr>
                        <m:t>𝜇</m:t>
                      </m:r>
                      <m:nary>
                        <m:naryPr>
                          <m:chr m:val="∑"/>
                          <m:supHide m:val="on"/>
                          <m:ctrlPr>
                            <a:rPr kumimoji="1" lang="en-US" altLang="ja-JP" sz="2800" i="1">
                              <a:latin typeface="Cambria Math"/>
                            </a:rPr>
                          </m:ctrlPr>
                        </m:naryPr>
                        <m:sub>
                          <m:r>
                            <a:rPr kumimoji="1" lang="en-US" altLang="ja-JP" sz="2800" i="1">
                              <a:latin typeface="Cambria Math"/>
                            </a:rPr>
                            <m:t>𝑗</m:t>
                          </m:r>
                        </m:sub>
                        <m:sup/>
                        <m:e>
                          <m:sSub>
                            <m:sSubPr>
                              <m:ctrlPr>
                                <a:rPr kumimoji="1" lang="en-US" altLang="ja-JP" sz="2800" i="1">
                                  <a:latin typeface="Cambria Math"/>
                                </a:rPr>
                              </m:ctrlPr>
                            </m:sSubPr>
                            <m:e>
                              <m:r>
                                <a:rPr kumimoji="1" lang="en-US" altLang="ja-JP" sz="2800" b="0" i="1" smtClean="0">
                                  <a:latin typeface="Cambria Math"/>
                                </a:rPr>
                                <m:t>(</m:t>
                              </m:r>
                              <m:r>
                                <a:rPr kumimoji="1" lang="en-US" altLang="ja-JP" sz="2800" i="1">
                                  <a:latin typeface="Cambria Math"/>
                                </a:rPr>
                                <m:t>𝑢</m:t>
                              </m:r>
                            </m:e>
                            <m:sub>
                              <m:r>
                                <a:rPr kumimoji="1" lang="en-US" altLang="ja-JP" sz="2800" i="1">
                                  <a:latin typeface="Cambria Math"/>
                                </a:rPr>
                                <m:t>𝑗</m:t>
                              </m:r>
                            </m:sub>
                          </m:sSub>
                          <m:r>
                            <a:rPr kumimoji="1" lang="en-US" altLang="ja-JP" sz="2800" b="0" i="1" smtClean="0">
                              <a:latin typeface="Cambria Math"/>
                            </a:rPr>
                            <m:t>−</m:t>
                          </m:r>
                          <m:sSub>
                            <m:sSubPr>
                              <m:ctrlPr>
                                <a:rPr kumimoji="1" lang="en-US" altLang="ja-JP" sz="2800" b="0" i="1" smtClean="0">
                                  <a:latin typeface="Cambria Math"/>
                                </a:rPr>
                              </m:ctrlPr>
                            </m:sSubPr>
                            <m:e>
                              <m:r>
                                <a:rPr kumimoji="1" lang="en-US" altLang="ja-JP" sz="2800" b="0" i="1" smtClean="0">
                                  <a:latin typeface="Cambria Math"/>
                                </a:rPr>
                                <m:t>𝑢</m:t>
                              </m:r>
                            </m:e>
                            <m:sub>
                              <m:r>
                                <a:rPr kumimoji="1" lang="en-US" altLang="ja-JP" sz="2800" b="0" i="1" smtClean="0">
                                  <a:latin typeface="Cambria Math"/>
                                </a:rPr>
                                <m:t>𝑖</m:t>
                              </m:r>
                            </m:sub>
                          </m:sSub>
                          <m:r>
                            <a:rPr kumimoji="1" lang="en-US" altLang="ja-JP" sz="2800" b="0" i="1" smtClean="0">
                              <a:latin typeface="Cambria Math"/>
                            </a:rPr>
                            <m:t>)</m:t>
                          </m:r>
                          <m:f>
                            <m:fPr>
                              <m:ctrlPr>
                                <a:rPr kumimoji="1" lang="en-US" altLang="ja-JP" sz="2800" i="1">
                                  <a:latin typeface="Cambria Math"/>
                                </a:rPr>
                              </m:ctrlPr>
                            </m:fPr>
                            <m:num>
                              <m:sSub>
                                <m:sSubPr>
                                  <m:ctrlPr>
                                    <a:rPr kumimoji="1" lang="en-US" altLang="ja-JP" sz="2800" i="1">
                                      <a:latin typeface="Cambria Math"/>
                                    </a:rPr>
                                  </m:ctrlPr>
                                </m:sSubPr>
                                <m:e>
                                  <m:r>
                                    <a:rPr kumimoji="1" lang="en-US" altLang="ja-JP" sz="2800" i="1">
                                      <a:latin typeface="Cambria Math"/>
                                    </a:rPr>
                                    <m:t>𝑚</m:t>
                                  </m:r>
                                </m:e>
                                <m:sub>
                                  <m:r>
                                    <a:rPr kumimoji="1" lang="en-US" altLang="ja-JP" sz="2800" i="1">
                                      <a:latin typeface="Cambria Math"/>
                                    </a:rPr>
                                    <m:t>𝑗</m:t>
                                  </m:r>
                                </m:sub>
                              </m:sSub>
                            </m:num>
                            <m:den>
                              <m:sSub>
                                <m:sSubPr>
                                  <m:ctrlPr>
                                    <a:rPr kumimoji="1" lang="en-US" altLang="ja-JP" sz="2800" i="1">
                                      <a:latin typeface="Cambria Math"/>
                                    </a:rPr>
                                  </m:ctrlPr>
                                </m:sSubPr>
                                <m:e>
                                  <m:r>
                                    <a:rPr kumimoji="1" lang="en-US" altLang="ja-JP" sz="2800" i="1">
                                      <a:latin typeface="Cambria Math"/>
                                    </a:rPr>
                                    <m:t>𝜌</m:t>
                                  </m:r>
                                </m:e>
                                <m:sub>
                                  <m:r>
                                    <a:rPr kumimoji="1" lang="en-US" altLang="ja-JP" sz="2800" i="1">
                                      <a:latin typeface="Cambria Math"/>
                                    </a:rPr>
                                    <m:t>𝑗</m:t>
                                  </m:r>
                                </m:sub>
                              </m:sSub>
                            </m:den>
                          </m:f>
                          <m:sSup>
                            <m:sSupPr>
                              <m:ctrlPr>
                                <a:rPr kumimoji="1" lang="en-US" altLang="ja-JP" sz="2800" i="1">
                                  <a:latin typeface="Cambria Math"/>
                                </a:rPr>
                              </m:ctrlPr>
                            </m:sSupPr>
                            <m:e>
                              <m:r>
                                <a:rPr kumimoji="1" lang="en-US" altLang="ja-JP" sz="2800">
                                  <a:latin typeface="Cambria Math"/>
                                </a:rPr>
                                <m:t>𝛻</m:t>
                              </m:r>
                            </m:e>
                            <m:sup>
                              <m:r>
                                <a:rPr kumimoji="1" lang="en-US" altLang="ja-JP" sz="2800" i="1">
                                  <a:latin typeface="Cambria Math"/>
                                </a:rPr>
                                <m:t>2</m:t>
                              </m:r>
                            </m:sup>
                          </m:sSup>
                          <m:r>
                            <a:rPr kumimoji="1" lang="en-US" altLang="ja-JP" sz="2800" i="1">
                              <a:latin typeface="Cambria Math"/>
                            </a:rPr>
                            <m:t>𝑊</m:t>
                          </m:r>
                          <m:r>
                            <a:rPr kumimoji="1" lang="en-US" altLang="ja-JP" sz="2800" i="1">
                              <a:latin typeface="Cambria Math"/>
                            </a:rPr>
                            <m:t>(</m:t>
                          </m:r>
                          <m:sSub>
                            <m:sSubPr>
                              <m:ctrlPr>
                                <a:rPr kumimoji="1" lang="en-US" altLang="ja-JP" sz="2800" i="1">
                                  <a:latin typeface="Cambria Math"/>
                                </a:rPr>
                              </m:ctrlPr>
                            </m:sSubPr>
                            <m:e>
                              <m:r>
                                <a:rPr kumimoji="1" lang="en-US" altLang="ja-JP" sz="2800" b="1" i="1">
                                  <a:latin typeface="Cambria Math"/>
                                </a:rPr>
                                <m:t>𝒙</m:t>
                              </m:r>
                            </m:e>
                            <m:sub>
                              <m:r>
                                <a:rPr kumimoji="1" lang="en-US" altLang="ja-JP" sz="2800" i="1">
                                  <a:latin typeface="Cambria Math"/>
                                </a:rPr>
                                <m:t>𝑖</m:t>
                              </m:r>
                            </m:sub>
                          </m:sSub>
                          <m:r>
                            <a:rPr kumimoji="1" lang="en-US" altLang="ja-JP" sz="2800" i="1">
                              <a:latin typeface="Cambria Math"/>
                            </a:rPr>
                            <m:t>−</m:t>
                          </m:r>
                          <m:sSub>
                            <m:sSubPr>
                              <m:ctrlPr>
                                <a:rPr kumimoji="1" lang="en-US" altLang="ja-JP" sz="2800" i="1">
                                  <a:latin typeface="Cambria Math"/>
                                </a:rPr>
                              </m:ctrlPr>
                            </m:sSubPr>
                            <m:e>
                              <m:r>
                                <a:rPr kumimoji="1" lang="en-US" altLang="ja-JP" sz="2800" b="1" i="1">
                                  <a:latin typeface="Cambria Math"/>
                                </a:rPr>
                                <m:t>𝒙</m:t>
                              </m:r>
                            </m:e>
                            <m:sub>
                              <m:r>
                                <a:rPr kumimoji="1" lang="en-US" altLang="ja-JP" sz="2800" i="1">
                                  <a:latin typeface="Cambria Math"/>
                                </a:rPr>
                                <m:t>𝑗</m:t>
                              </m:r>
                            </m:sub>
                          </m:sSub>
                          <m:r>
                            <a:rPr kumimoji="1" lang="en-US" altLang="ja-JP" sz="2800" i="1">
                              <a:latin typeface="Cambria Math"/>
                            </a:rPr>
                            <m:t>,</m:t>
                          </m:r>
                          <m:r>
                            <a:rPr kumimoji="1" lang="en-US" altLang="ja-JP" sz="2800" i="1">
                              <a:latin typeface="Cambria Math"/>
                            </a:rPr>
                            <m:t>h</m:t>
                          </m:r>
                          <m:r>
                            <a:rPr kumimoji="1" lang="en-US" altLang="ja-JP" sz="2800" i="1">
                              <a:latin typeface="Cambria Math"/>
                            </a:rPr>
                            <m:t>)</m:t>
                          </m:r>
                        </m:e>
                      </m:nary>
                    </m:oMath>
                  </m:oMathPara>
                </a14:m>
                <a:endParaRPr kumimoji="1" lang="en-US" altLang="ja-JP" sz="2800" dirty="0"/>
              </a:p>
              <a:p>
                <a:endParaRPr kumimoji="1" lang="en-US" altLang="ja-JP" sz="3200" dirty="0">
                  <a:latin typeface="+mn-lt"/>
                </a:endParaRPr>
              </a:p>
              <a:p>
                <a:r>
                  <a:rPr kumimoji="1" lang="en-US" altLang="ja-JP" sz="3200" dirty="0" smtClean="0">
                    <a:latin typeface="+mn-lt"/>
                  </a:rPr>
                  <a:t>External forces</a:t>
                </a:r>
              </a:p>
              <a:p>
                <a:pPr/>
                <a14:m>
                  <m:oMathPara xmlns:m="http://schemas.openxmlformats.org/officeDocument/2006/math">
                    <m:oMathParaPr>
                      <m:jc m:val="centerGroup"/>
                    </m:oMathParaPr>
                    <m:oMath xmlns:m="http://schemas.openxmlformats.org/officeDocument/2006/math">
                      <m:sSup>
                        <m:sSupPr>
                          <m:ctrlPr>
                            <a:rPr kumimoji="1" lang="en-US" altLang="ja-JP" sz="3200" b="0" i="1" smtClean="0">
                              <a:latin typeface="Cambria Math"/>
                            </a:rPr>
                          </m:ctrlPr>
                        </m:sSupPr>
                        <m:e>
                          <m:r>
                            <a:rPr kumimoji="1" lang="en-US" altLang="ja-JP" sz="3200" b="1" i="1" smtClean="0">
                              <a:latin typeface="Cambria Math"/>
                            </a:rPr>
                            <m:t>𝑭</m:t>
                          </m:r>
                        </m:e>
                        <m:sup>
                          <m:r>
                            <m:rPr>
                              <m:sty m:val="p"/>
                            </m:rPr>
                            <a:rPr kumimoji="1" lang="en-US" altLang="ja-JP" sz="3200" b="0" i="0" smtClean="0">
                              <a:latin typeface="Cambria Math"/>
                            </a:rPr>
                            <m:t>ext</m:t>
                          </m:r>
                        </m:sup>
                      </m:sSup>
                      <m:r>
                        <a:rPr kumimoji="1" lang="en-US" altLang="ja-JP" sz="3200" b="0" i="1" smtClean="0">
                          <a:latin typeface="Cambria Math"/>
                        </a:rPr>
                        <m:t>=</m:t>
                      </m:r>
                      <m:r>
                        <a:rPr kumimoji="1" lang="en-US" altLang="ja-JP" sz="3200" b="0" i="1" smtClean="0">
                          <a:latin typeface="Cambria Math"/>
                        </a:rPr>
                        <m:t>𝑚</m:t>
                      </m:r>
                      <m:r>
                        <a:rPr kumimoji="1" lang="en-US" altLang="ja-JP" sz="3200" b="1" i="1" smtClean="0">
                          <a:latin typeface="Cambria Math"/>
                        </a:rPr>
                        <m:t>𝒈</m:t>
                      </m:r>
                    </m:oMath>
                  </m:oMathPara>
                </a14:m>
                <a:endParaRPr kumimoji="1" lang="en-US" altLang="ja-JP" sz="3200" b="1" dirty="0" smtClean="0">
                  <a:latin typeface="+mn-lt"/>
                </a:endParaRPr>
              </a:p>
              <a:p>
                <a:pPr marL="571500" indent="-571500">
                  <a:buFontTx/>
                  <a:buChar char="-"/>
                </a:pPr>
                <a:endParaRPr kumimoji="1" lang="en-US" altLang="ja-JP" sz="3200" dirty="0">
                  <a:latin typeface="+mn-lt"/>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04190" y="908720"/>
                <a:ext cx="8344274" cy="4743222"/>
              </a:xfrm>
              <a:prstGeom prst="rect">
                <a:avLst/>
              </a:prstGeom>
              <a:blipFill rotWithShape="1">
                <a:blip r:embed="rId3"/>
                <a:stretch>
                  <a:fillRect l="-1826" t="-167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620083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SPH Algorithm</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12</a:t>
            </a:fld>
            <a:endParaRPr lang="en-GB" altLang="ja-JP">
              <a:solidFill>
                <a:schemeClr val="tx1"/>
              </a:solidFill>
            </a:endParaRPr>
          </a:p>
        </p:txBody>
      </p:sp>
      <p:sp>
        <p:nvSpPr>
          <p:cNvPr id="3" name="テキスト ボックス 2"/>
          <p:cNvSpPr txBox="1"/>
          <p:nvPr/>
        </p:nvSpPr>
        <p:spPr>
          <a:xfrm>
            <a:off x="404190" y="908720"/>
            <a:ext cx="8344274" cy="5016758"/>
          </a:xfrm>
          <a:prstGeom prst="rect">
            <a:avLst/>
          </a:prstGeom>
          <a:noFill/>
        </p:spPr>
        <p:txBody>
          <a:bodyPr wrap="square" rtlCol="0">
            <a:spAutoFit/>
          </a:bodyPr>
          <a:lstStyle/>
          <a:p>
            <a:r>
              <a:rPr kumimoji="1" lang="en-US" altLang="ja-JP" sz="3200" dirty="0" smtClean="0">
                <a:latin typeface="+mn-lt"/>
              </a:rPr>
              <a:t>Algorithm</a:t>
            </a:r>
          </a:p>
          <a:p>
            <a:pPr marL="571500" indent="-571500">
              <a:buFont typeface="+mj-lt"/>
              <a:buAutoNum type="arabicPeriod"/>
            </a:pPr>
            <a:r>
              <a:rPr kumimoji="1" lang="en-US" altLang="ja-JP" sz="3200" dirty="0" smtClean="0">
                <a:latin typeface="+mn-lt"/>
              </a:rPr>
              <a:t>Find neighbor particles</a:t>
            </a:r>
          </a:p>
          <a:p>
            <a:pPr marL="571500" indent="-571500">
              <a:buFont typeface="+mj-lt"/>
              <a:buAutoNum type="arabicPeriod"/>
            </a:pPr>
            <a:r>
              <a:rPr kumimoji="1" lang="en-US" altLang="ja-JP" sz="3200" dirty="0" smtClean="0">
                <a:latin typeface="+mn-lt"/>
              </a:rPr>
              <a:t>Compute particle densities &amp; pressures</a:t>
            </a:r>
          </a:p>
          <a:p>
            <a:pPr marL="571500" indent="-571500">
              <a:buFont typeface="+mj-lt"/>
              <a:buAutoNum type="arabicPeriod"/>
            </a:pPr>
            <a:r>
              <a:rPr kumimoji="1" lang="en-US" altLang="ja-JP" sz="3200" dirty="0" smtClean="0">
                <a:latin typeface="+mn-lt"/>
              </a:rPr>
              <a:t>Compute forces</a:t>
            </a:r>
          </a:p>
          <a:p>
            <a:pPr marL="571500" indent="-571500">
              <a:buFont typeface="+mj-lt"/>
              <a:buAutoNum type="arabicPeriod"/>
            </a:pPr>
            <a:r>
              <a:rPr kumimoji="1" lang="en-US" altLang="ja-JP" sz="3200" dirty="0" smtClean="0">
                <a:latin typeface="+mn-lt"/>
              </a:rPr>
              <a:t>Integrate particle velocities &amp; positions</a:t>
            </a:r>
          </a:p>
          <a:p>
            <a:pPr marL="571500" indent="-571500">
              <a:buFont typeface="+mj-lt"/>
              <a:buAutoNum type="arabicPeriod"/>
            </a:pPr>
            <a:endParaRPr kumimoji="1" lang="en-US" altLang="ja-JP" sz="3200" dirty="0">
              <a:latin typeface="+mn-lt"/>
            </a:endParaRPr>
          </a:p>
          <a:p>
            <a:r>
              <a:rPr kumimoji="1" lang="en-US" altLang="ja-JP" sz="3200" dirty="0" smtClean="0">
                <a:latin typeface="+mn-lt"/>
              </a:rPr>
              <a:t>Reference</a:t>
            </a:r>
          </a:p>
          <a:p>
            <a:r>
              <a:rPr kumimoji="1" lang="en-US" altLang="ja-JP" sz="2800" dirty="0" smtClean="0">
                <a:latin typeface="+mn-lt"/>
              </a:rPr>
              <a:t>“Particle-Based Fluid Simulation for Interactive Applications,” Muller et al., SCA2003.</a:t>
            </a:r>
          </a:p>
          <a:p>
            <a:endParaRPr kumimoji="1" lang="en-US" altLang="ja-JP" sz="3200" dirty="0">
              <a:latin typeface="+mn-lt"/>
            </a:endParaRPr>
          </a:p>
        </p:txBody>
      </p:sp>
    </p:spTree>
    <p:extLst>
      <p:ext uri="{BB962C8B-B14F-4D97-AF65-F5344CB8AC3E}">
        <p14:creationId xmlns:p14="http://schemas.microsoft.com/office/powerpoint/2010/main" val="33327092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443198"/>
          </a:xfrm>
        </p:spPr>
        <p:txBody>
          <a:bodyPr/>
          <a:lstStyle/>
          <a:p>
            <a:r>
              <a:rPr lang="en-US" altLang="ja-JP" sz="4000" dirty="0" smtClean="0">
                <a:solidFill>
                  <a:schemeClr val="tx1"/>
                </a:solidFill>
              </a:rPr>
              <a:t>Outline</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13</a:t>
            </a:fld>
            <a:endParaRPr lang="en-GB" altLang="ja-JP">
              <a:solidFill>
                <a:schemeClr val="tx1"/>
              </a:solidFill>
            </a:endParaRPr>
          </a:p>
        </p:txBody>
      </p:sp>
      <p:sp>
        <p:nvSpPr>
          <p:cNvPr id="3" name="テキスト ボックス 2"/>
          <p:cNvSpPr txBox="1"/>
          <p:nvPr/>
        </p:nvSpPr>
        <p:spPr>
          <a:xfrm>
            <a:off x="404190" y="908720"/>
            <a:ext cx="8344274" cy="5940088"/>
          </a:xfrm>
          <a:prstGeom prst="rect">
            <a:avLst/>
          </a:prstGeom>
          <a:noFill/>
        </p:spPr>
        <p:txBody>
          <a:bodyPr wrap="square" rtlCol="0">
            <a:spAutoFit/>
          </a:bodyPr>
          <a:lstStyle/>
          <a:p>
            <a:pPr marL="514350" indent="-514350">
              <a:buFont typeface="+mj-lt"/>
              <a:buAutoNum type="arabicPeriod"/>
            </a:pPr>
            <a:r>
              <a:rPr kumimoji="1" lang="en-US" altLang="ja-JP" sz="3600" dirty="0" smtClean="0">
                <a:latin typeface="+mn-lt"/>
              </a:rPr>
              <a:t>SPH (Smoothed Particle Hydrodynamics)</a:t>
            </a:r>
          </a:p>
          <a:p>
            <a:pPr marL="1028700" lvl="1" indent="-571500">
              <a:buFontTx/>
              <a:buChar char="-"/>
            </a:pPr>
            <a:r>
              <a:rPr kumimoji="1" lang="en-US" altLang="ja-JP" sz="3200" dirty="0" smtClean="0">
                <a:solidFill>
                  <a:schemeClr val="tx2"/>
                </a:solidFill>
                <a:latin typeface="+mn-lt"/>
              </a:rPr>
              <a:t>What is SPH?</a:t>
            </a:r>
          </a:p>
          <a:p>
            <a:pPr marL="1028700" lvl="1" indent="-571500">
              <a:buFontTx/>
              <a:buChar char="-"/>
            </a:pPr>
            <a:r>
              <a:rPr kumimoji="1" lang="en-US" altLang="ja-JP" sz="3200" dirty="0" smtClean="0">
                <a:solidFill>
                  <a:schemeClr val="tx2"/>
                </a:solidFill>
                <a:latin typeface="+mn-lt"/>
              </a:rPr>
              <a:t>How SPH works?</a:t>
            </a:r>
          </a:p>
          <a:p>
            <a:pPr marL="1028700" lvl="1" indent="-571500">
              <a:buFontTx/>
              <a:buChar char="-"/>
            </a:pPr>
            <a:r>
              <a:rPr kumimoji="1" lang="en-US" altLang="ja-JP" sz="3200" dirty="0" smtClean="0">
                <a:solidFill>
                  <a:schemeClr val="tx2"/>
                </a:solidFill>
                <a:latin typeface="+mn-lt"/>
              </a:rPr>
              <a:t>What we can do using SPH</a:t>
            </a:r>
          </a:p>
          <a:p>
            <a:pPr marL="514350" indent="-514350">
              <a:buFont typeface="+mj-lt"/>
              <a:buAutoNum type="arabicPeriod"/>
            </a:pPr>
            <a:r>
              <a:rPr kumimoji="1" lang="en-US" altLang="ja-JP" sz="3600" dirty="0" smtClean="0">
                <a:latin typeface="+mn-lt"/>
              </a:rPr>
              <a:t>SPH-based fluid simulation</a:t>
            </a:r>
          </a:p>
          <a:p>
            <a:pPr marL="1028700" lvl="1" indent="-571500">
              <a:buFontTx/>
              <a:buChar char="-"/>
            </a:pPr>
            <a:r>
              <a:rPr kumimoji="1" lang="en-US" altLang="ja-JP" sz="3200" dirty="0" smtClean="0">
                <a:solidFill>
                  <a:schemeClr val="tx2"/>
                </a:solidFill>
                <a:latin typeface="+mn-lt"/>
              </a:rPr>
              <a:t>How to use SPH for the NS equations</a:t>
            </a:r>
          </a:p>
          <a:p>
            <a:pPr marL="514350" indent="-514350">
              <a:buFont typeface="+mj-lt"/>
              <a:buAutoNum type="arabicPeriod"/>
            </a:pPr>
            <a:r>
              <a:rPr kumimoji="1" lang="en-US" altLang="ja-JP" sz="3600" dirty="0" smtClean="0">
                <a:solidFill>
                  <a:srgbClr val="FFFF00"/>
                </a:solidFill>
                <a:latin typeface="+mn-lt"/>
              </a:rPr>
              <a:t>Enforcing incompressibility for SPH-based fluids</a:t>
            </a:r>
          </a:p>
          <a:p>
            <a:pPr marL="1028700" lvl="1" indent="-571500">
              <a:buFontTx/>
              <a:buChar char="-"/>
            </a:pPr>
            <a:r>
              <a:rPr kumimoji="1" lang="en-US" altLang="ja-JP" sz="3200" dirty="0" smtClean="0">
                <a:solidFill>
                  <a:schemeClr val="tx2"/>
                </a:solidFill>
                <a:latin typeface="+mn-lt"/>
              </a:rPr>
              <a:t>Weakly Compressible SPH (WCSPH)</a:t>
            </a:r>
          </a:p>
          <a:p>
            <a:pPr marL="1028700" lvl="1" indent="-571500">
              <a:buFontTx/>
              <a:buChar char="-"/>
            </a:pPr>
            <a:r>
              <a:rPr kumimoji="1" lang="en-US" altLang="ja-JP" sz="3200" dirty="0" smtClean="0">
                <a:solidFill>
                  <a:schemeClr val="tx2"/>
                </a:solidFill>
                <a:latin typeface="+mn-lt"/>
              </a:rPr>
              <a:t>Predictive-Corrective Incompressible SPH (PCISPH)</a:t>
            </a:r>
          </a:p>
        </p:txBody>
      </p:sp>
    </p:spTree>
    <p:extLst>
      <p:ext uri="{BB962C8B-B14F-4D97-AF65-F5344CB8AC3E}">
        <p14:creationId xmlns:p14="http://schemas.microsoft.com/office/powerpoint/2010/main" val="40323836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Fluid Incompressibility</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14</a:t>
            </a:fld>
            <a:endParaRPr lang="en-GB" altLang="ja-JP">
              <a:solidFill>
                <a:schemeClr val="tx1"/>
              </a:solidFill>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404190" y="908720"/>
                <a:ext cx="8344274" cy="4917180"/>
              </a:xfrm>
              <a:prstGeom prst="rect">
                <a:avLst/>
              </a:prstGeom>
              <a:noFill/>
            </p:spPr>
            <p:txBody>
              <a:bodyPr wrap="square" rtlCol="0">
                <a:spAutoFit/>
              </a:bodyPr>
              <a:lstStyle/>
              <a:p>
                <a:r>
                  <a:rPr kumimoji="1" lang="en-US" altLang="ja-JP" sz="3200" dirty="0" smtClean="0">
                    <a:latin typeface="+mn-lt"/>
                  </a:rPr>
                  <a:t>Continuity equation</a:t>
                </a:r>
              </a:p>
              <a:p>
                <a:pPr/>
                <a14:m>
                  <m:oMathPara xmlns:m="http://schemas.openxmlformats.org/officeDocument/2006/math">
                    <m:oMathParaPr>
                      <m:jc m:val="centerGroup"/>
                    </m:oMathParaPr>
                    <m:oMath xmlns:m="http://schemas.openxmlformats.org/officeDocument/2006/math">
                      <m:f>
                        <m:fPr>
                          <m:ctrlPr>
                            <a:rPr kumimoji="1" lang="en-US" altLang="ja-JP" sz="3200" b="0" i="1" smtClean="0">
                              <a:latin typeface="Cambria Math"/>
                            </a:rPr>
                          </m:ctrlPr>
                        </m:fPr>
                        <m:num>
                          <m:r>
                            <a:rPr kumimoji="1" lang="en-US" altLang="ja-JP" sz="3200" b="0" i="1" smtClean="0">
                              <a:latin typeface="Cambria Math"/>
                            </a:rPr>
                            <m:t>𝑑</m:t>
                          </m:r>
                          <m:r>
                            <a:rPr kumimoji="1" lang="en-US" altLang="ja-JP" sz="3200" b="0" i="1" smtClean="0">
                              <a:latin typeface="Cambria Math"/>
                            </a:rPr>
                            <m:t>𝜌</m:t>
                          </m:r>
                        </m:num>
                        <m:den>
                          <m:r>
                            <a:rPr kumimoji="1" lang="en-US" altLang="ja-JP" sz="3200" b="0" i="1" smtClean="0">
                              <a:latin typeface="Cambria Math"/>
                            </a:rPr>
                            <m:t>𝑑𝑡</m:t>
                          </m:r>
                        </m:den>
                      </m:f>
                      <m:r>
                        <a:rPr kumimoji="1" lang="en-US" altLang="ja-JP" sz="3200" b="0" i="1" smtClean="0">
                          <a:latin typeface="Cambria Math"/>
                        </a:rPr>
                        <m:t>+</m:t>
                      </m:r>
                      <m:r>
                        <a:rPr kumimoji="1" lang="en-US" altLang="ja-JP" sz="3200" b="0" i="1" smtClean="0">
                          <a:latin typeface="Cambria Math"/>
                        </a:rPr>
                        <m:t>𝜌</m:t>
                      </m:r>
                      <m:r>
                        <a:rPr kumimoji="1" lang="en-US" altLang="ja-JP" sz="3200" b="0" i="0" smtClean="0">
                          <a:latin typeface="Cambria Math"/>
                        </a:rPr>
                        <m:t>𝛻</m:t>
                      </m:r>
                      <m:r>
                        <a:rPr kumimoji="1" lang="en-US" altLang="ja-JP" sz="3200" b="0" i="1" smtClean="0">
                          <a:latin typeface="Cambria Math"/>
                        </a:rPr>
                        <m:t>⋅</m:t>
                      </m:r>
                      <m:r>
                        <a:rPr kumimoji="1" lang="en-US" altLang="ja-JP" sz="3200" b="1" i="1" smtClean="0">
                          <a:latin typeface="Cambria Math"/>
                        </a:rPr>
                        <m:t>𝒖</m:t>
                      </m:r>
                      <m:r>
                        <a:rPr kumimoji="1" lang="en-US" altLang="ja-JP" sz="3200" b="0" i="1" smtClean="0">
                          <a:latin typeface="Cambria Math"/>
                        </a:rPr>
                        <m:t>=0</m:t>
                      </m:r>
                    </m:oMath>
                  </m:oMathPara>
                </a14:m>
                <a:endParaRPr kumimoji="1" lang="en-US" altLang="ja-JP" sz="3200" dirty="0" smtClean="0">
                  <a:latin typeface="+mn-lt"/>
                </a:endParaRPr>
              </a:p>
              <a:p>
                <a:endParaRPr kumimoji="1" lang="en-US" altLang="ja-JP" sz="3200" dirty="0">
                  <a:latin typeface="+mn-lt"/>
                </a:endParaRPr>
              </a:p>
              <a:p>
                <a:pPr marL="457200" indent="-457200">
                  <a:buFont typeface="Arial" panose="020B0604020202020204" pitchFamily="34" charset="0"/>
                  <a:buChar char="•"/>
                </a:pPr>
                <a:r>
                  <a:rPr kumimoji="1" lang="en-US" altLang="ja-JP" sz="3200" dirty="0" smtClean="0">
                    <a:latin typeface="+mn-lt"/>
                  </a:rPr>
                  <a:t>Divergence-free condition</a:t>
                </a:r>
              </a:p>
              <a:p>
                <a:pPr/>
                <a14:m>
                  <m:oMathPara xmlns:m="http://schemas.openxmlformats.org/officeDocument/2006/math">
                    <m:oMathParaPr>
                      <m:jc m:val="centerGroup"/>
                    </m:oMathParaPr>
                    <m:oMath xmlns:m="http://schemas.openxmlformats.org/officeDocument/2006/math">
                      <m:r>
                        <a:rPr kumimoji="1" lang="en-US" altLang="ja-JP" sz="3200" b="0" i="0" smtClean="0">
                          <a:latin typeface="Cambria Math"/>
                        </a:rPr>
                        <m:t>𝛻</m:t>
                      </m:r>
                      <m:r>
                        <a:rPr kumimoji="1" lang="en-US" altLang="ja-JP" sz="3200" b="0" i="1" smtClean="0">
                          <a:latin typeface="Cambria Math"/>
                        </a:rPr>
                        <m:t>⋅</m:t>
                      </m:r>
                      <m:r>
                        <a:rPr kumimoji="1" lang="en-US" altLang="ja-JP" sz="3200" b="1" i="1" smtClean="0">
                          <a:latin typeface="Cambria Math"/>
                        </a:rPr>
                        <m:t>𝒖</m:t>
                      </m:r>
                      <m:r>
                        <a:rPr kumimoji="1" lang="en-US" altLang="ja-JP" sz="3200" b="0" i="1" smtClean="0">
                          <a:latin typeface="Cambria Math"/>
                        </a:rPr>
                        <m:t>=0</m:t>
                      </m:r>
                    </m:oMath>
                  </m:oMathPara>
                </a14:m>
                <a:endParaRPr kumimoji="1" lang="en-US" altLang="ja-JP" sz="3200" dirty="0" smtClean="0">
                  <a:latin typeface="+mn-lt"/>
                </a:endParaRPr>
              </a:p>
              <a:p>
                <a:endParaRPr kumimoji="1" lang="en-US" altLang="ja-JP" sz="3200" dirty="0">
                  <a:latin typeface="+mn-lt"/>
                </a:endParaRPr>
              </a:p>
              <a:p>
                <a:pPr marL="457200" indent="-457200">
                  <a:buFont typeface="Arial" panose="020B0604020202020204" pitchFamily="34" charset="0"/>
                  <a:buChar char="•"/>
                </a:pPr>
                <a:r>
                  <a:rPr kumimoji="1" lang="en-US" altLang="ja-JP" sz="3200" dirty="0" smtClean="0">
                    <a:latin typeface="+mn-lt"/>
                  </a:rPr>
                  <a:t>Density invariant condition</a:t>
                </a:r>
              </a:p>
              <a:p>
                <a:pPr/>
                <a14:m>
                  <m:oMathPara xmlns:m="http://schemas.openxmlformats.org/officeDocument/2006/math">
                    <m:oMathParaPr>
                      <m:jc m:val="centerGroup"/>
                    </m:oMathParaPr>
                    <m:oMath xmlns:m="http://schemas.openxmlformats.org/officeDocument/2006/math">
                      <m:f>
                        <m:fPr>
                          <m:ctrlPr>
                            <a:rPr kumimoji="1" lang="en-US" altLang="ja-JP" sz="3200" b="0" i="1" smtClean="0">
                              <a:latin typeface="Cambria Math"/>
                            </a:rPr>
                          </m:ctrlPr>
                        </m:fPr>
                        <m:num>
                          <m:r>
                            <m:rPr>
                              <m:sty m:val="p"/>
                            </m:rPr>
                            <a:rPr kumimoji="1" lang="en-US" altLang="ja-JP" sz="3200" b="0" i="1" smtClean="0">
                              <a:latin typeface="Cambria Math"/>
                            </a:rPr>
                            <m:t>d</m:t>
                          </m:r>
                          <m:r>
                            <a:rPr kumimoji="1" lang="en-US" altLang="ja-JP" sz="3200" b="0" i="1" smtClean="0">
                              <a:latin typeface="Cambria Math"/>
                            </a:rPr>
                            <m:t>𝜌</m:t>
                          </m:r>
                        </m:num>
                        <m:den>
                          <m:r>
                            <a:rPr kumimoji="1" lang="en-US" altLang="ja-JP" sz="3200" b="0" i="1" smtClean="0">
                              <a:latin typeface="Cambria Math"/>
                            </a:rPr>
                            <m:t>𝑑𝑡</m:t>
                          </m:r>
                        </m:den>
                      </m:f>
                      <m:r>
                        <a:rPr kumimoji="1" lang="en-US" altLang="ja-JP" sz="3200" b="0" i="1" smtClean="0">
                          <a:latin typeface="Cambria Math"/>
                        </a:rPr>
                        <m:t>=0</m:t>
                      </m:r>
                    </m:oMath>
                  </m:oMathPara>
                </a14:m>
                <a:endParaRPr kumimoji="1" lang="en-US" altLang="ja-JP" sz="3200" dirty="0" smtClean="0">
                  <a:latin typeface="+mn-lt"/>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04190" y="908720"/>
                <a:ext cx="8344274" cy="4917180"/>
              </a:xfrm>
              <a:prstGeom prst="rect">
                <a:avLst/>
              </a:prstGeom>
              <a:blipFill rotWithShape="1">
                <a:blip r:embed="rId3"/>
                <a:stretch>
                  <a:fillRect l="-1826" t="-16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1412387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Weakly Compressible SPH (WCSPH)</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15</a:t>
            </a:fld>
            <a:endParaRPr lang="en-GB" altLang="ja-JP">
              <a:solidFill>
                <a:schemeClr val="tx1"/>
              </a:solidFill>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404190" y="908720"/>
                <a:ext cx="8344274" cy="5801973"/>
              </a:xfrm>
              <a:prstGeom prst="rect">
                <a:avLst/>
              </a:prstGeom>
              <a:noFill/>
            </p:spPr>
            <p:txBody>
              <a:bodyPr wrap="square" rtlCol="0">
                <a:spAutoFit/>
              </a:bodyPr>
              <a:lstStyle/>
              <a:p>
                <a:r>
                  <a:rPr kumimoji="1" lang="en-US" altLang="ja-JP" sz="3200" dirty="0" smtClean="0">
                    <a:latin typeface="+mn-lt"/>
                  </a:rPr>
                  <a:t>Tait equation</a:t>
                </a:r>
              </a:p>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𝑝</m:t>
                      </m:r>
                      <m:r>
                        <a:rPr kumimoji="1" lang="en-US" altLang="ja-JP" sz="3200" b="0" i="1" smtClean="0">
                          <a:latin typeface="Cambria Math"/>
                        </a:rPr>
                        <m:t>=</m:t>
                      </m:r>
                      <m:r>
                        <a:rPr kumimoji="1" lang="en-US" altLang="ja-JP" sz="3200" b="0" i="1" smtClean="0">
                          <a:latin typeface="Cambria Math"/>
                        </a:rPr>
                        <m:t>𝑘</m:t>
                      </m:r>
                      <m:d>
                        <m:dPr>
                          <m:ctrlPr>
                            <a:rPr kumimoji="1" lang="en-US" altLang="ja-JP" sz="3200" b="0" i="1" smtClean="0">
                              <a:latin typeface="Cambria Math"/>
                            </a:rPr>
                          </m:ctrlPr>
                        </m:dPr>
                        <m:e>
                          <m:sSup>
                            <m:sSupPr>
                              <m:ctrlPr>
                                <a:rPr kumimoji="1" lang="en-US" altLang="ja-JP" sz="3200" b="0" i="1" smtClean="0">
                                  <a:latin typeface="Cambria Math"/>
                                </a:rPr>
                              </m:ctrlPr>
                            </m:sSupPr>
                            <m:e>
                              <m:d>
                                <m:dPr>
                                  <m:ctrlPr>
                                    <a:rPr kumimoji="1" lang="en-US" altLang="ja-JP" sz="3200" b="0" i="1" smtClean="0">
                                      <a:latin typeface="Cambria Math"/>
                                    </a:rPr>
                                  </m:ctrlPr>
                                </m:dPr>
                                <m:e>
                                  <m:f>
                                    <m:fPr>
                                      <m:ctrlPr>
                                        <a:rPr kumimoji="1" lang="en-US" altLang="ja-JP" sz="3200" b="0" i="1" smtClean="0">
                                          <a:latin typeface="Cambria Math"/>
                                        </a:rPr>
                                      </m:ctrlPr>
                                    </m:fPr>
                                    <m:num>
                                      <m:r>
                                        <a:rPr kumimoji="1" lang="en-US" altLang="ja-JP" sz="3200" b="0" i="1" smtClean="0">
                                          <a:latin typeface="Cambria Math"/>
                                        </a:rPr>
                                        <m:t>𝜌</m:t>
                                      </m:r>
                                    </m:num>
                                    <m:den>
                                      <m:sSub>
                                        <m:sSubPr>
                                          <m:ctrlPr>
                                            <a:rPr kumimoji="1" lang="en-US" altLang="ja-JP" sz="3200" b="0" i="1" smtClean="0">
                                              <a:latin typeface="Cambria Math"/>
                                            </a:rPr>
                                          </m:ctrlPr>
                                        </m:sSubPr>
                                        <m:e>
                                          <m:r>
                                            <a:rPr kumimoji="1" lang="en-US" altLang="ja-JP" sz="3200" b="0" i="1" smtClean="0">
                                              <a:latin typeface="Cambria Math"/>
                                            </a:rPr>
                                            <m:t>𝜌</m:t>
                                          </m:r>
                                        </m:e>
                                        <m:sub>
                                          <m:r>
                                            <a:rPr kumimoji="1" lang="en-US" altLang="ja-JP" sz="3200" b="0" i="1" smtClean="0">
                                              <a:latin typeface="Cambria Math"/>
                                            </a:rPr>
                                            <m:t>0</m:t>
                                          </m:r>
                                        </m:sub>
                                      </m:sSub>
                                    </m:den>
                                  </m:f>
                                </m:e>
                              </m:d>
                            </m:e>
                            <m:sup>
                              <m:r>
                                <a:rPr kumimoji="1" lang="en-US" altLang="ja-JP" sz="3200" b="0" i="1" smtClean="0">
                                  <a:latin typeface="Cambria Math"/>
                                </a:rPr>
                                <m:t>𝛾</m:t>
                              </m:r>
                            </m:sup>
                          </m:sSup>
                          <m:r>
                            <a:rPr kumimoji="1" lang="en-US" altLang="ja-JP" sz="3200" b="0" i="1" smtClean="0">
                              <a:latin typeface="Cambria Math"/>
                            </a:rPr>
                            <m:t>−1</m:t>
                          </m:r>
                        </m:e>
                      </m:d>
                    </m:oMath>
                  </m:oMathPara>
                </a14:m>
                <a:endParaRPr kumimoji="1" lang="en-US" altLang="ja-JP" sz="3200" dirty="0" smtClean="0">
                  <a:latin typeface="+mn-lt"/>
                </a:endParaRPr>
              </a:p>
              <a:p>
                <a:endParaRPr kumimoji="1" lang="en-US" altLang="ja-JP" sz="3200" dirty="0" smtClean="0">
                  <a:latin typeface="+mn-lt"/>
                </a:endParaRPr>
              </a:p>
              <a:p>
                <a:r>
                  <a:rPr kumimoji="1" lang="en-US" altLang="ja-JP" sz="3200" dirty="0" smtClean="0">
                    <a:latin typeface="+mn-lt"/>
                  </a:rPr>
                  <a:t>Limitation</a:t>
                </a:r>
              </a:p>
              <a:p>
                <a:pPr marL="457200" indent="-457200">
                  <a:buFontTx/>
                  <a:buChar char="-"/>
                </a:pPr>
                <a:r>
                  <a:rPr kumimoji="1" lang="en-US" altLang="ja-JP" sz="3200" dirty="0" smtClean="0">
                    <a:latin typeface="+mn-lt"/>
                  </a:rPr>
                  <a:t>Very small time steps required because of strong pressure forces</a:t>
                </a:r>
              </a:p>
              <a:p>
                <a:endParaRPr kumimoji="1" lang="en-US" altLang="ja-JP" sz="3200" dirty="0" smtClean="0">
                  <a:latin typeface="+mn-lt"/>
                </a:endParaRPr>
              </a:p>
              <a:p>
                <a:r>
                  <a:rPr kumimoji="1" lang="en-US" altLang="ja-JP" sz="2800" dirty="0">
                    <a:latin typeface="+mj-lt"/>
                  </a:rPr>
                  <a:t>Reference</a:t>
                </a:r>
              </a:p>
              <a:p>
                <a:r>
                  <a:rPr kumimoji="1" lang="en-US" altLang="ja-JP" sz="2400" dirty="0" smtClean="0">
                    <a:latin typeface="+mj-lt"/>
                  </a:rPr>
                  <a:t>“Weakly Compressible SPH for Free Surface Flows,” Becker and </a:t>
                </a:r>
                <a:r>
                  <a:rPr kumimoji="1" lang="en-US" altLang="ja-JP" sz="2400" dirty="0" err="1" smtClean="0">
                    <a:latin typeface="+mj-lt"/>
                  </a:rPr>
                  <a:t>Teschner</a:t>
                </a:r>
                <a:r>
                  <a:rPr kumimoji="1" lang="en-US" altLang="ja-JP" sz="2400" dirty="0" smtClean="0">
                    <a:latin typeface="+mj-lt"/>
                  </a:rPr>
                  <a:t>, SCA2007.</a:t>
                </a:r>
                <a:endParaRPr kumimoji="1" lang="en-US" altLang="ja-JP" sz="2400" dirty="0">
                  <a:latin typeface="+mj-lt"/>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04190" y="908720"/>
                <a:ext cx="8344274" cy="5801973"/>
              </a:xfrm>
              <a:prstGeom prst="rect">
                <a:avLst/>
              </a:prstGeom>
              <a:blipFill rotWithShape="1">
                <a:blip r:embed="rId3"/>
                <a:stretch>
                  <a:fillRect l="-1899" t="-1366" b="-136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3851920" y="3073443"/>
                <a:ext cx="2448271"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14:m>
                  <m:oMath xmlns:m="http://schemas.openxmlformats.org/officeDocument/2006/math">
                    <m:r>
                      <a:rPr kumimoji="1" lang="en-US" altLang="ja-JP" sz="2400" b="0" i="1" smtClean="0">
                        <a:latin typeface="Cambria Math"/>
                      </a:rPr>
                      <m:t>𝛾</m:t>
                    </m:r>
                  </m:oMath>
                </a14:m>
                <a:r>
                  <a:rPr kumimoji="1" lang="en-US" altLang="ja-JP" sz="2400" dirty="0" smtClean="0"/>
                  <a:t>: stiff constant</a:t>
                </a: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851920" y="3073443"/>
                <a:ext cx="2448271" cy="461665"/>
              </a:xfrm>
              <a:prstGeom prst="rect">
                <a:avLst/>
              </a:prstGeom>
              <a:blipFill rotWithShape="1">
                <a:blip r:embed="rId4"/>
                <a:stretch>
                  <a:fillRect l="-247" t="-7500"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5445176" y="942159"/>
                <a:ext cx="3315459" cy="523220"/>
              </a:xfrm>
              <a:prstGeom prst="rect">
                <a:avLst/>
              </a:prstGeom>
            </p:spPr>
            <p:txBody>
              <a:bodyPr wrap="none">
                <a:spAutoFit/>
              </a:bodyPr>
              <a:lstStyle/>
              <a:p>
                <a14:m>
                  <m:oMath xmlns:m="http://schemas.openxmlformats.org/officeDocument/2006/math">
                    <m:r>
                      <a:rPr kumimoji="1" lang="en-US" altLang="ja-JP" sz="2800" i="1">
                        <a:latin typeface="Cambria Math"/>
                      </a:rPr>
                      <m:t>𝑝</m:t>
                    </m:r>
                    <m:r>
                      <a:rPr kumimoji="1" lang="en-US" altLang="ja-JP" sz="2800" i="1">
                        <a:latin typeface="Cambria Math"/>
                      </a:rPr>
                      <m:t>=</m:t>
                    </m:r>
                    <m:r>
                      <a:rPr kumimoji="1" lang="en-US" altLang="ja-JP" sz="2800" i="1">
                        <a:latin typeface="Cambria Math"/>
                      </a:rPr>
                      <m:t>𝑘</m:t>
                    </m:r>
                    <m:d>
                      <m:dPr>
                        <m:ctrlPr>
                          <a:rPr kumimoji="1" lang="en-US" altLang="ja-JP" sz="2800" i="1">
                            <a:latin typeface="Cambria Math"/>
                          </a:rPr>
                        </m:ctrlPr>
                      </m:dPr>
                      <m:e>
                        <m:r>
                          <a:rPr kumimoji="1" lang="en-US" altLang="ja-JP" sz="2800" i="1">
                            <a:latin typeface="Cambria Math"/>
                          </a:rPr>
                          <m:t>𝜌</m:t>
                        </m:r>
                        <m:r>
                          <a:rPr kumimoji="1" lang="en-US" altLang="ja-JP" sz="2800" i="1">
                            <a:latin typeface="Cambria Math"/>
                          </a:rPr>
                          <m:t>−</m:t>
                        </m:r>
                        <m:sSub>
                          <m:sSubPr>
                            <m:ctrlPr>
                              <a:rPr kumimoji="1" lang="en-US" altLang="ja-JP" sz="2800" i="1">
                                <a:latin typeface="Cambria Math"/>
                              </a:rPr>
                            </m:ctrlPr>
                          </m:sSubPr>
                          <m:e>
                            <m:r>
                              <a:rPr kumimoji="1" lang="en-US" altLang="ja-JP" sz="2800" i="1">
                                <a:latin typeface="Cambria Math"/>
                              </a:rPr>
                              <m:t>𝜌</m:t>
                            </m:r>
                          </m:e>
                          <m:sub>
                            <m:r>
                              <a:rPr kumimoji="1" lang="en-US" altLang="ja-JP" sz="2800" i="1">
                                <a:latin typeface="Cambria Math"/>
                              </a:rPr>
                              <m:t>0</m:t>
                            </m:r>
                          </m:sub>
                        </m:sSub>
                      </m:e>
                    </m:d>
                    <m:r>
                      <a:rPr kumimoji="1" lang="en-US" altLang="ja-JP" sz="2800" i="1">
                        <a:latin typeface="Cambria Math"/>
                      </a:rPr>
                      <m:t>  </m:t>
                    </m:r>
                  </m:oMath>
                </a14:m>
                <a:r>
                  <a:rPr kumimoji="1" lang="en-US" altLang="ja-JP" sz="2800" dirty="0">
                    <a:latin typeface="+mn-lt"/>
                  </a:rPr>
                  <a:t>(SPH)</a:t>
                </a:r>
              </a:p>
            </p:txBody>
          </p:sp>
        </mc:Choice>
        <mc:Fallback xmlns="">
          <p:sp>
            <p:nvSpPr>
              <p:cNvPr id="5" name="正方形/長方形 4"/>
              <p:cNvSpPr>
                <a:spLocks noRot="1" noChangeAspect="1" noMove="1" noResize="1" noEditPoints="1" noAdjustHandles="1" noChangeArrowheads="1" noChangeShapeType="1" noTextEdit="1"/>
              </p:cNvSpPr>
              <p:nvPr/>
            </p:nvSpPr>
            <p:spPr>
              <a:xfrm>
                <a:off x="5445176" y="942159"/>
                <a:ext cx="3315459" cy="523220"/>
              </a:xfrm>
              <a:prstGeom prst="rect">
                <a:avLst/>
              </a:prstGeom>
              <a:blipFill rotWithShape="1">
                <a:blip r:embed="rId5"/>
                <a:stretch>
                  <a:fillRect t="-10588" r="-2574" b="-3411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7854877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3200" dirty="0" smtClean="0">
                <a:solidFill>
                  <a:schemeClr val="tx1"/>
                </a:solidFill>
              </a:rPr>
              <a:t>Predictive-Corrective Incompressible SPH (PCISPH)</a:t>
            </a:r>
            <a:endParaRPr kumimoji="1" lang="ja-JP" altLang="en-US" sz="32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16</a:t>
            </a:fld>
            <a:endParaRPr lang="en-GB" altLang="ja-JP">
              <a:solidFill>
                <a:schemeClr val="tx1"/>
              </a:solidFill>
            </a:endParaRPr>
          </a:p>
        </p:txBody>
      </p:sp>
      <p:sp>
        <p:nvSpPr>
          <p:cNvPr id="3" name="テキスト ボックス 2"/>
          <p:cNvSpPr txBox="1"/>
          <p:nvPr/>
        </p:nvSpPr>
        <p:spPr>
          <a:xfrm>
            <a:off x="404190" y="908720"/>
            <a:ext cx="8344274" cy="3046988"/>
          </a:xfrm>
          <a:prstGeom prst="rect">
            <a:avLst/>
          </a:prstGeom>
          <a:noFill/>
        </p:spPr>
        <p:txBody>
          <a:bodyPr wrap="square" rtlCol="0">
            <a:spAutoFit/>
          </a:bodyPr>
          <a:lstStyle/>
          <a:p>
            <a:r>
              <a:rPr kumimoji="1" lang="en-US" altLang="ja-JP" sz="3200" dirty="0" smtClean="0">
                <a:latin typeface="+mn-lt"/>
              </a:rPr>
              <a:t>PCISPH</a:t>
            </a:r>
          </a:p>
          <a:p>
            <a:pPr marL="457200" indent="-457200">
              <a:buFont typeface="Arial" panose="020B0604020202020204" pitchFamily="34" charset="0"/>
              <a:buChar char="•"/>
            </a:pPr>
            <a:r>
              <a:rPr kumimoji="1" lang="en-US" altLang="ja-JP" sz="3200" dirty="0" smtClean="0">
                <a:latin typeface="+mn-lt"/>
              </a:rPr>
              <a:t>Predicts density errors and corrects the errors to enforce fluid incompressibility</a:t>
            </a:r>
          </a:p>
          <a:p>
            <a:pPr marL="457200" indent="-457200">
              <a:buFont typeface="Arial" panose="020B0604020202020204" pitchFamily="34" charset="0"/>
              <a:buChar char="•"/>
            </a:pPr>
            <a:r>
              <a:rPr kumimoji="1" lang="en-US" altLang="ja-JP" sz="3200" dirty="0" smtClean="0">
                <a:latin typeface="+mn-lt"/>
              </a:rPr>
              <a:t>Splits operators and separately integrates terms in the </a:t>
            </a:r>
            <a:r>
              <a:rPr kumimoji="1" lang="en-US" altLang="ja-JP" sz="3200" dirty="0" err="1" smtClean="0">
                <a:latin typeface="+mn-lt"/>
              </a:rPr>
              <a:t>Navier</a:t>
            </a:r>
            <a:r>
              <a:rPr kumimoji="1" lang="en-US" altLang="ja-JP" sz="3200" dirty="0" smtClean="0">
                <a:latin typeface="+mn-lt"/>
              </a:rPr>
              <a:t>-Stokes equations</a:t>
            </a:r>
            <a:endParaRPr kumimoji="1" lang="en-US" altLang="ja-JP" sz="3200" dirty="0">
              <a:latin typeface="+mn-lt"/>
            </a:endParaRPr>
          </a:p>
          <a:p>
            <a:r>
              <a:rPr kumimoji="1" lang="en-US" altLang="ja-JP" sz="3200" dirty="0" smtClean="0">
                <a:latin typeface="+mn-lt"/>
              </a:rPr>
              <a:t>Operator splitting</a:t>
            </a:r>
          </a:p>
        </p:txBody>
      </p:sp>
      <mc:AlternateContent xmlns:mc="http://schemas.openxmlformats.org/markup-compatibility/2006" xmlns:a14="http://schemas.microsoft.com/office/drawing/2010/main">
        <mc:Choice Requires="a14">
          <p:sp>
            <p:nvSpPr>
              <p:cNvPr id="6" name="テキスト ボックス 5"/>
              <p:cNvSpPr txBox="1"/>
              <p:nvPr/>
            </p:nvSpPr>
            <p:spPr>
              <a:xfrm>
                <a:off x="406827" y="5229200"/>
                <a:ext cx="4525213" cy="856004"/>
              </a:xfrm>
              <a:prstGeom prst="rect">
                <a:avLst/>
              </a:prstGeom>
              <a:noFill/>
            </p:spPr>
            <p:txBody>
              <a:bodyPr wrap="square" rtlCol="0">
                <a:spAutoFit/>
              </a:bodyPr>
              <a:lstStyle/>
              <a:p>
                <a:pPr lvl="1"/>
                <a14:m>
                  <m:oMathPara xmlns:m="http://schemas.openxmlformats.org/officeDocument/2006/math">
                    <m:oMathParaPr>
                      <m:jc m:val="centerGroup"/>
                    </m:oMathParaPr>
                    <m:oMath xmlns:m="http://schemas.openxmlformats.org/officeDocument/2006/math">
                      <m:sSub>
                        <m:sSubPr>
                          <m:ctrlPr>
                            <a:rPr kumimoji="1" lang="en-US" altLang="ja-JP" sz="2400" i="1">
                              <a:latin typeface="Cambria Math"/>
                            </a:rPr>
                          </m:ctrlPr>
                        </m:sSubPr>
                        <m:e>
                          <m:r>
                            <a:rPr kumimoji="1" lang="en-US" altLang="ja-JP" sz="2400" i="1">
                              <a:latin typeface="Cambria Math"/>
                            </a:rPr>
                            <m:t>𝜌</m:t>
                          </m:r>
                        </m:e>
                        <m:sub>
                          <m:r>
                            <a:rPr kumimoji="1" lang="en-US" altLang="ja-JP" sz="2400" i="1">
                              <a:latin typeface="Cambria Math"/>
                            </a:rPr>
                            <m:t>𝑖</m:t>
                          </m:r>
                        </m:sub>
                      </m:sSub>
                      <m:f>
                        <m:fPr>
                          <m:ctrlPr>
                            <a:rPr kumimoji="1" lang="en-US" altLang="ja-JP" sz="2400" i="1">
                              <a:latin typeface="Cambria Math"/>
                            </a:rPr>
                          </m:ctrlPr>
                        </m:fPr>
                        <m:num>
                          <m:r>
                            <a:rPr kumimoji="1" lang="en-US" altLang="ja-JP" sz="2400" i="1">
                              <a:latin typeface="Cambria Math"/>
                            </a:rPr>
                            <m:t>𝑑</m:t>
                          </m:r>
                          <m:sSub>
                            <m:sSubPr>
                              <m:ctrlPr>
                                <a:rPr kumimoji="1" lang="en-US" altLang="ja-JP" sz="2400" i="1">
                                  <a:latin typeface="Cambria Math"/>
                                </a:rPr>
                              </m:ctrlPr>
                            </m:sSubPr>
                            <m:e>
                              <m:r>
                                <a:rPr kumimoji="1" lang="en-US" altLang="ja-JP" sz="2400" b="1" i="1">
                                  <a:latin typeface="Cambria Math"/>
                                </a:rPr>
                                <m:t>𝒖</m:t>
                              </m:r>
                            </m:e>
                            <m:sub>
                              <m:r>
                                <a:rPr kumimoji="1" lang="en-US" altLang="ja-JP" sz="2400" i="1">
                                  <a:latin typeface="Cambria Math"/>
                                </a:rPr>
                                <m:t>𝑖</m:t>
                              </m:r>
                            </m:sub>
                          </m:sSub>
                        </m:num>
                        <m:den>
                          <m:r>
                            <a:rPr kumimoji="1" lang="en-US" altLang="ja-JP" sz="2400" i="1">
                              <a:latin typeface="Cambria Math"/>
                            </a:rPr>
                            <m:t>𝑑𝑡</m:t>
                          </m:r>
                        </m:den>
                      </m:f>
                      <m:r>
                        <a:rPr kumimoji="1" lang="en-US" altLang="ja-JP" sz="2400" i="1">
                          <a:latin typeface="Cambria Math"/>
                        </a:rPr>
                        <m:t>=</m:t>
                      </m:r>
                      <m:r>
                        <a:rPr kumimoji="1" lang="en-US" altLang="ja-JP" sz="2400" i="1">
                          <a:latin typeface="Cambria Math"/>
                        </a:rPr>
                        <m:t>𝜇</m:t>
                      </m:r>
                      <m:sSup>
                        <m:sSupPr>
                          <m:ctrlPr>
                            <a:rPr kumimoji="1" lang="en-US" altLang="ja-JP" sz="2400" i="1">
                              <a:latin typeface="Cambria Math"/>
                            </a:rPr>
                          </m:ctrlPr>
                        </m:sSupPr>
                        <m:e>
                          <m:r>
                            <a:rPr kumimoji="1" lang="en-US" altLang="ja-JP" sz="2400">
                              <a:latin typeface="Cambria Math"/>
                            </a:rPr>
                            <m:t>𝛻</m:t>
                          </m:r>
                        </m:e>
                        <m:sup>
                          <m:r>
                            <a:rPr kumimoji="1" lang="en-US" altLang="ja-JP" sz="2400" i="1">
                              <a:latin typeface="Cambria Math"/>
                            </a:rPr>
                            <m:t>2</m:t>
                          </m:r>
                        </m:sup>
                      </m:sSup>
                      <m:sSub>
                        <m:sSubPr>
                          <m:ctrlPr>
                            <a:rPr kumimoji="1" lang="en-US" altLang="ja-JP" sz="2400" i="1">
                              <a:latin typeface="Cambria Math"/>
                            </a:rPr>
                          </m:ctrlPr>
                        </m:sSubPr>
                        <m:e>
                          <m:r>
                            <a:rPr kumimoji="1" lang="en-US" altLang="ja-JP" sz="2400" b="1" i="1">
                              <a:latin typeface="Cambria Math"/>
                            </a:rPr>
                            <m:t>𝒖</m:t>
                          </m:r>
                        </m:e>
                        <m:sub>
                          <m:r>
                            <a:rPr kumimoji="1" lang="en-US" altLang="ja-JP" sz="2400" i="1">
                              <a:latin typeface="Cambria Math"/>
                            </a:rPr>
                            <m:t>𝑖</m:t>
                          </m:r>
                        </m:sub>
                      </m:sSub>
                      <m:r>
                        <a:rPr kumimoji="1" lang="en-US" altLang="ja-JP" sz="2400" i="1">
                          <a:latin typeface="Cambria Math"/>
                        </a:rPr>
                        <m:t>+</m:t>
                      </m:r>
                      <m:f>
                        <m:fPr>
                          <m:ctrlPr>
                            <a:rPr kumimoji="1" lang="en-US" altLang="ja-JP" sz="2400" i="1">
                              <a:latin typeface="Cambria Math"/>
                            </a:rPr>
                          </m:ctrlPr>
                        </m:fPr>
                        <m:num>
                          <m:sSub>
                            <m:sSubPr>
                              <m:ctrlPr>
                                <a:rPr kumimoji="1" lang="en-US" altLang="ja-JP" sz="2400" i="1">
                                  <a:latin typeface="Cambria Math"/>
                                </a:rPr>
                              </m:ctrlPr>
                            </m:sSubPr>
                            <m:e>
                              <m:r>
                                <a:rPr kumimoji="1" lang="en-US" altLang="ja-JP" sz="2400" i="1">
                                  <a:latin typeface="Cambria Math"/>
                                </a:rPr>
                                <m:t>𝜌</m:t>
                              </m:r>
                            </m:e>
                            <m:sub>
                              <m:r>
                                <a:rPr kumimoji="1" lang="en-US" altLang="ja-JP" sz="2400" i="1">
                                  <a:latin typeface="Cambria Math"/>
                                </a:rPr>
                                <m:t>𝑖</m:t>
                              </m:r>
                            </m:sub>
                          </m:sSub>
                        </m:num>
                        <m:den>
                          <m:sSub>
                            <m:sSubPr>
                              <m:ctrlPr>
                                <a:rPr kumimoji="1" lang="en-US" altLang="ja-JP" sz="2400" i="1">
                                  <a:latin typeface="Cambria Math"/>
                                </a:rPr>
                              </m:ctrlPr>
                            </m:sSubPr>
                            <m:e>
                              <m:r>
                                <a:rPr kumimoji="1" lang="en-US" altLang="ja-JP" sz="2400" i="1">
                                  <a:latin typeface="Cambria Math"/>
                                </a:rPr>
                                <m:t>𝑚</m:t>
                              </m:r>
                            </m:e>
                            <m:sub>
                              <m:r>
                                <a:rPr kumimoji="1" lang="en-US" altLang="ja-JP" sz="2400" i="1">
                                  <a:latin typeface="Cambria Math"/>
                                </a:rPr>
                                <m:t>𝑖</m:t>
                              </m:r>
                            </m:sub>
                          </m:sSub>
                        </m:den>
                      </m:f>
                      <m:sSubSup>
                        <m:sSubSupPr>
                          <m:ctrlPr>
                            <a:rPr kumimoji="1" lang="en-US" altLang="ja-JP" sz="2400" i="1">
                              <a:latin typeface="Cambria Math"/>
                            </a:rPr>
                          </m:ctrlPr>
                        </m:sSubSupPr>
                        <m:e>
                          <m:r>
                            <a:rPr kumimoji="1" lang="en-US" altLang="ja-JP" sz="2400" b="1" i="1">
                              <a:latin typeface="Cambria Math"/>
                            </a:rPr>
                            <m:t>𝑭</m:t>
                          </m:r>
                        </m:e>
                        <m:sub>
                          <m:r>
                            <a:rPr kumimoji="1" lang="en-US" altLang="ja-JP" sz="2400" i="1">
                              <a:latin typeface="Cambria Math"/>
                            </a:rPr>
                            <m:t>𝑖</m:t>
                          </m:r>
                        </m:sub>
                        <m:sup>
                          <m:r>
                            <m:rPr>
                              <m:sty m:val="p"/>
                            </m:rPr>
                            <a:rPr kumimoji="1" lang="en-US" altLang="ja-JP" sz="2400">
                              <a:latin typeface="Cambria Math"/>
                            </a:rPr>
                            <m:t>ext</m:t>
                          </m:r>
                        </m:sup>
                      </m:sSubSup>
                    </m:oMath>
                  </m:oMathPara>
                </a14:m>
                <a:endParaRPr kumimoji="1" lang="en-US" altLang="ja-JP" sz="2400" dirty="0" smtClean="0">
                  <a:latin typeface="+mn-lt"/>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06827" y="5229200"/>
                <a:ext cx="4525213" cy="856004"/>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2247068" y="3928866"/>
                <a:ext cx="4649863" cy="8560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a:latin typeface="Cambria Math"/>
                            </a:rPr>
                          </m:ctrlPr>
                        </m:sSubPr>
                        <m:e>
                          <m:r>
                            <a:rPr kumimoji="1" lang="en-US" altLang="ja-JP" sz="2400" i="1">
                              <a:latin typeface="Cambria Math"/>
                            </a:rPr>
                            <m:t>𝜌</m:t>
                          </m:r>
                        </m:e>
                        <m:sub>
                          <m:r>
                            <a:rPr kumimoji="1" lang="en-US" altLang="ja-JP" sz="2400" i="1">
                              <a:latin typeface="Cambria Math"/>
                            </a:rPr>
                            <m:t>𝑖</m:t>
                          </m:r>
                        </m:sub>
                      </m:sSub>
                      <m:f>
                        <m:fPr>
                          <m:ctrlPr>
                            <a:rPr kumimoji="1" lang="en-US" altLang="ja-JP" sz="2400" i="1">
                              <a:latin typeface="Cambria Math"/>
                            </a:rPr>
                          </m:ctrlPr>
                        </m:fPr>
                        <m:num>
                          <m:r>
                            <a:rPr kumimoji="1" lang="en-US" altLang="ja-JP" sz="2400" i="1">
                              <a:latin typeface="Cambria Math"/>
                            </a:rPr>
                            <m:t>𝑑</m:t>
                          </m:r>
                          <m:sSub>
                            <m:sSubPr>
                              <m:ctrlPr>
                                <a:rPr kumimoji="1" lang="en-US" altLang="ja-JP" sz="2400" i="1">
                                  <a:latin typeface="Cambria Math"/>
                                </a:rPr>
                              </m:ctrlPr>
                            </m:sSubPr>
                            <m:e>
                              <m:r>
                                <a:rPr kumimoji="1" lang="en-US" altLang="ja-JP" sz="2400" b="1" i="1">
                                  <a:latin typeface="Cambria Math"/>
                                </a:rPr>
                                <m:t>𝒖</m:t>
                              </m:r>
                            </m:e>
                            <m:sub>
                              <m:r>
                                <a:rPr kumimoji="1" lang="en-US" altLang="ja-JP" sz="2400" i="1">
                                  <a:latin typeface="Cambria Math"/>
                                </a:rPr>
                                <m:t>𝑖</m:t>
                              </m:r>
                            </m:sub>
                          </m:sSub>
                        </m:num>
                        <m:den>
                          <m:r>
                            <a:rPr kumimoji="1" lang="en-US" altLang="ja-JP" sz="2400" i="1">
                              <a:latin typeface="Cambria Math"/>
                            </a:rPr>
                            <m:t>𝑑𝑡</m:t>
                          </m:r>
                        </m:den>
                      </m:f>
                      <m:r>
                        <a:rPr kumimoji="1" lang="en-US" altLang="ja-JP" sz="2400" i="1">
                          <a:latin typeface="Cambria Math"/>
                        </a:rPr>
                        <m:t>=−</m:t>
                      </m:r>
                      <m:r>
                        <a:rPr kumimoji="1" lang="en-US" altLang="ja-JP" sz="2400">
                          <a:latin typeface="Cambria Math"/>
                        </a:rPr>
                        <m:t>𝛻</m:t>
                      </m:r>
                      <m:sSub>
                        <m:sSubPr>
                          <m:ctrlPr>
                            <a:rPr kumimoji="1" lang="en-US" altLang="ja-JP" sz="2400" i="1">
                              <a:latin typeface="Cambria Math"/>
                            </a:rPr>
                          </m:ctrlPr>
                        </m:sSubPr>
                        <m:e>
                          <m:r>
                            <a:rPr kumimoji="1" lang="en-US" altLang="ja-JP" sz="2400" i="1">
                              <a:latin typeface="Cambria Math"/>
                            </a:rPr>
                            <m:t>𝑝</m:t>
                          </m:r>
                        </m:e>
                        <m:sub>
                          <m:r>
                            <a:rPr kumimoji="1" lang="en-US" altLang="ja-JP" sz="2400" i="1">
                              <a:latin typeface="Cambria Math"/>
                            </a:rPr>
                            <m:t>𝑖</m:t>
                          </m:r>
                        </m:sub>
                      </m:sSub>
                      <m:r>
                        <a:rPr kumimoji="1" lang="en-US" altLang="ja-JP" sz="2400" i="1">
                          <a:latin typeface="Cambria Math"/>
                        </a:rPr>
                        <m:t>+</m:t>
                      </m:r>
                      <m:r>
                        <a:rPr kumimoji="1" lang="en-US" altLang="ja-JP" sz="2400" i="1">
                          <a:latin typeface="Cambria Math"/>
                        </a:rPr>
                        <m:t>𝜇</m:t>
                      </m:r>
                      <m:sSup>
                        <m:sSupPr>
                          <m:ctrlPr>
                            <a:rPr kumimoji="1" lang="en-US" altLang="ja-JP" sz="2400" i="1">
                              <a:latin typeface="Cambria Math"/>
                            </a:rPr>
                          </m:ctrlPr>
                        </m:sSupPr>
                        <m:e>
                          <m:r>
                            <a:rPr kumimoji="1" lang="en-US" altLang="ja-JP" sz="2400">
                              <a:latin typeface="Cambria Math"/>
                            </a:rPr>
                            <m:t>𝛻</m:t>
                          </m:r>
                        </m:e>
                        <m:sup>
                          <m:r>
                            <a:rPr kumimoji="1" lang="en-US" altLang="ja-JP" sz="2400" i="1">
                              <a:latin typeface="Cambria Math"/>
                            </a:rPr>
                            <m:t>2</m:t>
                          </m:r>
                        </m:sup>
                      </m:sSup>
                      <m:sSub>
                        <m:sSubPr>
                          <m:ctrlPr>
                            <a:rPr kumimoji="1" lang="en-US" altLang="ja-JP" sz="2400" i="1">
                              <a:latin typeface="Cambria Math"/>
                            </a:rPr>
                          </m:ctrlPr>
                        </m:sSubPr>
                        <m:e>
                          <m:r>
                            <a:rPr kumimoji="1" lang="en-US" altLang="ja-JP" sz="2400" b="1" i="1">
                              <a:latin typeface="Cambria Math"/>
                            </a:rPr>
                            <m:t>𝒖</m:t>
                          </m:r>
                        </m:e>
                        <m:sub>
                          <m:r>
                            <a:rPr kumimoji="1" lang="en-US" altLang="ja-JP" sz="2400" i="1">
                              <a:latin typeface="Cambria Math"/>
                            </a:rPr>
                            <m:t>𝑖</m:t>
                          </m:r>
                        </m:sub>
                      </m:sSub>
                      <m:r>
                        <a:rPr kumimoji="1" lang="en-US" altLang="ja-JP" sz="2400" i="1">
                          <a:latin typeface="Cambria Math"/>
                        </a:rPr>
                        <m:t>+</m:t>
                      </m:r>
                      <m:f>
                        <m:fPr>
                          <m:ctrlPr>
                            <a:rPr kumimoji="1" lang="en-US" altLang="ja-JP" sz="2400" i="1">
                              <a:latin typeface="Cambria Math"/>
                            </a:rPr>
                          </m:ctrlPr>
                        </m:fPr>
                        <m:num>
                          <m:sSub>
                            <m:sSubPr>
                              <m:ctrlPr>
                                <a:rPr kumimoji="1" lang="en-US" altLang="ja-JP" sz="2400" i="1">
                                  <a:latin typeface="Cambria Math"/>
                                </a:rPr>
                              </m:ctrlPr>
                            </m:sSubPr>
                            <m:e>
                              <m:r>
                                <a:rPr kumimoji="1" lang="en-US" altLang="ja-JP" sz="2400" i="1">
                                  <a:latin typeface="Cambria Math"/>
                                </a:rPr>
                                <m:t>𝜌</m:t>
                              </m:r>
                            </m:e>
                            <m:sub>
                              <m:r>
                                <a:rPr kumimoji="1" lang="en-US" altLang="ja-JP" sz="2400" i="1">
                                  <a:latin typeface="Cambria Math"/>
                                </a:rPr>
                                <m:t>𝑖</m:t>
                              </m:r>
                            </m:sub>
                          </m:sSub>
                        </m:num>
                        <m:den>
                          <m:sSub>
                            <m:sSubPr>
                              <m:ctrlPr>
                                <a:rPr kumimoji="1" lang="en-US" altLang="ja-JP" sz="2400" i="1">
                                  <a:latin typeface="Cambria Math"/>
                                </a:rPr>
                              </m:ctrlPr>
                            </m:sSubPr>
                            <m:e>
                              <m:r>
                                <a:rPr kumimoji="1" lang="en-US" altLang="ja-JP" sz="2400" i="1">
                                  <a:latin typeface="Cambria Math"/>
                                </a:rPr>
                                <m:t>𝑚</m:t>
                              </m:r>
                            </m:e>
                            <m:sub>
                              <m:r>
                                <a:rPr kumimoji="1" lang="en-US" altLang="ja-JP" sz="2400" i="1">
                                  <a:latin typeface="Cambria Math"/>
                                </a:rPr>
                                <m:t>𝑖</m:t>
                              </m:r>
                            </m:sub>
                          </m:sSub>
                        </m:den>
                      </m:f>
                      <m:sSubSup>
                        <m:sSubSupPr>
                          <m:ctrlPr>
                            <a:rPr kumimoji="1" lang="en-US" altLang="ja-JP" sz="2400" i="1">
                              <a:latin typeface="Cambria Math"/>
                            </a:rPr>
                          </m:ctrlPr>
                        </m:sSubSupPr>
                        <m:e>
                          <m:r>
                            <a:rPr kumimoji="1" lang="en-US" altLang="ja-JP" sz="2400" b="1" i="1">
                              <a:latin typeface="Cambria Math"/>
                            </a:rPr>
                            <m:t>𝑭</m:t>
                          </m:r>
                        </m:e>
                        <m:sub>
                          <m:r>
                            <a:rPr kumimoji="1" lang="en-US" altLang="ja-JP" sz="2400" i="1">
                              <a:latin typeface="Cambria Math"/>
                            </a:rPr>
                            <m:t>𝑖</m:t>
                          </m:r>
                        </m:sub>
                        <m:sup>
                          <m:r>
                            <m:rPr>
                              <m:sty m:val="p"/>
                            </m:rPr>
                            <a:rPr kumimoji="1" lang="en-US" altLang="ja-JP" sz="2400">
                              <a:latin typeface="Cambria Math"/>
                            </a:rPr>
                            <m:t>ext</m:t>
                          </m:r>
                        </m:sup>
                      </m:sSubSup>
                    </m:oMath>
                  </m:oMathPara>
                </a14:m>
                <a:endParaRPr lang="ja-JP" altLang="en-US" sz="24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2247068" y="3928866"/>
                <a:ext cx="4649863" cy="856004"/>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4576327" y="5291653"/>
                <a:ext cx="3596073" cy="793551"/>
              </a:xfrm>
              <a:prstGeom prst="rect">
                <a:avLst/>
              </a:prstGeom>
              <a:noFill/>
            </p:spPr>
            <p:txBody>
              <a:bodyPr wrap="square" rtlCol="0">
                <a:spAutoFit/>
              </a:bodyPr>
              <a:lstStyle/>
              <a:p>
                <a:pPr lvl="1"/>
                <a14:m>
                  <m:oMathPara xmlns:m="http://schemas.openxmlformats.org/officeDocument/2006/math">
                    <m:oMathParaPr>
                      <m:jc m:val="centerGroup"/>
                    </m:oMathParaPr>
                    <m:oMath xmlns:m="http://schemas.openxmlformats.org/officeDocument/2006/math">
                      <m:sSub>
                        <m:sSubPr>
                          <m:ctrlPr>
                            <a:rPr kumimoji="1" lang="en-US" altLang="ja-JP" sz="2400" i="1">
                              <a:latin typeface="Cambria Math"/>
                            </a:rPr>
                          </m:ctrlPr>
                        </m:sSubPr>
                        <m:e>
                          <m:r>
                            <a:rPr kumimoji="1" lang="en-US" altLang="ja-JP" sz="2400" i="1">
                              <a:latin typeface="Cambria Math"/>
                            </a:rPr>
                            <m:t>𝜌</m:t>
                          </m:r>
                        </m:e>
                        <m:sub>
                          <m:r>
                            <a:rPr kumimoji="1" lang="en-US" altLang="ja-JP" sz="2400" i="1">
                              <a:latin typeface="Cambria Math"/>
                            </a:rPr>
                            <m:t>𝑖</m:t>
                          </m:r>
                        </m:sub>
                      </m:sSub>
                      <m:f>
                        <m:fPr>
                          <m:ctrlPr>
                            <a:rPr kumimoji="1" lang="en-US" altLang="ja-JP" sz="2400" i="1">
                              <a:latin typeface="Cambria Math"/>
                            </a:rPr>
                          </m:ctrlPr>
                        </m:fPr>
                        <m:num>
                          <m:r>
                            <a:rPr kumimoji="1" lang="en-US" altLang="ja-JP" sz="2400" i="1">
                              <a:latin typeface="Cambria Math"/>
                            </a:rPr>
                            <m:t>𝑑</m:t>
                          </m:r>
                          <m:sSub>
                            <m:sSubPr>
                              <m:ctrlPr>
                                <a:rPr kumimoji="1" lang="en-US" altLang="ja-JP" sz="2400" i="1">
                                  <a:latin typeface="Cambria Math"/>
                                </a:rPr>
                              </m:ctrlPr>
                            </m:sSubPr>
                            <m:e>
                              <m:r>
                                <a:rPr kumimoji="1" lang="en-US" altLang="ja-JP" sz="2400" b="1" i="1">
                                  <a:latin typeface="Cambria Math"/>
                                </a:rPr>
                                <m:t>𝒖</m:t>
                              </m:r>
                            </m:e>
                            <m:sub>
                              <m:r>
                                <a:rPr kumimoji="1" lang="en-US" altLang="ja-JP" sz="2400" i="1">
                                  <a:latin typeface="Cambria Math"/>
                                </a:rPr>
                                <m:t>𝑖</m:t>
                              </m:r>
                            </m:sub>
                          </m:sSub>
                        </m:num>
                        <m:den>
                          <m:r>
                            <a:rPr kumimoji="1" lang="en-US" altLang="ja-JP" sz="2400" i="1">
                              <a:latin typeface="Cambria Math"/>
                            </a:rPr>
                            <m:t>𝑑𝑡</m:t>
                          </m:r>
                        </m:den>
                      </m:f>
                      <m:r>
                        <a:rPr kumimoji="1" lang="en-US" altLang="ja-JP" sz="2400" i="1">
                          <a:latin typeface="Cambria Math"/>
                        </a:rPr>
                        <m:t>=−</m:t>
                      </m:r>
                      <m:r>
                        <a:rPr kumimoji="1" lang="en-US" altLang="ja-JP" sz="2400">
                          <a:latin typeface="Cambria Math"/>
                        </a:rPr>
                        <m:t>𝛻</m:t>
                      </m:r>
                      <m:sSub>
                        <m:sSubPr>
                          <m:ctrlPr>
                            <a:rPr kumimoji="1" lang="en-US" altLang="ja-JP" sz="2400" i="1">
                              <a:latin typeface="Cambria Math"/>
                            </a:rPr>
                          </m:ctrlPr>
                        </m:sSubPr>
                        <m:e>
                          <m:r>
                            <a:rPr kumimoji="1" lang="en-US" altLang="ja-JP" sz="2400" i="1">
                              <a:latin typeface="Cambria Math"/>
                            </a:rPr>
                            <m:t>𝑝</m:t>
                          </m:r>
                        </m:e>
                        <m:sub>
                          <m:r>
                            <a:rPr kumimoji="1" lang="en-US" altLang="ja-JP" sz="2400" i="1">
                              <a:latin typeface="Cambria Math"/>
                            </a:rPr>
                            <m:t>𝑖</m:t>
                          </m:r>
                        </m:sub>
                      </m:sSub>
                    </m:oMath>
                  </m:oMathPara>
                </a14:m>
                <a:endParaRPr kumimoji="1" lang="en-US" altLang="ja-JP" sz="2400" dirty="0" smtClean="0">
                  <a:latin typeface="+mn-lt"/>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4576327" y="5291653"/>
                <a:ext cx="3596073" cy="793551"/>
              </a:xfrm>
              <a:prstGeom prst="rect">
                <a:avLst/>
              </a:prstGeom>
              <a:blipFill rotWithShape="1">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609290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kumimoji="1" lang="en-US" altLang="ja-JP" sz="4000" dirty="0" smtClean="0">
                <a:solidFill>
                  <a:schemeClr val="tx1"/>
                </a:solidFill>
              </a:rPr>
              <a:t>Density Correction in PCISPH</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17</a:t>
            </a:fld>
            <a:endParaRPr lang="en-GB" altLang="ja-JP">
              <a:solidFill>
                <a:schemeClr val="tx1"/>
              </a:solidFill>
            </a:endParaRPr>
          </a:p>
        </p:txBody>
      </p:sp>
      <p:sp>
        <p:nvSpPr>
          <p:cNvPr id="3" name="テキスト ボックス 2"/>
          <p:cNvSpPr txBox="1"/>
          <p:nvPr/>
        </p:nvSpPr>
        <p:spPr>
          <a:xfrm>
            <a:off x="404190" y="908720"/>
            <a:ext cx="6790830" cy="2554545"/>
          </a:xfrm>
          <a:prstGeom prst="rect">
            <a:avLst/>
          </a:prstGeom>
          <a:noFill/>
        </p:spPr>
        <p:txBody>
          <a:bodyPr wrap="square" rtlCol="0">
            <a:spAutoFit/>
          </a:bodyPr>
          <a:lstStyle/>
          <a:p>
            <a:r>
              <a:rPr kumimoji="1" lang="en-US" altLang="ja-JP" sz="3200" dirty="0" smtClean="0">
                <a:latin typeface="+mn-lt"/>
              </a:rPr>
              <a:t>Density correction</a:t>
            </a:r>
          </a:p>
          <a:p>
            <a:pPr marL="514350" indent="-514350">
              <a:buFont typeface="+mj-lt"/>
              <a:buAutoNum type="arabicPeriod"/>
            </a:pPr>
            <a:r>
              <a:rPr kumimoji="1" lang="en-US" altLang="ja-JP" sz="3200" dirty="0" smtClean="0">
                <a:latin typeface="+mn-lt"/>
              </a:rPr>
              <a:t>Predict velocities and positions</a:t>
            </a:r>
          </a:p>
          <a:p>
            <a:pPr marL="514350" indent="-514350">
              <a:buFont typeface="+mj-lt"/>
              <a:buAutoNum type="arabicPeriod"/>
            </a:pPr>
            <a:r>
              <a:rPr kumimoji="1" lang="en-US" altLang="ja-JP" sz="3200" dirty="0" smtClean="0">
                <a:latin typeface="+mn-lt"/>
              </a:rPr>
              <a:t>Predict </a:t>
            </a:r>
            <a:r>
              <a:rPr kumimoji="1" lang="en-US" altLang="ja-JP" sz="3200" dirty="0" smtClean="0">
                <a:latin typeface="+mn-lt"/>
              </a:rPr>
              <a:t>densities, </a:t>
            </a:r>
            <a:r>
              <a:rPr kumimoji="1" lang="en-US" altLang="ja-JP" sz="3200" dirty="0" smtClean="0">
                <a:latin typeface="+mn-lt"/>
              </a:rPr>
              <a:t>compute density </a:t>
            </a:r>
            <a:r>
              <a:rPr kumimoji="1" lang="en-US" altLang="ja-JP" sz="3200" dirty="0" smtClean="0">
                <a:latin typeface="+mn-lt"/>
              </a:rPr>
              <a:t>errors, </a:t>
            </a:r>
            <a:r>
              <a:rPr kumimoji="1" lang="en-US" altLang="ja-JP" sz="3200" dirty="0" smtClean="0">
                <a:latin typeface="+mn-lt"/>
              </a:rPr>
              <a:t>and update </a:t>
            </a:r>
            <a:r>
              <a:rPr kumimoji="1" lang="en-US" altLang="ja-JP" sz="3200" dirty="0" smtClean="0">
                <a:latin typeface="+mn-lt"/>
              </a:rPr>
              <a:t>pressures</a:t>
            </a:r>
            <a:endParaRPr kumimoji="1" lang="en-US" altLang="ja-JP" sz="3200" dirty="0" smtClean="0">
              <a:latin typeface="+mn-lt"/>
            </a:endParaRPr>
          </a:p>
          <a:p>
            <a:pPr marL="514350" indent="-514350">
              <a:buFont typeface="+mj-lt"/>
              <a:buAutoNum type="arabicPeriod"/>
            </a:pPr>
            <a:r>
              <a:rPr kumimoji="1" lang="en-US" altLang="ja-JP" sz="3200" dirty="0" smtClean="0">
                <a:latin typeface="+mn-lt"/>
              </a:rPr>
              <a:t>Compute pressure forces</a:t>
            </a:r>
          </a:p>
        </p:txBody>
      </p:sp>
      <p:sp>
        <p:nvSpPr>
          <p:cNvPr id="5" name="右中かっこ 4"/>
          <p:cNvSpPr/>
          <p:nvPr/>
        </p:nvSpPr>
        <p:spPr bwMode="auto">
          <a:xfrm>
            <a:off x="6732240" y="1412776"/>
            <a:ext cx="504056" cy="2050489"/>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Narrow" pitchFamily="34" charset="0"/>
            </a:endParaRPr>
          </a:p>
        </p:txBody>
      </p:sp>
      <p:sp>
        <p:nvSpPr>
          <p:cNvPr id="7" name="テキスト ボックス 6"/>
          <p:cNvSpPr txBox="1"/>
          <p:nvPr/>
        </p:nvSpPr>
        <p:spPr>
          <a:xfrm>
            <a:off x="7380312" y="2145631"/>
            <a:ext cx="1656184" cy="584775"/>
          </a:xfrm>
          <a:prstGeom prst="rect">
            <a:avLst/>
          </a:prstGeom>
          <a:noFill/>
        </p:spPr>
        <p:txBody>
          <a:bodyPr wrap="square" rtlCol="0">
            <a:spAutoFit/>
          </a:bodyPr>
          <a:lstStyle/>
          <a:p>
            <a:r>
              <a:rPr kumimoji="1" lang="en-US" altLang="ja-JP" sz="3200" dirty="0" smtClean="0">
                <a:latin typeface="+mn-lt"/>
              </a:rPr>
              <a:t>Iteration</a:t>
            </a:r>
          </a:p>
        </p:txBody>
      </p:sp>
      <p:grpSp>
        <p:nvGrpSpPr>
          <p:cNvPr id="47" name="グループ化 46"/>
          <p:cNvGrpSpPr/>
          <p:nvPr/>
        </p:nvGrpSpPr>
        <p:grpSpPr>
          <a:xfrm>
            <a:off x="3277226" y="4058558"/>
            <a:ext cx="2261860" cy="1665146"/>
            <a:chOff x="395536" y="3933056"/>
            <a:chExt cx="2261860" cy="1665146"/>
          </a:xfrm>
        </p:grpSpPr>
        <p:sp>
          <p:nvSpPr>
            <p:cNvPr id="44" name="円/楕円 43"/>
            <p:cNvSpPr/>
            <p:nvPr/>
          </p:nvSpPr>
          <p:spPr bwMode="auto">
            <a:xfrm>
              <a:off x="1491431" y="4287794"/>
              <a:ext cx="504056" cy="504056"/>
            </a:xfrm>
            <a:prstGeom prst="ellipse">
              <a:avLst/>
            </a:prstGeom>
            <a:solidFill>
              <a:srgbClr val="FFC00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3" name="グループ化 22"/>
            <p:cNvGrpSpPr/>
            <p:nvPr/>
          </p:nvGrpSpPr>
          <p:grpSpPr>
            <a:xfrm>
              <a:off x="395536" y="3933056"/>
              <a:ext cx="2261860" cy="1665146"/>
              <a:chOff x="1274921" y="4854860"/>
              <a:chExt cx="2261860" cy="1665146"/>
            </a:xfrm>
          </p:grpSpPr>
          <p:sp>
            <p:nvSpPr>
              <p:cNvPr id="25" name="円/楕円 24"/>
              <p:cNvSpPr/>
              <p:nvPr/>
            </p:nvSpPr>
            <p:spPr bwMode="auto">
              <a:xfrm>
                <a:off x="1801899" y="4957570"/>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円/楕円 26"/>
              <p:cNvSpPr/>
              <p:nvPr/>
            </p:nvSpPr>
            <p:spPr bwMode="auto">
              <a:xfrm>
                <a:off x="1274921" y="5408507"/>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円/楕円 28"/>
              <p:cNvSpPr/>
              <p:nvPr/>
            </p:nvSpPr>
            <p:spPr bwMode="auto">
              <a:xfrm>
                <a:off x="1505724" y="6015950"/>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円/楕円 30"/>
              <p:cNvSpPr/>
              <p:nvPr/>
            </p:nvSpPr>
            <p:spPr bwMode="auto">
              <a:xfrm>
                <a:off x="2605860" y="6005267"/>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円/楕円 31"/>
              <p:cNvSpPr/>
              <p:nvPr/>
            </p:nvSpPr>
            <p:spPr bwMode="auto">
              <a:xfrm>
                <a:off x="3032725" y="5437565"/>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円/楕円 32"/>
              <p:cNvSpPr/>
              <p:nvPr/>
            </p:nvSpPr>
            <p:spPr bwMode="auto">
              <a:xfrm>
                <a:off x="2838527" y="4854860"/>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sp>
        <p:nvSpPr>
          <p:cNvPr id="42" name="テキスト ボックス 41"/>
          <p:cNvSpPr txBox="1"/>
          <p:nvPr/>
        </p:nvSpPr>
        <p:spPr>
          <a:xfrm>
            <a:off x="404190" y="3463265"/>
            <a:ext cx="1656184" cy="584775"/>
          </a:xfrm>
          <a:prstGeom prst="rect">
            <a:avLst/>
          </a:prstGeom>
          <a:noFill/>
        </p:spPr>
        <p:txBody>
          <a:bodyPr wrap="square" rtlCol="0">
            <a:spAutoFit/>
          </a:bodyPr>
          <a:lstStyle/>
          <a:p>
            <a:r>
              <a:rPr kumimoji="1" lang="en-US" altLang="ja-JP" sz="3200" dirty="0" smtClean="0">
                <a:latin typeface="+mn-lt"/>
              </a:rPr>
              <a:t>1</a:t>
            </a:r>
          </a:p>
        </p:txBody>
      </p:sp>
      <p:sp>
        <p:nvSpPr>
          <p:cNvPr id="43" name="テキスト ボックス 42"/>
          <p:cNvSpPr txBox="1"/>
          <p:nvPr/>
        </p:nvSpPr>
        <p:spPr>
          <a:xfrm>
            <a:off x="407308" y="5723704"/>
            <a:ext cx="2868548" cy="1015663"/>
          </a:xfrm>
          <a:prstGeom prst="rect">
            <a:avLst/>
          </a:prstGeom>
          <a:noFill/>
        </p:spPr>
        <p:txBody>
          <a:bodyPr wrap="square" rtlCol="0">
            <a:spAutoFit/>
          </a:bodyPr>
          <a:lstStyle/>
          <a:p>
            <a:r>
              <a:rPr kumimoji="1" lang="en-US" altLang="ja-JP" sz="2000" dirty="0" smtClean="0">
                <a:latin typeface="+mn-lt"/>
              </a:rPr>
              <a:t>Velocity and position are computed without taking pressure into account</a:t>
            </a:r>
          </a:p>
        </p:txBody>
      </p:sp>
      <p:grpSp>
        <p:nvGrpSpPr>
          <p:cNvPr id="48" name="グループ化 47"/>
          <p:cNvGrpSpPr/>
          <p:nvPr/>
        </p:nvGrpSpPr>
        <p:grpSpPr>
          <a:xfrm>
            <a:off x="547936" y="4085456"/>
            <a:ext cx="2261860" cy="1665146"/>
            <a:chOff x="395536" y="3933056"/>
            <a:chExt cx="2261860" cy="1665146"/>
          </a:xfrm>
        </p:grpSpPr>
        <p:sp>
          <p:nvSpPr>
            <p:cNvPr id="49" name="円/楕円 48"/>
            <p:cNvSpPr/>
            <p:nvPr/>
          </p:nvSpPr>
          <p:spPr bwMode="auto">
            <a:xfrm>
              <a:off x="1491431" y="4287794"/>
              <a:ext cx="504056" cy="504056"/>
            </a:xfrm>
            <a:prstGeom prst="ellipse">
              <a:avLst/>
            </a:prstGeom>
            <a:solidFill>
              <a:srgbClr val="FFC00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0" name="グループ化 49"/>
            <p:cNvGrpSpPr/>
            <p:nvPr/>
          </p:nvGrpSpPr>
          <p:grpSpPr>
            <a:xfrm>
              <a:off x="395536" y="3933056"/>
              <a:ext cx="2261860" cy="1665146"/>
              <a:chOff x="1274921" y="4854860"/>
              <a:chExt cx="2261860" cy="1665146"/>
            </a:xfrm>
          </p:grpSpPr>
          <p:sp>
            <p:nvSpPr>
              <p:cNvPr id="51" name="円/楕円 50"/>
              <p:cNvSpPr/>
              <p:nvPr/>
            </p:nvSpPr>
            <p:spPr bwMode="auto">
              <a:xfrm>
                <a:off x="1801899" y="4957570"/>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円/楕円 51"/>
              <p:cNvSpPr/>
              <p:nvPr/>
            </p:nvSpPr>
            <p:spPr bwMode="auto">
              <a:xfrm>
                <a:off x="1274921" y="5408507"/>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円/楕円 52"/>
              <p:cNvSpPr/>
              <p:nvPr/>
            </p:nvSpPr>
            <p:spPr bwMode="auto">
              <a:xfrm>
                <a:off x="1505724" y="6015950"/>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 name="円/楕円 53"/>
              <p:cNvSpPr/>
              <p:nvPr/>
            </p:nvSpPr>
            <p:spPr bwMode="auto">
              <a:xfrm>
                <a:off x="1820830" y="5631972"/>
                <a:ext cx="504056" cy="504056"/>
              </a:xfrm>
              <a:prstGeom prst="ellipse">
                <a:avLst/>
              </a:prstGeom>
              <a:solidFill>
                <a:srgbClr val="FFFF0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円/楕円 54"/>
              <p:cNvSpPr/>
              <p:nvPr/>
            </p:nvSpPr>
            <p:spPr bwMode="auto">
              <a:xfrm>
                <a:off x="2605860" y="6005267"/>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 name="円/楕円 55"/>
              <p:cNvSpPr/>
              <p:nvPr/>
            </p:nvSpPr>
            <p:spPr bwMode="auto">
              <a:xfrm>
                <a:off x="3032725" y="5437565"/>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円/楕円 56"/>
              <p:cNvSpPr/>
              <p:nvPr/>
            </p:nvSpPr>
            <p:spPr bwMode="auto">
              <a:xfrm>
                <a:off x="2838527" y="4854860"/>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sp>
        <p:nvSpPr>
          <p:cNvPr id="58" name="円/楕円 57"/>
          <p:cNvSpPr/>
          <p:nvPr/>
        </p:nvSpPr>
        <p:spPr bwMode="auto">
          <a:xfrm>
            <a:off x="3596898" y="3574488"/>
            <a:ext cx="2295449" cy="2235467"/>
          </a:xfrm>
          <a:prstGeom prst="ellipse">
            <a:avLst/>
          </a:prstGeom>
          <a:noFill/>
          <a:ln w="19050">
            <a:solidFill>
              <a:srgbClr val="FFFF0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9" name="テキスト ボックス 58"/>
          <p:cNvSpPr txBox="1"/>
          <p:nvPr/>
        </p:nvSpPr>
        <p:spPr>
          <a:xfrm>
            <a:off x="2978131" y="3455692"/>
            <a:ext cx="1656184" cy="584775"/>
          </a:xfrm>
          <a:prstGeom prst="rect">
            <a:avLst/>
          </a:prstGeom>
          <a:noFill/>
        </p:spPr>
        <p:txBody>
          <a:bodyPr wrap="square" rtlCol="0">
            <a:spAutoFit/>
          </a:bodyPr>
          <a:lstStyle/>
          <a:p>
            <a:r>
              <a:rPr kumimoji="1" lang="en-US" altLang="ja-JP" sz="3200" dirty="0">
                <a:latin typeface="+mn-lt"/>
              </a:rPr>
              <a:t>2</a:t>
            </a:r>
            <a:endParaRPr kumimoji="1" lang="en-US" altLang="ja-JP" sz="3200" dirty="0" smtClean="0">
              <a:latin typeface="+mn-lt"/>
            </a:endParaRPr>
          </a:p>
        </p:txBody>
      </p:sp>
      <p:sp>
        <p:nvSpPr>
          <p:cNvPr id="60" name="テキスト ボックス 59"/>
          <p:cNvSpPr txBox="1"/>
          <p:nvPr/>
        </p:nvSpPr>
        <p:spPr>
          <a:xfrm>
            <a:off x="5893627" y="3455691"/>
            <a:ext cx="1656184" cy="584775"/>
          </a:xfrm>
          <a:prstGeom prst="rect">
            <a:avLst/>
          </a:prstGeom>
          <a:noFill/>
        </p:spPr>
        <p:txBody>
          <a:bodyPr wrap="square" rtlCol="0">
            <a:spAutoFit/>
          </a:bodyPr>
          <a:lstStyle/>
          <a:p>
            <a:r>
              <a:rPr kumimoji="1" lang="en-US" altLang="ja-JP" sz="3200" dirty="0">
                <a:latin typeface="+mn-lt"/>
              </a:rPr>
              <a:t>3</a:t>
            </a:r>
            <a:endParaRPr kumimoji="1" lang="en-US" altLang="ja-JP" sz="3200" dirty="0" smtClean="0">
              <a:latin typeface="+mn-lt"/>
            </a:endParaRPr>
          </a:p>
        </p:txBody>
      </p:sp>
      <p:sp>
        <p:nvSpPr>
          <p:cNvPr id="61" name="テキスト ボックス 60"/>
          <p:cNvSpPr txBox="1"/>
          <p:nvPr/>
        </p:nvSpPr>
        <p:spPr>
          <a:xfrm>
            <a:off x="3275856" y="5750602"/>
            <a:ext cx="2868548" cy="1015663"/>
          </a:xfrm>
          <a:prstGeom prst="rect">
            <a:avLst/>
          </a:prstGeom>
          <a:noFill/>
        </p:spPr>
        <p:txBody>
          <a:bodyPr wrap="square" rtlCol="0">
            <a:spAutoFit/>
          </a:bodyPr>
          <a:lstStyle/>
          <a:p>
            <a:r>
              <a:rPr kumimoji="1" lang="en-US" altLang="ja-JP" sz="2000" dirty="0" smtClean="0">
                <a:latin typeface="+mn-lt"/>
              </a:rPr>
              <a:t>Estimate </a:t>
            </a:r>
            <a:r>
              <a:rPr kumimoji="1" lang="en-US" altLang="ja-JP" sz="2000" dirty="0" smtClean="0">
                <a:latin typeface="+mn-lt"/>
              </a:rPr>
              <a:t>densities </a:t>
            </a:r>
            <a:r>
              <a:rPr kumimoji="1" lang="en-US" altLang="ja-JP" sz="2000" dirty="0" smtClean="0">
                <a:latin typeface="+mn-lt"/>
              </a:rPr>
              <a:t>&amp; density </a:t>
            </a:r>
            <a:r>
              <a:rPr kumimoji="1" lang="en-US" altLang="ja-JP" sz="2000" dirty="0" smtClean="0">
                <a:latin typeface="+mn-lt"/>
              </a:rPr>
              <a:t>errors </a:t>
            </a:r>
            <a:r>
              <a:rPr kumimoji="1" lang="en-US" altLang="ja-JP" sz="2000" dirty="0" smtClean="0">
                <a:latin typeface="+mn-lt"/>
              </a:rPr>
              <a:t>and update </a:t>
            </a:r>
            <a:r>
              <a:rPr kumimoji="1" lang="en-US" altLang="ja-JP" sz="2000" dirty="0" smtClean="0">
                <a:latin typeface="+mn-lt"/>
              </a:rPr>
              <a:t>pressures</a:t>
            </a:r>
            <a:endParaRPr kumimoji="1" lang="en-US" altLang="ja-JP" sz="2000" dirty="0" smtClean="0">
              <a:latin typeface="+mn-lt"/>
            </a:endParaRPr>
          </a:p>
        </p:txBody>
      </p:sp>
      <p:cxnSp>
        <p:nvCxnSpPr>
          <p:cNvPr id="63" name="直線矢印コネクタ 62"/>
          <p:cNvCxnSpPr>
            <a:stCxn id="54" idx="7"/>
          </p:cNvCxnSpPr>
          <p:nvPr/>
        </p:nvCxnSpPr>
        <p:spPr bwMode="auto">
          <a:xfrm flipV="1">
            <a:off x="1524084" y="4692222"/>
            <a:ext cx="354791" cy="244163"/>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矢印コネクタ 72"/>
          <p:cNvCxnSpPr/>
          <p:nvPr/>
        </p:nvCxnSpPr>
        <p:spPr bwMode="auto">
          <a:xfrm flipV="1">
            <a:off x="7195020" y="4660093"/>
            <a:ext cx="354791" cy="244163"/>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7" name="グループ化 76"/>
          <p:cNvGrpSpPr/>
          <p:nvPr/>
        </p:nvGrpSpPr>
        <p:grpSpPr>
          <a:xfrm>
            <a:off x="6228867" y="4058558"/>
            <a:ext cx="2261860" cy="1665146"/>
            <a:chOff x="1274921" y="4854860"/>
            <a:chExt cx="2261860" cy="1665146"/>
          </a:xfrm>
        </p:grpSpPr>
        <p:sp>
          <p:nvSpPr>
            <p:cNvPr id="78" name="円/楕円 77"/>
            <p:cNvSpPr/>
            <p:nvPr/>
          </p:nvSpPr>
          <p:spPr bwMode="auto">
            <a:xfrm>
              <a:off x="1801899" y="4957570"/>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円/楕円 78"/>
            <p:cNvSpPr/>
            <p:nvPr/>
          </p:nvSpPr>
          <p:spPr bwMode="auto">
            <a:xfrm>
              <a:off x="1274921" y="5408507"/>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0" name="円/楕円 79"/>
            <p:cNvSpPr/>
            <p:nvPr/>
          </p:nvSpPr>
          <p:spPr bwMode="auto">
            <a:xfrm>
              <a:off x="1505724" y="6015950"/>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円/楕円 80"/>
            <p:cNvSpPr/>
            <p:nvPr/>
          </p:nvSpPr>
          <p:spPr bwMode="auto">
            <a:xfrm>
              <a:off x="1820830" y="5631972"/>
              <a:ext cx="504056" cy="504056"/>
            </a:xfrm>
            <a:prstGeom prst="ellipse">
              <a:avLst/>
            </a:prstGeom>
            <a:solidFill>
              <a:srgbClr val="FFFF0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2" name="円/楕円 81"/>
            <p:cNvSpPr/>
            <p:nvPr/>
          </p:nvSpPr>
          <p:spPr bwMode="auto">
            <a:xfrm>
              <a:off x="2605860" y="6005267"/>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3" name="円/楕円 82"/>
            <p:cNvSpPr/>
            <p:nvPr/>
          </p:nvSpPr>
          <p:spPr bwMode="auto">
            <a:xfrm>
              <a:off x="3032725" y="5437565"/>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4" name="円/楕円 83"/>
            <p:cNvSpPr/>
            <p:nvPr/>
          </p:nvSpPr>
          <p:spPr bwMode="auto">
            <a:xfrm>
              <a:off x="2838527" y="4854860"/>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cxnSp>
        <p:nvCxnSpPr>
          <p:cNvPr id="86" name="直線矢印コネクタ 85"/>
          <p:cNvCxnSpPr>
            <a:stCxn id="81" idx="3"/>
          </p:cNvCxnSpPr>
          <p:nvPr/>
        </p:nvCxnSpPr>
        <p:spPr bwMode="auto">
          <a:xfrm flipH="1">
            <a:off x="6588224" y="5265909"/>
            <a:ext cx="260369" cy="232665"/>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テキスト ボックス 86"/>
          <p:cNvSpPr txBox="1"/>
          <p:nvPr/>
        </p:nvSpPr>
        <p:spPr>
          <a:xfrm>
            <a:off x="6115537" y="5867053"/>
            <a:ext cx="2868548" cy="400110"/>
          </a:xfrm>
          <a:prstGeom prst="rect">
            <a:avLst/>
          </a:prstGeom>
          <a:noFill/>
        </p:spPr>
        <p:txBody>
          <a:bodyPr wrap="square" rtlCol="0">
            <a:spAutoFit/>
          </a:bodyPr>
          <a:lstStyle/>
          <a:p>
            <a:r>
              <a:rPr kumimoji="1" lang="en-US" altLang="ja-JP" sz="2000" dirty="0" smtClean="0">
                <a:latin typeface="+mn-lt"/>
              </a:rPr>
              <a:t>Compute pressure forces</a:t>
            </a:r>
          </a:p>
        </p:txBody>
      </p:sp>
    </p:spTree>
    <p:extLst>
      <p:ext uri="{BB962C8B-B14F-4D97-AF65-F5344CB8AC3E}">
        <p14:creationId xmlns:p14="http://schemas.microsoft.com/office/powerpoint/2010/main" val="414135510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PCISPH</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18</a:t>
            </a:fld>
            <a:endParaRPr lang="en-GB" altLang="ja-JP">
              <a:solidFill>
                <a:schemeClr val="tx1"/>
              </a:solidFill>
            </a:endParaRPr>
          </a:p>
        </p:txBody>
      </p:sp>
      <p:sp>
        <p:nvSpPr>
          <p:cNvPr id="3" name="テキスト ボックス 2"/>
          <p:cNvSpPr txBox="1"/>
          <p:nvPr/>
        </p:nvSpPr>
        <p:spPr>
          <a:xfrm>
            <a:off x="404190" y="908720"/>
            <a:ext cx="8344274" cy="3724096"/>
          </a:xfrm>
          <a:prstGeom prst="rect">
            <a:avLst/>
          </a:prstGeom>
          <a:noFill/>
        </p:spPr>
        <p:txBody>
          <a:bodyPr wrap="square" rtlCol="0">
            <a:spAutoFit/>
          </a:bodyPr>
          <a:lstStyle/>
          <a:p>
            <a:r>
              <a:rPr kumimoji="1" lang="en-US" altLang="ja-JP" sz="3200" dirty="0" smtClean="0">
                <a:latin typeface="+mn-lt"/>
              </a:rPr>
              <a:t>Advantages of PCISPH over WCSPH</a:t>
            </a:r>
          </a:p>
          <a:p>
            <a:pPr marL="457200" indent="-457200">
              <a:buFontTx/>
              <a:buChar char="-"/>
            </a:pPr>
            <a:r>
              <a:rPr kumimoji="1" lang="en-US" altLang="ja-JP" sz="2800" dirty="0">
                <a:latin typeface="+mn-lt"/>
              </a:rPr>
              <a:t>L</a:t>
            </a:r>
            <a:r>
              <a:rPr kumimoji="1" lang="en-US" altLang="ja-JP" sz="2800" dirty="0" smtClean="0">
                <a:latin typeface="+mn-lt"/>
              </a:rPr>
              <a:t>arger </a:t>
            </a:r>
            <a:r>
              <a:rPr kumimoji="1" lang="en-US" altLang="ja-JP" sz="2800" dirty="0" smtClean="0">
                <a:latin typeface="+mn-lt"/>
              </a:rPr>
              <a:t>time steps (e.g., 151x)</a:t>
            </a:r>
          </a:p>
          <a:p>
            <a:pPr marL="457200" indent="-457200">
              <a:buFontTx/>
              <a:buChar char="-"/>
            </a:pPr>
            <a:r>
              <a:rPr kumimoji="1" lang="en-US" altLang="ja-JP" sz="2800" dirty="0" smtClean="0">
                <a:latin typeface="+mn-lt"/>
              </a:rPr>
              <a:t>Computational efficiency (up to 55x)</a:t>
            </a:r>
            <a:endParaRPr kumimoji="1" lang="en-US" altLang="ja-JP" sz="3200" dirty="0">
              <a:latin typeface="+mn-lt"/>
            </a:endParaRPr>
          </a:p>
          <a:p>
            <a:pPr marL="457200" indent="-457200">
              <a:buFontTx/>
              <a:buChar char="-"/>
            </a:pPr>
            <a:r>
              <a:rPr kumimoji="1" lang="en-US" altLang="ja-JP" sz="3200" dirty="0" smtClean="0">
                <a:latin typeface="+mn-lt"/>
              </a:rPr>
              <a:t>User specified compression</a:t>
            </a:r>
          </a:p>
          <a:p>
            <a:pPr marL="457200" indent="-457200">
              <a:buFontTx/>
              <a:buChar char="-"/>
            </a:pPr>
            <a:endParaRPr kumimoji="1" lang="en-US" altLang="ja-JP" sz="3200" dirty="0">
              <a:latin typeface="+mn-lt"/>
            </a:endParaRPr>
          </a:p>
          <a:p>
            <a:r>
              <a:rPr kumimoji="1" lang="en-US" altLang="ja-JP" sz="2800" dirty="0">
                <a:latin typeface="+mn-lt"/>
              </a:rPr>
              <a:t>Reference</a:t>
            </a:r>
          </a:p>
          <a:p>
            <a:r>
              <a:rPr kumimoji="1" lang="en-US" altLang="ja-JP" sz="2800" dirty="0" smtClean="0">
                <a:latin typeface="+mn-lt"/>
              </a:rPr>
              <a:t>“Predictive-Corrective Incompressible SPH,” </a:t>
            </a:r>
            <a:r>
              <a:rPr kumimoji="1" lang="en-US" altLang="ja-JP" sz="2800" dirty="0" err="1" smtClean="0">
                <a:latin typeface="+mn-lt"/>
              </a:rPr>
              <a:t>Solenthaler</a:t>
            </a:r>
            <a:r>
              <a:rPr kumimoji="1" lang="en-US" altLang="ja-JP" sz="2800" dirty="0" smtClean="0">
                <a:latin typeface="+mn-lt"/>
              </a:rPr>
              <a:t> </a:t>
            </a:r>
            <a:r>
              <a:rPr kumimoji="1" lang="en-US" altLang="ja-JP" sz="2800" dirty="0">
                <a:latin typeface="+mn-lt"/>
              </a:rPr>
              <a:t>and </a:t>
            </a:r>
            <a:r>
              <a:rPr kumimoji="1" lang="en-US" altLang="ja-JP" sz="2800" dirty="0" err="1" smtClean="0">
                <a:latin typeface="+mn-lt"/>
              </a:rPr>
              <a:t>Pajarola</a:t>
            </a:r>
            <a:r>
              <a:rPr kumimoji="1" lang="en-US" altLang="ja-JP" sz="2800" dirty="0" smtClean="0">
                <a:latin typeface="+mn-lt"/>
              </a:rPr>
              <a:t>, SIGGRAPH2009.</a:t>
            </a:r>
            <a:endParaRPr kumimoji="1" lang="en-US" altLang="ja-JP" sz="2800" dirty="0">
              <a:latin typeface="+mn-lt"/>
            </a:endParaRPr>
          </a:p>
        </p:txBody>
      </p:sp>
    </p:spTree>
    <p:extLst>
      <p:ext uri="{BB962C8B-B14F-4D97-AF65-F5344CB8AC3E}">
        <p14:creationId xmlns:p14="http://schemas.microsoft.com/office/powerpoint/2010/main" val="75818725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Particle-based Fluid Solvers</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19</a:t>
            </a:fld>
            <a:endParaRPr lang="en-GB" altLang="ja-JP">
              <a:solidFill>
                <a:schemeClr val="tx1"/>
              </a:solidFill>
            </a:endParaRPr>
          </a:p>
        </p:txBody>
      </p:sp>
      <p:sp>
        <p:nvSpPr>
          <p:cNvPr id="3" name="テキスト ボックス 2"/>
          <p:cNvSpPr txBox="1"/>
          <p:nvPr/>
        </p:nvSpPr>
        <p:spPr>
          <a:xfrm>
            <a:off x="404190" y="908720"/>
            <a:ext cx="8344274" cy="5386090"/>
          </a:xfrm>
          <a:prstGeom prst="rect">
            <a:avLst/>
          </a:prstGeom>
          <a:noFill/>
        </p:spPr>
        <p:txBody>
          <a:bodyPr wrap="square" rtlCol="0">
            <a:spAutoFit/>
          </a:bodyPr>
          <a:lstStyle/>
          <a:p>
            <a:pPr marL="457200" indent="-457200">
              <a:buFont typeface="Arial" panose="020B0604020202020204" pitchFamily="34" charset="0"/>
              <a:buChar char="•"/>
            </a:pPr>
            <a:r>
              <a:rPr kumimoji="1" lang="en-US" altLang="ja-JP" sz="2400" dirty="0" smtClean="0">
                <a:latin typeface="+mn-lt"/>
              </a:rPr>
              <a:t>SPH</a:t>
            </a:r>
          </a:p>
          <a:p>
            <a:pPr marL="457200" indent="-457200">
              <a:buFont typeface="Arial" panose="020B0604020202020204" pitchFamily="34" charset="0"/>
              <a:buChar char="•"/>
            </a:pPr>
            <a:r>
              <a:rPr kumimoji="1" lang="en-US" altLang="ja-JP" sz="2400" dirty="0" smtClean="0">
                <a:latin typeface="+mn-lt"/>
              </a:rPr>
              <a:t>WCSPH</a:t>
            </a:r>
          </a:p>
          <a:p>
            <a:pPr marL="457200" indent="-457200">
              <a:buFont typeface="Arial" panose="020B0604020202020204" pitchFamily="34" charset="0"/>
              <a:buChar char="•"/>
            </a:pPr>
            <a:r>
              <a:rPr kumimoji="1" lang="en-US" altLang="ja-JP" sz="2400" dirty="0" smtClean="0">
                <a:latin typeface="+mn-lt"/>
              </a:rPr>
              <a:t>PCISPH</a:t>
            </a:r>
          </a:p>
          <a:p>
            <a:pPr marL="457200" indent="-457200">
              <a:buFont typeface="Arial" panose="020B0604020202020204" pitchFamily="34" charset="0"/>
              <a:buChar char="•"/>
            </a:pPr>
            <a:r>
              <a:rPr kumimoji="1" lang="en-US" altLang="ja-JP" sz="2400" dirty="0" smtClean="0">
                <a:latin typeface="+mn-lt"/>
              </a:rPr>
              <a:t>LPSPH (Local Poisson SPH)</a:t>
            </a:r>
          </a:p>
          <a:p>
            <a:pPr marL="914400" lvl="1" indent="-457200">
              <a:buFont typeface="Arial" panose="020B0604020202020204" pitchFamily="34" charset="0"/>
              <a:buChar char="•"/>
            </a:pPr>
            <a:r>
              <a:rPr kumimoji="1" lang="en-US" altLang="ja-JP" sz="2000" dirty="0">
                <a:solidFill>
                  <a:schemeClr val="tx1">
                    <a:lumMod val="50000"/>
                  </a:schemeClr>
                </a:solidFill>
                <a:latin typeface="+mn-lt"/>
              </a:rPr>
              <a:t>S</a:t>
            </a:r>
            <a:r>
              <a:rPr kumimoji="1" lang="en-US" altLang="ja-JP" sz="2000" dirty="0" smtClean="0">
                <a:solidFill>
                  <a:schemeClr val="tx1">
                    <a:lumMod val="50000"/>
                  </a:schemeClr>
                </a:solidFill>
                <a:latin typeface="+mn-lt"/>
              </a:rPr>
              <a:t>olves locally defined Poisson equations</a:t>
            </a:r>
          </a:p>
          <a:p>
            <a:pPr marL="457200" indent="-457200">
              <a:buFont typeface="Arial" panose="020B0604020202020204" pitchFamily="34" charset="0"/>
              <a:buChar char="•"/>
            </a:pPr>
            <a:r>
              <a:rPr kumimoji="1" lang="en-US" altLang="ja-JP" sz="2400" dirty="0" smtClean="0">
                <a:latin typeface="+mn-lt"/>
              </a:rPr>
              <a:t>Constraint fluids</a:t>
            </a:r>
          </a:p>
          <a:p>
            <a:pPr marL="914400" lvl="1" indent="-457200">
              <a:buFont typeface="Arial" panose="020B0604020202020204" pitchFamily="34" charset="0"/>
              <a:buChar char="•"/>
            </a:pPr>
            <a:r>
              <a:rPr kumimoji="1" lang="en-US" altLang="ja-JP" sz="2000" dirty="0" smtClean="0">
                <a:solidFill>
                  <a:schemeClr val="tx1">
                    <a:lumMod val="50000"/>
                  </a:schemeClr>
                </a:solidFill>
                <a:latin typeface="+mn-lt"/>
              </a:rPr>
              <a:t>Moves particles with density constraints</a:t>
            </a:r>
            <a:endParaRPr kumimoji="1" lang="en-US" altLang="ja-JP" sz="2400" dirty="0" smtClean="0">
              <a:solidFill>
                <a:schemeClr val="tx1">
                  <a:lumMod val="50000"/>
                </a:schemeClr>
              </a:solidFill>
              <a:latin typeface="+mn-lt"/>
            </a:endParaRPr>
          </a:p>
          <a:p>
            <a:pPr marL="457200" indent="-457200">
              <a:buFont typeface="Arial" panose="020B0604020202020204" pitchFamily="34" charset="0"/>
              <a:buChar char="•"/>
            </a:pPr>
            <a:r>
              <a:rPr kumimoji="1" lang="en-US" altLang="ja-JP" sz="2400" dirty="0" smtClean="0">
                <a:latin typeface="+mn-lt"/>
              </a:rPr>
              <a:t>ISPH (Incompressible SPH)</a:t>
            </a:r>
          </a:p>
          <a:p>
            <a:pPr marL="914400" lvl="1" indent="-457200">
              <a:buFont typeface="Arial" panose="020B0604020202020204" pitchFamily="34" charset="0"/>
              <a:buChar char="•"/>
            </a:pPr>
            <a:r>
              <a:rPr kumimoji="1" lang="en-US" altLang="ja-JP" sz="2000" dirty="0" smtClean="0">
                <a:solidFill>
                  <a:schemeClr val="tx1">
                    <a:lumMod val="50000"/>
                  </a:schemeClr>
                </a:solidFill>
                <a:latin typeface="+mn-lt"/>
              </a:rPr>
              <a:t>Solves globally defined Poisson equations</a:t>
            </a:r>
          </a:p>
          <a:p>
            <a:pPr marL="457200" indent="-457200">
              <a:buFont typeface="Arial" panose="020B0604020202020204" pitchFamily="34" charset="0"/>
              <a:buChar char="•"/>
            </a:pPr>
            <a:r>
              <a:rPr kumimoji="1" lang="en-US" altLang="ja-JP" sz="2400" dirty="0" smtClean="0">
                <a:latin typeface="+mn-lt"/>
              </a:rPr>
              <a:t>IISPH (Implicit Incompressible SPH)</a:t>
            </a:r>
          </a:p>
          <a:p>
            <a:pPr marL="914400" lvl="1" indent="-457200">
              <a:buFont typeface="Arial" panose="020B0604020202020204" pitchFamily="34" charset="0"/>
              <a:buChar char="•"/>
            </a:pPr>
            <a:r>
              <a:rPr kumimoji="1" lang="en-US" altLang="ja-JP" sz="2000" dirty="0" smtClean="0">
                <a:solidFill>
                  <a:schemeClr val="tx1">
                    <a:lumMod val="50000"/>
                  </a:schemeClr>
                </a:solidFill>
                <a:latin typeface="+mn-lt"/>
              </a:rPr>
              <a:t>Uses semi-implicit integration including pressure forces</a:t>
            </a:r>
          </a:p>
          <a:p>
            <a:pPr marL="457200" indent="-457200">
              <a:buFont typeface="Arial" panose="020B0604020202020204" pitchFamily="34" charset="0"/>
              <a:buChar char="•"/>
            </a:pPr>
            <a:r>
              <a:rPr kumimoji="1" lang="en-US" altLang="ja-JP" sz="2400" dirty="0" smtClean="0">
                <a:latin typeface="+mn-lt"/>
              </a:rPr>
              <a:t>PBF (Position-based fluids)</a:t>
            </a:r>
          </a:p>
          <a:p>
            <a:pPr marL="914400" lvl="1" indent="-457200">
              <a:buFont typeface="Arial" panose="020B0604020202020204" pitchFamily="34" charset="0"/>
              <a:buChar char="•"/>
            </a:pPr>
            <a:r>
              <a:rPr kumimoji="1" lang="en-US" altLang="ja-JP" sz="2000" dirty="0" smtClean="0">
                <a:solidFill>
                  <a:schemeClr val="tx1">
                    <a:lumMod val="50000"/>
                  </a:schemeClr>
                </a:solidFill>
                <a:latin typeface="+mn-lt"/>
              </a:rPr>
              <a:t>Solves density constraints with positional corrections</a:t>
            </a:r>
          </a:p>
          <a:p>
            <a:pPr marL="457200" indent="-457200">
              <a:buFont typeface="Arial" panose="020B0604020202020204" pitchFamily="34" charset="0"/>
              <a:buChar char="•"/>
            </a:pPr>
            <a:r>
              <a:rPr kumimoji="1" lang="en-US" altLang="ja-JP" sz="2400" dirty="0" smtClean="0">
                <a:latin typeface="+mn-lt"/>
              </a:rPr>
              <a:t>MPS (Moving Particle Semi-implicit)</a:t>
            </a:r>
          </a:p>
          <a:p>
            <a:pPr marL="914400" lvl="1" indent="-457200">
              <a:buFont typeface="Arial" panose="020B0604020202020204" pitchFamily="34" charset="0"/>
              <a:buChar char="•"/>
            </a:pPr>
            <a:r>
              <a:rPr kumimoji="1" lang="en-US" altLang="ja-JP" sz="2000" dirty="0" smtClean="0">
                <a:solidFill>
                  <a:schemeClr val="tx1">
                    <a:lumMod val="50000"/>
                  </a:schemeClr>
                </a:solidFill>
                <a:latin typeface="+mn-lt"/>
              </a:rPr>
              <a:t>Uses different spatial derivatives</a:t>
            </a:r>
          </a:p>
        </p:txBody>
      </p:sp>
    </p:spTree>
    <p:extLst>
      <p:ext uri="{BB962C8B-B14F-4D97-AF65-F5344CB8AC3E}">
        <p14:creationId xmlns:p14="http://schemas.microsoft.com/office/powerpoint/2010/main" val="31699984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443198"/>
          </a:xfrm>
        </p:spPr>
        <p:txBody>
          <a:bodyPr/>
          <a:lstStyle/>
          <a:p>
            <a:r>
              <a:rPr lang="en-US" altLang="ja-JP" sz="4000" dirty="0" smtClean="0">
                <a:solidFill>
                  <a:schemeClr val="tx1"/>
                </a:solidFill>
              </a:rPr>
              <a:t>Outline</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2</a:t>
            </a:fld>
            <a:endParaRPr lang="en-GB" altLang="ja-JP">
              <a:solidFill>
                <a:schemeClr val="tx1"/>
              </a:solidFill>
            </a:endParaRPr>
          </a:p>
        </p:txBody>
      </p:sp>
      <p:sp>
        <p:nvSpPr>
          <p:cNvPr id="3" name="テキスト ボックス 2"/>
          <p:cNvSpPr txBox="1"/>
          <p:nvPr/>
        </p:nvSpPr>
        <p:spPr>
          <a:xfrm>
            <a:off x="404190" y="908720"/>
            <a:ext cx="8344274" cy="5940088"/>
          </a:xfrm>
          <a:prstGeom prst="rect">
            <a:avLst/>
          </a:prstGeom>
          <a:noFill/>
        </p:spPr>
        <p:txBody>
          <a:bodyPr wrap="square" rtlCol="0">
            <a:spAutoFit/>
          </a:bodyPr>
          <a:lstStyle/>
          <a:p>
            <a:pPr marL="514350" indent="-514350">
              <a:buFont typeface="+mj-lt"/>
              <a:buAutoNum type="arabicPeriod"/>
            </a:pPr>
            <a:r>
              <a:rPr kumimoji="1" lang="en-US" altLang="ja-JP" sz="3600" dirty="0" smtClean="0">
                <a:latin typeface="+mn-lt"/>
              </a:rPr>
              <a:t>SPH (Smoothed Particle Hydrodynamics)</a:t>
            </a:r>
          </a:p>
          <a:p>
            <a:pPr marL="1028700" lvl="1" indent="-571500">
              <a:buFontTx/>
              <a:buChar char="-"/>
            </a:pPr>
            <a:r>
              <a:rPr kumimoji="1" lang="en-US" altLang="ja-JP" sz="3200" dirty="0" smtClean="0">
                <a:solidFill>
                  <a:schemeClr val="tx2"/>
                </a:solidFill>
                <a:latin typeface="+mn-lt"/>
              </a:rPr>
              <a:t>What is SPH?</a:t>
            </a:r>
          </a:p>
          <a:p>
            <a:pPr marL="1028700" lvl="1" indent="-571500">
              <a:buFontTx/>
              <a:buChar char="-"/>
            </a:pPr>
            <a:r>
              <a:rPr kumimoji="1" lang="en-US" altLang="ja-JP" sz="3200" dirty="0" smtClean="0">
                <a:solidFill>
                  <a:schemeClr val="tx2"/>
                </a:solidFill>
                <a:latin typeface="+mn-lt"/>
              </a:rPr>
              <a:t>How SPH works?</a:t>
            </a:r>
          </a:p>
          <a:p>
            <a:pPr marL="1028700" lvl="1" indent="-571500">
              <a:buFontTx/>
              <a:buChar char="-"/>
            </a:pPr>
            <a:r>
              <a:rPr kumimoji="1" lang="en-US" altLang="ja-JP" sz="3200" dirty="0" smtClean="0">
                <a:solidFill>
                  <a:schemeClr val="tx2"/>
                </a:solidFill>
                <a:latin typeface="+mn-lt"/>
              </a:rPr>
              <a:t>What we can do using SPH</a:t>
            </a:r>
          </a:p>
          <a:p>
            <a:pPr marL="514350" indent="-514350">
              <a:buFont typeface="+mj-lt"/>
              <a:buAutoNum type="arabicPeriod"/>
            </a:pPr>
            <a:r>
              <a:rPr kumimoji="1" lang="en-US" altLang="ja-JP" sz="3600" dirty="0" smtClean="0">
                <a:latin typeface="+mn-lt"/>
              </a:rPr>
              <a:t>SPH-based fluid simulation</a:t>
            </a:r>
          </a:p>
          <a:p>
            <a:pPr marL="1028700" lvl="1" indent="-571500">
              <a:buFontTx/>
              <a:buChar char="-"/>
            </a:pPr>
            <a:r>
              <a:rPr kumimoji="1" lang="en-US" altLang="ja-JP" sz="3200" dirty="0" smtClean="0">
                <a:solidFill>
                  <a:schemeClr val="tx2"/>
                </a:solidFill>
                <a:latin typeface="+mn-lt"/>
              </a:rPr>
              <a:t>How to use SPH for the NS equations</a:t>
            </a:r>
          </a:p>
          <a:p>
            <a:pPr marL="514350" indent="-514350">
              <a:buFont typeface="+mj-lt"/>
              <a:buAutoNum type="arabicPeriod"/>
            </a:pPr>
            <a:r>
              <a:rPr kumimoji="1" lang="en-US" altLang="ja-JP" sz="3600" dirty="0" smtClean="0">
                <a:latin typeface="+mn-lt"/>
              </a:rPr>
              <a:t>Enforcing incompressibility for SPH-based fluids</a:t>
            </a:r>
          </a:p>
          <a:p>
            <a:pPr marL="1028700" lvl="1" indent="-571500">
              <a:buFontTx/>
              <a:buChar char="-"/>
            </a:pPr>
            <a:r>
              <a:rPr kumimoji="1" lang="en-US" altLang="ja-JP" sz="3200" dirty="0" smtClean="0">
                <a:solidFill>
                  <a:schemeClr val="tx2"/>
                </a:solidFill>
                <a:latin typeface="+mn-lt"/>
              </a:rPr>
              <a:t>Weakly Compressible SPH (WCSPH)</a:t>
            </a:r>
          </a:p>
          <a:p>
            <a:pPr marL="1028700" lvl="1" indent="-571500">
              <a:buFontTx/>
              <a:buChar char="-"/>
            </a:pPr>
            <a:r>
              <a:rPr kumimoji="1" lang="en-US" altLang="ja-JP" sz="3200" dirty="0" smtClean="0">
                <a:solidFill>
                  <a:schemeClr val="tx2"/>
                </a:solidFill>
                <a:latin typeface="+mn-lt"/>
              </a:rPr>
              <a:t>Predictive-Corrective Incompressible SPH (PCISPH)</a:t>
            </a:r>
          </a:p>
        </p:txBody>
      </p:sp>
    </p:spTree>
    <p:extLst>
      <p:ext uri="{BB962C8B-B14F-4D97-AF65-F5344CB8AC3E}">
        <p14:creationId xmlns:p14="http://schemas.microsoft.com/office/powerpoint/2010/main" val="265149869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Summary</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20</a:t>
            </a:fld>
            <a:endParaRPr lang="en-GB" altLang="ja-JP">
              <a:solidFill>
                <a:schemeClr val="tx1"/>
              </a:solidFill>
            </a:endParaRPr>
          </a:p>
        </p:txBody>
      </p:sp>
      <p:sp>
        <p:nvSpPr>
          <p:cNvPr id="3" name="テキスト ボックス 2"/>
          <p:cNvSpPr txBox="1"/>
          <p:nvPr/>
        </p:nvSpPr>
        <p:spPr>
          <a:xfrm>
            <a:off x="404190" y="908720"/>
            <a:ext cx="8344274" cy="5509200"/>
          </a:xfrm>
          <a:prstGeom prst="rect">
            <a:avLst/>
          </a:prstGeom>
          <a:noFill/>
        </p:spPr>
        <p:txBody>
          <a:bodyPr wrap="square" rtlCol="0">
            <a:spAutoFit/>
          </a:bodyPr>
          <a:lstStyle/>
          <a:p>
            <a:pPr marL="457200" indent="-457200">
              <a:buFont typeface="Arial" panose="020B0604020202020204" pitchFamily="34" charset="0"/>
              <a:buChar char="•"/>
            </a:pPr>
            <a:r>
              <a:rPr kumimoji="1" lang="en-US" altLang="ja-JP" sz="3200" dirty="0" smtClean="0">
                <a:latin typeface="+mn-lt"/>
              </a:rPr>
              <a:t>SPH is a </a:t>
            </a:r>
            <a:r>
              <a:rPr kumimoji="1" lang="en-US" altLang="ja-JP" sz="3200" dirty="0" err="1" smtClean="0">
                <a:latin typeface="+mn-lt"/>
              </a:rPr>
              <a:t>Lagrangian</a:t>
            </a:r>
            <a:r>
              <a:rPr kumimoji="1" lang="en-US" altLang="ja-JP" sz="3200" dirty="0" smtClean="0">
                <a:latin typeface="+mn-lt"/>
              </a:rPr>
              <a:t> method and discretizes materials.</a:t>
            </a:r>
          </a:p>
          <a:p>
            <a:pPr marL="457200" indent="-457200">
              <a:buFont typeface="Arial" panose="020B0604020202020204" pitchFamily="34" charset="0"/>
              <a:buChar char="•"/>
            </a:pPr>
            <a:r>
              <a:rPr kumimoji="1" lang="en-US" altLang="ja-JP" sz="3200" dirty="0" smtClean="0">
                <a:latin typeface="+mn-lt"/>
              </a:rPr>
              <a:t>SPH can be used to estimate physical quantities in arbitrary positions</a:t>
            </a:r>
          </a:p>
          <a:p>
            <a:pPr marL="457200" indent="-457200">
              <a:buFont typeface="Arial" panose="020B0604020202020204" pitchFamily="34" charset="0"/>
              <a:buChar char="•"/>
            </a:pPr>
            <a:r>
              <a:rPr kumimoji="1" lang="en-US" altLang="ja-JP" sz="3200" dirty="0" smtClean="0">
                <a:latin typeface="+mn-lt"/>
              </a:rPr>
              <a:t>SPH can discretize and solve the </a:t>
            </a:r>
            <a:r>
              <a:rPr kumimoji="1" lang="en-US" altLang="ja-JP" sz="3200" dirty="0" err="1" smtClean="0">
                <a:latin typeface="+mn-lt"/>
              </a:rPr>
              <a:t>Navier</a:t>
            </a:r>
            <a:r>
              <a:rPr kumimoji="1" lang="en-US" altLang="ja-JP" sz="3200" dirty="0" smtClean="0">
                <a:latin typeface="+mn-lt"/>
              </a:rPr>
              <a:t>-Stokes equations with a set of particles to simulate fluid flows</a:t>
            </a:r>
          </a:p>
          <a:p>
            <a:pPr marL="457200" indent="-457200">
              <a:buFont typeface="Arial" panose="020B0604020202020204" pitchFamily="34" charset="0"/>
              <a:buChar char="•"/>
            </a:pPr>
            <a:r>
              <a:rPr kumimoji="1" lang="en-US" altLang="ja-JP" sz="3200" dirty="0" smtClean="0">
                <a:latin typeface="+mn-lt"/>
              </a:rPr>
              <a:t>Appropriate pressures and pressure forces obtained by </a:t>
            </a:r>
            <a:r>
              <a:rPr kumimoji="1" lang="en-US" altLang="ja-JP" sz="3200" dirty="0" err="1" smtClean="0">
                <a:latin typeface="+mn-lt"/>
              </a:rPr>
              <a:t>Tait</a:t>
            </a:r>
            <a:r>
              <a:rPr kumimoji="1" lang="en-US" altLang="ja-JP" sz="3200" dirty="0" smtClean="0">
                <a:latin typeface="+mn-lt"/>
              </a:rPr>
              <a:t> equation or the predictive-corrective scheme can enforce fluid incompressibility</a:t>
            </a:r>
          </a:p>
        </p:txBody>
      </p:sp>
    </p:spTree>
    <p:extLst>
      <p:ext uri="{BB962C8B-B14F-4D97-AF65-F5344CB8AC3E}">
        <p14:creationId xmlns:p14="http://schemas.microsoft.com/office/powerpoint/2010/main" val="76432054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6404" y="2924944"/>
            <a:ext cx="8352928" cy="646331"/>
          </a:xfrm>
          <a:prstGeom prst="rect">
            <a:avLst/>
          </a:prstGeom>
          <a:noFill/>
        </p:spPr>
        <p:txBody>
          <a:bodyPr wrap="square" rtlCol="0">
            <a:spAutoFit/>
          </a:bodyPr>
          <a:lstStyle/>
          <a:p>
            <a:pPr algn="ctr"/>
            <a:r>
              <a:rPr lang="en-US" altLang="ja-JP" sz="3600" dirty="0" smtClean="0">
                <a:latin typeface="+mj-lt"/>
              </a:rPr>
              <a:t>Thank you for your attention!</a:t>
            </a:r>
          </a:p>
        </p:txBody>
      </p:sp>
      <p:sp>
        <p:nvSpPr>
          <p:cNvPr id="3" name="スライド番号プレースホルダー 2"/>
          <p:cNvSpPr>
            <a:spLocks noGrp="1"/>
          </p:cNvSpPr>
          <p:nvPr>
            <p:ph type="sldNum" sz="quarter" idx="12"/>
          </p:nvPr>
        </p:nvSpPr>
        <p:spPr/>
        <p:txBody>
          <a:bodyPr/>
          <a:lstStyle/>
          <a:p>
            <a:fld id="{2D1E9A18-7E12-4939-9667-D07A8C12976A}" type="slidenum">
              <a:rPr lang="en-GB" altLang="ja-JP" smtClean="0">
                <a:solidFill>
                  <a:schemeClr val="tx1"/>
                </a:solidFill>
              </a:rPr>
              <a:pPr/>
              <a:t>21</a:t>
            </a:fld>
            <a:endParaRPr lang="en-GB" altLang="ja-JP">
              <a:solidFill>
                <a:schemeClr val="tx1"/>
              </a:solidFill>
            </a:endParaRPr>
          </a:p>
        </p:txBody>
      </p:sp>
    </p:spTree>
    <p:extLst>
      <p:ext uri="{BB962C8B-B14F-4D97-AF65-F5344CB8AC3E}">
        <p14:creationId xmlns:p14="http://schemas.microsoft.com/office/powerpoint/2010/main" val="248060593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443198"/>
          </a:xfrm>
        </p:spPr>
        <p:txBody>
          <a:bodyPr/>
          <a:lstStyle/>
          <a:p>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73CF8EAF-86D1-4130-BC26-7FECCC1F1540}" type="slidenum">
              <a:rPr lang="en-GB" altLang="ja-JP" smtClean="0">
                <a:solidFill>
                  <a:schemeClr val="tx1"/>
                </a:solidFill>
              </a:rPr>
              <a:pPr/>
              <a:t>22</a:t>
            </a:fld>
            <a:endParaRPr lang="en-GB" altLang="ja-JP">
              <a:solidFill>
                <a:schemeClr val="tx1"/>
              </a:solidFill>
            </a:endParaRPr>
          </a:p>
        </p:txBody>
      </p:sp>
    </p:spTree>
    <p:extLst>
      <p:ext uri="{BB962C8B-B14F-4D97-AF65-F5344CB8AC3E}">
        <p14:creationId xmlns:p14="http://schemas.microsoft.com/office/powerpoint/2010/main" val="51078081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443198"/>
          </a:xfrm>
        </p:spPr>
        <p:txBody>
          <a:bodyPr/>
          <a:lstStyle/>
          <a:p>
            <a:r>
              <a:rPr lang="en-US" altLang="ja-JP" sz="4000" dirty="0" smtClean="0">
                <a:solidFill>
                  <a:schemeClr val="tx1"/>
                </a:solidFill>
              </a:rPr>
              <a:t>Outline</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3</a:t>
            </a:fld>
            <a:endParaRPr lang="en-GB" altLang="ja-JP">
              <a:solidFill>
                <a:schemeClr val="tx1"/>
              </a:solidFill>
            </a:endParaRPr>
          </a:p>
        </p:txBody>
      </p:sp>
      <p:sp>
        <p:nvSpPr>
          <p:cNvPr id="3" name="テキスト ボックス 2"/>
          <p:cNvSpPr txBox="1"/>
          <p:nvPr/>
        </p:nvSpPr>
        <p:spPr>
          <a:xfrm>
            <a:off x="404190" y="908720"/>
            <a:ext cx="8344274" cy="5755422"/>
          </a:xfrm>
          <a:prstGeom prst="rect">
            <a:avLst/>
          </a:prstGeom>
          <a:noFill/>
        </p:spPr>
        <p:txBody>
          <a:bodyPr wrap="square" rtlCol="0">
            <a:spAutoFit/>
          </a:bodyPr>
          <a:lstStyle/>
          <a:p>
            <a:pPr marL="514350" indent="-514350">
              <a:buFont typeface="+mj-lt"/>
              <a:buAutoNum type="arabicPeriod"/>
            </a:pPr>
            <a:r>
              <a:rPr kumimoji="1" lang="en-US" altLang="ja-JP" sz="3600" dirty="0" smtClean="0">
                <a:solidFill>
                  <a:srgbClr val="FFFF00"/>
                </a:solidFill>
                <a:latin typeface="+mn-lt"/>
              </a:rPr>
              <a:t>SPH (Smoothed Particle Hydrodynamics)</a:t>
            </a:r>
          </a:p>
          <a:p>
            <a:pPr marL="1028700" lvl="1" indent="-571500">
              <a:buFontTx/>
              <a:buChar char="-"/>
            </a:pPr>
            <a:r>
              <a:rPr kumimoji="1" lang="en-US" altLang="ja-JP" sz="3200" dirty="0" smtClean="0">
                <a:solidFill>
                  <a:schemeClr val="tx2"/>
                </a:solidFill>
                <a:latin typeface="+mn-lt"/>
              </a:rPr>
              <a:t>What is SPH?</a:t>
            </a:r>
          </a:p>
          <a:p>
            <a:pPr marL="1028700" lvl="1" indent="-571500">
              <a:buFontTx/>
              <a:buChar char="-"/>
            </a:pPr>
            <a:r>
              <a:rPr kumimoji="1" lang="en-US" altLang="ja-JP" sz="3200" dirty="0" smtClean="0">
                <a:solidFill>
                  <a:schemeClr val="tx2"/>
                </a:solidFill>
                <a:latin typeface="+mn-lt"/>
              </a:rPr>
              <a:t>How SPH works?</a:t>
            </a:r>
          </a:p>
          <a:p>
            <a:pPr marL="1028700" lvl="1" indent="-571500">
              <a:buFontTx/>
              <a:buChar char="-"/>
            </a:pPr>
            <a:r>
              <a:rPr kumimoji="1" lang="en-US" altLang="ja-JP" sz="3200" dirty="0" smtClean="0">
                <a:solidFill>
                  <a:schemeClr val="tx2"/>
                </a:solidFill>
                <a:latin typeface="+mn-lt"/>
              </a:rPr>
              <a:t>What we can do using SPH</a:t>
            </a:r>
          </a:p>
          <a:p>
            <a:pPr marL="514350" indent="-514350">
              <a:buFont typeface="+mj-lt"/>
              <a:buAutoNum type="arabicPeriod"/>
            </a:pPr>
            <a:r>
              <a:rPr kumimoji="1" lang="en-US" altLang="ja-JP" sz="3600" dirty="0" smtClean="0">
                <a:latin typeface="+mn-lt"/>
              </a:rPr>
              <a:t>SPH-based fluid simulation</a:t>
            </a:r>
          </a:p>
          <a:p>
            <a:pPr marL="1028700" lvl="1" indent="-571500">
              <a:buFontTx/>
              <a:buChar char="-"/>
            </a:pPr>
            <a:r>
              <a:rPr kumimoji="1" lang="en-US" altLang="ja-JP" sz="3200" dirty="0" smtClean="0">
                <a:solidFill>
                  <a:schemeClr val="tx2"/>
                </a:solidFill>
                <a:latin typeface="+mn-lt"/>
              </a:rPr>
              <a:t>How to use SPH for the NS equations</a:t>
            </a:r>
          </a:p>
          <a:p>
            <a:pPr marL="514350" indent="-514350">
              <a:buFont typeface="+mj-lt"/>
              <a:buAutoNum type="arabicPeriod"/>
            </a:pPr>
            <a:r>
              <a:rPr kumimoji="1" lang="en-US" altLang="ja-JP" sz="3600" dirty="0" smtClean="0">
                <a:latin typeface="+mn-lt"/>
              </a:rPr>
              <a:t>Enforcing incompressibility for SPH-based fluids</a:t>
            </a:r>
          </a:p>
          <a:p>
            <a:pPr marL="1028700" lvl="1" indent="-571500">
              <a:buFontTx/>
              <a:buChar char="-"/>
            </a:pPr>
            <a:r>
              <a:rPr kumimoji="1" lang="en-US" altLang="ja-JP" sz="3200" dirty="0" smtClean="0">
                <a:solidFill>
                  <a:schemeClr val="tx2"/>
                </a:solidFill>
                <a:latin typeface="+mn-lt"/>
              </a:rPr>
              <a:t>Weakly Compressible SPH (WCSPH)</a:t>
            </a:r>
          </a:p>
          <a:p>
            <a:pPr marL="1028700" lvl="1" indent="-571500">
              <a:buFontTx/>
              <a:buChar char="-"/>
            </a:pPr>
            <a:r>
              <a:rPr kumimoji="1" lang="en-US" altLang="ja-JP" sz="3200" dirty="0" smtClean="0">
                <a:solidFill>
                  <a:schemeClr val="tx2"/>
                </a:solidFill>
                <a:latin typeface="+mn-lt"/>
              </a:rPr>
              <a:t>Predictive-Corrective Incompressible SPH (PCISPH)</a:t>
            </a:r>
          </a:p>
        </p:txBody>
      </p:sp>
    </p:spTree>
    <p:extLst>
      <p:ext uri="{BB962C8B-B14F-4D97-AF65-F5344CB8AC3E}">
        <p14:creationId xmlns:p14="http://schemas.microsoft.com/office/powerpoint/2010/main" val="14132826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SPH (Smoothed Particle Hydrodynamics)</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4</a:t>
            </a:fld>
            <a:endParaRPr lang="en-GB" altLang="ja-JP">
              <a:solidFill>
                <a:schemeClr val="tx1"/>
              </a:solidFill>
            </a:endParaRPr>
          </a:p>
        </p:txBody>
      </p:sp>
      <p:sp>
        <p:nvSpPr>
          <p:cNvPr id="3" name="テキスト ボックス 2"/>
          <p:cNvSpPr txBox="1"/>
          <p:nvPr/>
        </p:nvSpPr>
        <p:spPr>
          <a:xfrm>
            <a:off x="404190" y="908720"/>
            <a:ext cx="8344274" cy="2554545"/>
          </a:xfrm>
          <a:prstGeom prst="rect">
            <a:avLst/>
          </a:prstGeom>
          <a:noFill/>
        </p:spPr>
        <p:txBody>
          <a:bodyPr wrap="square" rtlCol="0">
            <a:spAutoFit/>
          </a:bodyPr>
          <a:lstStyle/>
          <a:p>
            <a:r>
              <a:rPr kumimoji="1" lang="en-US" altLang="ja-JP" sz="3200" dirty="0" smtClean="0">
                <a:latin typeface="+mn-lt"/>
              </a:rPr>
              <a:t>SPH</a:t>
            </a:r>
          </a:p>
          <a:p>
            <a:pPr marL="457200" indent="-457200">
              <a:buFontTx/>
              <a:buChar char="-"/>
            </a:pPr>
            <a:r>
              <a:rPr kumimoji="1" lang="en-US" altLang="ja-JP" sz="3200" dirty="0" err="1" smtClean="0">
                <a:latin typeface="+mn-lt"/>
              </a:rPr>
              <a:t>Lagrangian</a:t>
            </a:r>
            <a:r>
              <a:rPr kumimoji="1" lang="en-US" altLang="ja-JP" sz="3200" dirty="0" smtClean="0">
                <a:latin typeface="+mn-lt"/>
              </a:rPr>
              <a:t> method for simulating fluid flow</a:t>
            </a:r>
          </a:p>
          <a:p>
            <a:pPr marL="457200" indent="-457200">
              <a:buFontTx/>
              <a:buChar char="-"/>
            </a:pPr>
            <a:r>
              <a:rPr kumimoji="1" lang="en-US" altLang="ja-JP" sz="3200" dirty="0" smtClean="0">
                <a:latin typeface="+mn-lt"/>
              </a:rPr>
              <a:t>Developed by Lucy (1977), and </a:t>
            </a:r>
            <a:r>
              <a:rPr kumimoji="1" lang="en-US" altLang="ja-JP" sz="3200" dirty="0" err="1" smtClean="0">
                <a:latin typeface="+mn-lt"/>
              </a:rPr>
              <a:t>Gingold</a:t>
            </a:r>
            <a:r>
              <a:rPr kumimoji="1" lang="en-US" altLang="ja-JP" sz="3200" dirty="0" smtClean="0">
                <a:latin typeface="+mn-lt"/>
              </a:rPr>
              <a:t> and Monaghan (1977) for astrophysics</a:t>
            </a:r>
          </a:p>
          <a:p>
            <a:pPr marL="457200" indent="-457200">
              <a:buFontTx/>
              <a:buChar char="-"/>
            </a:pPr>
            <a:r>
              <a:rPr kumimoji="1" lang="en-US" altLang="ja-JP" sz="3200" dirty="0" smtClean="0">
                <a:latin typeface="+mn-lt"/>
              </a:rPr>
              <a:t>Discretizes fluid volumes with a set of particles</a:t>
            </a:r>
            <a:endParaRPr kumimoji="1" lang="en-US" altLang="ja-JP" sz="3200" dirty="0">
              <a:latin typeface="+mn-lt"/>
            </a:endParaRPr>
          </a:p>
        </p:txBody>
      </p:sp>
      <p:grpSp>
        <p:nvGrpSpPr>
          <p:cNvPr id="6" name="グループ化 5"/>
          <p:cNvGrpSpPr/>
          <p:nvPr/>
        </p:nvGrpSpPr>
        <p:grpSpPr>
          <a:xfrm>
            <a:off x="404190" y="3551959"/>
            <a:ext cx="8770981" cy="584775"/>
            <a:chOff x="404190" y="3615665"/>
            <a:chExt cx="8770981" cy="584775"/>
          </a:xfrm>
        </p:grpSpPr>
        <p:sp>
          <p:nvSpPr>
            <p:cNvPr id="7" name="テキスト ボックス 6"/>
            <p:cNvSpPr txBox="1"/>
            <p:nvPr/>
          </p:nvSpPr>
          <p:spPr>
            <a:xfrm>
              <a:off x="404190" y="3615665"/>
              <a:ext cx="4383834" cy="584775"/>
            </a:xfrm>
            <a:prstGeom prst="rect">
              <a:avLst/>
            </a:prstGeom>
            <a:noFill/>
          </p:spPr>
          <p:txBody>
            <a:bodyPr wrap="square" rtlCol="0">
              <a:spAutoFit/>
            </a:bodyPr>
            <a:lstStyle/>
            <a:p>
              <a:r>
                <a:rPr kumimoji="1" lang="en-US" altLang="ja-JP" sz="3200" dirty="0" err="1" smtClean="0">
                  <a:latin typeface="+mn-lt"/>
                </a:rPr>
                <a:t>Lagrangian</a:t>
              </a:r>
              <a:r>
                <a:rPr kumimoji="1" lang="en-US" altLang="ja-JP" sz="3200" dirty="0" smtClean="0">
                  <a:latin typeface="+mn-lt"/>
                </a:rPr>
                <a:t> method (SPH)</a:t>
              </a:r>
              <a:endParaRPr kumimoji="1" lang="en-US" altLang="ja-JP" sz="3200" dirty="0">
                <a:latin typeface="+mn-lt"/>
              </a:endParaRPr>
            </a:p>
          </p:txBody>
        </p:sp>
        <p:sp>
          <p:nvSpPr>
            <p:cNvPr id="8" name="テキスト ボックス 7"/>
            <p:cNvSpPr txBox="1"/>
            <p:nvPr/>
          </p:nvSpPr>
          <p:spPr>
            <a:xfrm>
              <a:off x="4791337" y="3615665"/>
              <a:ext cx="4383834" cy="584775"/>
            </a:xfrm>
            <a:prstGeom prst="rect">
              <a:avLst/>
            </a:prstGeom>
            <a:noFill/>
          </p:spPr>
          <p:txBody>
            <a:bodyPr wrap="square" rtlCol="0">
              <a:spAutoFit/>
            </a:bodyPr>
            <a:lstStyle/>
            <a:p>
              <a:r>
                <a:rPr kumimoji="1" lang="en-US" altLang="ja-JP" sz="3200" dirty="0" smtClean="0">
                  <a:latin typeface="+mn-lt"/>
                </a:rPr>
                <a:t> </a:t>
              </a:r>
              <a:r>
                <a:rPr kumimoji="1" lang="en-US" altLang="ja-JP" sz="3200" dirty="0" err="1" smtClean="0">
                  <a:latin typeface="+mn-lt"/>
                </a:rPr>
                <a:t>Eulerian</a:t>
              </a:r>
              <a:r>
                <a:rPr kumimoji="1" lang="en-US" altLang="ja-JP" sz="3200" dirty="0" smtClean="0">
                  <a:latin typeface="+mn-lt"/>
                </a:rPr>
                <a:t> method</a:t>
              </a:r>
              <a:endParaRPr kumimoji="1" lang="en-US" altLang="ja-JP" sz="3200" dirty="0">
                <a:latin typeface="+mn-lt"/>
              </a:endParaRPr>
            </a:p>
          </p:txBody>
        </p:sp>
      </p:grpSp>
      <p:grpSp>
        <p:nvGrpSpPr>
          <p:cNvPr id="25" name="グループ化 24"/>
          <p:cNvGrpSpPr/>
          <p:nvPr/>
        </p:nvGrpSpPr>
        <p:grpSpPr>
          <a:xfrm>
            <a:off x="576870" y="4353562"/>
            <a:ext cx="3124291" cy="2286723"/>
            <a:chOff x="359229" y="4353563"/>
            <a:chExt cx="3124291" cy="2286723"/>
          </a:xfrm>
        </p:grpSpPr>
        <p:grpSp>
          <p:nvGrpSpPr>
            <p:cNvPr id="24" name="グループ化 23"/>
            <p:cNvGrpSpPr/>
            <p:nvPr/>
          </p:nvGrpSpPr>
          <p:grpSpPr>
            <a:xfrm>
              <a:off x="576870" y="4602361"/>
              <a:ext cx="2714294" cy="1906962"/>
              <a:chOff x="576870" y="4602361"/>
              <a:chExt cx="2714294" cy="1906962"/>
            </a:xfrm>
          </p:grpSpPr>
          <p:sp>
            <p:nvSpPr>
              <p:cNvPr id="9" name="円/楕円 8"/>
              <p:cNvSpPr/>
              <p:nvPr/>
            </p:nvSpPr>
            <p:spPr bwMode="auto">
              <a:xfrm>
                <a:off x="1573077" y="4602361"/>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円/楕円 11"/>
              <p:cNvSpPr/>
              <p:nvPr/>
            </p:nvSpPr>
            <p:spPr bwMode="auto">
              <a:xfrm>
                <a:off x="576870" y="5002902"/>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円/楕円 12"/>
              <p:cNvSpPr/>
              <p:nvPr/>
            </p:nvSpPr>
            <p:spPr bwMode="auto">
              <a:xfrm>
                <a:off x="1330677" y="5294563"/>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円/楕円 13"/>
              <p:cNvSpPr/>
              <p:nvPr/>
            </p:nvSpPr>
            <p:spPr bwMode="auto">
              <a:xfrm>
                <a:off x="785966" y="5753239"/>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円/楕円 14"/>
              <p:cNvSpPr/>
              <p:nvPr/>
            </p:nvSpPr>
            <p:spPr bwMode="auto">
              <a:xfrm>
                <a:off x="1505724" y="6005267"/>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円/楕円 15"/>
              <p:cNvSpPr/>
              <p:nvPr/>
            </p:nvSpPr>
            <p:spPr bwMode="auto">
              <a:xfrm>
                <a:off x="2092051" y="5119948"/>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円/楕円 16"/>
              <p:cNvSpPr/>
              <p:nvPr/>
            </p:nvSpPr>
            <p:spPr bwMode="auto">
              <a:xfrm>
                <a:off x="2244816" y="5798619"/>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円/楕円 17"/>
              <p:cNvSpPr/>
              <p:nvPr/>
            </p:nvSpPr>
            <p:spPr bwMode="auto">
              <a:xfrm>
                <a:off x="2787108" y="5371976"/>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円/楕円 18"/>
              <p:cNvSpPr/>
              <p:nvPr/>
            </p:nvSpPr>
            <p:spPr bwMode="auto">
              <a:xfrm>
                <a:off x="2596107" y="4719366"/>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23" name="フリーフォーム 22"/>
            <p:cNvSpPr/>
            <p:nvPr/>
          </p:nvSpPr>
          <p:spPr bwMode="auto">
            <a:xfrm>
              <a:off x="359229" y="4353563"/>
              <a:ext cx="3124291" cy="2286723"/>
            </a:xfrm>
            <a:custGeom>
              <a:avLst/>
              <a:gdLst>
                <a:gd name="connsiteX0" fmla="*/ 1796142 w 3124291"/>
                <a:gd name="connsiteY0" fmla="*/ 33380 h 2286723"/>
                <a:gd name="connsiteX1" fmla="*/ 2340428 w 3124291"/>
                <a:gd name="connsiteY1" fmla="*/ 11608 h 2286723"/>
                <a:gd name="connsiteX2" fmla="*/ 2460171 w 3124291"/>
                <a:gd name="connsiteY2" fmla="*/ 44266 h 2286723"/>
                <a:gd name="connsiteX3" fmla="*/ 2569028 w 3124291"/>
                <a:gd name="connsiteY3" fmla="*/ 98694 h 2286723"/>
                <a:gd name="connsiteX4" fmla="*/ 2590800 w 3124291"/>
                <a:gd name="connsiteY4" fmla="*/ 120466 h 2286723"/>
                <a:gd name="connsiteX5" fmla="*/ 2612571 w 3124291"/>
                <a:gd name="connsiteY5" fmla="*/ 153123 h 2286723"/>
                <a:gd name="connsiteX6" fmla="*/ 2667000 w 3124291"/>
                <a:gd name="connsiteY6" fmla="*/ 196666 h 2286723"/>
                <a:gd name="connsiteX7" fmla="*/ 2688771 w 3124291"/>
                <a:gd name="connsiteY7" fmla="*/ 229323 h 2286723"/>
                <a:gd name="connsiteX8" fmla="*/ 2699657 w 3124291"/>
                <a:gd name="connsiteY8" fmla="*/ 261980 h 2286723"/>
                <a:gd name="connsiteX9" fmla="*/ 2764971 w 3124291"/>
                <a:gd name="connsiteY9" fmla="*/ 316408 h 2286723"/>
                <a:gd name="connsiteX10" fmla="*/ 2808514 w 3124291"/>
                <a:gd name="connsiteY10" fmla="*/ 403494 h 2286723"/>
                <a:gd name="connsiteX11" fmla="*/ 2819400 w 3124291"/>
                <a:gd name="connsiteY11" fmla="*/ 436151 h 2286723"/>
                <a:gd name="connsiteX12" fmla="*/ 2841171 w 3124291"/>
                <a:gd name="connsiteY12" fmla="*/ 457923 h 2286723"/>
                <a:gd name="connsiteX13" fmla="*/ 2884714 w 3124291"/>
                <a:gd name="connsiteY13" fmla="*/ 545008 h 2286723"/>
                <a:gd name="connsiteX14" fmla="*/ 2928257 w 3124291"/>
                <a:gd name="connsiteY14" fmla="*/ 632094 h 2286723"/>
                <a:gd name="connsiteX15" fmla="*/ 2982685 w 3124291"/>
                <a:gd name="connsiteY15" fmla="*/ 795380 h 2286723"/>
                <a:gd name="connsiteX16" fmla="*/ 2993571 w 3124291"/>
                <a:gd name="connsiteY16" fmla="*/ 828037 h 2286723"/>
                <a:gd name="connsiteX17" fmla="*/ 3004457 w 3124291"/>
                <a:gd name="connsiteY17" fmla="*/ 871580 h 2286723"/>
                <a:gd name="connsiteX18" fmla="*/ 3037114 w 3124291"/>
                <a:gd name="connsiteY18" fmla="*/ 936894 h 2286723"/>
                <a:gd name="connsiteX19" fmla="*/ 3048000 w 3124291"/>
                <a:gd name="connsiteY19" fmla="*/ 980437 h 2286723"/>
                <a:gd name="connsiteX20" fmla="*/ 3058885 w 3124291"/>
                <a:gd name="connsiteY20" fmla="*/ 1013094 h 2286723"/>
                <a:gd name="connsiteX21" fmla="*/ 3069771 w 3124291"/>
                <a:gd name="connsiteY21" fmla="*/ 1078408 h 2286723"/>
                <a:gd name="connsiteX22" fmla="*/ 3080657 w 3124291"/>
                <a:gd name="connsiteY22" fmla="*/ 1111066 h 2286723"/>
                <a:gd name="connsiteX23" fmla="*/ 3113314 w 3124291"/>
                <a:gd name="connsiteY23" fmla="*/ 1230808 h 2286723"/>
                <a:gd name="connsiteX24" fmla="*/ 3124200 w 3124291"/>
                <a:gd name="connsiteY24" fmla="*/ 1296123 h 2286723"/>
                <a:gd name="connsiteX25" fmla="*/ 3102428 w 3124291"/>
                <a:gd name="connsiteY25" fmla="*/ 1459408 h 2286723"/>
                <a:gd name="connsiteX26" fmla="*/ 3080657 w 3124291"/>
                <a:gd name="connsiteY26" fmla="*/ 1546494 h 2286723"/>
                <a:gd name="connsiteX27" fmla="*/ 3048000 w 3124291"/>
                <a:gd name="connsiteY27" fmla="*/ 1622694 h 2286723"/>
                <a:gd name="connsiteX28" fmla="*/ 3015342 w 3124291"/>
                <a:gd name="connsiteY28" fmla="*/ 1633580 h 2286723"/>
                <a:gd name="connsiteX29" fmla="*/ 2960914 w 3124291"/>
                <a:gd name="connsiteY29" fmla="*/ 1698894 h 2286723"/>
                <a:gd name="connsiteX30" fmla="*/ 2917371 w 3124291"/>
                <a:gd name="connsiteY30" fmla="*/ 1709780 h 2286723"/>
                <a:gd name="connsiteX31" fmla="*/ 2895600 w 3124291"/>
                <a:gd name="connsiteY31" fmla="*/ 1742437 h 2286723"/>
                <a:gd name="connsiteX32" fmla="*/ 2862942 w 3124291"/>
                <a:gd name="connsiteY32" fmla="*/ 1753323 h 2286723"/>
                <a:gd name="connsiteX33" fmla="*/ 2819400 w 3124291"/>
                <a:gd name="connsiteY33" fmla="*/ 1796866 h 2286723"/>
                <a:gd name="connsiteX34" fmla="*/ 2797628 w 3124291"/>
                <a:gd name="connsiteY34" fmla="*/ 1818637 h 2286723"/>
                <a:gd name="connsiteX35" fmla="*/ 2732314 w 3124291"/>
                <a:gd name="connsiteY35" fmla="*/ 1840408 h 2286723"/>
                <a:gd name="connsiteX36" fmla="*/ 2677885 w 3124291"/>
                <a:gd name="connsiteY36" fmla="*/ 1883951 h 2286723"/>
                <a:gd name="connsiteX37" fmla="*/ 2612571 w 3124291"/>
                <a:gd name="connsiteY37" fmla="*/ 1905723 h 2286723"/>
                <a:gd name="connsiteX38" fmla="*/ 2547257 w 3124291"/>
                <a:gd name="connsiteY38" fmla="*/ 1938380 h 2286723"/>
                <a:gd name="connsiteX39" fmla="*/ 2525485 w 3124291"/>
                <a:gd name="connsiteY39" fmla="*/ 1960151 h 2286723"/>
                <a:gd name="connsiteX40" fmla="*/ 2460171 w 3124291"/>
                <a:gd name="connsiteY40" fmla="*/ 1981923 h 2286723"/>
                <a:gd name="connsiteX41" fmla="*/ 2383971 w 3124291"/>
                <a:gd name="connsiteY41" fmla="*/ 2003694 h 2286723"/>
                <a:gd name="connsiteX42" fmla="*/ 2340428 w 3124291"/>
                <a:gd name="connsiteY42" fmla="*/ 2047237 h 2286723"/>
                <a:gd name="connsiteX43" fmla="*/ 2231571 w 3124291"/>
                <a:gd name="connsiteY43" fmla="*/ 2079894 h 2286723"/>
                <a:gd name="connsiteX44" fmla="*/ 2166257 w 3124291"/>
                <a:gd name="connsiteY44" fmla="*/ 2101666 h 2286723"/>
                <a:gd name="connsiteX45" fmla="*/ 2133600 w 3124291"/>
                <a:gd name="connsiteY45" fmla="*/ 2112551 h 2286723"/>
                <a:gd name="connsiteX46" fmla="*/ 2111828 w 3124291"/>
                <a:gd name="connsiteY46" fmla="*/ 2134323 h 2286723"/>
                <a:gd name="connsiteX47" fmla="*/ 1959428 w 3124291"/>
                <a:gd name="connsiteY47" fmla="*/ 2177866 h 2286723"/>
                <a:gd name="connsiteX48" fmla="*/ 1894114 w 3124291"/>
                <a:gd name="connsiteY48" fmla="*/ 2199637 h 2286723"/>
                <a:gd name="connsiteX49" fmla="*/ 1872342 w 3124291"/>
                <a:gd name="connsiteY49" fmla="*/ 2221408 h 2286723"/>
                <a:gd name="connsiteX50" fmla="*/ 1828800 w 3124291"/>
                <a:gd name="connsiteY50" fmla="*/ 2232294 h 2286723"/>
                <a:gd name="connsiteX51" fmla="*/ 1796142 w 3124291"/>
                <a:gd name="connsiteY51" fmla="*/ 2243180 h 2286723"/>
                <a:gd name="connsiteX52" fmla="*/ 1752600 w 3124291"/>
                <a:gd name="connsiteY52" fmla="*/ 2254066 h 2286723"/>
                <a:gd name="connsiteX53" fmla="*/ 1719942 w 3124291"/>
                <a:gd name="connsiteY53" fmla="*/ 2264951 h 2286723"/>
                <a:gd name="connsiteX54" fmla="*/ 1306285 w 3124291"/>
                <a:gd name="connsiteY54" fmla="*/ 2286723 h 2286723"/>
                <a:gd name="connsiteX55" fmla="*/ 968828 w 3124291"/>
                <a:gd name="connsiteY55" fmla="*/ 2275837 h 2286723"/>
                <a:gd name="connsiteX56" fmla="*/ 827314 w 3124291"/>
                <a:gd name="connsiteY56" fmla="*/ 2254066 h 2286723"/>
                <a:gd name="connsiteX57" fmla="*/ 783771 w 3124291"/>
                <a:gd name="connsiteY57" fmla="*/ 2243180 h 2286723"/>
                <a:gd name="connsiteX58" fmla="*/ 729342 w 3124291"/>
                <a:gd name="connsiteY58" fmla="*/ 2232294 h 2286723"/>
                <a:gd name="connsiteX59" fmla="*/ 696685 w 3124291"/>
                <a:gd name="connsiteY59" fmla="*/ 2210523 h 2286723"/>
                <a:gd name="connsiteX60" fmla="*/ 631371 w 3124291"/>
                <a:gd name="connsiteY60" fmla="*/ 2188751 h 2286723"/>
                <a:gd name="connsiteX61" fmla="*/ 587828 w 3124291"/>
                <a:gd name="connsiteY61" fmla="*/ 2166980 h 2286723"/>
                <a:gd name="connsiteX62" fmla="*/ 544285 w 3124291"/>
                <a:gd name="connsiteY62" fmla="*/ 2123437 h 2286723"/>
                <a:gd name="connsiteX63" fmla="*/ 478971 w 3124291"/>
                <a:gd name="connsiteY63" fmla="*/ 2101666 h 2286723"/>
                <a:gd name="connsiteX64" fmla="*/ 446314 w 3124291"/>
                <a:gd name="connsiteY64" fmla="*/ 2079894 h 2286723"/>
                <a:gd name="connsiteX65" fmla="*/ 424542 w 3124291"/>
                <a:gd name="connsiteY65" fmla="*/ 2058123 h 2286723"/>
                <a:gd name="connsiteX66" fmla="*/ 381000 w 3124291"/>
                <a:gd name="connsiteY66" fmla="*/ 2036351 h 2286723"/>
                <a:gd name="connsiteX67" fmla="*/ 304800 w 3124291"/>
                <a:gd name="connsiteY67" fmla="*/ 1981923 h 2286723"/>
                <a:gd name="connsiteX68" fmla="*/ 293914 w 3124291"/>
                <a:gd name="connsiteY68" fmla="*/ 1949266 h 2286723"/>
                <a:gd name="connsiteX69" fmla="*/ 228600 w 3124291"/>
                <a:gd name="connsiteY69" fmla="*/ 1905723 h 2286723"/>
                <a:gd name="connsiteX70" fmla="*/ 185057 w 3124291"/>
                <a:gd name="connsiteY70" fmla="*/ 1807751 h 2286723"/>
                <a:gd name="connsiteX71" fmla="*/ 163285 w 3124291"/>
                <a:gd name="connsiteY71" fmla="*/ 1785980 h 2286723"/>
                <a:gd name="connsiteX72" fmla="*/ 152400 w 3124291"/>
                <a:gd name="connsiteY72" fmla="*/ 1753323 h 2286723"/>
                <a:gd name="connsiteX73" fmla="*/ 108857 w 3124291"/>
                <a:gd name="connsiteY73" fmla="*/ 1698894 h 2286723"/>
                <a:gd name="connsiteX74" fmla="*/ 76200 w 3124291"/>
                <a:gd name="connsiteY74" fmla="*/ 1600923 h 2286723"/>
                <a:gd name="connsiteX75" fmla="*/ 65314 w 3124291"/>
                <a:gd name="connsiteY75" fmla="*/ 1568266 h 2286723"/>
                <a:gd name="connsiteX76" fmla="*/ 43542 w 3124291"/>
                <a:gd name="connsiteY76" fmla="*/ 1535608 h 2286723"/>
                <a:gd name="connsiteX77" fmla="*/ 21771 w 3124291"/>
                <a:gd name="connsiteY77" fmla="*/ 1307008 h 2286723"/>
                <a:gd name="connsiteX78" fmla="*/ 0 w 3124291"/>
                <a:gd name="connsiteY78" fmla="*/ 1111066 h 2286723"/>
                <a:gd name="connsiteX79" fmla="*/ 10885 w 3124291"/>
                <a:gd name="connsiteY79" fmla="*/ 773608 h 2286723"/>
                <a:gd name="connsiteX80" fmla="*/ 32657 w 3124291"/>
                <a:gd name="connsiteY80" fmla="*/ 686523 h 2286723"/>
                <a:gd name="connsiteX81" fmla="*/ 54428 w 3124291"/>
                <a:gd name="connsiteY81" fmla="*/ 664751 h 2286723"/>
                <a:gd name="connsiteX82" fmla="*/ 65314 w 3124291"/>
                <a:gd name="connsiteY82" fmla="*/ 632094 h 2286723"/>
                <a:gd name="connsiteX83" fmla="*/ 108857 w 3124291"/>
                <a:gd name="connsiteY83" fmla="*/ 577666 h 2286723"/>
                <a:gd name="connsiteX84" fmla="*/ 152400 w 3124291"/>
                <a:gd name="connsiteY84" fmla="*/ 534123 h 2286723"/>
                <a:gd name="connsiteX85" fmla="*/ 163285 w 3124291"/>
                <a:gd name="connsiteY85" fmla="*/ 501466 h 2286723"/>
                <a:gd name="connsiteX86" fmla="*/ 239485 w 3124291"/>
                <a:gd name="connsiteY86" fmla="*/ 479694 h 2286723"/>
                <a:gd name="connsiteX87" fmla="*/ 337457 w 3124291"/>
                <a:gd name="connsiteY87" fmla="*/ 447037 h 2286723"/>
                <a:gd name="connsiteX88" fmla="*/ 370114 w 3124291"/>
                <a:gd name="connsiteY88" fmla="*/ 436151 h 2286723"/>
                <a:gd name="connsiteX89" fmla="*/ 413657 w 3124291"/>
                <a:gd name="connsiteY89" fmla="*/ 414380 h 2286723"/>
                <a:gd name="connsiteX90" fmla="*/ 457200 w 3124291"/>
                <a:gd name="connsiteY90" fmla="*/ 403494 h 2286723"/>
                <a:gd name="connsiteX91" fmla="*/ 566057 w 3124291"/>
                <a:gd name="connsiteY91" fmla="*/ 381723 h 2286723"/>
                <a:gd name="connsiteX92" fmla="*/ 696685 w 3124291"/>
                <a:gd name="connsiteY92" fmla="*/ 359951 h 2286723"/>
                <a:gd name="connsiteX93" fmla="*/ 805542 w 3124291"/>
                <a:gd name="connsiteY93" fmla="*/ 327294 h 2286723"/>
                <a:gd name="connsiteX94" fmla="*/ 859971 w 3124291"/>
                <a:gd name="connsiteY94" fmla="*/ 316408 h 2286723"/>
                <a:gd name="connsiteX95" fmla="*/ 892628 w 3124291"/>
                <a:gd name="connsiteY95" fmla="*/ 305523 h 2286723"/>
                <a:gd name="connsiteX96" fmla="*/ 1045028 w 3124291"/>
                <a:gd name="connsiteY96" fmla="*/ 283751 h 2286723"/>
                <a:gd name="connsiteX97" fmla="*/ 1110342 w 3124291"/>
                <a:gd name="connsiteY97" fmla="*/ 261980 h 2286723"/>
                <a:gd name="connsiteX98" fmla="*/ 1175657 w 3124291"/>
                <a:gd name="connsiteY98" fmla="*/ 229323 h 2286723"/>
                <a:gd name="connsiteX99" fmla="*/ 1230085 w 3124291"/>
                <a:gd name="connsiteY99" fmla="*/ 196666 h 2286723"/>
                <a:gd name="connsiteX100" fmla="*/ 1251857 w 3124291"/>
                <a:gd name="connsiteY100" fmla="*/ 174894 h 2286723"/>
                <a:gd name="connsiteX101" fmla="*/ 1273628 w 3124291"/>
                <a:gd name="connsiteY101" fmla="*/ 142237 h 2286723"/>
                <a:gd name="connsiteX102" fmla="*/ 1317171 w 3124291"/>
                <a:gd name="connsiteY102" fmla="*/ 131351 h 2286723"/>
                <a:gd name="connsiteX103" fmla="*/ 1349828 w 3124291"/>
                <a:gd name="connsiteY103" fmla="*/ 109580 h 2286723"/>
                <a:gd name="connsiteX104" fmla="*/ 1371600 w 3124291"/>
                <a:gd name="connsiteY104" fmla="*/ 87808 h 2286723"/>
                <a:gd name="connsiteX105" fmla="*/ 1404257 w 3124291"/>
                <a:gd name="connsiteY105" fmla="*/ 76923 h 2286723"/>
                <a:gd name="connsiteX106" fmla="*/ 1426028 w 3124291"/>
                <a:gd name="connsiteY106" fmla="*/ 55151 h 2286723"/>
                <a:gd name="connsiteX107" fmla="*/ 1534885 w 3124291"/>
                <a:gd name="connsiteY107" fmla="*/ 33380 h 2286723"/>
                <a:gd name="connsiteX108" fmla="*/ 1796142 w 3124291"/>
                <a:gd name="connsiteY108" fmla="*/ 44266 h 2286723"/>
                <a:gd name="connsiteX109" fmla="*/ 1817914 w 3124291"/>
                <a:gd name="connsiteY109" fmla="*/ 66037 h 2286723"/>
                <a:gd name="connsiteX110" fmla="*/ 1850571 w 3124291"/>
                <a:gd name="connsiteY110" fmla="*/ 66037 h 228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4291" h="2286723">
                  <a:moveTo>
                    <a:pt x="1796142" y="33380"/>
                  </a:moveTo>
                  <a:cubicBezTo>
                    <a:pt x="2143729" y="-11957"/>
                    <a:pt x="1962407" y="-2392"/>
                    <a:pt x="2340428" y="11608"/>
                  </a:cubicBezTo>
                  <a:cubicBezTo>
                    <a:pt x="2369640" y="17451"/>
                    <a:pt x="2436493" y="28481"/>
                    <a:pt x="2460171" y="44266"/>
                  </a:cubicBezTo>
                  <a:cubicBezTo>
                    <a:pt x="2537933" y="96107"/>
                    <a:pt x="2500101" y="81462"/>
                    <a:pt x="2569028" y="98694"/>
                  </a:cubicBezTo>
                  <a:cubicBezTo>
                    <a:pt x="2576285" y="105951"/>
                    <a:pt x="2584389" y="112452"/>
                    <a:pt x="2590800" y="120466"/>
                  </a:cubicBezTo>
                  <a:cubicBezTo>
                    <a:pt x="2598973" y="130682"/>
                    <a:pt x="2603320" y="143872"/>
                    <a:pt x="2612571" y="153123"/>
                  </a:cubicBezTo>
                  <a:cubicBezTo>
                    <a:pt x="2669152" y="209704"/>
                    <a:pt x="2623908" y="142801"/>
                    <a:pt x="2667000" y="196666"/>
                  </a:cubicBezTo>
                  <a:cubicBezTo>
                    <a:pt x="2675173" y="206882"/>
                    <a:pt x="2682920" y="217621"/>
                    <a:pt x="2688771" y="229323"/>
                  </a:cubicBezTo>
                  <a:cubicBezTo>
                    <a:pt x="2693903" y="239586"/>
                    <a:pt x="2693292" y="252433"/>
                    <a:pt x="2699657" y="261980"/>
                  </a:cubicBezTo>
                  <a:cubicBezTo>
                    <a:pt x="2716421" y="287125"/>
                    <a:pt x="2740873" y="300343"/>
                    <a:pt x="2764971" y="316408"/>
                  </a:cubicBezTo>
                  <a:cubicBezTo>
                    <a:pt x="2789987" y="391460"/>
                    <a:pt x="2770514" y="365496"/>
                    <a:pt x="2808514" y="403494"/>
                  </a:cubicBezTo>
                  <a:cubicBezTo>
                    <a:pt x="2812143" y="414380"/>
                    <a:pt x="2813496" y="426312"/>
                    <a:pt x="2819400" y="436151"/>
                  </a:cubicBezTo>
                  <a:cubicBezTo>
                    <a:pt x="2824680" y="444952"/>
                    <a:pt x="2836581" y="448743"/>
                    <a:pt x="2841171" y="457923"/>
                  </a:cubicBezTo>
                  <a:cubicBezTo>
                    <a:pt x="2891202" y="557987"/>
                    <a:pt x="2835527" y="495824"/>
                    <a:pt x="2884714" y="545008"/>
                  </a:cubicBezTo>
                  <a:cubicBezTo>
                    <a:pt x="2909730" y="620060"/>
                    <a:pt x="2890257" y="594096"/>
                    <a:pt x="2928257" y="632094"/>
                  </a:cubicBezTo>
                  <a:lnTo>
                    <a:pt x="2982685" y="795380"/>
                  </a:lnTo>
                  <a:cubicBezTo>
                    <a:pt x="2986314" y="806266"/>
                    <a:pt x="2990788" y="816905"/>
                    <a:pt x="2993571" y="828037"/>
                  </a:cubicBezTo>
                  <a:cubicBezTo>
                    <a:pt x="2997200" y="842551"/>
                    <a:pt x="2998564" y="857829"/>
                    <a:pt x="3004457" y="871580"/>
                  </a:cubicBezTo>
                  <a:cubicBezTo>
                    <a:pt x="3045350" y="966997"/>
                    <a:pt x="3010902" y="845155"/>
                    <a:pt x="3037114" y="936894"/>
                  </a:cubicBezTo>
                  <a:cubicBezTo>
                    <a:pt x="3041224" y="951279"/>
                    <a:pt x="3043890" y="966052"/>
                    <a:pt x="3048000" y="980437"/>
                  </a:cubicBezTo>
                  <a:cubicBezTo>
                    <a:pt x="3051152" y="991470"/>
                    <a:pt x="3056396" y="1001893"/>
                    <a:pt x="3058885" y="1013094"/>
                  </a:cubicBezTo>
                  <a:cubicBezTo>
                    <a:pt x="3063673" y="1034640"/>
                    <a:pt x="3064983" y="1056862"/>
                    <a:pt x="3069771" y="1078408"/>
                  </a:cubicBezTo>
                  <a:cubicBezTo>
                    <a:pt x="3072260" y="1089610"/>
                    <a:pt x="3077874" y="1099934"/>
                    <a:pt x="3080657" y="1111066"/>
                  </a:cubicBezTo>
                  <a:cubicBezTo>
                    <a:pt x="3111428" y="1234152"/>
                    <a:pt x="3066608" y="1090693"/>
                    <a:pt x="3113314" y="1230808"/>
                  </a:cubicBezTo>
                  <a:cubicBezTo>
                    <a:pt x="3116943" y="1252580"/>
                    <a:pt x="3125250" y="1274076"/>
                    <a:pt x="3124200" y="1296123"/>
                  </a:cubicBezTo>
                  <a:cubicBezTo>
                    <a:pt x="3121588" y="1350971"/>
                    <a:pt x="3110574" y="1405105"/>
                    <a:pt x="3102428" y="1459408"/>
                  </a:cubicBezTo>
                  <a:cubicBezTo>
                    <a:pt x="3091945" y="1529290"/>
                    <a:pt x="3095747" y="1493678"/>
                    <a:pt x="3080657" y="1546494"/>
                  </a:cubicBezTo>
                  <a:cubicBezTo>
                    <a:pt x="3072910" y="1573608"/>
                    <a:pt x="3072550" y="1603054"/>
                    <a:pt x="3048000" y="1622694"/>
                  </a:cubicBezTo>
                  <a:cubicBezTo>
                    <a:pt x="3039040" y="1629862"/>
                    <a:pt x="3026228" y="1629951"/>
                    <a:pt x="3015342" y="1633580"/>
                  </a:cubicBezTo>
                  <a:cubicBezTo>
                    <a:pt x="3001469" y="1654390"/>
                    <a:pt x="2983480" y="1685999"/>
                    <a:pt x="2960914" y="1698894"/>
                  </a:cubicBezTo>
                  <a:cubicBezTo>
                    <a:pt x="2947924" y="1706317"/>
                    <a:pt x="2931885" y="1706151"/>
                    <a:pt x="2917371" y="1709780"/>
                  </a:cubicBezTo>
                  <a:cubicBezTo>
                    <a:pt x="2910114" y="1720666"/>
                    <a:pt x="2905816" y="1734264"/>
                    <a:pt x="2895600" y="1742437"/>
                  </a:cubicBezTo>
                  <a:cubicBezTo>
                    <a:pt x="2886640" y="1749605"/>
                    <a:pt x="2871056" y="1745209"/>
                    <a:pt x="2862942" y="1753323"/>
                  </a:cubicBezTo>
                  <a:cubicBezTo>
                    <a:pt x="2804884" y="1811381"/>
                    <a:pt x="2906488" y="1767836"/>
                    <a:pt x="2819400" y="1796866"/>
                  </a:cubicBezTo>
                  <a:cubicBezTo>
                    <a:pt x="2812143" y="1804123"/>
                    <a:pt x="2806808" y="1814047"/>
                    <a:pt x="2797628" y="1818637"/>
                  </a:cubicBezTo>
                  <a:cubicBezTo>
                    <a:pt x="2777102" y="1828900"/>
                    <a:pt x="2732314" y="1840408"/>
                    <a:pt x="2732314" y="1840408"/>
                  </a:cubicBezTo>
                  <a:cubicBezTo>
                    <a:pt x="2714218" y="1858504"/>
                    <a:pt x="2702604" y="1872965"/>
                    <a:pt x="2677885" y="1883951"/>
                  </a:cubicBezTo>
                  <a:cubicBezTo>
                    <a:pt x="2656914" y="1893272"/>
                    <a:pt x="2631666" y="1892993"/>
                    <a:pt x="2612571" y="1905723"/>
                  </a:cubicBezTo>
                  <a:cubicBezTo>
                    <a:pt x="2570367" y="1933859"/>
                    <a:pt x="2592325" y="1923357"/>
                    <a:pt x="2547257" y="1938380"/>
                  </a:cubicBezTo>
                  <a:cubicBezTo>
                    <a:pt x="2540000" y="1945637"/>
                    <a:pt x="2534665" y="1955561"/>
                    <a:pt x="2525485" y="1960151"/>
                  </a:cubicBezTo>
                  <a:cubicBezTo>
                    <a:pt x="2504959" y="1970414"/>
                    <a:pt x="2481942" y="1974666"/>
                    <a:pt x="2460171" y="1981923"/>
                  </a:cubicBezTo>
                  <a:cubicBezTo>
                    <a:pt x="2413332" y="1997536"/>
                    <a:pt x="2438631" y="1990029"/>
                    <a:pt x="2383971" y="2003694"/>
                  </a:cubicBezTo>
                  <a:cubicBezTo>
                    <a:pt x="2369457" y="2018208"/>
                    <a:pt x="2360341" y="2042259"/>
                    <a:pt x="2340428" y="2047237"/>
                  </a:cubicBezTo>
                  <a:cubicBezTo>
                    <a:pt x="2274624" y="2063688"/>
                    <a:pt x="2311073" y="2053393"/>
                    <a:pt x="2231571" y="2079894"/>
                  </a:cubicBezTo>
                  <a:lnTo>
                    <a:pt x="2166257" y="2101666"/>
                  </a:lnTo>
                  <a:lnTo>
                    <a:pt x="2133600" y="2112551"/>
                  </a:lnTo>
                  <a:cubicBezTo>
                    <a:pt x="2126343" y="2119808"/>
                    <a:pt x="2121008" y="2129733"/>
                    <a:pt x="2111828" y="2134323"/>
                  </a:cubicBezTo>
                  <a:cubicBezTo>
                    <a:pt x="2069901" y="2155286"/>
                    <a:pt x="2001272" y="2163918"/>
                    <a:pt x="1959428" y="2177866"/>
                  </a:cubicBezTo>
                  <a:lnTo>
                    <a:pt x="1894114" y="2199637"/>
                  </a:lnTo>
                  <a:cubicBezTo>
                    <a:pt x="1886857" y="2206894"/>
                    <a:pt x="1881522" y="2216818"/>
                    <a:pt x="1872342" y="2221408"/>
                  </a:cubicBezTo>
                  <a:cubicBezTo>
                    <a:pt x="1858961" y="2228099"/>
                    <a:pt x="1843185" y="2228184"/>
                    <a:pt x="1828800" y="2232294"/>
                  </a:cubicBezTo>
                  <a:cubicBezTo>
                    <a:pt x="1817767" y="2235446"/>
                    <a:pt x="1807175" y="2240028"/>
                    <a:pt x="1796142" y="2243180"/>
                  </a:cubicBezTo>
                  <a:cubicBezTo>
                    <a:pt x="1781757" y="2247290"/>
                    <a:pt x="1766985" y="2249956"/>
                    <a:pt x="1752600" y="2254066"/>
                  </a:cubicBezTo>
                  <a:cubicBezTo>
                    <a:pt x="1741567" y="2257218"/>
                    <a:pt x="1731194" y="2262701"/>
                    <a:pt x="1719942" y="2264951"/>
                  </a:cubicBezTo>
                  <a:cubicBezTo>
                    <a:pt x="1596233" y="2289692"/>
                    <a:pt x="1389081" y="2284052"/>
                    <a:pt x="1306285" y="2286723"/>
                  </a:cubicBezTo>
                  <a:lnTo>
                    <a:pt x="968828" y="2275837"/>
                  </a:lnTo>
                  <a:cubicBezTo>
                    <a:pt x="925949" y="2273638"/>
                    <a:pt x="870859" y="2263743"/>
                    <a:pt x="827314" y="2254066"/>
                  </a:cubicBezTo>
                  <a:cubicBezTo>
                    <a:pt x="812709" y="2250821"/>
                    <a:pt x="798376" y="2246426"/>
                    <a:pt x="783771" y="2243180"/>
                  </a:cubicBezTo>
                  <a:cubicBezTo>
                    <a:pt x="765709" y="2239166"/>
                    <a:pt x="747485" y="2235923"/>
                    <a:pt x="729342" y="2232294"/>
                  </a:cubicBezTo>
                  <a:cubicBezTo>
                    <a:pt x="718456" y="2225037"/>
                    <a:pt x="708640" y="2215836"/>
                    <a:pt x="696685" y="2210523"/>
                  </a:cubicBezTo>
                  <a:cubicBezTo>
                    <a:pt x="675714" y="2201202"/>
                    <a:pt x="651897" y="2199014"/>
                    <a:pt x="631371" y="2188751"/>
                  </a:cubicBezTo>
                  <a:lnTo>
                    <a:pt x="587828" y="2166980"/>
                  </a:lnTo>
                  <a:cubicBezTo>
                    <a:pt x="573314" y="2152466"/>
                    <a:pt x="563758" y="2129928"/>
                    <a:pt x="544285" y="2123437"/>
                  </a:cubicBezTo>
                  <a:lnTo>
                    <a:pt x="478971" y="2101666"/>
                  </a:lnTo>
                  <a:cubicBezTo>
                    <a:pt x="468085" y="2094409"/>
                    <a:pt x="456530" y="2088067"/>
                    <a:pt x="446314" y="2079894"/>
                  </a:cubicBezTo>
                  <a:cubicBezTo>
                    <a:pt x="438300" y="2073483"/>
                    <a:pt x="433081" y="2063816"/>
                    <a:pt x="424542" y="2058123"/>
                  </a:cubicBezTo>
                  <a:cubicBezTo>
                    <a:pt x="411040" y="2049122"/>
                    <a:pt x="393982" y="2046087"/>
                    <a:pt x="381000" y="2036351"/>
                  </a:cubicBezTo>
                  <a:cubicBezTo>
                    <a:pt x="298354" y="1974365"/>
                    <a:pt x="374254" y="2005073"/>
                    <a:pt x="304800" y="1981923"/>
                  </a:cubicBezTo>
                  <a:cubicBezTo>
                    <a:pt x="301171" y="1971037"/>
                    <a:pt x="299818" y="1959105"/>
                    <a:pt x="293914" y="1949266"/>
                  </a:cubicBezTo>
                  <a:cubicBezTo>
                    <a:pt x="279665" y="1925518"/>
                    <a:pt x="251286" y="1917066"/>
                    <a:pt x="228600" y="1905723"/>
                  </a:cubicBezTo>
                  <a:cubicBezTo>
                    <a:pt x="211338" y="1853938"/>
                    <a:pt x="214628" y="1844715"/>
                    <a:pt x="185057" y="1807751"/>
                  </a:cubicBezTo>
                  <a:cubicBezTo>
                    <a:pt x="178646" y="1799737"/>
                    <a:pt x="170542" y="1793237"/>
                    <a:pt x="163285" y="1785980"/>
                  </a:cubicBezTo>
                  <a:cubicBezTo>
                    <a:pt x="159657" y="1775094"/>
                    <a:pt x="158303" y="1763162"/>
                    <a:pt x="152400" y="1753323"/>
                  </a:cubicBezTo>
                  <a:cubicBezTo>
                    <a:pt x="113620" y="1688689"/>
                    <a:pt x="146209" y="1782935"/>
                    <a:pt x="108857" y="1698894"/>
                  </a:cubicBezTo>
                  <a:cubicBezTo>
                    <a:pt x="108846" y="1698869"/>
                    <a:pt x="81647" y="1617265"/>
                    <a:pt x="76200" y="1600923"/>
                  </a:cubicBezTo>
                  <a:cubicBezTo>
                    <a:pt x="72571" y="1590037"/>
                    <a:pt x="71679" y="1577813"/>
                    <a:pt x="65314" y="1568266"/>
                  </a:cubicBezTo>
                  <a:lnTo>
                    <a:pt x="43542" y="1535608"/>
                  </a:lnTo>
                  <a:cubicBezTo>
                    <a:pt x="36285" y="1459408"/>
                    <a:pt x="31266" y="1382962"/>
                    <a:pt x="21771" y="1307008"/>
                  </a:cubicBezTo>
                  <a:cubicBezTo>
                    <a:pt x="6362" y="1183738"/>
                    <a:pt x="13796" y="1249032"/>
                    <a:pt x="0" y="1111066"/>
                  </a:cubicBezTo>
                  <a:cubicBezTo>
                    <a:pt x="3628" y="998580"/>
                    <a:pt x="4642" y="885979"/>
                    <a:pt x="10885" y="773608"/>
                  </a:cubicBezTo>
                  <a:cubicBezTo>
                    <a:pt x="11363" y="765006"/>
                    <a:pt x="23771" y="701334"/>
                    <a:pt x="32657" y="686523"/>
                  </a:cubicBezTo>
                  <a:cubicBezTo>
                    <a:pt x="37937" y="677722"/>
                    <a:pt x="47171" y="672008"/>
                    <a:pt x="54428" y="664751"/>
                  </a:cubicBezTo>
                  <a:cubicBezTo>
                    <a:pt x="58057" y="653865"/>
                    <a:pt x="60182" y="642357"/>
                    <a:pt x="65314" y="632094"/>
                  </a:cubicBezTo>
                  <a:cubicBezTo>
                    <a:pt x="79047" y="604628"/>
                    <a:pt x="88605" y="597917"/>
                    <a:pt x="108857" y="577666"/>
                  </a:cubicBezTo>
                  <a:cubicBezTo>
                    <a:pt x="137883" y="490580"/>
                    <a:pt x="94343" y="592178"/>
                    <a:pt x="152400" y="534123"/>
                  </a:cubicBezTo>
                  <a:cubicBezTo>
                    <a:pt x="160514" y="526009"/>
                    <a:pt x="155171" y="509580"/>
                    <a:pt x="163285" y="501466"/>
                  </a:cubicBezTo>
                  <a:cubicBezTo>
                    <a:pt x="168511" y="496239"/>
                    <a:pt x="239081" y="479815"/>
                    <a:pt x="239485" y="479694"/>
                  </a:cubicBezTo>
                  <a:cubicBezTo>
                    <a:pt x="239532" y="479680"/>
                    <a:pt x="321105" y="452488"/>
                    <a:pt x="337457" y="447037"/>
                  </a:cubicBezTo>
                  <a:cubicBezTo>
                    <a:pt x="348343" y="443408"/>
                    <a:pt x="359851" y="441282"/>
                    <a:pt x="370114" y="436151"/>
                  </a:cubicBezTo>
                  <a:cubicBezTo>
                    <a:pt x="384628" y="428894"/>
                    <a:pt x="398463" y="420078"/>
                    <a:pt x="413657" y="414380"/>
                  </a:cubicBezTo>
                  <a:cubicBezTo>
                    <a:pt x="427665" y="409127"/>
                    <a:pt x="442571" y="406629"/>
                    <a:pt x="457200" y="403494"/>
                  </a:cubicBezTo>
                  <a:cubicBezTo>
                    <a:pt x="493383" y="395741"/>
                    <a:pt x="529425" y="386956"/>
                    <a:pt x="566057" y="381723"/>
                  </a:cubicBezTo>
                  <a:cubicBezTo>
                    <a:pt x="629682" y="372634"/>
                    <a:pt x="639373" y="372687"/>
                    <a:pt x="696685" y="359951"/>
                  </a:cubicBezTo>
                  <a:cubicBezTo>
                    <a:pt x="788513" y="339545"/>
                    <a:pt x="686120" y="359864"/>
                    <a:pt x="805542" y="327294"/>
                  </a:cubicBezTo>
                  <a:cubicBezTo>
                    <a:pt x="823392" y="322426"/>
                    <a:pt x="842021" y="320895"/>
                    <a:pt x="859971" y="316408"/>
                  </a:cubicBezTo>
                  <a:cubicBezTo>
                    <a:pt x="871103" y="313625"/>
                    <a:pt x="881310" y="307409"/>
                    <a:pt x="892628" y="305523"/>
                  </a:cubicBezTo>
                  <a:cubicBezTo>
                    <a:pt x="964426" y="293557"/>
                    <a:pt x="983473" y="300539"/>
                    <a:pt x="1045028" y="283751"/>
                  </a:cubicBezTo>
                  <a:cubicBezTo>
                    <a:pt x="1067168" y="277713"/>
                    <a:pt x="1091247" y="274710"/>
                    <a:pt x="1110342" y="261980"/>
                  </a:cubicBezTo>
                  <a:cubicBezTo>
                    <a:pt x="1152547" y="233843"/>
                    <a:pt x="1130588" y="244345"/>
                    <a:pt x="1175657" y="229323"/>
                  </a:cubicBezTo>
                  <a:cubicBezTo>
                    <a:pt x="1230818" y="174159"/>
                    <a:pt x="1159431" y="239058"/>
                    <a:pt x="1230085" y="196666"/>
                  </a:cubicBezTo>
                  <a:cubicBezTo>
                    <a:pt x="1238886" y="191386"/>
                    <a:pt x="1245446" y="182908"/>
                    <a:pt x="1251857" y="174894"/>
                  </a:cubicBezTo>
                  <a:cubicBezTo>
                    <a:pt x="1260030" y="164678"/>
                    <a:pt x="1262742" y="149494"/>
                    <a:pt x="1273628" y="142237"/>
                  </a:cubicBezTo>
                  <a:cubicBezTo>
                    <a:pt x="1286076" y="133938"/>
                    <a:pt x="1302657" y="134980"/>
                    <a:pt x="1317171" y="131351"/>
                  </a:cubicBezTo>
                  <a:cubicBezTo>
                    <a:pt x="1328057" y="124094"/>
                    <a:pt x="1339612" y="117753"/>
                    <a:pt x="1349828" y="109580"/>
                  </a:cubicBezTo>
                  <a:cubicBezTo>
                    <a:pt x="1357842" y="103169"/>
                    <a:pt x="1362799" y="93088"/>
                    <a:pt x="1371600" y="87808"/>
                  </a:cubicBezTo>
                  <a:cubicBezTo>
                    <a:pt x="1381439" y="81905"/>
                    <a:pt x="1393371" y="80551"/>
                    <a:pt x="1404257" y="76923"/>
                  </a:cubicBezTo>
                  <a:cubicBezTo>
                    <a:pt x="1411514" y="69666"/>
                    <a:pt x="1417227" y="60431"/>
                    <a:pt x="1426028" y="55151"/>
                  </a:cubicBezTo>
                  <a:cubicBezTo>
                    <a:pt x="1449774" y="40903"/>
                    <a:pt x="1521681" y="35266"/>
                    <a:pt x="1534885" y="33380"/>
                  </a:cubicBezTo>
                  <a:cubicBezTo>
                    <a:pt x="1621971" y="37009"/>
                    <a:pt x="1709555" y="34275"/>
                    <a:pt x="1796142" y="44266"/>
                  </a:cubicBezTo>
                  <a:cubicBezTo>
                    <a:pt x="1806338" y="45442"/>
                    <a:pt x="1808385" y="62225"/>
                    <a:pt x="1817914" y="66037"/>
                  </a:cubicBezTo>
                  <a:cubicBezTo>
                    <a:pt x="1828021" y="70080"/>
                    <a:pt x="1839685" y="66037"/>
                    <a:pt x="1850571" y="66037"/>
                  </a:cubicBezTo>
                </a:path>
              </a:pathLst>
            </a:custGeom>
            <a:noFill/>
            <a:ln w="19050">
              <a:solidFill>
                <a:srgbClr val="00B0F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Narrow" pitchFamily="34" charset="0"/>
              </a:endParaRPr>
            </a:p>
          </p:txBody>
        </p:sp>
      </p:grpSp>
      <p:grpSp>
        <p:nvGrpSpPr>
          <p:cNvPr id="32" name="グループ化 31"/>
          <p:cNvGrpSpPr/>
          <p:nvPr/>
        </p:nvGrpSpPr>
        <p:grpSpPr>
          <a:xfrm>
            <a:off x="4932040" y="4321628"/>
            <a:ext cx="2982714" cy="2165922"/>
            <a:chOff x="4767943" y="4353562"/>
            <a:chExt cx="2982714" cy="2165922"/>
          </a:xfrm>
        </p:grpSpPr>
        <p:sp>
          <p:nvSpPr>
            <p:cNvPr id="26" name="正方形/長方形 25"/>
            <p:cNvSpPr/>
            <p:nvPr/>
          </p:nvSpPr>
          <p:spPr bwMode="auto">
            <a:xfrm>
              <a:off x="4791337" y="4353562"/>
              <a:ext cx="2949015" cy="2155760"/>
            </a:xfrm>
            <a:prstGeom prst="rect">
              <a:avLst/>
            </a:prstGeom>
            <a:noFill/>
            <a:ln w="19050">
              <a:solidFill>
                <a:schemeClr val="tx1"/>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正方形/長方形 26"/>
            <p:cNvSpPr/>
            <p:nvPr/>
          </p:nvSpPr>
          <p:spPr bwMode="auto">
            <a:xfrm>
              <a:off x="4788025" y="4363724"/>
              <a:ext cx="1008111" cy="2155760"/>
            </a:xfrm>
            <a:prstGeom prst="rect">
              <a:avLst/>
            </a:prstGeom>
            <a:noFill/>
            <a:ln w="19050">
              <a:solidFill>
                <a:schemeClr val="tx1"/>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正方形/長方形 27"/>
            <p:cNvSpPr/>
            <p:nvPr/>
          </p:nvSpPr>
          <p:spPr bwMode="auto">
            <a:xfrm>
              <a:off x="4811081" y="4358686"/>
              <a:ext cx="1993167" cy="2155760"/>
            </a:xfrm>
            <a:prstGeom prst="rect">
              <a:avLst/>
            </a:prstGeom>
            <a:noFill/>
            <a:ln w="19050">
              <a:solidFill>
                <a:schemeClr val="tx1"/>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正方形/長方形 28"/>
            <p:cNvSpPr/>
            <p:nvPr/>
          </p:nvSpPr>
          <p:spPr bwMode="auto">
            <a:xfrm>
              <a:off x="4788024" y="5753237"/>
              <a:ext cx="2949015" cy="744475"/>
            </a:xfrm>
            <a:prstGeom prst="rect">
              <a:avLst/>
            </a:prstGeom>
            <a:noFill/>
            <a:ln w="19050">
              <a:solidFill>
                <a:schemeClr val="tx1"/>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正方形/長方形 29"/>
            <p:cNvSpPr/>
            <p:nvPr/>
          </p:nvSpPr>
          <p:spPr bwMode="auto">
            <a:xfrm>
              <a:off x="4791337" y="5002900"/>
              <a:ext cx="2949015" cy="1494811"/>
            </a:xfrm>
            <a:prstGeom prst="rect">
              <a:avLst/>
            </a:prstGeom>
            <a:noFill/>
            <a:ln w="19050">
              <a:solidFill>
                <a:schemeClr val="tx1"/>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フリーフォーム 30"/>
            <p:cNvSpPr/>
            <p:nvPr/>
          </p:nvSpPr>
          <p:spPr bwMode="auto">
            <a:xfrm>
              <a:off x="4767943" y="5279571"/>
              <a:ext cx="2982714" cy="293915"/>
            </a:xfrm>
            <a:custGeom>
              <a:avLst/>
              <a:gdLst>
                <a:gd name="connsiteX0" fmla="*/ 0 w 2982714"/>
                <a:gd name="connsiteY0" fmla="*/ 293915 h 293915"/>
                <a:gd name="connsiteX1" fmla="*/ 119743 w 2982714"/>
                <a:gd name="connsiteY1" fmla="*/ 217715 h 293915"/>
                <a:gd name="connsiteX2" fmla="*/ 152400 w 2982714"/>
                <a:gd name="connsiteY2" fmla="*/ 206829 h 293915"/>
                <a:gd name="connsiteX3" fmla="*/ 228600 w 2982714"/>
                <a:gd name="connsiteY3" fmla="*/ 174172 h 293915"/>
                <a:gd name="connsiteX4" fmla="*/ 272143 w 2982714"/>
                <a:gd name="connsiteY4" fmla="*/ 130629 h 293915"/>
                <a:gd name="connsiteX5" fmla="*/ 381000 w 2982714"/>
                <a:gd name="connsiteY5" fmla="*/ 97972 h 293915"/>
                <a:gd name="connsiteX6" fmla="*/ 446314 w 2982714"/>
                <a:gd name="connsiteY6" fmla="*/ 76200 h 293915"/>
                <a:gd name="connsiteX7" fmla="*/ 478971 w 2982714"/>
                <a:gd name="connsiteY7" fmla="*/ 65315 h 293915"/>
                <a:gd name="connsiteX8" fmla="*/ 500743 w 2982714"/>
                <a:gd name="connsiteY8" fmla="*/ 43543 h 293915"/>
                <a:gd name="connsiteX9" fmla="*/ 740228 w 2982714"/>
                <a:gd name="connsiteY9" fmla="*/ 10886 h 293915"/>
                <a:gd name="connsiteX10" fmla="*/ 805543 w 2982714"/>
                <a:gd name="connsiteY10" fmla="*/ 0 h 293915"/>
                <a:gd name="connsiteX11" fmla="*/ 1153886 w 2982714"/>
                <a:gd name="connsiteY11" fmla="*/ 10886 h 293915"/>
                <a:gd name="connsiteX12" fmla="*/ 1328057 w 2982714"/>
                <a:gd name="connsiteY12" fmla="*/ 32658 h 293915"/>
                <a:gd name="connsiteX13" fmla="*/ 1415143 w 2982714"/>
                <a:gd name="connsiteY13" fmla="*/ 54429 h 293915"/>
                <a:gd name="connsiteX14" fmla="*/ 1513114 w 2982714"/>
                <a:gd name="connsiteY14" fmla="*/ 65315 h 293915"/>
                <a:gd name="connsiteX15" fmla="*/ 1600200 w 2982714"/>
                <a:gd name="connsiteY15" fmla="*/ 76200 h 293915"/>
                <a:gd name="connsiteX16" fmla="*/ 1643743 w 2982714"/>
                <a:gd name="connsiteY16" fmla="*/ 87086 h 293915"/>
                <a:gd name="connsiteX17" fmla="*/ 1752600 w 2982714"/>
                <a:gd name="connsiteY17" fmla="*/ 108858 h 293915"/>
                <a:gd name="connsiteX18" fmla="*/ 1839686 w 2982714"/>
                <a:gd name="connsiteY18" fmla="*/ 141515 h 293915"/>
                <a:gd name="connsiteX19" fmla="*/ 1905000 w 2982714"/>
                <a:gd name="connsiteY19" fmla="*/ 163286 h 293915"/>
                <a:gd name="connsiteX20" fmla="*/ 2024743 w 2982714"/>
                <a:gd name="connsiteY20" fmla="*/ 185058 h 293915"/>
                <a:gd name="connsiteX21" fmla="*/ 2068286 w 2982714"/>
                <a:gd name="connsiteY21" fmla="*/ 195943 h 293915"/>
                <a:gd name="connsiteX22" fmla="*/ 2253343 w 2982714"/>
                <a:gd name="connsiteY22" fmla="*/ 206829 h 293915"/>
                <a:gd name="connsiteX23" fmla="*/ 2721428 w 2982714"/>
                <a:gd name="connsiteY23" fmla="*/ 195943 h 293915"/>
                <a:gd name="connsiteX24" fmla="*/ 2808514 w 2982714"/>
                <a:gd name="connsiteY24" fmla="*/ 174172 h 293915"/>
                <a:gd name="connsiteX25" fmla="*/ 2884714 w 2982714"/>
                <a:gd name="connsiteY25" fmla="*/ 152400 h 293915"/>
                <a:gd name="connsiteX26" fmla="*/ 2917371 w 2982714"/>
                <a:gd name="connsiteY26" fmla="*/ 130629 h 293915"/>
                <a:gd name="connsiteX27" fmla="*/ 2982686 w 2982714"/>
                <a:gd name="connsiteY27" fmla="*/ 97972 h 29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82714" h="293915">
                  <a:moveTo>
                    <a:pt x="0" y="293915"/>
                  </a:moveTo>
                  <a:cubicBezTo>
                    <a:pt x="115357" y="247771"/>
                    <a:pt x="-10788" y="304735"/>
                    <a:pt x="119743" y="217715"/>
                  </a:cubicBezTo>
                  <a:cubicBezTo>
                    <a:pt x="129290" y="211350"/>
                    <a:pt x="142137" y="211961"/>
                    <a:pt x="152400" y="206829"/>
                  </a:cubicBezTo>
                  <a:cubicBezTo>
                    <a:pt x="227575" y="169242"/>
                    <a:pt x="137979" y="196828"/>
                    <a:pt x="228600" y="174172"/>
                  </a:cubicBezTo>
                  <a:cubicBezTo>
                    <a:pt x="243114" y="159658"/>
                    <a:pt x="252230" y="135607"/>
                    <a:pt x="272143" y="130629"/>
                  </a:cubicBezTo>
                  <a:cubicBezTo>
                    <a:pt x="337947" y="114178"/>
                    <a:pt x="301498" y="124473"/>
                    <a:pt x="381000" y="97972"/>
                  </a:cubicBezTo>
                  <a:lnTo>
                    <a:pt x="446314" y="76200"/>
                  </a:lnTo>
                  <a:lnTo>
                    <a:pt x="478971" y="65315"/>
                  </a:lnTo>
                  <a:cubicBezTo>
                    <a:pt x="486228" y="58058"/>
                    <a:pt x="491006" y="46789"/>
                    <a:pt x="500743" y="43543"/>
                  </a:cubicBezTo>
                  <a:cubicBezTo>
                    <a:pt x="579153" y="17406"/>
                    <a:pt x="659265" y="19882"/>
                    <a:pt x="740228" y="10886"/>
                  </a:cubicBezTo>
                  <a:cubicBezTo>
                    <a:pt x="762165" y="8448"/>
                    <a:pt x="783771" y="3629"/>
                    <a:pt x="805543" y="0"/>
                  </a:cubicBezTo>
                  <a:lnTo>
                    <a:pt x="1153886" y="10886"/>
                  </a:lnTo>
                  <a:cubicBezTo>
                    <a:pt x="1173850" y="11860"/>
                    <a:pt x="1300156" y="27078"/>
                    <a:pt x="1328057" y="32658"/>
                  </a:cubicBezTo>
                  <a:cubicBezTo>
                    <a:pt x="1357398" y="38526"/>
                    <a:pt x="1385676" y="49229"/>
                    <a:pt x="1415143" y="54429"/>
                  </a:cubicBezTo>
                  <a:cubicBezTo>
                    <a:pt x="1447501" y="60139"/>
                    <a:pt x="1480481" y="61476"/>
                    <a:pt x="1513114" y="65315"/>
                  </a:cubicBezTo>
                  <a:lnTo>
                    <a:pt x="1600200" y="76200"/>
                  </a:lnTo>
                  <a:cubicBezTo>
                    <a:pt x="1614714" y="79829"/>
                    <a:pt x="1629072" y="84152"/>
                    <a:pt x="1643743" y="87086"/>
                  </a:cubicBezTo>
                  <a:cubicBezTo>
                    <a:pt x="1715037" y="101345"/>
                    <a:pt x="1693594" y="91999"/>
                    <a:pt x="1752600" y="108858"/>
                  </a:cubicBezTo>
                  <a:cubicBezTo>
                    <a:pt x="1790358" y="119646"/>
                    <a:pt x="1797486" y="126170"/>
                    <a:pt x="1839686" y="141515"/>
                  </a:cubicBezTo>
                  <a:cubicBezTo>
                    <a:pt x="1861253" y="149358"/>
                    <a:pt x="1882363" y="159513"/>
                    <a:pt x="1905000" y="163286"/>
                  </a:cubicBezTo>
                  <a:cubicBezTo>
                    <a:pt x="1952274" y="171165"/>
                    <a:pt x="1979093" y="174914"/>
                    <a:pt x="2024743" y="185058"/>
                  </a:cubicBezTo>
                  <a:cubicBezTo>
                    <a:pt x="2039348" y="188303"/>
                    <a:pt x="2053392" y="194525"/>
                    <a:pt x="2068286" y="195943"/>
                  </a:cubicBezTo>
                  <a:cubicBezTo>
                    <a:pt x="2129800" y="201801"/>
                    <a:pt x="2191657" y="203200"/>
                    <a:pt x="2253343" y="206829"/>
                  </a:cubicBezTo>
                  <a:cubicBezTo>
                    <a:pt x="2409371" y="203200"/>
                    <a:pt x="2565627" y="205108"/>
                    <a:pt x="2721428" y="195943"/>
                  </a:cubicBezTo>
                  <a:cubicBezTo>
                    <a:pt x="2751298" y="194186"/>
                    <a:pt x="2779485" y="181429"/>
                    <a:pt x="2808514" y="174172"/>
                  </a:cubicBezTo>
                  <a:cubicBezTo>
                    <a:pt x="2822466" y="170684"/>
                    <a:pt x="2869096" y="160209"/>
                    <a:pt x="2884714" y="152400"/>
                  </a:cubicBezTo>
                  <a:cubicBezTo>
                    <a:pt x="2896416" y="146549"/>
                    <a:pt x="2905416" y="135942"/>
                    <a:pt x="2917371" y="130629"/>
                  </a:cubicBezTo>
                  <a:cubicBezTo>
                    <a:pt x="2986128" y="100071"/>
                    <a:pt x="2982686" y="133015"/>
                    <a:pt x="2982686" y="97972"/>
                  </a:cubicBezTo>
                </a:path>
              </a:pathLst>
            </a:custGeom>
            <a:noFill/>
            <a:ln w="19050">
              <a:solidFill>
                <a:srgbClr val="00B0F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Narrow" pitchFamily="34" charset="0"/>
              </a:endParaRPr>
            </a:p>
          </p:txBody>
        </p:sp>
      </p:grpSp>
    </p:spTree>
    <p:extLst>
      <p:ext uri="{BB962C8B-B14F-4D97-AF65-F5344CB8AC3E}">
        <p14:creationId xmlns:p14="http://schemas.microsoft.com/office/powerpoint/2010/main" val="318604989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Interpolation with SPH</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5</a:t>
            </a:fld>
            <a:endParaRPr lang="en-GB" altLang="ja-JP">
              <a:solidFill>
                <a:schemeClr val="tx1"/>
              </a:solidFill>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404190" y="908720"/>
                <a:ext cx="8344274" cy="2329292"/>
              </a:xfrm>
              <a:prstGeom prst="rect">
                <a:avLst/>
              </a:prstGeom>
              <a:noFill/>
            </p:spPr>
            <p:txBody>
              <a:bodyPr wrap="square" rtlCol="0">
                <a:spAutoFit/>
              </a:bodyPr>
              <a:lstStyle/>
              <a:p>
                <a:r>
                  <a:rPr kumimoji="1" lang="en-US" altLang="ja-JP" sz="2800" dirty="0" smtClean="0">
                    <a:latin typeface="+mn-lt"/>
                  </a:rPr>
                  <a:t>Quantity computation</a:t>
                </a:r>
              </a:p>
              <a:p>
                <a:pPr marL="457200" indent="-457200">
                  <a:buFontTx/>
                  <a:buChar char="-"/>
                </a:pPr>
                <a:r>
                  <a:rPr kumimoji="1" lang="en-US" altLang="ja-JP" sz="2800" dirty="0" smtClean="0">
                    <a:latin typeface="+mn-lt"/>
                  </a:rPr>
                  <a:t>Interpolate physical quantities at an arbitrary position from neighboring particles</a:t>
                </a:r>
                <a:endParaRPr kumimoji="1" lang="en-US" altLang="ja-JP" sz="2800" dirty="0">
                  <a:latin typeface="+mn-lt"/>
                </a:endParaRPr>
              </a:p>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𝐴</m:t>
                      </m:r>
                      <m:d>
                        <m:dPr>
                          <m:ctrlPr>
                            <a:rPr kumimoji="1" lang="en-US" altLang="ja-JP" sz="2400" b="0" i="1" smtClean="0">
                              <a:latin typeface="Cambria Math"/>
                            </a:rPr>
                          </m:ctrlPr>
                        </m:dPr>
                        <m:e>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𝑖</m:t>
                              </m:r>
                            </m:sub>
                          </m:sSub>
                        </m:e>
                      </m:d>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0" i="1" smtClean="0">
                              <a:latin typeface="Cambria Math"/>
                            </a:rPr>
                            <m:t>𝐴</m:t>
                          </m:r>
                        </m:e>
                        <m:sub>
                          <m:r>
                            <a:rPr kumimoji="1" lang="en-US" altLang="ja-JP" sz="2400" b="0" i="1" smtClean="0">
                              <a:latin typeface="Cambria Math"/>
                            </a:rPr>
                            <m:t>𝑖</m:t>
                          </m:r>
                        </m:sub>
                      </m:sSub>
                      <m:r>
                        <a:rPr kumimoji="1" lang="en-US" altLang="ja-JP" sz="2400" b="0" i="1" smtClean="0">
                          <a:latin typeface="Cambria Math"/>
                        </a:rPr>
                        <m:t>=</m:t>
                      </m:r>
                      <m:nary>
                        <m:naryPr>
                          <m:chr m:val="∑"/>
                          <m:supHide m:val="on"/>
                          <m:ctrlPr>
                            <a:rPr kumimoji="1" lang="en-US" altLang="ja-JP" sz="2400" b="0" i="1" smtClean="0">
                              <a:latin typeface="Cambria Math"/>
                            </a:rPr>
                          </m:ctrlPr>
                        </m:naryPr>
                        <m:sub>
                          <m:r>
                            <a:rPr kumimoji="1" lang="en-US" altLang="ja-JP" sz="2400" b="0" i="1" smtClean="0">
                              <a:latin typeface="Cambria Math"/>
                            </a:rPr>
                            <m:t>𝑗</m:t>
                          </m:r>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𝑖</m:t>
                              </m:r>
                            </m:sub>
                          </m:sSub>
                        </m:sub>
                        <m:sup/>
                        <m:e>
                          <m:sSub>
                            <m:sSubPr>
                              <m:ctrlPr>
                                <a:rPr kumimoji="1" lang="en-US" altLang="ja-JP" sz="2400" b="0" i="1" smtClean="0">
                                  <a:latin typeface="Cambria Math"/>
                                </a:rPr>
                              </m:ctrlPr>
                            </m:sSubPr>
                            <m:e>
                              <m:r>
                                <a:rPr kumimoji="1" lang="en-US" altLang="ja-JP" sz="2400" b="0" i="1" smtClean="0">
                                  <a:latin typeface="Cambria Math"/>
                                </a:rPr>
                                <m:t>𝐴</m:t>
                              </m:r>
                            </m:e>
                            <m:sub>
                              <m:r>
                                <a:rPr kumimoji="1" lang="en-US" altLang="ja-JP" sz="2400" b="0" i="1" smtClean="0">
                                  <a:latin typeface="Cambria Math"/>
                                </a:rPr>
                                <m:t>𝑗</m:t>
                              </m:r>
                            </m:sub>
                          </m:sSub>
                        </m:e>
                      </m:nary>
                      <m:f>
                        <m:fPr>
                          <m:ctrlPr>
                            <a:rPr kumimoji="1" lang="en-US" altLang="ja-JP" sz="2400" b="0" i="1" smtClean="0">
                              <a:latin typeface="Cambria Math"/>
                            </a:rPr>
                          </m:ctrlPr>
                        </m:fPr>
                        <m:num>
                          <m:sSub>
                            <m:sSubPr>
                              <m:ctrlPr>
                                <a:rPr kumimoji="1" lang="en-US" altLang="ja-JP" sz="2400" b="0" i="1" smtClean="0">
                                  <a:latin typeface="Cambria Math"/>
                                </a:rPr>
                              </m:ctrlPr>
                            </m:sSubPr>
                            <m:e>
                              <m:r>
                                <a:rPr kumimoji="1" lang="en-US" altLang="ja-JP" sz="2400" b="0" i="1" smtClean="0">
                                  <a:latin typeface="Cambria Math"/>
                                </a:rPr>
                                <m:t>𝑚</m:t>
                              </m:r>
                            </m:e>
                            <m:sub>
                              <m:r>
                                <a:rPr kumimoji="1" lang="en-US" altLang="ja-JP" sz="2400" b="0" i="1" smtClean="0">
                                  <a:latin typeface="Cambria Math"/>
                                </a:rPr>
                                <m:t>𝑗</m:t>
                              </m:r>
                            </m:sub>
                          </m:sSub>
                        </m:num>
                        <m:den>
                          <m:sSub>
                            <m:sSubPr>
                              <m:ctrlPr>
                                <a:rPr kumimoji="1" lang="en-US" altLang="ja-JP" sz="2400" b="0" i="1" smtClean="0">
                                  <a:latin typeface="Cambria Math"/>
                                </a:rPr>
                              </m:ctrlPr>
                            </m:sSubPr>
                            <m:e>
                              <m:r>
                                <a:rPr kumimoji="1" lang="en-US" altLang="ja-JP" sz="2400" b="0" i="1" smtClean="0">
                                  <a:latin typeface="Cambria Math"/>
                                </a:rPr>
                                <m:t>𝜌</m:t>
                              </m:r>
                            </m:e>
                            <m:sub>
                              <m:r>
                                <a:rPr kumimoji="1" lang="en-US" altLang="ja-JP" sz="2400" b="0" i="1" smtClean="0">
                                  <a:latin typeface="Cambria Math"/>
                                </a:rPr>
                                <m:t>𝑗</m:t>
                              </m:r>
                            </m:sub>
                          </m:sSub>
                        </m:den>
                      </m:f>
                      <m:r>
                        <a:rPr kumimoji="1" lang="en-US" altLang="ja-JP" sz="2400" b="0" i="1" smtClean="0">
                          <a:latin typeface="Cambria Math"/>
                        </a:rPr>
                        <m:t>𝑊</m:t>
                      </m:r>
                      <m:d>
                        <m:dPr>
                          <m:ctrlPr>
                            <a:rPr kumimoji="1" lang="en-US" altLang="ja-JP" sz="2400" b="0" i="1" smtClean="0">
                              <a:latin typeface="Cambria Math"/>
                            </a:rPr>
                          </m:ctrlPr>
                        </m:dPr>
                        <m:e>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𝑗</m:t>
                              </m:r>
                            </m:sub>
                          </m:sSub>
                          <m:r>
                            <a:rPr kumimoji="1" lang="en-US" altLang="ja-JP" sz="2400" b="0" i="1" smtClean="0">
                              <a:latin typeface="Cambria Math"/>
                            </a:rPr>
                            <m:t>, </m:t>
                          </m:r>
                          <m:r>
                            <a:rPr kumimoji="1" lang="en-US" altLang="ja-JP" sz="2400" b="0" i="1" smtClean="0">
                              <a:latin typeface="Cambria Math"/>
                            </a:rPr>
                            <m:t>h</m:t>
                          </m:r>
                        </m:e>
                      </m:d>
                      <m:r>
                        <a:rPr kumimoji="1" lang="en-US" altLang="ja-JP" sz="2400" b="0" i="1" smtClean="0">
                          <a:latin typeface="Cambria Math"/>
                        </a:rPr>
                        <m:t>, </m:t>
                      </m:r>
                      <m:sSub>
                        <m:sSubPr>
                          <m:ctrlPr>
                            <a:rPr kumimoji="1" lang="en-US" altLang="ja-JP" sz="2400" b="0" i="1" smtClean="0">
                              <a:latin typeface="Cambria Math"/>
                            </a:rPr>
                          </m:ctrlPr>
                        </m:sSubPr>
                        <m:e>
                          <m:r>
                            <a:rPr kumimoji="1" lang="en-US" altLang="ja-JP" sz="2400" b="0" i="1" smtClean="0">
                              <a:latin typeface="Cambria Math"/>
                            </a:rPr>
                            <m:t>𝑉</m:t>
                          </m:r>
                        </m:e>
                        <m:sub>
                          <m:r>
                            <a:rPr kumimoji="1" lang="en-US" altLang="ja-JP" sz="2400" b="0" i="1" smtClean="0">
                              <a:latin typeface="Cambria Math"/>
                            </a:rPr>
                            <m:t>𝑗</m:t>
                          </m:r>
                        </m:sub>
                      </m:sSub>
                      <m:r>
                        <a:rPr kumimoji="1" lang="en-US" altLang="ja-JP" sz="2400" b="0" i="1" smtClean="0">
                          <a:latin typeface="Cambria Math"/>
                        </a:rPr>
                        <m:t>=</m:t>
                      </m:r>
                      <m:f>
                        <m:fPr>
                          <m:ctrlPr>
                            <a:rPr kumimoji="1" lang="en-US" altLang="ja-JP" sz="2400" b="0" i="1" smtClean="0">
                              <a:latin typeface="Cambria Math"/>
                            </a:rPr>
                          </m:ctrlPr>
                        </m:fPr>
                        <m:num>
                          <m:sSub>
                            <m:sSubPr>
                              <m:ctrlPr>
                                <a:rPr kumimoji="1" lang="en-US" altLang="ja-JP" sz="2400" b="0" i="1" smtClean="0">
                                  <a:latin typeface="Cambria Math"/>
                                </a:rPr>
                              </m:ctrlPr>
                            </m:sSubPr>
                            <m:e>
                              <m:r>
                                <a:rPr kumimoji="1" lang="en-US" altLang="ja-JP" sz="2400" b="0" i="1" smtClean="0">
                                  <a:latin typeface="Cambria Math"/>
                                </a:rPr>
                                <m:t>𝑚</m:t>
                              </m:r>
                            </m:e>
                            <m:sub>
                              <m:r>
                                <a:rPr kumimoji="1" lang="en-US" altLang="ja-JP" sz="2400" b="0" i="1" smtClean="0">
                                  <a:latin typeface="Cambria Math"/>
                                </a:rPr>
                                <m:t>𝑗</m:t>
                              </m:r>
                            </m:sub>
                          </m:sSub>
                        </m:num>
                        <m:den>
                          <m:sSub>
                            <m:sSubPr>
                              <m:ctrlPr>
                                <a:rPr kumimoji="1" lang="en-US" altLang="ja-JP" sz="2400" b="0" i="1" smtClean="0">
                                  <a:latin typeface="Cambria Math"/>
                                </a:rPr>
                              </m:ctrlPr>
                            </m:sSubPr>
                            <m:e>
                              <m:r>
                                <a:rPr kumimoji="1" lang="en-US" altLang="ja-JP" sz="2400" b="0" i="1" smtClean="0">
                                  <a:latin typeface="Cambria Math"/>
                                </a:rPr>
                                <m:t>𝜌</m:t>
                              </m:r>
                            </m:e>
                            <m:sub>
                              <m:r>
                                <a:rPr kumimoji="1" lang="en-US" altLang="ja-JP" sz="2400" b="0" i="1" smtClean="0">
                                  <a:latin typeface="Cambria Math"/>
                                </a:rPr>
                                <m:t>𝑗</m:t>
                              </m:r>
                            </m:sub>
                          </m:sSub>
                        </m:den>
                      </m:f>
                    </m:oMath>
                  </m:oMathPara>
                </a14:m>
                <a:endParaRPr kumimoji="1" lang="en-US" altLang="ja-JP" sz="2800" dirty="0" smtClean="0">
                  <a:latin typeface="+mn-lt"/>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04190" y="908720"/>
                <a:ext cx="8344274" cy="2329292"/>
              </a:xfrm>
              <a:prstGeom prst="rect">
                <a:avLst/>
              </a:prstGeom>
              <a:blipFill rotWithShape="1">
                <a:blip r:embed="rId3"/>
                <a:stretch>
                  <a:fillRect l="-1461" t="-23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404191" y="3226948"/>
                <a:ext cx="8344274"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14:m>
                  <m:oMath xmlns:m="http://schemas.openxmlformats.org/officeDocument/2006/math">
                    <m:r>
                      <a:rPr kumimoji="1" lang="en-US" altLang="ja-JP" sz="2400" b="0" i="1" smtClean="0">
                        <a:latin typeface="Cambria Math"/>
                      </a:rPr>
                      <m:t>𝐴</m:t>
                    </m:r>
                  </m:oMath>
                </a14:m>
                <a:r>
                  <a:rPr kumimoji="1" lang="en-US" altLang="ja-JP" sz="2400" dirty="0" smtClean="0"/>
                  <a:t>: arbitrary physical quantity, </a:t>
                </a:r>
                <a14:m>
                  <m:oMath xmlns:m="http://schemas.openxmlformats.org/officeDocument/2006/math">
                    <m:r>
                      <a:rPr kumimoji="1" lang="en-US" altLang="ja-JP" sz="2400" b="1" i="1" smtClean="0">
                        <a:latin typeface="Cambria Math"/>
                      </a:rPr>
                      <m:t>𝒙</m:t>
                    </m:r>
                  </m:oMath>
                </a14:m>
                <a:r>
                  <a:rPr kumimoji="1" lang="en-US" altLang="ja-JP" sz="2400" dirty="0" smtClean="0"/>
                  <a:t>: position </a:t>
                </a:r>
                <a14:m>
                  <m:oMath xmlns:m="http://schemas.openxmlformats.org/officeDocument/2006/math">
                    <m:r>
                      <a:rPr kumimoji="1" lang="en-US" altLang="ja-JP" sz="2400" b="0" i="1" smtClean="0">
                        <a:latin typeface="Cambria Math"/>
                      </a:rPr>
                      <m:t>𝑁</m:t>
                    </m:r>
                  </m:oMath>
                </a14:m>
                <a:r>
                  <a:rPr kumimoji="1" lang="en-US" altLang="ja-JP" sz="2400" dirty="0" smtClean="0"/>
                  <a:t>: set of particles, </a:t>
                </a:r>
                <a14:m>
                  <m:oMath xmlns:m="http://schemas.openxmlformats.org/officeDocument/2006/math">
                    <m:r>
                      <a:rPr kumimoji="1" lang="en-US" altLang="ja-JP" sz="2400" b="0" i="1" smtClean="0">
                        <a:latin typeface="Cambria Math"/>
                      </a:rPr>
                      <m:t>𝑚</m:t>
                    </m:r>
                  </m:oMath>
                </a14:m>
                <a:r>
                  <a:rPr kumimoji="1" lang="en-US" altLang="ja-JP" sz="2400" dirty="0" smtClean="0"/>
                  <a:t>: mass, </a:t>
                </a:r>
                <a14:m>
                  <m:oMath xmlns:m="http://schemas.openxmlformats.org/officeDocument/2006/math">
                    <m:r>
                      <a:rPr kumimoji="1" lang="en-US" altLang="ja-JP" sz="2400" b="0" i="1" smtClean="0">
                        <a:latin typeface="Cambria Math"/>
                      </a:rPr>
                      <m:t>𝜌</m:t>
                    </m:r>
                  </m:oMath>
                </a14:m>
                <a:r>
                  <a:rPr kumimoji="1" lang="en-US" altLang="ja-JP" sz="2400" dirty="0" smtClean="0"/>
                  <a:t>: density, </a:t>
                </a:r>
                <a14:m>
                  <m:oMath xmlns:m="http://schemas.openxmlformats.org/officeDocument/2006/math">
                    <m:r>
                      <a:rPr kumimoji="1" lang="en-US" altLang="ja-JP" sz="2400" b="0" i="1" smtClean="0">
                        <a:latin typeface="Cambria Math"/>
                      </a:rPr>
                      <m:t>𝑊</m:t>
                    </m:r>
                  </m:oMath>
                </a14:m>
                <a:r>
                  <a:rPr kumimoji="1" lang="en-US" altLang="ja-JP" sz="2400" dirty="0" smtClean="0"/>
                  <a:t>: smoothing kernel, </a:t>
                </a:r>
                <a14:m>
                  <m:oMath xmlns:m="http://schemas.openxmlformats.org/officeDocument/2006/math">
                    <m:r>
                      <a:rPr kumimoji="1" lang="en-US" altLang="ja-JP" sz="2400" b="0" i="1" smtClean="0">
                        <a:latin typeface="Cambria Math"/>
                      </a:rPr>
                      <m:t>h</m:t>
                    </m:r>
                  </m:oMath>
                </a14:m>
                <a:r>
                  <a:rPr kumimoji="1" lang="en-US" altLang="ja-JP" sz="2400" dirty="0" smtClean="0"/>
                  <a:t>: kernel radius</a:t>
                </a:r>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404191" y="3226948"/>
                <a:ext cx="8344274" cy="830997"/>
              </a:xfrm>
              <a:prstGeom prst="rect">
                <a:avLst/>
              </a:prstGeom>
              <a:blipFill rotWithShape="1">
                <a:blip r:embed="rId4"/>
                <a:stretch>
                  <a:fillRect l="-947" t="-4255" b="-13475"/>
                </a:stretch>
              </a:blipFill>
            </p:spPr>
            <p:txBody>
              <a:bodyPr/>
              <a:lstStyle/>
              <a:p>
                <a:r>
                  <a:rPr lang="ja-JP" altLang="en-US">
                    <a:noFill/>
                  </a:rPr>
                  <a:t> </a:t>
                </a:r>
              </a:p>
            </p:txBody>
          </p:sp>
        </mc:Fallback>
      </mc:AlternateContent>
      <p:grpSp>
        <p:nvGrpSpPr>
          <p:cNvPr id="72" name="グループ化 71"/>
          <p:cNvGrpSpPr/>
          <p:nvPr/>
        </p:nvGrpSpPr>
        <p:grpSpPr>
          <a:xfrm>
            <a:off x="2660749" y="4240542"/>
            <a:ext cx="3045440" cy="2520280"/>
            <a:chOff x="2660749" y="4240542"/>
            <a:chExt cx="3045440" cy="2520280"/>
          </a:xfrm>
        </p:grpSpPr>
        <p:grpSp>
          <p:nvGrpSpPr>
            <p:cNvPr id="19" name="グループ化 18"/>
            <p:cNvGrpSpPr/>
            <p:nvPr/>
          </p:nvGrpSpPr>
          <p:grpSpPr>
            <a:xfrm>
              <a:off x="2660749" y="4240542"/>
              <a:ext cx="3045440" cy="2520280"/>
              <a:chOff x="878488" y="4149080"/>
              <a:chExt cx="3045440" cy="2520280"/>
            </a:xfrm>
          </p:grpSpPr>
          <p:grpSp>
            <p:nvGrpSpPr>
              <p:cNvPr id="7" name="グループ化 6"/>
              <p:cNvGrpSpPr/>
              <p:nvPr/>
            </p:nvGrpSpPr>
            <p:grpSpPr>
              <a:xfrm>
                <a:off x="878488" y="4477036"/>
                <a:ext cx="2971473" cy="2055809"/>
                <a:chOff x="576870" y="4453514"/>
                <a:chExt cx="2971473" cy="2055809"/>
              </a:xfrm>
            </p:grpSpPr>
            <p:sp>
              <p:nvSpPr>
                <p:cNvPr id="9" name="円/楕円 8"/>
                <p:cNvSpPr/>
                <p:nvPr/>
              </p:nvSpPr>
              <p:spPr bwMode="auto">
                <a:xfrm>
                  <a:off x="1497436" y="4453514"/>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円/楕円 9"/>
                <p:cNvSpPr/>
                <p:nvPr/>
              </p:nvSpPr>
              <p:spPr bwMode="auto">
                <a:xfrm>
                  <a:off x="576870" y="5002902"/>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円/楕円 11"/>
                <p:cNvSpPr/>
                <p:nvPr/>
              </p:nvSpPr>
              <p:spPr bwMode="auto">
                <a:xfrm>
                  <a:off x="1330677" y="5294563"/>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円/楕円 12"/>
                <p:cNvSpPr/>
                <p:nvPr/>
              </p:nvSpPr>
              <p:spPr bwMode="auto">
                <a:xfrm>
                  <a:off x="785966" y="5753239"/>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円/楕円 13"/>
                <p:cNvSpPr/>
                <p:nvPr/>
              </p:nvSpPr>
              <p:spPr bwMode="auto">
                <a:xfrm>
                  <a:off x="1505724" y="6005267"/>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円/楕円 14"/>
                <p:cNvSpPr/>
                <p:nvPr/>
              </p:nvSpPr>
              <p:spPr bwMode="auto">
                <a:xfrm>
                  <a:off x="2092051" y="5119948"/>
                  <a:ext cx="504056" cy="504056"/>
                </a:xfrm>
                <a:prstGeom prst="ellipse">
                  <a:avLst/>
                </a:prstGeom>
                <a:solidFill>
                  <a:srgbClr val="FFFF0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円/楕円 15"/>
                <p:cNvSpPr/>
                <p:nvPr/>
              </p:nvSpPr>
              <p:spPr bwMode="auto">
                <a:xfrm>
                  <a:off x="2505489" y="5910864"/>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円/楕円 16"/>
                <p:cNvSpPr/>
                <p:nvPr/>
              </p:nvSpPr>
              <p:spPr bwMode="auto">
                <a:xfrm>
                  <a:off x="3044287" y="5119948"/>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円/楕円 17"/>
                <p:cNvSpPr/>
                <p:nvPr/>
              </p:nvSpPr>
              <p:spPr bwMode="auto">
                <a:xfrm>
                  <a:off x="2353832" y="4453514"/>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5" name="円/楕円 4"/>
              <p:cNvSpPr/>
              <p:nvPr/>
            </p:nvSpPr>
            <p:spPr bwMode="auto">
              <a:xfrm>
                <a:off x="1386972" y="4149080"/>
                <a:ext cx="2536956" cy="2520280"/>
              </a:xfrm>
              <a:prstGeom prst="ellipse">
                <a:avLst/>
              </a:prstGeom>
              <a:noFill/>
              <a:ln w="19050">
                <a:solidFill>
                  <a:srgbClr val="FFFF0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cxnSp>
          <p:nvCxnSpPr>
            <p:cNvPr id="21" name="直線矢印コネクタ 20"/>
            <p:cNvCxnSpPr>
              <a:stCxn id="9" idx="5"/>
              <a:endCxn id="15" idx="1"/>
            </p:cNvCxnSpPr>
            <p:nvPr/>
          </p:nvCxnSpPr>
          <p:spPr bwMode="auto">
            <a:xfrm>
              <a:off x="4011554" y="4998737"/>
              <a:ext cx="238193" cy="310012"/>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矢印コネクタ 24"/>
            <p:cNvCxnSpPr>
              <a:stCxn id="12" idx="6"/>
              <a:endCxn id="15" idx="2"/>
            </p:cNvCxnSpPr>
            <p:nvPr/>
          </p:nvCxnSpPr>
          <p:spPr bwMode="auto">
            <a:xfrm flipV="1">
              <a:off x="3918612" y="5486960"/>
              <a:ext cx="257318" cy="174615"/>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矢印コネクタ 29"/>
            <p:cNvCxnSpPr>
              <a:stCxn id="14" idx="7"/>
              <a:endCxn id="15" idx="3"/>
            </p:cNvCxnSpPr>
            <p:nvPr/>
          </p:nvCxnSpPr>
          <p:spPr bwMode="auto">
            <a:xfrm flipV="1">
              <a:off x="4019842" y="5665171"/>
              <a:ext cx="229905" cy="528897"/>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矢印コネクタ 32"/>
            <p:cNvCxnSpPr>
              <a:stCxn id="18" idx="4"/>
              <a:endCxn id="15" idx="7"/>
            </p:cNvCxnSpPr>
            <p:nvPr/>
          </p:nvCxnSpPr>
          <p:spPr bwMode="auto">
            <a:xfrm flipH="1">
              <a:off x="4606169" y="5072554"/>
              <a:ext cx="83570" cy="236195"/>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矢印コネクタ 35"/>
            <p:cNvCxnSpPr>
              <a:stCxn id="17" idx="2"/>
              <a:endCxn id="15" idx="6"/>
            </p:cNvCxnSpPr>
            <p:nvPr/>
          </p:nvCxnSpPr>
          <p:spPr bwMode="auto">
            <a:xfrm flipH="1">
              <a:off x="4679986" y="5486960"/>
              <a:ext cx="44818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矢印コネクタ 38"/>
            <p:cNvCxnSpPr>
              <a:stCxn id="16" idx="0"/>
              <a:endCxn id="15" idx="5"/>
            </p:cNvCxnSpPr>
            <p:nvPr/>
          </p:nvCxnSpPr>
          <p:spPr bwMode="auto">
            <a:xfrm flipH="1" flipV="1">
              <a:off x="4606169" y="5665171"/>
              <a:ext cx="235227" cy="360677"/>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9" name="テキスト ボックス 48"/>
                <p:cNvSpPr txBox="1"/>
                <p:nvPr/>
              </p:nvSpPr>
              <p:spPr>
                <a:xfrm>
                  <a:off x="4185683" y="5661575"/>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𝑖</m:t>
                        </m:r>
                      </m:oMath>
                    </m:oMathPara>
                  </a14:m>
                  <a:endParaRPr kumimoji="1" lang="en-US" altLang="ja-JP" sz="2800" dirty="0" smtClean="0">
                    <a:latin typeface="+mn-lt"/>
                  </a:endParaRPr>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4185683" y="5661575"/>
                  <a:ext cx="504056" cy="523220"/>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5149870" y="5638012"/>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𝑗</m:t>
                        </m:r>
                      </m:oMath>
                    </m:oMathPara>
                  </a14:m>
                  <a:endParaRPr kumimoji="1" lang="en-US" altLang="ja-JP" sz="2800" dirty="0" smtClean="0">
                    <a:latin typeface="+mn-lt"/>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5149870" y="5638012"/>
                  <a:ext cx="504056" cy="523220"/>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p:cNvSpPr txBox="1"/>
                <p:nvPr/>
              </p:nvSpPr>
              <p:spPr>
                <a:xfrm>
                  <a:off x="4845636" y="4582992"/>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𝑗</m:t>
                        </m:r>
                      </m:oMath>
                    </m:oMathPara>
                  </a14:m>
                  <a:endParaRPr kumimoji="1" lang="en-US" altLang="ja-JP" sz="2800" dirty="0" smtClean="0">
                    <a:latin typeface="+mn-lt"/>
                  </a:endParaRPr>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4845636" y="4582992"/>
                  <a:ext cx="504056" cy="523220"/>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テキスト ボックス 53"/>
                <p:cNvSpPr txBox="1"/>
                <p:nvPr/>
              </p:nvSpPr>
              <p:spPr>
                <a:xfrm>
                  <a:off x="3918612" y="4321382"/>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𝑗</m:t>
                        </m:r>
                      </m:oMath>
                    </m:oMathPara>
                  </a14:m>
                  <a:endParaRPr kumimoji="1" lang="en-US" altLang="ja-JP" sz="2800" dirty="0" smtClean="0">
                    <a:latin typeface="+mn-lt"/>
                  </a:endParaRPr>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3918612" y="4321382"/>
                  <a:ext cx="504056" cy="523220"/>
                </a:xfrm>
                <a:prstGeom prst="rect">
                  <a:avLst/>
                </a:prstGeom>
                <a:blipFill rotWithShape="1">
                  <a:blip r:embed="rId8"/>
                  <a:stretch>
                    <a:fillRect/>
                  </a:stretch>
                </a:blipFill>
              </p:spPr>
              <p:txBody>
                <a:bodyPr/>
                <a:lstStyle/>
                <a:p>
                  <a:r>
                    <a:rPr lang="ja-JP" altLang="en-US">
                      <a:noFill/>
                    </a:rPr>
                    <a:t> </a:t>
                  </a:r>
                </a:p>
              </p:txBody>
            </p:sp>
          </mc:Fallback>
        </mc:AlternateContent>
        <p:cxnSp>
          <p:nvCxnSpPr>
            <p:cNvPr id="56" name="直線コネクタ 55"/>
            <p:cNvCxnSpPr/>
            <p:nvPr/>
          </p:nvCxnSpPr>
          <p:spPr bwMode="auto">
            <a:xfrm flipH="1" flipV="1">
              <a:off x="3169234" y="5190651"/>
              <a:ext cx="1268478" cy="296309"/>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9" name="テキスト ボックス 58"/>
                <p:cNvSpPr txBox="1"/>
                <p:nvPr/>
              </p:nvSpPr>
              <p:spPr>
                <a:xfrm>
                  <a:off x="3235594" y="4794569"/>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h</m:t>
                        </m:r>
                      </m:oMath>
                    </m:oMathPara>
                  </a14:m>
                  <a:endParaRPr kumimoji="1" lang="en-US" altLang="ja-JP" sz="2800" dirty="0" smtClean="0">
                    <a:latin typeface="+mn-lt"/>
                  </a:endParaRPr>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3235594" y="4794569"/>
                  <a:ext cx="504056" cy="523220"/>
                </a:xfrm>
                <a:prstGeom prst="rect">
                  <a:avLst/>
                </a:prstGeom>
                <a:blipFill rotWithShape="1">
                  <a:blip r:embed="rId9"/>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36061267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Kernel Functions</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6</a:t>
            </a:fld>
            <a:endParaRPr lang="en-GB" altLang="ja-JP">
              <a:solidFill>
                <a:schemeClr val="tx1"/>
              </a:solidFill>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404190" y="908720"/>
                <a:ext cx="8344274" cy="2907719"/>
              </a:xfrm>
              <a:prstGeom prst="rect">
                <a:avLst/>
              </a:prstGeom>
              <a:noFill/>
            </p:spPr>
            <p:txBody>
              <a:bodyPr wrap="square" rtlCol="0">
                <a:spAutoFit/>
              </a:bodyPr>
              <a:lstStyle/>
              <a:p>
                <a:r>
                  <a:rPr kumimoji="1" lang="en-US" altLang="ja-JP" sz="2800" dirty="0" smtClean="0">
                    <a:latin typeface="+mn-lt"/>
                  </a:rPr>
                  <a:t>Smoothing kernels</a:t>
                </a:r>
              </a:p>
              <a:p>
                <a:pPr marL="571500" indent="-571500">
                  <a:buFontTx/>
                  <a:buChar char="-"/>
                </a:pPr>
                <a:r>
                  <a:rPr kumimoji="1" lang="en-US" altLang="ja-JP" sz="2400" dirty="0" smtClean="0">
                    <a:latin typeface="+mn-lt"/>
                  </a:rPr>
                  <a:t>Compact support</a:t>
                </a:r>
              </a:p>
              <a:p>
                <a:pPr marL="1028700" lvl="1" indent="-571500">
                  <a:buFontTx/>
                  <a:buChar char="-"/>
                </a:pPr>
                <a14:m>
                  <m:oMath xmlns:m="http://schemas.openxmlformats.org/officeDocument/2006/math">
                    <m:r>
                      <a:rPr kumimoji="1" lang="en-US" altLang="ja-JP" sz="2400" b="0" i="1" smtClean="0">
                        <a:latin typeface="Cambria Math"/>
                      </a:rPr>
                      <m:t>𝑊</m:t>
                    </m:r>
                    <m:d>
                      <m:dPr>
                        <m:ctrlPr>
                          <a:rPr kumimoji="1" lang="en-US" altLang="ja-JP" sz="2400" b="0" i="1" smtClean="0">
                            <a:latin typeface="Cambria Math"/>
                          </a:rPr>
                        </m:ctrlPr>
                      </m:dPr>
                      <m:e>
                        <m:r>
                          <a:rPr kumimoji="1" lang="en-US" altLang="ja-JP" sz="2400" b="1" i="1" smtClean="0">
                            <a:latin typeface="Cambria Math"/>
                          </a:rPr>
                          <m:t>𝒙</m:t>
                        </m:r>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𝑗</m:t>
                            </m:r>
                          </m:sub>
                        </m:sSub>
                        <m:r>
                          <a:rPr kumimoji="1" lang="en-US" altLang="ja-JP" sz="2400" b="0" i="1" smtClean="0">
                            <a:latin typeface="Cambria Math"/>
                          </a:rPr>
                          <m:t>, </m:t>
                        </m:r>
                        <m:r>
                          <a:rPr kumimoji="1" lang="en-US" altLang="ja-JP" sz="2400" b="0" i="1" smtClean="0">
                            <a:latin typeface="Cambria Math"/>
                          </a:rPr>
                          <m:t>h</m:t>
                        </m:r>
                      </m:e>
                    </m:d>
                    <m:r>
                      <a:rPr kumimoji="1" lang="en-US" altLang="ja-JP" sz="2400" b="0" i="1" smtClean="0">
                        <a:latin typeface="Cambria Math"/>
                      </a:rPr>
                      <m:t>=0, (</m:t>
                    </m:r>
                    <m:r>
                      <a:rPr kumimoji="1" lang="en-US" altLang="ja-JP" sz="2400" b="0" i="1" smtClean="0">
                        <a:latin typeface="Cambria Math"/>
                      </a:rPr>
                      <m:t>h</m:t>
                    </m:r>
                    <m:r>
                      <a:rPr kumimoji="1" lang="en-US" altLang="ja-JP" sz="2400" b="0" i="1" smtClean="0">
                        <a:latin typeface="Cambria Math"/>
                      </a:rPr>
                      <m:t>&lt;||</m:t>
                    </m:r>
                    <m:r>
                      <a:rPr kumimoji="1" lang="en-US" altLang="ja-JP" sz="2400" b="1" i="1" smtClean="0">
                        <a:latin typeface="Cambria Math"/>
                      </a:rPr>
                      <m:t>𝒙</m:t>
                    </m:r>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𝑗</m:t>
                        </m:r>
                      </m:sub>
                    </m:sSub>
                    <m:r>
                      <a:rPr kumimoji="1" lang="en-US" altLang="ja-JP" sz="2400" b="0" i="1" smtClean="0">
                        <a:latin typeface="Cambria Math"/>
                      </a:rPr>
                      <m:t>||)</m:t>
                    </m:r>
                  </m:oMath>
                </a14:m>
                <a:endParaRPr kumimoji="1" lang="en-US" altLang="ja-JP" sz="2400" dirty="0" smtClean="0">
                  <a:latin typeface="+mn-lt"/>
                </a:endParaRPr>
              </a:p>
              <a:p>
                <a:pPr marL="571500" indent="-571500">
                  <a:buFontTx/>
                  <a:buChar char="-"/>
                </a:pPr>
                <a:r>
                  <a:rPr kumimoji="1" lang="en-US" altLang="ja-JP" sz="2400" dirty="0" smtClean="0">
                    <a:latin typeface="+mn-lt"/>
                  </a:rPr>
                  <a:t>Symmetry</a:t>
                </a:r>
              </a:p>
              <a:p>
                <a:pPr marL="1028700" lvl="1" indent="-571500">
                  <a:buFontTx/>
                  <a:buChar char="-"/>
                </a:pPr>
                <a14:m>
                  <m:oMath xmlns:m="http://schemas.openxmlformats.org/officeDocument/2006/math">
                    <m:r>
                      <a:rPr kumimoji="1" lang="en-US" altLang="ja-JP" sz="2400" b="0" i="1" smtClean="0">
                        <a:latin typeface="Cambria Math"/>
                      </a:rPr>
                      <m:t>𝑊</m:t>
                    </m:r>
                    <m:r>
                      <a:rPr kumimoji="1" lang="en-US" altLang="ja-JP" sz="2400" b="0" i="1" smtClean="0">
                        <a:latin typeface="Cambria Math"/>
                      </a:rPr>
                      <m:t>(</m:t>
                    </m:r>
                    <m:r>
                      <a:rPr kumimoji="1" lang="en-US" altLang="ja-JP" sz="2400" b="1" i="1" smtClean="0">
                        <a:latin typeface="Cambria Math"/>
                      </a:rPr>
                      <m:t>𝒙</m:t>
                    </m:r>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𝑗</m:t>
                        </m:r>
                      </m:sub>
                    </m:sSub>
                    <m:r>
                      <a:rPr kumimoji="1" lang="en-US" altLang="ja-JP" sz="2400" b="0" i="1" smtClean="0">
                        <a:latin typeface="Cambria Math"/>
                      </a:rPr>
                      <m:t>)=</m:t>
                    </m:r>
                    <m:r>
                      <a:rPr kumimoji="1" lang="en-US" altLang="ja-JP" sz="2400" b="0" i="1" smtClean="0">
                        <a:latin typeface="Cambria Math"/>
                      </a:rPr>
                      <m:t>𝑊</m:t>
                    </m:r>
                    <m:d>
                      <m:dPr>
                        <m:ctrlPr>
                          <a:rPr kumimoji="1" lang="en-US" altLang="ja-JP" sz="2400" b="0" i="1" smtClean="0">
                            <a:latin typeface="Cambria Math"/>
                          </a:rPr>
                        </m:ctrlPr>
                      </m:dPr>
                      <m:e>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𝑗</m:t>
                            </m:r>
                          </m:sub>
                        </m:sSub>
                        <m:r>
                          <a:rPr kumimoji="1" lang="en-US" altLang="ja-JP" sz="2400" b="0" i="1" smtClean="0">
                            <a:latin typeface="Cambria Math"/>
                          </a:rPr>
                          <m:t>−</m:t>
                        </m:r>
                        <m:r>
                          <a:rPr kumimoji="1" lang="en-US" altLang="ja-JP" sz="2400" b="1" i="1" smtClean="0">
                            <a:latin typeface="Cambria Math"/>
                          </a:rPr>
                          <m:t>𝒙</m:t>
                        </m:r>
                      </m:e>
                    </m:d>
                  </m:oMath>
                </a14:m>
                <a:endParaRPr kumimoji="1" lang="en-US" altLang="ja-JP" sz="2400" dirty="0" smtClean="0">
                  <a:latin typeface="+mn-lt"/>
                </a:endParaRPr>
              </a:p>
              <a:p>
                <a:pPr marL="571500" indent="-571500">
                  <a:buFontTx/>
                  <a:buChar char="-"/>
                </a:pPr>
                <a:r>
                  <a:rPr kumimoji="1" lang="en-US" altLang="ja-JP" sz="2400" dirty="0" smtClean="0">
                    <a:latin typeface="+mn-lt"/>
                  </a:rPr>
                  <a:t>Non-negativity</a:t>
                </a:r>
              </a:p>
              <a:p>
                <a:pPr marL="1028700" lvl="1" indent="-571500">
                  <a:buFontTx/>
                  <a:buChar char="-"/>
                </a:pPr>
                <a14:m>
                  <m:oMath xmlns:m="http://schemas.openxmlformats.org/officeDocument/2006/math">
                    <m:r>
                      <a:rPr kumimoji="1" lang="en-US" altLang="ja-JP" sz="2400" b="0" i="1" smtClean="0">
                        <a:latin typeface="Cambria Math"/>
                      </a:rPr>
                      <m:t>𝑊</m:t>
                    </m:r>
                    <m:d>
                      <m:dPr>
                        <m:ctrlPr>
                          <a:rPr kumimoji="1" lang="en-US" altLang="ja-JP" sz="2400" b="0" i="1" smtClean="0">
                            <a:latin typeface="Cambria Math"/>
                          </a:rPr>
                        </m:ctrlPr>
                      </m:dPr>
                      <m:e>
                        <m:r>
                          <a:rPr kumimoji="1" lang="en-US" altLang="ja-JP" sz="2400" b="1" i="1" smtClean="0">
                            <a:latin typeface="Cambria Math"/>
                          </a:rPr>
                          <m:t>𝒙</m:t>
                        </m:r>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𝑗</m:t>
                            </m:r>
                          </m:sub>
                        </m:sSub>
                        <m:r>
                          <a:rPr kumimoji="1" lang="en-US" altLang="ja-JP" sz="2400" b="0" i="1" smtClean="0">
                            <a:latin typeface="Cambria Math"/>
                          </a:rPr>
                          <m:t>, </m:t>
                        </m:r>
                        <m:r>
                          <a:rPr kumimoji="1" lang="en-US" altLang="ja-JP" sz="2400" b="0" i="1" smtClean="0">
                            <a:latin typeface="Cambria Math"/>
                          </a:rPr>
                          <m:t>h</m:t>
                        </m:r>
                      </m:e>
                    </m:d>
                    <m:r>
                      <a:rPr kumimoji="1" lang="en-US" altLang="ja-JP" sz="2400" b="0" i="1" smtClean="0">
                        <a:latin typeface="Cambria Math"/>
                      </a:rPr>
                      <m:t>≥0</m:t>
                    </m:r>
                  </m:oMath>
                </a14:m>
                <a:endParaRPr kumimoji="1" lang="en-US" altLang="ja-JP" sz="2400" dirty="0" smtClean="0">
                  <a:latin typeface="+mn-lt"/>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04190" y="908720"/>
                <a:ext cx="8344274" cy="2907719"/>
              </a:xfrm>
              <a:prstGeom prst="rect">
                <a:avLst/>
              </a:prstGeom>
              <a:blipFill rotWithShape="1">
                <a:blip r:embed="rId3"/>
                <a:stretch>
                  <a:fillRect l="-1461" t="-1887"/>
                </a:stretch>
              </a:blipFill>
            </p:spPr>
            <p:txBody>
              <a:bodyPr/>
              <a:lstStyle/>
              <a:p>
                <a:r>
                  <a:rPr lang="ja-JP" altLang="en-US">
                    <a:noFill/>
                  </a:rPr>
                  <a:t> </a:t>
                </a:r>
              </a:p>
            </p:txBody>
          </p:sp>
        </mc:Fallback>
      </mc:AlternateContent>
      <p:pic>
        <p:nvPicPr>
          <p:cNvPr id="1026" name="Picture 2" descr="http://www.nuigalway.ie/media/publicsub-sites/engineering/images/bio_sphkerne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368" y="3921125"/>
            <a:ext cx="3102141" cy="251273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810933" y="3913579"/>
            <a:ext cx="3045440" cy="2520280"/>
            <a:chOff x="2660749" y="4240542"/>
            <a:chExt cx="3045440" cy="2520280"/>
          </a:xfrm>
        </p:grpSpPr>
        <p:grpSp>
          <p:nvGrpSpPr>
            <p:cNvPr id="8" name="グループ化 7"/>
            <p:cNvGrpSpPr/>
            <p:nvPr/>
          </p:nvGrpSpPr>
          <p:grpSpPr>
            <a:xfrm>
              <a:off x="2660749" y="4240542"/>
              <a:ext cx="3045440" cy="2520280"/>
              <a:chOff x="878488" y="4149080"/>
              <a:chExt cx="3045440" cy="2520280"/>
            </a:xfrm>
          </p:grpSpPr>
          <p:grpSp>
            <p:nvGrpSpPr>
              <p:cNvPr id="22" name="グループ化 21"/>
              <p:cNvGrpSpPr/>
              <p:nvPr/>
            </p:nvGrpSpPr>
            <p:grpSpPr>
              <a:xfrm>
                <a:off x="878488" y="4477036"/>
                <a:ext cx="2971473" cy="2055809"/>
                <a:chOff x="576870" y="4453514"/>
                <a:chExt cx="2971473" cy="2055809"/>
              </a:xfrm>
            </p:grpSpPr>
            <p:sp>
              <p:nvSpPr>
                <p:cNvPr id="24" name="円/楕円 23"/>
                <p:cNvSpPr/>
                <p:nvPr/>
              </p:nvSpPr>
              <p:spPr bwMode="auto">
                <a:xfrm>
                  <a:off x="1497436" y="4453514"/>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円/楕円 24"/>
                <p:cNvSpPr/>
                <p:nvPr/>
              </p:nvSpPr>
              <p:spPr bwMode="auto">
                <a:xfrm>
                  <a:off x="576870" y="5002902"/>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円/楕円 25"/>
                <p:cNvSpPr/>
                <p:nvPr/>
              </p:nvSpPr>
              <p:spPr bwMode="auto">
                <a:xfrm>
                  <a:off x="1330677" y="5294563"/>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円/楕円 26"/>
                <p:cNvSpPr/>
                <p:nvPr/>
              </p:nvSpPr>
              <p:spPr bwMode="auto">
                <a:xfrm>
                  <a:off x="785966" y="5753239"/>
                  <a:ext cx="504056" cy="504056"/>
                </a:xfrm>
                <a:prstGeom prst="ellipse">
                  <a:avLst/>
                </a:prstGeom>
                <a:solidFill>
                  <a:srgbClr val="00B0F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円/楕円 27"/>
                <p:cNvSpPr/>
                <p:nvPr/>
              </p:nvSpPr>
              <p:spPr bwMode="auto">
                <a:xfrm>
                  <a:off x="1505724" y="6005267"/>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円/楕円 28"/>
                <p:cNvSpPr/>
                <p:nvPr/>
              </p:nvSpPr>
              <p:spPr bwMode="auto">
                <a:xfrm>
                  <a:off x="2092051" y="5119948"/>
                  <a:ext cx="504056" cy="504056"/>
                </a:xfrm>
                <a:prstGeom prst="ellipse">
                  <a:avLst/>
                </a:prstGeom>
                <a:solidFill>
                  <a:srgbClr val="FFFF0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円/楕円 29"/>
                <p:cNvSpPr/>
                <p:nvPr/>
              </p:nvSpPr>
              <p:spPr bwMode="auto">
                <a:xfrm>
                  <a:off x="2505489" y="5910864"/>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円/楕円 30"/>
                <p:cNvSpPr/>
                <p:nvPr/>
              </p:nvSpPr>
              <p:spPr bwMode="auto">
                <a:xfrm>
                  <a:off x="3044287" y="5119948"/>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円/楕円 31"/>
                <p:cNvSpPr/>
                <p:nvPr/>
              </p:nvSpPr>
              <p:spPr bwMode="auto">
                <a:xfrm>
                  <a:off x="2353832" y="4453514"/>
                  <a:ext cx="504056" cy="504056"/>
                </a:xfrm>
                <a:prstGeom prst="ellipse">
                  <a:avLst/>
                </a:prstGeom>
                <a:solidFill>
                  <a:srgbClr val="00B050"/>
                </a:solidFill>
                <a:ln w="19050">
                  <a:solidFill>
                    <a:srgbClr val="0070C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23" name="円/楕円 22"/>
              <p:cNvSpPr/>
              <p:nvPr/>
            </p:nvSpPr>
            <p:spPr bwMode="auto">
              <a:xfrm>
                <a:off x="1386972" y="4149080"/>
                <a:ext cx="2536956" cy="2520280"/>
              </a:xfrm>
              <a:prstGeom prst="ellipse">
                <a:avLst/>
              </a:prstGeom>
              <a:noFill/>
              <a:ln w="19050">
                <a:solidFill>
                  <a:srgbClr val="FFFF0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cxnSp>
          <p:nvCxnSpPr>
            <p:cNvPr id="9" name="直線矢印コネクタ 8"/>
            <p:cNvCxnSpPr>
              <a:stCxn id="24" idx="5"/>
              <a:endCxn id="29" idx="1"/>
            </p:cNvCxnSpPr>
            <p:nvPr/>
          </p:nvCxnSpPr>
          <p:spPr bwMode="auto">
            <a:xfrm>
              <a:off x="4011554" y="4998737"/>
              <a:ext cx="238193" cy="310012"/>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矢印コネクタ 9"/>
            <p:cNvCxnSpPr>
              <a:stCxn id="26" idx="6"/>
              <a:endCxn id="29" idx="2"/>
            </p:cNvCxnSpPr>
            <p:nvPr/>
          </p:nvCxnSpPr>
          <p:spPr bwMode="auto">
            <a:xfrm flipV="1">
              <a:off x="3918612" y="5486960"/>
              <a:ext cx="257318" cy="174615"/>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矢印コネクタ 11"/>
            <p:cNvCxnSpPr>
              <a:stCxn id="28" idx="7"/>
              <a:endCxn id="29" idx="3"/>
            </p:cNvCxnSpPr>
            <p:nvPr/>
          </p:nvCxnSpPr>
          <p:spPr bwMode="auto">
            <a:xfrm flipV="1">
              <a:off x="4019842" y="5665171"/>
              <a:ext cx="229905" cy="528897"/>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矢印コネクタ 12"/>
            <p:cNvCxnSpPr>
              <a:stCxn id="32" idx="4"/>
              <a:endCxn id="29" idx="7"/>
            </p:cNvCxnSpPr>
            <p:nvPr/>
          </p:nvCxnSpPr>
          <p:spPr bwMode="auto">
            <a:xfrm flipH="1">
              <a:off x="4606169" y="5072554"/>
              <a:ext cx="83570" cy="236195"/>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矢印コネクタ 13"/>
            <p:cNvCxnSpPr>
              <a:stCxn id="31" idx="2"/>
              <a:endCxn id="29" idx="6"/>
            </p:cNvCxnSpPr>
            <p:nvPr/>
          </p:nvCxnSpPr>
          <p:spPr bwMode="auto">
            <a:xfrm flipH="1">
              <a:off x="4679986" y="5486960"/>
              <a:ext cx="44818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矢印コネクタ 14"/>
            <p:cNvCxnSpPr>
              <a:stCxn id="30" idx="0"/>
              <a:endCxn id="29" idx="5"/>
            </p:cNvCxnSpPr>
            <p:nvPr/>
          </p:nvCxnSpPr>
          <p:spPr bwMode="auto">
            <a:xfrm flipH="1" flipV="1">
              <a:off x="4606169" y="5665171"/>
              <a:ext cx="235227" cy="360677"/>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6" name="テキスト ボックス 15"/>
                <p:cNvSpPr txBox="1"/>
                <p:nvPr/>
              </p:nvSpPr>
              <p:spPr>
                <a:xfrm>
                  <a:off x="4185683" y="5661575"/>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𝑖</m:t>
                        </m:r>
                      </m:oMath>
                    </m:oMathPara>
                  </a14:m>
                  <a:endParaRPr kumimoji="1" lang="en-US" altLang="ja-JP" sz="2800" dirty="0" smtClean="0">
                    <a:latin typeface="+mn-lt"/>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185683" y="5661575"/>
                  <a:ext cx="504056" cy="523220"/>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5149870" y="5638012"/>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𝑗</m:t>
                        </m:r>
                      </m:oMath>
                    </m:oMathPara>
                  </a14:m>
                  <a:endParaRPr kumimoji="1" lang="en-US" altLang="ja-JP" sz="2800" dirty="0" smtClean="0">
                    <a:latin typeface="+mn-lt"/>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149870" y="5638012"/>
                  <a:ext cx="504056" cy="523220"/>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4845636" y="4582992"/>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𝑗</m:t>
                        </m:r>
                      </m:oMath>
                    </m:oMathPara>
                  </a14:m>
                  <a:endParaRPr kumimoji="1" lang="en-US" altLang="ja-JP" sz="2800" dirty="0" smtClean="0">
                    <a:latin typeface="+mn-lt"/>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4845636" y="4582992"/>
                  <a:ext cx="504056" cy="523220"/>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3918612" y="4321382"/>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𝑗</m:t>
                        </m:r>
                      </m:oMath>
                    </m:oMathPara>
                  </a14:m>
                  <a:endParaRPr kumimoji="1" lang="en-US" altLang="ja-JP" sz="2800" dirty="0" smtClean="0">
                    <a:latin typeface="+mn-lt"/>
                  </a:endParaRPr>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918612" y="4321382"/>
                  <a:ext cx="504056" cy="523220"/>
                </a:xfrm>
                <a:prstGeom prst="rect">
                  <a:avLst/>
                </a:prstGeom>
                <a:blipFill rotWithShape="1">
                  <a:blip r:embed="rId8"/>
                  <a:stretch>
                    <a:fillRect/>
                  </a:stretch>
                </a:blipFill>
              </p:spPr>
              <p:txBody>
                <a:bodyPr/>
                <a:lstStyle/>
                <a:p>
                  <a:r>
                    <a:rPr lang="ja-JP" altLang="en-US">
                      <a:noFill/>
                    </a:rPr>
                    <a:t> </a:t>
                  </a:r>
                </a:p>
              </p:txBody>
            </p:sp>
          </mc:Fallback>
        </mc:AlternateContent>
        <p:cxnSp>
          <p:nvCxnSpPr>
            <p:cNvPr id="20" name="直線コネクタ 19"/>
            <p:cNvCxnSpPr/>
            <p:nvPr/>
          </p:nvCxnSpPr>
          <p:spPr bwMode="auto">
            <a:xfrm flipH="1" flipV="1">
              <a:off x="3169234" y="5190651"/>
              <a:ext cx="1268478" cy="296309"/>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1" name="テキスト ボックス 20"/>
                <p:cNvSpPr txBox="1"/>
                <p:nvPr/>
              </p:nvSpPr>
              <p:spPr>
                <a:xfrm>
                  <a:off x="3235594" y="4794569"/>
                  <a:ext cx="50405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h</m:t>
                        </m:r>
                      </m:oMath>
                    </m:oMathPara>
                  </a14:m>
                  <a:endParaRPr kumimoji="1" lang="en-US" altLang="ja-JP" sz="2800" dirty="0" smtClean="0">
                    <a:latin typeface="+mn-lt"/>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3235594" y="4794569"/>
                  <a:ext cx="504056" cy="523220"/>
                </a:xfrm>
                <a:prstGeom prst="rect">
                  <a:avLst/>
                </a:prstGeom>
                <a:blipFill rotWithShape="1">
                  <a:blip r:embed="rId9"/>
                  <a:stretch>
                    <a:fillRect/>
                  </a:stretch>
                </a:blipFill>
              </p:spPr>
              <p:txBody>
                <a:bodyPr/>
                <a:lstStyle/>
                <a:p>
                  <a:r>
                    <a:rPr lang="ja-JP" altLang="en-US">
                      <a:noFill/>
                    </a:rPr>
                    <a:t> </a:t>
                  </a:r>
                </a:p>
              </p:txBody>
            </p:sp>
          </mc:Fallback>
        </mc:AlternateContent>
      </p:grpSp>
      <p:sp>
        <p:nvSpPr>
          <p:cNvPr id="5" name="正方形/長方形 4"/>
          <p:cNvSpPr/>
          <p:nvPr/>
        </p:nvSpPr>
        <p:spPr>
          <a:xfrm>
            <a:off x="5436096" y="2943804"/>
            <a:ext cx="3600400" cy="954107"/>
          </a:xfrm>
          <a:prstGeom prst="rect">
            <a:avLst/>
          </a:prstGeom>
        </p:spPr>
        <p:txBody>
          <a:bodyPr wrap="square">
            <a:spAutoFit/>
          </a:bodyPr>
          <a:lstStyle/>
          <a:p>
            <a:r>
              <a:rPr lang="en-US" altLang="ja-JP" sz="1400" dirty="0">
                <a:latin typeface="+mn-lt"/>
              </a:rPr>
              <a:t>http://www.nuigalway.ie/engineering-informatics/mechanical-engineering/research/mesh-freecomputationalfluiddynamics/</a:t>
            </a:r>
            <a:endParaRPr lang="ja-JP" altLang="en-US" sz="1400" dirty="0">
              <a:latin typeface="+mn-lt"/>
            </a:endParaRPr>
          </a:p>
        </p:txBody>
      </p:sp>
    </p:spTree>
    <p:extLst>
      <p:ext uri="{BB962C8B-B14F-4D97-AF65-F5344CB8AC3E}">
        <p14:creationId xmlns:p14="http://schemas.microsoft.com/office/powerpoint/2010/main" val="40523608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Spatial Derivatives</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7</a:t>
            </a:fld>
            <a:endParaRPr lang="en-GB" altLang="ja-JP">
              <a:solidFill>
                <a:schemeClr val="tx1"/>
              </a:solidFill>
            </a:endParaRPr>
          </a:p>
        </p:txBody>
      </p:sp>
      <p:sp>
        <p:nvSpPr>
          <p:cNvPr id="3" name="テキスト ボックス 2"/>
          <p:cNvSpPr txBox="1"/>
          <p:nvPr/>
        </p:nvSpPr>
        <p:spPr>
          <a:xfrm>
            <a:off x="404190" y="908720"/>
            <a:ext cx="8344274" cy="1077218"/>
          </a:xfrm>
          <a:prstGeom prst="rect">
            <a:avLst/>
          </a:prstGeom>
          <a:noFill/>
        </p:spPr>
        <p:txBody>
          <a:bodyPr wrap="square" rtlCol="0">
            <a:spAutoFit/>
          </a:bodyPr>
          <a:lstStyle/>
          <a:p>
            <a:r>
              <a:rPr kumimoji="1" lang="en-US" altLang="ja-JP" sz="3200" dirty="0" smtClean="0">
                <a:latin typeface="+mn-lt"/>
              </a:rPr>
              <a:t>We can obtain spatial derivatives of quantities by just using spatial derivatives of kernels</a:t>
            </a:r>
          </a:p>
        </p:txBody>
      </p:sp>
      <mc:AlternateContent xmlns:mc="http://schemas.openxmlformats.org/markup-compatibility/2006" xmlns:a14="http://schemas.microsoft.com/office/drawing/2010/main">
        <mc:Choice Requires="a14">
          <p:sp>
            <p:nvSpPr>
              <p:cNvPr id="6" name="テキスト ボックス 5"/>
              <p:cNvSpPr txBox="1"/>
              <p:nvPr/>
            </p:nvSpPr>
            <p:spPr>
              <a:xfrm>
                <a:off x="404190" y="2060848"/>
                <a:ext cx="8344274" cy="29252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a:rPr>
                          </m:ctrlPr>
                        </m:sSubPr>
                        <m:e>
                          <m:r>
                            <a:rPr kumimoji="1" lang="en-US" altLang="ja-JP" sz="2400" b="0" i="1" smtClean="0">
                              <a:latin typeface="Cambria Math"/>
                            </a:rPr>
                            <m:t>𝐴</m:t>
                          </m:r>
                        </m:e>
                        <m:sub>
                          <m:r>
                            <a:rPr kumimoji="1" lang="en-US" altLang="ja-JP" sz="2400" b="0" i="1" smtClean="0">
                              <a:latin typeface="Cambria Math"/>
                            </a:rPr>
                            <m:t>𝑖</m:t>
                          </m:r>
                        </m:sub>
                      </m:sSub>
                      <m:r>
                        <a:rPr kumimoji="1" lang="en-US" altLang="ja-JP" sz="2400" b="0" i="1" smtClean="0">
                          <a:latin typeface="Cambria Math"/>
                        </a:rPr>
                        <m:t>=</m:t>
                      </m:r>
                      <m:nary>
                        <m:naryPr>
                          <m:chr m:val="∑"/>
                          <m:supHide m:val="on"/>
                          <m:ctrlPr>
                            <a:rPr kumimoji="1" lang="en-US" altLang="ja-JP" sz="2400" b="0" i="1" smtClean="0">
                              <a:latin typeface="Cambria Math"/>
                            </a:rPr>
                          </m:ctrlPr>
                        </m:naryPr>
                        <m:sub>
                          <m:r>
                            <a:rPr kumimoji="1" lang="en-US" altLang="ja-JP" sz="2400" b="0" i="1" smtClean="0">
                              <a:latin typeface="Cambria Math"/>
                            </a:rPr>
                            <m:t>𝑗</m:t>
                          </m:r>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𝑖</m:t>
                              </m:r>
                            </m:sub>
                          </m:sSub>
                        </m:sub>
                        <m:sup/>
                        <m:e>
                          <m:sSub>
                            <m:sSubPr>
                              <m:ctrlPr>
                                <a:rPr kumimoji="1" lang="en-US" altLang="ja-JP" sz="2400" b="0" i="1" smtClean="0">
                                  <a:latin typeface="Cambria Math"/>
                                </a:rPr>
                              </m:ctrlPr>
                            </m:sSubPr>
                            <m:e>
                              <m:r>
                                <a:rPr kumimoji="1" lang="en-US" altLang="ja-JP" sz="2400" b="0" i="1" smtClean="0">
                                  <a:latin typeface="Cambria Math"/>
                                </a:rPr>
                                <m:t>𝐴</m:t>
                              </m:r>
                            </m:e>
                            <m:sub>
                              <m:r>
                                <a:rPr kumimoji="1" lang="en-US" altLang="ja-JP" sz="2400" b="0" i="1" smtClean="0">
                                  <a:latin typeface="Cambria Math"/>
                                </a:rPr>
                                <m:t>𝑗</m:t>
                              </m:r>
                            </m:sub>
                          </m:sSub>
                        </m:e>
                      </m:nary>
                      <m:sSub>
                        <m:sSubPr>
                          <m:ctrlPr>
                            <a:rPr kumimoji="1" lang="en-US" altLang="ja-JP" sz="2400" b="0" i="1" smtClean="0">
                              <a:latin typeface="Cambria Math"/>
                            </a:rPr>
                          </m:ctrlPr>
                        </m:sSubPr>
                        <m:e>
                          <m:r>
                            <a:rPr kumimoji="1" lang="en-US" altLang="ja-JP" sz="2400" b="0" i="1" smtClean="0">
                              <a:latin typeface="Cambria Math"/>
                            </a:rPr>
                            <m:t>𝑉</m:t>
                          </m:r>
                        </m:e>
                        <m:sub>
                          <m:r>
                            <a:rPr kumimoji="1" lang="en-US" altLang="ja-JP" sz="2400" b="0" i="1" smtClean="0">
                              <a:latin typeface="Cambria Math"/>
                            </a:rPr>
                            <m:t>𝑗</m:t>
                          </m:r>
                        </m:sub>
                      </m:sSub>
                      <m:r>
                        <a:rPr kumimoji="1" lang="en-US" altLang="ja-JP" sz="2400" b="0" i="1" smtClean="0">
                          <a:latin typeface="Cambria Math"/>
                        </a:rPr>
                        <m:t>𝑊</m:t>
                      </m:r>
                      <m:d>
                        <m:dPr>
                          <m:ctrlPr>
                            <a:rPr kumimoji="1" lang="en-US" altLang="ja-JP" sz="2400" b="0" i="1" smtClean="0">
                              <a:latin typeface="Cambria Math"/>
                            </a:rPr>
                          </m:ctrlPr>
                        </m:dPr>
                        <m:e>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𝑖</m:t>
                              </m:r>
                            </m:sub>
                          </m:sSub>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1" i="1" smtClean="0">
                                  <a:latin typeface="Cambria Math"/>
                                </a:rPr>
                                <m:t>𝒙</m:t>
                              </m:r>
                            </m:e>
                            <m:sub>
                              <m:r>
                                <a:rPr kumimoji="1" lang="en-US" altLang="ja-JP" sz="2400" b="0" i="1" smtClean="0">
                                  <a:latin typeface="Cambria Math"/>
                                </a:rPr>
                                <m:t>𝑗</m:t>
                              </m:r>
                            </m:sub>
                          </m:sSub>
                          <m:r>
                            <a:rPr kumimoji="1" lang="en-US" altLang="ja-JP" sz="2400" b="0" i="1" smtClean="0">
                              <a:latin typeface="Cambria Math"/>
                            </a:rPr>
                            <m:t>, </m:t>
                          </m:r>
                          <m:r>
                            <a:rPr kumimoji="1" lang="en-US" altLang="ja-JP" sz="2400" b="0" i="1" smtClean="0">
                              <a:latin typeface="Cambria Math"/>
                            </a:rPr>
                            <m:t>h</m:t>
                          </m:r>
                        </m:e>
                      </m:d>
                      <m:r>
                        <a:rPr kumimoji="1" lang="en-US" altLang="ja-JP" sz="2400" b="0" i="1" smtClean="0">
                          <a:latin typeface="Cambria Math"/>
                        </a:rPr>
                        <m:t>, </m:t>
                      </m:r>
                    </m:oMath>
                  </m:oMathPara>
                </a14:m>
                <a:endParaRPr kumimoji="1" lang="en-US" altLang="ja-JP" sz="2400" dirty="0" smtClean="0">
                  <a:latin typeface="+mn-lt"/>
                </a:endParaRPr>
              </a:p>
              <a:p>
                <a:pPr/>
                <a14:m>
                  <m:oMathPara xmlns:m="http://schemas.openxmlformats.org/officeDocument/2006/math">
                    <m:oMathParaPr>
                      <m:jc m:val="centerGroup"/>
                    </m:oMathParaPr>
                    <m:oMath xmlns:m="http://schemas.openxmlformats.org/officeDocument/2006/math">
                      <m:r>
                        <a:rPr kumimoji="1" lang="en-US" altLang="ja-JP" sz="2400">
                          <a:latin typeface="Cambria Math"/>
                        </a:rPr>
                        <m:t>𝛻</m:t>
                      </m:r>
                      <m:sSub>
                        <m:sSubPr>
                          <m:ctrlPr>
                            <a:rPr kumimoji="1" lang="en-US" altLang="ja-JP" sz="2400" i="1">
                              <a:latin typeface="Cambria Math"/>
                            </a:rPr>
                          </m:ctrlPr>
                        </m:sSubPr>
                        <m:e>
                          <m:r>
                            <a:rPr kumimoji="1" lang="en-US" altLang="ja-JP" sz="2400" i="1">
                              <a:latin typeface="Cambria Math"/>
                            </a:rPr>
                            <m:t>𝐴</m:t>
                          </m:r>
                        </m:e>
                        <m:sub>
                          <m:r>
                            <a:rPr kumimoji="1" lang="en-US" altLang="ja-JP" sz="2400" i="1">
                              <a:latin typeface="Cambria Math"/>
                            </a:rPr>
                            <m:t>𝑖</m:t>
                          </m:r>
                        </m:sub>
                      </m:sSub>
                      <m:r>
                        <a:rPr kumimoji="1" lang="en-US" altLang="ja-JP" sz="2400" i="1">
                          <a:latin typeface="Cambria Math"/>
                        </a:rPr>
                        <m:t>=</m:t>
                      </m:r>
                      <m:nary>
                        <m:naryPr>
                          <m:chr m:val="∑"/>
                          <m:supHide m:val="on"/>
                          <m:ctrlPr>
                            <a:rPr kumimoji="1" lang="en-US" altLang="ja-JP" sz="2400" i="1">
                              <a:latin typeface="Cambria Math"/>
                            </a:rPr>
                          </m:ctrlPr>
                        </m:naryPr>
                        <m:sub>
                          <m:r>
                            <a:rPr kumimoji="1" lang="en-US" altLang="ja-JP" sz="2400" i="1">
                              <a:latin typeface="Cambria Math"/>
                            </a:rPr>
                            <m:t>𝑗</m:t>
                          </m:r>
                          <m:r>
                            <a:rPr kumimoji="1" lang="en-US" altLang="ja-JP" sz="2400" i="1">
                              <a:latin typeface="Cambria Math"/>
                            </a:rPr>
                            <m:t>∈</m:t>
                          </m:r>
                          <m:sSub>
                            <m:sSubPr>
                              <m:ctrlPr>
                                <a:rPr kumimoji="1" lang="en-US" altLang="ja-JP" sz="2400" i="1">
                                  <a:latin typeface="Cambria Math"/>
                                </a:rPr>
                              </m:ctrlPr>
                            </m:sSubPr>
                            <m:e>
                              <m:r>
                                <a:rPr kumimoji="1" lang="en-US" altLang="ja-JP" sz="2400" i="1">
                                  <a:latin typeface="Cambria Math"/>
                                </a:rPr>
                                <m:t>𝑁</m:t>
                              </m:r>
                            </m:e>
                            <m:sub>
                              <m:r>
                                <a:rPr kumimoji="1" lang="en-US" altLang="ja-JP" sz="2400" i="1">
                                  <a:latin typeface="Cambria Math"/>
                                </a:rPr>
                                <m:t>𝑖</m:t>
                              </m:r>
                            </m:sub>
                          </m:sSub>
                        </m:sub>
                        <m:sup/>
                        <m:e>
                          <m:sSub>
                            <m:sSubPr>
                              <m:ctrlPr>
                                <a:rPr kumimoji="1" lang="en-US" altLang="ja-JP" sz="2400" i="1">
                                  <a:latin typeface="Cambria Math"/>
                                </a:rPr>
                              </m:ctrlPr>
                            </m:sSubPr>
                            <m:e>
                              <m:r>
                                <a:rPr kumimoji="1" lang="en-US" altLang="ja-JP" sz="2400" i="1">
                                  <a:latin typeface="Cambria Math"/>
                                </a:rPr>
                                <m:t>𝐴</m:t>
                              </m:r>
                            </m:e>
                            <m:sub>
                              <m:r>
                                <a:rPr kumimoji="1" lang="en-US" altLang="ja-JP" sz="2400" i="1">
                                  <a:latin typeface="Cambria Math"/>
                                </a:rPr>
                                <m:t>𝑗</m:t>
                              </m:r>
                            </m:sub>
                          </m:sSub>
                        </m:e>
                      </m:nary>
                      <m:sSub>
                        <m:sSubPr>
                          <m:ctrlPr>
                            <a:rPr kumimoji="1" lang="en-US" altLang="ja-JP" sz="2400" i="1">
                              <a:latin typeface="Cambria Math"/>
                            </a:rPr>
                          </m:ctrlPr>
                        </m:sSubPr>
                        <m:e>
                          <m:r>
                            <a:rPr kumimoji="1" lang="en-US" altLang="ja-JP" sz="2400" i="1">
                              <a:latin typeface="Cambria Math"/>
                            </a:rPr>
                            <m:t>𝑉</m:t>
                          </m:r>
                        </m:e>
                        <m:sub>
                          <m:r>
                            <a:rPr kumimoji="1" lang="en-US" altLang="ja-JP" sz="2400" i="1">
                              <a:latin typeface="Cambria Math"/>
                            </a:rPr>
                            <m:t>𝑗</m:t>
                          </m:r>
                        </m:sub>
                      </m:sSub>
                      <m:r>
                        <a:rPr kumimoji="1" lang="en-US" altLang="ja-JP" sz="2400">
                          <a:latin typeface="Cambria Math"/>
                        </a:rPr>
                        <m:t>𝛻</m:t>
                      </m:r>
                      <m:r>
                        <a:rPr kumimoji="1" lang="en-US" altLang="ja-JP" sz="2400" i="1">
                          <a:latin typeface="Cambria Math"/>
                        </a:rPr>
                        <m:t>𝑊</m:t>
                      </m:r>
                      <m:d>
                        <m:dPr>
                          <m:ctrlPr>
                            <a:rPr kumimoji="1" lang="en-US" altLang="ja-JP" sz="2400" i="1">
                              <a:latin typeface="Cambria Math"/>
                            </a:rPr>
                          </m:ctrlPr>
                        </m:dPr>
                        <m:e>
                          <m:sSub>
                            <m:sSubPr>
                              <m:ctrlPr>
                                <a:rPr kumimoji="1" lang="en-US" altLang="ja-JP" sz="2400" i="1">
                                  <a:latin typeface="Cambria Math"/>
                                </a:rPr>
                              </m:ctrlPr>
                            </m:sSubPr>
                            <m:e>
                              <m:r>
                                <a:rPr kumimoji="1" lang="en-US" altLang="ja-JP" sz="2400" b="1" i="1">
                                  <a:latin typeface="Cambria Math"/>
                                </a:rPr>
                                <m:t>𝒙</m:t>
                              </m:r>
                            </m:e>
                            <m:sub>
                              <m:r>
                                <a:rPr kumimoji="1" lang="en-US" altLang="ja-JP" sz="2400" i="1">
                                  <a:latin typeface="Cambria Math"/>
                                </a:rPr>
                                <m:t>𝑖</m:t>
                              </m:r>
                            </m:sub>
                          </m:sSub>
                          <m:r>
                            <a:rPr kumimoji="1" lang="en-US" altLang="ja-JP" sz="2400" i="1">
                              <a:latin typeface="Cambria Math"/>
                            </a:rPr>
                            <m:t>−</m:t>
                          </m:r>
                          <m:sSub>
                            <m:sSubPr>
                              <m:ctrlPr>
                                <a:rPr kumimoji="1" lang="en-US" altLang="ja-JP" sz="2400" i="1">
                                  <a:latin typeface="Cambria Math"/>
                                </a:rPr>
                              </m:ctrlPr>
                            </m:sSubPr>
                            <m:e>
                              <m:r>
                                <a:rPr kumimoji="1" lang="en-US" altLang="ja-JP" sz="2400" b="1" i="1">
                                  <a:latin typeface="Cambria Math"/>
                                </a:rPr>
                                <m:t>𝒙</m:t>
                              </m:r>
                            </m:e>
                            <m:sub>
                              <m:r>
                                <a:rPr kumimoji="1" lang="en-US" altLang="ja-JP" sz="2400" i="1">
                                  <a:latin typeface="Cambria Math"/>
                                </a:rPr>
                                <m:t>𝑗</m:t>
                              </m:r>
                            </m:sub>
                          </m:sSub>
                          <m:r>
                            <a:rPr kumimoji="1" lang="en-US" altLang="ja-JP" sz="2400" i="1">
                              <a:latin typeface="Cambria Math"/>
                            </a:rPr>
                            <m:t>, </m:t>
                          </m:r>
                          <m:r>
                            <a:rPr kumimoji="1" lang="en-US" altLang="ja-JP" sz="2400" i="1">
                              <a:latin typeface="Cambria Math"/>
                            </a:rPr>
                            <m:t>h</m:t>
                          </m:r>
                        </m:e>
                      </m:d>
                      <m:r>
                        <a:rPr kumimoji="1" lang="en-US" altLang="ja-JP" sz="2400" b="0" i="1" smtClean="0">
                          <a:latin typeface="Cambria Math"/>
                        </a:rPr>
                        <m:t>,</m:t>
                      </m:r>
                    </m:oMath>
                  </m:oMathPara>
                </a14:m>
                <a:endParaRPr kumimoji="1" lang="en-US" altLang="ja-JP" sz="2400" dirty="0" smtClean="0">
                  <a:latin typeface="+mn-lt"/>
                </a:endParaRPr>
              </a:p>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a:rPr>
                          </m:ctrlPr>
                        </m:sSupPr>
                        <m:e>
                          <m:r>
                            <a:rPr kumimoji="1" lang="en-US" altLang="ja-JP" sz="2400">
                              <a:latin typeface="Cambria Math"/>
                            </a:rPr>
                            <m:t>𝛻</m:t>
                          </m:r>
                        </m:e>
                        <m:sup>
                          <m:r>
                            <a:rPr kumimoji="1" lang="en-US" altLang="ja-JP" sz="2400" b="0" i="0" smtClean="0">
                              <a:latin typeface="Cambria Math"/>
                            </a:rPr>
                            <m:t>2</m:t>
                          </m:r>
                        </m:sup>
                      </m:sSup>
                      <m:sSub>
                        <m:sSubPr>
                          <m:ctrlPr>
                            <a:rPr kumimoji="1" lang="en-US" altLang="ja-JP" sz="2400" i="1">
                              <a:latin typeface="Cambria Math"/>
                            </a:rPr>
                          </m:ctrlPr>
                        </m:sSubPr>
                        <m:e>
                          <m:r>
                            <a:rPr kumimoji="1" lang="en-US" altLang="ja-JP" sz="2400" i="1">
                              <a:latin typeface="Cambria Math"/>
                            </a:rPr>
                            <m:t>𝐴</m:t>
                          </m:r>
                        </m:e>
                        <m:sub>
                          <m:r>
                            <a:rPr kumimoji="1" lang="en-US" altLang="ja-JP" sz="2400" i="1">
                              <a:latin typeface="Cambria Math"/>
                            </a:rPr>
                            <m:t>𝑖</m:t>
                          </m:r>
                        </m:sub>
                      </m:sSub>
                      <m:r>
                        <a:rPr kumimoji="1" lang="en-US" altLang="ja-JP" sz="2400" i="1">
                          <a:latin typeface="Cambria Math"/>
                        </a:rPr>
                        <m:t>=</m:t>
                      </m:r>
                      <m:nary>
                        <m:naryPr>
                          <m:chr m:val="∑"/>
                          <m:supHide m:val="on"/>
                          <m:ctrlPr>
                            <a:rPr kumimoji="1" lang="en-US" altLang="ja-JP" sz="2400" i="1">
                              <a:latin typeface="Cambria Math"/>
                            </a:rPr>
                          </m:ctrlPr>
                        </m:naryPr>
                        <m:sub>
                          <m:r>
                            <a:rPr kumimoji="1" lang="en-US" altLang="ja-JP" sz="2400" i="1">
                              <a:latin typeface="Cambria Math"/>
                            </a:rPr>
                            <m:t>𝑗</m:t>
                          </m:r>
                          <m:r>
                            <a:rPr kumimoji="1" lang="en-US" altLang="ja-JP" sz="2400" i="1">
                              <a:latin typeface="Cambria Math"/>
                            </a:rPr>
                            <m:t>∈</m:t>
                          </m:r>
                          <m:sSub>
                            <m:sSubPr>
                              <m:ctrlPr>
                                <a:rPr kumimoji="1" lang="en-US" altLang="ja-JP" sz="2400" i="1">
                                  <a:latin typeface="Cambria Math"/>
                                </a:rPr>
                              </m:ctrlPr>
                            </m:sSubPr>
                            <m:e>
                              <m:r>
                                <a:rPr kumimoji="1" lang="en-US" altLang="ja-JP" sz="2400" i="1">
                                  <a:latin typeface="Cambria Math"/>
                                </a:rPr>
                                <m:t>𝑁</m:t>
                              </m:r>
                            </m:e>
                            <m:sub>
                              <m:r>
                                <a:rPr kumimoji="1" lang="en-US" altLang="ja-JP" sz="2400" i="1">
                                  <a:latin typeface="Cambria Math"/>
                                </a:rPr>
                                <m:t>𝑖</m:t>
                              </m:r>
                            </m:sub>
                          </m:sSub>
                        </m:sub>
                        <m:sup/>
                        <m:e>
                          <m:sSub>
                            <m:sSubPr>
                              <m:ctrlPr>
                                <a:rPr kumimoji="1" lang="en-US" altLang="ja-JP" sz="2400" i="1">
                                  <a:latin typeface="Cambria Math"/>
                                </a:rPr>
                              </m:ctrlPr>
                            </m:sSubPr>
                            <m:e>
                              <m:r>
                                <a:rPr kumimoji="1" lang="en-US" altLang="ja-JP" sz="2400" i="1">
                                  <a:latin typeface="Cambria Math"/>
                                </a:rPr>
                                <m:t>𝐴</m:t>
                              </m:r>
                            </m:e>
                            <m:sub>
                              <m:r>
                                <a:rPr kumimoji="1" lang="en-US" altLang="ja-JP" sz="2400" i="1">
                                  <a:latin typeface="Cambria Math"/>
                                </a:rPr>
                                <m:t>𝑗</m:t>
                              </m:r>
                            </m:sub>
                          </m:sSub>
                        </m:e>
                      </m:nary>
                      <m:sSub>
                        <m:sSubPr>
                          <m:ctrlPr>
                            <a:rPr kumimoji="1" lang="en-US" altLang="ja-JP" sz="2400" i="1">
                              <a:latin typeface="Cambria Math"/>
                            </a:rPr>
                          </m:ctrlPr>
                        </m:sSubPr>
                        <m:e>
                          <m:r>
                            <a:rPr kumimoji="1" lang="en-US" altLang="ja-JP" sz="2400" i="1">
                              <a:latin typeface="Cambria Math"/>
                            </a:rPr>
                            <m:t>𝑉</m:t>
                          </m:r>
                        </m:e>
                        <m:sub>
                          <m:r>
                            <a:rPr kumimoji="1" lang="en-US" altLang="ja-JP" sz="2400" i="1">
                              <a:latin typeface="Cambria Math"/>
                            </a:rPr>
                            <m:t>𝑗</m:t>
                          </m:r>
                        </m:sub>
                      </m:sSub>
                      <m:sSup>
                        <m:sSupPr>
                          <m:ctrlPr>
                            <a:rPr kumimoji="1" lang="en-US" altLang="ja-JP" sz="2400" b="0" i="1" smtClean="0">
                              <a:latin typeface="Cambria Math"/>
                            </a:rPr>
                          </m:ctrlPr>
                        </m:sSupPr>
                        <m:e>
                          <m:r>
                            <a:rPr kumimoji="1" lang="en-US" altLang="ja-JP" sz="2400">
                              <a:latin typeface="Cambria Math"/>
                            </a:rPr>
                            <m:t>𝛻</m:t>
                          </m:r>
                        </m:e>
                        <m:sup>
                          <m:r>
                            <a:rPr kumimoji="1" lang="en-US" altLang="ja-JP" sz="2400" b="0" i="0" smtClean="0">
                              <a:latin typeface="Cambria Math"/>
                            </a:rPr>
                            <m:t>2</m:t>
                          </m:r>
                        </m:sup>
                      </m:sSup>
                      <m:r>
                        <a:rPr kumimoji="1" lang="en-US" altLang="ja-JP" sz="2400" i="1">
                          <a:latin typeface="Cambria Math"/>
                        </a:rPr>
                        <m:t>𝑊</m:t>
                      </m:r>
                      <m:d>
                        <m:dPr>
                          <m:ctrlPr>
                            <a:rPr kumimoji="1" lang="en-US" altLang="ja-JP" sz="2400" i="1">
                              <a:latin typeface="Cambria Math"/>
                            </a:rPr>
                          </m:ctrlPr>
                        </m:dPr>
                        <m:e>
                          <m:sSub>
                            <m:sSubPr>
                              <m:ctrlPr>
                                <a:rPr kumimoji="1" lang="en-US" altLang="ja-JP" sz="2400" i="1">
                                  <a:latin typeface="Cambria Math"/>
                                </a:rPr>
                              </m:ctrlPr>
                            </m:sSubPr>
                            <m:e>
                              <m:r>
                                <a:rPr kumimoji="1" lang="en-US" altLang="ja-JP" sz="2400" b="1" i="1">
                                  <a:latin typeface="Cambria Math"/>
                                </a:rPr>
                                <m:t>𝒙</m:t>
                              </m:r>
                            </m:e>
                            <m:sub>
                              <m:r>
                                <a:rPr kumimoji="1" lang="en-US" altLang="ja-JP" sz="2400" i="1">
                                  <a:latin typeface="Cambria Math"/>
                                </a:rPr>
                                <m:t>𝑖</m:t>
                              </m:r>
                            </m:sub>
                          </m:sSub>
                          <m:r>
                            <a:rPr kumimoji="1" lang="en-US" altLang="ja-JP" sz="2400" i="1">
                              <a:latin typeface="Cambria Math"/>
                            </a:rPr>
                            <m:t>−</m:t>
                          </m:r>
                          <m:sSub>
                            <m:sSubPr>
                              <m:ctrlPr>
                                <a:rPr kumimoji="1" lang="en-US" altLang="ja-JP" sz="2400" i="1">
                                  <a:latin typeface="Cambria Math"/>
                                </a:rPr>
                              </m:ctrlPr>
                            </m:sSubPr>
                            <m:e>
                              <m:r>
                                <a:rPr kumimoji="1" lang="en-US" altLang="ja-JP" sz="2400" b="1" i="1">
                                  <a:latin typeface="Cambria Math"/>
                                </a:rPr>
                                <m:t>𝒙</m:t>
                              </m:r>
                            </m:e>
                            <m:sub>
                              <m:r>
                                <a:rPr kumimoji="1" lang="en-US" altLang="ja-JP" sz="2400" i="1">
                                  <a:latin typeface="Cambria Math"/>
                                </a:rPr>
                                <m:t>𝑗</m:t>
                              </m:r>
                            </m:sub>
                          </m:sSub>
                          <m:r>
                            <a:rPr kumimoji="1" lang="en-US" altLang="ja-JP" sz="2400" i="1">
                              <a:latin typeface="Cambria Math"/>
                            </a:rPr>
                            <m:t>, </m:t>
                          </m:r>
                          <m:r>
                            <a:rPr kumimoji="1" lang="en-US" altLang="ja-JP" sz="2400" i="1">
                              <a:latin typeface="Cambria Math"/>
                            </a:rPr>
                            <m:t>h</m:t>
                          </m:r>
                        </m:e>
                      </m:d>
                    </m:oMath>
                  </m:oMathPara>
                </a14:m>
                <a:endParaRPr kumimoji="1" lang="en-US" altLang="ja-JP" sz="2400" dirty="0" smtClean="0">
                  <a:latin typeface="+mn-lt"/>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04190" y="2060848"/>
                <a:ext cx="8344274" cy="2925224"/>
              </a:xfrm>
              <a:prstGeom prst="rect">
                <a:avLst/>
              </a:prstGeom>
              <a:blipFill rotWithShape="1">
                <a:blip r:embed="rId3"/>
                <a:stretch>
                  <a:fillRect/>
                </a:stretch>
              </a:blipFill>
            </p:spPr>
            <p:txBody>
              <a:bodyPr/>
              <a:lstStyle/>
              <a:p>
                <a:r>
                  <a:rPr lang="ja-JP" altLang="en-US">
                    <a:noFill/>
                  </a:rPr>
                  <a:t> </a:t>
                </a:r>
              </a:p>
            </p:txBody>
          </p:sp>
        </mc:Fallback>
      </mc:AlternateContent>
      <p:sp>
        <p:nvSpPr>
          <p:cNvPr id="9" name="テキスト ボックス 8"/>
          <p:cNvSpPr txBox="1"/>
          <p:nvPr/>
        </p:nvSpPr>
        <p:spPr>
          <a:xfrm>
            <a:off x="404190" y="4986072"/>
            <a:ext cx="8344274" cy="1569660"/>
          </a:xfrm>
          <a:prstGeom prst="rect">
            <a:avLst/>
          </a:prstGeom>
          <a:noFill/>
        </p:spPr>
        <p:txBody>
          <a:bodyPr wrap="square" rtlCol="0">
            <a:spAutoFit/>
          </a:bodyPr>
          <a:lstStyle/>
          <a:p>
            <a:r>
              <a:rPr kumimoji="1" lang="en-US" altLang="ja-JP" sz="3200" dirty="0" smtClean="0">
                <a:latin typeface="+mn-lt"/>
              </a:rPr>
              <a:t>We can estimate (compute or interpolate) physical quantities and their derivatives with the SPH formulations</a:t>
            </a:r>
          </a:p>
        </p:txBody>
      </p:sp>
    </p:spTree>
    <p:extLst>
      <p:ext uri="{BB962C8B-B14F-4D97-AF65-F5344CB8AC3E}">
        <p14:creationId xmlns:p14="http://schemas.microsoft.com/office/powerpoint/2010/main" val="6069765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443198"/>
          </a:xfrm>
        </p:spPr>
        <p:txBody>
          <a:bodyPr/>
          <a:lstStyle/>
          <a:p>
            <a:r>
              <a:rPr lang="en-US" altLang="ja-JP" sz="4000" dirty="0" smtClean="0">
                <a:solidFill>
                  <a:schemeClr val="tx1"/>
                </a:solidFill>
              </a:rPr>
              <a:t>Outline</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8</a:t>
            </a:fld>
            <a:endParaRPr lang="en-GB" altLang="ja-JP">
              <a:solidFill>
                <a:schemeClr val="tx1"/>
              </a:solidFill>
            </a:endParaRPr>
          </a:p>
        </p:txBody>
      </p:sp>
      <p:sp>
        <p:nvSpPr>
          <p:cNvPr id="3" name="テキスト ボックス 2"/>
          <p:cNvSpPr txBox="1"/>
          <p:nvPr/>
        </p:nvSpPr>
        <p:spPr>
          <a:xfrm>
            <a:off x="404190" y="908720"/>
            <a:ext cx="8344274" cy="5940088"/>
          </a:xfrm>
          <a:prstGeom prst="rect">
            <a:avLst/>
          </a:prstGeom>
          <a:noFill/>
        </p:spPr>
        <p:txBody>
          <a:bodyPr wrap="square" rtlCol="0">
            <a:spAutoFit/>
          </a:bodyPr>
          <a:lstStyle/>
          <a:p>
            <a:pPr marL="514350" indent="-514350">
              <a:buFont typeface="+mj-lt"/>
              <a:buAutoNum type="arabicPeriod"/>
            </a:pPr>
            <a:r>
              <a:rPr kumimoji="1" lang="en-US" altLang="ja-JP" sz="3600" dirty="0" smtClean="0">
                <a:latin typeface="+mn-lt"/>
              </a:rPr>
              <a:t>SPH (Smoothed Particle Hydrodynamics)</a:t>
            </a:r>
          </a:p>
          <a:p>
            <a:pPr marL="1028700" lvl="1" indent="-571500">
              <a:buFontTx/>
              <a:buChar char="-"/>
            </a:pPr>
            <a:r>
              <a:rPr kumimoji="1" lang="en-US" altLang="ja-JP" sz="3200" dirty="0" smtClean="0">
                <a:solidFill>
                  <a:schemeClr val="tx2"/>
                </a:solidFill>
                <a:latin typeface="+mn-lt"/>
              </a:rPr>
              <a:t>What is SPH?</a:t>
            </a:r>
          </a:p>
          <a:p>
            <a:pPr marL="1028700" lvl="1" indent="-571500">
              <a:buFontTx/>
              <a:buChar char="-"/>
            </a:pPr>
            <a:r>
              <a:rPr kumimoji="1" lang="en-US" altLang="ja-JP" sz="3200" dirty="0" smtClean="0">
                <a:solidFill>
                  <a:schemeClr val="tx2"/>
                </a:solidFill>
                <a:latin typeface="+mn-lt"/>
              </a:rPr>
              <a:t>How SPH works?</a:t>
            </a:r>
          </a:p>
          <a:p>
            <a:pPr marL="1028700" lvl="1" indent="-571500">
              <a:buFontTx/>
              <a:buChar char="-"/>
            </a:pPr>
            <a:r>
              <a:rPr kumimoji="1" lang="en-US" altLang="ja-JP" sz="3200" dirty="0" smtClean="0">
                <a:solidFill>
                  <a:schemeClr val="tx2"/>
                </a:solidFill>
                <a:latin typeface="+mn-lt"/>
              </a:rPr>
              <a:t>What we can do using SPH</a:t>
            </a:r>
          </a:p>
          <a:p>
            <a:pPr marL="514350" indent="-514350">
              <a:buFont typeface="+mj-lt"/>
              <a:buAutoNum type="arabicPeriod"/>
            </a:pPr>
            <a:r>
              <a:rPr kumimoji="1" lang="en-US" altLang="ja-JP" sz="3600" dirty="0" smtClean="0">
                <a:solidFill>
                  <a:srgbClr val="FFFF00"/>
                </a:solidFill>
                <a:latin typeface="+mn-lt"/>
              </a:rPr>
              <a:t>SPH-based fluid simulation</a:t>
            </a:r>
          </a:p>
          <a:p>
            <a:pPr marL="1028700" lvl="1" indent="-571500">
              <a:buFontTx/>
              <a:buChar char="-"/>
            </a:pPr>
            <a:r>
              <a:rPr kumimoji="1" lang="en-US" altLang="ja-JP" sz="3200" dirty="0" smtClean="0">
                <a:solidFill>
                  <a:schemeClr val="tx2"/>
                </a:solidFill>
                <a:latin typeface="+mn-lt"/>
              </a:rPr>
              <a:t>How to use SPH for the NS equations</a:t>
            </a:r>
          </a:p>
          <a:p>
            <a:pPr marL="514350" indent="-514350">
              <a:buFont typeface="+mj-lt"/>
              <a:buAutoNum type="arabicPeriod"/>
            </a:pPr>
            <a:r>
              <a:rPr kumimoji="1" lang="en-US" altLang="ja-JP" sz="3600" dirty="0" smtClean="0">
                <a:latin typeface="+mn-lt"/>
              </a:rPr>
              <a:t>Enforcing incompressibility for SPH-based fluids</a:t>
            </a:r>
          </a:p>
          <a:p>
            <a:pPr marL="1028700" lvl="1" indent="-571500">
              <a:buFontTx/>
              <a:buChar char="-"/>
            </a:pPr>
            <a:r>
              <a:rPr kumimoji="1" lang="en-US" altLang="ja-JP" sz="3200" dirty="0" smtClean="0">
                <a:solidFill>
                  <a:schemeClr val="tx2"/>
                </a:solidFill>
                <a:latin typeface="+mn-lt"/>
              </a:rPr>
              <a:t>Weakly Compressible SPH (WCSPH)</a:t>
            </a:r>
          </a:p>
          <a:p>
            <a:pPr marL="1028700" lvl="1" indent="-571500">
              <a:buFontTx/>
              <a:buChar char="-"/>
            </a:pPr>
            <a:r>
              <a:rPr kumimoji="1" lang="en-US" altLang="ja-JP" sz="3200" dirty="0" smtClean="0">
                <a:solidFill>
                  <a:schemeClr val="tx2"/>
                </a:solidFill>
                <a:latin typeface="+mn-lt"/>
              </a:rPr>
              <a:t>Predictive-Corrective Incompressible SPH (PCISPH)</a:t>
            </a:r>
          </a:p>
        </p:txBody>
      </p:sp>
    </p:spTree>
    <p:extLst>
      <p:ext uri="{BB962C8B-B14F-4D97-AF65-F5344CB8AC3E}">
        <p14:creationId xmlns:p14="http://schemas.microsoft.com/office/powerpoint/2010/main" val="11280581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583488" cy="443198"/>
          </a:xfrm>
        </p:spPr>
        <p:txBody>
          <a:bodyPr/>
          <a:lstStyle/>
          <a:p>
            <a:r>
              <a:rPr lang="en-US" altLang="ja-JP" sz="4000" dirty="0" smtClean="0">
                <a:solidFill>
                  <a:schemeClr val="tx1"/>
                </a:solidFill>
              </a:rPr>
              <a:t>Governing Equations for SPH-based fluid</a:t>
            </a:r>
            <a:endParaRPr kumimoji="1" lang="ja-JP" altLang="en-US" sz="4000" dirty="0">
              <a:solidFill>
                <a:schemeClr val="tx1"/>
              </a:solidFill>
            </a:endParaRPr>
          </a:p>
        </p:txBody>
      </p:sp>
      <p:cxnSp>
        <p:nvCxnSpPr>
          <p:cNvPr id="4" name="直線コネクタ 3"/>
          <p:cNvCxnSpPr/>
          <p:nvPr/>
        </p:nvCxnSpPr>
        <p:spPr>
          <a:xfrm>
            <a:off x="395536" y="764704"/>
            <a:ext cx="8352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3CF8EAF-86D1-4130-BC26-7FECCC1F1540}" type="slidenum">
              <a:rPr lang="en-GB" altLang="ja-JP" smtClean="0">
                <a:solidFill>
                  <a:schemeClr val="tx1"/>
                </a:solidFill>
              </a:rPr>
              <a:pPr/>
              <a:t>9</a:t>
            </a:fld>
            <a:endParaRPr lang="en-GB" altLang="ja-JP">
              <a:solidFill>
                <a:schemeClr val="tx1"/>
              </a:solidFill>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404190" y="908720"/>
                <a:ext cx="8344274" cy="5492594"/>
              </a:xfrm>
              <a:prstGeom prst="rect">
                <a:avLst/>
              </a:prstGeom>
              <a:noFill/>
            </p:spPr>
            <p:txBody>
              <a:bodyPr wrap="square" rtlCol="0">
                <a:spAutoFit/>
              </a:bodyPr>
              <a:lstStyle/>
              <a:p>
                <a:pPr marL="457200" indent="-457200">
                  <a:buFontTx/>
                  <a:buChar char="-"/>
                </a:pPr>
                <a:r>
                  <a:rPr kumimoji="1" lang="en-US" altLang="ja-JP" sz="3200" dirty="0" smtClean="0">
                    <a:latin typeface="+mn-lt"/>
                  </a:rPr>
                  <a:t>Momentum preservation</a:t>
                </a:r>
              </a:p>
              <a:p>
                <a:pPr marL="914400" lvl="1" indent="-457200">
                  <a:buFontTx/>
                  <a:buChar char="-"/>
                </a:pPr>
                <a:r>
                  <a:rPr kumimoji="1" lang="en-US" altLang="ja-JP" sz="3200" dirty="0" err="1" smtClean="0">
                    <a:latin typeface="+mn-lt"/>
                  </a:rPr>
                  <a:t>Navier</a:t>
                </a:r>
                <a:r>
                  <a:rPr kumimoji="1" lang="en-US" altLang="ja-JP" sz="3200" dirty="0" smtClean="0">
                    <a:latin typeface="+mn-lt"/>
                  </a:rPr>
                  <a:t>-Stokes equations (</a:t>
                </a:r>
                <a:r>
                  <a:rPr kumimoji="1" lang="en-US" altLang="ja-JP" sz="3200" dirty="0" err="1" smtClean="0">
                    <a:latin typeface="+mn-lt"/>
                  </a:rPr>
                  <a:t>Lagrangian</a:t>
                </a:r>
                <a:r>
                  <a:rPr kumimoji="1" lang="en-US" altLang="ja-JP" sz="3200" dirty="0" smtClean="0">
                    <a:latin typeface="+mn-lt"/>
                  </a:rPr>
                  <a:t> form)</a:t>
                </a:r>
              </a:p>
              <a:p>
                <a:pPr lvl="1"/>
                <a14:m>
                  <m:oMathPara xmlns:m="http://schemas.openxmlformats.org/officeDocument/2006/math">
                    <m:oMathParaPr>
                      <m:jc m:val="centerGroup"/>
                    </m:oMathParaPr>
                    <m:oMath xmlns:m="http://schemas.openxmlformats.org/officeDocument/2006/math">
                      <m:sSub>
                        <m:sSubPr>
                          <m:ctrlPr>
                            <a:rPr kumimoji="1" lang="en-US" altLang="ja-JP" sz="3200" i="1">
                              <a:latin typeface="Cambria Math"/>
                            </a:rPr>
                          </m:ctrlPr>
                        </m:sSubPr>
                        <m:e>
                          <m:r>
                            <a:rPr kumimoji="1" lang="en-US" altLang="ja-JP" sz="3200" i="1">
                              <a:latin typeface="Cambria Math"/>
                            </a:rPr>
                            <m:t>𝜌</m:t>
                          </m:r>
                        </m:e>
                        <m:sub>
                          <m:r>
                            <a:rPr kumimoji="1" lang="en-US" altLang="ja-JP" sz="3200" i="1">
                              <a:latin typeface="Cambria Math"/>
                            </a:rPr>
                            <m:t>𝑖</m:t>
                          </m:r>
                        </m:sub>
                      </m:sSub>
                      <m:f>
                        <m:fPr>
                          <m:ctrlPr>
                            <a:rPr kumimoji="1" lang="en-US" altLang="ja-JP" sz="3200" i="1">
                              <a:latin typeface="Cambria Math"/>
                            </a:rPr>
                          </m:ctrlPr>
                        </m:fPr>
                        <m:num>
                          <m:r>
                            <a:rPr kumimoji="1" lang="en-US" altLang="ja-JP" sz="3200" i="1">
                              <a:latin typeface="Cambria Math"/>
                            </a:rPr>
                            <m:t>𝑑</m:t>
                          </m:r>
                          <m:sSub>
                            <m:sSubPr>
                              <m:ctrlPr>
                                <a:rPr kumimoji="1" lang="en-US" altLang="ja-JP" sz="3200" i="1">
                                  <a:latin typeface="Cambria Math"/>
                                </a:rPr>
                              </m:ctrlPr>
                            </m:sSubPr>
                            <m:e>
                              <m:r>
                                <a:rPr kumimoji="1" lang="en-US" altLang="ja-JP" sz="3200" b="1" i="1">
                                  <a:latin typeface="Cambria Math"/>
                                </a:rPr>
                                <m:t>𝒖</m:t>
                              </m:r>
                            </m:e>
                            <m:sub>
                              <m:r>
                                <a:rPr kumimoji="1" lang="en-US" altLang="ja-JP" sz="3200" i="1">
                                  <a:latin typeface="Cambria Math"/>
                                </a:rPr>
                                <m:t>𝑖</m:t>
                              </m:r>
                            </m:sub>
                          </m:sSub>
                        </m:num>
                        <m:den>
                          <m:r>
                            <a:rPr kumimoji="1" lang="en-US" altLang="ja-JP" sz="3200" i="1">
                              <a:latin typeface="Cambria Math"/>
                            </a:rPr>
                            <m:t>𝑑𝑡</m:t>
                          </m:r>
                        </m:den>
                      </m:f>
                      <m:r>
                        <a:rPr kumimoji="1" lang="en-US" altLang="ja-JP" sz="3200" i="1">
                          <a:latin typeface="Cambria Math"/>
                        </a:rPr>
                        <m:t>=−</m:t>
                      </m:r>
                      <m:r>
                        <a:rPr kumimoji="1" lang="en-US" altLang="ja-JP" sz="3200">
                          <a:latin typeface="Cambria Math"/>
                        </a:rPr>
                        <m:t>𝛻</m:t>
                      </m:r>
                      <m:sSub>
                        <m:sSubPr>
                          <m:ctrlPr>
                            <a:rPr kumimoji="1" lang="en-US" altLang="ja-JP" sz="3200" i="1">
                              <a:latin typeface="Cambria Math"/>
                            </a:rPr>
                          </m:ctrlPr>
                        </m:sSubPr>
                        <m:e>
                          <m:r>
                            <a:rPr kumimoji="1" lang="en-US" altLang="ja-JP" sz="3200" i="1">
                              <a:latin typeface="Cambria Math"/>
                            </a:rPr>
                            <m:t>𝑝</m:t>
                          </m:r>
                        </m:e>
                        <m:sub>
                          <m:r>
                            <a:rPr kumimoji="1" lang="en-US" altLang="ja-JP" sz="3200" i="1">
                              <a:latin typeface="Cambria Math"/>
                            </a:rPr>
                            <m:t>𝑖</m:t>
                          </m:r>
                        </m:sub>
                      </m:sSub>
                      <m:r>
                        <a:rPr kumimoji="1" lang="en-US" altLang="ja-JP" sz="3200" i="1">
                          <a:latin typeface="Cambria Math"/>
                        </a:rPr>
                        <m:t>+</m:t>
                      </m:r>
                      <m:r>
                        <a:rPr kumimoji="1" lang="en-US" altLang="ja-JP" sz="3200" i="1">
                          <a:latin typeface="Cambria Math"/>
                        </a:rPr>
                        <m:t>𝜇</m:t>
                      </m:r>
                      <m:sSup>
                        <m:sSupPr>
                          <m:ctrlPr>
                            <a:rPr kumimoji="1" lang="en-US" altLang="ja-JP" sz="3200" i="1">
                              <a:latin typeface="Cambria Math"/>
                            </a:rPr>
                          </m:ctrlPr>
                        </m:sSupPr>
                        <m:e>
                          <m:r>
                            <a:rPr kumimoji="1" lang="en-US" altLang="ja-JP" sz="3200">
                              <a:latin typeface="Cambria Math"/>
                            </a:rPr>
                            <m:t>𝛻</m:t>
                          </m:r>
                        </m:e>
                        <m:sup>
                          <m:r>
                            <a:rPr kumimoji="1" lang="en-US" altLang="ja-JP" sz="3200" i="1">
                              <a:latin typeface="Cambria Math"/>
                            </a:rPr>
                            <m:t>2</m:t>
                          </m:r>
                        </m:sup>
                      </m:sSup>
                      <m:sSub>
                        <m:sSubPr>
                          <m:ctrlPr>
                            <a:rPr kumimoji="1" lang="en-US" altLang="ja-JP" sz="3200" i="1">
                              <a:latin typeface="Cambria Math"/>
                            </a:rPr>
                          </m:ctrlPr>
                        </m:sSubPr>
                        <m:e>
                          <m:r>
                            <a:rPr kumimoji="1" lang="en-US" altLang="ja-JP" sz="3200" b="1" i="1">
                              <a:latin typeface="Cambria Math"/>
                            </a:rPr>
                            <m:t>𝒖</m:t>
                          </m:r>
                        </m:e>
                        <m:sub>
                          <m:r>
                            <a:rPr kumimoji="1" lang="en-US" altLang="ja-JP" sz="3200" i="1">
                              <a:latin typeface="Cambria Math"/>
                            </a:rPr>
                            <m:t>𝑖</m:t>
                          </m:r>
                        </m:sub>
                      </m:sSub>
                      <m:r>
                        <a:rPr kumimoji="1" lang="en-US" altLang="ja-JP" sz="3200" i="1">
                          <a:latin typeface="Cambria Math"/>
                        </a:rPr>
                        <m:t>+</m:t>
                      </m:r>
                      <m:f>
                        <m:fPr>
                          <m:ctrlPr>
                            <a:rPr kumimoji="1" lang="en-US" altLang="ja-JP" sz="3200" i="1">
                              <a:latin typeface="Cambria Math"/>
                            </a:rPr>
                          </m:ctrlPr>
                        </m:fPr>
                        <m:num>
                          <m:sSub>
                            <m:sSubPr>
                              <m:ctrlPr>
                                <a:rPr kumimoji="1" lang="en-US" altLang="ja-JP" sz="3200" i="1">
                                  <a:latin typeface="Cambria Math"/>
                                </a:rPr>
                              </m:ctrlPr>
                            </m:sSubPr>
                            <m:e>
                              <m:r>
                                <a:rPr kumimoji="1" lang="en-US" altLang="ja-JP" sz="3200" i="1">
                                  <a:latin typeface="Cambria Math"/>
                                </a:rPr>
                                <m:t>𝜌</m:t>
                              </m:r>
                            </m:e>
                            <m:sub>
                              <m:r>
                                <a:rPr kumimoji="1" lang="en-US" altLang="ja-JP" sz="3200" i="1">
                                  <a:latin typeface="Cambria Math"/>
                                </a:rPr>
                                <m:t>𝑖</m:t>
                              </m:r>
                            </m:sub>
                          </m:sSub>
                        </m:num>
                        <m:den>
                          <m:sSub>
                            <m:sSubPr>
                              <m:ctrlPr>
                                <a:rPr kumimoji="1" lang="en-US" altLang="ja-JP" sz="3200" i="1">
                                  <a:latin typeface="Cambria Math"/>
                                </a:rPr>
                              </m:ctrlPr>
                            </m:sSubPr>
                            <m:e>
                              <m:r>
                                <a:rPr kumimoji="1" lang="en-US" altLang="ja-JP" sz="3200" i="1">
                                  <a:latin typeface="Cambria Math"/>
                                </a:rPr>
                                <m:t>𝑚</m:t>
                              </m:r>
                            </m:e>
                            <m:sub>
                              <m:r>
                                <a:rPr kumimoji="1" lang="en-US" altLang="ja-JP" sz="3200" i="1">
                                  <a:latin typeface="Cambria Math"/>
                                </a:rPr>
                                <m:t>𝑖</m:t>
                              </m:r>
                            </m:sub>
                          </m:sSub>
                        </m:den>
                      </m:f>
                      <m:sSubSup>
                        <m:sSubSupPr>
                          <m:ctrlPr>
                            <a:rPr kumimoji="1" lang="en-US" altLang="ja-JP" sz="3200" i="1">
                              <a:latin typeface="Cambria Math"/>
                            </a:rPr>
                          </m:ctrlPr>
                        </m:sSubSupPr>
                        <m:e>
                          <m:r>
                            <a:rPr kumimoji="1" lang="en-US" altLang="ja-JP" sz="3200" b="1" i="1">
                              <a:latin typeface="Cambria Math"/>
                            </a:rPr>
                            <m:t>𝑭</m:t>
                          </m:r>
                        </m:e>
                        <m:sub>
                          <m:r>
                            <a:rPr kumimoji="1" lang="en-US" altLang="ja-JP" sz="3200" i="1">
                              <a:latin typeface="Cambria Math"/>
                            </a:rPr>
                            <m:t>𝑖</m:t>
                          </m:r>
                        </m:sub>
                        <m:sup>
                          <m:r>
                            <m:rPr>
                              <m:sty m:val="p"/>
                            </m:rPr>
                            <a:rPr kumimoji="1" lang="en-US" altLang="ja-JP" sz="3200">
                              <a:latin typeface="Cambria Math"/>
                            </a:rPr>
                            <m:t>ext</m:t>
                          </m:r>
                        </m:sup>
                      </m:sSubSup>
                    </m:oMath>
                  </m:oMathPara>
                </a14:m>
                <a:endParaRPr kumimoji="1" lang="en-US" altLang="ja-JP" sz="3200" dirty="0" smtClean="0">
                  <a:latin typeface="+mn-lt"/>
                </a:endParaRPr>
              </a:p>
              <a:p>
                <a:pPr lvl="1"/>
                <a:endParaRPr kumimoji="1" lang="en-US" altLang="ja-JP" sz="3200" dirty="0">
                  <a:latin typeface="+mn-lt"/>
                </a:endParaRPr>
              </a:p>
              <a:p>
                <a:pPr lvl="1"/>
                <a:endParaRPr kumimoji="1" lang="en-US" altLang="ja-JP" sz="3200" dirty="0" smtClean="0">
                  <a:latin typeface="+mn-lt"/>
                </a:endParaRPr>
              </a:p>
              <a:p>
                <a:pPr lvl="1"/>
                <a:endParaRPr kumimoji="1" lang="en-US" altLang="ja-JP" sz="3200" dirty="0" smtClean="0">
                  <a:latin typeface="+mn-lt"/>
                </a:endParaRPr>
              </a:p>
              <a:p>
                <a:pPr marL="457200" indent="-457200">
                  <a:buFontTx/>
                  <a:buChar char="-"/>
                </a:pPr>
                <a:r>
                  <a:rPr kumimoji="1" lang="en-US" altLang="ja-JP" sz="3200" dirty="0" smtClean="0">
                    <a:latin typeface="+mn-lt"/>
                  </a:rPr>
                  <a:t>Volume (mass) preservation</a:t>
                </a:r>
              </a:p>
              <a:p>
                <a:pPr marL="914400" lvl="1" indent="-457200">
                  <a:buFontTx/>
                  <a:buChar char="-"/>
                </a:pPr>
                <a:r>
                  <a:rPr kumimoji="1" lang="en-US" altLang="ja-JP" sz="3200" dirty="0" smtClean="0">
                    <a:latin typeface="+mn-lt"/>
                  </a:rPr>
                  <a:t>Continuity equation (</a:t>
                </a:r>
                <a:r>
                  <a:rPr kumimoji="1" lang="en-US" altLang="ja-JP" sz="3200" dirty="0" err="1" smtClean="0">
                    <a:latin typeface="+mn-lt"/>
                  </a:rPr>
                  <a:t>Lagrangian</a:t>
                </a:r>
                <a:r>
                  <a:rPr kumimoji="1" lang="en-US" altLang="ja-JP" sz="3200" dirty="0" smtClean="0">
                    <a:latin typeface="+mn-lt"/>
                  </a:rPr>
                  <a:t> form)</a:t>
                </a:r>
              </a:p>
              <a:p>
                <a:pPr lvl="1"/>
                <a14:m>
                  <m:oMathPara xmlns:m="http://schemas.openxmlformats.org/officeDocument/2006/math">
                    <m:oMathParaPr>
                      <m:jc m:val="centerGroup"/>
                    </m:oMathParaPr>
                    <m:oMath xmlns:m="http://schemas.openxmlformats.org/officeDocument/2006/math">
                      <m:f>
                        <m:fPr>
                          <m:ctrlPr>
                            <a:rPr kumimoji="1" lang="en-US" altLang="ja-JP" sz="3200" b="0" i="1" smtClean="0">
                              <a:latin typeface="Cambria Math"/>
                            </a:rPr>
                          </m:ctrlPr>
                        </m:fPr>
                        <m:num>
                          <m:r>
                            <a:rPr kumimoji="1" lang="en-US" altLang="ja-JP" sz="3200" b="0" i="1" smtClean="0">
                              <a:latin typeface="Cambria Math"/>
                            </a:rPr>
                            <m:t>𝑑</m:t>
                          </m:r>
                          <m:sSub>
                            <m:sSubPr>
                              <m:ctrlPr>
                                <a:rPr kumimoji="1" lang="en-US" altLang="ja-JP" sz="3200" b="0" i="1" smtClean="0">
                                  <a:latin typeface="Cambria Math"/>
                                </a:rPr>
                              </m:ctrlPr>
                            </m:sSubPr>
                            <m:e>
                              <m:r>
                                <a:rPr kumimoji="1" lang="en-US" altLang="ja-JP" sz="3200" b="0" i="1" smtClean="0">
                                  <a:latin typeface="Cambria Math"/>
                                </a:rPr>
                                <m:t>𝜌</m:t>
                              </m:r>
                            </m:e>
                            <m:sub>
                              <m:r>
                                <a:rPr kumimoji="1" lang="en-US" altLang="ja-JP" sz="3200" b="0" i="1" smtClean="0">
                                  <a:latin typeface="Cambria Math"/>
                                </a:rPr>
                                <m:t>𝑖</m:t>
                              </m:r>
                            </m:sub>
                          </m:sSub>
                        </m:num>
                        <m:den>
                          <m:r>
                            <a:rPr kumimoji="1" lang="en-US" altLang="ja-JP" sz="3200" b="0" i="1" smtClean="0">
                              <a:latin typeface="Cambria Math"/>
                            </a:rPr>
                            <m:t>𝑑𝑡</m:t>
                          </m:r>
                        </m:den>
                      </m:f>
                      <m:r>
                        <a:rPr kumimoji="1" lang="en-US" altLang="ja-JP" sz="3200" b="0" i="1" smtClean="0">
                          <a:latin typeface="Cambria Math"/>
                        </a:rPr>
                        <m:t>+</m:t>
                      </m:r>
                      <m:r>
                        <a:rPr kumimoji="1" lang="en-US" altLang="ja-JP" sz="3200" b="0" i="1" smtClean="0">
                          <a:latin typeface="Cambria Math"/>
                        </a:rPr>
                        <m:t>𝜌</m:t>
                      </m:r>
                      <m:r>
                        <a:rPr kumimoji="1" lang="en-US" altLang="ja-JP" sz="3200" b="0" i="0" smtClean="0">
                          <a:latin typeface="Cambria Math"/>
                        </a:rPr>
                        <m:t>𝛻</m:t>
                      </m:r>
                      <m:r>
                        <a:rPr kumimoji="1" lang="en-US" altLang="ja-JP" sz="3200" b="0" i="1" smtClean="0">
                          <a:latin typeface="Cambria Math"/>
                        </a:rPr>
                        <m:t>⋅</m:t>
                      </m:r>
                      <m:r>
                        <a:rPr kumimoji="1" lang="en-US" altLang="ja-JP" sz="3200" b="1" i="1" smtClean="0">
                          <a:latin typeface="Cambria Math"/>
                        </a:rPr>
                        <m:t>𝒖</m:t>
                      </m:r>
                      <m:r>
                        <a:rPr kumimoji="1" lang="en-US" altLang="ja-JP" sz="3200" b="0" i="1" smtClean="0">
                          <a:latin typeface="Cambria Math"/>
                        </a:rPr>
                        <m:t>=0</m:t>
                      </m:r>
                    </m:oMath>
                  </m:oMathPara>
                </a14:m>
                <a:endParaRPr kumimoji="1" lang="en-US" altLang="ja-JP" sz="3200" dirty="0" smtClean="0">
                  <a:latin typeface="+mn-lt"/>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04190" y="908720"/>
                <a:ext cx="8344274" cy="5492594"/>
              </a:xfrm>
              <a:prstGeom prst="rect">
                <a:avLst/>
              </a:prstGeom>
              <a:blipFill rotWithShape="1">
                <a:blip r:embed="rId3"/>
                <a:stretch>
                  <a:fillRect l="-1899" t="-16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370113" y="3655017"/>
                <a:ext cx="834427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14:m>
                  <m:oMath xmlns:m="http://schemas.openxmlformats.org/officeDocument/2006/math">
                    <m:r>
                      <a:rPr kumimoji="1" lang="en-US" altLang="ja-JP" sz="2400" b="1" i="1" smtClean="0">
                        <a:latin typeface="Cambria Math"/>
                      </a:rPr>
                      <m:t>𝒖</m:t>
                    </m:r>
                  </m:oMath>
                </a14:m>
                <a:r>
                  <a:rPr kumimoji="1" lang="en-US" altLang="ja-JP" sz="2400" dirty="0" smtClean="0"/>
                  <a:t>: velocity, </a:t>
                </a:r>
                <a14:m>
                  <m:oMath xmlns:m="http://schemas.openxmlformats.org/officeDocument/2006/math">
                    <m:r>
                      <a:rPr kumimoji="1" lang="en-US" altLang="ja-JP" sz="2400" b="0" i="1" smtClean="0">
                        <a:latin typeface="Cambria Math"/>
                      </a:rPr>
                      <m:t>𝑡</m:t>
                    </m:r>
                  </m:oMath>
                </a14:m>
                <a:r>
                  <a:rPr kumimoji="1" lang="en-US" altLang="ja-JP" sz="2400" dirty="0" smtClean="0"/>
                  <a:t>: time, </a:t>
                </a:r>
                <a14:m>
                  <m:oMath xmlns:m="http://schemas.openxmlformats.org/officeDocument/2006/math">
                    <m:r>
                      <a:rPr kumimoji="1" lang="en-US" altLang="ja-JP" sz="2400" b="0" i="1" smtClean="0">
                        <a:latin typeface="Cambria Math"/>
                      </a:rPr>
                      <m:t>𝑝</m:t>
                    </m:r>
                  </m:oMath>
                </a14:m>
                <a:r>
                  <a:rPr kumimoji="1" lang="en-US" altLang="ja-JP" sz="2400" dirty="0" smtClean="0"/>
                  <a:t>: pressure, </a:t>
                </a:r>
                <a14:m>
                  <m:oMath xmlns:m="http://schemas.openxmlformats.org/officeDocument/2006/math">
                    <m:r>
                      <a:rPr kumimoji="1" lang="en-US" altLang="ja-JP" sz="2400" b="0" i="1" smtClean="0">
                        <a:latin typeface="Cambria Math"/>
                      </a:rPr>
                      <m:t>𝜇</m:t>
                    </m:r>
                  </m:oMath>
                </a14:m>
                <a:r>
                  <a:rPr kumimoji="1" lang="en-US" altLang="ja-JP" sz="2400" dirty="0" smtClean="0"/>
                  <a:t>: viscosity, </a:t>
                </a:r>
                <a14:m>
                  <m:oMath xmlns:m="http://schemas.openxmlformats.org/officeDocument/2006/math">
                    <m:sSup>
                      <m:sSupPr>
                        <m:ctrlPr>
                          <a:rPr kumimoji="1" lang="en-US" altLang="ja-JP" sz="2400" b="0" i="1" smtClean="0">
                            <a:latin typeface="Cambria Math"/>
                          </a:rPr>
                        </m:ctrlPr>
                      </m:sSupPr>
                      <m:e>
                        <m:r>
                          <a:rPr kumimoji="1" lang="en-US" altLang="ja-JP" sz="2400" b="1" i="1" smtClean="0">
                            <a:latin typeface="Cambria Math"/>
                          </a:rPr>
                          <m:t>𝑭</m:t>
                        </m:r>
                      </m:e>
                      <m:sup>
                        <m:r>
                          <m:rPr>
                            <m:sty m:val="p"/>
                          </m:rPr>
                          <a:rPr kumimoji="1" lang="en-US" altLang="ja-JP" sz="2400" b="0" i="0" smtClean="0">
                            <a:latin typeface="Cambria Math"/>
                          </a:rPr>
                          <m:t>ext</m:t>
                        </m:r>
                      </m:sup>
                    </m:sSup>
                  </m:oMath>
                </a14:m>
                <a:r>
                  <a:rPr kumimoji="1" lang="en-US" altLang="ja-JP" sz="2400" dirty="0" smtClean="0"/>
                  <a:t>: external force</a:t>
                </a: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70113" y="3655017"/>
                <a:ext cx="8344274" cy="461665"/>
              </a:xfrm>
              <a:prstGeom prst="rect">
                <a:avLst/>
              </a:prstGeom>
              <a:blipFill rotWithShape="1">
                <a:blip r:embed="rId4"/>
                <a:stretch>
                  <a:fillRect t="-7595" b="-26582"/>
                </a:stretch>
              </a:blipFill>
            </p:spPr>
            <p:txBody>
              <a:bodyPr/>
              <a:lstStyle/>
              <a:p>
                <a:r>
                  <a:rPr lang="ja-JP" altLang="en-US">
                    <a:noFill/>
                  </a:rPr>
                  <a:t> </a:t>
                </a:r>
              </a:p>
            </p:txBody>
          </p:sp>
        </mc:Fallback>
      </mc:AlternateContent>
      <p:sp>
        <p:nvSpPr>
          <p:cNvPr id="8" name="テキスト ボックス 7"/>
          <p:cNvSpPr txBox="1"/>
          <p:nvPr/>
        </p:nvSpPr>
        <p:spPr>
          <a:xfrm>
            <a:off x="2411760" y="3073814"/>
            <a:ext cx="1956252" cy="40011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sz="2000" dirty="0" smtClean="0"/>
              <a:t>Pressure term</a:t>
            </a:r>
          </a:p>
        </p:txBody>
      </p:sp>
      <p:sp>
        <p:nvSpPr>
          <p:cNvPr id="9" name="テキスト ボックス 8"/>
          <p:cNvSpPr txBox="1"/>
          <p:nvPr/>
        </p:nvSpPr>
        <p:spPr>
          <a:xfrm>
            <a:off x="3755909" y="2673704"/>
            <a:ext cx="1956252" cy="40011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sz="2000" dirty="0" smtClean="0"/>
              <a:t>viscosity term</a:t>
            </a:r>
          </a:p>
        </p:txBody>
      </p:sp>
      <p:sp>
        <p:nvSpPr>
          <p:cNvPr id="10" name="テキスト ボックス 9"/>
          <p:cNvSpPr txBox="1"/>
          <p:nvPr/>
        </p:nvSpPr>
        <p:spPr>
          <a:xfrm>
            <a:off x="5220072" y="3073814"/>
            <a:ext cx="2316292" cy="40011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en-US" altLang="ja-JP" sz="2000" dirty="0" smtClean="0"/>
              <a:t>External force term</a:t>
            </a:r>
          </a:p>
        </p:txBody>
      </p:sp>
    </p:spTree>
    <p:extLst>
      <p:ext uri="{BB962C8B-B14F-4D97-AF65-F5344CB8AC3E}">
        <p14:creationId xmlns:p14="http://schemas.microsoft.com/office/powerpoint/2010/main" val="102617771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62-dynamic-light">
  <a:themeElements>
    <a:clrScheme name="m62-dynamic-light 15">
      <a:dk1>
        <a:srgbClr val="000000"/>
      </a:dk1>
      <a:lt1>
        <a:srgbClr val="FFFFFF"/>
      </a:lt1>
      <a:dk2>
        <a:srgbClr val="000000"/>
      </a:dk2>
      <a:lt2>
        <a:srgbClr val="808080"/>
      </a:lt2>
      <a:accent1>
        <a:srgbClr val="0A1E35"/>
      </a:accent1>
      <a:accent2>
        <a:srgbClr val="344566"/>
      </a:accent2>
      <a:accent3>
        <a:srgbClr val="FFFFFF"/>
      </a:accent3>
      <a:accent4>
        <a:srgbClr val="000000"/>
      </a:accent4>
      <a:accent5>
        <a:srgbClr val="AAABAE"/>
      </a:accent5>
      <a:accent6>
        <a:srgbClr val="2E3E5C"/>
      </a:accent6>
      <a:hlink>
        <a:srgbClr val="929DB6"/>
      </a:hlink>
      <a:folHlink>
        <a:srgbClr val="669900"/>
      </a:folHlink>
    </a:clrScheme>
    <a:fontScheme name="ユーザー定義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19050">
          <a:no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glow" dir="t">
            <a:rot lat="0" lon="0" rev="6360000"/>
          </a:lightRig>
        </a:scene3d>
        <a:sp3d contourW="1000" prstMaterial="flat">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kumimoji="1"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m62-dynamic-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dynamic-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dynamic-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dynamic-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dynamic-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dynamic-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dynamic-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dynamic-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dynamic-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dynamic-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dynamic-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dynamic-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dynamic-ligh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29DB6"/>
        </a:hlink>
        <a:folHlink>
          <a:srgbClr val="99CC00"/>
        </a:folHlink>
      </a:clrScheme>
      <a:clrMap bg1="lt1" tx1="dk1" bg2="lt2" tx2="dk2" accent1="accent1" accent2="accent2" accent3="accent3" accent4="accent4" accent5="accent5" accent6="accent6" hlink="hlink" folHlink="folHlink"/>
    </a:extraClrScheme>
    <a:extraClrScheme>
      <a:clrScheme name="m62-dynamic-light 14">
        <a:dk1>
          <a:srgbClr val="000000"/>
        </a:dk1>
        <a:lt1>
          <a:srgbClr val="FFFFFF"/>
        </a:lt1>
        <a:dk2>
          <a:srgbClr val="000000"/>
        </a:dk2>
        <a:lt2>
          <a:srgbClr val="808080"/>
        </a:lt2>
        <a:accent1>
          <a:srgbClr val="0A1E35"/>
        </a:accent1>
        <a:accent2>
          <a:srgbClr val="344566"/>
        </a:accent2>
        <a:accent3>
          <a:srgbClr val="FFFFFF"/>
        </a:accent3>
        <a:accent4>
          <a:srgbClr val="000000"/>
        </a:accent4>
        <a:accent5>
          <a:srgbClr val="AAABAE"/>
        </a:accent5>
        <a:accent6>
          <a:srgbClr val="2E3E5C"/>
        </a:accent6>
        <a:hlink>
          <a:srgbClr val="929DB6"/>
        </a:hlink>
        <a:folHlink>
          <a:srgbClr val="99CC00"/>
        </a:folHlink>
      </a:clrScheme>
      <a:clrMap bg1="lt1" tx1="dk1" bg2="lt2" tx2="dk2" accent1="accent1" accent2="accent2" accent3="accent3" accent4="accent4" accent5="accent5" accent6="accent6" hlink="hlink" folHlink="folHlink"/>
    </a:extraClrScheme>
    <a:extraClrScheme>
      <a:clrScheme name="m62-dynamic-light 15">
        <a:dk1>
          <a:srgbClr val="000000"/>
        </a:dk1>
        <a:lt1>
          <a:srgbClr val="FFFFFF"/>
        </a:lt1>
        <a:dk2>
          <a:srgbClr val="000000"/>
        </a:dk2>
        <a:lt2>
          <a:srgbClr val="808080"/>
        </a:lt2>
        <a:accent1>
          <a:srgbClr val="0A1E35"/>
        </a:accent1>
        <a:accent2>
          <a:srgbClr val="344566"/>
        </a:accent2>
        <a:accent3>
          <a:srgbClr val="FFFFFF"/>
        </a:accent3>
        <a:accent4>
          <a:srgbClr val="000000"/>
        </a:accent4>
        <a:accent5>
          <a:srgbClr val="AAABAE"/>
        </a:accent5>
        <a:accent6>
          <a:srgbClr val="2E3E5C"/>
        </a:accent6>
        <a:hlink>
          <a:srgbClr val="929DB6"/>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m62-dynamic-light</Template>
  <TotalTime>0</TotalTime>
  <Words>2181</Words>
  <Application>Microsoft Office PowerPoint</Application>
  <PresentationFormat>画面に合わせる (4:3)</PresentationFormat>
  <Paragraphs>311</Paragraphs>
  <Slides>22</Slides>
  <Notes>22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m62-dynamic-light</vt:lpstr>
      <vt:lpstr>1_It’s not the design of your template</vt:lpstr>
      <vt:lpstr>Enforcing incompressibility  for SPH-based Fluids</vt:lpstr>
      <vt:lpstr>Outline</vt:lpstr>
      <vt:lpstr>Outline</vt:lpstr>
      <vt:lpstr>SPH (Smoothed Particle Hydrodynamics)</vt:lpstr>
      <vt:lpstr>Interpolation with SPH</vt:lpstr>
      <vt:lpstr>Kernel Functions</vt:lpstr>
      <vt:lpstr>Spatial Derivatives</vt:lpstr>
      <vt:lpstr>Outline</vt:lpstr>
      <vt:lpstr>Governing Equations for SPH-based fluid</vt:lpstr>
      <vt:lpstr>Density &amp; Pressure &amp; Pressure Force</vt:lpstr>
      <vt:lpstr>Viscosity &amp; External Forces</vt:lpstr>
      <vt:lpstr>SPH Algorithm</vt:lpstr>
      <vt:lpstr>Outline</vt:lpstr>
      <vt:lpstr>Fluid Incompressibility</vt:lpstr>
      <vt:lpstr>Weakly Compressible SPH (WCSPH)</vt:lpstr>
      <vt:lpstr>Predictive-Corrective Incompressible SPH (PCISPH)</vt:lpstr>
      <vt:lpstr>Density Correction in PCISPH</vt:lpstr>
      <vt:lpstr>PCISPH</vt:lpstr>
      <vt:lpstr>Particle-based Fluid Solvers</vt:lpstr>
      <vt:lpstr>Summary</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2012-11-28T14:48:58Z</dcterms:created>
  <dcterms:modified xsi:type="dcterms:W3CDTF">2014-11-27T01:52:37Z</dcterms:modified>
</cp:coreProperties>
</file>