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61" r:id="rId3"/>
    <p:sldId id="263" r:id="rId4"/>
    <p:sldId id="264" r:id="rId5"/>
    <p:sldId id="265" r:id="rId6"/>
    <p:sldId id="273" r:id="rId7"/>
    <p:sldId id="266" r:id="rId8"/>
    <p:sldId id="257" r:id="rId9"/>
    <p:sldId id="274" r:id="rId10"/>
    <p:sldId id="283" r:id="rId11"/>
    <p:sldId id="297" r:id="rId12"/>
    <p:sldId id="299" r:id="rId13"/>
    <p:sldId id="285" r:id="rId14"/>
    <p:sldId id="288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310" r:id="rId23"/>
    <p:sldId id="303" r:id="rId24"/>
    <p:sldId id="300" r:id="rId25"/>
    <p:sldId id="284" r:id="rId26"/>
    <p:sldId id="304" r:id="rId27"/>
    <p:sldId id="298" r:id="rId28"/>
    <p:sldId id="302" r:id="rId29"/>
    <p:sldId id="306" r:id="rId30"/>
    <p:sldId id="305" r:id="rId31"/>
    <p:sldId id="307" r:id="rId32"/>
    <p:sldId id="301" r:id="rId33"/>
    <p:sldId id="258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308" r:id="rId42"/>
    <p:sldId id="309" r:id="rId43"/>
    <p:sldId id="311" r:id="rId44"/>
    <p:sldId id="312" r:id="rId45"/>
    <p:sldId id="314" r:id="rId46"/>
    <p:sldId id="317" r:id="rId47"/>
    <p:sldId id="315" r:id="rId48"/>
    <p:sldId id="318" r:id="rId49"/>
    <p:sldId id="313" r:id="rId50"/>
    <p:sldId id="319" r:id="rId51"/>
    <p:sldId id="320" r:id="rId52"/>
    <p:sldId id="321" r:id="rId53"/>
    <p:sldId id="322" r:id="rId54"/>
    <p:sldId id="268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1" autoAdjust="0"/>
    <p:restoredTop sz="94674" autoAdjust="0"/>
  </p:normalViewPr>
  <p:slideViewPr>
    <p:cSldViewPr snapToGrid="0">
      <p:cViewPr varScale="1">
        <p:scale>
          <a:sx n="124" d="100"/>
          <a:sy n="124" d="100"/>
        </p:scale>
        <p:origin x="34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456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C808A-9CB5-42E8-B5A0-0A36DBC3D7EA}" type="datetimeFigureOut">
              <a:rPr lang="en-US" smtClean="0"/>
              <a:t>12/2/16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2D6B4-1CE8-47AC-B601-E0C573A1D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20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2D6B4-1CE8-47AC-B601-E0C573A1D7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51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2D6B4-1CE8-47AC-B601-E0C573A1D7A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55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Sheet: easy</a:t>
            </a:r>
            <a:r>
              <a:rPr lang="en-US" baseline="0" dirty="0"/>
              <a:t> to coarsen to accelerate simulation, and only have collision handling when self-collisions occur</a:t>
            </a:r>
          </a:p>
          <a:p>
            <a:r>
              <a:rPr lang="en-US" baseline="0" dirty="0"/>
              <a:t>Yarn: need high degree of detail, and consist entirely of collisions; affect large-scale </a:t>
            </a:r>
          </a:p>
          <a:p>
            <a:r>
              <a:rPr lang="en-US" baseline="0" dirty="0"/>
              <a:t>Fibers: affect large-scale appearance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2D6B4-1CE8-47AC-B601-E0C573A1D7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6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Sheet: easy</a:t>
            </a:r>
            <a:r>
              <a:rPr lang="en-US" baseline="0" dirty="0"/>
              <a:t> to coarsen to accelerate simulation, and only have collision handling when self-collisions occur</a:t>
            </a:r>
          </a:p>
          <a:p>
            <a:r>
              <a:rPr lang="en-US" baseline="0" dirty="0"/>
              <a:t>Yarn: need high degree of detail, and consist entirely of collisions; affect large-scale mechanical behavior of woven and knitted cloth</a:t>
            </a:r>
          </a:p>
          <a:p>
            <a:r>
              <a:rPr lang="en-US" baseline="0" dirty="0"/>
              <a:t>Fibers: affect large-scale appearance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2D6B4-1CE8-47AC-B601-E0C573A1D7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68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Diagrams from Wikipedia, cloth renderings</a:t>
            </a:r>
            <a:r>
              <a:rPr lang="en-US" baseline="0" dirty="0"/>
              <a:t> from [</a:t>
            </a:r>
            <a:r>
              <a:rPr lang="en-US" baseline="0" dirty="0" err="1"/>
              <a:t>Cirio</a:t>
            </a:r>
            <a:r>
              <a:rPr lang="en-US" baseline="0" dirty="0"/>
              <a:t> et al. 2014]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2D6B4-1CE8-47AC-B601-E0C573A1D7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50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2D6B4-1CE8-47AC-B601-E0C573A1D7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00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External: volumetric</a:t>
            </a:r>
            <a:r>
              <a:rPr lang="en-US" baseline="0" dirty="0"/>
              <a:t> =&gt; signed distance fields</a:t>
            </a:r>
          </a:p>
          <a:p>
            <a:r>
              <a:rPr lang="en-US" baseline="0" dirty="0"/>
              <a:t>Self-collisions: query yarn nodes against small volumetric elements on the surface of the cloth (two triangles per square defined by 4 contacts, height given in normal direction)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2D6B4-1CE8-47AC-B601-E0C573A1D7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6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2D6B4-1CE8-47AC-B601-E0C573A1D7A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84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2D6B4-1CE8-47AC-B601-E0C573A1D7A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19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2D6B4-1CE8-47AC-B601-E0C573A1D7A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29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0A6F-B2D0-4DA3-96AD-D90FF028C359}" type="datetime1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9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DF52-A41A-4C85-B46C-5404A23D5872}" type="datetime1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4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EB40-697C-4476-8B81-55668B29EA83}" type="datetime1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0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E3F07-F715-4F7B-B004-3F1C99AEFA85}" type="datetime1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54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2ADC-A668-4AFB-B6AE-97C7BED43E43}" type="datetime1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8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9F28D-B3AE-4C5C-B49F-93674504383B}" type="datetime1">
              <a:rPr lang="en-US" smtClean="0"/>
              <a:t>12/2/16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3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F8EE3-466C-49A7-B343-CDE02BEC56C0}" type="datetime1">
              <a:rPr lang="en-US" smtClean="0"/>
              <a:t>12/2/16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9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D0EA-96FE-4D8F-9E70-8CC51BF88C0E}" type="datetime1">
              <a:rPr lang="en-US" smtClean="0"/>
              <a:t>12/2/16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5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C1F9F-0136-4489-B036-753B2C8D29F4}" type="datetime1">
              <a:rPr lang="en-US" smtClean="0"/>
              <a:t>12/2/16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0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2E561-AFFB-4B61-8880-3BB997BCF958}" type="datetime1">
              <a:rPr lang="en-US" smtClean="0"/>
              <a:t>12/2/16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8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76809-8966-43C3-BD37-B9E4F1297407}" type="datetime1">
              <a:rPr lang="en-US" smtClean="0"/>
              <a:t>12/2/16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2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46CF1-86CC-4878-8BD0-C8EDC56EABDF}" type="datetime1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F2250-F284-45BD-BB95-04EEF3132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09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video" Target="https://www.youtube.com/embed/qBvFb6h0mfU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0.png"/><Relationship Id="rId3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0.png"/><Relationship Id="rId3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0.png"/><Relationship Id="rId3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0.png"/><Relationship Id="rId3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3.jpeg"/><Relationship Id="rId1" Type="http://schemas.openxmlformats.org/officeDocument/2006/relationships/video" Target="https://www.youtube.com/embed/2FTpltiN4ig" TargetMode="Externa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44.jpeg"/><Relationship Id="rId1" Type="http://schemas.openxmlformats.org/officeDocument/2006/relationships/video" Target="https://www.youtube.com/embed/D-kpy44tB4M" TargetMode="Externa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Yarn-Based Cloth Simulation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Tanya Amert</a:t>
            </a:r>
          </a:p>
          <a:p>
            <a:r>
              <a:rPr lang="en-US" dirty="0"/>
              <a:t>COMP 768</a:t>
            </a:r>
          </a:p>
          <a:p>
            <a:r>
              <a:rPr lang="en-US" dirty="0"/>
              <a:t>Wednesday 11/9/16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27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lvl="1"/>
            <a:endParaRPr lang="en-US" dirty="0"/>
          </a:p>
          <a:p>
            <a:r>
              <a:rPr lang="en-US" dirty="0"/>
              <a:t>Modeling Yarn-Based Cloth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Woven Cloth</a:t>
            </a:r>
          </a:p>
          <a:p>
            <a:pPr lvl="1"/>
            <a:r>
              <a:rPr lang="en-US" dirty="0"/>
              <a:t>Knitted Cloth</a:t>
            </a:r>
          </a:p>
          <a:p>
            <a:endParaRPr lang="en-US" dirty="0"/>
          </a:p>
          <a:p>
            <a:r>
              <a:rPr lang="en-US" dirty="0"/>
              <a:t>Applications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25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– Woven Cloth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432" y="1825625"/>
            <a:ext cx="4849368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Two orthogonal directions</a:t>
            </a:r>
          </a:p>
          <a:p>
            <a:pPr lvl="1"/>
            <a:r>
              <a:rPr lang="en-US" dirty="0"/>
              <a:t>Dark gray: </a:t>
            </a:r>
            <a:r>
              <a:rPr lang="en-US" dirty="0">
                <a:solidFill>
                  <a:srgbClr val="7030A0"/>
                </a:solidFill>
              </a:rPr>
              <a:t>warp</a:t>
            </a:r>
            <a:r>
              <a:rPr lang="en-US" dirty="0"/>
              <a:t> yarns</a:t>
            </a:r>
          </a:p>
          <a:p>
            <a:pPr lvl="1"/>
            <a:r>
              <a:rPr lang="en-US" dirty="0"/>
              <a:t>Light gray: </a:t>
            </a:r>
            <a:r>
              <a:rPr lang="en-US" dirty="0">
                <a:solidFill>
                  <a:srgbClr val="7030A0"/>
                </a:solidFill>
              </a:rPr>
              <a:t>weft </a:t>
            </a:r>
            <a:r>
              <a:rPr lang="en-US" dirty="0"/>
              <a:t>yarns</a:t>
            </a:r>
          </a:p>
          <a:p>
            <a:pPr lvl="1"/>
            <a:endParaRPr lang="en-US" dirty="0"/>
          </a:p>
          <a:p>
            <a:r>
              <a:rPr lang="en-US" dirty="0"/>
              <a:t>Held together by friction at yarn-yarn contacts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06628"/>
            <a:ext cx="5181600" cy="37893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52786" y="5834028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Cirio</a:t>
            </a:r>
            <a:r>
              <a:rPr lang="en-US" sz="1600" dirty="0"/>
              <a:t> et al. 2014]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04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– Woven Cloth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Two orthogonal directions</a:t>
            </a:r>
          </a:p>
          <a:p>
            <a:pPr lvl="1"/>
            <a:r>
              <a:rPr lang="en-US" dirty="0"/>
              <a:t>Dark gray: </a:t>
            </a:r>
            <a:r>
              <a:rPr lang="en-US" dirty="0">
                <a:solidFill>
                  <a:srgbClr val="7030A0"/>
                </a:solidFill>
              </a:rPr>
              <a:t>warp</a:t>
            </a:r>
            <a:r>
              <a:rPr lang="en-US" dirty="0"/>
              <a:t> yarns</a:t>
            </a:r>
          </a:p>
          <a:p>
            <a:pPr lvl="1"/>
            <a:r>
              <a:rPr lang="en-US" dirty="0"/>
              <a:t>Light gray: </a:t>
            </a:r>
            <a:r>
              <a:rPr lang="en-US" dirty="0">
                <a:solidFill>
                  <a:srgbClr val="7030A0"/>
                </a:solidFill>
              </a:rPr>
              <a:t>weft </a:t>
            </a:r>
            <a:r>
              <a:rPr lang="en-US" dirty="0"/>
              <a:t>yarns</a:t>
            </a:r>
          </a:p>
          <a:p>
            <a:pPr lvl="1"/>
            <a:endParaRPr lang="en-US" dirty="0"/>
          </a:p>
          <a:p>
            <a:r>
              <a:rPr lang="en-US" dirty="0"/>
              <a:t>Held together by friction at yarn-yarn contacts</a:t>
            </a:r>
          </a:p>
          <a:p>
            <a:endParaRPr lang="en-US" dirty="0"/>
          </a:p>
          <a:p>
            <a:r>
              <a:rPr lang="en-US" dirty="0"/>
              <a:t>Easy to learn!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09892"/>
            <a:ext cx="5181600" cy="37828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52786" y="5834028"/>
            <a:ext cx="418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dirty="0"/>
              <a:t>https://amzn.com/B00000IV3U</a:t>
            </a:r>
            <a:r>
              <a:rPr lang="en-US" sz="1600" dirty="0"/>
              <a:t>]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35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Woven Cloth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996709" cy="4351338"/>
          </a:xfrm>
        </p:spPr>
        <p:txBody>
          <a:bodyPr/>
          <a:lstStyle/>
          <a:p>
            <a:r>
              <a:rPr lang="en-US" dirty="0"/>
              <a:t>Model is focused on yarn-yarn crossings</a:t>
            </a:r>
          </a:p>
          <a:p>
            <a:endParaRPr lang="en-US" dirty="0"/>
          </a:p>
          <a:p>
            <a:r>
              <a:rPr lang="en-US" dirty="0"/>
              <a:t>Interlaced rod segments with “crimp” used for normal force computation</a:t>
            </a:r>
          </a:p>
          <a:p>
            <a:endParaRPr lang="en-US" dirty="0"/>
          </a:p>
          <a:p>
            <a:r>
              <a:rPr lang="en-US" dirty="0"/>
              <a:t>5-DoF nodes are used for all other computations</a:t>
            </a:r>
          </a:p>
        </p:txBody>
      </p:sp>
      <p:pic>
        <p:nvPicPr>
          <p:cNvPr id="10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09509" y="1424128"/>
            <a:ext cx="2068525" cy="43513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52786" y="5834028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Cirio</a:t>
            </a:r>
            <a:r>
              <a:rPr lang="en-US" sz="1600" dirty="0"/>
              <a:t> et al. 2014]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75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en/e/ea/Warp_and_wef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43" y="1769451"/>
            <a:ext cx="35909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Woven Cloth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199" y="1825625"/>
                <a:ext cx="5996709" cy="4351338"/>
              </a:xfrm>
            </p:spPr>
            <p:txBody>
              <a:bodyPr/>
              <a:lstStyle/>
              <a:p>
                <a:r>
                  <a:rPr lang="en-US" dirty="0"/>
                  <a:t>Input: 2D pattern</a:t>
                </a:r>
              </a:p>
              <a:p>
                <a:endParaRPr lang="en-US" dirty="0"/>
              </a:p>
              <a:p>
                <a:r>
                  <a:rPr lang="en-US" dirty="0"/>
                  <a:t>Build model by laying warp and weft yarns as orthogonal straight lines</a:t>
                </a:r>
              </a:p>
              <a:p>
                <a:pPr lvl="1"/>
                <a:r>
                  <a:rPr lang="en-US" dirty="0"/>
                  <a:t>Per-panel</a:t>
                </a:r>
              </a:p>
              <a:p>
                <a:pPr lvl="1"/>
                <a:r>
                  <a:rPr lang="en-US" dirty="0"/>
                  <a:t>Maintain distance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between yarns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Handle seams with extra yarns on the borders</a:t>
                </a:r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199" y="1825625"/>
                <a:ext cx="5996709" cy="4351338"/>
              </a:xfrm>
              <a:blipFill rotWithShape="0">
                <a:blip r:embed="rId3"/>
                <a:stretch>
                  <a:fillRect l="-1728" t="-2241" r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084819" y="5750901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[en.wikipedia.org/wiki/Weaving]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62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Woven Cloth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996709" cy="4351338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7030A0"/>
                </a:solidFill>
              </a:rPr>
              <a:t>float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is a gap between two yarns of the same type</a:t>
            </a:r>
          </a:p>
          <a:p>
            <a:pPr lvl="1"/>
            <a:r>
              <a:rPr lang="en-US" dirty="0"/>
              <a:t>Influence mechanical properties</a:t>
            </a:r>
          </a:p>
          <a:p>
            <a:endParaRPr lang="en-US" dirty="0"/>
          </a:p>
          <a:p>
            <a:r>
              <a:rPr lang="en-US" dirty="0"/>
              <a:t>Different weave patterns are based on distribution of floats</a:t>
            </a:r>
          </a:p>
          <a:p>
            <a:pPr lvl="1"/>
            <a:r>
              <a:rPr lang="en-US" dirty="0"/>
              <a:t>Plain weave has no floats</a:t>
            </a:r>
          </a:p>
          <a:p>
            <a:pPr lvl="1"/>
            <a:r>
              <a:rPr lang="en-US" dirty="0"/>
              <a:t>Satin, twill, etc., have varying float distribution</a:t>
            </a:r>
          </a:p>
        </p:txBody>
      </p:sp>
      <p:pic>
        <p:nvPicPr>
          <p:cNvPr id="1026" name="Picture 2" descr="https://upload.wikimedia.org/wikipedia/commons/d/dc/Satin_weave_in_silk_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869" y="1104017"/>
            <a:ext cx="3667875" cy="472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84820" y="5774466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[en.wikipedia.org/wiki/Satin]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7250761" y="3074683"/>
            <a:ext cx="3395265" cy="31579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Woven Cloth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613189"/>
            <a:ext cx="10515600" cy="4351338"/>
          </a:xfrm>
        </p:spPr>
        <p:txBody>
          <a:bodyPr/>
          <a:lstStyle/>
          <a:p>
            <a:r>
              <a:rPr lang="en-US" dirty="0"/>
              <a:t>As the number of floats increases, the shear resistance decreases</a:t>
            </a:r>
          </a:p>
        </p:txBody>
      </p:sp>
      <p:pic>
        <p:nvPicPr>
          <p:cNvPr id="1026" name="Picture 2" descr="https://upload.wikimedia.org/wikipedia/commons/d/dc/Satin_weave_in_silk_90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9" t="44291" r="38448" b="26797"/>
          <a:stretch/>
        </p:blipFill>
        <p:spPr bwMode="auto">
          <a:xfrm>
            <a:off x="8451271" y="2345480"/>
            <a:ext cx="1139868" cy="139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331951" y="2915112"/>
            <a:ext cx="1168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Satin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127" y="3833331"/>
            <a:ext cx="9827780" cy="273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408" y="2437151"/>
            <a:ext cx="874008" cy="12944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63870" y="2915112"/>
            <a:ext cx="1168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Twill</a:t>
            </a:r>
          </a:p>
        </p:txBody>
      </p:sp>
      <p:pic>
        <p:nvPicPr>
          <p:cNvPr id="11" name="Picture 4" descr="https://upload.wikimedia.org/wikipedia/en/e/ea/Warp_and_wef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4" t="35588" r="35933" b="30079"/>
          <a:stretch/>
        </p:blipFill>
        <p:spPr bwMode="auto">
          <a:xfrm>
            <a:off x="1754904" y="2437151"/>
            <a:ext cx="971503" cy="130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26407" y="2915112"/>
            <a:ext cx="1168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Plain weave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41804" y="6498514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Cirio</a:t>
            </a:r>
            <a:r>
              <a:rPr lang="en-US" sz="1600" dirty="0"/>
              <a:t> et al. 2014]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7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Woven Cloth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Discretize cloth using yarn crossings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Each crossing is a 5-DoF node: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  <a:r>
                  <a:rPr lang="en-US" dirty="0"/>
                  <a:t>position of the node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measure sliding along edges</a:t>
                </a:r>
              </a:p>
              <a:p>
                <a:pPr lvl="1"/>
                <a:r>
                  <a:rPr lang="en-US" dirty="0"/>
                  <a:t>Yarn end-points use 3-DoF nodes (just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term)</a:t>
                </a:r>
              </a:p>
              <a:p>
                <a:pPr marL="457200" lvl="1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118" t="-2241" b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92203" y="1825625"/>
            <a:ext cx="3267797" cy="343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5115" y="5257443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Cirio</a:t>
            </a:r>
            <a:r>
              <a:rPr lang="en-US" sz="1600" dirty="0"/>
              <a:t> et al. 2014]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30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Woven Cloth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Euler-Lagrange equations:</a:t>
                </a:r>
              </a:p>
              <a:p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𝐪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𝐌</m:t>
                          </m:r>
                        </m:e>
                      </m:acc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𝐪</m:t>
                          </m:r>
                        </m:e>
                      </m:acc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𝐌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:	mass matrix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:	kinetic energy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:	potential energy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:	generalized gradient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2118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92203" y="1825625"/>
            <a:ext cx="3267797" cy="343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5115" y="5257443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Cirio</a:t>
            </a:r>
            <a:r>
              <a:rPr lang="en-US" sz="1600" dirty="0"/>
              <a:t> et al. 2014]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48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Woven Cloth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  <a:t>Kinetic energy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Given by the equation:</a:t>
                </a:r>
              </a:p>
              <a:p>
                <a:pPr marL="457200" lvl="1" indent="0">
                  <a:buNone/>
                </a:pP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𝐪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</m:t>
                      </m:r>
                      <m:acc>
                        <m:accPr>
                          <m:chr m:val="̇"/>
                          <m:ctrlPr>
                            <a:rPr lang="en-US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𝐪</m:t>
                          </m:r>
                        </m:e>
                      </m:acc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Defined per-segment, 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for segment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𝐪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𝐪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118" t="-2241" r="-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92203" y="1825625"/>
            <a:ext cx="3267797" cy="343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5115" y="5257443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Cirio</a:t>
            </a:r>
            <a:r>
              <a:rPr lang="en-US" sz="1600" dirty="0"/>
              <a:t> et al. 2014]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94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Abstraction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Sheet-based</a:t>
            </a:r>
          </a:p>
          <a:p>
            <a:pPr lvl="1"/>
            <a:r>
              <a:rPr lang="en-US" dirty="0"/>
              <a:t>Sheet of homogenous material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0237" y="1825625"/>
            <a:ext cx="4065526" cy="43513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12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Woven Cloth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Potential energy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Also defined per-segment, e.g., </a:t>
                </a:r>
                <a:r>
                  <a:rPr lang="en-US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  <a:t>gravity</a:t>
                </a:r>
                <a:r>
                  <a:rPr lang="en-US" dirty="0">
                    <a:ea typeface="Cambria Math" panose="02040503050406030204" pitchFamily="18" charset="0"/>
                  </a:rPr>
                  <a:t> for warp segment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𝐪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𝐪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:</a:t>
                </a:r>
              </a:p>
              <a:p>
                <a:pPr marL="457200" lvl="1" indent="0">
                  <a:buNone/>
                </a:pP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b="1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𝐠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f>
                        <m:fPr>
                          <m:ctrlPr>
                            <a:rPr lang="en-US" b="1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b="1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:	density (assume evenly</a:t>
                </a:r>
                <a:br>
                  <a:rPr lang="en-US" sz="2400" dirty="0">
                    <a:ea typeface="Cambria Math" panose="02040503050406030204" pitchFamily="18" charset="0"/>
                  </a:rPr>
                </a:br>
                <a:r>
                  <a:rPr lang="en-US" sz="2400" dirty="0">
                    <a:ea typeface="Cambria Math" panose="02040503050406030204" pitchFamily="18" charset="0"/>
                  </a:rPr>
                  <a:t>	distributed)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:	</a:t>
                </a:r>
                <a:r>
                  <a:rPr lang="en-US" sz="2400" dirty="0" err="1">
                    <a:ea typeface="Cambria Math" panose="02040503050406030204" pitchFamily="18" charset="0"/>
                  </a:rPr>
                  <a:t>arclength</a:t>
                </a:r>
                <a:r>
                  <a:rPr lang="en-US" sz="2400" dirty="0">
                    <a:ea typeface="Cambria Math" panose="02040503050406030204" pitchFamily="18" charset="0"/>
                  </a:rPr>
                  <a:t> along warp segment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:	3D position of node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2118" t="-2241" b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92203" y="1825625"/>
            <a:ext cx="3267797" cy="343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5115" y="5257443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Cirio</a:t>
            </a:r>
            <a:r>
              <a:rPr lang="en-US" sz="1600" dirty="0"/>
              <a:t> et al. 2014]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72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Woven Cloth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932055" cy="4351338"/>
          </a:xfrm>
        </p:spPr>
        <p:txBody>
          <a:bodyPr>
            <a:normAutofit/>
          </a:bodyPr>
          <a:lstStyle/>
          <a:p>
            <a:r>
              <a:rPr lang="en-US" dirty="0">
                <a:ea typeface="Cambria Math" panose="02040503050406030204" pitchFamily="18" charset="0"/>
              </a:rPr>
              <a:t>Internal forces</a:t>
            </a:r>
            <a:endParaRPr lang="en-US" sz="2000" dirty="0">
              <a:ea typeface="Cambria Math" panose="02040503050406030204" pitchFamily="18" charset="0"/>
            </a:endParaRPr>
          </a:p>
          <a:p>
            <a:pPr lvl="1"/>
            <a:r>
              <a:rPr lang="en-US" sz="2000" dirty="0">
                <a:solidFill>
                  <a:srgbClr val="7030A0"/>
                </a:solidFill>
                <a:ea typeface="Cambria Math" panose="02040503050406030204" pitchFamily="18" charset="0"/>
              </a:rPr>
              <a:t>Stretch</a:t>
            </a:r>
            <a:r>
              <a:rPr lang="en-US" sz="2000" dirty="0">
                <a:ea typeface="Cambria Math" panose="02040503050406030204" pitchFamily="18" charset="0"/>
              </a:rPr>
              <a:t> for each segment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  <a:ea typeface="Cambria Math" panose="02040503050406030204" pitchFamily="18" charset="0"/>
              </a:rPr>
              <a:t>Bending</a:t>
            </a:r>
            <a:r>
              <a:rPr lang="en-US" sz="2000" dirty="0">
                <a:ea typeface="Cambria Math" panose="02040503050406030204" pitchFamily="18" charset="0"/>
              </a:rPr>
              <a:t> for each pair of consecutive segments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  <a:ea typeface="Cambria Math" panose="02040503050406030204" pitchFamily="18" charset="0"/>
              </a:rPr>
              <a:t>Compression</a:t>
            </a:r>
            <a:r>
              <a:rPr lang="en-US" sz="2000" dirty="0">
                <a:ea typeface="Cambria Math" panose="02040503050406030204" pitchFamily="18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ea typeface="Cambria Math" panose="02040503050406030204" pitchFamily="18" charset="0"/>
              </a:rPr>
              <a:t>friction</a:t>
            </a:r>
            <a:r>
              <a:rPr lang="en-US" sz="2000" dirty="0">
                <a:ea typeface="Cambria Math" panose="02040503050406030204" pitchFamily="18" charset="0"/>
              </a:rPr>
              <a:t>, and </a:t>
            </a:r>
            <a:r>
              <a:rPr lang="en-US" sz="2000" dirty="0">
                <a:solidFill>
                  <a:srgbClr val="7030A0"/>
                </a:solidFill>
                <a:ea typeface="Cambria Math" panose="02040503050406030204" pitchFamily="18" charset="0"/>
              </a:rPr>
              <a:t>shear </a:t>
            </a:r>
            <a:r>
              <a:rPr lang="en-US" sz="2000" dirty="0">
                <a:ea typeface="Cambria Math" panose="02040503050406030204" pitchFamily="18" charset="0"/>
              </a:rPr>
              <a:t>at each yarn crossing</a:t>
            </a:r>
            <a:endParaRPr lang="en-US" dirty="0">
              <a:ea typeface="Cambria Math" panose="020405030504060302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0297" y="3861396"/>
            <a:ext cx="2377003" cy="2496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5014" y="6382921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Cirio</a:t>
            </a:r>
            <a:r>
              <a:rPr lang="en-US" sz="1600" dirty="0"/>
              <a:t> et al. 2014]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322" y="4435983"/>
            <a:ext cx="2956678" cy="1465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299" y="3861396"/>
            <a:ext cx="2389428" cy="24949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0397" y="3860038"/>
            <a:ext cx="2477711" cy="24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9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Woven Cloth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199" y="1825625"/>
                <a:ext cx="5932055" cy="43513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Collision handling</a:t>
                </a:r>
              </a:p>
              <a:p>
                <a:pPr lvl="1"/>
                <a:r>
                  <a:rPr lang="en-US" sz="2000" dirty="0">
                    <a:ea typeface="Cambria Math" panose="02040503050406030204" pitchFamily="18" charset="0"/>
                  </a:rPr>
                  <a:t>Interlaced yarns handled implicitly</a:t>
                </a:r>
              </a:p>
              <a:p>
                <a:pPr marL="457200" lvl="1" indent="0">
                  <a:buNone/>
                </a:pPr>
                <a:endParaRPr lang="en-US" sz="200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sz="2000" dirty="0">
                    <a:ea typeface="Cambria Math" panose="02040503050406030204" pitchFamily="18" charset="0"/>
                  </a:rPr>
                  <a:t>Adjacent contact nodes: </a:t>
                </a:r>
                <a:r>
                  <a:rPr lang="en-US" sz="200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  <a:t>penalty potential energy</a:t>
                </a:r>
              </a:p>
              <a:p>
                <a:pPr marL="457200" lvl="1" indent="0">
                  <a:buNone/>
                </a:pPr>
                <a:endParaRPr lang="en-US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sz="2000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if an interlaced yarn,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for a float</a:t>
                </a:r>
              </a:p>
              <a:p>
                <a:pPr lvl="1"/>
                <a:endParaRPr lang="en-US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sz="2000" dirty="0">
                    <a:ea typeface="Cambria Math" panose="02040503050406030204" pitchFamily="18" charset="0"/>
                  </a:rPr>
                  <a:t>Other objects and self-collisions are handled explicitly</a:t>
                </a:r>
              </a:p>
              <a:p>
                <a:pPr lvl="2"/>
                <a:r>
                  <a:rPr lang="en-US" sz="1600" dirty="0">
                    <a:ea typeface="Cambria Math" panose="02040503050406030204" pitchFamily="18" charset="0"/>
                  </a:rPr>
                  <a:t>Use penalty energies based on extruded volume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199" y="1825625"/>
                <a:ext cx="5932055" cy="4351338"/>
              </a:xfrm>
              <a:blipFill>
                <a:blip r:embed="rId3"/>
                <a:stretch>
                  <a:fillRect l="-1540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892203" y="1825625"/>
            <a:ext cx="3267797" cy="343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5115" y="5257443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Cirio</a:t>
            </a:r>
            <a:r>
              <a:rPr lang="en-US" sz="1600" dirty="0"/>
              <a:t> et al. 2014]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44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Woven Cloth – Results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759734" cy="368458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Allows for yarn-level modeling of cloth behavior</a:t>
            </a:r>
          </a:p>
          <a:p>
            <a:endParaRPr lang="en-US" dirty="0"/>
          </a:p>
          <a:p>
            <a:r>
              <a:rPr lang="en-US" dirty="0"/>
              <a:t>Avoids computationally intensive collision handling by treating yarn-yarn contacts as persistent nodes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09008" cy="368458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The model described is suited to very simple (albeit common) weaving patterns</a:t>
            </a:r>
          </a:p>
          <a:p>
            <a:endParaRPr lang="en-US" dirty="0"/>
          </a:p>
          <a:p>
            <a:r>
              <a:rPr lang="en-US" dirty="0"/>
              <a:t>Only describes woven cloth, not other configurations, like knitted or crocheted cloth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Woven Cloth – Results</a:t>
            </a:r>
          </a:p>
        </p:txBody>
      </p:sp>
      <p:pic>
        <p:nvPicPr>
          <p:cNvPr id="8" name="qBvFb6h0mf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22717" y="1690688"/>
            <a:ext cx="7146565" cy="40199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05013" y="5710631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[https://youtu.be/6DhInyA0xVY]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6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lvl="1"/>
            <a:endParaRPr lang="en-US" dirty="0"/>
          </a:p>
          <a:p>
            <a:r>
              <a:rPr lang="en-US" dirty="0"/>
              <a:t>Modeling Yarn-Based Cloth</a:t>
            </a:r>
          </a:p>
          <a:p>
            <a:pPr lvl="1"/>
            <a:r>
              <a:rPr lang="en-US" dirty="0"/>
              <a:t>Woven Cloth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Knitted Cloth</a:t>
            </a:r>
            <a:endParaRPr lang="en-US" dirty="0"/>
          </a:p>
          <a:p>
            <a:endParaRPr lang="en-US" dirty="0"/>
          </a:p>
          <a:p>
            <a:r>
              <a:rPr lang="en-US" dirty="0"/>
              <a:t>Applications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13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lvl="1"/>
            <a:endParaRPr lang="en-US" dirty="0"/>
          </a:p>
          <a:p>
            <a:r>
              <a:rPr lang="en-US" dirty="0"/>
              <a:t>Modeling Yarn-Based Cloth</a:t>
            </a:r>
          </a:p>
          <a:p>
            <a:pPr lvl="1"/>
            <a:r>
              <a:rPr lang="en-US" dirty="0"/>
              <a:t>Woven Cloth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Knitted Cloth</a:t>
            </a:r>
          </a:p>
          <a:p>
            <a:pPr lvl="2"/>
            <a:r>
              <a:rPr lang="en-US" dirty="0">
                <a:solidFill>
                  <a:srgbClr val="7030A0"/>
                </a:solidFill>
              </a:rPr>
              <a:t>Model: persistent contacts</a:t>
            </a:r>
          </a:p>
          <a:p>
            <a:pPr lvl="2"/>
            <a:r>
              <a:rPr lang="en-US" dirty="0"/>
              <a:t>Model: B-Spline curve</a:t>
            </a:r>
          </a:p>
          <a:p>
            <a:endParaRPr lang="en-US" dirty="0"/>
          </a:p>
          <a:p>
            <a:r>
              <a:rPr lang="en-US" dirty="0"/>
              <a:t>Applications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67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- Knitting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6548" y="2400867"/>
            <a:ext cx="5181600" cy="318256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890004" y="1825625"/>
            <a:ext cx="4463796" cy="4351338"/>
          </a:xfrm>
        </p:spPr>
        <p:txBody>
          <a:bodyPr>
            <a:normAutofit/>
          </a:bodyPr>
          <a:lstStyle/>
          <a:p>
            <a:r>
              <a:rPr lang="en-US" dirty="0"/>
              <a:t>Two directions</a:t>
            </a:r>
          </a:p>
          <a:p>
            <a:pPr lvl="1"/>
            <a:r>
              <a:rPr lang="en-US" dirty="0"/>
              <a:t>Course</a:t>
            </a:r>
          </a:p>
          <a:p>
            <a:pPr lvl="1"/>
            <a:r>
              <a:rPr lang="en-US" dirty="0"/>
              <a:t>Wale</a:t>
            </a:r>
          </a:p>
          <a:p>
            <a:pPr lvl="1"/>
            <a:endParaRPr lang="en-US" dirty="0"/>
          </a:p>
          <a:p>
            <a:r>
              <a:rPr lang="en-US" dirty="0"/>
              <a:t>Two stitch types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Knit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Purl </a:t>
            </a:r>
          </a:p>
          <a:p>
            <a:pPr lvl="1"/>
            <a:endParaRPr lang="en-US" dirty="0"/>
          </a:p>
          <a:p>
            <a:r>
              <a:rPr lang="en-US" dirty="0"/>
              <a:t>Held together by interlocking loops</a:t>
            </a:r>
          </a:p>
        </p:txBody>
      </p:sp>
      <p:sp>
        <p:nvSpPr>
          <p:cNvPr id="7" name="Rectangle 6"/>
          <p:cNvSpPr/>
          <p:nvPr/>
        </p:nvSpPr>
        <p:spPr>
          <a:xfrm>
            <a:off x="2771549" y="4160587"/>
            <a:ext cx="634124" cy="115007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37425" y="4160587"/>
            <a:ext cx="634124" cy="1150071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36362" y="5583433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Kaldor</a:t>
            </a:r>
            <a:r>
              <a:rPr lang="en-US" sz="1600" dirty="0"/>
              <a:t> et al. 2008]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15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Knitted Cloth – Persistent Contacts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extend woven cloth model to knitted cloth</a:t>
            </a:r>
          </a:p>
          <a:p>
            <a:pPr lvl="1"/>
            <a:r>
              <a:rPr lang="en-US" dirty="0"/>
              <a:t>Treat yarn-yarn contacts as </a:t>
            </a:r>
            <a:r>
              <a:rPr lang="en-US" dirty="0">
                <a:solidFill>
                  <a:srgbClr val="7030A0"/>
                </a:solidFill>
              </a:rPr>
              <a:t>persistent nodes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84" y="3208890"/>
            <a:ext cx="4977635" cy="2468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122" y="3208890"/>
            <a:ext cx="5020832" cy="24688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56972" y="6351359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Cirio</a:t>
            </a:r>
            <a:r>
              <a:rPr lang="en-US" sz="1600" dirty="0"/>
              <a:t> et al. 2015]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2015" y="5758543"/>
            <a:ext cx="4181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3D visualization of knitted cloth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8552" y="5758543"/>
            <a:ext cx="4181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Discretization of knitted cloth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95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Knitted Cloth – Persistent Contacts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Again, discretize cloth using </a:t>
                </a:r>
                <a:r>
                  <a:rPr lang="en-US" dirty="0">
                    <a:solidFill>
                      <a:srgbClr val="7030A0"/>
                    </a:solidFill>
                  </a:rPr>
                  <a:t>contact nodes</a:t>
                </a:r>
              </a:p>
              <a:p>
                <a:endParaRPr lang="en-US" sz="200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dirty="0"/>
                  <a:t>Each stitch goes through two loops from the previous row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Each stitch contact is represented by two contact nodes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Each contact node is a 5-DoF node: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:r>
                  <a:rPr lang="en-US" sz="2800" dirty="0"/>
                  <a:t>Assume connected by straight segments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647" t="-3221" r="-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601074" y="6176963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Cirio</a:t>
            </a:r>
            <a:r>
              <a:rPr lang="en-US" sz="1600" dirty="0"/>
              <a:t> et al. 2015]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233" y="4167804"/>
            <a:ext cx="1413164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901" y="4184091"/>
            <a:ext cx="1327186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233" y="2158645"/>
            <a:ext cx="1343488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2452" y="2158645"/>
            <a:ext cx="1320085" cy="1828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31864" y="2497347"/>
            <a:ext cx="1294226" cy="67483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10015" y="2355291"/>
            <a:ext cx="1294226" cy="67483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7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Abstraction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Sheet-based</a:t>
            </a:r>
          </a:p>
          <a:p>
            <a:pPr lvl="1"/>
            <a:r>
              <a:rPr lang="en-US" dirty="0"/>
              <a:t>Sheet of homogenous material</a:t>
            </a:r>
          </a:p>
          <a:p>
            <a:pPr lvl="2"/>
            <a:r>
              <a:rPr lang="en-US" dirty="0"/>
              <a:t>The sheet is a lie!</a:t>
            </a:r>
          </a:p>
          <a:p>
            <a:pPr lvl="1"/>
            <a:endParaRPr lang="en-US" dirty="0"/>
          </a:p>
          <a:p>
            <a:r>
              <a:rPr lang="en-US" dirty="0"/>
              <a:t>Yarn-based</a:t>
            </a:r>
          </a:p>
          <a:p>
            <a:pPr lvl="1"/>
            <a:r>
              <a:rPr lang="en-US" dirty="0"/>
              <a:t>Strands of homogenous material</a:t>
            </a:r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4322"/>
          <a:stretch/>
        </p:blipFill>
        <p:spPr>
          <a:xfrm>
            <a:off x="7170973" y="1296920"/>
            <a:ext cx="3236057" cy="4351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98015" y="5838409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Kaldor</a:t>
            </a:r>
            <a:r>
              <a:rPr lang="en-US" sz="1600" dirty="0"/>
              <a:t> et al. 2008]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47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Knitted Cloth – Persistent Contacts – Results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759734" cy="368458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Avoids computationally intensive collision handling by treating yarn-yarn contacts as persistent nodes</a:t>
            </a:r>
          </a:p>
          <a:p>
            <a:endParaRPr lang="en-US" dirty="0"/>
          </a:p>
          <a:p>
            <a:r>
              <a:rPr lang="en-US" dirty="0"/>
              <a:t>7x speedup over other approaches (covered later)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09008" cy="368458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Cannot handle complex patterns with more stitch types</a:t>
            </a:r>
          </a:p>
          <a:p>
            <a:endParaRPr lang="en-US" dirty="0"/>
          </a:p>
          <a:p>
            <a:r>
              <a:rPr lang="en-US" dirty="0"/>
              <a:t>Requires complex parameters, in this case hand-tuned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9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Knitted Cloth – Persistent Contacts – </a:t>
            </a:r>
            <a:r>
              <a:rPr lang="en-US" dirty="0" smtClean="0"/>
              <a:t>Results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35289" y="6176963"/>
            <a:ext cx="9121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[http://www.gmrv.es/Publications/2015/CLO15/FinalSCA2015.mp4]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31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VIDEO from: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/>
              <a:t>Efficient Simulation of Knitted Cloth Using Persistent Contacts</a:t>
            </a:r>
          </a:p>
        </p:txBody>
      </p:sp>
    </p:spTree>
    <p:extLst>
      <p:ext uri="{BB962C8B-B14F-4D97-AF65-F5344CB8AC3E}">
        <p14:creationId xmlns:p14="http://schemas.microsoft.com/office/powerpoint/2010/main" val="271463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lvl="1"/>
            <a:endParaRPr lang="en-US" dirty="0"/>
          </a:p>
          <a:p>
            <a:r>
              <a:rPr lang="en-US" dirty="0"/>
              <a:t>Modeling Yarn-Based Cloth</a:t>
            </a:r>
          </a:p>
          <a:p>
            <a:pPr lvl="1"/>
            <a:r>
              <a:rPr lang="en-US" dirty="0"/>
              <a:t>Woven Cloth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Knitted Cloth</a:t>
            </a:r>
          </a:p>
          <a:p>
            <a:pPr lvl="2"/>
            <a:r>
              <a:rPr lang="en-US" dirty="0"/>
              <a:t>Model: persistent contacts</a:t>
            </a:r>
          </a:p>
          <a:p>
            <a:pPr lvl="2"/>
            <a:r>
              <a:rPr lang="en-US" dirty="0">
                <a:solidFill>
                  <a:srgbClr val="7030A0"/>
                </a:solidFill>
              </a:rPr>
              <a:t>Model: B-Spline curve</a:t>
            </a:r>
            <a:endParaRPr lang="en-US" dirty="0"/>
          </a:p>
          <a:p>
            <a:endParaRPr lang="en-US" dirty="0"/>
          </a:p>
          <a:p>
            <a:r>
              <a:rPr lang="en-US" dirty="0"/>
              <a:t>Applications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74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– Cubic B-Spline Curves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Curve defined by a set of </a:t>
            </a:r>
            <a:r>
              <a:rPr lang="en-US" dirty="0">
                <a:solidFill>
                  <a:srgbClr val="7030A0"/>
                </a:solidFill>
              </a:rPr>
              <a:t>control points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Approximates</a:t>
            </a:r>
            <a:r>
              <a:rPr lang="en-US" dirty="0"/>
              <a:t> control points, staying inside the convex hull</a:t>
            </a:r>
          </a:p>
          <a:p>
            <a:endParaRPr lang="en-US" dirty="0"/>
          </a:p>
          <a:p>
            <a:r>
              <a:rPr lang="en-US" dirty="0"/>
              <a:t>For a long curve with many points, can use </a:t>
            </a:r>
            <a:r>
              <a:rPr lang="en-US" dirty="0">
                <a:solidFill>
                  <a:srgbClr val="7030A0"/>
                </a:solidFill>
              </a:rPr>
              <a:t>cubic spline segments</a:t>
            </a:r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2212" y="1986756"/>
            <a:ext cx="4981575" cy="4029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2013" y="6015831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[https://en.wikipedia.org/wiki/B-spline]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9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Knitted Cloth – B-Spline 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Organized into horizontal rows of knitted stitches</a:t>
            </a:r>
          </a:p>
          <a:p>
            <a:endParaRPr lang="en-US" dirty="0"/>
          </a:p>
          <a:p>
            <a:r>
              <a:rPr lang="en-US" dirty="0"/>
              <a:t>Model yarn as a </a:t>
            </a:r>
            <a:r>
              <a:rPr lang="en-US" dirty="0">
                <a:solidFill>
                  <a:srgbClr val="7030A0"/>
                </a:solidFill>
              </a:rPr>
              <a:t>single cubic B-Spline tube</a:t>
            </a:r>
          </a:p>
          <a:p>
            <a:pPr lvl="1"/>
            <a:r>
              <a:rPr lang="en-US" dirty="0"/>
              <a:t>Doubles back on itself to start new rows</a:t>
            </a:r>
          </a:p>
          <a:p>
            <a:pPr lvl="1"/>
            <a:r>
              <a:rPr lang="en-US" dirty="0"/>
              <a:t>Many control points define the overall structure of the cloth (10k+ segments)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23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Knitted Cloth – B-Spline Curve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Time evolution: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𝐌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m:rPr>
                          <m:aln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en-US" b="1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𝐟</m:t>
                      </m:r>
                    </m:oMath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𝐂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m:rPr>
                          <m:aln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𝐌</m:t>
                    </m:r>
                  </m:oMath>
                </a14:m>
                <a:r>
                  <a:rPr lang="en-US" dirty="0"/>
                  <a:t>: 	mass matrix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</m:d>
                  </m:oMath>
                </a14:m>
                <a:r>
                  <a:rPr lang="en-US" dirty="0"/>
                  <a:t>: 	positional energy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b="1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:	damping energy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r>
                  <a:rPr lang="en-US" dirty="0"/>
                  <a:t>: 	external forces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𝐂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d>
                  </m:oMath>
                </a14:m>
                <a:r>
                  <a:rPr lang="en-US" dirty="0"/>
                  <a:t>: 	constraints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118" t="-2801" b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00537" y="2678135"/>
            <a:ext cx="5181600" cy="2646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0351" y="5324452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Kaldor</a:t>
            </a:r>
            <a:r>
              <a:rPr lang="en-US" sz="1600" dirty="0"/>
              <a:t> et al. 2008]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30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Knitted Cloth – B-Spline Curve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Positional energy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</m:d>
                  </m:oMath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Length energy</a:t>
                </a:r>
              </a:p>
              <a:p>
                <a:pPr lvl="2"/>
                <a:r>
                  <a:rPr lang="en-US" dirty="0"/>
                  <a:t>Measures length along segment</a:t>
                </a:r>
              </a:p>
              <a:p>
                <a:pPr lvl="1"/>
                <a:r>
                  <a:rPr lang="en-US" dirty="0"/>
                  <a:t>Bending energy</a:t>
                </a:r>
              </a:p>
              <a:p>
                <a:pPr lvl="2"/>
                <a:r>
                  <a:rPr lang="en-US" dirty="0"/>
                  <a:t>Based on curvature</a:t>
                </a:r>
              </a:p>
              <a:p>
                <a:pPr lvl="1"/>
                <a:r>
                  <a:rPr lang="en-US" dirty="0"/>
                  <a:t>Collision energy</a:t>
                </a:r>
              </a:p>
              <a:p>
                <a:pPr lvl="2"/>
                <a:r>
                  <a:rPr lang="en-US" dirty="0"/>
                  <a:t>Distance between segments</a:t>
                </a:r>
              </a:p>
              <a:p>
                <a:pPr lvl="1"/>
                <a:r>
                  <a:rPr lang="en-US" dirty="0"/>
                  <a:t>Object collision</a:t>
                </a:r>
              </a:p>
              <a:p>
                <a:pPr lvl="2"/>
                <a:r>
                  <a:rPr lang="en-US" dirty="0"/>
                  <a:t>Implicit surfaces: penalty forces</a:t>
                </a:r>
              </a:p>
              <a:p>
                <a:pPr lvl="2"/>
                <a:r>
                  <a:rPr lang="en-US" dirty="0"/>
                  <a:t>Distance fields: impulses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247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00537" y="2678135"/>
            <a:ext cx="5181600" cy="26463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72883" y="2516956"/>
            <a:ext cx="2674692" cy="150357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00351" y="5324452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Kaldor</a:t>
            </a:r>
            <a:r>
              <a:rPr lang="en-US" sz="1600" dirty="0"/>
              <a:t> et al. 2008]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45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Knitted Cloth – B-Spline Curve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Damping energy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b="1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</m:d>
                  </m:oMath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Global damping</a:t>
                </a:r>
              </a:p>
              <a:p>
                <a:pPr lvl="2"/>
                <a:r>
                  <a:rPr lang="en-US" dirty="0"/>
                  <a:t>Based on velocity</a:t>
                </a:r>
              </a:p>
              <a:p>
                <a:pPr lvl="1"/>
                <a:r>
                  <a:rPr lang="en-US" dirty="0"/>
                  <a:t>Local contact damping</a:t>
                </a:r>
              </a:p>
              <a:p>
                <a:pPr lvl="2"/>
                <a:r>
                  <a:rPr lang="en-US" dirty="0"/>
                  <a:t>Evaluated where colliding</a:t>
                </a:r>
              </a:p>
              <a:p>
                <a:pPr lvl="1"/>
                <a:r>
                  <a:rPr lang="en-US" dirty="0"/>
                  <a:t>Additional non-rigid velocity filter</a:t>
                </a:r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47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00537" y="2678135"/>
            <a:ext cx="5181600" cy="26463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36651" y="3572758"/>
            <a:ext cx="1403276" cy="115007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697881" y="2639505"/>
            <a:ext cx="1836907" cy="238498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00351" y="5324452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Kaldor</a:t>
            </a:r>
            <a:r>
              <a:rPr lang="en-US" sz="1600" dirty="0"/>
              <a:t> et al. 2008]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29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Knitted Cloth – B-Spline Curve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Constraints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𝐂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Inextensibility</a:t>
                </a:r>
              </a:p>
              <a:p>
                <a:pPr lvl="2"/>
                <a:r>
                  <a:rPr lang="en-US" dirty="0"/>
                  <a:t>Segment length constant</a:t>
                </a:r>
              </a:p>
              <a:p>
                <a:pPr lvl="1"/>
                <a:r>
                  <a:rPr lang="en-US" dirty="0"/>
                  <a:t>“glue” ends of yarn to cloth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47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00537" y="2678135"/>
            <a:ext cx="5181600" cy="26463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47595" y="2611224"/>
            <a:ext cx="1836907" cy="115007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00351" y="5324452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Kaldor</a:t>
            </a:r>
            <a:r>
              <a:rPr lang="en-US" sz="1600" dirty="0"/>
              <a:t> et al. 2008]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20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Knitted Cloth – B-Spline Curve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Time evolution: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𝐌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m:rPr>
                          <m:aln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en-US" b="1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𝐟</m:t>
                      </m:r>
                    </m:oMath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𝐂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m:rPr>
                          <m:aln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Use implicit-explicit integrator</a:t>
                </a:r>
              </a:p>
              <a:p>
                <a:pPr lvl="1"/>
                <a:r>
                  <a:rPr lang="en-US" dirty="0"/>
                  <a:t>Use Implicit Constraint Direction (ICD) method</a:t>
                </a:r>
              </a:p>
              <a:p>
                <a:pPr lvl="1"/>
                <a:r>
                  <a:rPr lang="en-US" dirty="0"/>
                  <a:t>Two-phase:</a:t>
                </a:r>
              </a:p>
              <a:p>
                <a:pPr lvl="2"/>
                <a:r>
                  <a:rPr lang="en-US" dirty="0">
                    <a:solidFill>
                      <a:srgbClr val="7030A0"/>
                    </a:solidFill>
                  </a:rPr>
                  <a:t>Explicit midpoint method</a:t>
                </a:r>
                <a:endParaRPr lang="en-US" dirty="0"/>
              </a:p>
              <a:p>
                <a:pPr lvl="2"/>
                <a:r>
                  <a:rPr lang="en-US" dirty="0">
                    <a:solidFill>
                      <a:srgbClr val="7030A0"/>
                    </a:solidFill>
                  </a:rPr>
                  <a:t>Implicit step </a:t>
                </a:r>
                <a:r>
                  <a:rPr lang="en-US" dirty="0"/>
                  <a:t>handles constraints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471" t="-3081" b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00537" y="2678135"/>
            <a:ext cx="5181600" cy="2646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0351" y="5324452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Kaldor</a:t>
            </a:r>
            <a:r>
              <a:rPr lang="en-US" sz="1600" dirty="0"/>
              <a:t> et al. 2008]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35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Abstraction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5892"/>
          </a:xfrm>
        </p:spPr>
        <p:txBody>
          <a:bodyPr/>
          <a:lstStyle/>
          <a:p>
            <a:r>
              <a:rPr lang="en-US" dirty="0"/>
              <a:t>Sheet-based</a:t>
            </a:r>
          </a:p>
          <a:p>
            <a:pPr lvl="1"/>
            <a:r>
              <a:rPr lang="en-US" dirty="0"/>
              <a:t>Sheet of homogenous material</a:t>
            </a:r>
          </a:p>
          <a:p>
            <a:pPr lvl="2"/>
            <a:r>
              <a:rPr lang="en-US" dirty="0"/>
              <a:t>The sheet is a lie!</a:t>
            </a:r>
          </a:p>
          <a:p>
            <a:pPr lvl="1"/>
            <a:endParaRPr lang="en-US" dirty="0"/>
          </a:p>
          <a:p>
            <a:r>
              <a:rPr lang="en-US" dirty="0"/>
              <a:t>Yarn-based</a:t>
            </a:r>
          </a:p>
          <a:p>
            <a:pPr lvl="1"/>
            <a:r>
              <a:rPr lang="en-US" dirty="0"/>
              <a:t>Strands of homogenous material</a:t>
            </a:r>
          </a:p>
          <a:p>
            <a:pPr lvl="2"/>
            <a:r>
              <a:rPr lang="en-US" dirty="0"/>
              <a:t>The yarn is a lie!</a:t>
            </a:r>
          </a:p>
          <a:p>
            <a:pPr lvl="1"/>
            <a:endParaRPr lang="en-US" dirty="0"/>
          </a:p>
          <a:p>
            <a:r>
              <a:rPr lang="en-US" dirty="0"/>
              <a:t>Fibers</a:t>
            </a:r>
          </a:p>
          <a:p>
            <a:pPr lvl="1"/>
            <a:r>
              <a:rPr lang="en-US" dirty="0"/>
              <a:t>Closer to the real world</a:t>
            </a:r>
          </a:p>
          <a:p>
            <a:pPr lvl="2"/>
            <a:r>
              <a:rPr lang="en-US" dirty="0"/>
              <a:t>(probably a lie, too)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3378" y="2655455"/>
            <a:ext cx="5270945" cy="17034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7864" y="4453093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[Zhao et al. 2016]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9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Knitted Cloth – B-Spline 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Collision Handling</a:t>
            </a:r>
          </a:p>
          <a:p>
            <a:pPr lvl="1"/>
            <a:r>
              <a:rPr lang="en-US" dirty="0"/>
              <a:t>Yarn segments usually have only a few neighbors</a:t>
            </a:r>
          </a:p>
          <a:p>
            <a:pPr lvl="1"/>
            <a:r>
              <a:rPr lang="en-US" dirty="0"/>
              <a:t>Use spatial culling with </a:t>
            </a:r>
            <a:r>
              <a:rPr lang="en-US" dirty="0">
                <a:solidFill>
                  <a:srgbClr val="7030A0"/>
                </a:solidFill>
              </a:rPr>
              <a:t>bounding spheres </a:t>
            </a:r>
            <a:r>
              <a:rPr lang="en-US" dirty="0"/>
              <a:t>inserted into a static </a:t>
            </a:r>
            <a:r>
              <a:rPr lang="en-US" dirty="0">
                <a:solidFill>
                  <a:srgbClr val="7030A0"/>
                </a:solidFill>
              </a:rPr>
              <a:t>AABB hierarchy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0537" y="2678135"/>
            <a:ext cx="5181600" cy="2646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0351" y="5324452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Kaldor</a:t>
            </a:r>
            <a:r>
              <a:rPr lang="en-US" sz="1600" dirty="0"/>
              <a:t> et al. 2008]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15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Knitted Cloth – B-Spline Curve –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Pros:</a:t>
            </a:r>
          </a:p>
          <a:p>
            <a:r>
              <a:rPr lang="en-US" dirty="0"/>
              <a:t>Model complex knitted cloth behavior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Cons:</a:t>
            </a:r>
          </a:p>
          <a:p>
            <a:r>
              <a:rPr lang="en-US" dirty="0"/>
              <a:t>Very time-intensive simulations for even small samples</a:t>
            </a:r>
          </a:p>
          <a:p>
            <a:pPr lvl="1"/>
            <a:r>
              <a:rPr lang="en-US" dirty="0"/>
              <a:t>42 rows, each with 32 stitches</a:t>
            </a:r>
          </a:p>
          <a:p>
            <a:r>
              <a:rPr lang="en-US" dirty="0"/>
              <a:t>Require very small time steps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19365" y="5285169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Kaldor</a:t>
            </a:r>
            <a:r>
              <a:rPr lang="en-US" sz="1600" dirty="0"/>
              <a:t> et al. 2008]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199" y="2472267"/>
            <a:ext cx="5676305" cy="281290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43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Knitted Cloth – B-Spline Curve – Results</a:t>
            </a:r>
          </a:p>
        </p:txBody>
      </p:sp>
      <p:pic>
        <p:nvPicPr>
          <p:cNvPr id="9" name="2FTpltiN4i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37362" y="1690688"/>
            <a:ext cx="7917275" cy="44534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05013" y="6144155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[https://youtu.be/2FTpltiN4ig]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3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Modeling Yarn-Based Cloth</a:t>
            </a:r>
          </a:p>
          <a:p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Applications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Generating knitted curves</a:t>
            </a:r>
          </a:p>
          <a:p>
            <a:pPr lvl="1"/>
            <a:r>
              <a:rPr lang="en-US" dirty="0"/>
              <a:t>Knitting machines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70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Knitted Meshes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Given a polygonal mesh, generate a yarn-level model of a garment</a:t>
            </a:r>
          </a:p>
          <a:p>
            <a:r>
              <a:rPr lang="en-US" dirty="0"/>
              <a:t>Steps:</a:t>
            </a:r>
          </a:p>
          <a:p>
            <a:pPr lvl="1"/>
            <a:r>
              <a:rPr lang="en-US" dirty="0"/>
              <a:t>Generate </a:t>
            </a:r>
            <a:r>
              <a:rPr lang="en-US" dirty="0">
                <a:solidFill>
                  <a:srgbClr val="7030A0"/>
                </a:solidFill>
              </a:rPr>
              <a:t>stitch mesh</a:t>
            </a:r>
            <a:r>
              <a:rPr lang="en-US" dirty="0"/>
              <a:t> for stitch layout</a:t>
            </a:r>
          </a:p>
          <a:p>
            <a:pPr lvl="1"/>
            <a:r>
              <a:rPr lang="en-US" dirty="0"/>
              <a:t>Relax stitch mesh to create </a:t>
            </a:r>
            <a:r>
              <a:rPr lang="en-US" dirty="0">
                <a:solidFill>
                  <a:srgbClr val="7030A0"/>
                </a:solidFill>
              </a:rPr>
              <a:t>curve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022" y="4064495"/>
            <a:ext cx="8091956" cy="2291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5014" y="6382921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Yuksel</a:t>
            </a:r>
            <a:r>
              <a:rPr lang="en-US" sz="1600" dirty="0"/>
              <a:t> et al. 2012]</a:t>
            </a:r>
          </a:p>
        </p:txBody>
      </p:sp>
    </p:spTree>
    <p:extLst>
      <p:ext uri="{BB962C8B-B14F-4D97-AF65-F5344CB8AC3E}">
        <p14:creationId xmlns:p14="http://schemas.microsoft.com/office/powerpoint/2010/main" val="6389263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Knitted Meshes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Stitch Mesh</a:t>
            </a:r>
            <a:r>
              <a:rPr lang="en-US" dirty="0"/>
              <a:t>: abstraction used to interactively create knitted design</a:t>
            </a:r>
          </a:p>
          <a:p>
            <a:pPr lvl="1"/>
            <a:r>
              <a:rPr lang="en-US" dirty="0"/>
              <a:t>Made up of polygonal tiles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257" y="3044892"/>
            <a:ext cx="6527483" cy="29850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5013" y="6097380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Yuksel</a:t>
            </a:r>
            <a:r>
              <a:rPr lang="en-US" sz="1600" dirty="0"/>
              <a:t> et al. 2012]</a:t>
            </a:r>
          </a:p>
        </p:txBody>
      </p:sp>
    </p:spTree>
    <p:extLst>
      <p:ext uri="{BB962C8B-B14F-4D97-AF65-F5344CB8AC3E}">
        <p14:creationId xmlns:p14="http://schemas.microsoft.com/office/powerpoint/2010/main" val="42142064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Knitted Meshes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Stitch Mesh</a:t>
            </a:r>
            <a:r>
              <a:rPr lang="en-US" dirty="0"/>
              <a:t>: abstraction used to interactively create knitted design</a:t>
            </a:r>
          </a:p>
          <a:p>
            <a:pPr lvl="1"/>
            <a:r>
              <a:rPr lang="en-US" dirty="0"/>
              <a:t>Handles increases, decreases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323" y="2945190"/>
            <a:ext cx="7011353" cy="3158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5013" y="6176963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Yuksel</a:t>
            </a:r>
            <a:r>
              <a:rPr lang="en-US" sz="1600" dirty="0"/>
              <a:t> et al. 2012]</a:t>
            </a:r>
          </a:p>
        </p:txBody>
      </p:sp>
    </p:spTree>
    <p:extLst>
      <p:ext uri="{BB962C8B-B14F-4D97-AF65-F5344CB8AC3E}">
        <p14:creationId xmlns:p14="http://schemas.microsoft.com/office/powerpoint/2010/main" val="2957579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Knitted Meshes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Stitch Mesh</a:t>
            </a:r>
            <a:r>
              <a:rPr lang="en-US" dirty="0"/>
              <a:t>: abstraction used to interactively create knitted design</a:t>
            </a:r>
          </a:p>
          <a:p>
            <a:pPr lvl="1"/>
            <a:r>
              <a:rPr lang="en-US" dirty="0"/>
              <a:t>Allows for choosing stitch 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47</a:t>
            </a:fld>
            <a:endParaRPr lang="en-US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887" y="2849181"/>
            <a:ext cx="6920225" cy="34174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05013" y="6382921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Yuksel</a:t>
            </a:r>
            <a:r>
              <a:rPr lang="en-US" sz="1600" dirty="0"/>
              <a:t> et al. 2012]</a:t>
            </a:r>
          </a:p>
        </p:txBody>
      </p:sp>
    </p:spTree>
    <p:extLst>
      <p:ext uri="{BB962C8B-B14F-4D97-AF65-F5344CB8AC3E}">
        <p14:creationId xmlns:p14="http://schemas.microsoft.com/office/powerpoint/2010/main" val="2416393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Knitted Meshes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Stitch Mesh</a:t>
            </a:r>
            <a:r>
              <a:rPr lang="en-US" dirty="0"/>
              <a:t>: abstraction used to interactively create knitted design</a:t>
            </a:r>
          </a:p>
          <a:p>
            <a:pPr lvl="1"/>
            <a:r>
              <a:rPr lang="en-US" dirty="0"/>
              <a:t>Can even handle complex stitch patterns, like cables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639" y="2892852"/>
            <a:ext cx="6747579" cy="3284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1442" y="6311900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Yuksel</a:t>
            </a:r>
            <a:r>
              <a:rPr lang="en-US" sz="1600" dirty="0"/>
              <a:t> et al. 2012]</a:t>
            </a:r>
          </a:p>
        </p:txBody>
      </p:sp>
    </p:spTree>
    <p:extLst>
      <p:ext uri="{BB962C8B-B14F-4D97-AF65-F5344CB8AC3E}">
        <p14:creationId xmlns:p14="http://schemas.microsoft.com/office/powerpoint/2010/main" val="30695179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Knitted Meshes – Results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28" y="1825625"/>
            <a:ext cx="2175669" cy="435133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45" y="1825625"/>
            <a:ext cx="2175669" cy="43513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49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05014" y="6311900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Yuksel</a:t>
            </a:r>
            <a:r>
              <a:rPr lang="en-US" sz="1600" dirty="0"/>
              <a:t> et al. 2012]</a:t>
            </a:r>
          </a:p>
        </p:txBody>
      </p:sp>
    </p:spTree>
    <p:extLst>
      <p:ext uri="{BB962C8B-B14F-4D97-AF65-F5344CB8AC3E}">
        <p14:creationId xmlns:p14="http://schemas.microsoft.com/office/powerpoint/2010/main" val="134137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Abstraction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5892"/>
          </a:xfrm>
        </p:spPr>
        <p:txBody>
          <a:bodyPr/>
          <a:lstStyle/>
          <a:p>
            <a:r>
              <a:rPr lang="en-US" dirty="0"/>
              <a:t>Sheet-based</a:t>
            </a:r>
          </a:p>
          <a:p>
            <a:pPr lvl="1"/>
            <a:r>
              <a:rPr lang="en-US" dirty="0"/>
              <a:t>Sheet of homogenous material</a:t>
            </a:r>
          </a:p>
          <a:p>
            <a:pPr lvl="2"/>
            <a:r>
              <a:rPr lang="en-US" dirty="0"/>
              <a:t>The sheet is a lie!</a:t>
            </a:r>
          </a:p>
          <a:p>
            <a:pPr lvl="1"/>
            <a:endParaRPr lang="en-US" dirty="0"/>
          </a:p>
          <a:p>
            <a:r>
              <a:rPr lang="en-US" dirty="0"/>
              <a:t>Yarn-based</a:t>
            </a:r>
          </a:p>
          <a:p>
            <a:pPr lvl="1"/>
            <a:r>
              <a:rPr lang="en-US" dirty="0"/>
              <a:t>Strands of homogenous material</a:t>
            </a:r>
          </a:p>
          <a:p>
            <a:pPr lvl="2"/>
            <a:r>
              <a:rPr lang="en-US" dirty="0"/>
              <a:t>The yarn is a lie!</a:t>
            </a:r>
          </a:p>
          <a:p>
            <a:pPr lvl="1"/>
            <a:endParaRPr lang="en-US" dirty="0"/>
          </a:p>
          <a:p>
            <a:r>
              <a:rPr lang="en-US" dirty="0"/>
              <a:t>Fibers</a:t>
            </a:r>
          </a:p>
          <a:p>
            <a:pPr lvl="1"/>
            <a:r>
              <a:rPr lang="en-US" dirty="0"/>
              <a:t>Closer to the real world</a:t>
            </a:r>
          </a:p>
          <a:p>
            <a:pPr lvl="2"/>
            <a:r>
              <a:rPr lang="en-US" dirty="0"/>
              <a:t>(probably a lie, too)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3014" y="5288773"/>
            <a:ext cx="3323897" cy="1074205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640" y="1429696"/>
            <a:ext cx="1420491" cy="1520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456" y="3353390"/>
            <a:ext cx="3895014" cy="13654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6928" y="3145536"/>
            <a:ext cx="10707624" cy="192024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943100" y="4471416"/>
            <a:ext cx="1993392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63977" y="4737023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Kaldor</a:t>
            </a:r>
            <a:r>
              <a:rPr lang="en-US" sz="1600" dirty="0"/>
              <a:t> et al. 2008]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02899" y="6310335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[Zhao et al. 2016]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1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Knitted Meshes – Results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843" y="1825625"/>
            <a:ext cx="4666314" cy="435133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50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05014" y="6311900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Yuksel</a:t>
            </a:r>
            <a:r>
              <a:rPr lang="en-US" sz="1600" dirty="0"/>
              <a:t> et al. 2012]</a:t>
            </a:r>
          </a:p>
        </p:txBody>
      </p:sp>
    </p:spTree>
    <p:extLst>
      <p:ext uri="{BB962C8B-B14F-4D97-AF65-F5344CB8AC3E}">
        <p14:creationId xmlns:p14="http://schemas.microsoft.com/office/powerpoint/2010/main" val="2697833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Knitted Meshes – 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51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sp>
        <p:nvSpPr>
          <p:cNvPr id="7" name="TextBox 6"/>
          <p:cNvSpPr txBox="1"/>
          <p:nvPr/>
        </p:nvSpPr>
        <p:spPr>
          <a:xfrm>
            <a:off x="4005014" y="6237778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Yuksel</a:t>
            </a:r>
            <a:r>
              <a:rPr lang="en-US" sz="1600" dirty="0"/>
              <a:t> et al. 2012]</a:t>
            </a:r>
          </a:p>
        </p:txBody>
      </p:sp>
    </p:spTree>
    <p:extLst>
      <p:ext uri="{BB962C8B-B14F-4D97-AF65-F5344CB8AC3E}">
        <p14:creationId xmlns:p14="http://schemas.microsoft.com/office/powerpoint/2010/main" val="2210364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Modeling Yarn-Based Cloth</a:t>
            </a:r>
          </a:p>
          <a:p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Applications </a:t>
            </a:r>
          </a:p>
          <a:p>
            <a:pPr lvl="1"/>
            <a:r>
              <a:rPr lang="en-US" dirty="0"/>
              <a:t>Generating knitted curves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Knitting machines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800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Compiler for 3D Machine Knitting</a:t>
            </a:r>
          </a:p>
        </p:txBody>
      </p:sp>
      <p:pic>
        <p:nvPicPr>
          <p:cNvPr id="5" name="D-kpy44tB4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24777" y="1807800"/>
            <a:ext cx="6657220" cy="44314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53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05014" y="6311900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[https://youtu.be/D-kpy44tB4M]</a:t>
            </a:r>
          </a:p>
        </p:txBody>
      </p:sp>
    </p:spTree>
    <p:extLst>
      <p:ext uri="{BB962C8B-B14F-4D97-AF65-F5344CB8AC3E}">
        <p14:creationId xmlns:p14="http://schemas.microsoft.com/office/powerpoint/2010/main" val="6735683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CIRIO, G., LOPEZ-MORENO, J., MIRAUT, D., AND OTADUY, M. A. 2014. </a:t>
            </a:r>
            <a:r>
              <a:rPr lang="en-US" sz="1800" u="sng" dirty="0"/>
              <a:t>Yarn-level simulation of woven cloth.</a:t>
            </a:r>
            <a:r>
              <a:rPr lang="en-US" sz="1800" dirty="0"/>
              <a:t> ACM Transactions on Graphics (TOG) 33, 6, 207.</a:t>
            </a:r>
          </a:p>
          <a:p>
            <a:r>
              <a:rPr lang="en-US" sz="1800" dirty="0"/>
              <a:t>CIRIO, G., LOPEZ-MORENO, J., AND OTADUY, M. A. 2015. </a:t>
            </a:r>
            <a:r>
              <a:rPr lang="en-US" sz="1800" u="sng" dirty="0"/>
              <a:t>Efficient simulation of knitted cloth using persistent contacts.</a:t>
            </a:r>
            <a:r>
              <a:rPr lang="en-US" sz="1800" dirty="0"/>
              <a:t> In Proc. of the ACM SIGGRAPH / </a:t>
            </a:r>
            <a:r>
              <a:rPr lang="en-US" sz="1800" dirty="0" err="1"/>
              <a:t>Eurographics</a:t>
            </a:r>
            <a:r>
              <a:rPr lang="en-US" sz="1800" dirty="0"/>
              <a:t> Symposium on Computer Animation.</a:t>
            </a:r>
          </a:p>
          <a:p>
            <a:r>
              <a:rPr lang="en-US" sz="1800" dirty="0"/>
              <a:t>CIRIO, G., LOPEZ-MORENO, J., AND OTADUY, M. 2016. </a:t>
            </a:r>
            <a:r>
              <a:rPr lang="en-US" sz="1800" u="sng" dirty="0"/>
              <a:t>Yarn-level cloth simulation with sliding persistent contacts.</a:t>
            </a:r>
            <a:r>
              <a:rPr lang="en-US" sz="1800" dirty="0"/>
              <a:t> IEEE Transactions on Visualization and Computer Graphics.</a:t>
            </a:r>
          </a:p>
          <a:p>
            <a:r>
              <a:rPr lang="en-US" sz="1800" dirty="0"/>
              <a:t>KALDOR, J. M., JAMES, D. L., AND MARSCHNER, S. 2008. </a:t>
            </a:r>
            <a:r>
              <a:rPr lang="en-US" sz="1800" u="sng" dirty="0"/>
              <a:t>Simulating knitted cloth at the yarn level.</a:t>
            </a:r>
            <a:r>
              <a:rPr lang="en-US" sz="1800" dirty="0"/>
              <a:t> In ACM Transactions on Graphics (TOG), vol. 27, ACM, 65.</a:t>
            </a:r>
          </a:p>
          <a:p>
            <a:r>
              <a:rPr lang="en-US" sz="1800" dirty="0"/>
              <a:t>KALDOR, J. M., JAMES, D. L., AND MARSCHNER, S. 2010. </a:t>
            </a:r>
            <a:r>
              <a:rPr lang="en-US" sz="1800" u="sng" dirty="0"/>
              <a:t>Efficient yarn-based cloth with adaptive contact linearization.</a:t>
            </a:r>
            <a:r>
              <a:rPr lang="en-US" sz="1800" dirty="0"/>
              <a:t> In ACM Transactions on Graphics (TOG), vol. 29, ACM, 105.</a:t>
            </a:r>
          </a:p>
          <a:p>
            <a:r>
              <a:rPr lang="en-US" sz="1800" dirty="0"/>
              <a:t>MCCANN, J., ALBAUGH, L., NARAYANAN, V., GROW, A., MATUSIK, W., MANKOFF, J., AND HODGINS, J. 2016. </a:t>
            </a:r>
            <a:r>
              <a:rPr lang="en-US" sz="1800" u="sng" dirty="0"/>
              <a:t>A compiler for 3d machine knitting.</a:t>
            </a:r>
            <a:r>
              <a:rPr lang="en-US" sz="1800" dirty="0"/>
              <a:t> ACM Transactions on Graphics (TOG) 35, 4, 49.</a:t>
            </a:r>
          </a:p>
          <a:p>
            <a:r>
              <a:rPr lang="en-US" sz="1800" dirty="0"/>
              <a:t>YUKSEL, C., KALDOR, J. M., JAMES, D. L., AND MARSCHNER, S. 2012. </a:t>
            </a:r>
            <a:r>
              <a:rPr lang="en-US" sz="1800" u="sng" dirty="0"/>
              <a:t>Stitch meshes for modeling knitted clothing with yarn-level detail.</a:t>
            </a:r>
            <a:r>
              <a:rPr lang="en-US" sz="1800" dirty="0"/>
              <a:t> ACM Transactions on Graphics (TOG) 31, 4, 37. </a:t>
            </a:r>
          </a:p>
          <a:p>
            <a:r>
              <a:rPr lang="en-US" sz="1800" dirty="0"/>
              <a:t>ZHAO, S., LUAN, F., AND BALA, K. 2016. </a:t>
            </a:r>
            <a:r>
              <a:rPr lang="en-US" sz="1800" u="sng" dirty="0"/>
              <a:t>Fitting procedural yarn models for realistic cloth rendering.</a:t>
            </a:r>
            <a:r>
              <a:rPr lang="en-US" sz="1800" dirty="0"/>
              <a:t> ACM Transactions on Graphics (TOG) 35, 4, 51.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7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Introduction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Levels of abstraction</a:t>
            </a:r>
          </a:p>
          <a:p>
            <a:pPr lvl="1"/>
            <a:r>
              <a:rPr lang="en-US" dirty="0"/>
              <a:t>Motivation</a:t>
            </a:r>
          </a:p>
          <a:p>
            <a:pPr lvl="1"/>
            <a:r>
              <a:rPr lang="en-US" dirty="0"/>
              <a:t>Background</a:t>
            </a:r>
          </a:p>
          <a:p>
            <a:pPr lvl="1"/>
            <a:endParaRPr lang="en-US" dirty="0"/>
          </a:p>
          <a:p>
            <a:r>
              <a:rPr lang="en-US" dirty="0"/>
              <a:t>Modeling Yarn-Based Cloth</a:t>
            </a:r>
          </a:p>
          <a:p>
            <a:endParaRPr lang="en-US" dirty="0"/>
          </a:p>
          <a:p>
            <a:r>
              <a:rPr lang="en-US" dirty="0"/>
              <a:t>Applications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32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Yarn-based cloth allows us to model yarn-level interactions</a:t>
            </a:r>
          </a:p>
          <a:p>
            <a:pPr lvl="1"/>
            <a:r>
              <a:rPr lang="en-US" dirty="0"/>
              <a:t>E.g., snagging a single yarn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837" y="2769224"/>
            <a:ext cx="7874868" cy="30737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5014" y="5840686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Cirio</a:t>
            </a:r>
            <a:r>
              <a:rPr lang="en-US" sz="1600" dirty="0"/>
              <a:t> et al. 2014]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59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Knitted cloth has complex behaviors</a:t>
            </a:r>
          </a:p>
          <a:p>
            <a:pPr lvl="1"/>
            <a:r>
              <a:rPr lang="en-US" dirty="0"/>
              <a:t>These depend on stitch pattern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749" y="3130421"/>
            <a:ext cx="9204036" cy="22264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8781" y="5356868"/>
            <a:ext cx="418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en-US" sz="1600" dirty="0" err="1"/>
              <a:t>Kaldor</a:t>
            </a:r>
            <a:r>
              <a:rPr lang="en-US" sz="1600" dirty="0"/>
              <a:t> et al. 2008]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78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Modeling Yarn-Based Cloth</a:t>
            </a:r>
          </a:p>
          <a:p>
            <a:pPr lvl="1"/>
            <a:r>
              <a:rPr lang="en-US" dirty="0"/>
              <a:t>Woven Cloth</a:t>
            </a:r>
          </a:p>
          <a:p>
            <a:pPr lvl="1"/>
            <a:r>
              <a:rPr lang="en-US" dirty="0"/>
              <a:t>Knitted Cloth</a:t>
            </a:r>
          </a:p>
          <a:p>
            <a:endParaRPr lang="en-US" dirty="0"/>
          </a:p>
          <a:p>
            <a:r>
              <a:rPr lang="en-US" dirty="0"/>
              <a:t>Applications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2250-F284-45BD-BB95-04EEF31323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31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3890</TotalTime>
  <Words>1816</Words>
  <Application>Microsoft Macintosh PowerPoint</Application>
  <PresentationFormat>Widescreen</PresentationFormat>
  <Paragraphs>479</Paragraphs>
  <Slides>54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Calibri</vt:lpstr>
      <vt:lpstr>Calibri Light</vt:lpstr>
      <vt:lpstr>Cambria Math</vt:lpstr>
      <vt:lpstr>Arial</vt:lpstr>
      <vt:lpstr>Office Theme</vt:lpstr>
      <vt:lpstr>Yarn-Based Cloth Simulation</vt:lpstr>
      <vt:lpstr>Levels of Abstraction</vt:lpstr>
      <vt:lpstr>Levels of Abstraction</vt:lpstr>
      <vt:lpstr>Levels of Abstraction</vt:lpstr>
      <vt:lpstr>Levels of Abstraction</vt:lpstr>
      <vt:lpstr>Overview</vt:lpstr>
      <vt:lpstr>Motivation</vt:lpstr>
      <vt:lpstr>Motivation</vt:lpstr>
      <vt:lpstr>Overview</vt:lpstr>
      <vt:lpstr>Overview</vt:lpstr>
      <vt:lpstr>Background – Woven Cloth</vt:lpstr>
      <vt:lpstr>Background – Woven Cloth</vt:lpstr>
      <vt:lpstr>Woven Cloth</vt:lpstr>
      <vt:lpstr>Woven Cloth</vt:lpstr>
      <vt:lpstr>Woven Cloth</vt:lpstr>
      <vt:lpstr>Woven Cloth</vt:lpstr>
      <vt:lpstr>Woven Cloth</vt:lpstr>
      <vt:lpstr>Woven Cloth</vt:lpstr>
      <vt:lpstr>Woven Cloth</vt:lpstr>
      <vt:lpstr>Woven Cloth</vt:lpstr>
      <vt:lpstr>Woven Cloth</vt:lpstr>
      <vt:lpstr>Woven Cloth</vt:lpstr>
      <vt:lpstr>Woven Cloth – Results</vt:lpstr>
      <vt:lpstr>Woven Cloth – Results</vt:lpstr>
      <vt:lpstr>Overview</vt:lpstr>
      <vt:lpstr>Overview</vt:lpstr>
      <vt:lpstr>Background - Knitting</vt:lpstr>
      <vt:lpstr>Knitted Cloth – Persistent Contacts</vt:lpstr>
      <vt:lpstr>Knitted Cloth – Persistent Contacts</vt:lpstr>
      <vt:lpstr>Knitted Cloth – Persistent Contacts – Results</vt:lpstr>
      <vt:lpstr>Knitted Cloth – Persistent Contacts – Results </vt:lpstr>
      <vt:lpstr>Overview</vt:lpstr>
      <vt:lpstr>Background – Cubic B-Spline Curves</vt:lpstr>
      <vt:lpstr>Knitted Cloth – B-Spline Curve</vt:lpstr>
      <vt:lpstr>Knitted Cloth – B-Spline Curve</vt:lpstr>
      <vt:lpstr>Knitted Cloth – B-Spline Curve</vt:lpstr>
      <vt:lpstr>Knitted Cloth – B-Spline Curve</vt:lpstr>
      <vt:lpstr>Knitted Cloth – B-Spline Curve</vt:lpstr>
      <vt:lpstr>Knitted Cloth – B-Spline Curve</vt:lpstr>
      <vt:lpstr>Knitted Cloth – B-Spline Curve</vt:lpstr>
      <vt:lpstr>Knitted Cloth – B-Spline Curve – Results</vt:lpstr>
      <vt:lpstr>Knitted Cloth – B-Spline Curve – Results</vt:lpstr>
      <vt:lpstr>Overview</vt:lpstr>
      <vt:lpstr>Generating Knitted Meshes</vt:lpstr>
      <vt:lpstr>Generating Knitted Meshes</vt:lpstr>
      <vt:lpstr>Generating Knitted Meshes</vt:lpstr>
      <vt:lpstr>Generating Knitted Meshes</vt:lpstr>
      <vt:lpstr>Generating Knitted Meshes</vt:lpstr>
      <vt:lpstr>Generating Knitted Meshes – Results</vt:lpstr>
      <vt:lpstr>Generating Knitted Meshes – Results</vt:lpstr>
      <vt:lpstr>Generating Knitted Meshes – Results</vt:lpstr>
      <vt:lpstr>Overview</vt:lpstr>
      <vt:lpstr>A Compiler for 3D Machine Knitting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Yarn-Based Cloth Simulations</dc:title>
  <dc:creator>Tanya Amert</dc:creator>
  <cp:lastModifiedBy>Microsoft Office User</cp:lastModifiedBy>
  <cp:revision>78</cp:revision>
  <dcterms:created xsi:type="dcterms:W3CDTF">2016-11-03T14:19:16Z</dcterms:created>
  <dcterms:modified xsi:type="dcterms:W3CDTF">2016-12-02T08:50:03Z</dcterms:modified>
</cp:coreProperties>
</file>