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0" r:id="rId2"/>
    <p:sldId id="282" r:id="rId3"/>
    <p:sldId id="358" r:id="rId4"/>
    <p:sldId id="284" r:id="rId5"/>
    <p:sldId id="359" r:id="rId6"/>
    <p:sldId id="360" r:id="rId7"/>
    <p:sldId id="352" r:id="rId8"/>
    <p:sldId id="353" r:id="rId9"/>
    <p:sldId id="287" r:id="rId10"/>
    <p:sldId id="288" r:id="rId11"/>
    <p:sldId id="289" r:id="rId12"/>
    <p:sldId id="293" r:id="rId13"/>
    <p:sldId id="354" r:id="rId14"/>
    <p:sldId id="355" r:id="rId15"/>
    <p:sldId id="290" r:id="rId16"/>
    <p:sldId id="291" r:id="rId17"/>
    <p:sldId id="294" r:id="rId18"/>
    <p:sldId id="295" r:id="rId19"/>
    <p:sldId id="296" r:id="rId20"/>
    <p:sldId id="297" r:id="rId21"/>
    <p:sldId id="298" r:id="rId22"/>
    <p:sldId id="300" r:id="rId23"/>
    <p:sldId id="301" r:id="rId24"/>
    <p:sldId id="285" r:id="rId25"/>
    <p:sldId id="302" r:id="rId26"/>
    <p:sldId id="292" r:id="rId27"/>
    <p:sldId id="303" r:id="rId28"/>
    <p:sldId id="304" r:id="rId29"/>
    <p:sldId id="305" r:id="rId30"/>
    <p:sldId id="306" r:id="rId3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0F950A-FD44-4C8F-A140-0A148EBAB3E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1BFB7E-E8E8-4B09-9798-3C818ECDC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6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101069-85A8-4622-BB0F-7A95BC2DE9C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237633-8646-4A3F-A33A-A60A1F0CE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42336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42339" name="Rectangle 14233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hape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333E73D-C5DD-433F-8AF0-AC3E576F2DFB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6018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EB0A39-D2B5-4CB8-89D3-65A1051C6384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59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5CA7696-937C-4368-84F5-1D189B9F1B60}" type="slidenum">
              <a:rPr lang="en-US" altLang="en-US">
                <a:latin typeface="Helvetica" panose="020B0604020202020204" pitchFamily="34" charset="0"/>
              </a:rPr>
              <a:pPr/>
              <a:t>15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173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C9FA596-6EEC-4768-B383-6549CCCEA099}" type="slidenum">
              <a:rPr lang="en-US" altLang="en-US">
                <a:latin typeface="Helvetica" panose="020B0604020202020204" pitchFamily="34" charset="0"/>
              </a:rPr>
              <a:pPr/>
              <a:t>16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3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CECE3FA-7B93-4D36-9DC3-C5AAE045ED35}" type="slidenum">
              <a:rPr lang="en-US" altLang="en-US">
                <a:latin typeface="Helvetica" panose="020B0604020202020204" pitchFamily="34" charset="0"/>
              </a:rPr>
              <a:pPr/>
              <a:t>17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566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0C1DD4D-38B5-40BE-9F8D-9F5B8E570662}" type="slidenum">
              <a:rPr lang="en-US" altLang="en-US">
                <a:latin typeface="Helvetica" panose="020B0604020202020204" pitchFamily="34" charset="0"/>
              </a:rPr>
              <a:pPr/>
              <a:t>18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986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85AFE7B-A930-429C-A2C5-4511F9249B95}" type="slidenum">
              <a:rPr lang="en-US" altLang="en-US">
                <a:latin typeface="Helvetica" panose="020B0604020202020204" pitchFamily="34" charset="0"/>
              </a:rPr>
              <a:pPr/>
              <a:t>19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533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1DB00CD-756E-4B50-B6F6-C7B88F127EB6}" type="slidenum">
              <a:rPr lang="en-US" altLang="en-US">
                <a:latin typeface="Helvetica" panose="020B0604020202020204" pitchFamily="34" charset="0"/>
              </a:rPr>
              <a:pPr/>
              <a:t>22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377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5FBD5E9-B700-4640-BB82-5523B1D567F1}" type="slidenum">
              <a:rPr lang="en-US" altLang="en-US">
                <a:latin typeface="Helvetica" panose="020B0604020202020204" pitchFamily="34" charset="0"/>
              </a:rPr>
              <a:pPr/>
              <a:t>23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963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AFBE1C2-45A4-4ACD-9993-57B6675E2D97}" type="slidenum">
              <a:rPr lang="en-US" altLang="en-US">
                <a:latin typeface="Helvetica" panose="020B0604020202020204" pitchFamily="34" charset="0"/>
              </a:rPr>
              <a:pPr/>
              <a:t>24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629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885C07B-BCED-4B5F-954E-5CB5EB24A42F}" type="slidenum">
              <a:rPr lang="en-US" altLang="en-US">
                <a:latin typeface="Helvetica" panose="020B0604020202020204" pitchFamily="34" charset="0"/>
              </a:rPr>
              <a:pPr/>
              <a:t>25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00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97DBED9-9CCD-4C1F-9122-D0B5443C856F}" type="slidenum">
              <a:rPr lang="en-US" altLang="en-US">
                <a:latin typeface="Helvetica" panose="020B0604020202020204" pitchFamily="34" charset="0"/>
              </a:rPr>
              <a:pPr/>
              <a:t>2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2983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F3CDE80-DCAB-4286-BE9E-E2A2540E0C7C}" type="slidenum">
              <a:rPr lang="en-US" altLang="en-US">
                <a:latin typeface="Helvetica" panose="020B0604020202020204" pitchFamily="34" charset="0"/>
              </a:rPr>
              <a:pPr/>
              <a:t>26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475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BBCD64A-5E37-4302-9436-7F89C05F415F}" type="slidenum">
              <a:rPr lang="en-US" altLang="en-US">
                <a:latin typeface="Helvetica" panose="020B0604020202020204" pitchFamily="34" charset="0"/>
              </a:rPr>
              <a:pPr/>
              <a:t>27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5113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2EC4D3F-33C2-4E38-9407-5B6AFB609BE5}" type="slidenum">
              <a:rPr lang="en-US" altLang="en-US">
                <a:latin typeface="Helvetica" panose="020B0604020202020204" pitchFamily="34" charset="0"/>
              </a:rPr>
              <a:pPr/>
              <a:t>28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639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A633241-4438-4AA0-A5DD-3FADA2A79D99}" type="slidenum">
              <a:rPr lang="en-US" altLang="en-US">
                <a:latin typeface="Helvetica" panose="020B0604020202020204" pitchFamily="34" charset="0"/>
              </a:rPr>
              <a:pPr/>
              <a:t>29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6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99CA292-820D-4C80-838F-576B85ED235F}" type="slidenum">
              <a:rPr lang="en-US" altLang="en-US">
                <a:latin typeface="Helvetica" panose="020B0604020202020204" pitchFamily="34" charset="0"/>
              </a:rPr>
              <a:pPr/>
              <a:t>4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091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7910F-FF18-47C7-8808-62BF248835E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77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7910F-FF18-47C7-8808-62BF248835E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47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D1D43F5-3719-4E52-9FB6-68211C05630C}" type="slidenum">
              <a:rPr lang="en-US" altLang="en-US">
                <a:latin typeface="Helvetica" panose="020B0604020202020204" pitchFamily="34" charset="0"/>
              </a:rPr>
              <a:pPr/>
              <a:t>10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25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C1FAEB7-13CF-4CE5-9A10-A896F21CAC33}" type="slidenum">
              <a:rPr lang="en-US" altLang="en-US">
                <a:latin typeface="Helvetica" panose="020B0604020202020204" pitchFamily="34" charset="0"/>
              </a:rPr>
              <a:pPr/>
              <a:t>11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65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8190789-9706-4F07-96A3-8E8637823154}" type="slidenum">
              <a:rPr lang="en-US" altLang="en-US">
                <a:latin typeface="Helvetica" panose="020B0604020202020204" pitchFamily="34" charset="0"/>
              </a:rPr>
              <a:pPr/>
              <a:t>12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383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397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876A3-05EE-4A67-A4AD-465422D65C78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7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5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2020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2018 Silberschatz, Gavin &amp; Gagne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2D389-1E87-4ECE-A6D6-350E1E959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9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54273"/>
          <p:cNvSpPr>
            <a:spLocks noGrp="1" noChangeArrowheads="1"/>
          </p:cNvSpPr>
          <p:nvPr>
            <p:ph type="title"/>
          </p:nvPr>
        </p:nvSpPr>
        <p:spPr>
          <a:xfrm>
            <a:off x="4975226" y="920750"/>
            <a:ext cx="2445976" cy="694466"/>
          </a:xfrm>
        </p:spPr>
        <p:txBody>
          <a:bodyPr vert="horz" wrap="none" lIns="63398" tIns="25359" rIns="63398" bIns="25359" rtlCol="0" anchor="t">
            <a:spAutoFit/>
          </a:bodyPr>
          <a:lstStyle/>
          <a:p>
            <a:pPr>
              <a:lnSpc>
                <a:spcPct val="95000"/>
              </a:lnSpc>
            </a:pPr>
            <a:r>
              <a:rPr lang="en-US" dirty="0"/>
              <a:t>CSMC 412</a:t>
            </a:r>
          </a:p>
        </p:txBody>
      </p:sp>
      <p:sp>
        <p:nvSpPr>
          <p:cNvPr id="4099" name="Shape 54274"/>
          <p:cNvSpPr>
            <a:spLocks noGrp="1" noChangeArrowheads="1"/>
          </p:cNvSpPr>
          <p:nvPr>
            <p:ph type="body" idx="1"/>
          </p:nvPr>
        </p:nvSpPr>
        <p:spPr>
          <a:xfrm>
            <a:off x="2762251" y="1725614"/>
            <a:ext cx="7026275" cy="2337406"/>
          </a:xfrm>
        </p:spPr>
        <p:txBody>
          <a:bodyPr vert="horz" lIns="71324" tIns="28529" rIns="71324" bIns="28529" rtlCol="0">
            <a:spAutoFit/>
          </a:bodyPr>
          <a:lstStyle/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Operating Systems</a:t>
            </a:r>
            <a:endParaRPr lang="en-US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</a:t>
            </a:r>
            <a:r>
              <a:rPr lang="en-US" sz="3300" dirty="0" err="1">
                <a:solidFill>
                  <a:schemeClr val="tx2"/>
                </a:solidFill>
              </a:rPr>
              <a:t>Agrawala</a:t>
            </a:r>
            <a:endParaRPr lang="en-US" sz="3300" dirty="0">
              <a:solidFill>
                <a:schemeClr val="tx2"/>
              </a:solidFill>
            </a:endParaRP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endParaRPr lang="en-US" sz="2100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Memory Management</a:t>
            </a: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Online Set 1</a:t>
            </a:r>
          </a:p>
        </p:txBody>
      </p:sp>
      <p:sp>
        <p:nvSpPr>
          <p:cNvPr id="4100" name="Shape 3"/>
          <p:cNvSpPr>
            <a:spLocks noGrp="1"/>
          </p:cNvSpPr>
          <p:nvPr>
            <p:ph type="dt" sz="quarter" idx="10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r>
              <a:rPr lang="en-US"/>
              <a:t>March 2020</a:t>
            </a:r>
            <a:endParaRPr lang="en-US" dirty="0"/>
          </a:p>
        </p:txBody>
      </p:sp>
      <p:sp>
        <p:nvSpPr>
          <p:cNvPr id="4101" name="Shap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C8854-195F-4F1D-ABC5-033DBF64DE55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208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b="1" dirty="0"/>
              <a:t>Binding of Instructions and Data to Memory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Monotype Sorts" pitchFamily="-84" charset="2"/>
              <a:buNone/>
            </a:pPr>
            <a:endParaRPr lang="en-US" altLang="en-US"/>
          </a:p>
          <a:p>
            <a:r>
              <a:rPr kumimoji="0" lang="en-US" altLang="en-US"/>
              <a:t>Address binding of instructions and data to memory addresses can happen at three different stages</a:t>
            </a:r>
          </a:p>
          <a:p>
            <a:pPr lvl="1"/>
            <a:r>
              <a:rPr lang="en-US" altLang="en-US" b="1"/>
              <a:t>Compile time</a:t>
            </a:r>
            <a:r>
              <a:rPr lang="en-US" altLang="en-US"/>
              <a:t>:  If memory location known a priori, </a:t>
            </a:r>
            <a:r>
              <a:rPr lang="en-US" altLang="en-US" b="1">
                <a:solidFill>
                  <a:srgbClr val="3366FF"/>
                </a:solidFill>
              </a:rPr>
              <a:t>absolute code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can be generated; must recompile code if starting location changes</a:t>
            </a:r>
          </a:p>
          <a:p>
            <a:pPr lvl="1"/>
            <a:r>
              <a:rPr lang="en-US" altLang="en-US" b="1"/>
              <a:t>Load time</a:t>
            </a:r>
            <a:r>
              <a:rPr lang="en-US" altLang="en-US"/>
              <a:t>:  Must generate </a:t>
            </a:r>
            <a:r>
              <a:rPr lang="en-US" altLang="en-US" b="1">
                <a:solidFill>
                  <a:srgbClr val="3366FF"/>
                </a:solidFill>
              </a:rPr>
              <a:t>relocatable code</a:t>
            </a:r>
            <a:r>
              <a:rPr lang="en-US" altLang="en-US"/>
              <a:t> if memory location is not known at compile time</a:t>
            </a:r>
          </a:p>
          <a:p>
            <a:pPr lvl="1"/>
            <a:r>
              <a:rPr lang="en-US" altLang="en-US" b="1"/>
              <a:t>Execution time</a:t>
            </a:r>
            <a:r>
              <a:rPr lang="en-US" altLang="en-US"/>
              <a:t>:  Binding delayed until run time if the process can be moved during its execution from one memory segment to another</a:t>
            </a:r>
          </a:p>
          <a:p>
            <a:pPr lvl="2"/>
            <a:r>
              <a:rPr lang="en-US" altLang="en-US"/>
              <a:t>Need hardware support for address maps (e.g., base and limit</a:t>
            </a:r>
            <a:r>
              <a:rPr lang="en-US" altLang="en-US" i="1"/>
              <a:t> </a:t>
            </a:r>
            <a:r>
              <a:rPr lang="en-US" altLang="en-US"/>
              <a:t>registers)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48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00" y="100013"/>
            <a:ext cx="7956550" cy="576262"/>
          </a:xfrm>
        </p:spPr>
        <p:txBody>
          <a:bodyPr/>
          <a:lstStyle/>
          <a:p>
            <a:pPr eaLnBrk="1" hangingPunct="1"/>
            <a:r>
              <a:rPr lang="en-US" altLang="en-US" sz="2800"/>
              <a:t>Multistep Processing of a User Program </a:t>
            </a:r>
          </a:p>
        </p:txBody>
      </p:sp>
      <p:pic>
        <p:nvPicPr>
          <p:cNvPr id="11267" name="Picture 4" descr="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819" y="998221"/>
            <a:ext cx="2554287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61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Dynamic Linking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b="1" dirty="0">
                <a:solidFill>
                  <a:srgbClr val="3366FF"/>
                </a:solidFill>
              </a:rPr>
              <a:t>Static linking </a:t>
            </a:r>
            <a:r>
              <a:rPr lang="en-US" altLang="en-US" dirty="0"/>
              <a:t>– system libraries and program code combined by the loader into the binary program image</a:t>
            </a:r>
          </a:p>
          <a:p>
            <a:r>
              <a:rPr lang="en-US" altLang="en-US" dirty="0"/>
              <a:t>Dynamic linking –linking postponed until execution time</a:t>
            </a:r>
            <a:endParaRPr lang="en-US" altLang="en-US" sz="800" dirty="0"/>
          </a:p>
          <a:p>
            <a:r>
              <a:rPr lang="en-US" altLang="en-US" dirty="0"/>
              <a:t>Small piece of code, </a:t>
            </a:r>
            <a:r>
              <a:rPr lang="en-US" altLang="en-US" b="1" dirty="0">
                <a:solidFill>
                  <a:srgbClr val="3366FF"/>
                </a:solidFill>
              </a:rPr>
              <a:t>stub</a:t>
            </a:r>
            <a:r>
              <a:rPr lang="en-US" altLang="en-US" dirty="0"/>
              <a:t>, used to locate the appropriate memory-resident library routine</a:t>
            </a:r>
            <a:endParaRPr lang="en-US" altLang="en-US" sz="800" dirty="0"/>
          </a:p>
          <a:p>
            <a:r>
              <a:rPr lang="en-US" altLang="en-US" dirty="0"/>
              <a:t>Stub replaces itself with the address of the routine, and executes the routine</a:t>
            </a:r>
            <a:endParaRPr lang="en-US" altLang="en-US" sz="800" dirty="0"/>
          </a:p>
          <a:p>
            <a:r>
              <a:rPr lang="en-US" altLang="en-US" dirty="0"/>
              <a:t>Operating system checks if routine is in processes</a:t>
            </a:r>
            <a:r>
              <a:rPr lang="ja-JP" altLang="en-US" dirty="0"/>
              <a:t>’</a:t>
            </a:r>
            <a:r>
              <a:rPr lang="en-US" altLang="ja-JP" dirty="0"/>
              <a:t> memory address</a:t>
            </a:r>
          </a:p>
          <a:p>
            <a:pPr lvl="1"/>
            <a:r>
              <a:rPr lang="en-US" altLang="en-US" dirty="0"/>
              <a:t>If not in address space, add to address space</a:t>
            </a:r>
            <a:endParaRPr lang="en-US" altLang="en-US" sz="800" dirty="0"/>
          </a:p>
          <a:p>
            <a:r>
              <a:rPr lang="en-US" altLang="en-US" dirty="0"/>
              <a:t>Dynamic linking is particularly useful for libraries</a:t>
            </a:r>
            <a:endParaRPr lang="en-US" altLang="en-US" sz="800" dirty="0"/>
          </a:p>
          <a:p>
            <a:r>
              <a:rPr lang="en-US" altLang="en-US" dirty="0"/>
              <a:t>System also known as </a:t>
            </a:r>
            <a:r>
              <a:rPr lang="en-US" altLang="en-US" b="1" dirty="0">
                <a:solidFill>
                  <a:srgbClr val="3366FF"/>
                </a:solidFill>
              </a:rPr>
              <a:t>shared libraries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16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778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/>
              <a:t>Dynamic Loading</a:t>
            </a:r>
          </a:p>
        </p:txBody>
      </p:sp>
      <p:sp>
        <p:nvSpPr>
          <p:cNvPr id="77827" name="Text Placeholder 7782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Routine is not loaded until it is called</a:t>
            </a:r>
          </a:p>
          <a:p>
            <a:pPr>
              <a:lnSpc>
                <a:spcPct val="90000"/>
              </a:lnSpc>
            </a:pPr>
            <a:r>
              <a:rPr lang="en-US" dirty="0"/>
              <a:t>Better memory-space utilization; unused routine is never loaded</a:t>
            </a:r>
          </a:p>
          <a:p>
            <a:pPr>
              <a:lnSpc>
                <a:spcPct val="90000"/>
              </a:lnSpc>
            </a:pPr>
            <a:r>
              <a:rPr lang="en-US" dirty="0"/>
              <a:t>Useful when large amounts of code are needed to handle infrequently occurring cases</a:t>
            </a:r>
          </a:p>
          <a:p>
            <a:pPr>
              <a:lnSpc>
                <a:spcPct val="90000"/>
              </a:lnSpc>
            </a:pPr>
            <a:r>
              <a:rPr lang="en-US" dirty="0"/>
              <a:t>No special support from the operating system is required implemented through program design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787C-C8F8-4685-8A86-EA7F9C8693F3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9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7987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Overlays</a:t>
            </a:r>
          </a:p>
        </p:txBody>
      </p:sp>
      <p:sp>
        <p:nvSpPr>
          <p:cNvPr id="79875" name="Text Placeholder 7987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/>
              <a:t>Keep in memory only those instructions and data that are needed at any given time</a:t>
            </a:r>
            <a:br>
              <a:rPr lang="en-US" sz="2900" dirty="0"/>
            </a:br>
            <a:endParaRPr lang="en-US" sz="2900" dirty="0"/>
          </a:p>
          <a:p>
            <a:r>
              <a:rPr lang="en-US" sz="2900" dirty="0"/>
              <a:t>Needed when process is larger than amount of memory allocated to it</a:t>
            </a:r>
            <a:br>
              <a:rPr lang="en-US" sz="2900" dirty="0"/>
            </a:br>
            <a:endParaRPr lang="en-US" sz="2900" dirty="0"/>
          </a:p>
          <a:p>
            <a:r>
              <a:rPr lang="en-US" sz="2900" dirty="0"/>
              <a:t>Implemented by user, no special support needed from operating system, programming design of overlay structure is complex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877-95B9-4EB3-9549-C45FDB0674A9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81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Logical vs. Physical Address Space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The concept of a logical address space that is bound to a separate </a:t>
            </a:r>
            <a:r>
              <a:rPr lang="en-US" altLang="en-US" b="1" dirty="0">
                <a:solidFill>
                  <a:srgbClr val="3366FF"/>
                </a:solidFill>
              </a:rPr>
              <a:t>physical address space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is central to proper memory management</a:t>
            </a:r>
          </a:p>
          <a:p>
            <a:pPr lvl="1"/>
            <a:r>
              <a:rPr lang="en-US" altLang="en-US" b="1" dirty="0">
                <a:solidFill>
                  <a:srgbClr val="3366FF"/>
                </a:solidFill>
              </a:rPr>
              <a:t>Logical address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– generated by the CPU; also referred to as </a:t>
            </a:r>
            <a:r>
              <a:rPr lang="en-US" altLang="en-US" b="1" dirty="0">
                <a:solidFill>
                  <a:srgbClr val="3366FF"/>
                </a:solidFill>
              </a:rPr>
              <a:t>virtual address</a:t>
            </a:r>
          </a:p>
          <a:p>
            <a:pPr lvl="1"/>
            <a:r>
              <a:rPr lang="en-US" altLang="en-US" b="1" dirty="0">
                <a:solidFill>
                  <a:srgbClr val="3366FF"/>
                </a:solidFill>
              </a:rPr>
              <a:t>Physical address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– address seen by the memory unit</a:t>
            </a:r>
          </a:p>
          <a:p>
            <a:r>
              <a:rPr lang="en-US" altLang="en-US" dirty="0"/>
              <a:t>Logical and physical addresses are the same in compile-time and load-time address-binding schemes; logical (virtual) and physical addresses differ in execution-time address-binding scheme</a:t>
            </a:r>
          </a:p>
          <a:p>
            <a:r>
              <a:rPr lang="en-US" altLang="en-US" b="1" dirty="0">
                <a:solidFill>
                  <a:srgbClr val="3366FF"/>
                </a:solidFill>
              </a:rPr>
              <a:t>Logical address space </a:t>
            </a:r>
            <a:r>
              <a:rPr lang="en-US" altLang="en-US" dirty="0"/>
              <a:t>is the set of all logical addresses that can be generated by a program</a:t>
            </a:r>
          </a:p>
          <a:p>
            <a:r>
              <a:rPr lang="en-US" altLang="en-US" b="1" dirty="0">
                <a:solidFill>
                  <a:srgbClr val="3366FF"/>
                </a:solidFill>
              </a:rPr>
              <a:t>Physical address space </a:t>
            </a:r>
            <a:r>
              <a:rPr lang="en-US" altLang="en-US" dirty="0"/>
              <a:t>is the set of all physical addresses that can be generated by a program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45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Memory-Management Unit (</a:t>
            </a:r>
            <a:r>
              <a:rPr lang="en-US" altLang="en-US" sz="2800"/>
              <a:t>MMU</a:t>
            </a:r>
            <a:r>
              <a:rPr lang="en-US" altLang="en-US"/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/>
              <a:t>Hardware device that at run time maps virtual to physical address</a:t>
            </a:r>
            <a:endParaRPr lang="en-US" altLang="en-US" sz="800"/>
          </a:p>
          <a:p>
            <a:r>
              <a:rPr lang="en-US" altLang="en-US"/>
              <a:t>Many methods possible, covered in the rest of this chapter</a:t>
            </a:r>
          </a:p>
          <a:p>
            <a:r>
              <a:rPr lang="en-US" altLang="en-US"/>
              <a:t>To start, consider simple scheme where the value in the relocation register is added to every address generated by a user process at the time it is sent to memory</a:t>
            </a:r>
          </a:p>
          <a:p>
            <a:pPr lvl="1"/>
            <a:r>
              <a:rPr lang="en-US" altLang="en-US"/>
              <a:t>Base register now called </a:t>
            </a:r>
            <a:r>
              <a:rPr lang="en-US" altLang="en-US" b="1">
                <a:solidFill>
                  <a:srgbClr val="0000FF"/>
                </a:solidFill>
              </a:rPr>
              <a:t>relocation register</a:t>
            </a:r>
            <a:endParaRPr lang="en-US" altLang="en-US"/>
          </a:p>
          <a:p>
            <a:pPr lvl="1"/>
            <a:r>
              <a:rPr lang="en-US" altLang="en-US"/>
              <a:t>MS-DOS on Intel 80x86 used 4 relocation registers</a:t>
            </a:r>
            <a:endParaRPr lang="en-US" altLang="en-US" sz="800"/>
          </a:p>
          <a:p>
            <a:r>
              <a:rPr lang="en-US" altLang="en-US"/>
              <a:t>The user program deals with </a:t>
            </a:r>
            <a:r>
              <a:rPr lang="en-US" altLang="en-US" i="1"/>
              <a:t>logical</a:t>
            </a:r>
            <a:r>
              <a:rPr lang="en-US" altLang="en-US"/>
              <a:t> addresses; it never sees the </a:t>
            </a:r>
            <a:r>
              <a:rPr lang="en-US" altLang="en-US" i="1"/>
              <a:t>real</a:t>
            </a:r>
            <a:r>
              <a:rPr lang="en-US" altLang="en-US"/>
              <a:t> physical addresses</a:t>
            </a:r>
          </a:p>
          <a:p>
            <a:pPr lvl="1"/>
            <a:r>
              <a:rPr lang="en-US" altLang="en-US"/>
              <a:t>Execution-time binding occurs when reference is made to location in memory</a:t>
            </a:r>
          </a:p>
          <a:p>
            <a:pPr lvl="1"/>
            <a:r>
              <a:rPr lang="en-US" altLang="en-US"/>
              <a:t>Logical address bound to physical addresses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11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Swapping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/>
              <a:t>A process can be </a:t>
            </a:r>
            <a:r>
              <a:rPr lang="en-US" altLang="en-US" b="1">
                <a:solidFill>
                  <a:srgbClr val="3366FF"/>
                </a:solidFill>
              </a:rPr>
              <a:t>swapped</a:t>
            </a:r>
            <a:r>
              <a:rPr lang="en-US" altLang="en-US"/>
              <a:t> temporarily out of memory to a backing store, and then brought back into memory for continued execution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Total physical memory space of processes can exceed physical memory</a:t>
            </a:r>
          </a:p>
          <a:p>
            <a:pPr>
              <a:lnSpc>
                <a:spcPct val="80000"/>
              </a:lnSpc>
            </a:pPr>
            <a:r>
              <a:rPr lang="en-US" altLang="en-US" b="1">
                <a:solidFill>
                  <a:srgbClr val="3366FF"/>
                </a:solidFill>
              </a:rPr>
              <a:t>Backing store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fast disk large enough to accommodate copies of all memory images for all users; must provide direct access to these memory images</a:t>
            </a:r>
          </a:p>
          <a:p>
            <a:pPr>
              <a:lnSpc>
                <a:spcPct val="80000"/>
              </a:lnSpc>
            </a:pPr>
            <a:r>
              <a:rPr lang="en-US" altLang="en-US" b="1">
                <a:solidFill>
                  <a:srgbClr val="3366FF"/>
                </a:solidFill>
              </a:rPr>
              <a:t>Roll out, roll in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swapping variant used for priority-based scheduling algorithms; lower-priority process is swapped out so higher-priority process can be loaded and executed</a:t>
            </a:r>
          </a:p>
          <a:p>
            <a:pPr>
              <a:lnSpc>
                <a:spcPct val="80000"/>
              </a:lnSpc>
            </a:pPr>
            <a:r>
              <a:rPr lang="en-US" altLang="en-US"/>
              <a:t>Major part of swap time is transfer time; total transfer time is directly proportional to the amount of memory swapped</a:t>
            </a:r>
          </a:p>
          <a:p>
            <a:pPr>
              <a:lnSpc>
                <a:spcPct val="80000"/>
              </a:lnSpc>
            </a:pPr>
            <a:r>
              <a:rPr lang="en-US" altLang="en-US"/>
              <a:t>System maintains a </a:t>
            </a:r>
            <a:r>
              <a:rPr lang="en-US" altLang="en-US" b="1">
                <a:solidFill>
                  <a:srgbClr val="3366FF"/>
                </a:solidFill>
              </a:rPr>
              <a:t>ready queue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of ready-to-run processes which have memory images on disk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66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Swapping 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Does the swapped out process need to swap back in to same physical addresses?</a:t>
            </a:r>
          </a:p>
          <a:p>
            <a:pPr>
              <a:lnSpc>
                <a:spcPct val="80000"/>
              </a:lnSpc>
            </a:pPr>
            <a:r>
              <a:rPr lang="en-US" altLang="en-US"/>
              <a:t>Depends on address binding method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Plus consider pending I/O to / from process memory space</a:t>
            </a:r>
          </a:p>
          <a:p>
            <a:pPr>
              <a:lnSpc>
                <a:spcPct val="80000"/>
              </a:lnSpc>
            </a:pPr>
            <a:r>
              <a:rPr lang="en-US" altLang="en-US"/>
              <a:t>Modified versions of swapping are found on many systems (i.e., UNIX, Linux, and Windows)</a:t>
            </a:r>
          </a:p>
          <a:p>
            <a:pPr lvl="1"/>
            <a:r>
              <a:rPr lang="en-US" altLang="en-US"/>
              <a:t>Swapping normally disabled</a:t>
            </a:r>
          </a:p>
          <a:p>
            <a:pPr lvl="1"/>
            <a:r>
              <a:rPr lang="en-US" altLang="en-US"/>
              <a:t>Started if more than threshold amount of memory allocated</a:t>
            </a:r>
          </a:p>
          <a:p>
            <a:pPr lvl="1"/>
            <a:r>
              <a:rPr lang="en-US" altLang="en-US"/>
              <a:t>Disabled again once memory demand reduced below threshold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50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41564" y="182563"/>
            <a:ext cx="7869237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Schematic View of Swapping</a:t>
            </a:r>
            <a:endParaRPr lang="en-US" altLang="en-US" sz="2400"/>
          </a:p>
        </p:txBody>
      </p:sp>
      <p:pic>
        <p:nvPicPr>
          <p:cNvPr id="18435" name="Picture 4" descr="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1400176"/>
            <a:ext cx="5099050" cy="381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5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30476" y="214313"/>
            <a:ext cx="774382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Memory Management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00301" y="1174750"/>
            <a:ext cx="7351713" cy="4483100"/>
          </a:xfrm>
        </p:spPr>
        <p:txBody>
          <a:bodyPr/>
          <a:lstStyle/>
          <a:p>
            <a:r>
              <a:rPr lang="en-US" altLang="en-US" dirty="0"/>
              <a:t>Background</a:t>
            </a:r>
          </a:p>
          <a:p>
            <a:r>
              <a:rPr lang="en-US" altLang="en-US" dirty="0"/>
              <a:t>Swapping </a:t>
            </a:r>
          </a:p>
          <a:p>
            <a:r>
              <a:rPr lang="en-US" altLang="en-US" dirty="0"/>
              <a:t>Contiguous Memory Allocation</a:t>
            </a:r>
          </a:p>
          <a:p>
            <a:r>
              <a:rPr lang="en-US" altLang="en-US" dirty="0"/>
              <a:t>Segmentation</a:t>
            </a:r>
          </a:p>
          <a:p>
            <a:r>
              <a:rPr lang="en-US" altLang="en-US" dirty="0"/>
              <a:t>Paging</a:t>
            </a:r>
          </a:p>
          <a:p>
            <a:r>
              <a:rPr lang="en-US" altLang="en-US" dirty="0"/>
              <a:t>Structure of the Page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86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b="1" dirty="0"/>
              <a:t>Context Switch Time including Swapping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If next processes to be put on CPU is not in memory, need to swap out a process and swap in target process</a:t>
            </a:r>
          </a:p>
          <a:p>
            <a:r>
              <a:rPr lang="en-US" altLang="en-US" dirty="0"/>
              <a:t>Context switch time can then be very high</a:t>
            </a:r>
          </a:p>
          <a:p>
            <a:r>
              <a:rPr lang="en-US" altLang="en-US" dirty="0"/>
              <a:t>100MB process swapping to hard disk with transfer rate of 50MB/sec</a:t>
            </a:r>
          </a:p>
          <a:p>
            <a:pPr lvl="1"/>
            <a:r>
              <a:rPr lang="en-US" altLang="en-US" dirty="0"/>
              <a:t>Swap out time of 2000 </a:t>
            </a:r>
            <a:r>
              <a:rPr lang="en-US" altLang="en-US" dirty="0" err="1"/>
              <a:t>ms</a:t>
            </a:r>
            <a:endParaRPr lang="en-US" altLang="en-US" dirty="0"/>
          </a:p>
          <a:p>
            <a:pPr lvl="1"/>
            <a:r>
              <a:rPr lang="en-US" altLang="en-US" dirty="0"/>
              <a:t>Plus swap in of same sized process</a:t>
            </a:r>
          </a:p>
          <a:p>
            <a:pPr lvl="1"/>
            <a:r>
              <a:rPr lang="en-US" altLang="en-US" dirty="0"/>
              <a:t>Total context switch swapping component time of 4000ms (4 seconds)</a:t>
            </a:r>
          </a:p>
          <a:p>
            <a:r>
              <a:rPr lang="en-US" altLang="en-US" dirty="0"/>
              <a:t>Can reduce if reduce size of memory swapped – by knowing how much memory really being used</a:t>
            </a:r>
          </a:p>
          <a:p>
            <a:pPr lvl="1"/>
            <a:r>
              <a:rPr lang="en-US" altLang="en-US" dirty="0"/>
              <a:t>System calls to inform OS of memory use via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request_memory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en-US" dirty="0"/>
              <a:t>and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release_memory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1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b="1" dirty="0"/>
              <a:t>Context Switch Time and Swapping (Cont.)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Other constraints as well on swapping</a:t>
            </a:r>
          </a:p>
          <a:p>
            <a:pPr lvl="1"/>
            <a:r>
              <a:rPr lang="en-US" altLang="en-US" sz="2800" dirty="0"/>
              <a:t>Pending I/O – can’t swap out as I/O would occur to wrong process</a:t>
            </a:r>
          </a:p>
          <a:p>
            <a:pPr lvl="1"/>
            <a:r>
              <a:rPr lang="en-US" altLang="en-US" sz="2800" dirty="0"/>
              <a:t>Or always transfer I/O to kernel space, then to I/O device</a:t>
            </a:r>
          </a:p>
          <a:p>
            <a:pPr lvl="2"/>
            <a:r>
              <a:rPr lang="en-US" altLang="en-US" sz="2400" dirty="0"/>
              <a:t>Known as </a:t>
            </a:r>
            <a:r>
              <a:rPr lang="en-US" altLang="en-US" sz="2400" b="1" dirty="0">
                <a:solidFill>
                  <a:srgbClr val="3366FF"/>
                </a:solidFill>
              </a:rPr>
              <a:t>double buffering</a:t>
            </a:r>
            <a:r>
              <a:rPr lang="en-US" altLang="en-US" sz="2400" dirty="0"/>
              <a:t>, adds overhead</a:t>
            </a:r>
          </a:p>
          <a:p>
            <a:r>
              <a:rPr lang="en-US" altLang="en-US" sz="3200" dirty="0"/>
              <a:t>Standard swapping not used in modern operating systems</a:t>
            </a:r>
          </a:p>
          <a:p>
            <a:pPr lvl="1"/>
            <a:r>
              <a:rPr lang="en-US" altLang="en-US" sz="2800" dirty="0"/>
              <a:t>But modified version common</a:t>
            </a:r>
          </a:p>
          <a:p>
            <a:pPr lvl="2"/>
            <a:r>
              <a:rPr lang="en-US" altLang="en-US" sz="2400" dirty="0"/>
              <a:t>Swap only when free memory extremely low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18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Contiguous Allocation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Main memory must support both OS and user processes</a:t>
            </a:r>
          </a:p>
          <a:p>
            <a:r>
              <a:rPr lang="en-US" altLang="en-US"/>
              <a:t>Limited resource, must allocate efficiently</a:t>
            </a:r>
          </a:p>
          <a:p>
            <a:r>
              <a:rPr lang="en-US" altLang="en-US"/>
              <a:t>Contiguous allocation is one early method</a:t>
            </a:r>
          </a:p>
          <a:p>
            <a:r>
              <a:rPr lang="en-US" altLang="en-US"/>
              <a:t>Main memory usually into two </a:t>
            </a:r>
            <a:r>
              <a:rPr lang="en-US" altLang="en-US" b="1">
                <a:solidFill>
                  <a:srgbClr val="0000FF"/>
                </a:solidFill>
              </a:rPr>
              <a:t>partitions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Resident operating system, usually held in low memory with interrupt vector</a:t>
            </a:r>
          </a:p>
          <a:p>
            <a:pPr lvl="1"/>
            <a:r>
              <a:rPr lang="en-US" altLang="en-US"/>
              <a:t>User processes then held in high memory</a:t>
            </a:r>
          </a:p>
          <a:p>
            <a:pPr lvl="1"/>
            <a:r>
              <a:rPr lang="en-US" altLang="en-US"/>
              <a:t>Each process contained in single contiguous section of memory</a:t>
            </a:r>
          </a:p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04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Contiguous Allocation (Cont.)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Relocation registers used to protect user processes from each other, and from changing operating-system code and data</a:t>
            </a:r>
          </a:p>
          <a:p>
            <a:pPr lvl="1"/>
            <a:r>
              <a:rPr lang="en-US" altLang="en-US"/>
              <a:t>Base register contains value of smallest physical address</a:t>
            </a:r>
          </a:p>
          <a:p>
            <a:pPr lvl="1"/>
            <a:r>
              <a:rPr lang="en-US" altLang="en-US"/>
              <a:t>Limit register contains range of logical addresses – each logical address must be less than the limit register </a:t>
            </a:r>
          </a:p>
          <a:p>
            <a:pPr lvl="1"/>
            <a:r>
              <a:rPr lang="en-US" altLang="en-US"/>
              <a:t>MMU maps logical address </a:t>
            </a:r>
            <a:r>
              <a:rPr lang="en-US" altLang="en-US" i="1"/>
              <a:t>dynamically</a:t>
            </a:r>
          </a:p>
          <a:p>
            <a:pPr lvl="1"/>
            <a:r>
              <a:rPr lang="en-US" altLang="en-US"/>
              <a:t>Can then allow actions such as kernel code being </a:t>
            </a:r>
            <a:r>
              <a:rPr lang="en-US" altLang="en-US" b="1">
                <a:solidFill>
                  <a:srgbClr val="0000FF"/>
                </a:solidFill>
              </a:rPr>
              <a:t>transient </a:t>
            </a:r>
            <a:r>
              <a:rPr lang="en-US" altLang="en-US"/>
              <a:t>and kernel changing size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22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9238" y="112713"/>
            <a:ext cx="655955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Base and Limit Registers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160" y="995363"/>
            <a:ext cx="10789920" cy="4483100"/>
          </a:xfrm>
        </p:spPr>
        <p:txBody>
          <a:bodyPr/>
          <a:lstStyle/>
          <a:p>
            <a:r>
              <a:rPr lang="en-US" altLang="en-US" dirty="0"/>
              <a:t>A pair of </a:t>
            </a:r>
            <a:r>
              <a:rPr lang="en-US" altLang="en-US" b="1" dirty="0">
                <a:solidFill>
                  <a:srgbClr val="3366FF"/>
                </a:solidFill>
              </a:rPr>
              <a:t>base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and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>
                <a:solidFill>
                  <a:srgbClr val="3366FF"/>
                </a:solidFill>
              </a:rPr>
              <a:t>limit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3366FF"/>
                </a:solidFill>
              </a:rPr>
              <a:t>registers</a:t>
            </a:r>
            <a:r>
              <a:rPr lang="en-US" altLang="en-US" dirty="0"/>
              <a:t> define the logical address space</a:t>
            </a:r>
          </a:p>
          <a:p>
            <a:r>
              <a:rPr lang="en-US" altLang="en-US" dirty="0"/>
              <a:t>CPU must check every memory access generated in user mode to be sure it is between base and limit for that user</a:t>
            </a: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4" y="2687638"/>
            <a:ext cx="3273425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34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27301" y="166688"/>
            <a:ext cx="8442325" cy="576262"/>
          </a:xfrm>
        </p:spPr>
        <p:txBody>
          <a:bodyPr/>
          <a:lstStyle/>
          <a:p>
            <a:pPr eaLnBrk="1" hangingPunct="1"/>
            <a:r>
              <a:rPr lang="en-US" altLang="en-US" sz="2400"/>
              <a:t>Hardware Support for Relocation and Limit Registers</a:t>
            </a:r>
          </a:p>
        </p:txBody>
      </p:sp>
      <p:pic>
        <p:nvPicPr>
          <p:cNvPr id="24579" name="Picture 4" descr="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998" y="1727200"/>
            <a:ext cx="8068773" cy="400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44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164" y="79375"/>
            <a:ext cx="8224837" cy="571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/>
              <a:t>Dynamic relocation using a relocation register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863" y="1655764"/>
            <a:ext cx="3714750" cy="268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1026161" y="1063626"/>
            <a:ext cx="5385754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008" tIns="32004" rIns="64008" bIns="32004"/>
          <a:lstStyle>
            <a:lvl1pPr marL="488950" indent="-4889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060450" indent="-407988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dirty="0">
                <a:latin typeface="Helvetica" panose="020B0604020202020204" pitchFamily="34" charset="0"/>
              </a:rPr>
              <a:t>Routine is not loaded until it is called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dirty="0">
                <a:latin typeface="Helvetica" panose="020B0604020202020204" pitchFamily="34" charset="0"/>
              </a:rPr>
              <a:t>Better memory-space utilization; unused routine is never loaded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dirty="0">
                <a:latin typeface="Helvetica" panose="020B0604020202020204" pitchFamily="34" charset="0"/>
              </a:rPr>
              <a:t>All routines kept on disk in relocatable load format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dirty="0">
                <a:latin typeface="Helvetica" panose="020B0604020202020204" pitchFamily="34" charset="0"/>
              </a:rPr>
              <a:t>Useful when large amounts of code are needed to handle infrequently occurring cases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dirty="0">
                <a:latin typeface="Helvetica" panose="020B0604020202020204" pitchFamily="34" charset="0"/>
              </a:rPr>
              <a:t>No special support from the operating system is required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</a:pPr>
            <a:r>
              <a:rPr kumimoji="1" lang="en-US" altLang="en-US" sz="1400" dirty="0">
                <a:latin typeface="Helvetica" panose="020B0604020202020204" pitchFamily="34" charset="0"/>
              </a:rPr>
              <a:t>Implemented through program design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</a:pPr>
            <a:r>
              <a:rPr kumimoji="1" lang="en-US" altLang="en-US" sz="1400" dirty="0">
                <a:latin typeface="Helvetica" panose="020B0604020202020204" pitchFamily="34" charset="0"/>
              </a:rPr>
              <a:t>OS can help by providing libraries to implement dynamic loading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8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Multiple-partition allocation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5186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Degree of multiprogramming limited by number of partitions</a:t>
            </a:r>
          </a:p>
          <a:p>
            <a:pPr lvl="1"/>
            <a:r>
              <a:rPr lang="en-US" altLang="en-US" b="1" dirty="0">
                <a:solidFill>
                  <a:srgbClr val="0000FF"/>
                </a:solidFill>
              </a:rPr>
              <a:t>Variable-partition </a:t>
            </a:r>
            <a:r>
              <a:rPr lang="en-US" altLang="en-US" dirty="0"/>
              <a:t>sizes for efficiency (sized to a given process’ needs)</a:t>
            </a:r>
          </a:p>
          <a:p>
            <a:pPr lvl="1"/>
            <a:r>
              <a:rPr lang="en-US" altLang="en-US" b="1" dirty="0">
                <a:solidFill>
                  <a:srgbClr val="0000FF"/>
                </a:solidFill>
              </a:rPr>
              <a:t>Hole</a:t>
            </a:r>
            <a:r>
              <a:rPr lang="en-US" altLang="en-US" dirty="0"/>
              <a:t> – block of available memory; holes of various size are scattered throughout memory</a:t>
            </a:r>
          </a:p>
          <a:p>
            <a:pPr lvl="1"/>
            <a:r>
              <a:rPr lang="en-US" altLang="en-US" dirty="0"/>
              <a:t>When a process arrives, it is allocated memory from a hole large enough to accommodate it</a:t>
            </a:r>
          </a:p>
          <a:p>
            <a:pPr lvl="1"/>
            <a:r>
              <a:rPr lang="en-US" altLang="en-US" dirty="0"/>
              <a:t>Process exiting frees its partition, adjacent free partitions combined</a:t>
            </a:r>
          </a:p>
          <a:p>
            <a:pPr lvl="1"/>
            <a:r>
              <a:rPr lang="en-US" altLang="en-US" dirty="0"/>
              <a:t>Operating system maintains information about:</a:t>
            </a:r>
            <a:br>
              <a:rPr lang="en-US" altLang="en-US" dirty="0"/>
            </a:br>
            <a:r>
              <a:rPr lang="en-US" altLang="en-US" dirty="0"/>
              <a:t>a) allocated partitions    b) free partitions (hole)</a:t>
            </a:r>
          </a:p>
        </p:txBody>
      </p:sp>
      <p:pic>
        <p:nvPicPr>
          <p:cNvPr id="2560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219" y="4320541"/>
            <a:ext cx="6675437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8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Dynamic Storage-Allocation Problem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9555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3366FF"/>
                </a:solidFill>
              </a:rPr>
              <a:t>First-fit</a:t>
            </a:r>
            <a:r>
              <a:rPr lang="en-US" altLang="en-US" dirty="0"/>
              <a:t>:  Allocate the </a:t>
            </a:r>
            <a:r>
              <a:rPr lang="en-US" altLang="en-US" b="1" i="1" dirty="0"/>
              <a:t>first</a:t>
            </a:r>
            <a:r>
              <a:rPr lang="en-US" altLang="en-US" dirty="0"/>
              <a:t> hole that is big enough</a:t>
            </a:r>
          </a:p>
          <a:p>
            <a:pPr>
              <a:lnSpc>
                <a:spcPct val="90000"/>
              </a:lnSpc>
              <a:buFont typeface="Monotype Sorts" pitchFamily="-84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3366FF"/>
                </a:solidFill>
              </a:rPr>
              <a:t>Best-fit</a:t>
            </a:r>
            <a:r>
              <a:rPr lang="en-US" altLang="en-US" dirty="0"/>
              <a:t>:  Allocate the </a:t>
            </a:r>
            <a:r>
              <a:rPr lang="en-US" altLang="en-US" b="1" i="1" dirty="0"/>
              <a:t>smallest</a:t>
            </a:r>
            <a:r>
              <a:rPr lang="en-US" altLang="en-US" dirty="0"/>
              <a:t> hole that is big enough; must search entire list, unless ordered by size 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Produces the smallest leftover hole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3366FF"/>
                </a:solidFill>
              </a:rPr>
              <a:t>Worst-fit</a:t>
            </a:r>
            <a:r>
              <a:rPr lang="en-US" altLang="en-US" dirty="0"/>
              <a:t>:  Allocate the </a:t>
            </a:r>
            <a:r>
              <a:rPr lang="en-US" altLang="en-US" b="1" i="1" dirty="0"/>
              <a:t>largest</a:t>
            </a:r>
            <a:r>
              <a:rPr lang="en-US" altLang="en-US" dirty="0"/>
              <a:t> hole; must also search entire list 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Produces the largest leftover hole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443163" y="1169989"/>
            <a:ext cx="6108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8" rIns="91435" bIns="45718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Helvetica" panose="020B0604020202020204" pitchFamily="34" charset="0"/>
              </a:rPr>
              <a:t>How to satisfy a request of size </a:t>
            </a:r>
            <a:r>
              <a:rPr lang="en-US" altLang="en-US" b="1" i="1">
                <a:latin typeface="Helvetica" panose="020B0604020202020204" pitchFamily="34" charset="0"/>
              </a:rPr>
              <a:t>n</a:t>
            </a:r>
            <a:r>
              <a:rPr lang="en-US" altLang="en-US">
                <a:latin typeface="Helvetica" panose="020B0604020202020204" pitchFamily="34" charset="0"/>
              </a:rPr>
              <a:t> from a list of free holes?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570163" y="4621213"/>
            <a:ext cx="7600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Helvetica" panose="020B0604020202020204" pitchFamily="34" charset="0"/>
              </a:rPr>
              <a:t>First-fit and best-fit better than worst-fit in terms of speed and storage utilization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40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Fragmentation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3366FF"/>
                </a:solidFill>
              </a:rPr>
              <a:t>External Fragmentation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total memory space exists to satisfy a request, but it is not contiguous</a:t>
            </a:r>
            <a:endParaRPr lang="en-US" altLang="en-US" b="1">
              <a:solidFill>
                <a:srgbClr val="3366FF"/>
              </a:solidFill>
            </a:endParaRPr>
          </a:p>
          <a:p>
            <a:r>
              <a:rPr lang="en-US" altLang="en-US" b="1">
                <a:solidFill>
                  <a:srgbClr val="3366FF"/>
                </a:solidFill>
              </a:rPr>
              <a:t>Internal Fragmentation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allocated memory may be slightly larger than requested memory; this size difference is memory internal to a partition, but not being used</a:t>
            </a:r>
          </a:p>
          <a:p>
            <a:r>
              <a:rPr lang="en-US" altLang="en-US"/>
              <a:t>First fit analysis reveals that given </a:t>
            </a:r>
            <a:r>
              <a:rPr lang="en-US" altLang="en-US" i="1"/>
              <a:t>N</a:t>
            </a:r>
            <a:r>
              <a:rPr lang="en-US" altLang="en-US"/>
              <a:t> blocks allocated, 0.5 </a:t>
            </a:r>
            <a:r>
              <a:rPr lang="en-US" altLang="en-US" i="1"/>
              <a:t>N</a:t>
            </a:r>
            <a:r>
              <a:rPr lang="en-US" altLang="en-US"/>
              <a:t> blocks lost to fragmentation</a:t>
            </a:r>
          </a:p>
          <a:p>
            <a:pPr lvl="1"/>
            <a:r>
              <a:rPr lang="en-US" altLang="en-US"/>
              <a:t>1/3 may be unusable -&gt; </a:t>
            </a:r>
            <a:r>
              <a:rPr lang="en-US" altLang="en-US" b="1">
                <a:solidFill>
                  <a:srgbClr val="3366FF"/>
                </a:solidFill>
              </a:rPr>
              <a:t>50-percent rule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2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25F2F-4743-461B-8653-D85DD39C7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and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E20B9-44FA-4654-915A-8C8EFE2A3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Basic architecture of a computer system requires the CPU and the main memory</a:t>
            </a:r>
          </a:p>
          <a:p>
            <a:r>
              <a:rPr lang="en-US" dirty="0"/>
              <a:t>All programs and data accessed by the CPU during the execution of instructions is either in the registers or in the main memory</a:t>
            </a:r>
          </a:p>
          <a:p>
            <a:pPr lvl="1"/>
            <a:r>
              <a:rPr lang="en-US" dirty="0"/>
              <a:t>For the discussion here we are going to ignore the presence of Cache Memory which many CPUs have today and whose presence is managed by the hardware transparently</a:t>
            </a:r>
          </a:p>
          <a:p>
            <a:r>
              <a:rPr lang="en-US" dirty="0"/>
              <a:t>For executing an instruction</a:t>
            </a:r>
          </a:p>
          <a:p>
            <a:pPr lvl="1"/>
            <a:r>
              <a:rPr lang="en-US" dirty="0"/>
              <a:t>Instruction has to be fetched from the memory</a:t>
            </a:r>
          </a:p>
          <a:p>
            <a:pPr lvl="1"/>
            <a:r>
              <a:rPr lang="en-US" dirty="0"/>
              <a:t>Operand(s) have to be fetched from the memory – if so required</a:t>
            </a:r>
          </a:p>
          <a:p>
            <a:pPr lvl="1"/>
            <a:r>
              <a:rPr lang="en-US" dirty="0"/>
              <a:t>Results may have to be stored in memory – if so required</a:t>
            </a:r>
          </a:p>
          <a:p>
            <a:r>
              <a:rPr lang="en-US" dirty="0"/>
              <a:t>CPU may make multiple memory accesses for each instruction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7A0E9-FDD2-4810-9B3C-977E4E46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AD7B4-5119-4050-BFB4-03FD4CB39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988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Fragmentation (Cont.)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Reduce external fragmentation by </a:t>
            </a:r>
            <a:r>
              <a:rPr lang="en-US" altLang="en-US" b="1">
                <a:solidFill>
                  <a:srgbClr val="3366FF"/>
                </a:solidFill>
              </a:rPr>
              <a:t>compaction</a:t>
            </a:r>
          </a:p>
          <a:p>
            <a:pPr lvl="1"/>
            <a:r>
              <a:rPr lang="en-US" altLang="en-US"/>
              <a:t>Shuffle memory contents to place all free memory together in one large block</a:t>
            </a:r>
          </a:p>
          <a:p>
            <a:pPr lvl="1"/>
            <a:r>
              <a:rPr lang="en-US" altLang="en-US"/>
              <a:t>Compaction is possible </a:t>
            </a:r>
            <a:r>
              <a:rPr lang="en-US" altLang="en-US" i="1"/>
              <a:t>only</a:t>
            </a:r>
            <a:r>
              <a:rPr lang="en-US" altLang="en-US"/>
              <a:t> if relocation is dynamic, and is done at execution time</a:t>
            </a:r>
          </a:p>
          <a:p>
            <a:pPr lvl="1"/>
            <a:r>
              <a:rPr lang="en-US" altLang="en-US"/>
              <a:t>I/O problem</a:t>
            </a:r>
          </a:p>
          <a:p>
            <a:pPr lvl="2"/>
            <a:r>
              <a:rPr lang="en-US" altLang="en-US"/>
              <a:t>Latch job in memory while it is involved in I/O</a:t>
            </a:r>
          </a:p>
          <a:p>
            <a:pPr lvl="2"/>
            <a:r>
              <a:rPr lang="en-US" altLang="en-US"/>
              <a:t>Do I/O only into OS buffers</a:t>
            </a:r>
          </a:p>
          <a:p>
            <a:r>
              <a:rPr lang="en-US" altLang="en-US"/>
              <a:t>Now consider that backing store has same fragmentation problems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26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Program must be brought (from disk)  into memory and placed within a process for it to be run</a:t>
            </a:r>
            <a:endParaRPr lang="en-US" altLang="en-US" sz="800" dirty="0"/>
          </a:p>
          <a:p>
            <a:r>
              <a:rPr lang="en-US" altLang="en-US" dirty="0"/>
              <a:t>Main memory and registers are only storage CPU can access directly</a:t>
            </a:r>
          </a:p>
          <a:p>
            <a:r>
              <a:rPr lang="en-US" altLang="en-US" dirty="0"/>
              <a:t>Memory unit only sees a stream of addresses + read requests, or address + data and write requests</a:t>
            </a:r>
            <a:endParaRPr lang="en-US" altLang="en-US" sz="800" dirty="0"/>
          </a:p>
          <a:p>
            <a:r>
              <a:rPr lang="en-US" altLang="en-US" dirty="0"/>
              <a:t>Register access in one CPU clock (or less)</a:t>
            </a:r>
            <a:endParaRPr lang="en-US" altLang="en-US" sz="800" dirty="0"/>
          </a:p>
          <a:p>
            <a:r>
              <a:rPr lang="en-US" altLang="en-US" dirty="0"/>
              <a:t>Main memory can take many cycles, causing a </a:t>
            </a:r>
            <a:r>
              <a:rPr lang="en-US" altLang="en-US" b="1" dirty="0">
                <a:solidFill>
                  <a:srgbClr val="3366FF"/>
                </a:solidFill>
              </a:rPr>
              <a:t>stall</a:t>
            </a:r>
            <a:endParaRPr lang="en-US" altLang="en-US" sz="800" dirty="0"/>
          </a:p>
          <a:p>
            <a:r>
              <a:rPr lang="en-US" altLang="en-US" b="1" dirty="0">
                <a:solidFill>
                  <a:srgbClr val="3366FF"/>
                </a:solidFill>
              </a:rPr>
              <a:t>Cache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sits between main memory and CPU registers</a:t>
            </a:r>
            <a:endParaRPr lang="en-US" altLang="en-US" sz="800" dirty="0"/>
          </a:p>
          <a:p>
            <a:r>
              <a:rPr lang="en-US" altLang="en-US" dirty="0"/>
              <a:t>Protection of memory required to ensure correct operation</a:t>
            </a:r>
          </a:p>
          <a:p>
            <a:pPr>
              <a:buFont typeface="Monotype Sorts" pitchFamily="-84" charset="2"/>
              <a:buNone/>
            </a:pPr>
            <a:endParaRPr lang="en-US" alt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2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A20D9-FBAB-4A43-A03C-4B3B332C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of the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4A1FB-AB6B-4256-9C0C-D439A5C4C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of cells</a:t>
            </a:r>
          </a:p>
          <a:p>
            <a:r>
              <a:rPr lang="en-US" dirty="0"/>
              <a:t>Each cell can store several bits (cell width) </a:t>
            </a:r>
          </a:p>
          <a:p>
            <a:pPr lvl="1"/>
            <a:r>
              <a:rPr lang="en-US" dirty="0"/>
              <a:t>8- Byte</a:t>
            </a:r>
          </a:p>
          <a:p>
            <a:pPr lvl="1"/>
            <a:r>
              <a:rPr lang="en-US" dirty="0"/>
              <a:t>16 – Half Word</a:t>
            </a:r>
          </a:p>
          <a:p>
            <a:pPr lvl="1"/>
            <a:r>
              <a:rPr lang="en-US" dirty="0"/>
              <a:t>32 – Word</a:t>
            </a:r>
          </a:p>
          <a:p>
            <a:pPr lvl="1"/>
            <a:r>
              <a:rPr lang="en-US" dirty="0"/>
              <a:t>..</a:t>
            </a:r>
          </a:p>
          <a:p>
            <a:r>
              <a:rPr lang="en-US" dirty="0"/>
              <a:t>Cells are organized as a linear array with each cell having a unique address</a:t>
            </a:r>
          </a:p>
          <a:p>
            <a:r>
              <a:rPr lang="en-US" dirty="0"/>
              <a:t>A memory cell is accessed by the CPU by presenting the address of the cell to the memory controller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06D9F-D49A-4242-8E34-AEF1F2C9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D6369-5D4F-4878-9CD4-2F337D4F8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2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CBE2-C095-46A6-9ED9-CD641B22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757CD-F493-486A-9761-4F5A94370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39413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The address of a cell consists of say n bits. This gives 2</a:t>
            </a:r>
            <a:r>
              <a:rPr lang="en-US" baseline="30000" dirty="0"/>
              <a:t>n</a:t>
            </a:r>
            <a:r>
              <a:rPr lang="en-US" dirty="0"/>
              <a:t> unique addresses, from 0 to (2</a:t>
            </a:r>
            <a:r>
              <a:rPr lang="en-US" baseline="30000" dirty="0"/>
              <a:t>n</a:t>
            </a:r>
            <a:r>
              <a:rPr lang="en-US" dirty="0"/>
              <a:t> -1)</a:t>
            </a:r>
          </a:p>
          <a:p>
            <a:r>
              <a:rPr lang="en-US" dirty="0"/>
              <a:t>We can view this address space in any logical organization we desire, treating any number of contiguous cells as a group.</a:t>
            </a:r>
          </a:p>
          <a:p>
            <a:r>
              <a:rPr lang="en-US" dirty="0"/>
              <a:t>When the number of such cells in a group is a power of 2 then the address can be decomposed easily into the group number and the cell within the group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1EDC-81AD-4070-812F-3BBD13CB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2A8E4-E5CF-48AD-958F-89B4211A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B4D2FF9-0762-4280-AA2E-FCDF590F1B36}"/>
              </a:ext>
            </a:extLst>
          </p:cNvPr>
          <p:cNvGrpSpPr/>
          <p:nvPr/>
        </p:nvGrpSpPr>
        <p:grpSpPr>
          <a:xfrm>
            <a:off x="9552302" y="816940"/>
            <a:ext cx="2329037" cy="5046067"/>
            <a:chOff x="9024763" y="1500228"/>
            <a:chExt cx="2329037" cy="504606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F0031F5-7B5E-44B6-A96A-B9EC3760EB3D}"/>
                </a:ext>
              </a:extLst>
            </p:cNvPr>
            <p:cNvSpPr/>
            <p:nvPr/>
          </p:nvSpPr>
          <p:spPr>
            <a:xfrm>
              <a:off x="9772650" y="1690688"/>
              <a:ext cx="1581150" cy="449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97E0681-C1C3-4511-B1DA-A7A1D97A6B55}"/>
                </a:ext>
              </a:extLst>
            </p:cNvPr>
            <p:cNvSpPr txBox="1"/>
            <p:nvPr/>
          </p:nvSpPr>
          <p:spPr>
            <a:xfrm>
              <a:off x="9326880" y="61769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561948CA-CD9A-4FC6-86AB-525F9D206164}"/>
                    </a:ext>
                  </a:extLst>
                </p:cNvPr>
                <p:cNvSpPr txBox="1"/>
                <p:nvPr/>
              </p:nvSpPr>
              <p:spPr>
                <a:xfrm>
                  <a:off x="9032120" y="1500228"/>
                  <a:ext cx="8912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561948CA-CD9A-4FC6-86AB-525F9D2061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32120" y="1500228"/>
                  <a:ext cx="891206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3F79257-282E-4845-906B-16847F378BF6}"/>
                </a:ext>
              </a:extLst>
            </p:cNvPr>
            <p:cNvCxnSpPr/>
            <p:nvPr/>
          </p:nvCxnSpPr>
          <p:spPr>
            <a:xfrm>
              <a:off x="9772650" y="5791200"/>
              <a:ext cx="158115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3F0891C-1653-4698-BC6C-C3204AD8E281}"/>
                </a:ext>
              </a:extLst>
            </p:cNvPr>
            <p:cNvCxnSpPr/>
            <p:nvPr/>
          </p:nvCxnSpPr>
          <p:spPr>
            <a:xfrm>
              <a:off x="9772650" y="5425440"/>
              <a:ext cx="158115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625EA0A-A9C9-409B-AEAC-28414D91F4CD}"/>
                    </a:ext>
                  </a:extLst>
                </p:cNvPr>
                <p:cNvSpPr txBox="1"/>
                <p:nvPr/>
              </p:nvSpPr>
              <p:spPr>
                <a:xfrm>
                  <a:off x="9024763" y="5671724"/>
                  <a:ext cx="886846" cy="3742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625EA0A-A9C9-409B-AEAC-28414D91F4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24763" y="5671724"/>
                  <a:ext cx="886846" cy="37427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BF08FB-FF7C-4084-A75A-2C6012D3E401}"/>
              </a:ext>
            </a:extLst>
          </p:cNvPr>
          <p:cNvGrpSpPr/>
          <p:nvPr/>
        </p:nvGrpSpPr>
        <p:grpSpPr>
          <a:xfrm>
            <a:off x="6777612" y="2627692"/>
            <a:ext cx="2959475" cy="653812"/>
            <a:chOff x="1930400" y="3454400"/>
            <a:chExt cx="4772086" cy="65381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1C1672A-DA9B-4392-82BD-76CF8330C657}"/>
                </a:ext>
              </a:extLst>
            </p:cNvPr>
            <p:cNvSpPr/>
            <p:nvPr/>
          </p:nvSpPr>
          <p:spPr>
            <a:xfrm>
              <a:off x="2072640" y="3454400"/>
              <a:ext cx="4460240" cy="27432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FB1EDA-F95F-459F-8E38-05D7A4AF1435}"/>
                </a:ext>
              </a:extLst>
            </p:cNvPr>
            <p:cNvSpPr txBox="1"/>
            <p:nvPr/>
          </p:nvSpPr>
          <p:spPr>
            <a:xfrm>
              <a:off x="6400800" y="371681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3FE245A-E1A4-46E6-9057-0A72A872220C}"/>
                </a:ext>
              </a:extLst>
            </p:cNvPr>
            <p:cNvSpPr txBox="1"/>
            <p:nvPr/>
          </p:nvSpPr>
          <p:spPr>
            <a:xfrm>
              <a:off x="1930400" y="373888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D032EE-EAEE-41AB-8E3B-9B8AA655DE73}"/>
                </a:ext>
              </a:extLst>
            </p:cNvPr>
            <p:cNvCxnSpPr/>
            <p:nvPr/>
          </p:nvCxnSpPr>
          <p:spPr>
            <a:xfrm>
              <a:off x="4947920" y="3454400"/>
              <a:ext cx="0" cy="274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2CEEC9-3438-43F5-866F-1B6D6E61C4BB}"/>
                </a:ext>
              </a:extLst>
            </p:cNvPr>
            <p:cNvSpPr txBox="1"/>
            <p:nvPr/>
          </p:nvSpPr>
          <p:spPr>
            <a:xfrm>
              <a:off x="4743873" y="3737531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83B63C1-B7FC-4F77-B2D4-6DEBCEC90899}"/>
              </a:ext>
            </a:extLst>
          </p:cNvPr>
          <p:cNvSpPr txBox="1"/>
          <p:nvPr/>
        </p:nvSpPr>
        <p:spPr>
          <a:xfrm>
            <a:off x="7243621" y="2177364"/>
            <a:ext cx="1390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bit address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193A45-19F6-4881-87DE-010352F52649}"/>
              </a:ext>
            </a:extLst>
          </p:cNvPr>
          <p:cNvSpPr txBox="1"/>
          <p:nvPr/>
        </p:nvSpPr>
        <p:spPr>
          <a:xfrm>
            <a:off x="10196198" y="424511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Space</a:t>
            </a:r>
          </a:p>
        </p:txBody>
      </p:sp>
    </p:spTree>
    <p:extLst>
      <p:ext uri="{BB962C8B-B14F-4D97-AF65-F5344CB8AC3E}">
        <p14:creationId xmlns:p14="http://schemas.microsoft.com/office/powerpoint/2010/main" val="237648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Desirable Features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Very large address space</a:t>
            </a:r>
          </a:p>
          <a:p>
            <a:r>
              <a:rPr lang="en-US" dirty="0"/>
              <a:t>Ability to execute partially loaded programs</a:t>
            </a:r>
          </a:p>
          <a:p>
            <a:r>
              <a:rPr lang="en-US" dirty="0"/>
              <a:t>Dynamic </a:t>
            </a:r>
            <a:r>
              <a:rPr lang="en-US" dirty="0" err="1"/>
              <a:t>Relocatability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Sharing </a:t>
            </a:r>
          </a:p>
          <a:p>
            <a:r>
              <a:rPr lang="en-US" dirty="0"/>
              <a:t>Protection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Achieving these features require a variety of hardware and software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091-1FA2-4519-8F8A-B5AF3B1EE5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and Multiple Mappings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Binding</a:t>
            </a:r>
          </a:p>
          <a:p>
            <a:pPr lvl="1"/>
            <a:r>
              <a:rPr lang="en-US" dirty="0"/>
              <a:t>Associating an address to a location in an address space</a:t>
            </a:r>
          </a:p>
          <a:p>
            <a:pPr lvl="1"/>
            <a:endParaRPr lang="en-US" dirty="0"/>
          </a:p>
          <a:p>
            <a:r>
              <a:rPr lang="en-US" dirty="0"/>
              <a:t>Mapping</a:t>
            </a:r>
          </a:p>
          <a:p>
            <a:pPr lvl="1"/>
            <a:r>
              <a:rPr lang="en-US" dirty="0"/>
              <a:t>Translating one address to another address</a:t>
            </a:r>
          </a:p>
          <a:p>
            <a:pPr lvl="1"/>
            <a:r>
              <a:rPr lang="en-US" dirty="0"/>
              <a:t>Each address is defined in an address space</a:t>
            </a:r>
          </a:p>
          <a:p>
            <a:pPr lvl="1"/>
            <a:r>
              <a:rPr lang="en-US" dirty="0"/>
              <a:t>Mapping one address space to another address space</a:t>
            </a:r>
          </a:p>
          <a:p>
            <a:r>
              <a:rPr lang="en-US" dirty="0"/>
              <a:t>Mapping is never done on Byte by Byte </a:t>
            </a:r>
          </a:p>
          <a:p>
            <a:pPr lvl="1"/>
            <a:r>
              <a:rPr lang="en-US" dirty="0"/>
              <a:t>A contagious portion is mapped on to a contagious portion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091-1FA2-4519-8F8A-B5AF3B1EE51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F37050-6F45-4327-8294-D997A74559CB}"/>
              </a:ext>
            </a:extLst>
          </p:cNvPr>
          <p:cNvSpPr/>
          <p:nvPr/>
        </p:nvSpPr>
        <p:spPr>
          <a:xfrm>
            <a:off x="9314822" y="3883688"/>
            <a:ext cx="688312" cy="13916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D96AD5-622A-495C-8836-2403EA87F253}"/>
              </a:ext>
            </a:extLst>
          </p:cNvPr>
          <p:cNvSpPr/>
          <p:nvPr/>
        </p:nvSpPr>
        <p:spPr>
          <a:xfrm>
            <a:off x="10517275" y="1215851"/>
            <a:ext cx="688312" cy="4961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BF5BCD-92B0-46BB-A972-52DB5157BC19}"/>
              </a:ext>
            </a:extLst>
          </p:cNvPr>
          <p:cNvCxnSpPr/>
          <p:nvPr/>
        </p:nvCxnSpPr>
        <p:spPr>
          <a:xfrm>
            <a:off x="10003134" y="3873640"/>
            <a:ext cx="1202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CADCB85-FB73-472B-98B9-B1725ADE4097}"/>
              </a:ext>
            </a:extLst>
          </p:cNvPr>
          <p:cNvCxnSpPr/>
          <p:nvPr/>
        </p:nvCxnSpPr>
        <p:spPr>
          <a:xfrm>
            <a:off x="10003134" y="5285433"/>
            <a:ext cx="1202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2910D2A-8994-4ECA-BF9C-6898B669DDD3}"/>
              </a:ext>
            </a:extLst>
          </p:cNvPr>
          <p:cNvSpPr/>
          <p:nvPr/>
        </p:nvSpPr>
        <p:spPr>
          <a:xfrm>
            <a:off x="10517275" y="3853545"/>
            <a:ext cx="688312" cy="13916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805D28-D153-41DC-B9C6-A0A2F6E166C0}"/>
              </a:ext>
            </a:extLst>
          </p:cNvPr>
          <p:cNvSpPr txBox="1"/>
          <p:nvPr/>
        </p:nvSpPr>
        <p:spPr>
          <a:xfrm>
            <a:off x="9603074" y="681037"/>
            <a:ext cx="171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Space 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642441-DD20-4A47-9FB4-4A4484EA962B}"/>
              </a:ext>
            </a:extLst>
          </p:cNvPr>
          <p:cNvSpPr txBox="1"/>
          <p:nvPr/>
        </p:nvSpPr>
        <p:spPr>
          <a:xfrm>
            <a:off x="8610600" y="3250047"/>
            <a:ext cx="1723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Space A</a:t>
            </a:r>
          </a:p>
        </p:txBody>
      </p:sp>
    </p:spTree>
    <p:extLst>
      <p:ext uri="{BB962C8B-B14F-4D97-AF65-F5344CB8AC3E}">
        <p14:creationId xmlns:p14="http://schemas.microsoft.com/office/powerpoint/2010/main" val="195990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Address Binding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000" dirty="0"/>
              <a:t>Programs on disk, ready to be brought into memory to execute form an </a:t>
            </a:r>
            <a:r>
              <a:rPr lang="en-US" altLang="en-US" sz="2000" b="1" dirty="0">
                <a:solidFill>
                  <a:srgbClr val="0000FF"/>
                </a:solidFill>
              </a:rPr>
              <a:t>input queue</a:t>
            </a:r>
          </a:p>
          <a:p>
            <a:pPr lvl="1"/>
            <a:r>
              <a:rPr lang="en-US" altLang="en-US" sz="2000" dirty="0"/>
              <a:t>Without support, must be loaded into address 0000</a:t>
            </a:r>
          </a:p>
          <a:p>
            <a:r>
              <a:rPr lang="en-US" altLang="en-US" sz="2000" dirty="0"/>
              <a:t>Inconvenient to have first user process physical address always at 0000 </a:t>
            </a:r>
          </a:p>
          <a:p>
            <a:pPr lvl="1"/>
            <a:r>
              <a:rPr lang="en-US" altLang="en-US" sz="2000" dirty="0"/>
              <a:t>How can it not be?</a:t>
            </a:r>
          </a:p>
          <a:p>
            <a:r>
              <a:rPr lang="en-US" altLang="en-US" sz="2000" dirty="0"/>
              <a:t>Further, addresses represented in different ways at different stages of a program</a:t>
            </a:r>
            <a:r>
              <a:rPr lang="ja-JP" altLang="en-US" sz="2000" dirty="0"/>
              <a:t>’</a:t>
            </a:r>
            <a:r>
              <a:rPr lang="en-US" altLang="ja-JP" sz="2000" dirty="0"/>
              <a:t>s life</a:t>
            </a:r>
          </a:p>
          <a:p>
            <a:pPr lvl="1"/>
            <a:r>
              <a:rPr lang="en-US" altLang="en-US" sz="2000" dirty="0"/>
              <a:t>Source code addresses usually symbolic</a:t>
            </a:r>
          </a:p>
          <a:p>
            <a:pPr lvl="1"/>
            <a:r>
              <a:rPr lang="en-US" altLang="en-US" sz="2000" dirty="0"/>
              <a:t>Compiled code addresses </a:t>
            </a:r>
            <a:r>
              <a:rPr lang="en-US" altLang="en-US" sz="2000" b="1" dirty="0">
                <a:solidFill>
                  <a:srgbClr val="0000FF"/>
                </a:solidFill>
              </a:rPr>
              <a:t>bind </a:t>
            </a:r>
            <a:r>
              <a:rPr lang="en-US" altLang="en-US" sz="2000" dirty="0"/>
              <a:t>to relocatable addresses</a:t>
            </a:r>
          </a:p>
          <a:p>
            <a:pPr lvl="2"/>
            <a:r>
              <a:rPr lang="en-US" altLang="en-US" dirty="0"/>
              <a:t>i.e. </a:t>
            </a:r>
            <a:r>
              <a:rPr lang="ja-JP" altLang="en-US" dirty="0"/>
              <a:t>“</a:t>
            </a:r>
            <a:r>
              <a:rPr lang="en-US" altLang="ja-JP" dirty="0"/>
              <a:t>14 bytes from beginning of this module</a:t>
            </a:r>
            <a:r>
              <a:rPr lang="ja-JP" altLang="en-US" dirty="0"/>
              <a:t>”</a:t>
            </a:r>
            <a:endParaRPr lang="en-US" altLang="ja-JP" dirty="0"/>
          </a:p>
          <a:p>
            <a:pPr lvl="1"/>
            <a:r>
              <a:rPr lang="en-US" altLang="en-US" sz="2000" dirty="0"/>
              <a:t>Linker or loader will bind relocatable addresses to absolute addresses</a:t>
            </a:r>
          </a:p>
          <a:p>
            <a:pPr lvl="2"/>
            <a:r>
              <a:rPr lang="en-US" altLang="en-US" dirty="0"/>
              <a:t>i.e. 74014</a:t>
            </a:r>
          </a:p>
          <a:p>
            <a:pPr lvl="1"/>
            <a:r>
              <a:rPr lang="en-US" altLang="en-US" sz="2000" dirty="0"/>
              <a:t>Each binding maps one address space to another</a:t>
            </a:r>
          </a:p>
          <a:p>
            <a:pPr>
              <a:buFont typeface="Monotype Sorts" pitchFamily="-84" charset="2"/>
              <a:buNone/>
            </a:pPr>
            <a:endParaRPr kumimoji="0" lang="en-US" altLang="en-US" sz="3600" dirty="0"/>
          </a:p>
          <a:p>
            <a:pPr lvl="1"/>
            <a:endParaRPr kumimoji="0"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5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2132</Words>
  <Application>Microsoft Office PowerPoint</Application>
  <PresentationFormat>Widescreen</PresentationFormat>
  <Paragraphs>298</Paragraphs>
  <Slides>30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Courier New</vt:lpstr>
      <vt:lpstr>Helvetica</vt:lpstr>
      <vt:lpstr>Monotype Sorts</vt:lpstr>
      <vt:lpstr>Times New Roman</vt:lpstr>
      <vt:lpstr>Office Theme</vt:lpstr>
      <vt:lpstr>CSMC 412</vt:lpstr>
      <vt:lpstr>Memory Management</vt:lpstr>
      <vt:lpstr>CPU and Memory</vt:lpstr>
      <vt:lpstr>Background</vt:lpstr>
      <vt:lpstr>View of the memory</vt:lpstr>
      <vt:lpstr>Address Space</vt:lpstr>
      <vt:lpstr>Desirable Features</vt:lpstr>
      <vt:lpstr>Binding and Multiple Mappings</vt:lpstr>
      <vt:lpstr>Address Binding</vt:lpstr>
      <vt:lpstr>Binding of Instructions and Data to Memory</vt:lpstr>
      <vt:lpstr>Multistep Processing of a User Program </vt:lpstr>
      <vt:lpstr>Dynamic Linking</vt:lpstr>
      <vt:lpstr>Dynamic Loading</vt:lpstr>
      <vt:lpstr>Overlays</vt:lpstr>
      <vt:lpstr>Logical vs. Physical Address Space</vt:lpstr>
      <vt:lpstr>Memory-Management Unit (MMU)</vt:lpstr>
      <vt:lpstr>Swapping</vt:lpstr>
      <vt:lpstr>Swapping (Cont.)</vt:lpstr>
      <vt:lpstr>Schematic View of Swapping</vt:lpstr>
      <vt:lpstr>Context Switch Time including Swapping</vt:lpstr>
      <vt:lpstr>Context Switch Time and Swapping (Cont.)</vt:lpstr>
      <vt:lpstr>Contiguous Allocation</vt:lpstr>
      <vt:lpstr>Contiguous Allocation (Cont.)</vt:lpstr>
      <vt:lpstr>Base and Limit Registers</vt:lpstr>
      <vt:lpstr>Hardware Support for Relocation and Limit Registers</vt:lpstr>
      <vt:lpstr>Dynamic relocation using a relocation register</vt:lpstr>
      <vt:lpstr>Multiple-partition allocation </vt:lpstr>
      <vt:lpstr>Dynamic Storage-Allocation Problem</vt:lpstr>
      <vt:lpstr>Fragmentation</vt:lpstr>
      <vt:lpstr>Fragmentation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CSMC 412</dc:title>
  <dc:creator>Agrawala, Ashok</dc:creator>
  <cp:lastModifiedBy>Ashok Agrawala</cp:lastModifiedBy>
  <cp:revision>38</cp:revision>
  <cp:lastPrinted>2019-03-11T14:41:40Z</cp:lastPrinted>
  <dcterms:created xsi:type="dcterms:W3CDTF">2019-02-25T14:10:39Z</dcterms:created>
  <dcterms:modified xsi:type="dcterms:W3CDTF">2020-03-31T14:14:18Z</dcterms:modified>
</cp:coreProperties>
</file>