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61" r:id="rId2"/>
    <p:sldId id="365" r:id="rId3"/>
    <p:sldId id="362" r:id="rId4"/>
    <p:sldId id="363" r:id="rId5"/>
    <p:sldId id="307" r:id="rId6"/>
    <p:sldId id="308" r:id="rId7"/>
    <p:sldId id="309" r:id="rId8"/>
    <p:sldId id="310" r:id="rId9"/>
    <p:sldId id="311" r:id="rId10"/>
    <p:sldId id="312" r:id="rId11"/>
    <p:sldId id="356" r:id="rId12"/>
    <p:sldId id="357" r:id="rId13"/>
    <p:sldId id="313" r:id="rId14"/>
    <p:sldId id="316" r:id="rId15"/>
    <p:sldId id="314" r:id="rId16"/>
    <p:sldId id="315" r:id="rId17"/>
    <p:sldId id="317" r:id="rId18"/>
    <p:sldId id="318" r:id="rId19"/>
    <p:sldId id="319" r:id="rId20"/>
    <p:sldId id="320" r:id="rId21"/>
    <p:sldId id="364" r:id="rId22"/>
    <p:sldId id="321" r:id="rId23"/>
    <p:sldId id="322" r:id="rId24"/>
    <p:sldId id="323" r:id="rId25"/>
    <p:sldId id="324" r:id="rId26"/>
    <p:sldId id="325" r:id="rId27"/>
    <p:sldId id="326" r:id="rId28"/>
    <p:sldId id="327" r:id="rId29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024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112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40F950A-FD44-4C8F-A140-0A148EBAB3E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297180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8"/>
            <a:ext cx="297180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91BFB7E-E8E8-4B09-9798-3C818ECDC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16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B101069-85A8-4622-BB0F-7A95BC2DE9CB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7180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8"/>
            <a:ext cx="297180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A237633-8646-4A3F-A33A-A60A1F0CE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5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142336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42339" name="Rectangle 142337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2340" name="Shape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1333E73D-C5DD-433F-8AF0-AC3E576F2DFB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4286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8AC4267-593E-4793-ABA7-7E206088D7FA}" type="slidenum">
              <a:rPr lang="en-US" altLang="en-US">
                <a:latin typeface="Helvetica" panose="020B0604020202020204" pitchFamily="34" charset="0"/>
              </a:rPr>
              <a:pPr/>
              <a:t>13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254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6B28612-9401-4A0E-84D9-2924857FAFA9}" type="slidenum">
              <a:rPr lang="en-US" altLang="en-US">
                <a:latin typeface="Helvetica" panose="020B0604020202020204" pitchFamily="34" charset="0"/>
              </a:rPr>
              <a:pPr/>
              <a:t>14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335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C9E24A1-71F3-48DC-B68E-25ABEB0FA1CD}" type="slidenum">
              <a:rPr lang="en-US" altLang="en-US">
                <a:latin typeface="Helvetica" panose="020B0604020202020204" pitchFamily="34" charset="0"/>
              </a:rPr>
              <a:pPr/>
              <a:t>15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1174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F01FEA3-B0BC-499A-98CD-60D278A41412}" type="slidenum">
              <a:rPr lang="en-US" altLang="en-US">
                <a:latin typeface="Helvetica" panose="020B0604020202020204" pitchFamily="34" charset="0"/>
              </a:rPr>
              <a:pPr/>
              <a:t>16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6577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D42B0AC-850D-4F2D-B1F9-02CFC13C073A}" type="slidenum">
              <a:rPr lang="en-US" altLang="en-US">
                <a:latin typeface="Helvetica" panose="020B0604020202020204" pitchFamily="34" charset="0"/>
              </a:rPr>
              <a:pPr/>
              <a:t>17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9021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6EB89B1-D290-4A66-AF44-2CE6F00C84C0}" type="slidenum">
              <a:rPr lang="en-US" altLang="en-US">
                <a:latin typeface="Helvetica" panose="020B0604020202020204" pitchFamily="34" charset="0"/>
              </a:rPr>
              <a:pPr/>
              <a:t>19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1629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F45033F-B0C8-492B-9E7B-7810259A0B6E}" type="slidenum">
              <a:rPr lang="en-US" altLang="en-US">
                <a:latin typeface="Helvetica" panose="020B0604020202020204" pitchFamily="34" charset="0"/>
              </a:rPr>
              <a:pPr/>
              <a:t>20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5923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77CEE6E-CDA3-4F77-B38A-EE3D7203A2EC}" type="slidenum">
              <a:rPr lang="en-US" altLang="en-US">
                <a:latin typeface="Helvetica" panose="020B0604020202020204" pitchFamily="34" charset="0"/>
              </a:rPr>
              <a:pPr/>
              <a:t>22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3290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072D7E5-AD83-48CC-A80F-57AC9EA80FE5}" type="slidenum">
              <a:rPr lang="en-US" altLang="en-US">
                <a:latin typeface="Helvetica" panose="020B0604020202020204" pitchFamily="34" charset="0"/>
              </a:rPr>
              <a:pPr/>
              <a:t>23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956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7DA41A2-FD2A-4FFA-AFB8-EB99F724A1F2}" type="slidenum">
              <a:rPr lang="en-US" altLang="en-US">
                <a:latin typeface="Helvetica" panose="020B0604020202020204" pitchFamily="34" charset="0"/>
              </a:rPr>
              <a:pPr/>
              <a:t>24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304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79A2C05-34B3-4C2F-94C5-24944B5FB5F2}" type="slidenum">
              <a:rPr lang="en-US" altLang="en-US">
                <a:latin typeface="Helvetica" panose="020B0604020202020204" pitchFamily="34" charset="0"/>
              </a:rPr>
              <a:pPr/>
              <a:t>5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1386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E705682-AB81-43A9-8F35-A89C1E479CEC}" type="slidenum">
              <a:rPr lang="en-US" altLang="en-US">
                <a:latin typeface="Helvetica" panose="020B0604020202020204" pitchFamily="34" charset="0"/>
              </a:rPr>
              <a:pPr/>
              <a:t>25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2722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1FC620A-0EBD-45C0-BAD4-4F94F6F9721A}" type="slidenum">
              <a:rPr lang="en-US" altLang="en-US">
                <a:latin typeface="Helvetica" panose="020B0604020202020204" pitchFamily="34" charset="0"/>
              </a:rPr>
              <a:pPr/>
              <a:t>26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4997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E0B630F-5D15-4F9F-B333-748F964A930D}" type="slidenum">
              <a:rPr lang="en-US" altLang="en-US">
                <a:latin typeface="Helvetica" panose="020B0604020202020204" pitchFamily="34" charset="0"/>
              </a:rPr>
              <a:pPr/>
              <a:t>27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4490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68D83C9-F861-4C13-8DEA-6A7745795545}" type="slidenum">
              <a:rPr lang="en-US" altLang="en-US">
                <a:latin typeface="Helvetica" panose="020B0604020202020204" pitchFamily="34" charset="0"/>
              </a:rPr>
              <a:pPr/>
              <a:t>28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438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A5FD455-E8AF-4A49-8C6A-DD46CD036490}" type="slidenum">
              <a:rPr lang="en-US" altLang="en-US">
                <a:latin typeface="Helvetica" panose="020B0604020202020204" pitchFamily="34" charset="0"/>
              </a:rPr>
              <a:pPr/>
              <a:t>6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939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AE6192F-9249-4E7C-8718-81A5E533BAD6}" type="slidenum">
              <a:rPr lang="en-US" altLang="en-US">
                <a:latin typeface="Helvetica" panose="020B0604020202020204" pitchFamily="34" charset="0"/>
              </a:rPr>
              <a:pPr/>
              <a:t>7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556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D867FF5-4A04-4DBF-9E48-D11342E618F6}" type="slidenum">
              <a:rPr lang="en-US" altLang="en-US">
                <a:latin typeface="Helvetica" panose="020B0604020202020204" pitchFamily="34" charset="0"/>
              </a:rPr>
              <a:pPr/>
              <a:t>8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579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1BF3B31-9FD9-485C-BC40-6E2774278CC4}" type="slidenum">
              <a:rPr lang="en-US" altLang="en-US">
                <a:latin typeface="Helvetica" panose="020B0604020202020204" pitchFamily="34" charset="0"/>
              </a:rPr>
              <a:pPr/>
              <a:t>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250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E70A576-A5C6-481E-93E3-CF48A6208B50}" type="slidenum">
              <a:rPr lang="en-US" altLang="en-US">
                <a:latin typeface="Helvetica" panose="020B0604020202020204" pitchFamily="34" charset="0"/>
              </a:rPr>
              <a:pPr/>
              <a:t>10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803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Shape 1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9026" name="Shap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BECF6-FCE7-45C3-92FC-3320A0238035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384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Shape 1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30050" name="Shap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4BA91-2505-45AB-B3F2-754F753850A5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87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2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53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66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 2020</a:t>
            </a:r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2018 Silberschatz, Gavin &amp; Gagne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2D389-1E87-4ECE-A6D6-350E1E959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27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69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96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89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60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96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53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0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0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38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April 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47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hape 54273"/>
          <p:cNvSpPr>
            <a:spLocks noGrp="1" noChangeArrowheads="1"/>
          </p:cNvSpPr>
          <p:nvPr>
            <p:ph type="title"/>
          </p:nvPr>
        </p:nvSpPr>
        <p:spPr>
          <a:xfrm>
            <a:off x="4975226" y="920750"/>
            <a:ext cx="2445976" cy="694466"/>
          </a:xfrm>
        </p:spPr>
        <p:txBody>
          <a:bodyPr vert="horz" wrap="none" lIns="63398" tIns="25359" rIns="63398" bIns="25359" rtlCol="0" anchor="t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CSMC 412</a:t>
            </a:r>
          </a:p>
        </p:txBody>
      </p:sp>
      <p:sp>
        <p:nvSpPr>
          <p:cNvPr id="4099" name="Shape 54274"/>
          <p:cNvSpPr>
            <a:spLocks noGrp="1" noChangeArrowheads="1"/>
          </p:cNvSpPr>
          <p:nvPr>
            <p:ph type="body" idx="1"/>
          </p:nvPr>
        </p:nvSpPr>
        <p:spPr>
          <a:xfrm>
            <a:off x="2762251" y="1725614"/>
            <a:ext cx="7026275" cy="2337406"/>
          </a:xfrm>
        </p:spPr>
        <p:txBody>
          <a:bodyPr vert="horz" lIns="71324" tIns="28529" rIns="71324" bIns="28529" rtlCol="0">
            <a:spAutoFit/>
          </a:bodyPr>
          <a:lstStyle/>
          <a:p>
            <a:pPr marL="387350" indent="-387350" algn="ctr" defTabSz="1033463">
              <a:lnSpc>
                <a:spcPct val="94000"/>
              </a:lnSpc>
              <a:spcBef>
                <a:spcPct val="28000"/>
              </a:spcBef>
              <a:buNone/>
            </a:pPr>
            <a:r>
              <a:rPr lang="en-US" sz="3300" dirty="0">
                <a:solidFill>
                  <a:schemeClr val="tx2"/>
                </a:solidFill>
              </a:rPr>
              <a:t>Operating Systems</a:t>
            </a:r>
            <a:endParaRPr lang="en-US" dirty="0"/>
          </a:p>
          <a:p>
            <a:pPr marL="387350" indent="-387350" algn="ctr" defTabSz="1033463">
              <a:lnSpc>
                <a:spcPct val="94000"/>
              </a:lnSpc>
              <a:spcBef>
                <a:spcPct val="28000"/>
              </a:spcBef>
              <a:buNone/>
            </a:pPr>
            <a:r>
              <a:rPr lang="en-US" sz="3300" dirty="0">
                <a:solidFill>
                  <a:schemeClr val="tx2"/>
                </a:solidFill>
              </a:rPr>
              <a:t>Prof. Ashok K </a:t>
            </a:r>
            <a:r>
              <a:rPr lang="en-US" sz="3300" dirty="0" err="1">
                <a:solidFill>
                  <a:schemeClr val="tx2"/>
                </a:solidFill>
              </a:rPr>
              <a:t>Agrawala</a:t>
            </a:r>
            <a:endParaRPr lang="en-US" sz="3300" dirty="0">
              <a:solidFill>
                <a:schemeClr val="tx2"/>
              </a:solidFill>
            </a:endParaRPr>
          </a:p>
          <a:p>
            <a:pPr marL="387350" indent="-387350" algn="ctr" defTabSz="1033463">
              <a:lnSpc>
                <a:spcPct val="94000"/>
              </a:lnSpc>
              <a:spcBef>
                <a:spcPct val="28000"/>
              </a:spcBef>
              <a:buNone/>
            </a:pPr>
            <a:endParaRPr lang="en-US" sz="2100" dirty="0"/>
          </a:p>
          <a:p>
            <a:pPr marL="387350" indent="-387350" algn="ctr" defTabSz="1033463">
              <a:lnSpc>
                <a:spcPct val="94000"/>
              </a:lnSpc>
              <a:spcBef>
                <a:spcPct val="28000"/>
              </a:spcBef>
              <a:buNone/>
            </a:pPr>
            <a:r>
              <a:rPr lang="en-US" sz="2100" dirty="0">
                <a:solidFill>
                  <a:srgbClr val="000000"/>
                </a:solidFill>
              </a:rPr>
              <a:t>Memory Management - II</a:t>
            </a:r>
          </a:p>
          <a:p>
            <a:pPr marL="387350" indent="-387350" algn="ctr" defTabSz="1033463">
              <a:lnSpc>
                <a:spcPct val="94000"/>
              </a:lnSpc>
              <a:spcBef>
                <a:spcPct val="28000"/>
              </a:spcBef>
              <a:buNone/>
            </a:pPr>
            <a:r>
              <a:rPr lang="en-US" sz="2100" dirty="0">
                <a:solidFill>
                  <a:srgbClr val="000000"/>
                </a:solidFill>
              </a:rPr>
              <a:t>Online Set 2</a:t>
            </a:r>
          </a:p>
        </p:txBody>
      </p:sp>
      <p:sp>
        <p:nvSpPr>
          <p:cNvPr id="4100" name="Shape 3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/>
              <a:t>April  2020</a:t>
            </a:r>
            <a:endParaRPr lang="en-US" dirty="0"/>
          </a:p>
        </p:txBody>
      </p:sp>
      <p:sp>
        <p:nvSpPr>
          <p:cNvPr id="4101" name="Shape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1C8854-195F-4F1D-ABC5-033DBF64DE55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5518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66688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Segmentation Hardware</a:t>
            </a:r>
            <a:endParaRPr lang="en-US" altLang="en-US" sz="2400"/>
          </a:p>
        </p:txBody>
      </p:sp>
      <p:pic>
        <p:nvPicPr>
          <p:cNvPr id="34819" name="Picture 4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881" y="916735"/>
            <a:ext cx="7741920" cy="5432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27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19809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Example of Segmentation</a:t>
            </a:r>
            <a:endParaRPr lang="en-US" sz="2400"/>
          </a:p>
        </p:txBody>
      </p:sp>
      <p:pic>
        <p:nvPicPr>
          <p:cNvPr id="58370" name="Rectangle 1198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7797" y="1876425"/>
            <a:ext cx="5588000" cy="4845050"/>
          </a:xfrm>
          <a:prstGeom prst="rect">
            <a:avLst/>
          </a:prstGeom>
          <a:noFill/>
          <a:ln w="38100" cmpd="dbl" algn="ctr">
            <a:solidFill>
              <a:srgbClr val="CC6600"/>
            </a:solidFill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4FFD1-89B6-4178-898C-01AFE3A86C97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47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20833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Sharing of Segments</a:t>
            </a:r>
            <a:endParaRPr lang="en-US" sz="2400"/>
          </a:p>
        </p:txBody>
      </p:sp>
      <p:pic>
        <p:nvPicPr>
          <p:cNvPr id="59394" name="Rectangle 1208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5320" y="1690688"/>
            <a:ext cx="4552950" cy="4846638"/>
          </a:xfrm>
          <a:prstGeom prst="rect">
            <a:avLst/>
          </a:prstGeom>
          <a:noFill/>
          <a:ln w="38100" cmpd="dbl" algn="ctr">
            <a:solidFill>
              <a:srgbClr val="CC6600"/>
            </a:solidFill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9C67-8373-4AC4-8322-9668ACE3AFC7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37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Paging</a:t>
            </a:r>
          </a:p>
        </p:txBody>
      </p:sp>
      <p:sp>
        <p:nvSpPr>
          <p:cNvPr id="35843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Used to map a linear, </a:t>
            </a:r>
            <a:r>
              <a:rPr lang="en-US" altLang="en-US" dirty="0" err="1"/>
              <a:t>contigious</a:t>
            </a:r>
            <a:r>
              <a:rPr lang="en-US" altLang="en-US" dirty="0"/>
              <a:t> Logical Address Space on to (linear) Physical Address Space </a:t>
            </a:r>
          </a:p>
          <a:p>
            <a:r>
              <a:rPr lang="en-US" altLang="en-US" dirty="0"/>
              <a:t>View physical memory consisting of fixed-sized blocks called </a:t>
            </a:r>
            <a:r>
              <a:rPr lang="en-US" altLang="en-US" b="1" dirty="0">
                <a:solidFill>
                  <a:srgbClr val="3366FF"/>
                </a:solidFill>
              </a:rPr>
              <a:t>frames</a:t>
            </a:r>
            <a:endParaRPr lang="en-US" altLang="en-US" dirty="0">
              <a:solidFill>
                <a:srgbClr val="3366FF"/>
              </a:solidFill>
            </a:endParaRP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Size </a:t>
            </a:r>
            <a:r>
              <a:rPr lang="en-US" altLang="en-US" dirty="0"/>
              <a:t>is power of 2, between 512 bytes and 16 Mbytes</a:t>
            </a:r>
            <a:endParaRPr lang="en-US" altLang="en-US" sz="800" dirty="0"/>
          </a:p>
          <a:p>
            <a:r>
              <a:rPr lang="en-US" altLang="en-US" dirty="0"/>
              <a:t>View logical memory consisting of blocks of </a:t>
            </a:r>
            <a:r>
              <a:rPr lang="en-US" altLang="en-US" dirty="0">
                <a:solidFill>
                  <a:srgbClr val="FF0000"/>
                </a:solidFill>
              </a:rPr>
              <a:t>same</a:t>
            </a:r>
            <a:r>
              <a:rPr lang="en-US" altLang="en-US" dirty="0"/>
              <a:t> size called </a:t>
            </a:r>
            <a:r>
              <a:rPr lang="en-US" altLang="en-US" b="1" dirty="0">
                <a:solidFill>
                  <a:srgbClr val="3366FF"/>
                </a:solidFill>
              </a:rPr>
              <a:t>pages</a:t>
            </a:r>
            <a:endParaRPr lang="en-US" altLang="en-US" sz="800" b="1" dirty="0">
              <a:solidFill>
                <a:srgbClr val="3366FF"/>
              </a:solidFill>
            </a:endParaRPr>
          </a:p>
          <a:p>
            <a:r>
              <a:rPr lang="en-US" altLang="en-US" dirty="0"/>
              <a:t>To run a program of size </a:t>
            </a:r>
            <a:r>
              <a:rPr lang="en-US" altLang="en-US" b="1" i="1" dirty="0"/>
              <a:t>N</a:t>
            </a:r>
            <a:r>
              <a:rPr lang="en-US" altLang="en-US" i="1" dirty="0"/>
              <a:t> </a:t>
            </a:r>
            <a:r>
              <a:rPr lang="en-US" altLang="en-US" dirty="0"/>
              <a:t>pages, need to find </a:t>
            </a:r>
            <a:r>
              <a:rPr lang="en-US" altLang="en-US" b="1" i="1" dirty="0"/>
              <a:t>N</a:t>
            </a:r>
            <a:r>
              <a:rPr lang="en-US" altLang="en-US" dirty="0"/>
              <a:t> free frames and load program</a:t>
            </a:r>
            <a:endParaRPr lang="en-US" altLang="en-US" sz="800" dirty="0"/>
          </a:p>
          <a:p>
            <a:r>
              <a:rPr lang="en-US" altLang="en-US" dirty="0"/>
              <a:t>Set up a </a:t>
            </a:r>
            <a:r>
              <a:rPr lang="en-US" altLang="en-US" b="1" dirty="0">
                <a:solidFill>
                  <a:srgbClr val="3366FF"/>
                </a:solidFill>
              </a:rPr>
              <a:t>page table</a:t>
            </a:r>
            <a:r>
              <a:rPr lang="en-US" altLang="en-US" dirty="0"/>
              <a:t> to translate logical to physical addresses</a:t>
            </a:r>
            <a:endParaRPr lang="en-US" altLang="en-US" sz="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922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470150" y="46039"/>
            <a:ext cx="8229600" cy="644525"/>
          </a:xfrm>
        </p:spPr>
        <p:txBody>
          <a:bodyPr/>
          <a:lstStyle/>
          <a:p>
            <a:pPr eaLnBrk="1" hangingPunct="1"/>
            <a:r>
              <a:rPr lang="en-US" altLang="en-US" sz="2400"/>
              <a:t>Paging Model of Logical and  Physical Memory</a:t>
            </a:r>
          </a:p>
        </p:txBody>
      </p:sp>
      <p:pic>
        <p:nvPicPr>
          <p:cNvPr id="38915" name="Picture 1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13" y="1203326"/>
            <a:ext cx="4938712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500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Address Translation Scheme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dirty="0"/>
              <a:t>Address generated by CPU is divided into:</a:t>
            </a:r>
          </a:p>
          <a:p>
            <a:pPr lvl="1">
              <a:defRPr/>
            </a:pPr>
            <a:r>
              <a:rPr lang="en-US" altLang="en-US" b="1" dirty="0">
                <a:solidFill>
                  <a:srgbClr val="3366FF"/>
                </a:solidFill>
              </a:rPr>
              <a:t>Page number </a:t>
            </a:r>
            <a:r>
              <a:rPr lang="en-US" altLang="en-US" dirty="0"/>
              <a:t>(</a:t>
            </a:r>
            <a:r>
              <a:rPr lang="en-US" altLang="en-US" b="1" i="1" dirty="0">
                <a:solidFill>
                  <a:srgbClr val="3366FF"/>
                </a:solidFill>
              </a:rPr>
              <a:t>p</a:t>
            </a:r>
            <a:r>
              <a:rPr lang="en-US" altLang="en-US" dirty="0"/>
              <a:t>)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used as an index into a </a:t>
            </a:r>
            <a:r>
              <a:rPr lang="en-US" altLang="en-US" b="1" dirty="0">
                <a:solidFill>
                  <a:srgbClr val="3366FF"/>
                </a:solidFill>
              </a:rPr>
              <a:t>page table </a:t>
            </a:r>
            <a:r>
              <a:rPr lang="en-US" altLang="en-US" dirty="0"/>
              <a:t>which contains base address of each page in physical memory</a:t>
            </a:r>
          </a:p>
          <a:p>
            <a:pPr lvl="1">
              <a:defRPr/>
            </a:pPr>
            <a:r>
              <a:rPr lang="en-US" altLang="en-US" b="1" dirty="0">
                <a:solidFill>
                  <a:srgbClr val="3366FF"/>
                </a:solidFill>
              </a:rPr>
              <a:t>Page offset </a:t>
            </a:r>
            <a:r>
              <a:rPr lang="en-US" altLang="en-US" dirty="0"/>
              <a:t>(</a:t>
            </a:r>
            <a:r>
              <a:rPr lang="en-US" altLang="en-US" b="1" i="1" dirty="0">
                <a:solidFill>
                  <a:srgbClr val="3366FF"/>
                </a:solidFill>
              </a:rPr>
              <a:t>d</a:t>
            </a:r>
            <a:r>
              <a:rPr lang="en-US" altLang="en-US" dirty="0"/>
              <a:t>)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combined with base address to define the physical memory address that is sent to the memory unit</a:t>
            </a:r>
          </a:p>
          <a:p>
            <a:pPr lvl="1">
              <a:defRPr/>
            </a:pPr>
            <a:endParaRPr lang="en-US" altLang="en-US" dirty="0"/>
          </a:p>
          <a:p>
            <a:pPr lvl="1">
              <a:defRPr/>
            </a:pPr>
            <a:endParaRPr lang="en-US" altLang="en-US" dirty="0"/>
          </a:p>
          <a:p>
            <a:pPr marL="457200" lvl="1" indent="0">
              <a:buNone/>
              <a:defRPr/>
            </a:pPr>
            <a:endParaRPr lang="en-US" altLang="en-US" dirty="0"/>
          </a:p>
          <a:p>
            <a:pPr lvl="1">
              <a:defRPr/>
            </a:pPr>
            <a:endParaRPr lang="en-US" altLang="en-US" dirty="0"/>
          </a:p>
          <a:p>
            <a:pPr lvl="1">
              <a:defRPr/>
            </a:pPr>
            <a:r>
              <a:rPr lang="en-US" altLang="en-US" dirty="0"/>
              <a:t>For given logical address space 2</a:t>
            </a:r>
            <a:r>
              <a:rPr lang="en-US" altLang="en-US" i="1" baseline="30000" dirty="0"/>
              <a:t>m </a:t>
            </a:r>
            <a:r>
              <a:rPr lang="en-US" altLang="en-US" dirty="0"/>
              <a:t>and page size</a:t>
            </a:r>
            <a:r>
              <a:rPr lang="en-US" altLang="en-US" baseline="30000" dirty="0"/>
              <a:t> </a:t>
            </a:r>
            <a:r>
              <a:rPr lang="en-US" altLang="en-US" i="1" dirty="0"/>
              <a:t>2</a:t>
            </a:r>
            <a:r>
              <a:rPr lang="en-US" altLang="en-US" baseline="30000" dirty="0"/>
              <a:t>n</a:t>
            </a:r>
          </a:p>
        </p:txBody>
      </p:sp>
      <p:pic>
        <p:nvPicPr>
          <p:cNvPr id="36868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4" y="3817621"/>
            <a:ext cx="33432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243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73300" y="120651"/>
            <a:ext cx="79375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Paging Hardware</a:t>
            </a:r>
          </a:p>
        </p:txBody>
      </p:sp>
      <p:pic>
        <p:nvPicPr>
          <p:cNvPr id="37891" name="Picture 4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60" y="1371600"/>
            <a:ext cx="8509639" cy="507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690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9775" y="87313"/>
            <a:ext cx="80772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Paging Example</a:t>
            </a:r>
          </a:p>
        </p:txBody>
      </p:sp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3170239" y="5586414"/>
            <a:ext cx="60039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i="1">
                <a:latin typeface="Helvetica" panose="020B0604020202020204" pitchFamily="34" charset="0"/>
              </a:rPr>
              <a:t>n</a:t>
            </a:r>
            <a:r>
              <a:rPr lang="en-US" altLang="en-US" sz="1600">
                <a:latin typeface="Helvetica" panose="020B0604020202020204" pitchFamily="34" charset="0"/>
              </a:rPr>
              <a:t>=2 and </a:t>
            </a:r>
            <a:r>
              <a:rPr lang="en-US" altLang="en-US" sz="1600" i="1">
                <a:latin typeface="Helvetica" panose="020B0604020202020204" pitchFamily="34" charset="0"/>
              </a:rPr>
              <a:t>m</a:t>
            </a:r>
            <a:r>
              <a:rPr lang="en-US" altLang="en-US" sz="1600">
                <a:latin typeface="Helvetica" panose="020B0604020202020204" pitchFamily="34" charset="0"/>
              </a:rPr>
              <a:t>=4   32-byte memory and 4-byte pages</a:t>
            </a:r>
          </a:p>
        </p:txBody>
      </p:sp>
      <p:pic>
        <p:nvPicPr>
          <p:cNvPr id="3994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00" y="1243014"/>
            <a:ext cx="3384550" cy="421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03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Paging (Cont.)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/>
              <a:t>Calculating internal fragmentation</a:t>
            </a:r>
          </a:p>
          <a:p>
            <a:pPr lvl="1"/>
            <a:r>
              <a:rPr lang="en-US" altLang="en-US"/>
              <a:t>Page size = 2,048 bytes</a:t>
            </a:r>
          </a:p>
          <a:p>
            <a:pPr lvl="1"/>
            <a:r>
              <a:rPr lang="en-US" altLang="en-US"/>
              <a:t>Process size = 72,766 bytes</a:t>
            </a:r>
          </a:p>
          <a:p>
            <a:pPr lvl="1"/>
            <a:r>
              <a:rPr lang="en-US" altLang="en-US"/>
              <a:t>35 pages + 1,086 bytes</a:t>
            </a:r>
          </a:p>
          <a:p>
            <a:pPr lvl="1"/>
            <a:r>
              <a:rPr lang="en-US" altLang="en-US"/>
              <a:t>Internal fragmentation of 2,048 - 1,086 = 962 bytes</a:t>
            </a:r>
          </a:p>
          <a:p>
            <a:pPr lvl="1"/>
            <a:r>
              <a:rPr lang="en-US" altLang="en-US"/>
              <a:t>Worst case fragmentation = 1 frame – 1 byte</a:t>
            </a:r>
          </a:p>
          <a:p>
            <a:pPr lvl="1"/>
            <a:r>
              <a:rPr lang="en-US" altLang="en-US"/>
              <a:t>On average fragmentation = 1 / 2 frame size</a:t>
            </a:r>
          </a:p>
          <a:p>
            <a:pPr lvl="1"/>
            <a:r>
              <a:rPr lang="en-US" altLang="en-US"/>
              <a:t>So small frame sizes desirable?</a:t>
            </a:r>
          </a:p>
          <a:p>
            <a:pPr lvl="1"/>
            <a:r>
              <a:rPr lang="en-US" altLang="en-US"/>
              <a:t>But each page table entry takes memory to track</a:t>
            </a:r>
          </a:p>
          <a:p>
            <a:pPr lvl="1"/>
            <a:r>
              <a:rPr lang="en-US" altLang="en-US"/>
              <a:t>Page sizes growing over time</a:t>
            </a:r>
          </a:p>
          <a:p>
            <a:pPr lvl="2"/>
            <a:r>
              <a:rPr lang="en-US" altLang="en-US"/>
              <a:t>Solaris supports two page sizes – 8 KB and 4 MB</a:t>
            </a:r>
          </a:p>
          <a:p>
            <a:r>
              <a:rPr lang="en-US" altLang="en-US"/>
              <a:t>Process view and physical memory now very different</a:t>
            </a:r>
          </a:p>
          <a:p>
            <a:r>
              <a:rPr lang="en-US" altLang="en-US"/>
              <a:t>By implementation process can only access its own memory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63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1"/>
            <a:ext cx="82296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Free Frames</a:t>
            </a:r>
          </a:p>
        </p:txBody>
      </p:sp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3452814" y="5721350"/>
            <a:ext cx="1901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Helvetica" panose="020B0604020202020204" pitchFamily="34" charset="0"/>
              </a:rPr>
              <a:t>Before allocation</a:t>
            </a:r>
          </a:p>
        </p:txBody>
      </p:sp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6867526" y="5734050"/>
            <a:ext cx="171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Helvetica" panose="020B0604020202020204" pitchFamily="34" charset="0"/>
              </a:rPr>
              <a:t>After allocation</a:t>
            </a:r>
          </a:p>
        </p:txBody>
      </p:sp>
      <p:pic>
        <p:nvPicPr>
          <p:cNvPr id="4198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6" y="1244600"/>
            <a:ext cx="5903913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32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586A3-D886-4552-9E70-AC63EB8BF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Management Schemes from 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6E99C9-CE91-40FD-904C-9078415ECC6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logical address space of a process must be resident in the physical memory when this process is executing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BDB282-8D6A-40A3-9622-46DBD6C1424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Desirable Features:</a:t>
            </a:r>
          </a:p>
          <a:p>
            <a:pPr lvl="1"/>
            <a:r>
              <a:rPr lang="en-US" dirty="0"/>
              <a:t>Very large address space</a:t>
            </a:r>
          </a:p>
          <a:p>
            <a:pPr lvl="1"/>
            <a:r>
              <a:rPr lang="en-US" dirty="0"/>
              <a:t>Ability to execute partially loaded programs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Dynamic </a:t>
            </a:r>
            <a:r>
              <a:rPr lang="en-US" dirty="0" err="1">
                <a:solidFill>
                  <a:srgbClr val="FF0000"/>
                </a:solidFill>
              </a:rPr>
              <a:t>Relocatability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Sharing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Protection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96677-5F86-499C-8523-167622D4A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April 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4442EC-DD12-463F-8CCC-844BC96B6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2D389-1E87-4ECE-A6D6-350E1E9597F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56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Implementation of Page Table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Page table is kept in main memory</a:t>
            </a:r>
          </a:p>
          <a:p>
            <a:r>
              <a:rPr lang="en-US" altLang="en-US" b="1" dirty="0">
                <a:solidFill>
                  <a:srgbClr val="3366FF"/>
                </a:solidFill>
              </a:rPr>
              <a:t>Page-table base register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3366FF"/>
                </a:solidFill>
              </a:rPr>
              <a:t>PTBR</a:t>
            </a:r>
            <a:r>
              <a:rPr lang="en-US" altLang="en-US" dirty="0"/>
              <a:t>)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points to the page table</a:t>
            </a:r>
          </a:p>
          <a:p>
            <a:r>
              <a:rPr lang="en-US" altLang="en-US" b="1" dirty="0">
                <a:solidFill>
                  <a:srgbClr val="3366FF"/>
                </a:solidFill>
              </a:rPr>
              <a:t>Page-table length register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3366FF"/>
                </a:solidFill>
              </a:rPr>
              <a:t>PTLR</a:t>
            </a:r>
            <a:r>
              <a:rPr lang="en-US" altLang="en-US" dirty="0"/>
              <a:t>)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indicates size of the page table</a:t>
            </a:r>
          </a:p>
          <a:p>
            <a:r>
              <a:rPr lang="en-US" altLang="en-US" dirty="0"/>
              <a:t>In this scheme every data/instruction access requires two memory accesses</a:t>
            </a:r>
          </a:p>
          <a:p>
            <a:pPr lvl="1"/>
            <a:r>
              <a:rPr lang="en-US" altLang="en-US" dirty="0"/>
              <a:t>One for the page table and one for the data / instruction</a:t>
            </a:r>
          </a:p>
          <a:p>
            <a:r>
              <a:rPr lang="en-US" altLang="en-US" dirty="0"/>
              <a:t>The </a:t>
            </a:r>
            <a:r>
              <a:rPr lang="en-US" altLang="en-US" i="1" dirty="0"/>
              <a:t>two memory </a:t>
            </a:r>
            <a:r>
              <a:rPr lang="en-US" altLang="en-US" dirty="0"/>
              <a:t>access problem can be helped some by the use of a special fast-lookup hardware cache called </a:t>
            </a:r>
            <a:r>
              <a:rPr lang="en-US" altLang="en-US" b="1" dirty="0">
                <a:solidFill>
                  <a:srgbClr val="3366FF"/>
                </a:solidFill>
              </a:rPr>
              <a:t>associative memory </a:t>
            </a:r>
            <a:r>
              <a:rPr lang="en-US" altLang="en-US" dirty="0"/>
              <a:t>or </a:t>
            </a:r>
            <a:r>
              <a:rPr lang="en-US" altLang="en-US" b="1" dirty="0">
                <a:solidFill>
                  <a:srgbClr val="3366FF"/>
                </a:solidFill>
              </a:rPr>
              <a:t>translation look-aside buffers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3366FF"/>
                </a:solidFill>
              </a:rPr>
              <a:t>TLBs</a:t>
            </a:r>
            <a:r>
              <a:rPr lang="en-US" altLang="en-US" dirty="0"/>
              <a:t>)</a:t>
            </a:r>
            <a:endParaRPr lang="en-US" altLang="en-US" b="1" dirty="0">
              <a:solidFill>
                <a:srgbClr val="3366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25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8E997-5861-4069-9E73-A0073E88A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Translation Lookaside Buffer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CE602-94AF-47B4-940C-E0691A1BD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39119" cy="4351338"/>
          </a:xfrm>
        </p:spPr>
        <p:txBody>
          <a:bodyPr/>
          <a:lstStyle/>
          <a:p>
            <a:r>
              <a:rPr lang="en-US" dirty="0"/>
              <a:t>Keep a list of translations</a:t>
            </a:r>
          </a:p>
          <a:p>
            <a:r>
              <a:rPr lang="en-US" dirty="0"/>
              <a:t>Provide means for fast look up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96452-BF2E-4CBC-82C8-667CF253A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3448AB-416A-4883-BED9-7BB56D292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21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A46FA7F-5C61-495D-87AB-82CF9E86BE1E}"/>
              </a:ext>
            </a:extLst>
          </p:cNvPr>
          <p:cNvGrpSpPr/>
          <p:nvPr/>
        </p:nvGrpSpPr>
        <p:grpSpPr>
          <a:xfrm>
            <a:off x="6732396" y="1804969"/>
            <a:ext cx="2793442" cy="276330"/>
            <a:chOff x="6742444" y="2115178"/>
            <a:chExt cx="2793442" cy="27633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B7BD988-A8CE-40FE-BBB6-F41DC4567441}"/>
                </a:ext>
              </a:extLst>
            </p:cNvPr>
            <p:cNvSpPr/>
            <p:nvPr/>
          </p:nvSpPr>
          <p:spPr>
            <a:xfrm>
              <a:off x="6742444" y="2115178"/>
              <a:ext cx="1517301" cy="2763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Page #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93760AB-4E9A-4923-B4BD-109F0BB45267}"/>
                </a:ext>
              </a:extLst>
            </p:cNvPr>
            <p:cNvSpPr/>
            <p:nvPr/>
          </p:nvSpPr>
          <p:spPr>
            <a:xfrm>
              <a:off x="8259745" y="2115178"/>
              <a:ext cx="1276141" cy="27633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Frame #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CF73CC1-33A3-418C-9DC6-AAF27A48AA54}"/>
              </a:ext>
            </a:extLst>
          </p:cNvPr>
          <p:cNvGrpSpPr/>
          <p:nvPr/>
        </p:nvGrpSpPr>
        <p:grpSpPr>
          <a:xfrm>
            <a:off x="6732396" y="2079625"/>
            <a:ext cx="2793442" cy="276330"/>
            <a:chOff x="6742444" y="2115178"/>
            <a:chExt cx="2793442" cy="27633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2216639-8E2D-4ADB-9810-7B31E8915934}"/>
                </a:ext>
              </a:extLst>
            </p:cNvPr>
            <p:cNvSpPr/>
            <p:nvPr/>
          </p:nvSpPr>
          <p:spPr>
            <a:xfrm>
              <a:off x="6742444" y="2115178"/>
              <a:ext cx="1517301" cy="2763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Page #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1902B1-29F5-42AB-9E66-002E09F07DE5}"/>
                </a:ext>
              </a:extLst>
            </p:cNvPr>
            <p:cNvSpPr/>
            <p:nvPr/>
          </p:nvSpPr>
          <p:spPr>
            <a:xfrm>
              <a:off x="8259745" y="2115178"/>
              <a:ext cx="1276141" cy="27633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Frame #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B6B1095-584B-45A8-B824-5614E9785247}"/>
              </a:ext>
            </a:extLst>
          </p:cNvPr>
          <p:cNvGrpSpPr/>
          <p:nvPr/>
        </p:nvGrpSpPr>
        <p:grpSpPr>
          <a:xfrm>
            <a:off x="6732396" y="2349639"/>
            <a:ext cx="2793442" cy="276330"/>
            <a:chOff x="6742444" y="2115178"/>
            <a:chExt cx="2793442" cy="27633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44EFBB0-1537-404D-A88C-8C33971B359E}"/>
                </a:ext>
              </a:extLst>
            </p:cNvPr>
            <p:cNvSpPr/>
            <p:nvPr/>
          </p:nvSpPr>
          <p:spPr>
            <a:xfrm>
              <a:off x="6742444" y="2115178"/>
              <a:ext cx="1517301" cy="2763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Page #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053A345-9535-4A1F-B9B8-448ED08E92AA}"/>
                </a:ext>
              </a:extLst>
            </p:cNvPr>
            <p:cNvSpPr/>
            <p:nvPr/>
          </p:nvSpPr>
          <p:spPr>
            <a:xfrm>
              <a:off x="8259745" y="2115178"/>
              <a:ext cx="1276141" cy="27633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Frame #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74BBC82-67B2-4F92-A85E-7BABE91F005F}"/>
              </a:ext>
            </a:extLst>
          </p:cNvPr>
          <p:cNvGrpSpPr/>
          <p:nvPr/>
        </p:nvGrpSpPr>
        <p:grpSpPr>
          <a:xfrm>
            <a:off x="6732396" y="2582427"/>
            <a:ext cx="2793442" cy="276330"/>
            <a:chOff x="6742444" y="2115178"/>
            <a:chExt cx="2793442" cy="27633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8362FFE-3D0B-4440-B697-D791D314C255}"/>
                </a:ext>
              </a:extLst>
            </p:cNvPr>
            <p:cNvSpPr/>
            <p:nvPr/>
          </p:nvSpPr>
          <p:spPr>
            <a:xfrm>
              <a:off x="6742444" y="2115178"/>
              <a:ext cx="1517301" cy="2763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Page #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917F289-3B91-44B4-9C36-E8EB36FBE791}"/>
                </a:ext>
              </a:extLst>
            </p:cNvPr>
            <p:cNvSpPr/>
            <p:nvPr/>
          </p:nvSpPr>
          <p:spPr>
            <a:xfrm>
              <a:off x="8259745" y="2115178"/>
              <a:ext cx="1276141" cy="27633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Frame #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E32A54D-E0F5-478A-A5D4-AFFAD97B860F}"/>
              </a:ext>
            </a:extLst>
          </p:cNvPr>
          <p:cNvGrpSpPr/>
          <p:nvPr/>
        </p:nvGrpSpPr>
        <p:grpSpPr>
          <a:xfrm>
            <a:off x="6732396" y="2859211"/>
            <a:ext cx="2793442" cy="276330"/>
            <a:chOff x="6742444" y="2115178"/>
            <a:chExt cx="2793442" cy="27633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699E43D-E8BB-431E-A4FB-6BEC319C5142}"/>
                </a:ext>
              </a:extLst>
            </p:cNvPr>
            <p:cNvSpPr/>
            <p:nvPr/>
          </p:nvSpPr>
          <p:spPr>
            <a:xfrm>
              <a:off x="6742444" y="2115178"/>
              <a:ext cx="1517301" cy="2763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Page #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4FA6F52-B67A-4424-9038-3CD888BB8BBC}"/>
                </a:ext>
              </a:extLst>
            </p:cNvPr>
            <p:cNvSpPr/>
            <p:nvPr/>
          </p:nvSpPr>
          <p:spPr>
            <a:xfrm>
              <a:off x="8259745" y="2115178"/>
              <a:ext cx="1276141" cy="27633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Frame #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A48F7FA-4E32-4AF1-9E9A-799CDAFF7460}"/>
              </a:ext>
            </a:extLst>
          </p:cNvPr>
          <p:cNvGrpSpPr/>
          <p:nvPr/>
        </p:nvGrpSpPr>
        <p:grpSpPr>
          <a:xfrm>
            <a:off x="6732396" y="3128390"/>
            <a:ext cx="2793442" cy="276330"/>
            <a:chOff x="6742444" y="2115178"/>
            <a:chExt cx="2793442" cy="27633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AFE75AB-3605-4FED-AB80-98FDCE38F13D}"/>
                </a:ext>
              </a:extLst>
            </p:cNvPr>
            <p:cNvSpPr/>
            <p:nvPr/>
          </p:nvSpPr>
          <p:spPr>
            <a:xfrm>
              <a:off x="6742444" y="2115178"/>
              <a:ext cx="1517301" cy="2763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Page #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10245BB-8D9F-497B-A424-FB6A7A315DA3}"/>
                </a:ext>
              </a:extLst>
            </p:cNvPr>
            <p:cNvSpPr/>
            <p:nvPr/>
          </p:nvSpPr>
          <p:spPr>
            <a:xfrm>
              <a:off x="8259745" y="2115178"/>
              <a:ext cx="1276141" cy="27633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Frame #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B0D6473-4D1B-4FA4-8724-C631C2B28608}"/>
              </a:ext>
            </a:extLst>
          </p:cNvPr>
          <p:cNvGrpSpPr/>
          <p:nvPr/>
        </p:nvGrpSpPr>
        <p:grpSpPr>
          <a:xfrm>
            <a:off x="6732396" y="3396346"/>
            <a:ext cx="2793442" cy="276330"/>
            <a:chOff x="6742444" y="2115178"/>
            <a:chExt cx="2793442" cy="27633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A286FD2-C66D-4A9A-85CF-9004252C1840}"/>
                </a:ext>
              </a:extLst>
            </p:cNvPr>
            <p:cNvSpPr/>
            <p:nvPr/>
          </p:nvSpPr>
          <p:spPr>
            <a:xfrm>
              <a:off x="6742444" y="2115178"/>
              <a:ext cx="1517301" cy="2763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Page #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3BFE605-3608-4716-AA5B-16D6235EE5A1}"/>
                </a:ext>
              </a:extLst>
            </p:cNvPr>
            <p:cNvSpPr/>
            <p:nvPr/>
          </p:nvSpPr>
          <p:spPr>
            <a:xfrm>
              <a:off x="8259745" y="2115178"/>
              <a:ext cx="1276141" cy="27633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Frame #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831544A-2EBD-4E4A-956E-29DDC421EFD4}"/>
              </a:ext>
            </a:extLst>
          </p:cNvPr>
          <p:cNvGrpSpPr/>
          <p:nvPr/>
        </p:nvGrpSpPr>
        <p:grpSpPr>
          <a:xfrm>
            <a:off x="6732396" y="3644203"/>
            <a:ext cx="2793442" cy="276330"/>
            <a:chOff x="6742444" y="2115178"/>
            <a:chExt cx="2793442" cy="27633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42EB9B6-C758-482C-BE64-1C076CF6C638}"/>
                </a:ext>
              </a:extLst>
            </p:cNvPr>
            <p:cNvSpPr/>
            <p:nvPr/>
          </p:nvSpPr>
          <p:spPr>
            <a:xfrm>
              <a:off x="6742444" y="2115178"/>
              <a:ext cx="1517301" cy="2763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Page #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627FCB3-905A-4F54-8D42-5004102595FD}"/>
                </a:ext>
              </a:extLst>
            </p:cNvPr>
            <p:cNvSpPr/>
            <p:nvPr/>
          </p:nvSpPr>
          <p:spPr>
            <a:xfrm>
              <a:off x="8259745" y="2115178"/>
              <a:ext cx="1276141" cy="27633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Frame #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DED7EE2-DDF7-49C4-B51C-9A356D03D7FD}"/>
              </a:ext>
            </a:extLst>
          </p:cNvPr>
          <p:cNvGrpSpPr/>
          <p:nvPr/>
        </p:nvGrpSpPr>
        <p:grpSpPr>
          <a:xfrm>
            <a:off x="6732396" y="3907141"/>
            <a:ext cx="2793442" cy="276330"/>
            <a:chOff x="6742444" y="2115178"/>
            <a:chExt cx="2793442" cy="27633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472F2AA-63A1-4E6A-A1B9-A3ACDB21533C}"/>
                </a:ext>
              </a:extLst>
            </p:cNvPr>
            <p:cNvSpPr/>
            <p:nvPr/>
          </p:nvSpPr>
          <p:spPr>
            <a:xfrm>
              <a:off x="6742444" y="2115178"/>
              <a:ext cx="1517301" cy="2763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Page #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9CC5259-3550-428B-BC1D-60D6B14F7143}"/>
                </a:ext>
              </a:extLst>
            </p:cNvPr>
            <p:cNvSpPr/>
            <p:nvPr/>
          </p:nvSpPr>
          <p:spPr>
            <a:xfrm>
              <a:off x="8259745" y="2115178"/>
              <a:ext cx="1276141" cy="27633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Frame #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43184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Implementation of Page Table (Cont.)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Some TLBs store</a:t>
            </a:r>
            <a:r>
              <a:rPr lang="en-US" altLang="en-US" b="1"/>
              <a:t> </a:t>
            </a:r>
            <a:r>
              <a:rPr lang="en-US" altLang="en-US" b="1">
                <a:solidFill>
                  <a:srgbClr val="3366FF"/>
                </a:solidFill>
              </a:rPr>
              <a:t>address-space identifiers </a:t>
            </a:r>
            <a:r>
              <a:rPr lang="en-US" altLang="en-US"/>
              <a:t>(</a:t>
            </a:r>
            <a:r>
              <a:rPr lang="en-US" altLang="en-US" b="1">
                <a:solidFill>
                  <a:srgbClr val="3366FF"/>
                </a:solidFill>
              </a:rPr>
              <a:t>ASIDs</a:t>
            </a:r>
            <a:r>
              <a:rPr lang="en-US" altLang="en-US"/>
              <a:t>)</a:t>
            </a:r>
            <a:r>
              <a:rPr lang="en-US" altLang="en-US" b="1">
                <a:solidFill>
                  <a:srgbClr val="3366FF"/>
                </a:solidFill>
              </a:rPr>
              <a:t> </a:t>
            </a:r>
            <a:r>
              <a:rPr lang="en-US" altLang="en-US"/>
              <a:t>in each TLB entry – uniquely identifies each process to provide address-space protection for that process</a:t>
            </a:r>
          </a:p>
          <a:p>
            <a:pPr lvl="1"/>
            <a:r>
              <a:rPr lang="en-US" altLang="en-US"/>
              <a:t>Otherwise need to flush at every context switch</a:t>
            </a:r>
          </a:p>
          <a:p>
            <a:r>
              <a:rPr lang="en-US" altLang="en-US"/>
              <a:t>TLBs typically small (64 to 1,024 entries)</a:t>
            </a:r>
          </a:p>
          <a:p>
            <a:r>
              <a:rPr lang="en-US" altLang="en-US"/>
              <a:t>On a TLB miss, value is loaded into the TLB for faster access next time</a:t>
            </a:r>
          </a:p>
          <a:p>
            <a:pPr lvl="1"/>
            <a:r>
              <a:rPr lang="en-US" altLang="en-US"/>
              <a:t>Replacement policies must be considered</a:t>
            </a:r>
          </a:p>
          <a:p>
            <a:pPr lvl="1"/>
            <a:r>
              <a:rPr lang="en-US" altLang="en-US"/>
              <a:t>Some entries can be</a:t>
            </a:r>
            <a:r>
              <a:rPr lang="en-US" altLang="en-US" b="1">
                <a:solidFill>
                  <a:srgbClr val="3366FF"/>
                </a:solidFill>
              </a:rPr>
              <a:t> wired down </a:t>
            </a:r>
            <a:r>
              <a:rPr lang="en-US" altLang="en-US"/>
              <a:t>for permanent fast access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391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1981200" y="166688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Associative Memory</a:t>
            </a:r>
          </a:p>
        </p:txBody>
      </p:sp>
      <p:sp>
        <p:nvSpPr>
          <p:cNvPr id="45059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2427288" y="1211263"/>
            <a:ext cx="7351712" cy="4483100"/>
          </a:xfrm>
        </p:spPr>
        <p:txBody>
          <a:bodyPr/>
          <a:lstStyle/>
          <a:p>
            <a:r>
              <a:rPr lang="en-US" altLang="en-US"/>
              <a:t>Associative memory – parallel search 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pPr>
              <a:buFont typeface="Monotype Sorts" pitchFamily="-84" charset="2"/>
              <a:buNone/>
            </a:pPr>
            <a:endParaRPr lang="en-US" altLang="en-US"/>
          </a:p>
          <a:p>
            <a:r>
              <a:rPr lang="en-US" altLang="en-US"/>
              <a:t>Address translation (p, d)</a:t>
            </a:r>
          </a:p>
          <a:p>
            <a:pPr marL="627063" lvl="1"/>
            <a:r>
              <a:rPr lang="en-US" altLang="en-US"/>
              <a:t>If p is in associative register, get frame # out</a:t>
            </a:r>
          </a:p>
          <a:p>
            <a:pPr marL="627063" lvl="1"/>
            <a:r>
              <a:rPr lang="en-US" altLang="en-US"/>
              <a:t>Otherwise get frame # from page table in memory</a:t>
            </a:r>
          </a:p>
          <a:p>
            <a:pPr marL="627063" lvl="1"/>
            <a:endParaRPr lang="en-US" altLang="en-US"/>
          </a:p>
        </p:txBody>
      </p:sp>
      <p:pic>
        <p:nvPicPr>
          <p:cNvPr id="45060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6" y="1693864"/>
            <a:ext cx="29432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461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012950" y="182563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Paging Hardware With TLB</a:t>
            </a:r>
            <a:endParaRPr lang="en-US" altLang="en-US" sz="2400"/>
          </a:p>
        </p:txBody>
      </p:sp>
      <p:pic>
        <p:nvPicPr>
          <p:cNvPr id="4608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6" y="1284288"/>
            <a:ext cx="5637213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0078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Effective Access Time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tabLst>
                <a:tab pos="2062163" algn="l"/>
                <a:tab pos="2566988" algn="l"/>
              </a:tabLst>
            </a:pPr>
            <a:r>
              <a:rPr lang="en-US" altLang="en-US" dirty="0"/>
              <a:t>Associative Lookup = </a:t>
            </a:r>
            <a:r>
              <a:rPr lang="en-US" altLang="en-US" dirty="0">
                <a:sym typeface="Symbol" panose="05050102010706020507" pitchFamily="18" charset="2"/>
              </a:rPr>
              <a:t> time unit</a:t>
            </a:r>
          </a:p>
          <a:p>
            <a:pPr lvl="1">
              <a:tabLst>
                <a:tab pos="2062163" algn="l"/>
                <a:tab pos="2566988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Can be &lt; 10% of memory access time</a:t>
            </a:r>
          </a:p>
          <a:p>
            <a:pPr>
              <a:tabLst>
                <a:tab pos="2062163" algn="l"/>
                <a:tab pos="2566988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Hit ratio = </a:t>
            </a:r>
          </a:p>
          <a:p>
            <a:pPr lvl="1">
              <a:tabLst>
                <a:tab pos="2062163" algn="l"/>
                <a:tab pos="2566988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Hit ratio – percentage of times that a page number is found in the associative registers; ratio related to number of associative registers</a:t>
            </a:r>
          </a:p>
          <a:p>
            <a:pPr>
              <a:tabLst>
                <a:tab pos="2062163" algn="l"/>
                <a:tab pos="2566988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Consider  = 80%,  = 20ns for TLB search, 100ns for memory access</a:t>
            </a:r>
          </a:p>
          <a:p>
            <a:pPr lvl="1">
              <a:tabLst>
                <a:tab pos="2062163" algn="l"/>
                <a:tab pos="2566988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The time for accessing TLB is often ignored as it is overlapped with memory access.</a:t>
            </a:r>
          </a:p>
          <a:p>
            <a:pPr>
              <a:tabLst>
                <a:tab pos="2062163" algn="l"/>
                <a:tab pos="2566988" algn="l"/>
              </a:tabLst>
            </a:pPr>
            <a:r>
              <a:rPr lang="en-US" altLang="en-US" b="1" dirty="0">
                <a:solidFill>
                  <a:srgbClr val="3366FF"/>
                </a:solidFill>
                <a:sym typeface="Symbol" panose="05050102010706020507" pitchFamily="18" charset="2"/>
              </a:rPr>
              <a:t>Effective Access Time</a:t>
            </a:r>
            <a:r>
              <a:rPr lang="en-US" altLang="en-US" dirty="0">
                <a:solidFill>
                  <a:srgbClr val="3366FF"/>
                </a:solidFill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(</a:t>
            </a:r>
            <a:r>
              <a:rPr lang="en-US" altLang="en-US" b="1" dirty="0">
                <a:solidFill>
                  <a:srgbClr val="3366FF"/>
                </a:solidFill>
                <a:sym typeface="Symbol" panose="05050102010706020507" pitchFamily="18" charset="2"/>
              </a:rPr>
              <a:t>EAT</a:t>
            </a:r>
            <a:r>
              <a:rPr lang="en-US" altLang="en-US" dirty="0">
                <a:sym typeface="Symbol" panose="05050102010706020507" pitchFamily="18" charset="2"/>
              </a:rPr>
              <a:t>)	</a:t>
            </a:r>
            <a:endParaRPr lang="en-US" altLang="en-US" dirty="0"/>
          </a:p>
          <a:p>
            <a:pPr>
              <a:tabLst>
                <a:tab pos="2062163" algn="l"/>
                <a:tab pos="2566988" algn="l"/>
              </a:tabLst>
            </a:pP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Consider  = 80%,  = 20ns for TLB search, 100ns for memory access</a:t>
            </a:r>
          </a:p>
          <a:p>
            <a:pPr lvl="1">
              <a:tabLst>
                <a:tab pos="2062163" algn="l"/>
                <a:tab pos="2566988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EAT = 0.80 x 100 + 0.20 x 200 = 120ns</a:t>
            </a:r>
          </a:p>
          <a:p>
            <a:pPr>
              <a:tabLst>
                <a:tab pos="2062163" algn="l"/>
                <a:tab pos="2566988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Consider more realistic hit ratio -&gt;   = 99%,  = 20ns for TLB search, 100ns for memory access</a:t>
            </a:r>
          </a:p>
          <a:p>
            <a:pPr lvl="1">
              <a:tabLst>
                <a:tab pos="2062163" algn="l"/>
                <a:tab pos="2566988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EAT = 0.99 x 100 + 0.01 x 200 = 101ns</a:t>
            </a:r>
          </a:p>
          <a:p>
            <a:pPr lvl="1">
              <a:tabLst>
                <a:tab pos="2062163" algn="l"/>
                <a:tab pos="2566988" algn="l"/>
              </a:tabLst>
            </a:pPr>
            <a:endParaRPr lang="en-US" altLang="en-US" dirty="0">
              <a:sym typeface="Symbol" panose="05050102010706020507" pitchFamily="18" charset="2"/>
            </a:endParaRPr>
          </a:p>
          <a:p>
            <a:pPr>
              <a:buNone/>
              <a:tabLst>
                <a:tab pos="2062163" algn="l"/>
                <a:tab pos="2566988" algn="l"/>
              </a:tabLst>
            </a:pPr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23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05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Memory Protection</a:t>
            </a:r>
          </a:p>
        </p:txBody>
      </p:sp>
      <p:sp>
        <p:nvSpPr>
          <p:cNvPr id="48131" name="Rectangle 2051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Memory protection implemented by associating protection bit with each frame to indicate if read-only or read-write access is allowed</a:t>
            </a:r>
          </a:p>
          <a:p>
            <a:pPr lvl="1"/>
            <a:r>
              <a:rPr lang="en-US" altLang="en-US"/>
              <a:t>Can also add more bits to indicate page execute-only, and so on</a:t>
            </a:r>
          </a:p>
          <a:p>
            <a:r>
              <a:rPr lang="en-US" altLang="en-US" b="1">
                <a:solidFill>
                  <a:srgbClr val="3366FF"/>
                </a:solidFill>
              </a:rPr>
              <a:t>Valid-invalid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/>
              <a:t>bit attached to each entry in the page table:</a:t>
            </a:r>
          </a:p>
          <a:p>
            <a:pPr lvl="1"/>
            <a:r>
              <a:rPr lang="ja-JP" altLang="en-US"/>
              <a:t>“</a:t>
            </a:r>
            <a:r>
              <a:rPr lang="en-US" altLang="ja-JP"/>
              <a:t>valid</a:t>
            </a:r>
            <a:r>
              <a:rPr lang="ja-JP" altLang="en-US"/>
              <a:t>”</a:t>
            </a:r>
            <a:r>
              <a:rPr lang="en-US" altLang="ja-JP"/>
              <a:t> indicates that the associated page is in the process</a:t>
            </a:r>
            <a:r>
              <a:rPr lang="ja-JP" altLang="en-US"/>
              <a:t>’</a:t>
            </a:r>
            <a:r>
              <a:rPr lang="en-US" altLang="ja-JP"/>
              <a:t> logical address space, and is thus a legal page</a:t>
            </a:r>
          </a:p>
          <a:p>
            <a:pPr lvl="1"/>
            <a:r>
              <a:rPr lang="ja-JP" altLang="en-US"/>
              <a:t>“</a:t>
            </a:r>
            <a:r>
              <a:rPr lang="en-US" altLang="ja-JP"/>
              <a:t>invalid</a:t>
            </a:r>
            <a:r>
              <a:rPr lang="ja-JP" altLang="en-US"/>
              <a:t>”</a:t>
            </a:r>
            <a:r>
              <a:rPr lang="en-US" altLang="ja-JP"/>
              <a:t> indicates that the page is not in the process</a:t>
            </a:r>
            <a:r>
              <a:rPr lang="ja-JP" altLang="en-US"/>
              <a:t>’</a:t>
            </a:r>
            <a:r>
              <a:rPr lang="en-US" altLang="ja-JP"/>
              <a:t> logical address space</a:t>
            </a:r>
          </a:p>
          <a:p>
            <a:pPr lvl="1"/>
            <a:r>
              <a:rPr lang="en-US" altLang="en-US"/>
              <a:t>Or use </a:t>
            </a:r>
            <a:r>
              <a:rPr lang="en-US" altLang="en-US" b="1">
                <a:solidFill>
                  <a:srgbClr val="3366FF"/>
                </a:solidFill>
              </a:rPr>
              <a:t>page-table length register </a:t>
            </a:r>
            <a:r>
              <a:rPr lang="en-US" altLang="en-US"/>
              <a:t>(</a:t>
            </a:r>
            <a:r>
              <a:rPr lang="en-US" altLang="en-US" b="1">
                <a:solidFill>
                  <a:srgbClr val="3366FF"/>
                </a:solidFill>
              </a:rPr>
              <a:t>PTLR</a:t>
            </a:r>
            <a:r>
              <a:rPr lang="en-US" altLang="en-US"/>
              <a:t>)</a:t>
            </a:r>
          </a:p>
          <a:p>
            <a:r>
              <a:rPr lang="en-US" altLang="en-US"/>
              <a:t>Any violations result in a trap to the kernel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193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3738" y="-188913"/>
            <a:ext cx="7112000" cy="903288"/>
          </a:xfrm>
        </p:spPr>
        <p:txBody>
          <a:bodyPr/>
          <a:lstStyle/>
          <a:p>
            <a:pPr eaLnBrk="1" hangingPunct="1"/>
            <a:r>
              <a:rPr lang="en-US" altLang="en-US" sz="2800"/>
              <a:t>Valid (v) or Invalid (i) Bit In A Page Table</a:t>
            </a:r>
          </a:p>
        </p:txBody>
      </p:sp>
      <p:pic>
        <p:nvPicPr>
          <p:cNvPr id="4915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0" y="1252538"/>
            <a:ext cx="5099050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5659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Shared Pages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b="1" dirty="0">
                <a:solidFill>
                  <a:srgbClr val="3366FF"/>
                </a:solidFill>
              </a:rPr>
              <a:t>Shared code</a:t>
            </a:r>
          </a:p>
          <a:p>
            <a:pPr lvl="1"/>
            <a:r>
              <a:rPr lang="en-US" altLang="en-US" dirty="0"/>
              <a:t>One copy of read-only (</a:t>
            </a:r>
            <a:r>
              <a:rPr lang="en-US" altLang="en-US" b="1" dirty="0">
                <a:solidFill>
                  <a:srgbClr val="3366FF"/>
                </a:solidFill>
              </a:rPr>
              <a:t>reentrant</a:t>
            </a:r>
            <a:r>
              <a:rPr lang="en-US" altLang="en-US" dirty="0"/>
              <a:t>) code shared among processes (i.e., text editors, compilers, window systems)</a:t>
            </a:r>
          </a:p>
          <a:p>
            <a:pPr lvl="1"/>
            <a:r>
              <a:rPr lang="en-US" altLang="en-US" dirty="0"/>
              <a:t>Similar to multiple threads sharing the same process space</a:t>
            </a:r>
          </a:p>
          <a:p>
            <a:pPr lvl="1"/>
            <a:r>
              <a:rPr lang="en-US" altLang="en-US" dirty="0"/>
              <a:t>Also useful for </a:t>
            </a:r>
            <a:r>
              <a:rPr lang="en-US" altLang="en-US" dirty="0" err="1"/>
              <a:t>interprocess</a:t>
            </a:r>
            <a:r>
              <a:rPr lang="en-US" altLang="en-US" dirty="0"/>
              <a:t> communication if sharing of read-write pages is allowed</a:t>
            </a:r>
          </a:p>
          <a:p>
            <a:r>
              <a:rPr lang="en-US" altLang="en-US" b="1" dirty="0">
                <a:solidFill>
                  <a:srgbClr val="3366FF"/>
                </a:solidFill>
              </a:rPr>
              <a:t>Private code and data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</a:p>
          <a:p>
            <a:pPr lvl="1"/>
            <a:r>
              <a:rPr lang="en-US" altLang="en-US" dirty="0"/>
              <a:t>Each process keeps a separate copy of the code and data</a:t>
            </a:r>
          </a:p>
          <a:p>
            <a:pPr lvl="1"/>
            <a:r>
              <a:rPr lang="en-US" altLang="en-US" dirty="0"/>
              <a:t>The pages for the private code and data can appear anywhere in the logical address space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7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4A5CE-584C-4923-B80D-B440EDD82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Programmers 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1E9EC-0F9D-4219-A33B-58254661E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4236219" cy="4351338"/>
          </a:xfrm>
        </p:spPr>
        <p:txBody>
          <a:bodyPr/>
          <a:lstStyle/>
          <a:p>
            <a:r>
              <a:rPr lang="en-US" dirty="0"/>
              <a:t>Each Module starts with address 0</a:t>
            </a:r>
          </a:p>
          <a:p>
            <a:r>
              <a:rPr lang="en-US" dirty="0"/>
              <a:t>When linking/loading start from 0 again but only one module can be at location 0. Others have to be relocated.</a:t>
            </a:r>
          </a:p>
          <a:p>
            <a:r>
              <a:rPr lang="en-US" dirty="0"/>
              <a:t>What if each module was treated independently.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6E48F-41B7-458F-9999-D3D0F05FA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April 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0113DA-5B6F-453B-B458-4707F83AB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2D389-1E87-4ECE-A6D6-350E1E9597F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Picture 4" descr="8">
            <a:extLst>
              <a:ext uri="{FF2B5EF4-FFF2-40B4-BE49-F238E27FC236}">
                <a16:creationId xmlns:a16="http://schemas.microsoft.com/office/drawing/2014/main" id="{299FF885-B9D3-4EE6-83A8-06E6AB527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056" y="1526381"/>
            <a:ext cx="2554287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CDB9B906-0F2E-4284-A7CC-5607034EC18C}"/>
              </a:ext>
            </a:extLst>
          </p:cNvPr>
          <p:cNvGrpSpPr/>
          <p:nvPr/>
        </p:nvGrpSpPr>
        <p:grpSpPr>
          <a:xfrm>
            <a:off x="5544273" y="1611020"/>
            <a:ext cx="2424158" cy="2928758"/>
            <a:chOff x="5544273" y="1611020"/>
            <a:chExt cx="2424158" cy="292875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07D487C-5B3C-4989-86FA-60588C005CB3}"/>
                </a:ext>
              </a:extLst>
            </p:cNvPr>
            <p:cNvSpPr/>
            <p:nvPr/>
          </p:nvSpPr>
          <p:spPr>
            <a:xfrm>
              <a:off x="5544273" y="1765139"/>
              <a:ext cx="370390" cy="4919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0D5534B-D71D-4D86-BD17-7E68D1113DAB}"/>
                </a:ext>
              </a:extLst>
            </p:cNvPr>
            <p:cNvSpPr/>
            <p:nvPr/>
          </p:nvSpPr>
          <p:spPr>
            <a:xfrm>
              <a:off x="6031114" y="1765139"/>
              <a:ext cx="370390" cy="35506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080BC94-4E9C-44FE-BDAF-F0261DBD257B}"/>
                </a:ext>
              </a:extLst>
            </p:cNvPr>
            <p:cNvSpPr/>
            <p:nvPr/>
          </p:nvSpPr>
          <p:spPr>
            <a:xfrm>
              <a:off x="7254620" y="1765138"/>
              <a:ext cx="370390" cy="571103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586952B-1542-4888-9BB0-98D08A7B2FA7}"/>
                </a:ext>
              </a:extLst>
            </p:cNvPr>
            <p:cNvSpPr/>
            <p:nvPr/>
          </p:nvSpPr>
          <p:spPr>
            <a:xfrm>
              <a:off x="6582584" y="1765139"/>
              <a:ext cx="370390" cy="430426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BA0E97A-9A25-4A0A-9965-262FF34DC58A}"/>
                </a:ext>
              </a:extLst>
            </p:cNvPr>
            <p:cNvSpPr/>
            <p:nvPr/>
          </p:nvSpPr>
          <p:spPr>
            <a:xfrm>
              <a:off x="6093454" y="2691262"/>
              <a:ext cx="370390" cy="4919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F678F94-486B-4561-AFE1-070FBA0BF9D5}"/>
                </a:ext>
              </a:extLst>
            </p:cNvPr>
            <p:cNvSpPr/>
            <p:nvPr/>
          </p:nvSpPr>
          <p:spPr>
            <a:xfrm>
              <a:off x="6093454" y="3183186"/>
              <a:ext cx="370390" cy="35506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868D38C-B2F8-4EC2-B192-F14A33BA303A}"/>
                </a:ext>
              </a:extLst>
            </p:cNvPr>
            <p:cNvSpPr/>
            <p:nvPr/>
          </p:nvSpPr>
          <p:spPr>
            <a:xfrm>
              <a:off x="6093454" y="3968675"/>
              <a:ext cx="370390" cy="571103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D521E5D-C7E5-43F0-A211-7EEF03FC37CC}"/>
                </a:ext>
              </a:extLst>
            </p:cNvPr>
            <p:cNvSpPr/>
            <p:nvPr/>
          </p:nvSpPr>
          <p:spPr>
            <a:xfrm>
              <a:off x="6093454" y="3538249"/>
              <a:ext cx="370390" cy="430426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49198AA-B6A2-4B64-89FB-3BC31A61E1A9}"/>
                </a:ext>
              </a:extLst>
            </p:cNvPr>
            <p:cNvSpPr txBox="1"/>
            <p:nvPr/>
          </p:nvSpPr>
          <p:spPr>
            <a:xfrm>
              <a:off x="7666745" y="161102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7883833-50E1-4BB2-B58B-996323384852}"/>
                </a:ext>
              </a:extLst>
            </p:cNvPr>
            <p:cNvSpPr txBox="1"/>
            <p:nvPr/>
          </p:nvSpPr>
          <p:spPr>
            <a:xfrm>
              <a:off x="6536646" y="250659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3BC1C34-94BB-4745-BC4D-D32B75BA9CFB}"/>
                </a:ext>
              </a:extLst>
            </p:cNvPr>
            <p:cNvCxnSpPr>
              <a:endCxn id="10" idx="0"/>
            </p:cNvCxnSpPr>
            <p:nvPr/>
          </p:nvCxnSpPr>
          <p:spPr>
            <a:xfrm>
              <a:off x="5544273" y="1765138"/>
              <a:ext cx="18955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02076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3446A-CD7B-4FE1-A4DC-2923264D5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Address Space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B0E520-6306-45CA-93D4-29E3A0146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522328"/>
            <a:ext cx="5758543" cy="491363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Single linear address space</a:t>
            </a:r>
          </a:p>
          <a:p>
            <a:pPr lvl="1"/>
            <a:r>
              <a:rPr lang="en-US" dirty="0"/>
              <a:t>Address is (d) where d is a number between 0 and 2</a:t>
            </a:r>
            <a:r>
              <a:rPr lang="en-US" baseline="30000" dirty="0"/>
              <a:t>k</a:t>
            </a:r>
            <a:r>
              <a:rPr lang="en-US" dirty="0"/>
              <a:t> – 1, when address uses k bits.</a:t>
            </a:r>
          </a:p>
          <a:p>
            <a:endParaRPr lang="en-US" dirty="0"/>
          </a:p>
          <a:p>
            <a:r>
              <a:rPr lang="en-US" dirty="0"/>
              <a:t>Segmented</a:t>
            </a:r>
          </a:p>
          <a:p>
            <a:pPr lvl="1"/>
            <a:r>
              <a:rPr lang="en-US" dirty="0"/>
              <a:t>Logical address space consists of a collection of segments where each segment is an independent linear address space</a:t>
            </a:r>
          </a:p>
          <a:p>
            <a:pPr lvl="1"/>
            <a:r>
              <a:rPr lang="en-US" dirty="0"/>
              <a:t>Address now consists of (</a:t>
            </a:r>
            <a:r>
              <a:rPr lang="en-US" dirty="0" err="1"/>
              <a:t>s,d</a:t>
            </a:r>
            <a:r>
              <a:rPr lang="en-US" dirty="0"/>
              <a:t>) where s is the segment identifier and d an address in the linear address space of the segment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3BE5E5-711D-49CB-B837-9D0402FAA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April 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8F0C34-8D1C-4D11-AB9D-0C587410D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2D389-1E87-4ECE-A6D6-350E1E9597F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C6C3161-8C2B-4CF1-ADDB-F3A398227D9E}"/>
              </a:ext>
            </a:extLst>
          </p:cNvPr>
          <p:cNvGrpSpPr/>
          <p:nvPr/>
        </p:nvGrpSpPr>
        <p:grpSpPr>
          <a:xfrm>
            <a:off x="8077202" y="1751696"/>
            <a:ext cx="2424158" cy="2928758"/>
            <a:chOff x="5544273" y="1611020"/>
            <a:chExt cx="2424158" cy="292875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33D264D-2557-401C-A54A-2B52721A8757}"/>
                </a:ext>
              </a:extLst>
            </p:cNvPr>
            <p:cNvSpPr/>
            <p:nvPr/>
          </p:nvSpPr>
          <p:spPr>
            <a:xfrm>
              <a:off x="5544273" y="1765139"/>
              <a:ext cx="370390" cy="4919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208DD23-E563-4D00-9BA0-1A5E195FB0B3}"/>
                </a:ext>
              </a:extLst>
            </p:cNvPr>
            <p:cNvSpPr/>
            <p:nvPr/>
          </p:nvSpPr>
          <p:spPr>
            <a:xfrm>
              <a:off x="6031114" y="1765139"/>
              <a:ext cx="370390" cy="35506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F74B574-52F9-43FF-B91D-12C3B29796BA}"/>
                </a:ext>
              </a:extLst>
            </p:cNvPr>
            <p:cNvSpPr/>
            <p:nvPr/>
          </p:nvSpPr>
          <p:spPr>
            <a:xfrm>
              <a:off x="7254620" y="1765138"/>
              <a:ext cx="370390" cy="571103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37A9121-4D71-4336-B1D7-79ACBD844501}"/>
                </a:ext>
              </a:extLst>
            </p:cNvPr>
            <p:cNvSpPr/>
            <p:nvPr/>
          </p:nvSpPr>
          <p:spPr>
            <a:xfrm>
              <a:off x="6582584" y="1765139"/>
              <a:ext cx="370390" cy="430426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859D844-6700-4387-BA27-A4EC684BFC02}"/>
                </a:ext>
              </a:extLst>
            </p:cNvPr>
            <p:cNvSpPr/>
            <p:nvPr/>
          </p:nvSpPr>
          <p:spPr>
            <a:xfrm>
              <a:off x="6093454" y="2691262"/>
              <a:ext cx="370390" cy="4919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035DFA3-0D7A-4590-BEFA-4C79ED2D087D}"/>
                </a:ext>
              </a:extLst>
            </p:cNvPr>
            <p:cNvSpPr/>
            <p:nvPr/>
          </p:nvSpPr>
          <p:spPr>
            <a:xfrm>
              <a:off x="6093454" y="3183186"/>
              <a:ext cx="370390" cy="35506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FD30427-4EF4-4D56-9FD7-F6BE0FDB582D}"/>
                </a:ext>
              </a:extLst>
            </p:cNvPr>
            <p:cNvSpPr/>
            <p:nvPr/>
          </p:nvSpPr>
          <p:spPr>
            <a:xfrm>
              <a:off x="6093454" y="3968675"/>
              <a:ext cx="370390" cy="571103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843140F-0C8C-4CE3-94A3-7BDC4A7FC7F6}"/>
                </a:ext>
              </a:extLst>
            </p:cNvPr>
            <p:cNvSpPr/>
            <p:nvPr/>
          </p:nvSpPr>
          <p:spPr>
            <a:xfrm>
              <a:off x="6093454" y="3538249"/>
              <a:ext cx="370390" cy="430426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B7AAC90-E5B5-46CA-8FAF-4097F32F1BEA}"/>
                </a:ext>
              </a:extLst>
            </p:cNvPr>
            <p:cNvSpPr txBox="1"/>
            <p:nvPr/>
          </p:nvSpPr>
          <p:spPr>
            <a:xfrm>
              <a:off x="7666745" y="161102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4134AD0-B2CE-41E0-9174-DDD0DFBBF3F8}"/>
                </a:ext>
              </a:extLst>
            </p:cNvPr>
            <p:cNvSpPr txBox="1"/>
            <p:nvPr/>
          </p:nvSpPr>
          <p:spPr>
            <a:xfrm>
              <a:off x="6536646" y="250659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0716B06-3ACA-4D26-B984-1505985100FC}"/>
                </a:ext>
              </a:extLst>
            </p:cNvPr>
            <p:cNvCxnSpPr>
              <a:endCxn id="9" idx="0"/>
            </p:cNvCxnSpPr>
            <p:nvPr/>
          </p:nvCxnSpPr>
          <p:spPr>
            <a:xfrm>
              <a:off x="5544273" y="1765138"/>
              <a:ext cx="18955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26708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Segmentation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tabLst>
                <a:tab pos="1831975" algn="l"/>
              </a:tabLst>
            </a:pPr>
            <a:r>
              <a:rPr lang="en-US" altLang="en-US" dirty="0"/>
              <a:t>Memory-management scheme that supports user view of memory </a:t>
            </a:r>
            <a:endParaRPr lang="en-US" altLang="en-US" sz="800" dirty="0"/>
          </a:p>
          <a:p>
            <a:pPr>
              <a:tabLst>
                <a:tab pos="1831975" algn="l"/>
              </a:tabLst>
            </a:pPr>
            <a:r>
              <a:rPr lang="en-US" altLang="en-US" dirty="0"/>
              <a:t>A program is a collection of segments</a:t>
            </a:r>
          </a:p>
          <a:p>
            <a:pPr lvl="1">
              <a:tabLst>
                <a:tab pos="1831975" algn="l"/>
              </a:tabLst>
            </a:pPr>
            <a:r>
              <a:rPr lang="en-US" altLang="en-US" dirty="0"/>
              <a:t>A segment is a logical unit such as:</a:t>
            </a:r>
          </a:p>
          <a:p>
            <a:pPr>
              <a:buNone/>
              <a:tabLst>
                <a:tab pos="1831975" algn="l"/>
              </a:tabLst>
            </a:pPr>
            <a:r>
              <a:rPr lang="en-US" altLang="en-US" dirty="0"/>
              <a:t>		main program</a:t>
            </a:r>
          </a:p>
          <a:p>
            <a:pPr>
              <a:buNone/>
              <a:tabLst>
                <a:tab pos="1831975" algn="l"/>
              </a:tabLst>
            </a:pPr>
            <a:r>
              <a:rPr lang="en-US" altLang="en-US" dirty="0"/>
              <a:t>		procedure </a:t>
            </a:r>
          </a:p>
          <a:p>
            <a:pPr>
              <a:buNone/>
              <a:tabLst>
                <a:tab pos="1831975" algn="l"/>
              </a:tabLst>
            </a:pPr>
            <a:r>
              <a:rPr lang="en-US" altLang="en-US" dirty="0"/>
              <a:t>		function</a:t>
            </a:r>
          </a:p>
          <a:p>
            <a:pPr>
              <a:buNone/>
              <a:tabLst>
                <a:tab pos="1831975" algn="l"/>
              </a:tabLst>
            </a:pPr>
            <a:r>
              <a:rPr lang="en-US" altLang="en-US" dirty="0"/>
              <a:t>		method</a:t>
            </a:r>
          </a:p>
          <a:p>
            <a:pPr>
              <a:buNone/>
              <a:tabLst>
                <a:tab pos="1831975" algn="l"/>
              </a:tabLst>
            </a:pPr>
            <a:r>
              <a:rPr lang="en-US" altLang="en-US" dirty="0"/>
              <a:t>		object</a:t>
            </a:r>
          </a:p>
          <a:p>
            <a:pPr>
              <a:buNone/>
              <a:tabLst>
                <a:tab pos="1831975" algn="l"/>
              </a:tabLst>
            </a:pPr>
            <a:r>
              <a:rPr lang="en-US" altLang="en-US" dirty="0"/>
              <a:t>		local variables, global variables</a:t>
            </a:r>
          </a:p>
          <a:p>
            <a:pPr>
              <a:buNone/>
              <a:tabLst>
                <a:tab pos="1831975" algn="l"/>
              </a:tabLst>
            </a:pPr>
            <a:r>
              <a:rPr lang="en-US" altLang="en-US" dirty="0"/>
              <a:t>		common block</a:t>
            </a:r>
          </a:p>
          <a:p>
            <a:pPr>
              <a:buNone/>
              <a:tabLst>
                <a:tab pos="1831975" algn="l"/>
              </a:tabLst>
            </a:pPr>
            <a:r>
              <a:rPr lang="en-US" altLang="en-US" dirty="0"/>
              <a:t>		stack</a:t>
            </a:r>
          </a:p>
          <a:p>
            <a:pPr>
              <a:buNone/>
              <a:tabLst>
                <a:tab pos="1831975" algn="l"/>
              </a:tabLst>
            </a:pPr>
            <a:r>
              <a:rPr lang="en-US" altLang="en-US" dirty="0"/>
              <a:t>		symbol table</a:t>
            </a:r>
          </a:p>
          <a:p>
            <a:pPr>
              <a:buNone/>
              <a:tabLst>
                <a:tab pos="1831975" algn="l"/>
              </a:tabLst>
            </a:pPr>
            <a:r>
              <a:rPr lang="en-US" altLang="en-US" dirty="0"/>
              <a:t>		arrays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51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82563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User</a:t>
            </a:r>
            <a:r>
              <a:rPr lang="ja-JP" altLang="en-US"/>
              <a:t>’</a:t>
            </a:r>
            <a:r>
              <a:rPr lang="en-US" altLang="ja-JP"/>
              <a:t>s View of a Program</a:t>
            </a:r>
            <a:endParaRPr lang="en-US" altLang="en-US" sz="2400"/>
          </a:p>
        </p:txBody>
      </p:sp>
      <p:pic>
        <p:nvPicPr>
          <p:cNvPr id="3072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75" y="1233488"/>
            <a:ext cx="36957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22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409826" y="136526"/>
            <a:ext cx="7800975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Logical View of Segmentation</a:t>
            </a:r>
          </a:p>
        </p:txBody>
      </p:sp>
      <p:sp>
        <p:nvSpPr>
          <p:cNvPr id="31747" name="Oval 3"/>
          <p:cNvSpPr>
            <a:spLocks noChangeArrowheads="1"/>
          </p:cNvSpPr>
          <p:nvPr/>
        </p:nvSpPr>
        <p:spPr bwMode="auto">
          <a:xfrm>
            <a:off x="2895600" y="1171575"/>
            <a:ext cx="2895600" cy="396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5" tIns="45718" rIns="91435" bIns="45718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429000" y="1857375"/>
            <a:ext cx="990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>
                <a:latin typeface="Helvetica" panose="020B0604020202020204" pitchFamily="34" charset="0"/>
              </a:rPr>
              <a:t>1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3276600" y="3000375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>
                <a:latin typeface="Helvetica" panose="020B0604020202020204" pitchFamily="34" charset="0"/>
              </a:rPr>
              <a:t>3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4724400" y="2466975"/>
            <a:ext cx="914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>
                <a:latin typeface="Helvetica" panose="020B0604020202020204" pitchFamily="34" charset="0"/>
              </a:rPr>
              <a:t>2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4648200" y="3457575"/>
            <a:ext cx="914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>
                <a:latin typeface="Helvetica" panose="020B0604020202020204" pitchFamily="34" charset="0"/>
              </a:rPr>
              <a:t>4</a:t>
            </a:r>
          </a:p>
        </p:txBody>
      </p:sp>
      <p:grpSp>
        <p:nvGrpSpPr>
          <p:cNvPr id="31752" name="Group 24"/>
          <p:cNvGrpSpPr>
            <a:grpSpLocks/>
          </p:cNvGrpSpPr>
          <p:nvPr/>
        </p:nvGrpSpPr>
        <p:grpSpPr bwMode="auto">
          <a:xfrm>
            <a:off x="7162800" y="1171575"/>
            <a:ext cx="1143000" cy="3962400"/>
            <a:chOff x="3888" y="1056"/>
            <a:chExt cx="720" cy="2496"/>
          </a:xfrm>
        </p:grpSpPr>
        <p:grpSp>
          <p:nvGrpSpPr>
            <p:cNvPr id="31755" name="Group 11"/>
            <p:cNvGrpSpPr>
              <a:grpSpLocks/>
            </p:cNvGrpSpPr>
            <p:nvPr/>
          </p:nvGrpSpPr>
          <p:grpSpPr bwMode="auto">
            <a:xfrm>
              <a:off x="3888" y="1056"/>
              <a:ext cx="720" cy="672"/>
              <a:chOff x="3888" y="1056"/>
              <a:chExt cx="720" cy="672"/>
            </a:xfrm>
          </p:grpSpPr>
          <p:sp>
            <p:nvSpPr>
              <p:cNvPr id="31766" name="Rectangle 8"/>
              <p:cNvSpPr>
                <a:spLocks noChangeArrowheads="1"/>
              </p:cNvSpPr>
              <p:nvPr/>
            </p:nvSpPr>
            <p:spPr bwMode="auto">
              <a:xfrm>
                <a:off x="3888" y="1056"/>
                <a:ext cx="720" cy="67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1767" name="Line 9"/>
              <p:cNvSpPr>
                <a:spLocks noChangeShapeType="1"/>
              </p:cNvSpPr>
              <p:nvPr/>
            </p:nvSpPr>
            <p:spPr bwMode="auto">
              <a:xfrm>
                <a:off x="3888" y="1392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756" name="Group 12"/>
            <p:cNvGrpSpPr>
              <a:grpSpLocks/>
            </p:cNvGrpSpPr>
            <p:nvPr/>
          </p:nvGrpSpPr>
          <p:grpSpPr bwMode="auto">
            <a:xfrm>
              <a:off x="3888" y="1728"/>
              <a:ext cx="720" cy="672"/>
              <a:chOff x="3888" y="1056"/>
              <a:chExt cx="720" cy="672"/>
            </a:xfrm>
          </p:grpSpPr>
          <p:sp>
            <p:nvSpPr>
              <p:cNvPr id="31764" name="Rectangle 13"/>
              <p:cNvSpPr>
                <a:spLocks noChangeArrowheads="1"/>
              </p:cNvSpPr>
              <p:nvPr/>
            </p:nvSpPr>
            <p:spPr bwMode="auto">
              <a:xfrm>
                <a:off x="3888" y="1056"/>
                <a:ext cx="720" cy="672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1765" name="Line 14"/>
              <p:cNvSpPr>
                <a:spLocks noChangeShapeType="1"/>
              </p:cNvSpPr>
              <p:nvPr/>
            </p:nvSpPr>
            <p:spPr bwMode="auto">
              <a:xfrm>
                <a:off x="3888" y="1392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757" name="Text Box 15"/>
            <p:cNvSpPr txBox="1">
              <a:spLocks noChangeArrowheads="1"/>
            </p:cNvSpPr>
            <p:nvPr/>
          </p:nvSpPr>
          <p:spPr bwMode="auto">
            <a:xfrm>
              <a:off x="4125" y="1132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latin typeface="Helvetica" panose="020B0604020202020204" pitchFamily="34" charset="0"/>
                </a:rPr>
                <a:t>1</a:t>
              </a:r>
            </a:p>
          </p:txBody>
        </p:sp>
        <p:sp>
          <p:nvSpPr>
            <p:cNvPr id="31758" name="Text Box 16"/>
            <p:cNvSpPr txBox="1">
              <a:spLocks noChangeArrowheads="1"/>
            </p:cNvSpPr>
            <p:nvPr/>
          </p:nvSpPr>
          <p:spPr bwMode="auto">
            <a:xfrm>
              <a:off x="4127" y="1439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latin typeface="Helvetica" panose="020B0604020202020204" pitchFamily="34" charset="0"/>
                </a:rPr>
                <a:t>4</a:t>
              </a:r>
            </a:p>
          </p:txBody>
        </p:sp>
        <p:sp>
          <p:nvSpPr>
            <p:cNvPr id="31759" name="Rectangle 17"/>
            <p:cNvSpPr>
              <a:spLocks noChangeArrowheads="1"/>
            </p:cNvSpPr>
            <p:nvPr/>
          </p:nvSpPr>
          <p:spPr bwMode="auto">
            <a:xfrm>
              <a:off x="3888" y="2400"/>
              <a:ext cx="720" cy="9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760" name="Rectangle 18"/>
            <p:cNvSpPr>
              <a:spLocks noChangeArrowheads="1"/>
            </p:cNvSpPr>
            <p:nvPr/>
          </p:nvSpPr>
          <p:spPr bwMode="auto">
            <a:xfrm>
              <a:off x="3888" y="3312"/>
              <a:ext cx="72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761" name="Line 19"/>
            <p:cNvSpPr>
              <a:spLocks noChangeShapeType="1"/>
            </p:cNvSpPr>
            <p:nvPr/>
          </p:nvSpPr>
          <p:spPr bwMode="auto">
            <a:xfrm>
              <a:off x="3888" y="264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2" name="Text Box 20"/>
            <p:cNvSpPr txBox="1">
              <a:spLocks noChangeArrowheads="1"/>
            </p:cNvSpPr>
            <p:nvPr/>
          </p:nvSpPr>
          <p:spPr bwMode="auto">
            <a:xfrm>
              <a:off x="4127" y="2428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latin typeface="Helvetica" panose="020B0604020202020204" pitchFamily="34" charset="0"/>
                </a:rPr>
                <a:t>2</a:t>
              </a:r>
            </a:p>
          </p:txBody>
        </p:sp>
        <p:sp>
          <p:nvSpPr>
            <p:cNvPr id="31763" name="Text Box 21"/>
            <p:cNvSpPr txBox="1">
              <a:spLocks noChangeArrowheads="1"/>
            </p:cNvSpPr>
            <p:nvPr/>
          </p:nvSpPr>
          <p:spPr bwMode="auto">
            <a:xfrm>
              <a:off x="4127" y="2888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latin typeface="Helvetica" panose="020B0604020202020204" pitchFamily="34" charset="0"/>
                </a:rPr>
                <a:t>3</a:t>
              </a:r>
            </a:p>
          </p:txBody>
        </p:sp>
      </p:grpSp>
      <p:sp>
        <p:nvSpPr>
          <p:cNvPr id="31753" name="Text Box 22"/>
          <p:cNvSpPr txBox="1">
            <a:spLocks noChangeArrowheads="1"/>
          </p:cNvSpPr>
          <p:nvPr/>
        </p:nvSpPr>
        <p:spPr bwMode="auto">
          <a:xfrm>
            <a:off x="3540125" y="5254625"/>
            <a:ext cx="1377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Helvetica" panose="020B0604020202020204" pitchFamily="34" charset="0"/>
              </a:rPr>
              <a:t>user space </a:t>
            </a:r>
          </a:p>
        </p:txBody>
      </p:sp>
      <p:sp>
        <p:nvSpPr>
          <p:cNvPr id="31754" name="Text Box 23"/>
          <p:cNvSpPr txBox="1">
            <a:spLocks noChangeArrowheads="1"/>
          </p:cNvSpPr>
          <p:nvPr/>
        </p:nvSpPr>
        <p:spPr bwMode="auto">
          <a:xfrm>
            <a:off x="6394450" y="5254625"/>
            <a:ext cx="2597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Helvetica" panose="020B0604020202020204" pitchFamily="34" charset="0"/>
              </a:rPr>
              <a:t>physical memory space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85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Segmentation Architecture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tabLst>
                <a:tab pos="1828800" algn="l"/>
                <a:tab pos="2855913" algn="ctr"/>
              </a:tabLst>
            </a:pPr>
            <a:r>
              <a:rPr lang="en-US" altLang="en-US"/>
              <a:t>Logical address consists of a two tuple:</a:t>
            </a:r>
          </a:p>
          <a:p>
            <a:pPr>
              <a:buNone/>
              <a:tabLst>
                <a:tab pos="1828800" algn="l"/>
                <a:tab pos="2855913" algn="ctr"/>
              </a:tabLst>
            </a:pPr>
            <a:r>
              <a:rPr lang="en-US" altLang="en-US"/>
              <a:t>		&lt;segment-number, offset&gt;,</a:t>
            </a:r>
          </a:p>
          <a:p>
            <a:pPr>
              <a:buNone/>
              <a:tabLst>
                <a:tab pos="1828800" algn="l"/>
                <a:tab pos="2855913" algn="ctr"/>
              </a:tabLst>
            </a:pPr>
            <a:endParaRPr lang="en-US" altLang="en-US" sz="800"/>
          </a:p>
          <a:p>
            <a:pPr>
              <a:tabLst>
                <a:tab pos="1828800" algn="l"/>
                <a:tab pos="2855913" algn="ctr"/>
              </a:tabLst>
            </a:pPr>
            <a:r>
              <a:rPr lang="en-US" altLang="en-US" b="1">
                <a:solidFill>
                  <a:srgbClr val="3366FF"/>
                </a:solidFill>
              </a:rPr>
              <a:t>Segment table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/>
              <a:t>– maps two-dimensional physical addresses; each table entry has:</a:t>
            </a:r>
          </a:p>
          <a:p>
            <a:pPr lvl="1">
              <a:tabLst>
                <a:tab pos="1828800" algn="l"/>
                <a:tab pos="2855913" algn="ctr"/>
              </a:tabLst>
            </a:pPr>
            <a:r>
              <a:rPr lang="en-US" altLang="en-US" b="1">
                <a:solidFill>
                  <a:srgbClr val="3366FF"/>
                </a:solidFill>
              </a:rPr>
              <a:t>base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/>
              <a:t>– contains the starting physical address where the segments reside in memory</a:t>
            </a:r>
          </a:p>
          <a:p>
            <a:pPr lvl="1">
              <a:tabLst>
                <a:tab pos="1828800" algn="l"/>
                <a:tab pos="2855913" algn="ctr"/>
              </a:tabLst>
            </a:pPr>
            <a:r>
              <a:rPr lang="en-US" altLang="en-US" b="1">
                <a:solidFill>
                  <a:srgbClr val="3366FF"/>
                </a:solidFill>
              </a:rPr>
              <a:t>limit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/>
              <a:t>– specifies the length of the segment</a:t>
            </a:r>
          </a:p>
          <a:p>
            <a:pPr lvl="1">
              <a:tabLst>
                <a:tab pos="1828800" algn="l"/>
                <a:tab pos="2855913" algn="ctr"/>
              </a:tabLst>
            </a:pPr>
            <a:endParaRPr lang="en-US" altLang="en-US" sz="800"/>
          </a:p>
          <a:p>
            <a:pPr>
              <a:tabLst>
                <a:tab pos="1828800" algn="l"/>
                <a:tab pos="2855913" algn="ctr"/>
              </a:tabLst>
            </a:pPr>
            <a:r>
              <a:rPr lang="en-US" altLang="en-US" b="1">
                <a:solidFill>
                  <a:srgbClr val="3366FF"/>
                </a:solidFill>
              </a:rPr>
              <a:t>Segment-table base register (STBR)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/>
              <a:t>points to the segment table</a:t>
            </a:r>
            <a:r>
              <a:rPr lang="ja-JP" altLang="en-US"/>
              <a:t>’</a:t>
            </a:r>
            <a:r>
              <a:rPr lang="en-US" altLang="ja-JP"/>
              <a:t>s location in memory</a:t>
            </a:r>
          </a:p>
          <a:p>
            <a:pPr>
              <a:tabLst>
                <a:tab pos="1828800" algn="l"/>
                <a:tab pos="2855913" algn="ctr"/>
              </a:tabLst>
            </a:pPr>
            <a:endParaRPr lang="en-US" altLang="en-US" sz="800"/>
          </a:p>
          <a:p>
            <a:pPr>
              <a:tabLst>
                <a:tab pos="1828800" algn="l"/>
                <a:tab pos="2855913" algn="ctr"/>
              </a:tabLst>
            </a:pPr>
            <a:r>
              <a:rPr lang="en-US" altLang="en-US" b="1">
                <a:solidFill>
                  <a:srgbClr val="3366FF"/>
                </a:solidFill>
              </a:rPr>
              <a:t>Segment-table length register (STLR)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/>
              <a:t>indicates number of segments used by a program;</a:t>
            </a:r>
          </a:p>
          <a:p>
            <a:pPr>
              <a:buNone/>
              <a:tabLst>
                <a:tab pos="1828800" algn="l"/>
                <a:tab pos="2855913" algn="ctr"/>
              </a:tabLst>
            </a:pPr>
            <a:r>
              <a:rPr lang="en-US" altLang="en-US"/>
              <a:t>	                  segment number </a:t>
            </a:r>
            <a:r>
              <a:rPr lang="en-US" altLang="en-US" b="1" i="1">
                <a:solidFill>
                  <a:srgbClr val="FF0000"/>
                </a:solidFill>
              </a:rPr>
              <a:t>s</a:t>
            </a:r>
            <a:r>
              <a:rPr lang="en-US" altLang="en-US"/>
              <a:t> is legal if </a:t>
            </a:r>
            <a:r>
              <a:rPr lang="en-US" altLang="en-US" b="1" i="1">
                <a:solidFill>
                  <a:srgbClr val="FF0000"/>
                </a:solidFill>
              </a:rPr>
              <a:t>s</a:t>
            </a:r>
            <a:r>
              <a:rPr lang="en-US" altLang="en-US"/>
              <a:t> &lt; </a:t>
            </a:r>
            <a:r>
              <a:rPr lang="en-US" altLang="en-US" b="1">
                <a:solidFill>
                  <a:srgbClr val="FF0000"/>
                </a:solidFill>
              </a:rPr>
              <a:t>STLR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Segmentation Architecture (Cont.)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Protection</a:t>
            </a:r>
          </a:p>
          <a:p>
            <a:pPr lvl="1"/>
            <a:r>
              <a:rPr lang="en-US" altLang="en-US"/>
              <a:t>With each entry in segment table associate:</a:t>
            </a:r>
          </a:p>
          <a:p>
            <a:pPr lvl="2"/>
            <a:r>
              <a:rPr lang="en-US" altLang="en-US"/>
              <a:t>validation bit = 0 </a:t>
            </a:r>
            <a:r>
              <a:rPr lang="en-US" altLang="en-US">
                <a:sym typeface="Symbol" panose="05050102010706020507" pitchFamily="18" charset="2"/>
              </a:rPr>
              <a:t> illegal segment</a:t>
            </a:r>
          </a:p>
          <a:p>
            <a:pPr lvl="2"/>
            <a:r>
              <a:rPr lang="en-US" altLang="en-US">
                <a:sym typeface="Symbol" panose="05050102010706020507" pitchFamily="18" charset="2"/>
              </a:rPr>
              <a:t>read/write/execute privileges</a:t>
            </a:r>
          </a:p>
          <a:p>
            <a:r>
              <a:rPr lang="en-US" altLang="en-US"/>
              <a:t>Protection bits associated with segments; code sharing occurs at segment level</a:t>
            </a:r>
          </a:p>
          <a:p>
            <a:r>
              <a:rPr lang="en-US" altLang="en-US"/>
              <a:t>Since segments vary in length, memory allocation is a dynamic storage-allocation problem</a:t>
            </a:r>
          </a:p>
          <a:p>
            <a:r>
              <a:rPr lang="en-US" altLang="en-US"/>
              <a:t>A segmentation example is shown in the following diagram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83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4564</TotalTime>
  <Words>1415</Words>
  <Application>Microsoft Office PowerPoint</Application>
  <PresentationFormat>Widescreen</PresentationFormat>
  <Paragraphs>285</Paragraphs>
  <Slides>28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Helvetica</vt:lpstr>
      <vt:lpstr>Monotype Sorts</vt:lpstr>
      <vt:lpstr>Times New Roman</vt:lpstr>
      <vt:lpstr>Verdana</vt:lpstr>
      <vt:lpstr>Office Theme</vt:lpstr>
      <vt:lpstr>CSMC 412</vt:lpstr>
      <vt:lpstr>Memory Management Schemes from I</vt:lpstr>
      <vt:lpstr>Programmers View</vt:lpstr>
      <vt:lpstr>Logical Address Space</vt:lpstr>
      <vt:lpstr>Segmentation</vt:lpstr>
      <vt:lpstr>User’s View of a Program</vt:lpstr>
      <vt:lpstr>Logical View of Segmentation</vt:lpstr>
      <vt:lpstr>Segmentation Architecture </vt:lpstr>
      <vt:lpstr>Segmentation Architecture (Cont.)</vt:lpstr>
      <vt:lpstr>Segmentation Hardware</vt:lpstr>
      <vt:lpstr>Example of Segmentation</vt:lpstr>
      <vt:lpstr>Sharing of Segments</vt:lpstr>
      <vt:lpstr>Paging</vt:lpstr>
      <vt:lpstr>Paging Model of Logical and  Physical Memory</vt:lpstr>
      <vt:lpstr>Address Translation Scheme</vt:lpstr>
      <vt:lpstr>Paging Hardware</vt:lpstr>
      <vt:lpstr>Paging Example</vt:lpstr>
      <vt:lpstr>Paging (Cont.)</vt:lpstr>
      <vt:lpstr>Free Frames</vt:lpstr>
      <vt:lpstr>Implementation of Page Table</vt:lpstr>
      <vt:lpstr>Translation Lookaside Buffer</vt:lpstr>
      <vt:lpstr>Implementation of Page Table (Cont.)</vt:lpstr>
      <vt:lpstr>Associative Memory</vt:lpstr>
      <vt:lpstr>Paging Hardware With TLB</vt:lpstr>
      <vt:lpstr>Effective Access Time</vt:lpstr>
      <vt:lpstr>Memory Protection</vt:lpstr>
      <vt:lpstr>Valid (v) or Invalid (i) Bit In A Page Table</vt:lpstr>
      <vt:lpstr>Shared Pages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CSMC 412</dc:title>
  <dc:creator>Agrawala, Ashok</dc:creator>
  <cp:lastModifiedBy>Ashok Agrawala</cp:lastModifiedBy>
  <cp:revision>47</cp:revision>
  <cp:lastPrinted>2020-03-29T21:14:09Z</cp:lastPrinted>
  <dcterms:created xsi:type="dcterms:W3CDTF">2019-02-25T14:10:39Z</dcterms:created>
  <dcterms:modified xsi:type="dcterms:W3CDTF">2020-03-31T21:18:30Z</dcterms:modified>
</cp:coreProperties>
</file>