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61" r:id="rId2"/>
    <p:sldId id="365" r:id="rId3"/>
    <p:sldId id="327" r:id="rId4"/>
    <p:sldId id="36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1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28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E42259-6C38-4879-BFAD-9F1F408E846F}" type="slidenum">
              <a:rPr lang="en-US" altLang="en-US">
                <a:latin typeface="Helvetica" panose="020B0604020202020204" pitchFamily="34" charset="0"/>
              </a:rPr>
              <a:pPr/>
              <a:t>13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70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91C3EB-2E8F-4B4C-832C-102FA8E87001}" type="slidenum">
              <a:rPr lang="en-US" altLang="en-US">
                <a:latin typeface="Helvetica" panose="020B0604020202020204" pitchFamily="34" charset="0"/>
              </a:rPr>
              <a:pPr/>
              <a:t>14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11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18B832-1B18-4D84-AB45-38C242C09DE8}" type="slidenum">
              <a:rPr lang="en-US" altLang="en-US">
                <a:latin typeface="Helvetica" panose="020B0604020202020204" pitchFamily="34" charset="0"/>
              </a:rPr>
              <a:pPr/>
              <a:t>15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69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2B7074-0BCA-492B-AE9A-71AA69261F52}" type="slidenum">
              <a:rPr lang="en-US" altLang="en-US">
                <a:latin typeface="Helvetica" panose="020B0604020202020204" pitchFamily="34" charset="0"/>
              </a:rPr>
              <a:pPr/>
              <a:t>16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5D92552-6DF1-4FBD-A7D8-EE73C23AE3C3}" type="slidenum">
              <a:rPr lang="en-US" altLang="en-US">
                <a:latin typeface="Helvetica" panose="020B0604020202020204" pitchFamily="34" charset="0"/>
              </a:rPr>
              <a:pPr/>
              <a:t>17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76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AFC65D6-2906-41E4-B9EB-1F8FAD3B6B85}" type="slidenum">
              <a:rPr lang="en-US" altLang="en-US">
                <a:latin typeface="Helvetica" panose="020B0604020202020204" pitchFamily="34" charset="0"/>
              </a:rPr>
              <a:pPr/>
              <a:t>18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960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4955249-9DA9-4E4F-9399-7941193D9EA1}" type="slidenum">
              <a:rPr lang="en-US" altLang="en-US">
                <a:latin typeface="Helvetica" panose="020B0604020202020204" pitchFamily="34" charset="0"/>
              </a:rPr>
              <a:pPr/>
              <a:t>19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22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AF5C70D-6455-4589-AE57-2214AD2E54F2}" type="slidenum">
              <a:rPr lang="en-US" altLang="en-US">
                <a:latin typeface="Helvetica" panose="020B0604020202020204" pitchFamily="34" charset="0"/>
              </a:rPr>
              <a:pPr/>
              <a:t>20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790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BEDC24-07B3-4D0D-AD9D-7E13ED890F03}" type="slidenum">
              <a:rPr lang="en-US" altLang="en-US">
                <a:latin typeface="Helvetica" panose="020B0604020202020204" pitchFamily="34" charset="0"/>
              </a:rPr>
              <a:pPr/>
              <a:t>21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51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BB4F66C-3E18-4658-B35D-56ACE196B6C3}" type="slidenum">
              <a:rPr lang="en-US" altLang="en-US">
                <a:latin typeface="Helvetica" panose="020B0604020202020204" pitchFamily="34" charset="0"/>
              </a:rPr>
              <a:pPr/>
              <a:t>22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301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68D83C9-F861-4C13-8DEA-6A7745795545}" type="slidenum">
              <a:rPr lang="en-US" altLang="en-US">
                <a:latin typeface="Helvetica" panose="020B0604020202020204" pitchFamily="34" charset="0"/>
              </a:rPr>
              <a:pPr/>
              <a:t>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4388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138C43E-C19D-4B8C-9BE8-DB8700E54DB7}" type="slidenum">
              <a:rPr lang="en-US" altLang="en-US">
                <a:latin typeface="Helvetica" panose="020B0604020202020204" pitchFamily="34" charset="0"/>
              </a:rPr>
              <a:pPr/>
              <a:t>23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42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E5082D-3152-4152-AC9B-01A3AE68CE84}" type="slidenum">
              <a:rPr lang="en-US" altLang="en-US">
                <a:latin typeface="Helvetica" panose="020B0604020202020204" pitchFamily="34" charset="0"/>
              </a:rPr>
              <a:pPr/>
              <a:t>24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5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B6A0B01-2F2C-44E2-8327-CEB27CD4E795}" type="slidenum">
              <a:rPr lang="en-US" altLang="en-US">
                <a:latin typeface="Helvetica" panose="020B0604020202020204" pitchFamily="34" charset="0"/>
              </a:rPr>
              <a:pPr/>
              <a:t>5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37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9DF21A-C9CC-47CD-AF30-8F5A9A326F98}" type="slidenum">
              <a:rPr lang="en-US" altLang="en-US">
                <a:latin typeface="Helvetica" panose="020B0604020202020204" pitchFamily="34" charset="0"/>
              </a:rPr>
              <a:pPr/>
              <a:t>6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820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0FCD161-F5DA-42B0-8812-7680E213A7BE}" type="slidenum">
              <a:rPr lang="en-US" altLang="en-US">
                <a:latin typeface="Helvetica" panose="020B0604020202020204" pitchFamily="34" charset="0"/>
              </a:rPr>
              <a:pPr/>
              <a:t>7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937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FC40922-B03D-4C90-AFFA-629C83F69C83}" type="slidenum">
              <a:rPr lang="en-US" altLang="en-US">
                <a:latin typeface="Helvetica" panose="020B0604020202020204" pitchFamily="34" charset="0"/>
              </a:rPr>
              <a:pPr/>
              <a:t>8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4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D14D074-7A1B-4D3B-BE63-E06DC50B79F4}" type="slidenum">
              <a:rPr lang="en-US" altLang="en-US">
                <a:latin typeface="Helvetica" panose="020B0604020202020204" pitchFamily="34" charset="0"/>
              </a:rPr>
              <a:pPr/>
              <a:t>9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515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EC36984-B32F-45D7-8965-23461C2227DD}" type="slidenum">
              <a:rPr lang="en-US" altLang="en-US">
                <a:latin typeface="Helvetica" panose="020B0604020202020204" pitchFamily="34" charset="0"/>
              </a:rPr>
              <a:pPr/>
              <a:t>10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49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57F6967-276F-48FF-98B0-D442703185B8}" type="slidenum">
              <a:rPr lang="en-US" altLang="en-US">
                <a:latin typeface="Helvetica" panose="020B0604020202020204" pitchFamily="34" charset="0"/>
              </a:rPr>
              <a:pPr/>
              <a:t>12</a:t>
            </a:fld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1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April 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2337406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Memory Management - III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Online Set3</a:t>
            </a:r>
          </a:p>
        </p:txBody>
      </p:sp>
      <p:sp>
        <p:nvSpPr>
          <p:cNvPr id="410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r>
              <a:rPr lang="en-US"/>
              <a:t>April  2020</a:t>
            </a:r>
            <a:endParaRPr lang="en-US" dirty="0"/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551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652714" y="152401"/>
            <a:ext cx="75580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Address-Translation Scheme</a:t>
            </a:r>
            <a:endParaRPr lang="en-US" altLang="en-US" sz="2400"/>
          </a:p>
        </p:txBody>
      </p:sp>
      <p:pic>
        <p:nvPicPr>
          <p:cNvPr id="56323" name="Picture 10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4" y="1258889"/>
            <a:ext cx="6389687" cy="269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51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64-bit Logical Address Space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Even two-level paging scheme not sufficient</a:t>
            </a:r>
          </a:p>
          <a:p>
            <a:pPr>
              <a:defRPr/>
            </a:pPr>
            <a:r>
              <a:rPr lang="en-US" altLang="en-US" dirty="0"/>
              <a:t>If page size is 4 KB (2</a:t>
            </a:r>
            <a:r>
              <a:rPr lang="en-US" altLang="en-US" baseline="30000" dirty="0"/>
              <a:t>12</a:t>
            </a:r>
            <a:r>
              <a:rPr lang="en-US" altLang="en-US" dirty="0"/>
              <a:t>)</a:t>
            </a:r>
          </a:p>
          <a:p>
            <a:pPr lvl="1">
              <a:defRPr/>
            </a:pPr>
            <a:r>
              <a:rPr lang="en-US" altLang="en-US" dirty="0"/>
              <a:t>Then page table has 2</a:t>
            </a:r>
            <a:r>
              <a:rPr lang="en-US" altLang="en-US" baseline="30000" dirty="0"/>
              <a:t>52</a:t>
            </a:r>
            <a:r>
              <a:rPr lang="en-US" altLang="en-US" dirty="0"/>
              <a:t> entries</a:t>
            </a:r>
          </a:p>
          <a:p>
            <a:pPr lvl="1">
              <a:defRPr/>
            </a:pPr>
            <a:r>
              <a:rPr lang="en-US" altLang="en-US" dirty="0"/>
              <a:t>If two level scheme, inner page tables could be 2</a:t>
            </a:r>
            <a:r>
              <a:rPr lang="en-US" altLang="en-US" baseline="30000" dirty="0"/>
              <a:t>10</a:t>
            </a:r>
            <a:r>
              <a:rPr lang="en-US" altLang="en-US" dirty="0"/>
              <a:t> 4-byte entries</a:t>
            </a:r>
          </a:p>
          <a:p>
            <a:pPr lvl="1">
              <a:defRPr/>
            </a:pPr>
            <a:r>
              <a:rPr lang="en-US" altLang="en-US" dirty="0"/>
              <a:t>Address would look like</a:t>
            </a:r>
          </a:p>
          <a:p>
            <a:pPr lvl="1">
              <a:defRPr/>
            </a:pPr>
            <a:endParaRPr lang="en-US" altLang="en-US" dirty="0"/>
          </a:p>
          <a:p>
            <a:pPr lvl="1">
              <a:defRPr/>
            </a:pPr>
            <a:endParaRPr lang="en-US" altLang="en-US" dirty="0"/>
          </a:p>
          <a:p>
            <a:pPr marL="457200" lvl="1" indent="0">
              <a:buNone/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Outer page table has 2</a:t>
            </a:r>
            <a:r>
              <a:rPr lang="en-US" altLang="en-US" baseline="30000" dirty="0"/>
              <a:t>42</a:t>
            </a:r>
            <a:r>
              <a:rPr lang="en-US" altLang="en-US" dirty="0"/>
              <a:t> entries or 2</a:t>
            </a:r>
            <a:r>
              <a:rPr lang="en-US" altLang="en-US" baseline="30000" dirty="0"/>
              <a:t>44</a:t>
            </a:r>
            <a:r>
              <a:rPr lang="en-US" altLang="en-US" dirty="0"/>
              <a:t> bytes</a:t>
            </a:r>
          </a:p>
          <a:p>
            <a:pPr lvl="1">
              <a:defRPr/>
            </a:pPr>
            <a:r>
              <a:rPr lang="en-US" altLang="en-US" dirty="0"/>
              <a:t>One solution is to add a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</a:t>
            </a:r>
          </a:p>
          <a:p>
            <a:pPr lvl="1">
              <a:defRPr/>
            </a:pPr>
            <a:r>
              <a:rPr lang="en-US" altLang="en-US" dirty="0"/>
              <a:t>But in the following example the 2</a:t>
            </a:r>
            <a:r>
              <a:rPr lang="en-US" altLang="en-US" baseline="30000" dirty="0"/>
              <a:t>nd</a:t>
            </a:r>
            <a:r>
              <a:rPr lang="en-US" altLang="en-US" dirty="0"/>
              <a:t> outer page table is still 2</a:t>
            </a:r>
            <a:r>
              <a:rPr lang="en-US" altLang="en-US" baseline="30000" dirty="0"/>
              <a:t>34</a:t>
            </a:r>
            <a:r>
              <a:rPr lang="en-US" altLang="en-US" dirty="0"/>
              <a:t> bytes in size</a:t>
            </a:r>
          </a:p>
          <a:p>
            <a:pPr lvl="2">
              <a:defRPr/>
            </a:pPr>
            <a:r>
              <a:rPr lang="en-US" altLang="en-US" dirty="0"/>
              <a:t>And possibly 4 memory access to get to one physical memory location</a:t>
            </a:r>
          </a:p>
          <a:p>
            <a:pPr lvl="1">
              <a:defRPr/>
            </a:pPr>
            <a:endParaRPr lang="en-US" altLang="en-US" dirty="0"/>
          </a:p>
        </p:txBody>
      </p:sp>
      <p:pic>
        <p:nvPicPr>
          <p:cNvPr id="5734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35" y="3254376"/>
            <a:ext cx="3246438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05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9188" y="214313"/>
            <a:ext cx="78216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Three-level Paging Scheme</a:t>
            </a:r>
          </a:p>
        </p:txBody>
      </p:sp>
      <p:pic>
        <p:nvPicPr>
          <p:cNvPr id="583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1" y="1293813"/>
            <a:ext cx="5241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3130550"/>
            <a:ext cx="5486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Hashed Page Tables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Common in address spaces &gt; 32 bits</a:t>
            </a:r>
          </a:p>
          <a:p>
            <a:r>
              <a:rPr lang="en-US" altLang="en-US"/>
              <a:t>The virtual page number is hashed into a page table</a:t>
            </a:r>
          </a:p>
          <a:p>
            <a:pPr lvl="1"/>
            <a:r>
              <a:rPr lang="en-US" altLang="en-US"/>
              <a:t>This page table contains a chain of elements hashing to the same location</a:t>
            </a:r>
          </a:p>
          <a:p>
            <a:r>
              <a:rPr lang="en-US" altLang="en-US"/>
              <a:t>Each element contains (1) the virtual page number (2) the value of the mapped page frame (3) a pointer to the next element</a:t>
            </a:r>
          </a:p>
          <a:p>
            <a:r>
              <a:rPr lang="en-US" altLang="en-US"/>
              <a:t>Virtual page numbers are compared in this chain searching for a match</a:t>
            </a:r>
          </a:p>
          <a:p>
            <a:pPr lvl="1"/>
            <a:r>
              <a:rPr lang="en-US" altLang="en-US"/>
              <a:t>If a match is found, the corresponding physical frame is extracted</a:t>
            </a:r>
          </a:p>
          <a:p>
            <a:r>
              <a:rPr lang="en-US" altLang="en-US"/>
              <a:t>Variation for 64-bit addresses is </a:t>
            </a:r>
            <a:r>
              <a:rPr lang="en-US" altLang="en-US" b="1">
                <a:solidFill>
                  <a:srgbClr val="3366FF"/>
                </a:solidFill>
              </a:rPr>
              <a:t>clustered page tables</a:t>
            </a:r>
          </a:p>
          <a:p>
            <a:pPr lvl="1"/>
            <a:r>
              <a:rPr lang="en-US" altLang="en-US"/>
              <a:t>Similar to hashed but each entry refers to several pages (such as 16) rather than 1</a:t>
            </a:r>
          </a:p>
          <a:p>
            <a:pPr lvl="1"/>
            <a:r>
              <a:rPr lang="en-US" altLang="en-US"/>
              <a:t>Especially useful for </a:t>
            </a:r>
            <a:r>
              <a:rPr lang="en-US" altLang="en-US" b="1">
                <a:solidFill>
                  <a:srgbClr val="3366FF"/>
                </a:solidFill>
              </a:rPr>
              <a:t>sparse</a:t>
            </a:r>
            <a:r>
              <a:rPr lang="en-US" altLang="en-US"/>
              <a:t> address spaces (where memory references are non-contiguous and scattered)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02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Hashed Page Table</a:t>
            </a:r>
            <a:endParaRPr lang="en-US" altLang="en-US" sz="2400"/>
          </a:p>
        </p:txBody>
      </p:sp>
      <p:pic>
        <p:nvPicPr>
          <p:cNvPr id="604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087" y="1091884"/>
            <a:ext cx="8985618" cy="518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Inverted Page Table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n-US"/>
              <a:t>Rather than each process having a page table and keeping track of all possible logical pages, track all physical pages</a:t>
            </a:r>
          </a:p>
          <a:p>
            <a:r>
              <a:rPr lang="en-US" altLang="en-US"/>
              <a:t>One entry for each real page of memory</a:t>
            </a:r>
          </a:p>
          <a:p>
            <a:r>
              <a:rPr lang="en-US" altLang="en-US"/>
              <a:t>Entry consists of the virtual address of the page stored in that real memory location, with information about the process that owns that page</a:t>
            </a:r>
          </a:p>
          <a:p>
            <a:r>
              <a:rPr lang="en-US" altLang="en-US"/>
              <a:t>Decreases memory needed to store each page table, but increases time needed to search the table when a page reference occurs</a:t>
            </a:r>
          </a:p>
          <a:p>
            <a:r>
              <a:rPr lang="en-US" altLang="en-US"/>
              <a:t>Use hash table to limit the search to one — or at most a few — page-table entries</a:t>
            </a:r>
          </a:p>
          <a:p>
            <a:pPr lvl="1"/>
            <a:r>
              <a:rPr lang="en-US" altLang="en-US"/>
              <a:t>TLB can accelerate access</a:t>
            </a:r>
          </a:p>
          <a:p>
            <a:r>
              <a:rPr lang="en-US" altLang="en-US"/>
              <a:t>But how to implement shared memory?</a:t>
            </a:r>
          </a:p>
          <a:p>
            <a:pPr lvl="1"/>
            <a:r>
              <a:rPr lang="en-US" altLang="en-US"/>
              <a:t>One mapping of a virtual address to the shared physical address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13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2850" y="182563"/>
            <a:ext cx="77914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Inverted Page Table Architecture</a:t>
            </a:r>
            <a:endParaRPr lang="en-US" altLang="en-US" sz="2400"/>
          </a:p>
        </p:txBody>
      </p:sp>
      <p:pic>
        <p:nvPicPr>
          <p:cNvPr id="6246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1197922"/>
            <a:ext cx="7359015" cy="50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35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Example: The Intel 32 and 64-bit Architectures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Dominant industry chips</a:t>
            </a:r>
          </a:p>
          <a:p>
            <a:endParaRPr lang="en-US" altLang="en-US"/>
          </a:p>
          <a:p>
            <a:r>
              <a:rPr lang="en-US" altLang="en-US"/>
              <a:t>Pentium CPUs are 32-bit and called IA-32 architecture</a:t>
            </a:r>
          </a:p>
          <a:p>
            <a:endParaRPr lang="en-US" altLang="en-US"/>
          </a:p>
          <a:p>
            <a:r>
              <a:rPr lang="en-US" altLang="en-US"/>
              <a:t>Current Intel CPUs are 64-bit and called IA-64 architecture</a:t>
            </a:r>
          </a:p>
          <a:p>
            <a:endParaRPr lang="en-US" altLang="en-US"/>
          </a:p>
          <a:p>
            <a:r>
              <a:rPr lang="en-US" altLang="en-US"/>
              <a:t>Many variations in the chips, cover the main ideas here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057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Example: The Intel IA-32 Architecture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Supports both segmentation and segmentation with paging</a:t>
            </a:r>
          </a:p>
          <a:p>
            <a:pPr lvl="1"/>
            <a:r>
              <a:rPr lang="en-US" altLang="en-US"/>
              <a:t>Each segment can be 4 GB</a:t>
            </a:r>
          </a:p>
          <a:p>
            <a:pPr lvl="1"/>
            <a:r>
              <a:rPr lang="en-US" altLang="en-US"/>
              <a:t>Up to 16 K segments per process</a:t>
            </a:r>
          </a:p>
          <a:p>
            <a:pPr lvl="1"/>
            <a:r>
              <a:rPr lang="en-US" altLang="en-US"/>
              <a:t>Divided into two partitions</a:t>
            </a:r>
          </a:p>
          <a:p>
            <a:pPr lvl="2"/>
            <a:r>
              <a:rPr lang="en-US" altLang="en-US"/>
              <a:t>First partition of up to 8 K segments are private to process (kept in </a:t>
            </a:r>
            <a:r>
              <a:rPr lang="en-US" altLang="en-US" b="1">
                <a:solidFill>
                  <a:srgbClr val="3366FF"/>
                </a:solidFill>
              </a:rPr>
              <a:t>local descriptor table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LDT</a:t>
            </a:r>
            <a:r>
              <a:rPr lang="en-US" altLang="en-US"/>
              <a:t>))</a:t>
            </a:r>
          </a:p>
          <a:p>
            <a:pPr lvl="2"/>
            <a:r>
              <a:rPr lang="en-US" altLang="en-US"/>
              <a:t>Second partition of up to 8K segments shared among all processes (kept in </a:t>
            </a:r>
            <a:r>
              <a:rPr lang="en-US" altLang="en-US" b="1">
                <a:solidFill>
                  <a:srgbClr val="3366FF"/>
                </a:solidFill>
              </a:rPr>
              <a:t>global descriptor table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GDT</a:t>
            </a:r>
            <a:r>
              <a:rPr lang="en-US" altLang="en-US"/>
              <a:t>))</a:t>
            </a:r>
          </a:p>
          <a:p>
            <a:endParaRPr lang="en-US" alt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05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575" y="73026"/>
            <a:ext cx="7607300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Example: The Intel IA-32 Architecture (Cont.)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3680" y="1087439"/>
            <a:ext cx="8649971" cy="45307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CPU generates logical address</a:t>
            </a:r>
          </a:p>
          <a:p>
            <a:pPr lvl="1">
              <a:defRPr/>
            </a:pPr>
            <a:r>
              <a:rPr lang="en-US" altLang="en-US" dirty="0"/>
              <a:t>Selector given to segmentation unit</a:t>
            </a:r>
          </a:p>
          <a:p>
            <a:pPr lvl="2">
              <a:defRPr/>
            </a:pPr>
            <a:r>
              <a:rPr lang="en-US" altLang="en-US" dirty="0"/>
              <a:t>Which produces linear addresses </a:t>
            </a:r>
          </a:p>
          <a:p>
            <a:pPr marL="857250" lvl="2" indent="0">
              <a:buNone/>
              <a:defRPr/>
            </a:pPr>
            <a:endParaRPr lang="en-US" altLang="en-US" dirty="0"/>
          </a:p>
          <a:p>
            <a:pPr lvl="2">
              <a:defRPr/>
            </a:pPr>
            <a:endParaRPr lang="en-US" altLang="en-US" dirty="0"/>
          </a:p>
          <a:p>
            <a:pPr lvl="1">
              <a:defRPr/>
            </a:pPr>
            <a:r>
              <a:rPr lang="en-US" altLang="en-US" dirty="0"/>
              <a:t>Linear address given to paging unit</a:t>
            </a:r>
          </a:p>
          <a:p>
            <a:pPr lvl="2">
              <a:defRPr/>
            </a:pPr>
            <a:r>
              <a:rPr lang="en-US" altLang="en-US" dirty="0"/>
              <a:t>Which generates physical address in main memory</a:t>
            </a:r>
          </a:p>
          <a:p>
            <a:pPr lvl="2">
              <a:defRPr/>
            </a:pPr>
            <a:r>
              <a:rPr lang="en-US" altLang="en-US" dirty="0"/>
              <a:t>Paging units form equivalent of MMU</a:t>
            </a:r>
          </a:p>
          <a:p>
            <a:pPr lvl="2">
              <a:defRPr/>
            </a:pPr>
            <a:r>
              <a:rPr lang="en-US" altLang="en-US" dirty="0"/>
              <a:t>Pages sizes can be 4 KB or 4 MB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67588" name="Picture 1" descr="Screen Shot 2013-01-04 at 12.24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518" y="2222819"/>
            <a:ext cx="24368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8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586A3-D886-4552-9E70-AC63EB8B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Management Schemes from II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E99C9-CE91-40FD-904C-9078415ECC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Segmentation</a:t>
            </a:r>
          </a:p>
          <a:p>
            <a:r>
              <a:rPr lang="en-US" dirty="0"/>
              <a:t>Paging</a:t>
            </a:r>
          </a:p>
          <a:p>
            <a:endParaRPr lang="en-US" dirty="0"/>
          </a:p>
          <a:p>
            <a:r>
              <a:rPr lang="en-US" dirty="0"/>
              <a:t>Address Translation Mechanisms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BDB282-8D6A-40A3-9622-46DBD6C142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Desirable Features:</a:t>
            </a:r>
          </a:p>
          <a:p>
            <a:pPr lvl="1"/>
            <a:r>
              <a:rPr lang="en-US" dirty="0"/>
              <a:t>Very large address space</a:t>
            </a:r>
          </a:p>
          <a:p>
            <a:pPr lvl="1"/>
            <a:r>
              <a:rPr lang="en-US" dirty="0"/>
              <a:t>Ability to execute partially loaded programs</a:t>
            </a:r>
          </a:p>
          <a:p>
            <a:pPr lvl="1"/>
            <a:r>
              <a:rPr lang="en-US" dirty="0"/>
              <a:t>Dynamic </a:t>
            </a:r>
            <a:r>
              <a:rPr lang="en-US" dirty="0" err="1"/>
              <a:t>Relocatability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Sharing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Protection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96677-5F86-499C-8523-167622D4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42EC-DD12-463F-8CCC-844BC96B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56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30513" y="20639"/>
            <a:ext cx="7670800" cy="619125"/>
          </a:xfrm>
        </p:spPr>
        <p:txBody>
          <a:bodyPr/>
          <a:lstStyle/>
          <a:p>
            <a:pPr eaLnBrk="1" hangingPunct="1"/>
            <a:r>
              <a:rPr lang="en-US" altLang="en-US" sz="2400"/>
              <a:t>Logical to Physical Address Translation in IA-32</a:t>
            </a:r>
          </a:p>
        </p:txBody>
      </p:sp>
      <p:pic>
        <p:nvPicPr>
          <p:cNvPr id="686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35571" r="661" b="35571"/>
          <a:stretch>
            <a:fillRect/>
          </a:stretch>
        </p:blipFill>
        <p:spPr bwMode="auto">
          <a:xfrm>
            <a:off x="3573463" y="3084513"/>
            <a:ext cx="4595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524000"/>
            <a:ext cx="61579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59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9388" y="198438"/>
            <a:ext cx="749141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IA-32 Segmentation</a:t>
            </a:r>
          </a:p>
        </p:txBody>
      </p:sp>
      <p:pic>
        <p:nvPicPr>
          <p:cNvPr id="6963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1314450"/>
            <a:ext cx="6034088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9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4" y="182563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IA-32 Paging Architecture</a:t>
            </a:r>
          </a:p>
        </p:txBody>
      </p:sp>
      <p:pic>
        <p:nvPicPr>
          <p:cNvPr id="7065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712751"/>
            <a:ext cx="5974080" cy="582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94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51139" y="214313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IA-32 Page Address Extensions</a:t>
            </a:r>
          </a:p>
        </p:txBody>
      </p:sp>
      <p:pic>
        <p:nvPicPr>
          <p:cNvPr id="71683" name="Picture 1" descr="8_2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313" y="3502025"/>
            <a:ext cx="61579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3"/>
          <p:cNvSpPr txBox="1">
            <a:spLocks noChangeArrowheads="1"/>
          </p:cNvSpPr>
          <p:nvPr/>
        </p:nvSpPr>
        <p:spPr bwMode="auto">
          <a:xfrm>
            <a:off x="2425701" y="1108075"/>
            <a:ext cx="77438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 sz="1600">
                <a:latin typeface="Helvetica" panose="020B0604020202020204" pitchFamily="34" charset="0"/>
              </a:rPr>
              <a:t>32-bit address limits led Intel to create </a:t>
            </a:r>
            <a:r>
              <a:rPr kumimoji="1" lang="en-US" altLang="en-US" sz="1600" b="1">
                <a:solidFill>
                  <a:srgbClr val="3366FF"/>
                </a:solidFill>
                <a:latin typeface="Helvetica" panose="020B0604020202020204" pitchFamily="34" charset="0"/>
              </a:rPr>
              <a:t>page address extension </a:t>
            </a:r>
            <a:r>
              <a:rPr kumimoji="1" lang="en-US" altLang="en-US" sz="1600">
                <a:latin typeface="Helvetica" panose="020B0604020202020204" pitchFamily="34" charset="0"/>
              </a:rPr>
              <a:t>(</a:t>
            </a:r>
            <a:r>
              <a:rPr kumimoji="1" lang="en-US" altLang="en-US" sz="1600" b="1">
                <a:solidFill>
                  <a:srgbClr val="3366FF"/>
                </a:solidFill>
                <a:latin typeface="Helvetica" panose="020B0604020202020204" pitchFamily="34" charset="0"/>
              </a:rPr>
              <a:t>PAE</a:t>
            </a:r>
            <a:r>
              <a:rPr kumimoji="1" lang="en-US" altLang="en-US" sz="1600">
                <a:latin typeface="Helvetica" panose="020B0604020202020204" pitchFamily="34" charset="0"/>
              </a:rPr>
              <a:t>), allowing 32-bit apps access to more than 4GB of memory space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Paging went to a 3-level scheme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Top two bits refer to a </a:t>
            </a:r>
            <a:r>
              <a:rPr kumimoji="1" lang="en-US" altLang="en-US" sz="1600" b="1">
                <a:solidFill>
                  <a:srgbClr val="3366FF"/>
                </a:solidFill>
                <a:latin typeface="Helvetica" panose="020B0604020202020204" pitchFamily="34" charset="0"/>
              </a:rPr>
              <a:t>page directory pointer table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Page-directory and page-table entries moved to 64-bits in size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 sz="1600">
                <a:latin typeface="Helvetica" panose="020B0604020202020204" pitchFamily="34" charset="0"/>
              </a:rPr>
              <a:t>Net effect is increasing address space to 36 bits – 64GB of physical memory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endParaRPr kumimoji="1" lang="en-US" altLang="en-US" b="1">
              <a:solidFill>
                <a:srgbClr val="3366FF"/>
              </a:solidFill>
              <a:latin typeface="Helvetica" panose="020B0604020202020204" pitchFamily="34" charset="0"/>
            </a:endParaRP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endParaRPr kumimoji="1" lang="en-US" altLang="en-US">
              <a:latin typeface="Helvetica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05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4" y="198438"/>
            <a:ext cx="78692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Intel x86-64</a:t>
            </a:r>
          </a:p>
        </p:txBody>
      </p:sp>
      <p:sp>
        <p:nvSpPr>
          <p:cNvPr id="72707" name="Rectangle 3"/>
          <p:cNvSpPr txBox="1">
            <a:spLocks noChangeArrowheads="1"/>
          </p:cNvSpPr>
          <p:nvPr/>
        </p:nvSpPr>
        <p:spPr bwMode="auto">
          <a:xfrm>
            <a:off x="2441575" y="1122363"/>
            <a:ext cx="7564438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Current generation Intel x86 architecture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64 bits is ginormous (&gt; 16 exabytes)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In practice only implement 48 bit addressing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Page sizes of 4 KB, 2 MB, 1 GB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Char char="l"/>
            </a:pPr>
            <a:r>
              <a:rPr kumimoji="1" lang="en-US" altLang="en-US">
                <a:latin typeface="Helvetica" panose="020B0604020202020204" pitchFamily="34" charset="0"/>
              </a:rPr>
              <a:t>Four levels of paging hierarchy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90000"/>
              <a:buFont typeface="Monotype Sorts" pitchFamily="-84" charset="2"/>
              <a:buChar char="n"/>
            </a:pPr>
            <a:r>
              <a:rPr kumimoji="1" lang="en-US" altLang="en-US">
                <a:latin typeface="Helvetica" panose="020B0604020202020204" pitchFamily="34" charset="0"/>
              </a:rPr>
              <a:t>Can also use PAE so virtual addresses are 48 bits and physical addresses are 52 bits</a:t>
            </a:r>
          </a:p>
        </p:txBody>
      </p:sp>
      <p:pic>
        <p:nvPicPr>
          <p:cNvPr id="72708" name="Picture 2" descr="8_25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4" y="4555490"/>
            <a:ext cx="728345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1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Shared Pages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3366FF"/>
                </a:solidFill>
              </a:rPr>
              <a:t>Shared code</a:t>
            </a:r>
          </a:p>
          <a:p>
            <a:pPr lvl="1"/>
            <a:r>
              <a:rPr lang="en-US" altLang="en-US" dirty="0"/>
              <a:t>One copy of read-only (</a:t>
            </a:r>
            <a:r>
              <a:rPr lang="en-US" altLang="en-US" b="1" dirty="0">
                <a:solidFill>
                  <a:srgbClr val="3366FF"/>
                </a:solidFill>
              </a:rPr>
              <a:t>reentrant</a:t>
            </a:r>
            <a:r>
              <a:rPr lang="en-US" altLang="en-US" dirty="0"/>
              <a:t>) code shared among processes (i.e., text editors, compilers, window systems)</a:t>
            </a:r>
          </a:p>
          <a:p>
            <a:pPr lvl="1"/>
            <a:r>
              <a:rPr lang="en-US" altLang="en-US" dirty="0"/>
              <a:t>Similar to multiple threads sharing the same process space</a:t>
            </a:r>
          </a:p>
          <a:p>
            <a:pPr lvl="1"/>
            <a:r>
              <a:rPr lang="en-US" altLang="en-US" dirty="0"/>
              <a:t>Also useful for </a:t>
            </a:r>
            <a:r>
              <a:rPr lang="en-US" altLang="en-US" dirty="0" err="1"/>
              <a:t>interprocess</a:t>
            </a:r>
            <a:r>
              <a:rPr lang="en-US" altLang="en-US" dirty="0"/>
              <a:t> communication if sharing of read-write pages is allowed</a:t>
            </a:r>
          </a:p>
          <a:p>
            <a:r>
              <a:rPr lang="en-US" altLang="en-US" b="1" dirty="0">
                <a:solidFill>
                  <a:srgbClr val="3366FF"/>
                </a:solidFill>
              </a:rPr>
              <a:t>Private code and data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</a:p>
          <a:p>
            <a:pPr lvl="1"/>
            <a:r>
              <a:rPr lang="en-US" altLang="en-US" dirty="0"/>
              <a:t>Each process keeps a separate copy of the code and data</a:t>
            </a:r>
          </a:p>
          <a:p>
            <a:pPr lvl="1"/>
            <a:r>
              <a:rPr lang="en-US" altLang="en-US" dirty="0"/>
              <a:t>The pages for the private code and data can appear anywhere in the logical address space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8229-2A24-4783-8B12-BC868CD39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FC4CE-4E16-41FF-BC8A-B27D88A8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DC028-825C-43AB-B407-55D1BC73F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EDCD5-E253-4098-8AA5-003FED6CE621}"/>
              </a:ext>
            </a:extLst>
          </p:cNvPr>
          <p:cNvSpPr/>
          <p:nvPr/>
        </p:nvSpPr>
        <p:spPr>
          <a:xfrm>
            <a:off x="9664711" y="3889303"/>
            <a:ext cx="686834" cy="9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1BEDA8-2A37-416C-92C7-2E94E65D7071}"/>
              </a:ext>
            </a:extLst>
          </p:cNvPr>
          <p:cNvSpPr/>
          <p:nvPr/>
        </p:nvSpPr>
        <p:spPr>
          <a:xfrm>
            <a:off x="9664711" y="1750124"/>
            <a:ext cx="686834" cy="21391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E68533-89D7-430D-AFA1-8294D12A95FA}"/>
              </a:ext>
            </a:extLst>
          </p:cNvPr>
          <p:cNvSpPr/>
          <p:nvPr/>
        </p:nvSpPr>
        <p:spPr>
          <a:xfrm>
            <a:off x="9664711" y="4847842"/>
            <a:ext cx="686834" cy="116403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F08CB5-23DD-489E-A708-7347D2219E29}"/>
              </a:ext>
            </a:extLst>
          </p:cNvPr>
          <p:cNvGrpSpPr/>
          <p:nvPr/>
        </p:nvGrpSpPr>
        <p:grpSpPr>
          <a:xfrm>
            <a:off x="8310972" y="2299791"/>
            <a:ext cx="686834" cy="3359690"/>
            <a:chOff x="8310972" y="2299791"/>
            <a:chExt cx="686834" cy="335969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9C144B0-E7CD-4C55-B8EA-4E5F6ED74EE8}"/>
                </a:ext>
              </a:extLst>
            </p:cNvPr>
            <p:cNvSpPr/>
            <p:nvPr/>
          </p:nvSpPr>
          <p:spPr>
            <a:xfrm>
              <a:off x="8310972" y="2299791"/>
              <a:ext cx="686834" cy="11964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EDBF90-4AB1-4024-B363-AFB4811A0C07}"/>
                </a:ext>
              </a:extLst>
            </p:cNvPr>
            <p:cNvSpPr/>
            <p:nvPr/>
          </p:nvSpPr>
          <p:spPr>
            <a:xfrm>
              <a:off x="8310972" y="4463037"/>
              <a:ext cx="686834" cy="1196444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F1BD65-41DF-4BEB-A1E1-498DCAA3F371}"/>
                </a:ext>
              </a:extLst>
            </p:cNvPr>
            <p:cNvSpPr/>
            <p:nvPr/>
          </p:nvSpPr>
          <p:spPr>
            <a:xfrm>
              <a:off x="8310972" y="3497611"/>
              <a:ext cx="686834" cy="97232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28B03A0-9958-4142-9869-71C112B3EFAE}"/>
              </a:ext>
            </a:extLst>
          </p:cNvPr>
          <p:cNvSpPr/>
          <p:nvPr/>
        </p:nvSpPr>
        <p:spPr>
          <a:xfrm>
            <a:off x="5507088" y="1899138"/>
            <a:ext cx="686834" cy="97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Editor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DF914-359F-452A-976C-457DFE7C8CC1}"/>
              </a:ext>
            </a:extLst>
          </p:cNvPr>
          <p:cNvSpPr/>
          <p:nvPr/>
        </p:nvSpPr>
        <p:spPr>
          <a:xfrm>
            <a:off x="2092914" y="3010072"/>
            <a:ext cx="686834" cy="269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8463B0-6842-4976-9B8C-5453E97E946F}"/>
              </a:ext>
            </a:extLst>
          </p:cNvPr>
          <p:cNvCxnSpPr/>
          <p:nvPr/>
        </p:nvCxnSpPr>
        <p:spPr>
          <a:xfrm flipH="1">
            <a:off x="2779748" y="1899138"/>
            <a:ext cx="2727340" cy="11109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FA0ADB0-F916-406D-A00C-CD349DFA24CC}"/>
              </a:ext>
            </a:extLst>
          </p:cNvPr>
          <p:cNvCxnSpPr/>
          <p:nvPr/>
        </p:nvCxnSpPr>
        <p:spPr>
          <a:xfrm flipH="1">
            <a:off x="2779748" y="2871464"/>
            <a:ext cx="2727340" cy="2834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B3CBE37-B371-4ABD-ACAC-07EAA8CFEDBD}"/>
              </a:ext>
            </a:extLst>
          </p:cNvPr>
          <p:cNvSpPr/>
          <p:nvPr/>
        </p:nvSpPr>
        <p:spPr>
          <a:xfrm>
            <a:off x="2092914" y="3877917"/>
            <a:ext cx="686834" cy="243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  1100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77BF8C-A08E-4AD0-B361-DB1E3800592A}"/>
              </a:ext>
            </a:extLst>
          </p:cNvPr>
          <p:cNvSpPr/>
          <p:nvPr/>
        </p:nvSpPr>
        <p:spPr>
          <a:xfrm>
            <a:off x="2092914" y="4500990"/>
            <a:ext cx="686834" cy="2430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8AE443A-EE38-4C79-8CCF-72895470833F}"/>
              </a:ext>
            </a:extLst>
          </p:cNvPr>
          <p:cNvSpPr/>
          <p:nvPr/>
        </p:nvSpPr>
        <p:spPr>
          <a:xfrm>
            <a:off x="2768025" y="3995734"/>
            <a:ext cx="448089" cy="638329"/>
          </a:xfrm>
          <a:custGeom>
            <a:avLst/>
            <a:gdLst>
              <a:gd name="connsiteX0" fmla="*/ 12413 w 448089"/>
              <a:gd name="connsiteY0" fmla="*/ 9421 h 638329"/>
              <a:gd name="connsiteX1" fmla="*/ 347555 w 448089"/>
              <a:gd name="connsiteY1" fmla="*/ 71484 h 638329"/>
              <a:gd name="connsiteX2" fmla="*/ 426169 w 448089"/>
              <a:gd name="connsiteY2" fmla="*/ 539028 h 638329"/>
              <a:gd name="connsiteX3" fmla="*/ 0 w 448089"/>
              <a:gd name="connsiteY3" fmla="*/ 638329 h 6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089" h="638329">
                <a:moveTo>
                  <a:pt x="12413" y="9421"/>
                </a:moveTo>
                <a:cubicBezTo>
                  <a:pt x="145504" y="-3682"/>
                  <a:pt x="278596" y="-16784"/>
                  <a:pt x="347555" y="71484"/>
                </a:cubicBezTo>
                <a:cubicBezTo>
                  <a:pt x="416514" y="159752"/>
                  <a:pt x="484095" y="444554"/>
                  <a:pt x="426169" y="539028"/>
                </a:cubicBezTo>
                <a:cubicBezTo>
                  <a:pt x="368243" y="633502"/>
                  <a:pt x="64822" y="624537"/>
                  <a:pt x="0" y="6383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4F7B46D-D421-4120-839F-1AD1F0966991}"/>
              </a:ext>
            </a:extLst>
          </p:cNvPr>
          <p:cNvCxnSpPr/>
          <p:nvPr/>
        </p:nvCxnSpPr>
        <p:spPr>
          <a:xfrm flipH="1">
            <a:off x="2768025" y="4622534"/>
            <a:ext cx="19860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12FF0AF-D53F-4608-A53B-F43DB4AC1971}"/>
              </a:ext>
            </a:extLst>
          </p:cNvPr>
          <p:cNvCxnSpPr/>
          <p:nvPr/>
        </p:nvCxnSpPr>
        <p:spPr>
          <a:xfrm>
            <a:off x="6193922" y="1899138"/>
            <a:ext cx="2117050" cy="1597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E2B630-C80D-4E9B-B4FD-E15227167B30}"/>
              </a:ext>
            </a:extLst>
          </p:cNvPr>
          <p:cNvCxnSpPr>
            <a:cxnSpLocks/>
          </p:cNvCxnSpPr>
          <p:nvPr/>
        </p:nvCxnSpPr>
        <p:spPr>
          <a:xfrm>
            <a:off x="6193922" y="2871464"/>
            <a:ext cx="2109154" cy="1591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5AE7433-3AE7-49AF-A74B-4A4E8D6C30FB}"/>
              </a:ext>
            </a:extLst>
          </p:cNvPr>
          <p:cNvSpPr txBox="1"/>
          <p:nvPr/>
        </p:nvSpPr>
        <p:spPr>
          <a:xfrm>
            <a:off x="6193922" y="17605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90B37C7-7E80-4C31-AA82-26EBB5AF2D0B}"/>
              </a:ext>
            </a:extLst>
          </p:cNvPr>
          <p:cNvSpPr txBox="1"/>
          <p:nvPr/>
        </p:nvSpPr>
        <p:spPr>
          <a:xfrm>
            <a:off x="6193922" y="268679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B7483D-1D18-4A53-8826-C0BF32579664}"/>
              </a:ext>
            </a:extLst>
          </p:cNvPr>
          <p:cNvSpPr txBox="1"/>
          <p:nvPr/>
        </p:nvSpPr>
        <p:spPr>
          <a:xfrm>
            <a:off x="1689612" y="28714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2A33923-2AFC-42D4-85B6-A153651BA922}"/>
              </a:ext>
            </a:extLst>
          </p:cNvPr>
          <p:cNvSpPr txBox="1"/>
          <p:nvPr/>
        </p:nvSpPr>
        <p:spPr>
          <a:xfrm>
            <a:off x="1454768" y="552102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466803-E33D-448A-8FF9-C028672E4EA4}"/>
              </a:ext>
            </a:extLst>
          </p:cNvPr>
          <p:cNvSpPr txBox="1"/>
          <p:nvPr/>
        </p:nvSpPr>
        <p:spPr>
          <a:xfrm>
            <a:off x="1487979" y="383885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B72E58-053F-4B1C-90AF-020AA2633055}"/>
              </a:ext>
            </a:extLst>
          </p:cNvPr>
          <p:cNvSpPr txBox="1"/>
          <p:nvPr/>
        </p:nvSpPr>
        <p:spPr>
          <a:xfrm>
            <a:off x="1501695" y="447375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BD50F97-C15D-4123-92AE-4DDE83FEA3CF}"/>
              </a:ext>
            </a:extLst>
          </p:cNvPr>
          <p:cNvSpPr/>
          <p:nvPr/>
        </p:nvSpPr>
        <p:spPr>
          <a:xfrm>
            <a:off x="8310972" y="3843245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5100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5B37DC-5121-4F75-B889-DE6538D27DF0}"/>
              </a:ext>
            </a:extLst>
          </p:cNvPr>
          <p:cNvSpPr txBox="1"/>
          <p:nvPr/>
        </p:nvSpPr>
        <p:spPr>
          <a:xfrm>
            <a:off x="7644067" y="331156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4000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FCD419F-927F-4E9E-83AC-84B356A94DF4}"/>
              </a:ext>
            </a:extLst>
          </p:cNvPr>
          <p:cNvSpPr/>
          <p:nvPr/>
        </p:nvSpPr>
        <p:spPr>
          <a:xfrm>
            <a:off x="8310972" y="4095905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3A712E-B46E-454A-8B9F-A48F3BE83AD7}"/>
              </a:ext>
            </a:extLst>
          </p:cNvPr>
          <p:cNvSpPr txBox="1"/>
          <p:nvPr/>
        </p:nvSpPr>
        <p:spPr>
          <a:xfrm>
            <a:off x="7654281" y="373071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5000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A4AFF3-763E-45A6-9A20-F76A73279337}"/>
              </a:ext>
            </a:extLst>
          </p:cNvPr>
          <p:cNvSpPr txBox="1"/>
          <p:nvPr/>
        </p:nvSpPr>
        <p:spPr>
          <a:xfrm>
            <a:off x="7661362" y="398854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5100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B1439E1-1C90-4F28-A6A5-CDF3358D6023}"/>
              </a:ext>
            </a:extLst>
          </p:cNvPr>
          <p:cNvSpPr/>
          <p:nvPr/>
        </p:nvSpPr>
        <p:spPr>
          <a:xfrm>
            <a:off x="9664711" y="4152312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5100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5A8815-2D81-433C-BE9C-E693BD125F75}"/>
              </a:ext>
            </a:extLst>
          </p:cNvPr>
          <p:cNvSpPr/>
          <p:nvPr/>
        </p:nvSpPr>
        <p:spPr>
          <a:xfrm>
            <a:off x="9664711" y="4404972"/>
            <a:ext cx="686834" cy="1299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E55043D-C55A-4EF7-8659-BBB0E31195EA}"/>
              </a:ext>
            </a:extLst>
          </p:cNvPr>
          <p:cNvSpPr txBox="1"/>
          <p:nvPr/>
        </p:nvSpPr>
        <p:spPr>
          <a:xfrm>
            <a:off x="10354798" y="37235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7000</a:t>
            </a: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D13471B-CE50-4B91-AE54-CD46C90B9C21}"/>
              </a:ext>
            </a:extLst>
          </p:cNvPr>
          <p:cNvSpPr/>
          <p:nvPr/>
        </p:nvSpPr>
        <p:spPr>
          <a:xfrm>
            <a:off x="8990910" y="3881289"/>
            <a:ext cx="186289" cy="315670"/>
          </a:xfrm>
          <a:custGeom>
            <a:avLst/>
            <a:gdLst>
              <a:gd name="connsiteX0" fmla="*/ 0 w 186289"/>
              <a:gd name="connsiteY0" fmla="*/ 28702 h 315670"/>
              <a:gd name="connsiteX1" fmla="*/ 161365 w 186289"/>
              <a:gd name="connsiteY1" fmla="*/ 24564 h 315670"/>
              <a:gd name="connsiteX2" fmla="*/ 169640 w 186289"/>
              <a:gd name="connsiteY2" fmla="*/ 293506 h 315670"/>
              <a:gd name="connsiteX3" fmla="*/ 4138 w 186289"/>
              <a:gd name="connsiteY3" fmla="*/ 310056 h 315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289" h="315670">
                <a:moveTo>
                  <a:pt x="0" y="28702"/>
                </a:moveTo>
                <a:cubicBezTo>
                  <a:pt x="66546" y="4566"/>
                  <a:pt x="133092" y="-19570"/>
                  <a:pt x="161365" y="24564"/>
                </a:cubicBezTo>
                <a:cubicBezTo>
                  <a:pt x="189638" y="68698"/>
                  <a:pt x="195844" y="245924"/>
                  <a:pt x="169640" y="293506"/>
                </a:cubicBezTo>
                <a:cubicBezTo>
                  <a:pt x="143436" y="341088"/>
                  <a:pt x="32411" y="294885"/>
                  <a:pt x="4138" y="31005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5EABD63-B927-48AD-8D85-FC765464627F}"/>
              </a:ext>
            </a:extLst>
          </p:cNvPr>
          <p:cNvSpPr/>
          <p:nvPr/>
        </p:nvSpPr>
        <p:spPr>
          <a:xfrm>
            <a:off x="10343891" y="3243845"/>
            <a:ext cx="306180" cy="1038398"/>
          </a:xfrm>
          <a:custGeom>
            <a:avLst/>
            <a:gdLst>
              <a:gd name="connsiteX0" fmla="*/ 12413 w 284290"/>
              <a:gd name="connsiteY0" fmla="*/ 972326 h 1058369"/>
              <a:gd name="connsiteX1" fmla="*/ 268942 w 284290"/>
              <a:gd name="connsiteY1" fmla="*/ 980601 h 1058369"/>
              <a:gd name="connsiteX2" fmla="*/ 227566 w 284290"/>
              <a:gd name="connsiteY2" fmla="*/ 144815 h 1058369"/>
              <a:gd name="connsiteX3" fmla="*/ 0 w 284290"/>
              <a:gd name="connsiteY3" fmla="*/ 0 h 1058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290" h="1058369">
                <a:moveTo>
                  <a:pt x="12413" y="972326"/>
                </a:moveTo>
                <a:cubicBezTo>
                  <a:pt x="122748" y="1045422"/>
                  <a:pt x="233083" y="1118519"/>
                  <a:pt x="268942" y="980601"/>
                </a:cubicBezTo>
                <a:cubicBezTo>
                  <a:pt x="304801" y="842683"/>
                  <a:pt x="272390" y="308248"/>
                  <a:pt x="227566" y="144815"/>
                </a:cubicBezTo>
                <a:cubicBezTo>
                  <a:pt x="182742" y="-18618"/>
                  <a:pt x="63442" y="24825"/>
                  <a:pt x="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7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6664" y="198438"/>
            <a:ext cx="770413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Shared Pages Example</a:t>
            </a:r>
            <a:endParaRPr lang="en-US" altLang="en-US" sz="2400"/>
          </a:p>
        </p:txBody>
      </p:sp>
      <p:pic>
        <p:nvPicPr>
          <p:cNvPr id="51203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4" y="1104901"/>
            <a:ext cx="4860925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Structure of the Page Table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n-US"/>
              <a:t>Memory structures for paging can get huge using straight-forward methods</a:t>
            </a:r>
          </a:p>
          <a:p>
            <a:pPr lvl="1"/>
            <a:r>
              <a:rPr lang="en-US" altLang="en-US"/>
              <a:t>Consider a 32-bit logical address space as on modern computers</a:t>
            </a:r>
          </a:p>
          <a:p>
            <a:pPr lvl="1"/>
            <a:r>
              <a:rPr lang="en-US" altLang="en-US"/>
              <a:t>Page size of 4 KB (2</a:t>
            </a:r>
            <a:r>
              <a:rPr lang="en-US" altLang="en-US" baseline="30000"/>
              <a:t>12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Page table would have 1 million entries (2</a:t>
            </a:r>
            <a:r>
              <a:rPr lang="en-US" altLang="en-US" baseline="30000"/>
              <a:t>32</a:t>
            </a:r>
            <a:r>
              <a:rPr lang="en-US" altLang="en-US"/>
              <a:t> / 2</a:t>
            </a:r>
            <a:r>
              <a:rPr lang="en-US" altLang="en-US" baseline="30000"/>
              <a:t>12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If each entry is 4 bytes -&gt; 4 MB of physical address space / memory for page table alone</a:t>
            </a:r>
          </a:p>
          <a:p>
            <a:pPr lvl="2"/>
            <a:r>
              <a:rPr lang="en-US" altLang="en-US"/>
              <a:t>That amount of memory used to cost a lot</a:t>
            </a:r>
          </a:p>
          <a:p>
            <a:pPr lvl="2"/>
            <a:r>
              <a:rPr lang="en-US" altLang="en-US"/>
              <a:t>Don</a:t>
            </a:r>
            <a:r>
              <a:rPr lang="ja-JP" altLang="en-US"/>
              <a:t>’</a:t>
            </a:r>
            <a:r>
              <a:rPr lang="en-US" altLang="ja-JP"/>
              <a:t>t want to allocate that contiguously in main memory</a:t>
            </a:r>
            <a:endParaRPr lang="en-US" altLang="en-US"/>
          </a:p>
          <a:p>
            <a:r>
              <a:rPr lang="en-US" altLang="en-US"/>
              <a:t>Hierarchical Paging</a:t>
            </a:r>
          </a:p>
          <a:p>
            <a:r>
              <a:rPr lang="en-US" altLang="en-US"/>
              <a:t>Hashed Page Tables</a:t>
            </a:r>
          </a:p>
          <a:p>
            <a:r>
              <a:rPr lang="en-US" altLang="en-US"/>
              <a:t>Inverted Page Tables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43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97075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Hierarchical Page Tables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3679" y="1189038"/>
            <a:ext cx="8229599" cy="4483100"/>
          </a:xfrm>
        </p:spPr>
        <p:txBody>
          <a:bodyPr/>
          <a:lstStyle/>
          <a:p>
            <a:r>
              <a:rPr lang="en-US" altLang="en-US" dirty="0"/>
              <a:t>Break up the logical address space into multiple page tables</a:t>
            </a:r>
          </a:p>
          <a:p>
            <a:r>
              <a:rPr lang="en-US" altLang="en-US" dirty="0"/>
              <a:t>A simple technique is a two-level page table</a:t>
            </a:r>
          </a:p>
          <a:p>
            <a:r>
              <a:rPr lang="en-US" altLang="en-US" dirty="0"/>
              <a:t>We then page the page table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97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2325" y="1666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Two-Level Page-Table Scheme</a:t>
            </a:r>
            <a:endParaRPr lang="en-US" altLang="en-US" sz="2400"/>
          </a:p>
        </p:txBody>
      </p:sp>
      <p:pic>
        <p:nvPicPr>
          <p:cNvPr id="54275" name="Picture 4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1268414"/>
            <a:ext cx="424815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25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/>
              <a:t>Two-Level Paging Example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/>
              <a:t>A logical address (on 32-bit machine with 1K page size) is divided into:</a:t>
            </a:r>
          </a:p>
          <a:p>
            <a:pPr marL="627063" lvl="1"/>
            <a:r>
              <a:rPr lang="en-US" altLang="en-US"/>
              <a:t>a page number consisting of 22 bits</a:t>
            </a:r>
          </a:p>
          <a:p>
            <a:pPr marL="627063" lvl="1"/>
            <a:r>
              <a:rPr lang="en-US" altLang="en-US"/>
              <a:t>a page offset consisting of 10 bits</a:t>
            </a:r>
          </a:p>
          <a:p>
            <a:pPr marL="627063" lvl="1"/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Since the page table is paged, the page number is further divided into:</a:t>
            </a:r>
          </a:p>
          <a:p>
            <a:pPr marL="627063" lvl="1"/>
            <a:r>
              <a:rPr lang="en-US" altLang="en-US"/>
              <a:t>a 12-bit page number </a:t>
            </a:r>
          </a:p>
          <a:p>
            <a:pPr marL="627063" lvl="1"/>
            <a:r>
              <a:rPr lang="en-US" altLang="en-US"/>
              <a:t>a 10-bit page offset</a:t>
            </a:r>
          </a:p>
          <a:p>
            <a:pPr marL="627063" lvl="1"/>
            <a:endParaRPr lang="en-US" altLang="en-US" sz="800"/>
          </a:p>
          <a:p>
            <a:pPr>
              <a:lnSpc>
                <a:spcPct val="90000"/>
              </a:lnSpc>
            </a:pPr>
            <a:r>
              <a:rPr lang="en-US" altLang="en-US"/>
              <a:t>Thus, a logical address is as follows:</a:t>
            </a:r>
            <a:br>
              <a:rPr lang="en-US" altLang="en-US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br>
              <a:rPr lang="en-US" altLang="en-US" sz="1600"/>
            </a:br>
            <a:endParaRPr lang="en-US" altLang="en-US" sz="1600"/>
          </a:p>
          <a:p>
            <a:pPr>
              <a:lnSpc>
                <a:spcPct val="90000"/>
              </a:lnSpc>
            </a:pPr>
            <a:r>
              <a:rPr lang="en-US" altLang="en-US"/>
              <a:t>where</a:t>
            </a:r>
            <a:r>
              <a:rPr lang="en-US" altLang="en-US" i="1"/>
              <a:t> p</a:t>
            </a:r>
            <a:r>
              <a:rPr lang="en-US" altLang="en-US" i="1" baseline="-25000"/>
              <a:t>1</a:t>
            </a:r>
            <a:r>
              <a:rPr lang="en-US" altLang="en-US"/>
              <a:t> is an index into the outer page table, and </a:t>
            </a:r>
            <a:r>
              <a:rPr lang="en-US" altLang="en-US" i="1"/>
              <a:t>p</a:t>
            </a:r>
            <a:r>
              <a:rPr lang="en-US" altLang="en-US" i="1" baseline="-25000"/>
              <a:t>2</a:t>
            </a:r>
            <a:r>
              <a:rPr lang="en-US" altLang="en-US"/>
              <a:t> is the displacement within the page of the inner page table</a:t>
            </a:r>
          </a:p>
          <a:p>
            <a:pPr>
              <a:lnSpc>
                <a:spcPct val="90000"/>
              </a:lnSpc>
            </a:pPr>
            <a:r>
              <a:rPr lang="en-US" altLang="en-US"/>
              <a:t>Known as </a:t>
            </a:r>
            <a:r>
              <a:rPr lang="en-US" altLang="en-US" b="1">
                <a:solidFill>
                  <a:srgbClr val="3366FF"/>
                </a:solidFill>
              </a:rPr>
              <a:t>forward-mapped page table</a:t>
            </a: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4" y="3875089"/>
            <a:ext cx="3159125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April  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4591</TotalTime>
  <Words>1104</Words>
  <Application>Microsoft Office PowerPoint</Application>
  <PresentationFormat>Widescreen</PresentationFormat>
  <Paragraphs>217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Monotype Sorts</vt:lpstr>
      <vt:lpstr>Times New Roman</vt:lpstr>
      <vt:lpstr>Office Theme</vt:lpstr>
      <vt:lpstr>CSMC 412</vt:lpstr>
      <vt:lpstr>Memory Management Schemes from II</vt:lpstr>
      <vt:lpstr>Shared Pages</vt:lpstr>
      <vt:lpstr>Shared Code</vt:lpstr>
      <vt:lpstr>Shared Pages Example</vt:lpstr>
      <vt:lpstr>Structure of the Page Table</vt:lpstr>
      <vt:lpstr>Hierarchical Page Tables</vt:lpstr>
      <vt:lpstr>Two-Level Page-Table Scheme</vt:lpstr>
      <vt:lpstr>Two-Level Paging Example</vt:lpstr>
      <vt:lpstr>Address-Translation Scheme</vt:lpstr>
      <vt:lpstr>64-bit Logical Address Space</vt:lpstr>
      <vt:lpstr>Three-level Paging Scheme</vt:lpstr>
      <vt:lpstr>Hashed Page Tables</vt:lpstr>
      <vt:lpstr>Hashed Page Table</vt:lpstr>
      <vt:lpstr>Inverted Page Table</vt:lpstr>
      <vt:lpstr>Inverted Page Table Architecture</vt:lpstr>
      <vt:lpstr>Example: The Intel 32 and 64-bit Architectures</vt:lpstr>
      <vt:lpstr>Example: The Intel IA-32 Architecture</vt:lpstr>
      <vt:lpstr>Example: The Intel IA-32 Architecture (Cont.)</vt:lpstr>
      <vt:lpstr>Logical to Physical Address Translation in IA-32</vt:lpstr>
      <vt:lpstr>Intel IA-32 Segmentation</vt:lpstr>
      <vt:lpstr>Intel IA-32 Paging Architecture</vt:lpstr>
      <vt:lpstr>Intel IA-32 Page Address Extensions</vt:lpstr>
      <vt:lpstr>Intel x86-64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Agrawala</cp:lastModifiedBy>
  <cp:revision>50</cp:revision>
  <cp:lastPrinted>2020-03-29T21:14:09Z</cp:lastPrinted>
  <dcterms:created xsi:type="dcterms:W3CDTF">2019-02-25T14:10:39Z</dcterms:created>
  <dcterms:modified xsi:type="dcterms:W3CDTF">2020-04-05T20:36:01Z</dcterms:modified>
</cp:coreProperties>
</file>