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0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305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11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FC7C1C1-D9DB-4B42-B277-7408F624BB4B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76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14BFB845-0546-4C22-95F1-CC7557540D49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32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D6B8000-E622-4DD4-A722-B086EE553D3B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00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7510F74-2CA5-4DA4-9893-8907BFD19080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936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1FCFF8B-663D-4B1C-81B5-1492BE9EC85B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29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FC28C21-8C09-4F6E-8B52-AC6C0A25062E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72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427A0EB-08CC-4F92-A42B-67CF6E56AE3F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81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7818019-B619-4270-B6A8-A6E3861550C8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19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209849D-F1DA-4AC6-BACF-7FD588DE9E9C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32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DAF523C-1C55-451F-BAA4-6DCD1BAA6B17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41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BB7317C-E3EE-4696-8869-F61344FC0D38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962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D54115D-91D0-4564-8C4A-876894BF6A40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ACDF78B-A928-4ADB-9ABE-683F4918E3A5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82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6C469BB-93E2-48DE-AD16-02DEC1F99DBD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85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AB84E14-0336-4AD1-81F1-995899C11175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357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AC6842C-1FC1-4614-92DA-763653DA032A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75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91470E4-506B-40B6-8D1E-7A91A474822E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736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625768C-4352-4587-891F-2735ECE4B568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260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625768C-4352-4587-891F-2735ECE4B56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4584" y="2960688"/>
            <a:ext cx="11480800" cy="201612"/>
            <a:chOff x="125" y="1865"/>
            <a:chExt cx="5424" cy="127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25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33" y="1865"/>
              <a:ext cx="1808" cy="127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41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652933" y="6588126"/>
            <a:ext cx="3617384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Silberschatz, Galvin and Gagne ©2018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984" y="6613526"/>
            <a:ext cx="273023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Operating System Concepts – 10</a:t>
            </a:r>
            <a:r>
              <a:rPr lang="en-US" altLang="en-US" sz="1000" b="1" baseline="30000" dirty="0">
                <a:solidFill>
                  <a:srgbClr val="336699"/>
                </a:solidFill>
                <a:latin typeface="Helvetica" pitchFamily="-84" charset="0"/>
              </a:rPr>
              <a:t>th</a:t>
            </a: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 Edition</a:t>
            </a:r>
          </a:p>
        </p:txBody>
      </p:sp>
      <p:pic>
        <p:nvPicPr>
          <p:cNvPr id="9" name="Picture 9" descr="dino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984" y="4157663"/>
            <a:ext cx="2749549" cy="1593850"/>
          </a:xfrm>
          <a:prstGeom prst="rect">
            <a:avLst/>
          </a:prstGeom>
          <a:noFill/>
          <a:ln w="76200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298951" y="4006850"/>
            <a:ext cx="3115733" cy="1887538"/>
          </a:xfrm>
          <a:prstGeom prst="rect">
            <a:avLst/>
          </a:prstGeom>
          <a:noFill/>
          <a:ln w="57150" cmpd="thinThick">
            <a:solidFill>
              <a:srgbClr val="66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46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>
          <a:xfrm>
            <a:off x="4975226" y="920750"/>
            <a:ext cx="2445976" cy="694466"/>
          </a:xfrm>
        </p:spPr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type="body" idx="1"/>
          </p:nvPr>
        </p:nvSpPr>
        <p:spPr>
          <a:xfrm>
            <a:off x="2762251" y="1725614"/>
            <a:ext cx="7026275" cy="1943131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</a:t>
            </a:r>
            <a:r>
              <a:rPr lang="en-US" sz="3300" dirty="0" err="1">
                <a:solidFill>
                  <a:schemeClr val="tx2"/>
                </a:solidFill>
              </a:rPr>
              <a:t>Agrawala</a:t>
            </a:r>
            <a:endParaRPr lang="en-US" sz="3300" dirty="0">
              <a:solidFill>
                <a:schemeClr val="tx2"/>
              </a:solidFill>
            </a:endParaRP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Set 4 Virtual Memory I</a:t>
            </a:r>
          </a:p>
        </p:txBody>
      </p:sp>
      <p:sp>
        <p:nvSpPr>
          <p:cNvPr id="4100" name="Shape 3"/>
          <p:cNvSpPr>
            <a:spLocks noGrp="1"/>
          </p:cNvSpPr>
          <p:nvPr>
            <p:ph type="dt" sz="quarter" idx="10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6E21DC-E1A3-4D93-A418-87B90EEF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Basic Concepts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With swapping, </a:t>
            </a:r>
            <a:r>
              <a:rPr lang="en-US" altLang="en-US" dirty="0">
                <a:solidFill>
                  <a:srgbClr val="FF0000"/>
                </a:solidFill>
              </a:rPr>
              <a:t>pager</a:t>
            </a:r>
            <a:r>
              <a:rPr lang="en-US" altLang="en-US" dirty="0"/>
              <a:t> guesses which pages will be used before swapping out again</a:t>
            </a:r>
          </a:p>
          <a:p>
            <a:r>
              <a:rPr lang="en-US" altLang="en-US" dirty="0"/>
              <a:t>Instead, pager brings in only those pages into memory</a:t>
            </a:r>
          </a:p>
          <a:p>
            <a:r>
              <a:rPr lang="en-US" altLang="en-US" dirty="0"/>
              <a:t>How to determine that set of pages?</a:t>
            </a:r>
          </a:p>
          <a:p>
            <a:pPr lvl="1"/>
            <a:r>
              <a:rPr lang="en-US" altLang="en-US" dirty="0"/>
              <a:t>Need new MMU functionality to implement demand paging</a:t>
            </a:r>
          </a:p>
          <a:p>
            <a:r>
              <a:rPr lang="en-US" altLang="en-US" dirty="0"/>
              <a:t>If pages needed are already </a:t>
            </a:r>
            <a:r>
              <a:rPr lang="en-US" altLang="en-US" b="1" dirty="0">
                <a:solidFill>
                  <a:srgbClr val="3366FF"/>
                </a:solidFill>
              </a:rPr>
              <a:t>memory resident</a:t>
            </a:r>
          </a:p>
          <a:p>
            <a:pPr lvl="1"/>
            <a:r>
              <a:rPr lang="en-US" altLang="en-US" dirty="0"/>
              <a:t>No difference from non demand-paging</a:t>
            </a:r>
          </a:p>
          <a:p>
            <a:r>
              <a:rPr lang="en-US" altLang="en-US" dirty="0"/>
              <a:t>If page needed and not memory resident</a:t>
            </a:r>
          </a:p>
          <a:p>
            <a:pPr lvl="1"/>
            <a:r>
              <a:rPr lang="en-US" altLang="en-US" dirty="0"/>
              <a:t>Need to detect and load the page into memory from storage</a:t>
            </a:r>
          </a:p>
          <a:p>
            <a:pPr lvl="2"/>
            <a:r>
              <a:rPr lang="en-US" altLang="en-US" dirty="0"/>
              <a:t>Without changing program behavior</a:t>
            </a:r>
          </a:p>
          <a:p>
            <a:pPr lvl="2"/>
            <a:r>
              <a:rPr lang="en-US" altLang="en-US" dirty="0"/>
              <a:t>Without programmer needing to change code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6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Valid-Invalid Bit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With each page table entry a valid–invalid bit is associated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US" altLang="en-US" b="1">
                <a:solidFill>
                  <a:srgbClr val="FF0000"/>
                </a:solidFill>
              </a:rPr>
              <a:t>v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 in-memory – </a:t>
            </a:r>
            <a:r>
              <a:rPr lang="en-US" altLang="en-US" b="1">
                <a:solidFill>
                  <a:srgbClr val="3366FF"/>
                </a:solidFill>
                <a:sym typeface="Symbol" panose="05050102010706020507" pitchFamily="18" charset="2"/>
              </a:rPr>
              <a:t>memory resident</a:t>
            </a:r>
            <a:r>
              <a:rPr lang="en-US" altLang="en-US">
                <a:sym typeface="Symbol" panose="05050102010706020507" pitchFamily="18" charset="2"/>
              </a:rPr>
              <a:t>,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b="1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US" altLang="en-US">
                <a:sym typeface="Symbol" panose="05050102010706020507" pitchFamily="18" charset="2"/>
              </a:rPr>
              <a:t>  not-in-memory)</a:t>
            </a:r>
          </a:p>
          <a:p>
            <a:pPr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Initially valid–invalid bit is set to</a:t>
            </a:r>
            <a:r>
              <a:rPr lang="en-US" altLang="en-US" b="1">
                <a:solidFill>
                  <a:srgbClr val="FF0000"/>
                </a:solidFill>
                <a:sym typeface="Symbol" panose="05050102010706020507" pitchFamily="18" charset="2"/>
              </a:rPr>
              <a:t> i </a:t>
            </a:r>
            <a:r>
              <a:rPr lang="en-US" altLang="en-US">
                <a:sym typeface="Symbol" panose="05050102010706020507" pitchFamily="18" charset="2"/>
              </a:rPr>
              <a:t>on all entries</a:t>
            </a:r>
          </a:p>
          <a:p>
            <a:pPr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Example of a page table snapshot:</a:t>
            </a:r>
            <a:br>
              <a:rPr lang="en-US" altLang="en-US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br>
              <a:rPr lang="en-US" altLang="en-US" sz="1600">
                <a:sym typeface="Symbol" panose="05050102010706020507" pitchFamily="18" charset="2"/>
              </a:rPr>
            </a:br>
            <a:endParaRPr lang="en-US" altLang="en-US" sz="80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During MMU address translation, if valid–invalid bit in page table entry is</a:t>
            </a:r>
            <a:r>
              <a:rPr lang="en-US" altLang="en-US" b="1">
                <a:solidFill>
                  <a:srgbClr val="FF0000"/>
                </a:solidFill>
                <a:sym typeface="Symbol" panose="05050102010706020507" pitchFamily="18" charset="2"/>
              </a:rPr>
              <a:t> i</a:t>
            </a:r>
            <a:r>
              <a:rPr lang="en-US" altLang="en-US">
                <a:sym typeface="Symbol" panose="05050102010706020507" pitchFamily="18" charset="2"/>
              </a:rPr>
              <a:t>  page fault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836" y="2101215"/>
            <a:ext cx="2828925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Page Table When Some Pages Are Not in Main Memory</a:t>
            </a:r>
          </a:p>
        </p:txBody>
      </p:sp>
      <p:pic>
        <p:nvPicPr>
          <p:cNvPr id="16387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1174751"/>
            <a:ext cx="5736590" cy="556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7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Page Fault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Monotype Sorts" pitchFamily="-84" charset="2"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If there is a reference to a page, first reference to that page will trap to operating system:</a:t>
            </a:r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altLang="en-US">
                <a:solidFill>
                  <a:srgbClr val="3366FF"/>
                </a:solidFill>
                <a:sym typeface="Symbol" panose="05050102010706020507" pitchFamily="18" charset="2"/>
              </a:rPr>
              <a:t>              </a:t>
            </a:r>
            <a:r>
              <a:rPr lang="en-US" altLang="en-US" b="1">
                <a:solidFill>
                  <a:srgbClr val="3366FF"/>
                </a:solidFill>
                <a:sym typeface="Symbol" panose="05050102010706020507" pitchFamily="18" charset="2"/>
              </a:rPr>
              <a:t>page fault</a:t>
            </a:r>
          </a:p>
          <a:p>
            <a:pPr>
              <a:lnSpc>
                <a:spcPct val="90000"/>
              </a:lnSpc>
              <a:buFont typeface="Monotype Sorts" pitchFamily="-84" charset="2"/>
              <a:buAutoNum type="arabicPeriod"/>
            </a:pPr>
            <a:r>
              <a:rPr lang="en-US" altLang="en-US">
                <a:sym typeface="Symbol" panose="05050102010706020507" pitchFamily="18" charset="2"/>
              </a:rPr>
              <a:t>Operating system looks at another table to decide:</a:t>
            </a:r>
          </a:p>
          <a:p>
            <a:pPr marL="798513" lvl="1" indent="-341313"/>
            <a:r>
              <a:rPr lang="en-US" altLang="en-US"/>
              <a:t>Invalid reference </a:t>
            </a:r>
            <a:r>
              <a:rPr lang="en-US" altLang="en-US">
                <a:sym typeface="Symbol" panose="05050102010706020507" pitchFamily="18" charset="2"/>
              </a:rPr>
              <a:t> abort</a:t>
            </a:r>
          </a:p>
          <a:p>
            <a:pPr marL="798513" lvl="1" indent="-341313"/>
            <a:r>
              <a:rPr lang="en-US" altLang="en-US">
                <a:sym typeface="Symbol" panose="05050102010706020507" pitchFamily="18" charset="2"/>
              </a:rPr>
              <a:t>Just not in memory</a:t>
            </a:r>
          </a:p>
          <a:p>
            <a:pPr>
              <a:lnSpc>
                <a:spcPct val="90000"/>
              </a:lnSpc>
              <a:buFont typeface="Monotype Sorts" pitchFamily="-84" charset="2"/>
              <a:buAutoNum type="arabicPeriod"/>
            </a:pPr>
            <a:r>
              <a:rPr lang="en-US" altLang="en-US">
                <a:sym typeface="Symbol" panose="05050102010706020507" pitchFamily="18" charset="2"/>
              </a:rPr>
              <a:t>Find free frame</a:t>
            </a:r>
          </a:p>
          <a:p>
            <a:pPr>
              <a:lnSpc>
                <a:spcPct val="90000"/>
              </a:lnSpc>
              <a:buFont typeface="Monotype Sorts" pitchFamily="-84" charset="2"/>
              <a:buAutoNum type="arabicPeriod"/>
            </a:pPr>
            <a:r>
              <a:rPr lang="en-US" altLang="en-US">
                <a:sym typeface="Symbol" panose="05050102010706020507" pitchFamily="18" charset="2"/>
              </a:rPr>
              <a:t>Swap page into frame via scheduled disk operation</a:t>
            </a:r>
          </a:p>
          <a:p>
            <a:pPr>
              <a:lnSpc>
                <a:spcPct val="90000"/>
              </a:lnSpc>
              <a:buFont typeface="Monotype Sorts" pitchFamily="-84" charset="2"/>
              <a:buAutoNum type="arabicPeriod"/>
            </a:pPr>
            <a:r>
              <a:rPr lang="en-US" altLang="en-US">
                <a:sym typeface="Symbol" panose="05050102010706020507" pitchFamily="18" charset="2"/>
              </a:rPr>
              <a:t>Reset tables to indicate page now in memory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Set validation bit = </a:t>
            </a:r>
            <a:r>
              <a:rPr lang="en-US" altLang="en-US" b="1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endParaRPr lang="en-US" altLang="en-US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buFont typeface="Monotype Sorts" pitchFamily="-84" charset="2"/>
              <a:buAutoNum type="arabicPeriod"/>
            </a:pPr>
            <a:r>
              <a:rPr lang="en-US" altLang="en-US">
                <a:sym typeface="Symbol" panose="05050102010706020507" pitchFamily="18" charset="2"/>
              </a:rPr>
              <a:t>Restart the instruction that caused the page fault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4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Steps in Handling a Page Fault</a:t>
            </a:r>
          </a:p>
        </p:txBody>
      </p:sp>
      <p:pic>
        <p:nvPicPr>
          <p:cNvPr id="18435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1" y="1217614"/>
            <a:ext cx="5800725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71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Aspects of Demand Paging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Extreme case – start process with </a:t>
            </a:r>
            <a:r>
              <a:rPr lang="en-US" altLang="en-US" i="1" dirty="0"/>
              <a:t>no</a:t>
            </a:r>
            <a:r>
              <a:rPr lang="en-US" altLang="en-US" dirty="0"/>
              <a:t> pages in memory</a:t>
            </a:r>
          </a:p>
          <a:p>
            <a:pPr lvl="1"/>
            <a:r>
              <a:rPr lang="en-US" altLang="en-US" dirty="0"/>
              <a:t>OS sets instruction pointer to first instruction of process, non-memory-resident -&gt; page fault</a:t>
            </a:r>
          </a:p>
          <a:p>
            <a:pPr lvl="1"/>
            <a:r>
              <a:rPr lang="en-US" altLang="en-US" dirty="0"/>
              <a:t>And for every other process pages on first access</a:t>
            </a:r>
          </a:p>
          <a:p>
            <a:pPr lvl="1"/>
            <a:r>
              <a:rPr lang="en-US" altLang="en-US" b="1" dirty="0">
                <a:solidFill>
                  <a:srgbClr val="3366FF"/>
                </a:solidFill>
              </a:rPr>
              <a:t>Pure demand paging</a:t>
            </a:r>
          </a:p>
          <a:p>
            <a:r>
              <a:rPr lang="en-US" altLang="en-US" dirty="0"/>
              <a:t>A given instruction could access multiple pages -&gt; multiple page faults</a:t>
            </a:r>
          </a:p>
          <a:p>
            <a:pPr lvl="1"/>
            <a:r>
              <a:rPr lang="en-US" altLang="en-US" dirty="0"/>
              <a:t>Consider fetch and decode of instruction which adds 2 numbers from memory and stores result back to memory</a:t>
            </a:r>
          </a:p>
          <a:p>
            <a:pPr lvl="1"/>
            <a:r>
              <a:rPr lang="en-US" altLang="en-US" dirty="0"/>
              <a:t>Pain decreased because of </a:t>
            </a:r>
            <a:r>
              <a:rPr lang="en-US" altLang="en-US" b="1" dirty="0">
                <a:solidFill>
                  <a:srgbClr val="3366FF"/>
                </a:solidFill>
              </a:rPr>
              <a:t>locality of reference</a:t>
            </a:r>
          </a:p>
          <a:p>
            <a:r>
              <a:rPr lang="en-US" altLang="en-US" dirty="0"/>
              <a:t>Hardware support needed for demand paging</a:t>
            </a:r>
          </a:p>
          <a:p>
            <a:pPr lvl="1"/>
            <a:r>
              <a:rPr lang="en-US" altLang="en-US" dirty="0"/>
              <a:t>Page table with valid / invalid bit</a:t>
            </a:r>
          </a:p>
          <a:p>
            <a:pPr lvl="1"/>
            <a:r>
              <a:rPr lang="en-US" altLang="en-US" dirty="0"/>
              <a:t>Secondary memory (swap device with </a:t>
            </a:r>
            <a:r>
              <a:rPr lang="en-US" altLang="en-US" b="1" dirty="0">
                <a:solidFill>
                  <a:srgbClr val="3366FF"/>
                </a:solidFill>
              </a:rPr>
              <a:t>swap space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Instruction restart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6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Instruction Restart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Must be able to restart the instruction that caused the page fault</a:t>
            </a:r>
          </a:p>
          <a:p>
            <a:pPr lvl="1"/>
            <a:r>
              <a:rPr lang="en-US" altLang="en-US" dirty="0"/>
              <a:t>Save enough state</a:t>
            </a:r>
          </a:p>
          <a:p>
            <a:r>
              <a:rPr lang="en-US" altLang="en-US" dirty="0"/>
              <a:t>Consider an instruction that could access several different locations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block move</a:t>
            </a:r>
            <a:br>
              <a:rPr lang="en-US" altLang="en-US" dirty="0">
                <a:sym typeface="Symbol" panose="05050102010706020507" pitchFamily="18" charset="2"/>
              </a:rPr>
            </a:br>
            <a:br>
              <a:rPr lang="en-US" altLang="en-US" sz="1600" dirty="0">
                <a:sym typeface="Symbol" panose="05050102010706020507" pitchFamily="18" charset="2"/>
              </a:rPr>
            </a:br>
            <a:br>
              <a:rPr lang="en-US" altLang="en-US" sz="1600" dirty="0">
                <a:sym typeface="Symbol" panose="05050102010706020507" pitchFamily="18" charset="2"/>
              </a:rPr>
            </a:br>
            <a:br>
              <a:rPr lang="en-US" altLang="en-US" sz="1600" dirty="0">
                <a:sym typeface="Symbol" panose="05050102010706020507" pitchFamily="18" charset="2"/>
              </a:rPr>
            </a:br>
            <a:br>
              <a:rPr lang="en-US" altLang="en-US" sz="1600" dirty="0">
                <a:sym typeface="Symbol" panose="05050102010706020507" pitchFamily="18" charset="2"/>
              </a:rPr>
            </a:br>
            <a:endParaRPr lang="en-US" altLang="en-US" sz="16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16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16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16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auto increment/decrement location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Restart the whole operation?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What if source and destination overlap?</a:t>
            </a:r>
          </a:p>
        </p:txBody>
      </p:sp>
      <p:pic>
        <p:nvPicPr>
          <p:cNvPr id="2048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832" y="2995146"/>
            <a:ext cx="1563687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52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Performance of Demand Paging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37005"/>
            <a:ext cx="10831830" cy="4351338"/>
          </a:xfrm>
        </p:spPr>
        <p:txBody>
          <a:bodyPr>
            <a:noAutofit/>
          </a:bodyPr>
          <a:lstStyle/>
          <a:p>
            <a:pPr>
              <a:tabLst>
                <a:tab pos="2163763" algn="l"/>
                <a:tab pos="2855913" algn="l"/>
              </a:tabLst>
            </a:pPr>
            <a:r>
              <a:rPr lang="en-US" altLang="en-US" dirty="0"/>
              <a:t>Stages in Demand Paging (worse case)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Trap to the operating system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Save the user registers and process state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Determine that the interrupt was a page fault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Check that the page reference was legal and determine the location of the page on the disk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Issue a read from the disk to a free frame:</a:t>
            </a:r>
          </a:p>
          <a:p>
            <a:pPr marL="798513" lvl="1" indent="-341313"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Wait in a queue for this device until the read request is serviced</a:t>
            </a:r>
          </a:p>
          <a:p>
            <a:pPr marL="798513" lvl="1" indent="-341313"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Wait for the device seek and/or latency time</a:t>
            </a:r>
          </a:p>
          <a:p>
            <a:pPr marL="798513" lvl="1" indent="-341313"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Begin the transfer of the page to a free frame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While waiting, allocate the CPU to some other user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Receive an interrupt from the disk I/O subsystem (I/O completed)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Save the registers and process state for the other user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Determine that the interrupt was from the disk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Correct the page table and other tables to show page is now in memory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Wait for the CPU to be allocated to this process again</a:t>
            </a:r>
          </a:p>
          <a:p>
            <a:pPr>
              <a:buFont typeface="Arial" panose="020B0604020202020204" pitchFamily="34" charset="0"/>
              <a:buAutoNum type="arabicPeriod"/>
              <a:tabLst>
                <a:tab pos="2163763" algn="l"/>
                <a:tab pos="2855913" algn="l"/>
              </a:tabLst>
            </a:pPr>
            <a:r>
              <a:rPr lang="en-US" altLang="en-US" sz="1400" dirty="0"/>
              <a:t>Restore the user registers, process state, and new page table, and then resume the interrupted instruction</a:t>
            </a:r>
          </a:p>
          <a:p>
            <a:pPr>
              <a:tabLst>
                <a:tab pos="2163763" algn="l"/>
                <a:tab pos="2855913" algn="l"/>
              </a:tabLst>
            </a:pPr>
            <a:endParaRPr lang="en-US" altLang="en-US" dirty="0">
              <a:sym typeface="Symbol" panose="05050102010706020507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71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Performance of Demand Paging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9389724" cy="4351338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2163763" algn="l"/>
                <a:tab pos="2855913" algn="l"/>
              </a:tabLst>
            </a:pPr>
            <a:r>
              <a:rPr lang="en-US" altLang="en-US" dirty="0"/>
              <a:t>Three major activities</a:t>
            </a:r>
          </a:p>
          <a:p>
            <a:pPr lvl="1">
              <a:tabLst>
                <a:tab pos="2163763" algn="l"/>
                <a:tab pos="2855913" algn="l"/>
              </a:tabLst>
            </a:pPr>
            <a:r>
              <a:rPr lang="en-US" altLang="en-US" dirty="0"/>
              <a:t>Service the interrupt – careful coding means just several hundred instructions needed</a:t>
            </a:r>
          </a:p>
          <a:p>
            <a:pPr lvl="1">
              <a:tabLst>
                <a:tab pos="2163763" algn="l"/>
                <a:tab pos="2855913" algn="l"/>
              </a:tabLst>
            </a:pPr>
            <a:r>
              <a:rPr lang="en-US" altLang="en-US" dirty="0"/>
              <a:t>Read the page – lots of time</a:t>
            </a:r>
          </a:p>
          <a:p>
            <a:pPr lvl="1">
              <a:tabLst>
                <a:tab pos="2163763" algn="l"/>
                <a:tab pos="2855913" algn="l"/>
              </a:tabLst>
            </a:pPr>
            <a:r>
              <a:rPr lang="en-US" altLang="en-US" dirty="0"/>
              <a:t>Restart the process – again just a small amount of time</a:t>
            </a:r>
          </a:p>
          <a:p>
            <a:pPr>
              <a:tabLst>
                <a:tab pos="2163763" algn="l"/>
                <a:tab pos="2855913" algn="l"/>
              </a:tabLst>
            </a:pPr>
            <a:r>
              <a:rPr lang="en-US" altLang="en-US" dirty="0"/>
              <a:t>Page Fault Rate 0 </a:t>
            </a:r>
            <a:r>
              <a:rPr lang="en-US" altLang="en-US" dirty="0">
                <a:sym typeface="Symbol" panose="05050102010706020507" pitchFamily="18" charset="2"/>
              </a:rPr>
              <a:t>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 1</a:t>
            </a:r>
          </a:p>
          <a:p>
            <a:pPr lvl="1"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if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= 0 no page faults </a:t>
            </a:r>
          </a:p>
          <a:p>
            <a:pPr lvl="1"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if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= 1, every reference is a fault</a:t>
            </a:r>
          </a:p>
          <a:p>
            <a:pPr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Effective Access Time (EAT)</a:t>
            </a:r>
          </a:p>
          <a:p>
            <a:pPr>
              <a:buNone/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		EAT = (1 –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) x memory access</a:t>
            </a:r>
          </a:p>
          <a:p>
            <a:pPr>
              <a:buNone/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			+ </a:t>
            </a:r>
            <a:r>
              <a:rPr lang="en-US" altLang="en-US" i="1" dirty="0">
                <a:sym typeface="Symbol" panose="05050102010706020507" pitchFamily="18" charset="2"/>
              </a:rPr>
              <a:t>p</a:t>
            </a:r>
            <a:r>
              <a:rPr lang="en-US" altLang="en-US" dirty="0">
                <a:sym typeface="Symbol" panose="05050102010706020507" pitchFamily="18" charset="2"/>
              </a:rPr>
              <a:t> (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page fault overhead</a:t>
            </a:r>
          </a:p>
          <a:p>
            <a:pPr>
              <a:buNone/>
              <a:tabLst>
                <a:tab pos="2163763" algn="l"/>
                <a:tab pos="2855913" algn="l"/>
              </a:tabLst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			           + swap page out</a:t>
            </a:r>
          </a:p>
          <a:p>
            <a:pPr>
              <a:buNone/>
              <a:tabLst>
                <a:tab pos="2163763" algn="l"/>
                <a:tab pos="2855913" algn="l"/>
              </a:tabLst>
            </a:pP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			           + swap page in </a:t>
            </a:r>
            <a:r>
              <a:rPr lang="en-US" altLang="en-US" dirty="0">
                <a:sym typeface="Symbol" panose="05050102010706020507" pitchFamily="18" charset="2"/>
              </a:rPr>
              <a:t>)</a:t>
            </a:r>
          </a:p>
          <a:p>
            <a:pPr>
              <a:buNone/>
              <a:tabLst>
                <a:tab pos="2163763" algn="l"/>
                <a:tab pos="2855913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			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4BDA8E-64C7-407D-8916-559EA4FC7FEB}"/>
              </a:ext>
            </a:extLst>
          </p:cNvPr>
          <p:cNvSpPr txBox="1"/>
          <p:nvPr/>
        </p:nvSpPr>
        <p:spPr>
          <a:xfrm>
            <a:off x="7643973" y="4833991"/>
            <a:ext cx="2390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Page Fault Service Time</a:t>
            </a:r>
          </a:p>
        </p:txBody>
      </p:sp>
    </p:spTree>
    <p:extLst>
      <p:ext uri="{BB962C8B-B14F-4D97-AF65-F5344CB8AC3E}">
        <p14:creationId xmlns:p14="http://schemas.microsoft.com/office/powerpoint/2010/main" val="944364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Demand Paging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tabLst>
                <a:tab pos="1773238" algn="l"/>
                <a:tab pos="2278063" algn="l"/>
              </a:tabLst>
            </a:pPr>
            <a:r>
              <a:rPr lang="en-US" altLang="en-US"/>
              <a:t>Memory access time = 200 nanoseconds</a:t>
            </a:r>
          </a:p>
          <a:p>
            <a:pPr>
              <a:tabLst>
                <a:tab pos="1773238" algn="l"/>
                <a:tab pos="2278063" algn="l"/>
              </a:tabLst>
            </a:pPr>
            <a:r>
              <a:rPr lang="en-US" altLang="en-US"/>
              <a:t>Average page-fault service time = 8 milliseconds</a:t>
            </a:r>
          </a:p>
          <a:p>
            <a:pPr>
              <a:tabLst>
                <a:tab pos="1773238" algn="l"/>
                <a:tab pos="2278063" algn="l"/>
              </a:tabLst>
            </a:pPr>
            <a:r>
              <a:rPr lang="en-US" altLang="en-US"/>
              <a:t>EAT = (1 – p) x 200 + p (8 milliseconds) </a:t>
            </a:r>
          </a:p>
          <a:p>
            <a:pPr>
              <a:buNone/>
              <a:tabLst>
                <a:tab pos="1773238" algn="l"/>
                <a:tab pos="2278063" algn="l"/>
              </a:tabLst>
            </a:pPr>
            <a:r>
              <a:rPr lang="en-US" altLang="en-US"/>
              <a:t>	        = (1 – p  x 200 + p x 8,000,000 </a:t>
            </a:r>
          </a:p>
          <a:p>
            <a:pPr>
              <a:buNone/>
              <a:tabLst>
                <a:tab pos="1773238" algn="l"/>
                <a:tab pos="2278063" algn="l"/>
              </a:tabLst>
            </a:pPr>
            <a:r>
              <a:rPr lang="en-US" altLang="en-US"/>
              <a:t>              = 200 + p x 7,999,800</a:t>
            </a:r>
          </a:p>
          <a:p>
            <a:pPr>
              <a:tabLst>
                <a:tab pos="1773238" algn="l"/>
                <a:tab pos="2278063" algn="l"/>
              </a:tabLst>
            </a:pPr>
            <a:r>
              <a:rPr lang="en-US" altLang="en-US"/>
              <a:t>If one access out of 1,000 causes a page fault, then</a:t>
            </a:r>
          </a:p>
          <a:p>
            <a:pPr>
              <a:buNone/>
              <a:tabLst>
                <a:tab pos="1773238" algn="l"/>
                <a:tab pos="2278063" algn="l"/>
              </a:tabLst>
            </a:pPr>
            <a:r>
              <a:rPr lang="en-US" altLang="en-US"/>
              <a:t>         EAT = 8.2 microseconds. </a:t>
            </a:r>
          </a:p>
          <a:p>
            <a:pPr>
              <a:buNone/>
              <a:tabLst>
                <a:tab pos="1773238" algn="l"/>
                <a:tab pos="2278063" algn="l"/>
              </a:tabLst>
            </a:pPr>
            <a:r>
              <a:rPr lang="en-US" altLang="en-US"/>
              <a:t>      This is a slowdown by a factor of 40!!</a:t>
            </a:r>
          </a:p>
          <a:p>
            <a:pPr>
              <a:tabLst>
                <a:tab pos="1773238" algn="l"/>
                <a:tab pos="2278063" algn="l"/>
              </a:tabLst>
            </a:pPr>
            <a:r>
              <a:rPr lang="en-US" altLang="en-US"/>
              <a:t>If want performance degradation &lt; 10 percent</a:t>
            </a:r>
          </a:p>
          <a:p>
            <a:pPr lvl="1">
              <a:tabLst>
                <a:tab pos="1773238" algn="l"/>
                <a:tab pos="2278063" algn="l"/>
              </a:tabLst>
            </a:pPr>
            <a:r>
              <a:rPr lang="en-US" altLang="en-US"/>
              <a:t>220 &gt; 200 + 7,999,800 x p</a:t>
            </a:r>
            <a:br>
              <a:rPr lang="en-US" altLang="en-US"/>
            </a:br>
            <a:r>
              <a:rPr lang="en-US" altLang="en-US"/>
              <a:t>20 &gt; 7,999,800 x p</a:t>
            </a:r>
          </a:p>
          <a:p>
            <a:pPr lvl="1">
              <a:tabLst>
                <a:tab pos="1773238" algn="l"/>
                <a:tab pos="2278063" algn="l"/>
              </a:tabLst>
            </a:pPr>
            <a:r>
              <a:rPr lang="en-US" altLang="en-US"/>
              <a:t>p &lt; .0000025</a:t>
            </a:r>
          </a:p>
          <a:p>
            <a:pPr lvl="1">
              <a:tabLst>
                <a:tab pos="1773238" algn="l"/>
                <a:tab pos="2278063" algn="l"/>
              </a:tabLst>
            </a:pPr>
            <a:r>
              <a:rPr lang="en-US" altLang="en-US"/>
              <a:t>&lt; one page fault in every 400,000 memory accesses</a:t>
            </a:r>
          </a:p>
          <a:p>
            <a:pPr>
              <a:buNone/>
              <a:tabLst>
                <a:tab pos="1773238" algn="l"/>
                <a:tab pos="2278063" algn="l"/>
              </a:tabLst>
            </a:pPr>
            <a:r>
              <a:rPr lang="en-US" altLang="en-US"/>
              <a:t>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1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Background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Code needs to be in memory to execute, but entire program rarely used</a:t>
            </a:r>
          </a:p>
          <a:p>
            <a:pPr lvl="1"/>
            <a:r>
              <a:rPr lang="en-US" altLang="en-US"/>
              <a:t>Error code, unusual routines, large data structures</a:t>
            </a:r>
          </a:p>
          <a:p>
            <a:r>
              <a:rPr lang="en-US" altLang="en-US"/>
              <a:t>Entire program code not needed at same time</a:t>
            </a:r>
          </a:p>
          <a:p>
            <a:r>
              <a:rPr lang="en-US" altLang="en-US"/>
              <a:t>Consider ability to execute partially-loaded program</a:t>
            </a:r>
          </a:p>
          <a:p>
            <a:pPr lvl="1"/>
            <a:r>
              <a:rPr lang="en-US" altLang="en-US"/>
              <a:t>Program no longer constrained by limits of physical memory</a:t>
            </a:r>
          </a:p>
          <a:p>
            <a:pPr lvl="1"/>
            <a:r>
              <a:rPr lang="en-US" altLang="en-US"/>
              <a:t>Each program takes less memory while running -&gt; more programs run at the same time</a:t>
            </a:r>
          </a:p>
          <a:p>
            <a:pPr lvl="2"/>
            <a:r>
              <a:rPr lang="en-US" altLang="en-US"/>
              <a:t>Increased CPU utilization and throughput with no increase in response time or turnaround time</a:t>
            </a:r>
          </a:p>
          <a:p>
            <a:pPr lvl="1"/>
            <a:r>
              <a:rPr lang="en-US" altLang="en-US"/>
              <a:t>Less I/O needed to load or swap programs into memory -&gt; each user program runs faster</a:t>
            </a:r>
          </a:p>
          <a:p>
            <a:pPr lvl="1"/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82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Demand Paging Optimizations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1800" dirty="0"/>
              <a:t>Dedicate </a:t>
            </a:r>
            <a:r>
              <a:rPr lang="en-US" altLang="en-US" sz="1800" dirty="0">
                <a:solidFill>
                  <a:srgbClr val="FF0000"/>
                </a:solidFill>
              </a:rPr>
              <a:t>Swap Space </a:t>
            </a:r>
            <a:r>
              <a:rPr lang="en-US" altLang="en-US" sz="1800" dirty="0"/>
              <a:t>in memory or Disk</a:t>
            </a:r>
          </a:p>
          <a:p>
            <a:pPr lvl="1"/>
            <a:r>
              <a:rPr lang="en-US" altLang="en-US" sz="1400" dirty="0"/>
              <a:t>Swap space I/O faster than file system I/O even if on the same device</a:t>
            </a:r>
          </a:p>
          <a:p>
            <a:pPr lvl="2"/>
            <a:r>
              <a:rPr lang="en-US" altLang="en-US" sz="1400" dirty="0"/>
              <a:t>Swap space allocated in larger chunks; less management needed than file system</a:t>
            </a:r>
          </a:p>
          <a:p>
            <a:pPr lvl="1"/>
            <a:r>
              <a:rPr lang="en-US" altLang="en-US" sz="1400" dirty="0"/>
              <a:t>Copy entire process image to swap space at process load time</a:t>
            </a:r>
          </a:p>
          <a:p>
            <a:pPr lvl="2"/>
            <a:r>
              <a:rPr lang="en-US" altLang="en-US" sz="1400" dirty="0"/>
              <a:t>Then page in and out of swap space</a:t>
            </a:r>
          </a:p>
          <a:p>
            <a:pPr lvl="2"/>
            <a:r>
              <a:rPr lang="en-US" altLang="en-US" sz="1400" dirty="0"/>
              <a:t>Used in older BSD Unix</a:t>
            </a:r>
          </a:p>
          <a:p>
            <a:r>
              <a:rPr lang="en-US" altLang="en-US" sz="1800" dirty="0"/>
              <a:t>Demand page in from program binary on disk, but discard rather than paging out when freeing frame</a:t>
            </a:r>
          </a:p>
          <a:p>
            <a:pPr lvl="1"/>
            <a:r>
              <a:rPr lang="en-US" altLang="en-US" sz="1800" dirty="0"/>
              <a:t>Used in Solaris and current BSD</a:t>
            </a:r>
          </a:p>
          <a:p>
            <a:pPr lvl="1"/>
            <a:r>
              <a:rPr lang="en-US" altLang="en-US" sz="1800" dirty="0"/>
              <a:t>Still need to write to swap space</a:t>
            </a:r>
          </a:p>
          <a:p>
            <a:pPr lvl="2"/>
            <a:r>
              <a:rPr lang="en-US" altLang="en-US" sz="1800" dirty="0"/>
              <a:t>Pages not associated with a file (like stack and heap) – </a:t>
            </a:r>
            <a:r>
              <a:rPr lang="en-US" altLang="en-US" sz="1800" b="1" dirty="0">
                <a:solidFill>
                  <a:srgbClr val="3366FF"/>
                </a:solidFill>
              </a:rPr>
              <a:t>anonymous</a:t>
            </a:r>
            <a:r>
              <a:rPr lang="en-US" altLang="en-US" sz="1800" dirty="0"/>
              <a:t> </a:t>
            </a:r>
            <a:r>
              <a:rPr lang="en-US" altLang="en-US" sz="1800" b="1" dirty="0">
                <a:solidFill>
                  <a:srgbClr val="3366FF"/>
                </a:solidFill>
              </a:rPr>
              <a:t>memory</a:t>
            </a:r>
          </a:p>
          <a:p>
            <a:pPr lvl="2"/>
            <a:r>
              <a:rPr lang="en-US" altLang="en-US" sz="1800" dirty="0"/>
              <a:t>Pages modified in memory but not yet written back to the file system</a:t>
            </a:r>
          </a:p>
          <a:p>
            <a:r>
              <a:rPr lang="en-US" altLang="en-US" sz="1800" dirty="0"/>
              <a:t>Mobile systems</a:t>
            </a:r>
          </a:p>
          <a:p>
            <a:pPr lvl="1"/>
            <a:r>
              <a:rPr lang="en-US" altLang="en-US" sz="1800" dirty="0"/>
              <a:t>Typically don’t support swapping</a:t>
            </a:r>
          </a:p>
          <a:p>
            <a:pPr lvl="1"/>
            <a:r>
              <a:rPr lang="en-US" altLang="en-US" sz="1800" dirty="0"/>
              <a:t>Instead, demand page from file system and reclaim read-only pages (such as code)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7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Copy-on-Write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b="1" dirty="0">
                <a:solidFill>
                  <a:srgbClr val="3366FF"/>
                </a:solidFill>
              </a:rPr>
              <a:t>Copy-on-Write </a:t>
            </a:r>
            <a:r>
              <a:rPr lang="en-US" altLang="en-US" sz="2000" dirty="0"/>
              <a:t>(COW) allows both parent and child processes to initially </a:t>
            </a:r>
            <a:r>
              <a:rPr lang="en-US" altLang="en-US" sz="2000" b="1" i="1" dirty="0"/>
              <a:t>share</a:t>
            </a:r>
            <a:r>
              <a:rPr lang="en-US" altLang="en-US" sz="2000" dirty="0"/>
              <a:t> the same pages in memory</a:t>
            </a:r>
          </a:p>
          <a:p>
            <a:pPr lvl="1"/>
            <a:r>
              <a:rPr lang="en-US" altLang="en-US" sz="2000" dirty="0"/>
              <a:t>If either process modifies a shared page, only then is the page copied</a:t>
            </a:r>
          </a:p>
          <a:p>
            <a:r>
              <a:rPr lang="en-US" altLang="en-US" sz="2000" dirty="0"/>
              <a:t>COW allows more efficient process creation as only modified pages are copied</a:t>
            </a:r>
          </a:p>
          <a:p>
            <a:r>
              <a:rPr lang="en-US" altLang="en-US" sz="2000" dirty="0"/>
              <a:t>In general, free pages are allocated from a </a:t>
            </a:r>
            <a:r>
              <a:rPr lang="en-US" altLang="en-US" sz="2000" b="1" dirty="0">
                <a:solidFill>
                  <a:srgbClr val="3366FF"/>
                </a:solidFill>
              </a:rPr>
              <a:t>pool</a:t>
            </a:r>
            <a:r>
              <a:rPr lang="en-US" altLang="en-US" sz="2000" dirty="0">
                <a:solidFill>
                  <a:srgbClr val="3366FF"/>
                </a:solidFill>
              </a:rPr>
              <a:t> </a:t>
            </a:r>
            <a:r>
              <a:rPr lang="en-US" altLang="en-US" sz="2000" dirty="0"/>
              <a:t>of </a:t>
            </a:r>
            <a:r>
              <a:rPr lang="en-US" altLang="en-US" sz="2000" b="1" dirty="0">
                <a:solidFill>
                  <a:srgbClr val="3366FF"/>
                </a:solidFill>
              </a:rPr>
              <a:t>zero-fill-on-demand </a:t>
            </a:r>
            <a:r>
              <a:rPr lang="en-US" altLang="en-US" sz="2000" dirty="0"/>
              <a:t>pages</a:t>
            </a:r>
          </a:p>
          <a:p>
            <a:pPr lvl="1"/>
            <a:r>
              <a:rPr lang="en-US" altLang="en-US" sz="2000" dirty="0"/>
              <a:t>Pool should always have free frames for fast demand page execution</a:t>
            </a:r>
          </a:p>
          <a:p>
            <a:pPr lvl="2"/>
            <a:r>
              <a:rPr lang="en-US" altLang="en-US" dirty="0"/>
              <a:t>Don’t want to have to free a frame as well as other processing on page fault</a:t>
            </a:r>
          </a:p>
          <a:p>
            <a:pPr lvl="1"/>
            <a:r>
              <a:rPr lang="en-US" altLang="en-US" sz="2000" dirty="0"/>
              <a:t>Why zero-out a page before allocating it?</a:t>
            </a:r>
          </a:p>
          <a:p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vfork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000" dirty="0"/>
              <a:t> variation on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fork() </a:t>
            </a:r>
            <a:r>
              <a:rPr lang="en-US" altLang="en-US" sz="2000" dirty="0"/>
              <a:t>system call has parent suspend and child using copy-on-write address space of parent</a:t>
            </a:r>
          </a:p>
          <a:p>
            <a:pPr lvl="1"/>
            <a:r>
              <a:rPr lang="en-US" altLang="en-US" sz="2000" dirty="0"/>
              <a:t>Designed to have child call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</a:p>
          <a:p>
            <a:pPr lvl="1"/>
            <a:r>
              <a:rPr lang="en-US" altLang="en-US" sz="2000" dirty="0"/>
              <a:t>Very efficient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98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Before Process 1 Modifies Page C</a:t>
            </a:r>
          </a:p>
        </p:txBody>
      </p:sp>
      <p:pic>
        <p:nvPicPr>
          <p:cNvPr id="26627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1" y="1457008"/>
            <a:ext cx="10384308" cy="417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2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After Process 1 Modifies Page C</a:t>
            </a:r>
          </a:p>
        </p:txBody>
      </p:sp>
      <p:pic>
        <p:nvPicPr>
          <p:cNvPr id="27651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1" y="1490662"/>
            <a:ext cx="8325854" cy="3847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2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Background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rgbClr val="3366FF"/>
                </a:solidFill>
              </a:rPr>
              <a:t>Virtual memory</a:t>
            </a:r>
            <a:r>
              <a:rPr lang="en-US" altLang="en-US" sz="3600" dirty="0">
                <a:solidFill>
                  <a:srgbClr val="3366FF"/>
                </a:solidFill>
              </a:rPr>
              <a:t> </a:t>
            </a:r>
            <a:r>
              <a:rPr lang="en-US" altLang="en-US" sz="3600" dirty="0"/>
              <a:t>– separation of user logical memory from physical memory</a:t>
            </a:r>
          </a:p>
          <a:p>
            <a:pPr lvl="1"/>
            <a:r>
              <a:rPr lang="en-US" altLang="en-US" sz="2000" dirty="0"/>
              <a:t>Only part of the program needs to be in memory for execution</a:t>
            </a:r>
          </a:p>
          <a:p>
            <a:pPr lvl="1"/>
            <a:r>
              <a:rPr lang="en-US" altLang="en-US" sz="2000" dirty="0"/>
              <a:t>Logical address space can therefore be much larger than physical address space</a:t>
            </a:r>
          </a:p>
          <a:p>
            <a:pPr lvl="1"/>
            <a:r>
              <a:rPr lang="en-US" altLang="en-US" sz="2000" dirty="0"/>
              <a:t>Allows address spaces to be shared by several processes</a:t>
            </a:r>
          </a:p>
          <a:p>
            <a:pPr lvl="1"/>
            <a:r>
              <a:rPr lang="en-US" altLang="en-US" sz="2000" dirty="0"/>
              <a:t>Allows for more efficient process creation</a:t>
            </a:r>
          </a:p>
          <a:p>
            <a:pPr lvl="1"/>
            <a:r>
              <a:rPr lang="en-US" altLang="en-US" sz="2000" dirty="0"/>
              <a:t>More programs running concurrently</a:t>
            </a:r>
          </a:p>
          <a:p>
            <a:pPr lvl="1"/>
            <a:r>
              <a:rPr lang="en-US" altLang="en-US" sz="2000" dirty="0"/>
              <a:t>Less I/O needed to load or swap processes</a:t>
            </a:r>
          </a:p>
          <a:p>
            <a:endParaRPr lang="en-US" alt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4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Background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rgbClr val="3366FF"/>
                </a:solidFill>
              </a:rPr>
              <a:t>Virtual address space</a:t>
            </a:r>
            <a:r>
              <a:rPr lang="en-US" altLang="en-US" sz="3600" dirty="0"/>
              <a:t> – logical view of how process is stored in memory</a:t>
            </a:r>
          </a:p>
          <a:p>
            <a:pPr lvl="1"/>
            <a:r>
              <a:rPr lang="en-US" altLang="en-US" sz="2000" dirty="0"/>
              <a:t>Usually start at address 0, contiguous addresses until end of space</a:t>
            </a:r>
          </a:p>
          <a:p>
            <a:pPr lvl="1"/>
            <a:r>
              <a:rPr lang="en-US" altLang="en-US" sz="2000" dirty="0"/>
              <a:t>Meanwhile, physical memory organized in page frames</a:t>
            </a:r>
          </a:p>
          <a:p>
            <a:pPr lvl="1"/>
            <a:r>
              <a:rPr lang="en-US" altLang="en-US" sz="2000" dirty="0"/>
              <a:t>MMU must map logical to physical</a:t>
            </a:r>
            <a:endParaRPr lang="en-US" altLang="en-US" sz="3200" dirty="0"/>
          </a:p>
          <a:p>
            <a:r>
              <a:rPr lang="en-US" altLang="en-US" sz="3600" dirty="0"/>
              <a:t>Virtual memory can be implemented via:</a:t>
            </a:r>
          </a:p>
          <a:p>
            <a:pPr lvl="1"/>
            <a:r>
              <a:rPr lang="en-US" altLang="en-US" sz="2000" dirty="0"/>
              <a:t>Demand paging </a:t>
            </a:r>
          </a:p>
          <a:p>
            <a:pPr lvl="1"/>
            <a:r>
              <a:rPr lang="en-US" altLang="en-US" sz="2000" dirty="0"/>
              <a:t>Demand segmentation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6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Virtual Memory That is Larger Than Physical Memory</a:t>
            </a:r>
          </a:p>
        </p:txBody>
      </p:sp>
      <p:pic>
        <p:nvPicPr>
          <p:cNvPr id="10243" name="Picture 5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1210958"/>
            <a:ext cx="6713538" cy="5321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7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Virtual-address Space</a:t>
            </a:r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1274764"/>
            <a:ext cx="2063750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838200" y="1690688"/>
            <a:ext cx="6111240" cy="500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008" tIns="32004" rIns="64008" bIns="32004"/>
          <a:lstStyle>
            <a:lvl1pPr marL="488950" indent="-4889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1060450" indent="-407988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550988" indent="-325438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sz="1600" dirty="0">
                <a:latin typeface="Helvetica" panose="020B0604020202020204" pitchFamily="34" charset="0"/>
              </a:rPr>
              <a:t>Usually design logical address space for stack to start at Max logical address and grow “down” while heap grows “up”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kumimoji="1" lang="en-US" altLang="en-US" sz="1600" dirty="0">
                <a:latin typeface="Helvetica" panose="020B0604020202020204" pitchFamily="34" charset="0"/>
              </a:rPr>
              <a:t>Maximizes address space use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kumimoji="1" lang="en-US" altLang="en-US" sz="1600" dirty="0">
                <a:latin typeface="Helvetica" panose="020B0604020202020204" pitchFamily="34" charset="0"/>
              </a:rPr>
              <a:t>Unused address space between the two is hole</a:t>
            </a:r>
          </a:p>
          <a:p>
            <a:pPr lvl="2">
              <a:spcBef>
                <a:spcPct val="35000"/>
              </a:spcBef>
              <a:buClr>
                <a:srgbClr val="009900"/>
              </a:buClr>
              <a:buSzPct val="75000"/>
              <a:buFont typeface="Webdings" panose="05030102010509060703" pitchFamily="18" charset="2"/>
              <a:buChar char="4"/>
            </a:pPr>
            <a:r>
              <a:rPr kumimoji="1" lang="en-US" altLang="en-US" sz="1600" dirty="0">
                <a:latin typeface="Helvetica" panose="020B0604020202020204" pitchFamily="34" charset="0"/>
              </a:rPr>
              <a:t>No physical memory needed until heap or stack grows to a given new page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sz="1600" dirty="0">
                <a:latin typeface="Helvetica" panose="020B0604020202020204" pitchFamily="34" charset="0"/>
              </a:rPr>
              <a:t>Enables </a:t>
            </a:r>
            <a:r>
              <a:rPr kumimoji="1" lang="en-US" altLang="en-US" sz="1600" b="1" dirty="0">
                <a:solidFill>
                  <a:srgbClr val="3366FF"/>
                </a:solidFill>
                <a:latin typeface="Helvetica" panose="020B0604020202020204" pitchFamily="34" charset="0"/>
              </a:rPr>
              <a:t>sparse </a:t>
            </a:r>
            <a:r>
              <a:rPr kumimoji="1" lang="en-US" altLang="en-US" sz="1600" dirty="0">
                <a:latin typeface="Helvetica" panose="020B0604020202020204" pitchFamily="34" charset="0"/>
              </a:rPr>
              <a:t>address spaces with holes left for growth, dynamically linked libraries, </a:t>
            </a:r>
            <a:r>
              <a:rPr kumimoji="1" lang="en-US" altLang="en-US" sz="1600" dirty="0" err="1">
                <a:latin typeface="Helvetica" panose="020B0604020202020204" pitchFamily="34" charset="0"/>
              </a:rPr>
              <a:t>etc</a:t>
            </a:r>
            <a:endParaRPr kumimoji="1" lang="en-US" altLang="en-US" sz="1600" dirty="0">
              <a:latin typeface="Helvetica" panose="020B0604020202020204" pitchFamily="34" charset="0"/>
            </a:endParaRP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sz="1600" dirty="0">
                <a:latin typeface="Helvetica" panose="020B0604020202020204" pitchFamily="34" charset="0"/>
              </a:rPr>
              <a:t>System libraries shared via mapping into virtual address space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sz="1600" dirty="0">
                <a:latin typeface="Helvetica" panose="020B0604020202020204" pitchFamily="34" charset="0"/>
              </a:rPr>
              <a:t>Shared memory by mapping pages read-write into virtual address space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 sz="1600" dirty="0">
                <a:latin typeface="Helvetica" panose="020B0604020202020204" pitchFamily="34" charset="0"/>
              </a:rPr>
              <a:t>Pages can be shared during </a:t>
            </a:r>
            <a:r>
              <a:rPr kumimoji="1"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kumimoji="1" lang="en-US" altLang="en-US" sz="1600" dirty="0">
                <a:latin typeface="Helvetica" panose="020B0604020202020204" pitchFamily="34" charset="0"/>
                <a:cs typeface="Courier New" panose="02070309020205020404" pitchFamily="49" charset="0"/>
              </a:rPr>
              <a:t>, speeding process creation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None/>
            </a:pPr>
            <a:r>
              <a:rPr kumimoji="1" lang="en-US" altLang="en-US" sz="1600" dirty="0">
                <a:latin typeface="Helvetica" panose="020B0604020202020204" pitchFamily="34" charset="0"/>
              </a:rPr>
              <a:t> 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80000"/>
              <a:buFont typeface="Monotype Sorts" pitchFamily="-84" charset="2"/>
              <a:buNone/>
            </a:pPr>
            <a:endParaRPr kumimoji="1"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16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Shared Library Using Virtual Memory</a:t>
            </a:r>
          </a:p>
        </p:txBody>
      </p:sp>
      <p:pic>
        <p:nvPicPr>
          <p:cNvPr id="1229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481" y="2078673"/>
            <a:ext cx="629602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7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Swapping Using  Paging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4653337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Could bring entire process into memory at load time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Like paging system with swapping 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No external fragmentation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3200" dirty="0">
              <a:sym typeface="Symbol" panose="05050102010706020507" pitchFamily="18" charset="2"/>
            </a:endParaRPr>
          </a:p>
        </p:txBody>
      </p:sp>
      <p:pic>
        <p:nvPicPr>
          <p:cNvPr id="13316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6" y="1701800"/>
            <a:ext cx="3878263" cy="355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42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Demand Paging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7026667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1800" dirty="0"/>
              <a:t>Bring a page into memory only when it is needed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Less I/O needed, no unnecessary I/O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Less memory needed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Faster response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More users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Page is needed </a:t>
            </a:r>
            <a:r>
              <a:rPr lang="en-US" altLang="en-US" sz="1800" dirty="0">
                <a:sym typeface="Symbol" panose="05050102010706020507" pitchFamily="18" charset="2"/>
              </a:rPr>
              <a:t> reference to it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invalid reference </a:t>
            </a:r>
            <a:r>
              <a:rPr lang="en-US" altLang="en-US" sz="1800" dirty="0">
                <a:sym typeface="Symbol" panose="05050102010706020507" pitchFamily="18" charset="2"/>
              </a:rPr>
              <a:t> abort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ym typeface="Symbol" panose="05050102010706020507" pitchFamily="18" charset="2"/>
              </a:rPr>
              <a:t>not-in-memory  bring to memory</a:t>
            </a:r>
          </a:p>
          <a:p>
            <a:pPr>
              <a:lnSpc>
                <a:spcPct val="90000"/>
              </a:lnSpc>
            </a:pPr>
            <a:r>
              <a:rPr lang="en-US" altLang="en-US" sz="1800" b="1" dirty="0">
                <a:solidFill>
                  <a:srgbClr val="3366FF"/>
                </a:solidFill>
                <a:sym typeface="Symbol" panose="05050102010706020507" pitchFamily="18" charset="2"/>
              </a:rPr>
              <a:t>Lazy swapper</a:t>
            </a:r>
            <a:r>
              <a:rPr lang="en-US" altLang="en-US" sz="1800" dirty="0">
                <a:solidFill>
                  <a:srgbClr val="3366FF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– never swaps a page into memory unless page will be needed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ym typeface="Symbol" panose="05050102010706020507" pitchFamily="18" charset="2"/>
              </a:rPr>
              <a:t>Swapper that deals with pages is a </a:t>
            </a:r>
            <a:r>
              <a:rPr lang="en-US" altLang="en-US" sz="1800" b="1" dirty="0">
                <a:solidFill>
                  <a:srgbClr val="3366FF"/>
                </a:solidFill>
                <a:sym typeface="Symbol" panose="05050102010706020507" pitchFamily="18" charset="2"/>
              </a:rPr>
              <a:t>pager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endParaRPr lang="en-US" altLang="en-US" sz="2800" dirty="0">
              <a:sym typeface="Symbol" panose="05050102010706020507" pitchFamily="18" charset="2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1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1773</Words>
  <Application>Microsoft Office PowerPoint</Application>
  <PresentationFormat>Widescreen</PresentationFormat>
  <Paragraphs>274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Helvetica</vt:lpstr>
      <vt:lpstr>Monotype Sorts</vt:lpstr>
      <vt:lpstr>Times New Roman</vt:lpstr>
      <vt:lpstr>Verdana</vt:lpstr>
      <vt:lpstr>Webdings</vt:lpstr>
      <vt:lpstr>Office Theme</vt:lpstr>
      <vt:lpstr>CSMC 412</vt:lpstr>
      <vt:lpstr>Background</vt:lpstr>
      <vt:lpstr>Background (Cont.)</vt:lpstr>
      <vt:lpstr>Background (Cont.)</vt:lpstr>
      <vt:lpstr>Virtual Memory That is Larger Than Physical Memory</vt:lpstr>
      <vt:lpstr>Virtual-address Space</vt:lpstr>
      <vt:lpstr>Shared Library Using Virtual Memory</vt:lpstr>
      <vt:lpstr>Swapping Using  Paging</vt:lpstr>
      <vt:lpstr>Demand Paging</vt:lpstr>
      <vt:lpstr>Basic Concepts</vt:lpstr>
      <vt:lpstr>Valid-Invalid Bit</vt:lpstr>
      <vt:lpstr>Page Table When Some Pages Are Not in Main Memory</vt:lpstr>
      <vt:lpstr>Page Fault</vt:lpstr>
      <vt:lpstr>Steps in Handling a Page Fault</vt:lpstr>
      <vt:lpstr>Aspects of Demand Paging</vt:lpstr>
      <vt:lpstr>Instruction Restart</vt:lpstr>
      <vt:lpstr>Performance of Demand Paging</vt:lpstr>
      <vt:lpstr>Performance of Demand Paging (Cont.)</vt:lpstr>
      <vt:lpstr>Demand Paging Example</vt:lpstr>
      <vt:lpstr>Demand Paging Optimizations</vt:lpstr>
      <vt:lpstr>Copy-on-Write</vt:lpstr>
      <vt:lpstr>Before Process 1 Modifies Page C</vt:lpstr>
      <vt:lpstr>After Process 1 Modifies Page 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39</cp:revision>
  <cp:lastPrinted>2019-03-11T14:41:40Z</cp:lastPrinted>
  <dcterms:created xsi:type="dcterms:W3CDTF">2019-02-25T14:10:39Z</dcterms:created>
  <dcterms:modified xsi:type="dcterms:W3CDTF">2020-04-09T18:14:08Z</dcterms:modified>
</cp:coreProperties>
</file>