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80" r:id="rId2"/>
    <p:sldId id="358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60" r:id="rId12"/>
    <p:sldId id="313" r:id="rId13"/>
    <p:sldId id="314" r:id="rId14"/>
    <p:sldId id="361" r:id="rId15"/>
    <p:sldId id="315" r:id="rId16"/>
    <p:sldId id="362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2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6" y="10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3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0F950A-FD44-4C8F-A140-0A148EBAB3E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1BFB7E-E8E8-4B09-9798-3C818ECDC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16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101069-85A8-4622-BB0F-7A95BC2DE9C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237633-8646-4A3F-A33A-A60A1F0CE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42336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42339" name="Rectangle 14233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2340" name="Shape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333E73D-C5DD-433F-8AF0-AC3E576F2DFB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06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601F96E-77FA-4358-985A-0EBAD8B61AD9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584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36E641D-93B2-436A-B5D2-C3C22FD7A216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73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19334A9-076A-4332-ADDC-D412344441B4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5611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F71B986-274F-4475-A74A-9B0E42CE9C80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5863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736F61F-9E80-4CA0-B081-672CA673B937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270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13B32FA-9A19-4254-9E33-A9564C0C62B3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805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D98587B-2790-4CE6-9B17-4C9D602E1630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9884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0B707AB-FF36-439E-940D-9BD222D8F7AE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036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ED47E3A-05FB-42AD-9191-4D24251892D4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2527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94F6D1C-FF4A-4DDF-8BDF-9DC3951D7353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254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B7D31692-25E2-411E-9BA1-279982472A45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3997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665F18E-110A-4E0F-A9CD-9DE165DA91EE}" type="slidenum">
              <a:rPr lang="en-US" altLang="en-US">
                <a:latin typeface="Times New Roman" panose="02020603050405020304" pitchFamily="18" charset="0"/>
              </a:rPr>
              <a:pPr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7954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2E528F9-37E9-45C6-8DB3-AC2143F19E3B}" type="slidenum">
              <a:rPr lang="en-US" altLang="en-US">
                <a:latin typeface="Times New Roman" panose="02020603050405020304" pitchFamily="18" charset="0"/>
              </a:rPr>
              <a:pPr/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0495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BA533469-5EB6-4FDE-AF5B-5B200160E748}" type="slidenum">
              <a:rPr lang="en-US" altLang="en-US">
                <a:latin typeface="Times New Roman" panose="02020603050405020304" pitchFamily="18" charset="0"/>
              </a:rPr>
              <a:pPr/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701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8CDE2B3-925E-4FEE-B4D7-52D69F1959F1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787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B66B828-E61B-4F95-96B0-E0B3E1DD1090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57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4200CB3-0E15-45C6-8853-7D3B21DB256B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240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A38100C-A0BD-4FAF-BDE1-D6903DBDECC6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412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FFCE8F0-F919-45BD-BCBF-0A6B8F99ADB5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380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C4ACE5B-3464-4396-89A4-A7637B678E59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998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203D4D2-176F-4E63-833A-BD9F684DC617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54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5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6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2019</a:t>
            </a: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2018 Silberschatz, Gavin &amp; Gagne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2D389-1E87-4ECE-A6D6-350E1E959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27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97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64584" y="2960688"/>
            <a:ext cx="11480800" cy="201612"/>
            <a:chOff x="125" y="1865"/>
            <a:chExt cx="5424" cy="127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25" y="1865"/>
              <a:ext cx="1808" cy="127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33" y="1865"/>
              <a:ext cx="1808" cy="127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741" y="1865"/>
              <a:ext cx="1808" cy="127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</p:grp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652933" y="6588126"/>
            <a:ext cx="3617384" cy="24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336699"/>
                </a:solidFill>
                <a:latin typeface="Helvetica" pitchFamily="-84" charset="0"/>
              </a:rPr>
              <a:t>Silberschatz, Galvin and Gagne ©2018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984" y="6613526"/>
            <a:ext cx="2730235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336699"/>
                </a:solidFill>
                <a:latin typeface="Helvetica" pitchFamily="-84" charset="0"/>
              </a:rPr>
              <a:t>Operating System Concepts – 10</a:t>
            </a:r>
            <a:r>
              <a:rPr lang="en-US" altLang="en-US" sz="1000" b="1" baseline="30000" dirty="0">
                <a:solidFill>
                  <a:srgbClr val="336699"/>
                </a:solidFill>
                <a:latin typeface="Helvetica" pitchFamily="-84" charset="0"/>
              </a:rPr>
              <a:t>th</a:t>
            </a:r>
            <a:r>
              <a:rPr lang="en-US" altLang="en-US" sz="1000" b="1" dirty="0">
                <a:solidFill>
                  <a:srgbClr val="336699"/>
                </a:solidFill>
                <a:latin typeface="Helvetica" pitchFamily="-84" charset="0"/>
              </a:rPr>
              <a:t> Edition</a:t>
            </a:r>
          </a:p>
        </p:txBody>
      </p:sp>
      <p:pic>
        <p:nvPicPr>
          <p:cNvPr id="9" name="Picture 9" descr="dino_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984" y="4157663"/>
            <a:ext cx="2749549" cy="1593850"/>
          </a:xfrm>
          <a:prstGeom prst="rect">
            <a:avLst/>
          </a:prstGeom>
          <a:noFill/>
          <a:ln w="76200">
            <a:solidFill>
              <a:srgbClr val="33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298951" y="4006850"/>
            <a:ext cx="3115733" cy="1887538"/>
          </a:xfrm>
          <a:prstGeom prst="rect">
            <a:avLst/>
          </a:prstGeom>
          <a:noFill/>
          <a:ln w="57150" cmpd="thinThick">
            <a:solidFill>
              <a:srgbClr val="66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1800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>
              <a:defRPr sz="43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946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9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8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6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9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5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3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4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54273"/>
          <p:cNvSpPr>
            <a:spLocks noGrp="1" noChangeArrowheads="1"/>
          </p:cNvSpPr>
          <p:nvPr>
            <p:ph type="title"/>
          </p:nvPr>
        </p:nvSpPr>
        <p:spPr>
          <a:xfrm>
            <a:off x="4975226" y="920750"/>
            <a:ext cx="2445976" cy="694466"/>
          </a:xfrm>
        </p:spPr>
        <p:txBody>
          <a:bodyPr vert="horz" wrap="none" lIns="63398" tIns="25359" rIns="63398" bIns="25359" rtlCol="0" anchor="t">
            <a:spAutoFit/>
          </a:bodyPr>
          <a:lstStyle/>
          <a:p>
            <a:pPr>
              <a:lnSpc>
                <a:spcPct val="95000"/>
              </a:lnSpc>
            </a:pPr>
            <a:r>
              <a:rPr lang="en-US"/>
              <a:t>CSMC 412</a:t>
            </a:r>
          </a:p>
        </p:txBody>
      </p:sp>
      <p:sp>
        <p:nvSpPr>
          <p:cNvPr id="4099" name="Shape 54274"/>
          <p:cNvSpPr>
            <a:spLocks noGrp="1" noChangeArrowheads="1"/>
          </p:cNvSpPr>
          <p:nvPr>
            <p:ph type="body" idx="1"/>
          </p:nvPr>
        </p:nvSpPr>
        <p:spPr>
          <a:xfrm>
            <a:off x="2762251" y="1725614"/>
            <a:ext cx="7026275" cy="1943131"/>
          </a:xfrm>
        </p:spPr>
        <p:txBody>
          <a:bodyPr vert="horz" lIns="71324" tIns="28529" rIns="71324" bIns="28529" rtlCol="0">
            <a:spAutoFit/>
          </a:bodyPr>
          <a:lstStyle/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Operating Systems</a:t>
            </a:r>
            <a:endParaRPr lang="en-US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Prof. Ashok K </a:t>
            </a:r>
            <a:r>
              <a:rPr lang="en-US" sz="3300" dirty="0" err="1">
                <a:solidFill>
                  <a:schemeClr val="tx2"/>
                </a:solidFill>
              </a:rPr>
              <a:t>Agrawala</a:t>
            </a:r>
            <a:endParaRPr lang="en-US" sz="3300" dirty="0">
              <a:solidFill>
                <a:schemeClr val="tx2"/>
              </a:solidFill>
            </a:endParaRPr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endParaRPr lang="en-US" sz="2100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2100" dirty="0">
                <a:solidFill>
                  <a:srgbClr val="000000"/>
                </a:solidFill>
              </a:rPr>
              <a:t>Set 5 Virtual Memory II</a:t>
            </a:r>
          </a:p>
        </p:txBody>
      </p:sp>
      <p:sp>
        <p:nvSpPr>
          <p:cNvPr id="4100" name="Shape 3"/>
          <p:cNvSpPr>
            <a:spLocks noGrp="1"/>
          </p:cNvSpPr>
          <p:nvPr>
            <p:ph type="dt" sz="quarter" idx="10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4101" name="Shap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1C8854-195F-4F1D-ABC5-033DBF64DE55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2088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First-In-First-Out (FIFO) Algorithm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Reference string: </a:t>
            </a:r>
            <a:r>
              <a:rPr lang="en-US" altLang="en-US" b="1" dirty="0">
                <a:solidFill>
                  <a:srgbClr val="FF0000"/>
                </a:solidFill>
              </a:rPr>
              <a:t>7,0,1,2,0,3,0,4,2,3,0,3,0,3,2,1,2,0,1,7,0,1</a:t>
            </a:r>
            <a:endParaRPr lang="en-US" altLang="en-US" dirty="0"/>
          </a:p>
          <a:p>
            <a:r>
              <a:rPr lang="en-US" altLang="en-US" dirty="0"/>
              <a:t>3 frames (3 pages can be in memory at a time per process)</a:t>
            </a:r>
          </a:p>
          <a:p>
            <a:pPr>
              <a:buFont typeface="Monotype Sorts" pitchFamily="-84" charset="2"/>
              <a:buNone/>
            </a:pPr>
            <a:endParaRPr lang="en-US" altLang="en-US" dirty="0"/>
          </a:p>
          <a:p>
            <a:pPr>
              <a:buFont typeface="Monotype Sorts" pitchFamily="-84" charset="2"/>
              <a:buNone/>
            </a:pPr>
            <a:endParaRPr lang="en-US" altLang="en-US" dirty="0"/>
          </a:p>
          <a:p>
            <a:pPr>
              <a:buFont typeface="Monotype Sorts" pitchFamily="-84" charset="2"/>
              <a:buNone/>
            </a:pPr>
            <a:br>
              <a:rPr lang="en-US" altLang="en-US" dirty="0"/>
            </a:br>
            <a:endParaRPr lang="en-US" altLang="en-US" dirty="0"/>
          </a:p>
          <a:p>
            <a:pPr>
              <a:buFont typeface="Monotype Sorts" pitchFamily="-84" charset="2"/>
              <a:buNone/>
            </a:pPr>
            <a:endParaRPr lang="en-US" altLang="en-US" sz="800" dirty="0"/>
          </a:p>
          <a:p>
            <a:pPr>
              <a:buFont typeface="Monotype Sorts" pitchFamily="-84" charset="2"/>
              <a:buNone/>
            </a:pPr>
            <a:endParaRPr lang="en-US" altLang="en-US" sz="800" dirty="0"/>
          </a:p>
          <a:p>
            <a:pPr>
              <a:buFont typeface="Monotype Sorts" pitchFamily="-84" charset="2"/>
              <a:buNone/>
            </a:pPr>
            <a:endParaRPr lang="en-US" altLang="en-US" dirty="0"/>
          </a:p>
        </p:txBody>
      </p:sp>
      <p:sp>
        <p:nvSpPr>
          <p:cNvPr id="35844" name="Text Box 16"/>
          <p:cNvSpPr txBox="1">
            <a:spLocks noChangeArrowheads="1"/>
          </p:cNvSpPr>
          <p:nvPr/>
        </p:nvSpPr>
        <p:spPr bwMode="auto">
          <a:xfrm>
            <a:off x="320835" y="3383698"/>
            <a:ext cx="1646596" cy="369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5" tIns="45718" rIns="91435" bIns="45718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Helvetica" panose="020B0604020202020204" pitchFamily="34" charset="0"/>
              </a:rPr>
              <a:t>15 page-faults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7F3461F-D21E-4ACD-B4DA-93F581ECD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591616"/>
              </p:ext>
            </p:extLst>
          </p:nvPr>
        </p:nvGraphicFramePr>
        <p:xfrm>
          <a:off x="2778711" y="3108781"/>
          <a:ext cx="7137400" cy="1537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30966402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9441151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01172931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95408508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608093737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187706137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66153921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12873241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92387525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127616426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04509450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871561372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1770274498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1439271057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1530966655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56902087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03494611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1001865302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03855427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1165132245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186809876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668307374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41936220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204892943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Refrence string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1313847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Page Frames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7818914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01999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3391522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570448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154738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3187111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6DDC781-0047-4DB9-B0E0-A7B49FD65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961965"/>
              </p:ext>
            </p:extLst>
          </p:nvPr>
        </p:nvGraphicFramePr>
        <p:xfrm>
          <a:off x="2778711" y="4811697"/>
          <a:ext cx="7137400" cy="1537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808249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10429944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653490714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4970484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80693151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838076819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618790767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194470790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357112062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821342028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282050345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25658502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286289932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02274755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99284152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251304332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261593389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777188212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765288932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82741737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568038585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3876571381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235861587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60011825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Refrence string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066985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Page Frames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6082173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2579643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321914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3473795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924719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02680095"/>
                  </a:ext>
                </a:extLst>
              </a:tr>
            </a:tbl>
          </a:graphicData>
        </a:graphic>
      </p:graphicFrame>
      <p:sp>
        <p:nvSpPr>
          <p:cNvPr id="12" name="Text Box 16">
            <a:extLst>
              <a:ext uri="{FF2B5EF4-FFF2-40B4-BE49-F238E27FC236}">
                <a16:creationId xmlns:a16="http://schemas.microsoft.com/office/drawing/2014/main" id="{D325642E-06AA-48A6-A903-84B482370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835" y="5446036"/>
            <a:ext cx="1646596" cy="369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5" tIns="45718" rIns="91435" bIns="45718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Helvetica" panose="020B0604020202020204" pitchFamily="34" charset="0"/>
              </a:rPr>
              <a:t>10 page-faults</a:t>
            </a:r>
          </a:p>
        </p:txBody>
      </p:sp>
    </p:spTree>
    <p:extLst>
      <p:ext uri="{BB962C8B-B14F-4D97-AF65-F5344CB8AC3E}">
        <p14:creationId xmlns:p14="http://schemas.microsoft.com/office/powerpoint/2010/main" val="2924565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2DAC7-4F12-432D-9E98-02D1D22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First-In-First-Out (FIFO) Algorithm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4D197-27B2-48CA-886B-F5461961F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39384"/>
            <a:ext cx="10515600" cy="2119868"/>
          </a:xfrm>
        </p:spPr>
        <p:txBody>
          <a:bodyPr/>
          <a:lstStyle/>
          <a:p>
            <a:pPr lvl="1"/>
            <a:r>
              <a:rPr lang="en-US" altLang="en-US" dirty="0" err="1"/>
              <a:t>CanAdding</a:t>
            </a:r>
            <a:r>
              <a:rPr lang="en-US" altLang="en-US" dirty="0"/>
              <a:t> more frames can cause more page faults!</a:t>
            </a:r>
          </a:p>
          <a:p>
            <a:pPr lvl="2"/>
            <a:r>
              <a:rPr lang="en-US" altLang="en-US" b="1" dirty="0" err="1">
                <a:solidFill>
                  <a:srgbClr val="3366FF"/>
                </a:solidFill>
              </a:rPr>
              <a:t>Belady</a:t>
            </a:r>
            <a:r>
              <a:rPr lang="ja-JP" altLang="en-US" b="1" dirty="0">
                <a:solidFill>
                  <a:srgbClr val="3366FF"/>
                </a:solidFill>
              </a:rPr>
              <a:t>’</a:t>
            </a:r>
            <a:r>
              <a:rPr lang="en-US" altLang="ja-JP" b="1" dirty="0">
                <a:solidFill>
                  <a:srgbClr val="3366FF"/>
                </a:solidFill>
              </a:rPr>
              <a:t>s Anomaly</a:t>
            </a:r>
            <a:endParaRPr lang="en-US" altLang="en-US" sz="800" dirty="0"/>
          </a:p>
          <a:p>
            <a:r>
              <a:rPr lang="en-US" altLang="en-US" dirty="0"/>
              <a:t>How to track ages of pages? </a:t>
            </a:r>
          </a:p>
          <a:p>
            <a:pPr lvl="1"/>
            <a:r>
              <a:rPr lang="en-US" altLang="en-US" dirty="0"/>
              <a:t>Just use a FIFO queue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5E6C8-4D1F-49FB-A675-F9387899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FFDE6-A4C3-4810-908A-CA3626B3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CE03B-6C85-400D-A4B7-FA08E5559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78EA3A6-4E0E-4D43-A72E-4626973AFE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865648"/>
              </p:ext>
            </p:extLst>
          </p:nvPr>
        </p:nvGraphicFramePr>
        <p:xfrm>
          <a:off x="2783630" y="1362903"/>
          <a:ext cx="5214474" cy="2522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4989">
                  <a:extLst>
                    <a:ext uri="{9D8B030D-6E8A-4147-A177-3AD203B41FA5}">
                      <a16:colId xmlns:a16="http://schemas.microsoft.com/office/drawing/2014/main" val="2858519614"/>
                    </a:ext>
                  </a:extLst>
                </a:gridCol>
                <a:gridCol w="440873">
                  <a:extLst>
                    <a:ext uri="{9D8B030D-6E8A-4147-A177-3AD203B41FA5}">
                      <a16:colId xmlns:a16="http://schemas.microsoft.com/office/drawing/2014/main" val="4257235370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3337895166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3443470963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3242281048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3367899285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830425364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1469738730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2181231215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4033716792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3892488196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1375604102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735320795"/>
                    </a:ext>
                  </a:extLst>
                </a:gridCol>
                <a:gridCol w="304051">
                  <a:extLst>
                    <a:ext uri="{9D8B030D-6E8A-4147-A177-3AD203B41FA5}">
                      <a16:colId xmlns:a16="http://schemas.microsoft.com/office/drawing/2014/main" val="423039617"/>
                    </a:ext>
                  </a:extLst>
                </a:gridCol>
              </a:tblGrid>
              <a:tr h="241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Ref string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4047577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Page Frames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29168625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45261773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79522309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9083400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Page Fault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64437191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32869909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Page Frames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85098152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70988090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51617173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01157657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78351210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Page Fault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17700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19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FIFO Illustrating Belady</a:t>
            </a:r>
            <a:r>
              <a:rPr lang="ja-JP" altLang="en-US"/>
              <a:t>’</a:t>
            </a:r>
            <a:r>
              <a:rPr lang="en-US" altLang="ja-JP"/>
              <a:t>s Anomaly</a:t>
            </a:r>
            <a:endParaRPr lang="en-US" altLang="en-US"/>
          </a:p>
        </p:txBody>
      </p:sp>
      <p:pic>
        <p:nvPicPr>
          <p:cNvPr id="36867" name="Picture 1" descr="9_1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948" y="1690687"/>
            <a:ext cx="7129462" cy="5101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89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Optimal Algorithm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21030" y="1690688"/>
            <a:ext cx="10515600" cy="4351338"/>
          </a:xfrm>
        </p:spPr>
        <p:txBody>
          <a:bodyPr/>
          <a:lstStyle/>
          <a:p>
            <a:pPr>
              <a:tabLst>
                <a:tab pos="1889125" algn="l"/>
              </a:tabLst>
            </a:pPr>
            <a:r>
              <a:rPr lang="en-US" altLang="en-US" dirty="0"/>
              <a:t>Replace page that will not be used for longest period of time</a:t>
            </a:r>
          </a:p>
          <a:p>
            <a:pPr lvl="1">
              <a:tabLst>
                <a:tab pos="1889125" algn="l"/>
              </a:tabLst>
            </a:pPr>
            <a:r>
              <a:rPr lang="en-US" altLang="en-US" dirty="0"/>
              <a:t>9 is optimal for the example when using 3 Page Frames</a:t>
            </a:r>
          </a:p>
          <a:p>
            <a:pPr>
              <a:tabLst>
                <a:tab pos="1889125" algn="l"/>
              </a:tabLst>
            </a:pPr>
            <a:r>
              <a:rPr lang="en-US" altLang="en-US" dirty="0"/>
              <a:t>How do you know this?</a:t>
            </a:r>
          </a:p>
          <a:p>
            <a:pPr lvl="1">
              <a:tabLst>
                <a:tab pos="1889125" algn="l"/>
              </a:tabLst>
            </a:pPr>
            <a:r>
              <a:rPr lang="en-US" altLang="en-US" dirty="0"/>
              <a:t>Can</a:t>
            </a:r>
            <a:r>
              <a:rPr lang="ja-JP" altLang="en-US" dirty="0"/>
              <a:t>’</a:t>
            </a:r>
            <a:r>
              <a:rPr lang="en-US" altLang="ja-JP" dirty="0"/>
              <a:t>t read the future</a:t>
            </a:r>
            <a:endParaRPr lang="en-US" altLang="en-US" dirty="0"/>
          </a:p>
          <a:p>
            <a:pPr>
              <a:tabLst>
                <a:tab pos="1889125" algn="l"/>
              </a:tabLst>
            </a:pPr>
            <a:r>
              <a:rPr lang="en-US" altLang="en-US" dirty="0"/>
              <a:t>Used for measuring how well your algorithm performs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D467B68-1A68-4A53-B177-63D2DC263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574122"/>
              </p:ext>
            </p:extLst>
          </p:nvPr>
        </p:nvGraphicFramePr>
        <p:xfrm>
          <a:off x="1790699" y="4406318"/>
          <a:ext cx="7816278" cy="1635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8075">
                  <a:extLst>
                    <a:ext uri="{9D8B030D-6E8A-4147-A177-3AD203B41FA5}">
                      <a16:colId xmlns:a16="http://schemas.microsoft.com/office/drawing/2014/main" val="1681410246"/>
                    </a:ext>
                  </a:extLst>
                </a:gridCol>
                <a:gridCol w="360096">
                  <a:extLst>
                    <a:ext uri="{9D8B030D-6E8A-4147-A177-3AD203B41FA5}">
                      <a16:colId xmlns:a16="http://schemas.microsoft.com/office/drawing/2014/main" val="2590605623"/>
                    </a:ext>
                  </a:extLst>
                </a:gridCol>
                <a:gridCol w="357567">
                  <a:extLst>
                    <a:ext uri="{9D8B030D-6E8A-4147-A177-3AD203B41FA5}">
                      <a16:colId xmlns:a16="http://schemas.microsoft.com/office/drawing/2014/main" val="1166448903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2169704073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211265938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2612392757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4120008577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1424399446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1083810503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1160622753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3230762283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1492107451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2018007746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2012900843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2699843728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2861518236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2628640105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4282180805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960609871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2613065180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4252649656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2129277975"/>
                    </a:ext>
                  </a:extLst>
                </a:gridCol>
                <a:gridCol w="312027">
                  <a:extLst>
                    <a:ext uri="{9D8B030D-6E8A-4147-A177-3AD203B41FA5}">
                      <a16:colId xmlns:a16="http://schemas.microsoft.com/office/drawing/2014/main" val="287709276"/>
                    </a:ext>
                  </a:extLst>
                </a:gridCol>
              </a:tblGrid>
              <a:tr h="272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Ref Str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7897973"/>
                  </a:ext>
                </a:extLst>
              </a:tr>
              <a:tr h="272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PageFrame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6197859"/>
                  </a:ext>
                </a:extLst>
              </a:tr>
              <a:tr h="27261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78742535"/>
                  </a:ext>
                </a:extLst>
              </a:tr>
              <a:tr h="27261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44106986"/>
                  </a:ext>
                </a:extLst>
              </a:tr>
              <a:tr h="27261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25096362"/>
                  </a:ext>
                </a:extLst>
              </a:tr>
              <a:tr h="272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43393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485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D8232-7FC0-4B40-97A7-7728BDE06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Algorithm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9A043-7F8B-4C4B-9503-A085E9D8D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8E840-0320-45B3-ACD0-8FEB77139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BA849-A6F0-4634-97F4-DB58B9740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42C4498-51D9-4675-8205-0D4CC5429D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348005"/>
              </p:ext>
            </p:extLst>
          </p:nvPr>
        </p:nvGraphicFramePr>
        <p:xfrm>
          <a:off x="2403423" y="1484468"/>
          <a:ext cx="6845513" cy="1181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503">
                  <a:extLst>
                    <a:ext uri="{9D8B030D-6E8A-4147-A177-3AD203B41FA5}">
                      <a16:colId xmlns:a16="http://schemas.microsoft.com/office/drawing/2014/main" val="2701895121"/>
                    </a:ext>
                  </a:extLst>
                </a:gridCol>
                <a:gridCol w="355256">
                  <a:extLst>
                    <a:ext uri="{9D8B030D-6E8A-4147-A177-3AD203B41FA5}">
                      <a16:colId xmlns:a16="http://schemas.microsoft.com/office/drawing/2014/main" val="2740941870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715567584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613067898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810051389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1024264626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205321022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1648037639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869317610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237121233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35134374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1111789783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225579883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711545361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2955759095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585308121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1052398652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2074056632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841002069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937220746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1327298605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163383686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665292663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Ref Str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2109373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PageFrame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5326138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3367575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743489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8225509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9983201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712F40A-8292-4F35-8869-4E4C1AC57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687800"/>
              </p:ext>
            </p:extLst>
          </p:nvPr>
        </p:nvGraphicFramePr>
        <p:xfrm>
          <a:off x="2403423" y="4017172"/>
          <a:ext cx="6845513" cy="1377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503">
                  <a:extLst>
                    <a:ext uri="{9D8B030D-6E8A-4147-A177-3AD203B41FA5}">
                      <a16:colId xmlns:a16="http://schemas.microsoft.com/office/drawing/2014/main" val="2641389009"/>
                    </a:ext>
                  </a:extLst>
                </a:gridCol>
                <a:gridCol w="355256">
                  <a:extLst>
                    <a:ext uri="{9D8B030D-6E8A-4147-A177-3AD203B41FA5}">
                      <a16:colId xmlns:a16="http://schemas.microsoft.com/office/drawing/2014/main" val="1606144168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976533416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942028043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286587859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366703692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609325238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738212794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4267958112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2850394068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2632399195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4015728927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529965341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912761141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1558431152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805142449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26100583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1733265687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1999767201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4244247561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586700181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4113743653"/>
                    </a:ext>
                  </a:extLst>
                </a:gridCol>
                <a:gridCol w="273274">
                  <a:extLst>
                    <a:ext uri="{9D8B030D-6E8A-4147-A177-3AD203B41FA5}">
                      <a16:colId xmlns:a16="http://schemas.microsoft.com/office/drawing/2014/main" val="3255909864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Ref Str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08983312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PageFrame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159791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7394813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4310689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226345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2357348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6256558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BBB0E5A-7701-4CB2-9DB7-6586698E99F8}"/>
              </a:ext>
            </a:extLst>
          </p:cNvPr>
          <p:cNvSpPr txBox="1"/>
          <p:nvPr/>
        </p:nvSpPr>
        <p:spPr>
          <a:xfrm>
            <a:off x="838200" y="1890352"/>
            <a:ext cx="1535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Page Frames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E6EC68-5058-4307-8E46-8C381F34EEF4}"/>
              </a:ext>
            </a:extLst>
          </p:cNvPr>
          <p:cNvSpPr txBox="1"/>
          <p:nvPr/>
        </p:nvSpPr>
        <p:spPr>
          <a:xfrm>
            <a:off x="838199" y="4521481"/>
            <a:ext cx="1535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 Page Frames</a:t>
            </a:r>
          </a:p>
        </p:txBody>
      </p:sp>
    </p:spTree>
    <p:extLst>
      <p:ext uri="{BB962C8B-B14F-4D97-AF65-F5344CB8AC3E}">
        <p14:creationId xmlns:p14="http://schemas.microsoft.com/office/powerpoint/2010/main" val="2991642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Least Recently Used (LRU) Algorithm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Monotype Sorts" pitchFamily="-84" charset="2"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Use past knowledge rather than future</a:t>
            </a:r>
          </a:p>
          <a:p>
            <a:pPr>
              <a:defRPr/>
            </a:pPr>
            <a:r>
              <a:rPr lang="en-US" altLang="en-US" dirty="0"/>
              <a:t>Replace page that has not been used in the most amount of time</a:t>
            </a:r>
          </a:p>
          <a:p>
            <a:pPr>
              <a:defRPr/>
            </a:pPr>
            <a:r>
              <a:rPr lang="en-US" altLang="en-US" dirty="0"/>
              <a:t>Associate time of last use with each page</a:t>
            </a:r>
          </a:p>
          <a:p>
            <a:pPr>
              <a:buFont typeface="Monotype Sorts" pitchFamily="-84" charset="2"/>
              <a:buNone/>
              <a:defRPr/>
            </a:pPr>
            <a:endParaRPr lang="en-US" altLang="en-US" dirty="0"/>
          </a:p>
          <a:p>
            <a:pPr>
              <a:buFont typeface="Monotype Sorts" pitchFamily="-84" charset="2"/>
              <a:buNone/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11 faults – better than FIFO but worse than OPT</a:t>
            </a:r>
          </a:p>
          <a:p>
            <a:pPr>
              <a:defRPr/>
            </a:pPr>
            <a:r>
              <a:rPr lang="en-US" altLang="en-US" dirty="0"/>
              <a:t>Generally good algorithm and frequently used</a:t>
            </a:r>
          </a:p>
          <a:p>
            <a:pPr>
              <a:defRPr/>
            </a:pPr>
            <a:r>
              <a:rPr lang="en-US" altLang="en-US" dirty="0"/>
              <a:t>But how to implement?</a:t>
            </a:r>
          </a:p>
          <a:p>
            <a:pPr>
              <a:buFont typeface="Monotype Sorts" pitchFamily="-84" charset="2"/>
              <a:buNone/>
              <a:defRPr/>
            </a:pP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06AECD-EF64-4BD7-ADD7-D3CA85453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115471"/>
              </p:ext>
            </p:extLst>
          </p:nvPr>
        </p:nvGraphicFramePr>
        <p:xfrm>
          <a:off x="2084722" y="3128121"/>
          <a:ext cx="7006811" cy="1181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9211">
                  <a:extLst>
                    <a:ext uri="{9D8B030D-6E8A-4147-A177-3AD203B41FA5}">
                      <a16:colId xmlns:a16="http://schemas.microsoft.com/office/drawing/2014/main" val="586955190"/>
                    </a:ext>
                  </a:extLst>
                </a:gridCol>
                <a:gridCol w="363627">
                  <a:extLst>
                    <a:ext uri="{9D8B030D-6E8A-4147-A177-3AD203B41FA5}">
                      <a16:colId xmlns:a16="http://schemas.microsoft.com/office/drawing/2014/main" val="2593235433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4157689655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2466182073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2669798250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3621411888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3980968900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3873548892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3352376178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4082825498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3630696274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3680117268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2816297170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2099560644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867874465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1728389939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1699041933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20150752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661439255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838241667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1521315845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2559669841"/>
                    </a:ext>
                  </a:extLst>
                </a:gridCol>
                <a:gridCol w="279713">
                  <a:extLst>
                    <a:ext uri="{9D8B030D-6E8A-4147-A177-3AD203B41FA5}">
                      <a16:colId xmlns:a16="http://schemas.microsoft.com/office/drawing/2014/main" val="3646444187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Ref Str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9097212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PageFrame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8394637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1020051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7673676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2630840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4358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95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52BA0-92DF-4563-AFE8-C410948EA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Least Recently Used (LRU) Algorithm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8473E-F9F6-4109-83CD-18A58B16B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B1C8C-7806-4345-B5FD-D59F967BB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1B0BE-F435-4080-8A37-9394C1CE6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2E8146A-B6AF-4460-8C06-507DD59FF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889427"/>
              </p:ext>
            </p:extLst>
          </p:nvPr>
        </p:nvGraphicFramePr>
        <p:xfrm>
          <a:off x="2892872" y="1690688"/>
          <a:ext cx="6671566" cy="1181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2407">
                  <a:extLst>
                    <a:ext uri="{9D8B030D-6E8A-4147-A177-3AD203B41FA5}">
                      <a16:colId xmlns:a16="http://schemas.microsoft.com/office/drawing/2014/main" val="3483922292"/>
                    </a:ext>
                  </a:extLst>
                </a:gridCol>
                <a:gridCol w="346229">
                  <a:extLst>
                    <a:ext uri="{9D8B030D-6E8A-4147-A177-3AD203B41FA5}">
                      <a16:colId xmlns:a16="http://schemas.microsoft.com/office/drawing/2014/main" val="2728278477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192689366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3427126975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1770582757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236301886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99888334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89579906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1568153912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30637050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4084350264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629124400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1994185154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3839938797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231467609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1047766732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177410501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3266341774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1302807016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3291362380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1118370829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3451307640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819576438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Ref Str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29225582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PageFrame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9536136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1868566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30990912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6765812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877043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F463ABE-4F2E-4B9B-916A-EF979813D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200573"/>
              </p:ext>
            </p:extLst>
          </p:nvPr>
        </p:nvGraphicFramePr>
        <p:xfrm>
          <a:off x="2892872" y="3979343"/>
          <a:ext cx="6671566" cy="1377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2407">
                  <a:extLst>
                    <a:ext uri="{9D8B030D-6E8A-4147-A177-3AD203B41FA5}">
                      <a16:colId xmlns:a16="http://schemas.microsoft.com/office/drawing/2014/main" val="4118746936"/>
                    </a:ext>
                  </a:extLst>
                </a:gridCol>
                <a:gridCol w="346229">
                  <a:extLst>
                    <a:ext uri="{9D8B030D-6E8A-4147-A177-3AD203B41FA5}">
                      <a16:colId xmlns:a16="http://schemas.microsoft.com/office/drawing/2014/main" val="1532452873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4040452090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368972661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576652341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3873057159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1416166565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3091171655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296986055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101439550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4072135703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740629008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113457322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1450941867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877920961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3722475963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1046005891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27279891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1381968993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1660352550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725287881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814676170"/>
                    </a:ext>
                  </a:extLst>
                </a:gridCol>
                <a:gridCol w="266330">
                  <a:extLst>
                    <a:ext uri="{9D8B030D-6E8A-4147-A177-3AD203B41FA5}">
                      <a16:colId xmlns:a16="http://schemas.microsoft.com/office/drawing/2014/main" val="2909924510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Ref Str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5097884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PageFrame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6500123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6701108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522668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506787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25744498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6340675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5E04D67-AF88-4442-9773-21344B4C815C}"/>
              </a:ext>
            </a:extLst>
          </p:cNvPr>
          <p:cNvSpPr txBox="1"/>
          <p:nvPr/>
        </p:nvSpPr>
        <p:spPr>
          <a:xfrm>
            <a:off x="838200" y="1890352"/>
            <a:ext cx="1535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Page Frames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78C4D-1C2D-4ACA-B297-2B3609C5F941}"/>
              </a:ext>
            </a:extLst>
          </p:cNvPr>
          <p:cNvSpPr txBox="1"/>
          <p:nvPr/>
        </p:nvSpPr>
        <p:spPr>
          <a:xfrm>
            <a:off x="838199" y="4521481"/>
            <a:ext cx="1535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 Page Frames</a:t>
            </a:r>
          </a:p>
        </p:txBody>
      </p:sp>
    </p:spTree>
    <p:extLst>
      <p:ext uri="{BB962C8B-B14F-4D97-AF65-F5344CB8AC3E}">
        <p14:creationId xmlns:p14="http://schemas.microsoft.com/office/powerpoint/2010/main" val="1863895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LRU Algorithm (Cont.)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Counter implementation</a:t>
            </a:r>
          </a:p>
          <a:p>
            <a:pPr lvl="1"/>
            <a:r>
              <a:rPr lang="en-US" altLang="en-US"/>
              <a:t>Every page entry has a counter; every time page is referenced through this entry, copy the clock into the counter</a:t>
            </a:r>
          </a:p>
          <a:p>
            <a:pPr lvl="1"/>
            <a:r>
              <a:rPr lang="en-US" altLang="en-US"/>
              <a:t>When a page needs to be changed, look at the counters to find smallest value</a:t>
            </a:r>
          </a:p>
          <a:p>
            <a:pPr lvl="2"/>
            <a:r>
              <a:rPr lang="en-US" altLang="en-US"/>
              <a:t>Search through table needed</a:t>
            </a:r>
          </a:p>
          <a:p>
            <a:r>
              <a:rPr lang="en-US" altLang="en-US"/>
              <a:t>Stack implementation</a:t>
            </a:r>
          </a:p>
          <a:p>
            <a:pPr lvl="1"/>
            <a:r>
              <a:rPr lang="en-US" altLang="en-US"/>
              <a:t>Keep a stack of page numbers in a double link form:</a:t>
            </a:r>
          </a:p>
          <a:p>
            <a:pPr lvl="1"/>
            <a:r>
              <a:rPr lang="en-US" altLang="en-US"/>
              <a:t>Page referenced:</a:t>
            </a:r>
          </a:p>
          <a:p>
            <a:pPr lvl="2"/>
            <a:r>
              <a:rPr lang="en-US" altLang="en-US"/>
              <a:t>move it to the top</a:t>
            </a:r>
          </a:p>
          <a:p>
            <a:pPr lvl="2"/>
            <a:r>
              <a:rPr lang="en-US" altLang="en-US"/>
              <a:t>requires 6 pointers to be changed</a:t>
            </a:r>
          </a:p>
          <a:p>
            <a:pPr lvl="1"/>
            <a:r>
              <a:rPr lang="en-US" altLang="en-US"/>
              <a:t>But each update more expensive</a:t>
            </a:r>
          </a:p>
          <a:p>
            <a:pPr lvl="1"/>
            <a:r>
              <a:rPr lang="en-US" altLang="en-US"/>
              <a:t>No search for replacement</a:t>
            </a:r>
          </a:p>
          <a:p>
            <a:r>
              <a:rPr lang="en-US" altLang="en-US"/>
              <a:t>LRU and OPT are cases of </a:t>
            </a:r>
            <a:r>
              <a:rPr lang="en-US" altLang="en-US" b="1">
                <a:solidFill>
                  <a:srgbClr val="3366FF"/>
                </a:solidFill>
              </a:rPr>
              <a:t>stack algorithms </a:t>
            </a:r>
            <a:r>
              <a:rPr lang="en-US" altLang="en-US"/>
              <a:t>that don</a:t>
            </a:r>
            <a:r>
              <a:rPr lang="ja-JP" altLang="en-US"/>
              <a:t>’</a:t>
            </a:r>
            <a:r>
              <a:rPr lang="en-US" altLang="ja-JP"/>
              <a:t>t have Belady</a:t>
            </a:r>
            <a:r>
              <a:rPr lang="ja-JP" altLang="en-US"/>
              <a:t>’</a:t>
            </a:r>
            <a:r>
              <a:rPr lang="en-US" altLang="ja-JP"/>
              <a:t>s Anomaly</a:t>
            </a:r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7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Use Of A Stack to Record Most Recent Page References</a:t>
            </a:r>
          </a:p>
        </p:txBody>
      </p:sp>
      <p:pic>
        <p:nvPicPr>
          <p:cNvPr id="40963" name="Picture 1" descr="9_16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799" y="1450024"/>
            <a:ext cx="6707821" cy="5240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50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LRU Approximation Algorithms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LRU needs special hardware and still slow</a:t>
            </a:r>
          </a:p>
          <a:p>
            <a:r>
              <a:rPr lang="en-US" altLang="en-US" b="1">
                <a:solidFill>
                  <a:srgbClr val="3366FF"/>
                </a:solidFill>
              </a:rPr>
              <a:t>Reference bit</a:t>
            </a:r>
          </a:p>
          <a:p>
            <a:pPr lvl="1"/>
            <a:r>
              <a:rPr lang="en-US" altLang="en-US"/>
              <a:t>With each page associate a bit, initially = 0</a:t>
            </a:r>
          </a:p>
          <a:p>
            <a:pPr lvl="1"/>
            <a:r>
              <a:rPr lang="en-US" altLang="en-US"/>
              <a:t>When page is referenced bit set to 1</a:t>
            </a:r>
          </a:p>
          <a:p>
            <a:pPr lvl="1"/>
            <a:r>
              <a:rPr lang="en-US" altLang="en-US"/>
              <a:t>Replace any with reference bit = 0 (if one exists)</a:t>
            </a:r>
          </a:p>
          <a:p>
            <a:pPr lvl="2"/>
            <a:r>
              <a:rPr lang="en-US" altLang="en-US"/>
              <a:t>We do not know the order, however</a:t>
            </a:r>
            <a:endParaRPr lang="en-US" altLang="en-US" sz="800"/>
          </a:p>
          <a:p>
            <a:r>
              <a:rPr lang="en-US" altLang="en-US" b="1">
                <a:solidFill>
                  <a:srgbClr val="3366FF"/>
                </a:solidFill>
              </a:rPr>
              <a:t>Second-chance algorithm</a:t>
            </a:r>
          </a:p>
          <a:p>
            <a:pPr lvl="1"/>
            <a:r>
              <a:rPr lang="en-US" altLang="en-US"/>
              <a:t>Generally FIFO, plus hardware-provided reference bit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Clock</a:t>
            </a:r>
            <a:r>
              <a:rPr lang="en-US" altLang="en-US"/>
              <a:t> replacement</a:t>
            </a:r>
          </a:p>
          <a:p>
            <a:pPr lvl="1"/>
            <a:r>
              <a:rPr lang="en-US" altLang="en-US"/>
              <a:t>If page to be replaced has </a:t>
            </a:r>
          </a:p>
          <a:p>
            <a:pPr lvl="2"/>
            <a:r>
              <a:rPr lang="en-US" altLang="en-US"/>
              <a:t>Reference bit = 0 -&gt; replace it</a:t>
            </a:r>
          </a:p>
          <a:p>
            <a:pPr lvl="2"/>
            <a:r>
              <a:rPr lang="en-US" altLang="en-US"/>
              <a:t>reference bit = 1 then:</a:t>
            </a:r>
          </a:p>
          <a:p>
            <a:pPr lvl="3"/>
            <a:r>
              <a:rPr lang="en-US" altLang="en-US"/>
              <a:t>set reference bit 0, leave page in memory</a:t>
            </a:r>
          </a:p>
          <a:p>
            <a:pPr lvl="3"/>
            <a:r>
              <a:rPr lang="en-US" altLang="en-US"/>
              <a:t>replace next page, subject to same rules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5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715F7-3BFF-490E-8BED-2D30D48FC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090CC-BC96-48FB-9A79-C0F01B3EF9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Paging</a:t>
            </a:r>
          </a:p>
          <a:p>
            <a:pPr lvl="1"/>
            <a:r>
              <a:rPr lang="en-US" dirty="0"/>
              <a:t>How paging works</a:t>
            </a:r>
          </a:p>
          <a:p>
            <a:pPr lvl="1"/>
            <a:r>
              <a:rPr lang="en-US" dirty="0"/>
              <a:t>Page Fault and its handling</a:t>
            </a:r>
          </a:p>
          <a:p>
            <a:pPr lvl="1"/>
            <a:r>
              <a:rPr lang="en-US" dirty="0"/>
              <a:t>Demand paging</a:t>
            </a:r>
          </a:p>
          <a:p>
            <a:pPr lvl="1"/>
            <a:r>
              <a:rPr lang="en-US" dirty="0"/>
              <a:t>Performance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32791-7A06-4AB7-A958-175743B34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A7632-C7EC-4D3A-BA00-3ED48C30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E064F-F44A-4F51-BFAC-95FC65AC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2D389-1E87-4ECE-A6D6-350E1E9597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96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Second-Chance (clock) Page-Replacement Algorithm</a:t>
            </a:r>
          </a:p>
        </p:txBody>
      </p:sp>
      <p:pic>
        <p:nvPicPr>
          <p:cNvPr id="43011" name="Picture 1" descr="9_1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044" y="1377951"/>
            <a:ext cx="5211445" cy="526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71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Enhanced Second-Chance Algorithm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Improve algorithm by using reference bit and modify bit (if available) in concert</a:t>
            </a:r>
          </a:p>
          <a:p>
            <a:r>
              <a:rPr lang="en-US" altLang="en-US"/>
              <a:t>Take ordered pair (reference, modify)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US" altLang="en-US"/>
              <a:t>(0, 0) neither recently used not modified – best page to replace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US" altLang="en-US"/>
              <a:t>(0, 1) not recently used but modified – not quite as good, must write out before replacement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US" altLang="en-US"/>
              <a:t>(1, 0) recently used but clean – probably will be used again soon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US" altLang="en-US"/>
              <a:t>(1, 1) recently used and modified – probably will be used again soon and need to write out before replacement</a:t>
            </a:r>
          </a:p>
          <a:p>
            <a:r>
              <a:rPr lang="en-US" altLang="en-US"/>
              <a:t>When page replacement called for, use the clock scheme  but use the four classes replace page in lowest non-empty class</a:t>
            </a:r>
          </a:p>
          <a:p>
            <a:pPr lvl="1"/>
            <a:r>
              <a:rPr lang="en-US" altLang="en-US"/>
              <a:t>Might need to search circular queue several times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75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Counting Algorithms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Keep a counter of the number of references that have been made to each page</a:t>
            </a:r>
          </a:p>
          <a:p>
            <a:pPr lvl="1"/>
            <a:r>
              <a:rPr lang="en-US" altLang="en-US"/>
              <a:t>Not common</a:t>
            </a:r>
            <a:br>
              <a:rPr lang="en-US" altLang="en-US"/>
            </a:br>
            <a:endParaRPr lang="en-US" altLang="en-US"/>
          </a:p>
          <a:p>
            <a:r>
              <a:rPr lang="en-US" altLang="en-US" b="1">
                <a:solidFill>
                  <a:srgbClr val="3366FF"/>
                </a:solidFill>
              </a:rPr>
              <a:t>Lease Frequently Used </a:t>
            </a:r>
            <a:r>
              <a:rPr lang="en-US" altLang="en-US"/>
              <a:t>(</a:t>
            </a:r>
            <a:r>
              <a:rPr lang="en-US" altLang="en-US" b="1">
                <a:solidFill>
                  <a:srgbClr val="3366FF"/>
                </a:solidFill>
              </a:rPr>
              <a:t>LFU</a:t>
            </a:r>
            <a:r>
              <a:rPr lang="en-US" altLang="en-US"/>
              <a:t>)</a:t>
            </a:r>
            <a:r>
              <a:rPr lang="en-US" altLang="en-US" b="1">
                <a:solidFill>
                  <a:srgbClr val="3366FF"/>
                </a:solidFill>
              </a:rPr>
              <a:t> Algorithm</a:t>
            </a:r>
            <a:r>
              <a:rPr lang="en-US" altLang="en-US"/>
              <a:t>:  replaces page with smallest count</a:t>
            </a:r>
            <a:br>
              <a:rPr lang="en-US" altLang="en-US"/>
            </a:br>
            <a:endParaRPr lang="en-US" altLang="en-US"/>
          </a:p>
          <a:p>
            <a:r>
              <a:rPr lang="en-US" altLang="en-US" b="1">
                <a:solidFill>
                  <a:srgbClr val="3366FF"/>
                </a:solidFill>
              </a:rPr>
              <a:t>Most Frequently Used </a:t>
            </a:r>
            <a:r>
              <a:rPr lang="en-US" altLang="en-US"/>
              <a:t>(</a:t>
            </a:r>
            <a:r>
              <a:rPr lang="en-US" altLang="en-US" b="1">
                <a:solidFill>
                  <a:srgbClr val="3366FF"/>
                </a:solidFill>
              </a:rPr>
              <a:t>MFU</a:t>
            </a:r>
            <a:r>
              <a:rPr lang="en-US" altLang="en-US"/>
              <a:t>)</a:t>
            </a:r>
            <a:r>
              <a:rPr lang="en-US" altLang="en-US" b="1">
                <a:solidFill>
                  <a:srgbClr val="3366FF"/>
                </a:solidFill>
              </a:rPr>
              <a:t> Algorithm</a:t>
            </a:r>
            <a:r>
              <a:rPr lang="en-US" altLang="en-US"/>
              <a:t>: based on the argument that the page with the smallest count was probably just brought in and has yet to be used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09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Page-Buffering Algorithms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Keep a pool of free frames, always</a:t>
            </a:r>
          </a:p>
          <a:p>
            <a:pPr lvl="1"/>
            <a:r>
              <a:rPr lang="en-US" altLang="en-US"/>
              <a:t>Then frame available when needed, not found at fault time</a:t>
            </a:r>
          </a:p>
          <a:p>
            <a:pPr lvl="1"/>
            <a:r>
              <a:rPr lang="en-US" altLang="en-US"/>
              <a:t>Read page into free frame and select victim to evict and add to free pool</a:t>
            </a:r>
          </a:p>
          <a:p>
            <a:pPr lvl="1"/>
            <a:r>
              <a:rPr lang="en-US" altLang="en-US"/>
              <a:t>When convenient, evict victim</a:t>
            </a:r>
          </a:p>
          <a:p>
            <a:r>
              <a:rPr lang="en-US" altLang="en-US"/>
              <a:t>Possibly, keep list of modified pages</a:t>
            </a:r>
          </a:p>
          <a:p>
            <a:pPr lvl="1"/>
            <a:r>
              <a:rPr lang="en-US" altLang="en-US"/>
              <a:t>When backing store otherwise idle, write pages there and set to non-dirty</a:t>
            </a:r>
          </a:p>
          <a:p>
            <a:r>
              <a:rPr lang="en-US" altLang="en-US"/>
              <a:t>Possibly, keep free frame contents intact and note what is in them</a:t>
            </a:r>
          </a:p>
          <a:p>
            <a:pPr lvl="1"/>
            <a:r>
              <a:rPr lang="en-US" altLang="en-US"/>
              <a:t>If referenced again before reused, no need to load contents again from disk</a:t>
            </a:r>
          </a:p>
          <a:p>
            <a:pPr lvl="1"/>
            <a:r>
              <a:rPr lang="en-US" altLang="en-US"/>
              <a:t>Generally useful to reduce penalty if wrong victim frame selected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34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Applications and Page Replacement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All of these algorithms have OS guessing about future page access</a:t>
            </a:r>
          </a:p>
          <a:p>
            <a:r>
              <a:rPr lang="en-US" altLang="en-US"/>
              <a:t>Some applications have better knowledge – i.e. databases</a:t>
            </a:r>
          </a:p>
          <a:p>
            <a:r>
              <a:rPr lang="en-US" altLang="en-US"/>
              <a:t>Memory intensive applications can cause double buffering</a:t>
            </a:r>
          </a:p>
          <a:p>
            <a:pPr lvl="1"/>
            <a:r>
              <a:rPr lang="en-US" altLang="en-US"/>
              <a:t>OS keeps copy of page in memory as I/O buffer</a:t>
            </a:r>
          </a:p>
          <a:p>
            <a:pPr lvl="1"/>
            <a:r>
              <a:rPr lang="en-US" altLang="en-US"/>
              <a:t>Application keeps page in memory for its own work</a:t>
            </a:r>
          </a:p>
          <a:p>
            <a:r>
              <a:rPr lang="en-US" altLang="en-US"/>
              <a:t>Operating system can given direct access to the disk, getting out of the way of the applications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Raw</a:t>
            </a:r>
            <a:r>
              <a:rPr lang="en-US" altLang="en-US" b="1"/>
              <a:t> </a:t>
            </a:r>
            <a:r>
              <a:rPr lang="en-US" altLang="en-US" b="1">
                <a:solidFill>
                  <a:srgbClr val="3366FF"/>
                </a:solidFill>
              </a:rPr>
              <a:t>disk</a:t>
            </a:r>
            <a:r>
              <a:rPr lang="en-US" altLang="en-US" b="1"/>
              <a:t> </a:t>
            </a:r>
            <a:r>
              <a:rPr lang="en-US" altLang="en-US"/>
              <a:t>mode</a:t>
            </a:r>
          </a:p>
          <a:p>
            <a:r>
              <a:rPr lang="en-US" altLang="en-US"/>
              <a:t>Bypasses buffering, locking, etc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39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Allocation of Frames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/>
              <a:t>Each process needs </a:t>
            </a:r>
            <a:r>
              <a:rPr lang="en-US" altLang="en-US" b="1" i="1"/>
              <a:t>minimum</a:t>
            </a:r>
            <a:r>
              <a:rPr lang="en-US" altLang="en-US"/>
              <a:t> number of frames</a:t>
            </a:r>
          </a:p>
          <a:p>
            <a:r>
              <a:rPr lang="en-US" altLang="en-US"/>
              <a:t>Example:  IBM 370 – 6 pages to handle SS MOVE instruction:</a:t>
            </a:r>
          </a:p>
          <a:p>
            <a:pPr lvl="1"/>
            <a:r>
              <a:rPr lang="en-US" altLang="en-US"/>
              <a:t>instruction is 6 bytes, might span 2 pages</a:t>
            </a:r>
          </a:p>
          <a:p>
            <a:pPr lvl="1"/>
            <a:r>
              <a:rPr lang="en-US" altLang="en-US"/>
              <a:t>2 pages to handle </a:t>
            </a:r>
            <a:r>
              <a:rPr lang="en-US" altLang="en-US" i="1"/>
              <a:t>from</a:t>
            </a:r>
          </a:p>
          <a:p>
            <a:pPr lvl="1"/>
            <a:r>
              <a:rPr lang="en-US" altLang="en-US"/>
              <a:t>2 pages to handle </a:t>
            </a:r>
            <a:r>
              <a:rPr lang="en-US" altLang="en-US" i="1"/>
              <a:t>to</a:t>
            </a:r>
          </a:p>
          <a:p>
            <a:r>
              <a:rPr lang="en-US" altLang="en-US" b="1" i="1"/>
              <a:t>Maximum</a:t>
            </a:r>
            <a:r>
              <a:rPr lang="en-US" altLang="en-US" i="1"/>
              <a:t> </a:t>
            </a:r>
            <a:r>
              <a:rPr lang="en-US" altLang="en-US"/>
              <a:t>of course is total frames in the system</a:t>
            </a:r>
          </a:p>
          <a:p>
            <a:r>
              <a:rPr lang="en-US" altLang="en-US"/>
              <a:t>Two major allocation schemes</a:t>
            </a:r>
          </a:p>
          <a:p>
            <a:pPr lvl="1"/>
            <a:r>
              <a:rPr lang="en-US" altLang="en-US"/>
              <a:t>fixed allocation</a:t>
            </a:r>
          </a:p>
          <a:p>
            <a:pPr lvl="1"/>
            <a:r>
              <a:rPr lang="en-US" altLang="en-US"/>
              <a:t>priority allocation</a:t>
            </a:r>
          </a:p>
          <a:p>
            <a:r>
              <a:rPr lang="en-US" altLang="en-US"/>
              <a:t>Many variations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57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Fixed Allocation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Equal allocation – For example, if there are 100 frames (after allocating frames for the OS) and 5 processes, give each process 20 frames</a:t>
            </a:r>
          </a:p>
          <a:p>
            <a:pPr lvl="1"/>
            <a:r>
              <a:rPr lang="en-US" altLang="en-US" dirty="0"/>
              <a:t>Keep some as free frame buffer pool</a:t>
            </a:r>
          </a:p>
          <a:p>
            <a:endParaRPr lang="en-US" altLang="en-US" sz="800" dirty="0"/>
          </a:p>
          <a:p>
            <a:r>
              <a:rPr lang="en-US" altLang="en-US" dirty="0"/>
              <a:t>Proportional allocation – Allocate according to the size of process</a:t>
            </a:r>
          </a:p>
          <a:p>
            <a:pPr lvl="1"/>
            <a:r>
              <a:rPr lang="en-US" altLang="en-US" dirty="0"/>
              <a:t>Dynamic as degree of multiprogramming, process sizes change</a:t>
            </a:r>
          </a:p>
          <a:p>
            <a:pPr lvl="1">
              <a:buFont typeface="Monotype Sorts" pitchFamily="-84" charset="2"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010287"/>
              </p:ext>
            </p:extLst>
          </p:nvPr>
        </p:nvGraphicFramePr>
        <p:xfrm>
          <a:off x="3123248" y="4729163"/>
          <a:ext cx="2857500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4" imgW="2857500" imgH="1612900" progId="Equation.3">
                  <p:embed/>
                </p:oleObj>
              </mc:Choice>
              <mc:Fallback>
                <p:oleObj name="Equation" r:id="rId4" imgW="2857500" imgH="1612900" progId="Equation.3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3248" y="4729163"/>
                        <a:ext cx="2857500" cy="161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Line 5"/>
          <p:cNvSpPr>
            <a:spLocks noChangeShapeType="1"/>
          </p:cNvSpPr>
          <p:nvPr/>
        </p:nvSpPr>
        <p:spPr bwMode="auto">
          <a:xfrm>
            <a:off x="3306763" y="379253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3306763" y="41290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3306763" y="498951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3300413" y="445611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5" tIns="45718" rIns="91435" bIns="45718" anchor="ctr"/>
          <a:lstStyle/>
          <a:p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116389"/>
              </p:ext>
            </p:extLst>
          </p:nvPr>
        </p:nvGraphicFramePr>
        <p:xfrm>
          <a:off x="7629209" y="4572794"/>
          <a:ext cx="1506537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6" imgW="1143000" imgH="1460500" progId="Equation.3">
                  <p:embed/>
                </p:oleObj>
              </mc:Choice>
              <mc:Fallback>
                <p:oleObj name="Equation" r:id="rId6" imgW="1143000" imgH="1460500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9209" y="4572794"/>
                        <a:ext cx="1506537" cy="192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47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Priority Allocation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Use a proportional allocation scheme using priorities rather than size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If process </a:t>
            </a:r>
            <a:r>
              <a:rPr lang="en-US" altLang="en-US" b="1" i="1"/>
              <a:t>P</a:t>
            </a:r>
            <a:r>
              <a:rPr lang="en-US" altLang="en-US" b="1" i="1" baseline="-25000"/>
              <a:t>i</a:t>
            </a:r>
            <a:r>
              <a:rPr lang="en-US" altLang="en-US"/>
              <a:t> generates a page fault,</a:t>
            </a:r>
          </a:p>
          <a:p>
            <a:pPr lvl="1"/>
            <a:r>
              <a:rPr lang="en-US" altLang="en-US"/>
              <a:t>select for replacement one of its frames</a:t>
            </a:r>
          </a:p>
          <a:p>
            <a:pPr lvl="1"/>
            <a:r>
              <a:rPr lang="en-US" altLang="en-US"/>
              <a:t>select for replacement a frame from a process with lower priority number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798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Global vs. Local Allocation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>
                <a:solidFill>
                  <a:srgbClr val="3366FF"/>
                </a:solidFill>
              </a:rPr>
              <a:t>Global replacement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– process selects a replacement frame from the set of all frames; one process can take a frame from another</a:t>
            </a:r>
          </a:p>
          <a:p>
            <a:pPr lvl="1"/>
            <a:r>
              <a:rPr lang="en-US" altLang="en-US"/>
              <a:t>But then process execution time can vary greatly</a:t>
            </a:r>
          </a:p>
          <a:p>
            <a:pPr lvl="1"/>
            <a:r>
              <a:rPr lang="en-US" altLang="en-US"/>
              <a:t>But greater throughput so more common</a:t>
            </a:r>
          </a:p>
          <a:p>
            <a:pPr>
              <a:buFont typeface="Monotype Sorts" pitchFamily="-84" charset="2"/>
              <a:buNone/>
            </a:pPr>
            <a:endParaRPr lang="en-US" altLang="en-US"/>
          </a:p>
          <a:p>
            <a:r>
              <a:rPr lang="en-US" altLang="en-US" b="1">
                <a:solidFill>
                  <a:srgbClr val="3366FF"/>
                </a:solidFill>
              </a:rPr>
              <a:t>Local replacement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– each process selects from only its own set of allocated frames</a:t>
            </a:r>
          </a:p>
          <a:p>
            <a:pPr lvl="1"/>
            <a:r>
              <a:rPr lang="en-US" altLang="en-US"/>
              <a:t>More consistent per-process performance</a:t>
            </a:r>
          </a:p>
          <a:p>
            <a:pPr lvl="1"/>
            <a:r>
              <a:rPr lang="en-US" altLang="en-US"/>
              <a:t>But possibly underutilized memory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174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Non-Uniform Memory Access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/>
              <a:t>So far all memory accessed equally</a:t>
            </a:r>
          </a:p>
          <a:p>
            <a:r>
              <a:rPr lang="en-US" altLang="en-US"/>
              <a:t>Many systems are </a:t>
            </a:r>
            <a:r>
              <a:rPr lang="en-US" altLang="en-US" b="1">
                <a:solidFill>
                  <a:srgbClr val="3366FF"/>
                </a:solidFill>
              </a:rPr>
              <a:t>NUMA</a:t>
            </a:r>
            <a:r>
              <a:rPr lang="en-US" altLang="en-US"/>
              <a:t> – speed of access to memory varies</a:t>
            </a:r>
          </a:p>
          <a:p>
            <a:pPr lvl="1"/>
            <a:r>
              <a:rPr lang="en-US" altLang="en-US"/>
              <a:t>Consider system boards containing CPUs and memory, interconnected over a system bus</a:t>
            </a:r>
          </a:p>
          <a:p>
            <a:r>
              <a:rPr lang="en-US" altLang="en-US"/>
              <a:t>Optimal performance comes from allocating memory </a:t>
            </a:r>
            <a:r>
              <a:rPr lang="ja-JP" altLang="en-US"/>
              <a:t>“</a:t>
            </a:r>
            <a:r>
              <a:rPr lang="en-US" altLang="ja-JP"/>
              <a:t>close to</a:t>
            </a:r>
            <a:r>
              <a:rPr lang="ja-JP" altLang="en-US"/>
              <a:t>”</a:t>
            </a:r>
            <a:r>
              <a:rPr lang="en-US" altLang="ja-JP"/>
              <a:t> the CPU on which the thread is scheduled</a:t>
            </a:r>
          </a:p>
          <a:p>
            <a:pPr lvl="1"/>
            <a:r>
              <a:rPr lang="en-US" altLang="en-US"/>
              <a:t>And modifying the scheduler to schedule the thread on the same system board when possible</a:t>
            </a:r>
          </a:p>
          <a:p>
            <a:pPr lvl="1"/>
            <a:r>
              <a:rPr lang="en-US" altLang="en-US"/>
              <a:t>Solved by Solaris by creating </a:t>
            </a:r>
            <a:r>
              <a:rPr lang="en-US" altLang="en-US" b="1">
                <a:solidFill>
                  <a:srgbClr val="3366FF"/>
                </a:solidFill>
              </a:rPr>
              <a:t>lgroups </a:t>
            </a:r>
          </a:p>
          <a:p>
            <a:pPr lvl="2"/>
            <a:r>
              <a:rPr lang="en-US" altLang="en-US"/>
              <a:t>Structure to track CPU / Memory low latency groups</a:t>
            </a:r>
          </a:p>
          <a:p>
            <a:pPr lvl="2"/>
            <a:r>
              <a:rPr lang="en-US" altLang="en-US"/>
              <a:t>Used my schedule and pager</a:t>
            </a:r>
          </a:p>
          <a:p>
            <a:pPr lvl="2"/>
            <a:r>
              <a:rPr lang="en-US" altLang="en-US"/>
              <a:t>When possible schedule all threads of a process and allocate all memory for that process within the lgroup</a:t>
            </a:r>
          </a:p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15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b="1" dirty="0"/>
              <a:t>What Happens if There is no Free Frame?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Used up by process pages</a:t>
            </a:r>
          </a:p>
          <a:p>
            <a:r>
              <a:rPr lang="en-US" altLang="en-US" dirty="0"/>
              <a:t>Also in demand from the kernel, I/O buffers, </a:t>
            </a:r>
            <a:r>
              <a:rPr lang="en-US" altLang="en-US" dirty="0" err="1"/>
              <a:t>etc</a:t>
            </a:r>
            <a:endParaRPr lang="en-US" altLang="en-US" dirty="0"/>
          </a:p>
          <a:p>
            <a:r>
              <a:rPr lang="en-US" altLang="en-US" dirty="0"/>
              <a:t>How much to allocate to each?</a:t>
            </a:r>
          </a:p>
          <a:p>
            <a:endParaRPr lang="en-US" altLang="en-US" dirty="0"/>
          </a:p>
          <a:p>
            <a:r>
              <a:rPr lang="en-US" altLang="en-US" dirty="0"/>
              <a:t>Page replacement – find some page in memory, but not really in use, page it out</a:t>
            </a:r>
          </a:p>
          <a:p>
            <a:pPr lvl="1"/>
            <a:r>
              <a:rPr lang="en-US" altLang="en-US" dirty="0"/>
              <a:t>Algorithm – terminate? swap out? replace the page?</a:t>
            </a:r>
          </a:p>
          <a:p>
            <a:pPr lvl="1"/>
            <a:r>
              <a:rPr lang="en-US" altLang="en-US" dirty="0"/>
              <a:t>Performance – want an algorithm which will result in minimum number of page faults</a:t>
            </a:r>
          </a:p>
          <a:p>
            <a:r>
              <a:rPr lang="en-US" altLang="en-US" dirty="0"/>
              <a:t>Same page may be brought into memory several times</a:t>
            </a:r>
          </a:p>
          <a:p>
            <a:pPr>
              <a:buFont typeface="Monotype Sorts" pitchFamily="-84" charset="2"/>
              <a:buNone/>
            </a:pP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00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Page Replacement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</a:t>
            </a:r>
            <a:r>
              <a:rPr lang="en-US" altLang="en-US" b="1" dirty="0">
                <a:solidFill>
                  <a:srgbClr val="3366FF"/>
                </a:solidFill>
              </a:rPr>
              <a:t>modify </a:t>
            </a:r>
            <a:r>
              <a:rPr lang="en-US" altLang="en-US" dirty="0"/>
              <a:t>(</a:t>
            </a:r>
            <a:r>
              <a:rPr lang="en-US" altLang="en-US" b="1" dirty="0">
                <a:solidFill>
                  <a:srgbClr val="3366FF"/>
                </a:solidFill>
              </a:rPr>
              <a:t>dirty</a:t>
            </a:r>
            <a:r>
              <a:rPr lang="en-US" altLang="en-US" dirty="0"/>
              <a:t>)</a:t>
            </a:r>
            <a:r>
              <a:rPr lang="en-US" altLang="en-US" b="1" dirty="0">
                <a:solidFill>
                  <a:srgbClr val="3366FF"/>
                </a:solidFill>
              </a:rPr>
              <a:t> bit </a:t>
            </a:r>
            <a:r>
              <a:rPr lang="en-US" altLang="en-US" dirty="0"/>
              <a:t>to reduce overhead of page transfers – only modified pages are written to disk</a:t>
            </a:r>
          </a:p>
          <a:p>
            <a:r>
              <a:rPr lang="en-US" altLang="en-US" dirty="0"/>
              <a:t>Page replacement completes separation between logical memory and physical memory – large virtual memory can be provided on a smaller physical memory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5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Need For Page Replacement</a:t>
            </a:r>
          </a:p>
        </p:txBody>
      </p:sp>
      <p:pic>
        <p:nvPicPr>
          <p:cNvPr id="30723" name="Picture 4" descr="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850" y="1363664"/>
            <a:ext cx="7355840" cy="5358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15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Basic Page Replacement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79413" indent="-379413">
              <a:buFont typeface="Monotype Sorts" pitchFamily="-84" charset="2"/>
              <a:buAutoNum type="arabicPeriod"/>
            </a:pPr>
            <a:r>
              <a:rPr lang="en-US" altLang="en-US" dirty="0"/>
              <a:t>Find the location of the desired page on disk</a:t>
            </a:r>
            <a:br>
              <a:rPr lang="en-US" altLang="en-US" dirty="0"/>
            </a:br>
            <a:endParaRPr lang="en-US" altLang="en-US" dirty="0"/>
          </a:p>
          <a:p>
            <a:pPr marL="379413" indent="-379413">
              <a:buFont typeface="Monotype Sorts" pitchFamily="-84" charset="2"/>
              <a:buAutoNum type="arabicPeriod"/>
            </a:pPr>
            <a:r>
              <a:rPr lang="en-US" altLang="en-US" dirty="0"/>
              <a:t>Find a free frame:</a:t>
            </a:r>
            <a:br>
              <a:rPr lang="en-US" altLang="en-US" dirty="0"/>
            </a:br>
            <a:r>
              <a:rPr lang="en-US" altLang="en-US" dirty="0"/>
              <a:t>   -  If there is a free frame, use it</a:t>
            </a:r>
            <a:br>
              <a:rPr lang="en-US" altLang="en-US" dirty="0"/>
            </a:br>
            <a:r>
              <a:rPr lang="en-US" altLang="en-US" dirty="0"/>
              <a:t>   -  If there is no free frame, </a:t>
            </a:r>
          </a:p>
          <a:p>
            <a:pPr lvl="2"/>
            <a:r>
              <a:rPr lang="en-US" altLang="en-US" dirty="0"/>
              <a:t>use a page replacement algorithm to select a </a:t>
            </a:r>
            <a:r>
              <a:rPr lang="en-US" altLang="en-US" b="1" dirty="0">
                <a:solidFill>
                  <a:srgbClr val="3366FF"/>
                </a:solidFill>
              </a:rPr>
              <a:t>victim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3366FF"/>
                </a:solidFill>
              </a:rPr>
              <a:t>frame</a:t>
            </a:r>
            <a:br>
              <a:rPr lang="en-US" altLang="en-US" b="1" dirty="0">
                <a:solidFill>
                  <a:srgbClr val="3366FF"/>
                </a:solidFill>
              </a:rPr>
            </a:br>
            <a:r>
              <a:rPr lang="en-US" altLang="en-US" b="1" dirty="0">
                <a:solidFill>
                  <a:srgbClr val="3366FF"/>
                </a:solidFill>
              </a:rPr>
              <a:t>	- </a:t>
            </a:r>
            <a:r>
              <a:rPr lang="en-US" altLang="en-US" dirty="0"/>
              <a:t>Write victim frame to disk </a:t>
            </a:r>
            <a:r>
              <a:rPr lang="en-US" altLang="en-US" dirty="0">
                <a:solidFill>
                  <a:srgbClr val="FF0000"/>
                </a:solidFill>
              </a:rPr>
              <a:t>if dirty</a:t>
            </a:r>
            <a:br>
              <a:rPr lang="en-US" altLang="en-US" dirty="0"/>
            </a:br>
            <a:endParaRPr lang="en-US" altLang="en-US" dirty="0"/>
          </a:p>
          <a:p>
            <a:pPr marL="379413" indent="-379413">
              <a:buFont typeface="Monotype Sorts" pitchFamily="-84" charset="2"/>
              <a:buAutoNum type="arabicPeriod"/>
            </a:pPr>
            <a:r>
              <a:rPr lang="en-US" altLang="en-US" dirty="0"/>
              <a:t>Bring  the desired page into the (newly) free frame; update the page and frame tables</a:t>
            </a:r>
            <a:br>
              <a:rPr lang="en-US" altLang="en-US" dirty="0"/>
            </a:br>
            <a:endParaRPr lang="en-US" altLang="en-US" dirty="0"/>
          </a:p>
          <a:p>
            <a:pPr marL="379413" indent="-379413">
              <a:buFont typeface="Monotype Sorts" pitchFamily="-84" charset="2"/>
              <a:buAutoNum type="arabicPeriod"/>
            </a:pPr>
            <a:r>
              <a:rPr lang="en-US" altLang="en-US" dirty="0"/>
              <a:t>Continue the process by restarting the instruction that caused the trap</a:t>
            </a:r>
          </a:p>
          <a:p>
            <a:pPr marL="379413" indent="-379413">
              <a:buFont typeface="Monotype Sorts" pitchFamily="-84" charset="2"/>
              <a:buAutoNum type="arabicPeriod"/>
            </a:pPr>
            <a:endParaRPr lang="en-US" altLang="en-US" dirty="0"/>
          </a:p>
          <a:p>
            <a:pPr marL="379413" indent="-379413">
              <a:buNone/>
            </a:pPr>
            <a:r>
              <a:rPr lang="en-US" altLang="en-US" dirty="0"/>
              <a:t>Note now potentially 2 page transfers for page fault – increasing EAT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67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Page Replacement</a:t>
            </a:r>
          </a:p>
        </p:txBody>
      </p:sp>
      <p:pic>
        <p:nvPicPr>
          <p:cNvPr id="32771" name="Picture 4" descr="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580" y="1326834"/>
            <a:ext cx="7195820" cy="5303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3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Page and Frame Replacement Algorithms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3144838" algn="ctr"/>
              </a:tabLst>
            </a:pPr>
            <a:r>
              <a:rPr lang="en-US" altLang="en-US" b="1" dirty="0">
                <a:solidFill>
                  <a:srgbClr val="3366FF"/>
                </a:solidFill>
              </a:rPr>
              <a:t>Frame-allocation algorithm </a:t>
            </a:r>
            <a:r>
              <a:rPr lang="en-US" altLang="en-US" dirty="0"/>
              <a:t>determines 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How many frames to give each process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Which frames to replace</a:t>
            </a:r>
          </a:p>
          <a:p>
            <a:pPr>
              <a:tabLst>
                <a:tab pos="3144838" algn="ctr"/>
              </a:tabLst>
            </a:pPr>
            <a:r>
              <a:rPr lang="en-US" altLang="en-US" b="1" dirty="0">
                <a:solidFill>
                  <a:srgbClr val="3366FF"/>
                </a:solidFill>
              </a:rPr>
              <a:t>Page-replacement algorithm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Want lowest page-fault rate on both first access and re-access</a:t>
            </a:r>
          </a:p>
          <a:p>
            <a:pPr>
              <a:tabLst>
                <a:tab pos="3144838" algn="ctr"/>
              </a:tabLst>
            </a:pPr>
            <a:r>
              <a:rPr lang="en-US" altLang="en-US" dirty="0"/>
              <a:t>Evaluate algorithm by running it on a string of memory references (reference string) and computing the number of page faults on that string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String is just page numbers, not full addresses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Repeated access to the same page does not cause a page fault</a:t>
            </a:r>
          </a:p>
          <a:p>
            <a:pPr lvl="1">
              <a:tabLst>
                <a:tab pos="3144838" algn="ctr"/>
              </a:tabLst>
            </a:pPr>
            <a:r>
              <a:rPr lang="en-US" altLang="en-US" dirty="0"/>
              <a:t>Results depend on number of frames available</a:t>
            </a:r>
          </a:p>
          <a:p>
            <a:pPr>
              <a:tabLst>
                <a:tab pos="3144838" algn="ctr"/>
              </a:tabLst>
            </a:pPr>
            <a:r>
              <a:rPr lang="en-US" altLang="en-US" dirty="0"/>
              <a:t>In all our examples, the </a:t>
            </a:r>
            <a:r>
              <a:rPr lang="en-US" altLang="en-US" b="1" dirty="0">
                <a:solidFill>
                  <a:srgbClr val="3366FF"/>
                </a:solidFill>
              </a:rPr>
              <a:t>reference string </a:t>
            </a:r>
            <a:r>
              <a:rPr lang="en-US" altLang="en-US" dirty="0"/>
              <a:t>of referenced page numbers is </a:t>
            </a:r>
          </a:p>
          <a:p>
            <a:pPr>
              <a:buNone/>
              <a:tabLst>
                <a:tab pos="3144838" algn="ctr"/>
              </a:tabLst>
            </a:pPr>
            <a:r>
              <a:rPr lang="en-US" altLang="en-US" dirty="0"/>
              <a:t>	               </a:t>
            </a:r>
            <a:r>
              <a:rPr lang="en-US" altLang="en-US" b="1" dirty="0">
                <a:solidFill>
                  <a:srgbClr val="FF0000"/>
                </a:solidFill>
              </a:rPr>
              <a:t>7,0,1,2,0,3,0,4,2,3,0,3,0,3,2,1,2,0,1,7,0,1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55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Graph of Page Faults Versus The Number of Frames</a:t>
            </a:r>
          </a:p>
        </p:txBody>
      </p:sp>
      <p:pic>
        <p:nvPicPr>
          <p:cNvPr id="3481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540" y="1690687"/>
            <a:ext cx="8354060" cy="4916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4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4304</TotalTime>
  <Words>3128</Words>
  <Application>Microsoft Office PowerPoint</Application>
  <PresentationFormat>Widescreen</PresentationFormat>
  <Paragraphs>1633</Paragraphs>
  <Slides>29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Helvetica</vt:lpstr>
      <vt:lpstr>Monotype Sorts</vt:lpstr>
      <vt:lpstr>Times New Roman</vt:lpstr>
      <vt:lpstr>Verdana</vt:lpstr>
      <vt:lpstr>Office Theme</vt:lpstr>
      <vt:lpstr>Equation</vt:lpstr>
      <vt:lpstr>CSMC 412</vt:lpstr>
      <vt:lpstr>Virtual Memory</vt:lpstr>
      <vt:lpstr>What Happens if There is no Free Frame?</vt:lpstr>
      <vt:lpstr>Page Replacement</vt:lpstr>
      <vt:lpstr>Need For Page Replacement</vt:lpstr>
      <vt:lpstr>Basic Page Replacement</vt:lpstr>
      <vt:lpstr>Page Replacement</vt:lpstr>
      <vt:lpstr>Page and Frame Replacement Algorithms</vt:lpstr>
      <vt:lpstr>Graph of Page Faults Versus The Number of Frames</vt:lpstr>
      <vt:lpstr>First-In-First-Out (FIFO) Algorithm</vt:lpstr>
      <vt:lpstr>First-In-First-Out (FIFO) Algorithm</vt:lpstr>
      <vt:lpstr>FIFO Illustrating Belady’s Anomaly</vt:lpstr>
      <vt:lpstr>Optimal Algorithm</vt:lpstr>
      <vt:lpstr>Optimal Algorithm</vt:lpstr>
      <vt:lpstr>Least Recently Used (LRU) Algorithm</vt:lpstr>
      <vt:lpstr>Least Recently Used (LRU) Algorithm</vt:lpstr>
      <vt:lpstr>LRU Algorithm (Cont.)</vt:lpstr>
      <vt:lpstr>Use Of A Stack to Record Most Recent Page References</vt:lpstr>
      <vt:lpstr>LRU Approximation Algorithms</vt:lpstr>
      <vt:lpstr>Second-Chance (clock) Page-Replacement Algorithm</vt:lpstr>
      <vt:lpstr>Enhanced Second-Chance Algorithm</vt:lpstr>
      <vt:lpstr>Counting Algorithms</vt:lpstr>
      <vt:lpstr>Page-Buffering Algorithms</vt:lpstr>
      <vt:lpstr>Applications and Page Replacement</vt:lpstr>
      <vt:lpstr>Allocation of Frames</vt:lpstr>
      <vt:lpstr>Fixed Allocation</vt:lpstr>
      <vt:lpstr>Priority Allocation</vt:lpstr>
      <vt:lpstr>Global vs. Local Allocation</vt:lpstr>
      <vt:lpstr>Non-Uniform Memory Access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CSMC 412</dc:title>
  <dc:creator>Agrawala, Ashok</dc:creator>
  <cp:lastModifiedBy>Ashok Agrawala</cp:lastModifiedBy>
  <cp:revision>46</cp:revision>
  <cp:lastPrinted>2019-03-11T14:41:40Z</cp:lastPrinted>
  <dcterms:created xsi:type="dcterms:W3CDTF">2019-02-25T14:10:39Z</dcterms:created>
  <dcterms:modified xsi:type="dcterms:W3CDTF">2020-04-08T22:07:35Z</dcterms:modified>
</cp:coreProperties>
</file>