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80" r:id="rId2"/>
    <p:sldId id="35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9" r:id="rId26"/>
    <p:sldId id="360" r:id="rId27"/>
    <p:sldId id="361" r:id="rId28"/>
    <p:sldId id="355" r:id="rId29"/>
    <p:sldId id="356" r:id="rId30"/>
    <p:sldId id="357" r:id="rId31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4" y="1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940F950A-FD44-4C8F-A140-0A148EBAB3EF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091BFB7E-E8E8-4B09-9798-3C818ECDC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16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FB101069-85A8-4622-BB0F-7A95BC2DE9CB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1" tIns="47111" rIns="94221" bIns="471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3"/>
          </a:xfrm>
          <a:prstGeom prst="rect">
            <a:avLst/>
          </a:prstGeom>
        </p:spPr>
        <p:txBody>
          <a:bodyPr vert="horz" lIns="94221" tIns="47111" rIns="94221" bIns="4711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CA237633-8646-4A3F-A33A-A60A1F0CE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42336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42339" name="Rectangle 14233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2340" name="Shape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333E73D-C5DD-433F-8AF0-AC3E576F2DFB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06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FA4AE7BA-BE7E-406A-B14E-293FD295A4A2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667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4891C1E-36B4-429F-B00E-32E9EB0EFFD7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793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81CEDEB-DD19-439B-8898-F3AEC2B03C8C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865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8039DFF-9B34-4D01-A898-11858684B4D3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255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D09596F7-5540-4A3F-884F-E47EACD1C5DB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5919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BE260FCD-41F8-42C5-A7D1-C7117A89AC94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5209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197DDB6-F9F7-4D4B-A2C6-F061DFBCC934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869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3E8E0C2-C349-4574-8AEB-16F8A1DBE2BF}" type="slidenum">
              <a:rPr lang="en-US" altLang="en-US"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3143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D0ED0876-4238-47B8-853D-3CDBE859BC72}" type="slidenum">
              <a:rPr lang="en-US" altLang="en-US"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6793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220CEEED-7848-4BF4-B244-C2029C89B76F}" type="slidenum">
              <a:rPr lang="en-US" altLang="en-US">
                <a:latin typeface="Times New Roman" panose="02020603050405020304" pitchFamily="18" charset="0"/>
              </a:rPr>
              <a:pPr/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0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C7C5F65-1171-472A-AA16-07DFA1D58E66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5605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2B91D1A-0CF8-4FE1-9C0B-67478A3B7A4F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3052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F6925BC3-2009-4B5F-885A-8455012A1556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7490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3DB82FB1-70F7-4DF7-A5D2-314C5628D700}" type="slidenum">
              <a:rPr lang="en-US" altLang="en-US">
                <a:latin typeface="Times New Roman" panose="02020603050405020304" pitchFamily="18" charset="0"/>
              </a:rPr>
              <a:pPr/>
              <a:t>23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0320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682AD2E-2F83-4DB0-AF54-EFE9FCAC777D}" type="slidenum">
              <a:rPr lang="en-US" altLang="en-US">
                <a:latin typeface="Times New Roman" panose="02020603050405020304" pitchFamily="18" charset="0"/>
              </a:rPr>
              <a:pPr/>
              <a:t>24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6130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AE14445-3157-4445-8071-A60C505DA92B}" type="slidenum">
              <a:rPr lang="en-US" altLang="en-US">
                <a:latin typeface="Times New Roman" panose="02020603050405020304" pitchFamily="18" charset="0"/>
              </a:rPr>
              <a:pPr/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7587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B291040-F83D-4C7E-9945-AF6980455D84}" type="slidenum">
              <a:rPr lang="en-US" altLang="en-US">
                <a:latin typeface="Times New Roman" panose="02020603050405020304" pitchFamily="18" charset="0"/>
              </a:rPr>
              <a:pPr/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0999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AF808F3-521E-4B04-913A-4278BAF8917B}" type="slidenum">
              <a:rPr lang="en-US" altLang="en-US">
                <a:latin typeface="Times New Roman" panose="02020603050405020304" pitchFamily="18" charset="0"/>
              </a:rPr>
              <a:pPr/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383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901E20A-1339-402B-9BB6-2AECDC51DC6C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591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A6FFAC4-2C43-4729-A892-FB8309E2A3A3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054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4B2F7AC-9520-4844-BA33-A12F4652AE92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769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A10877D-FFD4-4397-B274-AB8678F1AC7F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63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9432AE2-9433-459F-888D-C21A44DA606D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09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50326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50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D672BD0-9935-4049-9C15-B9D078889684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212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027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5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66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2018 Silberschatz, Gavin &amp; Gagne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2D389-1E87-4ECE-A6D6-350E1E959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27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97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64584" y="2960688"/>
            <a:ext cx="11480800" cy="201612"/>
            <a:chOff x="125" y="1865"/>
            <a:chExt cx="5424" cy="127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25" y="1865"/>
              <a:ext cx="1808" cy="127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33" y="1865"/>
              <a:ext cx="1808" cy="127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741" y="1865"/>
              <a:ext cx="1808" cy="127"/>
            </a:xfrm>
            <a:prstGeom prst="rect">
              <a:avLst/>
            </a:prstGeom>
            <a:solidFill>
              <a:srgbClr val="336699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endParaRPr lang="en-US" altLang="en-US" sz="1800"/>
            </a:p>
          </p:txBody>
        </p:sp>
      </p:grp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652933" y="6588126"/>
            <a:ext cx="3617384" cy="2444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336699"/>
                </a:solidFill>
                <a:latin typeface="Helvetica" pitchFamily="-84" charset="0"/>
              </a:rPr>
              <a:t>Silberschatz, Galvin and Gagne ©2018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984" y="6613526"/>
            <a:ext cx="2730235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336699"/>
                </a:solidFill>
                <a:latin typeface="Helvetica" pitchFamily="-84" charset="0"/>
              </a:rPr>
              <a:t>Operating System Concepts – 10</a:t>
            </a:r>
            <a:r>
              <a:rPr lang="en-US" altLang="en-US" sz="1000" b="1" baseline="30000" dirty="0">
                <a:solidFill>
                  <a:srgbClr val="336699"/>
                </a:solidFill>
                <a:latin typeface="Helvetica" pitchFamily="-84" charset="0"/>
              </a:rPr>
              <a:t>th</a:t>
            </a:r>
            <a:r>
              <a:rPr lang="en-US" altLang="en-US" sz="1000" b="1" dirty="0">
                <a:solidFill>
                  <a:srgbClr val="336699"/>
                </a:solidFill>
                <a:latin typeface="Helvetica" pitchFamily="-84" charset="0"/>
              </a:rPr>
              <a:t> Edition</a:t>
            </a:r>
          </a:p>
        </p:txBody>
      </p:sp>
      <p:pic>
        <p:nvPicPr>
          <p:cNvPr id="9" name="Picture 9" descr="dino_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984" y="4157663"/>
            <a:ext cx="2749549" cy="1593850"/>
          </a:xfrm>
          <a:prstGeom prst="rect">
            <a:avLst/>
          </a:prstGeom>
          <a:noFill/>
          <a:ln w="76200">
            <a:solidFill>
              <a:srgbClr val="33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298951" y="4006850"/>
            <a:ext cx="3115733" cy="1887538"/>
          </a:xfrm>
          <a:prstGeom prst="rect">
            <a:avLst/>
          </a:prstGeom>
          <a:noFill/>
          <a:ln w="57150" cmpd="thinThick">
            <a:solidFill>
              <a:srgbClr val="66CC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z="1800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>
              <a:defRPr sz="43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946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9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8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6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9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53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3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4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54273"/>
          <p:cNvSpPr>
            <a:spLocks noGrp="1" noChangeArrowheads="1"/>
          </p:cNvSpPr>
          <p:nvPr>
            <p:ph type="title"/>
          </p:nvPr>
        </p:nvSpPr>
        <p:spPr>
          <a:xfrm>
            <a:off x="4975226" y="920750"/>
            <a:ext cx="2445976" cy="694466"/>
          </a:xfrm>
        </p:spPr>
        <p:txBody>
          <a:bodyPr vert="horz" wrap="none" lIns="63398" tIns="25359" rIns="63398" bIns="25359" rtlCol="0" anchor="t">
            <a:spAutoFit/>
          </a:bodyPr>
          <a:lstStyle/>
          <a:p>
            <a:pPr>
              <a:lnSpc>
                <a:spcPct val="95000"/>
              </a:lnSpc>
            </a:pPr>
            <a:r>
              <a:rPr lang="en-US"/>
              <a:t>CSMC 412</a:t>
            </a:r>
          </a:p>
        </p:txBody>
      </p:sp>
      <p:sp>
        <p:nvSpPr>
          <p:cNvPr id="4099" name="Shape 54274"/>
          <p:cNvSpPr>
            <a:spLocks noGrp="1" noChangeArrowheads="1"/>
          </p:cNvSpPr>
          <p:nvPr>
            <p:ph type="body" idx="1"/>
          </p:nvPr>
        </p:nvSpPr>
        <p:spPr>
          <a:xfrm>
            <a:off x="2762251" y="1725614"/>
            <a:ext cx="7026275" cy="1943131"/>
          </a:xfrm>
        </p:spPr>
        <p:txBody>
          <a:bodyPr vert="horz" lIns="71324" tIns="28529" rIns="71324" bIns="28529" rtlCol="0">
            <a:spAutoFit/>
          </a:bodyPr>
          <a:lstStyle/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3300" dirty="0">
                <a:solidFill>
                  <a:schemeClr val="tx2"/>
                </a:solidFill>
              </a:rPr>
              <a:t>Operating Systems</a:t>
            </a:r>
            <a:endParaRPr lang="en-US" dirty="0"/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3300" dirty="0">
                <a:solidFill>
                  <a:schemeClr val="tx2"/>
                </a:solidFill>
              </a:rPr>
              <a:t>Prof. Ashok K Agrawala</a:t>
            </a:r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endParaRPr lang="en-US" sz="2100" dirty="0"/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2100" dirty="0">
                <a:solidFill>
                  <a:srgbClr val="000000"/>
                </a:solidFill>
              </a:rPr>
              <a:t>Set 6 Virtual Memory III</a:t>
            </a:r>
          </a:p>
        </p:txBody>
      </p:sp>
      <p:sp>
        <p:nvSpPr>
          <p:cNvPr id="4100" name="Shape 3"/>
          <p:cNvSpPr>
            <a:spLocks noGrp="1"/>
          </p:cNvSpPr>
          <p:nvPr>
            <p:ph type="dt" sz="quarter" idx="10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4101" name="Shap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1C8854-195F-4F1D-ABC5-033DBF64DE55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62088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Working Sets and Page Fault Rates</a:t>
            </a:r>
          </a:p>
        </p:txBody>
      </p:sp>
      <p:pic>
        <p:nvPicPr>
          <p:cNvPr id="59395" name="Picture 4" descr="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168" y="3792540"/>
            <a:ext cx="5802313" cy="264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317750" y="2003109"/>
            <a:ext cx="7194550" cy="2071687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lIns="91435" tIns="45718" rIns="91435" bIns="45718"/>
          <a:lstStyle>
            <a:lvl1pPr marL="488950" indent="-48895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993300"/>
              </a:buClr>
              <a:buSzPct val="90000"/>
              <a:buFont typeface="Monotype Sorts" charset="0"/>
              <a:buChar char="n"/>
              <a:defRPr kumimoji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1060450" indent="-407988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6600"/>
              </a:buClr>
              <a:buSzPct val="80000"/>
              <a:buFont typeface="Monotype Sorts" charset="0"/>
              <a:buChar char="l"/>
              <a:defRPr kumimoji="1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550988" indent="-325438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009900"/>
              </a:buClr>
              <a:buSzPct val="75000"/>
              <a:buFont typeface="Webdings" charset="0"/>
              <a:buChar char="4"/>
              <a:defRPr kumimoji="1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2039938" indent="-325438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hlink"/>
              </a:buClr>
              <a:buSzPct val="75000"/>
              <a:buChar char="–"/>
              <a:defRPr kumimoji="1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530475" indent="-325438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3183912" indent="-326555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3837022" indent="-326555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4490133" indent="-326555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5143243" indent="-326555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FF0066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2900" indent="-342900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Direct relationship between working set of a process and its page-fault rate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Working set changes over time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Peaks and valleys over time</a:t>
            </a:r>
          </a:p>
          <a:p>
            <a:pPr marL="0" indent="0"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21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Memory-Mapped Files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Memory-mapped file I/O allows file I/O to be treated as routine memory access by </a:t>
            </a:r>
            <a:r>
              <a:rPr lang="en-US" altLang="en-US" b="1">
                <a:solidFill>
                  <a:srgbClr val="3366FF"/>
                </a:solidFill>
              </a:rPr>
              <a:t>mapping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a disk block to a page in memory</a:t>
            </a:r>
          </a:p>
          <a:p>
            <a:r>
              <a:rPr lang="en-US" altLang="en-US"/>
              <a:t>A file is initially read using demand paging</a:t>
            </a:r>
          </a:p>
          <a:p>
            <a:pPr lvl="1"/>
            <a:r>
              <a:rPr lang="en-US" altLang="en-US"/>
              <a:t>A page-sized portion of the file is read from the file system into a physical page</a:t>
            </a:r>
          </a:p>
          <a:p>
            <a:pPr lvl="1"/>
            <a:r>
              <a:rPr lang="en-US" altLang="en-US"/>
              <a:t>Subsequent reads/writes to/from the file are treated as ordinary memory accesses</a:t>
            </a:r>
          </a:p>
          <a:p>
            <a:r>
              <a:rPr lang="en-US" altLang="en-US"/>
              <a:t>Simplifies and speeds file access by driving file I/O through memory rather than </a:t>
            </a:r>
            <a:r>
              <a:rPr lang="en-US" altLang="en-US">
                <a:latin typeface="Courier New" panose="02070309020205020404" pitchFamily="49" charset="0"/>
              </a:rPr>
              <a:t>read()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/>
              <a:t>and</a:t>
            </a:r>
            <a:r>
              <a:rPr lang="en-US" altLang="en-US">
                <a:latin typeface="Courier New" panose="02070309020205020404" pitchFamily="49" charset="0"/>
              </a:rPr>
              <a:t> write()</a:t>
            </a:r>
            <a:r>
              <a:rPr lang="en-US" altLang="en-US"/>
              <a:t> system calls</a:t>
            </a:r>
          </a:p>
          <a:p>
            <a:r>
              <a:rPr lang="en-US" altLang="en-US"/>
              <a:t>Also allows several processes to map the same file allowing the pages in memory to be shared</a:t>
            </a:r>
          </a:p>
          <a:p>
            <a:r>
              <a:rPr lang="en-US" altLang="en-US"/>
              <a:t>But when does written data make it to disk?</a:t>
            </a:r>
          </a:p>
          <a:p>
            <a:pPr lvl="1"/>
            <a:r>
              <a:rPr lang="en-US" altLang="en-US"/>
              <a:t>Periodically and / or at file </a:t>
            </a:r>
            <a:r>
              <a:rPr lang="en-US" altLang="en-US">
                <a:latin typeface="Courier New" panose="02070309020205020404" pitchFamily="49" charset="0"/>
              </a:rPr>
              <a:t>close()</a:t>
            </a:r>
            <a:r>
              <a:rPr lang="en-US" altLang="en-US"/>
              <a:t> time</a:t>
            </a:r>
          </a:p>
          <a:p>
            <a:pPr lvl="1"/>
            <a:r>
              <a:rPr lang="en-US" altLang="en-US"/>
              <a:t>For example, when the pager scans for dirty pages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02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Allocating Kernel Memory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Treated differently from user memory</a:t>
            </a:r>
          </a:p>
          <a:p>
            <a:r>
              <a:rPr lang="en-US" altLang="en-US"/>
              <a:t>Often allocated from a free-memory pool</a:t>
            </a:r>
          </a:p>
          <a:p>
            <a:pPr lvl="1"/>
            <a:r>
              <a:rPr lang="en-US" altLang="en-US"/>
              <a:t>Kernel requests memory for structures of varying sizes</a:t>
            </a:r>
          </a:p>
          <a:p>
            <a:pPr lvl="1"/>
            <a:r>
              <a:rPr lang="en-US" altLang="en-US"/>
              <a:t>Some kernel memory needs to be contiguous</a:t>
            </a:r>
          </a:p>
          <a:p>
            <a:pPr lvl="2"/>
            <a:r>
              <a:rPr lang="en-US" altLang="en-US"/>
              <a:t>I.e. for device I/O</a:t>
            </a:r>
          </a:p>
          <a:p>
            <a:pPr>
              <a:buFont typeface="Monotype Sorts" pitchFamily="-84" charset="2"/>
              <a:buNone/>
            </a:pPr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43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Buddy System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/>
              <a:t>Allocates memory from fixed-size segment consisting of physically-contiguous pages</a:t>
            </a:r>
          </a:p>
          <a:p>
            <a:r>
              <a:rPr lang="en-US" altLang="en-US"/>
              <a:t>Memory allocated using </a:t>
            </a:r>
            <a:r>
              <a:rPr lang="en-US" altLang="en-US" b="1">
                <a:solidFill>
                  <a:srgbClr val="3366FF"/>
                </a:solidFill>
              </a:rPr>
              <a:t>power-of-2 allocator</a:t>
            </a:r>
          </a:p>
          <a:p>
            <a:pPr lvl="1"/>
            <a:r>
              <a:rPr lang="en-US" altLang="en-US"/>
              <a:t>Satisfies requests in units sized as power of 2</a:t>
            </a:r>
          </a:p>
          <a:p>
            <a:pPr lvl="1"/>
            <a:r>
              <a:rPr lang="en-US" altLang="en-US"/>
              <a:t>Request rounded up to next highest power of 2</a:t>
            </a:r>
          </a:p>
          <a:p>
            <a:pPr lvl="1"/>
            <a:r>
              <a:rPr lang="en-US" altLang="en-US"/>
              <a:t>When smaller allocation needed than is available, current chunk split into two buddies of next-lower power of 2</a:t>
            </a:r>
          </a:p>
          <a:p>
            <a:pPr lvl="2"/>
            <a:r>
              <a:rPr lang="en-US" altLang="en-US"/>
              <a:t>Continue until appropriate sized chunk available</a:t>
            </a:r>
          </a:p>
          <a:p>
            <a:r>
              <a:rPr lang="en-US" altLang="en-US"/>
              <a:t>For example, assume 256KB chunk available, kernel requests 21KB</a:t>
            </a:r>
          </a:p>
          <a:p>
            <a:pPr lvl="1"/>
            <a:r>
              <a:rPr lang="en-US" altLang="en-US"/>
              <a:t>Split into A</a:t>
            </a:r>
            <a:r>
              <a:rPr lang="en-US" altLang="en-US" baseline="-25000"/>
              <a:t>L</a:t>
            </a:r>
            <a:r>
              <a:rPr lang="en-US" altLang="en-US"/>
              <a:t> </a:t>
            </a:r>
            <a:r>
              <a:rPr lang="en-US" altLang="en-US" baseline="-25000"/>
              <a:t>and</a:t>
            </a:r>
            <a:r>
              <a:rPr lang="en-US" altLang="en-US"/>
              <a:t> A</a:t>
            </a:r>
            <a:r>
              <a:rPr lang="en-US" altLang="en-US" baseline="-25000"/>
              <a:t>R</a:t>
            </a:r>
            <a:r>
              <a:rPr lang="en-US" altLang="en-US"/>
              <a:t> of 128KB each</a:t>
            </a:r>
          </a:p>
          <a:p>
            <a:pPr lvl="2"/>
            <a:r>
              <a:rPr lang="en-US" altLang="en-US"/>
              <a:t>One further divided into B</a:t>
            </a:r>
            <a:r>
              <a:rPr lang="en-US" altLang="en-US" baseline="-25000"/>
              <a:t>L</a:t>
            </a:r>
            <a:r>
              <a:rPr lang="en-US" altLang="en-US"/>
              <a:t> and B</a:t>
            </a:r>
            <a:r>
              <a:rPr lang="en-US" altLang="en-US" baseline="-25000"/>
              <a:t>R</a:t>
            </a:r>
            <a:r>
              <a:rPr lang="en-US" altLang="en-US"/>
              <a:t> of 64KB</a:t>
            </a:r>
          </a:p>
          <a:p>
            <a:pPr lvl="3"/>
            <a:r>
              <a:rPr lang="en-US" altLang="en-US"/>
              <a:t>One further into C</a:t>
            </a:r>
            <a:r>
              <a:rPr lang="en-US" altLang="en-US" baseline="-25000"/>
              <a:t>L</a:t>
            </a:r>
            <a:r>
              <a:rPr lang="en-US" altLang="en-US"/>
              <a:t> and C</a:t>
            </a:r>
            <a:r>
              <a:rPr lang="en-US" altLang="en-US" baseline="-25000"/>
              <a:t>R</a:t>
            </a:r>
            <a:r>
              <a:rPr lang="en-US" altLang="en-US"/>
              <a:t> of 32KB each – one used to satisfy request</a:t>
            </a:r>
          </a:p>
          <a:p>
            <a:r>
              <a:rPr lang="en-US" altLang="en-US"/>
              <a:t>Advantage – quickly </a:t>
            </a:r>
            <a:r>
              <a:rPr lang="en-US" altLang="en-US" b="1">
                <a:solidFill>
                  <a:srgbClr val="3366FF"/>
                </a:solidFill>
              </a:rPr>
              <a:t>coalesce</a:t>
            </a:r>
            <a:r>
              <a:rPr lang="en-US" altLang="en-US"/>
              <a:t> unused chunks into larger chunk</a:t>
            </a:r>
          </a:p>
          <a:p>
            <a:r>
              <a:rPr lang="en-US" altLang="en-US"/>
              <a:t>Disadvantage - fragmentation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30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Buddy System Allocator</a:t>
            </a:r>
          </a:p>
        </p:txBody>
      </p:sp>
      <p:pic>
        <p:nvPicPr>
          <p:cNvPr id="67587" name="Picture 1" descr="9_26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712" y="1374139"/>
            <a:ext cx="5456164" cy="5346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67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Slab Allocator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/>
              <a:t>Alternate strategy</a:t>
            </a:r>
            <a:endParaRPr lang="en-US" altLang="en-US" sz="800" dirty="0"/>
          </a:p>
          <a:p>
            <a:r>
              <a:rPr lang="en-US" altLang="en-US" b="1" dirty="0">
                <a:solidFill>
                  <a:srgbClr val="3366FF"/>
                </a:solidFill>
              </a:rPr>
              <a:t>Slab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is one or more physically contiguous pages</a:t>
            </a:r>
            <a:endParaRPr lang="en-US" altLang="en-US" sz="800" dirty="0"/>
          </a:p>
          <a:p>
            <a:r>
              <a:rPr lang="en-US" altLang="en-US" b="1" dirty="0">
                <a:solidFill>
                  <a:srgbClr val="3366FF"/>
                </a:solidFill>
              </a:rPr>
              <a:t>Cache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consists of one or more slabs </a:t>
            </a:r>
          </a:p>
          <a:p>
            <a:pPr lvl="1"/>
            <a:r>
              <a:rPr lang="en-US" altLang="en-US" dirty="0"/>
              <a:t>(this is not the hardware memory cache of the </a:t>
            </a:r>
            <a:r>
              <a:rPr lang="en-US" altLang="en-US" dirty="0" err="1"/>
              <a:t>cpu</a:t>
            </a:r>
            <a:r>
              <a:rPr lang="en-US" altLang="en-US" dirty="0"/>
              <a:t>)</a:t>
            </a:r>
            <a:endParaRPr lang="en-US" altLang="en-US" sz="400" dirty="0"/>
          </a:p>
          <a:p>
            <a:r>
              <a:rPr lang="en-US" altLang="en-US" dirty="0"/>
              <a:t>Single cache for each unique kernel data structure</a:t>
            </a:r>
          </a:p>
          <a:p>
            <a:pPr lvl="1"/>
            <a:r>
              <a:rPr lang="en-US" altLang="en-US" dirty="0"/>
              <a:t>Each cache filled with </a:t>
            </a:r>
            <a:r>
              <a:rPr lang="en-US" altLang="en-US" b="1" dirty="0">
                <a:solidFill>
                  <a:srgbClr val="3366FF"/>
                </a:solidFill>
              </a:rPr>
              <a:t>objects</a:t>
            </a:r>
            <a:r>
              <a:rPr lang="en-US" altLang="en-US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– instantiations of the data structure</a:t>
            </a:r>
          </a:p>
          <a:p>
            <a:pPr lvl="1"/>
            <a:r>
              <a:rPr lang="en-US" altLang="en-US" dirty="0"/>
              <a:t>For example – Cache representing semaphores stores instances of semaphore objects</a:t>
            </a:r>
          </a:p>
          <a:p>
            <a:pPr lvl="2"/>
            <a:endParaRPr lang="en-US" altLang="en-US" sz="400" dirty="0"/>
          </a:p>
          <a:p>
            <a:r>
              <a:rPr lang="en-US" altLang="en-US" dirty="0"/>
              <a:t>When cache created, filled with objects marked as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endParaRPr lang="en-US" altLang="en-US" sz="800" b="1" dirty="0"/>
          </a:p>
          <a:p>
            <a:r>
              <a:rPr lang="en-US" altLang="en-US" dirty="0"/>
              <a:t>When structures stored, objects marked as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used</a:t>
            </a:r>
            <a:endParaRPr lang="en-US" altLang="en-US" sz="800" b="1" dirty="0"/>
          </a:p>
          <a:p>
            <a:r>
              <a:rPr lang="en-US" altLang="en-US" dirty="0"/>
              <a:t>If slab is full of used objects, next object allocated from empty slab</a:t>
            </a:r>
          </a:p>
          <a:p>
            <a:pPr lvl="1"/>
            <a:r>
              <a:rPr lang="en-US" altLang="en-US" dirty="0"/>
              <a:t>If no empty slabs, new slab allocated</a:t>
            </a:r>
            <a:endParaRPr lang="en-US" altLang="en-US" sz="800" dirty="0"/>
          </a:p>
          <a:p>
            <a:r>
              <a:rPr lang="en-US" altLang="en-US" dirty="0"/>
              <a:t>Benefits include no fragmentation, fast memory request satisfaction</a:t>
            </a:r>
          </a:p>
          <a:p>
            <a:pPr>
              <a:buFont typeface="Monotype Sorts" pitchFamily="-84" charset="2"/>
              <a:buNone/>
            </a:pPr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30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Slab Allocation</a:t>
            </a:r>
          </a:p>
        </p:txBody>
      </p:sp>
      <p:pic>
        <p:nvPicPr>
          <p:cNvPr id="69635" name="Picture 1" descr="9_27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1" y="1690688"/>
            <a:ext cx="6380479" cy="5055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68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Slab Allocator in Linux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For example process descriptor is of type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struct task_struct</a:t>
            </a:r>
            <a:endParaRPr lang="en-US" altLang="en-US"/>
          </a:p>
          <a:p>
            <a:r>
              <a:rPr lang="en-US" altLang="en-US"/>
              <a:t>Approx 1.7KB of memory</a:t>
            </a:r>
          </a:p>
          <a:p>
            <a:r>
              <a:rPr lang="en-US" altLang="en-US"/>
              <a:t>New task -&gt; allocate new struct from cache</a:t>
            </a:r>
          </a:p>
          <a:p>
            <a:pPr lvl="1"/>
            <a:r>
              <a:rPr lang="en-US" altLang="en-US"/>
              <a:t>Will use existing free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struct task_struct</a:t>
            </a:r>
            <a:endParaRPr lang="en-US" altLang="en-US"/>
          </a:p>
          <a:p>
            <a:r>
              <a:rPr lang="en-US" altLang="en-US"/>
              <a:t>Slab can be in three possible states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/>
              <a:t>Full – all used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/>
              <a:t>Empty – all free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/>
              <a:t>Partial – mix of free and used</a:t>
            </a:r>
          </a:p>
          <a:p>
            <a:r>
              <a:rPr lang="en-US" altLang="en-US"/>
              <a:t>Upon request, slab allocator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/>
              <a:t>Uses free struct in partial slab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/>
              <a:t>If none, takes one from empty slab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/>
              <a:t>If no empty slab, create new empty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950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Slab Allocator in Linux (Cont.)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Slab started in Solaris, now wide-spread for both kernel mode and user memory in various OSes</a:t>
            </a:r>
          </a:p>
          <a:p>
            <a:r>
              <a:rPr lang="en-US" altLang="en-US"/>
              <a:t>Linux  2.2 had SLAB, now has both SLOB and SLUB allocators</a:t>
            </a:r>
          </a:p>
          <a:p>
            <a:pPr lvl="1"/>
            <a:r>
              <a:rPr lang="en-US" altLang="en-US"/>
              <a:t>SLOB for systems with limited memory</a:t>
            </a:r>
          </a:p>
          <a:p>
            <a:pPr lvl="2"/>
            <a:r>
              <a:rPr lang="en-US" altLang="en-US"/>
              <a:t>Simple List of Blocks – maintains 3 list objects for small, medium, large objects</a:t>
            </a:r>
          </a:p>
          <a:p>
            <a:pPr lvl="1"/>
            <a:r>
              <a:rPr lang="en-US" altLang="en-US"/>
              <a:t>SLUB is performance-optimized SLAB removes per-CPU queues, metadata stored in page structure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0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Other Considerations -- Prepaging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Prepaging</a:t>
            </a:r>
            <a:r>
              <a:rPr lang="en-US" altLang="en-US" dirty="0"/>
              <a:t> </a:t>
            </a:r>
          </a:p>
          <a:p>
            <a:pPr lvl="1"/>
            <a:r>
              <a:rPr lang="en-US" altLang="en-US" dirty="0"/>
              <a:t>To reduce the large number of page faults that occurs at process startup</a:t>
            </a:r>
          </a:p>
          <a:p>
            <a:pPr lvl="1"/>
            <a:r>
              <a:rPr lang="en-US" altLang="en-US" dirty="0" err="1"/>
              <a:t>Prepage</a:t>
            </a:r>
            <a:r>
              <a:rPr lang="en-US" altLang="en-US" dirty="0"/>
              <a:t> all or some of the pages a process will need, before they are referenced</a:t>
            </a:r>
          </a:p>
          <a:p>
            <a:pPr lvl="1"/>
            <a:r>
              <a:rPr lang="en-US" altLang="en-US" dirty="0"/>
              <a:t>But if </a:t>
            </a:r>
            <a:r>
              <a:rPr lang="en-US" altLang="en-US" dirty="0" err="1"/>
              <a:t>prepaged</a:t>
            </a:r>
            <a:r>
              <a:rPr lang="en-US" altLang="en-US" dirty="0"/>
              <a:t> pages are unused, I/O and memory was wasted</a:t>
            </a:r>
          </a:p>
          <a:p>
            <a:pPr lvl="1"/>
            <a:r>
              <a:rPr lang="en-US" altLang="en-US" dirty="0"/>
              <a:t>Assume </a:t>
            </a:r>
            <a:r>
              <a:rPr lang="en-US" altLang="en-US" i="1" dirty="0"/>
              <a:t>s</a:t>
            </a:r>
            <a:r>
              <a:rPr lang="en-US" altLang="en-US" dirty="0"/>
              <a:t> pages are </a:t>
            </a:r>
            <a:r>
              <a:rPr lang="en-US" altLang="en-US" dirty="0" err="1"/>
              <a:t>prepaged</a:t>
            </a:r>
            <a:r>
              <a:rPr lang="en-US" altLang="en-US" dirty="0"/>
              <a:t> and </a:t>
            </a:r>
            <a:r>
              <a:rPr lang="el-GR" altLang="en-US" i="1" dirty="0"/>
              <a:t>α</a:t>
            </a:r>
            <a:r>
              <a:rPr lang="en-US" altLang="en-US" i="1" dirty="0"/>
              <a:t> fraction </a:t>
            </a:r>
            <a:r>
              <a:rPr lang="en-US" altLang="en-US" dirty="0"/>
              <a:t>of the pages is used</a:t>
            </a:r>
          </a:p>
          <a:p>
            <a:pPr lvl="2"/>
            <a:r>
              <a:rPr lang="en-US" altLang="en-US" dirty="0"/>
              <a:t>Is cost of saved pages faults &gt; or &lt; than the cost of </a:t>
            </a:r>
            <a:r>
              <a:rPr lang="en-US" altLang="en-US" dirty="0" err="1"/>
              <a:t>prepaging</a:t>
            </a:r>
            <a:r>
              <a:rPr lang="en-US" altLang="en-US" i="1" dirty="0"/>
              <a:t> </a:t>
            </a:r>
            <a:br>
              <a:rPr lang="en-US" altLang="en-US" i="1" dirty="0"/>
            </a:br>
            <a:r>
              <a:rPr lang="en-US" altLang="en-US" dirty="0"/>
              <a:t>unnecessary pages</a:t>
            </a:r>
            <a:r>
              <a:rPr lang="en-US" altLang="en-US" i="1" dirty="0"/>
              <a:t>?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2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715F7-3BFF-490E-8BED-2D30D48FC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090CC-BC96-48FB-9A79-C0F01B3EF9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Paging</a:t>
            </a:r>
          </a:p>
          <a:p>
            <a:pPr lvl="1"/>
            <a:r>
              <a:rPr lang="en-US" dirty="0"/>
              <a:t>Demand paging</a:t>
            </a:r>
          </a:p>
          <a:p>
            <a:pPr lvl="1"/>
            <a:r>
              <a:rPr lang="en-US" dirty="0"/>
              <a:t>Page Replacement Algorithms</a:t>
            </a:r>
          </a:p>
          <a:p>
            <a:pPr lvl="2"/>
            <a:r>
              <a:rPr lang="en-US" dirty="0"/>
              <a:t>FIFO, Optimal, LRU</a:t>
            </a:r>
          </a:p>
          <a:p>
            <a:pPr lvl="2"/>
            <a:r>
              <a:rPr lang="en-US" dirty="0"/>
              <a:t>Stack Algorithms</a:t>
            </a:r>
          </a:p>
          <a:p>
            <a:pPr lvl="1"/>
            <a:r>
              <a:rPr lang="en-US" dirty="0"/>
              <a:t>Implementations</a:t>
            </a:r>
          </a:p>
          <a:p>
            <a:pPr lvl="2"/>
            <a:r>
              <a:rPr lang="en-US" dirty="0"/>
              <a:t>Approximations</a:t>
            </a:r>
          </a:p>
          <a:p>
            <a:pPr lvl="1"/>
            <a:r>
              <a:rPr lang="en-US" dirty="0"/>
              <a:t>Strategies</a:t>
            </a:r>
          </a:p>
          <a:p>
            <a:pPr lvl="2"/>
            <a:r>
              <a:rPr lang="en-US" dirty="0"/>
              <a:t>Global vs. local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32791-7A06-4AB7-A958-175743B34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E064F-F44A-4F51-BFAC-95FC65AC9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42D389-1E87-4ECE-A6D6-350E1E9597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96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Other Issues – Page Size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Sometimes OS designers have a choice</a:t>
            </a:r>
          </a:p>
          <a:p>
            <a:pPr lvl="1"/>
            <a:r>
              <a:rPr lang="en-US" altLang="en-US"/>
              <a:t>Especially if running on custom-built CPU</a:t>
            </a:r>
          </a:p>
          <a:p>
            <a:r>
              <a:rPr lang="en-US" altLang="en-US"/>
              <a:t>Page size selection must take into consideration:</a:t>
            </a:r>
          </a:p>
          <a:p>
            <a:pPr lvl="1"/>
            <a:r>
              <a:rPr lang="en-US" altLang="en-US"/>
              <a:t>Fragmentation</a:t>
            </a:r>
          </a:p>
          <a:p>
            <a:pPr lvl="1"/>
            <a:r>
              <a:rPr lang="en-US" altLang="en-US"/>
              <a:t>Page table size 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Resolution</a:t>
            </a:r>
          </a:p>
          <a:p>
            <a:pPr lvl="1"/>
            <a:r>
              <a:rPr lang="en-US" altLang="en-US"/>
              <a:t>I/O overhead</a:t>
            </a:r>
          </a:p>
          <a:p>
            <a:pPr lvl="1"/>
            <a:r>
              <a:rPr lang="en-US" altLang="en-US"/>
              <a:t>Number of page faults</a:t>
            </a:r>
          </a:p>
          <a:p>
            <a:pPr lvl="1"/>
            <a:r>
              <a:rPr lang="en-US" altLang="en-US"/>
              <a:t>Locality</a:t>
            </a:r>
          </a:p>
          <a:p>
            <a:pPr lvl="1"/>
            <a:r>
              <a:rPr lang="en-US" altLang="en-US"/>
              <a:t>TLB size and effectiveness</a:t>
            </a:r>
          </a:p>
          <a:p>
            <a:r>
              <a:rPr lang="en-US" altLang="en-US"/>
              <a:t>Always power of 2, usually in the range 2</a:t>
            </a:r>
            <a:r>
              <a:rPr lang="en-US" altLang="en-US" baseline="30000"/>
              <a:t>12</a:t>
            </a:r>
            <a:r>
              <a:rPr lang="en-US" altLang="en-US"/>
              <a:t> (4,096 bytes) to 2</a:t>
            </a:r>
            <a:r>
              <a:rPr lang="en-US" altLang="en-US" baseline="30000"/>
              <a:t>22</a:t>
            </a:r>
            <a:r>
              <a:rPr lang="en-US" altLang="en-US"/>
              <a:t> (4,194,304 bytes)</a:t>
            </a:r>
          </a:p>
          <a:p>
            <a:r>
              <a:rPr lang="en-US" altLang="en-US"/>
              <a:t>On average, growing over time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84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Other Issues – TLB Reach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TLB Reach - The amount of memory accessible from the TLB</a:t>
            </a:r>
          </a:p>
          <a:p>
            <a:endParaRPr lang="en-US" altLang="en-US" sz="800"/>
          </a:p>
          <a:p>
            <a:r>
              <a:rPr lang="en-US" altLang="en-US"/>
              <a:t>TLB Reach = (TLB Size) X (Page Size)</a:t>
            </a:r>
          </a:p>
          <a:p>
            <a:endParaRPr lang="en-US" altLang="en-US" sz="800"/>
          </a:p>
          <a:p>
            <a:r>
              <a:rPr lang="en-US" altLang="en-US"/>
              <a:t>Ideally, the working set of each process is stored in the TLB</a:t>
            </a:r>
          </a:p>
          <a:p>
            <a:pPr lvl="1"/>
            <a:r>
              <a:rPr lang="en-US" altLang="en-US"/>
              <a:t>Otherwise there is a high degree of page faults</a:t>
            </a:r>
          </a:p>
          <a:p>
            <a:pPr lvl="1"/>
            <a:endParaRPr lang="en-US" altLang="en-US" sz="800"/>
          </a:p>
          <a:p>
            <a:r>
              <a:rPr lang="en-US" altLang="en-US"/>
              <a:t>Increase the Page Size</a:t>
            </a:r>
          </a:p>
          <a:p>
            <a:pPr lvl="1"/>
            <a:r>
              <a:rPr lang="en-US" altLang="en-US"/>
              <a:t>This may lead to an increase in fragmentation as not all applications require a large page size</a:t>
            </a:r>
          </a:p>
          <a:p>
            <a:pPr lvl="1"/>
            <a:endParaRPr lang="en-US" altLang="en-US" sz="800"/>
          </a:p>
          <a:p>
            <a:r>
              <a:rPr lang="en-US" altLang="en-US"/>
              <a:t>Provide Multiple Page Sizes</a:t>
            </a:r>
          </a:p>
          <a:p>
            <a:pPr lvl="1"/>
            <a:r>
              <a:rPr lang="en-US" altLang="en-US"/>
              <a:t>This allows applications that require larger page sizes the opportunity to use them without an increase in fragmentation</a:t>
            </a:r>
          </a:p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197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Other Issues – Program Structure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tabLst>
                <a:tab pos="3317875" algn="l"/>
                <a:tab pos="3649663" algn="l"/>
              </a:tabLst>
            </a:pPr>
            <a:r>
              <a:rPr lang="en-US" altLang="en-US"/>
              <a:t>Program structure</a:t>
            </a:r>
          </a:p>
          <a:p>
            <a:pPr lvl="1">
              <a:tabLst>
                <a:tab pos="3317875" algn="l"/>
                <a:tab pos="3649663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int[128,128] data;</a:t>
            </a:r>
          </a:p>
          <a:p>
            <a:pPr lvl="1">
              <a:tabLst>
                <a:tab pos="3317875" algn="l"/>
                <a:tab pos="3649663" algn="l"/>
              </a:tabLst>
            </a:pPr>
            <a:r>
              <a:rPr lang="en-US" altLang="en-US"/>
              <a:t>Each row is stored in one page </a:t>
            </a:r>
          </a:p>
          <a:p>
            <a:pPr lvl="1">
              <a:tabLst>
                <a:tab pos="3317875" algn="l"/>
                <a:tab pos="3649663" algn="l"/>
              </a:tabLst>
            </a:pPr>
            <a:r>
              <a:rPr lang="en-US" altLang="en-US"/>
              <a:t>Program 1 	</a:t>
            </a:r>
          </a:p>
          <a:p>
            <a:pPr>
              <a:buNone/>
              <a:tabLst>
                <a:tab pos="3317875" algn="l"/>
                <a:tab pos="3649663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                for (j = 0; j &lt;128; j++)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              for (i = 0; i &lt; 128; i++)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                    data[i,j] = 0;</a:t>
            </a:r>
            <a:br>
              <a:rPr lang="en-US" altLang="en-US">
                <a:latin typeface="Courier New" panose="02070309020205020404" pitchFamily="49" charset="0"/>
              </a:rPr>
            </a:br>
            <a:endParaRPr lang="en-US" altLang="en-US">
              <a:latin typeface="Courier New" panose="02070309020205020404" pitchFamily="49" charset="0"/>
            </a:endParaRPr>
          </a:p>
          <a:p>
            <a:pPr lvl="1">
              <a:buNone/>
              <a:tabLst>
                <a:tab pos="3317875" algn="l"/>
                <a:tab pos="3649663" algn="l"/>
              </a:tabLst>
            </a:pPr>
            <a:r>
              <a:rPr lang="en-US" altLang="en-US"/>
              <a:t>     128 x 128 = 16,384 page faults </a:t>
            </a:r>
            <a:br>
              <a:rPr lang="en-US" altLang="en-US"/>
            </a:br>
            <a:endParaRPr lang="en-US" altLang="en-US"/>
          </a:p>
          <a:p>
            <a:pPr lvl="1">
              <a:tabLst>
                <a:tab pos="3317875" algn="l"/>
                <a:tab pos="3649663" algn="l"/>
              </a:tabLst>
            </a:pPr>
            <a:r>
              <a:rPr lang="en-US" altLang="en-US"/>
              <a:t>Program 2 	</a:t>
            </a:r>
          </a:p>
          <a:p>
            <a:pPr lvl="1">
              <a:buNone/>
              <a:tabLst>
                <a:tab pos="3317875" algn="l"/>
                <a:tab pos="3649663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             for (i = 0; i &lt; 128; i++)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           for (j = 0; j &lt; 128; j++)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                 data[i,j] = 0;</a:t>
            </a:r>
          </a:p>
          <a:p>
            <a:pPr lvl="1">
              <a:buNone/>
              <a:tabLst>
                <a:tab pos="3317875" algn="l"/>
                <a:tab pos="3649663" algn="l"/>
              </a:tabLst>
            </a:pPr>
            <a:br>
              <a:rPr lang="en-US" altLang="en-US"/>
            </a:br>
            <a:r>
              <a:rPr lang="en-US" altLang="en-US"/>
              <a:t>128 page faults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08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Other Issues – I/O interlock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>
                <a:solidFill>
                  <a:srgbClr val="3366FF"/>
                </a:solidFill>
              </a:rPr>
              <a:t>I/O Interlock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– Pages must sometimes be locked into memory</a:t>
            </a:r>
          </a:p>
          <a:p>
            <a:r>
              <a:rPr lang="en-US" altLang="en-US"/>
              <a:t>Consider I/O - Pages that are used for copying a file from a device must be locked from being selected for eviction by a page replacement algorithm</a:t>
            </a:r>
          </a:p>
          <a:p>
            <a:r>
              <a:rPr lang="en-US" altLang="en-US" b="1">
                <a:solidFill>
                  <a:srgbClr val="3366FF"/>
                </a:solidFill>
              </a:rPr>
              <a:t>Pinning</a:t>
            </a:r>
            <a:r>
              <a:rPr lang="en-US" altLang="en-US"/>
              <a:t> of pages to lock into memory</a:t>
            </a:r>
          </a:p>
        </p:txBody>
      </p:sp>
      <p:pic>
        <p:nvPicPr>
          <p:cNvPr id="7680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410" y="3381058"/>
            <a:ext cx="2914650" cy="337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815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Operating System Examples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Linux</a:t>
            </a:r>
          </a:p>
          <a:p>
            <a:endParaRPr lang="en-US" altLang="en-US" dirty="0"/>
          </a:p>
          <a:p>
            <a:r>
              <a:rPr lang="en-US" altLang="en-US" dirty="0"/>
              <a:t>Windows</a:t>
            </a:r>
          </a:p>
          <a:p>
            <a:endParaRPr lang="en-US" altLang="en-US" dirty="0"/>
          </a:p>
          <a:p>
            <a:r>
              <a:rPr lang="en-US" altLang="en-US" dirty="0"/>
              <a:t>Solaris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56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00321-5AB9-40C1-B85E-A040A1C87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DA775-2D6D-4B1D-9A21-53F65972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Kernel memory – slab allocation</a:t>
            </a:r>
          </a:p>
          <a:p>
            <a:r>
              <a:rPr lang="en-US" dirty="0"/>
              <a:t>Rest – uses demand paging</a:t>
            </a:r>
          </a:p>
          <a:p>
            <a:pPr lvl="1"/>
            <a:r>
              <a:rPr lang="en-US" dirty="0"/>
              <a:t>Global page replacement policy </a:t>
            </a:r>
          </a:p>
          <a:p>
            <a:pPr lvl="2"/>
            <a:r>
              <a:rPr lang="en-US" dirty="0"/>
              <a:t>LRU approximation clock algorithm</a:t>
            </a:r>
          </a:p>
          <a:p>
            <a:pPr lvl="1"/>
            <a:r>
              <a:rPr lang="en-US" dirty="0"/>
              <a:t>Maintains two lists</a:t>
            </a:r>
          </a:p>
          <a:p>
            <a:pPr lvl="2"/>
            <a:r>
              <a:rPr lang="en-US" dirty="0"/>
              <a:t>Active List – pages considered to be in use</a:t>
            </a:r>
          </a:p>
          <a:p>
            <a:pPr lvl="2"/>
            <a:r>
              <a:rPr lang="en-US" dirty="0"/>
              <a:t>Inactive List – pages that have not recently been referenced and are eligible to be reclaimed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B1762-F2C2-40A0-875D-AF4EB235C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7ED17-22D9-4AED-AEFE-334708DF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D572F-725A-40C9-BCAB-3804C649E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841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2FE1C-C7E3-4533-A8E6-FA91F04E4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</a:t>
            </a:r>
          </a:p>
        </p:txBody>
      </p:sp>
      <p:pic>
        <p:nvPicPr>
          <p:cNvPr id="8" name="Content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B4771370-9E3D-4F60-90A2-811B3410268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388" y="1531293"/>
            <a:ext cx="4306824" cy="2804922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383F3-F11C-42A9-9FBF-99D1A3104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6BC31-80FE-4DB0-B7EC-EC18EEACB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3E77C-80D2-4BFC-9280-925E0D1B1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26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42E8C4-0DD9-4F81-B834-CF171D932DB6}"/>
              </a:ext>
            </a:extLst>
          </p:cNvPr>
          <p:cNvSpPr txBox="1"/>
          <p:nvPr/>
        </p:nvSpPr>
        <p:spPr>
          <a:xfrm>
            <a:off x="1139868" y="1772433"/>
            <a:ext cx="603128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Accessed 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Set when first allocated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Added to the rear of the </a:t>
            </a:r>
            <a:r>
              <a:rPr lang="en-US" dirty="0" err="1"/>
              <a:t>active_list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When referenced access bit set and moved to the rear of the </a:t>
            </a:r>
            <a:r>
              <a:rPr lang="en-US" dirty="0" err="1"/>
              <a:t>Active_list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Periodically access bits for pages in the </a:t>
            </a:r>
            <a:r>
              <a:rPr lang="en-US" dirty="0" err="1"/>
              <a:t>active_list</a:t>
            </a:r>
            <a:r>
              <a:rPr lang="en-US" dirty="0"/>
              <a:t> are reset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Pages from the front of the </a:t>
            </a:r>
            <a:r>
              <a:rPr lang="en-US" dirty="0" err="1"/>
              <a:t>Active_list</a:t>
            </a:r>
            <a:r>
              <a:rPr lang="en-US" dirty="0"/>
              <a:t> may move to the rear of the </a:t>
            </a:r>
            <a:r>
              <a:rPr lang="en-US" dirty="0" err="1"/>
              <a:t>Inactive_list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a page on </a:t>
            </a:r>
            <a:r>
              <a:rPr lang="en-US" dirty="0" err="1"/>
              <a:t>inactive_list</a:t>
            </a:r>
            <a:r>
              <a:rPr lang="en-US" dirty="0"/>
              <a:t> is referenced it is moved to </a:t>
            </a:r>
            <a:r>
              <a:rPr lang="en-US" dirty="0" err="1"/>
              <a:t>active_list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Free page 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Paging daemon – </a:t>
            </a:r>
            <a:r>
              <a:rPr lang="en-US" i="1" dirty="0" err="1"/>
              <a:t>kswapd</a:t>
            </a:r>
            <a:r>
              <a:rPr lang="en-US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Awakens and if the size of Free page list below a threshold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Reclaims the pages from the front of </a:t>
            </a:r>
            <a:r>
              <a:rPr lang="en-US" dirty="0" err="1"/>
              <a:t>Inactive_list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645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50DB9-5F9C-4032-8223-8733F4EFF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CF971AB-2F09-4FA7-8FD2-762B3713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 bit architecture</a:t>
            </a:r>
          </a:p>
          <a:p>
            <a:pPr lvl="1"/>
            <a:r>
              <a:rPr lang="en-US" dirty="0"/>
              <a:t>Virtual address space 2 GB – can be extended to 3 GB</a:t>
            </a:r>
          </a:p>
          <a:p>
            <a:pPr lvl="1"/>
            <a:r>
              <a:rPr lang="en-US" dirty="0"/>
              <a:t>Physical memory – up to 4 GB</a:t>
            </a:r>
          </a:p>
          <a:p>
            <a:pPr lvl="1"/>
            <a:endParaRPr lang="en-US" dirty="0"/>
          </a:p>
          <a:p>
            <a:r>
              <a:rPr lang="en-US" dirty="0"/>
              <a:t>64 bit architecture</a:t>
            </a:r>
          </a:p>
          <a:p>
            <a:pPr lvl="1"/>
            <a:r>
              <a:rPr lang="en-US" dirty="0"/>
              <a:t>128 TB Virtual address space</a:t>
            </a:r>
          </a:p>
          <a:p>
            <a:pPr lvl="1"/>
            <a:r>
              <a:rPr lang="en-US" dirty="0"/>
              <a:t>Up to 24 TB physical memory (server version supports 128 TB )</a:t>
            </a:r>
          </a:p>
          <a:p>
            <a:pPr lvl="1"/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A95FE1-BB8D-4259-AE94-D4B8A98FD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8F62C7-79AC-414B-A790-8CC4E2065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AEC78C-1FA8-462D-BE88-F8CDA808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91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Windows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/>
              <a:t>Uses demand paging with </a:t>
            </a:r>
            <a:r>
              <a:rPr lang="en-US" altLang="en-US" b="1">
                <a:solidFill>
                  <a:srgbClr val="3366FF"/>
                </a:solidFill>
              </a:rPr>
              <a:t>clustering</a:t>
            </a:r>
            <a:r>
              <a:rPr lang="en-US" altLang="en-US"/>
              <a:t>. Clustering brings in pages surrounding the faulting page</a:t>
            </a:r>
            <a:endParaRPr lang="en-US" altLang="en-US" sz="800"/>
          </a:p>
          <a:p>
            <a:r>
              <a:rPr lang="en-US" altLang="en-US"/>
              <a:t>Processes are assigned </a:t>
            </a:r>
            <a:r>
              <a:rPr lang="en-US" altLang="en-US" b="1">
                <a:solidFill>
                  <a:srgbClr val="3366FF"/>
                </a:solidFill>
              </a:rPr>
              <a:t>working set minimum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and </a:t>
            </a:r>
            <a:r>
              <a:rPr lang="en-US" altLang="en-US" b="1">
                <a:solidFill>
                  <a:srgbClr val="3366FF"/>
                </a:solidFill>
              </a:rPr>
              <a:t>working set maximum</a:t>
            </a:r>
            <a:endParaRPr lang="en-US" altLang="en-US" sz="800">
              <a:solidFill>
                <a:srgbClr val="3366FF"/>
              </a:solidFill>
            </a:endParaRPr>
          </a:p>
          <a:p>
            <a:r>
              <a:rPr lang="en-US" altLang="en-US"/>
              <a:t>Working set minimum is the minimum number of pages the process is guaranteed to have in memory</a:t>
            </a:r>
            <a:endParaRPr lang="en-US" altLang="en-US" sz="800"/>
          </a:p>
          <a:p>
            <a:r>
              <a:rPr lang="en-US" altLang="en-US"/>
              <a:t>A process may be assigned as many pages up to its working set maximum</a:t>
            </a:r>
            <a:endParaRPr lang="en-US" altLang="en-US" sz="800"/>
          </a:p>
          <a:p>
            <a:r>
              <a:rPr lang="en-US" altLang="en-US"/>
              <a:t>When the amount of free memory in the system falls below a threshold, </a:t>
            </a:r>
            <a:r>
              <a:rPr lang="en-US" altLang="en-US" b="1">
                <a:solidFill>
                  <a:srgbClr val="3366FF"/>
                </a:solidFill>
              </a:rPr>
              <a:t>automatic working set trimming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/>
              <a:t>is performed to restore the amount of free memory</a:t>
            </a:r>
            <a:endParaRPr lang="en-US" altLang="en-US" sz="800"/>
          </a:p>
          <a:p>
            <a:r>
              <a:rPr lang="en-US" altLang="en-US"/>
              <a:t>Working set trimming removes pages from processes that have pages in excess of their working set minimum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40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Solaris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0493"/>
            <a:ext cx="10515600" cy="4736470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/>
              <a:t>Assigns page from the list of free pages</a:t>
            </a:r>
          </a:p>
          <a:p>
            <a:r>
              <a:rPr lang="en-US" altLang="en-US" dirty="0"/>
              <a:t>Maintains a list of free pages to assign faulting processes</a:t>
            </a:r>
            <a:endParaRPr lang="en-US" altLang="en-US" sz="800" dirty="0"/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Lotsfree</a:t>
            </a:r>
            <a:r>
              <a:rPr lang="en-US" altLang="en-US" dirty="0"/>
              <a:t> – threshold parameter (amount of free memory) to begin paging</a:t>
            </a:r>
            <a:endParaRPr lang="en-US" altLang="en-US" sz="800" dirty="0"/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Desfree</a:t>
            </a:r>
            <a:r>
              <a:rPr lang="en-US" altLang="en-US" dirty="0"/>
              <a:t> – threshold parameter to increasing paging</a:t>
            </a:r>
            <a:endParaRPr lang="en-US" altLang="en-US" sz="800" dirty="0"/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Minfree</a:t>
            </a:r>
            <a:r>
              <a:rPr lang="en-US" altLang="en-US" dirty="0"/>
              <a:t> – threshold parameter to being swapping</a:t>
            </a:r>
            <a:endParaRPr lang="en-US" altLang="en-US" sz="800" dirty="0"/>
          </a:p>
          <a:p>
            <a:r>
              <a:rPr lang="en-US" altLang="en-US" dirty="0"/>
              <a:t>Paging is performed by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pageout</a:t>
            </a:r>
            <a:r>
              <a:rPr lang="en-US" altLang="en-US" dirty="0"/>
              <a:t> process</a:t>
            </a:r>
            <a:endParaRPr lang="en-US" altLang="en-US" sz="800" dirty="0"/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Pageout</a:t>
            </a:r>
            <a:r>
              <a:rPr lang="en-US" altLang="en-US" dirty="0"/>
              <a:t> scans pages using modified clock algorithm</a:t>
            </a:r>
            <a:endParaRPr lang="en-US" altLang="en-US" sz="800" dirty="0"/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Scanrate</a:t>
            </a:r>
            <a:r>
              <a:rPr lang="en-US" altLang="en-US" dirty="0"/>
              <a:t> is the rate at which pages are scanned. This ranges from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slowscan</a:t>
            </a:r>
            <a:r>
              <a:rPr lang="en-US" altLang="en-US" dirty="0"/>
              <a:t> to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fastscan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Pageout</a:t>
            </a:r>
            <a:r>
              <a:rPr lang="en-US" altLang="en-US" dirty="0"/>
              <a:t> is called more frequently depending upon the amount of free memory available</a:t>
            </a:r>
          </a:p>
          <a:p>
            <a:r>
              <a:rPr lang="en-US" altLang="en-US" b="1" dirty="0">
                <a:solidFill>
                  <a:srgbClr val="3366FF"/>
                </a:solidFill>
              </a:rPr>
              <a:t>Priority paging </a:t>
            </a:r>
            <a:r>
              <a:rPr lang="en-US" altLang="en-US" dirty="0"/>
              <a:t>gives priority to process code pages</a:t>
            </a:r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51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Thrashing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If a process does not have </a:t>
            </a:r>
            <a:r>
              <a:rPr lang="ja-JP" altLang="en-US"/>
              <a:t>“</a:t>
            </a:r>
            <a:r>
              <a:rPr lang="en-US" altLang="ja-JP"/>
              <a:t>enough</a:t>
            </a:r>
            <a:r>
              <a:rPr lang="ja-JP" altLang="en-US"/>
              <a:t>”</a:t>
            </a:r>
            <a:r>
              <a:rPr lang="en-US" altLang="ja-JP"/>
              <a:t> pages, the page-fault rate is very high</a:t>
            </a:r>
          </a:p>
          <a:p>
            <a:pPr lvl="1"/>
            <a:r>
              <a:rPr lang="en-US" altLang="en-US"/>
              <a:t>Page fault to get page</a:t>
            </a:r>
          </a:p>
          <a:p>
            <a:pPr lvl="1"/>
            <a:r>
              <a:rPr lang="en-US" altLang="en-US"/>
              <a:t>Replace existing frame</a:t>
            </a:r>
          </a:p>
          <a:p>
            <a:pPr lvl="1"/>
            <a:r>
              <a:rPr lang="en-US" altLang="en-US"/>
              <a:t>But quickly need replaced frame back</a:t>
            </a:r>
          </a:p>
          <a:p>
            <a:pPr lvl="1"/>
            <a:r>
              <a:rPr lang="en-US" altLang="en-US"/>
              <a:t>This leads to:</a:t>
            </a:r>
          </a:p>
          <a:p>
            <a:pPr lvl="2"/>
            <a:r>
              <a:rPr lang="en-US" altLang="en-US"/>
              <a:t>Low CPU utilization</a:t>
            </a:r>
          </a:p>
          <a:p>
            <a:pPr lvl="2"/>
            <a:r>
              <a:rPr lang="en-US" altLang="en-US"/>
              <a:t>Operating system thinking that it needs to increase the degree of multiprogramming</a:t>
            </a:r>
          </a:p>
          <a:p>
            <a:pPr lvl="2"/>
            <a:r>
              <a:rPr lang="en-US" altLang="en-US"/>
              <a:t>Another process added to the system</a:t>
            </a:r>
            <a:br>
              <a:rPr lang="en-US" altLang="en-US"/>
            </a:br>
            <a:endParaRPr lang="en-US" altLang="en-US"/>
          </a:p>
          <a:p>
            <a:r>
              <a:rPr lang="en-US" altLang="en-US" b="1">
                <a:solidFill>
                  <a:srgbClr val="3366FF"/>
                </a:solidFill>
              </a:rPr>
              <a:t>Thrashing</a:t>
            </a:r>
            <a:r>
              <a:rPr lang="en-US" altLang="en-US">
                <a:solidFill>
                  <a:srgbClr val="3366FF"/>
                </a:solidFill>
              </a:rPr>
              <a:t> </a:t>
            </a:r>
            <a:r>
              <a:rPr lang="en-US" altLang="en-US">
                <a:sym typeface="Symbol" panose="05050102010706020507" pitchFamily="18" charset="2"/>
              </a:rPr>
              <a:t> a process is busy swapping pages in and out</a:t>
            </a:r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41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Solaris 2 Page Scanner</a:t>
            </a:r>
          </a:p>
        </p:txBody>
      </p:sp>
      <p:pic>
        <p:nvPicPr>
          <p:cNvPr id="80899" name="Picture 1" descr="9_29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450" y="1690688"/>
            <a:ext cx="6497320" cy="4920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3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Thrashing (Cont.)</a:t>
            </a:r>
            <a:endParaRPr lang="en-US" altLang="en-US" sz="2400"/>
          </a:p>
        </p:txBody>
      </p:sp>
      <p:pic>
        <p:nvPicPr>
          <p:cNvPr id="53251" name="Picture 4" descr="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255" y="1728377"/>
            <a:ext cx="8873489" cy="5129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4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Demand Paging and Thrashing </a:t>
            </a:r>
            <a:endParaRPr lang="en-US" altLang="en-US" sz="240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Why does demand paging work?</a:t>
            </a:r>
            <a:br>
              <a:rPr lang="en-US" altLang="en-US"/>
            </a:br>
            <a:r>
              <a:rPr lang="en-US" altLang="en-US" b="1">
                <a:solidFill>
                  <a:srgbClr val="3366FF"/>
                </a:solidFill>
              </a:rPr>
              <a:t>Locality model</a:t>
            </a:r>
          </a:p>
          <a:p>
            <a:pPr lvl="1"/>
            <a:r>
              <a:rPr lang="en-US" altLang="en-US"/>
              <a:t>Process migrates from one locality to another</a:t>
            </a:r>
          </a:p>
          <a:p>
            <a:pPr lvl="1"/>
            <a:r>
              <a:rPr lang="en-US" altLang="en-US"/>
              <a:t>Localities may overlap</a:t>
            </a:r>
          </a:p>
          <a:p>
            <a:pPr lvl="1">
              <a:buFont typeface="Monotype Sorts" pitchFamily="-84" charset="2"/>
              <a:buNone/>
            </a:pPr>
            <a:endParaRPr lang="en-US" altLang="en-US"/>
          </a:p>
          <a:p>
            <a:r>
              <a:rPr lang="en-US" altLang="en-US"/>
              <a:t>Why does thrashing occur?</a:t>
            </a:r>
            <a:br>
              <a:rPr lang="en-US" altLang="en-US"/>
            </a:br>
            <a:r>
              <a:rPr lang="en-US" altLang="en-US">
                <a:sym typeface="Symbol" panose="05050102010706020507" pitchFamily="18" charset="2"/>
              </a:rPr>
              <a:t> size of locality &gt; total memory size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Limit effects by using local or priority page replacement</a:t>
            </a:r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95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58850" y="1234219"/>
            <a:ext cx="4947834" cy="132556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Locality In A Memory-Reference</a:t>
            </a:r>
            <a:br>
              <a:rPr lang="en-US" altLang="en-US" sz="2800" dirty="0"/>
            </a:br>
            <a:r>
              <a:rPr lang="en-US" altLang="en-US" sz="2800" dirty="0"/>
              <a:t> Pattern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66A7CFF-A72D-4141-9967-50F1323FC4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447" y="649351"/>
            <a:ext cx="4277106" cy="54703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BCB0A17-B199-42A9-B273-FE3C5A9DBD78}"/>
              </a:ext>
            </a:extLst>
          </p:cNvPr>
          <p:cNvSpPr txBox="1"/>
          <p:nvPr/>
        </p:nvSpPr>
        <p:spPr>
          <a:xfrm>
            <a:off x="1077238" y="2655518"/>
            <a:ext cx="55490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Working set at time a</a:t>
            </a:r>
          </a:p>
          <a:p>
            <a:r>
              <a:rPr lang="en-US" dirty="0"/>
              <a:t>	{18, 19, 20, 21, 22, 23, 24, 29, 30, 33}</a:t>
            </a:r>
          </a:p>
          <a:p>
            <a:endParaRPr lang="en-US" dirty="0"/>
          </a:p>
          <a:p>
            <a:r>
              <a:rPr lang="en-US" dirty="0"/>
              <a:t>Working set at time b</a:t>
            </a:r>
          </a:p>
          <a:p>
            <a:r>
              <a:rPr lang="en-US" dirty="0"/>
              <a:t>	{18, 19, 20, 24, 25, 26, 27, 28, 29, 31, 32, 33}</a:t>
            </a:r>
          </a:p>
        </p:txBody>
      </p:sp>
    </p:spTree>
    <p:extLst>
      <p:ext uri="{BB962C8B-B14F-4D97-AF65-F5344CB8AC3E}">
        <p14:creationId xmlns:p14="http://schemas.microsoft.com/office/powerpoint/2010/main" val="308565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Working-Set Model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289560" y="1837055"/>
            <a:ext cx="10515600" cy="4351338"/>
          </a:xfrm>
        </p:spPr>
        <p:txBody>
          <a:bodyPr/>
          <a:lstStyle/>
          <a:p>
            <a:r>
              <a:rPr lang="en-US" altLang="en-US" sz="1600" dirty="0">
                <a:sym typeface="Symbol" panose="05050102010706020507" pitchFamily="18" charset="2"/>
              </a:rPr>
              <a:t>  working-set window  a fixed number of page references </a:t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>Example:  10,000 instructions</a:t>
            </a:r>
          </a:p>
          <a:p>
            <a:r>
              <a:rPr lang="en-US" altLang="en-US" sz="1600" i="1" dirty="0" err="1">
                <a:sym typeface="Symbol" panose="05050102010706020507" pitchFamily="18" charset="2"/>
              </a:rPr>
              <a:t>WSS</a:t>
            </a:r>
            <a:r>
              <a:rPr lang="en-US" altLang="en-US" sz="1600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sz="1600" dirty="0">
                <a:sym typeface="Symbol" panose="05050102010706020507" pitchFamily="18" charset="2"/>
              </a:rPr>
              <a:t> (working set of Process </a:t>
            </a:r>
            <a:r>
              <a:rPr lang="en-US" altLang="en-US" sz="1600" i="1" dirty="0">
                <a:sym typeface="Symbol" panose="05050102010706020507" pitchFamily="18" charset="2"/>
              </a:rPr>
              <a:t>P</a:t>
            </a:r>
            <a:r>
              <a:rPr lang="en-US" altLang="en-US" sz="1600" i="1" baseline="-25000" dirty="0">
                <a:sym typeface="Symbol" panose="05050102010706020507" pitchFamily="18" charset="2"/>
              </a:rPr>
              <a:t>i</a:t>
            </a:r>
            <a:r>
              <a:rPr lang="en-US" altLang="en-US" sz="1600" dirty="0">
                <a:sym typeface="Symbol" panose="05050102010706020507" pitchFamily="18" charset="2"/>
              </a:rPr>
              <a:t>) =</a:t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>total number of pages referenced in the most recent  (varies in time)</a:t>
            </a:r>
          </a:p>
          <a:p>
            <a:pPr lvl="1"/>
            <a:r>
              <a:rPr lang="en-US" altLang="en-US" sz="1600" dirty="0">
                <a:sym typeface="Symbol" panose="05050102010706020507" pitchFamily="18" charset="2"/>
              </a:rPr>
              <a:t>if  too small will not encompass entire locality</a:t>
            </a:r>
          </a:p>
          <a:p>
            <a:pPr lvl="1"/>
            <a:r>
              <a:rPr lang="en-US" altLang="en-US" sz="1600" dirty="0">
                <a:sym typeface="Symbol" panose="05050102010706020507" pitchFamily="18" charset="2"/>
              </a:rPr>
              <a:t>if  too large will encompass several localities</a:t>
            </a:r>
          </a:p>
          <a:p>
            <a:pPr lvl="1"/>
            <a:r>
              <a:rPr lang="en-US" altLang="en-US" sz="1600" dirty="0">
                <a:sym typeface="Symbol" panose="05050102010706020507" pitchFamily="18" charset="2"/>
              </a:rPr>
              <a:t>if  =   will encompass entire program</a:t>
            </a:r>
          </a:p>
          <a:p>
            <a:r>
              <a:rPr lang="en-US" altLang="en-US" sz="1600" i="1" dirty="0">
                <a:sym typeface="Symbol" panose="05050102010706020507" pitchFamily="18" charset="2"/>
              </a:rPr>
              <a:t>D</a:t>
            </a:r>
            <a:r>
              <a:rPr lang="en-US" altLang="en-US" sz="1600" dirty="0">
                <a:sym typeface="Symbol" panose="05050102010706020507" pitchFamily="18" charset="2"/>
              </a:rPr>
              <a:t> =  </a:t>
            </a:r>
            <a:r>
              <a:rPr lang="en-US" altLang="en-US" sz="1600" i="1" dirty="0" err="1">
                <a:sym typeface="Symbol" panose="05050102010706020507" pitchFamily="18" charset="2"/>
              </a:rPr>
              <a:t>WSS</a:t>
            </a:r>
            <a:r>
              <a:rPr lang="en-US" altLang="en-US" sz="1600" i="1" baseline="-25000" dirty="0" err="1">
                <a:sym typeface="Symbol" panose="05050102010706020507" pitchFamily="18" charset="2"/>
              </a:rPr>
              <a:t>i</a:t>
            </a:r>
            <a:r>
              <a:rPr lang="en-US" altLang="en-US" sz="1600" dirty="0">
                <a:sym typeface="Symbol" panose="05050102010706020507" pitchFamily="18" charset="2"/>
              </a:rPr>
              <a:t>  total demand frames </a:t>
            </a:r>
          </a:p>
          <a:p>
            <a:pPr lvl="1"/>
            <a:r>
              <a:rPr lang="en-US" altLang="en-US" sz="1600" dirty="0">
                <a:sym typeface="Symbol" panose="05050102010706020507" pitchFamily="18" charset="2"/>
              </a:rPr>
              <a:t>Approximation of locality</a:t>
            </a:r>
          </a:p>
          <a:p>
            <a:r>
              <a:rPr lang="en-US" altLang="en-US" sz="1600" dirty="0">
                <a:sym typeface="Symbol" panose="05050102010706020507" pitchFamily="18" charset="2"/>
              </a:rPr>
              <a:t>if </a:t>
            </a:r>
            <a:r>
              <a:rPr lang="en-US" altLang="en-US" sz="1600" i="1" dirty="0">
                <a:sym typeface="Symbol" panose="05050102010706020507" pitchFamily="18" charset="2"/>
              </a:rPr>
              <a:t>D</a:t>
            </a:r>
            <a:r>
              <a:rPr lang="en-US" altLang="en-US" sz="1600" dirty="0">
                <a:sym typeface="Symbol" panose="05050102010706020507" pitchFamily="18" charset="2"/>
              </a:rPr>
              <a:t> &gt; </a:t>
            </a:r>
            <a:r>
              <a:rPr lang="en-US" altLang="en-US" sz="1600" i="1" dirty="0">
                <a:sym typeface="Symbol" panose="05050102010706020507" pitchFamily="18" charset="2"/>
              </a:rPr>
              <a:t>m</a:t>
            </a:r>
            <a:r>
              <a:rPr lang="en-US" altLang="en-US" sz="1600" dirty="0">
                <a:sym typeface="Symbol" panose="05050102010706020507" pitchFamily="18" charset="2"/>
              </a:rPr>
              <a:t>  Thrashing</a:t>
            </a:r>
          </a:p>
          <a:p>
            <a:r>
              <a:rPr lang="en-US" altLang="en-US" sz="1600" dirty="0">
                <a:sym typeface="Symbol" panose="05050102010706020507" pitchFamily="18" charset="2"/>
              </a:rPr>
              <a:t>Policy if </a:t>
            </a:r>
            <a:r>
              <a:rPr lang="en-US" altLang="en-US" sz="1600" i="1" dirty="0">
                <a:sym typeface="Symbol" panose="05050102010706020507" pitchFamily="18" charset="2"/>
              </a:rPr>
              <a:t>D</a:t>
            </a:r>
            <a:r>
              <a:rPr lang="en-US" altLang="en-US" sz="1600" dirty="0">
                <a:sym typeface="Symbol" panose="05050102010706020507" pitchFamily="18" charset="2"/>
              </a:rPr>
              <a:t> &gt; m, then suspend or swap out one of the processes </a:t>
            </a:r>
          </a:p>
        </p:txBody>
      </p:sp>
      <p:pic>
        <p:nvPicPr>
          <p:cNvPr id="5632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812" y="3003551"/>
            <a:ext cx="6707188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1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Keeping Track of the Working Set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Approximate with interval timer + a reference bit</a:t>
            </a:r>
          </a:p>
          <a:p>
            <a:r>
              <a:rPr lang="en-US" altLang="en-US" dirty="0"/>
              <a:t>Example: </a:t>
            </a:r>
            <a:r>
              <a:rPr lang="en-US" altLang="en-US" dirty="0">
                <a:sym typeface="Symbol" panose="05050102010706020507" pitchFamily="18" charset="2"/>
              </a:rPr>
              <a:t> = 10,000</a:t>
            </a:r>
          </a:p>
          <a:p>
            <a:pPr lvl="1"/>
            <a:r>
              <a:rPr lang="en-US" altLang="en-US" dirty="0">
                <a:sym typeface="Symbol" panose="05050102010706020507" pitchFamily="18" charset="2"/>
              </a:rPr>
              <a:t>Timer interrupts after every 5000 time units</a:t>
            </a:r>
          </a:p>
          <a:p>
            <a:pPr lvl="1"/>
            <a:r>
              <a:rPr lang="en-US" altLang="en-US" dirty="0">
                <a:sym typeface="Symbol" panose="05050102010706020507" pitchFamily="18" charset="2"/>
              </a:rPr>
              <a:t>Keep in memory 2 bits for each page</a:t>
            </a:r>
          </a:p>
          <a:p>
            <a:pPr lvl="1"/>
            <a:r>
              <a:rPr lang="en-US" altLang="en-US" dirty="0">
                <a:sym typeface="Symbol" panose="05050102010706020507" pitchFamily="18" charset="2"/>
              </a:rPr>
              <a:t>Whenever a timer interrupts </a:t>
            </a:r>
          </a:p>
          <a:p>
            <a:pPr lvl="2"/>
            <a:r>
              <a:rPr lang="en-US" altLang="en-US" dirty="0">
                <a:sym typeface="Symbol" panose="05050102010706020507" pitchFamily="18" charset="2"/>
              </a:rPr>
              <a:t>Copy reference bits to memory</a:t>
            </a:r>
          </a:p>
          <a:p>
            <a:pPr lvl="2"/>
            <a:r>
              <a:rPr lang="en-US" altLang="en-US" dirty="0">
                <a:sym typeface="Symbol" panose="05050102010706020507" pitchFamily="18" charset="2"/>
              </a:rPr>
              <a:t>Set all reference bits to 0</a:t>
            </a:r>
          </a:p>
          <a:p>
            <a:pPr lvl="1"/>
            <a:r>
              <a:rPr lang="en-US" altLang="en-US" dirty="0">
                <a:sym typeface="Symbol" panose="05050102010706020507" pitchFamily="18" charset="2"/>
              </a:rPr>
              <a:t>If one of the bits for a page (in memory or reference bit) is 1 </a:t>
            </a:r>
          </a:p>
          <a:p>
            <a:pPr marL="914400" lvl="2" indent="0">
              <a:buNone/>
            </a:pPr>
            <a:r>
              <a:rPr lang="en-US" altLang="en-US" dirty="0">
                <a:sym typeface="Symbol" panose="05050102010706020507" pitchFamily="18" charset="2"/>
              </a:rPr>
              <a:t> page in working set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Why is this not completely accurate?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Improvement = 10 bits and interrupt every 1000 time units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Page-Fault Frequency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More direct approach than WSS</a:t>
            </a:r>
          </a:p>
          <a:p>
            <a:r>
              <a:rPr lang="en-US" altLang="en-US"/>
              <a:t>Establish </a:t>
            </a:r>
            <a:r>
              <a:rPr lang="ja-JP" altLang="en-US"/>
              <a:t>“</a:t>
            </a:r>
            <a:r>
              <a:rPr lang="en-US" altLang="ja-JP"/>
              <a:t>acceptable</a:t>
            </a:r>
            <a:r>
              <a:rPr lang="ja-JP" altLang="en-US"/>
              <a:t>”</a:t>
            </a:r>
            <a:r>
              <a:rPr lang="en-US" altLang="ja-JP"/>
              <a:t> </a:t>
            </a:r>
            <a:r>
              <a:rPr lang="en-US" altLang="ja-JP" b="1">
                <a:solidFill>
                  <a:srgbClr val="3366FF"/>
                </a:solidFill>
              </a:rPr>
              <a:t>page-fault frequency </a:t>
            </a:r>
            <a:r>
              <a:rPr lang="en-US" altLang="ja-JP"/>
              <a:t>(</a:t>
            </a:r>
            <a:r>
              <a:rPr lang="en-US" altLang="ja-JP" b="1">
                <a:solidFill>
                  <a:srgbClr val="3366FF"/>
                </a:solidFill>
              </a:rPr>
              <a:t>PFF</a:t>
            </a:r>
            <a:r>
              <a:rPr lang="en-US" altLang="ja-JP"/>
              <a:t>)</a:t>
            </a:r>
            <a:r>
              <a:rPr lang="en-US" altLang="ja-JP" b="1">
                <a:solidFill>
                  <a:srgbClr val="3366FF"/>
                </a:solidFill>
              </a:rPr>
              <a:t> </a:t>
            </a:r>
            <a:r>
              <a:rPr lang="en-US" altLang="ja-JP"/>
              <a:t>rate and use local replacement policy</a:t>
            </a:r>
          </a:p>
          <a:p>
            <a:pPr lvl="1"/>
            <a:r>
              <a:rPr lang="en-US" altLang="en-US"/>
              <a:t>If actual rate too low, process loses frame</a:t>
            </a:r>
          </a:p>
          <a:p>
            <a:pPr lvl="1"/>
            <a:r>
              <a:rPr lang="en-US" altLang="en-US"/>
              <a:t>If actual rate too high, process gains frame</a:t>
            </a:r>
          </a:p>
        </p:txBody>
      </p:sp>
      <p:pic>
        <p:nvPicPr>
          <p:cNvPr id="58372" name="Picture 1" descr="9_2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3903663"/>
            <a:ext cx="5103813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 Silberschatz, Gavin &amp;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82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11183</TotalTime>
  <Words>2162</Words>
  <Application>Microsoft Office PowerPoint</Application>
  <PresentationFormat>Widescreen</PresentationFormat>
  <Paragraphs>347</Paragraphs>
  <Slides>30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Calibri Light</vt:lpstr>
      <vt:lpstr>Courier New</vt:lpstr>
      <vt:lpstr>Helvetica</vt:lpstr>
      <vt:lpstr>Monotype Sorts</vt:lpstr>
      <vt:lpstr>Times New Roman</vt:lpstr>
      <vt:lpstr>Verdana</vt:lpstr>
      <vt:lpstr>Office Theme</vt:lpstr>
      <vt:lpstr>CSMC 412</vt:lpstr>
      <vt:lpstr>Virtual Memory</vt:lpstr>
      <vt:lpstr>Thrashing</vt:lpstr>
      <vt:lpstr>Thrashing (Cont.)</vt:lpstr>
      <vt:lpstr>Demand Paging and Thrashing </vt:lpstr>
      <vt:lpstr>Locality In A Memory-Reference  Pattern</vt:lpstr>
      <vt:lpstr>Working-Set Model</vt:lpstr>
      <vt:lpstr>Keeping Track of the Working Set</vt:lpstr>
      <vt:lpstr>Page-Fault Frequency</vt:lpstr>
      <vt:lpstr>Working Sets and Page Fault Rates</vt:lpstr>
      <vt:lpstr>Memory-Mapped Files</vt:lpstr>
      <vt:lpstr>Allocating Kernel Memory</vt:lpstr>
      <vt:lpstr>Buddy System</vt:lpstr>
      <vt:lpstr>Buddy System Allocator</vt:lpstr>
      <vt:lpstr>Slab Allocator</vt:lpstr>
      <vt:lpstr>Slab Allocation</vt:lpstr>
      <vt:lpstr>Slab Allocator in Linux</vt:lpstr>
      <vt:lpstr>Slab Allocator in Linux (Cont.)</vt:lpstr>
      <vt:lpstr>Other Considerations -- Prepaging</vt:lpstr>
      <vt:lpstr>Other Issues – Page Size</vt:lpstr>
      <vt:lpstr>Other Issues – TLB Reach </vt:lpstr>
      <vt:lpstr>Other Issues – Program Structure</vt:lpstr>
      <vt:lpstr>Other Issues – I/O interlock</vt:lpstr>
      <vt:lpstr>Operating System Examples</vt:lpstr>
      <vt:lpstr>Linux</vt:lpstr>
      <vt:lpstr>Linux</vt:lpstr>
      <vt:lpstr>Windows</vt:lpstr>
      <vt:lpstr>Windows</vt:lpstr>
      <vt:lpstr>Solaris </vt:lpstr>
      <vt:lpstr>Solaris 2 Page Scanner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CSMC 412</dc:title>
  <dc:creator>Agrawala, Ashok</dc:creator>
  <cp:lastModifiedBy>Ashok Agrawala</cp:lastModifiedBy>
  <cp:revision>59</cp:revision>
  <cp:lastPrinted>2020-04-13T10:51:27Z</cp:lastPrinted>
  <dcterms:created xsi:type="dcterms:W3CDTF">2019-02-25T14:10:39Z</dcterms:created>
  <dcterms:modified xsi:type="dcterms:W3CDTF">2020-04-13T17:01:37Z</dcterms:modified>
</cp:coreProperties>
</file>