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331" r:id="rId3"/>
    <p:sldId id="332" r:id="rId4"/>
    <p:sldId id="330" r:id="rId5"/>
    <p:sldId id="290" r:id="rId6"/>
    <p:sldId id="288" r:id="rId7"/>
    <p:sldId id="324" r:id="rId8"/>
    <p:sldId id="325" r:id="rId9"/>
    <p:sldId id="326" r:id="rId10"/>
    <p:sldId id="285" r:id="rId11"/>
    <p:sldId id="284" r:id="rId12"/>
    <p:sldId id="286" r:id="rId13"/>
    <p:sldId id="287" r:id="rId14"/>
    <p:sldId id="289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FD8345-CC08-45F6-BF5B-DAB4492D73E5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0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6FE244-7134-4B81-B12B-75B1F53BF623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0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6EC54F-1187-4220-B453-F5D65A5E51FE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1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C21630-889C-47BD-9F46-DEFACEB0B9EA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8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452BE7D-9509-4AE0-9E48-0F605AA0806F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8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3E7EFD-F425-4004-AEC7-ABCF5CC9A84E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8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833035-24BE-4884-A291-F1967AADB4B5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0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CMSC 412 Set 9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4584" y="2960688"/>
            <a:ext cx="114808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52933" y="6588126"/>
            <a:ext cx="3617384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984" y="6613526"/>
            <a:ext cx="2730235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4" y="4157663"/>
            <a:ext cx="2749549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298951" y="4006850"/>
            <a:ext cx="3115733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46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337406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© 2020  Ashok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Set 7 Mass Storage Systems</a:t>
            </a: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Moving-head Disk Mechanism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136D2-C2AA-4EEC-8E92-64678114A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46422" cy="4351338"/>
          </a:xfrm>
        </p:spPr>
        <p:txBody>
          <a:bodyPr/>
          <a:lstStyle/>
          <a:p>
            <a:r>
              <a:rPr lang="en-US" dirty="0"/>
              <a:t>Multiple platters – One head per surface</a:t>
            </a:r>
          </a:p>
          <a:p>
            <a:r>
              <a:rPr lang="en-US" dirty="0"/>
              <a:t>Track – Area that comes under a head from a surface</a:t>
            </a:r>
          </a:p>
          <a:p>
            <a:r>
              <a:rPr lang="en-US" dirty="0"/>
              <a:t>Cylinder – In a </a:t>
            </a:r>
            <a:r>
              <a:rPr lang="en-US" dirty="0" err="1"/>
              <a:t>multiplatter</a:t>
            </a:r>
            <a:r>
              <a:rPr lang="en-US" dirty="0"/>
              <a:t> disk, the collection of tracks covered without moving the head assembly</a:t>
            </a:r>
          </a:p>
          <a:p>
            <a:r>
              <a:rPr lang="en-US" dirty="0"/>
              <a:t>Sector – A track is organized into a collection of sectors. It is the unit of disk access.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A639C-F7A8-4844-82D5-D1F8F458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  <p:pic>
        <p:nvPicPr>
          <p:cNvPr id="13314" name="Picture 1" descr="10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44" y="1923256"/>
            <a:ext cx="51577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Hard Disks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Magnetic disks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provide bulk of secondary storage of modern computers</a:t>
            </a:r>
          </a:p>
          <a:p>
            <a:pPr lvl="1"/>
            <a:r>
              <a:rPr lang="en-US" altLang="en-US"/>
              <a:t>Drives rotate at 60 to 250 times per second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Transfer rate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rate at which data flow between drive and computer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Positioning time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random-access time</a:t>
            </a:r>
            <a:r>
              <a:rPr lang="en-US" altLang="en-US"/>
              <a:t>) is time to move disk arm to desired cylinder (</a:t>
            </a:r>
            <a:r>
              <a:rPr lang="en-US" altLang="en-US" b="1">
                <a:solidFill>
                  <a:srgbClr val="3366FF"/>
                </a:solidFill>
              </a:rPr>
              <a:t>seek time</a:t>
            </a:r>
            <a:r>
              <a:rPr lang="en-US" altLang="en-US"/>
              <a:t>) and time for desired sector to rotate under the disk head (</a:t>
            </a:r>
            <a:r>
              <a:rPr lang="en-US" altLang="en-US" b="1">
                <a:solidFill>
                  <a:srgbClr val="3366FF"/>
                </a:solidFill>
              </a:rPr>
              <a:t>rotational latency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Head crash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results from disk head making contact with the disk surface  -- That</a:t>
            </a:r>
            <a:r>
              <a:rPr lang="ja-JP" altLang="en-US"/>
              <a:t>’</a:t>
            </a:r>
            <a:r>
              <a:rPr lang="en-US" altLang="ja-JP"/>
              <a:t>s bad</a:t>
            </a:r>
          </a:p>
          <a:p>
            <a:r>
              <a:rPr lang="en-US" altLang="en-US"/>
              <a:t>Disks can be removable</a:t>
            </a:r>
          </a:p>
          <a:p>
            <a:r>
              <a:rPr lang="en-US" altLang="en-US"/>
              <a:t>Drive attached to computer via </a:t>
            </a:r>
            <a:r>
              <a:rPr lang="en-US" altLang="en-US" b="1">
                <a:solidFill>
                  <a:srgbClr val="3366FF"/>
                </a:solidFill>
              </a:rPr>
              <a:t>I/O bus</a:t>
            </a:r>
          </a:p>
          <a:p>
            <a:pPr lvl="1"/>
            <a:r>
              <a:rPr lang="en-US" altLang="en-US"/>
              <a:t>Busses vary, including </a:t>
            </a:r>
            <a:r>
              <a:rPr lang="en-US" altLang="en-US" b="1">
                <a:solidFill>
                  <a:srgbClr val="3366FF"/>
                </a:solidFill>
              </a:rPr>
              <a:t>EIDE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ATA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SATA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USB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Fibre Channel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SCSI, SAS, Firewire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Host controller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in computer uses bus to talk to </a:t>
            </a:r>
            <a:r>
              <a:rPr lang="en-US" altLang="en-US" b="1">
                <a:solidFill>
                  <a:srgbClr val="3366FF"/>
                </a:solidFill>
              </a:rPr>
              <a:t>disk controller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built into drive or storage array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DA50A-C10B-463A-B83C-7E1F651A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Hard Disks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Platters range from .85</a:t>
            </a:r>
            <a:r>
              <a:rPr lang="ja-JP" altLang="en-US" dirty="0"/>
              <a:t>”</a:t>
            </a:r>
            <a:r>
              <a:rPr lang="en-US" altLang="ja-JP" dirty="0"/>
              <a:t> to 14</a:t>
            </a:r>
            <a:r>
              <a:rPr lang="ja-JP" altLang="en-US" dirty="0"/>
              <a:t>”</a:t>
            </a:r>
            <a:r>
              <a:rPr lang="en-US" altLang="ja-JP" dirty="0"/>
              <a:t> (historically)</a:t>
            </a:r>
          </a:p>
          <a:p>
            <a:pPr lvl="1"/>
            <a:r>
              <a:rPr lang="en-US" altLang="en-US" dirty="0"/>
              <a:t>Commonly 3.5</a:t>
            </a:r>
            <a:r>
              <a:rPr lang="ja-JP" altLang="en-US" dirty="0"/>
              <a:t>”</a:t>
            </a:r>
            <a:r>
              <a:rPr lang="en-US" altLang="ja-JP" dirty="0"/>
              <a:t>, 2.5</a:t>
            </a:r>
            <a:r>
              <a:rPr lang="ja-JP" altLang="en-US" dirty="0"/>
              <a:t>”</a:t>
            </a:r>
            <a:r>
              <a:rPr lang="en-US" altLang="ja-JP" dirty="0"/>
              <a:t>, and 1.8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altLang="en-US" dirty="0"/>
              <a:t>Range from 30GB to 16TB per drive</a:t>
            </a:r>
          </a:p>
          <a:p>
            <a:r>
              <a:rPr lang="en-US" altLang="en-US" dirty="0"/>
              <a:t>Performance </a:t>
            </a:r>
          </a:p>
          <a:p>
            <a:pPr lvl="1"/>
            <a:r>
              <a:rPr lang="en-US" altLang="en-US" dirty="0"/>
              <a:t>Transfer Rate – theoretical – 6 Gb/sec</a:t>
            </a:r>
          </a:p>
          <a:p>
            <a:pPr lvl="1"/>
            <a:r>
              <a:rPr lang="en-US" altLang="en-US" dirty="0"/>
              <a:t>Effective Transfer Rate – real – 1Gb/sec</a:t>
            </a:r>
          </a:p>
          <a:p>
            <a:pPr lvl="1"/>
            <a:r>
              <a:rPr lang="en-US" altLang="en-US" dirty="0"/>
              <a:t>Seek time from 3ms to 12ms – 9ms common for desktop drives</a:t>
            </a:r>
          </a:p>
          <a:p>
            <a:pPr lvl="1"/>
            <a:r>
              <a:rPr lang="en-US" altLang="en-US" dirty="0"/>
              <a:t>Average seek time measured or calculated based on 1/3 of tracks</a:t>
            </a:r>
          </a:p>
          <a:p>
            <a:pPr lvl="1"/>
            <a:r>
              <a:rPr lang="en-US" altLang="en-US" dirty="0"/>
              <a:t>Latency based on spindle speed</a:t>
            </a:r>
          </a:p>
          <a:p>
            <a:pPr lvl="2"/>
            <a:r>
              <a:rPr lang="en-US" altLang="en-US" dirty="0"/>
              <a:t>1 / (RPM / 60) = 60 / RPM</a:t>
            </a:r>
          </a:p>
          <a:p>
            <a:pPr lvl="1"/>
            <a:r>
              <a:rPr lang="en-US" altLang="en-US" dirty="0"/>
              <a:t>Average latency = ½ latency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911475"/>
            <a:ext cx="3314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58101" y="5297488"/>
            <a:ext cx="23415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5" tIns="32003" rIns="64005" bIns="32003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(From Wikipedia)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79FE8-4BEB-4114-9791-4325BA72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Hard Disk Performance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Access Latency </a:t>
            </a:r>
            <a:r>
              <a:rPr lang="en-US" altLang="en-US" dirty="0"/>
              <a:t>= </a:t>
            </a:r>
            <a:r>
              <a:rPr lang="en-US" altLang="en-US" b="1" dirty="0">
                <a:solidFill>
                  <a:srgbClr val="3366FF"/>
                </a:solidFill>
              </a:rPr>
              <a:t>Average access time </a:t>
            </a:r>
            <a:r>
              <a:rPr lang="en-US" altLang="en-US" dirty="0"/>
              <a:t>= average seek time + average latency</a:t>
            </a:r>
          </a:p>
          <a:p>
            <a:pPr lvl="1"/>
            <a:r>
              <a:rPr lang="en-US" altLang="en-US" dirty="0"/>
              <a:t>For fastest disk 3ms + 2ms = 5ms</a:t>
            </a:r>
          </a:p>
          <a:p>
            <a:pPr lvl="1"/>
            <a:r>
              <a:rPr lang="en-US" altLang="en-US" dirty="0"/>
              <a:t>For slow disk 9ms + 5.56ms = 14.56ms</a:t>
            </a:r>
          </a:p>
          <a:p>
            <a:r>
              <a:rPr lang="en-US" altLang="en-US" dirty="0"/>
              <a:t>Average I/O time = average access time + (amount to transfer / transfer rate) + controller overhead</a:t>
            </a:r>
          </a:p>
          <a:p>
            <a:r>
              <a:rPr lang="en-US" altLang="en-US" dirty="0"/>
              <a:t>For example to transfer a 4KB block on a 7200 RPM disk with a 5ms average seek time, 1Gb/sec transfer rate with a .1ms controller overhead =</a:t>
            </a:r>
          </a:p>
          <a:p>
            <a:pPr lvl="1"/>
            <a:r>
              <a:rPr lang="en-US" altLang="en-US" dirty="0"/>
              <a:t>5ms + 4.17ms + 0.1ms + transfer time = 9.27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Transfer time = 4KB / 1Gb/s * 8Gb / GB * 1GB / 1024</a:t>
            </a:r>
            <a:r>
              <a:rPr lang="en-US" altLang="en-US" baseline="30000" dirty="0"/>
              <a:t>2</a:t>
            </a:r>
            <a:r>
              <a:rPr lang="en-US" altLang="en-US" dirty="0"/>
              <a:t>KB = 32 / (1024</a:t>
            </a:r>
            <a:r>
              <a:rPr lang="en-US" altLang="en-US" baseline="30000" dirty="0"/>
              <a:t>2</a:t>
            </a:r>
            <a:r>
              <a:rPr lang="en-US" altLang="en-US" dirty="0"/>
              <a:t>) = 0.031 </a:t>
            </a:r>
            <a:r>
              <a:rPr lang="en-US" altLang="en-US" dirty="0" err="1"/>
              <a:t>ms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Average I/O time for 4KB block = 9.27ms + .031ms = 9.301ms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AD31B-74E2-43D4-8E5C-8B2D7C23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Solid-State Disks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Nonvolatile memory used like a hard drive</a:t>
            </a:r>
          </a:p>
          <a:p>
            <a:pPr lvl="1"/>
            <a:r>
              <a:rPr lang="en-US" altLang="en-US"/>
              <a:t>Many technology variations</a:t>
            </a:r>
          </a:p>
          <a:p>
            <a:r>
              <a:rPr lang="en-US" altLang="en-US"/>
              <a:t>Can be more reliable than HDDs</a:t>
            </a:r>
          </a:p>
          <a:p>
            <a:r>
              <a:rPr lang="en-US" altLang="en-US"/>
              <a:t>More expensive per MB</a:t>
            </a:r>
          </a:p>
          <a:p>
            <a:r>
              <a:rPr lang="en-US" altLang="en-US"/>
              <a:t>Maybe have shorter life span </a:t>
            </a:r>
          </a:p>
          <a:p>
            <a:r>
              <a:rPr lang="en-US" altLang="en-US"/>
              <a:t>Less capacity</a:t>
            </a:r>
          </a:p>
          <a:p>
            <a:r>
              <a:rPr lang="en-US" altLang="en-US"/>
              <a:t>But much faster</a:t>
            </a:r>
          </a:p>
          <a:p>
            <a:r>
              <a:rPr lang="en-US" altLang="en-US"/>
              <a:t>Busses can be too slow -&gt; connect directly to PCI for example</a:t>
            </a:r>
          </a:p>
          <a:p>
            <a:r>
              <a:rPr lang="en-US" altLang="en-US"/>
              <a:t>No moving parts, so no seek time or rotational latency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2A844-BA35-4081-99A1-3C3A3A75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8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Disk Structure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Disk drives are addressed as large 1-dimensional arrays of </a:t>
            </a:r>
            <a:r>
              <a:rPr lang="en-US" altLang="en-US" b="1">
                <a:solidFill>
                  <a:srgbClr val="3366FF"/>
                </a:solidFill>
              </a:rPr>
              <a:t>logical blocks</a:t>
            </a:r>
            <a:r>
              <a:rPr lang="en-US" altLang="en-US"/>
              <a:t>, where the logical block is the smallest unit of transfer</a:t>
            </a:r>
          </a:p>
          <a:p>
            <a:pPr lvl="1"/>
            <a:r>
              <a:rPr lang="en-US" altLang="en-US"/>
              <a:t>Low-level formatting creates </a:t>
            </a:r>
            <a:r>
              <a:rPr lang="en-US" altLang="en-US" b="1">
                <a:solidFill>
                  <a:srgbClr val="3366FF"/>
                </a:solidFill>
              </a:rPr>
              <a:t>logical blocks </a:t>
            </a:r>
            <a:r>
              <a:rPr lang="en-US" altLang="en-US"/>
              <a:t>on physical media</a:t>
            </a:r>
          </a:p>
          <a:p>
            <a:r>
              <a:rPr lang="en-US" altLang="en-US"/>
              <a:t>The 1-dimensional array of logical blocks is mapped into the sectors of the disk sequentially</a:t>
            </a:r>
          </a:p>
          <a:p>
            <a:pPr lvl="1"/>
            <a:r>
              <a:rPr lang="en-US" altLang="en-US"/>
              <a:t>Sector 0 is the first sector of the first track on the outermost cylinder</a:t>
            </a:r>
          </a:p>
          <a:p>
            <a:pPr lvl="1"/>
            <a:r>
              <a:rPr lang="en-US" altLang="en-US"/>
              <a:t>Mapping proceeds in order through that track, then the rest of the tracks in that cylinder, and then through the rest of the cylinders from outermost to innermost</a:t>
            </a:r>
          </a:p>
          <a:p>
            <a:pPr lvl="1"/>
            <a:r>
              <a:rPr lang="en-US" altLang="en-US"/>
              <a:t>Logical to physical address should be easy</a:t>
            </a:r>
          </a:p>
          <a:p>
            <a:pPr lvl="2"/>
            <a:r>
              <a:rPr lang="en-US" altLang="en-US"/>
              <a:t>Except for bad sectors</a:t>
            </a:r>
          </a:p>
          <a:p>
            <a:pPr lvl="2"/>
            <a:r>
              <a:rPr lang="en-US" altLang="en-US"/>
              <a:t>Non-constant # of sectors per track via constant angular velocity</a:t>
            </a:r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EBD43-7B37-4897-BCCA-649BCC08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Disk Attachment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Host-attached storage accessed through I/O ports talking to I/O busses</a:t>
            </a:r>
          </a:p>
          <a:p>
            <a:r>
              <a:rPr lang="en-US" altLang="en-US"/>
              <a:t>SCSI itself is a bus, up to 16 devices on one cable, </a:t>
            </a:r>
            <a:r>
              <a:rPr lang="en-US" altLang="en-US" b="1">
                <a:solidFill>
                  <a:srgbClr val="3366FF"/>
                </a:solidFill>
              </a:rPr>
              <a:t>SCSI initiator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requests operation and </a:t>
            </a:r>
            <a:r>
              <a:rPr lang="en-US" altLang="en-US" b="1">
                <a:solidFill>
                  <a:srgbClr val="3366FF"/>
                </a:solidFill>
              </a:rPr>
              <a:t>SCSI targets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perform tasks </a:t>
            </a:r>
          </a:p>
          <a:p>
            <a:pPr lvl="1"/>
            <a:r>
              <a:rPr lang="en-US" altLang="en-US"/>
              <a:t>Each target can have up to 8 </a:t>
            </a:r>
            <a:r>
              <a:rPr lang="en-US" altLang="en-US" b="1">
                <a:solidFill>
                  <a:srgbClr val="3366FF"/>
                </a:solidFill>
              </a:rPr>
              <a:t>logical units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(disks attached to device controller)</a:t>
            </a:r>
          </a:p>
          <a:p>
            <a:r>
              <a:rPr lang="en-US" altLang="en-US"/>
              <a:t>FC is high-speed serial architecture</a:t>
            </a:r>
          </a:p>
          <a:p>
            <a:pPr lvl="1"/>
            <a:r>
              <a:rPr lang="en-US" altLang="en-US"/>
              <a:t>Can be switched fabric with 24-bit address space – the basis of </a:t>
            </a:r>
            <a:r>
              <a:rPr lang="en-US" altLang="en-US" b="1">
                <a:solidFill>
                  <a:srgbClr val="3366FF"/>
                </a:solidFill>
              </a:rPr>
              <a:t>storage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 b="1">
                <a:solidFill>
                  <a:srgbClr val="3366FF"/>
                </a:solidFill>
              </a:rPr>
              <a:t>area networks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(SAN</a:t>
            </a:r>
            <a:r>
              <a:rPr lang="en-US" altLang="en-US"/>
              <a:t>s</a:t>
            </a:r>
            <a:r>
              <a:rPr lang="en-US" altLang="en-US" b="1">
                <a:solidFill>
                  <a:srgbClr val="3366FF"/>
                </a:solidFill>
              </a:rPr>
              <a:t>)</a:t>
            </a:r>
            <a:r>
              <a:rPr lang="en-US" altLang="en-US"/>
              <a:t> in which many hosts attach to many storage units</a:t>
            </a:r>
          </a:p>
          <a:p>
            <a:r>
              <a:rPr lang="en-US" altLang="en-US"/>
              <a:t>I/O directed to bus ID, device ID, logical unit (LUN)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F219D-E0A7-4425-A47A-B56783A4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Storage Array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Can just attach disks, or arrays of disks</a:t>
            </a:r>
          </a:p>
          <a:p>
            <a:r>
              <a:rPr lang="en-US" altLang="en-US"/>
              <a:t>Storage Array has controller(s), provides features to attached host(s)</a:t>
            </a:r>
          </a:p>
          <a:p>
            <a:pPr lvl="1"/>
            <a:r>
              <a:rPr lang="en-US" altLang="en-US"/>
              <a:t>Ports to connect hosts to array</a:t>
            </a:r>
          </a:p>
          <a:p>
            <a:pPr lvl="1"/>
            <a:r>
              <a:rPr lang="en-US" altLang="en-US"/>
              <a:t>Memory, controlling software (sometimes NVRAM, etc)</a:t>
            </a:r>
          </a:p>
          <a:p>
            <a:pPr lvl="1"/>
            <a:r>
              <a:rPr lang="en-US" altLang="en-US"/>
              <a:t>A few to thousands of disks</a:t>
            </a:r>
          </a:p>
          <a:p>
            <a:pPr lvl="1"/>
            <a:r>
              <a:rPr lang="en-US" altLang="en-US"/>
              <a:t>RAID, hot spares, hot swap (discussed later)</a:t>
            </a:r>
          </a:p>
          <a:p>
            <a:pPr lvl="1"/>
            <a:r>
              <a:rPr lang="en-US" altLang="en-US"/>
              <a:t>Shared storage -&gt; more efficiency</a:t>
            </a:r>
          </a:p>
          <a:p>
            <a:pPr lvl="1"/>
            <a:r>
              <a:rPr lang="en-US" altLang="en-US"/>
              <a:t>Features found in some file systems</a:t>
            </a:r>
          </a:p>
          <a:p>
            <a:pPr lvl="2"/>
            <a:r>
              <a:rPr lang="en-US" altLang="en-US"/>
              <a:t>Snaphots, clones, thin provisioning, replication, deduplication, etc</a:t>
            </a:r>
          </a:p>
          <a:p>
            <a:pPr lvl="2">
              <a:buFont typeface="Webdings" panose="05030102010509060703" pitchFamily="18" charset="2"/>
              <a:buNone/>
            </a:pP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34B94-6EC4-4710-A776-9F125515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Storage Area Network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Common in large storage environments</a:t>
            </a:r>
            <a:endParaRPr lang="en-US" altLang="en-US" sz="800"/>
          </a:p>
          <a:p>
            <a:r>
              <a:rPr lang="en-US" altLang="en-US"/>
              <a:t>Multiple hosts attached to multiple storage arrays - flexible</a:t>
            </a:r>
          </a:p>
        </p:txBody>
      </p:sp>
      <p:pic>
        <p:nvPicPr>
          <p:cNvPr id="26627" name="Picture 1" descr="10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28" y="3130551"/>
            <a:ext cx="56149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22EDD-5249-437F-AE4E-9E2D90CD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Storage Area Network (Cont.)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SAN is one or more storage arrays</a:t>
            </a:r>
          </a:p>
          <a:p>
            <a:pPr lvl="1"/>
            <a:r>
              <a:rPr lang="en-US" altLang="en-US"/>
              <a:t>Connected to one or more Fibre Channel switches</a:t>
            </a:r>
          </a:p>
          <a:p>
            <a:r>
              <a:rPr lang="en-US" altLang="en-US"/>
              <a:t>Hosts also attach to the switches</a:t>
            </a:r>
          </a:p>
          <a:p>
            <a:r>
              <a:rPr lang="en-US" altLang="en-US"/>
              <a:t>Storage made available via </a:t>
            </a:r>
            <a:r>
              <a:rPr lang="en-US" altLang="en-US" b="1">
                <a:solidFill>
                  <a:srgbClr val="3366FF"/>
                </a:solidFill>
              </a:rPr>
              <a:t>LUN Masking </a:t>
            </a:r>
            <a:r>
              <a:rPr lang="en-US" altLang="en-US"/>
              <a:t>from specific arrays to specific servers</a:t>
            </a:r>
          </a:p>
          <a:p>
            <a:r>
              <a:rPr lang="en-US" altLang="en-US"/>
              <a:t>Easy to add or remove storage, add new host and allocate it storage</a:t>
            </a:r>
          </a:p>
          <a:p>
            <a:pPr lvl="1"/>
            <a:r>
              <a:rPr lang="en-US" altLang="en-US"/>
              <a:t>Over low-latency Fibre Channel fabric</a:t>
            </a:r>
          </a:p>
          <a:p>
            <a:r>
              <a:rPr lang="en-US" altLang="en-US"/>
              <a:t>Why have separate storage networks and communications networks?</a:t>
            </a:r>
          </a:p>
          <a:p>
            <a:pPr lvl="1"/>
            <a:r>
              <a:rPr lang="en-US" altLang="en-US"/>
              <a:t>Consider iSCSI, FCOE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A7A09-6BAE-47B5-B48E-4397A875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8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E4DA-6EE8-4E09-BBEB-DFD75E7A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4E31-FDCC-4C3F-95E3-1E9BFC05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 storage capacity</a:t>
            </a:r>
          </a:p>
          <a:p>
            <a:r>
              <a:rPr lang="en-US" dirty="0"/>
              <a:t>Non-volatile</a:t>
            </a:r>
          </a:p>
          <a:p>
            <a:r>
              <a:rPr lang="en-US" dirty="0"/>
              <a:t>Much slower access</a:t>
            </a:r>
          </a:p>
          <a:p>
            <a:r>
              <a:rPr lang="en-US" dirty="0"/>
              <a:t>Many technologies have been used</a:t>
            </a:r>
          </a:p>
          <a:p>
            <a:pPr lvl="1"/>
            <a:r>
              <a:rPr lang="en-US" dirty="0"/>
              <a:t>Magnetic </a:t>
            </a:r>
          </a:p>
          <a:p>
            <a:pPr lvl="2"/>
            <a:r>
              <a:rPr lang="en-US" dirty="0"/>
              <a:t>Drums</a:t>
            </a:r>
          </a:p>
          <a:p>
            <a:pPr lvl="2"/>
            <a:r>
              <a:rPr lang="en-US" dirty="0"/>
              <a:t>Tapes</a:t>
            </a:r>
          </a:p>
          <a:p>
            <a:pPr lvl="2"/>
            <a:r>
              <a:rPr lang="en-US" dirty="0"/>
              <a:t>Disks</a:t>
            </a:r>
          </a:p>
          <a:p>
            <a:pPr lvl="1"/>
            <a:r>
              <a:rPr lang="en-US" dirty="0"/>
              <a:t>Optical</a:t>
            </a:r>
          </a:p>
          <a:p>
            <a:pPr lvl="2"/>
            <a:r>
              <a:rPr lang="en-US" dirty="0"/>
              <a:t>CD R</a:t>
            </a:r>
          </a:p>
          <a:p>
            <a:pPr lvl="2"/>
            <a:r>
              <a:rPr lang="en-US" dirty="0"/>
              <a:t>CD </a:t>
            </a:r>
            <a:r>
              <a:rPr lang="en-US" dirty="0" err="1"/>
              <a:t>rw</a:t>
            </a:r>
            <a:endParaRPr lang="en-US" dirty="0"/>
          </a:p>
          <a:p>
            <a:pPr lvl="1"/>
            <a:r>
              <a:rPr lang="en-US" dirty="0"/>
              <a:t>Solid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11BF7-ADE9-4995-BF36-2F96819C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Network-Attached Storage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69698" y="13549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Network-attached storage (</a:t>
            </a:r>
            <a:r>
              <a:rPr lang="en-US" altLang="en-US" b="1" dirty="0">
                <a:solidFill>
                  <a:srgbClr val="3366FF"/>
                </a:solidFill>
              </a:rPr>
              <a:t>NAS</a:t>
            </a:r>
            <a:r>
              <a:rPr lang="en-US" altLang="en-US" dirty="0"/>
              <a:t>) is storage made available over a network rather than over a local connection (such as a bus)</a:t>
            </a:r>
          </a:p>
          <a:p>
            <a:pPr lvl="1"/>
            <a:r>
              <a:rPr lang="en-US" altLang="en-US" dirty="0"/>
              <a:t>Remotely attaching to file systems</a:t>
            </a:r>
          </a:p>
          <a:p>
            <a:r>
              <a:rPr lang="en-US" altLang="en-US" dirty="0"/>
              <a:t>NFS and CIFS are common protocols</a:t>
            </a:r>
          </a:p>
          <a:p>
            <a:r>
              <a:rPr lang="en-US" altLang="en-US" dirty="0"/>
              <a:t>Implemented via remote procedure calls (RPCs) between host and storage over typically TCP or UDP on IP network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iSCSI</a:t>
            </a:r>
            <a:r>
              <a:rPr lang="en-US" altLang="en-US" dirty="0"/>
              <a:t> protocol uses IP network to carry the SCSI protocol</a:t>
            </a:r>
          </a:p>
          <a:p>
            <a:pPr lvl="1"/>
            <a:r>
              <a:rPr lang="en-US" altLang="en-US" dirty="0"/>
              <a:t>Remotely attaching to devices (blocks)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36" y="4665663"/>
            <a:ext cx="48053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12CB3-A88B-4E39-A7C0-6C8AA838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A50B-539C-44A2-9886-64A1F019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119B-20C9-4351-B0C7-46A1D791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by magnetizing an area using a recording head</a:t>
            </a:r>
          </a:p>
          <a:p>
            <a:pPr lvl="1"/>
            <a:r>
              <a:rPr lang="en-US" dirty="0"/>
              <a:t>Area must be moving with respect to the recording head</a:t>
            </a:r>
          </a:p>
          <a:p>
            <a:r>
              <a:rPr lang="en-US" dirty="0"/>
              <a:t>Read by moving the recorded area against a read head </a:t>
            </a:r>
          </a:p>
          <a:p>
            <a:r>
              <a:rPr lang="en-US" dirty="0"/>
              <a:t>Often use one head for reading and writing</a:t>
            </a:r>
          </a:p>
          <a:p>
            <a:r>
              <a:rPr lang="en-US" dirty="0"/>
              <a:t>Movement must be stable</a:t>
            </a:r>
          </a:p>
          <a:p>
            <a:r>
              <a:rPr lang="en-US" dirty="0"/>
              <a:t>Recording Density – bits/inch, or bits/</a:t>
            </a:r>
            <a:r>
              <a:rPr lang="en-US" dirty="0" err="1"/>
              <a:t>sq</a:t>
            </a:r>
            <a:r>
              <a:rPr lang="en-US" dirty="0"/>
              <a:t> inch</a:t>
            </a:r>
          </a:p>
          <a:p>
            <a:r>
              <a:rPr lang="en-US" dirty="0"/>
              <a:t>Area</a:t>
            </a:r>
          </a:p>
          <a:p>
            <a:pPr lvl="1"/>
            <a:r>
              <a:rPr lang="en-US" dirty="0"/>
              <a:t>Drum – cylinder</a:t>
            </a:r>
          </a:p>
          <a:p>
            <a:pPr lvl="1"/>
            <a:r>
              <a:rPr lang="en-US" dirty="0"/>
              <a:t>Tape – a long ribbon</a:t>
            </a:r>
          </a:p>
          <a:p>
            <a:pPr lvl="1"/>
            <a:r>
              <a:rPr lang="en-US" dirty="0"/>
              <a:t>Disk – flat platter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8334-49A3-438E-82FD-A8A7B6B8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D6BD-AD30-47FD-AEE9-B620987B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Drum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6458B-F85C-4647-97BD-AB6C9546E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25" y="1639359"/>
            <a:ext cx="5822512" cy="3056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FD736-116F-4B5B-8F5A-EDE616BF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BM 650 magnetic drum">
            <a:extLst>
              <a:ext uri="{FF2B5EF4-FFF2-40B4-BE49-F238E27FC236}">
                <a16:creationId xmlns:a16="http://schemas.microsoft.com/office/drawing/2014/main" id="{302B6BB3-504B-4F3F-8C42-E7D54AB9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11" y="1166018"/>
            <a:ext cx="4353863" cy="35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Magnetic Tape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24348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Was early secondary-storage medium</a:t>
            </a:r>
          </a:p>
          <a:p>
            <a:pPr lvl="1"/>
            <a:r>
              <a:rPr lang="en-US" altLang="en-US" dirty="0"/>
              <a:t>Evolved from open spools to cartridges</a:t>
            </a:r>
          </a:p>
          <a:p>
            <a:r>
              <a:rPr lang="en-US" altLang="en-US" dirty="0"/>
              <a:t>Relatively permanent and holds large quantities of data</a:t>
            </a:r>
          </a:p>
          <a:p>
            <a:r>
              <a:rPr lang="en-US" altLang="en-US" dirty="0"/>
              <a:t>Access time slow</a:t>
            </a:r>
          </a:p>
          <a:p>
            <a:r>
              <a:rPr lang="en-US" altLang="en-US" dirty="0"/>
              <a:t>Random access ~1000 times slower than disk</a:t>
            </a:r>
          </a:p>
          <a:p>
            <a:r>
              <a:rPr lang="en-US" altLang="en-US" dirty="0"/>
              <a:t>Mainly used for backup, storage of infrequently-used data, transfer medium between systems</a:t>
            </a:r>
          </a:p>
          <a:p>
            <a:r>
              <a:rPr lang="en-US" altLang="en-US" dirty="0"/>
              <a:t>Kept in spool and wound or rewound past read-write head</a:t>
            </a:r>
          </a:p>
          <a:p>
            <a:r>
              <a:rPr lang="en-US" altLang="en-US" dirty="0"/>
              <a:t>Once data under head, transfer rates comparable to disk</a:t>
            </a:r>
          </a:p>
          <a:p>
            <a:pPr lvl="1"/>
            <a:r>
              <a:rPr lang="en-US" altLang="en-US" dirty="0"/>
              <a:t>140MB/sec and greater</a:t>
            </a:r>
          </a:p>
          <a:p>
            <a:r>
              <a:rPr lang="en-US" altLang="en-US" dirty="0"/>
              <a:t>200GB to 1.5TB typical storage</a:t>
            </a:r>
          </a:p>
          <a:p>
            <a:r>
              <a:rPr lang="en-US" altLang="en-US" dirty="0"/>
              <a:t>Common technologies are LTO-{3,4,5} and T10000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FC3DA-3DEC-43A9-8F08-1BC70D7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D46E0-48CD-40A5-A2A4-568093663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751" y="2095174"/>
            <a:ext cx="3524250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ED026-C5BD-407C-83AB-1FF58BA746F8}"/>
              </a:ext>
            </a:extLst>
          </p:cNvPr>
          <p:cNvSpPr txBox="1"/>
          <p:nvPr/>
        </p:nvSpPr>
        <p:spPr>
          <a:xfrm>
            <a:off x="9110382" y="555363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3420</a:t>
            </a:r>
          </a:p>
        </p:txBody>
      </p:sp>
    </p:spTree>
    <p:extLst>
      <p:ext uri="{BB962C8B-B14F-4D97-AF65-F5344CB8AC3E}">
        <p14:creationId xmlns:p14="http://schemas.microsoft.com/office/powerpoint/2010/main" val="281709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The First Commercial Disk Drive</a:t>
            </a: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4438"/>
            <a:ext cx="348138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118350" y="1698625"/>
            <a:ext cx="33289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1956</a:t>
            </a:r>
          </a:p>
          <a:p>
            <a:r>
              <a:rPr lang="en-US" altLang="en-US"/>
              <a:t>IBM RAMDAC computer included the IBM Model 350 disk storage system</a:t>
            </a:r>
          </a:p>
          <a:p>
            <a:endParaRPr lang="en-US" altLang="en-US"/>
          </a:p>
          <a:p>
            <a:r>
              <a:rPr lang="en-US" altLang="en-US"/>
              <a:t>5M (7 bit) characters</a:t>
            </a:r>
          </a:p>
          <a:p>
            <a:r>
              <a:rPr lang="en-US" altLang="en-US"/>
              <a:t>50 x 24</a:t>
            </a:r>
            <a:r>
              <a:rPr lang="ja-JP" altLang="en-US"/>
              <a:t>”</a:t>
            </a:r>
            <a:r>
              <a:rPr lang="en-US" altLang="ja-JP"/>
              <a:t> platters</a:t>
            </a:r>
          </a:p>
          <a:p>
            <a:r>
              <a:rPr lang="en-US" altLang="en-US"/>
              <a:t>Access time = &lt; 1 second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AC584-4B81-4938-8D3A-34F917F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55E4-8757-413A-BD31-3178404B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Storage - Disk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0E29F-044C-4FEE-AFED-F4B48DB12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961" y="1690688"/>
            <a:ext cx="7774516" cy="45351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7ED8D-2640-409B-B2AE-252D3ADC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E2EA-8DE2-408B-9961-D524B973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Structure of Recording Surfaces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7912B-8275-413C-86C5-E16DC29DF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543" y="2167218"/>
            <a:ext cx="6703534" cy="3770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1B3E-F631-40DC-8F06-D5D1AB5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0AC31-7459-4B65-9958-400C9153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7" y="2167218"/>
            <a:ext cx="2828925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BF1-E1E2-4605-81AB-FF012FB63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67" y="5215218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D35C3-C962-4C3D-84A7-DCAB10B06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972" y="3853137"/>
            <a:ext cx="3048000" cy="2562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9623-8434-4CD4-B103-0B3C254D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0C529-12D4-4293-8F87-F1F7D147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77" y="923672"/>
            <a:ext cx="3639671" cy="1825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47674-5564-4BB4-8203-12EF0775B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11" y="794455"/>
            <a:ext cx="3048000" cy="25146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9E74D50-0A22-4E12-8A67-55CBD431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877" y="3460848"/>
            <a:ext cx="2733675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FF0974-2CE4-4B26-AE35-A363A3AFEF8D}"/>
              </a:ext>
            </a:extLst>
          </p:cNvPr>
          <p:cNvSpPr txBox="1"/>
          <p:nvPr/>
        </p:nvSpPr>
        <p:spPr>
          <a:xfrm>
            <a:off x="3719689" y="2810933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 inch Drive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1544C-7C05-4B4B-8C83-7E241EF55B0B}"/>
              </a:ext>
            </a:extLst>
          </p:cNvPr>
          <p:cNvSpPr txBox="1"/>
          <p:nvPr/>
        </p:nvSpPr>
        <p:spPr>
          <a:xfrm>
            <a:off x="4131733" y="5134249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28B64-5761-4957-A4EF-8F188FF7360A}"/>
              </a:ext>
            </a:extLst>
          </p:cNvPr>
          <p:cNvSpPr txBox="1"/>
          <p:nvPr/>
        </p:nvSpPr>
        <p:spPr>
          <a:xfrm>
            <a:off x="9982200" y="5226756"/>
            <a:ext cx="8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9EF7E-E9F7-4236-BA62-71453241370D}"/>
              </a:ext>
            </a:extLst>
          </p:cNvPr>
          <p:cNvSpPr txBox="1"/>
          <p:nvPr/>
        </p:nvSpPr>
        <p:spPr>
          <a:xfrm>
            <a:off x="7535088" y="2753237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 assembly</a:t>
            </a:r>
          </a:p>
        </p:txBody>
      </p:sp>
    </p:spTree>
    <p:extLst>
      <p:ext uri="{BB962C8B-B14F-4D97-AF65-F5344CB8AC3E}">
        <p14:creationId xmlns:p14="http://schemas.microsoft.com/office/powerpoint/2010/main" val="396278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1217</Words>
  <Application>Microsoft Office PowerPoint</Application>
  <PresentationFormat>Widescreen</PresentationFormat>
  <Paragraphs>179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Times New Roman</vt:lpstr>
      <vt:lpstr>Verdana</vt:lpstr>
      <vt:lpstr>Webdings</vt:lpstr>
      <vt:lpstr>Office Theme</vt:lpstr>
      <vt:lpstr>CSMC 412</vt:lpstr>
      <vt:lpstr>Mass Storage</vt:lpstr>
      <vt:lpstr>Magnetic Devices</vt:lpstr>
      <vt:lpstr>Magnetic Drum</vt:lpstr>
      <vt:lpstr>Magnetic Tape</vt:lpstr>
      <vt:lpstr>The First Commercial Disk Drive</vt:lpstr>
      <vt:lpstr>Mass Storage - Disk</vt:lpstr>
      <vt:lpstr>Physical Structure of Recording Surfaces</vt:lpstr>
      <vt:lpstr>PowerPoint Presentation</vt:lpstr>
      <vt:lpstr>Moving-head Disk Mechanism</vt:lpstr>
      <vt:lpstr>Hard Disks</vt:lpstr>
      <vt:lpstr>Hard Disks</vt:lpstr>
      <vt:lpstr>Hard Disk Performance</vt:lpstr>
      <vt:lpstr>Solid-State Disks</vt:lpstr>
      <vt:lpstr>Disk Structure</vt:lpstr>
      <vt:lpstr>Disk Attachment</vt:lpstr>
      <vt:lpstr>Storage Array</vt:lpstr>
      <vt:lpstr>Storage Area Network</vt:lpstr>
      <vt:lpstr>Storage Area Network (Cont.)</vt:lpstr>
      <vt:lpstr>Network-Attached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41</cp:revision>
  <cp:lastPrinted>2020-04-14T22:49:00Z</cp:lastPrinted>
  <dcterms:created xsi:type="dcterms:W3CDTF">2019-02-25T14:10:39Z</dcterms:created>
  <dcterms:modified xsi:type="dcterms:W3CDTF">2020-04-14T23:34:25Z</dcterms:modified>
</cp:coreProperties>
</file>