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0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7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05C29AC-8D83-49A9-A4BE-B8DB2EC46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51AC9E-A50C-4DDD-AF1B-7050B9A967CB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89B9383-296B-4ED6-B4A3-80197C7A4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C78B0B5E-1704-4808-B451-9D3A9D2A8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CF37B2D-1ADB-4B50-94D4-23105C6C0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DB962E-8212-4BFF-B92E-2763BD2E8C6C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FE16A6D-1D78-4009-8B24-80C11913D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D5681E4-45C0-4E1D-A741-A0C30AEC7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16CB8C5-4256-4884-903C-3A11DAA33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A20250-BFC0-4ACF-9F6D-523D4F08E027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9AC88C3-22A5-4DC2-B4C1-7F3568557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780135B-DC33-4747-A056-0B039A9D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E73A1BB-C189-4147-8EA7-D302917A6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B4A742-6A70-42F8-824A-0061645605D5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FE9DD8A-F671-4A6C-8A14-75C54A82C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3F5B6B6-B347-40FF-83EE-97B201070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4C4EB46-2056-43BD-B19C-7877C2E8C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7A0678-4461-49E1-94D1-AECD4420B4FF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8FB7031-8DAE-4392-A19D-0DF781469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B3E3411-6751-442B-B698-C6F0E850E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1718F1C-3493-46E2-9C72-FDA821550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159AB52-25CD-4DB4-8C0E-A61311568410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3473D7C-FD7F-4746-9982-47F031DB0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1F2ABEC-7B5F-4485-8764-E04491C76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3E6C887-B8E0-4F97-8338-8086975DD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9F4F2D-4A91-41D1-873F-D240FF58C400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8C3EF73-E2A9-4394-9611-4DF539606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2083019-073F-47A2-9659-772456CAF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6F73B22-111E-4A7D-8611-9F0E8FCFA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DB5FEA-7029-42F0-AAE0-97E6B31D266D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D2E7A6C-2DA4-4EA8-B31C-A06F0C1BA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79E88AF-A89E-4B2A-B0DC-AEE7F2D8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8F8CF6A-885E-4A7A-90EE-C7BDA2358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0B29F41-290A-4B20-8ED8-246789FD7D61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8418601-315F-40B4-BBC3-32DEBE381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435C060-31AB-4C5B-AF81-4EDFB4598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632E5D78-20F7-4F5E-BA63-FDA3AF181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1589B2-8FB5-4F58-AFA6-8EE6BA7B8131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B5FD01E-A8C4-4F38-8411-F1C156603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3D3F377-EBF1-40E5-AFF2-F4C60A626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BF8C9AC-7A54-4EE7-A9EB-61BB2D368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A7FFED-9AD2-408E-8857-CCFD7338FCB1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3B6863E-BC02-4929-88E6-2713581BF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35C32-A9EA-435D-AB04-C4BB0153D605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640D81C-6020-4F87-B8CC-6998E4E8B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6146092-4370-49D8-9A13-4839F5708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37C4886-6D59-4EBE-B4A6-71F4A1B7E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CE71B6-7FE8-49E5-82BD-D602DE20AC39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97BCCAE-780F-448F-A0D2-F7356DA97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A902016-321D-426E-87B0-2545ECB56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28BC850-EFC9-4A9F-B6EB-D04B66407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3024DA-9BCB-4266-BDCD-2514C0B96FE0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423358F-2A26-49A1-8FDC-2B423EC2A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22ADB96-4EC0-4487-A354-197287A10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1E90169-1174-4937-9372-49DE6EC6F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25B52A5-A17E-4D5B-943D-B17268EE1CFD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6BFB1D1-99AB-4AF8-A3B4-1583DE5B2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CD97E2D-8E9A-4616-8A68-1D649A8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FDD3E1-64A5-49EB-B2CC-A05E21835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459032-EE70-4A9C-8E13-1116E65DE5A0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5C3688E-056D-45CB-9B1A-38C0B46C9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1C25C9C-10E5-4785-A468-ED8EAB46B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A3ABAE3-9F14-4384-8ADF-DD1831924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B599AE0-5200-476C-928B-4D73EF4D6463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42ABFC6-F444-450A-BF5D-8A93E7CBB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72D1538-3CD6-4C78-90CA-79470FAD8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DA61FD6-084E-4519-A6D9-807DBD5ED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411A22F-F24C-44EB-8B14-6B33C27D7836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6D3D2BB-44B1-4FE8-A01C-05147CF57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F5E74D6-268E-4133-ADEF-3C55002F9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D9C27FD8-ABAE-4AC4-91A6-1EF2B005D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7C4E88-ED6A-466E-B19F-CBA90B6851CE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8598583-0641-4230-B78F-A573EF6467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ABA4283-7E1C-41A3-8249-6239FF3CA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923406EA-9B10-4440-99F7-E39F524D5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CBF0C7-EC76-44F7-B0EA-AFD25471B95E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6E586B53-0F01-4524-9C73-96093F845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65BC611-B4C3-4021-9A22-DFADDA519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74E0B1C-5D2B-41A2-829B-9510D7F68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2A526C-92AC-4AB6-BBCE-6797C1CAAED8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65A4607-E2CE-47A1-8ED9-34BF2968B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E090664-20A5-4083-8458-8371DF969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550FAE5-39A9-40AF-9F90-803EF47C3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1FE65E6-44CF-41EF-951F-DBA535CE105A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4F3738A-AD75-4C46-A96B-FDB1D764D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C681DA4-4235-49C6-AB02-D08255D9A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76EB681-0457-4796-9008-B38F49B13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C66F25-7F73-4952-BB08-6CD8975DD61E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B67318A-2799-4208-A335-4A32CC597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7EE1046-E97D-4D00-87C4-35093FAC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97405C-5C2A-4769-BA8D-82ABA2A8B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E08999-B397-4605-8F0C-8ABD91C2E2B3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51EBC2A-534B-4D7D-B744-41E699C41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AFD0D7AE-3A58-42A0-B6EF-8C3F6F33B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64518B47-8E3A-4F82-9A89-C44A9D2CC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5CC60A-B1E3-4734-84E2-E60575193E25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25151A5-D248-402E-96DB-A49D2BAF9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E1B34700-FACC-4458-9585-ED35121AC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D5E2DE0-4C13-4AA2-9CCC-F45235BBC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D7AD17F-E794-4F79-B0B7-AB0D9A157B74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3E350A1-BDC4-42A4-B089-80FE6EDE6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DC8AAC2-EAD8-46C8-891B-1D66E4043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1FB3743-18B8-4171-905E-04A3CBC51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B29301-7594-4EA4-A813-E499FF59B7D0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A4AFE53-71DA-4869-86FF-2F86678CE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3093AF6-2204-4075-A086-866589EAE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5A268A9-BC3C-41DA-B3F4-1799D99B9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85C6BD-32EF-4F89-9EBC-29584036FF7A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3FDBE2D-FB43-4BF6-9B48-2EF68FD23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CF66CE2-EFE8-46C0-A205-2B2720C10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F494B00-B43B-43BD-81C5-AB2CE8518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DD0AB-A789-4143-80E7-F0821A520534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12FA028B-0CF9-4E7B-9A33-E77F606D6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E4E6F1A-749B-4910-95E9-85133F6D3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7ACDA543-65D7-4A62-8E14-5C8712E8B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A954EA-B525-48E9-A62C-D69605CC045B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ACDD1BE8-65D5-4E09-8BE0-83BC96046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1E5A231-F2BA-419F-8924-3C24880A6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E28B6384-0502-4A9B-851D-8030B439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FF40B7-DF4B-4296-ADDF-F049F21064EF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392694A7-333D-4A23-AFBB-7B0379A88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0F615C1-D26A-48AB-BEDB-5D0D1D2F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21E7528-B5B1-4714-AE4E-8420AC140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450788-8EDD-402D-A8BB-7D3ADF53D74C}" type="slidenum">
              <a:rPr lang="en-US" altLang="en-US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E2BE712-9DB6-4A6C-A88F-375E9577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64E01A4-0232-4290-94AB-2AD24D333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B54B2E21-2FE1-4335-B03F-214537674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999577-3B52-4532-BA82-5D331F84FC50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2830F83-734B-43B3-91DF-B8FF30152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86BB3D5-C7DB-4C22-A346-FDAE367D1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931C888-A2FE-4E25-BE63-83DF2AABD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FBD1F8-DB19-4D04-B213-E6E9D6D61ADE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487F12F2-556F-4747-9715-8C4A2F3B0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FB71132-CF37-4B7B-8C6A-BF0471EB9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365ED63-A7F0-4F56-AA52-387899C91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06C6B4-5811-4179-B8ED-7F131D663D1F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9BB28DB-7C6E-485A-A87F-BE8F770C8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0C56469-BC21-4960-84EE-5DF74D99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6A1887D-0FB3-4FB7-8C40-549B610E1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FD7899-8AB9-4C40-BAA3-2B1BBE0A76ED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29CF5C1-29EC-42BF-8880-9E4EDC50C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93826AB-1798-4D52-9038-68113644E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60F5302-CA93-4DF7-8C66-A9AFB5889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78736C-B629-4081-8572-F99DF7A1DFF7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94A0A82-4841-4090-B5F7-A9987EE960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675FD44-E806-40E5-86A2-CDAA082C1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E02A0D4-F202-4C0A-8AAD-CDCD92D5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E9E783-2246-4AFC-91FC-C7D1C574EF24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E4CE3A1F-DBD6-4069-931F-C535BBC39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1D27EA1-8F06-475B-986B-63D6E4F1E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6CBC76E-C1E1-47E6-AEFE-84B8CCA8B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F4B2EF-0FD0-4E2D-951E-F27CA474522E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693B30A-2D17-4965-92DD-D357937E4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266975A-1929-4562-921D-9CB1EE05A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2020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CMSC 412 Set 9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4584" y="2960688"/>
            <a:ext cx="114808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52933" y="6588126"/>
            <a:ext cx="3617384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984" y="6613526"/>
            <a:ext cx="2730235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4" y="4157663"/>
            <a:ext cx="2749549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298951" y="4006850"/>
            <a:ext cx="3115733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46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CMSC 412 Set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CMSC 412 Set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337406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© 2020   Ashok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Set 9 Online</a:t>
            </a: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B012A-A4B8-4211-A6CA-8694126A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C5B445-9854-4789-9C04-B4A535C9C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Interrupts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CC73FBF-A131-488A-8E0D-154555740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Polling can happen in 3 instruction cycles</a:t>
            </a:r>
          </a:p>
          <a:p>
            <a:pPr lvl="1"/>
            <a:r>
              <a:rPr lang="en-US" altLang="en-US"/>
              <a:t>Read status, logical-and to extract status bit, branch if not zero</a:t>
            </a:r>
          </a:p>
          <a:p>
            <a:pPr lvl="1"/>
            <a:r>
              <a:rPr lang="en-US" altLang="en-US"/>
              <a:t>How to be more efficient if non-zero infrequently?</a:t>
            </a:r>
          </a:p>
          <a:p>
            <a:r>
              <a:rPr lang="en-US" altLang="en-US"/>
              <a:t>CPU </a:t>
            </a:r>
            <a:r>
              <a:rPr lang="en-US" altLang="en-US" b="1">
                <a:solidFill>
                  <a:srgbClr val="3366FF"/>
                </a:solidFill>
              </a:rPr>
              <a:t>Interrupt-request line</a:t>
            </a:r>
            <a:r>
              <a:rPr lang="en-US" altLang="en-US"/>
              <a:t> triggered by I/O device</a:t>
            </a:r>
          </a:p>
          <a:p>
            <a:pPr lvl="1"/>
            <a:r>
              <a:rPr lang="en-US" altLang="en-US"/>
              <a:t>Checked by processor after each instruction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Interrupt handler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receives interrupts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Maskable</a:t>
            </a:r>
            <a:r>
              <a:rPr lang="en-US" altLang="en-US"/>
              <a:t> to ignore or delay some interrupts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Interrupt vector </a:t>
            </a:r>
            <a:r>
              <a:rPr lang="en-US" altLang="en-US"/>
              <a:t>to dispatch interrupt to correct handler</a:t>
            </a:r>
          </a:p>
          <a:p>
            <a:pPr lvl="1"/>
            <a:r>
              <a:rPr lang="en-US" altLang="en-US"/>
              <a:t>Context switch at start and end</a:t>
            </a:r>
          </a:p>
          <a:p>
            <a:pPr lvl="1"/>
            <a:r>
              <a:rPr lang="en-US" altLang="en-US"/>
              <a:t>Based on priority</a:t>
            </a:r>
          </a:p>
          <a:p>
            <a:pPr lvl="1"/>
            <a:r>
              <a:rPr lang="en-US" altLang="en-US"/>
              <a:t>Some </a:t>
            </a:r>
            <a:r>
              <a:rPr lang="en-US" altLang="en-US" b="1">
                <a:solidFill>
                  <a:srgbClr val="3366FF"/>
                </a:solidFill>
              </a:rPr>
              <a:t>nonmaskable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Interrupt chaining if more than one device at same interrupt number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D3460-DE3B-4AAD-A98E-9FC51CF2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06696-57AD-4478-BBC8-37D97E38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926351-5FDF-4EEC-8188-95439A786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Interrupt-Driven I/O Cycle</a:t>
            </a:r>
            <a:endParaRPr lang="en-US" altLang="en-US" sz="2400"/>
          </a:p>
        </p:txBody>
      </p:sp>
      <p:pic>
        <p:nvPicPr>
          <p:cNvPr id="13315" name="Picture 8">
            <a:extLst>
              <a:ext uri="{FF2B5EF4-FFF2-40B4-BE49-F238E27FC236}">
                <a16:creationId xmlns:a16="http://schemas.microsoft.com/office/drawing/2014/main" id="{B621C002-1816-4504-8DCD-3B826BEA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04" y="1690688"/>
            <a:ext cx="5059362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2FFFC-A307-4A75-8EAB-D4DBA462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6419F-3B6F-4A13-8143-872304A3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FB04A4F-1C51-466C-8004-09174BDD2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Intel Pentium Processor Event-Vector Table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29858443-72BA-4229-884A-F32DDF10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63" y="1652588"/>
            <a:ext cx="5859463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35D97-DFA2-40E6-8D12-6FADA71E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40ECC-E2B2-4A98-93C4-90280B58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752ABE7-14FE-4367-9E59-5C53AA04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Interrupts (Cont.)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8A8105B-86BB-4F51-9DE4-C42964B6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Interrupt mechanism also used for </a:t>
            </a:r>
            <a:r>
              <a:rPr lang="en-US" altLang="en-US" b="1">
                <a:solidFill>
                  <a:srgbClr val="3366FF"/>
                </a:solidFill>
              </a:rPr>
              <a:t>exceptions</a:t>
            </a:r>
          </a:p>
          <a:p>
            <a:pPr lvl="1"/>
            <a:r>
              <a:rPr lang="en-US" altLang="en-US"/>
              <a:t>Terminate process, crash system due to hardware error</a:t>
            </a:r>
          </a:p>
          <a:p>
            <a:r>
              <a:rPr lang="en-US" altLang="en-US"/>
              <a:t>Page fault executes when memory access error</a:t>
            </a:r>
          </a:p>
          <a:p>
            <a:r>
              <a:rPr lang="en-US" altLang="en-US"/>
              <a:t>System call executes via </a:t>
            </a:r>
            <a:r>
              <a:rPr lang="en-US" altLang="en-US" b="1">
                <a:solidFill>
                  <a:srgbClr val="3366FF"/>
                </a:solidFill>
              </a:rPr>
              <a:t>trap</a:t>
            </a:r>
            <a:r>
              <a:rPr lang="en-US" altLang="en-US"/>
              <a:t> to trigger kernel to execute request</a:t>
            </a:r>
          </a:p>
          <a:p>
            <a:r>
              <a:rPr lang="en-US" altLang="en-US"/>
              <a:t>Multi-CPU systems can process interrupts concurrently</a:t>
            </a:r>
          </a:p>
          <a:p>
            <a:pPr lvl="1"/>
            <a:r>
              <a:rPr lang="en-US" altLang="en-US"/>
              <a:t>If operating system designed to handle it</a:t>
            </a:r>
          </a:p>
          <a:p>
            <a:r>
              <a:rPr lang="en-US" altLang="en-US"/>
              <a:t>Used for time-sensitive processing, frequent, must be fast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FD4C5-1FC7-4E2E-A3CF-908944D3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A991C-EF9A-4DC9-ADA5-325BA297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F705C0-1400-4155-A334-E072F9A8C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Memory Access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59DE3E-D466-4D51-BAEC-67E855857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Used to avoid </a:t>
            </a:r>
            <a:r>
              <a:rPr lang="en-US" altLang="en-US" b="1">
                <a:solidFill>
                  <a:srgbClr val="3366FF"/>
                </a:solidFill>
              </a:rPr>
              <a:t>programmed I/O</a:t>
            </a:r>
            <a:r>
              <a:rPr lang="en-US" altLang="en-US"/>
              <a:t> (one byte at a time) for large data movement </a:t>
            </a:r>
          </a:p>
          <a:p>
            <a:r>
              <a:rPr lang="en-US" altLang="en-US"/>
              <a:t>Requires </a:t>
            </a:r>
            <a:r>
              <a:rPr lang="en-US" altLang="en-US" b="1">
                <a:solidFill>
                  <a:srgbClr val="3366FF"/>
                </a:solidFill>
              </a:rPr>
              <a:t>DMA</a:t>
            </a:r>
            <a:r>
              <a:rPr lang="en-US" altLang="en-US"/>
              <a:t> controller</a:t>
            </a:r>
          </a:p>
          <a:p>
            <a:r>
              <a:rPr lang="en-US" altLang="en-US"/>
              <a:t>Bypasses CPU to transfer data directly between I/O device and memory </a:t>
            </a:r>
            <a:endParaRPr lang="en-US" altLang="en-US" sz="800"/>
          </a:p>
          <a:p>
            <a:r>
              <a:rPr lang="en-US" altLang="en-US"/>
              <a:t>OS writes DMA command block into memory </a:t>
            </a:r>
          </a:p>
          <a:p>
            <a:pPr lvl="1"/>
            <a:r>
              <a:rPr lang="en-US" altLang="en-US" sz="1600"/>
              <a:t>Source and destination addresses</a:t>
            </a:r>
          </a:p>
          <a:p>
            <a:pPr lvl="1"/>
            <a:r>
              <a:rPr lang="en-US" altLang="en-US" sz="1600"/>
              <a:t>Read or write mode</a:t>
            </a:r>
          </a:p>
          <a:p>
            <a:pPr lvl="1"/>
            <a:r>
              <a:rPr lang="en-US" altLang="en-US" sz="1600"/>
              <a:t>Count of bytes</a:t>
            </a:r>
          </a:p>
          <a:p>
            <a:pPr lvl="1"/>
            <a:r>
              <a:rPr lang="en-US" altLang="en-US" sz="1600"/>
              <a:t>Writes location of command block to DMA controller</a:t>
            </a:r>
          </a:p>
          <a:p>
            <a:pPr lvl="1"/>
            <a:r>
              <a:rPr lang="en-US" altLang="en-US" sz="1600"/>
              <a:t>Bus mastering of DMA controller – grabs bus from CPU</a:t>
            </a:r>
          </a:p>
          <a:p>
            <a:pPr lvl="2"/>
            <a:r>
              <a:rPr lang="en-US" altLang="en-US" sz="1600" b="1">
                <a:solidFill>
                  <a:srgbClr val="3366FF"/>
                </a:solidFill>
              </a:rPr>
              <a:t>Cycle stealing </a:t>
            </a:r>
            <a:r>
              <a:rPr lang="en-US" altLang="en-US" sz="1600"/>
              <a:t>from CPU but still much more efficient</a:t>
            </a:r>
          </a:p>
          <a:p>
            <a:pPr lvl="1"/>
            <a:r>
              <a:rPr lang="en-US" altLang="en-US" sz="1600"/>
              <a:t>When done, interrupts to signal completion</a:t>
            </a:r>
            <a:endParaRPr lang="en-US" altLang="en-US"/>
          </a:p>
          <a:p>
            <a:r>
              <a:rPr lang="en-US" altLang="en-US"/>
              <a:t>Version that is aware of virtual addresses can be even more efficient - </a:t>
            </a:r>
            <a:r>
              <a:rPr lang="en-US" altLang="en-US" b="1">
                <a:solidFill>
                  <a:srgbClr val="3366FF"/>
                </a:solidFill>
              </a:rPr>
              <a:t>DVMA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FA4DE-0DD9-4645-9FA2-009BEBEA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DAA37-4C8B-40B6-A031-00130E32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17195A-6011-4E17-BCDF-9A3679619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Six Step Process to Perform DMA Transfer</a:t>
            </a:r>
          </a:p>
        </p:txBody>
      </p:sp>
      <p:pic>
        <p:nvPicPr>
          <p:cNvPr id="17411" name="Picture 1" descr="13_05.pdf">
            <a:extLst>
              <a:ext uri="{FF2B5EF4-FFF2-40B4-BE49-F238E27FC236}">
                <a16:creationId xmlns:a16="http://schemas.microsoft.com/office/drawing/2014/main" id="{F95F8B7D-A9F8-429A-9FBD-D137A369D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03" y="1690688"/>
            <a:ext cx="612933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2EBCC-214F-4B50-913F-5C4C61E0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FB7E7-01FE-4FA8-AFC3-28B9B96E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4957A88-98F2-4DF8-94F1-836BB98BF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I/O Interface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D4C7474-1054-4100-BE5E-06F3F958C6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I/O system calls encapsulate device behaviors in generic classes</a:t>
            </a:r>
          </a:p>
          <a:p>
            <a:r>
              <a:rPr lang="en-US" altLang="en-US"/>
              <a:t>Device-driver layer hides differences among I/O controllers from kernel</a:t>
            </a:r>
          </a:p>
          <a:p>
            <a:r>
              <a:rPr lang="en-US" altLang="en-US"/>
              <a:t>New devices talking already-implemented protocols need no extra work</a:t>
            </a:r>
          </a:p>
          <a:p>
            <a:r>
              <a:rPr lang="en-US" altLang="en-US"/>
              <a:t>Each OS has its own I/O subsystem structures and device driver frameworks</a:t>
            </a:r>
          </a:p>
          <a:p>
            <a:r>
              <a:rPr lang="en-US" altLang="en-US"/>
              <a:t>Devices vary in many dimensions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Character-stream</a:t>
            </a:r>
            <a:r>
              <a:rPr lang="en-US" altLang="en-US" b="1"/>
              <a:t>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block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Sequential</a:t>
            </a:r>
            <a:r>
              <a:rPr lang="en-US" altLang="en-US" b="1"/>
              <a:t>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3366FF"/>
                </a:solidFill>
              </a:rPr>
              <a:t>random-access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Synchronous </a:t>
            </a:r>
            <a:r>
              <a:rPr lang="en-US" altLang="en-US">
                <a:solidFill>
                  <a:srgbClr val="000000"/>
                </a:solidFill>
              </a:rPr>
              <a:t>or</a:t>
            </a:r>
            <a:r>
              <a:rPr lang="en-US" altLang="en-US" b="1">
                <a:solidFill>
                  <a:srgbClr val="3366FF"/>
                </a:solidFill>
              </a:rPr>
              <a:t> asynchronous </a:t>
            </a:r>
            <a:r>
              <a:rPr lang="en-US" altLang="en-US">
                <a:solidFill>
                  <a:srgbClr val="000000"/>
                </a:solidFill>
              </a:rPr>
              <a:t>(or both)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Sharable</a:t>
            </a:r>
            <a:r>
              <a:rPr lang="en-US" altLang="en-US" b="1"/>
              <a:t>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dedicated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Speed of operation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read-write</a:t>
            </a:r>
            <a:r>
              <a:rPr lang="en-US" altLang="en-US" b="1"/>
              <a:t>, </a:t>
            </a:r>
            <a:r>
              <a:rPr lang="en-US" altLang="en-US" b="1">
                <a:solidFill>
                  <a:srgbClr val="3366FF"/>
                </a:solidFill>
              </a:rPr>
              <a:t>read only</a:t>
            </a:r>
            <a:r>
              <a:rPr lang="en-US" altLang="en-US" b="1"/>
              <a:t>,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write only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1441FE-D24E-4916-A5F0-08673235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F0E15-039C-44CD-9AF6-FB69E43B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DDBE89E-6502-479B-AE8A-BCB3E6957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Kernel I/O Structure</a:t>
            </a:r>
            <a:endParaRPr lang="en-US" altLang="en-US" sz="2400"/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53268BB-00D8-401E-9517-D42E76FC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93" y="1690688"/>
            <a:ext cx="57388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0CD55-66DD-4DA9-93A0-1D7BDEAC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F78D9-0636-4EA9-A442-FB5CFFA5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AF9962A-8017-43CB-A39E-7C369CAC8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Characteristics of I/O Devices</a:t>
            </a:r>
            <a:endParaRPr lang="en-US" altLang="en-US" sz="2400"/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672780FB-E3FC-4F89-982F-BA1B1763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56" y="1847056"/>
            <a:ext cx="5938837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5D9BD-598E-4827-98D5-749832B1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8CDB2-ED65-4D36-B0B9-BCDE8270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80434D7-7C2A-4ACF-A4CF-FB0A6A70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I/O Devices (Cont.)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3C5FE3EA-18AD-4DB9-9122-8E1590B2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Subtleties of devices handled by device drivers</a:t>
            </a:r>
          </a:p>
          <a:p>
            <a:r>
              <a:rPr lang="en-US" altLang="en-US"/>
              <a:t>Broadly I/O devices can be grouped by the OS into</a:t>
            </a:r>
          </a:p>
          <a:p>
            <a:pPr lvl="1"/>
            <a:r>
              <a:rPr lang="en-US" altLang="en-US"/>
              <a:t>Block I/O</a:t>
            </a:r>
          </a:p>
          <a:p>
            <a:pPr lvl="1"/>
            <a:r>
              <a:rPr lang="en-US" altLang="en-US"/>
              <a:t>Character I/O (Stream)</a:t>
            </a:r>
          </a:p>
          <a:p>
            <a:pPr lvl="1"/>
            <a:r>
              <a:rPr lang="en-US" altLang="en-US"/>
              <a:t>Memory-mapped file access</a:t>
            </a:r>
          </a:p>
          <a:p>
            <a:pPr lvl="1"/>
            <a:r>
              <a:rPr lang="en-US" altLang="en-US"/>
              <a:t>Network sockets</a:t>
            </a:r>
          </a:p>
          <a:p>
            <a:r>
              <a:rPr lang="en-US" altLang="en-US"/>
              <a:t>For direct manipulation of I/O device specific characteristics, usually an escape / back door</a:t>
            </a:r>
          </a:p>
          <a:p>
            <a:pPr lvl="1"/>
            <a:r>
              <a:rPr lang="en-US" altLang="en-US"/>
              <a:t>Unix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ioctl()</a:t>
            </a:r>
            <a:r>
              <a:rPr lang="en-US" altLang="en-US" b="1"/>
              <a:t> </a:t>
            </a:r>
            <a:r>
              <a:rPr lang="en-US" altLang="en-US"/>
              <a:t>call to send arbitrary bits to a device control register and data to device data register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FC7AF3-FED6-4CF5-9221-D5347AED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62BC7-C875-4B78-9479-35D96016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670892-BF49-4B10-A07E-44A074917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I/O Systems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52FDFA-9802-4E1A-ABD2-0368EDC0CE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  <a:p>
            <a:r>
              <a:rPr lang="en-US" altLang="en-US" dirty="0"/>
              <a:t>I/O Hardware</a:t>
            </a:r>
          </a:p>
          <a:p>
            <a:r>
              <a:rPr lang="en-US" altLang="en-US" dirty="0"/>
              <a:t>Application I/O Interface</a:t>
            </a:r>
          </a:p>
          <a:p>
            <a:r>
              <a:rPr lang="en-US" altLang="en-US" dirty="0"/>
              <a:t>Kernel I/O Subsystem</a:t>
            </a:r>
          </a:p>
          <a:p>
            <a:r>
              <a:rPr lang="en-US" altLang="en-US" dirty="0"/>
              <a:t>Transforming I/O Requests to Hardware Operations</a:t>
            </a:r>
          </a:p>
          <a:p>
            <a:r>
              <a:rPr lang="en-US" altLang="en-US" dirty="0"/>
              <a:t>STREAMS</a:t>
            </a:r>
          </a:p>
          <a:p>
            <a:r>
              <a:rPr lang="en-US" altLang="en-US" dirty="0"/>
              <a:t>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D73F-5CB9-4B7A-8A16-26E61DE4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CFEA7-EF43-4BD7-9B69-4C2D46D2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057BAB9-9CC2-4197-A0A1-4E2BA2A9C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and Character Devices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CFD40E-A240-4970-86D3-AAF150222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Block devices include disk drives</a:t>
            </a:r>
          </a:p>
          <a:p>
            <a:pPr lvl="1"/>
            <a:r>
              <a:rPr lang="en-US" altLang="en-US"/>
              <a:t>Commands include read, write, seek 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Raw I/O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direct I/O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/>
              <a:t>or file-system access</a:t>
            </a:r>
          </a:p>
          <a:p>
            <a:pPr lvl="1"/>
            <a:r>
              <a:rPr lang="en-US" altLang="en-US"/>
              <a:t>Memory-mapped file access possible</a:t>
            </a:r>
          </a:p>
          <a:p>
            <a:pPr lvl="2"/>
            <a:r>
              <a:rPr lang="en-US" altLang="en-US"/>
              <a:t>File mapped to virtual memory and clusters brought via demand paging</a:t>
            </a:r>
          </a:p>
          <a:p>
            <a:pPr lvl="1"/>
            <a:r>
              <a:rPr lang="en-US" altLang="en-US"/>
              <a:t>DMA</a:t>
            </a:r>
          </a:p>
          <a:p>
            <a:r>
              <a:rPr lang="en-US" altLang="en-US"/>
              <a:t>Character devices include keyboards, mice, serial ports</a:t>
            </a:r>
          </a:p>
          <a:p>
            <a:pPr lvl="1"/>
            <a:r>
              <a:rPr lang="en-US" altLang="en-US"/>
              <a:t>Commands include </a:t>
            </a:r>
            <a:r>
              <a:rPr lang="en-US" altLang="en-US" b="1">
                <a:latin typeface="Courier New" panose="02070309020205020404" pitchFamily="49" charset="0"/>
              </a:rPr>
              <a:t>get()</a:t>
            </a:r>
            <a:r>
              <a:rPr lang="en-US" altLang="en-US">
                <a:latin typeface="Courier New" panose="02070309020205020404" pitchFamily="49" charset="0"/>
              </a:rPr>
              <a:t>, </a:t>
            </a:r>
            <a:r>
              <a:rPr lang="en-US" altLang="en-US" b="1">
                <a:latin typeface="Courier New" panose="02070309020205020404" pitchFamily="49" charset="0"/>
              </a:rPr>
              <a:t>put()</a:t>
            </a:r>
            <a:endParaRPr lang="en-US" altLang="en-US" b="1"/>
          </a:p>
          <a:p>
            <a:pPr lvl="1"/>
            <a:r>
              <a:rPr lang="en-US" altLang="en-US"/>
              <a:t>Libraries layered on top allow line editing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AB181-32BA-4C0C-A2DD-8C51D0CE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66338-60E1-4AB8-BE8A-75BEAFF6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36B1217-8819-4111-8457-F01645057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Devices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E29A889-B050-48C6-8863-28A85D570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Varying enough from block and character to have own interface</a:t>
            </a:r>
          </a:p>
          <a:p>
            <a:r>
              <a:rPr lang="en-US" altLang="en-US"/>
              <a:t>Linux, Unix, Windows and many others include </a:t>
            </a:r>
            <a:r>
              <a:rPr lang="en-US" altLang="en-US" b="1">
                <a:solidFill>
                  <a:srgbClr val="3366FF"/>
                </a:solidFill>
              </a:rPr>
              <a:t>socket </a:t>
            </a:r>
            <a:r>
              <a:rPr lang="en-US" altLang="en-US"/>
              <a:t>interface</a:t>
            </a:r>
          </a:p>
          <a:p>
            <a:pPr lvl="1"/>
            <a:r>
              <a:rPr lang="en-US" altLang="en-US"/>
              <a:t>Separates network protocol from network operation</a:t>
            </a:r>
          </a:p>
          <a:p>
            <a:pPr lvl="1"/>
            <a:r>
              <a:rPr lang="en-US" altLang="en-US"/>
              <a:t>Includes </a:t>
            </a:r>
            <a:r>
              <a:rPr lang="en-US" altLang="en-US" b="1">
                <a:latin typeface="Courier New" panose="02070309020205020404" pitchFamily="49" charset="0"/>
              </a:rPr>
              <a:t>select()</a:t>
            </a:r>
            <a:r>
              <a:rPr lang="en-US" altLang="en-US"/>
              <a:t> functionality</a:t>
            </a:r>
          </a:p>
          <a:p>
            <a:r>
              <a:rPr lang="en-US" altLang="en-US"/>
              <a:t>Approaches vary widely (pipes, FIFOs, streams, queues, mailboxes)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B1E70-8190-428F-AAFB-94E90443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F01D6-E79F-474C-9D44-7E9B2F95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F59F3D0-BEB9-4EB7-AC55-6F3D666A9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Clocks and Timers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327196-4F7C-4170-89FE-0BB067AEB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Provide current time, elapsed time, timer</a:t>
            </a:r>
          </a:p>
          <a:p>
            <a:r>
              <a:rPr lang="en-US" altLang="en-US"/>
              <a:t>Normal resolution about 1/60 second</a:t>
            </a:r>
          </a:p>
          <a:p>
            <a:r>
              <a:rPr lang="en-US" altLang="en-US"/>
              <a:t>Some systems provide higher-resolution timers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Programmable interval timer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used for timings, periodic interrupts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ioctl()</a:t>
            </a:r>
            <a:r>
              <a:rPr lang="en-US" altLang="en-US" b="1"/>
              <a:t> </a:t>
            </a:r>
            <a:r>
              <a:rPr lang="en-US" altLang="en-US"/>
              <a:t>(on UNIX) covers odd aspects of I/O such as clocks and timers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C393B-9B7B-4987-A1B6-B3B0DED3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DF87F-783E-4818-A803-D1E3315B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AF1B559-6D22-4285-B4C7-09E4CD0B1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Nonblocking and Asynchronous I/O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4D8CA57-6749-40B2-B39D-431AF30DF7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Blocking</a:t>
            </a:r>
            <a:r>
              <a:rPr lang="en-US" altLang="en-US" b="1"/>
              <a:t> </a:t>
            </a:r>
            <a:r>
              <a:rPr lang="en-US" altLang="en-US"/>
              <a:t>- process suspended until I/O completed</a:t>
            </a:r>
          </a:p>
          <a:p>
            <a:pPr lvl="1"/>
            <a:r>
              <a:rPr lang="en-US" altLang="en-US"/>
              <a:t>Easy to use and understand</a:t>
            </a:r>
          </a:p>
          <a:p>
            <a:pPr lvl="1"/>
            <a:r>
              <a:rPr lang="en-US" altLang="en-US"/>
              <a:t>Insufficient for some needs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Nonblocking</a:t>
            </a:r>
            <a:r>
              <a:rPr lang="en-US" altLang="en-US"/>
              <a:t> - I/O call returns as much as available</a:t>
            </a:r>
          </a:p>
          <a:p>
            <a:pPr lvl="1"/>
            <a:r>
              <a:rPr lang="en-US" altLang="en-US"/>
              <a:t>User interface, data copy (buffered I/O)</a:t>
            </a:r>
          </a:p>
          <a:p>
            <a:pPr lvl="1"/>
            <a:r>
              <a:rPr lang="en-US" altLang="en-US"/>
              <a:t>Implemented via multi-threading</a:t>
            </a:r>
          </a:p>
          <a:p>
            <a:pPr lvl="1"/>
            <a:r>
              <a:rPr lang="en-US" altLang="en-US"/>
              <a:t>Returns quickly with count of bytes read or written</a:t>
            </a:r>
          </a:p>
          <a:p>
            <a:pPr lvl="1"/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select() </a:t>
            </a:r>
            <a:r>
              <a:rPr lang="en-US" altLang="en-US"/>
              <a:t>to find if data ready then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altLang="en-US" b="1"/>
              <a:t> </a:t>
            </a:r>
            <a:r>
              <a:rPr lang="en-US" altLang="en-US"/>
              <a:t>or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altLang="en-US" b="1"/>
              <a:t> </a:t>
            </a:r>
            <a:r>
              <a:rPr lang="en-US" altLang="en-US"/>
              <a:t>to transfer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Asynchronous</a:t>
            </a:r>
            <a:r>
              <a:rPr lang="en-US" altLang="en-US"/>
              <a:t> - process runs while I/O executes</a:t>
            </a:r>
          </a:p>
          <a:p>
            <a:pPr lvl="1"/>
            <a:r>
              <a:rPr lang="en-US" altLang="en-US"/>
              <a:t>Difficult to use</a:t>
            </a:r>
          </a:p>
          <a:p>
            <a:pPr lvl="1"/>
            <a:r>
              <a:rPr lang="en-US" altLang="en-US"/>
              <a:t>I/O subsystem signals process when I/O completed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9D1DB-F5EB-4DD3-B065-1A81EEB4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1569-E7BC-4FF1-9890-897A8A75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AAEB1D0-1853-4AE3-9B69-36DE7E8EF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I/O Methods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63B382BD-71F7-40C4-91A3-6F73E5B53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4" y="5565606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Synchronous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829E0329-CD7F-4665-B0E5-FE8A5E1B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5584656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Asynchronous</a:t>
            </a: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D9C9D50E-3357-4AE0-B9E1-F7F10E5E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90" y="1984443"/>
            <a:ext cx="6200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F3438-826D-4D18-B66B-84F4AE2D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4AEA1-BE40-449F-9EBA-1A572273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AF47B73-08FB-4F44-B66D-B51DC1E6D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Vectored I/O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4D86093-DD8D-4EEB-98A9-EB15C432B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Vectored I/O </a:t>
            </a:r>
            <a:r>
              <a:rPr lang="en-US" altLang="en-US"/>
              <a:t>allows one system call to perform multiple I/O operations</a:t>
            </a:r>
          </a:p>
          <a:p>
            <a:r>
              <a:rPr lang="en-US" altLang="en-US"/>
              <a:t>For example, Unix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readve() </a:t>
            </a:r>
            <a:r>
              <a:rPr lang="en-US" altLang="en-US"/>
              <a:t>accepts a vector of multiple buffers to read into or write from</a:t>
            </a:r>
          </a:p>
          <a:p>
            <a:r>
              <a:rPr lang="en-US" altLang="en-US"/>
              <a:t>This scatter-gather method better than multiple individual I/O calls</a:t>
            </a:r>
          </a:p>
          <a:p>
            <a:pPr lvl="1"/>
            <a:r>
              <a:rPr lang="en-US" altLang="en-US"/>
              <a:t>Decreases context switching and system call overhead</a:t>
            </a:r>
          </a:p>
          <a:p>
            <a:pPr lvl="1"/>
            <a:r>
              <a:rPr lang="en-US" altLang="en-US"/>
              <a:t>Some versions provide atomicity</a:t>
            </a:r>
          </a:p>
          <a:p>
            <a:pPr lvl="2"/>
            <a:r>
              <a:rPr lang="en-US" altLang="en-US"/>
              <a:t>Avoid for example worry about multiple threads changing data as reads / writes occurring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63923-C140-46DD-BC13-702DFA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5D241-E75A-4DD7-A0E1-53CC945B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FECCC3E-E967-44FE-9999-8C70DF513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Kernel I/O Subsystem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C1D8270-441A-4CA2-9F9F-28B4933DD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Scheduling</a:t>
            </a:r>
          </a:p>
          <a:p>
            <a:pPr lvl="1"/>
            <a:r>
              <a:rPr lang="en-US" altLang="en-US"/>
              <a:t>Some I/O request ordering via per-device queue</a:t>
            </a:r>
          </a:p>
          <a:p>
            <a:pPr lvl="1"/>
            <a:r>
              <a:rPr lang="en-US" altLang="en-US"/>
              <a:t>Some OSs try fairness</a:t>
            </a:r>
          </a:p>
          <a:p>
            <a:pPr lvl="1"/>
            <a:r>
              <a:rPr lang="en-US" altLang="en-US"/>
              <a:t>Some implement Quality Of Service (i.e. IPQOS)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Buffering</a:t>
            </a:r>
            <a:r>
              <a:rPr lang="en-US" altLang="en-US"/>
              <a:t> - store data in memory while transferring between devices</a:t>
            </a:r>
          </a:p>
          <a:p>
            <a:pPr lvl="1"/>
            <a:r>
              <a:rPr lang="en-US" altLang="en-US"/>
              <a:t>To cope with device speed mismatch</a:t>
            </a:r>
          </a:p>
          <a:p>
            <a:pPr lvl="1"/>
            <a:r>
              <a:rPr lang="en-US" altLang="en-US"/>
              <a:t>To cope with device transfer size mismatch</a:t>
            </a:r>
          </a:p>
          <a:p>
            <a:pPr lvl="1"/>
            <a:r>
              <a:rPr lang="en-US" altLang="en-US"/>
              <a:t>To maintain </a:t>
            </a:r>
            <a:r>
              <a:rPr lang="ja-JP" altLang="en-US"/>
              <a:t>“</a:t>
            </a:r>
            <a:r>
              <a:rPr lang="en-US" altLang="ja-JP"/>
              <a:t>copy semantics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Double buffering </a:t>
            </a:r>
            <a:r>
              <a:rPr lang="en-US" altLang="en-US"/>
              <a:t>– two copies of the data</a:t>
            </a:r>
          </a:p>
          <a:p>
            <a:pPr lvl="2"/>
            <a:r>
              <a:rPr lang="en-US" altLang="en-US"/>
              <a:t>Kernel and user</a:t>
            </a:r>
          </a:p>
          <a:p>
            <a:pPr lvl="2"/>
            <a:r>
              <a:rPr lang="en-US" altLang="en-US"/>
              <a:t>Varying sizes</a:t>
            </a:r>
          </a:p>
          <a:p>
            <a:pPr lvl="2"/>
            <a:r>
              <a:rPr lang="en-US" altLang="en-US"/>
              <a:t>Full  / being processed and not-full / being used</a:t>
            </a:r>
          </a:p>
          <a:p>
            <a:pPr lvl="2"/>
            <a:r>
              <a:rPr lang="en-US" altLang="en-US"/>
              <a:t>Copy-on-write can be used for efficiency in some cases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ED8F17-1613-4CE1-80EE-DE0A47B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00512-7D80-4FE7-BD11-AE3F6DE8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05CDFD4-D559-4A07-B21D-82505B91C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Device-status Table</a:t>
            </a:r>
          </a:p>
        </p:txBody>
      </p:sp>
      <p:pic>
        <p:nvPicPr>
          <p:cNvPr id="29699" name="Picture 4" descr="13">
            <a:extLst>
              <a:ext uri="{FF2B5EF4-FFF2-40B4-BE49-F238E27FC236}">
                <a16:creationId xmlns:a16="http://schemas.microsoft.com/office/drawing/2014/main" id="{EECA9211-C1C6-4634-ADC1-76C0084D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45" y="2346325"/>
            <a:ext cx="607536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B04D4-C6BE-4267-83B2-CDDC69B5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2719E-FC1E-452E-83D6-4A82D872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57AB1FA-C21F-411A-8845-FCB82B79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Sun Enterprise 6000 Device-Transfer Rates</a:t>
            </a:r>
          </a:p>
        </p:txBody>
      </p:sp>
      <p:pic>
        <p:nvPicPr>
          <p:cNvPr id="30723" name="Picture 1" descr="13_10.pdf">
            <a:extLst>
              <a:ext uri="{FF2B5EF4-FFF2-40B4-BE49-F238E27FC236}">
                <a16:creationId xmlns:a16="http://schemas.microsoft.com/office/drawing/2014/main" id="{9C4F39BE-3FDD-4DCA-8E61-67EFA733B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935162"/>
            <a:ext cx="47863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ECCB0-B491-4AE9-8E22-1FE8CB9C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F6E4B-3D51-48BA-8D56-95AC92DA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75C386-2EB5-42ED-9C88-48C965857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Kernel I/O Subsystem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675C108-3AC8-42C7-B7DD-5FDD39DC4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Caching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- faster device holding copy of data</a:t>
            </a:r>
          </a:p>
          <a:p>
            <a:pPr lvl="1"/>
            <a:r>
              <a:rPr lang="en-US" altLang="en-US"/>
              <a:t>Always just a copy</a:t>
            </a:r>
          </a:p>
          <a:p>
            <a:pPr lvl="1"/>
            <a:r>
              <a:rPr lang="en-US" altLang="en-US"/>
              <a:t>Key to performance</a:t>
            </a:r>
          </a:p>
          <a:p>
            <a:pPr lvl="1"/>
            <a:r>
              <a:rPr lang="en-US" altLang="en-US"/>
              <a:t>Sometimes combined with buffering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Spooling</a:t>
            </a:r>
            <a:r>
              <a:rPr lang="en-US" altLang="en-US"/>
              <a:t> - hold output for a device</a:t>
            </a:r>
          </a:p>
          <a:p>
            <a:pPr lvl="1"/>
            <a:r>
              <a:rPr lang="en-US" altLang="en-US"/>
              <a:t>If device can serve only one request at a time </a:t>
            </a:r>
          </a:p>
          <a:p>
            <a:pPr lvl="1"/>
            <a:r>
              <a:rPr lang="en-US" altLang="en-US"/>
              <a:t>i.e., Printing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Device reservation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- provides exclusive access to a device</a:t>
            </a:r>
          </a:p>
          <a:p>
            <a:pPr lvl="1"/>
            <a:r>
              <a:rPr lang="en-US" altLang="en-US"/>
              <a:t>System calls for allocation and de-allocation</a:t>
            </a:r>
          </a:p>
          <a:p>
            <a:pPr lvl="1"/>
            <a:r>
              <a:rPr lang="en-US" altLang="en-US"/>
              <a:t>Watch out for deadlock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1093E-21B9-4791-A5D0-705E5EC1E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ECE3A-391D-4637-8293-9019CB3C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D65ED9F-DC2F-479A-A068-17500A15D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D0B0C69-0238-4542-800A-ECB5C6A77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Explore the structure of an operating system</a:t>
            </a:r>
            <a:r>
              <a:rPr lang="ja-JP" altLang="en-US"/>
              <a:t>’</a:t>
            </a:r>
            <a:r>
              <a:rPr lang="en-US" altLang="ja-JP"/>
              <a:t>s I/O subsystem</a:t>
            </a:r>
          </a:p>
          <a:p>
            <a:endParaRPr lang="en-US" altLang="en-US"/>
          </a:p>
          <a:p>
            <a:r>
              <a:rPr lang="en-US" altLang="en-US"/>
              <a:t>Discuss the principles of I/O hardware and its complexity</a:t>
            </a:r>
          </a:p>
          <a:p>
            <a:endParaRPr lang="en-US" altLang="en-US"/>
          </a:p>
          <a:p>
            <a:r>
              <a:rPr lang="en-US" altLang="en-US"/>
              <a:t>Provide details of the performance aspects of I/O hardware and software</a:t>
            </a:r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C4FE8-1902-4DE9-B82B-570D8273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514F1-EADF-4679-8234-E0EFABFE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B053518-B41D-4A9B-9310-8924D65E4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 Handling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32D1F1A-BF79-4E82-8970-0F3BC6FEE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OS can recover from disk read, device unavailable, transient write failures</a:t>
            </a:r>
          </a:p>
          <a:p>
            <a:pPr lvl="1"/>
            <a:r>
              <a:rPr lang="en-US" altLang="en-US"/>
              <a:t>Retry a read or write, for example</a:t>
            </a:r>
          </a:p>
          <a:p>
            <a:pPr lvl="1"/>
            <a:r>
              <a:rPr lang="en-US" altLang="en-US"/>
              <a:t>Some systems more advanced – Solaris FMA, AIX </a:t>
            </a:r>
          </a:p>
          <a:p>
            <a:pPr lvl="2"/>
            <a:r>
              <a:rPr lang="en-US" altLang="en-US"/>
              <a:t>Track error frequencies, stop using device with increasing frequency of retry-able errors</a:t>
            </a:r>
          </a:p>
          <a:p>
            <a:r>
              <a:rPr lang="en-US" altLang="en-US"/>
              <a:t>Most return an error number or code when I/O request fails </a:t>
            </a:r>
          </a:p>
          <a:p>
            <a:r>
              <a:rPr lang="en-US" altLang="en-US"/>
              <a:t>System error logs hold problem reports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2BFDCD-F3C5-4FF1-94CE-AA6C3B5C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7B95A-D41C-4A47-B01F-04B44D31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EF2C67C-527D-4CD0-AF10-48327E262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Protection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9D163A8-3040-4D3C-9665-B18A6DFA6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User process may accidentally or purposefully attempt to disrupt normal operation via illegal I/O instructions</a:t>
            </a:r>
          </a:p>
          <a:p>
            <a:pPr lvl="1"/>
            <a:r>
              <a:rPr lang="en-US" altLang="en-US"/>
              <a:t>All I/O instructions defined to be privileged</a:t>
            </a:r>
          </a:p>
          <a:p>
            <a:pPr lvl="1"/>
            <a:r>
              <a:rPr lang="en-US" altLang="en-US"/>
              <a:t>I/O must be performed via system calls</a:t>
            </a:r>
          </a:p>
          <a:p>
            <a:pPr lvl="2"/>
            <a:r>
              <a:rPr lang="en-US" altLang="en-US"/>
              <a:t>Memory-mapped and I/O port memory locations must be protected too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12CD2-DD29-480C-8679-97F9D834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2A53A-6325-4676-A4A0-8D03DB70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D0239EE-76E9-4078-A9E4-FDD2C6428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of a System Call to Perform I/O</a:t>
            </a:r>
          </a:p>
        </p:txBody>
      </p:sp>
      <p:pic>
        <p:nvPicPr>
          <p:cNvPr id="34819" name="Picture 1" descr="13_11.pdf">
            <a:extLst>
              <a:ext uri="{FF2B5EF4-FFF2-40B4-BE49-F238E27FC236}">
                <a16:creationId xmlns:a16="http://schemas.microsoft.com/office/drawing/2014/main" id="{60C94578-3781-498B-B779-04DAF69F5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3" y="1787525"/>
            <a:ext cx="3433762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2E547-9526-47D5-A6E9-40F98D32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8E525-8D03-419C-9488-C631C25D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CE78259-2A5E-4C21-8A78-D214EFCF9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Kernel Data Structures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864B611-4105-4A1F-AA41-92EB644CB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Kernel keeps state info for I/O components, including open file tables, network connections, character device state</a:t>
            </a:r>
          </a:p>
          <a:p>
            <a:r>
              <a:rPr lang="en-US" altLang="en-US"/>
              <a:t>Many, many complex data structures to track buffers, memory allocation, </a:t>
            </a:r>
            <a:r>
              <a:rPr lang="ja-JP" altLang="en-US"/>
              <a:t>“</a:t>
            </a:r>
            <a:r>
              <a:rPr lang="en-US" altLang="ja-JP"/>
              <a:t>dirty</a:t>
            </a:r>
            <a:r>
              <a:rPr lang="ja-JP" altLang="en-US"/>
              <a:t>”</a:t>
            </a:r>
            <a:r>
              <a:rPr lang="en-US" altLang="ja-JP"/>
              <a:t> blocks</a:t>
            </a:r>
          </a:p>
          <a:p>
            <a:r>
              <a:rPr lang="en-US" altLang="en-US"/>
              <a:t>Some use object-oriented methods and message passing to implement I/O</a:t>
            </a:r>
          </a:p>
          <a:p>
            <a:pPr lvl="1"/>
            <a:r>
              <a:rPr lang="en-US" altLang="en-US"/>
              <a:t>Windows uses message passing</a:t>
            </a:r>
          </a:p>
          <a:p>
            <a:pPr lvl="2"/>
            <a:r>
              <a:rPr lang="en-US" altLang="en-US"/>
              <a:t>Message with I/O information passed from user mode into kernel</a:t>
            </a:r>
          </a:p>
          <a:p>
            <a:pPr lvl="2"/>
            <a:r>
              <a:rPr lang="en-US" altLang="en-US"/>
              <a:t>Message modified as it flows through to device driver and back to process</a:t>
            </a:r>
          </a:p>
          <a:p>
            <a:pPr lvl="2"/>
            <a:r>
              <a:rPr lang="en-US" altLang="en-US"/>
              <a:t>Pros / cons?</a:t>
            </a:r>
          </a:p>
          <a:p>
            <a:pPr lvl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DAB18-2CE4-4E84-9467-C678562A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28D62-7D23-47DE-A994-2E0B4DE0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551FBC0-CB73-4D83-8EE4-36E868A32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UNIX I/O Kernel Structure</a:t>
            </a:r>
            <a:endParaRPr lang="en-US" altLang="en-US" sz="2400"/>
          </a:p>
        </p:txBody>
      </p:sp>
      <p:pic>
        <p:nvPicPr>
          <p:cNvPr id="36867" name="Picture 1" descr="13_12.pdf">
            <a:extLst>
              <a:ext uri="{FF2B5EF4-FFF2-40B4-BE49-F238E27FC236}">
                <a16:creationId xmlns:a16="http://schemas.microsoft.com/office/drawing/2014/main" id="{A748B1BE-8F3B-4D23-BF0A-B566A34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620044"/>
            <a:ext cx="55975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6EEB6-55D4-4C11-9B73-DD9343EE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48C28-BC2C-4C8D-944D-F8562492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7612BB1-BA98-4095-90F8-BC7C267CF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Management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563C6F2-8416-4139-9273-3383D7C112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Not strictly domain of I/O, but much is I/O related</a:t>
            </a:r>
          </a:p>
          <a:p>
            <a:r>
              <a:rPr lang="en-US" altLang="en-US"/>
              <a:t>Computers and devices use electricity, generate heat, frequently require cooling</a:t>
            </a:r>
          </a:p>
          <a:p>
            <a:r>
              <a:rPr lang="en-US" altLang="en-US"/>
              <a:t>OSes can help manage and improve use</a:t>
            </a:r>
          </a:p>
          <a:p>
            <a:pPr lvl="1"/>
            <a:r>
              <a:rPr lang="en-US" altLang="en-US"/>
              <a:t>Cloud computing environments move virtual machines between servers</a:t>
            </a:r>
          </a:p>
          <a:p>
            <a:pPr lvl="2"/>
            <a:r>
              <a:rPr lang="en-US" altLang="en-US"/>
              <a:t>Can end up evacuating whole systems and shutting them down</a:t>
            </a:r>
          </a:p>
          <a:p>
            <a:r>
              <a:rPr lang="en-US" altLang="en-US"/>
              <a:t>Mobile computing has power management as first class OS aspect</a:t>
            </a:r>
          </a:p>
          <a:p>
            <a:pPr lvl="2"/>
            <a:endParaRPr lang="en-US" altLang="en-US" sz="1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92650-8FD2-47DA-83F2-CAF5A26F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8E27D-BA8F-4E99-BA20-AC8382B0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3E2B13-4E5F-42F7-8980-7A9F8B320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 Management (Cont.)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D3A961F-C9BB-4FB2-929C-4EA8D7742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For example, Android implements</a:t>
            </a:r>
          </a:p>
          <a:p>
            <a:pPr lvl="1"/>
            <a:r>
              <a:rPr lang="en-US" altLang="en-US" sz="2000" dirty="0"/>
              <a:t>Component-level power management</a:t>
            </a:r>
          </a:p>
          <a:p>
            <a:pPr lvl="2"/>
            <a:r>
              <a:rPr lang="en-US" altLang="en-US" dirty="0"/>
              <a:t>Understands relationship between components</a:t>
            </a:r>
          </a:p>
          <a:p>
            <a:pPr lvl="2"/>
            <a:r>
              <a:rPr lang="en-US" altLang="en-US" dirty="0"/>
              <a:t>Build device tree representing physical device topology</a:t>
            </a:r>
          </a:p>
          <a:p>
            <a:pPr lvl="2"/>
            <a:r>
              <a:rPr lang="en-US" altLang="en-US" dirty="0"/>
              <a:t>System bus -&gt; I/O subsystem -&gt; {flash, USB storage}</a:t>
            </a:r>
          </a:p>
          <a:p>
            <a:pPr lvl="2"/>
            <a:r>
              <a:rPr lang="en-US" altLang="en-US" dirty="0"/>
              <a:t>Device driver tracks state of device, whether in use</a:t>
            </a:r>
          </a:p>
          <a:p>
            <a:pPr lvl="2"/>
            <a:r>
              <a:rPr lang="en-US" altLang="en-US" dirty="0"/>
              <a:t>Unused component – turn it off</a:t>
            </a:r>
          </a:p>
          <a:p>
            <a:pPr lvl="2"/>
            <a:r>
              <a:rPr lang="en-US" altLang="en-US" dirty="0"/>
              <a:t>All devices in tree branch unused – turn off branch</a:t>
            </a:r>
          </a:p>
          <a:p>
            <a:pPr lvl="1"/>
            <a:r>
              <a:rPr lang="en-US" altLang="en-US" sz="2000" dirty="0"/>
              <a:t>Wake locks – like other locks but prevent sleep of device when lock is held</a:t>
            </a:r>
          </a:p>
          <a:p>
            <a:pPr lvl="1"/>
            <a:r>
              <a:rPr lang="en-US" altLang="en-US" sz="2000" dirty="0"/>
              <a:t>Power collapse – put a device into very deep sleep</a:t>
            </a:r>
          </a:p>
          <a:p>
            <a:pPr lvl="2"/>
            <a:r>
              <a:rPr lang="en-US" altLang="en-US" dirty="0"/>
              <a:t>Marginal power use</a:t>
            </a:r>
          </a:p>
          <a:p>
            <a:pPr lvl="2"/>
            <a:r>
              <a:rPr lang="en-US" altLang="en-US" dirty="0"/>
              <a:t>Only awake enough to respond to external stimuli (button press, incoming call)</a:t>
            </a:r>
          </a:p>
          <a:p>
            <a:pPr lvl="2"/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C48C2-B245-4F40-9653-B13F21EE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2FAFC-7125-4DCC-9C71-CE24DE4A5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FE16811-1552-477A-80A0-64816376D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Requests to Hardware Operations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E10DE7D-EA74-4087-A362-1AE31B4F7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Consider reading a file from disk for a process:</a:t>
            </a:r>
          </a:p>
          <a:p>
            <a:pPr lvl="1"/>
            <a:r>
              <a:rPr lang="en-US" altLang="en-US"/>
              <a:t>Determine device holding file </a:t>
            </a:r>
          </a:p>
          <a:p>
            <a:pPr lvl="1"/>
            <a:r>
              <a:rPr lang="en-US" altLang="en-US"/>
              <a:t>Translate name to device representation</a:t>
            </a:r>
          </a:p>
          <a:p>
            <a:pPr lvl="1"/>
            <a:r>
              <a:rPr lang="en-US" altLang="en-US"/>
              <a:t>Physically read data from disk into buffer</a:t>
            </a:r>
          </a:p>
          <a:p>
            <a:pPr lvl="1"/>
            <a:r>
              <a:rPr lang="en-US" altLang="en-US"/>
              <a:t>Make data available to requesting process</a:t>
            </a:r>
          </a:p>
          <a:p>
            <a:pPr lvl="1"/>
            <a:r>
              <a:rPr lang="en-US" altLang="en-US"/>
              <a:t>Return control to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B4BE6-C03E-41B1-B66B-C4C8AABD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B113D-F298-4C0D-883F-E063CBDF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B670845-5C5A-4C0D-ABD4-B8501FAB6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 Cycle of An I/O Request</a:t>
            </a:r>
            <a:endParaRPr lang="en-US" altLang="en-US" sz="2400"/>
          </a:p>
        </p:txBody>
      </p:sp>
      <p:pic>
        <p:nvPicPr>
          <p:cNvPr id="40963" name="Picture 4" descr="13">
            <a:extLst>
              <a:ext uri="{FF2B5EF4-FFF2-40B4-BE49-F238E27FC236}">
                <a16:creationId xmlns:a16="http://schemas.microsoft.com/office/drawing/2014/main" id="{D1FE12AD-4948-48E3-8963-E79306A9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63" y="1337424"/>
            <a:ext cx="3648249" cy="52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CB8D0-E6AB-458F-854E-25A55E6B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5EECE-37AF-4539-ACA9-1D3E646A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86B1E08-A7DB-4A77-8404-4AC8A2AEF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8ADA60D-5BD6-4423-BDD7-2A2DC6AAE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STREAM</a:t>
            </a:r>
            <a:r>
              <a:rPr lang="en-US" altLang="en-US"/>
              <a:t> – a full-duplex communication channel between a user-level process and a device in Unix System V and beyond</a:t>
            </a:r>
            <a:endParaRPr lang="en-US" altLang="en-US" sz="800"/>
          </a:p>
          <a:p>
            <a:r>
              <a:rPr lang="en-US" altLang="en-US"/>
              <a:t>A STREAM consists of:</a:t>
            </a:r>
          </a:p>
          <a:p>
            <a:pPr lvl="1"/>
            <a:r>
              <a:rPr lang="en-US" altLang="en-US"/>
              <a:t>STREAM head interfaces with the user process</a:t>
            </a:r>
          </a:p>
          <a:p>
            <a:pPr lvl="1"/>
            <a:r>
              <a:rPr lang="en-US" altLang="en-US"/>
              <a:t>driver end interfaces with the device</a:t>
            </a:r>
          </a:p>
          <a:p>
            <a:pPr lvl="1"/>
            <a:r>
              <a:rPr lang="en-US" altLang="en-US"/>
              <a:t>zero or more STREAM modules between them</a:t>
            </a:r>
            <a:endParaRPr lang="en-US" altLang="en-US" sz="800"/>
          </a:p>
          <a:p>
            <a:r>
              <a:rPr lang="en-US" altLang="en-US"/>
              <a:t>Each module contains a </a:t>
            </a:r>
            <a:r>
              <a:rPr lang="en-US" altLang="en-US" b="1">
                <a:solidFill>
                  <a:srgbClr val="3366FF"/>
                </a:solidFill>
              </a:rPr>
              <a:t>read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queue</a:t>
            </a:r>
            <a:r>
              <a:rPr lang="en-US" altLang="en-US"/>
              <a:t> and a </a:t>
            </a:r>
            <a:r>
              <a:rPr lang="en-US" altLang="en-US" b="1">
                <a:solidFill>
                  <a:srgbClr val="3366FF"/>
                </a:solidFill>
              </a:rPr>
              <a:t>write queue</a:t>
            </a:r>
          </a:p>
          <a:p>
            <a:endParaRPr lang="en-US" altLang="en-US" sz="800"/>
          </a:p>
          <a:p>
            <a:r>
              <a:rPr lang="en-US" altLang="en-US"/>
              <a:t>Message passing is used to communicate between queues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Flow control </a:t>
            </a:r>
            <a:r>
              <a:rPr lang="en-US" altLang="en-US"/>
              <a:t>option to indicate available or busy</a:t>
            </a:r>
            <a:endParaRPr lang="en-US" altLang="en-US" sz="800"/>
          </a:p>
          <a:p>
            <a:r>
              <a:rPr lang="en-US" altLang="en-US"/>
              <a:t>Asynchronous internally, synchronous where user process communicates with stream 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FFD8E-9550-4953-B787-4AE474F3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31934-8BAC-4874-A4D0-F0FDFBCB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95622F7-4C8E-44DE-BD6C-5F45C492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057CA9B-BD89-4868-B53E-CD6A66C76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I/O management is a major component of operating system design and operation</a:t>
            </a:r>
          </a:p>
          <a:p>
            <a:pPr lvl="1"/>
            <a:r>
              <a:rPr lang="en-US" altLang="en-US"/>
              <a:t>Important aspect of computer operation</a:t>
            </a:r>
          </a:p>
          <a:p>
            <a:pPr lvl="1"/>
            <a:r>
              <a:rPr lang="en-US" altLang="en-US"/>
              <a:t>I/O devices vary greatly</a:t>
            </a:r>
          </a:p>
          <a:p>
            <a:pPr lvl="1"/>
            <a:r>
              <a:rPr lang="en-US" altLang="en-US"/>
              <a:t>Various methods to control them</a:t>
            </a:r>
          </a:p>
          <a:p>
            <a:pPr lvl="1"/>
            <a:r>
              <a:rPr lang="en-US" altLang="en-US"/>
              <a:t>Performance management </a:t>
            </a:r>
          </a:p>
          <a:p>
            <a:pPr lvl="1"/>
            <a:r>
              <a:rPr lang="en-US" altLang="en-US"/>
              <a:t>New types of devices frequent</a:t>
            </a:r>
          </a:p>
          <a:p>
            <a:r>
              <a:rPr lang="en-US" altLang="en-US"/>
              <a:t>Ports, busses, device controllers connect to various devices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Device drivers </a:t>
            </a:r>
            <a:r>
              <a:rPr lang="en-US" altLang="en-US"/>
              <a:t>encapsulate device details</a:t>
            </a:r>
          </a:p>
          <a:p>
            <a:pPr lvl="1"/>
            <a:r>
              <a:rPr lang="en-US" altLang="en-US"/>
              <a:t>Present uniform device-access interface to I/O subsystem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9EE2B-0EA5-44FE-A552-B4A50459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4AA38-A5D1-4A85-BC81-AA9F2FA5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E79C910-E0B1-4C77-A475-469902A5B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sz="2800"/>
              <a:t>STREAMS</a:t>
            </a:r>
            <a:r>
              <a:rPr lang="en-US" altLang="en-US"/>
              <a:t> Structure</a:t>
            </a:r>
            <a:endParaRPr lang="en-US" altLang="en-US" sz="2400"/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45D58AEE-69C1-4205-B5F5-3A44416B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91" y="1690688"/>
            <a:ext cx="401955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311E6-1BD6-4807-BF3C-215BF264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560D1-5790-4514-B213-2607F180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4FDE4BA-011D-4E02-B3CB-E47610761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0BA1103-7B3C-4674-913F-12A39DBA8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I/O a major factor in system performance:</a:t>
            </a:r>
          </a:p>
          <a:p>
            <a:pPr lvl="1"/>
            <a:r>
              <a:rPr lang="en-US" altLang="en-US"/>
              <a:t>Demands CPU to execute device driver, kernel I/O code</a:t>
            </a:r>
          </a:p>
          <a:p>
            <a:pPr lvl="1"/>
            <a:r>
              <a:rPr lang="en-US" altLang="en-US"/>
              <a:t>Context switches due to interrupts</a:t>
            </a:r>
          </a:p>
          <a:p>
            <a:pPr lvl="1"/>
            <a:r>
              <a:rPr lang="en-US" altLang="en-US"/>
              <a:t>Data copying</a:t>
            </a:r>
          </a:p>
          <a:p>
            <a:pPr lvl="1"/>
            <a:r>
              <a:rPr lang="en-US" altLang="en-US"/>
              <a:t>Network traffic especially stressful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02404-A15C-4314-BC5A-B6E882B2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41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43E9C-D610-49CE-AB63-C694D028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E30DF2B-B6EC-476E-8C7D-90B649FFC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Intercomputer Communications</a:t>
            </a:r>
            <a:endParaRPr lang="en-US" altLang="en-US" sz="2400"/>
          </a:p>
        </p:txBody>
      </p:sp>
      <p:pic>
        <p:nvPicPr>
          <p:cNvPr id="45059" name="Picture 1" descr="13_15.pdf">
            <a:extLst>
              <a:ext uri="{FF2B5EF4-FFF2-40B4-BE49-F238E27FC236}">
                <a16:creationId xmlns:a16="http://schemas.microsoft.com/office/drawing/2014/main" id="{2B59BA6E-BC09-4367-9884-01D8622C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74" y="1497013"/>
            <a:ext cx="38036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177CC-A26D-4FB0-9DF8-61046EE0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AA764-481F-4EC9-A5D7-FAEAB426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4DEAC38-3673-4F8A-91D2-25EF67D33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Improving Performance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1DCE9BE-DB21-4DFE-9DF6-A66DBB5DE1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Reduce number of context switches</a:t>
            </a:r>
            <a:endParaRPr lang="en-US" altLang="en-US" sz="800"/>
          </a:p>
          <a:p>
            <a:r>
              <a:rPr lang="en-US" altLang="en-US"/>
              <a:t>Reduce data copying</a:t>
            </a:r>
            <a:endParaRPr lang="en-US" altLang="en-US" sz="800"/>
          </a:p>
          <a:p>
            <a:r>
              <a:rPr lang="en-US" altLang="en-US"/>
              <a:t>Reduce interrupts by using large transfers, smart controllers, polling</a:t>
            </a:r>
            <a:endParaRPr lang="en-US" altLang="en-US" sz="800"/>
          </a:p>
          <a:p>
            <a:r>
              <a:rPr lang="en-US" altLang="en-US"/>
              <a:t>Use DMA</a:t>
            </a:r>
            <a:endParaRPr lang="en-US" altLang="en-US" sz="800"/>
          </a:p>
          <a:p>
            <a:r>
              <a:rPr lang="en-US" altLang="en-US"/>
              <a:t>Use smarter hardware devices</a:t>
            </a:r>
            <a:endParaRPr lang="en-US" altLang="en-US" sz="800"/>
          </a:p>
          <a:p>
            <a:r>
              <a:rPr lang="en-US" altLang="en-US"/>
              <a:t>Balance CPU, memory, bus, and I/O performance for highest throughput</a:t>
            </a:r>
            <a:endParaRPr lang="en-US" altLang="en-US" sz="800"/>
          </a:p>
          <a:p>
            <a:r>
              <a:rPr lang="en-US" altLang="en-US"/>
              <a:t>Move user-mode processes / daemons to kernel threads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FF70A-00CA-4375-AB43-4004E163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F33F3-E4F2-42CE-8324-959561F4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2BBF6DF-8735-4077-B39F-21238E6B6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Device-Functionality Progression</a:t>
            </a:r>
            <a:endParaRPr lang="en-US" altLang="en-US" sz="2400"/>
          </a:p>
        </p:txBody>
      </p:sp>
      <p:pic>
        <p:nvPicPr>
          <p:cNvPr id="47107" name="Picture 1" descr="13_16.pdf">
            <a:extLst>
              <a:ext uri="{FF2B5EF4-FFF2-40B4-BE49-F238E27FC236}">
                <a16:creationId xmlns:a16="http://schemas.microsoft.com/office/drawing/2014/main" id="{A68D6ADE-AE6D-42AD-96B7-9EC115A2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18" y="2060258"/>
            <a:ext cx="632142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97AC2-A615-4D7B-B0AB-5AD01F31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250D8-3592-457C-989E-72BFC1B4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45A6F04-452D-4A2B-BE23-BF658BD64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Hardware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EB981CD-278C-4C26-A49F-27509B5896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03061"/>
            <a:ext cx="10515600" cy="4928466"/>
          </a:xfrm>
        </p:spPr>
        <p:txBody>
          <a:bodyPr>
            <a:normAutofit/>
          </a:bodyPr>
          <a:lstStyle/>
          <a:p>
            <a:r>
              <a:rPr lang="en-US" altLang="en-US" dirty="0"/>
              <a:t>Incredible variety of I/O devices</a:t>
            </a:r>
          </a:p>
          <a:p>
            <a:pPr lvl="1"/>
            <a:r>
              <a:rPr lang="en-US" altLang="en-US" sz="1600" dirty="0"/>
              <a:t>Storage</a:t>
            </a:r>
          </a:p>
          <a:p>
            <a:pPr lvl="1"/>
            <a:r>
              <a:rPr lang="en-US" altLang="en-US" sz="1600" dirty="0"/>
              <a:t>Transmission</a:t>
            </a:r>
          </a:p>
          <a:p>
            <a:pPr lvl="1"/>
            <a:r>
              <a:rPr lang="en-US" altLang="en-US" sz="1600" dirty="0"/>
              <a:t>Human-interface</a:t>
            </a:r>
          </a:p>
          <a:p>
            <a:r>
              <a:rPr lang="en-US" altLang="en-US" dirty="0"/>
              <a:t>Common concepts – signals from I/O devices interface with computer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Port </a:t>
            </a:r>
            <a:r>
              <a:rPr lang="en-US" altLang="en-US" sz="1600" dirty="0"/>
              <a:t>– connection point for device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Bus</a:t>
            </a:r>
            <a:r>
              <a:rPr lang="en-US" altLang="en-US" sz="1600" dirty="0"/>
              <a:t> - </a:t>
            </a:r>
            <a:r>
              <a:rPr lang="en-US" altLang="en-US" sz="1600" b="1" dirty="0">
                <a:solidFill>
                  <a:srgbClr val="3366FF"/>
                </a:solidFill>
              </a:rPr>
              <a:t>daisy chain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or shared direct access</a:t>
            </a:r>
          </a:p>
          <a:p>
            <a:pPr lvl="2"/>
            <a:r>
              <a:rPr lang="en-US" altLang="en-US" sz="1600" b="1" dirty="0">
                <a:solidFill>
                  <a:srgbClr val="3366FF"/>
                </a:solidFill>
              </a:rPr>
              <a:t>PCI</a:t>
            </a:r>
            <a:r>
              <a:rPr lang="en-US" altLang="en-US" sz="1600" dirty="0"/>
              <a:t> bus common in PCs and servers, PCI Express (</a:t>
            </a:r>
            <a:r>
              <a:rPr lang="en-US" altLang="en-US" sz="1600" b="1" dirty="0">
                <a:solidFill>
                  <a:srgbClr val="3366FF"/>
                </a:solidFill>
              </a:rPr>
              <a:t>PCIe</a:t>
            </a:r>
            <a:r>
              <a:rPr lang="en-US" altLang="en-US" sz="1600" dirty="0"/>
              <a:t>) </a:t>
            </a:r>
          </a:p>
          <a:p>
            <a:pPr lvl="2"/>
            <a:r>
              <a:rPr lang="en-US" altLang="en-US" sz="1600" b="1" dirty="0">
                <a:solidFill>
                  <a:srgbClr val="3366FF"/>
                </a:solidFill>
              </a:rPr>
              <a:t>expansion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bus</a:t>
            </a:r>
            <a:r>
              <a:rPr lang="en-US" altLang="en-US" sz="1600" dirty="0"/>
              <a:t> connects relatively slow devices</a:t>
            </a:r>
          </a:p>
          <a:p>
            <a:pPr lvl="1"/>
            <a:r>
              <a:rPr lang="en-US" altLang="en-US" sz="1600" b="1" dirty="0">
                <a:solidFill>
                  <a:srgbClr val="3366FF"/>
                </a:solidFill>
              </a:rPr>
              <a:t>Controller</a:t>
            </a:r>
            <a:r>
              <a:rPr lang="en-US" altLang="en-US" sz="1600" dirty="0"/>
              <a:t> (</a:t>
            </a:r>
            <a:r>
              <a:rPr lang="en-US" altLang="en-US" sz="1600" b="1" dirty="0">
                <a:solidFill>
                  <a:srgbClr val="3366FF"/>
                </a:solidFill>
              </a:rPr>
              <a:t>host adapter</a:t>
            </a:r>
            <a:r>
              <a:rPr lang="en-US" altLang="en-US" sz="1600" dirty="0"/>
              <a:t>) – electronics that operate port, bus, device</a:t>
            </a:r>
          </a:p>
          <a:p>
            <a:pPr lvl="2"/>
            <a:r>
              <a:rPr lang="en-US" altLang="en-US" sz="1600" dirty="0"/>
              <a:t>Sometimes integrated</a:t>
            </a:r>
          </a:p>
          <a:p>
            <a:pPr lvl="2"/>
            <a:r>
              <a:rPr lang="en-US" altLang="en-US" sz="1600" dirty="0"/>
              <a:t>Sometimes separate circuit board (host adapter)</a:t>
            </a:r>
          </a:p>
          <a:p>
            <a:pPr lvl="2"/>
            <a:r>
              <a:rPr lang="en-US" altLang="en-US" sz="1600" dirty="0"/>
              <a:t>Contains processor, microcode, private memory, bus controller, </a:t>
            </a:r>
            <a:r>
              <a:rPr lang="en-US" altLang="en-US" sz="1600" dirty="0" err="1"/>
              <a:t>etc</a:t>
            </a:r>
            <a:endParaRPr lang="en-US" altLang="en-US" sz="1600" dirty="0"/>
          </a:p>
          <a:p>
            <a:pPr lvl="3"/>
            <a:r>
              <a:rPr lang="en-US" altLang="en-US" sz="1600" dirty="0"/>
              <a:t>Some talk to per-device controller with bus controller, microcode, memory, </a:t>
            </a:r>
            <a:r>
              <a:rPr lang="en-US" altLang="en-US" sz="1600" dirty="0" err="1"/>
              <a:t>etc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93021-57FA-4BEC-9051-21FE1172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B3E11-483F-43F1-865C-F0052F43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>
            <a:extLst>
              <a:ext uri="{FF2B5EF4-FFF2-40B4-BE49-F238E27FC236}">
                <a16:creationId xmlns:a16="http://schemas.microsoft.com/office/drawing/2014/main" id="{FE1794DB-C348-4B06-A36F-F3D4ABA72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Typical PC Bus Structure</a:t>
            </a:r>
            <a:endParaRPr lang="en-US" altLang="en-US" sz="2400"/>
          </a:p>
        </p:txBody>
      </p:sp>
      <p:pic>
        <p:nvPicPr>
          <p:cNvPr id="8195" name="Picture 1030">
            <a:extLst>
              <a:ext uri="{FF2B5EF4-FFF2-40B4-BE49-F238E27FC236}">
                <a16:creationId xmlns:a16="http://schemas.microsoft.com/office/drawing/2014/main" id="{30447743-D998-4557-B507-0F72898B3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05" y="1505816"/>
            <a:ext cx="6217949" cy="47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F242D-0140-4515-A7A1-4ACAA4A9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4F11E-20C8-46BD-88E8-586E81C0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6834F63-BCA3-4E19-983B-96BD0C34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I/O Hardware (Cont.)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AB5FFA7-4D5A-4404-8EC2-8AA6FF66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I/O instructions control devices</a:t>
            </a:r>
          </a:p>
          <a:p>
            <a:r>
              <a:rPr lang="en-US" altLang="en-US"/>
              <a:t>Devices usually have registers where device driver places commands, addresses, and data to write, or read data from registers after command execution</a:t>
            </a:r>
          </a:p>
          <a:p>
            <a:pPr lvl="1"/>
            <a:r>
              <a:rPr lang="en-US" altLang="en-US"/>
              <a:t>Data-in register, data-out register, status register, control register</a:t>
            </a:r>
          </a:p>
          <a:p>
            <a:pPr lvl="1"/>
            <a:r>
              <a:rPr lang="en-US" altLang="en-US"/>
              <a:t>Typically 1-4 bytes, or FIFO buffer</a:t>
            </a:r>
          </a:p>
          <a:p>
            <a:r>
              <a:rPr lang="en-US" altLang="en-US"/>
              <a:t>Devices have addresses, used by </a:t>
            </a:r>
          </a:p>
          <a:p>
            <a:pPr lvl="1"/>
            <a:r>
              <a:rPr lang="en-US" altLang="en-US"/>
              <a:t>Direct I/O instructions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Memory-mapped I/O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Device data and command registers mapped to processor address space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Especially for large address spaces (graphics)</a:t>
            </a:r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7037F-CE69-4F9D-B450-E18D79B5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22C26-D7DB-44B0-8CA0-6F9A47FA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A6DC157-9FD9-446C-980D-1CB26DD60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Device I/O Port Locations on PCs (partial)</a:t>
            </a:r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D23FD2AC-92EF-4873-86FC-AA45D8202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18" y="2011508"/>
            <a:ext cx="6021387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78081-37A2-4B7C-B8FF-2BC821D7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B26B1-9ECC-4422-915B-9823E8C5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B6D24A-D423-4A16-8CA5-4703D1230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533FF75-5BB0-40F2-85A4-4DF7E7DDB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883" indent="-342883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For each byte of I/O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Read busy bit from status register until 0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read or write bit and if write copies data into data-out register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command-ready bit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sets busy bit, executes transfer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clears busy bit, error bit, command-ready bit when transfer done</a:t>
            </a:r>
          </a:p>
          <a:p>
            <a:pPr marL="342883" indent="-342883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</a:rPr>
              <a:t>Step 1 is </a:t>
            </a:r>
            <a:r>
              <a:rPr lang="en-US" b="1" dirty="0">
                <a:solidFill>
                  <a:srgbClr val="3366FF"/>
                </a:solidFill>
                <a:ea typeface="ＭＳ Ｐゴシック" charset="-128"/>
              </a:rPr>
              <a:t>busy-wait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cycle to wait for I/O from device</a:t>
            </a:r>
          </a:p>
          <a:p>
            <a:pPr marL="742913" lvl="1" indent="-285736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Reasonable if device is fast</a:t>
            </a:r>
          </a:p>
          <a:p>
            <a:pPr marL="742913" lvl="1" indent="-285736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But inefficient if device slow</a:t>
            </a:r>
          </a:p>
          <a:p>
            <a:pPr marL="742913" lvl="1" indent="-285736">
              <a:buFont typeface="Monotype Sorts" charset="2"/>
              <a:buChar char="l"/>
              <a:defRPr/>
            </a:pPr>
            <a:r>
              <a:rPr lang="en-US" dirty="0">
                <a:ea typeface="ＭＳ Ｐゴシック" charset="-128"/>
              </a:rPr>
              <a:t>CPU switches to other tasks?</a:t>
            </a:r>
          </a:p>
          <a:p>
            <a:pPr marL="1085796" lvl="2" indent="-228589">
              <a:buFont typeface="Webdings" charset="2"/>
              <a:buChar char="4"/>
              <a:defRPr/>
            </a:pPr>
            <a:r>
              <a:rPr lang="en-US" dirty="0">
                <a:ea typeface="ＭＳ Ｐゴシック" charset="-128"/>
              </a:rPr>
              <a:t>But if miss a cycle data overwritten / lost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E685B-939B-41F1-9862-3F350728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46E8E-9D26-4EF4-9BDB-EF9F113F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2176</Words>
  <Application>Microsoft Office PowerPoint</Application>
  <PresentationFormat>Widescreen</PresentationFormat>
  <Paragraphs>407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Verdana</vt:lpstr>
      <vt:lpstr>Webdings</vt:lpstr>
      <vt:lpstr>Office Theme</vt:lpstr>
      <vt:lpstr>CSMC 412</vt:lpstr>
      <vt:lpstr>I/O Systems</vt:lpstr>
      <vt:lpstr>Objectives</vt:lpstr>
      <vt:lpstr>Overview</vt:lpstr>
      <vt:lpstr>I/O Hardware</vt:lpstr>
      <vt:lpstr>A Typical PC Bus Structure</vt:lpstr>
      <vt:lpstr>I/O Hardware (Cont.)</vt:lpstr>
      <vt:lpstr>Device I/O Port Locations on PCs (partial)</vt:lpstr>
      <vt:lpstr>Polling</vt:lpstr>
      <vt:lpstr>Interrupts</vt:lpstr>
      <vt:lpstr>Interrupt-Driven I/O Cycle</vt:lpstr>
      <vt:lpstr>Intel Pentium Processor Event-Vector Table</vt:lpstr>
      <vt:lpstr>Interrupts (Cont.)</vt:lpstr>
      <vt:lpstr>Direct Memory Access</vt:lpstr>
      <vt:lpstr>Six Step Process to Perform DMA Transfer</vt:lpstr>
      <vt:lpstr>Application I/O Interface</vt:lpstr>
      <vt:lpstr>A Kernel I/O Structure</vt:lpstr>
      <vt:lpstr>Characteristics of I/O Devices</vt:lpstr>
      <vt:lpstr>Characteristics of I/O Devices (Cont.)</vt:lpstr>
      <vt:lpstr>Block and Character Devices</vt:lpstr>
      <vt:lpstr>Network Devices</vt:lpstr>
      <vt:lpstr>Clocks and Timers</vt:lpstr>
      <vt:lpstr>Nonblocking and Asynchronous I/O</vt:lpstr>
      <vt:lpstr>Two I/O Methods</vt:lpstr>
      <vt:lpstr>Vectored I/O</vt:lpstr>
      <vt:lpstr>Kernel I/O Subsystem</vt:lpstr>
      <vt:lpstr>Device-status Table</vt:lpstr>
      <vt:lpstr>Sun Enterprise 6000 Device-Transfer Rates</vt:lpstr>
      <vt:lpstr>Kernel I/O Subsystem</vt:lpstr>
      <vt:lpstr>Error Handling</vt:lpstr>
      <vt:lpstr>I/O Protection</vt:lpstr>
      <vt:lpstr>Use of a System Call to Perform I/O</vt:lpstr>
      <vt:lpstr>Kernel Data Structures</vt:lpstr>
      <vt:lpstr>UNIX I/O Kernel Structure</vt:lpstr>
      <vt:lpstr>Power Management</vt:lpstr>
      <vt:lpstr>Power Management (Cont.)</vt:lpstr>
      <vt:lpstr>I/O Requests to Hardware Operations</vt:lpstr>
      <vt:lpstr>Life Cycle of An I/O Request</vt:lpstr>
      <vt:lpstr>STREAMS</vt:lpstr>
      <vt:lpstr>The STREAMS Structure</vt:lpstr>
      <vt:lpstr>Performance</vt:lpstr>
      <vt:lpstr>Intercomputer Communications</vt:lpstr>
      <vt:lpstr>Improving Performance</vt:lpstr>
      <vt:lpstr>Device-Functionality Progression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36</cp:revision>
  <cp:lastPrinted>2019-03-11T14:41:40Z</cp:lastPrinted>
  <dcterms:created xsi:type="dcterms:W3CDTF">2019-02-25T14:10:39Z</dcterms:created>
  <dcterms:modified xsi:type="dcterms:W3CDTF">2020-04-20T20:58:25Z</dcterms:modified>
</cp:coreProperties>
</file>