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0" r:id="rId2"/>
    <p:sldId id="322" r:id="rId3"/>
    <p:sldId id="335" r:id="rId4"/>
    <p:sldId id="336" r:id="rId5"/>
    <p:sldId id="257" r:id="rId6"/>
    <p:sldId id="259" r:id="rId7"/>
    <p:sldId id="261" r:id="rId8"/>
    <p:sldId id="316" r:id="rId9"/>
    <p:sldId id="337" r:id="rId10"/>
    <p:sldId id="263" r:id="rId11"/>
    <p:sldId id="264" r:id="rId12"/>
    <p:sldId id="265" r:id="rId13"/>
    <p:sldId id="266" r:id="rId14"/>
    <p:sldId id="262" r:id="rId15"/>
    <p:sldId id="321" r:id="rId16"/>
    <p:sldId id="267" r:id="rId17"/>
    <p:sldId id="260" r:id="rId18"/>
    <p:sldId id="338" r:id="rId19"/>
    <p:sldId id="268" r:id="rId20"/>
    <p:sldId id="269" r:id="rId21"/>
    <p:sldId id="270" r:id="rId22"/>
    <p:sldId id="317" r:id="rId23"/>
    <p:sldId id="271" r:id="rId24"/>
    <p:sldId id="315" r:id="rId25"/>
    <p:sldId id="339" r:id="rId26"/>
    <p:sldId id="273" r:id="rId2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2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0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940F950A-FD44-4C8F-A140-0A148EBAB3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091BFB7E-E8E8-4B09-9798-3C818ECDC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16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FB101069-85A8-4622-BB0F-7A95BC2DE9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4221" tIns="47111" rIns="94221" bIns="4711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CA237633-8646-4A3F-A33A-A60A1F0CE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42336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42339" name="Rectangle 14233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2340" name="Shape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333E73D-C5DD-433F-8AF0-AC3E576F2DFB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06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57C092ED-6691-469D-8F7A-D839A61BE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44AB6D0-BAD2-4996-89B3-013BA92087C6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05CEE2AE-3A53-4AA9-9957-0C649A7E08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CF106577-BAD9-421E-ABFE-114AFA31C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0C9C6D1-38B7-4D85-863C-78713A5527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022141F-C134-4834-A2EF-57AC053F4A2E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D8EF12E4-5D1D-408F-911F-1DFB8F76B0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54BA29F6-3E95-423A-A3F0-ABB29F719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D088C313-F81F-49E0-83F4-2CE1923206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9C748A4-CD9C-4E9D-A255-066882B34FFF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94A19F39-891F-47CC-8D9C-D2A4E1FD5E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ABFBA9DB-5E6F-4421-B5AC-838269C6E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084D301E-82E4-4DAB-B8F8-C96E4CB836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0B01DB0-4262-4133-A56B-59E051E27182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C27489CF-9199-46E7-B638-30BBB34D9D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E927D992-34E8-4FFD-BB5F-CE50EE795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BB2B8185-D912-454A-96C7-CB3490219D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9FDFCD9-3C4F-4E6D-94B1-961C755FCE2E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83A76BFA-83C0-48CB-89FE-91CBED1A23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220ED833-AB7F-4256-A8EB-F36166B44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087FB188-DDC2-4A12-9C3B-65E7710492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14BC531F-935F-494D-9502-F09E589E9231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4AF13A34-61BA-45C6-8F0D-04F0722DC0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25CF9885-89A1-453E-98F4-459E57F77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F68A2ABC-6E94-4EA6-BAE1-B98C018792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D96AAB6-8A17-4604-BAA3-A643272D44C0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0E16FE47-E991-40F7-881A-4D6970C98A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EAEF069-5C32-4203-B84B-C8508335F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4227DC3C-95A2-4EE5-A988-B75CAD73E4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229FF8B-DC17-454D-BF6B-11414F031A74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DB618554-32F2-47F9-A65F-A923E16B9A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AC2DB260-FB28-4733-B85F-7242BFBFB8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322121C7-D2B5-44CC-B7D5-ECB30A5CDD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C19B1F3-BE2A-4410-B6B4-D5486A4BF162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06B1B752-B56D-4B30-9A9D-A9AE9D620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6040E25E-2790-448B-8C89-2234B0F15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51C2E833-72D5-4039-8B8C-ADDCA84CE0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AF4F3A4-5360-46D1-B50C-B44C9CA83EDA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8EBC102-C3AE-48D4-88CD-10C4530552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2A40EFD0-6B1B-4184-A8CE-793697DC0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B54B2E21-2FE1-4335-B03F-214537674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B999577-3B52-4532-BA82-5D331F84FC50}" type="slidenum">
              <a:rPr lang="en-US" altLang="en-US">
                <a:latin typeface="Helvetica" panose="020B0604020202020204" pitchFamily="34" charset="0"/>
              </a:rPr>
              <a:pPr/>
              <a:t>3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2830F83-734B-43B3-91DF-B8FF301524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486BB3D5-C7DB-4C22-A346-FDAE367D1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7A0BFAC5-C426-4760-B49D-95898944BF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87C43F4-D584-483B-BE41-49B0230B58C2}" type="slidenum">
              <a:rPr lang="en-US" altLang="en-US"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09EB456A-D6E8-4D36-8A81-1C499A23E7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229422F9-804B-4618-8587-FC8830CB8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EBB1AC4-9921-4C70-83D2-5A3D065305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1E1A3FF-F6A1-46FB-A50D-6835906D61C2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ED88287D-113B-4F47-B681-A511EE20C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28D9E18-5131-449C-A64F-DD1ACF540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8EDA9676-A1BE-458F-B7A2-7998EED630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D9075E1-2CC8-4A57-BC8A-E8E6C1D1FF48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4B1DAD1-75BC-4AB1-8753-209125072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1EFAC3E2-4005-42E8-A61A-DE5E7F456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82CF9461-5612-4A30-B682-73D22C2FC4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0338E92-9E18-40BB-924B-0C0F3FC5D4FF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5EF3C02-4B07-46A8-AE97-6E0661F5CD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2A411DE-861C-4AC3-ADED-CB2EB7AB4A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684949DE-705C-4F64-82E7-0FCA57398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EBDCDD7-9C5D-4C94-BAD7-0B6AD90B5144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485AA720-881C-4492-BF9C-8981EE50D4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BC291C9-5424-4557-98F5-C97CB2985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AC1996E7-D05C-4705-9343-65EA0DBF41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4561FBA-56DC-4747-A9F1-EA43F0AD9D38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284ED3F2-AC1D-4650-925A-1CCCB32FC9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A9A837FC-0F05-4BAB-9E3E-45B09BB9C1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E383B86A-9D93-43E9-B92C-6C02797B3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B45C945-BAE8-46CF-B0AA-47B4EAF9C770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841F5372-7A98-437B-9C81-5726735227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39908C0E-87AA-4FCD-BBD0-E803AD365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704A18AF-9245-49CC-980E-C17E05D31E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162E8991-9F9F-401F-A720-3E81EA871FA4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CE11E994-7A16-49A3-85E4-F9EF132C9B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E1008A2B-7CED-46BF-BE9E-585A0703E9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5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6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2D389-1E87-4ECE-A6D6-350E1E959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2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9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8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6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3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4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mputer_file" TargetMode="External"/><Relationship Id="rId2" Type="http://schemas.openxmlformats.org/officeDocument/2006/relationships/hyperlink" Target="https://en.wikipedia.org/wiki/String_(computer_science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File_syste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54273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398" tIns="25359" rIns="63398" bIns="25359" rtlCol="0" anchor="t">
            <a:spAutoFit/>
          </a:bodyPr>
          <a:lstStyle/>
          <a:p>
            <a:pPr>
              <a:lnSpc>
                <a:spcPct val="95000"/>
              </a:lnSpc>
            </a:pPr>
            <a:r>
              <a:rPr lang="en-US" dirty="0"/>
              <a:t>CSMC 412</a:t>
            </a:r>
          </a:p>
        </p:txBody>
      </p:sp>
      <p:sp>
        <p:nvSpPr>
          <p:cNvPr id="4099" name="Shape 54274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1943131"/>
          </a:xfrm>
        </p:spPr>
        <p:txBody>
          <a:bodyPr vert="horz" lIns="71324" tIns="28529" rIns="71324" bIns="28529" rtlCol="0">
            <a:spAutoFit/>
          </a:bodyPr>
          <a:lstStyle/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Operating Systems</a:t>
            </a:r>
            <a:endParaRPr lang="en-US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Prof. Ashok K </a:t>
            </a:r>
            <a:r>
              <a:rPr lang="en-US" sz="3300" dirty="0" err="1">
                <a:solidFill>
                  <a:schemeClr val="tx2"/>
                </a:solidFill>
              </a:rPr>
              <a:t>Agrawala</a:t>
            </a:r>
            <a:endParaRPr lang="en-US" sz="3300" dirty="0">
              <a:solidFill>
                <a:schemeClr val="tx2"/>
              </a:solidFill>
            </a:endParaRPr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endParaRPr lang="en-US" sz="2100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2100" dirty="0">
                <a:solidFill>
                  <a:srgbClr val="000000"/>
                </a:solidFill>
              </a:rPr>
              <a:t>Online Set 10</a:t>
            </a:r>
          </a:p>
        </p:txBody>
      </p:sp>
      <p:sp>
        <p:nvSpPr>
          <p:cNvPr id="4101" name="Shap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1C8854-195F-4F1D-ABC5-033DBF64DE55}" type="slidenum">
              <a:rPr lang="en-US"/>
              <a:pPr/>
              <a:t>1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134C2E-D66C-4126-9A89-1BE3D777F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  <p:extLst>
      <p:ext uri="{BB962C8B-B14F-4D97-AF65-F5344CB8AC3E}">
        <p14:creationId xmlns:p14="http://schemas.microsoft.com/office/powerpoint/2010/main" val="220262088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FA63578-0AF8-4726-9FD8-BC7F760BD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Open Files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AB88C9-9DEF-4978-9DD0-1826C233C4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Several pieces of data are needed to manage open files: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Open-file table</a:t>
            </a:r>
            <a:r>
              <a:rPr lang="en-US" altLang="en-US"/>
              <a:t>: tracks open files</a:t>
            </a:r>
          </a:p>
          <a:p>
            <a:pPr lvl="1"/>
            <a:r>
              <a:rPr lang="en-US" altLang="en-US"/>
              <a:t>File pointer:  pointer to last read/write location, per process that has the file open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File-open count</a:t>
            </a:r>
            <a:r>
              <a:rPr lang="en-US" altLang="en-US"/>
              <a:t>: counter of number of times a file is open – to allow removal of data from open-file table when last processes closes it</a:t>
            </a:r>
          </a:p>
          <a:p>
            <a:pPr lvl="1"/>
            <a:r>
              <a:rPr lang="en-US" altLang="en-US"/>
              <a:t>Disk location of the file: cache of data access information</a:t>
            </a:r>
          </a:p>
          <a:p>
            <a:pPr lvl="1"/>
            <a:r>
              <a:rPr lang="en-US" altLang="en-US"/>
              <a:t>Access rights: per-process access mode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661EBF-5371-4147-AD78-9DAC787D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10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D7344-87BD-494D-A3C3-22BCBDB5E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CFF0093-D098-4850-A044-0DA280AA6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Open File Locking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BF8F145-CDF8-404D-8156-09E3ED1121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Provided by some operating systems and file systems</a:t>
            </a:r>
          </a:p>
          <a:p>
            <a:pPr lvl="1"/>
            <a:r>
              <a:rPr lang="en-US" altLang="en-US"/>
              <a:t>Similar to reader-writer locks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Shared</a:t>
            </a:r>
            <a:r>
              <a:rPr lang="en-US" altLang="en-US"/>
              <a:t> </a:t>
            </a:r>
            <a:r>
              <a:rPr lang="en-US" altLang="en-US" b="1">
                <a:solidFill>
                  <a:srgbClr val="3366FF"/>
                </a:solidFill>
              </a:rPr>
              <a:t>lock</a:t>
            </a:r>
            <a:r>
              <a:rPr lang="en-US" altLang="en-US"/>
              <a:t> similar to reader lock – several processes can acquire concurrently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Exclusive lock </a:t>
            </a:r>
            <a:r>
              <a:rPr lang="en-US" altLang="en-US"/>
              <a:t>similar to writer lock</a:t>
            </a:r>
          </a:p>
          <a:p>
            <a:r>
              <a:rPr lang="en-US" altLang="en-US"/>
              <a:t>Mediates access to a file</a:t>
            </a:r>
          </a:p>
          <a:p>
            <a:r>
              <a:rPr lang="en-US" altLang="en-US"/>
              <a:t>Mandatory or advisory: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Mandatory</a:t>
            </a:r>
            <a:r>
              <a:rPr lang="en-US" altLang="en-US"/>
              <a:t> – access is denied depending on locks held and requested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Advisory</a:t>
            </a:r>
            <a:r>
              <a:rPr lang="en-US" altLang="en-US"/>
              <a:t> – processes can find status of locks and decide what to do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FCACE8-18A1-4D1B-AAED-93874C055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A47FD-EE59-4773-8E66-861140CBB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A1B51E2-C4FA-403B-976D-96AEA17AC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Locking Example – Java API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EC9DC15-AFE5-42DF-8D24-98E8F4EF7D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import java.io.*;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import java.nio.channels.*;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public class LockingExample { 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 i="1">
                <a:solidFill>
                  <a:srgbClr val="0033CC"/>
                </a:solidFill>
              </a:rPr>
              <a:t>	</a:t>
            </a:r>
            <a:r>
              <a:rPr lang="en-US" altLang="en-US" sz="1400">
                <a:solidFill>
                  <a:srgbClr val="0033CC"/>
                </a:solidFill>
              </a:rPr>
              <a:t>public static final boolean EXCLUSIVE = false;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public static final boolean SHARED = true;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public static void main(String arsg[]) throws IOException </a:t>
            </a:r>
            <a:r>
              <a:rPr lang="en-US" altLang="en-US" sz="1400" i="1">
                <a:solidFill>
                  <a:srgbClr val="0033CC"/>
                </a:solidFill>
              </a:rPr>
              <a:t>{ 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FileLock sharedLock = null;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FileLock exclusiveLock = null;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try { 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	RandomAccessFile raf = new RandomAccessFile("file.txt", "rw");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	// get the channel for the file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	FileChannel ch = raf.getChannel();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	// this locks the first half of the file - exclusive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	exclusiveLock = ch.lock(0, raf.length()/2, EXCLUSIVE);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	/** Now modify the data . . . */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	// release the lock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400">
                <a:solidFill>
                  <a:srgbClr val="0033CC"/>
                </a:solidFill>
              </a:rPr>
              <a:t>			exclusiveLock.release();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endParaRPr lang="en-US" altLang="en-US" sz="1400">
              <a:solidFill>
                <a:srgbClr val="0033CC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30226-4D72-46FD-8EBA-7343A58E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12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9C42C-5D98-4544-A1FA-14E1D4F9C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E78CBC-2EDB-4745-9571-09C527F6C7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File Locking Example – Java API (Cont.)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0EC73F0-7D48-4711-B81A-317DA21B9E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			// this locks the second half of the file - shared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			sharedLock = ch.lock(raf.length()/2+1, raf.length(), 				SHARED);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			/** Now read the data . . . */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			// release the lock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			sharedLock.release();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 i="1">
                <a:solidFill>
                  <a:srgbClr val="0033CC"/>
                </a:solidFill>
              </a:rPr>
              <a:t>		</a:t>
            </a:r>
            <a:r>
              <a:rPr lang="en-US" altLang="en-US" sz="1600">
                <a:solidFill>
                  <a:srgbClr val="0033CC"/>
                </a:solidFill>
              </a:rPr>
              <a:t>}</a:t>
            </a:r>
            <a:r>
              <a:rPr lang="en-US" altLang="en-US" sz="1600" i="1">
                <a:solidFill>
                  <a:srgbClr val="0033CC"/>
                </a:solidFill>
              </a:rPr>
              <a:t> </a:t>
            </a:r>
            <a:r>
              <a:rPr lang="en-US" altLang="en-US" sz="1600">
                <a:solidFill>
                  <a:srgbClr val="0033CC"/>
                </a:solidFill>
              </a:rPr>
              <a:t>catch (java.io.IOException ioe) {</a:t>
            </a:r>
            <a:r>
              <a:rPr lang="en-US" altLang="en-US" sz="1600" i="1">
                <a:solidFill>
                  <a:srgbClr val="0033CC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 i="1">
                <a:solidFill>
                  <a:srgbClr val="0033CC"/>
                </a:solidFill>
              </a:rPr>
              <a:t>			</a:t>
            </a:r>
            <a:r>
              <a:rPr lang="en-US" altLang="en-US" sz="1600">
                <a:solidFill>
                  <a:srgbClr val="0033CC"/>
                </a:solidFill>
              </a:rPr>
              <a:t>System.err.println(ioe);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 i="1">
                <a:solidFill>
                  <a:srgbClr val="0033CC"/>
                </a:solidFill>
              </a:rPr>
              <a:t>		</a:t>
            </a:r>
            <a:r>
              <a:rPr lang="en-US" altLang="en-US" sz="1600">
                <a:solidFill>
                  <a:srgbClr val="0033CC"/>
                </a:solidFill>
              </a:rPr>
              <a:t>}finally {</a:t>
            </a:r>
            <a:r>
              <a:rPr lang="en-US" altLang="en-US" sz="1600" i="1">
                <a:solidFill>
                  <a:srgbClr val="0033CC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			if (exclusiveLock != null)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			exclusiveLock.release();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			if (sharedLock != null)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			sharedLock.release();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 i="1">
                <a:solidFill>
                  <a:srgbClr val="0033CC"/>
                </a:solidFill>
              </a:rPr>
              <a:t>		</a:t>
            </a:r>
            <a:r>
              <a:rPr lang="en-US" altLang="en-US" sz="1600">
                <a:solidFill>
                  <a:srgbClr val="0033CC"/>
                </a:solidFill>
              </a:rPr>
              <a:t>}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 i="1">
                <a:solidFill>
                  <a:srgbClr val="0033CC"/>
                </a:solidFill>
              </a:rPr>
              <a:t>	</a:t>
            </a:r>
            <a:r>
              <a:rPr lang="en-US" altLang="en-US" sz="1600">
                <a:solidFill>
                  <a:srgbClr val="0033CC"/>
                </a:solidFill>
              </a:rPr>
              <a:t>}</a:t>
            </a:r>
          </a:p>
          <a:p>
            <a:pPr>
              <a:lnSpc>
                <a:spcPct val="80000"/>
              </a:lnSpc>
              <a:buFont typeface="Monotype Sorts" pitchFamily="-84" charset="2"/>
              <a:buNone/>
            </a:pPr>
            <a:r>
              <a:rPr lang="en-US" altLang="en-US" sz="1600">
                <a:solidFill>
                  <a:srgbClr val="0033CC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600">
              <a:solidFill>
                <a:srgbClr val="0033CC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8C5EC3-3945-4494-9B9E-40E926E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13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71567-1741-443C-A49F-6A6033A2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50A5838-663C-46EB-B544-FA7881BD95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Operations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31C2658-6453-462D-82BA-1EE48E13FB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File is an </a:t>
            </a:r>
            <a:r>
              <a:rPr lang="en-US" altLang="en-US" b="1"/>
              <a:t>abstract data type</a:t>
            </a:r>
          </a:p>
          <a:p>
            <a:r>
              <a:rPr lang="en-US" altLang="en-US" b="1"/>
              <a:t>Create</a:t>
            </a:r>
          </a:p>
          <a:p>
            <a:r>
              <a:rPr lang="en-US" altLang="en-US" b="1"/>
              <a:t>Write – </a:t>
            </a:r>
            <a:r>
              <a:rPr lang="en-US" altLang="en-US"/>
              <a:t>at</a:t>
            </a:r>
            <a:r>
              <a:rPr lang="en-US" altLang="en-US" b="1"/>
              <a:t> </a:t>
            </a:r>
            <a:r>
              <a:rPr lang="en-US" altLang="en-US" b="1">
                <a:solidFill>
                  <a:srgbClr val="3366FF"/>
                </a:solidFill>
              </a:rPr>
              <a:t>write pointer </a:t>
            </a:r>
            <a:r>
              <a:rPr lang="en-US" altLang="en-US"/>
              <a:t>location</a:t>
            </a:r>
          </a:p>
          <a:p>
            <a:r>
              <a:rPr lang="en-US" altLang="en-US" b="1"/>
              <a:t>Read – </a:t>
            </a:r>
            <a:r>
              <a:rPr lang="en-US" altLang="en-US"/>
              <a:t>at</a:t>
            </a:r>
            <a:r>
              <a:rPr lang="en-US" altLang="en-US" b="1"/>
              <a:t> </a:t>
            </a:r>
            <a:r>
              <a:rPr lang="en-US" altLang="en-US" b="1">
                <a:solidFill>
                  <a:srgbClr val="3366FF"/>
                </a:solidFill>
              </a:rPr>
              <a:t>read pointer </a:t>
            </a:r>
            <a:r>
              <a:rPr lang="en-US" altLang="en-US"/>
              <a:t>location</a:t>
            </a:r>
          </a:p>
          <a:p>
            <a:r>
              <a:rPr lang="en-US" altLang="en-US" b="1"/>
              <a:t>Reposition within file - </a:t>
            </a:r>
            <a:r>
              <a:rPr lang="en-US" altLang="en-US" b="1">
                <a:solidFill>
                  <a:srgbClr val="3366FF"/>
                </a:solidFill>
              </a:rPr>
              <a:t>seek</a:t>
            </a:r>
          </a:p>
          <a:p>
            <a:r>
              <a:rPr lang="en-US" altLang="en-US" b="1"/>
              <a:t>Delete</a:t>
            </a:r>
          </a:p>
          <a:p>
            <a:r>
              <a:rPr lang="en-US" altLang="en-US" b="1"/>
              <a:t>Truncate</a:t>
            </a:r>
          </a:p>
          <a:p>
            <a:r>
              <a:rPr lang="en-US" altLang="en-US" b="1" i="1"/>
              <a:t>Open(F</a:t>
            </a:r>
            <a:r>
              <a:rPr lang="en-US" altLang="en-US" b="1" i="1" baseline="-25000"/>
              <a:t>i</a:t>
            </a:r>
            <a:r>
              <a:rPr lang="en-US" altLang="en-US" b="1" i="1"/>
              <a:t>)</a:t>
            </a:r>
            <a:r>
              <a:rPr lang="en-US" altLang="en-US" b="1"/>
              <a:t> </a:t>
            </a:r>
            <a:r>
              <a:rPr lang="en-US" altLang="en-US"/>
              <a:t>– search the directory structure on disk for entry </a:t>
            </a:r>
            <a:r>
              <a:rPr lang="en-US" altLang="en-US" b="1" i="1"/>
              <a:t>F</a:t>
            </a:r>
            <a:r>
              <a:rPr lang="en-US" altLang="en-US" b="1" i="1" baseline="-25000"/>
              <a:t>i</a:t>
            </a:r>
            <a:r>
              <a:rPr lang="en-US" altLang="en-US"/>
              <a:t>, and move the content of entry to memory</a:t>
            </a:r>
          </a:p>
          <a:p>
            <a:r>
              <a:rPr lang="en-US" altLang="en-US" b="1" i="1"/>
              <a:t>Close (F</a:t>
            </a:r>
            <a:r>
              <a:rPr lang="en-US" altLang="en-US" b="1" i="1" baseline="-25000"/>
              <a:t>i</a:t>
            </a:r>
            <a:r>
              <a:rPr lang="en-US" altLang="en-US" b="1" i="1"/>
              <a:t>)</a:t>
            </a:r>
            <a:r>
              <a:rPr lang="en-US" altLang="en-US" b="1"/>
              <a:t> </a:t>
            </a:r>
            <a:r>
              <a:rPr lang="en-US" altLang="en-US"/>
              <a:t>– move the content of entry</a:t>
            </a:r>
            <a:r>
              <a:rPr lang="en-US" altLang="en-US" b="1"/>
              <a:t> </a:t>
            </a:r>
            <a:r>
              <a:rPr lang="en-US" altLang="en-US" b="1" i="1"/>
              <a:t>F</a:t>
            </a:r>
            <a:r>
              <a:rPr lang="en-US" altLang="en-US" b="1" i="1" baseline="-25000"/>
              <a:t>i</a:t>
            </a:r>
            <a:r>
              <a:rPr lang="en-US" altLang="en-US" b="1"/>
              <a:t> </a:t>
            </a:r>
            <a:r>
              <a:rPr lang="en-US" altLang="en-US"/>
              <a:t>in memory to directory structure on disk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406EA4-5E53-4B8A-BEA8-C8F21B50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18DF1-2530-498E-A101-46E6C0328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96BA-3223-43F6-B1DB-AA476AC67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7BA6F-49ED-407A-A07B-F41384174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66523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2" tooltip="String (computer science)"/>
              </a:rPr>
              <a:t>name</a:t>
            </a:r>
            <a:r>
              <a:rPr lang="en-US" dirty="0"/>
              <a:t> used to uniquely identify a </a:t>
            </a:r>
            <a:r>
              <a:rPr lang="en-US" dirty="0">
                <a:hlinkClick r:id="rId3" tooltip="Computer file"/>
              </a:rPr>
              <a:t>computer file</a:t>
            </a:r>
            <a:r>
              <a:rPr lang="en-US" dirty="0"/>
              <a:t> stored in a </a:t>
            </a:r>
            <a:r>
              <a:rPr lang="en-US" dirty="0">
                <a:hlinkClick r:id="rId4" tooltip="File system"/>
              </a:rPr>
              <a:t>file system</a:t>
            </a:r>
            <a:r>
              <a:rPr lang="en-US" dirty="0"/>
              <a:t>. </a:t>
            </a:r>
          </a:p>
          <a:p>
            <a:r>
              <a:rPr lang="en-US" dirty="0"/>
              <a:t>Name may include:</a:t>
            </a:r>
          </a:p>
          <a:p>
            <a:pPr lvl="1"/>
            <a:r>
              <a:rPr lang="en-US" dirty="0"/>
              <a:t>Host</a:t>
            </a:r>
          </a:p>
          <a:p>
            <a:pPr lvl="1"/>
            <a:r>
              <a:rPr lang="en-US" dirty="0"/>
              <a:t>Device</a:t>
            </a:r>
          </a:p>
          <a:p>
            <a:pPr lvl="1"/>
            <a:r>
              <a:rPr lang="en-US" dirty="0"/>
              <a:t>Path/Directory/Folder</a:t>
            </a:r>
          </a:p>
          <a:p>
            <a:pPr lvl="1"/>
            <a:r>
              <a:rPr lang="en-US" dirty="0"/>
              <a:t>File – base name</a:t>
            </a:r>
          </a:p>
          <a:p>
            <a:pPr lvl="1"/>
            <a:r>
              <a:rPr lang="en-US" dirty="0"/>
              <a:t>Type/Extension</a:t>
            </a:r>
          </a:p>
          <a:p>
            <a:pPr lvl="1"/>
            <a:r>
              <a:rPr lang="en-US" dirty="0"/>
              <a:t>Version</a:t>
            </a:r>
          </a:p>
          <a:p>
            <a:r>
              <a:rPr lang="en-US" dirty="0"/>
              <a:t>Common names: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035F9-4F2A-4576-8EB0-DE6C60F4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611814F-7D77-4B90-B89E-4E0ED661D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70402"/>
              </p:ext>
            </p:extLst>
          </p:nvPr>
        </p:nvGraphicFramePr>
        <p:xfrm>
          <a:off x="7349429" y="1467133"/>
          <a:ext cx="4449754" cy="4351340"/>
        </p:xfrm>
        <a:graphic>
          <a:graphicData uri="http://schemas.openxmlformats.org/drawingml/2006/table">
            <a:tbl>
              <a:tblPr/>
              <a:tblGrid>
                <a:gridCol w="1628192">
                  <a:extLst>
                    <a:ext uri="{9D8B030D-6E8A-4147-A177-3AD203B41FA5}">
                      <a16:colId xmlns:a16="http://schemas.microsoft.com/office/drawing/2014/main" val="2802936724"/>
                    </a:ext>
                  </a:extLst>
                </a:gridCol>
                <a:gridCol w="2821562">
                  <a:extLst>
                    <a:ext uri="{9D8B030D-6E8A-4147-A177-3AD203B41FA5}">
                      <a16:colId xmlns:a16="http://schemas.microsoft.com/office/drawing/2014/main" val="1352816825"/>
                    </a:ext>
                  </a:extLst>
                </a:gridCol>
              </a:tblGrid>
              <a:tr h="310810">
                <a:tc>
                  <a:txBody>
                    <a:bodyPr/>
                    <a:lstStyle/>
                    <a:p>
                      <a:r>
                        <a:rPr lang="en-US" sz="1200" b="1" dirty="0"/>
                        <a:t>File </a:t>
                      </a:r>
                      <a:r>
                        <a:rPr lang="en-US" sz="1100" b="1" dirty="0"/>
                        <a:t>Name</a:t>
                      </a:r>
                      <a:endParaRPr lang="en-US" sz="1200" b="1" dirty="0"/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Contents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209687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README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Project overview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141737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 dirty="0"/>
                        <a:t>MANIFEST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List of project files with brief explanations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64764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INSTALL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Installation instructions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104554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Copying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Licensing information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920997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TODO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Wish list for future extensions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607041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NEWS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Documentation on user-visible changes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316812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Changes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Code change summary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928268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configure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Platform configuration script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9072628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Makefile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Build specification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009116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Makefile.SH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Shell script producing the above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644832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config.h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Platform configuration definitions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267117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config_h.SH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Shell script producing the above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838843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US" sz="1200"/>
                        <a:t>patchlevel.h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Defines the project release version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768495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E61DA-BF01-4F4B-864F-C7E28831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  <p:extLst>
      <p:ext uri="{BB962C8B-B14F-4D97-AF65-F5344CB8AC3E}">
        <p14:creationId xmlns:p14="http://schemas.microsoft.com/office/powerpoint/2010/main" val="1535335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CB2085B-83B5-499A-8051-36B1461DD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92364" y="165101"/>
            <a:ext cx="7818437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File Types – Name, Extension</a:t>
            </a:r>
          </a:p>
        </p:txBody>
      </p:sp>
      <p:pic>
        <p:nvPicPr>
          <p:cNvPr id="14339" name="Picture 4">
            <a:extLst>
              <a:ext uri="{FF2B5EF4-FFF2-40B4-BE49-F238E27FC236}">
                <a16:creationId xmlns:a16="http://schemas.microsoft.com/office/drawing/2014/main" id="{A6096564-68D8-4DF1-8A73-49B6CE9EA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5" t="1186" r="15715" b="1186"/>
          <a:stretch>
            <a:fillRect/>
          </a:stretch>
        </p:blipFill>
        <p:spPr bwMode="auto">
          <a:xfrm>
            <a:off x="4022725" y="1209676"/>
            <a:ext cx="4337050" cy="4632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D8DA51-9212-43BC-BDD9-054FB325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A83F0-E0DB-4D30-BDD1-BE21F550D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D540B9F-695A-466E-ACC5-2DA3D762B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File Structure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8C9EFB7-7524-4997-BCC1-9F1CBBC6A8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None - sequence of words, bytes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Simple record structure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Lines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Fixed length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Variable length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Complex Structures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Formatted document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Relocatable load file	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Can simulate last two with first method by inserting appropriate control characters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Who decides: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Operating system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C9F6C7-35DB-4CBA-B9E3-7554E76FC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17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DA168-6DC3-4E1A-939A-7265664D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31710-DC23-4FA9-95AC-2C3B53C10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File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18829-57D2-41D8-BF63-48EF1E03A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Disk system </a:t>
            </a:r>
          </a:p>
          <a:p>
            <a:pPr lvl="1"/>
            <a:r>
              <a:rPr lang="en-US" dirty="0"/>
              <a:t>Fixed Block Size – consisting of one or more sectors</a:t>
            </a:r>
          </a:p>
          <a:p>
            <a:pPr lvl="1"/>
            <a:r>
              <a:rPr lang="en-US" dirty="0"/>
              <a:t>All I/O is performed in units of blocks (Physical Record)</a:t>
            </a:r>
          </a:p>
          <a:p>
            <a:r>
              <a:rPr lang="en-US" dirty="0"/>
              <a:t>File organized in terms of Logical Records </a:t>
            </a:r>
          </a:p>
          <a:p>
            <a:pPr lvl="2"/>
            <a:r>
              <a:rPr lang="en-US" dirty="0"/>
              <a:t>Mapped on to Physical Records</a:t>
            </a:r>
          </a:p>
          <a:p>
            <a:r>
              <a:rPr lang="en-US" dirty="0"/>
              <a:t>Example – Unix</a:t>
            </a:r>
          </a:p>
          <a:p>
            <a:pPr lvl="1"/>
            <a:r>
              <a:rPr lang="en-US" dirty="0"/>
              <a:t>File – stream of bytes  </a:t>
            </a:r>
          </a:p>
          <a:p>
            <a:pPr lvl="1"/>
            <a:r>
              <a:rPr lang="en-US" dirty="0"/>
              <a:t>Each byte is individually addressable</a:t>
            </a:r>
          </a:p>
          <a:p>
            <a:pPr lvl="2"/>
            <a:r>
              <a:rPr lang="en-US" dirty="0"/>
              <a:t>By offset from the beginning</a:t>
            </a:r>
          </a:p>
          <a:p>
            <a:pPr lvl="1"/>
            <a:r>
              <a:rPr lang="en-US" dirty="0"/>
              <a:t>Logical Record Size = 1 Byte</a:t>
            </a:r>
          </a:p>
          <a:p>
            <a:pPr lvl="1"/>
            <a:r>
              <a:rPr lang="en-US" dirty="0"/>
              <a:t>Physical Record Size = One sector – 512 Bytes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1C03B-895E-4440-9104-AFEE7454C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2DB8DF-63B9-4EE2-B93D-E5436102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43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B0DD781-9731-438F-BA48-4B4BD11CD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Access Methods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A0437FA-3FE9-4FF8-8219-A27C404AB1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3203575" algn="l"/>
                <a:tab pos="4056063" algn="l"/>
              </a:tabLst>
            </a:pPr>
            <a:r>
              <a:rPr lang="en-US" altLang="en-US" sz="1600" b="1" dirty="0"/>
              <a:t>Sequential Access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dirty="0">
                <a:solidFill>
                  <a:srgbClr val="000000"/>
                </a:solidFill>
              </a:rPr>
              <a:t>		</a:t>
            </a: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 next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write next 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reset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dirty="0">
                <a:solidFill>
                  <a:srgbClr val="000000"/>
                </a:solidFill>
              </a:rPr>
              <a:t>		no read after last write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dirty="0">
                <a:solidFill>
                  <a:srgbClr val="000000"/>
                </a:solidFill>
              </a:rPr>
              <a:t>			(rewrite)</a:t>
            </a:r>
          </a:p>
          <a:p>
            <a:pPr>
              <a:tabLst>
                <a:tab pos="3203575" algn="l"/>
                <a:tab pos="4056063" algn="l"/>
              </a:tabLst>
            </a:pPr>
            <a:r>
              <a:rPr lang="en-US" altLang="en-US" sz="1600" b="1" dirty="0">
                <a:solidFill>
                  <a:srgbClr val="000000"/>
                </a:solidFill>
              </a:rPr>
              <a:t>Direct Access – </a:t>
            </a:r>
            <a:r>
              <a:rPr lang="en-US" altLang="en-US" sz="1600" dirty="0">
                <a:solidFill>
                  <a:srgbClr val="000000"/>
                </a:solidFill>
              </a:rPr>
              <a:t>file is fixed length </a:t>
            </a:r>
            <a:r>
              <a:rPr lang="en-US" altLang="en-US" sz="1600" dirty="0">
                <a:solidFill>
                  <a:srgbClr val="0033CC"/>
                </a:solidFill>
              </a:rPr>
              <a:t>logical records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dirty="0">
                <a:solidFill>
                  <a:srgbClr val="000000"/>
                </a:solidFill>
              </a:rPr>
              <a:t>		</a:t>
            </a: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 </a:t>
            </a:r>
            <a:r>
              <a:rPr lang="en-US" altLang="en-US" sz="16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write </a:t>
            </a:r>
            <a:r>
              <a:rPr lang="en-US" altLang="en-US" sz="16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position to </a:t>
            </a:r>
            <a:r>
              <a:rPr lang="en-US" altLang="en-US" sz="16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read next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write next </a:t>
            </a:r>
          </a:p>
          <a:p>
            <a:pPr>
              <a:spcBef>
                <a:spcPct val="10000"/>
              </a:spcBef>
              <a:buNone/>
              <a:tabLst>
                <a:tab pos="3203575" algn="l"/>
                <a:tab pos="4056063" algn="l"/>
              </a:tabLst>
            </a:pPr>
            <a:r>
              <a:rPr lang="en-US" alt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rewrite </a:t>
            </a:r>
            <a:r>
              <a:rPr lang="en-US" altLang="en-US" sz="16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>
              <a:buNone/>
              <a:tabLst>
                <a:tab pos="3203575" algn="l"/>
                <a:tab pos="4056063" algn="l"/>
              </a:tabLst>
            </a:pPr>
            <a:r>
              <a:rPr lang="en-US" altLang="en-US" sz="1600" dirty="0"/>
              <a:t>	</a:t>
            </a:r>
            <a:r>
              <a:rPr lang="en-US" altLang="en-US" sz="1600" i="1" dirty="0"/>
              <a:t>n</a:t>
            </a:r>
            <a:r>
              <a:rPr lang="en-US" altLang="en-US" sz="1600" dirty="0"/>
              <a:t> = </a:t>
            </a:r>
            <a:r>
              <a:rPr lang="en-US" altLang="en-US" sz="1600" dirty="0">
                <a:solidFill>
                  <a:srgbClr val="0033CC"/>
                </a:solidFill>
              </a:rPr>
              <a:t>relative block number</a:t>
            </a:r>
          </a:p>
          <a:p>
            <a:pPr>
              <a:buNone/>
              <a:tabLst>
                <a:tab pos="3203575" algn="l"/>
                <a:tab pos="4056063" algn="l"/>
              </a:tabLst>
            </a:pPr>
            <a:endParaRPr lang="en-US" altLang="en-US" sz="1600" dirty="0"/>
          </a:p>
          <a:p>
            <a:pPr>
              <a:tabLst>
                <a:tab pos="3203575" algn="l"/>
                <a:tab pos="4056063" algn="l"/>
              </a:tabLst>
            </a:pPr>
            <a:r>
              <a:rPr lang="en-US" altLang="en-US" sz="1600" dirty="0"/>
              <a:t>Relative block numbers allow OS to decide where file should be placed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1002F4-3894-4A0C-A363-D0FA3A45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19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C7420-00A8-48F7-BA72-08F0C7712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D79D-3B79-46C4-B9A6-D7F039639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1F3E2-34C5-4A45-BF8A-6A8465626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I/O management is a major component of operating system design and operation</a:t>
            </a:r>
          </a:p>
          <a:p>
            <a:pPr lvl="1"/>
            <a:r>
              <a:rPr lang="en-US" altLang="en-US" dirty="0"/>
              <a:t>Important aspect of computer operation</a:t>
            </a:r>
          </a:p>
          <a:p>
            <a:pPr lvl="1"/>
            <a:r>
              <a:rPr lang="en-US" altLang="en-US" dirty="0"/>
              <a:t>I/O devices vary greatly</a:t>
            </a:r>
          </a:p>
          <a:p>
            <a:pPr lvl="1"/>
            <a:r>
              <a:rPr lang="en-US" altLang="en-US" dirty="0"/>
              <a:t>Various methods to control them</a:t>
            </a:r>
          </a:p>
          <a:p>
            <a:pPr lvl="1"/>
            <a:r>
              <a:rPr lang="en-US" altLang="en-US" dirty="0"/>
              <a:t>Performance management </a:t>
            </a:r>
          </a:p>
          <a:p>
            <a:pPr lvl="1"/>
            <a:r>
              <a:rPr lang="en-US" altLang="en-US" dirty="0"/>
              <a:t>New types of devices frequent</a:t>
            </a:r>
          </a:p>
          <a:p>
            <a:r>
              <a:rPr lang="en-US" altLang="en-US" dirty="0"/>
              <a:t>Ports, busses, device controllers connect to various devices</a:t>
            </a:r>
          </a:p>
          <a:p>
            <a:r>
              <a:rPr lang="en-US" altLang="en-US" b="1" dirty="0">
                <a:solidFill>
                  <a:srgbClr val="3366FF"/>
                </a:solidFill>
              </a:rPr>
              <a:t>Device drivers </a:t>
            </a:r>
            <a:r>
              <a:rPr lang="en-US" altLang="en-US" dirty="0"/>
              <a:t>encapsulate device details</a:t>
            </a:r>
          </a:p>
          <a:p>
            <a:pPr lvl="1"/>
            <a:r>
              <a:rPr lang="en-US" altLang="en-US" dirty="0"/>
              <a:t>Present uniform device-access interface to I/O subsystem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4BA55-CF54-4B84-9E9F-62624A93B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86DA1-3799-420D-B760-F967A796D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28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B200A5C-5F34-47DD-B7C5-AC51A8888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79388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Sequential-access File</a:t>
            </a:r>
          </a:p>
        </p:txBody>
      </p:sp>
      <p:pic>
        <p:nvPicPr>
          <p:cNvPr id="16387" name="Picture 5">
            <a:extLst>
              <a:ext uri="{FF2B5EF4-FFF2-40B4-BE49-F238E27FC236}">
                <a16:creationId xmlns:a16="http://schemas.microsoft.com/office/drawing/2014/main" id="{A3EC68A6-94C6-4926-8C72-0C90CFEA7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51" y="1358901"/>
            <a:ext cx="5946775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7962BC-070A-40EA-A18E-DAAF0E46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20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D0131-69DF-4D78-AFC7-E21D8F5B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11A61A2-EA9F-454F-82FD-F796669DA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79675" y="196850"/>
            <a:ext cx="8301038" cy="438150"/>
          </a:xfrm>
        </p:spPr>
        <p:txBody>
          <a:bodyPr/>
          <a:lstStyle/>
          <a:p>
            <a:pPr eaLnBrk="1" hangingPunct="1"/>
            <a:r>
              <a:rPr lang="en-US" altLang="en-US" sz="2000"/>
              <a:t>Simulation of Sequential Access on Direct-access File</a:t>
            </a:r>
          </a:p>
        </p:txBody>
      </p:sp>
      <p:pic>
        <p:nvPicPr>
          <p:cNvPr id="18435" name="Picture 6">
            <a:extLst>
              <a:ext uri="{FF2B5EF4-FFF2-40B4-BE49-F238E27FC236}">
                <a16:creationId xmlns:a16="http://schemas.microsoft.com/office/drawing/2014/main" id="{97718D37-0A9E-4FA1-B921-6AAD73035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1289050"/>
            <a:ext cx="6129338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F9AC3D-2FBB-400D-AF61-333BCF4C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ECEDA-2ACA-48FD-AE05-7DD07552E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7B0EF47-EF93-4568-A058-A4474A884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Access Methods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D357F7D-6A95-4AAE-9727-F43016E019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3203575" algn="l"/>
                <a:tab pos="40560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Can be built on top of base methods</a:t>
            </a:r>
          </a:p>
          <a:p>
            <a:pPr>
              <a:tabLst>
                <a:tab pos="3203575" algn="l"/>
                <a:tab pos="40560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Generally involve creation of an </a:t>
            </a:r>
            <a:r>
              <a:rPr lang="en-US" altLang="en-US" dirty="0">
                <a:solidFill>
                  <a:srgbClr val="0033CC"/>
                </a:solidFill>
              </a:rPr>
              <a:t>index</a:t>
            </a:r>
            <a:r>
              <a:rPr lang="en-US" altLang="en-US" dirty="0">
                <a:solidFill>
                  <a:srgbClr val="000000"/>
                </a:solidFill>
              </a:rPr>
              <a:t> for the file</a:t>
            </a:r>
          </a:p>
          <a:p>
            <a:pPr>
              <a:tabLst>
                <a:tab pos="3203575" algn="l"/>
                <a:tab pos="40560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Keep index in memory for fast determination of location of data to be operated on (consider UPC code plus record of data about that item)</a:t>
            </a:r>
          </a:p>
          <a:p>
            <a:pPr>
              <a:tabLst>
                <a:tab pos="3203575" algn="l"/>
                <a:tab pos="40560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If too large, index (in memory) of the index (on disk)</a:t>
            </a:r>
          </a:p>
          <a:p>
            <a:pPr>
              <a:tabLst>
                <a:tab pos="3203575" algn="l"/>
                <a:tab pos="40560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IBM indexed sequential-access method (ISAM)</a:t>
            </a:r>
          </a:p>
          <a:p>
            <a:pPr lvl="1">
              <a:tabLst>
                <a:tab pos="3203575" algn="l"/>
                <a:tab pos="40560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Small master index, points to disk blocks of secondary index</a:t>
            </a:r>
          </a:p>
          <a:p>
            <a:pPr lvl="1">
              <a:tabLst>
                <a:tab pos="3203575" algn="l"/>
                <a:tab pos="40560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File kept sorted on a defined key</a:t>
            </a:r>
          </a:p>
          <a:p>
            <a:pPr lvl="1">
              <a:tabLst>
                <a:tab pos="3203575" algn="l"/>
                <a:tab pos="40560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All done by the OS</a:t>
            </a:r>
          </a:p>
          <a:p>
            <a:pPr>
              <a:tabLst>
                <a:tab pos="3203575" algn="l"/>
                <a:tab pos="40560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VMS operating system provides index and relative files as another example (see next slide)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1D3F65-C821-40ED-A568-457ECFA12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22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68098-738C-461F-B044-34B72886A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D3EF00E-E2C5-4BA7-9E8A-D16EE3A26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9200" y="150813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Example of Index and Relative Files</a:t>
            </a:r>
          </a:p>
        </p:txBody>
      </p:sp>
      <p:pic>
        <p:nvPicPr>
          <p:cNvPr id="20483" name="Picture 5">
            <a:extLst>
              <a:ext uri="{FF2B5EF4-FFF2-40B4-BE49-F238E27FC236}">
                <a16:creationId xmlns:a16="http://schemas.microsoft.com/office/drawing/2014/main" id="{C44E48A2-FF8F-437E-BB34-5E1F82594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564" y="1320801"/>
            <a:ext cx="5902325" cy="397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E1920E-EF9A-4AB0-9A21-5DC5DD35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23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47EFE-CF3A-4C74-9578-BE4EC1AD2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D3666392-DD11-4640-84AD-1962B4D1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Structure</a:t>
            </a:r>
          </a:p>
        </p:txBody>
      </p:sp>
      <p:sp>
        <p:nvSpPr>
          <p:cNvPr id="22531" name="Content Placeholder 3">
            <a:extLst>
              <a:ext uri="{FF2B5EF4-FFF2-40B4-BE49-F238E27FC236}">
                <a16:creationId xmlns:a16="http://schemas.microsoft.com/office/drawing/2014/main" id="{7A697948-176B-4CBC-926B-A43232F0E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/>
              <a:t>Disk can be subdivided into </a:t>
            </a:r>
            <a:r>
              <a:rPr lang="en-US" altLang="en-US" b="1">
                <a:solidFill>
                  <a:srgbClr val="3366FF"/>
                </a:solidFill>
              </a:rPr>
              <a:t>partitions</a:t>
            </a:r>
          </a:p>
          <a:p>
            <a:r>
              <a:rPr lang="en-US" altLang="en-US"/>
              <a:t>Disks or partitions can be </a:t>
            </a:r>
            <a:r>
              <a:rPr lang="en-US" altLang="en-US" b="1">
                <a:solidFill>
                  <a:srgbClr val="3366FF"/>
                </a:solidFill>
              </a:rPr>
              <a:t>RAID </a:t>
            </a:r>
            <a:r>
              <a:rPr lang="en-US" altLang="en-US"/>
              <a:t>protected against failure</a:t>
            </a:r>
          </a:p>
          <a:p>
            <a:r>
              <a:rPr lang="en-US" altLang="en-US"/>
              <a:t>Disk or partition can be used </a:t>
            </a:r>
            <a:r>
              <a:rPr lang="en-US" altLang="en-US" b="1">
                <a:solidFill>
                  <a:srgbClr val="3366FF"/>
                </a:solidFill>
              </a:rPr>
              <a:t>raw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– without a file system, or </a:t>
            </a:r>
            <a:r>
              <a:rPr lang="en-US" altLang="en-US" b="1">
                <a:solidFill>
                  <a:srgbClr val="3366FF"/>
                </a:solidFill>
              </a:rPr>
              <a:t>formatted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with a file system</a:t>
            </a:r>
          </a:p>
          <a:p>
            <a:r>
              <a:rPr lang="en-US" altLang="en-US"/>
              <a:t>Partitions also known as minidisks, slices</a:t>
            </a:r>
          </a:p>
          <a:p>
            <a:r>
              <a:rPr lang="en-US" altLang="en-US"/>
              <a:t>Entity containing file system known as a </a:t>
            </a:r>
            <a:r>
              <a:rPr lang="en-US" altLang="en-US" b="1">
                <a:solidFill>
                  <a:srgbClr val="3366FF"/>
                </a:solidFill>
              </a:rPr>
              <a:t>volume</a:t>
            </a:r>
          </a:p>
          <a:p>
            <a:r>
              <a:rPr lang="en-US" altLang="en-US"/>
              <a:t>Each volume containing file system also tracks that file system</a:t>
            </a:r>
            <a:r>
              <a:rPr lang="ja-JP" altLang="en-US"/>
              <a:t>’</a:t>
            </a:r>
            <a:r>
              <a:rPr lang="en-US" altLang="ja-JP"/>
              <a:t>s info in </a:t>
            </a:r>
            <a:r>
              <a:rPr lang="en-US" altLang="ja-JP" b="1">
                <a:solidFill>
                  <a:srgbClr val="3366FF"/>
                </a:solidFill>
              </a:rPr>
              <a:t>device directory</a:t>
            </a:r>
            <a:r>
              <a:rPr lang="en-US" altLang="ja-JP">
                <a:solidFill>
                  <a:srgbClr val="3366FF"/>
                </a:solidFill>
              </a:rPr>
              <a:t> </a:t>
            </a:r>
            <a:r>
              <a:rPr lang="en-US" altLang="ja-JP"/>
              <a:t>or </a:t>
            </a:r>
            <a:r>
              <a:rPr lang="en-US" altLang="ja-JP" b="1">
                <a:solidFill>
                  <a:srgbClr val="3366FF"/>
                </a:solidFill>
              </a:rPr>
              <a:t>volume table of contents</a:t>
            </a:r>
          </a:p>
          <a:p>
            <a:r>
              <a:rPr lang="en-US" altLang="en-US"/>
              <a:t>As well as </a:t>
            </a:r>
            <a:r>
              <a:rPr lang="en-US" altLang="en-US" b="1">
                <a:solidFill>
                  <a:srgbClr val="3366FF"/>
                </a:solidFill>
              </a:rPr>
              <a:t>general-purpose file systems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there are many </a:t>
            </a:r>
            <a:r>
              <a:rPr lang="en-US" altLang="en-US" b="1">
                <a:solidFill>
                  <a:srgbClr val="3366FF"/>
                </a:solidFill>
              </a:rPr>
              <a:t>special-purpose file systems</a:t>
            </a:r>
            <a:r>
              <a:rPr lang="en-US" altLang="en-US"/>
              <a:t>, frequently all within the same operating system or computer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FAA9C4-AFF2-4A15-9C2C-6FB09E3C3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EA470-75C5-40A9-B3F6-6B8950DDC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EEC76-CF80-4560-888D-5DDAD5C8D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9786B-9999-4A9E-90FD-0495009A8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 system has large number of files</a:t>
            </a:r>
          </a:p>
          <a:p>
            <a:r>
              <a:rPr lang="en-US" dirty="0"/>
              <a:t>Files are organized into Directories or Folders</a:t>
            </a:r>
          </a:p>
          <a:p>
            <a:r>
              <a:rPr lang="en-US" dirty="0"/>
              <a:t>Directories contain one or more files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C2615-1922-402D-9108-11F90116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4A299-CA01-47B8-B6C9-0D70AC05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30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67632B1-8A49-4896-8510-9431D8B47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89188" y="179388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A Typical File-system Organization</a:t>
            </a:r>
          </a:p>
        </p:txBody>
      </p:sp>
      <p:pic>
        <p:nvPicPr>
          <p:cNvPr id="23555" name="Picture 6" descr="10">
            <a:extLst>
              <a:ext uri="{FF2B5EF4-FFF2-40B4-BE49-F238E27FC236}">
                <a16:creationId xmlns:a16="http://schemas.microsoft.com/office/drawing/2014/main" id="{925B9010-0CC7-4C99-9C8A-C992ED7B9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389" y="1187451"/>
            <a:ext cx="6910387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0632D5-2CAB-48B5-97FD-2C6C72444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56AD7-62DA-46AC-8679-36DA609F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45A6F04-452D-4A2B-BE23-BF658BD64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I/O Hardware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EB981CD-278C-4C26-A49F-27509B5896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03061"/>
            <a:ext cx="10515600" cy="4928466"/>
          </a:xfrm>
        </p:spPr>
        <p:txBody>
          <a:bodyPr>
            <a:normAutofit/>
          </a:bodyPr>
          <a:lstStyle/>
          <a:p>
            <a:r>
              <a:rPr lang="en-US" altLang="en-US" dirty="0"/>
              <a:t>Incredible variety of I/O devices</a:t>
            </a:r>
          </a:p>
          <a:p>
            <a:pPr lvl="1"/>
            <a:r>
              <a:rPr lang="en-US" altLang="en-US" sz="1600" dirty="0"/>
              <a:t>Storage</a:t>
            </a:r>
          </a:p>
          <a:p>
            <a:pPr lvl="1"/>
            <a:r>
              <a:rPr lang="en-US" altLang="en-US" sz="1600" dirty="0"/>
              <a:t>Transmission</a:t>
            </a:r>
          </a:p>
          <a:p>
            <a:pPr lvl="1"/>
            <a:r>
              <a:rPr lang="en-US" altLang="en-US" sz="1600" dirty="0"/>
              <a:t>Human-interface</a:t>
            </a:r>
          </a:p>
          <a:p>
            <a:r>
              <a:rPr lang="en-US" altLang="en-US" dirty="0"/>
              <a:t>Common concepts – signals from I/O devices interface with computer</a:t>
            </a:r>
          </a:p>
          <a:p>
            <a:pPr lvl="1"/>
            <a:r>
              <a:rPr lang="en-US" altLang="en-US" sz="1600" b="1" dirty="0">
                <a:solidFill>
                  <a:srgbClr val="3366FF"/>
                </a:solidFill>
              </a:rPr>
              <a:t>Port </a:t>
            </a:r>
            <a:r>
              <a:rPr lang="en-US" altLang="en-US" sz="1600" dirty="0"/>
              <a:t>– connection point for device</a:t>
            </a:r>
          </a:p>
          <a:p>
            <a:pPr lvl="1"/>
            <a:r>
              <a:rPr lang="en-US" altLang="en-US" sz="1600" b="1" dirty="0">
                <a:solidFill>
                  <a:srgbClr val="3366FF"/>
                </a:solidFill>
              </a:rPr>
              <a:t>Bus</a:t>
            </a:r>
            <a:r>
              <a:rPr lang="en-US" altLang="en-US" sz="1600" dirty="0"/>
              <a:t> - </a:t>
            </a:r>
            <a:r>
              <a:rPr lang="en-US" altLang="en-US" sz="1600" b="1" dirty="0">
                <a:solidFill>
                  <a:srgbClr val="3366FF"/>
                </a:solidFill>
              </a:rPr>
              <a:t>daisy chain</a:t>
            </a:r>
            <a:r>
              <a:rPr lang="en-US" altLang="en-US" sz="1600" dirty="0">
                <a:solidFill>
                  <a:srgbClr val="3366FF"/>
                </a:solidFill>
              </a:rPr>
              <a:t> </a:t>
            </a:r>
            <a:r>
              <a:rPr lang="en-US" altLang="en-US" sz="1600" dirty="0"/>
              <a:t>or shared direct access</a:t>
            </a:r>
          </a:p>
          <a:p>
            <a:pPr lvl="2"/>
            <a:r>
              <a:rPr lang="en-US" altLang="en-US" sz="1600" b="1" dirty="0">
                <a:solidFill>
                  <a:srgbClr val="3366FF"/>
                </a:solidFill>
              </a:rPr>
              <a:t>PCI</a:t>
            </a:r>
            <a:r>
              <a:rPr lang="en-US" altLang="en-US" sz="1600" dirty="0"/>
              <a:t> bus common in PCs and servers, PCI Express (</a:t>
            </a:r>
            <a:r>
              <a:rPr lang="en-US" altLang="en-US" sz="1600" b="1" dirty="0">
                <a:solidFill>
                  <a:srgbClr val="3366FF"/>
                </a:solidFill>
              </a:rPr>
              <a:t>PCIe</a:t>
            </a:r>
            <a:r>
              <a:rPr lang="en-US" altLang="en-US" sz="1600" dirty="0"/>
              <a:t>) </a:t>
            </a:r>
          </a:p>
          <a:p>
            <a:pPr lvl="2"/>
            <a:r>
              <a:rPr lang="en-US" altLang="en-US" sz="1600" b="1" dirty="0">
                <a:solidFill>
                  <a:srgbClr val="3366FF"/>
                </a:solidFill>
              </a:rPr>
              <a:t>expansion</a:t>
            </a:r>
            <a:r>
              <a:rPr lang="en-US" altLang="en-US" sz="1600" dirty="0"/>
              <a:t> </a:t>
            </a:r>
            <a:r>
              <a:rPr lang="en-US" altLang="en-US" sz="1600" b="1" dirty="0">
                <a:solidFill>
                  <a:srgbClr val="3366FF"/>
                </a:solidFill>
              </a:rPr>
              <a:t>bus</a:t>
            </a:r>
            <a:r>
              <a:rPr lang="en-US" altLang="en-US" sz="1600" dirty="0"/>
              <a:t> connects relatively slow devices</a:t>
            </a:r>
          </a:p>
          <a:p>
            <a:pPr lvl="1"/>
            <a:r>
              <a:rPr lang="en-US" altLang="en-US" sz="1600" b="1" dirty="0">
                <a:solidFill>
                  <a:srgbClr val="3366FF"/>
                </a:solidFill>
              </a:rPr>
              <a:t>Controller</a:t>
            </a:r>
            <a:r>
              <a:rPr lang="en-US" altLang="en-US" sz="1600" dirty="0"/>
              <a:t> (</a:t>
            </a:r>
            <a:r>
              <a:rPr lang="en-US" altLang="en-US" sz="1600" b="1" dirty="0">
                <a:solidFill>
                  <a:srgbClr val="3366FF"/>
                </a:solidFill>
              </a:rPr>
              <a:t>host adapter</a:t>
            </a:r>
            <a:r>
              <a:rPr lang="en-US" altLang="en-US" sz="1600" dirty="0"/>
              <a:t>) – electronics that operate port, bus, device</a:t>
            </a:r>
          </a:p>
          <a:p>
            <a:pPr lvl="2"/>
            <a:r>
              <a:rPr lang="en-US" altLang="en-US" sz="1600" dirty="0"/>
              <a:t>Sometimes integrated</a:t>
            </a:r>
          </a:p>
          <a:p>
            <a:pPr lvl="2"/>
            <a:r>
              <a:rPr lang="en-US" altLang="en-US" sz="1600" dirty="0"/>
              <a:t>Sometimes separate circuit board (host adapter)</a:t>
            </a:r>
          </a:p>
          <a:p>
            <a:pPr lvl="2"/>
            <a:r>
              <a:rPr lang="en-US" altLang="en-US" sz="1600" dirty="0"/>
              <a:t>Contains processor, microcode, private memory, bus controller, </a:t>
            </a:r>
            <a:r>
              <a:rPr lang="en-US" altLang="en-US" sz="1600" dirty="0" err="1"/>
              <a:t>etc</a:t>
            </a:r>
            <a:endParaRPr lang="en-US" altLang="en-US" sz="1600" dirty="0"/>
          </a:p>
          <a:p>
            <a:pPr lvl="3"/>
            <a:r>
              <a:rPr lang="en-US" altLang="en-US" sz="1600" dirty="0"/>
              <a:t>Some talk to per-device controller with bus controller, microcode, memory, </a:t>
            </a:r>
            <a:r>
              <a:rPr lang="en-US" altLang="en-US" sz="1600" dirty="0" err="1"/>
              <a:t>etc</a:t>
            </a:r>
            <a:endParaRPr lang="en-US" altLang="en-US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893021-57FA-4BEC-9051-21FE1172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3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7B3E11-483F-43F1-865C-F0052F43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89B40-871D-4AEA-A93D-1578B14A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0FFC-3F17-4551-841A-17387C01D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simpler way for programs to access the information stored on secondary storage system</a:t>
            </a:r>
          </a:p>
          <a:p>
            <a:r>
              <a:rPr lang="en-US" dirty="0"/>
              <a:t>Hide the details of I/O system and the physical storage structure</a:t>
            </a:r>
          </a:p>
          <a:p>
            <a:r>
              <a:rPr lang="en-US" dirty="0"/>
              <a:t>Provide a logical 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622CD-30C6-4138-A9A5-9200C94BC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36B06E-A72D-4407-AC90-BF266C658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9C29185-4BD9-4098-8E36-50BC721B5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File System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FFF9104-2370-4926-8F06-F1D2AFC4BD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File Concept</a:t>
            </a:r>
          </a:p>
          <a:p>
            <a:r>
              <a:rPr lang="en-US" altLang="en-US" dirty="0"/>
              <a:t>Access Methods</a:t>
            </a:r>
          </a:p>
          <a:p>
            <a:r>
              <a:rPr lang="en-US" altLang="en-US" dirty="0"/>
              <a:t>Disk and Directory Structure</a:t>
            </a:r>
          </a:p>
          <a:p>
            <a:r>
              <a:rPr lang="en-US" altLang="en-US" dirty="0"/>
              <a:t>File-System Mounting</a:t>
            </a:r>
          </a:p>
          <a:p>
            <a:r>
              <a:rPr lang="en-US" altLang="en-US" dirty="0"/>
              <a:t>File Sharing</a:t>
            </a:r>
          </a:p>
          <a:p>
            <a:r>
              <a:rPr lang="en-US" altLang="en-US" dirty="0"/>
              <a:t>Protection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8D0DEE-DCA0-4149-8AAF-88F032024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5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BE098-0EA9-48E1-A8A5-799DE4047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61CA8DF-86AE-4D9E-B83F-CAC0E9F43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File Concept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615AB8-C383-43D9-B5AF-BA3C03F33D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File is a logical entity consisting of records</a:t>
            </a:r>
          </a:p>
          <a:p>
            <a:r>
              <a:rPr lang="en-US" altLang="en-US" dirty="0">
                <a:solidFill>
                  <a:schemeClr val="accent4">
                    <a:lumMod val="75000"/>
                  </a:schemeClr>
                </a:solidFill>
              </a:rPr>
              <a:t>Contiguous logical address space</a:t>
            </a:r>
          </a:p>
          <a:p>
            <a:pPr lvl="1"/>
            <a:r>
              <a:rPr lang="en-US" altLang="en-US" dirty="0"/>
              <a:t>Records</a:t>
            </a:r>
          </a:p>
          <a:p>
            <a:r>
              <a:rPr lang="en-US" altLang="en-US" dirty="0"/>
              <a:t>Types: </a:t>
            </a:r>
          </a:p>
          <a:p>
            <a:pPr lvl="1"/>
            <a:r>
              <a:rPr lang="en-US" altLang="en-US" dirty="0"/>
              <a:t>Data</a:t>
            </a:r>
          </a:p>
          <a:p>
            <a:pPr lvl="2"/>
            <a:r>
              <a:rPr lang="en-US" altLang="en-US" dirty="0"/>
              <a:t>numeric</a:t>
            </a:r>
          </a:p>
          <a:p>
            <a:pPr lvl="2"/>
            <a:r>
              <a:rPr lang="en-US" altLang="en-US" dirty="0"/>
              <a:t>character</a:t>
            </a:r>
          </a:p>
          <a:p>
            <a:pPr lvl="2"/>
            <a:r>
              <a:rPr lang="en-US" altLang="en-US" dirty="0"/>
              <a:t>binary</a:t>
            </a:r>
          </a:p>
          <a:p>
            <a:pPr lvl="1"/>
            <a:r>
              <a:rPr lang="en-US" altLang="en-US" dirty="0"/>
              <a:t>Program</a:t>
            </a:r>
          </a:p>
          <a:p>
            <a:r>
              <a:rPr lang="en-US" altLang="en-US" dirty="0"/>
              <a:t>Contents defined by file’s creator</a:t>
            </a:r>
          </a:p>
          <a:p>
            <a:pPr lvl="1"/>
            <a:r>
              <a:rPr lang="en-US" altLang="en-US" dirty="0"/>
              <a:t>Many types</a:t>
            </a:r>
          </a:p>
          <a:p>
            <a:pPr lvl="2"/>
            <a:r>
              <a:rPr lang="en-US" altLang="en-US" dirty="0"/>
              <a:t>Consider </a:t>
            </a:r>
            <a:r>
              <a:rPr lang="en-US" altLang="en-US" b="1" dirty="0">
                <a:solidFill>
                  <a:srgbClr val="3366FF"/>
                </a:solidFill>
              </a:rPr>
              <a:t>text file, source file, executable 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26D233-E730-4D2A-9CB9-C952B0338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98FC0-7A73-4CDC-969B-E6D2EE8A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AF501C2-1D15-40B9-9EC0-57D1C14346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Attributes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185B8A2-99DA-4C89-9DAC-FE1323369A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b="1"/>
              <a:t>Name</a:t>
            </a:r>
            <a:r>
              <a:rPr lang="en-US" altLang="en-US"/>
              <a:t> – only information kept in human-readable form</a:t>
            </a:r>
          </a:p>
          <a:p>
            <a:r>
              <a:rPr lang="en-US" altLang="en-US" b="1"/>
              <a:t>Identifier</a:t>
            </a:r>
            <a:r>
              <a:rPr lang="en-US" altLang="en-US"/>
              <a:t> – unique tag (number) identifies file within file system</a:t>
            </a:r>
          </a:p>
          <a:p>
            <a:r>
              <a:rPr lang="en-US" altLang="en-US" b="1"/>
              <a:t>Type</a:t>
            </a:r>
            <a:r>
              <a:rPr lang="en-US" altLang="en-US"/>
              <a:t> – needed for systems that support different types</a:t>
            </a:r>
          </a:p>
          <a:p>
            <a:r>
              <a:rPr lang="en-US" altLang="en-US" b="1"/>
              <a:t>Location</a:t>
            </a:r>
            <a:r>
              <a:rPr lang="en-US" altLang="en-US"/>
              <a:t> – pointer to file location on device</a:t>
            </a:r>
          </a:p>
          <a:p>
            <a:r>
              <a:rPr lang="en-US" altLang="en-US" b="1"/>
              <a:t>Size</a:t>
            </a:r>
            <a:r>
              <a:rPr lang="en-US" altLang="en-US"/>
              <a:t> – current file size</a:t>
            </a:r>
          </a:p>
          <a:p>
            <a:r>
              <a:rPr lang="en-US" altLang="en-US" b="1"/>
              <a:t>Protection</a:t>
            </a:r>
            <a:r>
              <a:rPr lang="en-US" altLang="en-US"/>
              <a:t> – controls who can do reading, writing, executing</a:t>
            </a:r>
          </a:p>
          <a:p>
            <a:r>
              <a:rPr lang="en-US" altLang="en-US" b="1"/>
              <a:t>Time, date, and user identification</a:t>
            </a:r>
            <a:r>
              <a:rPr lang="en-US" altLang="en-US"/>
              <a:t> – data for protection, security, and usage monitoring</a:t>
            </a:r>
          </a:p>
          <a:p>
            <a:r>
              <a:rPr lang="en-US" altLang="en-US"/>
              <a:t>Information about files are kept in the directory structure, which is maintained on the disk</a:t>
            </a:r>
          </a:p>
          <a:p>
            <a:r>
              <a:rPr lang="en-US" altLang="en-US"/>
              <a:t>Many variations, including extended file attributes such as file checksum</a:t>
            </a:r>
          </a:p>
          <a:p>
            <a:r>
              <a:rPr lang="en-US" altLang="en-US"/>
              <a:t>Information kept in the directory structure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9EB25-FD91-44DE-B8AA-E8B28929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7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814C5-22B8-45B5-A4E4-4EAE2829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8380D1E-2817-417B-B1D7-5D1340AE2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3826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File Information</a:t>
            </a:r>
          </a:p>
        </p:txBody>
      </p:sp>
      <p:pic>
        <p:nvPicPr>
          <p:cNvPr id="8195" name="Picture 4" descr="11_01.pdf">
            <a:extLst>
              <a:ext uri="{FF2B5EF4-FFF2-40B4-BE49-F238E27FC236}">
                <a16:creationId xmlns:a16="http://schemas.microsoft.com/office/drawing/2014/main" id="{4576379E-6D65-44C1-9F28-E9B5A4C179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486" y="948532"/>
            <a:ext cx="1920875" cy="515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094D8B-8014-49A1-91CA-0D36EC4CE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A877F-FF10-4351-AC08-D1A45AC1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1B7EFB-7676-45C6-BA15-B376F7F059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4473" y="793928"/>
            <a:ext cx="3713630" cy="53139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32450D-4DCD-4C3D-AB18-7D5DC712F4A4}"/>
              </a:ext>
            </a:extLst>
          </p:cNvPr>
          <p:cNvSpPr txBox="1"/>
          <p:nvPr/>
        </p:nvSpPr>
        <p:spPr>
          <a:xfrm>
            <a:off x="2557034" y="6107907"/>
            <a:ext cx="1347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Windows 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6392BD-8DBB-4EDE-8776-E4519D756CAA}"/>
              </a:ext>
            </a:extLst>
          </p:cNvPr>
          <p:cNvSpPr txBox="1"/>
          <p:nvPr/>
        </p:nvSpPr>
        <p:spPr>
          <a:xfrm>
            <a:off x="8558127" y="6169580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Mac 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DA0DB-B194-49BF-B77D-9D399BB54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2150A-04AE-4D9F-96C6-15D3A3453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Operating System has to keep information about the file to carry out the mapping from logical operations on the file to physical operations to be carried out by the I/O system</a:t>
            </a:r>
          </a:p>
          <a:p>
            <a:r>
              <a:rPr lang="en-US" dirty="0"/>
              <a:t>Open Files of a Process</a:t>
            </a:r>
          </a:p>
          <a:p>
            <a:pPr lvl="1"/>
            <a:r>
              <a:rPr lang="en-US" dirty="0"/>
              <a:t>Process has to open a file </a:t>
            </a:r>
          </a:p>
          <a:p>
            <a:pPr lvl="2"/>
            <a:r>
              <a:rPr lang="en-US" dirty="0"/>
              <a:t>Information about the file is brought in and usually kept in Process Control Block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7D7AD-2D5E-4035-86D7-6C105C1AB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94F3BC-56E2-49A8-BFEB-769CF5C0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89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2195</TotalTime>
  <Words>1627</Words>
  <Application>Microsoft Office PowerPoint</Application>
  <PresentationFormat>Widescreen</PresentationFormat>
  <Paragraphs>313</Paragraphs>
  <Slides>26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Helvetica</vt:lpstr>
      <vt:lpstr>Monotype Sorts</vt:lpstr>
      <vt:lpstr>Times New Roman</vt:lpstr>
      <vt:lpstr>Office Theme</vt:lpstr>
      <vt:lpstr>CSMC 412</vt:lpstr>
      <vt:lpstr>I/O System </vt:lpstr>
      <vt:lpstr>I/O Hardware</vt:lpstr>
      <vt:lpstr>File System</vt:lpstr>
      <vt:lpstr>File System</vt:lpstr>
      <vt:lpstr>File Concept</vt:lpstr>
      <vt:lpstr>File Attributes</vt:lpstr>
      <vt:lpstr>File Information</vt:lpstr>
      <vt:lpstr>Accessing a File</vt:lpstr>
      <vt:lpstr>Open Files</vt:lpstr>
      <vt:lpstr>Open File Locking</vt:lpstr>
      <vt:lpstr>File Locking Example – Java API</vt:lpstr>
      <vt:lpstr>File Locking Example – Java API (Cont.)</vt:lpstr>
      <vt:lpstr>File Operations</vt:lpstr>
      <vt:lpstr>File Name</vt:lpstr>
      <vt:lpstr>File Types – Name, Extension</vt:lpstr>
      <vt:lpstr>File Structure</vt:lpstr>
      <vt:lpstr>Internal File Structure</vt:lpstr>
      <vt:lpstr>Access Methods</vt:lpstr>
      <vt:lpstr>Sequential-access File</vt:lpstr>
      <vt:lpstr>Simulation of Sequential Access on Direct-access File</vt:lpstr>
      <vt:lpstr>Other Access Methods</vt:lpstr>
      <vt:lpstr>Example of Index and Relative Files</vt:lpstr>
      <vt:lpstr>Disk Structure</vt:lpstr>
      <vt:lpstr>File System Structure</vt:lpstr>
      <vt:lpstr>A Typical File-system Organization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CSMC 412</dc:title>
  <dc:creator>Agrawala, Ashok</dc:creator>
  <cp:lastModifiedBy>Ashok Agrawala</cp:lastModifiedBy>
  <cp:revision>46</cp:revision>
  <cp:lastPrinted>2020-04-21T17:35:31Z</cp:lastPrinted>
  <dcterms:created xsi:type="dcterms:W3CDTF">2019-02-25T14:10:39Z</dcterms:created>
  <dcterms:modified xsi:type="dcterms:W3CDTF">2020-04-21T18:52:53Z</dcterms:modified>
</cp:coreProperties>
</file>