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0" r:id="rId2"/>
    <p:sldId id="339" r:id="rId3"/>
    <p:sldId id="273" r:id="rId4"/>
    <p:sldId id="272" r:id="rId5"/>
    <p:sldId id="318" r:id="rId6"/>
    <p:sldId id="275" r:id="rId7"/>
    <p:sldId id="276" r:id="rId8"/>
    <p:sldId id="277" r:id="rId9"/>
    <p:sldId id="278" r:id="rId10"/>
    <p:sldId id="279" r:id="rId11"/>
    <p:sldId id="319" r:id="rId12"/>
    <p:sldId id="281" r:id="rId13"/>
    <p:sldId id="282" r:id="rId14"/>
    <p:sldId id="283" r:id="rId15"/>
    <p:sldId id="284" r:id="rId16"/>
    <p:sldId id="285" r:id="rId17"/>
    <p:sldId id="286" r:id="rId18"/>
    <p:sldId id="288" r:id="rId19"/>
    <p:sldId id="289" r:id="rId20"/>
    <p:sldId id="291" r:id="rId21"/>
    <p:sldId id="292" r:id="rId22"/>
    <p:sldId id="293" r:id="rId23"/>
    <p:sldId id="294" r:id="rId24"/>
    <p:sldId id="295" r:id="rId25"/>
    <p:sldId id="297" r:id="rId26"/>
    <p:sldId id="298" r:id="rId2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0" y="10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fld id="{940F950A-FD44-4C8F-A140-0A148EBAB3EF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091BFB7E-E8E8-4B09-9798-3C818ECDC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16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fld id="{FB101069-85A8-4622-BB0F-7A95BC2DE9CB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1" tIns="47111" rIns="94221" bIns="471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3"/>
            <a:ext cx="5681980" cy="3696713"/>
          </a:xfrm>
          <a:prstGeom prst="rect">
            <a:avLst/>
          </a:prstGeom>
        </p:spPr>
        <p:txBody>
          <a:bodyPr vert="horz" lIns="94221" tIns="47111" rIns="94221" bIns="4711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CA237633-8646-4A3F-A33A-A60A1F0CE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5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42336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42339" name="Rectangle 14233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42340" name="Shape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333E73D-C5DD-433F-8AF0-AC3E576F2DFB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06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C99D3FFB-5270-4D5C-A412-AE945DA3C0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951AE88F-3EA1-4E6F-B511-301E3C2B9113}" type="slidenum">
              <a:rPr lang="en-US" altLang="en-US">
                <a:latin typeface="Times New Roman" panose="02020603050405020304" pitchFamily="18" charset="0"/>
              </a:rPr>
              <a:pPr/>
              <a:t>11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FBB9B5FA-4651-4BA0-95E6-AD9DD4817C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7887C9A8-1A1C-43A4-8388-8418242D4D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2DD58B16-A5CE-45C7-AC55-AFAF0814E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A441041F-FE7A-4514-AF1D-7F04DE3D3700}" type="slidenum">
              <a:rPr lang="en-US" altLang="en-US">
                <a:latin typeface="Times New Roman" panose="02020603050405020304" pitchFamily="18" charset="0"/>
              </a:rPr>
              <a:pPr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38608895-2418-48AF-9151-C2FBBAD592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1FF317F8-F548-49FE-8B9C-DFE27B937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CA351871-FF8B-4BC6-AFA6-6353F77888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C1FAFD81-4DED-4943-90E0-CE4E775F385A}" type="slidenum">
              <a:rPr lang="en-US" altLang="en-US">
                <a:latin typeface="Times New Roman" panose="02020603050405020304" pitchFamily="18" charset="0"/>
              </a:rPr>
              <a:pPr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F2098329-1346-4154-BBA2-F2877F8D5B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93C6B5D8-F946-4684-8378-CDE533EA2D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665094D3-3CB6-4AF4-9853-9BB44052E7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48C8985-F362-4A96-8CC4-EE0A234E45EB}" type="slidenum">
              <a:rPr lang="en-US" altLang="en-US">
                <a:latin typeface="Times New Roman" panose="02020603050405020304" pitchFamily="18" charset="0"/>
              </a:rPr>
              <a:pPr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3BEB7BE5-C7EB-4860-BEE3-D6774E4449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B3C52EA3-F98F-4673-9194-860D2FE2B2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F5DE1EBE-F58E-4E17-B412-F70A879FCB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AF5D0C3A-2A22-42C5-8E98-24079545EFF3}" type="slidenum">
              <a:rPr lang="en-US" altLang="en-US">
                <a:latin typeface="Times New Roman" panose="02020603050405020304" pitchFamily="18" charset="0"/>
              </a:rPr>
              <a:pPr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BA3917BA-0F7D-42BF-A0B5-E4558D4D57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357F07C5-1546-4396-AE08-181E02EDE5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9A743A3C-E005-4C18-8F6D-AF9DF96D7E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F4407FA7-FDAA-4471-8ACA-63B166B2CDB6}" type="slidenum">
              <a:rPr lang="en-US" altLang="en-US">
                <a:latin typeface="Times New Roman" panose="02020603050405020304" pitchFamily="18" charset="0"/>
              </a:rPr>
              <a:pPr/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9E5575E1-209E-49A2-B8F5-A962804370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172C688C-51E3-4FE0-9369-FFB2E1378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E5AD7639-DBE6-47D5-9A86-ED39F89BD2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B208EFC6-83C0-479E-A4DC-A6AB34711AFC}" type="slidenum">
              <a:rPr lang="en-US" altLang="en-US">
                <a:latin typeface="Times New Roman" panose="02020603050405020304" pitchFamily="18" charset="0"/>
              </a:rPr>
              <a:pPr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5C4CF841-59F7-4CCC-981E-F1DDF46D34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E0DFD7DA-B9C2-498D-A4B5-5748AAFD45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E8231639-4134-4D1D-B5E6-39ED8A67DE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81059AB-04D8-4D6E-B453-2B50DD51C52F}" type="slidenum">
              <a:rPr lang="en-US" altLang="en-US">
                <a:latin typeface="Times New Roman" panose="02020603050405020304" pitchFamily="18" charset="0"/>
              </a:rPr>
              <a:pPr/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CAD8A7BB-6ADB-4862-8435-05AC53CAB2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91B6F0FA-7DE7-47C8-B5E6-DC3AF28C24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9E1C156E-89EB-4286-9CEA-5F64C269E9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CE084DA2-6E5C-421E-8839-E8813792D93A}" type="slidenum">
              <a:rPr lang="en-US" altLang="en-US">
                <a:latin typeface="Times New Roman" panose="02020603050405020304" pitchFamily="18" charset="0"/>
              </a:rPr>
              <a:pPr/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88127616-F728-49C5-8C61-FFCEBDCA3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C27517C4-11B7-4060-8785-7F64DA3916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58F6DA37-4589-4ABA-96FE-FBF0311F36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865942A-38BA-4A94-9897-06F435C7CF02}" type="slidenum">
              <a:rPr lang="en-US" altLang="en-US">
                <a:latin typeface="Times New Roman" panose="02020603050405020304" pitchFamily="18" charset="0"/>
              </a:rPr>
              <a:pPr/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2EC7EE12-EE0E-4DA3-A8A9-9A00F48A1E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1784A617-E06E-40BE-B417-506BD8270D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7A0BFAC5-C426-4760-B49D-95898944BF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787C43F4-D584-483B-BE41-49B0230B58C2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09EB456A-D6E8-4D36-8A81-1C499A23E7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229422F9-804B-4618-8587-FC8830CB8A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A40A234E-4B7C-446A-A159-EC170773EE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235F3102-2F96-4854-A919-0D56CDB8E7FA}" type="slidenum">
              <a:rPr lang="en-US" altLang="en-US">
                <a:latin typeface="Times New Roman" panose="02020603050405020304" pitchFamily="18" charset="0"/>
              </a:rPr>
              <a:pPr/>
              <a:t>21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43C9F825-40C5-4E30-B045-A408CE8D9C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0C0F80FF-E422-48CC-BCFF-727780FFD7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35364808-2229-46CA-9B5F-1A0E279363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29DCF066-5D17-481E-988E-AD8A1742B8B6}" type="slidenum">
              <a:rPr lang="en-US" altLang="en-US">
                <a:latin typeface="Times New Roman" panose="02020603050405020304" pitchFamily="18" charset="0"/>
              </a:rPr>
              <a:pPr/>
              <a:t>22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27BEE27D-394A-4460-B496-C513A4E022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5F889A57-0FCE-4031-B21B-E031BE2AB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FA2A2A26-0423-42D9-83C1-6E47B4258F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23040970-1708-4399-990B-B0E344D41E9F}" type="slidenum">
              <a:rPr lang="en-US" altLang="en-US">
                <a:latin typeface="Times New Roman" panose="02020603050405020304" pitchFamily="18" charset="0"/>
              </a:rPr>
              <a:pPr/>
              <a:t>23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67386CC6-5CAF-4D18-ACCF-36728CE7CB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2363FFC2-FA01-4C88-A2E0-B69C5CF300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6276E2A0-FA24-457D-9C2C-537EEB2AC2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6783431-A98F-4DA5-B4BE-B5187EFCED71}" type="slidenum">
              <a:rPr lang="en-US" altLang="en-US">
                <a:latin typeface="Times New Roman" panose="02020603050405020304" pitchFamily="18" charset="0"/>
              </a:rPr>
              <a:pPr/>
              <a:t>24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67B5BBBC-AB40-4B81-A06E-66F99CEF50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F7026870-E3C2-442E-86BF-9A7774F299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F0E93F93-9311-43FD-BBCE-D55817F333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BC3EE9C8-4113-49D5-8A33-F04FA673C08F}" type="slidenum">
              <a:rPr lang="en-US" altLang="en-US">
                <a:latin typeface="Times New Roman" panose="02020603050405020304" pitchFamily="18" charset="0"/>
              </a:rPr>
              <a:pPr/>
              <a:t>25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3F011698-0097-41E8-8126-76F86E0DB4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3AA90D1D-487F-4C73-BE62-CFBECF2A7A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20F6E9B9-CF53-401F-AB9C-0475358281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02662E9E-71B9-428E-88BA-FE6981436CEA}" type="slidenum">
              <a:rPr lang="en-US" altLang="en-US">
                <a:latin typeface="Times New Roman" panose="02020603050405020304" pitchFamily="18" charset="0"/>
              </a:rPr>
              <a:pPr/>
              <a:t>26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266CB2C8-37A4-444A-9855-8EB3336F9C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CDC941AB-89B4-42F5-9B8C-A8B811491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E8BE3F1B-5F69-41E3-BF89-2E95C892DF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834B7E19-2956-4361-8EEA-155898E2DF6E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15956F7C-4EA7-40ED-B976-01D2BAFD4C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6E5D4A34-46D3-4AA6-B7CD-345D3DAFC1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528DED61-DB67-4061-B2C3-EF62C01488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F9E71F9-F783-4131-AF6D-53863BDE5634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D334E4B3-B071-479D-AE5B-11ED7AAEC6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A19663A0-AECD-4FDB-9CD5-371735DB0B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1BA3B81C-DBDF-4EF0-B6D2-4A1C185B0D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52D3111-176B-4DBC-8C0B-8623703D6C57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7E41588D-C132-4D82-B2D0-50AFBCA596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3F5B3CE2-88A7-4AC0-8BB9-368DCB538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9213F896-8184-48E6-9210-564FD53EC6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708D27FA-96ED-4A90-A093-52460FD7F16B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D6F9C289-DBED-4620-AC45-5F7FE32CC6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316D98DE-1BCF-473A-8FCF-ED2EF7738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97E7B1BC-7FBE-4BB9-9C87-CD60C6D362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D9ED6E6A-DD63-476D-8899-78B07EB49547}" type="slidenum">
              <a:rPr lang="en-US" altLang="en-US">
                <a:latin typeface="Times New Roman" panose="02020603050405020304" pitchFamily="18" charset="0"/>
              </a:rPr>
              <a:pPr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3BDAEC17-BB4D-4F39-8374-50AB2A1E6B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2F2B58D8-43D4-42FB-8538-DEE680289B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FA430509-0592-4C35-B9E6-05BADC74E6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67966E3A-A41C-48DF-9B90-EADCE2B0AE88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FB8BEF72-FED1-4EE5-89DA-0C5271FBE8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AF08F404-AA5A-43B2-905E-3938EF0C2B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22BFA955-2423-4439-9C22-0DC446440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51271" indent="-28895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5580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18122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80443" indent="-231160" defTabSz="934273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4276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3005084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6740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929725" indent="-231160" defTabSz="9342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AF8852A0-BB4D-4671-9E44-688E2EBCAD28}" type="slidenum">
              <a:rPr lang="en-US" altLang="en-US">
                <a:latin typeface="Times New Roman" panose="02020603050405020304" pitchFamily="18" charset="0"/>
              </a:rPr>
              <a:pPr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967A3DB3-F1F7-455D-8BEC-54960A1399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3243EDE9-8F50-4950-92F8-F82D389A0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5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66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April 2020</a:t>
            </a: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2D389-1E87-4ECE-A6D6-350E1E959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27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9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96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8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60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9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53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3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April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9E9B-7639-41A7-8B5F-FEFEB094F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4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ape 54273"/>
          <p:cNvSpPr>
            <a:spLocks noGrp="1" noChangeArrowheads="1"/>
          </p:cNvSpPr>
          <p:nvPr>
            <p:ph type="title"/>
          </p:nvPr>
        </p:nvSpPr>
        <p:spPr/>
        <p:txBody>
          <a:bodyPr vert="horz" wrap="none" lIns="63398" tIns="25359" rIns="63398" bIns="25359" rtlCol="0" anchor="t">
            <a:spAutoFit/>
          </a:bodyPr>
          <a:lstStyle/>
          <a:p>
            <a:pPr>
              <a:lnSpc>
                <a:spcPct val="95000"/>
              </a:lnSpc>
            </a:pPr>
            <a:r>
              <a:rPr lang="en-US" dirty="0"/>
              <a:t>CSMC 412</a:t>
            </a:r>
          </a:p>
        </p:txBody>
      </p:sp>
      <p:sp>
        <p:nvSpPr>
          <p:cNvPr id="4099" name="Shape 54274"/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2337406"/>
          </a:xfrm>
        </p:spPr>
        <p:txBody>
          <a:bodyPr vert="horz" lIns="71324" tIns="28529" rIns="71324" bIns="28529" rtlCol="0">
            <a:spAutoFit/>
          </a:bodyPr>
          <a:lstStyle/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3300" dirty="0">
                <a:solidFill>
                  <a:schemeClr val="tx2"/>
                </a:solidFill>
              </a:rPr>
              <a:t>Operating Systems</a:t>
            </a:r>
            <a:endParaRPr lang="en-US" dirty="0"/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3300" dirty="0">
                <a:solidFill>
                  <a:schemeClr val="tx2"/>
                </a:solidFill>
              </a:rPr>
              <a:t>Prof. Ashok K </a:t>
            </a:r>
            <a:r>
              <a:rPr lang="en-US" sz="3300" dirty="0" err="1">
                <a:solidFill>
                  <a:schemeClr val="tx2"/>
                </a:solidFill>
              </a:rPr>
              <a:t>Agrawala</a:t>
            </a:r>
            <a:endParaRPr lang="en-US" sz="3300" dirty="0">
              <a:solidFill>
                <a:schemeClr val="tx2"/>
              </a:solidFill>
            </a:endParaRPr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endParaRPr lang="en-US" sz="2100" dirty="0"/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2100" dirty="0">
                <a:solidFill>
                  <a:srgbClr val="000000"/>
                </a:solidFill>
              </a:rPr>
              <a:t>Online Set 11</a:t>
            </a:r>
          </a:p>
          <a:p>
            <a:pPr marL="387350" indent="-387350" algn="ctr" defTabSz="1033463">
              <a:lnSpc>
                <a:spcPct val="94000"/>
              </a:lnSpc>
              <a:spcBef>
                <a:spcPct val="28000"/>
              </a:spcBef>
              <a:buNone/>
            </a:pPr>
            <a:r>
              <a:rPr lang="en-US" sz="2100" dirty="0">
                <a:solidFill>
                  <a:srgbClr val="000000"/>
                </a:solidFill>
              </a:rPr>
              <a:t>File System II</a:t>
            </a:r>
          </a:p>
        </p:txBody>
      </p:sp>
      <p:sp>
        <p:nvSpPr>
          <p:cNvPr id="4101" name="Shap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1C8854-195F-4F1D-ABC5-033DBF64DE55}" type="slidenum">
              <a:rPr lang="en-US"/>
              <a:pPr/>
              <a:t>1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134C2E-D66C-4126-9A89-1BE3D777F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  <p:extLst>
      <p:ext uri="{BB962C8B-B14F-4D97-AF65-F5344CB8AC3E}">
        <p14:creationId xmlns:p14="http://schemas.microsoft.com/office/powerpoint/2010/main" val="220262088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FB9FC44-5498-4D0C-8F58-6D225A898F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79388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Tree-Structured Directories</a:t>
            </a:r>
          </a:p>
        </p:txBody>
      </p:sp>
      <p:pic>
        <p:nvPicPr>
          <p:cNvPr id="29699" name="Picture 6">
            <a:extLst>
              <a:ext uri="{FF2B5EF4-FFF2-40B4-BE49-F238E27FC236}">
                <a16:creationId xmlns:a16="http://schemas.microsoft.com/office/drawing/2014/main" id="{AD2C3F5E-8861-4199-A46B-DB30531997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525" y="1239839"/>
            <a:ext cx="6915150" cy="440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72DE8F-95DC-4EAF-A2BF-DAEAE5BEC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10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803A9D-7716-4C4A-9E29-877BECECF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028206D-3200-435B-B768-247C991F7D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Tree-Structured Directories (Cont.)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9AE7E672-72A9-4946-9BBF-C33128C49F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Efficient searching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Grouping Capability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Current directory (working directory)</a:t>
            </a:r>
          </a:p>
          <a:p>
            <a:pPr lvl="1"/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cd /spell/mail/prog</a:t>
            </a:r>
          </a:p>
          <a:p>
            <a:pPr lvl="1"/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list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6C4721-DA2B-413F-B220-13CF133E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11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7264A-D720-4A41-AAA4-A4EFB94B6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34179AED-DE62-4328-A5EB-7C3BE71C17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Tree-Structured Directories (Cont)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AAC8B5E-7B44-45A9-AE61-38C6D4AA1B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857500" algn="ctr"/>
              </a:tabLst>
            </a:pPr>
            <a:r>
              <a:rPr lang="en-US" altLang="en-US" b="1">
                <a:solidFill>
                  <a:srgbClr val="3366FF"/>
                </a:solidFill>
              </a:rPr>
              <a:t>Absolute</a:t>
            </a:r>
            <a:r>
              <a:rPr lang="en-US" altLang="en-US"/>
              <a:t> or </a:t>
            </a:r>
            <a:r>
              <a:rPr lang="en-US" altLang="en-US" b="1">
                <a:solidFill>
                  <a:srgbClr val="3366FF"/>
                </a:solidFill>
              </a:rPr>
              <a:t>relative</a:t>
            </a:r>
            <a:r>
              <a:rPr lang="en-US" altLang="en-US"/>
              <a:t> path name</a:t>
            </a:r>
          </a:p>
          <a:p>
            <a:pPr>
              <a:tabLst>
                <a:tab pos="2857500" algn="ctr"/>
              </a:tabLst>
            </a:pPr>
            <a:r>
              <a:rPr lang="en-US" altLang="en-US"/>
              <a:t>Creating a new file is done in current directory</a:t>
            </a:r>
          </a:p>
          <a:p>
            <a:pPr>
              <a:tabLst>
                <a:tab pos="2857500" algn="ctr"/>
              </a:tabLst>
            </a:pPr>
            <a:r>
              <a:rPr lang="en-US" altLang="en-US"/>
              <a:t>Delete a file</a:t>
            </a:r>
          </a:p>
          <a:p>
            <a:pPr>
              <a:buNone/>
              <a:tabLst>
                <a:tab pos="2857500" algn="ctr"/>
              </a:tabLst>
            </a:pPr>
            <a:r>
              <a:rPr lang="en-US" altLang="en-US"/>
              <a:t>		</a:t>
            </a:r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rm &lt;file-name&gt;</a:t>
            </a:r>
          </a:p>
          <a:p>
            <a:pPr>
              <a:tabLst>
                <a:tab pos="2857500" algn="ctr"/>
              </a:tabLst>
            </a:pPr>
            <a:r>
              <a:rPr lang="en-US" altLang="en-US"/>
              <a:t>Creating a new subdirectory is done in current directory</a:t>
            </a:r>
          </a:p>
          <a:p>
            <a:pPr marL="342900" lvl="1" indent="-342900">
              <a:buClr>
                <a:srgbClr val="993300"/>
              </a:buClr>
              <a:buSzPct val="90000"/>
              <a:buNone/>
              <a:tabLst>
                <a:tab pos="2857500" algn="ctr"/>
              </a:tabLst>
            </a:pPr>
            <a:r>
              <a:rPr lang="en-US" altLang="en-US"/>
              <a:t>		</a:t>
            </a:r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mkdir &lt;dir-name&gt;</a:t>
            </a:r>
          </a:p>
          <a:p>
            <a:pPr marL="342900" lvl="1" indent="-342900">
              <a:buClr>
                <a:srgbClr val="993300"/>
              </a:buClr>
              <a:buSzPct val="90000"/>
              <a:buNone/>
              <a:tabLst>
                <a:tab pos="2857500" algn="ctr"/>
              </a:tabLst>
            </a:pPr>
            <a:r>
              <a:rPr lang="en-US" altLang="en-US"/>
              <a:t>	Example:  if in current directory   </a:t>
            </a:r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/mail</a:t>
            </a:r>
          </a:p>
          <a:p>
            <a:pPr marL="342900" lvl="1" indent="-342900">
              <a:buClr>
                <a:srgbClr val="993300"/>
              </a:buClr>
              <a:buSzPct val="90000"/>
              <a:buNone/>
              <a:tabLst>
                <a:tab pos="2857500" algn="ctr"/>
              </a:tabLst>
            </a:pPr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mkdir count</a:t>
            </a:r>
          </a:p>
        </p:txBody>
      </p:sp>
      <p:sp>
        <p:nvSpPr>
          <p:cNvPr id="31748" name="Rectangle 11">
            <a:extLst>
              <a:ext uri="{FF2B5EF4-FFF2-40B4-BE49-F238E27FC236}">
                <a16:creationId xmlns:a16="http://schemas.microsoft.com/office/drawing/2014/main" id="{D4C9C0A0-8A69-44F5-8AD9-71C53E92D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488" y="5561013"/>
            <a:ext cx="742315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2857500" algn="ctr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2857500" algn="ctr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2857500" algn="ctr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2857500" algn="ctr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2857500" algn="ctr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0" algn="ctr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0" algn="ctr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0" algn="ctr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0" algn="ctr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Helvetica" panose="020B0604020202020204" pitchFamily="34" charset="0"/>
              </a:rPr>
              <a:t>Deleting </a:t>
            </a:r>
            <a:r>
              <a:rPr lang="ja-JP" altLang="en-US" sz="2000">
                <a:latin typeface="Helvetica" panose="020B0604020202020204" pitchFamily="34" charset="0"/>
              </a:rPr>
              <a:t>“</a:t>
            </a:r>
            <a:r>
              <a:rPr lang="en-US" altLang="ja-JP" sz="2000">
                <a:latin typeface="Helvetica" panose="020B0604020202020204" pitchFamily="34" charset="0"/>
              </a:rPr>
              <a:t>mail</a:t>
            </a:r>
            <a:r>
              <a:rPr lang="ja-JP" altLang="en-US" sz="2000">
                <a:latin typeface="Helvetica" panose="020B0604020202020204" pitchFamily="34" charset="0"/>
              </a:rPr>
              <a:t>”</a:t>
            </a:r>
            <a:r>
              <a:rPr lang="en-US" altLang="ja-JP" sz="2000">
                <a:latin typeface="Helvetica" panose="020B0604020202020204" pitchFamily="34" charset="0"/>
              </a:rPr>
              <a:t> </a:t>
            </a:r>
            <a:r>
              <a:rPr lang="en-US" altLang="ja-JP" sz="2000">
                <a:latin typeface="Helvetica" panose="020B0604020202020204" pitchFamily="34" charset="0"/>
                <a:sym typeface="Symbol" panose="05050102010706020507" pitchFamily="18" charset="2"/>
              </a:rPr>
              <a:t> deleting the entire subtree rooted by </a:t>
            </a:r>
            <a:r>
              <a:rPr lang="ja-JP" altLang="en-US" sz="2000">
                <a:latin typeface="Helvetica" panose="020B0604020202020204" pitchFamily="34" charset="0"/>
                <a:sym typeface="Symbol" panose="05050102010706020507" pitchFamily="18" charset="2"/>
              </a:rPr>
              <a:t>“</a:t>
            </a:r>
            <a:r>
              <a:rPr lang="en-US" altLang="ja-JP" sz="2000">
                <a:latin typeface="Helvetica" panose="020B0604020202020204" pitchFamily="34" charset="0"/>
                <a:sym typeface="Symbol" panose="05050102010706020507" pitchFamily="18" charset="2"/>
              </a:rPr>
              <a:t>mail</a:t>
            </a:r>
            <a:r>
              <a:rPr lang="ja-JP" altLang="en-US" sz="2000">
                <a:latin typeface="Helvetica" panose="020B0604020202020204" pitchFamily="34" charset="0"/>
                <a:sym typeface="Symbol" panose="05050102010706020507" pitchFamily="18" charset="2"/>
              </a:rPr>
              <a:t>”</a:t>
            </a:r>
            <a:endParaRPr lang="en-US" altLang="en-US" sz="2000">
              <a:latin typeface="Helvetica" panose="020B0604020202020204" pitchFamily="34" charset="0"/>
            </a:endParaRPr>
          </a:p>
        </p:txBody>
      </p:sp>
      <p:pic>
        <p:nvPicPr>
          <p:cNvPr id="31749" name="Picture 1">
            <a:extLst>
              <a:ext uri="{FF2B5EF4-FFF2-40B4-BE49-F238E27FC236}">
                <a16:creationId xmlns:a16="http://schemas.microsoft.com/office/drawing/2014/main" id="{91EED5CA-F60D-49BF-A7C9-35AF6CEE2F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417" y="4373563"/>
            <a:ext cx="3132137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624E4B-6208-482A-AF33-CC02C31F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12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011D5-CE9B-4BED-90A1-258C4B6C2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41CEE0C-712F-4009-B2A4-48EF170F56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50813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Acyclic-Graph Directories</a:t>
            </a:r>
            <a:endParaRPr lang="en-US" altLang="en-US" sz="240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713603D-3EF6-4231-AF20-B0F7E335D9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35213" y="1093789"/>
            <a:ext cx="7029450" cy="522287"/>
          </a:xfrm>
        </p:spPr>
        <p:txBody>
          <a:bodyPr/>
          <a:lstStyle/>
          <a:p>
            <a:r>
              <a:rPr lang="en-US" altLang="en-US"/>
              <a:t>Have shared subdirectories and files</a:t>
            </a:r>
          </a:p>
        </p:txBody>
      </p:sp>
      <p:pic>
        <p:nvPicPr>
          <p:cNvPr id="32772" name="Picture 7" descr="10">
            <a:extLst>
              <a:ext uri="{FF2B5EF4-FFF2-40B4-BE49-F238E27FC236}">
                <a16:creationId xmlns:a16="http://schemas.microsoft.com/office/drawing/2014/main" id="{03340A96-FA84-49CF-95F4-A38D108D1F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789" y="1677989"/>
            <a:ext cx="4960937" cy="400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3CD1EF-A5E0-480B-8452-85F3B164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13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F7D66-D244-4DDE-982D-8F92E45F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86EFA6F-C132-4540-B0D6-5B4E86C32E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Acyclic-Graph Directories (Cont.)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84AF3534-08FB-4B6D-980B-67816F7AA6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Two different names (aliasing)</a:t>
            </a:r>
          </a:p>
          <a:p>
            <a:r>
              <a:rPr lang="en-US" altLang="en-US"/>
              <a:t>If </a:t>
            </a:r>
            <a:r>
              <a:rPr lang="en-US" altLang="en-US" b="1" i="1"/>
              <a:t>dict</a:t>
            </a:r>
            <a:r>
              <a:rPr lang="en-US" altLang="en-US"/>
              <a:t> deletes </a:t>
            </a:r>
            <a:r>
              <a:rPr lang="en-US" altLang="en-US" b="1" i="1"/>
              <a:t>list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 dangling pointer</a:t>
            </a:r>
          </a:p>
          <a:p>
            <a:pPr>
              <a:buFont typeface="Monotype Sorts" pitchFamily="-84" charset="2"/>
              <a:buNone/>
            </a:pPr>
            <a:r>
              <a:rPr lang="en-US" altLang="en-US"/>
              <a:t>	Solutions:</a:t>
            </a:r>
          </a:p>
          <a:p>
            <a:pPr lvl="1"/>
            <a:r>
              <a:rPr lang="en-US" altLang="en-US"/>
              <a:t>Backpointers, so we can delete all pointers</a:t>
            </a:r>
            <a:br>
              <a:rPr lang="en-US" altLang="en-US"/>
            </a:br>
            <a:r>
              <a:rPr lang="en-US" altLang="en-US"/>
              <a:t>Variable size records a problem</a:t>
            </a:r>
          </a:p>
          <a:p>
            <a:pPr lvl="1"/>
            <a:r>
              <a:rPr lang="en-US" altLang="en-US"/>
              <a:t>Backpointers using a daisy chain organization</a:t>
            </a:r>
          </a:p>
          <a:p>
            <a:pPr lvl="1"/>
            <a:r>
              <a:rPr lang="en-US" altLang="en-US"/>
              <a:t>Entry-hold-count solution</a:t>
            </a:r>
          </a:p>
          <a:p>
            <a:r>
              <a:rPr lang="en-US" altLang="en-US"/>
              <a:t>New directory entry type</a:t>
            </a:r>
          </a:p>
          <a:p>
            <a:pPr lvl="1"/>
            <a:r>
              <a:rPr lang="en-US" altLang="en-US" b="1">
                <a:solidFill>
                  <a:srgbClr val="3366FF"/>
                </a:solidFill>
              </a:rPr>
              <a:t>Link</a:t>
            </a:r>
            <a:r>
              <a:rPr lang="en-US" altLang="en-US"/>
              <a:t> – another name (pointer) to an existing file</a:t>
            </a:r>
          </a:p>
          <a:p>
            <a:pPr lvl="1"/>
            <a:r>
              <a:rPr lang="en-US" altLang="en-US" b="1">
                <a:solidFill>
                  <a:srgbClr val="3366FF"/>
                </a:solidFill>
              </a:rPr>
              <a:t>Resolve the link </a:t>
            </a:r>
            <a:r>
              <a:rPr lang="en-US" altLang="en-US"/>
              <a:t>– follow pointer to locate the file</a:t>
            </a:r>
            <a:endParaRPr lang="en-US" altLang="en-US" b="1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F86B01-E169-4463-BD07-CE0A74284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14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40F18-AE4F-442A-9E42-C5B5D41BF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FEE4A77C-2FED-4479-A679-D5A9C557F4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54288" y="179388"/>
            <a:ext cx="7656512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General Graph Directory</a:t>
            </a:r>
            <a:endParaRPr lang="en-US" altLang="en-US" sz="2400"/>
          </a:p>
        </p:txBody>
      </p:sp>
      <p:pic>
        <p:nvPicPr>
          <p:cNvPr id="34819" name="Picture 6" descr="10">
            <a:extLst>
              <a:ext uri="{FF2B5EF4-FFF2-40B4-BE49-F238E27FC236}">
                <a16:creationId xmlns:a16="http://schemas.microsoft.com/office/drawing/2014/main" id="{64361511-C27B-4F79-9890-0DA8AB405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100" y="1331914"/>
            <a:ext cx="6616700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1A2AB1-5A23-47C7-BFC6-DA19D2EED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15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5D3C3-E404-4E30-A40E-A74559413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8C4C1875-3F78-4B2B-98C0-79C33B5DC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General Graph Directory (Cont.)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2C97F1EC-8119-4E66-A5A3-32480BAF55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How do we guarantee no cycles?</a:t>
            </a:r>
          </a:p>
          <a:p>
            <a:pPr lvl="1"/>
            <a:r>
              <a:rPr lang="en-US" altLang="en-US"/>
              <a:t>Allow only links to file not subdirectories</a:t>
            </a:r>
          </a:p>
          <a:p>
            <a:pPr lvl="1"/>
            <a:r>
              <a:rPr lang="en-US" altLang="en-US" b="1">
                <a:solidFill>
                  <a:srgbClr val="3366FF"/>
                </a:solidFill>
              </a:rPr>
              <a:t>Garbage collection</a:t>
            </a:r>
          </a:p>
          <a:p>
            <a:pPr lvl="1"/>
            <a:r>
              <a:rPr lang="en-US" altLang="en-US"/>
              <a:t>Every time a new link is added use a cycle detection algorithm to determine whether it is OK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E5ADEF-B507-4334-B5D9-A65D10031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16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1E4A1-23F9-4EF4-A5B5-9A480F20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77F0352F-07C8-4932-8CEF-3FD85EA560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92376" y="136526"/>
            <a:ext cx="7718425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File System Mounting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428FB052-85C8-4011-94BB-BA0A2A1275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73314" y="1120775"/>
            <a:ext cx="6821487" cy="3067050"/>
          </a:xfrm>
        </p:spPr>
        <p:txBody>
          <a:bodyPr/>
          <a:lstStyle/>
          <a:p>
            <a:r>
              <a:rPr lang="en-US" altLang="en-US" dirty="0"/>
              <a:t>A file system must be </a:t>
            </a:r>
            <a:r>
              <a:rPr lang="en-US" altLang="en-US" b="1" dirty="0">
                <a:solidFill>
                  <a:srgbClr val="3366FF"/>
                </a:solidFill>
              </a:rPr>
              <a:t>mounted</a:t>
            </a:r>
            <a:r>
              <a:rPr lang="en-US" altLang="en-US" dirty="0"/>
              <a:t> before it can be accessed</a:t>
            </a:r>
            <a:endParaRPr lang="en-US" altLang="en-US" b="1" dirty="0">
              <a:solidFill>
                <a:srgbClr val="3366FF"/>
              </a:solidFill>
            </a:endParaRPr>
          </a:p>
          <a:p>
            <a:r>
              <a:rPr lang="en-US" altLang="en-US" dirty="0"/>
              <a:t>A unmounted file system is mounted at a </a:t>
            </a:r>
            <a:r>
              <a:rPr lang="en-US" altLang="en-US" b="1" dirty="0">
                <a:solidFill>
                  <a:srgbClr val="3366FF"/>
                </a:solidFill>
              </a:rPr>
              <a:t>mount point</a:t>
            </a:r>
          </a:p>
        </p:txBody>
      </p:sp>
      <p:pic>
        <p:nvPicPr>
          <p:cNvPr id="36868" name="Picture 1" descr="11_14.pdf">
            <a:extLst>
              <a:ext uri="{FF2B5EF4-FFF2-40B4-BE49-F238E27FC236}">
                <a16:creationId xmlns:a16="http://schemas.microsoft.com/office/drawing/2014/main" id="{0817D186-C9A2-4D64-B900-3908B97DE0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2604" y="3072883"/>
            <a:ext cx="5910262" cy="342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F26EA46-4D7C-4639-A146-C9EB3403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17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F2AAD-2717-45E7-B49A-303B43654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DAD3E863-54F0-41F7-9DCB-FE5A59F81E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50813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Mount Point</a:t>
            </a:r>
            <a:endParaRPr lang="en-US" altLang="en-US" sz="2400"/>
          </a:p>
        </p:txBody>
      </p:sp>
      <p:pic>
        <p:nvPicPr>
          <p:cNvPr id="37891" name="Picture 5">
            <a:extLst>
              <a:ext uri="{FF2B5EF4-FFF2-40B4-BE49-F238E27FC236}">
                <a16:creationId xmlns:a16="http://schemas.microsoft.com/office/drawing/2014/main" id="{152B74A7-6AFC-42F9-B2FB-FCA73A338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688" y="1266825"/>
            <a:ext cx="2984500" cy="342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EA08FD-E075-44E2-9ACD-1993397E0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18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3D85F-4BE0-4831-A333-B75D45B52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19DD11D4-11FD-432C-9D9A-D327B2E4A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Sharing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2E5A1A1-CCC1-4474-806D-801F7B1CB8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/>
              <a:t>Sharing of files on multi-user systems is desirable</a:t>
            </a:r>
          </a:p>
          <a:p>
            <a:r>
              <a:rPr lang="en-US" altLang="en-US"/>
              <a:t>Sharing may be done through a </a:t>
            </a:r>
            <a:r>
              <a:rPr lang="en-US" altLang="en-US" b="1">
                <a:solidFill>
                  <a:srgbClr val="3366FF"/>
                </a:solidFill>
              </a:rPr>
              <a:t>protection</a:t>
            </a:r>
            <a:r>
              <a:rPr lang="en-US" altLang="en-US"/>
              <a:t> scheme</a:t>
            </a:r>
          </a:p>
          <a:p>
            <a:r>
              <a:rPr lang="en-US" altLang="en-US"/>
              <a:t>On distributed systems, files may be shared across a network</a:t>
            </a:r>
          </a:p>
          <a:p>
            <a:r>
              <a:rPr lang="en-US" altLang="en-US"/>
              <a:t>Network File System (NFS) is a common distributed file-sharing method</a:t>
            </a:r>
          </a:p>
          <a:p>
            <a:r>
              <a:rPr lang="en-US" altLang="en-US"/>
              <a:t>If multi-user system</a:t>
            </a:r>
          </a:p>
          <a:p>
            <a:pPr lvl="1"/>
            <a:r>
              <a:rPr lang="en-US" altLang="en-US" b="1">
                <a:solidFill>
                  <a:srgbClr val="3366FF"/>
                </a:solidFill>
              </a:rPr>
              <a:t>User IDs </a:t>
            </a:r>
            <a:r>
              <a:rPr lang="en-US" altLang="en-US"/>
              <a:t>identify users, allowing permissions and protections to be per-user</a:t>
            </a:r>
            <a:br>
              <a:rPr lang="en-US" altLang="en-US"/>
            </a:br>
            <a:r>
              <a:rPr lang="en-US" altLang="en-US" b="1">
                <a:solidFill>
                  <a:srgbClr val="3366FF"/>
                </a:solidFill>
              </a:rPr>
              <a:t>Group IDs </a:t>
            </a:r>
            <a:r>
              <a:rPr lang="en-US" altLang="en-US"/>
              <a:t>allow users to be in groups, permitting group access rights</a:t>
            </a:r>
          </a:p>
          <a:p>
            <a:pPr lvl="1"/>
            <a:r>
              <a:rPr lang="en-US" altLang="en-US"/>
              <a:t>Owner of a file / directory</a:t>
            </a:r>
          </a:p>
          <a:p>
            <a:pPr lvl="1"/>
            <a:r>
              <a:rPr lang="en-US" altLang="en-US"/>
              <a:t>Group of a file / directory</a:t>
            </a:r>
          </a:p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FE98AE-4141-43D5-B938-49364B553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19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8F013-1E93-44C7-8088-4B749425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EEC76-CF80-4560-888D-5DDAD5C8D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9786B-9999-4A9E-90FD-0495009A8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 system has large number of files</a:t>
            </a:r>
          </a:p>
          <a:p>
            <a:r>
              <a:rPr lang="en-US" dirty="0"/>
              <a:t>Files are organized into Directories or Folders</a:t>
            </a:r>
          </a:p>
          <a:p>
            <a:r>
              <a:rPr lang="en-US" dirty="0"/>
              <a:t>Directories contain one or more files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C2615-1922-402D-9108-11F90116E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4A299-CA01-47B8-B6C9-0D70AC05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30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C2273F4B-359B-4BD7-8B13-AAFB2AA826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Sharing – Remote File Systems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CAFF16AD-8D70-4F4F-88C8-41A7E9AF5B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/>
              <a:t>Uses networking to allow file system access between systems</a:t>
            </a:r>
          </a:p>
          <a:p>
            <a:pPr lvl="1"/>
            <a:r>
              <a:rPr lang="en-US" altLang="en-US"/>
              <a:t>Manually via programs like FTP</a:t>
            </a:r>
          </a:p>
          <a:p>
            <a:pPr lvl="1"/>
            <a:r>
              <a:rPr lang="en-US" altLang="en-US"/>
              <a:t>Automatically, seamlessly using </a:t>
            </a:r>
            <a:r>
              <a:rPr lang="en-US" altLang="en-US" b="1">
                <a:solidFill>
                  <a:srgbClr val="3366FF"/>
                </a:solidFill>
              </a:rPr>
              <a:t>distributed file systems</a:t>
            </a:r>
          </a:p>
          <a:p>
            <a:pPr lvl="1"/>
            <a:r>
              <a:rPr lang="en-US" altLang="en-US"/>
              <a:t>Semi automatically via the</a:t>
            </a:r>
            <a:r>
              <a:rPr lang="en-US" altLang="en-US" b="1">
                <a:solidFill>
                  <a:schemeClr val="tx2"/>
                </a:solidFill>
              </a:rPr>
              <a:t> </a:t>
            </a:r>
            <a:r>
              <a:rPr lang="en-US" altLang="en-US" b="1">
                <a:solidFill>
                  <a:srgbClr val="3366FF"/>
                </a:solidFill>
              </a:rPr>
              <a:t>world wide web</a:t>
            </a:r>
          </a:p>
          <a:p>
            <a:r>
              <a:rPr lang="en-US" altLang="en-US" b="1">
                <a:solidFill>
                  <a:srgbClr val="3366FF"/>
                </a:solidFill>
              </a:rPr>
              <a:t>Client-server </a:t>
            </a:r>
            <a:r>
              <a:rPr lang="en-US" altLang="en-US"/>
              <a:t>model allows clients to mount remote file systems from servers</a:t>
            </a:r>
          </a:p>
          <a:p>
            <a:pPr lvl="1"/>
            <a:r>
              <a:rPr lang="en-US" altLang="en-US"/>
              <a:t>Server can serve multiple clients</a:t>
            </a:r>
          </a:p>
          <a:p>
            <a:pPr lvl="1"/>
            <a:r>
              <a:rPr lang="en-US" altLang="en-US"/>
              <a:t>Client and user-on-client identification is insecure or complicated</a:t>
            </a:r>
          </a:p>
          <a:p>
            <a:pPr lvl="1"/>
            <a:r>
              <a:rPr lang="en-US" altLang="en-US" b="1">
                <a:solidFill>
                  <a:srgbClr val="3366FF"/>
                </a:solidFill>
              </a:rPr>
              <a:t>NFS</a:t>
            </a:r>
            <a:r>
              <a:rPr lang="en-US" altLang="en-US"/>
              <a:t> is standard UNIX client-server file sharing protocol</a:t>
            </a:r>
          </a:p>
          <a:p>
            <a:pPr lvl="1"/>
            <a:r>
              <a:rPr lang="en-US" altLang="en-US" b="1">
                <a:solidFill>
                  <a:srgbClr val="3366FF"/>
                </a:solidFill>
              </a:rPr>
              <a:t>CIFS</a:t>
            </a:r>
            <a:r>
              <a:rPr lang="en-US" altLang="en-US"/>
              <a:t> is standard Windows protocol</a:t>
            </a:r>
          </a:p>
          <a:p>
            <a:pPr lvl="1"/>
            <a:r>
              <a:rPr lang="en-US" altLang="en-US"/>
              <a:t>Standard operating system file calls are translated into remote calls</a:t>
            </a:r>
          </a:p>
          <a:p>
            <a:r>
              <a:rPr lang="en-US" altLang="en-US"/>
              <a:t>Distributed Information Systems </a:t>
            </a:r>
            <a:r>
              <a:rPr lang="en-US" altLang="en-US" b="1"/>
              <a:t>(</a:t>
            </a:r>
            <a:r>
              <a:rPr lang="en-US" altLang="en-US" b="1">
                <a:solidFill>
                  <a:srgbClr val="3366FF"/>
                </a:solidFill>
              </a:rPr>
              <a:t>distributed naming services</a:t>
            </a:r>
            <a:r>
              <a:rPr lang="en-US" altLang="en-US" b="1"/>
              <a:t>)</a:t>
            </a:r>
            <a:r>
              <a:rPr lang="en-US" altLang="en-US"/>
              <a:t> such as LDAP, DNS, NIS, Active Directory implement unified access to information needed for remote computing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2B5C82-162A-4FE0-ABBA-CBC90582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20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740CE-DBA6-41AA-BB7F-D16F2BE79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98B85FAD-4E17-416E-A783-EDB2717DFA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Sharing – Failure Modes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BBD4DD17-1D6D-4DAB-898F-C608E60CF83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All file systems have failure modes</a:t>
            </a:r>
          </a:p>
          <a:p>
            <a:pPr lvl="1"/>
            <a:r>
              <a:rPr lang="en-US" altLang="en-US"/>
              <a:t>For example corruption of directory structures or other non-user data, called </a:t>
            </a:r>
            <a:r>
              <a:rPr lang="en-US" altLang="en-US" b="1">
                <a:solidFill>
                  <a:srgbClr val="3366FF"/>
                </a:solidFill>
              </a:rPr>
              <a:t>metadata</a:t>
            </a:r>
          </a:p>
          <a:p>
            <a:r>
              <a:rPr lang="en-US" altLang="en-US"/>
              <a:t>Remote file systems add new failure modes, due to network failure, server failure</a:t>
            </a:r>
          </a:p>
          <a:p>
            <a:r>
              <a:rPr lang="en-US" altLang="en-US"/>
              <a:t>Recovery from failure can involve </a:t>
            </a:r>
            <a:r>
              <a:rPr lang="en-US" altLang="en-US" b="1">
                <a:solidFill>
                  <a:srgbClr val="3366FF"/>
                </a:solidFill>
              </a:rPr>
              <a:t>state information </a:t>
            </a:r>
            <a:r>
              <a:rPr lang="en-US" altLang="en-US"/>
              <a:t>about status of each remote request</a:t>
            </a:r>
          </a:p>
          <a:p>
            <a:r>
              <a:rPr lang="en-US" altLang="en-US" b="1">
                <a:solidFill>
                  <a:srgbClr val="3366FF"/>
                </a:solidFill>
              </a:rPr>
              <a:t>Stateless</a:t>
            </a:r>
            <a:r>
              <a:rPr lang="en-US" altLang="en-US"/>
              <a:t> protocols such as NFS v3 include all information in each request, allowing easy recovery but less security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CE5D64-0772-4F8F-BE96-EE647174C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21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606A1-5AAA-4B98-AC12-6AF781249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ECC01825-612A-4582-8697-8B23F2A19E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File Sharing – Consistency Semantics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048E411F-B6E1-4751-9C08-5EF1049E81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Specify how multiple users are to access a shared file simultaneously</a:t>
            </a:r>
          </a:p>
          <a:p>
            <a:pPr lvl="1"/>
            <a:r>
              <a:rPr lang="en-US" altLang="en-US" dirty="0"/>
              <a:t>Similar to process synchronization algorithms</a:t>
            </a:r>
          </a:p>
          <a:p>
            <a:pPr lvl="2"/>
            <a:r>
              <a:rPr lang="en-US" altLang="en-US" dirty="0"/>
              <a:t>Tend to be less complex due to disk I/O and network latency (for remote file systems</a:t>
            </a:r>
          </a:p>
          <a:p>
            <a:pPr lvl="1"/>
            <a:r>
              <a:rPr lang="en-US" altLang="en-US" dirty="0"/>
              <a:t>Andrew File System (AFS) implemented complex remote file sharing semantics</a:t>
            </a:r>
          </a:p>
          <a:p>
            <a:pPr lvl="1"/>
            <a:r>
              <a:rPr lang="en-US" altLang="en-US" dirty="0"/>
              <a:t>Unix file system (UFS) implements:</a:t>
            </a:r>
          </a:p>
          <a:p>
            <a:pPr lvl="2"/>
            <a:r>
              <a:rPr lang="en-US" altLang="en-US" dirty="0"/>
              <a:t>Writes to an open file visible immediately to other users of the same open file</a:t>
            </a:r>
          </a:p>
          <a:p>
            <a:pPr lvl="2"/>
            <a:r>
              <a:rPr lang="en-US" altLang="en-US" dirty="0"/>
              <a:t>Sharing file pointer to allow multiple users to read and write concurrently</a:t>
            </a:r>
          </a:p>
          <a:p>
            <a:pPr lvl="1"/>
            <a:r>
              <a:rPr lang="en-US" altLang="en-US" dirty="0"/>
              <a:t>AFS has session semantics</a:t>
            </a:r>
          </a:p>
          <a:p>
            <a:pPr lvl="2"/>
            <a:r>
              <a:rPr lang="en-US" altLang="en-US" dirty="0"/>
              <a:t>Writes only visible to sessions starting after the file is closed</a:t>
            </a:r>
          </a:p>
          <a:p>
            <a:pPr lvl="2"/>
            <a:endParaRPr lang="en-US" altLang="en-US" dirty="0"/>
          </a:p>
          <a:p>
            <a:endParaRPr lang="en-US" alt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C02D3E-427B-40CF-A116-5BAFF8570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22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85958-2FF2-4C3C-813E-50E514371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C2FAA978-1842-4101-8F23-ED4CB78256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Protection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09F2815E-1FD8-422F-A8E1-E7ACFAA5C3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File owner/creator should be able to control:</a:t>
            </a:r>
          </a:p>
          <a:p>
            <a:pPr lvl="1"/>
            <a:r>
              <a:rPr lang="en-US" altLang="en-US"/>
              <a:t>what can be done</a:t>
            </a:r>
          </a:p>
          <a:p>
            <a:pPr lvl="1"/>
            <a:r>
              <a:rPr lang="en-US" altLang="en-US"/>
              <a:t>by whom</a:t>
            </a:r>
          </a:p>
          <a:p>
            <a:r>
              <a:rPr lang="en-US" altLang="en-US"/>
              <a:t>Types of access</a:t>
            </a:r>
          </a:p>
          <a:p>
            <a:pPr lvl="1"/>
            <a:r>
              <a:rPr lang="en-US" altLang="en-US" b="1"/>
              <a:t>Read</a:t>
            </a:r>
          </a:p>
          <a:p>
            <a:pPr lvl="1"/>
            <a:r>
              <a:rPr lang="en-US" altLang="en-US" b="1"/>
              <a:t>Write</a:t>
            </a:r>
          </a:p>
          <a:p>
            <a:pPr lvl="1"/>
            <a:r>
              <a:rPr lang="en-US" altLang="en-US" b="1"/>
              <a:t>Execute</a:t>
            </a:r>
          </a:p>
          <a:p>
            <a:pPr lvl="1"/>
            <a:r>
              <a:rPr lang="en-US" altLang="en-US" b="1"/>
              <a:t>Append</a:t>
            </a:r>
          </a:p>
          <a:p>
            <a:pPr lvl="1"/>
            <a:r>
              <a:rPr lang="en-US" altLang="en-US" b="1"/>
              <a:t>Delete</a:t>
            </a:r>
          </a:p>
          <a:p>
            <a:pPr lvl="1"/>
            <a:r>
              <a:rPr lang="en-US" altLang="en-US" b="1"/>
              <a:t>List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941945-6A57-4C05-AF4A-A89F2E323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23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20C07-5973-4AA7-A849-60C0ECBAA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EB4E033-B0D2-44A7-903C-F02A8DB225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Access Lists and Groups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CDFCAA3-11A4-4124-85B3-B955C3C389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4110640"/>
          </a:xfrm>
        </p:spPr>
        <p:txBody>
          <a:bodyPr>
            <a:normAutofit lnSpcReduction="10000"/>
          </a:bodyPr>
          <a:lstStyle/>
          <a:p>
            <a:pPr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altLang="en-US" dirty="0"/>
              <a:t>Mode of access:  read, write, execute</a:t>
            </a:r>
          </a:p>
          <a:p>
            <a:pPr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altLang="en-US" dirty="0"/>
              <a:t>Three classes of users on Unix / Linux</a:t>
            </a:r>
          </a:p>
          <a:p>
            <a:pPr>
              <a:spcBef>
                <a:spcPct val="10000"/>
              </a:spcBef>
              <a:buNone/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altLang="en-US" sz="1600" dirty="0"/>
              <a:t>	</a:t>
            </a:r>
            <a:r>
              <a:rPr lang="en-US" altLang="en-US" sz="800" dirty="0"/>
              <a:t>	</a:t>
            </a:r>
            <a:r>
              <a:rPr lang="en-US" altLang="en-US" sz="1600" dirty="0"/>
              <a:t>			RWX</a:t>
            </a:r>
          </a:p>
          <a:p>
            <a:pPr>
              <a:spcBef>
                <a:spcPct val="10000"/>
              </a:spcBef>
              <a:buNone/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altLang="en-US" sz="1600" dirty="0"/>
              <a:t>		a) </a:t>
            </a:r>
            <a:r>
              <a:rPr lang="en-US" altLang="en-US" sz="1600" b="1" dirty="0"/>
              <a:t>owner access</a:t>
            </a:r>
            <a:r>
              <a:rPr lang="en-US" altLang="en-US" sz="1600" dirty="0"/>
              <a:t> 	7	</a:t>
            </a:r>
            <a:r>
              <a:rPr lang="en-US" altLang="en-US" sz="1600" dirty="0">
                <a:sym typeface="Symbol" panose="05050102010706020507" pitchFamily="18" charset="2"/>
              </a:rPr>
              <a:t>	1 1 1</a:t>
            </a:r>
            <a:br>
              <a:rPr lang="en-US" altLang="en-US" sz="1600" dirty="0">
                <a:sym typeface="Symbol" panose="05050102010706020507" pitchFamily="18" charset="2"/>
              </a:rPr>
            </a:br>
            <a:r>
              <a:rPr lang="en-US" altLang="en-US" sz="1600" dirty="0">
                <a:sym typeface="Symbol" panose="05050102010706020507" pitchFamily="18" charset="2"/>
              </a:rPr>
              <a:t>				RWX</a:t>
            </a:r>
          </a:p>
          <a:p>
            <a:pPr>
              <a:spcBef>
                <a:spcPct val="10000"/>
              </a:spcBef>
              <a:buNone/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altLang="en-US" sz="1600" dirty="0">
                <a:sym typeface="Symbol" panose="05050102010706020507" pitchFamily="18" charset="2"/>
              </a:rPr>
              <a:t>		b) </a:t>
            </a:r>
            <a:r>
              <a:rPr lang="en-US" altLang="en-US" sz="1600" b="1" dirty="0">
                <a:sym typeface="Symbol" panose="05050102010706020507" pitchFamily="18" charset="2"/>
              </a:rPr>
              <a:t>group access</a:t>
            </a:r>
            <a:r>
              <a:rPr lang="en-US" altLang="en-US" sz="1600" dirty="0">
                <a:sym typeface="Symbol" panose="05050102010706020507" pitchFamily="18" charset="2"/>
              </a:rPr>
              <a:t> 	6	 	1 1 0</a:t>
            </a:r>
          </a:p>
          <a:p>
            <a:pPr>
              <a:spcBef>
                <a:spcPct val="10000"/>
              </a:spcBef>
              <a:buNone/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altLang="en-US" sz="1600" dirty="0">
                <a:sym typeface="Symbol" panose="05050102010706020507" pitchFamily="18" charset="2"/>
              </a:rPr>
              <a:t>					RWX</a:t>
            </a:r>
          </a:p>
          <a:p>
            <a:pPr>
              <a:spcBef>
                <a:spcPct val="10000"/>
              </a:spcBef>
              <a:buNone/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altLang="en-US" sz="1600" dirty="0">
                <a:sym typeface="Symbol" panose="05050102010706020507" pitchFamily="18" charset="2"/>
              </a:rPr>
              <a:t>		c) </a:t>
            </a:r>
            <a:r>
              <a:rPr lang="en-US" altLang="en-US" sz="1600" b="1" dirty="0">
                <a:sym typeface="Symbol" panose="05050102010706020507" pitchFamily="18" charset="2"/>
              </a:rPr>
              <a:t>public access</a:t>
            </a:r>
            <a:r>
              <a:rPr lang="en-US" altLang="en-US" sz="1600" dirty="0">
                <a:sym typeface="Symbol" panose="05050102010706020507" pitchFamily="18" charset="2"/>
              </a:rPr>
              <a:t>	1	 	0 0 1</a:t>
            </a:r>
          </a:p>
          <a:p>
            <a:pPr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altLang="en-US" dirty="0">
                <a:sym typeface="Symbol" panose="05050102010706020507" pitchFamily="18" charset="2"/>
              </a:rPr>
              <a:t>Ask manager to create a group (unique name), say G, and add some users to the group.</a:t>
            </a:r>
          </a:p>
          <a:p>
            <a:pPr>
              <a:tabLst>
                <a:tab pos="1833563" algn="l"/>
                <a:tab pos="4459288" algn="l"/>
                <a:tab pos="5195888" algn="l"/>
                <a:tab pos="5888038" algn="l"/>
              </a:tabLst>
            </a:pPr>
            <a:r>
              <a:rPr lang="en-US" altLang="en-US" dirty="0">
                <a:sym typeface="Symbol" panose="05050102010706020507" pitchFamily="18" charset="2"/>
              </a:rPr>
              <a:t>For a particular file (say </a:t>
            </a:r>
            <a:r>
              <a:rPr lang="en-US" altLang="en-US" i="1" dirty="0">
                <a:sym typeface="Symbol" panose="05050102010706020507" pitchFamily="18" charset="2"/>
              </a:rPr>
              <a:t>game</a:t>
            </a:r>
            <a:r>
              <a:rPr lang="en-US" altLang="en-US" dirty="0">
                <a:sym typeface="Symbol" panose="05050102010706020507" pitchFamily="18" charset="2"/>
              </a:rPr>
              <a:t>) or subdirectory, define an appropriate access.</a:t>
            </a:r>
          </a:p>
        </p:txBody>
      </p:sp>
      <p:sp>
        <p:nvSpPr>
          <p:cNvPr id="44036" name="Rectangle 13">
            <a:extLst>
              <a:ext uri="{FF2B5EF4-FFF2-40B4-BE49-F238E27FC236}">
                <a16:creationId xmlns:a16="http://schemas.microsoft.com/office/drawing/2014/main" id="{F68ED768-8E76-4ABD-B265-6FC3C8594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2513" y="5643564"/>
            <a:ext cx="7029450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tabLst>
                <a:tab pos="1833563" algn="l"/>
                <a:tab pos="4459288" algn="l"/>
                <a:tab pos="5195888" algn="l"/>
                <a:tab pos="588803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1833563" algn="l"/>
                <a:tab pos="4459288" algn="l"/>
                <a:tab pos="5195888" algn="l"/>
                <a:tab pos="588803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1833563" algn="l"/>
                <a:tab pos="4459288" algn="l"/>
                <a:tab pos="5195888" algn="l"/>
                <a:tab pos="588803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1833563" algn="l"/>
                <a:tab pos="4459288" algn="l"/>
                <a:tab pos="5195888" algn="l"/>
                <a:tab pos="588803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1833563" algn="l"/>
                <a:tab pos="4459288" algn="l"/>
                <a:tab pos="5195888" algn="l"/>
                <a:tab pos="588803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33563" algn="l"/>
                <a:tab pos="4459288" algn="l"/>
                <a:tab pos="5195888" algn="l"/>
                <a:tab pos="588803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33563" algn="l"/>
                <a:tab pos="4459288" algn="l"/>
                <a:tab pos="5195888" algn="l"/>
                <a:tab pos="588803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33563" algn="l"/>
                <a:tab pos="4459288" algn="l"/>
                <a:tab pos="5195888" algn="l"/>
                <a:tab pos="588803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833563" algn="l"/>
                <a:tab pos="4459288" algn="l"/>
                <a:tab pos="5195888" algn="l"/>
                <a:tab pos="5888038" algn="l"/>
              </a:tabLs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chemeClr val="folHlink"/>
              </a:buClr>
              <a:buFont typeface="Monotype Sorts" pitchFamily="-84" charset="2"/>
              <a:buNone/>
            </a:pPr>
            <a:r>
              <a:rPr kumimoji="1"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Attach a group to a file</a:t>
            </a:r>
            <a:br>
              <a:rPr kumimoji="1"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</a:br>
            <a:r>
              <a:rPr kumimoji="1" lang="en-US" altLang="en-US" dirty="0">
                <a:latin typeface="Arial" panose="020B0604020202020204" pitchFamily="34" charset="0"/>
                <a:sym typeface="Symbol" panose="05050102010706020507" pitchFamily="18" charset="2"/>
              </a:rPr>
              <a:t>	         </a:t>
            </a:r>
            <a:r>
              <a:rPr kumimoji="1"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chgrp</a:t>
            </a:r>
            <a:r>
              <a:rPr kumimoji="1" lang="en-US" altLang="en-US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G    game</a:t>
            </a:r>
          </a:p>
        </p:txBody>
      </p:sp>
      <p:pic>
        <p:nvPicPr>
          <p:cNvPr id="44037" name="Picture 1">
            <a:extLst>
              <a:ext uri="{FF2B5EF4-FFF2-40B4-BE49-F238E27FC236}">
                <a16:creationId xmlns:a16="http://schemas.microsoft.com/office/drawing/2014/main" id="{07CC4AA5-4632-4D35-B93D-19738D109D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241" y="2851660"/>
            <a:ext cx="251301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2FF9FE-9A4F-4482-A41C-1D817548A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24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C2F80-C7A0-4286-9888-68CB01052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38FAB0B-C57F-4E40-A3CF-4D6C73B77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01939" y="90488"/>
            <a:ext cx="7864475" cy="609600"/>
          </a:xfrm>
        </p:spPr>
        <p:txBody>
          <a:bodyPr/>
          <a:lstStyle/>
          <a:p>
            <a:pPr eaLnBrk="1" hangingPunct="1"/>
            <a:r>
              <a:rPr lang="en-US" altLang="en-US" sz="2800"/>
              <a:t>Windows 7 Access-Control List Management</a:t>
            </a:r>
          </a:p>
        </p:txBody>
      </p:sp>
      <p:pic>
        <p:nvPicPr>
          <p:cNvPr id="45059" name="Picture 2" descr="11_16.pdf">
            <a:extLst>
              <a:ext uri="{FF2B5EF4-FFF2-40B4-BE49-F238E27FC236}">
                <a16:creationId xmlns:a16="http://schemas.microsoft.com/office/drawing/2014/main" id="{54A96C4C-E9AF-42B5-9DB4-C733141D74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26" y="1120775"/>
            <a:ext cx="3533775" cy="486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2032C96-E982-47E2-9656-35A9B9030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25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57CE8-F756-4650-BD4B-1726C081F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CF77F3A2-68FB-49B0-97EB-99A0C8DC62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73326" y="150813"/>
            <a:ext cx="7737475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A Sample UNIX Directory Listing</a:t>
            </a:r>
          </a:p>
        </p:txBody>
      </p:sp>
      <p:pic>
        <p:nvPicPr>
          <p:cNvPr id="46083" name="Picture 4">
            <a:extLst>
              <a:ext uri="{FF2B5EF4-FFF2-40B4-BE49-F238E27FC236}">
                <a16:creationId xmlns:a16="http://schemas.microsoft.com/office/drawing/2014/main" id="{DF425C99-EE29-4BE5-8973-509362323B8B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" t="27065" r="722" b="27065"/>
          <a:stretch>
            <a:fillRect/>
          </a:stretch>
        </p:blipFill>
        <p:spPr>
          <a:xfrm>
            <a:off x="3043238" y="1208089"/>
            <a:ext cx="6629400" cy="3030537"/>
          </a:xfrm>
          <a:noFill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81DE33-6AC3-432D-947C-A53A0CF51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26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BE162-5059-4DC8-9245-85C6C0AA6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67632B1-8A49-4896-8510-9431D8B471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89188" y="179388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A Typical File-system Organization</a:t>
            </a:r>
          </a:p>
        </p:txBody>
      </p:sp>
      <p:pic>
        <p:nvPicPr>
          <p:cNvPr id="23555" name="Picture 6" descr="10">
            <a:extLst>
              <a:ext uri="{FF2B5EF4-FFF2-40B4-BE49-F238E27FC236}">
                <a16:creationId xmlns:a16="http://schemas.microsoft.com/office/drawing/2014/main" id="{925B9010-0CC7-4C99-9C8A-C992ED7B9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6389" y="1187451"/>
            <a:ext cx="6910387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30632D5-2CAB-48B5-97FD-2C6C72444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3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56AD7-62DA-46AC-8679-36DA609F6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2DDBB4B-722B-4F29-A199-1223A7CD25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07963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Directory Structure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FEF0AD3-781D-4059-9C54-870B471169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90788" y="1374776"/>
            <a:ext cx="7370762" cy="35401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/>
              <a:t>A collection of nodes containing information about all files</a:t>
            </a:r>
          </a:p>
        </p:txBody>
      </p:sp>
      <p:sp>
        <p:nvSpPr>
          <p:cNvPr id="21508" name="Oval 4">
            <a:extLst>
              <a:ext uri="{FF2B5EF4-FFF2-40B4-BE49-F238E27FC236}">
                <a16:creationId xmlns:a16="http://schemas.microsoft.com/office/drawing/2014/main" id="{B4A5B425-EDED-4745-8C5C-92DA26869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2860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1509" name="Oval 5">
            <a:extLst>
              <a:ext uri="{FF2B5EF4-FFF2-40B4-BE49-F238E27FC236}">
                <a16:creationId xmlns:a16="http://schemas.microsoft.com/office/drawing/2014/main" id="{EB048F93-C75F-4E4D-8547-E7D33904C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2860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1510" name="Oval 6">
            <a:extLst>
              <a:ext uri="{FF2B5EF4-FFF2-40B4-BE49-F238E27FC236}">
                <a16:creationId xmlns:a16="http://schemas.microsoft.com/office/drawing/2014/main" id="{425E3429-44F8-4A15-B7D1-BC5A45D2A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860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1511" name="Oval 7">
            <a:extLst>
              <a:ext uri="{FF2B5EF4-FFF2-40B4-BE49-F238E27FC236}">
                <a16:creationId xmlns:a16="http://schemas.microsoft.com/office/drawing/2014/main" id="{9CE46427-7C63-46FA-BB42-6D8203C96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2860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1512" name="Oval 8">
            <a:extLst>
              <a:ext uri="{FF2B5EF4-FFF2-40B4-BE49-F238E27FC236}">
                <a16:creationId xmlns:a16="http://schemas.microsoft.com/office/drawing/2014/main" id="{C2F50177-D113-4A84-BF8C-11E76C115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590800"/>
            <a:ext cx="5334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1513" name="Rectangle 9">
            <a:extLst>
              <a:ext uri="{FF2B5EF4-FFF2-40B4-BE49-F238E27FC236}">
                <a16:creationId xmlns:a16="http://schemas.microsoft.com/office/drawing/2014/main" id="{31CB309D-8E8B-45C2-A7D1-1CCFC096E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267200"/>
            <a:ext cx="457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>
                <a:latin typeface="Helvetica" panose="020B0604020202020204" pitchFamily="34" charset="0"/>
              </a:rPr>
              <a:t>F 1</a:t>
            </a:r>
          </a:p>
        </p:txBody>
      </p:sp>
      <p:sp>
        <p:nvSpPr>
          <p:cNvPr id="21514" name="Rectangle 10">
            <a:extLst>
              <a:ext uri="{FF2B5EF4-FFF2-40B4-BE49-F238E27FC236}">
                <a16:creationId xmlns:a16="http://schemas.microsoft.com/office/drawing/2014/main" id="{68FB78F0-525E-4129-B8FD-F933D8587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4267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>
                <a:latin typeface="Helvetica" panose="020B0604020202020204" pitchFamily="34" charset="0"/>
              </a:rPr>
              <a:t>F 2</a:t>
            </a:r>
          </a:p>
        </p:txBody>
      </p:sp>
      <p:sp>
        <p:nvSpPr>
          <p:cNvPr id="21515" name="Rectangle 11">
            <a:extLst>
              <a:ext uri="{FF2B5EF4-FFF2-40B4-BE49-F238E27FC236}">
                <a16:creationId xmlns:a16="http://schemas.microsoft.com/office/drawing/2014/main" id="{8C423FD4-EEB2-4095-95E1-9419E0195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267200"/>
            <a:ext cx="457200" cy="838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>
                <a:latin typeface="Helvetica" panose="020B0604020202020204" pitchFamily="34" charset="0"/>
              </a:rPr>
              <a:t>F 3</a:t>
            </a:r>
          </a:p>
        </p:txBody>
      </p:sp>
      <p:sp>
        <p:nvSpPr>
          <p:cNvPr id="21516" name="Rectangle 12">
            <a:extLst>
              <a:ext uri="{FF2B5EF4-FFF2-40B4-BE49-F238E27FC236}">
                <a16:creationId xmlns:a16="http://schemas.microsoft.com/office/drawing/2014/main" id="{4812CD74-8718-4DA3-B328-03B75A3ED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267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>
                <a:latin typeface="Helvetica" panose="020B0604020202020204" pitchFamily="34" charset="0"/>
              </a:rPr>
              <a:t>F 4</a:t>
            </a:r>
          </a:p>
        </p:txBody>
      </p:sp>
      <p:sp>
        <p:nvSpPr>
          <p:cNvPr id="21517" name="Rectangle 13">
            <a:extLst>
              <a:ext uri="{FF2B5EF4-FFF2-40B4-BE49-F238E27FC236}">
                <a16:creationId xmlns:a16="http://schemas.microsoft.com/office/drawing/2014/main" id="{4A521F81-CD16-4B6E-B1C2-9B4BAC269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4648200"/>
            <a:ext cx="4572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>
                <a:latin typeface="Helvetica" panose="020B0604020202020204" pitchFamily="34" charset="0"/>
              </a:rPr>
              <a:t>F n</a:t>
            </a:r>
          </a:p>
        </p:txBody>
      </p:sp>
      <p:sp>
        <p:nvSpPr>
          <p:cNvPr id="21518" name="Line 14">
            <a:extLst>
              <a:ext uri="{FF2B5EF4-FFF2-40B4-BE49-F238E27FC236}">
                <a16:creationId xmlns:a16="http://schemas.microsoft.com/office/drawing/2014/main" id="{2BC4B59A-4096-4F31-A53A-2FF5EE892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2575" y="27432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5">
            <a:extLst>
              <a:ext uri="{FF2B5EF4-FFF2-40B4-BE49-F238E27FC236}">
                <a16:creationId xmlns:a16="http://schemas.microsoft.com/office/drawing/2014/main" id="{BC7EC5C1-9109-4267-B6AE-8AB2B9BF72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7432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>
            <a:extLst>
              <a:ext uri="{FF2B5EF4-FFF2-40B4-BE49-F238E27FC236}">
                <a16:creationId xmlns:a16="http://schemas.microsoft.com/office/drawing/2014/main" id="{DE5E4CAA-283E-4ECD-9898-72CC8AAA64A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3048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>
            <a:extLst>
              <a:ext uri="{FF2B5EF4-FFF2-40B4-BE49-F238E27FC236}">
                <a16:creationId xmlns:a16="http://schemas.microsoft.com/office/drawing/2014/main" id="{C44C8038-38B5-4C50-B204-D35F41E2BB0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7432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Line 18">
            <a:extLst>
              <a:ext uri="{FF2B5EF4-FFF2-40B4-BE49-F238E27FC236}">
                <a16:creationId xmlns:a16="http://schemas.microsoft.com/office/drawing/2014/main" id="{FD5543FC-3646-4A7A-84DA-F011B23436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7432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3" name="Freeform 19">
            <a:extLst>
              <a:ext uri="{FF2B5EF4-FFF2-40B4-BE49-F238E27FC236}">
                <a16:creationId xmlns:a16="http://schemas.microsoft.com/office/drawing/2014/main" id="{FFEBC6AC-9BCA-4CB8-B83C-F3A086E04574}"/>
              </a:ext>
            </a:extLst>
          </p:cNvPr>
          <p:cNvSpPr>
            <a:spLocks/>
          </p:cNvSpPr>
          <p:nvPr/>
        </p:nvSpPr>
        <p:spPr bwMode="auto">
          <a:xfrm>
            <a:off x="4062414" y="1962150"/>
            <a:ext cx="4186237" cy="1473200"/>
          </a:xfrm>
          <a:custGeom>
            <a:avLst/>
            <a:gdLst>
              <a:gd name="T0" fmla="*/ 2147483647 w 2637"/>
              <a:gd name="T1" fmla="*/ 2147483647 h 928"/>
              <a:gd name="T2" fmla="*/ 2147483647 w 2637"/>
              <a:gd name="T3" fmla="*/ 2147483647 h 928"/>
              <a:gd name="T4" fmla="*/ 2147483647 w 2637"/>
              <a:gd name="T5" fmla="*/ 2147483647 h 928"/>
              <a:gd name="T6" fmla="*/ 2147483647 w 2637"/>
              <a:gd name="T7" fmla="*/ 2147483647 h 928"/>
              <a:gd name="T8" fmla="*/ 2147483647 w 2637"/>
              <a:gd name="T9" fmla="*/ 0 h 928"/>
              <a:gd name="T10" fmla="*/ 2147483647 w 2637"/>
              <a:gd name="T11" fmla="*/ 2147483647 h 928"/>
              <a:gd name="T12" fmla="*/ 2147483647 w 2637"/>
              <a:gd name="T13" fmla="*/ 2147483647 h 928"/>
              <a:gd name="T14" fmla="*/ 2147483647 w 2637"/>
              <a:gd name="T15" fmla="*/ 2147483647 h 928"/>
              <a:gd name="T16" fmla="*/ 2147483647 w 2637"/>
              <a:gd name="T17" fmla="*/ 2147483647 h 928"/>
              <a:gd name="T18" fmla="*/ 2147483647 w 2637"/>
              <a:gd name="T19" fmla="*/ 2147483647 h 928"/>
              <a:gd name="T20" fmla="*/ 2147483647 w 2637"/>
              <a:gd name="T21" fmla="*/ 2147483647 h 928"/>
              <a:gd name="T22" fmla="*/ 2147483647 w 2637"/>
              <a:gd name="T23" fmla="*/ 2147483647 h 928"/>
              <a:gd name="T24" fmla="*/ 2147483647 w 2637"/>
              <a:gd name="T25" fmla="*/ 2147483647 h 928"/>
              <a:gd name="T26" fmla="*/ 2147483647 w 2637"/>
              <a:gd name="T27" fmla="*/ 2147483647 h 928"/>
              <a:gd name="T28" fmla="*/ 2147483647 w 2637"/>
              <a:gd name="T29" fmla="*/ 2147483647 h 928"/>
              <a:gd name="T30" fmla="*/ 2147483647 w 2637"/>
              <a:gd name="T31" fmla="*/ 2147483647 h 928"/>
              <a:gd name="T32" fmla="*/ 2147483647 w 2637"/>
              <a:gd name="T33" fmla="*/ 2147483647 h 928"/>
              <a:gd name="T34" fmla="*/ 2147483647 w 2637"/>
              <a:gd name="T35" fmla="*/ 2147483647 h 928"/>
              <a:gd name="T36" fmla="*/ 2147483647 w 2637"/>
              <a:gd name="T37" fmla="*/ 2147483647 h 928"/>
              <a:gd name="T38" fmla="*/ 2147483647 w 2637"/>
              <a:gd name="T39" fmla="*/ 2147483647 h 928"/>
              <a:gd name="T40" fmla="*/ 2147483647 w 2637"/>
              <a:gd name="T41" fmla="*/ 2147483647 h 928"/>
              <a:gd name="T42" fmla="*/ 2147483647 w 2637"/>
              <a:gd name="T43" fmla="*/ 2147483647 h 928"/>
              <a:gd name="T44" fmla="*/ 2147483647 w 2637"/>
              <a:gd name="T45" fmla="*/ 2147483647 h 928"/>
              <a:gd name="T46" fmla="*/ 2147483647 w 2637"/>
              <a:gd name="T47" fmla="*/ 2147483647 h 928"/>
              <a:gd name="T48" fmla="*/ 2147483647 w 2637"/>
              <a:gd name="T49" fmla="*/ 2147483647 h 928"/>
              <a:gd name="T50" fmla="*/ 2147483647 w 2637"/>
              <a:gd name="T51" fmla="*/ 2147483647 h 92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637"/>
              <a:gd name="T79" fmla="*/ 0 h 928"/>
              <a:gd name="T80" fmla="*/ 2637 w 2637"/>
              <a:gd name="T81" fmla="*/ 928 h 928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637" h="928">
                <a:moveTo>
                  <a:pt x="10" y="328"/>
                </a:moveTo>
                <a:cubicBezTo>
                  <a:pt x="14" y="291"/>
                  <a:pt x="6" y="248"/>
                  <a:pt x="28" y="219"/>
                </a:cubicBezTo>
                <a:cubicBezTo>
                  <a:pt x="124" y="92"/>
                  <a:pt x="264" y="66"/>
                  <a:pt x="410" y="37"/>
                </a:cubicBezTo>
                <a:cubicBezTo>
                  <a:pt x="516" y="16"/>
                  <a:pt x="457" y="14"/>
                  <a:pt x="583" y="10"/>
                </a:cubicBezTo>
                <a:cubicBezTo>
                  <a:pt x="728" y="5"/>
                  <a:pt x="874" y="3"/>
                  <a:pt x="1019" y="0"/>
                </a:cubicBezTo>
                <a:cubicBezTo>
                  <a:pt x="1146" y="3"/>
                  <a:pt x="1274" y="3"/>
                  <a:pt x="1401" y="10"/>
                </a:cubicBezTo>
                <a:cubicBezTo>
                  <a:pt x="1485" y="15"/>
                  <a:pt x="1571" y="41"/>
                  <a:pt x="1655" y="55"/>
                </a:cubicBezTo>
                <a:cubicBezTo>
                  <a:pt x="1733" y="86"/>
                  <a:pt x="1819" y="108"/>
                  <a:pt x="1901" y="128"/>
                </a:cubicBezTo>
                <a:cubicBezTo>
                  <a:pt x="1942" y="148"/>
                  <a:pt x="1975" y="152"/>
                  <a:pt x="2019" y="164"/>
                </a:cubicBezTo>
                <a:cubicBezTo>
                  <a:pt x="2098" y="185"/>
                  <a:pt x="2162" y="200"/>
                  <a:pt x="2246" y="210"/>
                </a:cubicBezTo>
                <a:cubicBezTo>
                  <a:pt x="2293" y="226"/>
                  <a:pt x="2338" y="230"/>
                  <a:pt x="2382" y="255"/>
                </a:cubicBezTo>
                <a:cubicBezTo>
                  <a:pt x="2439" y="287"/>
                  <a:pt x="2477" y="343"/>
                  <a:pt x="2519" y="391"/>
                </a:cubicBezTo>
                <a:cubicBezTo>
                  <a:pt x="2536" y="410"/>
                  <a:pt x="2562" y="423"/>
                  <a:pt x="2573" y="446"/>
                </a:cubicBezTo>
                <a:cubicBezTo>
                  <a:pt x="2594" y="488"/>
                  <a:pt x="2606" y="529"/>
                  <a:pt x="2619" y="573"/>
                </a:cubicBezTo>
                <a:cubicBezTo>
                  <a:pt x="2624" y="591"/>
                  <a:pt x="2637" y="628"/>
                  <a:pt x="2637" y="628"/>
                </a:cubicBezTo>
                <a:cubicBezTo>
                  <a:pt x="2634" y="654"/>
                  <a:pt x="2634" y="707"/>
                  <a:pt x="2619" y="737"/>
                </a:cubicBezTo>
                <a:cubicBezTo>
                  <a:pt x="2582" y="812"/>
                  <a:pt x="2477" y="854"/>
                  <a:pt x="2401" y="873"/>
                </a:cubicBezTo>
                <a:cubicBezTo>
                  <a:pt x="2341" y="911"/>
                  <a:pt x="2270" y="909"/>
                  <a:pt x="2201" y="919"/>
                </a:cubicBezTo>
                <a:cubicBezTo>
                  <a:pt x="1832" y="915"/>
                  <a:pt x="1500" y="928"/>
                  <a:pt x="1146" y="873"/>
                </a:cubicBezTo>
                <a:cubicBezTo>
                  <a:pt x="917" y="837"/>
                  <a:pt x="702" y="728"/>
                  <a:pt x="474" y="700"/>
                </a:cubicBezTo>
                <a:cubicBezTo>
                  <a:pt x="465" y="697"/>
                  <a:pt x="455" y="695"/>
                  <a:pt x="446" y="691"/>
                </a:cubicBezTo>
                <a:cubicBezTo>
                  <a:pt x="434" y="686"/>
                  <a:pt x="423" y="677"/>
                  <a:pt x="410" y="673"/>
                </a:cubicBezTo>
                <a:cubicBezTo>
                  <a:pt x="297" y="636"/>
                  <a:pt x="185" y="632"/>
                  <a:pt x="83" y="564"/>
                </a:cubicBezTo>
                <a:cubicBezTo>
                  <a:pt x="47" y="512"/>
                  <a:pt x="45" y="458"/>
                  <a:pt x="28" y="400"/>
                </a:cubicBezTo>
                <a:cubicBezTo>
                  <a:pt x="28" y="400"/>
                  <a:pt x="5" y="332"/>
                  <a:pt x="1" y="319"/>
                </a:cubicBezTo>
                <a:cubicBezTo>
                  <a:pt x="0" y="315"/>
                  <a:pt x="7" y="325"/>
                  <a:pt x="10" y="328"/>
                </a:cubicBez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4" name="Freeform 20">
            <a:extLst>
              <a:ext uri="{FF2B5EF4-FFF2-40B4-BE49-F238E27FC236}">
                <a16:creationId xmlns:a16="http://schemas.microsoft.com/office/drawing/2014/main" id="{69A4FD39-2BF7-49AB-A7FE-C0E28B8A8922}"/>
              </a:ext>
            </a:extLst>
          </p:cNvPr>
          <p:cNvSpPr>
            <a:spLocks/>
          </p:cNvSpPr>
          <p:nvPr/>
        </p:nvSpPr>
        <p:spPr bwMode="auto">
          <a:xfrm>
            <a:off x="3886200" y="3886200"/>
            <a:ext cx="4262438" cy="1600200"/>
          </a:xfrm>
          <a:custGeom>
            <a:avLst/>
            <a:gdLst>
              <a:gd name="T0" fmla="*/ 2147483647 w 2637"/>
              <a:gd name="T1" fmla="*/ 2147483647 h 928"/>
              <a:gd name="T2" fmla="*/ 2147483647 w 2637"/>
              <a:gd name="T3" fmla="*/ 2147483647 h 928"/>
              <a:gd name="T4" fmla="*/ 2147483647 w 2637"/>
              <a:gd name="T5" fmla="*/ 2147483647 h 928"/>
              <a:gd name="T6" fmla="*/ 2147483647 w 2637"/>
              <a:gd name="T7" fmla="*/ 2147483647 h 928"/>
              <a:gd name="T8" fmla="*/ 2147483647 w 2637"/>
              <a:gd name="T9" fmla="*/ 0 h 928"/>
              <a:gd name="T10" fmla="*/ 2147483647 w 2637"/>
              <a:gd name="T11" fmla="*/ 2147483647 h 928"/>
              <a:gd name="T12" fmla="*/ 2147483647 w 2637"/>
              <a:gd name="T13" fmla="*/ 2147483647 h 928"/>
              <a:gd name="T14" fmla="*/ 2147483647 w 2637"/>
              <a:gd name="T15" fmla="*/ 2147483647 h 928"/>
              <a:gd name="T16" fmla="*/ 2147483647 w 2637"/>
              <a:gd name="T17" fmla="*/ 2147483647 h 928"/>
              <a:gd name="T18" fmla="*/ 2147483647 w 2637"/>
              <a:gd name="T19" fmla="*/ 2147483647 h 928"/>
              <a:gd name="T20" fmla="*/ 2147483647 w 2637"/>
              <a:gd name="T21" fmla="*/ 2147483647 h 928"/>
              <a:gd name="T22" fmla="*/ 2147483647 w 2637"/>
              <a:gd name="T23" fmla="*/ 2147483647 h 928"/>
              <a:gd name="T24" fmla="*/ 2147483647 w 2637"/>
              <a:gd name="T25" fmla="*/ 2147483647 h 928"/>
              <a:gd name="T26" fmla="*/ 2147483647 w 2637"/>
              <a:gd name="T27" fmla="*/ 2147483647 h 928"/>
              <a:gd name="T28" fmla="*/ 2147483647 w 2637"/>
              <a:gd name="T29" fmla="*/ 2147483647 h 928"/>
              <a:gd name="T30" fmla="*/ 2147483647 w 2637"/>
              <a:gd name="T31" fmla="*/ 2147483647 h 928"/>
              <a:gd name="T32" fmla="*/ 2147483647 w 2637"/>
              <a:gd name="T33" fmla="*/ 2147483647 h 928"/>
              <a:gd name="T34" fmla="*/ 2147483647 w 2637"/>
              <a:gd name="T35" fmla="*/ 2147483647 h 928"/>
              <a:gd name="T36" fmla="*/ 2147483647 w 2637"/>
              <a:gd name="T37" fmla="*/ 2147483647 h 928"/>
              <a:gd name="T38" fmla="*/ 2147483647 w 2637"/>
              <a:gd name="T39" fmla="*/ 2147483647 h 928"/>
              <a:gd name="T40" fmla="*/ 2147483647 w 2637"/>
              <a:gd name="T41" fmla="*/ 2147483647 h 928"/>
              <a:gd name="T42" fmla="*/ 2147483647 w 2637"/>
              <a:gd name="T43" fmla="*/ 2147483647 h 928"/>
              <a:gd name="T44" fmla="*/ 2147483647 w 2637"/>
              <a:gd name="T45" fmla="*/ 2147483647 h 928"/>
              <a:gd name="T46" fmla="*/ 2147483647 w 2637"/>
              <a:gd name="T47" fmla="*/ 2147483647 h 928"/>
              <a:gd name="T48" fmla="*/ 2147483647 w 2637"/>
              <a:gd name="T49" fmla="*/ 2147483647 h 928"/>
              <a:gd name="T50" fmla="*/ 2147483647 w 2637"/>
              <a:gd name="T51" fmla="*/ 2147483647 h 92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637"/>
              <a:gd name="T79" fmla="*/ 0 h 928"/>
              <a:gd name="T80" fmla="*/ 2637 w 2637"/>
              <a:gd name="T81" fmla="*/ 928 h 928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637" h="928">
                <a:moveTo>
                  <a:pt x="10" y="328"/>
                </a:moveTo>
                <a:cubicBezTo>
                  <a:pt x="14" y="291"/>
                  <a:pt x="6" y="248"/>
                  <a:pt x="28" y="219"/>
                </a:cubicBezTo>
                <a:cubicBezTo>
                  <a:pt x="124" y="92"/>
                  <a:pt x="264" y="66"/>
                  <a:pt x="410" y="37"/>
                </a:cubicBezTo>
                <a:cubicBezTo>
                  <a:pt x="516" y="16"/>
                  <a:pt x="457" y="14"/>
                  <a:pt x="583" y="10"/>
                </a:cubicBezTo>
                <a:cubicBezTo>
                  <a:pt x="728" y="5"/>
                  <a:pt x="874" y="3"/>
                  <a:pt x="1019" y="0"/>
                </a:cubicBezTo>
                <a:cubicBezTo>
                  <a:pt x="1146" y="3"/>
                  <a:pt x="1274" y="3"/>
                  <a:pt x="1401" y="10"/>
                </a:cubicBezTo>
                <a:cubicBezTo>
                  <a:pt x="1485" y="15"/>
                  <a:pt x="1571" y="41"/>
                  <a:pt x="1655" y="55"/>
                </a:cubicBezTo>
                <a:cubicBezTo>
                  <a:pt x="1733" y="86"/>
                  <a:pt x="1819" y="108"/>
                  <a:pt x="1901" y="128"/>
                </a:cubicBezTo>
                <a:cubicBezTo>
                  <a:pt x="1942" y="148"/>
                  <a:pt x="1975" y="152"/>
                  <a:pt x="2019" y="164"/>
                </a:cubicBezTo>
                <a:cubicBezTo>
                  <a:pt x="2098" y="185"/>
                  <a:pt x="2162" y="200"/>
                  <a:pt x="2246" y="210"/>
                </a:cubicBezTo>
                <a:cubicBezTo>
                  <a:pt x="2293" y="226"/>
                  <a:pt x="2338" y="230"/>
                  <a:pt x="2382" y="255"/>
                </a:cubicBezTo>
                <a:cubicBezTo>
                  <a:pt x="2439" y="287"/>
                  <a:pt x="2477" y="343"/>
                  <a:pt x="2519" y="391"/>
                </a:cubicBezTo>
                <a:cubicBezTo>
                  <a:pt x="2536" y="410"/>
                  <a:pt x="2562" y="423"/>
                  <a:pt x="2573" y="446"/>
                </a:cubicBezTo>
                <a:cubicBezTo>
                  <a:pt x="2594" y="488"/>
                  <a:pt x="2606" y="529"/>
                  <a:pt x="2619" y="573"/>
                </a:cubicBezTo>
                <a:cubicBezTo>
                  <a:pt x="2624" y="591"/>
                  <a:pt x="2637" y="628"/>
                  <a:pt x="2637" y="628"/>
                </a:cubicBezTo>
                <a:cubicBezTo>
                  <a:pt x="2634" y="654"/>
                  <a:pt x="2634" y="707"/>
                  <a:pt x="2619" y="737"/>
                </a:cubicBezTo>
                <a:cubicBezTo>
                  <a:pt x="2582" y="812"/>
                  <a:pt x="2477" y="854"/>
                  <a:pt x="2401" y="873"/>
                </a:cubicBezTo>
                <a:cubicBezTo>
                  <a:pt x="2341" y="911"/>
                  <a:pt x="2270" y="909"/>
                  <a:pt x="2201" y="919"/>
                </a:cubicBezTo>
                <a:cubicBezTo>
                  <a:pt x="1832" y="915"/>
                  <a:pt x="1500" y="928"/>
                  <a:pt x="1146" y="873"/>
                </a:cubicBezTo>
                <a:cubicBezTo>
                  <a:pt x="917" y="837"/>
                  <a:pt x="702" y="728"/>
                  <a:pt x="474" y="700"/>
                </a:cubicBezTo>
                <a:cubicBezTo>
                  <a:pt x="465" y="697"/>
                  <a:pt x="455" y="695"/>
                  <a:pt x="446" y="691"/>
                </a:cubicBezTo>
                <a:cubicBezTo>
                  <a:pt x="434" y="686"/>
                  <a:pt x="423" y="677"/>
                  <a:pt x="410" y="673"/>
                </a:cubicBezTo>
                <a:cubicBezTo>
                  <a:pt x="297" y="636"/>
                  <a:pt x="185" y="632"/>
                  <a:pt x="83" y="564"/>
                </a:cubicBezTo>
                <a:cubicBezTo>
                  <a:pt x="47" y="512"/>
                  <a:pt x="45" y="458"/>
                  <a:pt x="28" y="400"/>
                </a:cubicBezTo>
                <a:cubicBezTo>
                  <a:pt x="28" y="400"/>
                  <a:pt x="5" y="332"/>
                  <a:pt x="1" y="319"/>
                </a:cubicBezTo>
                <a:cubicBezTo>
                  <a:pt x="0" y="315"/>
                  <a:pt x="7" y="325"/>
                  <a:pt x="10" y="328"/>
                </a:cubicBez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Text Box 21">
            <a:extLst>
              <a:ext uri="{FF2B5EF4-FFF2-40B4-BE49-F238E27FC236}">
                <a16:creationId xmlns:a16="http://schemas.microsoft.com/office/drawing/2014/main" id="{161CC1ED-5DBA-4242-B716-F8C0616AA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2286001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Helvetica" panose="020B0604020202020204" pitchFamily="34" charset="0"/>
              </a:rPr>
              <a:t>Directory</a:t>
            </a:r>
          </a:p>
        </p:txBody>
      </p:sp>
      <p:sp>
        <p:nvSpPr>
          <p:cNvPr id="21526" name="Text Box 22">
            <a:extLst>
              <a:ext uri="{FF2B5EF4-FFF2-40B4-BE49-F238E27FC236}">
                <a16:creationId xmlns:a16="http://schemas.microsoft.com/office/drawing/2014/main" id="{1C275AE2-6DD6-46F0-A7A8-25FB3547C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9100" y="4191001"/>
            <a:ext cx="666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Helvetica" panose="020B0604020202020204" pitchFamily="34" charset="0"/>
              </a:rPr>
              <a:t>Files</a:t>
            </a:r>
          </a:p>
        </p:txBody>
      </p:sp>
      <p:sp>
        <p:nvSpPr>
          <p:cNvPr id="21527" name="Rectangle 23">
            <a:extLst>
              <a:ext uri="{FF2B5EF4-FFF2-40B4-BE49-F238E27FC236}">
                <a16:creationId xmlns:a16="http://schemas.microsoft.com/office/drawing/2014/main" id="{10D400F4-20D3-469D-A028-53082D0BF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5638800"/>
            <a:ext cx="76025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>
                <a:latin typeface="Helvetica" panose="020B0604020202020204" pitchFamily="34" charset="0"/>
              </a:rPr>
              <a:t>Both the directory structure and the files reside on disk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F25D33-694F-449E-A8B1-BF53E28C2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4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4F208-0AE4-4B29-8F3E-318EB3476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2">
            <a:extLst>
              <a:ext uri="{FF2B5EF4-FFF2-40B4-BE49-F238E27FC236}">
                <a16:creationId xmlns:a16="http://schemas.microsoft.com/office/drawing/2014/main" id="{C910CA7C-E202-4D16-BA7D-EF11D1DB8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Types of File Systems</a:t>
            </a:r>
          </a:p>
        </p:txBody>
      </p:sp>
      <p:sp>
        <p:nvSpPr>
          <p:cNvPr id="24579" name="Content Placeholder 3">
            <a:extLst>
              <a:ext uri="{FF2B5EF4-FFF2-40B4-BE49-F238E27FC236}">
                <a16:creationId xmlns:a16="http://schemas.microsoft.com/office/drawing/2014/main" id="{B341369B-059B-45D5-A9BE-FA5314EF7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We mostly talk of general-purpose file systems</a:t>
            </a:r>
          </a:p>
          <a:p>
            <a:r>
              <a:rPr lang="en-US" altLang="en-US"/>
              <a:t>But systems frequently have may file systems, some general- and some special- purpose</a:t>
            </a:r>
          </a:p>
          <a:p>
            <a:r>
              <a:rPr lang="en-US" altLang="en-US"/>
              <a:t>Consider Solaris has</a:t>
            </a:r>
          </a:p>
          <a:p>
            <a:pPr lvl="1"/>
            <a:r>
              <a:rPr lang="en-US" altLang="en-US"/>
              <a:t>tmpfs – memory-based volatile FS for fast, temporary I/O</a:t>
            </a:r>
          </a:p>
          <a:p>
            <a:pPr lvl="1"/>
            <a:r>
              <a:rPr lang="en-US" altLang="en-US"/>
              <a:t>objfs – interface into kernel memory to get kernel symbols for debugging</a:t>
            </a:r>
          </a:p>
          <a:p>
            <a:pPr lvl="1"/>
            <a:r>
              <a:rPr lang="en-US" altLang="en-US"/>
              <a:t>ctfs – contract file system for managing daemons </a:t>
            </a:r>
          </a:p>
          <a:p>
            <a:pPr lvl="1"/>
            <a:r>
              <a:rPr lang="en-US" altLang="en-US"/>
              <a:t>lofs – loopback file system allows one FS to be accessed in place of another</a:t>
            </a:r>
          </a:p>
          <a:p>
            <a:pPr lvl="1"/>
            <a:r>
              <a:rPr lang="en-US" altLang="en-US"/>
              <a:t>procfs – kernel interface to process structures</a:t>
            </a:r>
          </a:p>
          <a:p>
            <a:pPr lvl="1"/>
            <a:r>
              <a:rPr lang="en-US" altLang="en-US"/>
              <a:t>ufs, zfs – general purpose file systems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8E2C1B-DBBE-4E4E-A0B4-0B3F99A4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5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B8E71-4EF5-464C-8624-186133FC5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747D56D-86FE-4458-99FC-A5C9B1AB26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47925" y="150813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Operations Performed on Directory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A0CEB9A-C09E-478A-96A3-F9A22DF594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30450" y="1092201"/>
            <a:ext cx="8229600" cy="4530725"/>
          </a:xfrm>
        </p:spPr>
        <p:txBody>
          <a:bodyPr/>
          <a:lstStyle/>
          <a:p>
            <a:r>
              <a:rPr lang="en-US" altLang="en-US"/>
              <a:t>Search for a file</a:t>
            </a:r>
          </a:p>
          <a:p>
            <a:endParaRPr lang="en-US" altLang="en-US" sz="800"/>
          </a:p>
          <a:p>
            <a:r>
              <a:rPr lang="en-US" altLang="en-US"/>
              <a:t>Create a file</a:t>
            </a:r>
          </a:p>
          <a:p>
            <a:endParaRPr lang="en-US" altLang="en-US" sz="800"/>
          </a:p>
          <a:p>
            <a:r>
              <a:rPr lang="en-US" altLang="en-US"/>
              <a:t>Delete a file</a:t>
            </a:r>
          </a:p>
          <a:p>
            <a:endParaRPr lang="en-US" altLang="en-US" sz="800"/>
          </a:p>
          <a:p>
            <a:r>
              <a:rPr lang="en-US" altLang="en-US"/>
              <a:t>List a directory</a:t>
            </a:r>
          </a:p>
          <a:p>
            <a:endParaRPr lang="en-US" altLang="en-US" sz="800"/>
          </a:p>
          <a:p>
            <a:r>
              <a:rPr lang="en-US" altLang="en-US"/>
              <a:t>Rename a file</a:t>
            </a:r>
          </a:p>
          <a:p>
            <a:endParaRPr lang="en-US" altLang="en-US" sz="800"/>
          </a:p>
          <a:p>
            <a:r>
              <a:rPr lang="en-US" altLang="en-US"/>
              <a:t>Traverse the file system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B6D14F5-3841-4825-A791-42700DB1E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6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33CBA-1695-44BE-934E-5B3642402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FCDDB9A-23C1-4F2A-8EDA-A629550D15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b="1" dirty="0"/>
              <a:t>Directory Organization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24E6555-7B40-4FEE-BA92-B6D9796D36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Efficiency – locating a file quickly</a:t>
            </a:r>
          </a:p>
          <a:p>
            <a:r>
              <a:rPr lang="en-US" altLang="en-US"/>
              <a:t>Naming – convenient to users</a:t>
            </a:r>
          </a:p>
          <a:p>
            <a:pPr lvl="1"/>
            <a:r>
              <a:rPr lang="en-US" altLang="en-US"/>
              <a:t>Two users can have same name for different files</a:t>
            </a:r>
          </a:p>
          <a:p>
            <a:pPr lvl="1"/>
            <a:r>
              <a:rPr lang="en-US" altLang="en-US"/>
              <a:t>The same file can have several different names</a:t>
            </a:r>
          </a:p>
          <a:p>
            <a:r>
              <a:rPr lang="en-US" altLang="en-US"/>
              <a:t>Grouping – logical grouping of files by properties, (e.g., all Java programs, all games, …)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632FA6D0-E912-4DA4-B05E-44E417F5C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034" y="1366044"/>
            <a:ext cx="718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>
                <a:latin typeface="Helvetica" panose="020B0604020202020204" pitchFamily="34" charset="0"/>
              </a:rPr>
              <a:t>The directory is organized logically  to obtain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A5AB6C-A28A-43E4-93A9-7D9843F75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7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68908-E270-4DE1-8B36-76AB0D66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CC6890A-649D-42C2-87E6-9F2BA61C50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65101"/>
            <a:ext cx="82296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Single-Level Directory</a:t>
            </a:r>
            <a:endParaRPr lang="en-US" altLang="en-US" sz="240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B2E8FCF-19AA-45C7-B3CD-29F02CCBB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79663" y="990601"/>
            <a:ext cx="7275512" cy="4130675"/>
          </a:xfrm>
        </p:spPr>
        <p:txBody>
          <a:bodyPr/>
          <a:lstStyle/>
          <a:p>
            <a:r>
              <a:rPr lang="en-US" altLang="en-US"/>
              <a:t>A single directory for all users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Naming problem</a:t>
            </a:r>
          </a:p>
          <a:p>
            <a:r>
              <a:rPr lang="en-US" altLang="en-US"/>
              <a:t>Grouping problem</a:t>
            </a:r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27652" name="Rectangle 5">
            <a:extLst>
              <a:ext uri="{FF2B5EF4-FFF2-40B4-BE49-F238E27FC236}">
                <a16:creationId xmlns:a16="http://schemas.microsoft.com/office/drawing/2014/main" id="{A384EA49-136E-489A-8AB6-91E5BE8C9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4925" y="3746501"/>
            <a:ext cx="44069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 sz="2000">
              <a:latin typeface="Helvetica" panose="020B0604020202020204" pitchFamily="34" charset="0"/>
            </a:endParaRPr>
          </a:p>
        </p:txBody>
      </p:sp>
      <p:pic>
        <p:nvPicPr>
          <p:cNvPr id="27653" name="Picture 7">
            <a:extLst>
              <a:ext uri="{FF2B5EF4-FFF2-40B4-BE49-F238E27FC236}">
                <a16:creationId xmlns:a16="http://schemas.microsoft.com/office/drawing/2014/main" id="{6DA1A7F3-E586-4586-A6E6-01B85C862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663" y="1577976"/>
            <a:ext cx="6100762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E6F03F-24B6-4464-BCAC-896B5710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8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A5841-A4F3-4516-9BD4-21B8EFD00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11DE366-20B3-48BD-B344-B982A15DBF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79388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Two-Level Directory</a:t>
            </a:r>
            <a:endParaRPr lang="en-US" altLang="en-US" sz="240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257720B-0326-4988-B89F-2ED45A57E8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73314" y="1120776"/>
            <a:ext cx="7869237" cy="555625"/>
          </a:xfrm>
        </p:spPr>
        <p:txBody>
          <a:bodyPr/>
          <a:lstStyle/>
          <a:p>
            <a:r>
              <a:rPr lang="en-US" altLang="en-US"/>
              <a:t>Separate directory for each user</a:t>
            </a:r>
          </a:p>
        </p:txBody>
      </p:sp>
      <p:sp>
        <p:nvSpPr>
          <p:cNvPr id="28676" name="Rectangle 5">
            <a:extLst>
              <a:ext uri="{FF2B5EF4-FFF2-40B4-BE49-F238E27FC236}">
                <a16:creationId xmlns:a16="http://schemas.microsoft.com/office/drawing/2014/main" id="{E72D6342-504E-4BA7-9C44-7FE4CB132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8076" y="4111625"/>
            <a:ext cx="7002463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</a:pPr>
            <a:r>
              <a:rPr kumimoji="1" lang="en-US" altLang="en-US">
                <a:latin typeface="Helvetica" panose="020B0604020202020204" pitchFamily="34" charset="0"/>
              </a:rPr>
              <a:t>Path name</a:t>
            </a:r>
          </a:p>
          <a:p>
            <a: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</a:pPr>
            <a:r>
              <a:rPr kumimoji="1" lang="en-US" altLang="en-US">
                <a:latin typeface="Helvetica" panose="020B0604020202020204" pitchFamily="34" charset="0"/>
              </a:rPr>
              <a:t>Can have the same file name for different user</a:t>
            </a:r>
          </a:p>
          <a:p>
            <a: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</a:pPr>
            <a:r>
              <a:rPr kumimoji="1" lang="en-US" altLang="en-US">
                <a:latin typeface="Helvetica" panose="020B0604020202020204" pitchFamily="34" charset="0"/>
              </a:rPr>
              <a:t>Efficient searching</a:t>
            </a:r>
          </a:p>
          <a:p>
            <a:pPr>
              <a:spcBef>
                <a:spcPct val="35000"/>
              </a:spcBef>
              <a:buClr>
                <a:srgbClr val="993300"/>
              </a:buClr>
              <a:buSzPct val="90000"/>
              <a:buFont typeface="Monotype Sorts" pitchFamily="-84" charset="2"/>
              <a:buChar char="n"/>
            </a:pPr>
            <a:r>
              <a:rPr kumimoji="1" lang="en-US" altLang="en-US">
                <a:latin typeface="Helvetica" panose="020B0604020202020204" pitchFamily="34" charset="0"/>
              </a:rPr>
              <a:t>No grouping capability</a:t>
            </a:r>
          </a:p>
        </p:txBody>
      </p:sp>
      <p:pic>
        <p:nvPicPr>
          <p:cNvPr id="28677" name="Picture 8">
            <a:extLst>
              <a:ext uri="{FF2B5EF4-FFF2-40B4-BE49-F238E27FC236}">
                <a16:creationId xmlns:a16="http://schemas.microsoft.com/office/drawing/2014/main" id="{A9E6BC77-4669-4B78-8196-E5CA30050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1724025"/>
            <a:ext cx="6427788" cy="219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7186C8-E0F5-45BB-B34B-438827FC5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9E9B-7639-41A7-8B5F-FEFEB094FBAA}" type="slidenum">
              <a:rPr lang="en-US" smtClean="0"/>
              <a:t>9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559F9-5441-4116-B623-34884D244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April 2020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2258</TotalTime>
  <Words>1159</Words>
  <Application>Microsoft Office PowerPoint</Application>
  <PresentationFormat>Widescreen</PresentationFormat>
  <Paragraphs>243</Paragraphs>
  <Slides>26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Helvetica</vt:lpstr>
      <vt:lpstr>Monotype Sorts</vt:lpstr>
      <vt:lpstr>Times New Roman</vt:lpstr>
      <vt:lpstr>Verdana</vt:lpstr>
      <vt:lpstr>Office Theme</vt:lpstr>
      <vt:lpstr>CSMC 412</vt:lpstr>
      <vt:lpstr>File System Structure</vt:lpstr>
      <vt:lpstr>A Typical File-system Organization</vt:lpstr>
      <vt:lpstr>Directory Structure</vt:lpstr>
      <vt:lpstr>Types of File Systems</vt:lpstr>
      <vt:lpstr>Operations Performed on Directory</vt:lpstr>
      <vt:lpstr>Directory Organization</vt:lpstr>
      <vt:lpstr>Single-Level Directory</vt:lpstr>
      <vt:lpstr>Two-Level Directory</vt:lpstr>
      <vt:lpstr>Tree-Structured Directories</vt:lpstr>
      <vt:lpstr>Tree-Structured Directories (Cont.)</vt:lpstr>
      <vt:lpstr>Tree-Structured Directories (Cont)</vt:lpstr>
      <vt:lpstr>Acyclic-Graph Directories</vt:lpstr>
      <vt:lpstr>Acyclic-Graph Directories (Cont.)</vt:lpstr>
      <vt:lpstr>General Graph Directory</vt:lpstr>
      <vt:lpstr>General Graph Directory (Cont.)</vt:lpstr>
      <vt:lpstr>File System Mounting</vt:lpstr>
      <vt:lpstr>Mount Point</vt:lpstr>
      <vt:lpstr>File Sharing</vt:lpstr>
      <vt:lpstr>File Sharing – Remote File Systems</vt:lpstr>
      <vt:lpstr>File Sharing – Failure Modes</vt:lpstr>
      <vt:lpstr>File Sharing – Consistency Semantics</vt:lpstr>
      <vt:lpstr>Protection</vt:lpstr>
      <vt:lpstr>Access Lists and Groups</vt:lpstr>
      <vt:lpstr>Windows 7 Access-Control List Management</vt:lpstr>
      <vt:lpstr>A Sample UNIX Directory Listing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CSMC 412</dc:title>
  <dc:creator>Agrawala, Ashok</dc:creator>
  <cp:lastModifiedBy>Ashok Agrawala</cp:lastModifiedBy>
  <cp:revision>46</cp:revision>
  <cp:lastPrinted>2020-04-21T17:35:31Z</cp:lastPrinted>
  <dcterms:created xsi:type="dcterms:W3CDTF">2019-02-25T14:10:39Z</dcterms:created>
  <dcterms:modified xsi:type="dcterms:W3CDTF">2020-04-21T18:53:56Z</dcterms:modified>
</cp:coreProperties>
</file>