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0" r:id="rId2"/>
    <p:sldId id="333" r:id="rId3"/>
    <p:sldId id="327" r:id="rId4"/>
    <p:sldId id="284" r:id="rId5"/>
    <p:sldId id="285" r:id="rId6"/>
    <p:sldId id="286" r:id="rId7"/>
    <p:sldId id="287" r:id="rId8"/>
    <p:sldId id="288" r:id="rId9"/>
    <p:sldId id="289" r:id="rId10"/>
    <p:sldId id="328" r:id="rId11"/>
    <p:sldId id="329" r:id="rId12"/>
    <p:sldId id="334" r:id="rId13"/>
    <p:sldId id="290" r:id="rId14"/>
    <p:sldId id="335" r:id="rId15"/>
    <p:sldId id="336" r:id="rId16"/>
    <p:sldId id="291" r:id="rId17"/>
    <p:sldId id="292" r:id="rId18"/>
    <p:sldId id="293" r:id="rId19"/>
    <p:sldId id="330" r:id="rId20"/>
    <p:sldId id="294" r:id="rId21"/>
    <p:sldId id="295" r:id="rId22"/>
    <p:sldId id="296" r:id="rId23"/>
    <p:sldId id="297" r:id="rId24"/>
    <p:sldId id="331" r:id="rId25"/>
    <p:sldId id="300" r:id="rId26"/>
    <p:sldId id="298" r:id="rId27"/>
    <p:sldId id="301" r:id="rId28"/>
    <p:sldId id="302" r:id="rId29"/>
    <p:sldId id="303" r:id="rId30"/>
    <p:sldId id="304" r:id="rId31"/>
    <p:sldId id="307" r:id="rId32"/>
    <p:sldId id="308" r:id="rId33"/>
    <p:sldId id="332" r:id="rId34"/>
    <p:sldId id="309" r:id="rId35"/>
    <p:sldId id="310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07EA5F-F19C-4470-9F7F-2DA027C6E8FF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3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646BC5-A946-4A27-A764-5B937AF4C749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7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88C7B3-08AD-4DDE-9094-B55AC73C5292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9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699CDE4-78DD-454D-A385-0D8D287A7E46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4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B23283-DA6D-454F-BE37-C311E3DE1786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4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C95244-3042-47DD-A54D-780BDF5D5B98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8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00143D-1BC1-4DDA-A784-398BF8A5C912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1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97F931-E821-471C-AA02-DFED45C31603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3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28934-5718-449C-91ED-EDCDB0AAC90B}" type="slidenum">
              <a:rPr lang="en-US" altLang="en-US" smtClean="0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44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A222E6-35C0-4994-9C85-2CF20E85F290}" type="slidenum">
              <a:rPr lang="en-US" altLang="en-US" smtClean="0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3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0DEFCE-578D-43AA-ADEA-1EF65859B427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08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6B8255-8584-4DC9-B154-8EEA999B069D}" type="slidenum">
              <a:rPr lang="en-US" altLang="en-US" smtClean="0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36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1C7915-B0CE-4938-8743-E705DC15D5CC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28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FA29CB-3CF8-4576-B28F-A7C9452D191F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9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67E26-35E5-4DDD-B520-6BD450781A28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61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D2D31E-57A4-494A-9875-9A23AAC5C13B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0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0B34B2-21FE-4AA0-87A9-1C39FC12360D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37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213C307-7DC5-45D2-981D-6A260D5F0EEC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90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A92F1F-ED01-4F00-83FC-871C8C8436A0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81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45335B-0BDB-4FAF-93E5-5E89CD641812}" type="slidenum">
              <a:rPr lang="en-US" altLang="en-US" smtClean="0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8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507170-E822-4E40-A809-025C344D872F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9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E46CB8-D755-4E07-A30A-82D0DB253256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7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B56AB9-AA7C-4731-8AD8-DCF655D40164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6E9FCFE-F389-46E4-AF03-F7AE07A00241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7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50326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50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D1D50D-BE94-4066-9073-F4FA66A18DF5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73168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Online Set 12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File System Implementation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https://gcallah.github.io/OperatingSystems/graphics/FileSystemLayou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" y="1798984"/>
            <a:ext cx="9513278" cy="40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1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003"/>
            <a:ext cx="10850217" cy="4351338"/>
          </a:xfrm>
        </p:spPr>
        <p:txBody>
          <a:bodyPr>
            <a:normAutofit/>
          </a:bodyPr>
          <a:lstStyle/>
          <a:p>
            <a:r>
              <a:rPr lang="en-US" dirty="0"/>
              <a:t>MBR: Master Boot Record</a:t>
            </a:r>
          </a:p>
          <a:p>
            <a:r>
              <a:rPr lang="en-US" dirty="0"/>
              <a:t>Partition table: </a:t>
            </a:r>
          </a:p>
          <a:p>
            <a:pPr lvl="1"/>
            <a:r>
              <a:rPr lang="en-US" dirty="0"/>
              <a:t>present at the end of MBR</a:t>
            </a:r>
          </a:p>
          <a:p>
            <a:pPr lvl="1"/>
            <a:r>
              <a:rPr lang="en-US" dirty="0"/>
              <a:t>Gives the starting and ending address of each partition</a:t>
            </a:r>
          </a:p>
          <a:p>
            <a:r>
              <a:rPr lang="en-US" dirty="0"/>
              <a:t>Boot Block: When a computer is booted, </a:t>
            </a:r>
          </a:p>
          <a:p>
            <a:pPr lvl="1"/>
            <a:r>
              <a:rPr lang="en-US" dirty="0"/>
              <a:t>BIOS reads and executes MBR</a:t>
            </a:r>
          </a:p>
          <a:p>
            <a:pPr lvl="1"/>
            <a:r>
              <a:rPr lang="en-US" dirty="0"/>
              <a:t>Locates active partition</a:t>
            </a:r>
          </a:p>
          <a:p>
            <a:pPr lvl="1"/>
            <a:r>
              <a:rPr lang="en-US" dirty="0"/>
              <a:t>Reads the first block – Boot Block – and executes it. </a:t>
            </a:r>
          </a:p>
          <a:p>
            <a:pPr lvl="2"/>
            <a:r>
              <a:rPr lang="en-US" dirty="0"/>
              <a:t>Program in the boot block loads the operating system contained in that partition</a:t>
            </a:r>
          </a:p>
          <a:p>
            <a:pPr lvl="1"/>
            <a:r>
              <a:rPr lang="en-US" dirty="0"/>
              <a:t>Every partition contains a boot block even though it may not have a bootable OS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753C-EED6-4615-9434-0DFB10B9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</a:t>
            </a:r>
            <a:r>
              <a:rPr lang="en-US" altLang="en-US" dirty="0"/>
              <a:t>(Cont.)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FDA4-441C-47BF-9DE9-8D1990C7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335"/>
            <a:ext cx="10515600" cy="4953353"/>
          </a:xfrm>
        </p:spPr>
        <p:txBody>
          <a:bodyPr>
            <a:normAutofit/>
          </a:bodyPr>
          <a:lstStyle/>
          <a:p>
            <a:r>
              <a:rPr lang="en-US" dirty="0"/>
              <a:t>Volume Control Block – per volume</a:t>
            </a:r>
          </a:p>
          <a:p>
            <a:pPr lvl="2"/>
            <a:r>
              <a:rPr lang="en-US" dirty="0"/>
              <a:t>Number of blocks in the volume</a:t>
            </a:r>
          </a:p>
          <a:p>
            <a:pPr lvl="2"/>
            <a:r>
              <a:rPr lang="en-US" dirty="0"/>
              <a:t>Size of blocks</a:t>
            </a:r>
          </a:p>
          <a:p>
            <a:pPr lvl="2"/>
            <a:r>
              <a:rPr lang="en-US" dirty="0"/>
              <a:t>Free blocks count</a:t>
            </a:r>
          </a:p>
          <a:p>
            <a:pPr lvl="2"/>
            <a:r>
              <a:rPr lang="en-US" dirty="0"/>
              <a:t>Free-block pointers</a:t>
            </a:r>
          </a:p>
          <a:p>
            <a:pPr lvl="2"/>
            <a:r>
              <a:rPr lang="en-US" dirty="0"/>
              <a:t>Free-FCB count</a:t>
            </a:r>
          </a:p>
          <a:p>
            <a:pPr lvl="2"/>
            <a:r>
              <a:rPr lang="en-US" dirty="0"/>
              <a:t>FCB pointer</a:t>
            </a:r>
          </a:p>
          <a:p>
            <a:pPr lvl="1"/>
            <a:r>
              <a:rPr lang="en-US" dirty="0"/>
              <a:t>In UFS it is called a </a:t>
            </a:r>
            <a:r>
              <a:rPr lang="en-US" dirty="0" err="1"/>
              <a:t>Superblcok</a:t>
            </a:r>
            <a:endParaRPr lang="en-US" dirty="0"/>
          </a:p>
          <a:p>
            <a:pPr lvl="1"/>
            <a:r>
              <a:rPr lang="en-US" dirty="0"/>
              <a:t>In NTFS it is stored in Master File Table</a:t>
            </a:r>
          </a:p>
          <a:p>
            <a:r>
              <a:rPr lang="en-US" dirty="0"/>
              <a:t>Directory Structure – per file system</a:t>
            </a:r>
          </a:p>
          <a:p>
            <a:pPr lvl="1"/>
            <a:r>
              <a:rPr lang="en-US" dirty="0"/>
              <a:t>Used to organize files</a:t>
            </a:r>
          </a:p>
          <a:p>
            <a:pPr lvl="1"/>
            <a:r>
              <a:rPr lang="en-US" dirty="0"/>
              <a:t>In UFS  -  File names and associated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6F73D-F88C-4D34-A79D-F954B224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076AC-0B7E-4194-B5D4-FD96121E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86026" y="166688"/>
            <a:ext cx="7724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File-System Layout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58220" y="903288"/>
            <a:ext cx="9075560" cy="4530725"/>
          </a:xfrm>
        </p:spPr>
        <p:txBody>
          <a:bodyPr/>
          <a:lstStyle/>
          <a:p>
            <a:r>
              <a:rPr lang="en-US" altLang="en-US" dirty="0"/>
              <a:t>Per-file </a:t>
            </a:r>
            <a:r>
              <a:rPr lang="en-US" altLang="en-US" b="1" dirty="0">
                <a:solidFill>
                  <a:srgbClr val="3366FF"/>
                </a:solidFill>
              </a:rPr>
              <a:t>File Control Block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FCB</a:t>
            </a:r>
            <a:r>
              <a:rPr lang="en-US" altLang="en-US" b="1" dirty="0"/>
              <a:t>)</a:t>
            </a:r>
            <a:r>
              <a:rPr lang="en-US" altLang="en-US" dirty="0"/>
              <a:t> contains many details about the file</a:t>
            </a:r>
          </a:p>
          <a:p>
            <a:pPr lvl="1"/>
            <a:r>
              <a:rPr lang="en-US" altLang="en-US" dirty="0"/>
              <a:t>In UFS it includes </a:t>
            </a:r>
            <a:r>
              <a:rPr lang="en-US" altLang="en-US" dirty="0" err="1"/>
              <a:t>inode</a:t>
            </a:r>
            <a:r>
              <a:rPr lang="en-US" altLang="en-US" dirty="0"/>
              <a:t> number, permissions, size, dates</a:t>
            </a:r>
          </a:p>
          <a:p>
            <a:pPr lvl="1"/>
            <a:r>
              <a:rPr lang="en-US" altLang="en-US" dirty="0"/>
              <a:t>In NTFS stores into master file table  </a:t>
            </a:r>
          </a:p>
          <a:p>
            <a:pPr lvl="2"/>
            <a:r>
              <a:rPr lang="en-US" altLang="en-US" dirty="0"/>
              <a:t>using relational DB structures</a:t>
            </a:r>
          </a:p>
          <a:p>
            <a:pPr lvl="2"/>
            <a:r>
              <a:rPr lang="en-US" altLang="en-US" dirty="0"/>
              <a:t>One row per file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62" y="3630612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5777-1388-4CA4-9564-46E11DF7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EFCF1-561E-4440-88F0-32B3779EC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</a:t>
            </a:r>
          </a:p>
          <a:p>
            <a:pPr lvl="1"/>
            <a:r>
              <a:rPr lang="en-US" dirty="0"/>
              <a:t>Call passes the file name to the logical file system</a:t>
            </a:r>
          </a:p>
          <a:p>
            <a:pPr lvl="1"/>
            <a:r>
              <a:rPr lang="en-US" dirty="0"/>
              <a:t>Open system call searches the system-wide open-file table</a:t>
            </a:r>
          </a:p>
          <a:p>
            <a:pPr lvl="2"/>
            <a:r>
              <a:rPr lang="en-US" dirty="0"/>
              <a:t>To check if the file is in use by another process</a:t>
            </a:r>
          </a:p>
          <a:p>
            <a:pPr lvl="3"/>
            <a:r>
              <a:rPr lang="en-US" dirty="0"/>
              <a:t>Create a per-process open-file table entry, pointing to the system-wide open-file table entry</a:t>
            </a:r>
          </a:p>
          <a:p>
            <a:pPr lvl="2"/>
            <a:r>
              <a:rPr lang="en-US" dirty="0"/>
              <a:t>Else </a:t>
            </a:r>
          </a:p>
          <a:p>
            <a:pPr lvl="3"/>
            <a:r>
              <a:rPr lang="en-US" dirty="0"/>
              <a:t>Search the directory structure</a:t>
            </a:r>
          </a:p>
          <a:p>
            <a:pPr lvl="3"/>
            <a:r>
              <a:rPr lang="en-US" dirty="0"/>
              <a:t>Copy FCB into a system-wide open-file table  entry in the memory</a:t>
            </a:r>
          </a:p>
          <a:p>
            <a:pPr lvl="3"/>
            <a:r>
              <a:rPr lang="en-US" dirty="0"/>
              <a:t>Make an entry in per-process open-file table with a pointer to the system-wide table entry</a:t>
            </a:r>
          </a:p>
          <a:p>
            <a:pPr lvl="3"/>
            <a:r>
              <a:rPr lang="en-US" dirty="0"/>
              <a:t>Per-process open-file table also stores information such as the current location in the file</a:t>
            </a:r>
          </a:p>
          <a:p>
            <a:pPr lvl="1"/>
            <a:r>
              <a:rPr lang="en-US" dirty="0"/>
              <a:t>Returns a pointer to the per-process entry</a:t>
            </a:r>
          </a:p>
          <a:p>
            <a:pPr lvl="2"/>
            <a:r>
              <a:rPr lang="en-US" dirty="0"/>
              <a:t>File descriptor in UFS</a:t>
            </a:r>
          </a:p>
          <a:p>
            <a:pPr lvl="2"/>
            <a:r>
              <a:rPr lang="en-US" dirty="0"/>
              <a:t>File handle in Windows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FFA7C-A2F3-4F31-B23B-97A9EED3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9B3C5-FDEA-474A-A9B7-DD03A224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A866-4955-4AF3-AE5D-DCC14D97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F784-6EF7-4126-94C9-474D7BC5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</a:t>
            </a:r>
          </a:p>
          <a:p>
            <a:pPr lvl="1"/>
            <a:r>
              <a:rPr lang="en-US" dirty="0"/>
              <a:t>Remove per-process table entry</a:t>
            </a:r>
          </a:p>
          <a:p>
            <a:pPr lvl="1"/>
            <a:r>
              <a:rPr lang="en-US" dirty="0"/>
              <a:t>Decrement system-wide entry’s open count</a:t>
            </a:r>
          </a:p>
          <a:p>
            <a:pPr lvl="2"/>
            <a:r>
              <a:rPr lang="en-US" dirty="0"/>
              <a:t>When count goes to zero</a:t>
            </a:r>
          </a:p>
          <a:p>
            <a:pPr lvl="3"/>
            <a:r>
              <a:rPr lang="en-US" dirty="0"/>
              <a:t>Any updated meta data copied to disk-based directory structure</a:t>
            </a:r>
          </a:p>
          <a:p>
            <a:pPr lvl="3"/>
            <a:r>
              <a:rPr lang="en-US" dirty="0"/>
              <a:t>System-wide entry is removed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7EA43-47DF-40E1-8A94-26BB619E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D8A55-D7D3-404D-BED6-A216E760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In-Memory File System Structures</a:t>
            </a: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Mount table storing file system mounts, mount points, file system types</a:t>
            </a:r>
          </a:p>
          <a:p>
            <a:r>
              <a:rPr lang="en-US" altLang="en-US" dirty="0"/>
              <a:t>The following figure illustrates the necessary file system structures provided by the operating systems</a:t>
            </a:r>
          </a:p>
          <a:p>
            <a:r>
              <a:rPr lang="en-US" altLang="en-US" dirty="0"/>
              <a:t>opening a file</a:t>
            </a:r>
          </a:p>
          <a:p>
            <a:r>
              <a:rPr lang="en-US" altLang="en-US" dirty="0"/>
              <a:t>reading a file</a:t>
            </a:r>
          </a:p>
          <a:p>
            <a:r>
              <a:rPr lang="en-US" altLang="en-US" dirty="0"/>
              <a:t>Plus buffers hold data blocks from secondary storage</a:t>
            </a:r>
          </a:p>
          <a:p>
            <a:r>
              <a:rPr lang="en-US" altLang="en-US" dirty="0"/>
              <a:t>Open returns a file handle for subsequent use</a:t>
            </a:r>
          </a:p>
          <a:p>
            <a:r>
              <a:rPr lang="en-US" altLang="en-US" dirty="0"/>
              <a:t>Data from read eventually copied to specified user process memory address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1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5088" y="198438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In-Memory File System Structures</a:t>
            </a:r>
            <a:endParaRPr lang="en-US" altLang="en-US" sz="240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1276350"/>
            <a:ext cx="612298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Directory Implementation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5652" y="1497634"/>
            <a:ext cx="7987748" cy="4351338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Linear list</a:t>
            </a:r>
            <a:r>
              <a:rPr lang="en-US" altLang="en-US" dirty="0"/>
              <a:t> of file names with pointer to the data blocks</a:t>
            </a:r>
          </a:p>
          <a:p>
            <a:pPr lvl="1"/>
            <a:r>
              <a:rPr lang="en-US" altLang="en-US" dirty="0"/>
              <a:t>Simple to program</a:t>
            </a:r>
          </a:p>
          <a:p>
            <a:pPr lvl="1"/>
            <a:r>
              <a:rPr lang="en-US" altLang="en-US" dirty="0"/>
              <a:t>Time-consuming to execute</a:t>
            </a:r>
          </a:p>
          <a:p>
            <a:pPr lvl="2"/>
            <a:r>
              <a:rPr lang="en-US" altLang="en-US" dirty="0"/>
              <a:t>Linear search time</a:t>
            </a:r>
          </a:p>
          <a:p>
            <a:pPr lvl="2"/>
            <a:r>
              <a:rPr lang="en-US" altLang="en-US" dirty="0"/>
              <a:t>Could keep ordered alphabetically via linked list or use B+ tree</a:t>
            </a:r>
          </a:p>
          <a:p>
            <a:r>
              <a:rPr lang="en-US" altLang="en-US" b="1" dirty="0"/>
              <a:t>Hash Table</a:t>
            </a:r>
            <a:r>
              <a:rPr lang="en-US" altLang="en-US" dirty="0"/>
              <a:t> – linear list with hash data structure</a:t>
            </a:r>
          </a:p>
          <a:p>
            <a:pPr lvl="1"/>
            <a:r>
              <a:rPr lang="en-US" altLang="en-US" dirty="0"/>
              <a:t>Decreases directory search time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Collisions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situations where two file names hash to the same location</a:t>
            </a:r>
          </a:p>
          <a:p>
            <a:pPr lvl="1"/>
            <a:r>
              <a:rPr lang="en-US" altLang="en-US" dirty="0"/>
              <a:t>Only good if entries are fixed size, or use chained-overflow method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https://gcallah.github.io/OperatingSystems/graphics/inodedi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82" y="1690688"/>
            <a:ext cx="59721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callah.github.io/OperatingSystems/graphics/simple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40" y="2108062"/>
            <a:ext cx="26098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984A-D939-4A98-9FCA-AA81F511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146E-FC6A-42E4-9A4A-0CF6F46D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Directory structure</a:t>
            </a:r>
          </a:p>
          <a:p>
            <a:r>
              <a:rPr lang="en-US" dirty="0"/>
              <a:t>Operations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77347-0C76-48D4-A283-E798589E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Allocation Methods - Contiguous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Contiguous allocation </a:t>
            </a:r>
            <a:r>
              <a:rPr lang="en-US" altLang="en-US" dirty="0">
                <a:solidFill>
                  <a:srgbClr val="000000"/>
                </a:solidFill>
              </a:rPr>
              <a:t>– </a:t>
            </a:r>
            <a:r>
              <a:rPr lang="en-US" altLang="en-US" dirty="0"/>
              <a:t>each file occupies set of contiguous blocks</a:t>
            </a:r>
          </a:p>
          <a:p>
            <a:pPr lvl="1"/>
            <a:r>
              <a:rPr lang="en-US" altLang="en-US" dirty="0"/>
              <a:t>Best performance in most cases</a:t>
            </a:r>
          </a:p>
          <a:p>
            <a:pPr lvl="1"/>
            <a:r>
              <a:rPr lang="en-US" altLang="en-US" dirty="0"/>
              <a:t>Simple – only starting location (block #) and length (number of blocks) are required</a:t>
            </a:r>
          </a:p>
          <a:p>
            <a:pPr lvl="1"/>
            <a:r>
              <a:rPr lang="en-US" altLang="en-US" dirty="0"/>
              <a:t>Problems include </a:t>
            </a:r>
          </a:p>
          <a:p>
            <a:pPr lvl="2"/>
            <a:r>
              <a:rPr lang="en-US" altLang="en-US" dirty="0"/>
              <a:t>finding space for file, </a:t>
            </a:r>
          </a:p>
          <a:p>
            <a:pPr lvl="2"/>
            <a:r>
              <a:rPr lang="en-US" altLang="en-US" dirty="0"/>
              <a:t>knowing file size, </a:t>
            </a:r>
          </a:p>
          <a:p>
            <a:pPr lvl="2"/>
            <a:r>
              <a:rPr lang="en-US" altLang="en-US" dirty="0"/>
              <a:t>external fragmentation, </a:t>
            </a:r>
          </a:p>
          <a:p>
            <a:pPr lvl="2"/>
            <a:r>
              <a:rPr lang="en-US" altLang="en-US" dirty="0"/>
              <a:t>need for </a:t>
            </a:r>
            <a:r>
              <a:rPr lang="en-US" altLang="en-US" b="1" dirty="0">
                <a:solidFill>
                  <a:srgbClr val="3366FF"/>
                </a:solidFill>
              </a:rPr>
              <a:t>compaction </a:t>
            </a:r>
          </a:p>
          <a:p>
            <a:pPr lvl="3"/>
            <a:r>
              <a:rPr lang="en-US" altLang="en-US" b="1" dirty="0">
                <a:solidFill>
                  <a:srgbClr val="3366FF"/>
                </a:solidFill>
              </a:rPr>
              <a:t>off-line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downtime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3366FF"/>
                </a:solidFill>
              </a:rPr>
              <a:t>on-line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7075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Contiguous Allocation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451" y="1233488"/>
            <a:ext cx="3844925" cy="3575050"/>
          </a:xfrm>
        </p:spPr>
        <p:txBody>
          <a:bodyPr/>
          <a:lstStyle/>
          <a:p>
            <a:r>
              <a:rPr lang="en-US" altLang="en-US"/>
              <a:t>Mapping from logical to physical</a:t>
            </a:r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>
            <a:off x="4179888" y="2127250"/>
            <a:ext cx="1917700" cy="1385888"/>
            <a:chOff x="2655888" y="2127250"/>
            <a:chExt cx="1917700" cy="1385888"/>
          </a:xfrm>
        </p:grpSpPr>
        <p:sp>
          <p:nvSpPr>
            <p:cNvPr id="30727" name="Text Box 4"/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30728" name="Text Box 5"/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0729" name="Text Box 6"/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0730" name="Line 7"/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1" name="Line 8"/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2159000" y="3740151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Block to be accessed = Q + starting address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Displacement into block = R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624014"/>
            <a:ext cx="35766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2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Many newer file systems (i.e., Veritas File System) use a modified contiguous allocation scheme</a:t>
            </a:r>
          </a:p>
          <a:p>
            <a:r>
              <a:rPr lang="en-US" altLang="en-US" dirty="0"/>
              <a:t>Extent-based file systems allocate disk blocks in </a:t>
            </a:r>
            <a:r>
              <a:rPr lang="en-US" altLang="en-US" dirty="0">
                <a:solidFill>
                  <a:srgbClr val="FF0000"/>
                </a:solidFill>
              </a:rPr>
              <a:t>extents</a:t>
            </a:r>
          </a:p>
          <a:p>
            <a:pPr lvl="1"/>
            <a:r>
              <a:rPr lang="en-US" altLang="en-US" dirty="0"/>
              <a:t>Allocate in contiguous chunk of space</a:t>
            </a:r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3366FF"/>
                </a:solidFill>
              </a:rPr>
              <a:t>extent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contiguous block of disks sectors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Extents are allocated for file allocation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Allocation Methods - Linked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Linked allocation </a:t>
            </a:r>
            <a:r>
              <a:rPr lang="en-US" altLang="en-US" dirty="0">
                <a:solidFill>
                  <a:srgbClr val="000000"/>
                </a:solidFill>
              </a:rPr>
              <a:t>– each file a linked list of blocks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File ends at nil pointer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external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Each block contains pointer to next block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No compaction required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Reliability can be a problem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dirty="0" err="1">
                <a:solidFill>
                  <a:srgbClr val="000000"/>
                </a:solidFill>
              </a:rPr>
              <a:t>Os</a:t>
            </a:r>
            <a:r>
              <a:rPr lang="en-US" altLang="en-US" dirty="0">
                <a:solidFill>
                  <a:srgbClr val="000000"/>
                </a:solidFill>
              </a:rPr>
              <a:t> and disk seeks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9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Allocation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 descr="https://gcallah.github.io/OperatingSystems/graphics/Linkedlis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75" y="1825625"/>
            <a:ext cx="60652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2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00" y="214313"/>
            <a:ext cx="7645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Linked Allocation</a:t>
            </a:r>
            <a:endParaRPr lang="en-US" altLang="en-US" sz="240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4" y="1308101"/>
            <a:ext cx="45434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5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Allocation Methods – Linked (Cont.)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FAT (File Allocation Table) variation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Beginning of volume has table, indexed by block number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3026" y="214313"/>
            <a:ext cx="7597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File-Allocation Table</a:t>
            </a:r>
            <a:endParaRPr lang="en-US" altLang="en-US" sz="240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233488"/>
            <a:ext cx="54816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Allocation Methods - Indexed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Indexed allocation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Each file has its own </a:t>
            </a:r>
            <a:r>
              <a:rPr lang="en-US" altLang="en-US" b="1">
                <a:solidFill>
                  <a:srgbClr val="3366FF"/>
                </a:solidFill>
              </a:rPr>
              <a:t>index block</a:t>
            </a:r>
            <a:r>
              <a:rPr lang="en-US" altLang="en-US">
                <a:solidFill>
                  <a:srgbClr val="000000"/>
                </a:solidFill>
              </a:rPr>
              <a:t>(s) of pointers to its data blocks</a:t>
            </a: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Logical view</a:t>
            </a:r>
          </a:p>
          <a:p>
            <a:endParaRPr lang="en-US" altLang="en-US"/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84321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 of Indexed Allocation</a:t>
            </a:r>
            <a:endParaRPr lang="en-US" altLang="en-US" sz="2400"/>
          </a:p>
        </p:txBody>
      </p:sp>
      <p:pic>
        <p:nvPicPr>
          <p:cNvPr id="44035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9" y="1230314"/>
            <a:ext cx="49672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</a:t>
            </a:r>
          </a:p>
          <a:p>
            <a:pPr lvl="1"/>
            <a:r>
              <a:rPr lang="en-US" dirty="0"/>
              <a:t>How files and directories are stored </a:t>
            </a:r>
          </a:p>
          <a:p>
            <a:pPr lvl="1"/>
            <a:r>
              <a:rPr lang="en-US" dirty="0"/>
              <a:t>How disk space is managed</a:t>
            </a:r>
          </a:p>
          <a:p>
            <a:pPr lvl="1"/>
            <a:r>
              <a:rPr lang="en-US" dirty="0"/>
              <a:t>How to make everything work efficiently and reliably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8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Indexed Allocation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Need index table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Random access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Dynamic 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maximum size of 256K bytes and block size of 512 bytes.  We need only 1 block for index 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0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277813"/>
            <a:ext cx="76581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Indexed Allocation – Mapping (Cont.)</a:t>
            </a: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9" y="1312864"/>
            <a:ext cx="6980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3925" y="230189"/>
            <a:ext cx="8229600" cy="1050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Combined Scheme:  UNIX UFS </a:t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684339"/>
            <a:ext cx="51752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2343150" y="57880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More index blocks than can be addressed with 32-bit file pointer</a:t>
            </a:r>
          </a:p>
        </p:txBody>
      </p: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2335213" y="1111250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Verdana" panose="020B0604030504040204" pitchFamily="34" charset="0"/>
              </a:rPr>
              <a:t>4K bytes per block, 32-bit addresses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 descr="Image result for inode structur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8" y="1690688"/>
            <a:ext cx="5718451" cy="42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lashroot.in/sites/default/files/inode%20structure%20of%20a%20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3" y="1943445"/>
            <a:ext cx="15906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48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Performance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Best method depends on file access type</a:t>
            </a:r>
          </a:p>
          <a:p>
            <a:pPr lvl="1"/>
            <a:r>
              <a:rPr lang="en-US" altLang="en-US"/>
              <a:t>Contiguous great for sequential and random</a:t>
            </a:r>
          </a:p>
          <a:p>
            <a:r>
              <a:rPr lang="en-US" altLang="en-US"/>
              <a:t>Linked good for sequential, not random</a:t>
            </a:r>
          </a:p>
          <a:p>
            <a:r>
              <a:rPr lang="en-US" altLang="en-US"/>
              <a:t>Declare access type at creation -&gt; select either contiguous or linked</a:t>
            </a:r>
          </a:p>
          <a:p>
            <a:r>
              <a:rPr lang="en-US" altLang="en-US"/>
              <a:t>Indexed more complex</a:t>
            </a:r>
          </a:p>
          <a:p>
            <a:pPr lvl="1"/>
            <a:r>
              <a:rPr lang="en-US" altLang="en-US"/>
              <a:t>Single block access could require 2 index block reads then data block read</a:t>
            </a:r>
          </a:p>
          <a:p>
            <a:pPr lvl="1"/>
            <a:r>
              <a:rPr lang="en-US" altLang="en-US"/>
              <a:t>Clustering can help improve throughput, reduce CPU overhead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Performance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Adding instructions to the execution path to save one disk I/O is reasonable</a:t>
            </a:r>
          </a:p>
          <a:p>
            <a:pPr lvl="1"/>
            <a:r>
              <a:rPr lang="en-US" altLang="en-US" dirty="0"/>
              <a:t>Intel Core i9 – 9900K (2019) at 4.7Ghz = 412,090 MIPS</a:t>
            </a:r>
          </a:p>
          <a:p>
            <a:pPr lvl="2"/>
            <a:r>
              <a:rPr lang="en-US" altLang="en-US" dirty="0"/>
              <a:t>http://en.wikipedia.org/wiki/Instructions_per_second</a:t>
            </a:r>
          </a:p>
          <a:p>
            <a:pPr lvl="1"/>
            <a:r>
              <a:rPr lang="en-US" altLang="en-US" dirty="0"/>
              <a:t>Typical disk drive at 250 I/</a:t>
            </a:r>
            <a:r>
              <a:rPr lang="en-US" altLang="en-US" dirty="0" err="1"/>
              <a:t>Os</a:t>
            </a:r>
            <a:r>
              <a:rPr lang="en-US" altLang="en-US" dirty="0"/>
              <a:t> per second</a:t>
            </a:r>
          </a:p>
          <a:p>
            <a:pPr lvl="2"/>
            <a:r>
              <a:rPr lang="en-US" altLang="en-US" dirty="0"/>
              <a:t>412,090 MIPS / 250 = 1,648 million instructions during one disk I/O </a:t>
            </a:r>
          </a:p>
          <a:p>
            <a:pPr lvl="1"/>
            <a:r>
              <a:rPr lang="en-US" altLang="en-US" dirty="0"/>
              <a:t>Fast SSD drives provide 60,000 IOPS</a:t>
            </a:r>
          </a:p>
          <a:p>
            <a:pPr lvl="2"/>
            <a:r>
              <a:rPr lang="en-US" altLang="en-US" dirty="0"/>
              <a:t>412,090 MIPS / 60,000 = 6.86 millions instructions during one disk I/O</a:t>
            </a:r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7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76" y="198438"/>
            <a:ext cx="75279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Free-Space Management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3150" y="1239837"/>
            <a:ext cx="8204200" cy="107473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3366FF"/>
                </a:solidFill>
              </a:rPr>
              <a:t>free-space list </a:t>
            </a:r>
            <a:r>
              <a:rPr lang="en-US" altLang="en-US" dirty="0"/>
              <a:t>to track available blocks/clusters</a:t>
            </a:r>
          </a:p>
          <a:p>
            <a:pPr lvl="1"/>
            <a:r>
              <a:rPr lang="en-US" altLang="en-US" dirty="0"/>
              <a:t>(Using term </a:t>
            </a:r>
            <a:r>
              <a:rPr lang="ja-JP" altLang="en-US" dirty="0"/>
              <a:t>“</a:t>
            </a:r>
            <a:r>
              <a:rPr lang="en-US" altLang="ja-JP" dirty="0"/>
              <a:t>block</a:t>
            </a:r>
            <a:r>
              <a:rPr lang="ja-JP" altLang="en-US" dirty="0"/>
              <a:t>”</a:t>
            </a:r>
            <a:r>
              <a:rPr lang="en-US" altLang="ja-JP" dirty="0"/>
              <a:t> for simplicity)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Bit vector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3366FF"/>
                </a:solidFill>
              </a:rPr>
              <a:t>bit map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</p:txBody>
      </p:sp>
      <p:grpSp>
        <p:nvGrpSpPr>
          <p:cNvPr id="58372" name="Group 1"/>
          <p:cNvGrpSpPr>
            <a:grpSpLocks/>
          </p:cNvGrpSpPr>
          <p:nvPr/>
        </p:nvGrpSpPr>
        <p:grpSpPr bwMode="auto">
          <a:xfrm>
            <a:off x="4154488" y="2446339"/>
            <a:ext cx="3878262" cy="1944687"/>
            <a:chOff x="2784475" y="2216150"/>
            <a:chExt cx="3878263" cy="1944688"/>
          </a:xfrm>
        </p:grpSpPr>
        <p:sp>
          <p:nvSpPr>
            <p:cNvPr id="58376" name="Rectangle 4"/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5"/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6"/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7"/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8"/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9"/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2" name="Rectangle 10"/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3" name="Rectangle 11"/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4" name="Text Box 12"/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5" name="Text Box 13"/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6" name="Text Box 14"/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2</a:t>
              </a:r>
            </a:p>
          </p:txBody>
        </p:sp>
        <p:sp>
          <p:nvSpPr>
            <p:cNvPr id="58387" name="Text Box 15"/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8" name="Text Box 16"/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9" name="Text Box 17"/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>
                  <a:sym typeface="MT Extra" panose="05050102010205020202" pitchFamily="18" charset="2"/>
                </a:rPr>
                <a:t></a:t>
              </a:r>
              <a:endParaRPr kumimoji="0" lang="en-US" altLang="en-US" sz="5400">
                <a:sym typeface="Monotype Sorts" pitchFamily="-84" charset="2"/>
              </a:endParaRPr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 </a:t>
              </a:r>
              <a:r>
                <a:rPr kumimoji="0" lang="en-US" altLang="en-US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>
                  <a:sym typeface="Symbol" panose="05050102010706020507" pitchFamily="18" charset="2"/>
                </a:rPr>
                <a:t>i</a:t>
              </a:r>
              <a:r>
                <a:rPr kumimoji="0" lang="en-US" altLang="en-US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>
                  <a:sym typeface="Symbol" panose="05050102010706020507" pitchFamily="18" charset="2"/>
                </a:rPr>
                <a:t>0 </a:t>
              </a:r>
              <a:r>
                <a:rPr kumimoji="0" lang="en-US" altLang="en-US"/>
                <a:t> </a:t>
              </a:r>
              <a:r>
                <a:rPr kumimoji="0" lang="en-US" altLang="en-US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>
                  <a:sym typeface="Symbol" panose="05050102010706020507" pitchFamily="18" charset="2"/>
                </a:rPr>
                <a:t>i</a:t>
              </a:r>
              <a:r>
                <a:rPr kumimoji="0" lang="en-US" altLang="en-US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3" name="Rectangle 19"/>
          <p:cNvSpPr>
            <a:spLocks noChangeArrowheads="1"/>
          </p:cNvSpPr>
          <p:nvPr/>
        </p:nvSpPr>
        <p:spPr bwMode="auto">
          <a:xfrm>
            <a:off x="2660650" y="4427539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/>
              <a:t>Block number calculation</a:t>
            </a:r>
          </a:p>
        </p:txBody>
      </p:sp>
      <p:sp>
        <p:nvSpPr>
          <p:cNvPr id="58374" name="Text Box 20"/>
          <p:cNvSpPr txBox="1">
            <a:spLocks noChangeArrowheads="1"/>
          </p:cNvSpPr>
          <p:nvPr/>
        </p:nvSpPr>
        <p:spPr bwMode="auto">
          <a:xfrm>
            <a:off x="4337051" y="4956176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bits per word) *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0-value words)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offset of first 1 bit</a:t>
            </a:r>
          </a:p>
        </p:txBody>
      </p:sp>
      <p:sp>
        <p:nvSpPr>
          <p:cNvPr id="58375" name="Rectangle 19"/>
          <p:cNvSpPr>
            <a:spLocks noChangeArrowheads="1"/>
          </p:cNvSpPr>
          <p:nvPr/>
        </p:nvSpPr>
        <p:spPr bwMode="auto">
          <a:xfrm>
            <a:off x="2813050" y="5832476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/>
              <a:t>CPUs have instructions to return offset within word of first </a:t>
            </a:r>
            <a:r>
              <a:rPr lang="ja-JP" altLang="en-US"/>
              <a:t>“</a:t>
            </a:r>
            <a:r>
              <a:rPr lang="en-US" altLang="ja-JP"/>
              <a:t>1</a:t>
            </a:r>
            <a:r>
              <a:rPr lang="ja-JP" altLang="en-US"/>
              <a:t>”</a:t>
            </a:r>
            <a:r>
              <a:rPr lang="en-US" altLang="ja-JP"/>
              <a:t> bit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Free-Space Management (Cont.)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altLang="en-US"/>
              <a:t>Bit map requires extra space</a:t>
            </a:r>
          </a:p>
          <a:p>
            <a:pPr lvl="1">
              <a:tabLst>
                <a:tab pos="1311275" algn="l"/>
              </a:tabLst>
            </a:pPr>
            <a:r>
              <a:rPr lang="en-US" altLang="en-US"/>
              <a:t>Example:</a:t>
            </a:r>
          </a:p>
          <a:p>
            <a:pPr>
              <a:buNone/>
              <a:tabLst>
                <a:tab pos="1311275" algn="l"/>
              </a:tabLst>
            </a:pPr>
            <a:r>
              <a:rPr lang="en-US" altLang="en-US"/>
              <a:t>		block size = 4KB =  2</a:t>
            </a:r>
            <a:r>
              <a:rPr lang="en-US" altLang="en-US" baseline="30000"/>
              <a:t>12</a:t>
            </a:r>
            <a:r>
              <a:rPr lang="en-US" altLang="en-US"/>
              <a:t> bytes</a:t>
            </a:r>
          </a:p>
          <a:p>
            <a:pPr>
              <a:buNone/>
              <a:tabLst>
                <a:tab pos="1311275" algn="l"/>
              </a:tabLst>
            </a:pPr>
            <a:r>
              <a:rPr lang="en-US" altLang="en-US"/>
              <a:t>		disk size = 2</a:t>
            </a:r>
            <a:r>
              <a:rPr lang="en-US" altLang="en-US" baseline="30000"/>
              <a:t>40</a:t>
            </a:r>
            <a:r>
              <a:rPr lang="en-US" altLang="en-US"/>
              <a:t> bytes (1 terabyte)</a:t>
            </a:r>
          </a:p>
          <a:p>
            <a:pPr>
              <a:buNone/>
              <a:tabLst>
                <a:tab pos="1311275" algn="l"/>
              </a:tabLst>
            </a:pPr>
            <a:r>
              <a:rPr lang="en-US" altLang="en-US"/>
              <a:t>		</a:t>
            </a:r>
            <a:r>
              <a:rPr lang="en-US" altLang="en-US" b="1" i="1"/>
              <a:t>n</a:t>
            </a:r>
            <a:r>
              <a:rPr lang="en-US" altLang="en-US"/>
              <a:t> = 2</a:t>
            </a:r>
            <a:r>
              <a:rPr lang="en-US" altLang="en-US" baseline="30000"/>
              <a:t>40</a:t>
            </a:r>
            <a:r>
              <a:rPr lang="en-US" altLang="en-US"/>
              <a:t>/2</a:t>
            </a:r>
            <a:r>
              <a:rPr lang="en-US" altLang="en-US" baseline="30000"/>
              <a:t>12</a:t>
            </a:r>
            <a:r>
              <a:rPr lang="en-US" altLang="en-US"/>
              <a:t> = 2</a:t>
            </a:r>
            <a:r>
              <a:rPr lang="en-US" altLang="en-US" baseline="30000"/>
              <a:t>28</a:t>
            </a:r>
            <a:r>
              <a:rPr lang="en-US" altLang="en-US"/>
              <a:t> bits (or 32MB)</a:t>
            </a:r>
          </a:p>
          <a:p>
            <a:pPr>
              <a:buNone/>
              <a:tabLst>
                <a:tab pos="1311275" algn="l"/>
              </a:tabLst>
            </a:pPr>
            <a:r>
              <a:rPr lang="en-US" altLang="en-US"/>
              <a:t>		if clusters of 4 blocks -&gt; 8MB of memory</a:t>
            </a:r>
          </a:p>
          <a:p>
            <a:pPr>
              <a:buNone/>
              <a:tabLst>
                <a:tab pos="1311275" algn="l"/>
              </a:tabLst>
            </a:pPr>
            <a:endParaRPr lang="en-US" altLang="en-US" sz="900"/>
          </a:p>
          <a:p>
            <a:pPr>
              <a:tabLst>
                <a:tab pos="1311275" algn="l"/>
              </a:tabLst>
            </a:pPr>
            <a:r>
              <a:rPr lang="en-US" altLang="en-US"/>
              <a:t>Easy to get contiguous files</a:t>
            </a:r>
          </a:p>
          <a:p>
            <a:pPr>
              <a:buNone/>
              <a:tabLst>
                <a:tab pos="1311275" algn="l"/>
              </a:tabLst>
            </a:pPr>
            <a:r>
              <a:rPr lang="en-US" altLang="en-US" sz="80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4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7288" y="182563"/>
            <a:ext cx="77835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Linked Free Space List on Disk</a:t>
            </a:r>
            <a:endParaRPr lang="en-US" altLang="en-US" sz="2400"/>
          </a:p>
        </p:txBody>
      </p:sp>
      <p:pic>
        <p:nvPicPr>
          <p:cNvPr id="62467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431925"/>
            <a:ext cx="35861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 txBox="1">
            <a:spLocks noChangeArrowheads="1"/>
          </p:cNvSpPr>
          <p:nvPr/>
        </p:nvSpPr>
        <p:spPr bwMode="auto">
          <a:xfrm>
            <a:off x="2362201" y="1028701"/>
            <a:ext cx="3730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060450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Linked list (free list)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Cannot get contiguous space easily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waste of space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need to traverse the entire list (if # free blocks recorded)</a:t>
            </a:r>
          </a:p>
          <a:p>
            <a:pPr lvl="1">
              <a:lnSpc>
                <a:spcPct val="90000"/>
              </a:lnSpc>
            </a:pPr>
            <a:endParaRPr lang="en-US" altLang="en-US" sz="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86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Free-Space Management (Cont.)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311275" algn="l"/>
              </a:tabLst>
            </a:pPr>
            <a:r>
              <a:rPr lang="en-US" altLang="en-US" dirty="0"/>
              <a:t>Grouping </a:t>
            </a:r>
          </a:p>
          <a:p>
            <a:pPr lvl="1">
              <a:tabLst>
                <a:tab pos="1311275" algn="l"/>
              </a:tabLst>
            </a:pPr>
            <a:r>
              <a:rPr lang="en-US" altLang="en-US" dirty="0"/>
              <a:t>Modify linked list to store address of next </a:t>
            </a:r>
            <a:r>
              <a:rPr lang="en-US" altLang="en-US" i="1" dirty="0"/>
              <a:t>n-1</a:t>
            </a:r>
            <a:r>
              <a:rPr lang="en-US" altLang="en-US" dirty="0"/>
              <a:t> free blocks in first free block, plus a pointer to next block that contains free-block-pointers (like this one)</a:t>
            </a:r>
          </a:p>
          <a:p>
            <a:pPr>
              <a:tabLst>
                <a:tab pos="1311275" algn="l"/>
              </a:tabLst>
            </a:pPr>
            <a:endParaRPr lang="en-US" altLang="en-US" sz="800" dirty="0"/>
          </a:p>
          <a:p>
            <a:pPr>
              <a:tabLst>
                <a:tab pos="1311275" algn="l"/>
              </a:tabLst>
            </a:pPr>
            <a:r>
              <a:rPr lang="en-US" altLang="en-US" dirty="0"/>
              <a:t>Counting</a:t>
            </a:r>
          </a:p>
          <a:p>
            <a:pPr lvl="1">
              <a:tabLst>
                <a:tab pos="1311275" algn="l"/>
              </a:tabLst>
            </a:pPr>
            <a:r>
              <a:rPr lang="en-US" altLang="en-US" dirty="0"/>
              <a:t>Because space is frequently contiguously used and freed,  with contiguous-allocation, extents, or clustering</a:t>
            </a:r>
          </a:p>
          <a:p>
            <a:pPr lvl="2">
              <a:tabLst>
                <a:tab pos="1311275" algn="l"/>
              </a:tabLst>
            </a:pPr>
            <a:r>
              <a:rPr lang="en-US" altLang="en-US" dirty="0"/>
              <a:t>Keep address of first free block and count of following free blocks</a:t>
            </a:r>
          </a:p>
          <a:p>
            <a:pPr lvl="2">
              <a:tabLst>
                <a:tab pos="1311275" algn="l"/>
              </a:tabLst>
            </a:pPr>
            <a:r>
              <a:rPr lang="en-US" altLang="en-US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File 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Provides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located, and retrieved easily</a:t>
            </a:r>
          </a:p>
          <a:p>
            <a:r>
              <a:rPr lang="en-US" altLang="en-US" dirty="0"/>
              <a:t>Disk provides in-place rewrite and random/direct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3366FF"/>
                </a:solidFill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3366FF"/>
                </a:solidFill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File control 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Device 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Efficiency and Performance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Efficiency dependent on:</a:t>
            </a:r>
          </a:p>
          <a:p>
            <a:pPr lvl="1"/>
            <a:r>
              <a:rPr lang="en-US" altLang="en-US"/>
              <a:t>Disk allocation and directory algorithms</a:t>
            </a:r>
          </a:p>
          <a:p>
            <a:pPr lvl="1"/>
            <a:r>
              <a:rPr lang="en-US" altLang="en-US"/>
              <a:t>Types of data kept in file</a:t>
            </a:r>
            <a:r>
              <a:rPr lang="ja-JP" altLang="en-US"/>
              <a:t>’</a:t>
            </a:r>
            <a:r>
              <a:rPr lang="en-US" altLang="ja-JP"/>
              <a:t>s directory entry</a:t>
            </a:r>
          </a:p>
          <a:p>
            <a:pPr lvl="1"/>
            <a:r>
              <a:rPr lang="en-US" altLang="en-US"/>
              <a:t>Pre-allocation or as-needed allocation of metadata structures</a:t>
            </a:r>
          </a:p>
          <a:p>
            <a:pPr lvl="1"/>
            <a:r>
              <a:rPr lang="en-US" altLang="en-US"/>
              <a:t>Fixed-size or varying-size data structures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43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Efficiency and Performance (Cont.)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en-US"/>
          </a:p>
          <a:p>
            <a:r>
              <a:rPr lang="en-US" altLang="en-US"/>
              <a:t>Performance</a:t>
            </a:r>
          </a:p>
          <a:p>
            <a:pPr lvl="1"/>
            <a:r>
              <a:rPr lang="en-US" altLang="en-US"/>
              <a:t>Keeping data and metadata close together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Buffer cache </a:t>
            </a:r>
            <a:r>
              <a:rPr lang="en-US" altLang="en-US"/>
              <a:t>– separate section of main memory for frequently used blocks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Synchronous </a:t>
            </a:r>
            <a:r>
              <a:rPr lang="en-US" altLang="en-US"/>
              <a:t>writes sometimes requested by apps or needed by OS</a:t>
            </a:r>
          </a:p>
          <a:p>
            <a:pPr lvl="2"/>
            <a:r>
              <a:rPr lang="en-US" altLang="en-US"/>
              <a:t>No buffering / caching – writes must hit disk before acknowledgement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Asynchronous</a:t>
            </a:r>
            <a:r>
              <a:rPr lang="en-US" altLang="en-US"/>
              <a:t> writes more common, buffer-able, faster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Free-behind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read-ahead </a:t>
            </a:r>
            <a:r>
              <a:rPr lang="en-US" altLang="en-US"/>
              <a:t>– techniques to optimize sequential access</a:t>
            </a:r>
          </a:p>
          <a:p>
            <a:pPr lvl="1"/>
            <a:r>
              <a:rPr lang="en-US" altLang="en-US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br>
              <a:rPr lang="en-US" altLang="en-US"/>
            </a:b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2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Page Cache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page cache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caches pages rather than disk blocks using virtual memory techniques and addresses</a:t>
            </a:r>
          </a:p>
          <a:p>
            <a:endParaRPr lang="en-US" altLang="en-US"/>
          </a:p>
          <a:p>
            <a:r>
              <a:rPr lang="en-US" altLang="en-US"/>
              <a:t>Memory-mapped I/O uses a page cache</a:t>
            </a:r>
          </a:p>
          <a:p>
            <a:endParaRPr lang="en-US" altLang="en-US"/>
          </a:p>
          <a:p>
            <a:r>
              <a:rPr lang="en-US" altLang="en-US"/>
              <a:t>Routine I/O through the file system uses the buffer (disk) cache</a:t>
            </a:r>
          </a:p>
          <a:p>
            <a:endParaRPr lang="en-US" altLang="en-US"/>
          </a:p>
          <a:p>
            <a:r>
              <a:rPr lang="en-US" altLang="en-US"/>
              <a:t>This leads to the following figure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1289" y="214313"/>
            <a:ext cx="7577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I/O Without a Unified Buffer Cache</a:t>
            </a:r>
            <a:endParaRPr lang="en-US" altLang="en-US" sz="2400"/>
          </a:p>
        </p:txBody>
      </p:sp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219201"/>
            <a:ext cx="493553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Unified Buffer Cache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unified buffer cache </a:t>
            </a:r>
            <a:r>
              <a:rPr lang="en-US" altLang="en-US"/>
              <a:t>uses the same page cache to cache both memory-mapped pages and ordinary file system I/O to avoid </a:t>
            </a:r>
            <a:r>
              <a:rPr lang="en-US" altLang="en-US" b="1">
                <a:solidFill>
                  <a:srgbClr val="3366FF"/>
                </a:solidFill>
              </a:rPr>
              <a:t>double caching</a:t>
            </a:r>
          </a:p>
          <a:p>
            <a:endParaRPr lang="en-US" altLang="en-US" b="1">
              <a:solidFill>
                <a:srgbClr val="3366FF"/>
              </a:solidFill>
            </a:endParaRPr>
          </a:p>
          <a:p>
            <a:pPr marL="341313" lvl="1" indent="-341313"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lang="en-US" altLang="en-US"/>
              <a:t>But which caches get priority, and what replacement algorithms to use?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59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36826" y="277813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I/O Using a Unified Buffer Cache</a:t>
            </a:r>
            <a:endParaRPr lang="en-US" altLang="en-US" sz="2400"/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1" y="1227139"/>
            <a:ext cx="559117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3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Recovery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Consistency checking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compares data in directory structure with data blocks on disk, and tries to fix inconsistencies</a:t>
            </a:r>
          </a:p>
          <a:p>
            <a:pPr lvl="1"/>
            <a:r>
              <a:rPr lang="en-US" altLang="en-US"/>
              <a:t>Can be slow and sometimes fails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Use system programs to </a:t>
            </a:r>
            <a:r>
              <a:rPr lang="en-US" altLang="en-US" b="1">
                <a:solidFill>
                  <a:srgbClr val="3366FF"/>
                </a:solidFill>
              </a:rPr>
              <a:t>back up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data from disk to another storage device (magnetic tape, other magnetic disk, optical)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Recover lost file or disk by </a:t>
            </a:r>
            <a:r>
              <a:rPr lang="en-US" altLang="en-US" b="1">
                <a:solidFill>
                  <a:srgbClr val="3366FF"/>
                </a:solidFill>
              </a:rPr>
              <a:t>restoring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data from backup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9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Log Structured File Systems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Log structured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(or </a:t>
            </a:r>
            <a:r>
              <a:rPr lang="en-US" altLang="en-US" b="1">
                <a:solidFill>
                  <a:srgbClr val="3366FF"/>
                </a:solidFill>
              </a:rPr>
              <a:t>journaling</a:t>
            </a:r>
            <a:r>
              <a:rPr lang="en-US" altLang="en-US"/>
              <a:t>) file systems record each metadata update to the file system as a </a:t>
            </a:r>
            <a:r>
              <a:rPr lang="en-US" altLang="en-US" b="1">
                <a:solidFill>
                  <a:srgbClr val="3366FF"/>
                </a:solidFill>
              </a:rPr>
              <a:t>transaction</a:t>
            </a:r>
            <a:endParaRPr lang="en-US" altLang="en-US" sz="800"/>
          </a:p>
          <a:p>
            <a:r>
              <a:rPr lang="en-US" altLang="en-US"/>
              <a:t>All transactions are written to a log</a:t>
            </a:r>
          </a:p>
          <a:p>
            <a:pPr lvl="1"/>
            <a:r>
              <a:rPr lang="en-US" altLang="en-US"/>
              <a:t> A transaction is considered committed once it is written to the log (sequentially)</a:t>
            </a:r>
          </a:p>
          <a:p>
            <a:pPr lvl="1"/>
            <a:r>
              <a:rPr lang="en-US" altLang="en-US"/>
              <a:t>Sometimes to a separate device or section of disk</a:t>
            </a:r>
          </a:p>
          <a:p>
            <a:pPr lvl="1"/>
            <a:r>
              <a:rPr lang="en-US" altLang="en-US"/>
              <a:t>However, the file system may not yet be updated</a:t>
            </a:r>
            <a:endParaRPr lang="en-US" altLang="en-US" sz="800"/>
          </a:p>
          <a:p>
            <a:r>
              <a:rPr lang="en-US" altLang="en-US"/>
              <a:t>The transactions in the log are asynchronously written to the file system structures</a:t>
            </a:r>
          </a:p>
          <a:p>
            <a:pPr lvl="1"/>
            <a:r>
              <a:rPr lang="en-US" altLang="en-US"/>
              <a:t> When the file system structures are modified, the transaction is removed from the log</a:t>
            </a:r>
            <a:endParaRPr lang="en-US" altLang="en-US" sz="800"/>
          </a:p>
          <a:p>
            <a:r>
              <a:rPr lang="en-US" altLang="en-US"/>
              <a:t>If the file system crashes, all remaining transactions in the log must still be performed</a:t>
            </a:r>
          </a:p>
          <a:p>
            <a:r>
              <a:rPr lang="en-US" altLang="en-US"/>
              <a:t>Faster recovery from crash, removes chance of inconsistency of metadata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5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Layered File System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203325"/>
            <a:ext cx="24765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File System Layers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Device drivers </a:t>
            </a:r>
            <a:r>
              <a:rPr lang="en-US" altLang="en-US" dirty="0"/>
              <a:t>manage I/O devices at the I/O control layer</a:t>
            </a:r>
          </a:p>
          <a:p>
            <a:pPr lvl="1">
              <a:defRPr/>
            </a:pPr>
            <a:r>
              <a:rPr lang="en-US" altLang="en-US" dirty="0"/>
              <a:t>Given commands like </a:t>
            </a:r>
            <a:r>
              <a:rPr lang="ja-JP" altLang="en-US" dirty="0"/>
              <a:t>“</a:t>
            </a:r>
            <a:r>
              <a:rPr lang="en-US" altLang="ja-JP" dirty="0"/>
              <a:t>read drive1, cylinder 72, track 2, sector 10, into memory location 1060</a:t>
            </a:r>
            <a:r>
              <a:rPr lang="ja-JP" altLang="en-US" dirty="0"/>
              <a:t>”</a:t>
            </a:r>
            <a:r>
              <a:rPr lang="en-US" altLang="ja-JP" dirty="0"/>
              <a:t> outputs low-level hardware specific commands to hardware controller to carry out the operations called for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Basic file system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 commands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File organization module </a:t>
            </a:r>
            <a:r>
              <a:rPr lang="en-US" altLang="en-US" dirty="0"/>
              <a:t>understands files, logical address, and physical blocks</a:t>
            </a:r>
          </a:p>
          <a:p>
            <a:pPr marL="341313" lvl="1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r>
              <a:rPr lang="en-US" altLang="en-US" dirty="0"/>
              <a:t>Translates logical block # to physical block #</a:t>
            </a:r>
          </a:p>
          <a:p>
            <a:pPr marL="341313" lvl="1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r>
              <a:rPr lang="en-US" altLang="en-US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File System Layers (Cont.)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Logical file system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 err="1">
                <a:solidFill>
                  <a:srgbClr val="3366FF"/>
                </a:solidFill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 but </a:t>
            </a:r>
          </a:p>
          <a:p>
            <a:pPr lvl="1"/>
            <a:r>
              <a:rPr lang="en-US" altLang="en-US" dirty="0"/>
              <a:t>adds overhead and can decrease performance.</a:t>
            </a:r>
          </a:p>
          <a:p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 err="1">
                <a:solidFill>
                  <a:srgbClr val="3366FF"/>
                </a:solidFill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Logical layers can be implemented by any coding method according to OS designer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 (CD-ROM is ISO 9660; Unix has </a:t>
            </a:r>
            <a:r>
              <a:rPr lang="en-US" altLang="en-US" b="1" dirty="0">
                <a:solidFill>
                  <a:srgbClr val="3366FF"/>
                </a:solidFill>
              </a:rPr>
              <a:t>UFS</a:t>
            </a:r>
            <a:r>
              <a:rPr lang="en-US" altLang="en-US" dirty="0"/>
              <a:t>, FFS;  Windows has FAT, FAT32, NTFS as well as floppy, CD, DVD Blu-ray; </a:t>
            </a:r>
          </a:p>
          <a:p>
            <a:pPr lvl="1">
              <a:defRPr/>
            </a:pPr>
            <a:r>
              <a:rPr lang="en-US" altLang="en-US" dirty="0"/>
              <a:t>Linux has more than 40 types, with </a:t>
            </a:r>
            <a:r>
              <a:rPr lang="en-US" altLang="en-US" b="1" dirty="0">
                <a:solidFill>
                  <a:srgbClr val="3366FF"/>
                </a:solidFill>
              </a:rPr>
              <a:t>extended file system </a:t>
            </a:r>
            <a:r>
              <a:rPr lang="en-US" altLang="en-US" dirty="0"/>
              <a:t>ext2 and ext3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None/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File-System Implementation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We have system calls at the API level, but how do we implement their functions?</a:t>
            </a:r>
          </a:p>
          <a:p>
            <a:pPr lvl="1"/>
            <a:r>
              <a:rPr lang="en-US" altLang="en-US"/>
              <a:t>On-disk and in-memory structures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Boot control block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contains info needed by system to boot OS from that volume</a:t>
            </a:r>
          </a:p>
          <a:p>
            <a:pPr lvl="1"/>
            <a:r>
              <a:rPr lang="en-US" altLang="en-US"/>
              <a:t>Needed if volume contains OS, usually first block of volume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Volume control block </a:t>
            </a:r>
            <a:r>
              <a:rPr lang="en-US" altLang="en-US" b="1">
                <a:solidFill>
                  <a:srgbClr val="000000"/>
                </a:solidFill>
              </a:rPr>
              <a:t>(</a:t>
            </a:r>
            <a:r>
              <a:rPr lang="en-US" altLang="en-US" b="1">
                <a:solidFill>
                  <a:srgbClr val="3366FF"/>
                </a:solidFill>
              </a:rPr>
              <a:t>superblock, master file table</a:t>
            </a:r>
            <a:r>
              <a:rPr lang="en-US" altLang="en-US" b="1">
                <a:solidFill>
                  <a:srgbClr val="000000"/>
                </a:solidFill>
              </a:rPr>
              <a:t>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contains volume details</a:t>
            </a:r>
          </a:p>
          <a:p>
            <a:pPr lvl="1"/>
            <a:r>
              <a:rPr lang="en-US" altLang="en-US"/>
              <a:t>Total # of blocks, # of free blocks, block size, free block pointers or array</a:t>
            </a:r>
          </a:p>
          <a:p>
            <a:r>
              <a:rPr lang="en-US" altLang="en-US"/>
              <a:t>Directory structure organizes the files</a:t>
            </a:r>
          </a:p>
          <a:p>
            <a:pPr lvl="1"/>
            <a:r>
              <a:rPr lang="en-US" altLang="en-US"/>
              <a:t>Names and inode numbers, master file 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</TotalTime>
  <Words>2561</Words>
  <Application>Microsoft Office PowerPoint</Application>
  <PresentationFormat>Widescreen</PresentationFormat>
  <Paragraphs>421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Helvetica</vt:lpstr>
      <vt:lpstr>Monotype Sorts</vt:lpstr>
      <vt:lpstr>Times New Roman</vt:lpstr>
      <vt:lpstr>Verdana</vt:lpstr>
      <vt:lpstr>Office Theme</vt:lpstr>
      <vt:lpstr>CSMC 412</vt:lpstr>
      <vt:lpstr>File System</vt:lpstr>
      <vt:lpstr>File system Implementation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Implementation</vt:lpstr>
      <vt:lpstr>File System Layout</vt:lpstr>
      <vt:lpstr>File System Layout</vt:lpstr>
      <vt:lpstr>File System Layout (Cont.) </vt:lpstr>
      <vt:lpstr>File-System Layout (Cont.)</vt:lpstr>
      <vt:lpstr>Operations</vt:lpstr>
      <vt:lpstr>Operations</vt:lpstr>
      <vt:lpstr>In-Memory File System Structures</vt:lpstr>
      <vt:lpstr>In-Memory File System Structures</vt:lpstr>
      <vt:lpstr>Directory Implementation</vt:lpstr>
      <vt:lpstr>Directory Implementation</vt:lpstr>
      <vt:lpstr>Allocation Methods - Contiguous</vt:lpstr>
      <vt:lpstr>Contiguous Allocation</vt:lpstr>
      <vt:lpstr>Extent-Based Systems</vt:lpstr>
      <vt:lpstr>Allocation Methods - Linked</vt:lpstr>
      <vt:lpstr>Linked Allocation</vt:lpstr>
      <vt:lpstr>Linked Allocation</vt:lpstr>
      <vt:lpstr>Allocation Methods – Linked (Cont.)</vt:lpstr>
      <vt:lpstr>File-Allocation Table</vt:lpstr>
      <vt:lpstr>Allocation Methods - Indexed</vt:lpstr>
      <vt:lpstr>Example of Indexed Allocation</vt:lpstr>
      <vt:lpstr>Indexed Allocation (Cont.)</vt:lpstr>
      <vt:lpstr>Indexed Allocation – Mapping (Cont.)</vt:lpstr>
      <vt:lpstr>Combined Scheme:  UNIX UFS  </vt:lpstr>
      <vt:lpstr>Inode Structure</vt:lpstr>
      <vt:lpstr>Performance</vt:lpstr>
      <vt:lpstr>Performance (Cont.)</vt:lpstr>
      <vt:lpstr>Free-Space Management</vt:lpstr>
      <vt:lpstr>Free-Space Management (Cont.)</vt:lpstr>
      <vt:lpstr>Linked Free Space List on Disk</vt:lpstr>
      <vt:lpstr>Free-Space Management (Cont.)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I/O Using a Unified Buffer Cache</vt:lpstr>
      <vt:lpstr>Recovery</vt:lpstr>
      <vt:lpstr>Log Structured File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64</cp:revision>
  <cp:lastPrinted>2020-04-29T16:03:06Z</cp:lastPrinted>
  <dcterms:created xsi:type="dcterms:W3CDTF">2019-02-25T14:10:39Z</dcterms:created>
  <dcterms:modified xsi:type="dcterms:W3CDTF">2020-04-29T16:15:37Z</dcterms:modified>
</cp:coreProperties>
</file>