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80" r:id="rId2"/>
    <p:sldId id="390" r:id="rId3"/>
    <p:sldId id="391" r:id="rId4"/>
    <p:sldId id="335" r:id="rId5"/>
    <p:sldId id="340" r:id="rId6"/>
    <p:sldId id="396" r:id="rId7"/>
    <p:sldId id="342" r:id="rId8"/>
    <p:sldId id="397" r:id="rId9"/>
    <p:sldId id="345" r:id="rId10"/>
    <p:sldId id="350" r:id="rId11"/>
    <p:sldId id="351" r:id="rId12"/>
    <p:sldId id="352" r:id="rId13"/>
    <p:sldId id="353" r:id="rId14"/>
    <p:sldId id="354" r:id="rId15"/>
    <p:sldId id="374" r:id="rId16"/>
    <p:sldId id="355" r:id="rId17"/>
    <p:sldId id="403" r:id="rId18"/>
    <p:sldId id="410" r:id="rId19"/>
    <p:sldId id="411" r:id="rId20"/>
    <p:sldId id="404" r:id="rId21"/>
    <p:sldId id="412" r:id="rId22"/>
    <p:sldId id="413" r:id="rId23"/>
    <p:sldId id="414" r:id="rId24"/>
    <p:sldId id="415" r:id="rId25"/>
    <p:sldId id="416" r:id="rId26"/>
    <p:sldId id="406" r:id="rId27"/>
    <p:sldId id="407" r:id="rId28"/>
    <p:sldId id="408" r:id="rId29"/>
    <p:sldId id="409" r:id="rId30"/>
    <p:sldId id="402" r:id="rId31"/>
    <p:sldId id="358" r:id="rId32"/>
    <p:sldId id="359" r:id="rId33"/>
    <p:sldId id="360" r:id="rId34"/>
    <p:sldId id="361" r:id="rId35"/>
    <p:sldId id="362" r:id="rId36"/>
    <p:sldId id="417" r:id="rId37"/>
    <p:sldId id="363" r:id="rId38"/>
    <p:sldId id="364" r:id="rId39"/>
    <p:sldId id="424" r:id="rId40"/>
    <p:sldId id="421" r:id="rId41"/>
    <p:sldId id="419" r:id="rId42"/>
    <p:sldId id="422" r:id="rId43"/>
    <p:sldId id="420" r:id="rId44"/>
    <p:sldId id="423" r:id="rId45"/>
    <p:sldId id="365" r:id="rId46"/>
    <p:sldId id="366" r:id="rId47"/>
    <p:sldId id="388" r:id="rId48"/>
    <p:sldId id="368" r:id="rId49"/>
    <p:sldId id="375" r:id="rId50"/>
    <p:sldId id="369" r:id="rId51"/>
    <p:sldId id="370" r:id="rId52"/>
    <p:sldId id="371" r:id="rId53"/>
    <p:sldId id="425" r:id="rId54"/>
    <p:sldId id="426" r:id="rId55"/>
    <p:sldId id="376" r:id="rId56"/>
    <p:sldId id="377" r:id="rId57"/>
    <p:sldId id="378" r:id="rId58"/>
    <p:sldId id="379" r:id="rId59"/>
    <p:sldId id="380" r:id="rId60"/>
    <p:sldId id="381" r:id="rId61"/>
    <p:sldId id="382" r:id="rId62"/>
    <p:sldId id="383" r:id="rId63"/>
    <p:sldId id="384" r:id="rId64"/>
    <p:sldId id="385"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154" d="100"/>
          <a:sy n="154" d="100"/>
        </p:scale>
        <p:origin x="116" y="2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5/4/2020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5/4/2020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60159C7-6EF9-4F80-8679-B1BADC5A2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E0DDEA-28BE-4E5E-8D87-6278F749F044}" type="slidenum">
              <a:rPr lang="en-US" altLang="en-US">
                <a:latin typeface="Helvetica" panose="020B0604020202020204" pitchFamily="34" charset="0"/>
              </a:rPr>
              <a:pPr/>
              <a:t>11</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0AC9BAEB-341D-4C53-B217-3D1F323CA74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02C56BF-7533-49CF-9382-8A14F5CC8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EA4409C-19D3-47BD-A3A0-4B01A6102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504FA3-D3BD-457D-AC70-83B2F41078BB}" type="slidenum">
              <a:rPr lang="en-US" altLang="en-US">
                <a:latin typeface="Helvetica" panose="020B0604020202020204" pitchFamily="34" charset="0"/>
              </a:rPr>
              <a:pPr/>
              <a:t>12</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AC563B20-875B-4D8B-9150-6DFB53FF435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46288B35-301F-4C8F-B39E-2DDD64873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5743D3D-A0F4-4E97-A769-17E7257F3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60E159-8069-4CF4-8C94-DEAAB8050730}" type="slidenum">
              <a:rPr lang="en-US" altLang="en-US">
                <a:latin typeface="Helvetica" panose="020B0604020202020204" pitchFamily="34" charset="0"/>
              </a:rPr>
              <a:pPr/>
              <a:t>13</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E82AEFD8-AB22-443F-91B2-39DE08DBD1A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0CFEACD-305D-41EC-9652-A7B7FA116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63142B6-1473-4FDA-B3F0-352CDC59F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9B7E75-7A00-4675-BC8F-413601A5FEB1}" type="slidenum">
              <a:rPr lang="en-US" altLang="en-US">
                <a:latin typeface="Helvetica" panose="020B0604020202020204" pitchFamily="34" charset="0"/>
              </a:rPr>
              <a:pPr/>
              <a:t>14</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67864829-A9B5-400F-9159-3C8D3F780C3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84FBB83-6BFD-476B-84D6-81BF7A3A6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EFAEDCB4-19FF-4F3D-A41A-9EA989ACE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232D68-3F47-49F2-8898-3CDC6140F0BF}" type="slidenum">
              <a:rPr lang="en-US" altLang="en-US">
                <a:latin typeface="Helvetica" panose="020B0604020202020204" pitchFamily="34" charset="0"/>
              </a:rPr>
              <a:pPr/>
              <a:t>15</a:t>
            </a:fld>
            <a:endParaRPr lang="en-US" altLang="en-US">
              <a:latin typeface="Helvetica" panose="020B0604020202020204" pitchFamily="34" charset="0"/>
            </a:endParaRPr>
          </a:p>
        </p:txBody>
      </p:sp>
      <p:sp>
        <p:nvSpPr>
          <p:cNvPr id="37890" name="Rectangle 2">
            <a:extLst>
              <a:ext uri="{FF2B5EF4-FFF2-40B4-BE49-F238E27FC236}">
                <a16:creationId xmlns:a16="http://schemas.microsoft.com/office/drawing/2014/main" id="{A3C39B09-873B-4DD6-8FA5-2D38862056C0}"/>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A969F55-89A7-4A23-A03A-664BD69013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8BB36CF4-C130-49B1-9AD0-FC2710FDE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FC92D2-B456-4CD3-ACDB-CBC9BB729CD3}" type="slidenum">
              <a:rPr lang="en-US" altLang="en-US">
                <a:latin typeface="Helvetica" panose="020B0604020202020204" pitchFamily="34" charset="0"/>
              </a:rPr>
              <a:pPr/>
              <a:t>16</a:t>
            </a:fld>
            <a:endParaRPr lang="en-US" altLang="en-US">
              <a:latin typeface="Helvetica" panose="020B0604020202020204" pitchFamily="34" charset="0"/>
            </a:endParaRPr>
          </a:p>
        </p:txBody>
      </p:sp>
      <p:sp>
        <p:nvSpPr>
          <p:cNvPr id="39938" name="Rectangle 2">
            <a:extLst>
              <a:ext uri="{FF2B5EF4-FFF2-40B4-BE49-F238E27FC236}">
                <a16:creationId xmlns:a16="http://schemas.microsoft.com/office/drawing/2014/main" id="{DFA9A4E2-66BA-40EE-8D10-07BAA3AB28C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E855AD6-902D-4B1D-9AD7-EA66BCA32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803B1734-1655-4EC8-A5B3-F9469B1980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B07290-5E4F-4201-88EC-B08C749404D8}" type="slidenum">
              <a:rPr lang="en-US" altLang="en-US">
                <a:latin typeface="Helvetica" panose="020B0604020202020204" pitchFamily="34" charset="0"/>
              </a:rPr>
              <a:pPr/>
              <a:t>26</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F3D00962-948A-4747-9B43-D4A0E121C99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B8494BB7-9DD4-4E4E-B028-EBD40B70A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44497DCC-92BD-4E23-A822-8DCC24D04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87F62F3-F10B-43A0-85C9-16E56C6841CB}" type="slidenum">
              <a:rPr lang="en-US" altLang="en-US">
                <a:latin typeface="Helvetica" panose="020B0604020202020204" pitchFamily="34" charset="0"/>
              </a:rPr>
              <a:pPr/>
              <a:t>27</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5E96E18D-2AE2-4995-898A-E373215B668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9342BC7-DE15-4E75-8162-C9E0E5E90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B167868-6349-4AC7-8991-AFBDA8E1A2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7CC49A-DBD2-4302-833F-282B80843CFD}" type="slidenum">
              <a:rPr lang="en-US" altLang="en-US">
                <a:latin typeface="Helvetica" panose="020B0604020202020204" pitchFamily="34" charset="0"/>
              </a:rPr>
              <a:pPr/>
              <a:t>28</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C0AE7BF7-81FB-45DF-9550-A428ABEA92D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D93E128-1793-4D0E-B065-04F6C86DA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E9C4DA71-74FE-45F0-806F-7D89C3152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36BF4B-4BD7-4759-BE6E-140334F402F2}" type="slidenum">
              <a:rPr lang="en-US" altLang="en-US">
                <a:latin typeface="Helvetica" panose="020B0604020202020204" pitchFamily="34" charset="0"/>
              </a:rPr>
              <a:pPr/>
              <a:t>29</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E1E9C50A-D857-40DA-9B9F-9DCE1ED21E7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EC22718-0F21-46B7-B04D-A9E35C4C3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2A0339A0-BFC9-417D-96B3-7654FAFBF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0145F7-AE25-4291-8685-4D2E46AF4874}" type="slidenum">
              <a:rPr lang="en-US" altLang="en-US">
                <a:latin typeface="Helvetica" panose="020B0604020202020204" pitchFamily="34" charset="0"/>
              </a:rPr>
              <a:pPr/>
              <a:t>2</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965ECA55-AECB-4F09-90B3-AACB360329F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EB58930-F61E-46BF-8D50-0D8FABD18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3A61893-BBFB-422A-A721-1B2946E01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985A6D-7D14-47C5-BBE4-44813EDCB781}" type="slidenum">
              <a:rPr lang="en-US" altLang="en-US">
                <a:latin typeface="Helvetica" panose="020B0604020202020204" pitchFamily="34" charset="0"/>
              </a:rPr>
              <a:pPr/>
              <a:t>31</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7C750A7C-4403-4153-901E-33AE464EA5D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B0737B8-E557-4405-88F6-D43B9270A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E2F4D36-034B-402D-B758-465D7075BD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71198DE-CE43-4BCE-9BA0-D6E43AC6ADD7}" type="slidenum">
              <a:rPr lang="en-US" altLang="en-US">
                <a:latin typeface="Helvetica" panose="020B0604020202020204" pitchFamily="34" charset="0"/>
              </a:rPr>
              <a:pPr/>
              <a:t>32</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DB71A5CE-C3AC-4B7B-BB47-523E20F7A19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874E35-881F-4710-A0A3-5A454B76F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BD4F841-EC2C-48EF-A968-D45AC86F9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62C132-9E62-4AF3-A51A-AF0A7325509C}" type="slidenum">
              <a:rPr lang="en-US" altLang="en-US">
                <a:latin typeface="Helvetica" panose="020B0604020202020204" pitchFamily="34" charset="0"/>
              </a:rPr>
              <a:pPr/>
              <a:t>33</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A5F0D4DD-8D88-46F2-9898-2E7A85883D4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E5E351D-EED6-451D-A47F-AAD0B1223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F092F13-322C-478B-9754-66CA4ADDC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BBCE9F-BE49-432A-A741-B904DCD5B7E5}" type="slidenum">
              <a:rPr lang="en-US" altLang="en-US">
                <a:latin typeface="Helvetica" panose="020B0604020202020204" pitchFamily="34" charset="0"/>
              </a:rPr>
              <a:pPr/>
              <a:t>34</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9A4D498-7FFE-4C21-A606-D42A9ADDDBFB}"/>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78B0901-49AA-43D6-8ED9-A1FC0C1F2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8638CCC-2ADA-422B-ABFB-1512E32A6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71CEC49-2FD6-4917-9DE2-D6076273294E}" type="slidenum">
              <a:rPr lang="en-US" altLang="en-US">
                <a:latin typeface="Helvetica" panose="020B0604020202020204" pitchFamily="34" charset="0"/>
              </a:rPr>
              <a:pPr/>
              <a:t>35</a:t>
            </a:fld>
            <a:endParaRPr lang="en-US" altLang="en-US">
              <a:latin typeface="Helvetica" panose="020B0604020202020204" pitchFamily="34" charset="0"/>
            </a:endParaRPr>
          </a:p>
        </p:txBody>
      </p:sp>
      <p:sp>
        <p:nvSpPr>
          <p:cNvPr id="68610" name="Rectangle 2">
            <a:extLst>
              <a:ext uri="{FF2B5EF4-FFF2-40B4-BE49-F238E27FC236}">
                <a16:creationId xmlns:a16="http://schemas.microsoft.com/office/drawing/2014/main" id="{D7F4F732-AF31-4D2A-9609-847CBCF59353}"/>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C1EEF6D1-8EBC-4FCC-83FC-C97EF0331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5FEFA0B2-3301-47E1-9094-5025A33A94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7D7A67-8DB7-4E95-A682-DEC9B09C4E19}" type="slidenum">
              <a:rPr lang="en-US" altLang="en-US">
                <a:latin typeface="Helvetica" panose="020B0604020202020204" pitchFamily="34" charset="0"/>
              </a:rPr>
              <a:pPr/>
              <a:t>37</a:t>
            </a:fld>
            <a:endParaRPr lang="en-US" altLang="en-US">
              <a:latin typeface="Helvetica" panose="020B0604020202020204" pitchFamily="34" charset="0"/>
            </a:endParaRPr>
          </a:p>
        </p:txBody>
      </p:sp>
      <p:sp>
        <p:nvSpPr>
          <p:cNvPr id="71682" name="Rectangle 2">
            <a:extLst>
              <a:ext uri="{FF2B5EF4-FFF2-40B4-BE49-F238E27FC236}">
                <a16:creationId xmlns:a16="http://schemas.microsoft.com/office/drawing/2014/main" id="{B4066476-0610-45EC-816F-08FCA466FC72}"/>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CE4E153-7F03-484D-BA7F-A26BA7142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00049B43-DAD2-4DC0-8B79-36F9E4A14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8B49C7-30AA-428D-92B2-03E79A5808DD}" type="slidenum">
              <a:rPr lang="en-US" altLang="en-US">
                <a:latin typeface="Helvetica" panose="020B0604020202020204" pitchFamily="34" charset="0"/>
              </a:rPr>
              <a:pPr/>
              <a:t>38</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1E2289B8-BCCA-47B3-B388-62BDFDA2F41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4330632-B421-443F-A787-D08CA8E6D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E22C8D2-8C88-4D37-BD07-00E18CD9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76D63C-79BF-4D44-B96A-F09C7C2E6CC5}" type="slidenum">
              <a:rPr lang="en-US" altLang="en-US">
                <a:latin typeface="Helvetica" panose="020B0604020202020204" pitchFamily="34" charset="0"/>
              </a:rPr>
              <a:pPr/>
              <a:t>45</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29E60563-8C4E-48D4-A118-88C0F09EE48E}"/>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7134D08-410C-4A49-82A8-75F3C9B22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53D4151-A984-4D71-BE5E-107FD1F54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D08E7F-42B1-44E2-A430-631451BA243F}" type="slidenum">
              <a:rPr lang="en-US" altLang="en-US">
                <a:latin typeface="Helvetica" panose="020B0604020202020204" pitchFamily="34" charset="0"/>
              </a:rPr>
              <a:pPr/>
              <a:t>46</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910190AE-285D-4E23-A936-26DAA8D95AC9}"/>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174937B2-5B9D-4D76-92AE-BE5145696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66747E3-3570-4A16-8472-570C7B237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074E66F-6B30-49C5-8B40-091E4C0E5774}" type="slidenum">
              <a:rPr lang="en-US" altLang="en-US">
                <a:latin typeface="Helvetica" panose="020B0604020202020204" pitchFamily="34" charset="0"/>
              </a:rPr>
              <a:pPr/>
              <a:t>47</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2784A0EE-17BE-47AA-9665-E9854B3AC46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9BD590E-2C0D-442A-846B-E878F0D957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A1826775-5A3A-4245-BBD8-F8E18B853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FE1025-4E2A-4B63-82FB-642911C99FC9}" type="slidenum">
              <a:rPr lang="en-US" altLang="en-US">
                <a:latin typeface="Helvetica" panose="020B0604020202020204" pitchFamily="34" charset="0"/>
              </a:rPr>
              <a:pPr/>
              <a:t>3</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02367C63-9627-4993-8EEC-DAACADD7CCF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17EAAAA-30E7-41A5-BE82-E6BD5353F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BC4B43F1-78B6-4448-9AAF-BDF4DE234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82FA1C-9BB7-4AED-90C4-6F1F5CD91108}" type="slidenum">
              <a:rPr lang="en-US" altLang="en-US">
                <a:latin typeface="Helvetica" panose="020B0604020202020204" pitchFamily="34" charset="0"/>
              </a:rPr>
              <a:pPr/>
              <a:t>48</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A437EDBE-28DF-4F98-8AEA-671202A35E1A}"/>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25498FA-84AE-4998-A71F-3D42CB107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442F2029-389F-4987-A747-966495BA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8A17A6F-5146-4899-8E81-1846568250F4}" type="slidenum">
              <a:rPr lang="en-US" altLang="en-US">
                <a:latin typeface="Helvetica" panose="020B0604020202020204" pitchFamily="34" charset="0"/>
              </a:rPr>
              <a:pPr/>
              <a:t>49</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D0E74EAF-95AF-4B6A-BCAE-78EB7589646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F609824-AA2D-4210-B42A-5AD41CECED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B76600E-704B-4EFE-A26F-7EC5F8E54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C01906-7D5F-41CA-B953-4F0C2068BF12}" type="slidenum">
              <a:rPr lang="en-US" altLang="en-US">
                <a:latin typeface="Helvetica" panose="020B0604020202020204" pitchFamily="34" charset="0"/>
              </a:rPr>
              <a:pPr/>
              <a:t>50</a:t>
            </a:fld>
            <a:endParaRPr lang="en-US" altLang="en-US">
              <a:latin typeface="Helvetica" panose="020B0604020202020204" pitchFamily="34" charset="0"/>
            </a:endParaRPr>
          </a:p>
        </p:txBody>
      </p:sp>
      <p:sp>
        <p:nvSpPr>
          <p:cNvPr id="92162" name="Rectangle 2">
            <a:extLst>
              <a:ext uri="{FF2B5EF4-FFF2-40B4-BE49-F238E27FC236}">
                <a16:creationId xmlns:a16="http://schemas.microsoft.com/office/drawing/2014/main" id="{B0B1C08D-8193-45AC-899F-12581A248F0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785B13D7-3136-42F5-811E-3EFDFD5DE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0A87EED-2572-4994-8FFE-22EB97860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05F9453-2069-4894-8283-496BB19750B0}" type="slidenum">
              <a:rPr lang="en-US" altLang="en-US">
                <a:latin typeface="Helvetica" panose="020B0604020202020204" pitchFamily="34" charset="0"/>
              </a:rPr>
              <a:pPr/>
              <a:t>51</a:t>
            </a:fld>
            <a:endParaRPr lang="en-US" altLang="en-US">
              <a:latin typeface="Helvetica" panose="020B0604020202020204" pitchFamily="34" charset="0"/>
            </a:endParaRPr>
          </a:p>
        </p:txBody>
      </p:sp>
      <p:sp>
        <p:nvSpPr>
          <p:cNvPr id="94210" name="Rectangle 2">
            <a:extLst>
              <a:ext uri="{FF2B5EF4-FFF2-40B4-BE49-F238E27FC236}">
                <a16:creationId xmlns:a16="http://schemas.microsoft.com/office/drawing/2014/main" id="{4B17824D-9A8D-4086-877F-D8C1123A35B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D7D28E2-FA8C-4651-8FC0-79D297706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933ADAAE-67FE-4106-8C88-934733680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5C6B41C-EDCC-4C10-AB3B-EED289A9B534}" type="slidenum">
              <a:rPr lang="en-US" altLang="en-US">
                <a:latin typeface="Helvetica" panose="020B0604020202020204" pitchFamily="34" charset="0"/>
              </a:rPr>
              <a:pPr/>
              <a:t>52</a:t>
            </a:fld>
            <a:endParaRPr lang="en-US" altLang="en-US">
              <a:latin typeface="Helvetica" panose="020B0604020202020204" pitchFamily="34" charset="0"/>
            </a:endParaRPr>
          </a:p>
        </p:txBody>
      </p:sp>
      <p:sp>
        <p:nvSpPr>
          <p:cNvPr id="96258" name="Rectangle 2">
            <a:extLst>
              <a:ext uri="{FF2B5EF4-FFF2-40B4-BE49-F238E27FC236}">
                <a16:creationId xmlns:a16="http://schemas.microsoft.com/office/drawing/2014/main" id="{17B89309-09E8-4DC8-8909-C53DC506AE7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0AC6A403-0521-4B45-8958-877CF5FCD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8A57925-91F0-415D-ABB7-01EEF8522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1AD4DA9-B875-4AA7-B927-EB0DAAAB7D03}"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5C45B961-A701-4E83-9BF5-D8B37AFBAAD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9CF5822-A39C-481D-8F0C-417312F7E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40890D0-E1E9-4443-8EFA-B10C83C21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885298-F4BD-4952-BBB9-458DBA01B204}"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9FF756B6-761C-4FA2-AB54-3354A8A3FB7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F104CF1-F91A-4B20-B813-4E9F4B112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2F2E5F6-FF63-4C6F-898D-32742AE05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7988B6-EFBF-497D-8B3C-D528DD0D8483}"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45D22F1C-A819-4457-9250-22432F8F83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B6B382E-7F58-4266-BFBE-E1D2316F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FAFAE51-81C2-42C3-8840-05816F42F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CD2911-858B-49D5-9EAE-C5AEF7036499}"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47D21B1A-2871-4AF1-814D-2519410887F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D1EE857-7975-439C-9361-3788ABC9D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04E3D11-E72B-41D8-8E04-99C50745F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AD29AD-EE6A-454A-A6E8-19D177F2A8B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3B36D6D2-0A4A-492C-8E64-73EB83C8B7E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53D7BE1-8FC8-4A01-A38B-71C288BA6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854B501-3194-4A27-9F85-39F152035F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B30675-DE07-4D4D-9212-C539DF571F84}" type="slidenum">
              <a:rPr lang="en-US" altLang="en-US">
                <a:latin typeface="Helvetica" panose="020B0604020202020204" pitchFamily="34" charset="0"/>
              </a:rPr>
              <a:pPr/>
              <a:t>4</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A86FA28D-D784-4C6A-A967-175224A691F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0C576D4-3F53-4F2A-A914-C015863C0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D9AE9CF-2549-4B7F-B29D-E384C87CA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9445A2-79D6-42BF-8C17-11EC09B47B64}"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17413E06-E145-40CB-B6F9-9A7FFF7DE9D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E1B5860-3C18-4CEA-81BC-8C479B677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5EEF49-7A37-4C10-860E-E78A5737F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83766F-9B13-46DB-837D-7062B9ABA015}"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FF175D74-40A1-4B4D-9D9C-F70265D93D7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FFC2323-CC3C-4807-B707-60B98940A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456680F-3299-4E18-8EBE-34D60DEA1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0512E7-3A87-469D-B9F3-7ACFFD51E70A}"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E22795FF-CFD3-4115-8345-E13BB9AF55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3C18749-0D3D-484E-A7D4-B55CEE70B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A02A88C-FA2F-4CBA-B8C4-A6C72634C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D7C776-D96E-4D72-ADC3-5119225A495B}"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FAC33100-D3B0-43A5-8FC1-4A6EE596678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33D3F63-FBD4-4963-BD7A-9E01C7A85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2DD0AE0-EFF3-46B2-A348-412551302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512A40-B20A-4BA6-BD66-87654F0370BF}"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174E1E78-16E4-4FB2-964C-ECCD0953FA3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FF87BDD-2DFA-47A3-845D-EC6736AA4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89F50E3-24FF-4AC8-9E94-99F8B20DE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974AA0-2E77-4DD5-B29F-22A4803C0050}"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CD438BCF-0E5F-4520-B733-1DA703E4F2F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EE0BDA2-BA02-4295-ACE2-002FD9E05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3708861-F561-4A62-819C-4E0F494DA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B76F98-D477-49D2-8DDB-E4933804EC4E}" type="slidenum">
              <a:rPr lang="en-US" altLang="en-US">
                <a:latin typeface="Helvetica" panose="020B0604020202020204" pitchFamily="34" charset="0"/>
              </a:rPr>
              <a:pPr/>
              <a:t>5</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754BC366-655F-46C9-BCD4-9CA91B1D63D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0451C4FE-8B42-456E-82DA-8DA486421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7167241-C6C0-4BF3-AB39-3DC1E2CF2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E7C155-7CE6-41E8-80AB-4E45DCFDD641}" type="slidenum">
              <a:rPr lang="en-US" altLang="en-US">
                <a:latin typeface="Helvetica" panose="020B0604020202020204" pitchFamily="34" charset="0"/>
              </a:rPr>
              <a:pPr/>
              <a:t>7</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300CB7B3-2C20-4E5A-B799-4CE4D601C9B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164E341-1245-40C7-8630-175ABEFC7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0822CD4-610A-412E-BDCF-36395DD9E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C6C680-54FB-4128-802E-B229C921F8F3}" type="slidenum">
              <a:rPr lang="en-US" altLang="en-US">
                <a:latin typeface="Helvetica" panose="020B0604020202020204" pitchFamily="34" charset="0"/>
              </a:rPr>
              <a:pPr/>
              <a:t>8</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9ABE7689-F0EC-454D-99A6-CA7AD908DAA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36A4DCD-AFB1-4185-A8B0-CC96EC02C7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AB827557-981C-421F-9A7C-F6C0B160E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9E4BD6-31E3-4E65-BEC8-6E7065D71416}" type="slidenum">
              <a:rPr lang="en-US" altLang="en-US">
                <a:latin typeface="Helvetica" panose="020B0604020202020204" pitchFamily="34" charset="0"/>
              </a:rPr>
              <a:pPr/>
              <a:t>9</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5324DEA-94D5-4F6B-A543-14FF8ECC36F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A8AC86F-68AD-41BE-9A6F-ECACDCF24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5709E97-8F91-4CF8-A980-2D058EB13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20ACDF-24DD-46C3-A48E-D70AB3027532}" type="slidenum">
              <a:rPr lang="en-US" altLang="en-US">
                <a:latin typeface="Helvetica" panose="020B0604020202020204" pitchFamily="34" charset="0"/>
              </a:rPr>
              <a:pPr/>
              <a:t>10</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959B9D86-ABA7-4B00-A2D4-FAB1BB29F32E}"/>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A3147BA-E10C-4E8B-815A-BC6D582BF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Galvin and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393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Galvin and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Galvin and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Galvin and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dirty="0"/>
              <a:t>CSMC 412</a:t>
            </a:r>
          </a:p>
        </p:txBody>
      </p:sp>
      <p:sp>
        <p:nvSpPr>
          <p:cNvPr id="4099" name="Shape 54274"/>
          <p:cNvSpPr>
            <a:spLocks noGrp="1" noChangeArrowheads="1"/>
          </p:cNvSpPr>
          <p:nvPr>
            <p:ph idx="1"/>
          </p:nvPr>
        </p:nvSpPr>
        <p:spPr>
          <a:xfrm>
            <a:off x="838200" y="1825625"/>
            <a:ext cx="10515600" cy="2337406"/>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Online Set 13</a:t>
            </a:r>
          </a:p>
          <a:p>
            <a:pPr marL="387350" indent="-387350" algn="ctr" defTabSz="1033463">
              <a:lnSpc>
                <a:spcPct val="94000"/>
              </a:lnSpc>
              <a:spcBef>
                <a:spcPct val="28000"/>
              </a:spcBef>
              <a:buNone/>
            </a:pPr>
            <a:r>
              <a:rPr lang="en-US" sz="2100" dirty="0">
                <a:solidFill>
                  <a:srgbClr val="000000"/>
                </a:solidFill>
              </a:rPr>
              <a:t>Distributed Systems</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F1AB8D6D-1A37-4111-B133-E510150EFAB0}"/>
              </a:ext>
            </a:extLst>
          </p:cNvPr>
          <p:cNvSpPr>
            <a:spLocks noGrp="1" noChangeArrowheads="1"/>
          </p:cNvSpPr>
          <p:nvPr>
            <p:ph type="title"/>
          </p:nvPr>
        </p:nvSpPr>
        <p:spPr/>
        <p:txBody>
          <a:bodyPr/>
          <a:lstStyle/>
          <a:p>
            <a:r>
              <a:rPr lang="en-US" altLang="en-US" dirty="0"/>
              <a:t>Communication Protocol</a:t>
            </a:r>
          </a:p>
        </p:txBody>
      </p:sp>
      <p:sp>
        <p:nvSpPr>
          <p:cNvPr id="26625" name="Rectangle 3">
            <a:extLst>
              <a:ext uri="{FF2B5EF4-FFF2-40B4-BE49-F238E27FC236}">
                <a16:creationId xmlns:a16="http://schemas.microsoft.com/office/drawing/2014/main" id="{98D00914-BEEE-4E39-8A9A-32F18A1139B4}"/>
              </a:ext>
            </a:extLst>
          </p:cNvPr>
          <p:cNvSpPr>
            <a:spLocks noGrp="1" noChangeArrowheads="1"/>
          </p:cNvSpPr>
          <p:nvPr>
            <p:ph type="body" idx="1"/>
          </p:nvPr>
        </p:nvSpPr>
        <p:spPr/>
        <p:txBody>
          <a:bodyPr/>
          <a:lstStyle/>
          <a:p>
            <a:r>
              <a:rPr lang="en-US" altLang="en-US"/>
              <a:t>Layer 1: Physical layer – handles the mechanical and electrical details of the physical transmission of a bit stream</a:t>
            </a:r>
          </a:p>
          <a:p>
            <a:r>
              <a:rPr lang="en-US" altLang="en-US"/>
              <a:t>Layer 2: Data-link layer – handles the frames, or fixed-length parts of packets, including any error detection and recovery that occurred in the physical layer</a:t>
            </a:r>
          </a:p>
          <a:p>
            <a:r>
              <a:rPr lang="en-US" altLang="en-US"/>
              <a:t>Layer 3: Network layer – provides connections and routes packets in the communication network, including handling the address of outgoing packets, decoding the address of incoming packets, and maintaining routing information for proper response to changing load levels</a:t>
            </a:r>
            <a:endParaRPr lang="en-US" altLang="en-US" dirty="0"/>
          </a:p>
        </p:txBody>
      </p:sp>
      <p:sp>
        <p:nvSpPr>
          <p:cNvPr id="26626" name="Text Box 5">
            <a:extLst>
              <a:ext uri="{FF2B5EF4-FFF2-40B4-BE49-F238E27FC236}">
                <a16:creationId xmlns:a16="http://schemas.microsoft.com/office/drawing/2014/main" id="{319884B5-F52D-4393-94EA-911249B10C96}"/>
              </a:ext>
            </a:extLst>
          </p:cNvPr>
          <p:cNvSpPr txBox="1">
            <a:spLocks noChangeArrowheads="1"/>
          </p:cNvSpPr>
          <p:nvPr/>
        </p:nvSpPr>
        <p:spPr bwMode="auto">
          <a:xfrm>
            <a:off x="1444283" y="1411050"/>
            <a:ext cx="8280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dirty="0">
                <a:solidFill>
                  <a:srgbClr val="FF0000"/>
                </a:solidFill>
              </a:rPr>
              <a:t>The communication network is partitioned into the following multiple layers:</a:t>
            </a:r>
          </a:p>
        </p:txBody>
      </p:sp>
      <p:sp>
        <p:nvSpPr>
          <p:cNvPr id="4" name="Footer Placeholder 3">
            <a:extLst>
              <a:ext uri="{FF2B5EF4-FFF2-40B4-BE49-F238E27FC236}">
                <a16:creationId xmlns:a16="http://schemas.microsoft.com/office/drawing/2014/main" id="{63AA8EE4-66DF-45C9-BE3A-0226C6E219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348E598-3DA5-4FBC-B53E-53BB8F22E6E6}"/>
              </a:ext>
            </a:extLst>
          </p:cNvPr>
          <p:cNvSpPr>
            <a:spLocks noGrp="1"/>
          </p:cNvSpPr>
          <p:nvPr>
            <p:ph type="sldNum" sz="quarter" idx="12"/>
          </p:nvPr>
        </p:nvSpPr>
        <p:spPr/>
        <p:txBody>
          <a:bodyPr/>
          <a:lstStyle/>
          <a:p>
            <a:fld id="{B8FA9E9B-7639-41A7-8B5F-FEFEB094FBAA}"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95CEA94-ECC4-4DFD-977D-E176555E9EE8}"/>
              </a:ext>
            </a:extLst>
          </p:cNvPr>
          <p:cNvSpPr>
            <a:spLocks noGrp="1" noChangeArrowheads="1"/>
          </p:cNvSpPr>
          <p:nvPr>
            <p:ph type="title"/>
          </p:nvPr>
        </p:nvSpPr>
        <p:spPr/>
        <p:txBody>
          <a:bodyPr/>
          <a:lstStyle/>
          <a:p>
            <a:r>
              <a:rPr lang="en-US" altLang="en-US"/>
              <a:t>Communication Protocol (Cont.)</a:t>
            </a:r>
          </a:p>
        </p:txBody>
      </p:sp>
      <p:sp>
        <p:nvSpPr>
          <p:cNvPr id="28673" name="Rectangle 3">
            <a:extLst>
              <a:ext uri="{FF2B5EF4-FFF2-40B4-BE49-F238E27FC236}">
                <a16:creationId xmlns:a16="http://schemas.microsoft.com/office/drawing/2014/main" id="{B43D7F69-282D-46E4-B87C-0B3D55C42FFE}"/>
              </a:ext>
            </a:extLst>
          </p:cNvPr>
          <p:cNvSpPr>
            <a:spLocks noGrp="1" noChangeArrowheads="1"/>
          </p:cNvSpPr>
          <p:nvPr>
            <p:ph type="body" idx="1"/>
          </p:nvPr>
        </p:nvSpPr>
        <p:spPr/>
        <p:txBody>
          <a:bodyPr>
            <a:normAutofit fontScale="92500" lnSpcReduction="10000"/>
          </a:bodyPr>
          <a:lstStyle/>
          <a:p>
            <a:r>
              <a:rPr lang="en-US" altLang="en-US"/>
              <a:t>Layer 4: Transport layer – responsible for low-level network access and for message transfer between clients, including partitioning messages into packets, maintaining packet order, controlling flow, and generating physical addresses</a:t>
            </a:r>
          </a:p>
          <a:p>
            <a:r>
              <a:rPr lang="en-US" altLang="en-US"/>
              <a:t>Layer 5: Session layer – implements sessions, or process-to-process communications protocols</a:t>
            </a:r>
          </a:p>
          <a:p>
            <a:r>
              <a:rPr lang="en-US" altLang="en-US"/>
              <a:t>Layer 6: Presentation layer – resolves the differences in formats among the various sites in the network, including character conversions, and half duplex/full duplex (echoing)</a:t>
            </a:r>
          </a:p>
          <a:p>
            <a:r>
              <a:rPr lang="en-US" altLang="en-US"/>
              <a:t>Layer 7: Application layer – interacts directly with the users,</a:t>
            </a:r>
            <a:r>
              <a:rPr lang="en-US" altLang="ja-JP"/>
              <a:t> deals with file transfer, remote-login protocols and electronic mail, as well as schemas for distributed databases</a:t>
            </a:r>
            <a:endParaRPr lang="en-US" altLang="en-US" dirty="0"/>
          </a:p>
        </p:txBody>
      </p:sp>
      <p:sp>
        <p:nvSpPr>
          <p:cNvPr id="4" name="Footer Placeholder 3">
            <a:extLst>
              <a:ext uri="{FF2B5EF4-FFF2-40B4-BE49-F238E27FC236}">
                <a16:creationId xmlns:a16="http://schemas.microsoft.com/office/drawing/2014/main" id="{EE593FE3-1E11-4373-9EB2-A870C67FDE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222C3F5-31C3-440D-ADCA-00B632A05579}"/>
              </a:ext>
            </a:extLst>
          </p:cNvPr>
          <p:cNvSpPr>
            <a:spLocks noGrp="1"/>
          </p:cNvSpPr>
          <p:nvPr>
            <p:ph type="sldNum" sz="quarter" idx="12"/>
          </p:nvPr>
        </p:nvSpPr>
        <p:spPr/>
        <p:txBody>
          <a:bodyPr/>
          <a:lstStyle/>
          <a:p>
            <a:fld id="{B8FA9E9B-7639-41A7-8B5F-FEFEB094FBAA}"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0B2D70C9-B37A-40B8-94F1-A235DD504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2135189"/>
            <a:ext cx="6003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2413000" y="1206501"/>
            <a:ext cx="7670800" cy="646113"/>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kumimoji="1" lang="en-US" altLang="en-US" dirty="0">
                <a:latin typeface="+mn-lt"/>
                <a:cs typeface="ＭＳ Ｐゴシック" charset="-128"/>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38B1D6A7-12D6-45E8-BB55-5C07FACEA195}"/>
              </a:ext>
            </a:extLst>
          </p:cNvPr>
          <p:cNvSpPr>
            <a:spLocks noGrp="1" noChangeArrowheads="1"/>
          </p:cNvSpPr>
          <p:nvPr>
            <p:ph type="title"/>
          </p:nvPr>
        </p:nvSpPr>
        <p:spPr/>
        <p:txBody>
          <a:bodyPr/>
          <a:lstStyle/>
          <a:p>
            <a:r>
              <a:rPr lang="en-US" altLang="en-US"/>
              <a:t>OSI Network Model</a:t>
            </a:r>
          </a:p>
        </p:txBody>
      </p:sp>
      <p:sp>
        <p:nvSpPr>
          <p:cNvPr id="3" name="Footer Placeholder 2">
            <a:extLst>
              <a:ext uri="{FF2B5EF4-FFF2-40B4-BE49-F238E27FC236}">
                <a16:creationId xmlns:a16="http://schemas.microsoft.com/office/drawing/2014/main" id="{2E87C275-E8B8-478A-B116-85183C5F240E}"/>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032BAA28-885A-41FA-957C-9D2DC1A6BF46}"/>
              </a:ext>
            </a:extLst>
          </p:cNvPr>
          <p:cNvSpPr>
            <a:spLocks noGrp="1"/>
          </p:cNvSpPr>
          <p:nvPr>
            <p:ph type="sldNum" sz="quarter" idx="12"/>
          </p:nvPr>
        </p:nvSpPr>
        <p:spPr/>
        <p:txBody>
          <a:bodyPr/>
          <a:lstStyle/>
          <a:p>
            <a:fld id="{B8FA9E9B-7639-41A7-8B5F-FEFEB094FBAA}"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0DAC22C-D02E-4056-8949-5FCD163260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1247776"/>
            <a:ext cx="31591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74F47B07-28F0-419B-B6E9-CE1529721F07}"/>
              </a:ext>
            </a:extLst>
          </p:cNvPr>
          <p:cNvSpPr>
            <a:spLocks noGrp="1" noChangeArrowheads="1"/>
          </p:cNvSpPr>
          <p:nvPr>
            <p:ph type="title"/>
          </p:nvPr>
        </p:nvSpPr>
        <p:spPr/>
        <p:txBody>
          <a:bodyPr/>
          <a:lstStyle/>
          <a:p>
            <a:r>
              <a:rPr lang="en-US" altLang="en-US"/>
              <a:t>OSI Protocol Stack</a:t>
            </a:r>
          </a:p>
        </p:txBody>
      </p:sp>
      <p:sp>
        <p:nvSpPr>
          <p:cNvPr id="3" name="Footer Placeholder 2">
            <a:extLst>
              <a:ext uri="{FF2B5EF4-FFF2-40B4-BE49-F238E27FC236}">
                <a16:creationId xmlns:a16="http://schemas.microsoft.com/office/drawing/2014/main" id="{6ADB4F3C-69F8-4221-AAE8-3F1FC56470B7}"/>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9ABB1EED-0913-4008-980A-3D556858E70D}"/>
              </a:ext>
            </a:extLst>
          </p:cNvPr>
          <p:cNvSpPr>
            <a:spLocks noGrp="1"/>
          </p:cNvSpPr>
          <p:nvPr>
            <p:ph type="sldNum" sz="quarter" idx="12"/>
          </p:nvPr>
        </p:nvSpPr>
        <p:spPr/>
        <p:txBody>
          <a:bodyPr/>
          <a:lstStyle/>
          <a:p>
            <a:fld id="{B8FA9E9B-7639-41A7-8B5F-FEFEB094FBAA}"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072DD171-6017-4130-B9A5-CAF9782BF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195389"/>
            <a:ext cx="29416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C8B715AB-790B-4D0E-8B85-1699E3D2C8F3}"/>
              </a:ext>
            </a:extLst>
          </p:cNvPr>
          <p:cNvSpPr>
            <a:spLocks noGrp="1" noChangeArrowheads="1"/>
          </p:cNvSpPr>
          <p:nvPr>
            <p:ph type="title"/>
          </p:nvPr>
        </p:nvSpPr>
        <p:spPr/>
        <p:txBody>
          <a:bodyPr/>
          <a:lstStyle/>
          <a:p>
            <a:r>
              <a:rPr lang="en-US" altLang="en-US"/>
              <a:t>OSI Network Message</a:t>
            </a:r>
          </a:p>
        </p:txBody>
      </p:sp>
      <p:sp>
        <p:nvSpPr>
          <p:cNvPr id="3" name="Footer Placeholder 2">
            <a:extLst>
              <a:ext uri="{FF2B5EF4-FFF2-40B4-BE49-F238E27FC236}">
                <a16:creationId xmlns:a16="http://schemas.microsoft.com/office/drawing/2014/main" id="{70CB609B-2DDA-44D5-ADD4-81422CDEB0B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CBE7CBD7-B40A-4EEB-A3E8-EA4409B576B2}"/>
              </a:ext>
            </a:extLst>
          </p:cNvPr>
          <p:cNvSpPr>
            <a:spLocks noGrp="1"/>
          </p:cNvSpPr>
          <p:nvPr>
            <p:ph type="sldNum" sz="quarter" idx="12"/>
          </p:nvPr>
        </p:nvSpPr>
        <p:spPr/>
        <p:txBody>
          <a:bodyPr/>
          <a:lstStyle/>
          <a:p>
            <a:fld id="{B8FA9E9B-7639-41A7-8B5F-FEFEB094FBAA}"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DC7F6AC-1C2C-479F-87B0-BF61A3F99F33}"/>
              </a:ext>
            </a:extLst>
          </p:cNvPr>
          <p:cNvSpPr>
            <a:spLocks noGrp="1" noChangeArrowheads="1"/>
          </p:cNvSpPr>
          <p:nvPr>
            <p:ph type="title"/>
          </p:nvPr>
        </p:nvSpPr>
        <p:spPr/>
        <p:txBody>
          <a:bodyPr/>
          <a:lstStyle/>
          <a:p>
            <a:r>
              <a:rPr lang="en-US" altLang="en-US"/>
              <a:t>The OSI model</a:t>
            </a:r>
          </a:p>
        </p:txBody>
      </p:sp>
      <p:sp>
        <p:nvSpPr>
          <p:cNvPr id="36866" name="Content Placeholder 2">
            <a:extLst>
              <a:ext uri="{FF2B5EF4-FFF2-40B4-BE49-F238E27FC236}">
                <a16:creationId xmlns:a16="http://schemas.microsoft.com/office/drawing/2014/main" id="{5DD2D651-6B5E-4E8E-B57D-9EDF1FA5285F}"/>
              </a:ext>
            </a:extLst>
          </p:cNvPr>
          <p:cNvSpPr>
            <a:spLocks noGrp="1" noChangeArrowheads="1"/>
          </p:cNvSpPr>
          <p:nvPr>
            <p:ph idx="1"/>
          </p:nvPr>
        </p:nvSpPr>
        <p:spPr/>
        <p:txBody>
          <a:bodyPr/>
          <a:lstStyle/>
          <a:p>
            <a:r>
              <a:rPr lang="en-US" altLang="en-US"/>
              <a:t>The OSI model formalizes some of the earlier work done in network protocols but was developed in the late 1970s and is currently not in widespread use</a:t>
            </a:r>
          </a:p>
          <a:p>
            <a:r>
              <a:rPr lang="en-US" altLang="en-US"/>
              <a:t>The most widely adopted protocol stack is the TCP/IP model, which has been adopted by virtually all Internet sites </a:t>
            </a:r>
          </a:p>
          <a:p>
            <a:r>
              <a:rPr lang="en-US" altLang="en-US"/>
              <a:t>The TCP/IP protocol stack has fewer layers than the OSI model. Theoretically, because it combines several functions in each layer, it is more difficult to implement but more efficient than OSI networking </a:t>
            </a:r>
          </a:p>
          <a:p>
            <a:r>
              <a:rPr lang="en-US" altLang="en-US"/>
              <a:t>The relationship between the OSI and TCP/IP models is shown in the next slide</a:t>
            </a:r>
          </a:p>
          <a:p>
            <a:endParaRPr lang="en-US" altLang="en-US"/>
          </a:p>
        </p:txBody>
      </p:sp>
      <p:sp>
        <p:nvSpPr>
          <p:cNvPr id="4" name="Footer Placeholder 3">
            <a:extLst>
              <a:ext uri="{FF2B5EF4-FFF2-40B4-BE49-F238E27FC236}">
                <a16:creationId xmlns:a16="http://schemas.microsoft.com/office/drawing/2014/main" id="{547DA560-3320-4218-9495-469DAD753DA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3006518-14A4-4E78-B90A-DA6D555B2504}"/>
              </a:ext>
            </a:extLst>
          </p:cNvPr>
          <p:cNvSpPr>
            <a:spLocks noGrp="1"/>
          </p:cNvSpPr>
          <p:nvPr>
            <p:ph type="sldNum" sz="quarter" idx="12"/>
          </p:nvPr>
        </p:nvSpPr>
        <p:spPr/>
        <p:txBody>
          <a:bodyPr/>
          <a:lstStyle/>
          <a:p>
            <a:fld id="{B8FA9E9B-7639-41A7-8B5F-FEFEB094FBAA}"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17_08.pdf">
            <a:extLst>
              <a:ext uri="{FF2B5EF4-FFF2-40B4-BE49-F238E27FC236}">
                <a16:creationId xmlns:a16="http://schemas.microsoft.com/office/drawing/2014/main" id="{DB2CC9C1-D36D-4A3B-9F44-50B45B733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1346200"/>
            <a:ext cx="3822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10D81CCC-BDC1-47A5-965B-BA4254B70197}"/>
              </a:ext>
            </a:extLst>
          </p:cNvPr>
          <p:cNvSpPr>
            <a:spLocks noGrp="1" noChangeArrowheads="1"/>
          </p:cNvSpPr>
          <p:nvPr>
            <p:ph type="title"/>
          </p:nvPr>
        </p:nvSpPr>
        <p:spPr/>
        <p:txBody>
          <a:bodyPr/>
          <a:lstStyle/>
          <a:p>
            <a:r>
              <a:rPr lang="en-US" altLang="en-US"/>
              <a:t>    The OSI and TCP/IP Protocol Stacks</a:t>
            </a:r>
          </a:p>
        </p:txBody>
      </p:sp>
      <p:sp>
        <p:nvSpPr>
          <p:cNvPr id="3" name="Footer Placeholder 2">
            <a:extLst>
              <a:ext uri="{FF2B5EF4-FFF2-40B4-BE49-F238E27FC236}">
                <a16:creationId xmlns:a16="http://schemas.microsoft.com/office/drawing/2014/main" id="{9356C7D0-C174-474C-8BBA-8CC5A56DFDCB}"/>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760E422-5DA9-4346-8C2F-6BDFCEBE2565}"/>
              </a:ext>
            </a:extLst>
          </p:cNvPr>
          <p:cNvSpPr>
            <a:spLocks noGrp="1"/>
          </p:cNvSpPr>
          <p:nvPr>
            <p:ph type="sldNum" sz="quarter" idx="12"/>
          </p:nvPr>
        </p:nvSpPr>
        <p:spPr/>
        <p:txBody>
          <a:bodyPr/>
          <a:lstStyle/>
          <a:p>
            <a:fld id="{B8FA9E9B-7639-41A7-8B5F-FEFEB094FBAA}"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F4B37E9-B13B-463A-9D19-29520996CE03}"/>
              </a:ext>
            </a:extLst>
          </p:cNvPr>
          <p:cNvSpPr>
            <a:spLocks noGrp="1" noChangeArrowheads="1"/>
          </p:cNvSpPr>
          <p:nvPr>
            <p:ph type="title"/>
          </p:nvPr>
        </p:nvSpPr>
        <p:spPr/>
        <p:txBody>
          <a:bodyPr/>
          <a:lstStyle/>
          <a:p>
            <a:r>
              <a:rPr lang="en-US" altLang="en-US"/>
              <a:t>TCP/IP Example</a:t>
            </a:r>
          </a:p>
        </p:txBody>
      </p:sp>
      <p:sp>
        <p:nvSpPr>
          <p:cNvPr id="40962" name="Content Placeholder 2">
            <a:extLst>
              <a:ext uri="{FF2B5EF4-FFF2-40B4-BE49-F238E27FC236}">
                <a16:creationId xmlns:a16="http://schemas.microsoft.com/office/drawing/2014/main" id="{C65C8634-BB21-41D8-902F-C3E369625E90}"/>
              </a:ext>
            </a:extLst>
          </p:cNvPr>
          <p:cNvSpPr>
            <a:spLocks noGrp="1" noChangeArrowheads="1"/>
          </p:cNvSpPr>
          <p:nvPr>
            <p:ph idx="1"/>
          </p:nvPr>
        </p:nvSpPr>
        <p:spPr/>
        <p:txBody>
          <a:bodyPr/>
          <a:lstStyle/>
          <a:p>
            <a:r>
              <a:rPr lang="en-US" altLang="en-US"/>
              <a:t>Every host has a name and an associated IP address (host-id)</a:t>
            </a:r>
          </a:p>
          <a:p>
            <a:pPr lvl="1"/>
            <a:r>
              <a:rPr lang="en-US" altLang="en-US"/>
              <a:t>Hierarchical and segmented</a:t>
            </a:r>
          </a:p>
          <a:p>
            <a:r>
              <a:rPr lang="en-US" altLang="en-US"/>
              <a:t>Sending system checks routing tables and locates a router to send packet</a:t>
            </a:r>
          </a:p>
          <a:p>
            <a:r>
              <a:rPr lang="en-US" altLang="en-US"/>
              <a:t>Router uses segmented network part of host-id to determine where to transfer packet</a:t>
            </a:r>
          </a:p>
          <a:p>
            <a:pPr lvl="1"/>
            <a:r>
              <a:rPr lang="en-US" altLang="en-US"/>
              <a:t>This may repeat among multiple routers</a:t>
            </a:r>
          </a:p>
          <a:p>
            <a:r>
              <a:rPr lang="en-US" altLang="en-US"/>
              <a:t>Destination system receives the packet</a:t>
            </a:r>
          </a:p>
          <a:p>
            <a:pPr lvl="1"/>
            <a:r>
              <a:rPr lang="en-US" altLang="en-US"/>
              <a:t>Packet may be complete message, or it may need to be reassembled into larger message spanning multiple packets</a:t>
            </a:r>
          </a:p>
          <a:p>
            <a:pPr lvl="1"/>
            <a:endParaRPr lang="en-US" altLang="en-US"/>
          </a:p>
          <a:p>
            <a:pPr lvl="1"/>
            <a:endParaRPr lang="en-US" altLang="en-US"/>
          </a:p>
        </p:txBody>
      </p:sp>
      <p:sp>
        <p:nvSpPr>
          <p:cNvPr id="4" name="Footer Placeholder 3">
            <a:extLst>
              <a:ext uri="{FF2B5EF4-FFF2-40B4-BE49-F238E27FC236}">
                <a16:creationId xmlns:a16="http://schemas.microsoft.com/office/drawing/2014/main" id="{94E74B3B-8B4B-4A9C-B5C4-AD23A1E34A4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36227CA-3A5C-4F69-A5FE-0E03BF2CFAA9}"/>
              </a:ext>
            </a:extLst>
          </p:cNvPr>
          <p:cNvSpPr>
            <a:spLocks noGrp="1"/>
          </p:cNvSpPr>
          <p:nvPr>
            <p:ph type="sldNum" sz="quarter" idx="12"/>
          </p:nvPr>
        </p:nvSpPr>
        <p:spPr/>
        <p:txBody>
          <a:bodyPr/>
          <a:lstStyle/>
          <a:p>
            <a:fld id="{B8FA9E9B-7639-41A7-8B5F-FEFEB094FBAA}"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D2A83B28-708D-45D1-9EBC-2046FB61EF3C}"/>
              </a:ext>
            </a:extLst>
          </p:cNvPr>
          <p:cNvSpPr>
            <a:spLocks noGrp="1" noChangeArrowheads="1"/>
          </p:cNvSpPr>
          <p:nvPr>
            <p:ph type="title"/>
          </p:nvPr>
        </p:nvSpPr>
        <p:spPr/>
        <p:txBody>
          <a:bodyPr/>
          <a:lstStyle/>
          <a:p>
            <a:r>
              <a:rPr lang="en-US" altLang="en-US"/>
              <a:t>TCP/IP Example (Cont.)</a:t>
            </a:r>
          </a:p>
        </p:txBody>
      </p:sp>
      <p:sp>
        <p:nvSpPr>
          <p:cNvPr id="41986" name="Content Placeholder 3">
            <a:extLst>
              <a:ext uri="{FF2B5EF4-FFF2-40B4-BE49-F238E27FC236}">
                <a16:creationId xmlns:a16="http://schemas.microsoft.com/office/drawing/2014/main" id="{6448D6D6-6EA5-40DC-8B13-141B364C2C2F}"/>
              </a:ext>
            </a:extLst>
          </p:cNvPr>
          <p:cNvSpPr>
            <a:spLocks noGrp="1" noChangeArrowheads="1"/>
          </p:cNvSpPr>
          <p:nvPr>
            <p:ph idx="1"/>
          </p:nvPr>
        </p:nvSpPr>
        <p:spPr/>
        <p:txBody>
          <a:bodyPr/>
          <a:lstStyle/>
          <a:p>
            <a:r>
              <a:rPr lang="en-US" altLang="en-US"/>
              <a:t>Within a network, how does a packet move from sender (host or router) to receiver?</a:t>
            </a:r>
          </a:p>
          <a:p>
            <a:pPr lvl="1"/>
            <a:r>
              <a:rPr lang="en-US" altLang="en-US"/>
              <a:t>Every Ethernet/WiFi device has a medium access control (MAC) address</a:t>
            </a:r>
          </a:p>
          <a:p>
            <a:pPr lvl="1"/>
            <a:r>
              <a:rPr lang="en-US" altLang="en-US"/>
              <a:t>Two devices on same LAN communicate via MAC address</a:t>
            </a:r>
          </a:p>
          <a:p>
            <a:pPr lvl="1"/>
            <a:r>
              <a:rPr lang="en-US" altLang="en-US"/>
              <a:t>If a system needs to send data to another system, it needs to discover the IP to MAC address mapping</a:t>
            </a:r>
          </a:p>
          <a:p>
            <a:pPr lvl="2"/>
            <a:r>
              <a:rPr lang="en-US" altLang="en-US"/>
              <a:t>Uses address resolution protocol (ARP)</a:t>
            </a:r>
          </a:p>
          <a:p>
            <a:pPr lvl="1"/>
            <a:r>
              <a:rPr lang="en-US" altLang="en-US"/>
              <a:t>A broadcast uses a special network address to signal that all hosts should receive and process the packet</a:t>
            </a:r>
          </a:p>
          <a:p>
            <a:pPr lvl="2"/>
            <a:r>
              <a:rPr lang="en-US" altLang="en-US"/>
              <a:t>Not forwarded by routers to different networks</a:t>
            </a:r>
          </a:p>
          <a:p>
            <a:endParaRPr lang="en-US" altLang="en-US"/>
          </a:p>
        </p:txBody>
      </p:sp>
      <p:sp>
        <p:nvSpPr>
          <p:cNvPr id="4" name="Footer Placeholder 3">
            <a:extLst>
              <a:ext uri="{FF2B5EF4-FFF2-40B4-BE49-F238E27FC236}">
                <a16:creationId xmlns:a16="http://schemas.microsoft.com/office/drawing/2014/main" id="{7277CB5D-2891-46AF-8918-C5B777CE48B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52EC0C9-2D63-4A5C-8467-875C9828814B}"/>
              </a:ext>
            </a:extLst>
          </p:cNvPr>
          <p:cNvSpPr>
            <a:spLocks noGrp="1"/>
          </p:cNvSpPr>
          <p:nvPr>
            <p:ph type="sldNum" sz="quarter" idx="12"/>
          </p:nvPr>
        </p:nvSpPr>
        <p:spPr/>
        <p:txBody>
          <a:bodyPr/>
          <a:lstStyle/>
          <a:p>
            <a:fld id="{B8FA9E9B-7639-41A7-8B5F-FEFEB094FBAA}"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534BCC6-E892-4D34-8988-3F54C81D09D7}"/>
              </a:ext>
            </a:extLst>
          </p:cNvPr>
          <p:cNvSpPr>
            <a:spLocks noGrp="1" noChangeArrowheads="1"/>
          </p:cNvSpPr>
          <p:nvPr>
            <p:ph type="title"/>
          </p:nvPr>
        </p:nvSpPr>
        <p:spPr/>
        <p:txBody>
          <a:bodyPr/>
          <a:lstStyle/>
          <a:p>
            <a:r>
              <a:rPr lang="en-US" altLang="en-US"/>
              <a:t>Ethernet Packet</a:t>
            </a:r>
          </a:p>
        </p:txBody>
      </p:sp>
      <p:pic>
        <p:nvPicPr>
          <p:cNvPr id="43010" name="Picture 3">
            <a:extLst>
              <a:ext uri="{FF2B5EF4-FFF2-40B4-BE49-F238E27FC236}">
                <a16:creationId xmlns:a16="http://schemas.microsoft.com/office/drawing/2014/main" id="{AAE4D8B4-5337-4EBF-A0CA-7D73B34F5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792" y="1574629"/>
            <a:ext cx="70326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0E01489-F42B-4D15-9D7D-B18E20620B7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9A6B962-AC04-4060-A187-9E578AF4E614}"/>
              </a:ext>
            </a:extLst>
          </p:cNvPr>
          <p:cNvSpPr>
            <a:spLocks noGrp="1"/>
          </p:cNvSpPr>
          <p:nvPr>
            <p:ph type="sldNum" sz="quarter" idx="12"/>
          </p:nvPr>
        </p:nvSpPr>
        <p:spPr/>
        <p:txBody>
          <a:bodyPr/>
          <a:lstStyle/>
          <a:p>
            <a:fld id="{B8FA9E9B-7639-41A7-8B5F-FEFEB094FBAA}"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BF5F0DBA-DCD9-4B78-A28E-2F4CDB83A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0969" y="3673721"/>
            <a:ext cx="4073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1343DE5E-CBB5-4726-884A-6FEFD9ADB957}"/>
              </a:ext>
            </a:extLst>
          </p:cNvPr>
          <p:cNvSpPr>
            <a:spLocks noGrp="1" noChangeArrowheads="1"/>
          </p:cNvSpPr>
          <p:nvPr>
            <p:ph type="title"/>
          </p:nvPr>
        </p:nvSpPr>
        <p:spPr/>
        <p:txBody>
          <a:bodyPr/>
          <a:lstStyle/>
          <a:p>
            <a:r>
              <a:rPr lang="en-US" altLang="en-US"/>
              <a:t>Overview</a:t>
            </a:r>
          </a:p>
        </p:txBody>
      </p:sp>
      <p:sp>
        <p:nvSpPr>
          <p:cNvPr id="11267" name="Content Placeholder 4">
            <a:extLst>
              <a:ext uri="{FF2B5EF4-FFF2-40B4-BE49-F238E27FC236}">
                <a16:creationId xmlns:a16="http://schemas.microsoft.com/office/drawing/2014/main" id="{0E78A8C4-31C4-492D-8050-6EA56DB925D4}"/>
              </a:ext>
            </a:extLst>
          </p:cNvPr>
          <p:cNvSpPr>
            <a:spLocks noGrp="1" noChangeArrowheads="1"/>
          </p:cNvSpPr>
          <p:nvPr>
            <p:ph idx="1"/>
          </p:nvPr>
        </p:nvSpPr>
        <p:spPr>
          <a:xfrm>
            <a:off x="838200" y="1253331"/>
            <a:ext cx="10515600" cy="4351338"/>
          </a:xfrm>
        </p:spPr>
        <p:txBody>
          <a:bodyPr/>
          <a:lstStyle/>
          <a:p>
            <a:r>
              <a:rPr lang="en-US" altLang="en-US" dirty="0"/>
              <a:t>A distributed system is a collection of loosely coupled nodes interconnected by a communications network</a:t>
            </a:r>
          </a:p>
          <a:p>
            <a:r>
              <a:rPr lang="en-US" altLang="en-US" dirty="0"/>
              <a:t>Nodes variously called processors, computers, machines, hosts</a:t>
            </a:r>
          </a:p>
          <a:p>
            <a:pPr lvl="1"/>
            <a:r>
              <a:rPr lang="en-US" altLang="en-US" dirty="0"/>
              <a:t>Site is location of the machine, </a:t>
            </a:r>
          </a:p>
          <a:p>
            <a:pPr lvl="2"/>
            <a:r>
              <a:rPr lang="en-US" altLang="en-US" dirty="0"/>
              <a:t>Node refers to specific system</a:t>
            </a:r>
          </a:p>
          <a:p>
            <a:pPr lvl="1"/>
            <a:r>
              <a:rPr lang="en-US" altLang="en-US" dirty="0"/>
              <a:t>Generally a server has a resource a client node at a different site wants to use</a:t>
            </a:r>
          </a:p>
          <a:p>
            <a:endParaRPr lang="en-US" altLang="en-US" dirty="0"/>
          </a:p>
        </p:txBody>
      </p:sp>
      <p:sp>
        <p:nvSpPr>
          <p:cNvPr id="4" name="Footer Placeholder 3">
            <a:extLst>
              <a:ext uri="{FF2B5EF4-FFF2-40B4-BE49-F238E27FC236}">
                <a16:creationId xmlns:a16="http://schemas.microsoft.com/office/drawing/2014/main" id="{E5D248AC-5995-48FA-9660-5845B4E3CE3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D1FCBA2-7A96-4834-94AA-081A2DA35C3B}"/>
              </a:ext>
            </a:extLst>
          </p:cNvPr>
          <p:cNvSpPr>
            <a:spLocks noGrp="1"/>
          </p:cNvSpPr>
          <p:nvPr>
            <p:ph type="sldNum" sz="quarter" idx="12"/>
          </p:nvPr>
        </p:nvSpPr>
        <p:spPr/>
        <p:txBody>
          <a:bodyPr/>
          <a:lstStyle/>
          <a:p>
            <a:fld id="{B8FA9E9B-7639-41A7-8B5F-FEFEB094FBAA}"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A92B3CF-849D-4AEB-9D2D-151E3342FD3E}"/>
              </a:ext>
            </a:extLst>
          </p:cNvPr>
          <p:cNvSpPr>
            <a:spLocks noGrp="1" noChangeArrowheads="1"/>
          </p:cNvSpPr>
          <p:nvPr>
            <p:ph type="title"/>
          </p:nvPr>
        </p:nvSpPr>
        <p:spPr/>
        <p:txBody>
          <a:bodyPr/>
          <a:lstStyle/>
          <a:p>
            <a:r>
              <a:rPr lang="en-US" altLang="en-US"/>
              <a:t>Transport Protocols UDP and TCP</a:t>
            </a:r>
          </a:p>
        </p:txBody>
      </p:sp>
      <p:sp>
        <p:nvSpPr>
          <p:cNvPr id="44034" name="Content Placeholder 2">
            <a:extLst>
              <a:ext uri="{FF2B5EF4-FFF2-40B4-BE49-F238E27FC236}">
                <a16:creationId xmlns:a16="http://schemas.microsoft.com/office/drawing/2014/main" id="{EDCE794E-BEA4-4BCF-9EE8-15D6903CCBDD}"/>
              </a:ext>
            </a:extLst>
          </p:cNvPr>
          <p:cNvSpPr>
            <a:spLocks noGrp="1" noChangeArrowheads="1"/>
          </p:cNvSpPr>
          <p:nvPr>
            <p:ph idx="1"/>
          </p:nvPr>
        </p:nvSpPr>
        <p:spPr/>
        <p:txBody>
          <a:bodyPr>
            <a:normAutofit fontScale="92500" lnSpcReduction="20000"/>
          </a:bodyPr>
          <a:lstStyle/>
          <a:p>
            <a:r>
              <a:rPr lang="en-US" altLang="en-US"/>
              <a:t>Once a host with a specific IP address receives a packet, it must somehow pass it to the correct waiting process</a:t>
            </a:r>
          </a:p>
          <a:p>
            <a:r>
              <a:rPr lang="en-US" altLang="en-US"/>
              <a:t>Transport protocols TCP and UDP identify receiving and sending processes through the use of a port number</a:t>
            </a:r>
          </a:p>
          <a:p>
            <a:pPr lvl="1"/>
            <a:r>
              <a:rPr lang="en-US" altLang="en-US"/>
              <a:t>Allows host with single IP address to have multiple server/client processes sending/receiving packets</a:t>
            </a:r>
          </a:p>
          <a:p>
            <a:pPr lvl="1"/>
            <a:r>
              <a:rPr lang="en-US" altLang="en-US"/>
              <a:t>Well-known port numbers are used for many services</a:t>
            </a:r>
          </a:p>
          <a:p>
            <a:pPr lvl="2"/>
            <a:r>
              <a:rPr lang="en-US" altLang="en-US"/>
              <a:t>FTP – port 21</a:t>
            </a:r>
          </a:p>
          <a:p>
            <a:pPr lvl="2"/>
            <a:r>
              <a:rPr lang="en-US" altLang="en-US"/>
              <a:t>ssh – port 22</a:t>
            </a:r>
          </a:p>
          <a:p>
            <a:pPr lvl="2"/>
            <a:r>
              <a:rPr lang="en-US" altLang="en-US"/>
              <a:t>SMTP – port 25</a:t>
            </a:r>
          </a:p>
          <a:p>
            <a:pPr lvl="2"/>
            <a:r>
              <a:rPr lang="en-US" altLang="en-US"/>
              <a:t>HTTP – port 80</a:t>
            </a:r>
          </a:p>
          <a:p>
            <a:r>
              <a:rPr lang="en-US" altLang="en-US"/>
              <a:t>Transport protocol can be simple or can add reliability to network packet stream</a:t>
            </a:r>
            <a:endParaRPr lang="en-US" altLang="en-US" dirty="0"/>
          </a:p>
        </p:txBody>
      </p:sp>
      <p:sp>
        <p:nvSpPr>
          <p:cNvPr id="4" name="Footer Placeholder 3">
            <a:extLst>
              <a:ext uri="{FF2B5EF4-FFF2-40B4-BE49-F238E27FC236}">
                <a16:creationId xmlns:a16="http://schemas.microsoft.com/office/drawing/2014/main" id="{E02ABDE9-C078-467E-A087-FE1303583BC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D22C372F-33B3-427E-94EA-EA5B7CF3A013}"/>
              </a:ext>
            </a:extLst>
          </p:cNvPr>
          <p:cNvSpPr>
            <a:spLocks noGrp="1"/>
          </p:cNvSpPr>
          <p:nvPr>
            <p:ph type="sldNum" sz="quarter" idx="12"/>
          </p:nvPr>
        </p:nvSpPr>
        <p:spPr/>
        <p:txBody>
          <a:bodyPr/>
          <a:lstStyle/>
          <a:p>
            <a:fld id="{B8FA9E9B-7639-41A7-8B5F-FEFEB094FBAA}"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D52A81E-62BC-4B3E-8E51-551158F0E095}"/>
              </a:ext>
            </a:extLst>
          </p:cNvPr>
          <p:cNvSpPr>
            <a:spLocks noGrp="1" noChangeArrowheads="1"/>
          </p:cNvSpPr>
          <p:nvPr>
            <p:ph type="title"/>
          </p:nvPr>
        </p:nvSpPr>
        <p:spPr/>
        <p:txBody>
          <a:bodyPr/>
          <a:lstStyle/>
          <a:p>
            <a:r>
              <a:rPr lang="en-US" altLang="en-US"/>
              <a:t>User Datagram Protocol</a:t>
            </a:r>
          </a:p>
        </p:txBody>
      </p:sp>
      <p:sp>
        <p:nvSpPr>
          <p:cNvPr id="45058" name="Content Placeholder 2">
            <a:extLst>
              <a:ext uri="{FF2B5EF4-FFF2-40B4-BE49-F238E27FC236}">
                <a16:creationId xmlns:a16="http://schemas.microsoft.com/office/drawing/2014/main" id="{0F6B0D79-8C58-44FA-AC28-30090FB34662}"/>
              </a:ext>
            </a:extLst>
          </p:cNvPr>
          <p:cNvSpPr>
            <a:spLocks noGrp="1" noChangeArrowheads="1"/>
          </p:cNvSpPr>
          <p:nvPr>
            <p:ph idx="1"/>
          </p:nvPr>
        </p:nvSpPr>
        <p:spPr/>
        <p:txBody>
          <a:bodyPr/>
          <a:lstStyle/>
          <a:p>
            <a:r>
              <a:rPr lang="en-US" altLang="en-US"/>
              <a:t>UDP is unreliable – bare-bones extension to IP with addition of port number</a:t>
            </a:r>
          </a:p>
          <a:p>
            <a:pPr lvl="1"/>
            <a:r>
              <a:rPr lang="en-US" altLang="en-US"/>
              <a:t>Since there are no guarantees of delivery in the lower network (IP) layer, packets may become lost</a:t>
            </a:r>
          </a:p>
          <a:p>
            <a:pPr lvl="1"/>
            <a:r>
              <a:rPr lang="en-US" altLang="en-US"/>
              <a:t>Packets may also be received out-out-order</a:t>
            </a:r>
          </a:p>
          <a:p>
            <a:r>
              <a:rPr lang="en-US" altLang="en-US"/>
              <a:t>UDP is also connectionless – no connection setup at the beginning of the transmission to set up state</a:t>
            </a:r>
          </a:p>
          <a:p>
            <a:pPr lvl="1"/>
            <a:r>
              <a:rPr lang="en-US" altLang="en-US"/>
              <a:t>Also no connection tear-down at the end of transmission</a:t>
            </a:r>
          </a:p>
          <a:p>
            <a:r>
              <a:rPr lang="en-US" altLang="en-US"/>
              <a:t>UDP packets are also called datagrams</a:t>
            </a:r>
            <a:endParaRPr lang="en-US" altLang="en-US" dirty="0"/>
          </a:p>
        </p:txBody>
      </p:sp>
      <p:sp>
        <p:nvSpPr>
          <p:cNvPr id="4" name="Footer Placeholder 3">
            <a:extLst>
              <a:ext uri="{FF2B5EF4-FFF2-40B4-BE49-F238E27FC236}">
                <a16:creationId xmlns:a16="http://schemas.microsoft.com/office/drawing/2014/main" id="{B9608B7F-5F9E-4372-B864-D385E2B7C4A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E08909-9C4A-42D0-9F26-F39B5CBC795A}"/>
              </a:ext>
            </a:extLst>
          </p:cNvPr>
          <p:cNvSpPr>
            <a:spLocks noGrp="1"/>
          </p:cNvSpPr>
          <p:nvPr>
            <p:ph type="sldNum" sz="quarter" idx="12"/>
          </p:nvPr>
        </p:nvSpPr>
        <p:spPr/>
        <p:txBody>
          <a:bodyPr/>
          <a:lstStyle/>
          <a:p>
            <a:fld id="{B8FA9E9B-7639-41A7-8B5F-FEFEB094FBAA}"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D8BFA63-43F0-4834-BD03-2F1E02994C93}"/>
              </a:ext>
            </a:extLst>
          </p:cNvPr>
          <p:cNvSpPr>
            <a:spLocks noGrp="1" noChangeArrowheads="1"/>
          </p:cNvSpPr>
          <p:nvPr>
            <p:ph type="title"/>
          </p:nvPr>
        </p:nvSpPr>
        <p:spPr/>
        <p:txBody>
          <a:bodyPr/>
          <a:lstStyle/>
          <a:p>
            <a:r>
              <a:rPr lang="en-US" altLang="en-US"/>
              <a:t>UDP Dropped Packet Example</a:t>
            </a:r>
          </a:p>
        </p:txBody>
      </p:sp>
      <p:pic>
        <p:nvPicPr>
          <p:cNvPr id="46082" name="Picture 3">
            <a:extLst>
              <a:ext uri="{FF2B5EF4-FFF2-40B4-BE49-F238E27FC236}">
                <a16:creationId xmlns:a16="http://schemas.microsoft.com/office/drawing/2014/main" id="{2ED9A339-2172-449B-8CE9-9B77AED6C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4226" y="2009776"/>
            <a:ext cx="5445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075CE47-4E29-4B34-A39C-7EADC0D063B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E6F4D55-2742-4BC3-97D1-45A2A32E5C76}"/>
              </a:ext>
            </a:extLst>
          </p:cNvPr>
          <p:cNvSpPr>
            <a:spLocks noGrp="1"/>
          </p:cNvSpPr>
          <p:nvPr>
            <p:ph type="sldNum" sz="quarter" idx="12"/>
          </p:nvPr>
        </p:nvSpPr>
        <p:spPr/>
        <p:txBody>
          <a:bodyPr/>
          <a:lstStyle/>
          <a:p>
            <a:fld id="{B8FA9E9B-7639-41A7-8B5F-FEFEB094FBAA}"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B231B2B-FC53-45A5-97A3-5B90EEEBC4C4}"/>
              </a:ext>
            </a:extLst>
          </p:cNvPr>
          <p:cNvSpPr>
            <a:spLocks noGrp="1" noChangeArrowheads="1"/>
          </p:cNvSpPr>
          <p:nvPr>
            <p:ph type="title"/>
          </p:nvPr>
        </p:nvSpPr>
        <p:spPr/>
        <p:txBody>
          <a:bodyPr/>
          <a:lstStyle/>
          <a:p>
            <a:r>
              <a:rPr lang="en-US" altLang="en-US"/>
              <a:t>Transmission Control Protocol</a:t>
            </a:r>
          </a:p>
        </p:txBody>
      </p:sp>
      <p:sp>
        <p:nvSpPr>
          <p:cNvPr id="47106" name="Content Placeholder 2">
            <a:extLst>
              <a:ext uri="{FF2B5EF4-FFF2-40B4-BE49-F238E27FC236}">
                <a16:creationId xmlns:a16="http://schemas.microsoft.com/office/drawing/2014/main" id="{51664489-574F-4344-9CAE-AB38FC6C1170}"/>
              </a:ext>
            </a:extLst>
          </p:cNvPr>
          <p:cNvSpPr>
            <a:spLocks noGrp="1" noChangeArrowheads="1"/>
          </p:cNvSpPr>
          <p:nvPr>
            <p:ph idx="1"/>
          </p:nvPr>
        </p:nvSpPr>
        <p:spPr/>
        <p:txBody>
          <a:bodyPr/>
          <a:lstStyle/>
          <a:p>
            <a:r>
              <a:rPr lang="en-US" altLang="en-US"/>
              <a:t>TCP is both reliable and connection-oriented</a:t>
            </a:r>
          </a:p>
          <a:p>
            <a:r>
              <a:rPr lang="en-US" altLang="en-US"/>
              <a:t>In addition to port number, TCP provides abstraction to allow in-order, uninterrupted byte-stream across an unreliable network</a:t>
            </a:r>
          </a:p>
          <a:p>
            <a:pPr lvl="1"/>
            <a:r>
              <a:rPr lang="en-US" altLang="en-US"/>
              <a:t>Whenever host sends packet, the receiver must send an acknowledgement packet (ACK).  If ACK not received before a timer expires, sender will resend.</a:t>
            </a:r>
          </a:p>
          <a:p>
            <a:pPr lvl="1"/>
            <a:r>
              <a:rPr lang="en-US" altLang="en-US"/>
              <a:t>Sequence numbers in TCP header allow receiver to put packets in order and notice missing packets</a:t>
            </a:r>
          </a:p>
          <a:p>
            <a:pPr lvl="1"/>
            <a:r>
              <a:rPr lang="en-US" altLang="en-US"/>
              <a:t>Connections are initiated with series of control packets called a three-way handshake</a:t>
            </a:r>
          </a:p>
          <a:p>
            <a:pPr lvl="2"/>
            <a:r>
              <a:rPr lang="en-US" altLang="en-US"/>
              <a:t>Connections also closed with series of control packets</a:t>
            </a:r>
            <a:endParaRPr lang="en-US" altLang="en-US" dirty="0"/>
          </a:p>
        </p:txBody>
      </p:sp>
      <p:sp>
        <p:nvSpPr>
          <p:cNvPr id="4" name="Footer Placeholder 3">
            <a:extLst>
              <a:ext uri="{FF2B5EF4-FFF2-40B4-BE49-F238E27FC236}">
                <a16:creationId xmlns:a16="http://schemas.microsoft.com/office/drawing/2014/main" id="{35E6C5B7-B093-4919-BD97-40E0CA4158E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48E8729-CC75-428F-940A-4C1F2E4EA2F6}"/>
              </a:ext>
            </a:extLst>
          </p:cNvPr>
          <p:cNvSpPr>
            <a:spLocks noGrp="1"/>
          </p:cNvSpPr>
          <p:nvPr>
            <p:ph type="sldNum" sz="quarter" idx="12"/>
          </p:nvPr>
        </p:nvSpPr>
        <p:spPr/>
        <p:txBody>
          <a:bodyPr/>
          <a:lstStyle/>
          <a:p>
            <a:fld id="{B8FA9E9B-7639-41A7-8B5F-FEFEB094FBAA}"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B4F1EA8-13E6-413E-9034-F1C0884F87FE}"/>
              </a:ext>
            </a:extLst>
          </p:cNvPr>
          <p:cNvSpPr>
            <a:spLocks noGrp="1" noChangeArrowheads="1"/>
          </p:cNvSpPr>
          <p:nvPr>
            <p:ph type="title"/>
          </p:nvPr>
        </p:nvSpPr>
        <p:spPr/>
        <p:txBody>
          <a:bodyPr/>
          <a:lstStyle/>
          <a:p>
            <a:r>
              <a:rPr lang="en-US" altLang="en-US"/>
              <a:t>TCP Data Transfer Scenario</a:t>
            </a:r>
          </a:p>
        </p:txBody>
      </p:sp>
      <p:pic>
        <p:nvPicPr>
          <p:cNvPr id="48130" name="Picture 3">
            <a:extLst>
              <a:ext uri="{FF2B5EF4-FFF2-40B4-BE49-F238E27FC236}">
                <a16:creationId xmlns:a16="http://schemas.microsoft.com/office/drawing/2014/main" id="{00DA11B6-9EF7-4198-84D4-0C7AA0149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1418" y="1263455"/>
            <a:ext cx="4729163"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3F00128-AF87-413A-913B-ADC1AFB3D7E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C4E4B24-3A78-4D0B-8EEE-C79E57F74EB6}"/>
              </a:ext>
            </a:extLst>
          </p:cNvPr>
          <p:cNvSpPr>
            <a:spLocks noGrp="1"/>
          </p:cNvSpPr>
          <p:nvPr>
            <p:ph type="sldNum" sz="quarter" idx="12"/>
          </p:nvPr>
        </p:nvSpPr>
        <p:spPr/>
        <p:txBody>
          <a:bodyPr/>
          <a:lstStyle/>
          <a:p>
            <a:fld id="{B8FA9E9B-7639-41A7-8B5F-FEFEB094FBAA}"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02DA4BD-D34D-4D91-9410-18AB371D05ED}"/>
              </a:ext>
            </a:extLst>
          </p:cNvPr>
          <p:cNvSpPr>
            <a:spLocks noGrp="1" noChangeArrowheads="1"/>
          </p:cNvSpPr>
          <p:nvPr>
            <p:ph type="title"/>
          </p:nvPr>
        </p:nvSpPr>
        <p:spPr/>
        <p:txBody>
          <a:bodyPr/>
          <a:lstStyle/>
          <a:p>
            <a:r>
              <a:rPr lang="en-US" altLang="en-US"/>
              <a:t>     Transmission Control Protocol (Cont.)</a:t>
            </a:r>
          </a:p>
        </p:txBody>
      </p:sp>
      <p:sp>
        <p:nvSpPr>
          <p:cNvPr id="49154" name="Content Placeholder 2">
            <a:extLst>
              <a:ext uri="{FF2B5EF4-FFF2-40B4-BE49-F238E27FC236}">
                <a16:creationId xmlns:a16="http://schemas.microsoft.com/office/drawing/2014/main" id="{E4F2A908-0CFB-4291-B4A4-1F90C8FA462E}"/>
              </a:ext>
            </a:extLst>
          </p:cNvPr>
          <p:cNvSpPr>
            <a:spLocks noGrp="1" noChangeArrowheads="1"/>
          </p:cNvSpPr>
          <p:nvPr>
            <p:ph idx="1"/>
          </p:nvPr>
        </p:nvSpPr>
        <p:spPr/>
        <p:txBody>
          <a:bodyPr/>
          <a:lstStyle/>
          <a:p>
            <a:r>
              <a:rPr lang="en-US" altLang="en-US"/>
              <a:t>Receiver can send a cumulative ACK to acknowledge series of packets</a:t>
            </a:r>
          </a:p>
          <a:p>
            <a:pPr lvl="1"/>
            <a:r>
              <a:rPr lang="en-US" altLang="en-US"/>
              <a:t>Server can also send multiple packets before waiting for ACKs</a:t>
            </a:r>
          </a:p>
          <a:p>
            <a:pPr lvl="1"/>
            <a:r>
              <a:rPr lang="en-US" altLang="en-US"/>
              <a:t>Takes advantage of network throughput</a:t>
            </a:r>
          </a:p>
          <a:p>
            <a:r>
              <a:rPr lang="en-US" altLang="en-US"/>
              <a:t>Flow of packets regulated through flow control and congestion control</a:t>
            </a:r>
          </a:p>
          <a:p>
            <a:pPr lvl="1"/>
            <a:r>
              <a:rPr lang="en-US" altLang="en-US"/>
              <a:t>Flow control – prevents sender from overrunning capacity of receiver</a:t>
            </a:r>
          </a:p>
          <a:p>
            <a:pPr lvl="1"/>
            <a:r>
              <a:rPr lang="en-US" altLang="en-US"/>
              <a:t>Congestion control – approximates congestion of the network to slow down or speed up packet sending rate</a:t>
            </a:r>
            <a:endParaRPr lang="en-US" altLang="en-US" dirty="0"/>
          </a:p>
        </p:txBody>
      </p:sp>
      <p:sp>
        <p:nvSpPr>
          <p:cNvPr id="4" name="Footer Placeholder 3">
            <a:extLst>
              <a:ext uri="{FF2B5EF4-FFF2-40B4-BE49-F238E27FC236}">
                <a16:creationId xmlns:a16="http://schemas.microsoft.com/office/drawing/2014/main" id="{14246F5E-6182-4E15-B5B6-88C88D7A3F4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E6FE95-65A9-4762-BD47-DC80412BEA79}"/>
              </a:ext>
            </a:extLst>
          </p:cNvPr>
          <p:cNvSpPr>
            <a:spLocks noGrp="1"/>
          </p:cNvSpPr>
          <p:nvPr>
            <p:ph type="sldNum" sz="quarter" idx="12"/>
          </p:nvPr>
        </p:nvSpPr>
        <p:spPr/>
        <p:txBody>
          <a:bodyPr/>
          <a:lstStyle/>
          <a:p>
            <a:fld id="{B8FA9E9B-7639-41A7-8B5F-FEFEB094FBAA}"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36DBD61-F3AD-4B68-AFB3-1DFCD2696A59}"/>
              </a:ext>
            </a:extLst>
          </p:cNvPr>
          <p:cNvSpPr>
            <a:spLocks noGrp="1" noChangeArrowheads="1"/>
          </p:cNvSpPr>
          <p:nvPr>
            <p:ph type="title"/>
          </p:nvPr>
        </p:nvSpPr>
        <p:spPr/>
        <p:txBody>
          <a:bodyPr/>
          <a:lstStyle/>
          <a:p>
            <a:r>
              <a:rPr lang="en-US" altLang="en-US"/>
              <a:t>    Network-oriented Operating Systems</a:t>
            </a:r>
          </a:p>
        </p:txBody>
      </p:sp>
      <p:sp>
        <p:nvSpPr>
          <p:cNvPr id="50178" name="Content Placeholder 2">
            <a:extLst>
              <a:ext uri="{FF2B5EF4-FFF2-40B4-BE49-F238E27FC236}">
                <a16:creationId xmlns:a16="http://schemas.microsoft.com/office/drawing/2014/main" id="{C9F14020-A682-4DFA-B865-046128E8A5E6}"/>
              </a:ext>
            </a:extLst>
          </p:cNvPr>
          <p:cNvSpPr>
            <a:spLocks noGrp="1" noChangeArrowheads="1"/>
          </p:cNvSpPr>
          <p:nvPr>
            <p:ph idx="1"/>
          </p:nvPr>
        </p:nvSpPr>
        <p:spPr/>
        <p:txBody>
          <a:bodyPr/>
          <a:lstStyle/>
          <a:p>
            <a:r>
              <a:rPr lang="en-US" altLang="en-US"/>
              <a:t>Two main types</a:t>
            </a:r>
          </a:p>
          <a:p>
            <a:r>
              <a:rPr lang="en-US" altLang="en-US"/>
              <a:t>Network Operating Systems</a:t>
            </a:r>
          </a:p>
          <a:p>
            <a:pPr lvl="1"/>
            <a:r>
              <a:rPr lang="en-US" altLang="en-US"/>
              <a:t>Users are aware of multiplicity of machines</a:t>
            </a:r>
          </a:p>
          <a:p>
            <a:r>
              <a:rPr lang="en-US" altLang="en-US"/>
              <a:t>Distributed Operating Systems</a:t>
            </a:r>
          </a:p>
          <a:p>
            <a:pPr lvl="1"/>
            <a:r>
              <a:rPr lang="en-US" altLang="en-US"/>
              <a:t>Users not aware of multiplicity of machines</a:t>
            </a:r>
          </a:p>
          <a:p>
            <a:endParaRPr lang="en-US" altLang="en-US" dirty="0"/>
          </a:p>
        </p:txBody>
      </p:sp>
      <p:sp>
        <p:nvSpPr>
          <p:cNvPr id="4" name="Footer Placeholder 3">
            <a:extLst>
              <a:ext uri="{FF2B5EF4-FFF2-40B4-BE49-F238E27FC236}">
                <a16:creationId xmlns:a16="http://schemas.microsoft.com/office/drawing/2014/main" id="{8813A7F5-86C0-4336-B1D2-66BE6B1080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3FD52BC-A021-4108-9325-A8709141DA18}"/>
              </a:ext>
            </a:extLst>
          </p:cNvPr>
          <p:cNvSpPr>
            <a:spLocks noGrp="1"/>
          </p:cNvSpPr>
          <p:nvPr>
            <p:ph type="sldNum" sz="quarter" idx="12"/>
          </p:nvPr>
        </p:nvSpPr>
        <p:spPr/>
        <p:txBody>
          <a:bodyPr/>
          <a:lstStyle/>
          <a:p>
            <a:fld id="{B8FA9E9B-7639-41A7-8B5F-FEFEB094FBAA}"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4ED8238-0EE1-4E95-9290-59EC04F6976E}"/>
              </a:ext>
            </a:extLst>
          </p:cNvPr>
          <p:cNvSpPr>
            <a:spLocks noGrp="1" noChangeArrowheads="1"/>
          </p:cNvSpPr>
          <p:nvPr>
            <p:ph type="title"/>
          </p:nvPr>
        </p:nvSpPr>
        <p:spPr/>
        <p:txBody>
          <a:bodyPr/>
          <a:lstStyle/>
          <a:p>
            <a:r>
              <a:rPr lang="en-US" altLang="en-US"/>
              <a:t>Network Operating Systems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p:txBody>
          <a:bodyPr/>
          <a:lstStyle/>
          <a:p>
            <a:r>
              <a:rPr lang="en-US" altLang="en-US"/>
              <a:t>Users are aware of multiplicity of machines</a:t>
            </a:r>
          </a:p>
          <a:p>
            <a:r>
              <a:rPr lang="en-US" altLang="en-US"/>
              <a:t>Access to resources of various machines is done explicitly by:</a:t>
            </a:r>
          </a:p>
          <a:p>
            <a:pPr lvl="1"/>
            <a:r>
              <a:rPr lang="en-US" altLang="en-US"/>
              <a:t>Remote logging into the appropriate remote machine (ssh)</a:t>
            </a:r>
          </a:p>
          <a:p>
            <a:pPr lvl="2"/>
            <a:r>
              <a:rPr lang="en-US" altLang="en-US"/>
              <a:t>ssh kristen.cs.yale.edu</a:t>
            </a:r>
          </a:p>
          <a:p>
            <a:pPr lvl="1"/>
            <a:r>
              <a:rPr lang="en-US" altLang="en-US"/>
              <a:t>Transferring data from remote machines to local machines, via the File Transfer Protocol (FTP) mechanism</a:t>
            </a:r>
          </a:p>
          <a:p>
            <a:pPr lvl="1"/>
            <a:r>
              <a:rPr lang="en-US" altLang="en-US"/>
              <a:t>Upload, download, access, or share files through cloud storage</a:t>
            </a:r>
          </a:p>
          <a:p>
            <a:r>
              <a:rPr lang="en-US" altLang="en-US"/>
              <a:t>Users must change paradigms – establish a session, give network-based commands, use a web browser</a:t>
            </a:r>
          </a:p>
          <a:p>
            <a:pPr lvl="1"/>
            <a:r>
              <a:rPr lang="en-US" altLang="en-US"/>
              <a:t>More difficult for users </a:t>
            </a:r>
          </a:p>
          <a:p>
            <a:endParaRPr lang="en-US" altLang="en-US"/>
          </a:p>
          <a:p>
            <a:endParaRPr lang="en-US" altLang="en-US" dirty="0"/>
          </a:p>
        </p:txBody>
      </p:sp>
      <p:sp>
        <p:nvSpPr>
          <p:cNvPr id="4" name="Footer Placeholder 3">
            <a:extLst>
              <a:ext uri="{FF2B5EF4-FFF2-40B4-BE49-F238E27FC236}">
                <a16:creationId xmlns:a16="http://schemas.microsoft.com/office/drawing/2014/main" id="{9CC8D9D7-D45E-4176-A89E-CFF815BEF7D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E5F2FE3-3B4A-422B-B858-581331B2D0EC}"/>
              </a:ext>
            </a:extLst>
          </p:cNvPr>
          <p:cNvSpPr>
            <a:spLocks noGrp="1"/>
          </p:cNvSpPr>
          <p:nvPr>
            <p:ph type="sldNum" sz="quarter" idx="12"/>
          </p:nvPr>
        </p:nvSpPr>
        <p:spPr/>
        <p:txBody>
          <a:bodyPr/>
          <a:lstStyle/>
          <a:p>
            <a:fld id="{B8FA9E9B-7639-41A7-8B5F-FEFEB094FBAA}"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FCBF87F-1363-4486-87D5-FB4F61A9F776}"/>
              </a:ext>
            </a:extLst>
          </p:cNvPr>
          <p:cNvSpPr>
            <a:spLocks noGrp="1" noChangeArrowheads="1"/>
          </p:cNvSpPr>
          <p:nvPr>
            <p:ph type="title"/>
          </p:nvPr>
        </p:nvSpPr>
        <p:spPr/>
        <p:txBody>
          <a:bodyPr/>
          <a:lstStyle/>
          <a:p>
            <a:r>
              <a:rPr lang="en-US" altLang="en-US"/>
              <a:t>Distributed Operating Systems</a:t>
            </a:r>
          </a:p>
        </p:txBody>
      </p:sp>
      <p:sp>
        <p:nvSpPr>
          <p:cNvPr id="54274" name="Content Placeholder 2">
            <a:extLst>
              <a:ext uri="{FF2B5EF4-FFF2-40B4-BE49-F238E27FC236}">
                <a16:creationId xmlns:a16="http://schemas.microsoft.com/office/drawing/2014/main" id="{63599B7F-6B51-4D3C-B83A-7B070A16EB54}"/>
              </a:ext>
            </a:extLst>
          </p:cNvPr>
          <p:cNvSpPr>
            <a:spLocks noGrp="1" noChangeArrowheads="1"/>
          </p:cNvSpPr>
          <p:nvPr>
            <p:ph idx="1"/>
          </p:nvPr>
        </p:nvSpPr>
        <p:spPr/>
        <p:txBody>
          <a:bodyPr/>
          <a:lstStyle/>
          <a:p>
            <a:r>
              <a:rPr lang="en-US" altLang="en-US"/>
              <a:t>Users not aware of multiplicity of machines</a:t>
            </a:r>
          </a:p>
          <a:p>
            <a:pPr lvl="1"/>
            <a:r>
              <a:rPr lang="en-US" altLang="en-US"/>
              <a:t>Access to remote resources similar to access to local resources</a:t>
            </a:r>
          </a:p>
          <a:p>
            <a:r>
              <a:rPr lang="en-US" altLang="en-US"/>
              <a:t>Data Migration – transfer data by transferring entire file, or transferring only those portions of the file necessary for the immediate task</a:t>
            </a:r>
          </a:p>
          <a:p>
            <a:r>
              <a:rPr lang="en-US" altLang="en-US"/>
              <a:t>Computation Migration – transfer the computation, rather than the data, across the system</a:t>
            </a:r>
          </a:p>
          <a:p>
            <a:pPr lvl="1"/>
            <a:r>
              <a:rPr lang="en-US" altLang="en-US"/>
              <a:t>Via remote procedure calls (RPCs)</a:t>
            </a:r>
          </a:p>
          <a:p>
            <a:pPr lvl="1"/>
            <a:r>
              <a:rPr lang="en-US" altLang="en-US"/>
              <a:t>Via messaging system</a:t>
            </a:r>
          </a:p>
          <a:p>
            <a:endParaRPr lang="en-US" altLang="en-US" dirty="0"/>
          </a:p>
        </p:txBody>
      </p:sp>
      <p:sp>
        <p:nvSpPr>
          <p:cNvPr id="4" name="Footer Placeholder 3">
            <a:extLst>
              <a:ext uri="{FF2B5EF4-FFF2-40B4-BE49-F238E27FC236}">
                <a16:creationId xmlns:a16="http://schemas.microsoft.com/office/drawing/2014/main" id="{813D1D61-6293-4F8B-9459-F7BD94F2715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76F42A2-572E-44F1-BC3D-C45D726A41A4}"/>
              </a:ext>
            </a:extLst>
          </p:cNvPr>
          <p:cNvSpPr>
            <a:spLocks noGrp="1"/>
          </p:cNvSpPr>
          <p:nvPr>
            <p:ph type="sldNum" sz="quarter" idx="12"/>
          </p:nvPr>
        </p:nvSpPr>
        <p:spPr/>
        <p:txBody>
          <a:bodyPr/>
          <a:lstStyle/>
          <a:p>
            <a:fld id="{B8FA9E9B-7639-41A7-8B5F-FEFEB094FBAA}"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EAF7E1E-6668-4044-BDC0-85B25801161C}"/>
              </a:ext>
            </a:extLst>
          </p:cNvPr>
          <p:cNvSpPr>
            <a:spLocks noGrp="1" noChangeArrowheads="1"/>
          </p:cNvSpPr>
          <p:nvPr>
            <p:ph type="title"/>
          </p:nvPr>
        </p:nvSpPr>
        <p:spPr/>
        <p:txBody>
          <a:bodyPr/>
          <a:lstStyle/>
          <a:p>
            <a:r>
              <a:rPr lang="en-US" altLang="en-US"/>
              <a:t>     Distributed-Operating Systems (Cont.)</a:t>
            </a:r>
          </a:p>
        </p:txBody>
      </p:sp>
      <p:sp>
        <p:nvSpPr>
          <p:cNvPr id="56322" name="Content Placeholder 2">
            <a:extLst>
              <a:ext uri="{FF2B5EF4-FFF2-40B4-BE49-F238E27FC236}">
                <a16:creationId xmlns:a16="http://schemas.microsoft.com/office/drawing/2014/main" id="{E058EB03-13E3-4EE3-8F34-899B4D5AB935}"/>
              </a:ext>
            </a:extLst>
          </p:cNvPr>
          <p:cNvSpPr>
            <a:spLocks noGrp="1" noChangeArrowheads="1"/>
          </p:cNvSpPr>
          <p:nvPr>
            <p:ph idx="1"/>
          </p:nvPr>
        </p:nvSpPr>
        <p:spPr/>
        <p:txBody>
          <a:bodyPr/>
          <a:lstStyle/>
          <a:p>
            <a:r>
              <a:rPr lang="en-US" altLang="en-US"/>
              <a:t>Process Migration – execute an entire process, or parts of it, at different sites</a:t>
            </a:r>
          </a:p>
          <a:p>
            <a:pPr lvl="1"/>
            <a:r>
              <a:rPr lang="en-US" altLang="en-US"/>
              <a:t>Load balancing – distribute processes across network to even the workload</a:t>
            </a:r>
          </a:p>
          <a:p>
            <a:pPr lvl="1"/>
            <a:r>
              <a:rPr lang="en-US" altLang="en-US"/>
              <a:t>Computation speedup – subprocesses can run concurrently on different sites</a:t>
            </a:r>
          </a:p>
          <a:p>
            <a:pPr lvl="1"/>
            <a:r>
              <a:rPr lang="en-US" altLang="en-US"/>
              <a:t>Hardware preference – process execution may require specialized processor</a:t>
            </a:r>
          </a:p>
          <a:p>
            <a:pPr lvl="1"/>
            <a:r>
              <a:rPr lang="en-US" altLang="en-US"/>
              <a:t>Software preference – required software may be available at only a particular site</a:t>
            </a:r>
          </a:p>
          <a:p>
            <a:pPr lvl="1"/>
            <a:r>
              <a:rPr lang="en-US" altLang="en-US"/>
              <a:t>Data access – run process remotely, rather than transfer all data locally</a:t>
            </a:r>
          </a:p>
          <a:p>
            <a:r>
              <a:rPr lang="en-US" altLang="en-US"/>
              <a:t>Consider the World Wide Web</a:t>
            </a:r>
          </a:p>
          <a:p>
            <a:endParaRPr lang="en-US" altLang="en-US" dirty="0"/>
          </a:p>
        </p:txBody>
      </p:sp>
      <p:sp>
        <p:nvSpPr>
          <p:cNvPr id="4" name="Footer Placeholder 3">
            <a:extLst>
              <a:ext uri="{FF2B5EF4-FFF2-40B4-BE49-F238E27FC236}">
                <a16:creationId xmlns:a16="http://schemas.microsoft.com/office/drawing/2014/main" id="{223A935F-DFCC-4A07-B45A-6EEA6BD254AF}"/>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D5BF0FE-93BC-4A8E-90C0-41A45231F23F}"/>
              </a:ext>
            </a:extLst>
          </p:cNvPr>
          <p:cNvSpPr>
            <a:spLocks noGrp="1"/>
          </p:cNvSpPr>
          <p:nvPr>
            <p:ph type="sldNum" sz="quarter" idx="12"/>
          </p:nvPr>
        </p:nvSpPr>
        <p:spPr/>
        <p:txBody>
          <a:bodyPr/>
          <a:lstStyle/>
          <a:p>
            <a:fld id="{B8FA9E9B-7639-41A7-8B5F-FEFEB094FBAA}"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C581F305-39D5-4DF1-B652-63CD5B01089F}"/>
              </a:ext>
            </a:extLst>
          </p:cNvPr>
          <p:cNvSpPr>
            <a:spLocks noGrp="1" noChangeArrowheads="1"/>
          </p:cNvSpPr>
          <p:nvPr>
            <p:ph type="title"/>
          </p:nvPr>
        </p:nvSpPr>
        <p:spPr/>
        <p:txBody>
          <a:bodyPr/>
          <a:lstStyle/>
          <a:p>
            <a:r>
              <a:rPr lang="en-US" altLang="en-US"/>
              <a:t>Overview (cont.)</a:t>
            </a:r>
          </a:p>
        </p:txBody>
      </p:sp>
      <p:sp>
        <p:nvSpPr>
          <p:cNvPr id="13314" name="Content Placeholder 4">
            <a:extLst>
              <a:ext uri="{FF2B5EF4-FFF2-40B4-BE49-F238E27FC236}">
                <a16:creationId xmlns:a16="http://schemas.microsoft.com/office/drawing/2014/main" id="{0A740A19-E1B9-4017-B562-D18FF54D83B6}"/>
              </a:ext>
            </a:extLst>
          </p:cNvPr>
          <p:cNvSpPr>
            <a:spLocks noGrp="1" noChangeArrowheads="1"/>
          </p:cNvSpPr>
          <p:nvPr>
            <p:ph idx="1"/>
          </p:nvPr>
        </p:nvSpPr>
        <p:spPr/>
        <p:txBody>
          <a:bodyPr/>
          <a:lstStyle/>
          <a:p>
            <a:r>
              <a:rPr lang="en-US" altLang="en-US"/>
              <a:t>Nodes may exist in a client-server, peer-to-peer, or hybrid configuration.</a:t>
            </a:r>
          </a:p>
          <a:p>
            <a:pPr lvl="1"/>
            <a:r>
              <a:rPr lang="en-US" altLang="en-US"/>
              <a:t>In client-server configuration, server has a resource that a client would like to use</a:t>
            </a:r>
          </a:p>
          <a:p>
            <a:pPr lvl="1"/>
            <a:r>
              <a:rPr lang="en-US" altLang="en-US"/>
              <a:t>In peer-to-peer configuration, each node shares equal responsibilities and can act as both clients and servers</a:t>
            </a:r>
          </a:p>
          <a:p>
            <a:r>
              <a:rPr lang="en-US" altLang="en-US"/>
              <a:t>Communication over a network occurs through message passing</a:t>
            </a:r>
          </a:p>
          <a:p>
            <a:pPr lvl="1"/>
            <a:r>
              <a:rPr lang="en-US" altLang="en-US"/>
              <a:t>All higher-level functions of a standalone system  can be expanded to encompass a distributed system</a:t>
            </a:r>
          </a:p>
          <a:p>
            <a:endParaRPr lang="en-US" altLang="en-US"/>
          </a:p>
        </p:txBody>
      </p:sp>
      <p:sp>
        <p:nvSpPr>
          <p:cNvPr id="4" name="Footer Placeholder 3">
            <a:extLst>
              <a:ext uri="{FF2B5EF4-FFF2-40B4-BE49-F238E27FC236}">
                <a16:creationId xmlns:a16="http://schemas.microsoft.com/office/drawing/2014/main" id="{D11C1B2F-7681-4351-B5C9-1DC1AD8DBA8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2960B9A-ECDC-4D29-993D-F17CA00A11BF}"/>
              </a:ext>
            </a:extLst>
          </p:cNvPr>
          <p:cNvSpPr>
            <a:spLocks noGrp="1"/>
          </p:cNvSpPr>
          <p:nvPr>
            <p:ph type="sldNum" sz="quarter" idx="12"/>
          </p:nvPr>
        </p:nvSpPr>
        <p:spPr/>
        <p:txBody>
          <a:bodyPr/>
          <a:lstStyle/>
          <a:p>
            <a:fld id="{B8FA9E9B-7639-41A7-8B5F-FEFEB094FBAA}"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E31138A-5587-4259-AD69-29B1A76FB2C0}"/>
              </a:ext>
            </a:extLst>
          </p:cNvPr>
          <p:cNvSpPr>
            <a:spLocks noGrp="1" noChangeArrowheads="1"/>
          </p:cNvSpPr>
          <p:nvPr>
            <p:ph type="title"/>
          </p:nvPr>
        </p:nvSpPr>
        <p:spPr/>
        <p:txBody>
          <a:bodyPr/>
          <a:lstStyle/>
          <a:p>
            <a:r>
              <a:rPr lang="en-US" altLang="en-US"/>
              <a:t>     Design Issues of Distributed Systems</a:t>
            </a:r>
          </a:p>
        </p:txBody>
      </p:sp>
      <p:sp>
        <p:nvSpPr>
          <p:cNvPr id="58370" name="Content Placeholder 2">
            <a:extLst>
              <a:ext uri="{FF2B5EF4-FFF2-40B4-BE49-F238E27FC236}">
                <a16:creationId xmlns:a16="http://schemas.microsoft.com/office/drawing/2014/main" id="{DA306501-D0F5-4B94-AC7A-059F69DD33BF}"/>
              </a:ext>
            </a:extLst>
          </p:cNvPr>
          <p:cNvSpPr>
            <a:spLocks noGrp="1" noChangeArrowheads="1"/>
          </p:cNvSpPr>
          <p:nvPr>
            <p:ph idx="1"/>
          </p:nvPr>
        </p:nvSpPr>
        <p:spPr/>
        <p:txBody>
          <a:bodyPr/>
          <a:lstStyle/>
          <a:p>
            <a:r>
              <a:rPr lang="en-US" altLang="en-US"/>
              <a:t>We investigate three design questions:</a:t>
            </a:r>
          </a:p>
          <a:p>
            <a:pPr lvl="1"/>
            <a:r>
              <a:rPr lang="en-US" altLang="en-US"/>
              <a:t>Robustness – Can the distributed system withstand failures?</a:t>
            </a:r>
          </a:p>
          <a:p>
            <a:pPr lvl="1"/>
            <a:r>
              <a:rPr lang="en-US" altLang="en-US"/>
              <a:t>Transparency – Can the distributed system be transparent to the user both in terms of where files are stored and user mobility?</a:t>
            </a:r>
          </a:p>
          <a:p>
            <a:pPr lvl="1"/>
            <a:r>
              <a:rPr lang="en-US" altLang="en-US"/>
              <a:t>Scalability – Can the distributed system be scalable to allow addition of more computation power, storage, or users?</a:t>
            </a:r>
          </a:p>
          <a:p>
            <a:endParaRPr lang="en-US" altLang="en-US"/>
          </a:p>
          <a:p>
            <a:endParaRPr lang="en-US" altLang="en-US"/>
          </a:p>
        </p:txBody>
      </p:sp>
      <p:sp>
        <p:nvSpPr>
          <p:cNvPr id="4" name="Footer Placeholder 3">
            <a:extLst>
              <a:ext uri="{FF2B5EF4-FFF2-40B4-BE49-F238E27FC236}">
                <a16:creationId xmlns:a16="http://schemas.microsoft.com/office/drawing/2014/main" id="{EA06EE4A-5FB0-4CC0-BA33-E8B24689EB1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4B57207-756B-49E1-B61F-2607AE0EC685}"/>
              </a:ext>
            </a:extLst>
          </p:cNvPr>
          <p:cNvSpPr>
            <a:spLocks noGrp="1"/>
          </p:cNvSpPr>
          <p:nvPr>
            <p:ph type="sldNum" sz="quarter" idx="12"/>
          </p:nvPr>
        </p:nvSpPr>
        <p:spPr/>
        <p:txBody>
          <a:bodyPr/>
          <a:lstStyle/>
          <a:p>
            <a:fld id="{B8FA9E9B-7639-41A7-8B5F-FEFEB094FBAA}"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053E40F-04D4-4914-8329-B1E9A36E925A}"/>
              </a:ext>
            </a:extLst>
          </p:cNvPr>
          <p:cNvSpPr>
            <a:spLocks noGrp="1" noChangeArrowheads="1"/>
          </p:cNvSpPr>
          <p:nvPr>
            <p:ph type="title"/>
          </p:nvPr>
        </p:nvSpPr>
        <p:spPr/>
        <p:txBody>
          <a:bodyPr/>
          <a:lstStyle/>
          <a:p>
            <a:r>
              <a:rPr lang="en-US" altLang="en-US"/>
              <a:t>Robustness</a:t>
            </a:r>
          </a:p>
        </p:txBody>
      </p:sp>
      <p:sp>
        <p:nvSpPr>
          <p:cNvPr id="59394" name="Content Placeholder 2">
            <a:extLst>
              <a:ext uri="{FF2B5EF4-FFF2-40B4-BE49-F238E27FC236}">
                <a16:creationId xmlns:a16="http://schemas.microsoft.com/office/drawing/2014/main" id="{36679612-5A36-4F80-B137-37A5F0AB65EE}"/>
              </a:ext>
            </a:extLst>
          </p:cNvPr>
          <p:cNvSpPr>
            <a:spLocks noGrp="1" noChangeArrowheads="1"/>
          </p:cNvSpPr>
          <p:nvPr>
            <p:ph idx="1"/>
          </p:nvPr>
        </p:nvSpPr>
        <p:spPr/>
        <p:txBody>
          <a:bodyPr/>
          <a:lstStyle/>
          <a:p>
            <a:r>
              <a:rPr lang="en-US" altLang="en-US"/>
              <a:t>Hardware failures can include failure of a link, failure of a site, and loss of a message.</a:t>
            </a:r>
          </a:p>
          <a:p>
            <a:r>
              <a:rPr lang="en-US" altLang="en-US"/>
              <a:t>A fault-tolerant system can tolerate a certain level of failure</a:t>
            </a:r>
          </a:p>
          <a:p>
            <a:pPr lvl="1"/>
            <a:r>
              <a:rPr lang="en-US" altLang="en-US"/>
              <a:t>Degree of fault tolerance depends on design of system and the specific fault</a:t>
            </a:r>
          </a:p>
          <a:p>
            <a:pPr lvl="1"/>
            <a:r>
              <a:rPr lang="en-US" altLang="en-US"/>
              <a:t>The more fault tolerance, the better!</a:t>
            </a:r>
          </a:p>
          <a:p>
            <a:r>
              <a:rPr lang="en-US" altLang="en-US"/>
              <a:t>Involves failure detection, reconfiguration, and recovery</a:t>
            </a:r>
          </a:p>
          <a:p>
            <a:endParaRPr lang="en-US" altLang="en-US"/>
          </a:p>
        </p:txBody>
      </p:sp>
      <p:sp>
        <p:nvSpPr>
          <p:cNvPr id="4" name="Footer Placeholder 3">
            <a:extLst>
              <a:ext uri="{FF2B5EF4-FFF2-40B4-BE49-F238E27FC236}">
                <a16:creationId xmlns:a16="http://schemas.microsoft.com/office/drawing/2014/main" id="{B68B32B8-977B-4E8C-9E54-BF2C879BD9DD}"/>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DF138AF-E70A-46EE-9805-638E52415705}"/>
              </a:ext>
            </a:extLst>
          </p:cNvPr>
          <p:cNvSpPr>
            <a:spLocks noGrp="1"/>
          </p:cNvSpPr>
          <p:nvPr>
            <p:ph type="sldNum" sz="quarter" idx="12"/>
          </p:nvPr>
        </p:nvSpPr>
        <p:spPr/>
        <p:txBody>
          <a:bodyPr/>
          <a:lstStyle/>
          <a:p>
            <a:fld id="{B8FA9E9B-7639-41A7-8B5F-FEFEB094FBAA}"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9E466C0-677D-43C6-A7FA-5F1378F470C4}"/>
              </a:ext>
            </a:extLst>
          </p:cNvPr>
          <p:cNvSpPr>
            <a:spLocks noGrp="1" noChangeArrowheads="1"/>
          </p:cNvSpPr>
          <p:nvPr>
            <p:ph type="title"/>
          </p:nvPr>
        </p:nvSpPr>
        <p:spPr/>
        <p:txBody>
          <a:bodyPr/>
          <a:lstStyle/>
          <a:p>
            <a:r>
              <a:rPr lang="en-US" altLang="en-US"/>
              <a:t>Failure Detection</a:t>
            </a:r>
          </a:p>
        </p:txBody>
      </p:sp>
      <p:sp>
        <p:nvSpPr>
          <p:cNvPr id="61442" name="Content Placeholder 2">
            <a:extLst>
              <a:ext uri="{FF2B5EF4-FFF2-40B4-BE49-F238E27FC236}">
                <a16:creationId xmlns:a16="http://schemas.microsoft.com/office/drawing/2014/main" id="{29B45AE6-6616-4D5E-A097-15723D563CBA}"/>
              </a:ext>
            </a:extLst>
          </p:cNvPr>
          <p:cNvSpPr>
            <a:spLocks noGrp="1" noChangeArrowheads="1"/>
          </p:cNvSpPr>
          <p:nvPr>
            <p:ph idx="1"/>
          </p:nvPr>
        </p:nvSpPr>
        <p:spPr/>
        <p:txBody>
          <a:bodyPr>
            <a:normAutofit lnSpcReduction="10000"/>
          </a:bodyPr>
          <a:lstStyle/>
          <a:p>
            <a:r>
              <a:rPr lang="en-US" altLang="en-US"/>
              <a:t>Detecting hardware failure is difficult</a:t>
            </a:r>
          </a:p>
          <a:p>
            <a:r>
              <a:rPr lang="en-US" altLang="en-US"/>
              <a:t>To detect a link failure, a heartbeat protocol can be used</a:t>
            </a:r>
          </a:p>
          <a:p>
            <a:r>
              <a:rPr lang="en-US" altLang="en-US"/>
              <a:t>Assume Site A and Site B have established a link</a:t>
            </a:r>
          </a:p>
          <a:p>
            <a:pPr lvl="1"/>
            <a:r>
              <a:rPr lang="en-US" altLang="en-US"/>
              <a:t> At fixed intervals, each site will exchange an I-am-up message indicating that they are up and running</a:t>
            </a:r>
          </a:p>
          <a:p>
            <a:r>
              <a:rPr lang="en-US" altLang="en-US"/>
              <a:t>If Site A does not receive a message within the fixed interval, it assumes either (a) the other site is not up or (b) the message was lost</a:t>
            </a:r>
          </a:p>
          <a:p>
            <a:r>
              <a:rPr lang="en-US" altLang="en-US"/>
              <a:t>Site A can now send an Are-you-up? message to Site B</a:t>
            </a:r>
          </a:p>
          <a:p>
            <a:r>
              <a:rPr lang="en-US" altLang="en-US"/>
              <a:t>If Site A does not receive a reply, it can repeat the message or try an alternate route to Site B</a:t>
            </a:r>
          </a:p>
          <a:p>
            <a:endParaRPr lang="en-US" altLang="en-US"/>
          </a:p>
        </p:txBody>
      </p:sp>
      <p:sp>
        <p:nvSpPr>
          <p:cNvPr id="4" name="Footer Placeholder 3">
            <a:extLst>
              <a:ext uri="{FF2B5EF4-FFF2-40B4-BE49-F238E27FC236}">
                <a16:creationId xmlns:a16="http://schemas.microsoft.com/office/drawing/2014/main" id="{56175C73-41D5-458D-A8A7-F41E567F439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214873-3780-40CA-9423-967A3BD56DCF}"/>
              </a:ext>
            </a:extLst>
          </p:cNvPr>
          <p:cNvSpPr>
            <a:spLocks noGrp="1"/>
          </p:cNvSpPr>
          <p:nvPr>
            <p:ph type="sldNum" sz="quarter" idx="12"/>
          </p:nvPr>
        </p:nvSpPr>
        <p:spPr/>
        <p:txBody>
          <a:bodyPr/>
          <a:lstStyle/>
          <a:p>
            <a:fld id="{B8FA9E9B-7639-41A7-8B5F-FEFEB094FBAA}"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759D5D7-DD08-4FC1-B61F-6A0AE7D47ED3}"/>
              </a:ext>
            </a:extLst>
          </p:cNvPr>
          <p:cNvSpPr>
            <a:spLocks noGrp="1" noChangeArrowheads="1"/>
          </p:cNvSpPr>
          <p:nvPr>
            <p:ph type="title"/>
          </p:nvPr>
        </p:nvSpPr>
        <p:spPr/>
        <p:txBody>
          <a:bodyPr/>
          <a:lstStyle/>
          <a:p>
            <a:r>
              <a:rPr lang="en-US" altLang="en-US"/>
              <a:t>Failure Detection (Cont.)</a:t>
            </a:r>
          </a:p>
        </p:txBody>
      </p:sp>
      <p:sp>
        <p:nvSpPr>
          <p:cNvPr id="63490" name="Content Placeholder 2">
            <a:extLst>
              <a:ext uri="{FF2B5EF4-FFF2-40B4-BE49-F238E27FC236}">
                <a16:creationId xmlns:a16="http://schemas.microsoft.com/office/drawing/2014/main" id="{65B6CC00-26EE-4A5A-A261-358C199BBBE5}"/>
              </a:ext>
            </a:extLst>
          </p:cNvPr>
          <p:cNvSpPr>
            <a:spLocks noGrp="1" noChangeArrowheads="1"/>
          </p:cNvSpPr>
          <p:nvPr>
            <p:ph idx="1"/>
          </p:nvPr>
        </p:nvSpPr>
        <p:spPr/>
        <p:txBody>
          <a:bodyPr/>
          <a:lstStyle/>
          <a:p>
            <a:r>
              <a:rPr lang="en-US" altLang="en-US"/>
              <a:t>If Site A does not ultimately receive a reply from Site B, it concludes some type of failure has occurred</a:t>
            </a:r>
          </a:p>
          <a:p>
            <a:r>
              <a:rPr lang="en-US" altLang="en-US"/>
              <a:t>Types of failures:</a:t>
            </a:r>
            <a:br>
              <a:rPr lang="en-US" altLang="en-US"/>
            </a:br>
            <a:r>
              <a:rPr lang="en-US" altLang="en-US"/>
              <a:t>- Site B is down</a:t>
            </a:r>
            <a:br>
              <a:rPr lang="en-US" altLang="en-US"/>
            </a:br>
            <a:r>
              <a:rPr lang="en-US" altLang="en-US"/>
              <a:t>- The direct link between A and B is down</a:t>
            </a:r>
            <a:br>
              <a:rPr lang="en-US" altLang="en-US"/>
            </a:br>
            <a:r>
              <a:rPr lang="en-US" altLang="en-US"/>
              <a:t>- The alternate link from A to B is down</a:t>
            </a:r>
            <a:br>
              <a:rPr lang="en-US" altLang="en-US"/>
            </a:br>
            <a:r>
              <a:rPr lang="en-US" altLang="en-US"/>
              <a:t>- The message has been lost</a:t>
            </a:r>
          </a:p>
          <a:p>
            <a:r>
              <a:rPr lang="en-US" altLang="en-US"/>
              <a:t>However, Site A cannot determine exactly why the failure has occurred</a:t>
            </a:r>
          </a:p>
          <a:p>
            <a:endParaRPr lang="en-US" altLang="en-US"/>
          </a:p>
        </p:txBody>
      </p:sp>
      <p:sp>
        <p:nvSpPr>
          <p:cNvPr id="4" name="Footer Placeholder 3">
            <a:extLst>
              <a:ext uri="{FF2B5EF4-FFF2-40B4-BE49-F238E27FC236}">
                <a16:creationId xmlns:a16="http://schemas.microsoft.com/office/drawing/2014/main" id="{E54FBA4E-B441-4814-94D1-98028E74B07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3FA900-A6C6-4F47-A6F1-71D9F04A4434}"/>
              </a:ext>
            </a:extLst>
          </p:cNvPr>
          <p:cNvSpPr>
            <a:spLocks noGrp="1"/>
          </p:cNvSpPr>
          <p:nvPr>
            <p:ph type="sldNum" sz="quarter" idx="12"/>
          </p:nvPr>
        </p:nvSpPr>
        <p:spPr/>
        <p:txBody>
          <a:bodyPr/>
          <a:lstStyle/>
          <a:p>
            <a:fld id="{B8FA9E9B-7639-41A7-8B5F-FEFEB094FBAA}"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FDC128A-60AD-4974-B94F-4C0BF0070775}"/>
              </a:ext>
            </a:extLst>
          </p:cNvPr>
          <p:cNvSpPr>
            <a:spLocks noGrp="1" noChangeArrowheads="1"/>
          </p:cNvSpPr>
          <p:nvPr>
            <p:ph type="title"/>
          </p:nvPr>
        </p:nvSpPr>
        <p:spPr/>
        <p:txBody>
          <a:bodyPr/>
          <a:lstStyle/>
          <a:p>
            <a:r>
              <a:rPr lang="en-US" altLang="en-US"/>
              <a:t>Reconfiguration and Recovery</a:t>
            </a:r>
          </a:p>
        </p:txBody>
      </p:sp>
      <p:sp>
        <p:nvSpPr>
          <p:cNvPr id="65538" name="Content Placeholder 2">
            <a:extLst>
              <a:ext uri="{FF2B5EF4-FFF2-40B4-BE49-F238E27FC236}">
                <a16:creationId xmlns:a16="http://schemas.microsoft.com/office/drawing/2014/main" id="{091D3F68-E40A-4CC0-946F-87117578CFA3}"/>
              </a:ext>
            </a:extLst>
          </p:cNvPr>
          <p:cNvSpPr>
            <a:spLocks noGrp="1" noChangeArrowheads="1"/>
          </p:cNvSpPr>
          <p:nvPr>
            <p:ph idx="1"/>
          </p:nvPr>
        </p:nvSpPr>
        <p:spPr/>
        <p:txBody>
          <a:bodyPr/>
          <a:lstStyle/>
          <a:p>
            <a:r>
              <a:rPr lang="en-US" altLang="en-US"/>
              <a:t>When Site A determines a failure has occurred, it must reconfigure the system: </a:t>
            </a:r>
          </a:p>
          <a:p>
            <a:pPr lvl="1"/>
            <a:r>
              <a:rPr lang="en-US" altLang="en-US"/>
              <a:t>If the link from A to B has failed, this must be  broadcast  to every site in the system</a:t>
            </a:r>
          </a:p>
          <a:p>
            <a:pPr lvl="1"/>
            <a:r>
              <a:rPr lang="en-US" altLang="en-US"/>
              <a:t>If a site has failed, every other site must also be notified  indicating that the services offered by the failed site are no longer available</a:t>
            </a:r>
          </a:p>
          <a:p>
            <a:r>
              <a:rPr lang="en-US" altLang="en-US"/>
              <a:t>When the link or the site becomes available again, this information must again be broadcast to all other sites</a:t>
            </a:r>
          </a:p>
          <a:p>
            <a:endParaRPr lang="en-US" altLang="en-US"/>
          </a:p>
        </p:txBody>
      </p:sp>
      <p:sp>
        <p:nvSpPr>
          <p:cNvPr id="4" name="Footer Placeholder 3">
            <a:extLst>
              <a:ext uri="{FF2B5EF4-FFF2-40B4-BE49-F238E27FC236}">
                <a16:creationId xmlns:a16="http://schemas.microsoft.com/office/drawing/2014/main" id="{4CA48C4B-032B-471E-BC90-9E968C97387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0FD7348-2D80-4E67-822B-EFE85021FB6F}"/>
              </a:ext>
            </a:extLst>
          </p:cNvPr>
          <p:cNvSpPr>
            <a:spLocks noGrp="1"/>
          </p:cNvSpPr>
          <p:nvPr>
            <p:ph type="sldNum" sz="quarter" idx="12"/>
          </p:nvPr>
        </p:nvSpPr>
        <p:spPr/>
        <p:txBody>
          <a:bodyPr/>
          <a:lstStyle/>
          <a:p>
            <a:fld id="{B8FA9E9B-7639-41A7-8B5F-FEFEB094FBAA}"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86BC72F-1025-4048-87A3-79DBEE8A5AF2}"/>
              </a:ext>
            </a:extLst>
          </p:cNvPr>
          <p:cNvSpPr>
            <a:spLocks noGrp="1" noChangeArrowheads="1"/>
          </p:cNvSpPr>
          <p:nvPr>
            <p:ph type="title"/>
          </p:nvPr>
        </p:nvSpPr>
        <p:spPr/>
        <p:txBody>
          <a:bodyPr/>
          <a:lstStyle/>
          <a:p>
            <a:r>
              <a:rPr lang="en-US" altLang="en-US"/>
              <a:t>Transparency</a:t>
            </a:r>
          </a:p>
        </p:txBody>
      </p:sp>
      <p:sp>
        <p:nvSpPr>
          <p:cNvPr id="67586" name="Content Placeholder 3">
            <a:extLst>
              <a:ext uri="{FF2B5EF4-FFF2-40B4-BE49-F238E27FC236}">
                <a16:creationId xmlns:a16="http://schemas.microsoft.com/office/drawing/2014/main" id="{4E4C5DF2-63B5-4159-86DC-01A9B060A03C}"/>
              </a:ext>
            </a:extLst>
          </p:cNvPr>
          <p:cNvSpPr>
            <a:spLocks noGrp="1" noChangeArrowheads="1"/>
          </p:cNvSpPr>
          <p:nvPr>
            <p:ph idx="1"/>
          </p:nvPr>
        </p:nvSpPr>
        <p:spPr/>
        <p:txBody>
          <a:bodyPr/>
          <a:lstStyle/>
          <a:p>
            <a:r>
              <a:rPr lang="en-US" altLang="en-US"/>
              <a:t>The distributed system should appear as a conventional, centralized system to the user</a:t>
            </a:r>
          </a:p>
          <a:p>
            <a:pPr lvl="1"/>
            <a:r>
              <a:rPr lang="en-US" altLang="en-US"/>
              <a:t>User interface should not distinguish between local and remote resources</a:t>
            </a:r>
          </a:p>
          <a:p>
            <a:pPr lvl="2"/>
            <a:r>
              <a:rPr lang="en-US" altLang="en-US"/>
              <a:t>Example: NFS</a:t>
            </a:r>
          </a:p>
          <a:p>
            <a:pPr lvl="1"/>
            <a:r>
              <a:rPr lang="en-US" altLang="en-US"/>
              <a:t>User mobility allows users to log into any machine in the environment and see his/her environment</a:t>
            </a:r>
          </a:p>
          <a:p>
            <a:pPr lvl="2"/>
            <a:r>
              <a:rPr lang="en-US" altLang="en-US"/>
              <a:t>Example: LDAP plus desktop virtualization</a:t>
            </a:r>
          </a:p>
          <a:p>
            <a:endParaRPr lang="en-US" altLang="en-US"/>
          </a:p>
        </p:txBody>
      </p:sp>
      <p:sp>
        <p:nvSpPr>
          <p:cNvPr id="4" name="Footer Placeholder 3">
            <a:extLst>
              <a:ext uri="{FF2B5EF4-FFF2-40B4-BE49-F238E27FC236}">
                <a16:creationId xmlns:a16="http://schemas.microsoft.com/office/drawing/2014/main" id="{A32AF4D2-70C8-441A-8DDA-2271031F6CC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FACBEA-2947-452F-8494-7BF0F1ED6B8E}"/>
              </a:ext>
            </a:extLst>
          </p:cNvPr>
          <p:cNvSpPr>
            <a:spLocks noGrp="1"/>
          </p:cNvSpPr>
          <p:nvPr>
            <p:ph type="sldNum" sz="quarter" idx="12"/>
          </p:nvPr>
        </p:nvSpPr>
        <p:spPr/>
        <p:txBody>
          <a:bodyPr/>
          <a:lstStyle/>
          <a:p>
            <a:fld id="{B8FA9E9B-7639-41A7-8B5F-FEFEB094FBAA}"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75C2015D-2925-4942-8E91-26A1BDE50D0A}"/>
              </a:ext>
            </a:extLst>
          </p:cNvPr>
          <p:cNvSpPr>
            <a:spLocks noGrp="1" noChangeArrowheads="1"/>
          </p:cNvSpPr>
          <p:nvPr>
            <p:ph type="title"/>
          </p:nvPr>
        </p:nvSpPr>
        <p:spPr/>
        <p:txBody>
          <a:bodyPr/>
          <a:lstStyle/>
          <a:p>
            <a:r>
              <a:rPr lang="en-US" altLang="en-US"/>
              <a:t>Scalability</a:t>
            </a:r>
          </a:p>
        </p:txBody>
      </p:sp>
      <p:sp>
        <p:nvSpPr>
          <p:cNvPr id="69634" name="Content Placeholder 2">
            <a:extLst>
              <a:ext uri="{FF2B5EF4-FFF2-40B4-BE49-F238E27FC236}">
                <a16:creationId xmlns:a16="http://schemas.microsoft.com/office/drawing/2014/main" id="{57BE914C-898D-409A-B49B-017B199A1963}"/>
              </a:ext>
            </a:extLst>
          </p:cNvPr>
          <p:cNvSpPr>
            <a:spLocks noGrp="1" noChangeArrowheads="1"/>
          </p:cNvSpPr>
          <p:nvPr>
            <p:ph idx="1"/>
          </p:nvPr>
        </p:nvSpPr>
        <p:spPr/>
        <p:txBody>
          <a:bodyPr/>
          <a:lstStyle/>
          <a:p>
            <a:r>
              <a:rPr lang="en-US" altLang="en-US"/>
              <a:t>As demands increase, the system should easily accept the addition of new resources to accommodate the increased demand</a:t>
            </a:r>
          </a:p>
          <a:p>
            <a:pPr lvl="1"/>
            <a:r>
              <a:rPr lang="en-US" altLang="en-US"/>
              <a:t>Reacts gracefully to increased load</a:t>
            </a:r>
          </a:p>
          <a:p>
            <a:pPr lvl="1"/>
            <a:r>
              <a:rPr lang="en-US" altLang="en-US"/>
              <a:t>Adding more resources may generate additional indirect load on other resources if not careful</a:t>
            </a:r>
          </a:p>
          <a:p>
            <a:pPr lvl="1"/>
            <a:r>
              <a:rPr lang="en-US" altLang="en-US"/>
              <a:t>Data compression or deduplication can cut down on storage and network resources used</a:t>
            </a:r>
          </a:p>
          <a:p>
            <a:endParaRPr lang="en-US" altLang="en-US"/>
          </a:p>
        </p:txBody>
      </p:sp>
      <p:sp>
        <p:nvSpPr>
          <p:cNvPr id="4" name="Footer Placeholder 3">
            <a:extLst>
              <a:ext uri="{FF2B5EF4-FFF2-40B4-BE49-F238E27FC236}">
                <a16:creationId xmlns:a16="http://schemas.microsoft.com/office/drawing/2014/main" id="{CCB15505-ECC3-475B-A5D6-FC31148893F0}"/>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046786-91D3-4B40-BD58-5601EAB2E511}"/>
              </a:ext>
            </a:extLst>
          </p:cNvPr>
          <p:cNvSpPr>
            <a:spLocks noGrp="1"/>
          </p:cNvSpPr>
          <p:nvPr>
            <p:ph type="sldNum" sz="quarter" idx="12"/>
          </p:nvPr>
        </p:nvSpPr>
        <p:spPr/>
        <p:txBody>
          <a:bodyPr/>
          <a:lstStyle/>
          <a:p>
            <a:fld id="{B8FA9E9B-7639-41A7-8B5F-FEFEB094FBAA}"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3484E28-C16B-45E6-B4D8-85C0F2C5A669}"/>
              </a:ext>
            </a:extLst>
          </p:cNvPr>
          <p:cNvSpPr>
            <a:spLocks noGrp="1" noChangeArrowheads="1"/>
          </p:cNvSpPr>
          <p:nvPr>
            <p:ph type="title"/>
          </p:nvPr>
        </p:nvSpPr>
        <p:spPr/>
        <p:txBody>
          <a:bodyPr/>
          <a:lstStyle/>
          <a:p>
            <a:r>
              <a:rPr lang="en-US" altLang="en-US"/>
              <a:t>Distributed File System</a:t>
            </a:r>
          </a:p>
        </p:txBody>
      </p:sp>
      <p:sp>
        <p:nvSpPr>
          <p:cNvPr id="70658" name="Content Placeholder 2">
            <a:extLst>
              <a:ext uri="{FF2B5EF4-FFF2-40B4-BE49-F238E27FC236}">
                <a16:creationId xmlns:a16="http://schemas.microsoft.com/office/drawing/2014/main" id="{7D0B5279-B1A1-4C77-822D-4CCD561504E7}"/>
              </a:ext>
            </a:extLst>
          </p:cNvPr>
          <p:cNvSpPr>
            <a:spLocks noGrp="1" noChangeArrowheads="1"/>
          </p:cNvSpPr>
          <p:nvPr>
            <p:ph idx="1"/>
          </p:nvPr>
        </p:nvSpPr>
        <p:spPr/>
        <p:txBody>
          <a:bodyPr/>
          <a:lstStyle/>
          <a:p>
            <a:r>
              <a:rPr lang="en-US" altLang="en-US"/>
              <a:t>Distributed file system (DFS) – a file system whose clients, servers, and storage devices are dispersed among the machines of a distributed system</a:t>
            </a:r>
          </a:p>
          <a:p>
            <a:pPr lvl="1"/>
            <a:r>
              <a:rPr lang="en-US" altLang="en-US"/>
              <a:t>Should appear to its clients as a conventional, centralized file system</a:t>
            </a:r>
          </a:p>
          <a:p>
            <a:r>
              <a:rPr lang="en-US" altLang="en-US"/>
              <a:t>Key distinguishing feature is management of dispersed storage devices</a:t>
            </a:r>
          </a:p>
          <a:p>
            <a:endParaRPr lang="en-US" altLang="en-US"/>
          </a:p>
        </p:txBody>
      </p:sp>
      <p:sp>
        <p:nvSpPr>
          <p:cNvPr id="4" name="Footer Placeholder 3">
            <a:extLst>
              <a:ext uri="{FF2B5EF4-FFF2-40B4-BE49-F238E27FC236}">
                <a16:creationId xmlns:a16="http://schemas.microsoft.com/office/drawing/2014/main" id="{3F94A407-0BC6-4F53-86E2-9C027498EA5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9EF30E1-3E47-49BD-99D7-A94199D6705E}"/>
              </a:ext>
            </a:extLst>
          </p:cNvPr>
          <p:cNvSpPr>
            <a:spLocks noGrp="1"/>
          </p:cNvSpPr>
          <p:nvPr>
            <p:ph type="sldNum" sz="quarter" idx="12"/>
          </p:nvPr>
        </p:nvSpPr>
        <p:spPr/>
        <p:txBody>
          <a:bodyPr/>
          <a:lstStyle/>
          <a:p>
            <a:fld id="{B8FA9E9B-7639-41A7-8B5F-FEFEB094FBAA}"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21EEB68-28AE-488C-A99F-632522723319}"/>
              </a:ext>
            </a:extLst>
          </p:cNvPr>
          <p:cNvSpPr>
            <a:spLocks noGrp="1" noChangeArrowheads="1"/>
          </p:cNvSpPr>
          <p:nvPr>
            <p:ph type="title"/>
          </p:nvPr>
        </p:nvSpPr>
        <p:spPr/>
        <p:txBody>
          <a:bodyPr/>
          <a:lstStyle/>
          <a:p>
            <a:r>
              <a:rPr lang="en-US" altLang="en-US"/>
              <a:t>Distributed File System (Cont.)</a:t>
            </a:r>
          </a:p>
        </p:txBody>
      </p:sp>
      <p:sp>
        <p:nvSpPr>
          <p:cNvPr id="72706" name="Content Placeholder 2">
            <a:extLst>
              <a:ext uri="{FF2B5EF4-FFF2-40B4-BE49-F238E27FC236}">
                <a16:creationId xmlns:a16="http://schemas.microsoft.com/office/drawing/2014/main" id="{752E4D32-7D22-4434-9657-03B0F47D4A35}"/>
              </a:ext>
            </a:extLst>
          </p:cNvPr>
          <p:cNvSpPr>
            <a:spLocks noGrp="1" noChangeArrowheads="1"/>
          </p:cNvSpPr>
          <p:nvPr>
            <p:ph idx="1"/>
          </p:nvPr>
        </p:nvSpPr>
        <p:spPr/>
        <p:txBody>
          <a:bodyPr>
            <a:normAutofit fontScale="92500" lnSpcReduction="10000"/>
          </a:bodyPr>
          <a:lstStyle/>
          <a:p>
            <a:r>
              <a:rPr lang="en-US" altLang="en-US"/>
              <a:t>Service – software entity running on one or more machines and providing a particular type of function to a priori unknown clients</a:t>
            </a:r>
          </a:p>
          <a:p>
            <a:r>
              <a:rPr lang="en-US" altLang="en-US"/>
              <a:t>Server – service software running on a single machine</a:t>
            </a:r>
          </a:p>
          <a:p>
            <a:r>
              <a:rPr lang="en-US" altLang="en-US"/>
              <a:t>Client –  process that can invoke a service using a set of operations that forms its client interface</a:t>
            </a:r>
          </a:p>
          <a:p>
            <a:r>
              <a:rPr lang="en-US" altLang="en-US"/>
              <a:t>A client interface for a file service is formed by a set of primitive file operations (create, delete, read, write)</a:t>
            </a:r>
          </a:p>
          <a:p>
            <a:r>
              <a:rPr lang="en-US" altLang="en-US"/>
              <a:t>Client interface of a DFS should be transparent; i.e., not distinguish between local and remote files </a:t>
            </a:r>
          </a:p>
          <a:p>
            <a:r>
              <a:rPr lang="en-US" altLang="en-US"/>
              <a:t>Sometimes lower level inter-machine interface need for cross-machine interaction</a:t>
            </a:r>
          </a:p>
          <a:p>
            <a:endParaRPr lang="en-US" altLang="en-US"/>
          </a:p>
        </p:txBody>
      </p:sp>
      <p:sp>
        <p:nvSpPr>
          <p:cNvPr id="4" name="Footer Placeholder 3">
            <a:extLst>
              <a:ext uri="{FF2B5EF4-FFF2-40B4-BE49-F238E27FC236}">
                <a16:creationId xmlns:a16="http://schemas.microsoft.com/office/drawing/2014/main" id="{79F7C814-8617-4A81-9115-96B8B653266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69CFC22-3BED-4D14-A6B1-EF0E3E5FF42B}"/>
              </a:ext>
            </a:extLst>
          </p:cNvPr>
          <p:cNvSpPr>
            <a:spLocks noGrp="1"/>
          </p:cNvSpPr>
          <p:nvPr>
            <p:ph type="sldNum" sz="quarter" idx="12"/>
          </p:nvPr>
        </p:nvSpPr>
        <p:spPr/>
        <p:txBody>
          <a:bodyPr/>
          <a:lstStyle/>
          <a:p>
            <a:fld id="{B8FA9E9B-7639-41A7-8B5F-FEFEB094FBAA}"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B2CA3E51-8A42-46EC-8A76-55999792686D}"/>
              </a:ext>
            </a:extLst>
          </p:cNvPr>
          <p:cNvSpPr>
            <a:spLocks noGrp="1" noChangeArrowheads="1"/>
          </p:cNvSpPr>
          <p:nvPr>
            <p:ph type="title"/>
          </p:nvPr>
        </p:nvSpPr>
        <p:spPr/>
        <p:txBody>
          <a:bodyPr/>
          <a:lstStyle/>
          <a:p>
            <a:r>
              <a:rPr lang="en-US" altLang="en-US"/>
              <a:t>Distributed File System (Cont.)</a:t>
            </a:r>
          </a:p>
        </p:txBody>
      </p:sp>
      <p:sp>
        <p:nvSpPr>
          <p:cNvPr id="74754" name="Content Placeholder 2">
            <a:extLst>
              <a:ext uri="{FF2B5EF4-FFF2-40B4-BE49-F238E27FC236}">
                <a16:creationId xmlns:a16="http://schemas.microsoft.com/office/drawing/2014/main" id="{50B5883E-FC42-4043-8F5B-302C5DBE9124}"/>
              </a:ext>
            </a:extLst>
          </p:cNvPr>
          <p:cNvSpPr>
            <a:spLocks noGrp="1" noChangeArrowheads="1"/>
          </p:cNvSpPr>
          <p:nvPr>
            <p:ph idx="1"/>
          </p:nvPr>
        </p:nvSpPr>
        <p:spPr/>
        <p:txBody>
          <a:bodyPr/>
          <a:lstStyle/>
          <a:p>
            <a:r>
              <a:rPr lang="en-US" altLang="en-US"/>
              <a:t>Two widely-used architectural models include client-server model and cluster-based model</a:t>
            </a:r>
          </a:p>
          <a:p>
            <a:r>
              <a:rPr lang="en-US" altLang="en-US"/>
              <a:t>Challenges include:</a:t>
            </a:r>
          </a:p>
          <a:p>
            <a:pPr lvl="1"/>
            <a:r>
              <a:rPr lang="en-US" altLang="en-US"/>
              <a:t>Naming and transparency</a:t>
            </a:r>
          </a:p>
          <a:p>
            <a:pPr lvl="1"/>
            <a:r>
              <a:rPr lang="en-US" altLang="en-US"/>
              <a:t>Remote file access </a:t>
            </a:r>
          </a:p>
          <a:p>
            <a:pPr lvl="1"/>
            <a:r>
              <a:rPr lang="en-US" altLang="en-US"/>
              <a:t>Caching and cache consistency</a:t>
            </a:r>
          </a:p>
          <a:p>
            <a:endParaRPr lang="en-US" altLang="en-US"/>
          </a:p>
        </p:txBody>
      </p:sp>
      <p:sp>
        <p:nvSpPr>
          <p:cNvPr id="4" name="Footer Placeholder 3">
            <a:extLst>
              <a:ext uri="{FF2B5EF4-FFF2-40B4-BE49-F238E27FC236}">
                <a16:creationId xmlns:a16="http://schemas.microsoft.com/office/drawing/2014/main" id="{A9633BCD-CA31-420C-8F9E-A83DF4F0E1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1399419-BEBF-4851-8903-BA15F62398F9}"/>
              </a:ext>
            </a:extLst>
          </p:cNvPr>
          <p:cNvSpPr>
            <a:spLocks noGrp="1"/>
          </p:cNvSpPr>
          <p:nvPr>
            <p:ph type="sldNum" sz="quarter" idx="12"/>
          </p:nvPr>
        </p:nvSpPr>
        <p:spPr/>
        <p:txBody>
          <a:bodyPr/>
          <a:lstStyle/>
          <a:p>
            <a:fld id="{B8FA9E9B-7639-41A7-8B5F-FEFEB094FBAA}"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64558935-7216-406F-92ED-B75F7684053F}"/>
              </a:ext>
            </a:extLst>
          </p:cNvPr>
          <p:cNvSpPr>
            <a:spLocks noGrp="1" noChangeArrowheads="1"/>
          </p:cNvSpPr>
          <p:nvPr>
            <p:ph type="title"/>
          </p:nvPr>
        </p:nvSpPr>
        <p:spPr/>
        <p:txBody>
          <a:bodyPr/>
          <a:lstStyle/>
          <a:p>
            <a:r>
              <a:rPr lang="en-US" altLang="en-US"/>
              <a:t>Reasons for Distributed Systems</a:t>
            </a:r>
          </a:p>
        </p:txBody>
      </p:sp>
      <p:sp>
        <p:nvSpPr>
          <p:cNvPr id="15362" name="Content Placeholder 3">
            <a:extLst>
              <a:ext uri="{FF2B5EF4-FFF2-40B4-BE49-F238E27FC236}">
                <a16:creationId xmlns:a16="http://schemas.microsoft.com/office/drawing/2014/main" id="{BD671B20-2546-4268-A365-41E4539A0559}"/>
              </a:ext>
            </a:extLst>
          </p:cNvPr>
          <p:cNvSpPr>
            <a:spLocks noGrp="1" noChangeArrowheads="1"/>
          </p:cNvSpPr>
          <p:nvPr>
            <p:ph idx="1"/>
          </p:nvPr>
        </p:nvSpPr>
        <p:spPr/>
        <p:txBody>
          <a:bodyPr/>
          <a:lstStyle/>
          <a:p>
            <a:r>
              <a:rPr lang="en-US" altLang="en-US"/>
              <a:t>Resource sharing</a:t>
            </a:r>
          </a:p>
          <a:p>
            <a:pPr lvl="1"/>
            <a:r>
              <a:rPr lang="en-US" altLang="en-US"/>
              <a:t>Sharing files or printing at remote sites</a:t>
            </a:r>
          </a:p>
          <a:p>
            <a:pPr lvl="1"/>
            <a:r>
              <a:rPr lang="en-US" altLang="en-US"/>
              <a:t>Processing information in a distributed database</a:t>
            </a:r>
          </a:p>
          <a:p>
            <a:pPr lvl="1"/>
            <a:r>
              <a:rPr lang="en-US" altLang="en-US"/>
              <a:t>Using remote specialized hardware devices such as graphics processing units (GPUs)</a:t>
            </a:r>
          </a:p>
          <a:p>
            <a:r>
              <a:rPr lang="en-US" altLang="en-US"/>
              <a:t>Computation speedup</a:t>
            </a:r>
          </a:p>
          <a:p>
            <a:pPr lvl="1"/>
            <a:r>
              <a:rPr lang="en-US" altLang="en-US"/>
              <a:t>Distribute subcomputations among various sites to run concurrently</a:t>
            </a:r>
          </a:p>
          <a:p>
            <a:pPr lvl="1"/>
            <a:r>
              <a:rPr lang="en-US" altLang="en-US"/>
              <a:t>Load balancing – moving jobs to more lightly-loaded sites</a:t>
            </a:r>
          </a:p>
          <a:p>
            <a:r>
              <a:rPr lang="en-US" altLang="en-US"/>
              <a:t>Reliability </a:t>
            </a:r>
          </a:p>
          <a:p>
            <a:pPr lvl="1"/>
            <a:r>
              <a:rPr lang="en-US" altLang="en-US"/>
              <a:t>Detect and recover from site failure, function transfer, reintegrate failed site</a:t>
            </a:r>
          </a:p>
          <a:p>
            <a:endParaRPr lang="en-US" altLang="en-US"/>
          </a:p>
        </p:txBody>
      </p:sp>
      <p:sp>
        <p:nvSpPr>
          <p:cNvPr id="4" name="Footer Placeholder 3">
            <a:extLst>
              <a:ext uri="{FF2B5EF4-FFF2-40B4-BE49-F238E27FC236}">
                <a16:creationId xmlns:a16="http://schemas.microsoft.com/office/drawing/2014/main" id="{31170EA1-919F-4A4F-964C-86A643A046F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BCC9D8-B6C5-4C98-8FCE-2302DF2C6941}"/>
              </a:ext>
            </a:extLst>
          </p:cNvPr>
          <p:cNvSpPr>
            <a:spLocks noGrp="1"/>
          </p:cNvSpPr>
          <p:nvPr>
            <p:ph type="sldNum" sz="quarter" idx="12"/>
          </p:nvPr>
        </p:nvSpPr>
        <p:spPr/>
        <p:txBody>
          <a:bodyPr/>
          <a:lstStyle/>
          <a:p>
            <a:fld id="{B8FA9E9B-7639-41A7-8B5F-FEFEB094FBAA}"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3151756-2885-4A57-B3DA-2267F3645256}"/>
              </a:ext>
            </a:extLst>
          </p:cNvPr>
          <p:cNvSpPr>
            <a:spLocks noGrp="1" noChangeArrowheads="1"/>
          </p:cNvSpPr>
          <p:nvPr>
            <p:ph type="title"/>
          </p:nvPr>
        </p:nvSpPr>
        <p:spPr/>
        <p:txBody>
          <a:bodyPr/>
          <a:lstStyle/>
          <a:p>
            <a:r>
              <a:rPr lang="en-US" altLang="en-US"/>
              <a:t>Client-Server DFS Model</a:t>
            </a:r>
          </a:p>
        </p:txBody>
      </p:sp>
      <p:sp>
        <p:nvSpPr>
          <p:cNvPr id="75778" name="Content Placeholder 2">
            <a:extLst>
              <a:ext uri="{FF2B5EF4-FFF2-40B4-BE49-F238E27FC236}">
                <a16:creationId xmlns:a16="http://schemas.microsoft.com/office/drawing/2014/main" id="{B29306B6-6B17-4E49-89EA-D83CAFC74A60}"/>
              </a:ext>
            </a:extLst>
          </p:cNvPr>
          <p:cNvSpPr>
            <a:spLocks noGrp="1" noChangeArrowheads="1"/>
          </p:cNvSpPr>
          <p:nvPr>
            <p:ph idx="1"/>
          </p:nvPr>
        </p:nvSpPr>
        <p:spPr/>
        <p:txBody>
          <a:bodyPr/>
          <a:lstStyle/>
          <a:p>
            <a:r>
              <a:rPr lang="en-US" altLang="en-US"/>
              <a:t>Server(s) store both files and metadata on attached storage</a:t>
            </a:r>
          </a:p>
          <a:p>
            <a:pPr lvl="1"/>
            <a:r>
              <a:rPr lang="en-US" altLang="en-US"/>
              <a:t>Clients contact the server to request files</a:t>
            </a:r>
          </a:p>
          <a:p>
            <a:pPr lvl="1"/>
            <a:r>
              <a:rPr lang="en-US" altLang="en-US"/>
              <a:t>Sever responsible for authentication, checking file permissions, and delivering the file</a:t>
            </a:r>
          </a:p>
          <a:p>
            <a:pPr lvl="1"/>
            <a:r>
              <a:rPr lang="en-US" altLang="en-US"/>
              <a:t>Changes client makes to file must be propagated back to the server</a:t>
            </a:r>
          </a:p>
          <a:p>
            <a:r>
              <a:rPr lang="en-US" altLang="en-US"/>
              <a:t>Popular examples include NFS and OpenAFS</a:t>
            </a:r>
          </a:p>
          <a:p>
            <a:r>
              <a:rPr lang="en-US" altLang="en-US"/>
              <a:t>Design suffers from single point of failure if server crashes</a:t>
            </a:r>
          </a:p>
          <a:p>
            <a:r>
              <a:rPr lang="en-US" altLang="en-US"/>
              <a:t>Server presents a bottleneck for all requests of data and metadata</a:t>
            </a:r>
          </a:p>
          <a:p>
            <a:pPr lvl="1"/>
            <a:r>
              <a:rPr lang="en-US" altLang="en-US"/>
              <a:t>Could pose problems with scalability and bandwidth</a:t>
            </a:r>
          </a:p>
        </p:txBody>
      </p:sp>
      <p:sp>
        <p:nvSpPr>
          <p:cNvPr id="4" name="Footer Placeholder 3">
            <a:extLst>
              <a:ext uri="{FF2B5EF4-FFF2-40B4-BE49-F238E27FC236}">
                <a16:creationId xmlns:a16="http://schemas.microsoft.com/office/drawing/2014/main" id="{BC78C4B8-0CFB-4AB4-8AD3-CC2B4D3E9F9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5A8DA07-CEBF-4A88-895C-697FF7141C94}"/>
              </a:ext>
            </a:extLst>
          </p:cNvPr>
          <p:cNvSpPr>
            <a:spLocks noGrp="1"/>
          </p:cNvSpPr>
          <p:nvPr>
            <p:ph type="sldNum" sz="quarter" idx="12"/>
          </p:nvPr>
        </p:nvSpPr>
        <p:spPr/>
        <p:txBody>
          <a:bodyPr/>
          <a:lstStyle/>
          <a:p>
            <a:fld id="{B8FA9E9B-7639-41A7-8B5F-FEFEB094FBAA}"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2E7F67A0-ECAC-4082-8662-F54FE90C6486}"/>
              </a:ext>
            </a:extLst>
          </p:cNvPr>
          <p:cNvSpPr>
            <a:spLocks noGrp="1" noChangeArrowheads="1"/>
          </p:cNvSpPr>
          <p:nvPr>
            <p:ph type="title"/>
          </p:nvPr>
        </p:nvSpPr>
        <p:spPr/>
        <p:txBody>
          <a:bodyPr/>
          <a:lstStyle/>
          <a:p>
            <a:r>
              <a:rPr lang="en-US" altLang="en-US"/>
              <a:t>Client-Server DFS Model (Cont.)</a:t>
            </a:r>
          </a:p>
        </p:txBody>
      </p:sp>
      <p:pic>
        <p:nvPicPr>
          <p:cNvPr id="76802" name="Picture 3">
            <a:extLst>
              <a:ext uri="{FF2B5EF4-FFF2-40B4-BE49-F238E27FC236}">
                <a16:creationId xmlns:a16="http://schemas.microsoft.com/office/drawing/2014/main" id="{FB7954C3-3E26-44B1-9C0A-1E51E32745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7014" y="1624014"/>
            <a:ext cx="66579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180403B-7E28-4CCB-9811-16A62E0F5EB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3C35E10-F742-420F-84CB-1751DF1C94C2}"/>
              </a:ext>
            </a:extLst>
          </p:cNvPr>
          <p:cNvSpPr>
            <a:spLocks noGrp="1"/>
          </p:cNvSpPr>
          <p:nvPr>
            <p:ph type="sldNum" sz="quarter" idx="12"/>
          </p:nvPr>
        </p:nvSpPr>
        <p:spPr/>
        <p:txBody>
          <a:bodyPr/>
          <a:lstStyle/>
          <a:p>
            <a:fld id="{B8FA9E9B-7639-41A7-8B5F-FEFEB094FBAA}"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D8F560D8-0164-4B62-AD33-C949A6963AC1}"/>
              </a:ext>
            </a:extLst>
          </p:cNvPr>
          <p:cNvSpPr>
            <a:spLocks noGrp="1" noChangeArrowheads="1"/>
          </p:cNvSpPr>
          <p:nvPr>
            <p:ph type="title"/>
          </p:nvPr>
        </p:nvSpPr>
        <p:spPr/>
        <p:txBody>
          <a:bodyPr/>
          <a:lstStyle/>
          <a:p>
            <a:r>
              <a:rPr lang="en-US" altLang="en-US"/>
              <a:t>Cluster-based DFS Model</a:t>
            </a:r>
          </a:p>
        </p:txBody>
      </p:sp>
      <p:sp>
        <p:nvSpPr>
          <p:cNvPr id="77826" name="Content Placeholder 2">
            <a:extLst>
              <a:ext uri="{FF2B5EF4-FFF2-40B4-BE49-F238E27FC236}">
                <a16:creationId xmlns:a16="http://schemas.microsoft.com/office/drawing/2014/main" id="{D9234288-74E3-4BCD-9ED8-920EBDA831EB}"/>
              </a:ext>
            </a:extLst>
          </p:cNvPr>
          <p:cNvSpPr>
            <a:spLocks noGrp="1" noChangeArrowheads="1"/>
          </p:cNvSpPr>
          <p:nvPr>
            <p:ph idx="1"/>
          </p:nvPr>
        </p:nvSpPr>
        <p:spPr/>
        <p:txBody>
          <a:bodyPr/>
          <a:lstStyle/>
          <a:p>
            <a:r>
              <a:rPr lang="en-US" altLang="en-US"/>
              <a:t>Built to be more fault-tolerant and scalable than client-server DFS</a:t>
            </a:r>
          </a:p>
          <a:p>
            <a:r>
              <a:rPr lang="en-US" altLang="en-US"/>
              <a:t>Examples include the Google File System (GFS) and Hadoop Distributed File System (HDFS)</a:t>
            </a:r>
          </a:p>
          <a:p>
            <a:pPr lvl="1"/>
            <a:r>
              <a:rPr lang="en-US" altLang="en-US"/>
              <a:t>Clients connected to master metadata server and several data servers that hold “chunks” (portions) of files</a:t>
            </a:r>
          </a:p>
          <a:p>
            <a:pPr lvl="1"/>
            <a:r>
              <a:rPr lang="en-US" altLang="en-US"/>
              <a:t>Metadata server keeps mapping of which data servers hold chunks of which files</a:t>
            </a:r>
          </a:p>
          <a:p>
            <a:pPr lvl="2"/>
            <a:r>
              <a:rPr lang="en-US" altLang="en-US"/>
              <a:t>As well as hierarchical mapping of directories and files</a:t>
            </a:r>
          </a:p>
          <a:p>
            <a:pPr lvl="1"/>
            <a:r>
              <a:rPr lang="en-US" altLang="en-US"/>
              <a:t>File chunks replicated n times</a:t>
            </a:r>
          </a:p>
          <a:p>
            <a:endParaRPr lang="en-US" altLang="en-US"/>
          </a:p>
        </p:txBody>
      </p:sp>
      <p:sp>
        <p:nvSpPr>
          <p:cNvPr id="4" name="Footer Placeholder 3">
            <a:extLst>
              <a:ext uri="{FF2B5EF4-FFF2-40B4-BE49-F238E27FC236}">
                <a16:creationId xmlns:a16="http://schemas.microsoft.com/office/drawing/2014/main" id="{C1C45F7E-ED96-40FB-82AD-BEF73B2AFE0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02BB2D3-7ABA-46FF-BFA7-21CA7CCC9EDB}"/>
              </a:ext>
            </a:extLst>
          </p:cNvPr>
          <p:cNvSpPr>
            <a:spLocks noGrp="1"/>
          </p:cNvSpPr>
          <p:nvPr>
            <p:ph type="sldNum" sz="quarter" idx="12"/>
          </p:nvPr>
        </p:nvSpPr>
        <p:spPr/>
        <p:txBody>
          <a:bodyPr/>
          <a:lstStyle/>
          <a:p>
            <a:fld id="{B8FA9E9B-7639-41A7-8B5F-FEFEB094FBAA}"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308031EF-D4DD-4481-B2C6-53D232E8AD63}"/>
              </a:ext>
            </a:extLst>
          </p:cNvPr>
          <p:cNvSpPr>
            <a:spLocks noGrp="1" noChangeArrowheads="1"/>
          </p:cNvSpPr>
          <p:nvPr>
            <p:ph type="title"/>
          </p:nvPr>
        </p:nvSpPr>
        <p:spPr/>
        <p:txBody>
          <a:bodyPr/>
          <a:lstStyle/>
          <a:p>
            <a:r>
              <a:rPr lang="en-US" altLang="en-US"/>
              <a:t>Cluster-based DFS Model (Cont.)</a:t>
            </a:r>
          </a:p>
        </p:txBody>
      </p:sp>
      <p:pic>
        <p:nvPicPr>
          <p:cNvPr id="78850" name="Picture 3">
            <a:extLst>
              <a:ext uri="{FF2B5EF4-FFF2-40B4-BE49-F238E27FC236}">
                <a16:creationId xmlns:a16="http://schemas.microsoft.com/office/drawing/2014/main" id="{497EBA5F-DC9B-44AF-8986-4E3B831A5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555750"/>
            <a:ext cx="8134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C77FBA9-D708-4B03-95C6-62C826D13A6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6168B00-4B71-4859-A59B-E25BCD9F55C6}"/>
              </a:ext>
            </a:extLst>
          </p:cNvPr>
          <p:cNvSpPr>
            <a:spLocks noGrp="1"/>
          </p:cNvSpPr>
          <p:nvPr>
            <p:ph type="sldNum" sz="quarter" idx="12"/>
          </p:nvPr>
        </p:nvSpPr>
        <p:spPr/>
        <p:txBody>
          <a:bodyPr/>
          <a:lstStyle/>
          <a:p>
            <a:fld id="{B8FA9E9B-7639-41A7-8B5F-FEFEB094FBAA}"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8515E8F-88EA-4320-9763-1B62D7BBF3B5}"/>
              </a:ext>
            </a:extLst>
          </p:cNvPr>
          <p:cNvSpPr>
            <a:spLocks noGrp="1" noChangeArrowheads="1"/>
          </p:cNvSpPr>
          <p:nvPr>
            <p:ph type="title"/>
          </p:nvPr>
        </p:nvSpPr>
        <p:spPr/>
        <p:txBody>
          <a:bodyPr/>
          <a:lstStyle/>
          <a:p>
            <a:r>
              <a:rPr lang="en-US" altLang="en-US"/>
              <a:t>Cluster-based DFS Model (Cont.)</a:t>
            </a:r>
          </a:p>
        </p:txBody>
      </p:sp>
      <p:sp>
        <p:nvSpPr>
          <p:cNvPr id="79874" name="Content Placeholder 2">
            <a:extLst>
              <a:ext uri="{FF2B5EF4-FFF2-40B4-BE49-F238E27FC236}">
                <a16:creationId xmlns:a16="http://schemas.microsoft.com/office/drawing/2014/main" id="{A87295CE-42BF-4BCC-85DE-C3EB5CBFA3DD}"/>
              </a:ext>
            </a:extLst>
          </p:cNvPr>
          <p:cNvSpPr>
            <a:spLocks noGrp="1" noChangeArrowheads="1"/>
          </p:cNvSpPr>
          <p:nvPr>
            <p:ph idx="1"/>
          </p:nvPr>
        </p:nvSpPr>
        <p:spPr/>
        <p:txBody>
          <a:bodyPr/>
          <a:lstStyle/>
          <a:p>
            <a:r>
              <a:rPr lang="en-US" altLang="en-US"/>
              <a:t>GFS design was influenced by following observations:</a:t>
            </a:r>
          </a:p>
          <a:p>
            <a:pPr lvl="1"/>
            <a:r>
              <a:rPr lang="en-US" altLang="en-US"/>
              <a:t>Hardware component failures are the norm rather than the exception and should be routinely expected.</a:t>
            </a:r>
          </a:p>
          <a:p>
            <a:pPr lvl="1"/>
            <a:r>
              <a:rPr lang="en-US" altLang="en-US"/>
              <a:t>Files stored on such a system are very large.</a:t>
            </a:r>
          </a:p>
          <a:p>
            <a:pPr lvl="1"/>
            <a:r>
              <a:rPr lang="en-US" altLang="en-US"/>
              <a:t>Most files are changed by appending new data to the end rather than overwriting existing data.</a:t>
            </a:r>
          </a:p>
          <a:p>
            <a:pPr lvl="1"/>
            <a:r>
              <a:rPr lang="en-US" altLang="en-US"/>
              <a:t>Redesigning the applications and file system API increases system flexibility</a:t>
            </a:r>
          </a:p>
          <a:p>
            <a:pPr lvl="2"/>
            <a:r>
              <a:rPr lang="en-US" altLang="en-US"/>
              <a:t>Requires applications to be programmed specially with new API</a:t>
            </a:r>
          </a:p>
          <a:p>
            <a:r>
              <a:rPr lang="en-US" altLang="en-US"/>
              <a:t>Modularized software layer MapReduce can sit on top of GFS to carry out large-scale parallel computations while utilizing benefits of GFS</a:t>
            </a:r>
          </a:p>
          <a:p>
            <a:pPr lvl="1"/>
            <a:r>
              <a:rPr lang="en-US" altLang="en-US"/>
              <a:t>Hadoop framework also stackable and modularized</a:t>
            </a:r>
          </a:p>
        </p:txBody>
      </p:sp>
      <p:sp>
        <p:nvSpPr>
          <p:cNvPr id="4" name="Footer Placeholder 3">
            <a:extLst>
              <a:ext uri="{FF2B5EF4-FFF2-40B4-BE49-F238E27FC236}">
                <a16:creationId xmlns:a16="http://schemas.microsoft.com/office/drawing/2014/main" id="{31A7EF97-1666-4AE6-A4CD-34FF41D2088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DFE7FC2-4D9A-4861-B7C5-87C1163B113C}"/>
              </a:ext>
            </a:extLst>
          </p:cNvPr>
          <p:cNvSpPr>
            <a:spLocks noGrp="1"/>
          </p:cNvSpPr>
          <p:nvPr>
            <p:ph type="sldNum" sz="quarter" idx="12"/>
          </p:nvPr>
        </p:nvSpPr>
        <p:spPr/>
        <p:txBody>
          <a:bodyPr/>
          <a:lstStyle/>
          <a:p>
            <a:fld id="{B8FA9E9B-7639-41A7-8B5F-FEFEB094FBAA}"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026D30AE-C157-4287-9B5A-20F4F37F247D}"/>
              </a:ext>
            </a:extLst>
          </p:cNvPr>
          <p:cNvSpPr>
            <a:spLocks noGrp="1" noChangeArrowheads="1"/>
          </p:cNvSpPr>
          <p:nvPr>
            <p:ph type="title"/>
          </p:nvPr>
        </p:nvSpPr>
        <p:spPr/>
        <p:txBody>
          <a:bodyPr/>
          <a:lstStyle/>
          <a:p>
            <a:r>
              <a:rPr lang="en-US" altLang="en-US"/>
              <a:t>Naming and Transparency</a:t>
            </a:r>
          </a:p>
        </p:txBody>
      </p:sp>
      <p:sp>
        <p:nvSpPr>
          <p:cNvPr id="80898" name="Content Placeholder 2">
            <a:extLst>
              <a:ext uri="{FF2B5EF4-FFF2-40B4-BE49-F238E27FC236}">
                <a16:creationId xmlns:a16="http://schemas.microsoft.com/office/drawing/2014/main" id="{CBD471D0-C01B-433E-8E4F-964C205993AD}"/>
              </a:ext>
            </a:extLst>
          </p:cNvPr>
          <p:cNvSpPr>
            <a:spLocks noGrp="1" noChangeArrowheads="1"/>
          </p:cNvSpPr>
          <p:nvPr>
            <p:ph idx="1"/>
          </p:nvPr>
        </p:nvSpPr>
        <p:spPr/>
        <p:txBody>
          <a:bodyPr/>
          <a:lstStyle/>
          <a:p>
            <a:r>
              <a:rPr lang="en-US" altLang="en-US"/>
              <a:t>Naming – mapping between logical and physical objects</a:t>
            </a:r>
          </a:p>
          <a:p>
            <a:r>
              <a:rPr lang="en-US" altLang="en-US"/>
              <a:t>Multilevel mapping – abstraction of a file that hides the details of how and where on the disk the file is actually stored</a:t>
            </a:r>
          </a:p>
          <a:p>
            <a:r>
              <a:rPr lang="en-US" altLang="en-US"/>
              <a:t>A transparent DFS hides the location where in the network the file is stored</a:t>
            </a:r>
          </a:p>
          <a:p>
            <a:r>
              <a:rPr lang="en-US" altLang="en-US"/>
              <a:t>For a file being replicated in several sites, the mapping returns a set of the locations of this file’</a:t>
            </a:r>
            <a:r>
              <a:rPr lang="en-US" altLang="ja-JP"/>
              <a:t>s replicas; both the existence of multiple copies and their location are hidden</a:t>
            </a:r>
            <a:endParaRPr lang="en-US" altLang="en-US"/>
          </a:p>
          <a:p>
            <a:endParaRPr lang="en-US" altLang="en-US"/>
          </a:p>
        </p:txBody>
      </p:sp>
      <p:sp>
        <p:nvSpPr>
          <p:cNvPr id="4" name="Footer Placeholder 3">
            <a:extLst>
              <a:ext uri="{FF2B5EF4-FFF2-40B4-BE49-F238E27FC236}">
                <a16:creationId xmlns:a16="http://schemas.microsoft.com/office/drawing/2014/main" id="{BED89506-74E9-4999-81FA-B7DBB68C439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193E75B-93D7-41E4-931A-3FBADB3B6A1F}"/>
              </a:ext>
            </a:extLst>
          </p:cNvPr>
          <p:cNvSpPr>
            <a:spLocks noGrp="1"/>
          </p:cNvSpPr>
          <p:nvPr>
            <p:ph type="sldNum" sz="quarter" idx="12"/>
          </p:nvPr>
        </p:nvSpPr>
        <p:spPr/>
        <p:txBody>
          <a:bodyPr/>
          <a:lstStyle/>
          <a:p>
            <a:fld id="{B8FA9E9B-7639-41A7-8B5F-FEFEB094FBAA}"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B1724E4-A4B6-4B58-9632-88C172F20A38}"/>
              </a:ext>
            </a:extLst>
          </p:cNvPr>
          <p:cNvSpPr>
            <a:spLocks noGrp="1" noChangeArrowheads="1"/>
          </p:cNvSpPr>
          <p:nvPr>
            <p:ph type="title"/>
          </p:nvPr>
        </p:nvSpPr>
        <p:spPr/>
        <p:txBody>
          <a:bodyPr/>
          <a:lstStyle/>
          <a:p>
            <a:r>
              <a:rPr lang="en-US" altLang="en-US"/>
              <a:t>Naming Structures </a:t>
            </a:r>
          </a:p>
        </p:txBody>
      </p:sp>
      <p:sp>
        <p:nvSpPr>
          <p:cNvPr id="82946" name="Content Placeholder 2">
            <a:extLst>
              <a:ext uri="{FF2B5EF4-FFF2-40B4-BE49-F238E27FC236}">
                <a16:creationId xmlns:a16="http://schemas.microsoft.com/office/drawing/2014/main" id="{AB316AD8-B214-415F-BFC6-C3B931A60E03}"/>
              </a:ext>
            </a:extLst>
          </p:cNvPr>
          <p:cNvSpPr>
            <a:spLocks noGrp="1" noChangeArrowheads="1"/>
          </p:cNvSpPr>
          <p:nvPr>
            <p:ph idx="1"/>
          </p:nvPr>
        </p:nvSpPr>
        <p:spPr/>
        <p:txBody>
          <a:bodyPr>
            <a:normAutofit lnSpcReduction="10000"/>
          </a:bodyPr>
          <a:lstStyle/>
          <a:p>
            <a:r>
              <a:rPr lang="en-US" altLang="en-US"/>
              <a:t>Location transparency –  file name does not reveal the file’</a:t>
            </a:r>
            <a:r>
              <a:rPr lang="en-US" altLang="ja-JP"/>
              <a:t>s physical storage location</a:t>
            </a:r>
            <a:endParaRPr lang="en-US" altLang="en-US"/>
          </a:p>
          <a:p>
            <a:r>
              <a:rPr lang="en-US" altLang="en-US"/>
              <a:t>Location independence – file name does not need to be changed when the file’</a:t>
            </a:r>
            <a:r>
              <a:rPr lang="en-US" altLang="ja-JP"/>
              <a:t>s physical storage location changes </a:t>
            </a:r>
          </a:p>
          <a:p>
            <a:r>
              <a:rPr lang="en-US" altLang="en-US"/>
              <a:t>In practice most DFSs use static, location-transparent mapping for user-level names</a:t>
            </a:r>
          </a:p>
          <a:p>
            <a:pPr lvl="1"/>
            <a:r>
              <a:rPr lang="en-US" altLang="en-US"/>
              <a:t>Some support file migration (e.g. OpenAFS)</a:t>
            </a:r>
          </a:p>
          <a:p>
            <a:pPr lvl="1"/>
            <a:r>
              <a:rPr lang="en-US" altLang="en-US"/>
              <a:t>Hadoop supports file migration but without following POSIX standards; hides information from clients </a:t>
            </a:r>
          </a:p>
          <a:p>
            <a:pPr lvl="1"/>
            <a:r>
              <a:rPr lang="en-US" altLang="en-US"/>
              <a:t>Amazon S3 provides blocks of storage on demand via APIs, placing storage dynamically and moving data as necessary</a:t>
            </a:r>
          </a:p>
          <a:p>
            <a:endParaRPr lang="en-US" altLang="en-US"/>
          </a:p>
        </p:txBody>
      </p:sp>
      <p:sp>
        <p:nvSpPr>
          <p:cNvPr id="4" name="Footer Placeholder 3">
            <a:extLst>
              <a:ext uri="{FF2B5EF4-FFF2-40B4-BE49-F238E27FC236}">
                <a16:creationId xmlns:a16="http://schemas.microsoft.com/office/drawing/2014/main" id="{18CFB3DF-D96E-4AC7-B2CC-86C35A7648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E1718DA-DC22-4EDA-B23E-02921C2D4AC1}"/>
              </a:ext>
            </a:extLst>
          </p:cNvPr>
          <p:cNvSpPr>
            <a:spLocks noGrp="1"/>
          </p:cNvSpPr>
          <p:nvPr>
            <p:ph type="sldNum" sz="quarter" idx="12"/>
          </p:nvPr>
        </p:nvSpPr>
        <p:spPr/>
        <p:txBody>
          <a:bodyPr/>
          <a:lstStyle/>
          <a:p>
            <a:fld id="{B8FA9E9B-7639-41A7-8B5F-FEFEB094FBAA}"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A82C48DD-615A-4316-92F7-C682AD8CA681}"/>
              </a:ext>
            </a:extLst>
          </p:cNvPr>
          <p:cNvSpPr>
            <a:spLocks noGrp="1" noChangeArrowheads="1"/>
          </p:cNvSpPr>
          <p:nvPr>
            <p:ph type="title"/>
          </p:nvPr>
        </p:nvSpPr>
        <p:spPr/>
        <p:txBody>
          <a:bodyPr/>
          <a:lstStyle/>
          <a:p>
            <a:r>
              <a:rPr lang="en-US" altLang="en-US"/>
              <a:t>Naming Schemes </a:t>
            </a:r>
          </a:p>
        </p:txBody>
      </p:sp>
      <p:sp>
        <p:nvSpPr>
          <p:cNvPr id="84994" name="Rectangle 3">
            <a:extLst>
              <a:ext uri="{FF2B5EF4-FFF2-40B4-BE49-F238E27FC236}">
                <a16:creationId xmlns:a16="http://schemas.microsoft.com/office/drawing/2014/main" id="{51FCEE30-70DB-41B0-A92C-2C024B06248D}"/>
              </a:ext>
            </a:extLst>
          </p:cNvPr>
          <p:cNvSpPr>
            <a:spLocks noGrp="1" noChangeArrowheads="1"/>
          </p:cNvSpPr>
          <p:nvPr>
            <p:ph idx="1"/>
          </p:nvPr>
        </p:nvSpPr>
        <p:spPr/>
        <p:txBody>
          <a:bodyPr/>
          <a:lstStyle/>
          <a:p>
            <a:r>
              <a:rPr lang="en-US" altLang="en-US"/>
              <a:t>Three approaches:</a:t>
            </a:r>
          </a:p>
          <a:p>
            <a:pPr lvl="1"/>
            <a:r>
              <a:rPr lang="en-US" altLang="en-US"/>
              <a:t>Files named by combination of their host name and local name; guarantees a unique system-wide name. This naming scheme is neither location transparent nor location independent.</a:t>
            </a:r>
          </a:p>
          <a:p>
            <a:pPr lvl="1"/>
            <a:r>
              <a:rPr lang="en-US" altLang="en-US"/>
              <a:t>Attach remote directories to local directories, giving the appearance of a coherent directory tree; only previously mounted remote directories can be accessed transparently</a:t>
            </a:r>
          </a:p>
          <a:p>
            <a:pPr lvl="1"/>
            <a:r>
              <a:rPr lang="en-US" altLang="en-US"/>
              <a:t>Single global name structures spans all files in the system. If a server is unavailable, some arbitrary set of directories on different machines also becomes unavailable </a:t>
            </a:r>
          </a:p>
          <a:p>
            <a:pPr lvl="1"/>
            <a:endParaRPr lang="en-US" altLang="en-US"/>
          </a:p>
          <a:p>
            <a:endParaRPr lang="en-US" altLang="en-US"/>
          </a:p>
        </p:txBody>
      </p:sp>
      <p:sp>
        <p:nvSpPr>
          <p:cNvPr id="4" name="Footer Placeholder 3">
            <a:extLst>
              <a:ext uri="{FF2B5EF4-FFF2-40B4-BE49-F238E27FC236}">
                <a16:creationId xmlns:a16="http://schemas.microsoft.com/office/drawing/2014/main" id="{B800E29A-A484-448C-8E62-39878CF13B2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CC8DB39-11E5-4182-A2BC-6EDCA9D4FF6B}"/>
              </a:ext>
            </a:extLst>
          </p:cNvPr>
          <p:cNvSpPr>
            <a:spLocks noGrp="1"/>
          </p:cNvSpPr>
          <p:nvPr>
            <p:ph type="sldNum" sz="quarter" idx="12"/>
          </p:nvPr>
        </p:nvSpPr>
        <p:spPr/>
        <p:txBody>
          <a:bodyPr/>
          <a:lstStyle/>
          <a:p>
            <a:fld id="{B8FA9E9B-7639-41A7-8B5F-FEFEB094FBAA}"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3A3E0D94-A4EF-43A4-84BD-3DDFC4C14DE2}"/>
              </a:ext>
            </a:extLst>
          </p:cNvPr>
          <p:cNvSpPr>
            <a:spLocks noGrp="1" noChangeArrowheads="1"/>
          </p:cNvSpPr>
          <p:nvPr>
            <p:ph type="title"/>
          </p:nvPr>
        </p:nvSpPr>
        <p:spPr/>
        <p:txBody>
          <a:bodyPr/>
          <a:lstStyle/>
          <a:p>
            <a:r>
              <a:rPr lang="en-US" altLang="en-US"/>
              <a:t>Remote File Access </a:t>
            </a:r>
          </a:p>
        </p:txBody>
      </p:sp>
      <p:sp>
        <p:nvSpPr>
          <p:cNvPr id="87042" name="Content Placeholder 2">
            <a:extLst>
              <a:ext uri="{FF2B5EF4-FFF2-40B4-BE49-F238E27FC236}">
                <a16:creationId xmlns:a16="http://schemas.microsoft.com/office/drawing/2014/main" id="{E23C1E7D-B902-4AEF-8BFD-BD557DB1285D}"/>
              </a:ext>
            </a:extLst>
          </p:cNvPr>
          <p:cNvSpPr>
            <a:spLocks noGrp="1" noChangeArrowheads="1"/>
          </p:cNvSpPr>
          <p:nvPr>
            <p:ph idx="1"/>
          </p:nvPr>
        </p:nvSpPr>
        <p:spPr/>
        <p:txBody>
          <a:bodyPr/>
          <a:lstStyle/>
          <a:p>
            <a:r>
              <a:rPr lang="en-US" altLang="en-US" dirty="0"/>
              <a:t>Consider a user who requests access to a remote file. The server storing the file has been located by the naming scheme, and now the actual data transfer must take place.</a:t>
            </a:r>
          </a:p>
          <a:p>
            <a:r>
              <a:rPr lang="en-US" altLang="en-US" dirty="0"/>
              <a:t>Remote-service mechanism is one transfer approach. </a:t>
            </a:r>
          </a:p>
          <a:p>
            <a:pPr lvl="1"/>
            <a:r>
              <a:rPr lang="en-US" altLang="en-US" dirty="0"/>
              <a:t>A request for accesses are delivered to the server, the server machine performs the accesses, and their results are forwarded back to the user. </a:t>
            </a:r>
          </a:p>
          <a:p>
            <a:pPr lvl="1"/>
            <a:r>
              <a:rPr lang="en-US" altLang="en-US" dirty="0"/>
              <a:t>One of the most common ways of implementing remote service is the RPC paradigm</a:t>
            </a:r>
          </a:p>
          <a:p>
            <a:endParaRPr lang="en-US" altLang="en-US" dirty="0"/>
          </a:p>
        </p:txBody>
      </p:sp>
      <p:sp>
        <p:nvSpPr>
          <p:cNvPr id="4" name="Footer Placeholder 3">
            <a:extLst>
              <a:ext uri="{FF2B5EF4-FFF2-40B4-BE49-F238E27FC236}">
                <a16:creationId xmlns:a16="http://schemas.microsoft.com/office/drawing/2014/main" id="{ABB11175-C325-44A1-84A6-AD0797B2C81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B1A2E88-D371-48F4-BDE1-84ED1B935A5C}"/>
              </a:ext>
            </a:extLst>
          </p:cNvPr>
          <p:cNvSpPr>
            <a:spLocks noGrp="1"/>
          </p:cNvSpPr>
          <p:nvPr>
            <p:ph type="sldNum" sz="quarter" idx="12"/>
          </p:nvPr>
        </p:nvSpPr>
        <p:spPr/>
        <p:txBody>
          <a:bodyPr/>
          <a:lstStyle/>
          <a:p>
            <a:fld id="{B8FA9E9B-7639-41A7-8B5F-FEFEB094FBAA}"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D0A70CFD-38EF-46FA-8E78-8158CC0FFDBB}"/>
              </a:ext>
            </a:extLst>
          </p:cNvPr>
          <p:cNvSpPr>
            <a:spLocks noGrp="1" noChangeArrowheads="1"/>
          </p:cNvSpPr>
          <p:nvPr>
            <p:ph type="title"/>
          </p:nvPr>
        </p:nvSpPr>
        <p:spPr/>
        <p:txBody>
          <a:bodyPr/>
          <a:lstStyle/>
          <a:p>
            <a:r>
              <a:rPr lang="en-US" altLang="en-US"/>
              <a:t>Remote File Access (Cont.) </a:t>
            </a:r>
          </a:p>
        </p:txBody>
      </p:sp>
      <p:sp>
        <p:nvSpPr>
          <p:cNvPr id="89090" name="Content Placeholder 2">
            <a:extLst>
              <a:ext uri="{FF2B5EF4-FFF2-40B4-BE49-F238E27FC236}">
                <a16:creationId xmlns:a16="http://schemas.microsoft.com/office/drawing/2014/main" id="{F679F38E-46FD-4031-8B9D-AC596F35D1B2}"/>
              </a:ext>
            </a:extLst>
          </p:cNvPr>
          <p:cNvSpPr>
            <a:spLocks noGrp="1" noChangeArrowheads="1"/>
          </p:cNvSpPr>
          <p:nvPr>
            <p:ph idx="1"/>
          </p:nvPr>
        </p:nvSpPr>
        <p:spPr/>
        <p:txBody>
          <a:bodyPr>
            <a:normAutofit lnSpcReduction="10000"/>
          </a:bodyPr>
          <a:lstStyle/>
          <a:p>
            <a:r>
              <a:rPr lang="en-US" altLang="en-US" dirty="0"/>
              <a:t>Reduce network traffic by retaining recently accessed disk blocks in a cache, so that repeated accesses to the same information can be handled locally</a:t>
            </a:r>
          </a:p>
          <a:p>
            <a:pPr lvl="1"/>
            <a:r>
              <a:rPr lang="en-US" altLang="en-US" dirty="0"/>
              <a:t>If needed data is not already cached, a copy of data is brought from the server to the user</a:t>
            </a:r>
          </a:p>
          <a:p>
            <a:pPr lvl="1"/>
            <a:r>
              <a:rPr lang="en-US" altLang="en-US" dirty="0"/>
              <a:t>Accesses are performed on the cached copy</a:t>
            </a:r>
          </a:p>
          <a:p>
            <a:pPr lvl="1"/>
            <a:r>
              <a:rPr lang="en-US" altLang="en-US" dirty="0"/>
              <a:t>Files identified with one master copy residing at the server machine, but copies of (parts of) the file are scattered in different caches</a:t>
            </a:r>
          </a:p>
          <a:p>
            <a:r>
              <a:rPr lang="en-US" altLang="en-US" dirty="0"/>
              <a:t>Cache-consistency problem – keeping the cached copies consistent with the master file</a:t>
            </a:r>
          </a:p>
          <a:p>
            <a:pPr lvl="1"/>
            <a:r>
              <a:rPr lang="en-US" altLang="en-US" dirty="0"/>
              <a:t>Could be called network virtual memory</a:t>
            </a:r>
          </a:p>
          <a:p>
            <a:endParaRPr lang="en-US" altLang="en-US" dirty="0"/>
          </a:p>
        </p:txBody>
      </p:sp>
      <p:sp>
        <p:nvSpPr>
          <p:cNvPr id="4" name="Footer Placeholder 3">
            <a:extLst>
              <a:ext uri="{FF2B5EF4-FFF2-40B4-BE49-F238E27FC236}">
                <a16:creationId xmlns:a16="http://schemas.microsoft.com/office/drawing/2014/main" id="{DBD11BAD-A0D4-4BBB-B24F-77FA1E87DC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436DDF4B-B6D6-4C5D-800A-026C32945DCC}"/>
              </a:ext>
            </a:extLst>
          </p:cNvPr>
          <p:cNvSpPr>
            <a:spLocks noGrp="1"/>
          </p:cNvSpPr>
          <p:nvPr>
            <p:ph type="sldNum" sz="quarter" idx="12"/>
          </p:nvPr>
        </p:nvSpPr>
        <p:spPr/>
        <p:txBody>
          <a:bodyPr/>
          <a:lstStyle/>
          <a:p>
            <a:fld id="{B8FA9E9B-7639-41A7-8B5F-FEFEB094FBAA}"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D7ADAC2C-1143-4F61-BA52-2639EBF0C234}"/>
              </a:ext>
            </a:extLst>
          </p:cNvPr>
          <p:cNvSpPr>
            <a:spLocks noGrp="1" noChangeArrowheads="1"/>
          </p:cNvSpPr>
          <p:nvPr>
            <p:ph type="title"/>
          </p:nvPr>
        </p:nvSpPr>
        <p:spPr/>
        <p:txBody>
          <a:bodyPr/>
          <a:lstStyle/>
          <a:p>
            <a:r>
              <a:rPr lang="en-US" altLang="en-US"/>
              <a:t>Network Structure</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p:txBody>
          <a:bodyPr/>
          <a:lstStyle/>
          <a:p>
            <a:r>
              <a:rPr lang="en-US" altLang="en-US"/>
              <a:t>Local-Area Network (LAN) – designed to cover small geographical area</a:t>
            </a:r>
          </a:p>
          <a:p>
            <a:pPr lvl="1"/>
            <a:r>
              <a:rPr lang="en-US" altLang="en-US">
                <a:sym typeface="Symbol" pitchFamily="2" charset="2"/>
              </a:rPr>
              <a:t>Consists of multiple computers (workstations, laptops, mobile devices), peripherals (printers, storage arrays), and routers providing access to other networks</a:t>
            </a:r>
          </a:p>
          <a:p>
            <a:pPr lvl="1"/>
            <a:r>
              <a:rPr lang="en-US" altLang="en-US">
                <a:sym typeface="Symbol" pitchFamily="2" charset="2"/>
              </a:rPr>
              <a:t>Ethernet and/or Wireless (WiFi) most common way to construct LANs</a:t>
            </a:r>
          </a:p>
          <a:p>
            <a:pPr lvl="2"/>
            <a:r>
              <a:rPr lang="en-US" altLang="en-US">
                <a:sym typeface="Symbol" pitchFamily="2" charset="2"/>
              </a:rPr>
              <a:t>Ethernet defined by standard IEEE 802.3 with speeds typically varying from 10Mbps to over 10Gbps</a:t>
            </a:r>
          </a:p>
          <a:p>
            <a:pPr lvl="2"/>
            <a:r>
              <a:rPr lang="en-US" altLang="en-US">
                <a:sym typeface="Symbol" pitchFamily="2" charset="2"/>
              </a:rPr>
              <a:t>WiFi defined by standard IEEE 802.11 with speeds typically varying from 11Mbps to over 400Mbps.</a:t>
            </a:r>
          </a:p>
          <a:p>
            <a:pPr lvl="2"/>
            <a:r>
              <a:rPr lang="en-US" altLang="en-US">
                <a:sym typeface="Symbol" pitchFamily="2" charset="2"/>
              </a:rPr>
              <a:t>Both standards constantly evolving</a:t>
            </a:r>
          </a:p>
          <a:p>
            <a:endParaRPr lang="en-US" altLang="en-US" dirty="0"/>
          </a:p>
        </p:txBody>
      </p:sp>
      <p:sp>
        <p:nvSpPr>
          <p:cNvPr id="4" name="Footer Placeholder 3">
            <a:extLst>
              <a:ext uri="{FF2B5EF4-FFF2-40B4-BE49-F238E27FC236}">
                <a16:creationId xmlns:a16="http://schemas.microsoft.com/office/drawing/2014/main" id="{9488006C-3C6E-4FC8-A279-9CE918A2A51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2BB2130-8E3C-4898-AC32-4181D7C61735}"/>
              </a:ext>
            </a:extLst>
          </p:cNvPr>
          <p:cNvSpPr>
            <a:spLocks noGrp="1"/>
          </p:cNvSpPr>
          <p:nvPr>
            <p:ph type="sldNum" sz="quarter" idx="12"/>
          </p:nvPr>
        </p:nvSpPr>
        <p:spPr/>
        <p:txBody>
          <a:bodyPr/>
          <a:lstStyle/>
          <a:p>
            <a:fld id="{B8FA9E9B-7639-41A7-8B5F-FEFEB094FBAA}"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5AB3D9F-FE0A-4A3D-94E6-B089213D486B}"/>
              </a:ext>
            </a:extLst>
          </p:cNvPr>
          <p:cNvSpPr>
            <a:spLocks noGrp="1" noChangeArrowheads="1"/>
          </p:cNvSpPr>
          <p:nvPr>
            <p:ph type="title"/>
          </p:nvPr>
        </p:nvSpPr>
        <p:spPr/>
        <p:txBody>
          <a:bodyPr/>
          <a:lstStyle/>
          <a:p>
            <a:r>
              <a:rPr lang="en-US" altLang="en-US"/>
              <a:t>Cache Location – Disk vs. Main Memory</a:t>
            </a:r>
          </a:p>
        </p:txBody>
      </p:sp>
      <p:sp>
        <p:nvSpPr>
          <p:cNvPr id="91138" name="Content Placeholder 2">
            <a:extLst>
              <a:ext uri="{FF2B5EF4-FFF2-40B4-BE49-F238E27FC236}">
                <a16:creationId xmlns:a16="http://schemas.microsoft.com/office/drawing/2014/main" id="{920A0643-57C2-4DD1-A81E-B2FC0B2CE27F}"/>
              </a:ext>
            </a:extLst>
          </p:cNvPr>
          <p:cNvSpPr>
            <a:spLocks noGrp="1" noChangeArrowheads="1"/>
          </p:cNvSpPr>
          <p:nvPr>
            <p:ph idx="1"/>
          </p:nvPr>
        </p:nvSpPr>
        <p:spPr/>
        <p:txBody>
          <a:bodyPr/>
          <a:lstStyle/>
          <a:p>
            <a:r>
              <a:rPr lang="en-US" altLang="en-US"/>
              <a:t>Advantages of disk caches</a:t>
            </a:r>
          </a:p>
          <a:p>
            <a:pPr lvl="1"/>
            <a:r>
              <a:rPr lang="en-US" altLang="en-US"/>
              <a:t>More reliable</a:t>
            </a:r>
          </a:p>
          <a:p>
            <a:pPr lvl="1"/>
            <a:r>
              <a:rPr lang="en-US" altLang="en-US"/>
              <a:t>Cached data kept on disk are still there during recovery and don’</a:t>
            </a:r>
            <a:r>
              <a:rPr lang="en-US" altLang="ja-JP"/>
              <a:t>t need to be fetched again</a:t>
            </a:r>
          </a:p>
          <a:p>
            <a:r>
              <a:rPr lang="en-US" altLang="en-US"/>
              <a:t>Advantages of main-memory caches:</a:t>
            </a:r>
          </a:p>
          <a:p>
            <a:pPr lvl="1"/>
            <a:r>
              <a:rPr lang="en-US" altLang="en-US"/>
              <a:t>Permit workstations to be diskless</a:t>
            </a:r>
          </a:p>
          <a:p>
            <a:pPr lvl="1"/>
            <a:r>
              <a:rPr lang="en-US" altLang="en-US"/>
              <a:t>Data can be accessed more quickly</a:t>
            </a:r>
          </a:p>
          <a:p>
            <a:pPr lvl="1"/>
            <a:r>
              <a:rPr lang="en-US" altLang="en-US"/>
              <a:t>Performance speedup in bigger memories</a:t>
            </a:r>
          </a:p>
          <a:p>
            <a:pPr lvl="1"/>
            <a:r>
              <a:rPr lang="en-US" altLang="en-US"/>
              <a:t>Server caches (used to speed up disk I/O) are in main memory regardless of where user caches are located; using main-memory caches on the user machine permits a single caching mechanism for servers and users </a:t>
            </a:r>
          </a:p>
          <a:p>
            <a:endParaRPr lang="en-US" altLang="en-US"/>
          </a:p>
        </p:txBody>
      </p:sp>
      <p:sp>
        <p:nvSpPr>
          <p:cNvPr id="4" name="Footer Placeholder 3">
            <a:extLst>
              <a:ext uri="{FF2B5EF4-FFF2-40B4-BE49-F238E27FC236}">
                <a16:creationId xmlns:a16="http://schemas.microsoft.com/office/drawing/2014/main" id="{D9669518-7398-4D63-83C5-15A461E3B66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AC93546-444C-4500-AC36-BB7F7B196194}"/>
              </a:ext>
            </a:extLst>
          </p:cNvPr>
          <p:cNvSpPr>
            <a:spLocks noGrp="1"/>
          </p:cNvSpPr>
          <p:nvPr>
            <p:ph type="sldNum" sz="quarter" idx="12"/>
          </p:nvPr>
        </p:nvSpPr>
        <p:spPr/>
        <p:txBody>
          <a:bodyPr/>
          <a:lstStyle/>
          <a:p>
            <a:fld id="{B8FA9E9B-7639-41A7-8B5F-FEFEB094FBAA}"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8DF81FA0-6FE5-463C-B7CC-4CD3D59B4DE2}"/>
              </a:ext>
            </a:extLst>
          </p:cNvPr>
          <p:cNvSpPr>
            <a:spLocks noGrp="1" noChangeArrowheads="1"/>
          </p:cNvSpPr>
          <p:nvPr>
            <p:ph type="title"/>
          </p:nvPr>
        </p:nvSpPr>
        <p:spPr/>
        <p:txBody>
          <a:bodyPr/>
          <a:lstStyle/>
          <a:p>
            <a:r>
              <a:rPr lang="en-US" altLang="en-US"/>
              <a:t>Cache Update Policy</a:t>
            </a:r>
          </a:p>
        </p:txBody>
      </p:sp>
      <p:sp>
        <p:nvSpPr>
          <p:cNvPr id="93186" name="Content Placeholder 2">
            <a:extLst>
              <a:ext uri="{FF2B5EF4-FFF2-40B4-BE49-F238E27FC236}">
                <a16:creationId xmlns:a16="http://schemas.microsoft.com/office/drawing/2014/main" id="{535ED9E4-4861-4301-8F34-448749F591E6}"/>
              </a:ext>
            </a:extLst>
          </p:cNvPr>
          <p:cNvSpPr>
            <a:spLocks noGrp="1" noChangeArrowheads="1"/>
          </p:cNvSpPr>
          <p:nvPr>
            <p:ph idx="1"/>
          </p:nvPr>
        </p:nvSpPr>
        <p:spPr/>
        <p:txBody>
          <a:bodyPr>
            <a:normAutofit fontScale="92500" lnSpcReduction="10000"/>
          </a:bodyPr>
          <a:lstStyle/>
          <a:p>
            <a:r>
              <a:rPr lang="en-US" altLang="en-US"/>
              <a:t>Write-through – write data through to disk as soon as they are placed on any cache</a:t>
            </a:r>
          </a:p>
          <a:p>
            <a:pPr lvl="1"/>
            <a:r>
              <a:rPr lang="en-US" altLang="en-US"/>
              <a:t>Reliable, but poor performance</a:t>
            </a:r>
          </a:p>
          <a:p>
            <a:r>
              <a:rPr lang="en-US" altLang="en-US"/>
              <a:t>Delayed-write (write-back) – modifications are written to the cache and then written through to the server later</a:t>
            </a:r>
          </a:p>
          <a:p>
            <a:pPr lvl="1"/>
            <a:r>
              <a:rPr lang="en-US" altLang="en-US"/>
              <a:t>Write accesses complete quickly; some data may be overwritten before they are written back, and so need never be written at all</a:t>
            </a:r>
          </a:p>
          <a:p>
            <a:pPr lvl="1"/>
            <a:r>
              <a:rPr lang="en-US" altLang="en-US"/>
              <a:t>Poor reliability; unwritten data will be lost whenever a user machine crashes</a:t>
            </a:r>
          </a:p>
          <a:p>
            <a:pPr lvl="1"/>
            <a:r>
              <a:rPr lang="en-US" altLang="en-US"/>
              <a:t>Variation – scan cache at regular intervals and flush blocks that have been modified since the last scan</a:t>
            </a:r>
          </a:p>
          <a:p>
            <a:pPr lvl="1"/>
            <a:r>
              <a:rPr lang="en-US" altLang="en-US"/>
              <a:t>Variation – write-on-close, writes data back to the server when the file is closed</a:t>
            </a:r>
          </a:p>
          <a:p>
            <a:pPr lvl="2"/>
            <a:r>
              <a:rPr lang="en-US" altLang="en-US"/>
              <a:t>Best for files that are open for long periods and frequently modified</a:t>
            </a:r>
          </a:p>
          <a:p>
            <a:endParaRPr lang="en-US" altLang="en-US"/>
          </a:p>
        </p:txBody>
      </p:sp>
      <p:sp>
        <p:nvSpPr>
          <p:cNvPr id="4" name="Footer Placeholder 3">
            <a:extLst>
              <a:ext uri="{FF2B5EF4-FFF2-40B4-BE49-F238E27FC236}">
                <a16:creationId xmlns:a16="http://schemas.microsoft.com/office/drawing/2014/main" id="{2A7DEFF0-C1D7-45B8-A873-56421BB6D75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01DB65A-66A3-4E40-BF83-AC8BB4624096}"/>
              </a:ext>
            </a:extLst>
          </p:cNvPr>
          <p:cNvSpPr>
            <a:spLocks noGrp="1"/>
          </p:cNvSpPr>
          <p:nvPr>
            <p:ph type="sldNum" sz="quarter" idx="12"/>
          </p:nvPr>
        </p:nvSpPr>
        <p:spPr/>
        <p:txBody>
          <a:bodyPr/>
          <a:lstStyle/>
          <a:p>
            <a:fld id="{B8FA9E9B-7639-41A7-8B5F-FEFEB094FBAA}"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10CD30E8-683B-446F-86F7-D1F743BE5171}"/>
              </a:ext>
            </a:extLst>
          </p:cNvPr>
          <p:cNvSpPr>
            <a:spLocks noGrp="1" noChangeArrowheads="1"/>
          </p:cNvSpPr>
          <p:nvPr>
            <p:ph type="title"/>
          </p:nvPr>
        </p:nvSpPr>
        <p:spPr/>
        <p:txBody>
          <a:bodyPr/>
          <a:lstStyle/>
          <a:p>
            <a:r>
              <a:rPr lang="en-US" altLang="en-US"/>
              <a:t>Consistency</a:t>
            </a:r>
          </a:p>
        </p:txBody>
      </p:sp>
      <p:sp>
        <p:nvSpPr>
          <p:cNvPr id="95234" name="Content Placeholder 2">
            <a:extLst>
              <a:ext uri="{FF2B5EF4-FFF2-40B4-BE49-F238E27FC236}">
                <a16:creationId xmlns:a16="http://schemas.microsoft.com/office/drawing/2014/main" id="{89418A89-4FF5-4514-A5B1-2368B319BA90}"/>
              </a:ext>
            </a:extLst>
          </p:cNvPr>
          <p:cNvSpPr>
            <a:spLocks noGrp="1" noChangeArrowheads="1"/>
          </p:cNvSpPr>
          <p:nvPr>
            <p:ph idx="1"/>
          </p:nvPr>
        </p:nvSpPr>
        <p:spPr/>
        <p:txBody>
          <a:bodyPr/>
          <a:lstStyle/>
          <a:p>
            <a:r>
              <a:rPr lang="en-US" altLang="en-US"/>
              <a:t>Is locally cached copy of the data consistent with the master copy?</a:t>
            </a:r>
          </a:p>
          <a:p>
            <a:r>
              <a:rPr lang="en-US" altLang="en-US"/>
              <a:t>Client-initiated approach</a:t>
            </a:r>
          </a:p>
          <a:p>
            <a:pPr lvl="1"/>
            <a:r>
              <a:rPr lang="en-US" altLang="en-US"/>
              <a:t>Client initiates a validity check</a:t>
            </a:r>
          </a:p>
          <a:p>
            <a:pPr lvl="1"/>
            <a:r>
              <a:rPr lang="en-US" altLang="en-US"/>
              <a:t>Server checks whether the local data are consistent with the master copy</a:t>
            </a:r>
          </a:p>
          <a:p>
            <a:r>
              <a:rPr lang="en-US" altLang="en-US"/>
              <a:t>Server-initiated approach</a:t>
            </a:r>
          </a:p>
          <a:p>
            <a:pPr lvl="1"/>
            <a:r>
              <a:rPr lang="en-US" altLang="en-US"/>
              <a:t>Server records, for each client, the (parts of) files it caches </a:t>
            </a:r>
          </a:p>
          <a:p>
            <a:pPr lvl="1"/>
            <a:r>
              <a:rPr lang="en-US" altLang="en-US"/>
              <a:t>When server detects a potential inconsistency, it must react </a:t>
            </a:r>
          </a:p>
          <a:p>
            <a:endParaRPr lang="en-US" altLang="en-US"/>
          </a:p>
        </p:txBody>
      </p:sp>
      <p:sp>
        <p:nvSpPr>
          <p:cNvPr id="4" name="Footer Placeholder 3">
            <a:extLst>
              <a:ext uri="{FF2B5EF4-FFF2-40B4-BE49-F238E27FC236}">
                <a16:creationId xmlns:a16="http://schemas.microsoft.com/office/drawing/2014/main" id="{AE19D18F-B985-4F0E-B93F-A3FB0E4BD09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5D24DDE-9069-4FAA-976C-DBD6ABC86F95}"/>
              </a:ext>
            </a:extLst>
          </p:cNvPr>
          <p:cNvSpPr>
            <a:spLocks noGrp="1"/>
          </p:cNvSpPr>
          <p:nvPr>
            <p:ph type="sldNum" sz="quarter" idx="12"/>
          </p:nvPr>
        </p:nvSpPr>
        <p:spPr/>
        <p:txBody>
          <a:bodyPr/>
          <a:lstStyle/>
          <a:p>
            <a:fld id="{B8FA9E9B-7639-41A7-8B5F-FEFEB094FBAA}"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4351A190-C660-4BB3-A1D8-0B6F561ED4FB}"/>
              </a:ext>
            </a:extLst>
          </p:cNvPr>
          <p:cNvSpPr>
            <a:spLocks noGrp="1" noChangeArrowheads="1"/>
          </p:cNvSpPr>
          <p:nvPr>
            <p:ph type="title"/>
          </p:nvPr>
        </p:nvSpPr>
        <p:spPr/>
        <p:txBody>
          <a:bodyPr/>
          <a:lstStyle/>
          <a:p>
            <a:r>
              <a:rPr lang="en-US" altLang="en-US"/>
              <a:t>Consistency (Cont.)</a:t>
            </a:r>
          </a:p>
        </p:txBody>
      </p:sp>
      <p:sp>
        <p:nvSpPr>
          <p:cNvPr id="97282" name="Content Placeholder 2">
            <a:extLst>
              <a:ext uri="{FF2B5EF4-FFF2-40B4-BE49-F238E27FC236}">
                <a16:creationId xmlns:a16="http://schemas.microsoft.com/office/drawing/2014/main" id="{1761F006-405E-416F-87CC-A714AC9F3DEE}"/>
              </a:ext>
            </a:extLst>
          </p:cNvPr>
          <p:cNvSpPr>
            <a:spLocks noGrp="1" noChangeArrowheads="1"/>
          </p:cNvSpPr>
          <p:nvPr>
            <p:ph idx="1"/>
          </p:nvPr>
        </p:nvSpPr>
        <p:spPr/>
        <p:txBody>
          <a:bodyPr/>
          <a:lstStyle/>
          <a:p>
            <a:r>
              <a:rPr lang="en-US" altLang="en-US"/>
              <a:t>In cluster-based DFS, cache-consistency issue more complicated due to presence of metadata server and replicated file data chunks</a:t>
            </a:r>
          </a:p>
          <a:p>
            <a:pPr lvl="1"/>
            <a:r>
              <a:rPr lang="en-US" altLang="en-US"/>
              <a:t>HDFS allows append-only write operations (no random writes) and a single file writer</a:t>
            </a:r>
          </a:p>
          <a:p>
            <a:pPr lvl="1"/>
            <a:r>
              <a:rPr lang="en-US" altLang="en-US"/>
              <a:t>GFS allows random writes with concurrent writers</a:t>
            </a:r>
          </a:p>
          <a:p>
            <a:r>
              <a:rPr lang="en-US" altLang="en-US"/>
              <a:t>Complicates write consistency guarantees for GFS while simplifying it for HDFS</a:t>
            </a:r>
          </a:p>
        </p:txBody>
      </p:sp>
      <p:sp>
        <p:nvSpPr>
          <p:cNvPr id="4" name="Footer Placeholder 3">
            <a:extLst>
              <a:ext uri="{FF2B5EF4-FFF2-40B4-BE49-F238E27FC236}">
                <a16:creationId xmlns:a16="http://schemas.microsoft.com/office/drawing/2014/main" id="{DB82EC08-A161-4707-A2E3-0FE066258BA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84B14ED-0D09-47E6-8020-5B4B0411406E}"/>
              </a:ext>
            </a:extLst>
          </p:cNvPr>
          <p:cNvSpPr>
            <a:spLocks noGrp="1"/>
          </p:cNvSpPr>
          <p:nvPr>
            <p:ph type="sldNum" sz="quarter" idx="12"/>
          </p:nvPr>
        </p:nvSpPr>
        <p:spPr/>
        <p:txBody>
          <a:bodyPr/>
          <a:lstStyle/>
          <a:p>
            <a:fld id="{B8FA9E9B-7639-41A7-8B5F-FEFEB094FBAA}"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32DECBC-8685-48E6-826C-378B0061D873}"/>
              </a:ext>
            </a:extLst>
          </p:cNvPr>
          <p:cNvSpPr>
            <a:spLocks noGrp="1" noChangeArrowheads="1"/>
          </p:cNvSpPr>
          <p:nvPr>
            <p:ph type="title"/>
          </p:nvPr>
        </p:nvSpPr>
        <p:spPr/>
        <p:txBody>
          <a:bodyPr/>
          <a:lstStyle/>
          <a:p>
            <a:pPr eaLnBrk="1" hangingPunct="1"/>
            <a:r>
              <a:rPr lang="en-US" altLang="en-US"/>
              <a:t>The Sun Network File System (NFS)</a:t>
            </a:r>
          </a:p>
        </p:txBody>
      </p:sp>
      <p:sp>
        <p:nvSpPr>
          <p:cNvPr id="19459" name="Rectangle 3">
            <a:extLst>
              <a:ext uri="{FF2B5EF4-FFF2-40B4-BE49-F238E27FC236}">
                <a16:creationId xmlns:a16="http://schemas.microsoft.com/office/drawing/2014/main" id="{53D12761-CCFB-419E-90C6-E581B8E99EC3}"/>
              </a:ext>
            </a:extLst>
          </p:cNvPr>
          <p:cNvSpPr>
            <a:spLocks noGrp="1" noChangeArrowheads="1"/>
          </p:cNvSpPr>
          <p:nvPr>
            <p:ph idx="1"/>
          </p:nvPr>
        </p:nvSpPr>
        <p:spPr/>
        <p:txBody>
          <a:bodyPr/>
          <a:lstStyle/>
          <a:p>
            <a:r>
              <a:rPr lang="en-US" altLang="en-US" dirty="0"/>
              <a:t>An implementation and a specification of a software system for accessing remote files across LANs (or WANs)</a:t>
            </a:r>
            <a:br>
              <a:rPr lang="en-US" altLang="en-US" dirty="0"/>
            </a:br>
            <a:endParaRPr lang="en-US" altLang="en-US" dirty="0"/>
          </a:p>
          <a:p>
            <a:r>
              <a:rPr lang="en-US" altLang="en-US" dirty="0"/>
              <a:t>The implementation is part of the Solaris and SunOS operating systems running on Sun workstations using an unreliable datagram protocol (UDP/IP protocol) and Ethernet</a:t>
            </a:r>
          </a:p>
          <a:p>
            <a:pPr lvl="1"/>
            <a:r>
              <a:rPr lang="en-US" altLang="en-US" dirty="0"/>
              <a:t>Later version support TCP also</a:t>
            </a:r>
          </a:p>
        </p:txBody>
      </p:sp>
      <p:sp>
        <p:nvSpPr>
          <p:cNvPr id="2" name="Footer Placeholder 1">
            <a:extLst>
              <a:ext uri="{FF2B5EF4-FFF2-40B4-BE49-F238E27FC236}">
                <a16:creationId xmlns:a16="http://schemas.microsoft.com/office/drawing/2014/main" id="{FE3AFE1A-E508-4DE8-A705-82E2FF2293B3}"/>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CC23DEB4-26FF-429E-AAA5-144ED3269DA7}"/>
              </a:ext>
            </a:extLst>
          </p:cNvPr>
          <p:cNvSpPr>
            <a:spLocks noGrp="1"/>
          </p:cNvSpPr>
          <p:nvPr>
            <p:ph type="sldNum" sz="quarter" idx="12"/>
          </p:nvPr>
        </p:nvSpPr>
        <p:spPr/>
        <p:txBody>
          <a:bodyPr/>
          <a:lstStyle/>
          <a:p>
            <a:fld id="{B8FA9E9B-7639-41A7-8B5F-FEFEB094FBAA}"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60F2CF9-E68F-4BAF-B812-2815B0C2D0D6}"/>
              </a:ext>
            </a:extLst>
          </p:cNvPr>
          <p:cNvSpPr>
            <a:spLocks noGrp="1" noChangeArrowheads="1"/>
          </p:cNvSpPr>
          <p:nvPr>
            <p:ph type="title"/>
          </p:nvPr>
        </p:nvSpPr>
        <p:spPr/>
        <p:txBody>
          <a:bodyPr/>
          <a:lstStyle/>
          <a:p>
            <a:pPr eaLnBrk="1" hangingPunct="1"/>
            <a:r>
              <a:rPr lang="en-US" altLang="en-US"/>
              <a:t>NFS (Cont.)</a:t>
            </a:r>
          </a:p>
        </p:txBody>
      </p:sp>
      <p:sp>
        <p:nvSpPr>
          <p:cNvPr id="21507" name="Rectangle 3">
            <a:extLst>
              <a:ext uri="{FF2B5EF4-FFF2-40B4-BE49-F238E27FC236}">
                <a16:creationId xmlns:a16="http://schemas.microsoft.com/office/drawing/2014/main" id="{97ED9CF4-E949-4FBB-AAC7-8DB617FB5491}"/>
              </a:ext>
            </a:extLst>
          </p:cNvPr>
          <p:cNvSpPr>
            <a:spLocks noGrp="1" noChangeArrowheads="1"/>
          </p:cNvSpPr>
          <p:nvPr>
            <p:ph idx="1"/>
          </p:nvPr>
        </p:nvSpPr>
        <p:spPr/>
        <p:txBody>
          <a:bodyPr/>
          <a:lstStyle/>
          <a:p>
            <a:pPr>
              <a:lnSpc>
                <a:spcPct val="90000"/>
              </a:lnSpc>
            </a:pPr>
            <a:r>
              <a:rPr lang="en-US" altLang="en-US"/>
              <a:t>Interconnected workstations viewed as a set of independent machines with independent file systems, which allows sharing among these file systems in a transparent manner</a:t>
            </a:r>
          </a:p>
          <a:p>
            <a:pPr lvl="1">
              <a:lnSpc>
                <a:spcPct val="90000"/>
              </a:lnSpc>
            </a:pPr>
            <a:r>
              <a:rPr lang="en-US" altLang="en-US"/>
              <a:t>A remote directory is mounted over a local file system directory</a:t>
            </a:r>
          </a:p>
          <a:p>
            <a:pPr lvl="2">
              <a:lnSpc>
                <a:spcPct val="90000"/>
              </a:lnSpc>
            </a:pPr>
            <a:r>
              <a:rPr lang="en-US" altLang="en-US"/>
              <a:t>The mounted directory looks like an integral subtree of the local file system, replacing the subtree descending from the local directory</a:t>
            </a:r>
          </a:p>
          <a:p>
            <a:pPr lvl="1">
              <a:lnSpc>
                <a:spcPct val="90000"/>
              </a:lnSpc>
            </a:pPr>
            <a:r>
              <a:rPr lang="en-US" altLang="en-US"/>
              <a:t>Specification of the remote directory for the mount operation is nontransparent; the host name of the remote directory has to be provided</a:t>
            </a:r>
          </a:p>
          <a:p>
            <a:pPr lvl="2">
              <a:lnSpc>
                <a:spcPct val="90000"/>
              </a:lnSpc>
            </a:pPr>
            <a:r>
              <a:rPr lang="en-US" altLang="en-US"/>
              <a:t>Files in the remote directory can then be accessed in a transparent manner</a:t>
            </a:r>
          </a:p>
          <a:p>
            <a:pPr lvl="1">
              <a:lnSpc>
                <a:spcPct val="90000"/>
              </a:lnSpc>
            </a:pPr>
            <a:r>
              <a:rPr lang="en-US" altLang="en-US"/>
              <a:t>Subject to access-rights accreditation, potentially any file system (or directory within a file system), can be mounted remotely on top of any local directory</a:t>
            </a:r>
          </a:p>
        </p:txBody>
      </p:sp>
      <p:sp>
        <p:nvSpPr>
          <p:cNvPr id="2" name="Footer Placeholder 1">
            <a:extLst>
              <a:ext uri="{FF2B5EF4-FFF2-40B4-BE49-F238E27FC236}">
                <a16:creationId xmlns:a16="http://schemas.microsoft.com/office/drawing/2014/main" id="{3534A907-DF3F-4105-A1F6-B83D1F7E9F2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7AFB9FF-A137-4B93-8FBE-54BFBE790D6C}"/>
              </a:ext>
            </a:extLst>
          </p:cNvPr>
          <p:cNvSpPr>
            <a:spLocks noGrp="1"/>
          </p:cNvSpPr>
          <p:nvPr>
            <p:ph type="sldNum" sz="quarter" idx="12"/>
          </p:nvPr>
        </p:nvSpPr>
        <p:spPr/>
        <p:txBody>
          <a:bodyPr/>
          <a:lstStyle/>
          <a:p>
            <a:fld id="{B8FA9E9B-7639-41A7-8B5F-FEFEB094FBAA}"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D440AF-F7F6-49DD-8795-972D068BAFF8}"/>
              </a:ext>
            </a:extLst>
          </p:cNvPr>
          <p:cNvSpPr>
            <a:spLocks noGrp="1" noChangeArrowheads="1"/>
          </p:cNvSpPr>
          <p:nvPr>
            <p:ph type="title"/>
          </p:nvPr>
        </p:nvSpPr>
        <p:spPr/>
        <p:txBody>
          <a:bodyPr/>
          <a:lstStyle/>
          <a:p>
            <a:pPr eaLnBrk="1" hangingPunct="1"/>
            <a:r>
              <a:rPr lang="en-US" altLang="en-US"/>
              <a:t>NFS (Cont.)</a:t>
            </a:r>
          </a:p>
        </p:txBody>
      </p:sp>
      <p:sp>
        <p:nvSpPr>
          <p:cNvPr id="23555" name="Rectangle 3">
            <a:extLst>
              <a:ext uri="{FF2B5EF4-FFF2-40B4-BE49-F238E27FC236}">
                <a16:creationId xmlns:a16="http://schemas.microsoft.com/office/drawing/2014/main" id="{C411D351-A0A6-4CB9-9C9C-CD71A7E8A512}"/>
              </a:ext>
            </a:extLst>
          </p:cNvPr>
          <p:cNvSpPr>
            <a:spLocks noGrp="1" noChangeArrowheads="1"/>
          </p:cNvSpPr>
          <p:nvPr>
            <p:ph idx="1"/>
          </p:nvPr>
        </p:nvSpPr>
        <p:spPr/>
        <p:txBody>
          <a:bodyPr/>
          <a:lstStyle/>
          <a:p>
            <a:r>
              <a:rPr lang="en-US" altLang="en-US"/>
              <a:t>NFS is designed to operate in a heterogeneous environment of different machines, operating systems, and network architectures; the NFS specifications independent of these media</a:t>
            </a:r>
          </a:p>
          <a:p>
            <a:pPr>
              <a:buFont typeface="Monotype Sorts" pitchFamily="-84" charset="2"/>
              <a:buNone/>
            </a:pPr>
            <a:endParaRPr lang="en-US" altLang="en-US"/>
          </a:p>
          <a:p>
            <a:r>
              <a:rPr lang="en-US" altLang="en-US"/>
              <a:t>This independence is achieved through the use of RPC primitives built on top of an External Data Representation (XDR) protocol used between two implementation-independent interfaces</a:t>
            </a:r>
            <a:br>
              <a:rPr lang="en-US" altLang="en-US"/>
            </a:br>
            <a:endParaRPr lang="en-US" altLang="en-US"/>
          </a:p>
          <a:p>
            <a:r>
              <a:rPr lang="en-US" altLang="en-US"/>
              <a:t>The NFS specification distinguishes between the services provided by a mount mechanism and the actual remote-file-access services </a:t>
            </a:r>
          </a:p>
        </p:txBody>
      </p:sp>
      <p:sp>
        <p:nvSpPr>
          <p:cNvPr id="2" name="Footer Placeholder 1">
            <a:extLst>
              <a:ext uri="{FF2B5EF4-FFF2-40B4-BE49-F238E27FC236}">
                <a16:creationId xmlns:a16="http://schemas.microsoft.com/office/drawing/2014/main" id="{F3563D3E-DB87-446C-A184-880BA5C6247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B9798B94-F756-4BD9-8BE9-4CA764FF2B26}"/>
              </a:ext>
            </a:extLst>
          </p:cNvPr>
          <p:cNvSpPr>
            <a:spLocks noGrp="1"/>
          </p:cNvSpPr>
          <p:nvPr>
            <p:ph type="sldNum" sz="quarter" idx="12"/>
          </p:nvPr>
        </p:nvSpPr>
        <p:spPr/>
        <p:txBody>
          <a:bodyPr/>
          <a:lstStyle/>
          <a:p>
            <a:fld id="{B8FA9E9B-7639-41A7-8B5F-FEFEB094FBAA}"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FA11DC8-6348-4AE7-B645-B7872C8D3D4A}"/>
              </a:ext>
            </a:extLst>
          </p:cNvPr>
          <p:cNvSpPr>
            <a:spLocks noGrp="1" noChangeArrowheads="1"/>
          </p:cNvSpPr>
          <p:nvPr>
            <p:ph type="title"/>
          </p:nvPr>
        </p:nvSpPr>
        <p:spPr>
          <a:xfrm>
            <a:off x="2470150" y="214313"/>
            <a:ext cx="7772400" cy="576262"/>
          </a:xfrm>
        </p:spPr>
        <p:txBody>
          <a:bodyPr>
            <a:normAutofit fontScale="90000"/>
          </a:bodyPr>
          <a:lstStyle/>
          <a:p>
            <a:pPr eaLnBrk="1" hangingPunct="1"/>
            <a:r>
              <a:rPr lang="en-US" altLang="en-US"/>
              <a:t>Three Independent File Systems</a:t>
            </a:r>
            <a:endParaRPr lang="en-US" altLang="en-US" sz="2400"/>
          </a:p>
        </p:txBody>
      </p:sp>
      <p:pic>
        <p:nvPicPr>
          <p:cNvPr id="25603" name="Picture 4">
            <a:extLst>
              <a:ext uri="{FF2B5EF4-FFF2-40B4-BE49-F238E27FC236}">
                <a16:creationId xmlns:a16="http://schemas.microsoft.com/office/drawing/2014/main" id="{AC2DC565-6CD6-4F24-AA06-F4090428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 t="16484" r="795" b="16849"/>
          <a:stretch>
            <a:fillRect/>
          </a:stretch>
        </p:blipFill>
        <p:spPr bwMode="auto">
          <a:xfrm>
            <a:off x="2879726" y="1347788"/>
            <a:ext cx="70770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5EA5699-A75D-44A2-A23A-013C4FD974B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4716DCE-6D7A-4673-B2D4-557404DCCAA0}"/>
              </a:ext>
            </a:extLst>
          </p:cNvPr>
          <p:cNvSpPr>
            <a:spLocks noGrp="1"/>
          </p:cNvSpPr>
          <p:nvPr>
            <p:ph type="sldNum" sz="quarter" idx="12"/>
          </p:nvPr>
        </p:nvSpPr>
        <p:spPr/>
        <p:txBody>
          <a:bodyPr/>
          <a:lstStyle/>
          <a:p>
            <a:fld id="{B8FA9E9B-7639-41A7-8B5F-FEFEB094FBAA}"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48D748E-F1EE-4084-9E5D-1E599DC95FD7}"/>
              </a:ext>
            </a:extLst>
          </p:cNvPr>
          <p:cNvSpPr>
            <a:spLocks noGrp="1" noChangeArrowheads="1"/>
          </p:cNvSpPr>
          <p:nvPr>
            <p:ph type="title"/>
          </p:nvPr>
        </p:nvSpPr>
        <p:spPr>
          <a:xfrm>
            <a:off x="2574926" y="166688"/>
            <a:ext cx="7635875" cy="576262"/>
          </a:xfrm>
        </p:spPr>
        <p:txBody>
          <a:bodyPr>
            <a:normAutofit fontScale="90000"/>
          </a:bodyPr>
          <a:lstStyle/>
          <a:p>
            <a:pPr eaLnBrk="1" hangingPunct="1"/>
            <a:r>
              <a:rPr lang="en-US" altLang="en-US"/>
              <a:t>Mounting in NFS </a:t>
            </a:r>
            <a:endParaRPr lang="en-US" altLang="en-US" sz="2400"/>
          </a:p>
        </p:txBody>
      </p:sp>
      <p:sp>
        <p:nvSpPr>
          <p:cNvPr id="27651" name="Text Box 4">
            <a:extLst>
              <a:ext uri="{FF2B5EF4-FFF2-40B4-BE49-F238E27FC236}">
                <a16:creationId xmlns:a16="http://schemas.microsoft.com/office/drawing/2014/main" id="{2AE23FCF-B6F5-42AE-B62C-633F388BEBBF}"/>
              </a:ext>
            </a:extLst>
          </p:cNvPr>
          <p:cNvSpPr txBox="1">
            <a:spLocks noChangeArrowheads="1"/>
          </p:cNvSpPr>
          <p:nvPr/>
        </p:nvSpPr>
        <p:spPr bwMode="auto">
          <a:xfrm>
            <a:off x="4322764" y="5310188"/>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Mounts</a:t>
            </a:r>
          </a:p>
        </p:txBody>
      </p:sp>
      <p:sp>
        <p:nvSpPr>
          <p:cNvPr id="27652" name="Text Box 5">
            <a:extLst>
              <a:ext uri="{FF2B5EF4-FFF2-40B4-BE49-F238E27FC236}">
                <a16:creationId xmlns:a16="http://schemas.microsoft.com/office/drawing/2014/main" id="{3F0257C1-D9F8-4017-9323-0BE13595EC21}"/>
              </a:ext>
            </a:extLst>
          </p:cNvPr>
          <p:cNvSpPr txBox="1">
            <a:spLocks noChangeArrowheads="1"/>
          </p:cNvSpPr>
          <p:nvPr/>
        </p:nvSpPr>
        <p:spPr bwMode="auto">
          <a:xfrm>
            <a:off x="6835776" y="5294313"/>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Cascading mounts</a:t>
            </a:r>
          </a:p>
        </p:txBody>
      </p:sp>
      <p:pic>
        <p:nvPicPr>
          <p:cNvPr id="27653" name="Picture 7">
            <a:extLst>
              <a:ext uri="{FF2B5EF4-FFF2-40B4-BE49-F238E27FC236}">
                <a16:creationId xmlns:a16="http://schemas.microsoft.com/office/drawing/2014/main" id="{61EA5DF8-EB5B-46D0-862E-9CD51C3D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6" y="1306514"/>
            <a:ext cx="488632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B0EA95E-2EF4-4CF9-B746-5A78E88BA154}"/>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95D3ABD0-49C0-47FD-BB35-359B03E59A1D}"/>
              </a:ext>
            </a:extLst>
          </p:cNvPr>
          <p:cNvSpPr>
            <a:spLocks noGrp="1"/>
          </p:cNvSpPr>
          <p:nvPr>
            <p:ph type="sldNum" sz="quarter" idx="12"/>
          </p:nvPr>
        </p:nvSpPr>
        <p:spPr/>
        <p:txBody>
          <a:bodyPr/>
          <a:lstStyle/>
          <a:p>
            <a:fld id="{B8FA9E9B-7639-41A7-8B5F-FEFEB094FBAA}"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45E34A-2341-4524-AAE5-44D87DD3A71E}"/>
              </a:ext>
            </a:extLst>
          </p:cNvPr>
          <p:cNvSpPr>
            <a:spLocks noGrp="1" noChangeArrowheads="1"/>
          </p:cNvSpPr>
          <p:nvPr>
            <p:ph type="title"/>
          </p:nvPr>
        </p:nvSpPr>
        <p:spPr/>
        <p:txBody>
          <a:bodyPr/>
          <a:lstStyle/>
          <a:p>
            <a:pPr eaLnBrk="1" hangingPunct="1"/>
            <a:r>
              <a:rPr lang="en-US" altLang="en-US"/>
              <a:t>NFS Mount Protocol</a:t>
            </a:r>
          </a:p>
        </p:txBody>
      </p:sp>
      <p:sp>
        <p:nvSpPr>
          <p:cNvPr id="29699" name="Rectangle 3">
            <a:extLst>
              <a:ext uri="{FF2B5EF4-FFF2-40B4-BE49-F238E27FC236}">
                <a16:creationId xmlns:a16="http://schemas.microsoft.com/office/drawing/2014/main" id="{7C9154E1-BBD7-4724-B219-AA751D1A3CD5}"/>
              </a:ext>
            </a:extLst>
          </p:cNvPr>
          <p:cNvSpPr>
            <a:spLocks noGrp="1" noChangeArrowheads="1"/>
          </p:cNvSpPr>
          <p:nvPr>
            <p:ph idx="1"/>
          </p:nvPr>
        </p:nvSpPr>
        <p:spPr/>
        <p:txBody>
          <a:bodyPr>
            <a:normAutofit fontScale="92500" lnSpcReduction="20000"/>
          </a:bodyPr>
          <a:lstStyle/>
          <a:p>
            <a:r>
              <a:rPr lang="en-US" altLang="en-US"/>
              <a:t>Establishes</a:t>
            </a:r>
            <a:r>
              <a:rPr lang="en-US" altLang="en-US" sz="1600"/>
              <a:t> </a:t>
            </a:r>
            <a:r>
              <a:rPr lang="en-US" altLang="en-US"/>
              <a:t>initial logical connection between server and client</a:t>
            </a:r>
          </a:p>
          <a:p>
            <a:r>
              <a:rPr lang="en-US" altLang="en-US"/>
              <a:t>Mount operation includes name of remote directory to be mounted and name of server machine storing it</a:t>
            </a:r>
          </a:p>
          <a:p>
            <a:pPr lvl="1"/>
            <a:r>
              <a:rPr lang="en-US" altLang="en-US"/>
              <a:t>Mount request is mapped to corresponding RPC and forwarded to mount server running on server machine </a:t>
            </a:r>
          </a:p>
          <a:p>
            <a:pPr lvl="1"/>
            <a:r>
              <a:rPr lang="en-US" altLang="en-US"/>
              <a:t>Export list – specifies local file systems that server exports for mounting, along with names of machines that are permitted to mount them </a:t>
            </a:r>
          </a:p>
          <a:p>
            <a:r>
              <a:rPr lang="en-US" altLang="en-US"/>
              <a:t>Following a mount request that conforms to its export list, the server returns a file handle—a key for further accesses</a:t>
            </a:r>
          </a:p>
          <a:p>
            <a:r>
              <a:rPr lang="en-US" altLang="en-US"/>
              <a:t>File handle – a file-system identifier, and an inode number to identify the mounted directory within the exported file system</a:t>
            </a:r>
          </a:p>
          <a:p>
            <a:r>
              <a:rPr lang="en-US" altLang="en-US"/>
              <a:t>The mount operation changes only the user</a:t>
            </a:r>
            <a:r>
              <a:rPr lang="ja-JP" altLang="en-US"/>
              <a:t>’</a:t>
            </a:r>
            <a:r>
              <a:rPr lang="en-US" altLang="ja-JP"/>
              <a:t>s view and does not affect the server side </a:t>
            </a:r>
            <a:endParaRPr lang="en-US" altLang="en-US"/>
          </a:p>
        </p:txBody>
      </p:sp>
      <p:sp>
        <p:nvSpPr>
          <p:cNvPr id="2" name="Footer Placeholder 1">
            <a:extLst>
              <a:ext uri="{FF2B5EF4-FFF2-40B4-BE49-F238E27FC236}">
                <a16:creationId xmlns:a16="http://schemas.microsoft.com/office/drawing/2014/main" id="{DCF32718-A52D-4E92-A5C8-3C82F90D305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035DCDCF-4FCF-40D7-AA40-9312FC4F8588}"/>
              </a:ext>
            </a:extLst>
          </p:cNvPr>
          <p:cNvSpPr>
            <a:spLocks noGrp="1"/>
          </p:cNvSpPr>
          <p:nvPr>
            <p:ph type="sldNum" sz="quarter" idx="12"/>
          </p:nvPr>
        </p:nvSpPr>
        <p:spPr/>
        <p:txBody>
          <a:bodyPr/>
          <a:lstStyle/>
          <a:p>
            <a:fld id="{B8FA9E9B-7639-41A7-8B5F-FEFEB094FBAA}"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F84FF99F-701B-4815-9549-7140027002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9628" y="1690688"/>
            <a:ext cx="6952224" cy="43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4">
            <a:extLst>
              <a:ext uri="{FF2B5EF4-FFF2-40B4-BE49-F238E27FC236}">
                <a16:creationId xmlns:a16="http://schemas.microsoft.com/office/drawing/2014/main" id="{DBA97420-C850-46AD-B19D-89D05AD7295D}"/>
              </a:ext>
            </a:extLst>
          </p:cNvPr>
          <p:cNvSpPr>
            <a:spLocks noGrp="1" noChangeArrowheads="1"/>
          </p:cNvSpPr>
          <p:nvPr>
            <p:ph type="title"/>
          </p:nvPr>
        </p:nvSpPr>
        <p:spPr/>
        <p:txBody>
          <a:bodyPr/>
          <a:lstStyle/>
          <a:p>
            <a:r>
              <a:rPr lang="en-US" altLang="en-US"/>
              <a:t>Local-Area Network (LAN)</a:t>
            </a:r>
          </a:p>
        </p:txBody>
      </p:sp>
      <p:sp>
        <p:nvSpPr>
          <p:cNvPr id="4" name="Footer Placeholder 3">
            <a:extLst>
              <a:ext uri="{FF2B5EF4-FFF2-40B4-BE49-F238E27FC236}">
                <a16:creationId xmlns:a16="http://schemas.microsoft.com/office/drawing/2014/main" id="{EBF66F94-40A9-4E5D-80D9-B43EF30C5952}"/>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F7C02B0-82C1-4D9B-9E50-6F699FC55E3C}"/>
              </a:ext>
            </a:extLst>
          </p:cNvPr>
          <p:cNvSpPr>
            <a:spLocks noGrp="1"/>
          </p:cNvSpPr>
          <p:nvPr>
            <p:ph type="sldNum" sz="quarter" idx="12"/>
          </p:nvPr>
        </p:nvSpPr>
        <p:spPr/>
        <p:txBody>
          <a:bodyPr/>
          <a:lstStyle/>
          <a:p>
            <a:fld id="{B8FA9E9B-7639-41A7-8B5F-FEFEB094FBAA}"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0E94B85-7F89-4648-BBBE-EEFDAC9AB70C}"/>
              </a:ext>
            </a:extLst>
          </p:cNvPr>
          <p:cNvSpPr>
            <a:spLocks noGrp="1" noChangeArrowheads="1"/>
          </p:cNvSpPr>
          <p:nvPr>
            <p:ph type="title"/>
          </p:nvPr>
        </p:nvSpPr>
        <p:spPr/>
        <p:txBody>
          <a:bodyPr/>
          <a:lstStyle/>
          <a:p>
            <a:pPr eaLnBrk="1" hangingPunct="1"/>
            <a:r>
              <a:rPr lang="en-US" altLang="en-US"/>
              <a:t>NFS Protocol</a:t>
            </a:r>
          </a:p>
        </p:txBody>
      </p:sp>
      <p:sp>
        <p:nvSpPr>
          <p:cNvPr id="31747" name="Rectangle 3">
            <a:extLst>
              <a:ext uri="{FF2B5EF4-FFF2-40B4-BE49-F238E27FC236}">
                <a16:creationId xmlns:a16="http://schemas.microsoft.com/office/drawing/2014/main" id="{951793C4-23B2-4F00-A93D-4A3D2BBE2FAE}"/>
              </a:ext>
            </a:extLst>
          </p:cNvPr>
          <p:cNvSpPr>
            <a:spLocks noGrp="1" noChangeArrowheads="1"/>
          </p:cNvSpPr>
          <p:nvPr>
            <p:ph idx="1"/>
          </p:nvPr>
        </p:nvSpPr>
        <p:spPr/>
        <p:txBody>
          <a:bodyPr>
            <a:normAutofit fontScale="92500" lnSpcReduction="20000"/>
          </a:bodyPr>
          <a:lstStyle/>
          <a:p>
            <a:pPr>
              <a:lnSpc>
                <a:spcPct val="90000"/>
              </a:lnSpc>
            </a:pPr>
            <a:r>
              <a:rPr lang="en-US" altLang="en-US"/>
              <a:t>Provides a set of remote procedure calls for remote file operations.  The procedures support the following operations:</a:t>
            </a:r>
          </a:p>
          <a:p>
            <a:pPr lvl="1">
              <a:lnSpc>
                <a:spcPct val="90000"/>
              </a:lnSpc>
            </a:pPr>
            <a:r>
              <a:rPr lang="en-US" altLang="en-US"/>
              <a:t>searching for a file within a directory </a:t>
            </a:r>
          </a:p>
          <a:p>
            <a:pPr lvl="1">
              <a:lnSpc>
                <a:spcPct val="90000"/>
              </a:lnSpc>
            </a:pPr>
            <a:r>
              <a:rPr lang="en-US" altLang="en-US"/>
              <a:t>reading a set of directory entries </a:t>
            </a:r>
          </a:p>
          <a:p>
            <a:pPr lvl="1">
              <a:lnSpc>
                <a:spcPct val="90000"/>
              </a:lnSpc>
            </a:pPr>
            <a:r>
              <a:rPr lang="en-US" altLang="en-US"/>
              <a:t>manipulating links and directories </a:t>
            </a:r>
          </a:p>
          <a:p>
            <a:pPr lvl="1">
              <a:lnSpc>
                <a:spcPct val="90000"/>
              </a:lnSpc>
            </a:pPr>
            <a:r>
              <a:rPr lang="en-US" altLang="en-US"/>
              <a:t>accessing file attributes</a:t>
            </a:r>
          </a:p>
          <a:p>
            <a:pPr lvl="1">
              <a:lnSpc>
                <a:spcPct val="90000"/>
              </a:lnSpc>
            </a:pPr>
            <a:r>
              <a:rPr lang="en-US" altLang="en-US"/>
              <a:t>reading and writing files</a:t>
            </a:r>
          </a:p>
          <a:p>
            <a:pPr>
              <a:lnSpc>
                <a:spcPct val="90000"/>
              </a:lnSpc>
            </a:pPr>
            <a:r>
              <a:rPr lang="en-US" altLang="en-US"/>
              <a:t>NFS servers are </a:t>
            </a:r>
            <a:r>
              <a:rPr lang="en-US" altLang="en-US" b="1"/>
              <a:t>stateless</a:t>
            </a:r>
            <a:r>
              <a:rPr lang="en-US" altLang="en-US"/>
              <a:t>; each request has to provide a full set of arguments  (NFS V4 is just coming available – very different, stateful)</a:t>
            </a:r>
          </a:p>
          <a:p>
            <a:pPr>
              <a:lnSpc>
                <a:spcPct val="90000"/>
              </a:lnSpc>
            </a:pPr>
            <a:r>
              <a:rPr lang="en-US" altLang="en-US"/>
              <a:t>Modified data must be committed to the server</a:t>
            </a:r>
            <a:r>
              <a:rPr lang="ja-JP" altLang="en-US"/>
              <a:t>’</a:t>
            </a:r>
            <a:r>
              <a:rPr lang="en-US" altLang="ja-JP"/>
              <a:t>s disk before results are returned to the client (lose advantages of caching)</a:t>
            </a:r>
          </a:p>
          <a:p>
            <a:pPr>
              <a:lnSpc>
                <a:spcPct val="90000"/>
              </a:lnSpc>
            </a:pPr>
            <a:r>
              <a:rPr lang="en-US" altLang="en-US"/>
              <a:t>The NFS protocol does not provide concurrency-control mechanisms</a:t>
            </a:r>
          </a:p>
        </p:txBody>
      </p:sp>
      <p:sp>
        <p:nvSpPr>
          <p:cNvPr id="2" name="Footer Placeholder 1">
            <a:extLst>
              <a:ext uri="{FF2B5EF4-FFF2-40B4-BE49-F238E27FC236}">
                <a16:creationId xmlns:a16="http://schemas.microsoft.com/office/drawing/2014/main" id="{A18BD52F-2D05-48B6-B61A-6DA8D5E9A83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20B2B290-4847-4F26-A6E5-43B884C1F12A}"/>
              </a:ext>
            </a:extLst>
          </p:cNvPr>
          <p:cNvSpPr>
            <a:spLocks noGrp="1"/>
          </p:cNvSpPr>
          <p:nvPr>
            <p:ph type="sldNum" sz="quarter" idx="12"/>
          </p:nvPr>
        </p:nvSpPr>
        <p:spPr/>
        <p:txBody>
          <a:bodyPr/>
          <a:lstStyle/>
          <a:p>
            <a:fld id="{B8FA9E9B-7639-41A7-8B5F-FEFEB094FBAA}"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919732D-2EC2-4A3B-B182-0DFB925F6E9A}"/>
              </a:ext>
            </a:extLst>
          </p:cNvPr>
          <p:cNvSpPr>
            <a:spLocks noGrp="1" noChangeArrowheads="1"/>
          </p:cNvSpPr>
          <p:nvPr>
            <p:ph type="title"/>
          </p:nvPr>
        </p:nvSpPr>
        <p:spPr/>
        <p:txBody>
          <a:bodyPr/>
          <a:lstStyle/>
          <a:p>
            <a:pPr eaLnBrk="1" hangingPunct="1"/>
            <a:r>
              <a:rPr lang="en-US" altLang="en-US"/>
              <a:t>Three Major Layers of NFS Architecture </a:t>
            </a:r>
          </a:p>
        </p:txBody>
      </p:sp>
      <p:sp>
        <p:nvSpPr>
          <p:cNvPr id="33795" name="Rectangle 3">
            <a:extLst>
              <a:ext uri="{FF2B5EF4-FFF2-40B4-BE49-F238E27FC236}">
                <a16:creationId xmlns:a16="http://schemas.microsoft.com/office/drawing/2014/main" id="{6F6151D0-739B-4F51-B5BF-1F10D2A2AE3B}"/>
              </a:ext>
            </a:extLst>
          </p:cNvPr>
          <p:cNvSpPr>
            <a:spLocks noGrp="1" noChangeArrowheads="1"/>
          </p:cNvSpPr>
          <p:nvPr>
            <p:ph idx="1"/>
          </p:nvPr>
        </p:nvSpPr>
        <p:spPr/>
        <p:txBody>
          <a:bodyPr>
            <a:normAutofit fontScale="92500"/>
          </a:bodyPr>
          <a:lstStyle/>
          <a:p>
            <a:r>
              <a:rPr lang="en-US" altLang="en-US"/>
              <a:t>UNIX file-system interface (based on the </a:t>
            </a:r>
            <a:r>
              <a:rPr lang="en-US" altLang="en-US" b="1"/>
              <a:t>open, read, write</a:t>
            </a:r>
            <a:r>
              <a:rPr lang="en-US" altLang="en-US"/>
              <a:t>, and </a:t>
            </a:r>
            <a:r>
              <a:rPr lang="en-US" altLang="en-US" b="1"/>
              <a:t>close</a:t>
            </a:r>
            <a:r>
              <a:rPr lang="en-US" altLang="en-US"/>
              <a:t> calls, and </a:t>
            </a:r>
            <a:r>
              <a:rPr lang="en-US" altLang="en-US" b="1"/>
              <a:t>file descriptors</a:t>
            </a:r>
            <a:r>
              <a:rPr lang="en-US" altLang="en-US"/>
              <a:t>)</a:t>
            </a:r>
            <a:br>
              <a:rPr lang="en-US" altLang="en-US"/>
            </a:br>
            <a:endParaRPr lang="en-US" altLang="en-US"/>
          </a:p>
          <a:p>
            <a:r>
              <a:rPr lang="en-US" altLang="en-US"/>
              <a:t>Virtual File System (VFS) layer – distinguishes local files from remote ones, and local files are further distinguished according to their file-system types</a:t>
            </a:r>
          </a:p>
          <a:p>
            <a:pPr lvl="1"/>
            <a:r>
              <a:rPr lang="en-US" altLang="en-US"/>
              <a:t>The VFS activates file-system-specific operations to handle local requests according to their file-system types </a:t>
            </a:r>
          </a:p>
          <a:p>
            <a:pPr lvl="1"/>
            <a:r>
              <a:rPr lang="en-US" altLang="en-US"/>
              <a:t>Calls the NFS protocol procedures for remote requests</a:t>
            </a:r>
            <a:br>
              <a:rPr lang="en-US" altLang="en-US"/>
            </a:br>
            <a:endParaRPr lang="en-US" altLang="en-US"/>
          </a:p>
          <a:p>
            <a:r>
              <a:rPr lang="en-US" altLang="en-US"/>
              <a:t>NFS service layer – bottom layer of the architecture</a:t>
            </a:r>
          </a:p>
          <a:p>
            <a:pPr lvl="1"/>
            <a:r>
              <a:rPr lang="en-US" altLang="en-US"/>
              <a:t>Implements the NFS protocol</a:t>
            </a:r>
          </a:p>
        </p:txBody>
      </p:sp>
      <p:sp>
        <p:nvSpPr>
          <p:cNvPr id="2" name="Footer Placeholder 1">
            <a:extLst>
              <a:ext uri="{FF2B5EF4-FFF2-40B4-BE49-F238E27FC236}">
                <a16:creationId xmlns:a16="http://schemas.microsoft.com/office/drawing/2014/main" id="{8D7D5792-447D-4BEF-9C13-D3EC60E2D2E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DFB7FB0F-7910-4807-8E88-E2973AEAFB3E}"/>
              </a:ext>
            </a:extLst>
          </p:cNvPr>
          <p:cNvSpPr>
            <a:spLocks noGrp="1"/>
          </p:cNvSpPr>
          <p:nvPr>
            <p:ph type="sldNum" sz="quarter" idx="12"/>
          </p:nvPr>
        </p:nvSpPr>
        <p:spPr/>
        <p:txBody>
          <a:bodyPr/>
          <a:lstStyle/>
          <a:p>
            <a:fld id="{B8FA9E9B-7639-41A7-8B5F-FEFEB094FBAA}"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35FFB1F-AA66-48F1-BC69-D400FBB564E6}"/>
              </a:ext>
            </a:extLst>
          </p:cNvPr>
          <p:cNvSpPr>
            <a:spLocks noGrp="1" noChangeArrowheads="1"/>
          </p:cNvSpPr>
          <p:nvPr>
            <p:ph type="title"/>
          </p:nvPr>
        </p:nvSpPr>
        <p:spPr/>
        <p:txBody>
          <a:bodyPr/>
          <a:lstStyle/>
          <a:p>
            <a:pPr eaLnBrk="1" hangingPunct="1"/>
            <a:r>
              <a:rPr lang="en-US" altLang="en-US"/>
              <a:t>Schematic View of NFS Architecture </a:t>
            </a:r>
            <a:endParaRPr lang="en-US" altLang="en-US" sz="2400"/>
          </a:p>
        </p:txBody>
      </p:sp>
      <p:pic>
        <p:nvPicPr>
          <p:cNvPr id="35843" name="Picture 5">
            <a:extLst>
              <a:ext uri="{FF2B5EF4-FFF2-40B4-BE49-F238E27FC236}">
                <a16:creationId xmlns:a16="http://schemas.microsoft.com/office/drawing/2014/main" id="{3C70B9F9-E4FB-4AB6-BCAE-6B46EF377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37" y="1343489"/>
            <a:ext cx="60039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DC391DC-06D7-45CF-BD19-6EC99FA69D3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3B12503F-EBB6-4E4F-AAE4-48FBDBD240E4}"/>
              </a:ext>
            </a:extLst>
          </p:cNvPr>
          <p:cNvSpPr>
            <a:spLocks noGrp="1"/>
          </p:cNvSpPr>
          <p:nvPr>
            <p:ph type="sldNum" sz="quarter" idx="12"/>
          </p:nvPr>
        </p:nvSpPr>
        <p:spPr/>
        <p:txBody>
          <a:bodyPr/>
          <a:lstStyle/>
          <a:p>
            <a:fld id="{B8FA9E9B-7639-41A7-8B5F-FEFEB094FBAA}"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8CB88D5-7E29-4766-9086-07D3A16C51AE}"/>
              </a:ext>
            </a:extLst>
          </p:cNvPr>
          <p:cNvSpPr>
            <a:spLocks noGrp="1" noChangeArrowheads="1"/>
          </p:cNvSpPr>
          <p:nvPr>
            <p:ph type="title"/>
          </p:nvPr>
        </p:nvSpPr>
        <p:spPr/>
        <p:txBody>
          <a:bodyPr/>
          <a:lstStyle/>
          <a:p>
            <a:pPr eaLnBrk="1" hangingPunct="1"/>
            <a:r>
              <a:rPr lang="en-US" altLang="en-US"/>
              <a:t>NFS Path-Name Translation</a:t>
            </a:r>
          </a:p>
        </p:txBody>
      </p:sp>
      <p:sp>
        <p:nvSpPr>
          <p:cNvPr id="37891" name="Rectangle 3">
            <a:extLst>
              <a:ext uri="{FF2B5EF4-FFF2-40B4-BE49-F238E27FC236}">
                <a16:creationId xmlns:a16="http://schemas.microsoft.com/office/drawing/2014/main" id="{E0D4EB35-AC0B-43D6-8010-351CD5415C54}"/>
              </a:ext>
            </a:extLst>
          </p:cNvPr>
          <p:cNvSpPr>
            <a:spLocks noGrp="1" noChangeArrowheads="1"/>
          </p:cNvSpPr>
          <p:nvPr>
            <p:ph idx="1"/>
          </p:nvPr>
        </p:nvSpPr>
        <p:spPr/>
        <p:txBody>
          <a:bodyPr/>
          <a:lstStyle/>
          <a:p>
            <a:r>
              <a:rPr lang="en-US" altLang="en-US"/>
              <a:t>Performed by breaking the path into component names and performing a separate NFS lookup call for every pair of component name and directory vnode</a:t>
            </a:r>
            <a:br>
              <a:rPr lang="en-US" altLang="en-US"/>
            </a:br>
            <a:endParaRPr lang="en-US" altLang="en-US"/>
          </a:p>
          <a:p>
            <a:r>
              <a:rPr lang="en-US" altLang="en-US"/>
              <a:t>To make lookup faster, a directory name lookup cache on the client</a:t>
            </a:r>
            <a:r>
              <a:rPr lang="ja-JP" altLang="en-US"/>
              <a:t>’</a:t>
            </a:r>
            <a:r>
              <a:rPr lang="en-US" altLang="ja-JP"/>
              <a:t>s side holds the vnodes for remote directory names</a:t>
            </a:r>
            <a:endParaRPr lang="en-US" altLang="en-US"/>
          </a:p>
        </p:txBody>
      </p:sp>
      <p:sp>
        <p:nvSpPr>
          <p:cNvPr id="2" name="Footer Placeholder 1">
            <a:extLst>
              <a:ext uri="{FF2B5EF4-FFF2-40B4-BE49-F238E27FC236}">
                <a16:creationId xmlns:a16="http://schemas.microsoft.com/office/drawing/2014/main" id="{EA2A9F80-F48C-42EA-99B4-36547707221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510098A8-2385-44DE-8754-8114CD91BCF0}"/>
              </a:ext>
            </a:extLst>
          </p:cNvPr>
          <p:cNvSpPr>
            <a:spLocks noGrp="1"/>
          </p:cNvSpPr>
          <p:nvPr>
            <p:ph type="sldNum" sz="quarter" idx="12"/>
          </p:nvPr>
        </p:nvSpPr>
        <p:spPr/>
        <p:txBody>
          <a:bodyPr/>
          <a:lstStyle/>
          <a:p>
            <a:fld id="{B8FA9E9B-7639-41A7-8B5F-FEFEB094FBAA}"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DB419BD-FAB5-4544-AA1F-894E46946152}"/>
              </a:ext>
            </a:extLst>
          </p:cNvPr>
          <p:cNvSpPr>
            <a:spLocks noGrp="1" noChangeArrowheads="1"/>
          </p:cNvSpPr>
          <p:nvPr>
            <p:ph type="title"/>
          </p:nvPr>
        </p:nvSpPr>
        <p:spPr/>
        <p:txBody>
          <a:bodyPr/>
          <a:lstStyle/>
          <a:p>
            <a:pPr eaLnBrk="1" hangingPunct="1"/>
            <a:r>
              <a:rPr lang="en-US" altLang="en-US"/>
              <a:t>NFS Remote Operations</a:t>
            </a:r>
          </a:p>
        </p:txBody>
      </p:sp>
      <p:sp>
        <p:nvSpPr>
          <p:cNvPr id="39939" name="Rectangle 3">
            <a:extLst>
              <a:ext uri="{FF2B5EF4-FFF2-40B4-BE49-F238E27FC236}">
                <a16:creationId xmlns:a16="http://schemas.microsoft.com/office/drawing/2014/main" id="{1E387ECB-2198-4C23-B7FE-5ABE13263A7D}"/>
              </a:ext>
            </a:extLst>
          </p:cNvPr>
          <p:cNvSpPr>
            <a:spLocks noGrp="1" noChangeArrowheads="1"/>
          </p:cNvSpPr>
          <p:nvPr>
            <p:ph idx="1"/>
          </p:nvPr>
        </p:nvSpPr>
        <p:spPr/>
        <p:txBody>
          <a:bodyPr>
            <a:normAutofit fontScale="92500" lnSpcReduction="10000"/>
          </a:bodyPr>
          <a:lstStyle/>
          <a:p>
            <a:r>
              <a:rPr lang="en-US" altLang="en-US"/>
              <a:t>Nearly one-to-one correspondence between regular UNIX  system calls and the NFS protocol RPCs (except opening and closing files)</a:t>
            </a:r>
            <a:endParaRPr lang="en-US" altLang="en-US" sz="800"/>
          </a:p>
          <a:p>
            <a:r>
              <a:rPr lang="en-US" altLang="en-US"/>
              <a:t>NFS adheres to the remote-service paradigm, but employs buffering and caching techniques for the sake of performance </a:t>
            </a:r>
            <a:endParaRPr lang="en-US" altLang="en-US" sz="800"/>
          </a:p>
          <a:p>
            <a:r>
              <a:rPr lang="en-US" altLang="en-US"/>
              <a:t>File-blocks cache – when a file is opened, the kernel checks with the remote server whether to fetch or revalidate the cached attributes</a:t>
            </a:r>
          </a:p>
          <a:p>
            <a:pPr lvl="1"/>
            <a:r>
              <a:rPr lang="en-US" altLang="en-US"/>
              <a:t>Cached file blocks are used only if the corresponding cached attributes are up to date</a:t>
            </a:r>
            <a:endParaRPr lang="en-US" altLang="en-US" sz="800"/>
          </a:p>
          <a:p>
            <a:r>
              <a:rPr lang="en-US" altLang="en-US"/>
              <a:t>File-attribute cache – the attribute cache is updated whenever new attributes arrive from the server</a:t>
            </a:r>
            <a:endParaRPr lang="en-US" altLang="en-US" sz="800"/>
          </a:p>
          <a:p>
            <a:r>
              <a:rPr lang="en-US" altLang="en-US"/>
              <a:t>Clients do not free delayed-write blocks until the server confirms that the data have been written to disk</a:t>
            </a:r>
          </a:p>
        </p:txBody>
      </p:sp>
      <p:sp>
        <p:nvSpPr>
          <p:cNvPr id="2" name="Footer Placeholder 1">
            <a:extLst>
              <a:ext uri="{FF2B5EF4-FFF2-40B4-BE49-F238E27FC236}">
                <a16:creationId xmlns:a16="http://schemas.microsoft.com/office/drawing/2014/main" id="{63C25A08-A249-411C-B3BA-2B4C39E6E4EE}"/>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8E9096DF-4FDD-4A2C-8104-28B2B70D0944}"/>
              </a:ext>
            </a:extLst>
          </p:cNvPr>
          <p:cNvSpPr>
            <a:spLocks noGrp="1"/>
          </p:cNvSpPr>
          <p:nvPr>
            <p:ph type="sldNum" sz="quarter" idx="12"/>
          </p:nvPr>
        </p:nvSpPr>
        <p:spPr/>
        <p:txBody>
          <a:bodyPr/>
          <a:lstStyle/>
          <a:p>
            <a:fld id="{B8FA9E9B-7639-41A7-8B5F-FEFEB094FBAA}" type="slidenum">
              <a:rPr lang="en-US" smtClean="0"/>
              <a:t>64</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C6EED5D-B091-42C5-9AA4-236A536DF99C}"/>
              </a:ext>
            </a:extLst>
          </p:cNvPr>
          <p:cNvSpPr>
            <a:spLocks noGrp="1" noChangeArrowheads="1"/>
          </p:cNvSpPr>
          <p:nvPr>
            <p:ph type="title"/>
          </p:nvPr>
        </p:nvSpPr>
        <p:spPr/>
        <p:txBody>
          <a:bodyPr/>
          <a:lstStyle/>
          <a:p>
            <a:r>
              <a:rPr lang="en-US" altLang="en-US"/>
              <a:t>Network Structure (Cont.)</a:t>
            </a:r>
          </a:p>
        </p:txBody>
      </p:sp>
      <p:sp>
        <p:nvSpPr>
          <p:cNvPr id="20482" name="Content Placeholder 2">
            <a:extLst>
              <a:ext uri="{FF2B5EF4-FFF2-40B4-BE49-F238E27FC236}">
                <a16:creationId xmlns:a16="http://schemas.microsoft.com/office/drawing/2014/main" id="{38DE0A98-A107-49F2-BF34-4B31E8584D22}"/>
              </a:ext>
            </a:extLst>
          </p:cNvPr>
          <p:cNvSpPr>
            <a:spLocks noGrp="1" noChangeArrowheads="1"/>
          </p:cNvSpPr>
          <p:nvPr>
            <p:ph idx="1"/>
          </p:nvPr>
        </p:nvSpPr>
        <p:spPr/>
        <p:txBody>
          <a:bodyPr>
            <a:normAutofit lnSpcReduction="10000"/>
          </a:bodyPr>
          <a:lstStyle/>
          <a:p>
            <a:r>
              <a:rPr lang="en-US" altLang="en-US"/>
              <a:t>Wide-Area Network (WAN) – links geographically separated sites</a:t>
            </a:r>
          </a:p>
          <a:p>
            <a:pPr lvl="1"/>
            <a:r>
              <a:rPr lang="en-US" altLang="en-US"/>
              <a:t>Point-to-point connections via links </a:t>
            </a:r>
          </a:p>
          <a:p>
            <a:pPr lvl="2"/>
            <a:r>
              <a:rPr lang="en-US" altLang="en-US"/>
              <a:t>Telephone lines, leased (dedicated data) lines, optical cable, microwave links, radio waves, and satellite channels</a:t>
            </a:r>
          </a:p>
          <a:p>
            <a:pPr lvl="1"/>
            <a:r>
              <a:rPr lang="en-US" altLang="en-US"/>
              <a:t>Implemented via routers to direct traffic from one network to another</a:t>
            </a:r>
          </a:p>
          <a:p>
            <a:pPr lvl="1"/>
            <a:r>
              <a:rPr lang="en-US" altLang="en-US"/>
              <a:t>Internet (World Wide Web) WAN enables hosts world wide to communicate</a:t>
            </a:r>
          </a:p>
          <a:p>
            <a:pPr lvl="1"/>
            <a:r>
              <a:rPr lang="en-US" altLang="en-US"/>
              <a:t>Speeds vary</a:t>
            </a:r>
          </a:p>
          <a:p>
            <a:pPr lvl="2"/>
            <a:r>
              <a:rPr lang="en-US" altLang="en-US"/>
              <a:t>Many backbone providers have speeds at 40-100Gbps</a:t>
            </a:r>
          </a:p>
          <a:p>
            <a:pPr lvl="2"/>
            <a:r>
              <a:rPr lang="en-US" altLang="en-US"/>
              <a:t>Local Internet Service Providers (ISPs) may be slower</a:t>
            </a:r>
          </a:p>
          <a:p>
            <a:pPr lvl="2"/>
            <a:r>
              <a:rPr lang="en-US" altLang="en-US"/>
              <a:t>WAN links constantly being upgraded</a:t>
            </a:r>
          </a:p>
          <a:p>
            <a:pPr lvl="1"/>
            <a:r>
              <a:rPr lang="en-US" altLang="en-US">
                <a:sym typeface="Symbol" panose="05050102010706020507" pitchFamily="18" charset="2"/>
              </a:rPr>
              <a:t>WANs and LANs interconnect, similar to cell phone network:</a:t>
            </a:r>
          </a:p>
          <a:p>
            <a:pPr lvl="2"/>
            <a:r>
              <a:rPr lang="en-US" altLang="en-US">
                <a:sym typeface="Symbol" panose="05050102010706020507" pitchFamily="18" charset="2"/>
              </a:rPr>
              <a:t>Cell phones use radio waves to cell towers</a:t>
            </a:r>
          </a:p>
          <a:p>
            <a:pPr lvl="2"/>
            <a:r>
              <a:rPr lang="en-US" altLang="en-US">
                <a:sym typeface="Symbol" panose="05050102010706020507" pitchFamily="18" charset="2"/>
              </a:rPr>
              <a:t>Towers connect to other towers and hubs</a:t>
            </a:r>
          </a:p>
          <a:p>
            <a:endParaRPr lang="en-US" altLang="en-US"/>
          </a:p>
        </p:txBody>
      </p:sp>
      <p:sp>
        <p:nvSpPr>
          <p:cNvPr id="4" name="Footer Placeholder 3">
            <a:extLst>
              <a:ext uri="{FF2B5EF4-FFF2-40B4-BE49-F238E27FC236}">
                <a16:creationId xmlns:a16="http://schemas.microsoft.com/office/drawing/2014/main" id="{8D38CDEB-8213-44A5-9193-594E1CD758D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B051EE5-B166-4AC0-BA2F-00BC84805F29}"/>
              </a:ext>
            </a:extLst>
          </p:cNvPr>
          <p:cNvSpPr>
            <a:spLocks noGrp="1"/>
          </p:cNvSpPr>
          <p:nvPr>
            <p:ph type="sldNum" sz="quarter" idx="12"/>
          </p:nvPr>
        </p:nvSpPr>
        <p:spPr/>
        <p:txBody>
          <a:bodyPr/>
          <a:lstStyle/>
          <a:p>
            <a:fld id="{B8FA9E9B-7639-41A7-8B5F-FEFEB094FBAA}"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E9CA123F-FEB7-4D79-A96F-E3B732D6DA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9" y="1209676"/>
            <a:ext cx="792162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a:extLst>
              <a:ext uri="{FF2B5EF4-FFF2-40B4-BE49-F238E27FC236}">
                <a16:creationId xmlns:a16="http://schemas.microsoft.com/office/drawing/2014/main" id="{7D08DE66-28E4-49CA-B769-E0D647922DB1}"/>
              </a:ext>
            </a:extLst>
          </p:cNvPr>
          <p:cNvSpPr>
            <a:spLocks noGrp="1" noChangeArrowheads="1"/>
          </p:cNvSpPr>
          <p:nvPr>
            <p:ph type="title"/>
          </p:nvPr>
        </p:nvSpPr>
        <p:spPr/>
        <p:txBody>
          <a:bodyPr/>
          <a:lstStyle/>
          <a:p>
            <a:r>
              <a:rPr lang="en-US" altLang="en-US"/>
              <a:t>Wide-Area Network (WAN)</a:t>
            </a:r>
          </a:p>
        </p:txBody>
      </p:sp>
      <p:sp>
        <p:nvSpPr>
          <p:cNvPr id="3" name="Footer Placeholder 2">
            <a:extLst>
              <a:ext uri="{FF2B5EF4-FFF2-40B4-BE49-F238E27FC236}">
                <a16:creationId xmlns:a16="http://schemas.microsoft.com/office/drawing/2014/main" id="{9079CD04-5D61-4AC0-A2C3-E9CF7790FFEF}"/>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CEB0DDE-CE5D-4973-B613-1C7478E4B255}"/>
              </a:ext>
            </a:extLst>
          </p:cNvPr>
          <p:cNvSpPr>
            <a:spLocks noGrp="1"/>
          </p:cNvSpPr>
          <p:nvPr>
            <p:ph type="sldNum" sz="quarter" idx="12"/>
          </p:nvPr>
        </p:nvSpPr>
        <p:spPr/>
        <p:txBody>
          <a:bodyPr/>
          <a:lstStyle/>
          <a:p>
            <a:fld id="{B8FA9E9B-7639-41A7-8B5F-FEFEB094FBA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82B81492-A2D3-449F-81C6-D18DC49BC22A}"/>
              </a:ext>
            </a:extLst>
          </p:cNvPr>
          <p:cNvSpPr>
            <a:spLocks noGrp="1" noChangeArrowheads="1"/>
          </p:cNvSpPr>
          <p:nvPr>
            <p:ph type="title"/>
          </p:nvPr>
        </p:nvSpPr>
        <p:spPr/>
        <p:txBody>
          <a:bodyPr/>
          <a:lstStyle/>
          <a:p>
            <a:r>
              <a:rPr lang="en-US" altLang="en-US"/>
              <a:t>Naming and Name Resolution</a:t>
            </a:r>
          </a:p>
        </p:txBody>
      </p:sp>
      <p:sp>
        <p:nvSpPr>
          <p:cNvPr id="24578" name="Content Placeholder 2">
            <a:extLst>
              <a:ext uri="{FF2B5EF4-FFF2-40B4-BE49-F238E27FC236}">
                <a16:creationId xmlns:a16="http://schemas.microsoft.com/office/drawing/2014/main" id="{3F8A05B9-C56D-4B5C-BD95-268F3BC7CED4}"/>
              </a:ext>
            </a:extLst>
          </p:cNvPr>
          <p:cNvSpPr>
            <a:spLocks noGrp="1" noChangeArrowheads="1"/>
          </p:cNvSpPr>
          <p:nvPr>
            <p:ph idx="1"/>
          </p:nvPr>
        </p:nvSpPr>
        <p:spPr>
          <a:xfrm>
            <a:off x="855883" y="1431729"/>
            <a:ext cx="10515600" cy="4351338"/>
          </a:xfrm>
        </p:spPr>
        <p:txBody>
          <a:bodyPr>
            <a:normAutofit/>
          </a:bodyPr>
          <a:lstStyle/>
          <a:p>
            <a:r>
              <a:rPr lang="en-US" altLang="en-US" sz="2400" dirty="0"/>
              <a:t>Each computer system in the network has a unique name</a:t>
            </a:r>
          </a:p>
          <a:p>
            <a:r>
              <a:rPr lang="en-US" altLang="en-US" sz="2400" dirty="0"/>
              <a:t>Each process in a given system has a unique name (process-id)</a:t>
            </a:r>
          </a:p>
          <a:p>
            <a:r>
              <a:rPr lang="en-US" altLang="en-US" sz="2400" dirty="0"/>
              <a:t>Identify processes on remote systems by </a:t>
            </a:r>
          </a:p>
          <a:p>
            <a:pPr lvl="3"/>
            <a:r>
              <a:rPr lang="en-US" altLang="en-US" sz="1600" dirty="0"/>
              <a:t>&lt;host-name, identifier&gt; pair</a:t>
            </a:r>
          </a:p>
          <a:p>
            <a:r>
              <a:rPr lang="en-US" altLang="en-US" sz="2400" dirty="0"/>
              <a:t>Domain name system (DNS) – specifies the naming structure of the hosts, as well as name to address resolution (Internet)</a:t>
            </a:r>
          </a:p>
          <a:p>
            <a:endParaRPr lang="en-US" altLang="en-US" sz="2400" dirty="0"/>
          </a:p>
        </p:txBody>
      </p:sp>
      <p:pic>
        <p:nvPicPr>
          <p:cNvPr id="24579" name="Picture 2">
            <a:extLst>
              <a:ext uri="{FF2B5EF4-FFF2-40B4-BE49-F238E27FC236}">
                <a16:creationId xmlns:a16="http://schemas.microsoft.com/office/drawing/2014/main" id="{E2DAFCEB-FEEA-4235-BCA5-111B8DFE0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806" y="3550433"/>
            <a:ext cx="4333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593C4BA-4CB2-4ABE-98B6-20763810082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3D7C9D-EAAC-43A5-9078-62AB208394AF}"/>
              </a:ext>
            </a:extLst>
          </p:cNvPr>
          <p:cNvSpPr>
            <a:spLocks noGrp="1"/>
          </p:cNvSpPr>
          <p:nvPr>
            <p:ph type="sldNum" sz="quarter" idx="12"/>
          </p:nvPr>
        </p:nvSpPr>
        <p:spPr/>
        <p:txBody>
          <a:bodyPr/>
          <a:lstStyle/>
          <a:p>
            <a:fld id="{B8FA9E9B-7639-41A7-8B5F-FEFEB094FBAA}"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2981</TotalTime>
  <Words>4687</Words>
  <Application>Microsoft Office PowerPoint</Application>
  <PresentationFormat>Widescreen</PresentationFormat>
  <Paragraphs>527</Paragraphs>
  <Slides>64</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Helvetica</vt:lpstr>
      <vt:lpstr>Monotype Sorts</vt:lpstr>
      <vt:lpstr>Times New Roman</vt:lpstr>
      <vt:lpstr>Office Theme</vt:lpstr>
      <vt:lpstr>CSMC 412</vt:lpstr>
      <vt:lpstr>Overview</vt:lpstr>
      <vt:lpstr>Overview (cont.)</vt:lpstr>
      <vt:lpstr>Reasons for Distributed Systems</vt:lpstr>
      <vt:lpstr>Network Structure</vt:lpstr>
      <vt:lpstr>Local-Area Network (LAN)</vt:lpstr>
      <vt:lpstr>Network Structure (Cont.)</vt:lpstr>
      <vt:lpstr>Wide-Area Network (WAN)</vt:lpstr>
      <vt:lpstr>Naming and Name Resolution</vt:lpstr>
      <vt:lpstr>Communication Protocol</vt:lpstr>
      <vt:lpstr>Communication Protocol (Cont.)</vt:lpstr>
      <vt:lpstr>OSI Network Model</vt:lpstr>
      <vt:lpstr>OSI Protocol Stack</vt:lpstr>
      <vt:lpstr>OSI Network Message</vt:lpstr>
      <vt:lpstr>The OSI model</vt:lpstr>
      <vt:lpstr>    The OSI and TCP/IP Protocol Stacks</vt:lpstr>
      <vt:lpstr>TCP/IP Example</vt:lpstr>
      <vt:lpstr>TCP/IP Example (Cont.)</vt:lpstr>
      <vt:lpstr>Ethernet Packet</vt:lpstr>
      <vt:lpstr>Transport Protocols UDP and TCP</vt:lpstr>
      <vt:lpstr>User Datagram Protocol</vt:lpstr>
      <vt:lpstr>UDP Dropped Packet Example</vt:lpstr>
      <vt:lpstr>Transmission Control Protocol</vt:lpstr>
      <vt:lpstr>TCP Data Transfer Scenario</vt:lpstr>
      <vt:lpstr>     Transmission Control Protocol (Cont.)</vt:lpstr>
      <vt:lpstr>    Network-oriented Operating Systems</vt:lpstr>
      <vt:lpstr>Network Operating Systems</vt:lpstr>
      <vt:lpstr>Distributed Operating Systems</vt:lpstr>
      <vt:lpstr>     Distributed-Operating Systems (Cont.)</vt:lpstr>
      <vt:lpstr>     Design Issues of Distributed Systems</vt:lpstr>
      <vt:lpstr>Robustness</vt:lpstr>
      <vt:lpstr>Failure Detection</vt:lpstr>
      <vt:lpstr>Failure Detection (Cont.)</vt:lpstr>
      <vt:lpstr>Reconfiguration and Recovery</vt:lpstr>
      <vt:lpstr>Transparency</vt:lpstr>
      <vt:lpstr>Scalability</vt:lpstr>
      <vt:lpstr>Distributed File System</vt:lpstr>
      <vt:lpstr>Distributed File System (Cont.)</vt:lpstr>
      <vt:lpstr>Distributed File System (Cont.)</vt:lpstr>
      <vt:lpstr>Client-Server DFS Model</vt:lpstr>
      <vt:lpstr>Client-Server DFS Model (Cont.)</vt:lpstr>
      <vt:lpstr>Cluster-based DFS Model</vt:lpstr>
      <vt:lpstr>Cluster-based DFS Model (Cont.)</vt:lpstr>
      <vt:lpstr>Cluster-based DFS Model (Cont.)</vt:lpstr>
      <vt:lpstr>Naming and Transparency</vt:lpstr>
      <vt:lpstr>Naming Structures </vt:lpstr>
      <vt:lpstr>Naming Schemes </vt:lpstr>
      <vt:lpstr>Remote File Access </vt:lpstr>
      <vt:lpstr>Remote File Access (Cont.) </vt:lpstr>
      <vt:lpstr>Cache Location – Disk vs. Main Memory</vt:lpstr>
      <vt:lpstr>Cache Update Policy</vt:lpstr>
      <vt:lpstr>Consistency</vt:lpstr>
      <vt:lpstr>Consistency (Cont.)</vt:lpstr>
      <vt:lpstr>The Sun Network File System (NFS)</vt:lpstr>
      <vt:lpstr>NFS (Cont.)</vt:lpstr>
      <vt:lpstr>NFS (Cont.)</vt:lpstr>
      <vt:lpstr>Three Independent File Systems</vt:lpstr>
      <vt:lpstr>Mounting in NFS </vt:lpstr>
      <vt:lpstr>NFS Mount Protocol</vt:lpstr>
      <vt:lpstr>NFS Protocol</vt:lpstr>
      <vt:lpstr>Three Major Layers of NFS Architecture </vt:lpstr>
      <vt:lpstr>Schematic View of NFS Architecture </vt:lpstr>
      <vt:lpstr>NFS Path-Name Translation</vt:lpstr>
      <vt:lpstr>NFS Remote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Agrawala</cp:lastModifiedBy>
  <cp:revision>71</cp:revision>
  <cp:lastPrinted>2019-03-11T14:41:40Z</cp:lastPrinted>
  <dcterms:created xsi:type="dcterms:W3CDTF">2019-02-25T14:10:39Z</dcterms:created>
  <dcterms:modified xsi:type="dcterms:W3CDTF">2020-05-04T14:34:59Z</dcterms:modified>
</cp:coreProperties>
</file>