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handoutMasterIdLst>
    <p:handoutMasterId r:id="rId51"/>
  </p:handoutMasterIdLst>
  <p:sldIdLst>
    <p:sldId id="280" r:id="rId2"/>
    <p:sldId id="331" r:id="rId3"/>
    <p:sldId id="330" r:id="rId4"/>
    <p:sldId id="284" r:id="rId5"/>
    <p:sldId id="285"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 id="301" r:id="rId21"/>
    <p:sldId id="300" r:id="rId22"/>
    <p:sldId id="302" r:id="rId23"/>
    <p:sldId id="303" r:id="rId24"/>
    <p:sldId id="304" r:id="rId25"/>
    <p:sldId id="305" r:id="rId26"/>
    <p:sldId id="306" r:id="rId27"/>
    <p:sldId id="307" r:id="rId28"/>
    <p:sldId id="308" r:id="rId29"/>
    <p:sldId id="309" r:id="rId30"/>
    <p:sldId id="310" r:id="rId31"/>
    <p:sldId id="311" r:id="rId32"/>
    <p:sldId id="312" r:id="rId33"/>
    <p:sldId id="313" r:id="rId34"/>
    <p:sldId id="314" r:id="rId35"/>
    <p:sldId id="315" r:id="rId36"/>
    <p:sldId id="316" r:id="rId37"/>
    <p:sldId id="317" r:id="rId38"/>
    <p:sldId id="318" r:id="rId39"/>
    <p:sldId id="319" r:id="rId40"/>
    <p:sldId id="320" r:id="rId41"/>
    <p:sldId id="321" r:id="rId42"/>
    <p:sldId id="322" r:id="rId43"/>
    <p:sldId id="323" r:id="rId44"/>
    <p:sldId id="324" r:id="rId45"/>
    <p:sldId id="325" r:id="rId46"/>
    <p:sldId id="326" r:id="rId47"/>
    <p:sldId id="327" r:id="rId48"/>
    <p:sldId id="328" r:id="rId4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24" autoAdjust="0"/>
    <p:restoredTop sz="94651" autoAdjust="0"/>
  </p:normalViewPr>
  <p:slideViewPr>
    <p:cSldViewPr snapToGrid="0">
      <p:cViewPr varScale="1">
        <p:scale>
          <a:sx n="152" d="100"/>
          <a:sy n="152" d="100"/>
        </p:scale>
        <p:origin x="196" y="10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40F950A-FD44-4C8F-A140-0A148EBAB3EF}" type="datetimeFigureOut">
              <a:rPr lang="en-US" smtClean="0"/>
              <a:t>5/4/2020</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1BFB7E-E8E8-4B09-9798-3C818ECDCA84}" type="slidenum">
              <a:rPr lang="en-US" smtClean="0"/>
              <a:t>‹#›</a:t>
            </a:fld>
            <a:endParaRPr lang="en-US"/>
          </a:p>
        </p:txBody>
      </p:sp>
    </p:spTree>
    <p:extLst>
      <p:ext uri="{BB962C8B-B14F-4D97-AF65-F5344CB8AC3E}">
        <p14:creationId xmlns:p14="http://schemas.microsoft.com/office/powerpoint/2010/main" val="24358168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B101069-85A8-4622-BB0F-7A95BC2DE9CB}" type="datetimeFigureOut">
              <a:rPr lang="en-US" smtClean="0"/>
              <a:t>5/4/2020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A237633-8646-4A3F-A33A-A60A1F0CE78F}" type="slidenum">
              <a:rPr lang="en-US" smtClean="0"/>
              <a:t>‹#›</a:t>
            </a:fld>
            <a:endParaRPr lang="en-US"/>
          </a:p>
        </p:txBody>
      </p:sp>
    </p:spTree>
    <p:extLst>
      <p:ext uri="{BB962C8B-B14F-4D97-AF65-F5344CB8AC3E}">
        <p14:creationId xmlns:p14="http://schemas.microsoft.com/office/powerpoint/2010/main" val="305355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142336"/>
          <p:cNvSpPr>
            <a:spLocks noGrp="1" noRot="1" noChangeAspect="1" noTextEdit="1"/>
          </p:cNvSpPr>
          <p:nvPr>
            <p:ph type="sldImg"/>
          </p:nvPr>
        </p:nvSpPr>
        <p:spPr>
          <a:noFill/>
          <a:ln cap="flat">
            <a:headEnd type="none" w="med" len="med"/>
            <a:tailEnd type="none" w="med" len="med"/>
          </a:ln>
        </p:spPr>
      </p:sp>
      <p:sp>
        <p:nvSpPr>
          <p:cNvPr id="142339" name="Rectangle 142337"/>
          <p:cNvSpPr>
            <a:spLocks noGrp="1"/>
          </p:cNvSpPr>
          <p:nvPr>
            <p:ph type="body" idx="1"/>
          </p:nvPr>
        </p:nvSpPr>
        <p:spPr>
          <a:noFill/>
          <a:ln/>
        </p:spPr>
        <p:txBody>
          <a:bodyPr/>
          <a:lstStyle/>
          <a:p>
            <a:pPr eaLnBrk="1" hangingPunct="1">
              <a:spcBef>
                <a:spcPct val="0"/>
              </a:spcBef>
            </a:pPr>
            <a:endParaRPr lang="en-US"/>
          </a:p>
        </p:txBody>
      </p:sp>
      <p:sp>
        <p:nvSpPr>
          <p:cNvPr id="142340" name="Shape 3"/>
          <p:cNvSpPr>
            <a:spLocks noGrp="1"/>
          </p:cNvSpPr>
          <p:nvPr>
            <p:ph type="sldNum" sz="quarter" idx="5"/>
          </p:nvPr>
        </p:nvSpPr>
        <p:spPr>
          <a:noFill/>
          <a:ln>
            <a:headEnd/>
            <a:tailEnd/>
          </a:ln>
        </p:spPr>
        <p:txBody>
          <a:bodyPr/>
          <a:lstStyle/>
          <a:p>
            <a:fld id="{1333E73D-C5DD-433F-8AF0-AC3E576F2DFB}" type="slidenum">
              <a:rPr lang="en-US"/>
              <a:pPr/>
              <a:t>1</a:t>
            </a:fld>
            <a:endParaRPr lang="en-US"/>
          </a:p>
        </p:txBody>
      </p:sp>
    </p:spTree>
    <p:extLst>
      <p:ext uri="{BB962C8B-B14F-4D97-AF65-F5344CB8AC3E}">
        <p14:creationId xmlns:p14="http://schemas.microsoft.com/office/powerpoint/2010/main" val="2527006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March 2019</a:t>
            </a:r>
          </a:p>
        </p:txBody>
      </p:sp>
      <p:sp>
        <p:nvSpPr>
          <p:cNvPr id="5" name="Footer Placeholder 4"/>
          <p:cNvSpPr>
            <a:spLocks noGrp="1"/>
          </p:cNvSpPr>
          <p:nvPr>
            <p:ph type="ftr" sz="quarter" idx="11"/>
          </p:nvPr>
        </p:nvSpPr>
        <p:spPr/>
        <p:txBody>
          <a:bodyPr/>
          <a:lstStyle/>
          <a:p>
            <a:r>
              <a:rPr lang="en-US"/>
              <a:t>Copyright 2018 Silberschatz, Galvin and Gagne</a:t>
            </a:r>
          </a:p>
        </p:txBody>
      </p:sp>
      <p:sp>
        <p:nvSpPr>
          <p:cNvPr id="6" name="Slide Number Placeholder 5"/>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307362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March 2019</a:t>
            </a:r>
          </a:p>
        </p:txBody>
      </p:sp>
      <p:sp>
        <p:nvSpPr>
          <p:cNvPr id="5" name="Footer Placeholder 4"/>
          <p:cNvSpPr>
            <a:spLocks noGrp="1"/>
          </p:cNvSpPr>
          <p:nvPr>
            <p:ph type="ftr" sz="quarter" idx="11"/>
          </p:nvPr>
        </p:nvSpPr>
        <p:spPr/>
        <p:txBody>
          <a:bodyPr/>
          <a:lstStyle/>
          <a:p>
            <a:r>
              <a:rPr lang="en-US"/>
              <a:t>Copyright 2018 Silberschatz, Galvin and Gagne</a:t>
            </a:r>
          </a:p>
        </p:txBody>
      </p:sp>
      <p:sp>
        <p:nvSpPr>
          <p:cNvPr id="6" name="Slide Number Placeholder 5"/>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590453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March 2019</a:t>
            </a:r>
          </a:p>
        </p:txBody>
      </p:sp>
      <p:sp>
        <p:nvSpPr>
          <p:cNvPr id="5" name="Footer Placeholder 4"/>
          <p:cNvSpPr>
            <a:spLocks noGrp="1"/>
          </p:cNvSpPr>
          <p:nvPr>
            <p:ph type="ftr" sz="quarter" idx="11"/>
          </p:nvPr>
        </p:nvSpPr>
        <p:spPr/>
        <p:txBody>
          <a:bodyPr/>
          <a:lstStyle/>
          <a:p>
            <a:r>
              <a:rPr lang="en-US"/>
              <a:t>Copyright 2018 Silberschatz, Galvin and Gagne</a:t>
            </a:r>
          </a:p>
        </p:txBody>
      </p:sp>
      <p:sp>
        <p:nvSpPr>
          <p:cNvPr id="6" name="Slide Number Placeholder 5"/>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4240566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ext Placeholder 2"/>
          <p:cNvSpPr>
            <a:spLocks noGrp="1"/>
          </p:cNvSpPr>
          <p:nvPr>
            <p:ph type="body"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pPr>
              <a:defRPr/>
            </a:pPr>
            <a:r>
              <a:rPr lang="en-US"/>
              <a:t>March 2019</a:t>
            </a:r>
          </a:p>
        </p:txBody>
      </p:sp>
      <p:sp>
        <p:nvSpPr>
          <p:cNvPr id="5" name="Rectangle 4"/>
          <p:cNvSpPr>
            <a:spLocks noGrp="1"/>
          </p:cNvSpPr>
          <p:nvPr>
            <p:ph type="ftr" sz="quarter" idx="11"/>
          </p:nvPr>
        </p:nvSpPr>
        <p:spPr/>
        <p:txBody>
          <a:bodyPr/>
          <a:lstStyle>
            <a:lvl1pPr>
              <a:defRPr/>
            </a:lvl1pPr>
          </a:lstStyle>
          <a:p>
            <a:pPr>
              <a:defRPr/>
            </a:pPr>
            <a:r>
              <a:rPr lang="en-US"/>
              <a:t>Copyright 2018 Silberschatz, Galvin and Gagne</a:t>
            </a:r>
          </a:p>
        </p:txBody>
      </p:sp>
      <p:sp>
        <p:nvSpPr>
          <p:cNvPr id="6" name="Rectangle 5"/>
          <p:cNvSpPr>
            <a:spLocks noGrp="1"/>
          </p:cNvSpPr>
          <p:nvPr>
            <p:ph type="sldNum" sz="quarter" idx="12"/>
          </p:nvPr>
        </p:nvSpPr>
        <p:spPr/>
        <p:txBody>
          <a:bodyPr/>
          <a:lstStyle>
            <a:lvl1pPr>
              <a:defRPr/>
            </a:lvl1pPr>
          </a:lstStyle>
          <a:p>
            <a:pPr>
              <a:defRPr/>
            </a:pPr>
            <a:fld id="{6742D389-1E87-4ECE-A6D6-350E1E9597FC}" type="slidenum">
              <a:rPr lang="en-US"/>
              <a:pPr>
                <a:defRPr/>
              </a:pPr>
              <a:t>‹#›</a:t>
            </a:fld>
            <a:endParaRPr lang="en-US"/>
          </a:p>
        </p:txBody>
      </p:sp>
    </p:spTree>
    <p:extLst>
      <p:ext uri="{BB962C8B-B14F-4D97-AF65-F5344CB8AC3E}">
        <p14:creationId xmlns:p14="http://schemas.microsoft.com/office/powerpoint/2010/main" val="3365827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March 2019</a:t>
            </a:r>
          </a:p>
        </p:txBody>
      </p:sp>
      <p:sp>
        <p:nvSpPr>
          <p:cNvPr id="4" name="Footer Placeholder 3"/>
          <p:cNvSpPr>
            <a:spLocks noGrp="1"/>
          </p:cNvSpPr>
          <p:nvPr>
            <p:ph type="ftr" sz="quarter" idx="11"/>
          </p:nvPr>
        </p:nvSpPr>
        <p:spPr/>
        <p:txBody>
          <a:bodyPr/>
          <a:lstStyle/>
          <a:p>
            <a:r>
              <a:rPr lang="en-US"/>
              <a:t>Copyright 2018 Silberschatz, Galvin and Gagne</a:t>
            </a:r>
          </a:p>
        </p:txBody>
      </p:sp>
      <p:sp>
        <p:nvSpPr>
          <p:cNvPr id="5" name="Slide Number Placeholder 4"/>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491697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grpSp>
        <p:nvGrpSpPr>
          <p:cNvPr id="3" name="Group 3"/>
          <p:cNvGrpSpPr>
            <a:grpSpLocks/>
          </p:cNvGrpSpPr>
          <p:nvPr/>
        </p:nvGrpSpPr>
        <p:grpSpPr bwMode="auto">
          <a:xfrm>
            <a:off x="264584" y="2960688"/>
            <a:ext cx="11480800" cy="201612"/>
            <a:chOff x="125" y="1865"/>
            <a:chExt cx="5424" cy="127"/>
          </a:xfrm>
        </p:grpSpPr>
        <p:sp>
          <p:nvSpPr>
            <p:cNvPr id="4" name="Rectangle 4">
              <a:extLst>
                <a:ext uri="{FF2B5EF4-FFF2-40B4-BE49-F238E27FC236}">
                  <a16:creationId xmlns:a16="http://schemas.microsoft.com/office/drawing/2014/main" id="{C8C2E121-202B-2C4A-B44A-9384BAD98750}"/>
                </a:ext>
              </a:extLst>
            </p:cNvPr>
            <p:cNvSpPr>
              <a:spLocks noChangeArrowheads="1"/>
            </p:cNvSpPr>
            <p:nvPr/>
          </p:nvSpPr>
          <p:spPr bwMode="auto">
            <a:xfrm>
              <a:off x="125" y="1865"/>
              <a:ext cx="1808" cy="127"/>
            </a:xfrm>
            <a:prstGeom prst="rect">
              <a:avLst/>
            </a:prstGeom>
            <a:solidFill>
              <a:srgbClr val="336699"/>
            </a:solidFill>
            <a:ln>
              <a:noFill/>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sp>
          <p:nvSpPr>
            <p:cNvPr id="5" name="Rectangle 5">
              <a:extLst>
                <a:ext uri="{FF2B5EF4-FFF2-40B4-BE49-F238E27FC236}">
                  <a16:creationId xmlns:a16="http://schemas.microsoft.com/office/drawing/2014/main" id="{B59C2645-8BA5-4645-9CA7-911DADD24E7E}"/>
                </a:ext>
              </a:extLst>
            </p:cNvPr>
            <p:cNvSpPr>
              <a:spLocks noChangeArrowheads="1"/>
            </p:cNvSpPr>
            <p:nvPr/>
          </p:nvSpPr>
          <p:spPr bwMode="auto">
            <a:xfrm>
              <a:off x="1933" y="1865"/>
              <a:ext cx="1808" cy="127"/>
            </a:xfrm>
            <a:prstGeom prst="rect">
              <a:avLst/>
            </a:prstGeom>
            <a:solidFill>
              <a:srgbClr val="99CCFF"/>
            </a:solidFill>
            <a:ln>
              <a:noFill/>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sp>
          <p:nvSpPr>
            <p:cNvPr id="6" name="Rectangle 6">
              <a:extLst>
                <a:ext uri="{FF2B5EF4-FFF2-40B4-BE49-F238E27FC236}">
                  <a16:creationId xmlns:a16="http://schemas.microsoft.com/office/drawing/2014/main" id="{8A378AF2-9392-E644-A15A-1558D25C0AC9}"/>
                </a:ext>
              </a:extLst>
            </p:cNvPr>
            <p:cNvSpPr>
              <a:spLocks noChangeArrowheads="1"/>
            </p:cNvSpPr>
            <p:nvPr/>
          </p:nvSpPr>
          <p:spPr bwMode="auto">
            <a:xfrm>
              <a:off x="3741" y="1865"/>
              <a:ext cx="1808" cy="127"/>
            </a:xfrm>
            <a:prstGeom prst="rect">
              <a:avLst/>
            </a:prstGeom>
            <a:solidFill>
              <a:srgbClr val="336699"/>
            </a:solidFill>
            <a:ln>
              <a:noFill/>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grpSp>
      <p:sp>
        <p:nvSpPr>
          <p:cNvPr id="7" name="Text Box 7">
            <a:extLst>
              <a:ext uri="{FF2B5EF4-FFF2-40B4-BE49-F238E27FC236}">
                <a16:creationId xmlns:a16="http://schemas.microsoft.com/office/drawing/2014/main" id="{3180B728-1B50-3549-A420-F423C93F45E9}"/>
              </a:ext>
            </a:extLst>
          </p:cNvPr>
          <p:cNvSpPr txBox="1">
            <a:spLocks noChangeArrowheads="1"/>
          </p:cNvSpPr>
          <p:nvPr/>
        </p:nvSpPr>
        <p:spPr bwMode="auto">
          <a:xfrm>
            <a:off x="8652933" y="6588126"/>
            <a:ext cx="3617384" cy="244475"/>
          </a:xfrm>
          <a:prstGeom prst="rect">
            <a:avLst/>
          </a:prstGeom>
          <a:noFill/>
          <a:ln>
            <a:noFill/>
          </a:ln>
        </p:spPr>
        <p:txBody>
          <a:bodyPr>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lgn="ctr">
              <a:spcBef>
                <a:spcPct val="50000"/>
              </a:spcBef>
              <a:defRPr/>
            </a:pPr>
            <a:r>
              <a:rPr lang="en-US" altLang="en-US" sz="1000" b="1" dirty="0">
                <a:solidFill>
                  <a:srgbClr val="336699"/>
                </a:solidFill>
                <a:latin typeface="Helvetica" pitchFamily="-84" charset="0"/>
              </a:rPr>
              <a:t>Silberschatz, Galvin and Gagne ©2018</a:t>
            </a:r>
          </a:p>
        </p:txBody>
      </p:sp>
      <p:sp>
        <p:nvSpPr>
          <p:cNvPr id="8" name="Text Box 8">
            <a:extLst>
              <a:ext uri="{FF2B5EF4-FFF2-40B4-BE49-F238E27FC236}">
                <a16:creationId xmlns:a16="http://schemas.microsoft.com/office/drawing/2014/main" id="{4308C786-BBFE-E545-8045-C703DA8C226C}"/>
              </a:ext>
            </a:extLst>
          </p:cNvPr>
          <p:cNvSpPr txBox="1">
            <a:spLocks noChangeArrowheads="1"/>
          </p:cNvSpPr>
          <p:nvPr/>
        </p:nvSpPr>
        <p:spPr bwMode="auto">
          <a:xfrm>
            <a:off x="35984" y="6613526"/>
            <a:ext cx="2730235" cy="246221"/>
          </a:xfrm>
          <a:prstGeom prst="rect">
            <a:avLst/>
          </a:prstGeom>
          <a:noFill/>
          <a:ln>
            <a:noFill/>
          </a:ln>
        </p:spPr>
        <p:txBody>
          <a:bodyPr wrap="none">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spcBef>
                <a:spcPct val="50000"/>
              </a:spcBef>
              <a:defRPr/>
            </a:pPr>
            <a:r>
              <a:rPr lang="en-US" altLang="en-US" sz="1000" b="1" dirty="0">
                <a:solidFill>
                  <a:srgbClr val="336699"/>
                </a:solidFill>
                <a:latin typeface="Helvetica" pitchFamily="-84" charset="0"/>
              </a:rPr>
              <a:t>Operating System Concepts – 10</a:t>
            </a:r>
            <a:r>
              <a:rPr lang="en-US" altLang="en-US" sz="1000" b="1" baseline="30000" dirty="0">
                <a:solidFill>
                  <a:srgbClr val="336699"/>
                </a:solidFill>
                <a:latin typeface="Helvetica" pitchFamily="-84" charset="0"/>
              </a:rPr>
              <a:t>th</a:t>
            </a:r>
            <a:r>
              <a:rPr lang="en-US" altLang="en-US" sz="1000" b="1" dirty="0">
                <a:solidFill>
                  <a:srgbClr val="336699"/>
                </a:solidFill>
                <a:latin typeface="Helvetica" pitchFamily="-84" charset="0"/>
              </a:rPr>
              <a:t> Edition</a:t>
            </a:r>
          </a:p>
        </p:txBody>
      </p:sp>
      <p:pic>
        <p:nvPicPr>
          <p:cNvPr id="9" name="Picture 9" descr="dino_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80984" y="4157663"/>
            <a:ext cx="2749549" cy="1593850"/>
          </a:xfrm>
          <a:prstGeom prst="rect">
            <a:avLst/>
          </a:prstGeom>
          <a:noFill/>
          <a:ln w="76200">
            <a:solidFill>
              <a:srgbClr val="336699"/>
            </a:solidFill>
            <a:miter lim="800000"/>
            <a:headEnd/>
            <a:tailEnd/>
          </a:ln>
          <a:extLst>
            <a:ext uri="{909E8E84-426E-40DD-AFC4-6F175D3DCCD1}">
              <a14:hiddenFill xmlns:a14="http://schemas.microsoft.com/office/drawing/2010/main">
                <a:solidFill>
                  <a:srgbClr val="FFFFFF"/>
                </a:solidFill>
              </a14:hiddenFill>
            </a:ext>
          </a:extLst>
        </p:spPr>
      </p:pic>
      <p:sp>
        <p:nvSpPr>
          <p:cNvPr id="10" name="Rectangle 10">
            <a:extLst>
              <a:ext uri="{FF2B5EF4-FFF2-40B4-BE49-F238E27FC236}">
                <a16:creationId xmlns:a16="http://schemas.microsoft.com/office/drawing/2014/main" id="{FFECAD94-E495-9844-9914-5AC28378BD70}"/>
              </a:ext>
            </a:extLst>
          </p:cNvPr>
          <p:cNvSpPr>
            <a:spLocks noChangeArrowheads="1"/>
          </p:cNvSpPr>
          <p:nvPr/>
        </p:nvSpPr>
        <p:spPr bwMode="auto">
          <a:xfrm>
            <a:off x="4298951" y="4006850"/>
            <a:ext cx="3115733" cy="1887538"/>
          </a:xfrm>
          <a:prstGeom prst="rect">
            <a:avLst/>
          </a:prstGeom>
          <a:noFill/>
          <a:ln w="57150" cmpd="thinThick">
            <a:solidFill>
              <a:srgbClr val="66CCFF"/>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sp>
        <p:nvSpPr>
          <p:cNvPr id="152578" name="Rectangle 2"/>
          <p:cNvSpPr>
            <a:spLocks noGrp="1" noChangeArrowheads="1"/>
          </p:cNvSpPr>
          <p:nvPr>
            <p:ph type="ctrTitle"/>
          </p:nvPr>
        </p:nvSpPr>
        <p:spPr>
          <a:xfrm>
            <a:off x="914400" y="685800"/>
            <a:ext cx="10363200" cy="2127250"/>
          </a:xfrm>
        </p:spPr>
        <p:txBody>
          <a:bodyPr/>
          <a:lstStyle>
            <a:lvl1pPr>
              <a:defRPr sz="4300"/>
            </a:lvl1pPr>
          </a:lstStyle>
          <a:p>
            <a:r>
              <a:rPr lang="en-US" dirty="0"/>
              <a:t>Click to edit Master title style</a:t>
            </a:r>
          </a:p>
        </p:txBody>
      </p:sp>
    </p:spTree>
    <p:extLst>
      <p:ext uri="{BB962C8B-B14F-4D97-AF65-F5344CB8AC3E}">
        <p14:creationId xmlns:p14="http://schemas.microsoft.com/office/powerpoint/2010/main" val="7524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March 2019</a:t>
            </a:r>
          </a:p>
        </p:txBody>
      </p:sp>
      <p:sp>
        <p:nvSpPr>
          <p:cNvPr id="5" name="Footer Placeholder 4"/>
          <p:cNvSpPr>
            <a:spLocks noGrp="1"/>
          </p:cNvSpPr>
          <p:nvPr>
            <p:ph type="ftr" sz="quarter" idx="11"/>
          </p:nvPr>
        </p:nvSpPr>
        <p:spPr/>
        <p:txBody>
          <a:bodyPr/>
          <a:lstStyle/>
          <a:p>
            <a:r>
              <a:rPr lang="en-US"/>
              <a:t>Copyright 2018 Silberschatz, Galvin and Gagne</a:t>
            </a:r>
          </a:p>
        </p:txBody>
      </p:sp>
      <p:sp>
        <p:nvSpPr>
          <p:cNvPr id="6" name="Slide Number Placeholder 5"/>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907696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March 2019</a:t>
            </a:r>
          </a:p>
        </p:txBody>
      </p:sp>
      <p:sp>
        <p:nvSpPr>
          <p:cNvPr id="5" name="Footer Placeholder 4"/>
          <p:cNvSpPr>
            <a:spLocks noGrp="1"/>
          </p:cNvSpPr>
          <p:nvPr>
            <p:ph type="ftr" sz="quarter" idx="11"/>
          </p:nvPr>
        </p:nvSpPr>
        <p:spPr/>
        <p:txBody>
          <a:bodyPr/>
          <a:lstStyle/>
          <a:p>
            <a:r>
              <a:rPr lang="en-US"/>
              <a:t>Copyright 2018 Silberschatz, Galvin and Gagne</a:t>
            </a:r>
          </a:p>
        </p:txBody>
      </p:sp>
      <p:sp>
        <p:nvSpPr>
          <p:cNvPr id="6" name="Slide Number Placeholder 5"/>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349189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March 2019</a:t>
            </a:r>
          </a:p>
        </p:txBody>
      </p:sp>
      <p:sp>
        <p:nvSpPr>
          <p:cNvPr id="6" name="Footer Placeholder 5"/>
          <p:cNvSpPr>
            <a:spLocks noGrp="1"/>
          </p:cNvSpPr>
          <p:nvPr>
            <p:ph type="ftr" sz="quarter" idx="11"/>
          </p:nvPr>
        </p:nvSpPr>
        <p:spPr/>
        <p:txBody>
          <a:bodyPr/>
          <a:lstStyle/>
          <a:p>
            <a:r>
              <a:rPr lang="en-US"/>
              <a:t>Copyright 2018 Silberschatz, Galvin and Gagne</a:t>
            </a:r>
          </a:p>
        </p:txBody>
      </p:sp>
      <p:sp>
        <p:nvSpPr>
          <p:cNvPr id="7" name="Slide Number Placeholder 6"/>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1938060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March 2019</a:t>
            </a:r>
          </a:p>
        </p:txBody>
      </p:sp>
      <p:sp>
        <p:nvSpPr>
          <p:cNvPr id="8" name="Footer Placeholder 7"/>
          <p:cNvSpPr>
            <a:spLocks noGrp="1"/>
          </p:cNvSpPr>
          <p:nvPr>
            <p:ph type="ftr" sz="quarter" idx="11"/>
          </p:nvPr>
        </p:nvSpPr>
        <p:spPr/>
        <p:txBody>
          <a:bodyPr/>
          <a:lstStyle/>
          <a:p>
            <a:r>
              <a:rPr lang="en-US"/>
              <a:t>Copyright 2018 Silberschatz, Galvin and Gagne</a:t>
            </a:r>
          </a:p>
        </p:txBody>
      </p:sp>
      <p:sp>
        <p:nvSpPr>
          <p:cNvPr id="9" name="Slide Number Placeholder 8"/>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1941996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March 2019</a:t>
            </a:r>
          </a:p>
        </p:txBody>
      </p:sp>
      <p:sp>
        <p:nvSpPr>
          <p:cNvPr id="4" name="Footer Placeholder 3"/>
          <p:cNvSpPr>
            <a:spLocks noGrp="1"/>
          </p:cNvSpPr>
          <p:nvPr>
            <p:ph type="ftr" sz="quarter" idx="11"/>
          </p:nvPr>
        </p:nvSpPr>
        <p:spPr/>
        <p:txBody>
          <a:bodyPr/>
          <a:lstStyle/>
          <a:p>
            <a:r>
              <a:rPr lang="en-US"/>
              <a:t>Copyright 2018 Silberschatz, Galvin and Gagne</a:t>
            </a:r>
          </a:p>
        </p:txBody>
      </p:sp>
      <p:sp>
        <p:nvSpPr>
          <p:cNvPr id="5" name="Slide Number Placeholder 4"/>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620053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March 2019</a:t>
            </a:r>
          </a:p>
        </p:txBody>
      </p:sp>
      <p:sp>
        <p:nvSpPr>
          <p:cNvPr id="3" name="Footer Placeholder 2"/>
          <p:cNvSpPr>
            <a:spLocks noGrp="1"/>
          </p:cNvSpPr>
          <p:nvPr>
            <p:ph type="ftr" sz="quarter" idx="11"/>
          </p:nvPr>
        </p:nvSpPr>
        <p:spPr/>
        <p:txBody>
          <a:bodyPr/>
          <a:lstStyle/>
          <a:p>
            <a:r>
              <a:rPr lang="en-US"/>
              <a:t>Copyright 2018 Silberschatz, Galvin and Gagne</a:t>
            </a:r>
          </a:p>
        </p:txBody>
      </p:sp>
      <p:sp>
        <p:nvSpPr>
          <p:cNvPr id="4" name="Slide Number Placeholder 3"/>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52410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March 2019</a:t>
            </a:r>
          </a:p>
        </p:txBody>
      </p:sp>
      <p:sp>
        <p:nvSpPr>
          <p:cNvPr id="6" name="Footer Placeholder 5"/>
          <p:cNvSpPr>
            <a:spLocks noGrp="1"/>
          </p:cNvSpPr>
          <p:nvPr>
            <p:ph type="ftr" sz="quarter" idx="11"/>
          </p:nvPr>
        </p:nvSpPr>
        <p:spPr/>
        <p:txBody>
          <a:bodyPr/>
          <a:lstStyle/>
          <a:p>
            <a:r>
              <a:rPr lang="en-US"/>
              <a:t>Copyright 2018 Silberschatz, Galvin and Gagne</a:t>
            </a:r>
          </a:p>
        </p:txBody>
      </p:sp>
      <p:sp>
        <p:nvSpPr>
          <p:cNvPr id="7" name="Slide Number Placeholder 6"/>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59430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March 2019</a:t>
            </a:r>
          </a:p>
        </p:txBody>
      </p:sp>
      <p:sp>
        <p:nvSpPr>
          <p:cNvPr id="6" name="Footer Placeholder 5"/>
          <p:cNvSpPr>
            <a:spLocks noGrp="1"/>
          </p:cNvSpPr>
          <p:nvPr>
            <p:ph type="ftr" sz="quarter" idx="11"/>
          </p:nvPr>
        </p:nvSpPr>
        <p:spPr/>
        <p:txBody>
          <a:bodyPr/>
          <a:lstStyle/>
          <a:p>
            <a:r>
              <a:rPr lang="en-US"/>
              <a:t>Copyright 2018 Silberschatz, Galvin and Gagne</a:t>
            </a:r>
          </a:p>
        </p:txBody>
      </p:sp>
      <p:sp>
        <p:nvSpPr>
          <p:cNvPr id="7" name="Slide Number Placeholder 6"/>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1276038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March 2019</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2018 Silberschatz, Galvin and Gagne</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FA9E9B-7639-41A7-8B5F-FEFEB094FBAA}" type="slidenum">
              <a:rPr lang="en-US" smtClean="0"/>
              <a:t>‹#›</a:t>
            </a:fld>
            <a:endParaRPr lang="en-US"/>
          </a:p>
        </p:txBody>
      </p:sp>
    </p:spTree>
    <p:extLst>
      <p:ext uri="{BB962C8B-B14F-4D97-AF65-F5344CB8AC3E}">
        <p14:creationId xmlns:p14="http://schemas.microsoft.com/office/powerpoint/2010/main" val="2908847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 id="2147483663"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hape 54273"/>
          <p:cNvSpPr>
            <a:spLocks noGrp="1" noChangeArrowheads="1"/>
          </p:cNvSpPr>
          <p:nvPr>
            <p:ph type="title"/>
          </p:nvPr>
        </p:nvSpPr>
        <p:spPr/>
        <p:txBody>
          <a:bodyPr vert="horz" wrap="none" lIns="63398" tIns="25359" rIns="63398" bIns="25359" rtlCol="0" anchor="t">
            <a:spAutoFit/>
          </a:bodyPr>
          <a:lstStyle/>
          <a:p>
            <a:pPr>
              <a:lnSpc>
                <a:spcPct val="95000"/>
              </a:lnSpc>
            </a:pPr>
            <a:r>
              <a:rPr lang="en-US" dirty="0"/>
              <a:t>CSMC 412</a:t>
            </a:r>
          </a:p>
        </p:txBody>
      </p:sp>
      <p:sp>
        <p:nvSpPr>
          <p:cNvPr id="4099" name="Shape 54274"/>
          <p:cNvSpPr>
            <a:spLocks noGrp="1" noChangeArrowheads="1"/>
          </p:cNvSpPr>
          <p:nvPr>
            <p:ph idx="1"/>
          </p:nvPr>
        </p:nvSpPr>
        <p:spPr>
          <a:xfrm>
            <a:off x="838200" y="1825625"/>
            <a:ext cx="10515600" cy="2337406"/>
          </a:xfrm>
        </p:spPr>
        <p:txBody>
          <a:bodyPr vert="horz" lIns="71324" tIns="28529" rIns="71324" bIns="28529" rtlCol="0">
            <a:spAutoFit/>
          </a:bodyPr>
          <a:lstStyle/>
          <a:p>
            <a:pPr marL="387350" indent="-387350" algn="ctr" defTabSz="1033463">
              <a:lnSpc>
                <a:spcPct val="94000"/>
              </a:lnSpc>
              <a:spcBef>
                <a:spcPct val="28000"/>
              </a:spcBef>
              <a:buNone/>
            </a:pPr>
            <a:r>
              <a:rPr lang="en-US" sz="3300" dirty="0">
                <a:solidFill>
                  <a:schemeClr val="tx2"/>
                </a:solidFill>
              </a:rPr>
              <a:t>Operating Systems</a:t>
            </a:r>
            <a:endParaRPr lang="en-US" dirty="0"/>
          </a:p>
          <a:p>
            <a:pPr marL="387350" indent="-387350" algn="ctr" defTabSz="1033463">
              <a:lnSpc>
                <a:spcPct val="94000"/>
              </a:lnSpc>
              <a:spcBef>
                <a:spcPct val="28000"/>
              </a:spcBef>
              <a:buNone/>
            </a:pPr>
            <a:r>
              <a:rPr lang="en-US" sz="3300" dirty="0">
                <a:solidFill>
                  <a:schemeClr val="tx2"/>
                </a:solidFill>
              </a:rPr>
              <a:t>Prof. Ashok K </a:t>
            </a:r>
            <a:r>
              <a:rPr lang="en-US" sz="3300" dirty="0" err="1">
                <a:solidFill>
                  <a:schemeClr val="tx2"/>
                </a:solidFill>
              </a:rPr>
              <a:t>Agrawala</a:t>
            </a:r>
            <a:endParaRPr lang="en-US" sz="3300" dirty="0">
              <a:solidFill>
                <a:schemeClr val="tx2"/>
              </a:solidFill>
            </a:endParaRPr>
          </a:p>
          <a:p>
            <a:pPr marL="387350" indent="-387350" algn="ctr" defTabSz="1033463">
              <a:lnSpc>
                <a:spcPct val="94000"/>
              </a:lnSpc>
              <a:spcBef>
                <a:spcPct val="28000"/>
              </a:spcBef>
              <a:buNone/>
            </a:pPr>
            <a:endParaRPr lang="en-US" sz="2100" dirty="0"/>
          </a:p>
          <a:p>
            <a:pPr marL="387350" indent="-387350" algn="ctr" defTabSz="1033463">
              <a:lnSpc>
                <a:spcPct val="94000"/>
              </a:lnSpc>
              <a:spcBef>
                <a:spcPct val="28000"/>
              </a:spcBef>
              <a:buNone/>
            </a:pPr>
            <a:r>
              <a:rPr lang="en-US" sz="2100" dirty="0">
                <a:solidFill>
                  <a:srgbClr val="000000"/>
                </a:solidFill>
              </a:rPr>
              <a:t>Online Set 14</a:t>
            </a:r>
          </a:p>
          <a:p>
            <a:pPr marL="387350" indent="-387350" algn="ctr" defTabSz="1033463">
              <a:lnSpc>
                <a:spcPct val="94000"/>
              </a:lnSpc>
              <a:spcBef>
                <a:spcPct val="28000"/>
              </a:spcBef>
              <a:buNone/>
            </a:pPr>
            <a:r>
              <a:rPr lang="en-US" sz="2100" dirty="0">
                <a:solidFill>
                  <a:srgbClr val="000000"/>
                </a:solidFill>
              </a:rPr>
              <a:t>Virtual Machines</a:t>
            </a:r>
          </a:p>
        </p:txBody>
      </p:sp>
      <p:sp>
        <p:nvSpPr>
          <p:cNvPr id="3" name="Slide Number Placeholder 2"/>
          <p:cNvSpPr>
            <a:spLocks noGrp="1"/>
          </p:cNvSpPr>
          <p:nvPr>
            <p:ph type="sldNum" sz="quarter" idx="12"/>
          </p:nvPr>
        </p:nvSpPr>
        <p:spPr/>
        <p:txBody>
          <a:bodyPr/>
          <a:lstStyle/>
          <a:p>
            <a:fld id="{B8FA9E9B-7639-41A7-8B5F-FEFEB094FBAA}" type="slidenum">
              <a:rPr lang="en-US" smtClean="0"/>
              <a:t>1</a:t>
            </a:fld>
            <a:endParaRPr lang="en-US"/>
          </a:p>
        </p:txBody>
      </p:sp>
    </p:spTree>
    <p:extLst>
      <p:ext uri="{BB962C8B-B14F-4D97-AF65-F5344CB8AC3E}">
        <p14:creationId xmlns:p14="http://schemas.microsoft.com/office/powerpoint/2010/main" val="220262088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noChangeArrowheads="1"/>
          </p:cNvSpPr>
          <p:nvPr>
            <p:ph type="title"/>
          </p:nvPr>
        </p:nvSpPr>
        <p:spPr/>
        <p:txBody>
          <a:bodyPr>
            <a:normAutofit/>
          </a:bodyPr>
          <a:lstStyle/>
          <a:p>
            <a:r>
              <a:rPr lang="en-US" altLang="en-US"/>
              <a:t>Benefits and Features (cont.)</a:t>
            </a:r>
          </a:p>
        </p:txBody>
      </p:sp>
      <p:sp>
        <p:nvSpPr>
          <p:cNvPr id="17410" name="Content Placeholder 2"/>
          <p:cNvSpPr>
            <a:spLocks noGrp="1" noChangeArrowheads="1"/>
          </p:cNvSpPr>
          <p:nvPr>
            <p:ph idx="1"/>
          </p:nvPr>
        </p:nvSpPr>
        <p:spPr/>
        <p:txBody>
          <a:bodyPr/>
          <a:lstStyle/>
          <a:p>
            <a:r>
              <a:rPr lang="en-US" altLang="en-US" b="1">
                <a:solidFill>
                  <a:srgbClr val="3366FF"/>
                </a:solidFill>
              </a:rPr>
              <a:t>Templating</a:t>
            </a:r>
            <a:r>
              <a:rPr lang="en-US" altLang="en-US"/>
              <a:t> – create an OS + application VM, provide it to customers, use it to create multiple instances of that combination</a:t>
            </a:r>
          </a:p>
          <a:p>
            <a:r>
              <a:rPr lang="en-US" altLang="en-US" b="1">
                <a:solidFill>
                  <a:srgbClr val="3366FF"/>
                </a:solidFill>
              </a:rPr>
              <a:t>Live migration </a:t>
            </a:r>
            <a:r>
              <a:rPr lang="en-US" altLang="en-US"/>
              <a:t>– move a running VM from one host to another!</a:t>
            </a:r>
          </a:p>
          <a:p>
            <a:pPr lvl="1"/>
            <a:r>
              <a:rPr lang="en-US" altLang="en-US"/>
              <a:t>No interruption of user access</a:t>
            </a:r>
          </a:p>
          <a:p>
            <a:r>
              <a:rPr lang="en-US" altLang="en-US"/>
              <a:t>All those features taken together -&gt; </a:t>
            </a:r>
            <a:r>
              <a:rPr lang="en-US" altLang="en-US" b="1">
                <a:solidFill>
                  <a:srgbClr val="3366FF"/>
                </a:solidFill>
              </a:rPr>
              <a:t>cloud computing</a:t>
            </a:r>
          </a:p>
          <a:p>
            <a:pPr lvl="1"/>
            <a:r>
              <a:rPr lang="en-US" altLang="en-US"/>
              <a:t>Using APIs, programs tell cloud infrastructure (servers, networking, storage) to create new guests, VMs, virtual desktops</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10</a:t>
            </a:fld>
            <a:endParaRPr lang="en-US"/>
          </a:p>
        </p:txBody>
      </p:sp>
    </p:spTree>
    <p:extLst>
      <p:ext uri="{BB962C8B-B14F-4D97-AF65-F5344CB8AC3E}">
        <p14:creationId xmlns:p14="http://schemas.microsoft.com/office/powerpoint/2010/main" val="1480609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noChangeArrowheads="1"/>
          </p:cNvSpPr>
          <p:nvPr>
            <p:ph type="title"/>
          </p:nvPr>
        </p:nvSpPr>
        <p:spPr/>
        <p:txBody>
          <a:bodyPr>
            <a:normAutofit/>
          </a:bodyPr>
          <a:lstStyle/>
          <a:p>
            <a:r>
              <a:rPr lang="en-US" altLang="en-US"/>
              <a:t>Building Blocks</a:t>
            </a:r>
          </a:p>
        </p:txBody>
      </p:sp>
      <p:sp>
        <p:nvSpPr>
          <p:cNvPr id="40962" name="Content Placeholder 2">
            <a:extLst>
              <a:ext uri="{FF2B5EF4-FFF2-40B4-BE49-F238E27FC236}">
                <a16:creationId xmlns:a16="http://schemas.microsoft.com/office/drawing/2014/main" id="{65276A7D-1087-BC42-BD37-B42EBD696084}"/>
              </a:ext>
            </a:extLst>
          </p:cNvPr>
          <p:cNvSpPr>
            <a:spLocks noGrp="1"/>
          </p:cNvSpPr>
          <p:nvPr>
            <p:ph idx="1"/>
          </p:nvPr>
        </p:nvSpPr>
        <p:spPr/>
        <p:txBody>
          <a:bodyPr/>
          <a:lstStyle/>
          <a:p>
            <a:pPr>
              <a:defRPr/>
            </a:pPr>
            <a:r>
              <a:rPr lang="en-US" dirty="0">
                <a:ea typeface="ＭＳ Ｐゴシック" charset="0"/>
              </a:rPr>
              <a:t>Generally difficult to provide an </a:t>
            </a:r>
            <a:r>
              <a:rPr lang="en-US" b="1" i="1" dirty="0">
                <a:ea typeface="ＭＳ Ｐゴシック" charset="0"/>
              </a:rPr>
              <a:t>exact</a:t>
            </a:r>
            <a:r>
              <a:rPr lang="en-US" dirty="0">
                <a:ea typeface="ＭＳ Ｐゴシック" charset="0"/>
              </a:rPr>
              <a:t> duplicate of underlying machine</a:t>
            </a:r>
          </a:p>
          <a:p>
            <a:pPr lvl="1">
              <a:defRPr/>
            </a:pPr>
            <a:r>
              <a:rPr lang="en-US" dirty="0">
                <a:ea typeface="ＭＳ Ｐゴシック" charset="0"/>
              </a:rPr>
              <a:t>Especially if only dual-mode operation available on CPU</a:t>
            </a:r>
          </a:p>
          <a:p>
            <a:pPr lvl="1">
              <a:defRPr/>
            </a:pPr>
            <a:r>
              <a:rPr lang="en-US" dirty="0">
                <a:ea typeface="ＭＳ Ｐゴシック" charset="0"/>
              </a:rPr>
              <a:t>But getting easier over time as CPU features and support for VMM improves</a:t>
            </a:r>
          </a:p>
          <a:p>
            <a:pPr lvl="1">
              <a:defRPr/>
            </a:pPr>
            <a:r>
              <a:rPr lang="en-US" dirty="0">
                <a:ea typeface="ＭＳ Ｐゴシック" charset="0"/>
              </a:rPr>
              <a:t>Most VMMs implement </a:t>
            </a:r>
            <a:r>
              <a:rPr lang="en-US" b="1" dirty="0">
                <a:solidFill>
                  <a:srgbClr val="3366FF"/>
                </a:solidFill>
                <a:ea typeface="ＭＳ Ｐゴシック" charset="0"/>
                <a:cs typeface="ＭＳ Ｐゴシック" charset="0"/>
              </a:rPr>
              <a:t>virtual CPU </a:t>
            </a:r>
            <a:r>
              <a:rPr lang="en-US" dirty="0">
                <a:ea typeface="ＭＳ Ｐゴシック" charset="0"/>
              </a:rPr>
              <a:t>(</a:t>
            </a:r>
            <a:r>
              <a:rPr lang="en-US" b="1" dirty="0">
                <a:solidFill>
                  <a:srgbClr val="3366FF"/>
                </a:solidFill>
                <a:ea typeface="ＭＳ Ｐゴシック" charset="0"/>
                <a:cs typeface="ＭＳ Ｐゴシック" charset="0"/>
              </a:rPr>
              <a:t>VCPU</a:t>
            </a:r>
            <a:r>
              <a:rPr lang="en-US" dirty="0">
                <a:ea typeface="ＭＳ Ｐゴシック" charset="0"/>
              </a:rPr>
              <a:t>) to represent state of CPU per guest as guest believes it to be</a:t>
            </a:r>
          </a:p>
          <a:p>
            <a:pPr lvl="2">
              <a:defRPr/>
            </a:pPr>
            <a:r>
              <a:rPr lang="en-US" dirty="0">
                <a:ea typeface="ＭＳ Ｐゴシック" charset="0"/>
              </a:rPr>
              <a:t>When guest context switched onto CPU by VMM, information from VCPU loaded and stored</a:t>
            </a:r>
          </a:p>
          <a:p>
            <a:pPr lvl="1">
              <a:defRPr/>
            </a:pPr>
            <a:r>
              <a:rPr lang="en-US" dirty="0">
                <a:ea typeface="ＭＳ Ｐゴシック" charset="0"/>
              </a:rPr>
              <a:t>Several techniques are available and used for this</a:t>
            </a:r>
          </a:p>
          <a:p>
            <a:pPr>
              <a:defRPr/>
            </a:pPr>
            <a:endParaRPr lang="en-US" dirty="0">
              <a:ea typeface="ＭＳ Ｐゴシック"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11</a:t>
            </a:fld>
            <a:endParaRPr lang="en-US"/>
          </a:p>
        </p:txBody>
      </p:sp>
    </p:spTree>
    <p:extLst>
      <p:ext uri="{BB962C8B-B14F-4D97-AF65-F5344CB8AC3E}">
        <p14:creationId xmlns:p14="http://schemas.microsoft.com/office/powerpoint/2010/main" val="160970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noChangeArrowheads="1"/>
          </p:cNvSpPr>
          <p:nvPr>
            <p:ph type="title"/>
          </p:nvPr>
        </p:nvSpPr>
        <p:spPr/>
        <p:txBody>
          <a:bodyPr>
            <a:normAutofit/>
          </a:bodyPr>
          <a:lstStyle/>
          <a:p>
            <a:r>
              <a:rPr lang="en-US" altLang="en-US"/>
              <a:t>Building Block – Trap and Emulate</a:t>
            </a:r>
          </a:p>
        </p:txBody>
      </p:sp>
      <p:sp>
        <p:nvSpPr>
          <p:cNvPr id="19458" name="Content Placeholder 2"/>
          <p:cNvSpPr>
            <a:spLocks noGrp="1" noChangeArrowheads="1"/>
          </p:cNvSpPr>
          <p:nvPr>
            <p:ph idx="1"/>
          </p:nvPr>
        </p:nvSpPr>
        <p:spPr/>
        <p:txBody>
          <a:bodyPr/>
          <a:lstStyle/>
          <a:p>
            <a:r>
              <a:rPr lang="en-US" altLang="en-US"/>
              <a:t>Dual mode CPU means guest executes in user mode</a:t>
            </a:r>
          </a:p>
          <a:p>
            <a:pPr lvl="1"/>
            <a:r>
              <a:rPr lang="en-US" altLang="en-US"/>
              <a:t>Kernel runs in kernel mode</a:t>
            </a:r>
          </a:p>
          <a:p>
            <a:pPr lvl="1"/>
            <a:r>
              <a:rPr lang="en-US" altLang="en-US"/>
              <a:t>Not safe to let guest kernel run in kernel mode too</a:t>
            </a:r>
          </a:p>
          <a:p>
            <a:pPr lvl="1"/>
            <a:r>
              <a:rPr lang="en-US" altLang="en-US"/>
              <a:t>So VM needs two modes – virtual user mode and virtual kernel mode</a:t>
            </a:r>
          </a:p>
          <a:p>
            <a:pPr lvl="2"/>
            <a:r>
              <a:rPr lang="en-US" altLang="en-US"/>
              <a:t>Both of which run in real user mode</a:t>
            </a:r>
          </a:p>
          <a:p>
            <a:pPr lvl="1"/>
            <a:r>
              <a:rPr lang="en-US" altLang="en-US"/>
              <a:t>Actions in guest that usually cause switch to kernel mode must cause switch to virtual kernel mode</a:t>
            </a:r>
          </a:p>
          <a:p>
            <a:pPr>
              <a:buFont typeface="Monotype Sorts" pitchFamily="-84" charset="2"/>
              <a:buNone/>
            </a:pPr>
            <a:endParaRPr lang="en-US" altLang="en-US"/>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12</a:t>
            </a:fld>
            <a:endParaRPr lang="en-US"/>
          </a:p>
        </p:txBody>
      </p:sp>
    </p:spTree>
    <p:extLst>
      <p:ext uri="{BB962C8B-B14F-4D97-AF65-F5344CB8AC3E}">
        <p14:creationId xmlns:p14="http://schemas.microsoft.com/office/powerpoint/2010/main" val="4129417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noChangeArrowheads="1"/>
          </p:cNvSpPr>
          <p:nvPr>
            <p:ph type="title"/>
          </p:nvPr>
        </p:nvSpPr>
        <p:spPr/>
        <p:txBody>
          <a:bodyPr>
            <a:normAutofit/>
          </a:bodyPr>
          <a:lstStyle/>
          <a:p>
            <a:r>
              <a:rPr lang="en-US" altLang="en-US"/>
              <a:t>Trap-and-Emulate (cont.)</a:t>
            </a:r>
          </a:p>
        </p:txBody>
      </p:sp>
      <p:sp>
        <p:nvSpPr>
          <p:cNvPr id="20482" name="Content Placeholder 2"/>
          <p:cNvSpPr>
            <a:spLocks noGrp="1" noChangeArrowheads="1"/>
          </p:cNvSpPr>
          <p:nvPr>
            <p:ph idx="1"/>
          </p:nvPr>
        </p:nvSpPr>
        <p:spPr/>
        <p:txBody>
          <a:bodyPr>
            <a:normAutofit fontScale="92500" lnSpcReduction="10000"/>
          </a:bodyPr>
          <a:lstStyle/>
          <a:p>
            <a:r>
              <a:rPr lang="en-US" altLang="en-US" dirty="0"/>
              <a:t>How does switch from virtual user mode to virtual kernel mode occur?</a:t>
            </a:r>
          </a:p>
          <a:p>
            <a:pPr lvl="1"/>
            <a:r>
              <a:rPr lang="en-US" altLang="en-US" dirty="0"/>
              <a:t>Attempting a privileged instruction in user mode causes an error -&gt; trap</a:t>
            </a:r>
          </a:p>
          <a:p>
            <a:pPr lvl="1"/>
            <a:r>
              <a:rPr lang="en-US" altLang="en-US" dirty="0"/>
              <a:t>VMM gains control, analyzes error, executes operation as attempted by guest</a:t>
            </a:r>
          </a:p>
          <a:p>
            <a:pPr lvl="1"/>
            <a:r>
              <a:rPr lang="en-US" altLang="en-US" dirty="0"/>
              <a:t>Returns control to guest in user mode</a:t>
            </a:r>
          </a:p>
          <a:p>
            <a:pPr lvl="1"/>
            <a:r>
              <a:rPr lang="en-US" altLang="en-US" dirty="0"/>
              <a:t>Known as</a:t>
            </a:r>
            <a:r>
              <a:rPr lang="en-US" altLang="en-US" b="1" dirty="0">
                <a:solidFill>
                  <a:srgbClr val="3366FF"/>
                </a:solidFill>
              </a:rPr>
              <a:t> trap-and-emulate</a:t>
            </a:r>
          </a:p>
          <a:p>
            <a:pPr lvl="1"/>
            <a:r>
              <a:rPr lang="en-US" altLang="en-US" dirty="0"/>
              <a:t>Most virtualization products use this at least in part</a:t>
            </a:r>
          </a:p>
          <a:p>
            <a:r>
              <a:rPr lang="en-US" altLang="en-US" dirty="0"/>
              <a:t>User mode code in guest runs at same speed as if not a guest</a:t>
            </a:r>
          </a:p>
          <a:p>
            <a:r>
              <a:rPr lang="en-US" altLang="en-US" dirty="0"/>
              <a:t>But kernel mode privilege mode code runs slower due to trap-and-emulate</a:t>
            </a:r>
          </a:p>
          <a:p>
            <a:pPr lvl="1"/>
            <a:r>
              <a:rPr lang="en-US" altLang="en-US" dirty="0"/>
              <a:t>Especially a problem when multiple guests running, each needing trap-and-emulate</a:t>
            </a:r>
          </a:p>
          <a:p>
            <a:r>
              <a:rPr lang="en-US" altLang="en-US" dirty="0"/>
              <a:t>CPUs adding hardware support mode, </a:t>
            </a:r>
          </a:p>
          <a:p>
            <a:pPr lvl="1"/>
            <a:r>
              <a:rPr lang="en-US" altLang="en-US" dirty="0"/>
              <a:t>CPU modes to improve virtualization performance</a:t>
            </a:r>
          </a:p>
          <a:p>
            <a:endParaRPr lang="en-US" altLang="en-US" dirty="0"/>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13</a:t>
            </a:fld>
            <a:endParaRPr lang="en-US"/>
          </a:p>
        </p:txBody>
      </p:sp>
    </p:spTree>
    <p:extLst>
      <p:ext uri="{BB962C8B-B14F-4D97-AF65-F5344CB8AC3E}">
        <p14:creationId xmlns:p14="http://schemas.microsoft.com/office/powerpoint/2010/main" val="2984489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noChangeArrowheads="1"/>
          </p:cNvSpPr>
          <p:nvPr>
            <p:ph type="title"/>
          </p:nvPr>
        </p:nvSpPr>
        <p:spPr>
          <a:xfrm>
            <a:off x="2613025" y="115888"/>
            <a:ext cx="8047038" cy="576262"/>
          </a:xfrm>
        </p:spPr>
        <p:txBody>
          <a:bodyPr/>
          <a:lstStyle/>
          <a:p>
            <a:r>
              <a:rPr lang="en-US" altLang="en-US" sz="2400"/>
              <a:t>Trap-and-Emulate  Virtualization Implementation</a:t>
            </a:r>
          </a:p>
        </p:txBody>
      </p:sp>
      <p:pic>
        <p:nvPicPr>
          <p:cNvPr id="21506" name="Content Placeholder 3" descr="16_02.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11562" r="-11562"/>
          <a:stretch>
            <a:fillRect/>
          </a:stretch>
        </p:blipFill>
        <p:spPr>
          <a:xfrm>
            <a:off x="2687638" y="1252539"/>
            <a:ext cx="7281862" cy="4008437"/>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14</a:t>
            </a:fld>
            <a:endParaRPr lang="en-US"/>
          </a:p>
        </p:txBody>
      </p:sp>
    </p:spTree>
    <p:extLst>
      <p:ext uri="{BB962C8B-B14F-4D97-AF65-F5344CB8AC3E}">
        <p14:creationId xmlns:p14="http://schemas.microsoft.com/office/powerpoint/2010/main" val="659142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noChangeArrowheads="1"/>
          </p:cNvSpPr>
          <p:nvPr>
            <p:ph type="title"/>
          </p:nvPr>
        </p:nvSpPr>
        <p:spPr/>
        <p:txBody>
          <a:bodyPr>
            <a:normAutofit/>
          </a:bodyPr>
          <a:lstStyle/>
          <a:p>
            <a:r>
              <a:rPr lang="en-US" altLang="en-US"/>
              <a:t>Building Block – Binary Translation</a:t>
            </a:r>
          </a:p>
        </p:txBody>
      </p:sp>
      <p:sp>
        <p:nvSpPr>
          <p:cNvPr id="22530" name="Content Placeholder 2"/>
          <p:cNvSpPr>
            <a:spLocks noGrp="1" noChangeArrowheads="1"/>
          </p:cNvSpPr>
          <p:nvPr>
            <p:ph idx="1"/>
          </p:nvPr>
        </p:nvSpPr>
        <p:spPr/>
        <p:txBody>
          <a:bodyPr/>
          <a:lstStyle/>
          <a:p>
            <a:r>
              <a:rPr lang="en-US" altLang="en-US" dirty="0"/>
              <a:t>Some CPUs don’t have clean separation between privileged and </a:t>
            </a:r>
            <a:r>
              <a:rPr lang="en-US" altLang="en-US" dirty="0" err="1"/>
              <a:t>nonprivileged</a:t>
            </a:r>
            <a:r>
              <a:rPr lang="en-US" altLang="en-US" dirty="0"/>
              <a:t> instructions</a:t>
            </a:r>
          </a:p>
          <a:p>
            <a:pPr lvl="1"/>
            <a:r>
              <a:rPr lang="en-US" altLang="en-US" dirty="0"/>
              <a:t>Earlier Intel x86 CPUs are among them</a:t>
            </a:r>
          </a:p>
          <a:p>
            <a:pPr lvl="2"/>
            <a:r>
              <a:rPr lang="en-US" altLang="en-US" dirty="0"/>
              <a:t>Earliest Intel CPU designed for a calculator</a:t>
            </a:r>
          </a:p>
          <a:p>
            <a:pPr lvl="1"/>
            <a:r>
              <a:rPr lang="en-US" altLang="en-US" dirty="0"/>
              <a:t>Backward compatibility means difficult to improve</a:t>
            </a:r>
          </a:p>
          <a:p>
            <a:pPr lvl="1"/>
            <a:r>
              <a:rPr lang="en-US" altLang="en-US" dirty="0"/>
              <a:t>Consider Intel x86 </a:t>
            </a:r>
            <a:r>
              <a:rPr lang="en-US" altLang="en-US" b="1" dirty="0" err="1">
                <a:latin typeface="Courier New" panose="02070309020205020404" pitchFamily="49" charset="0"/>
                <a:cs typeface="Courier New" panose="02070309020205020404" pitchFamily="49" charset="0"/>
              </a:rPr>
              <a:t>popf</a:t>
            </a:r>
            <a:r>
              <a:rPr lang="en-US" altLang="en-US" dirty="0"/>
              <a:t> instruction</a:t>
            </a:r>
          </a:p>
          <a:p>
            <a:pPr lvl="2"/>
            <a:r>
              <a:rPr lang="en-US" altLang="en-US" dirty="0"/>
              <a:t>Loads CPU flags register from contents of the stack</a:t>
            </a:r>
          </a:p>
          <a:p>
            <a:pPr lvl="2"/>
            <a:r>
              <a:rPr lang="en-US" altLang="en-US" dirty="0"/>
              <a:t>If CPU in privileged mode -&gt; all flags replaced</a:t>
            </a:r>
          </a:p>
          <a:p>
            <a:pPr lvl="2"/>
            <a:r>
              <a:rPr lang="en-US" altLang="en-US" dirty="0"/>
              <a:t>If CPU in user mode -&gt; only some flags replaced</a:t>
            </a:r>
          </a:p>
          <a:p>
            <a:pPr lvl="3"/>
            <a:r>
              <a:rPr lang="en-US" altLang="en-US" dirty="0"/>
              <a:t>No trap is generated</a:t>
            </a:r>
          </a:p>
          <a:p>
            <a:pPr lvl="2"/>
            <a:endParaRPr lang="en-US" altLang="en-US" dirty="0"/>
          </a:p>
          <a:p>
            <a:pPr>
              <a:buFont typeface="Monotype Sorts" pitchFamily="-84" charset="2"/>
              <a:buNone/>
            </a:pPr>
            <a:endParaRPr lang="en-US" altLang="en-US"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15</a:t>
            </a:fld>
            <a:endParaRPr lang="en-US"/>
          </a:p>
        </p:txBody>
      </p:sp>
    </p:spTree>
    <p:extLst>
      <p:ext uri="{BB962C8B-B14F-4D97-AF65-F5344CB8AC3E}">
        <p14:creationId xmlns:p14="http://schemas.microsoft.com/office/powerpoint/2010/main" val="3392409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noChangeArrowheads="1"/>
          </p:cNvSpPr>
          <p:nvPr>
            <p:ph type="title"/>
          </p:nvPr>
        </p:nvSpPr>
        <p:spPr/>
        <p:txBody>
          <a:bodyPr>
            <a:normAutofit/>
          </a:bodyPr>
          <a:lstStyle/>
          <a:p>
            <a:r>
              <a:rPr lang="en-US" altLang="en-US" dirty="0"/>
              <a:t>Binary Translation (cont.)</a:t>
            </a:r>
          </a:p>
        </p:txBody>
      </p:sp>
      <p:sp>
        <p:nvSpPr>
          <p:cNvPr id="40962" name="Content Placeholder 2">
            <a:extLst>
              <a:ext uri="{FF2B5EF4-FFF2-40B4-BE49-F238E27FC236}">
                <a16:creationId xmlns:a16="http://schemas.microsoft.com/office/drawing/2014/main" id="{5D6502A8-D1AD-C043-A73C-FB5268294E12}"/>
              </a:ext>
            </a:extLst>
          </p:cNvPr>
          <p:cNvSpPr>
            <a:spLocks noGrp="1"/>
          </p:cNvSpPr>
          <p:nvPr>
            <p:ph idx="1"/>
          </p:nvPr>
        </p:nvSpPr>
        <p:spPr/>
        <p:txBody>
          <a:bodyPr>
            <a:normAutofit/>
          </a:bodyPr>
          <a:lstStyle/>
          <a:p>
            <a:pPr>
              <a:buFont typeface="Wingdings" panose="05000000000000000000" pitchFamily="2" charset="2"/>
              <a:buChar char="§"/>
              <a:defRPr/>
            </a:pPr>
            <a:r>
              <a:rPr lang="en-US" dirty="0">
                <a:ea typeface="ＭＳ Ｐゴシック" charset="0"/>
              </a:rPr>
              <a:t>Other similar problem instructions we will call </a:t>
            </a:r>
            <a:r>
              <a:rPr lang="en-US" b="1" i="1" dirty="0">
                <a:ea typeface="ＭＳ Ｐゴシック" charset="0"/>
              </a:rPr>
              <a:t>special instructions</a:t>
            </a:r>
            <a:endParaRPr lang="en-US" b="1" dirty="0">
              <a:ea typeface="ＭＳ Ｐゴシック" charset="0"/>
            </a:endParaRPr>
          </a:p>
          <a:p>
            <a:pPr lvl="1">
              <a:buFont typeface="Wingdings" panose="05000000000000000000" pitchFamily="2" charset="2"/>
              <a:buChar char="§"/>
              <a:defRPr/>
            </a:pPr>
            <a:r>
              <a:rPr lang="en-US" dirty="0">
                <a:ea typeface="ＭＳ Ｐゴシック" charset="0"/>
              </a:rPr>
              <a:t>Caused trap-and-emulate method be considered impossible until 1998</a:t>
            </a:r>
          </a:p>
          <a:p>
            <a:pPr>
              <a:buFont typeface="Wingdings" panose="05000000000000000000" pitchFamily="2" charset="2"/>
              <a:buChar char="§"/>
              <a:defRPr/>
            </a:pPr>
            <a:r>
              <a:rPr lang="en-US" dirty="0">
                <a:ea typeface="ＭＳ Ｐゴシック" charset="0"/>
              </a:rPr>
              <a:t>Binary translation solves the problem</a:t>
            </a:r>
          </a:p>
          <a:p>
            <a:pPr lvl="1">
              <a:buFont typeface="Wingdings" panose="05000000000000000000" pitchFamily="2" charset="2"/>
              <a:buChar char="§"/>
              <a:defRPr/>
            </a:pPr>
            <a:r>
              <a:rPr lang="en-US" dirty="0">
                <a:ea typeface="ＭＳ Ｐゴシック" charset="0"/>
              </a:rPr>
              <a:t>Basics are simple, but implementation very complex</a:t>
            </a:r>
          </a:p>
          <a:p>
            <a:pPr lvl="1">
              <a:buFont typeface="Wingdings" panose="05000000000000000000" pitchFamily="2" charset="2"/>
              <a:buChar char="§"/>
              <a:defRPr/>
            </a:pPr>
            <a:r>
              <a:rPr lang="en-US" dirty="0">
                <a:ea typeface="ＭＳ Ｐゴシック" charset="0"/>
              </a:rPr>
              <a:t>If guest VCPU is in user mode, guest can run instructions natively</a:t>
            </a:r>
          </a:p>
          <a:p>
            <a:pPr lvl="1">
              <a:buFont typeface="Wingdings" panose="05000000000000000000" pitchFamily="2" charset="2"/>
              <a:buChar char="§"/>
              <a:defRPr/>
            </a:pPr>
            <a:r>
              <a:rPr lang="en-US" dirty="0">
                <a:ea typeface="ＭＳ Ｐゴシック" charset="0"/>
              </a:rPr>
              <a:t>If guest VCPU in kernel mode (guest believes it is in kernel mode)</a:t>
            </a:r>
          </a:p>
          <a:p>
            <a:pPr lvl="2" indent="-342900">
              <a:buFont typeface="Wingdings" panose="05000000000000000000" pitchFamily="2" charset="2"/>
              <a:buChar char="§"/>
              <a:defRPr/>
            </a:pPr>
            <a:r>
              <a:rPr lang="en-US" dirty="0">
                <a:ea typeface="ＭＳ Ｐゴシック" charset="0"/>
              </a:rPr>
              <a:t>VMM examines every instruction guest is about to execute by reading a few instructions ahead of program counter</a:t>
            </a:r>
          </a:p>
          <a:p>
            <a:pPr lvl="2" indent="-342900">
              <a:buFont typeface="Wingdings" panose="05000000000000000000" pitchFamily="2" charset="2"/>
              <a:buChar char="§"/>
              <a:defRPr/>
            </a:pPr>
            <a:r>
              <a:rPr lang="en-US" dirty="0">
                <a:ea typeface="ＭＳ Ｐゴシック" charset="0"/>
              </a:rPr>
              <a:t>Non-special-instructions run natively</a:t>
            </a:r>
          </a:p>
          <a:p>
            <a:pPr lvl="2" indent="-342900">
              <a:buFont typeface="Wingdings" panose="05000000000000000000" pitchFamily="2" charset="2"/>
              <a:buChar char="§"/>
              <a:defRPr/>
            </a:pPr>
            <a:r>
              <a:rPr lang="en-US" dirty="0">
                <a:ea typeface="ＭＳ Ｐゴシック" charset="0"/>
              </a:rPr>
              <a:t>Special instructions translated into new set of instructions that perform equivalent task (for example changing the flags in the VCPU)</a:t>
            </a:r>
          </a:p>
          <a:p>
            <a:pPr lvl="2">
              <a:buFont typeface="Webdings" charset="0"/>
              <a:buChar char="4"/>
              <a:defRPr/>
            </a:pPr>
            <a:endParaRPr lang="en-US" dirty="0">
              <a:ea typeface="ＭＳ Ｐゴシック" charset="0"/>
            </a:endParaRPr>
          </a:p>
          <a:p>
            <a:pP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16</a:t>
            </a:fld>
            <a:endParaRPr lang="en-US"/>
          </a:p>
        </p:txBody>
      </p:sp>
    </p:spTree>
    <p:extLst>
      <p:ext uri="{BB962C8B-B14F-4D97-AF65-F5344CB8AC3E}">
        <p14:creationId xmlns:p14="http://schemas.microsoft.com/office/powerpoint/2010/main" val="2058325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noChangeArrowheads="1"/>
          </p:cNvSpPr>
          <p:nvPr>
            <p:ph type="title"/>
          </p:nvPr>
        </p:nvSpPr>
        <p:spPr/>
        <p:txBody>
          <a:bodyPr>
            <a:normAutofit/>
          </a:bodyPr>
          <a:lstStyle/>
          <a:p>
            <a:r>
              <a:rPr lang="en-US" altLang="en-US"/>
              <a:t>Binary Translation (cont.)</a:t>
            </a:r>
          </a:p>
        </p:txBody>
      </p:sp>
      <p:sp>
        <p:nvSpPr>
          <p:cNvPr id="40962" name="Content Placeholder 2">
            <a:extLst>
              <a:ext uri="{FF2B5EF4-FFF2-40B4-BE49-F238E27FC236}">
                <a16:creationId xmlns:a16="http://schemas.microsoft.com/office/drawing/2014/main" id="{3EFEB4B3-BDE4-FD4C-96E4-3D38D42DD480}"/>
              </a:ext>
            </a:extLst>
          </p:cNvPr>
          <p:cNvSpPr>
            <a:spLocks noGrp="1"/>
          </p:cNvSpPr>
          <p:nvPr>
            <p:ph idx="1"/>
          </p:nvPr>
        </p:nvSpPr>
        <p:spPr/>
        <p:txBody>
          <a:bodyPr>
            <a:normAutofit/>
          </a:bodyPr>
          <a:lstStyle/>
          <a:p>
            <a:pPr>
              <a:buFont typeface="Wingdings" panose="05000000000000000000" pitchFamily="2" charset="2"/>
              <a:buChar char="§"/>
              <a:defRPr/>
            </a:pPr>
            <a:r>
              <a:rPr lang="en-US" dirty="0">
                <a:ea typeface="ＭＳ Ｐゴシック" charset="0"/>
              </a:rPr>
              <a:t>Implemented by translation of code within VMM</a:t>
            </a:r>
          </a:p>
          <a:p>
            <a:pPr>
              <a:buFont typeface="Wingdings" panose="05000000000000000000" pitchFamily="2" charset="2"/>
              <a:buChar char="§"/>
              <a:defRPr/>
            </a:pPr>
            <a:r>
              <a:rPr lang="en-US" dirty="0">
                <a:ea typeface="ＭＳ Ｐゴシック" charset="0"/>
              </a:rPr>
              <a:t>Code reads native instructions dynamically from guest, on demand, generates native binary code that executes in place of original code</a:t>
            </a:r>
          </a:p>
          <a:p>
            <a:pPr>
              <a:buFont typeface="Wingdings" panose="05000000000000000000" pitchFamily="2" charset="2"/>
              <a:buChar char="§"/>
              <a:defRPr/>
            </a:pPr>
            <a:r>
              <a:rPr lang="en-US" dirty="0">
                <a:ea typeface="ＭＳ Ｐゴシック" charset="0"/>
              </a:rPr>
              <a:t>Performance of this method would be poor without optimizations</a:t>
            </a:r>
          </a:p>
          <a:p>
            <a:pPr lvl="1">
              <a:buFont typeface="Wingdings" panose="05000000000000000000" pitchFamily="2" charset="2"/>
              <a:buChar char="§"/>
              <a:defRPr/>
            </a:pPr>
            <a:r>
              <a:rPr lang="en-US" dirty="0">
                <a:ea typeface="ＭＳ Ｐゴシック" charset="0"/>
              </a:rPr>
              <a:t>Products like VMware use caching</a:t>
            </a:r>
          </a:p>
          <a:p>
            <a:pPr lvl="2">
              <a:buFont typeface="Wingdings" panose="05000000000000000000" pitchFamily="2" charset="2"/>
              <a:buChar char="§"/>
              <a:defRPr/>
            </a:pPr>
            <a:r>
              <a:rPr lang="en-US" dirty="0">
                <a:ea typeface="ＭＳ Ｐゴシック" charset="0"/>
              </a:rPr>
              <a:t>Translate once, and when guest executes code containing special instruction cached translation used instead of translating again</a:t>
            </a:r>
          </a:p>
          <a:p>
            <a:pPr lvl="2">
              <a:buFont typeface="Wingdings" panose="05000000000000000000" pitchFamily="2" charset="2"/>
              <a:buChar char="§"/>
              <a:defRPr/>
            </a:pPr>
            <a:r>
              <a:rPr lang="en-US" dirty="0">
                <a:ea typeface="ＭＳ Ｐゴシック" charset="0"/>
              </a:rPr>
              <a:t>Testing showed booting Windows XP as guest caused 950,000 translations, at 3 microseconds each, or 3 second (5 %) slowdown over native</a:t>
            </a:r>
          </a:p>
          <a:p>
            <a:pPr lvl="1">
              <a:buFont typeface="Wingdings" panose="05000000000000000000" pitchFamily="2" charset="2"/>
              <a:buChar char="§"/>
              <a:defRPr/>
            </a:pPr>
            <a:endParaRPr lang="en-US" dirty="0">
              <a:ea typeface="ＭＳ Ｐゴシック" charset="0"/>
            </a:endParaRPr>
          </a:p>
          <a:p>
            <a:pPr lvl="2">
              <a:buFont typeface="Wingdings" panose="05000000000000000000" pitchFamily="2" charset="2"/>
              <a:buChar char="§"/>
              <a:defRPr/>
            </a:pPr>
            <a:endParaRPr lang="en-US" dirty="0">
              <a:ea typeface="ＭＳ Ｐゴシック" charset="0"/>
            </a:endParaRPr>
          </a:p>
          <a:p>
            <a:pPr>
              <a:buFont typeface="Wingdings" panose="05000000000000000000" pitchFamily="2" charset="2"/>
              <a:buChar cha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17</a:t>
            </a:fld>
            <a:endParaRPr lang="en-US"/>
          </a:p>
        </p:txBody>
      </p:sp>
    </p:spTree>
    <p:extLst>
      <p:ext uri="{BB962C8B-B14F-4D97-AF65-F5344CB8AC3E}">
        <p14:creationId xmlns:p14="http://schemas.microsoft.com/office/powerpoint/2010/main" val="1371778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noChangeArrowheads="1"/>
          </p:cNvSpPr>
          <p:nvPr>
            <p:ph type="title"/>
          </p:nvPr>
        </p:nvSpPr>
        <p:spPr>
          <a:xfrm>
            <a:off x="2667000" y="87313"/>
            <a:ext cx="8229600" cy="576262"/>
          </a:xfrm>
        </p:spPr>
        <p:txBody>
          <a:bodyPr/>
          <a:lstStyle/>
          <a:p>
            <a:r>
              <a:rPr lang="en-US" altLang="en-US" sz="2400"/>
              <a:t>Binary Translation Virtualization Implementation</a:t>
            </a:r>
          </a:p>
        </p:txBody>
      </p:sp>
      <p:pic>
        <p:nvPicPr>
          <p:cNvPr id="25602" name="Content Placeholder 3" descr="16_03.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11771" r="-11771"/>
          <a:stretch>
            <a:fillRect/>
          </a:stretch>
        </p:blipFill>
        <p:spPr>
          <a:xfrm>
            <a:off x="2649538" y="1384300"/>
            <a:ext cx="7264400" cy="4000500"/>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18</a:t>
            </a:fld>
            <a:endParaRPr lang="en-US"/>
          </a:p>
        </p:txBody>
      </p:sp>
    </p:spTree>
    <p:extLst>
      <p:ext uri="{BB962C8B-B14F-4D97-AF65-F5344CB8AC3E}">
        <p14:creationId xmlns:p14="http://schemas.microsoft.com/office/powerpoint/2010/main" val="189794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noChangeArrowheads="1"/>
          </p:cNvSpPr>
          <p:nvPr>
            <p:ph type="title"/>
          </p:nvPr>
        </p:nvSpPr>
        <p:spPr/>
        <p:txBody>
          <a:bodyPr>
            <a:normAutofit/>
          </a:bodyPr>
          <a:lstStyle/>
          <a:p>
            <a:r>
              <a:rPr lang="en-US" altLang="en-US"/>
              <a:t>Nested Page Tables</a:t>
            </a:r>
          </a:p>
        </p:txBody>
      </p:sp>
      <p:sp>
        <p:nvSpPr>
          <p:cNvPr id="26626" name="Content Placeholder 2"/>
          <p:cNvSpPr>
            <a:spLocks noGrp="1" noChangeArrowheads="1"/>
          </p:cNvSpPr>
          <p:nvPr>
            <p:ph idx="1"/>
          </p:nvPr>
        </p:nvSpPr>
        <p:spPr/>
        <p:txBody>
          <a:bodyPr>
            <a:normAutofit/>
          </a:bodyPr>
          <a:lstStyle/>
          <a:p>
            <a:r>
              <a:rPr lang="en-US" altLang="en-US" sz="2000" dirty="0"/>
              <a:t>Memory management another general challenge to VMM implementations</a:t>
            </a:r>
          </a:p>
          <a:p>
            <a:r>
              <a:rPr lang="en-US" altLang="en-US" sz="2000" dirty="0"/>
              <a:t>How can VMM keep page-table state for both guests believing they control the page tables and VMM that does control the tables?</a:t>
            </a:r>
          </a:p>
          <a:p>
            <a:r>
              <a:rPr lang="en-US" altLang="en-US" sz="2000" dirty="0"/>
              <a:t>Common method (for trap-and-emulate and binary translation) is </a:t>
            </a:r>
            <a:r>
              <a:rPr lang="en-US" altLang="en-US" sz="2000" b="1" dirty="0">
                <a:solidFill>
                  <a:srgbClr val="3366FF"/>
                </a:solidFill>
              </a:rPr>
              <a:t>nested page</a:t>
            </a:r>
            <a:r>
              <a:rPr lang="en-US" altLang="en-US" sz="2000" dirty="0"/>
              <a:t> </a:t>
            </a:r>
            <a:r>
              <a:rPr lang="en-US" altLang="en-US" sz="2000" b="1" dirty="0">
                <a:solidFill>
                  <a:srgbClr val="3366FF"/>
                </a:solidFill>
              </a:rPr>
              <a:t>tables</a:t>
            </a:r>
            <a:r>
              <a:rPr lang="en-US" altLang="en-US" sz="2000" dirty="0"/>
              <a:t> (</a:t>
            </a:r>
            <a:r>
              <a:rPr lang="en-US" altLang="en-US" sz="2000" b="1" dirty="0">
                <a:solidFill>
                  <a:srgbClr val="3366FF"/>
                </a:solidFill>
              </a:rPr>
              <a:t>NPTs</a:t>
            </a:r>
            <a:r>
              <a:rPr lang="en-US" altLang="en-US" sz="2000" dirty="0"/>
              <a:t>) </a:t>
            </a:r>
          </a:p>
          <a:p>
            <a:pPr lvl="1"/>
            <a:r>
              <a:rPr lang="en-US" altLang="en-US" sz="2000" dirty="0"/>
              <a:t>Each guest maintains page tables to translate virtual to physical addresses</a:t>
            </a:r>
          </a:p>
          <a:p>
            <a:pPr lvl="1"/>
            <a:r>
              <a:rPr lang="en-US" altLang="en-US" sz="2000" dirty="0"/>
              <a:t>VMM maintains per guest NPTs to represent guest’s page-table state</a:t>
            </a:r>
          </a:p>
          <a:p>
            <a:pPr lvl="2"/>
            <a:r>
              <a:rPr lang="en-US" altLang="en-US" dirty="0"/>
              <a:t>Just as VCPU stores guest CPU state</a:t>
            </a:r>
          </a:p>
          <a:p>
            <a:pPr lvl="1"/>
            <a:r>
              <a:rPr lang="en-US" altLang="en-US" sz="2000" dirty="0"/>
              <a:t>When guest on CPU -&gt; VMM makes that guest’s NPTs the active system page tables</a:t>
            </a:r>
          </a:p>
          <a:p>
            <a:pPr lvl="1"/>
            <a:r>
              <a:rPr lang="en-US" altLang="en-US" sz="2000" dirty="0"/>
              <a:t>Guest tries to change page table -&gt; VMM makes equivalent change to NPTs and its own page tables</a:t>
            </a:r>
          </a:p>
          <a:p>
            <a:pPr lvl="1"/>
            <a:r>
              <a:rPr lang="en-US" altLang="en-US" sz="2000" dirty="0"/>
              <a:t>Can cause many more TLB misses -&gt; much slower performance</a:t>
            </a:r>
          </a:p>
          <a:p>
            <a:pPr lvl="1"/>
            <a:endParaRPr lang="en-US" altLang="en-US" sz="3200" dirty="0"/>
          </a:p>
          <a:p>
            <a:pPr lvl="1"/>
            <a:endParaRPr lang="en-US" altLang="en-US" sz="3200" dirty="0"/>
          </a:p>
          <a:p>
            <a:pPr lvl="2"/>
            <a:endParaRPr lang="en-US" altLang="en-US" sz="2800" dirty="0"/>
          </a:p>
          <a:p>
            <a:pPr>
              <a:buFont typeface="Monotype Sorts" pitchFamily="-84" charset="2"/>
              <a:buNone/>
            </a:pPr>
            <a:endParaRPr lang="en-US" altLang="en-US" sz="3600"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19</a:t>
            </a:fld>
            <a:endParaRPr lang="en-US"/>
          </a:p>
        </p:txBody>
      </p:sp>
    </p:spTree>
    <p:extLst>
      <p:ext uri="{BB962C8B-B14F-4D97-AF65-F5344CB8AC3E}">
        <p14:creationId xmlns:p14="http://schemas.microsoft.com/office/powerpoint/2010/main" val="611396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Idea of Virtualization</a:t>
            </a:r>
          </a:p>
        </p:txBody>
      </p:sp>
      <p:sp>
        <p:nvSpPr>
          <p:cNvPr id="16" name="Content Placeholder 15"/>
          <p:cNvSpPr>
            <a:spLocks noGrp="1"/>
          </p:cNvSpPr>
          <p:nvPr>
            <p:ph sz="half" idx="1"/>
          </p:nvPr>
        </p:nvSpPr>
        <p:spPr>
          <a:xfrm>
            <a:off x="838199" y="1825625"/>
            <a:ext cx="3890459" cy="4351338"/>
          </a:xfrm>
        </p:spPr>
        <p:txBody>
          <a:bodyPr/>
          <a:lstStyle/>
          <a:p>
            <a:r>
              <a:rPr lang="en-US" dirty="0"/>
              <a:t>User only knows and uses what the interface allows.</a:t>
            </a:r>
          </a:p>
          <a:p>
            <a:r>
              <a:rPr lang="en-US" dirty="0"/>
              <a:t>Concept of the system a user has is limited</a:t>
            </a:r>
          </a:p>
        </p:txBody>
      </p:sp>
      <p:sp>
        <p:nvSpPr>
          <p:cNvPr id="4" name="Footer Placeholder 3"/>
          <p:cNvSpPr>
            <a:spLocks noGrp="1"/>
          </p:cNvSpPr>
          <p:nvPr>
            <p:ph type="ftr" sz="quarter" idx="11"/>
          </p:nvPr>
        </p:nvSpPr>
        <p:spPr/>
        <p:txBody>
          <a:bodyPr/>
          <a:lstStyle/>
          <a:p>
            <a:r>
              <a:rPr lang="en-US"/>
              <a:t>Copyright 2018 Silberschatz, Galvin and Gagne</a:t>
            </a:r>
            <a:endParaRPr lang="en-US" dirty="0"/>
          </a:p>
        </p:txBody>
      </p:sp>
      <p:grpSp>
        <p:nvGrpSpPr>
          <p:cNvPr id="13" name="Group 12"/>
          <p:cNvGrpSpPr/>
          <p:nvPr/>
        </p:nvGrpSpPr>
        <p:grpSpPr>
          <a:xfrm>
            <a:off x="4933121" y="1896954"/>
            <a:ext cx="6440558" cy="3294112"/>
            <a:chOff x="2692083" y="2902226"/>
            <a:chExt cx="6440558" cy="3294112"/>
          </a:xfrm>
        </p:grpSpPr>
        <p:sp>
          <p:nvSpPr>
            <p:cNvPr id="5" name="Rectangle 4"/>
            <p:cNvSpPr/>
            <p:nvPr/>
          </p:nvSpPr>
          <p:spPr>
            <a:xfrm>
              <a:off x="5418246" y="3010137"/>
              <a:ext cx="204462" cy="31862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dirty="0"/>
                <a:t>Interface</a:t>
              </a:r>
            </a:p>
          </p:txBody>
        </p:sp>
        <p:sp>
          <p:nvSpPr>
            <p:cNvPr id="6" name="Cloud 5"/>
            <p:cNvSpPr/>
            <p:nvPr/>
          </p:nvSpPr>
          <p:spPr>
            <a:xfrm>
              <a:off x="6542788" y="3441779"/>
              <a:ext cx="2589853" cy="226612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Real System</a:t>
              </a:r>
            </a:p>
          </p:txBody>
        </p:sp>
        <p:sp>
          <p:nvSpPr>
            <p:cNvPr id="7" name="Oval 6"/>
            <p:cNvSpPr/>
            <p:nvPr/>
          </p:nvSpPr>
          <p:spPr>
            <a:xfrm>
              <a:off x="2692084" y="2902226"/>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8" name="Oval 7"/>
            <p:cNvSpPr/>
            <p:nvPr/>
          </p:nvSpPr>
          <p:spPr>
            <a:xfrm>
              <a:off x="2692083" y="3895193"/>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9" name="Oval 8"/>
            <p:cNvSpPr/>
            <p:nvPr/>
          </p:nvSpPr>
          <p:spPr>
            <a:xfrm>
              <a:off x="2692083" y="4969476"/>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10" name="Right Arrow 9"/>
            <p:cNvSpPr/>
            <p:nvPr/>
          </p:nvSpPr>
          <p:spPr>
            <a:xfrm>
              <a:off x="3600804" y="3257189"/>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3589445" y="5286237"/>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3589445" y="4189619"/>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Slide Number Placeholder 18"/>
          <p:cNvSpPr>
            <a:spLocks noGrp="1"/>
          </p:cNvSpPr>
          <p:nvPr>
            <p:ph type="sldNum" sz="quarter" idx="12"/>
          </p:nvPr>
        </p:nvSpPr>
        <p:spPr/>
        <p:txBody>
          <a:bodyPr/>
          <a:lstStyle/>
          <a:p>
            <a:fld id="{B8FA9E9B-7639-41A7-8B5F-FEFEB094FBAA}" type="slidenum">
              <a:rPr lang="en-US" smtClean="0"/>
              <a:t>2</a:t>
            </a:fld>
            <a:endParaRPr lang="en-US"/>
          </a:p>
        </p:txBody>
      </p:sp>
    </p:spTree>
    <p:extLst>
      <p:ext uri="{BB962C8B-B14F-4D97-AF65-F5344CB8AC3E}">
        <p14:creationId xmlns:p14="http://schemas.microsoft.com/office/powerpoint/2010/main" val="3788980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noChangeArrowheads="1"/>
          </p:cNvSpPr>
          <p:nvPr>
            <p:ph type="title"/>
          </p:nvPr>
        </p:nvSpPr>
        <p:spPr>
          <a:xfrm>
            <a:off x="1981200" y="150813"/>
            <a:ext cx="8229600" cy="576262"/>
          </a:xfrm>
        </p:spPr>
        <p:txBody>
          <a:bodyPr>
            <a:normAutofit fontScale="90000"/>
          </a:bodyPr>
          <a:lstStyle/>
          <a:p>
            <a:r>
              <a:rPr lang="en-US" altLang="en-US"/>
              <a:t>Nested Page Tables</a:t>
            </a:r>
          </a:p>
        </p:txBody>
      </p:sp>
      <p:pic>
        <p:nvPicPr>
          <p:cNvPr id="28674" name="Content Placeholder 3" descr="16_04.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65543" r="-65543"/>
          <a:stretch>
            <a:fillRect/>
          </a:stretch>
        </p:blipFill>
        <p:spPr>
          <a:xfrm>
            <a:off x="2536825" y="1050925"/>
            <a:ext cx="7778750" cy="5181600"/>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20</a:t>
            </a:fld>
            <a:endParaRPr lang="en-US"/>
          </a:p>
        </p:txBody>
      </p:sp>
    </p:spTree>
    <p:extLst>
      <p:ext uri="{BB962C8B-B14F-4D97-AF65-F5344CB8AC3E}">
        <p14:creationId xmlns:p14="http://schemas.microsoft.com/office/powerpoint/2010/main" val="20757983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noChangeArrowheads="1"/>
          </p:cNvSpPr>
          <p:nvPr>
            <p:ph type="title"/>
          </p:nvPr>
        </p:nvSpPr>
        <p:spPr/>
        <p:txBody>
          <a:bodyPr/>
          <a:lstStyle/>
          <a:p>
            <a:r>
              <a:rPr lang="en-US" altLang="en-US" sz="3000"/>
              <a:t>Building Blocks – Hardware Assistance</a:t>
            </a:r>
          </a:p>
        </p:txBody>
      </p:sp>
      <p:sp>
        <p:nvSpPr>
          <p:cNvPr id="27650" name="Content Placeholder 2"/>
          <p:cNvSpPr>
            <a:spLocks noGrp="1" noChangeArrowheads="1"/>
          </p:cNvSpPr>
          <p:nvPr>
            <p:ph idx="1"/>
          </p:nvPr>
        </p:nvSpPr>
        <p:spPr/>
        <p:txBody>
          <a:bodyPr>
            <a:normAutofit fontScale="92500"/>
          </a:bodyPr>
          <a:lstStyle/>
          <a:p>
            <a:r>
              <a:rPr lang="en-US" altLang="en-US"/>
              <a:t>All virtualization needs some HW support</a:t>
            </a:r>
          </a:p>
          <a:p>
            <a:r>
              <a:rPr lang="en-US" altLang="en-US"/>
              <a:t>More support -&gt; more feature rich, stable, better performance of guests</a:t>
            </a:r>
          </a:p>
          <a:p>
            <a:r>
              <a:rPr lang="en-US" altLang="en-US"/>
              <a:t>Intel added new </a:t>
            </a:r>
            <a:r>
              <a:rPr lang="en-US" altLang="en-US" b="1">
                <a:solidFill>
                  <a:srgbClr val="3366FF"/>
                </a:solidFill>
              </a:rPr>
              <a:t>VT-x</a:t>
            </a:r>
            <a:r>
              <a:rPr lang="en-US" altLang="en-US"/>
              <a:t> instructions in 2005 and AMD the </a:t>
            </a:r>
            <a:r>
              <a:rPr lang="en-US" altLang="en-US" b="1">
                <a:solidFill>
                  <a:srgbClr val="3366FF"/>
                </a:solidFill>
              </a:rPr>
              <a:t>AMD-V </a:t>
            </a:r>
            <a:r>
              <a:rPr lang="en-US" altLang="en-US"/>
              <a:t>instructions in 2006</a:t>
            </a:r>
          </a:p>
          <a:p>
            <a:pPr lvl="1"/>
            <a:r>
              <a:rPr lang="en-US" altLang="en-US" sz="1600"/>
              <a:t>CPUs with these instructions remove need for binary translation</a:t>
            </a:r>
          </a:p>
          <a:p>
            <a:pPr lvl="1"/>
            <a:r>
              <a:rPr lang="en-US" altLang="en-US" sz="1600"/>
              <a:t>Generally define more CPU modes – “guest” and “host”</a:t>
            </a:r>
          </a:p>
          <a:p>
            <a:pPr lvl="1"/>
            <a:r>
              <a:rPr lang="en-US" altLang="en-US" sz="1600"/>
              <a:t>VMM can enable host mode, define characteristics of each guest VM, switch to guest mode and guest(s) on CPU(s)</a:t>
            </a:r>
          </a:p>
          <a:p>
            <a:pPr lvl="1"/>
            <a:r>
              <a:rPr lang="en-US" altLang="en-US" sz="1600"/>
              <a:t>In guest mode, guest OS thinks it is running natively, sees devices (as defined by VMM for that guest) </a:t>
            </a:r>
          </a:p>
          <a:p>
            <a:pPr lvl="2"/>
            <a:r>
              <a:rPr lang="en-US" altLang="en-US" sz="1600"/>
              <a:t>Access to virtualized device, priv instructions cause trap to VMM</a:t>
            </a:r>
          </a:p>
          <a:p>
            <a:pPr lvl="2"/>
            <a:r>
              <a:rPr lang="en-US" altLang="en-US" sz="1600"/>
              <a:t>CPU maintains VCPU, context switches it as needed</a:t>
            </a:r>
          </a:p>
          <a:p>
            <a:r>
              <a:rPr lang="en-US" altLang="en-US"/>
              <a:t>HW support for Nested Page Tables, DMA, interrupts as well over time</a:t>
            </a:r>
          </a:p>
          <a:p>
            <a:pPr lvl="1"/>
            <a:endParaRPr lang="en-US" altLang="en-US"/>
          </a:p>
          <a:p>
            <a:pPr lvl="2"/>
            <a:endParaRPr lang="en-US" altLang="en-US"/>
          </a:p>
          <a:p>
            <a:pPr>
              <a:buFont typeface="Monotype Sorts" pitchFamily="-84" charset="2"/>
              <a:buNone/>
            </a:pPr>
            <a:endParaRPr lang="en-US" altLang="en-US">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21</a:t>
            </a:fld>
            <a:endParaRPr lang="en-US"/>
          </a:p>
        </p:txBody>
      </p:sp>
    </p:spTree>
    <p:extLst>
      <p:ext uri="{BB962C8B-B14F-4D97-AF65-F5344CB8AC3E}">
        <p14:creationId xmlns:p14="http://schemas.microsoft.com/office/powerpoint/2010/main" val="3613181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noChangeArrowheads="1"/>
          </p:cNvSpPr>
          <p:nvPr>
            <p:ph type="title"/>
          </p:nvPr>
        </p:nvSpPr>
        <p:spPr/>
        <p:txBody>
          <a:bodyPr>
            <a:normAutofit/>
          </a:bodyPr>
          <a:lstStyle/>
          <a:p>
            <a:r>
              <a:rPr lang="en-US" altLang="en-US" sz="3200" dirty="0"/>
              <a:t>Types of Virtual Machines and Implementations</a:t>
            </a:r>
          </a:p>
        </p:txBody>
      </p:sp>
      <p:sp>
        <p:nvSpPr>
          <p:cNvPr id="40962" name="Content Placeholder 2">
            <a:extLst>
              <a:ext uri="{FF2B5EF4-FFF2-40B4-BE49-F238E27FC236}">
                <a16:creationId xmlns:a16="http://schemas.microsoft.com/office/drawing/2014/main" id="{C7994231-6E6F-9C44-8AD3-B00A602140A0}"/>
              </a:ext>
            </a:extLst>
          </p:cNvPr>
          <p:cNvSpPr>
            <a:spLocks noGrp="1"/>
          </p:cNvSpPr>
          <p:nvPr>
            <p:ph idx="1"/>
          </p:nvPr>
        </p:nvSpPr>
        <p:spPr/>
        <p:txBody>
          <a:bodyPr>
            <a:normAutofit fontScale="92500" lnSpcReduction="20000"/>
          </a:bodyPr>
          <a:lstStyle/>
          <a:p>
            <a:pPr>
              <a:buFont typeface="Wingdings" panose="05000000000000000000" pitchFamily="2" charset="2"/>
              <a:buChar char="§"/>
              <a:defRPr/>
            </a:pPr>
            <a:r>
              <a:rPr lang="en-US" dirty="0">
                <a:ea typeface="ＭＳ Ｐゴシック" charset="0"/>
              </a:rPr>
              <a:t>Many variations as well as HW details</a:t>
            </a:r>
          </a:p>
          <a:p>
            <a:pPr lvl="1">
              <a:buFont typeface="Wingdings" panose="05000000000000000000" pitchFamily="2" charset="2"/>
              <a:buChar char="§"/>
              <a:defRPr/>
            </a:pPr>
            <a:r>
              <a:rPr lang="en-US" dirty="0">
                <a:ea typeface="ＭＳ Ｐゴシック" charset="0"/>
              </a:rPr>
              <a:t>Usually VMMs take advantage of HW features</a:t>
            </a:r>
          </a:p>
          <a:p>
            <a:pPr lvl="2">
              <a:buFont typeface="Wingdings" panose="05000000000000000000" pitchFamily="2" charset="2"/>
              <a:buChar char="§"/>
              <a:defRPr/>
            </a:pPr>
            <a:r>
              <a:rPr lang="en-US" dirty="0">
                <a:ea typeface="ＭＳ Ｐゴシック" charset="0"/>
              </a:rPr>
              <a:t>HW features can simplify implementation, improve performance</a:t>
            </a:r>
          </a:p>
          <a:p>
            <a:pPr>
              <a:buFont typeface="Wingdings" panose="05000000000000000000" pitchFamily="2" charset="2"/>
              <a:buChar char="§"/>
              <a:defRPr/>
            </a:pPr>
            <a:r>
              <a:rPr lang="en-US" dirty="0">
                <a:ea typeface="ＭＳ Ｐゴシック" charset="0"/>
              </a:rPr>
              <a:t>Whatever the type, a VM has a lifecycle</a:t>
            </a:r>
          </a:p>
          <a:p>
            <a:pPr lvl="1">
              <a:buFont typeface="Wingdings" panose="05000000000000000000" pitchFamily="2" charset="2"/>
              <a:buChar char="§"/>
              <a:defRPr/>
            </a:pPr>
            <a:r>
              <a:rPr lang="en-US" dirty="0">
                <a:ea typeface="ＭＳ Ｐゴシック" charset="0"/>
              </a:rPr>
              <a:t>Created by VMM</a:t>
            </a:r>
          </a:p>
          <a:p>
            <a:pPr lvl="1">
              <a:buFont typeface="Wingdings" panose="05000000000000000000" pitchFamily="2" charset="2"/>
              <a:buChar char="§"/>
              <a:defRPr/>
            </a:pPr>
            <a:r>
              <a:rPr lang="en-US" dirty="0">
                <a:ea typeface="ＭＳ Ｐゴシック" charset="0"/>
              </a:rPr>
              <a:t>Resources assigned to it (number of cores, amount of memory, networking details, storage details)</a:t>
            </a:r>
          </a:p>
          <a:p>
            <a:pPr lvl="1">
              <a:buFont typeface="Wingdings" panose="05000000000000000000" pitchFamily="2" charset="2"/>
              <a:buChar char="§"/>
              <a:defRPr/>
            </a:pPr>
            <a:r>
              <a:rPr lang="en-US" dirty="0">
                <a:ea typeface="ＭＳ Ｐゴシック" charset="0"/>
              </a:rPr>
              <a:t>In type 0 hypervisor, resources usually dedicated</a:t>
            </a:r>
          </a:p>
          <a:p>
            <a:pPr lvl="1">
              <a:buFont typeface="Wingdings" panose="05000000000000000000" pitchFamily="2" charset="2"/>
              <a:buChar char="§"/>
              <a:defRPr/>
            </a:pPr>
            <a:r>
              <a:rPr lang="en-US" dirty="0">
                <a:ea typeface="ＭＳ Ｐゴシック" charset="0"/>
              </a:rPr>
              <a:t>Other types dedicate or share resources, or a mix</a:t>
            </a:r>
          </a:p>
          <a:p>
            <a:pPr lvl="1">
              <a:buFont typeface="Wingdings" panose="05000000000000000000" pitchFamily="2" charset="2"/>
              <a:buChar char="§"/>
              <a:defRPr/>
            </a:pPr>
            <a:r>
              <a:rPr lang="en-US" dirty="0">
                <a:ea typeface="ＭＳ Ｐゴシック" charset="0"/>
              </a:rPr>
              <a:t>When no longer needed, VM can be deleted, freeing resources</a:t>
            </a:r>
          </a:p>
          <a:p>
            <a:pPr>
              <a:buFont typeface="Wingdings" panose="05000000000000000000" pitchFamily="2" charset="2"/>
              <a:buChar char="§"/>
              <a:defRPr/>
            </a:pPr>
            <a:r>
              <a:rPr lang="en-US" dirty="0">
                <a:ea typeface="ＭＳ Ｐゴシック" charset="0"/>
              </a:rPr>
              <a:t>Steps simpler, faster than with a physical machine install</a:t>
            </a:r>
          </a:p>
          <a:p>
            <a:pPr lvl="1">
              <a:buFont typeface="Wingdings" panose="05000000000000000000" pitchFamily="2" charset="2"/>
              <a:buChar char="§"/>
              <a:defRPr/>
            </a:pPr>
            <a:r>
              <a:rPr lang="en-US" dirty="0">
                <a:ea typeface="ＭＳ Ｐゴシック" charset="0"/>
              </a:rPr>
              <a:t>Can lead to </a:t>
            </a:r>
            <a:r>
              <a:rPr lang="en-US" b="1" dirty="0">
                <a:solidFill>
                  <a:srgbClr val="3366FF"/>
                </a:solidFill>
                <a:ea typeface="ＭＳ Ｐゴシック" charset="0"/>
              </a:rPr>
              <a:t>virtual machine sprawl </a:t>
            </a:r>
            <a:r>
              <a:rPr lang="en-US" dirty="0">
                <a:ea typeface="ＭＳ Ｐゴシック" charset="0"/>
              </a:rPr>
              <a:t>with lots of VMs, </a:t>
            </a:r>
          </a:p>
          <a:p>
            <a:pPr lvl="1">
              <a:buFont typeface="Wingdings" panose="05000000000000000000" pitchFamily="2" charset="2"/>
              <a:buChar char="§"/>
              <a:defRPr/>
            </a:pPr>
            <a:r>
              <a:rPr lang="en-US" dirty="0">
                <a:ea typeface="ＭＳ Ｐゴシック" charset="0"/>
              </a:rPr>
              <a:t>History and state difficult to track</a:t>
            </a:r>
          </a:p>
          <a:p>
            <a:pPr lvl="1">
              <a:buFont typeface="Wingdings" panose="05000000000000000000" pitchFamily="2" charset="2"/>
              <a:buChar char="§"/>
              <a:defRPr/>
            </a:pPr>
            <a:endParaRPr lang="en-US" dirty="0">
              <a:ea typeface="ＭＳ Ｐゴシック" charset="0"/>
            </a:endParaRPr>
          </a:p>
          <a:p>
            <a:pPr lvl="2">
              <a:buFont typeface="Wingdings" panose="05000000000000000000" pitchFamily="2" charset="2"/>
              <a:buChar char="§"/>
              <a:defRPr/>
            </a:pPr>
            <a:endParaRPr lang="en-US" dirty="0">
              <a:ea typeface="ＭＳ Ｐゴシック" charset="0"/>
            </a:endParaRPr>
          </a:p>
          <a:p>
            <a:pPr>
              <a:buFont typeface="Wingdings" panose="05000000000000000000" pitchFamily="2" charset="2"/>
              <a:buChar cha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22</a:t>
            </a:fld>
            <a:endParaRPr lang="en-US" dirty="0"/>
          </a:p>
        </p:txBody>
      </p:sp>
    </p:spTree>
    <p:extLst>
      <p:ext uri="{BB962C8B-B14F-4D97-AF65-F5344CB8AC3E}">
        <p14:creationId xmlns:p14="http://schemas.microsoft.com/office/powerpoint/2010/main" val="2662657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noChangeArrowheads="1"/>
          </p:cNvSpPr>
          <p:nvPr>
            <p:ph type="title"/>
          </p:nvPr>
        </p:nvSpPr>
        <p:spPr/>
        <p:txBody>
          <a:bodyPr/>
          <a:lstStyle/>
          <a:p>
            <a:r>
              <a:rPr lang="en-US" altLang="en-US" sz="2800" dirty="0"/>
              <a:t>Types of VMs – Type 0 Hypervisor</a:t>
            </a:r>
          </a:p>
        </p:txBody>
      </p:sp>
      <p:sp>
        <p:nvSpPr>
          <p:cNvPr id="30722" name="Content Placeholder 2"/>
          <p:cNvSpPr>
            <a:spLocks noGrp="1" noChangeArrowheads="1"/>
          </p:cNvSpPr>
          <p:nvPr>
            <p:ph idx="1"/>
          </p:nvPr>
        </p:nvSpPr>
        <p:spPr/>
        <p:txBody>
          <a:bodyPr>
            <a:normAutofit fontScale="85000" lnSpcReduction="20000"/>
          </a:bodyPr>
          <a:lstStyle/>
          <a:p>
            <a:r>
              <a:rPr lang="en-US" altLang="en-US" dirty="0"/>
              <a:t>Old idea, under many names by HW manufacturers</a:t>
            </a:r>
          </a:p>
          <a:p>
            <a:pPr lvl="1"/>
            <a:r>
              <a:rPr lang="en-US" altLang="en-US" dirty="0"/>
              <a:t>“partitions”, “domains”</a:t>
            </a:r>
          </a:p>
          <a:p>
            <a:pPr lvl="1"/>
            <a:r>
              <a:rPr lang="en-US" altLang="en-US" dirty="0"/>
              <a:t>A HW feature implemented by firmware</a:t>
            </a:r>
          </a:p>
          <a:p>
            <a:pPr lvl="1"/>
            <a:r>
              <a:rPr lang="en-US" altLang="en-US" dirty="0"/>
              <a:t>OS need do nothing special, VMM is in firmware</a:t>
            </a:r>
          </a:p>
          <a:p>
            <a:pPr lvl="1"/>
            <a:r>
              <a:rPr lang="en-US" altLang="en-US" dirty="0"/>
              <a:t>Smaller feature set than other types</a:t>
            </a:r>
          </a:p>
          <a:p>
            <a:pPr lvl="1"/>
            <a:r>
              <a:rPr lang="en-US" altLang="en-US" dirty="0"/>
              <a:t>Each guest has dedicated HW</a:t>
            </a:r>
          </a:p>
          <a:p>
            <a:r>
              <a:rPr lang="en-US" altLang="en-US" dirty="0"/>
              <a:t>I/O a challenge as difficult to have enough devices, controllers to dedicate to each guest</a:t>
            </a:r>
          </a:p>
          <a:p>
            <a:r>
              <a:rPr lang="en-US" altLang="en-US" dirty="0"/>
              <a:t>Sometimes VMM implements a </a:t>
            </a:r>
            <a:r>
              <a:rPr lang="en-US" altLang="en-US" b="1" dirty="0">
                <a:solidFill>
                  <a:srgbClr val="3366FF"/>
                </a:solidFill>
              </a:rPr>
              <a:t>control partition </a:t>
            </a:r>
            <a:r>
              <a:rPr lang="en-US" altLang="en-US" dirty="0"/>
              <a:t>running daemons that other guests communicate with for shared I/O</a:t>
            </a:r>
          </a:p>
          <a:p>
            <a:r>
              <a:rPr lang="en-US" altLang="en-US" dirty="0"/>
              <a:t>Can provide virtualization-within-virtualization (guest itself can be a VMM with guests</a:t>
            </a:r>
          </a:p>
          <a:p>
            <a:pPr lvl="1"/>
            <a:r>
              <a:rPr lang="en-US" altLang="en-US" dirty="0"/>
              <a:t>Other types have difficulty doing this</a:t>
            </a:r>
          </a:p>
          <a:p>
            <a:pPr lvl="1"/>
            <a:endParaRPr lang="en-US" altLang="en-US" dirty="0"/>
          </a:p>
          <a:p>
            <a:pPr lvl="2"/>
            <a:endParaRPr lang="en-US" altLang="en-US" dirty="0"/>
          </a:p>
          <a:p>
            <a:pPr>
              <a:buFont typeface="Monotype Sorts" pitchFamily="-84" charset="2"/>
              <a:buNone/>
            </a:pPr>
            <a:endParaRPr lang="en-US" altLang="en-US"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23</a:t>
            </a:fld>
            <a:endParaRPr lang="en-US"/>
          </a:p>
        </p:txBody>
      </p:sp>
    </p:spTree>
    <p:extLst>
      <p:ext uri="{BB962C8B-B14F-4D97-AF65-F5344CB8AC3E}">
        <p14:creationId xmlns:p14="http://schemas.microsoft.com/office/powerpoint/2010/main" val="6983912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noChangeArrowheads="1"/>
          </p:cNvSpPr>
          <p:nvPr>
            <p:ph type="title"/>
          </p:nvPr>
        </p:nvSpPr>
        <p:spPr>
          <a:xfrm>
            <a:off x="1981200" y="123826"/>
            <a:ext cx="8229600" cy="576263"/>
          </a:xfrm>
        </p:spPr>
        <p:txBody>
          <a:bodyPr/>
          <a:lstStyle/>
          <a:p>
            <a:r>
              <a:rPr lang="en-US" altLang="en-US" sz="2800"/>
              <a:t>Type 0 Hypervisor</a:t>
            </a:r>
          </a:p>
        </p:txBody>
      </p:sp>
      <p:pic>
        <p:nvPicPr>
          <p:cNvPr id="31746" name="Content Placeholder 3" descr="16_05.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0861" b="-10861"/>
          <a:stretch>
            <a:fillRect/>
          </a:stretch>
        </p:blipFill>
        <p:spPr>
          <a:xfrm>
            <a:off x="3379788" y="1139825"/>
            <a:ext cx="5916612" cy="3257550"/>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24</a:t>
            </a:fld>
            <a:endParaRPr lang="en-US"/>
          </a:p>
        </p:txBody>
      </p:sp>
    </p:spTree>
    <p:extLst>
      <p:ext uri="{BB962C8B-B14F-4D97-AF65-F5344CB8AC3E}">
        <p14:creationId xmlns:p14="http://schemas.microsoft.com/office/powerpoint/2010/main" val="36982444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noChangeArrowheads="1"/>
          </p:cNvSpPr>
          <p:nvPr>
            <p:ph type="title"/>
          </p:nvPr>
        </p:nvSpPr>
        <p:spPr/>
        <p:txBody>
          <a:bodyPr/>
          <a:lstStyle/>
          <a:p>
            <a:r>
              <a:rPr lang="en-US" altLang="en-US" sz="2800"/>
              <a:t>Types of VMs – Type 1 Hypervisor</a:t>
            </a:r>
          </a:p>
        </p:txBody>
      </p:sp>
      <p:sp>
        <p:nvSpPr>
          <p:cNvPr id="32770" name="Content Placeholder 2"/>
          <p:cNvSpPr>
            <a:spLocks noGrp="1" noChangeArrowheads="1"/>
          </p:cNvSpPr>
          <p:nvPr>
            <p:ph idx="1"/>
          </p:nvPr>
        </p:nvSpPr>
        <p:spPr/>
        <p:txBody>
          <a:bodyPr>
            <a:noAutofit/>
          </a:bodyPr>
          <a:lstStyle/>
          <a:p>
            <a:r>
              <a:rPr lang="en-US" altLang="en-US" sz="1800" dirty="0"/>
              <a:t>Commonly found in company datacenters</a:t>
            </a:r>
          </a:p>
          <a:p>
            <a:pPr lvl="1"/>
            <a:r>
              <a:rPr lang="en-US" altLang="en-US" sz="1800" dirty="0"/>
              <a:t>In a sense becoming “datacenter operating systems”</a:t>
            </a:r>
          </a:p>
          <a:p>
            <a:pPr lvl="2"/>
            <a:r>
              <a:rPr lang="en-US" altLang="en-US" sz="1800" dirty="0"/>
              <a:t>Datacenter managers control and manage OSes in new, sophisticated ways by controlling the Type 1 hypervisor</a:t>
            </a:r>
          </a:p>
          <a:p>
            <a:pPr lvl="2"/>
            <a:r>
              <a:rPr lang="en-US" altLang="en-US" sz="1800" dirty="0"/>
              <a:t>Consolidation of multiple OSes and apps onto less HW</a:t>
            </a:r>
          </a:p>
          <a:p>
            <a:pPr lvl="2"/>
            <a:r>
              <a:rPr lang="en-US" altLang="en-US" sz="1800" dirty="0"/>
              <a:t>Move guests between systems to balance performance</a:t>
            </a:r>
          </a:p>
          <a:p>
            <a:pPr lvl="2"/>
            <a:r>
              <a:rPr lang="en-US" altLang="en-US" sz="1800" dirty="0"/>
              <a:t>Snapshots and cloning</a:t>
            </a:r>
          </a:p>
          <a:p>
            <a:r>
              <a:rPr lang="en-US" altLang="en-US" sz="1800" dirty="0"/>
              <a:t>Special purpose operating systems that run natively on HW</a:t>
            </a:r>
          </a:p>
          <a:p>
            <a:pPr lvl="1"/>
            <a:r>
              <a:rPr lang="en-US" altLang="en-US" sz="1800" dirty="0"/>
              <a:t>Rather than providing system call interface, create, run, and manage guest OSes</a:t>
            </a:r>
          </a:p>
          <a:p>
            <a:pPr lvl="1"/>
            <a:r>
              <a:rPr lang="en-US" altLang="en-US" sz="1800" dirty="0"/>
              <a:t>Can run on Type 0 hypervisors but not on other Type 1s</a:t>
            </a:r>
          </a:p>
          <a:p>
            <a:pPr lvl="1"/>
            <a:r>
              <a:rPr lang="en-US" altLang="en-US" sz="1800" dirty="0"/>
              <a:t>Run in kernel mode</a:t>
            </a:r>
          </a:p>
          <a:p>
            <a:pPr lvl="1"/>
            <a:r>
              <a:rPr lang="en-US" altLang="en-US" sz="1800" dirty="0"/>
              <a:t>Guests generally don’t know they are running in a VM</a:t>
            </a:r>
          </a:p>
          <a:p>
            <a:pPr lvl="1"/>
            <a:r>
              <a:rPr lang="en-US" altLang="en-US" sz="1800" dirty="0"/>
              <a:t>Implement device drivers for host HW because no other component can</a:t>
            </a:r>
          </a:p>
          <a:p>
            <a:pPr lvl="1"/>
            <a:r>
              <a:rPr lang="en-US" altLang="en-US" sz="1800" dirty="0"/>
              <a:t>Also provide other traditional OS services like CPU and memory management</a:t>
            </a:r>
          </a:p>
          <a:p>
            <a:pPr lvl="2"/>
            <a:endParaRPr lang="en-US" altLang="en-US" sz="1800" dirty="0"/>
          </a:p>
          <a:p>
            <a:pPr>
              <a:buFont typeface="Monotype Sorts" pitchFamily="-84" charset="2"/>
              <a:buNone/>
            </a:pPr>
            <a:endParaRPr lang="en-US" altLang="en-US" sz="1800"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25</a:t>
            </a:fld>
            <a:endParaRPr lang="en-US"/>
          </a:p>
        </p:txBody>
      </p:sp>
    </p:spTree>
    <p:extLst>
      <p:ext uri="{BB962C8B-B14F-4D97-AF65-F5344CB8AC3E}">
        <p14:creationId xmlns:p14="http://schemas.microsoft.com/office/powerpoint/2010/main" val="3300202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noChangeArrowheads="1"/>
          </p:cNvSpPr>
          <p:nvPr>
            <p:ph type="title"/>
          </p:nvPr>
        </p:nvSpPr>
        <p:spPr/>
        <p:txBody>
          <a:bodyPr/>
          <a:lstStyle/>
          <a:p>
            <a:r>
              <a:rPr lang="en-US" altLang="en-US" sz="2800"/>
              <a:t>Types of VMs – Type 1 Hypervisor (cont.)</a:t>
            </a:r>
          </a:p>
        </p:txBody>
      </p:sp>
      <p:sp>
        <p:nvSpPr>
          <p:cNvPr id="40962" name="Content Placeholder 2">
            <a:extLst>
              <a:ext uri="{FF2B5EF4-FFF2-40B4-BE49-F238E27FC236}">
                <a16:creationId xmlns:a16="http://schemas.microsoft.com/office/drawing/2014/main" id="{0E82E74E-DF81-7643-BF0A-94CB1794CACC}"/>
              </a:ext>
            </a:extLst>
          </p:cNvPr>
          <p:cNvSpPr>
            <a:spLocks noGrp="1"/>
          </p:cNvSpPr>
          <p:nvPr>
            <p:ph idx="1"/>
          </p:nvPr>
        </p:nvSpPr>
        <p:spPr/>
        <p:txBody>
          <a:bodyPr/>
          <a:lstStyle/>
          <a:p>
            <a:pPr>
              <a:defRPr/>
            </a:pPr>
            <a:r>
              <a:rPr lang="en-US" dirty="0">
                <a:ea typeface="ＭＳ Ｐゴシック" charset="0"/>
              </a:rPr>
              <a:t>Another variation is a general purpose OS that also provides VMM functionality</a:t>
            </a:r>
          </a:p>
          <a:p>
            <a:pPr lvl="1">
              <a:defRPr/>
            </a:pPr>
            <a:r>
              <a:rPr lang="en-US" dirty="0" err="1">
                <a:ea typeface="ＭＳ Ｐゴシック" charset="0"/>
              </a:rPr>
              <a:t>RedHat</a:t>
            </a:r>
            <a:r>
              <a:rPr lang="en-US" dirty="0">
                <a:ea typeface="ＭＳ Ｐゴシック" charset="0"/>
              </a:rPr>
              <a:t> Enterprise Linux with KVM, Windows with Hyper-V, Oracle Solaris</a:t>
            </a:r>
          </a:p>
          <a:p>
            <a:pPr lvl="1">
              <a:defRPr/>
            </a:pPr>
            <a:r>
              <a:rPr lang="en-US" dirty="0">
                <a:ea typeface="ＭＳ Ｐゴシック" charset="0"/>
              </a:rPr>
              <a:t>Perform normal duties as well as VMM duties</a:t>
            </a:r>
          </a:p>
          <a:p>
            <a:pPr lvl="1">
              <a:defRPr/>
            </a:pPr>
            <a:r>
              <a:rPr lang="en-US" dirty="0">
                <a:ea typeface="ＭＳ Ｐゴシック" charset="0"/>
              </a:rPr>
              <a:t>Typically less feature rich than dedicated Type 1 hypervisors</a:t>
            </a:r>
          </a:p>
          <a:p>
            <a:pPr>
              <a:defRPr/>
            </a:pPr>
            <a:r>
              <a:rPr lang="en-US" dirty="0">
                <a:ea typeface="ＭＳ Ｐゴシック" charset="0"/>
              </a:rPr>
              <a:t>In many ways, treat guests </a:t>
            </a:r>
            <a:r>
              <a:rPr lang="en-US" dirty="0" err="1">
                <a:ea typeface="ＭＳ Ｐゴシック" charset="0"/>
              </a:rPr>
              <a:t>OSes</a:t>
            </a:r>
            <a:r>
              <a:rPr lang="en-US" dirty="0">
                <a:ea typeface="ＭＳ Ｐゴシック" charset="0"/>
              </a:rPr>
              <a:t> as just another process</a:t>
            </a:r>
          </a:p>
          <a:p>
            <a:pPr lvl="1">
              <a:defRPr/>
            </a:pPr>
            <a:r>
              <a:rPr lang="en-US" dirty="0">
                <a:ea typeface="ＭＳ Ｐゴシック" charset="0"/>
              </a:rPr>
              <a:t>Albeit with special handling when guest tries to execute special instructions</a:t>
            </a:r>
          </a:p>
          <a:p>
            <a:pPr lvl="2">
              <a:defRPr/>
            </a:pPr>
            <a:endParaRPr lang="en-US" sz="1600" dirty="0">
              <a:ea typeface="ＭＳ Ｐゴシック" charset="0"/>
            </a:endParaRPr>
          </a:p>
          <a:p>
            <a:pPr>
              <a:defRPr/>
            </a:pPr>
            <a:endParaRPr lang="en-US" sz="1600"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26</a:t>
            </a:fld>
            <a:endParaRPr lang="en-US"/>
          </a:p>
        </p:txBody>
      </p:sp>
    </p:spTree>
    <p:extLst>
      <p:ext uri="{BB962C8B-B14F-4D97-AF65-F5344CB8AC3E}">
        <p14:creationId xmlns:p14="http://schemas.microsoft.com/office/powerpoint/2010/main" val="31275994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noChangeArrowheads="1"/>
          </p:cNvSpPr>
          <p:nvPr>
            <p:ph type="title"/>
          </p:nvPr>
        </p:nvSpPr>
        <p:spPr/>
        <p:txBody>
          <a:bodyPr/>
          <a:lstStyle/>
          <a:p>
            <a:r>
              <a:rPr lang="en-US" altLang="en-US" sz="2800" dirty="0"/>
              <a:t>Types of VMs – Type 2 Hypervisor</a:t>
            </a:r>
          </a:p>
        </p:txBody>
      </p:sp>
      <p:sp>
        <p:nvSpPr>
          <p:cNvPr id="34818" name="Content Placeholder 2"/>
          <p:cNvSpPr>
            <a:spLocks noGrp="1" noChangeArrowheads="1"/>
          </p:cNvSpPr>
          <p:nvPr>
            <p:ph idx="1"/>
          </p:nvPr>
        </p:nvSpPr>
        <p:spPr/>
        <p:txBody>
          <a:bodyPr>
            <a:normAutofit/>
          </a:bodyPr>
          <a:lstStyle/>
          <a:p>
            <a:r>
              <a:rPr lang="en-US" altLang="en-US" dirty="0"/>
              <a:t>Less interesting from an OS perspective </a:t>
            </a:r>
          </a:p>
          <a:p>
            <a:pPr lvl="1"/>
            <a:r>
              <a:rPr lang="en-US" altLang="en-US" dirty="0"/>
              <a:t>Very little OS involvement in virtualization</a:t>
            </a:r>
          </a:p>
          <a:p>
            <a:pPr lvl="1"/>
            <a:r>
              <a:rPr lang="en-US" altLang="en-US" dirty="0"/>
              <a:t>VMM is simply another process, run and managed by host</a:t>
            </a:r>
          </a:p>
          <a:p>
            <a:pPr lvl="2"/>
            <a:r>
              <a:rPr lang="en-US" altLang="en-US" dirty="0"/>
              <a:t>Even the host doesn’t know they are a VMM running guests</a:t>
            </a:r>
          </a:p>
          <a:p>
            <a:pPr lvl="1"/>
            <a:r>
              <a:rPr lang="en-US" altLang="en-US" dirty="0"/>
              <a:t>Tend to have poorer overall performance because can’t take advantage of some HW features</a:t>
            </a:r>
          </a:p>
          <a:p>
            <a:pPr lvl="1"/>
            <a:r>
              <a:rPr lang="en-US" altLang="en-US" dirty="0"/>
              <a:t>But also a benefit because require no changes to host OS</a:t>
            </a:r>
          </a:p>
          <a:p>
            <a:pPr lvl="1"/>
            <a:endParaRPr lang="en-US" altLang="en-US" dirty="0"/>
          </a:p>
          <a:p>
            <a:pPr lvl="2"/>
            <a:endParaRPr lang="en-US" altLang="en-US" dirty="0"/>
          </a:p>
          <a:p>
            <a:pPr>
              <a:buFont typeface="Monotype Sorts" pitchFamily="-84" charset="2"/>
              <a:buNone/>
            </a:pPr>
            <a:endParaRPr lang="en-US" altLang="en-US"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27</a:t>
            </a:fld>
            <a:endParaRPr lang="en-US"/>
          </a:p>
        </p:txBody>
      </p:sp>
    </p:spTree>
    <p:extLst>
      <p:ext uri="{BB962C8B-B14F-4D97-AF65-F5344CB8AC3E}">
        <p14:creationId xmlns:p14="http://schemas.microsoft.com/office/powerpoint/2010/main" val="21680480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noChangeArrowheads="1"/>
          </p:cNvSpPr>
          <p:nvPr>
            <p:ph type="title"/>
          </p:nvPr>
        </p:nvSpPr>
        <p:spPr/>
        <p:txBody>
          <a:bodyPr>
            <a:normAutofit/>
          </a:bodyPr>
          <a:lstStyle/>
          <a:p>
            <a:r>
              <a:rPr lang="en-US" altLang="en-US" sz="4000" dirty="0"/>
              <a:t>Types of VMs – </a:t>
            </a:r>
            <a:r>
              <a:rPr lang="en-US" altLang="en-US" sz="4000" dirty="0" err="1"/>
              <a:t>Paravirtualization</a:t>
            </a:r>
            <a:endParaRPr lang="en-US" altLang="en-US" sz="4000" dirty="0"/>
          </a:p>
        </p:txBody>
      </p:sp>
      <p:sp>
        <p:nvSpPr>
          <p:cNvPr id="35842" name="Content Placeholder 2"/>
          <p:cNvSpPr>
            <a:spLocks noGrp="1" noChangeArrowheads="1"/>
          </p:cNvSpPr>
          <p:nvPr>
            <p:ph idx="1"/>
          </p:nvPr>
        </p:nvSpPr>
        <p:spPr/>
        <p:txBody>
          <a:bodyPr>
            <a:normAutofit/>
          </a:bodyPr>
          <a:lstStyle/>
          <a:p>
            <a:r>
              <a:rPr lang="en-US" altLang="en-US" dirty="0"/>
              <a:t>Does not fit the definition of virtualization – VMM not presenting an exact duplication of underlying hardware</a:t>
            </a:r>
          </a:p>
          <a:p>
            <a:pPr lvl="1"/>
            <a:r>
              <a:rPr lang="en-US" altLang="en-US" dirty="0"/>
              <a:t>But still useful!</a:t>
            </a:r>
          </a:p>
          <a:p>
            <a:pPr lvl="1"/>
            <a:r>
              <a:rPr lang="en-US" altLang="en-US" dirty="0"/>
              <a:t>VMM provides services that must be modified for guest to use</a:t>
            </a:r>
          </a:p>
          <a:p>
            <a:pPr lvl="1"/>
            <a:r>
              <a:rPr lang="en-US" altLang="en-US" dirty="0"/>
              <a:t>Leads to increased performance</a:t>
            </a:r>
          </a:p>
          <a:p>
            <a:pPr lvl="1"/>
            <a:r>
              <a:rPr lang="en-US" altLang="en-US" dirty="0"/>
              <a:t>Less needed as hardware support for VMs grows</a:t>
            </a:r>
          </a:p>
          <a:p>
            <a:r>
              <a:rPr lang="en-US" altLang="en-US" dirty="0"/>
              <a:t>Xen, leader in paravirtualized space, adds several techniques </a:t>
            </a:r>
          </a:p>
          <a:p>
            <a:pPr lvl="1"/>
            <a:r>
              <a:rPr lang="en-US" altLang="en-US" dirty="0"/>
              <a:t>For example, clean and simple device abstractions</a:t>
            </a:r>
          </a:p>
          <a:p>
            <a:pPr lvl="2"/>
            <a:r>
              <a:rPr lang="en-US" altLang="en-US" dirty="0"/>
              <a:t>Efficient I/O</a:t>
            </a:r>
          </a:p>
          <a:p>
            <a:pPr lvl="2"/>
            <a:r>
              <a:rPr lang="en-US" altLang="en-US" dirty="0"/>
              <a:t>Good communication between guest and VMM about device I/O</a:t>
            </a:r>
          </a:p>
          <a:p>
            <a:pPr lvl="2"/>
            <a:r>
              <a:rPr lang="en-US" altLang="en-US" dirty="0"/>
              <a:t>Each device has circular buffer shared by guests and VMM via shared memory</a:t>
            </a:r>
          </a:p>
          <a:p>
            <a:pPr lvl="2"/>
            <a:endParaRPr lang="en-US" altLang="en-US" dirty="0"/>
          </a:p>
          <a:p>
            <a:pPr>
              <a:buFont typeface="Monotype Sorts" pitchFamily="-84" charset="2"/>
              <a:buNone/>
            </a:pPr>
            <a:endParaRPr lang="en-US" altLang="en-US"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28</a:t>
            </a:fld>
            <a:endParaRPr lang="en-US"/>
          </a:p>
        </p:txBody>
      </p:sp>
    </p:spTree>
    <p:extLst>
      <p:ext uri="{BB962C8B-B14F-4D97-AF65-F5344CB8AC3E}">
        <p14:creationId xmlns:p14="http://schemas.microsoft.com/office/powerpoint/2010/main" val="10493759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noChangeArrowheads="1"/>
          </p:cNvSpPr>
          <p:nvPr>
            <p:ph type="title"/>
          </p:nvPr>
        </p:nvSpPr>
        <p:spPr>
          <a:xfrm>
            <a:off x="2516188" y="193676"/>
            <a:ext cx="8229600" cy="576263"/>
          </a:xfrm>
        </p:spPr>
        <p:txBody>
          <a:bodyPr>
            <a:normAutofit fontScale="90000"/>
          </a:bodyPr>
          <a:lstStyle/>
          <a:p>
            <a:r>
              <a:rPr lang="en-US" altLang="en-US"/>
              <a:t>Xen I/O via Shared Circular Buffer</a:t>
            </a:r>
          </a:p>
        </p:txBody>
      </p:sp>
      <p:pic>
        <p:nvPicPr>
          <p:cNvPr id="36866" name="Content Placeholder 3" descr="16_06.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5573" r="-5573"/>
          <a:stretch>
            <a:fillRect/>
          </a:stretch>
        </p:blipFill>
        <p:spPr>
          <a:xfrm>
            <a:off x="2600325" y="1266825"/>
            <a:ext cx="7569200" cy="4167188"/>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29</a:t>
            </a:fld>
            <a:endParaRPr lang="en-US"/>
          </a:p>
        </p:txBody>
      </p:sp>
    </p:spTree>
    <p:extLst>
      <p:ext uri="{BB962C8B-B14F-4D97-AF65-F5344CB8AC3E}">
        <p14:creationId xmlns:p14="http://schemas.microsoft.com/office/powerpoint/2010/main" val="3968376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Idea of Virtualization</a:t>
            </a:r>
          </a:p>
        </p:txBody>
      </p:sp>
      <p:sp>
        <p:nvSpPr>
          <p:cNvPr id="16" name="Content Placeholder 15"/>
          <p:cNvSpPr>
            <a:spLocks noGrp="1"/>
          </p:cNvSpPr>
          <p:nvPr>
            <p:ph sz="half" idx="1"/>
          </p:nvPr>
        </p:nvSpPr>
        <p:spPr>
          <a:xfrm>
            <a:off x="838199" y="1825625"/>
            <a:ext cx="3890459" cy="4351338"/>
          </a:xfrm>
        </p:spPr>
        <p:txBody>
          <a:bodyPr/>
          <a:lstStyle/>
          <a:p>
            <a:r>
              <a:rPr lang="en-US" dirty="0"/>
              <a:t>User only knows and uses what the interface allows.</a:t>
            </a:r>
          </a:p>
          <a:p>
            <a:r>
              <a:rPr lang="en-US" dirty="0"/>
              <a:t>Concept of the system a user has is limited</a:t>
            </a:r>
          </a:p>
          <a:p>
            <a:r>
              <a:rPr lang="en-US" dirty="0"/>
              <a:t>System may support different users with different interface – different model </a:t>
            </a:r>
          </a:p>
        </p:txBody>
      </p:sp>
      <p:sp>
        <p:nvSpPr>
          <p:cNvPr id="4" name="Footer Placeholder 3"/>
          <p:cNvSpPr>
            <a:spLocks noGrp="1"/>
          </p:cNvSpPr>
          <p:nvPr>
            <p:ph type="ftr" sz="quarter" idx="11"/>
          </p:nvPr>
        </p:nvSpPr>
        <p:spPr/>
        <p:txBody>
          <a:bodyPr/>
          <a:lstStyle/>
          <a:p>
            <a:r>
              <a:rPr lang="en-US"/>
              <a:t>Copyright 2018 Silberschatz, Galvin and Gagne</a:t>
            </a:r>
            <a:endParaRPr lang="en-US" dirty="0"/>
          </a:p>
        </p:txBody>
      </p:sp>
      <p:grpSp>
        <p:nvGrpSpPr>
          <p:cNvPr id="13" name="Group 12"/>
          <p:cNvGrpSpPr/>
          <p:nvPr/>
        </p:nvGrpSpPr>
        <p:grpSpPr>
          <a:xfrm>
            <a:off x="4933121" y="1896954"/>
            <a:ext cx="6440558" cy="3294112"/>
            <a:chOff x="2692083" y="2902226"/>
            <a:chExt cx="6440558" cy="3294112"/>
          </a:xfrm>
        </p:grpSpPr>
        <p:sp>
          <p:nvSpPr>
            <p:cNvPr id="5" name="Rectangle 4"/>
            <p:cNvSpPr/>
            <p:nvPr/>
          </p:nvSpPr>
          <p:spPr>
            <a:xfrm>
              <a:off x="5418246" y="3010137"/>
              <a:ext cx="204462" cy="31862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dirty="0"/>
                <a:t>Interface</a:t>
              </a:r>
            </a:p>
          </p:txBody>
        </p:sp>
        <p:sp>
          <p:nvSpPr>
            <p:cNvPr id="6" name="Cloud 5"/>
            <p:cNvSpPr/>
            <p:nvPr/>
          </p:nvSpPr>
          <p:spPr>
            <a:xfrm>
              <a:off x="6542788" y="3441779"/>
              <a:ext cx="2589853" cy="226612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Real System</a:t>
              </a:r>
            </a:p>
          </p:txBody>
        </p:sp>
        <p:sp>
          <p:nvSpPr>
            <p:cNvPr id="7" name="Oval 6"/>
            <p:cNvSpPr/>
            <p:nvPr/>
          </p:nvSpPr>
          <p:spPr>
            <a:xfrm>
              <a:off x="2692084" y="2902226"/>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8" name="Oval 7"/>
            <p:cNvSpPr/>
            <p:nvPr/>
          </p:nvSpPr>
          <p:spPr>
            <a:xfrm>
              <a:off x="2692083" y="3895193"/>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9" name="Oval 8"/>
            <p:cNvSpPr/>
            <p:nvPr/>
          </p:nvSpPr>
          <p:spPr>
            <a:xfrm>
              <a:off x="2692083" y="4969476"/>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10" name="Right Arrow 9"/>
            <p:cNvSpPr/>
            <p:nvPr/>
          </p:nvSpPr>
          <p:spPr>
            <a:xfrm>
              <a:off x="3600804" y="3257189"/>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3589445" y="5286237"/>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3589445" y="4189619"/>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p:cNvSpPr/>
          <p:nvPr/>
        </p:nvSpPr>
        <p:spPr>
          <a:xfrm>
            <a:off x="7659284" y="2004865"/>
            <a:ext cx="215821" cy="98823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lide Number Placeholder 18"/>
          <p:cNvSpPr>
            <a:spLocks noGrp="1"/>
          </p:cNvSpPr>
          <p:nvPr>
            <p:ph type="sldNum" sz="quarter" idx="12"/>
          </p:nvPr>
        </p:nvSpPr>
        <p:spPr/>
        <p:txBody>
          <a:bodyPr/>
          <a:lstStyle/>
          <a:p>
            <a:fld id="{B8FA9E9B-7639-41A7-8B5F-FEFEB094FBAA}" type="slidenum">
              <a:rPr lang="en-US" smtClean="0"/>
              <a:t>3</a:t>
            </a:fld>
            <a:endParaRPr lang="en-US"/>
          </a:p>
        </p:txBody>
      </p:sp>
    </p:spTree>
    <p:extLst>
      <p:ext uri="{BB962C8B-B14F-4D97-AF65-F5344CB8AC3E}">
        <p14:creationId xmlns:p14="http://schemas.microsoft.com/office/powerpoint/2010/main" val="38206204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noChangeArrowheads="1"/>
          </p:cNvSpPr>
          <p:nvPr>
            <p:ph type="title"/>
          </p:nvPr>
        </p:nvSpPr>
        <p:spPr/>
        <p:txBody>
          <a:bodyPr/>
          <a:lstStyle/>
          <a:p>
            <a:r>
              <a:rPr lang="en-US" altLang="en-US" sz="2800"/>
              <a:t>Types of VMs – Paravirtualization (cont.)</a:t>
            </a:r>
          </a:p>
        </p:txBody>
      </p:sp>
      <p:sp>
        <p:nvSpPr>
          <p:cNvPr id="40962" name="Content Placeholder 2">
            <a:extLst>
              <a:ext uri="{FF2B5EF4-FFF2-40B4-BE49-F238E27FC236}">
                <a16:creationId xmlns:a16="http://schemas.microsoft.com/office/drawing/2014/main" id="{FEC94855-9B30-1A4F-BF4B-C3A922B4EC68}"/>
              </a:ext>
            </a:extLst>
          </p:cNvPr>
          <p:cNvSpPr>
            <a:spLocks noGrp="1"/>
          </p:cNvSpPr>
          <p:nvPr>
            <p:ph idx="1"/>
          </p:nvPr>
        </p:nvSpPr>
        <p:spPr/>
        <p:txBody>
          <a:bodyPr>
            <a:normAutofit/>
          </a:bodyPr>
          <a:lstStyle/>
          <a:p>
            <a:pPr>
              <a:defRPr/>
            </a:pPr>
            <a:r>
              <a:rPr lang="en-US" altLang="en-US" dirty="0"/>
              <a:t>Xen, adds several techniques</a:t>
            </a:r>
            <a:endParaRPr lang="en-US" dirty="0">
              <a:ea typeface="ＭＳ Ｐゴシック" charset="0"/>
            </a:endParaRPr>
          </a:p>
          <a:p>
            <a:pPr lvl="1">
              <a:defRPr/>
            </a:pPr>
            <a:r>
              <a:rPr lang="en-US" dirty="0">
                <a:ea typeface="ＭＳ Ｐゴシック" charset="0"/>
              </a:rPr>
              <a:t>Memory management does not include nested page tables</a:t>
            </a:r>
          </a:p>
          <a:p>
            <a:pPr lvl="2">
              <a:defRPr/>
            </a:pPr>
            <a:r>
              <a:rPr lang="en-US" dirty="0">
                <a:ea typeface="ＭＳ Ｐゴシック" charset="0"/>
              </a:rPr>
              <a:t>Each guest has own read-only tables</a:t>
            </a:r>
          </a:p>
          <a:p>
            <a:pPr lvl="2">
              <a:defRPr/>
            </a:pPr>
            <a:r>
              <a:rPr lang="en-US" dirty="0">
                <a:ea typeface="ＭＳ Ｐゴシック" charset="0"/>
              </a:rPr>
              <a:t>Guest uses </a:t>
            </a:r>
            <a:r>
              <a:rPr lang="en-US" b="1" dirty="0" err="1">
                <a:solidFill>
                  <a:srgbClr val="3366FF"/>
                </a:solidFill>
                <a:ea typeface="ＭＳ Ｐゴシック" charset="0"/>
                <a:cs typeface="ＭＳ Ｐゴシック" charset="0"/>
              </a:rPr>
              <a:t>hypercall</a:t>
            </a:r>
            <a:r>
              <a:rPr lang="en-US" dirty="0">
                <a:ea typeface="ＭＳ Ｐゴシック" charset="0"/>
              </a:rPr>
              <a:t> (call to hypervisor) when page-table changes are needed</a:t>
            </a:r>
          </a:p>
          <a:p>
            <a:pPr>
              <a:defRPr/>
            </a:pPr>
            <a:r>
              <a:rPr lang="en-US" dirty="0">
                <a:ea typeface="ＭＳ Ｐゴシック" charset="0"/>
              </a:rPr>
              <a:t>Paravirtualization allowed virtualization of older x86 CPUs (and others) without binary translation</a:t>
            </a:r>
          </a:p>
          <a:p>
            <a:pPr>
              <a:defRPr/>
            </a:pPr>
            <a:r>
              <a:rPr lang="en-US" dirty="0">
                <a:ea typeface="ＭＳ Ｐゴシック" charset="0"/>
              </a:rPr>
              <a:t>Guest had to be modified to run on paravirtualized VMM</a:t>
            </a:r>
          </a:p>
          <a:p>
            <a:pPr>
              <a:defRPr/>
            </a:pPr>
            <a:r>
              <a:rPr lang="en-US" dirty="0">
                <a:ea typeface="ＭＳ Ｐゴシック" charset="0"/>
              </a:rPr>
              <a:t>But on modern CPUs Xen no longer requires guest modification -&gt; no longer paravirtualization</a:t>
            </a:r>
          </a:p>
          <a:p>
            <a:pPr marL="1200150" lvl="2" indent="-342900">
              <a:defRPr/>
            </a:pPr>
            <a:endParaRPr lang="en-US" dirty="0">
              <a:ea typeface="ＭＳ Ｐゴシック"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30</a:t>
            </a:fld>
            <a:endParaRPr lang="en-US"/>
          </a:p>
        </p:txBody>
      </p:sp>
    </p:spTree>
    <p:extLst>
      <p:ext uri="{BB962C8B-B14F-4D97-AF65-F5344CB8AC3E}">
        <p14:creationId xmlns:p14="http://schemas.microsoft.com/office/powerpoint/2010/main" val="25765378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noChangeArrowheads="1"/>
          </p:cNvSpPr>
          <p:nvPr>
            <p:ph type="title"/>
          </p:nvPr>
        </p:nvSpPr>
        <p:spPr/>
        <p:txBody>
          <a:bodyPr>
            <a:normAutofit/>
          </a:bodyPr>
          <a:lstStyle/>
          <a:p>
            <a:r>
              <a:rPr lang="en-US" altLang="en-US" sz="3600" dirty="0"/>
              <a:t>Types of VMs – Programming Environment Virtualization</a:t>
            </a:r>
          </a:p>
        </p:txBody>
      </p:sp>
      <p:sp>
        <p:nvSpPr>
          <p:cNvPr id="40962" name="Content Placeholder 2">
            <a:extLst>
              <a:ext uri="{FF2B5EF4-FFF2-40B4-BE49-F238E27FC236}">
                <a16:creationId xmlns:a16="http://schemas.microsoft.com/office/drawing/2014/main" id="{5C6CCD97-22DF-BB4E-91B4-2E445C3D6EE9}"/>
              </a:ext>
            </a:extLst>
          </p:cNvPr>
          <p:cNvSpPr>
            <a:spLocks noGrp="1"/>
          </p:cNvSpPr>
          <p:nvPr>
            <p:ph idx="1"/>
          </p:nvPr>
        </p:nvSpPr>
        <p:spPr/>
        <p:txBody>
          <a:bodyPr>
            <a:normAutofit fontScale="92500" lnSpcReduction="20000"/>
          </a:bodyPr>
          <a:lstStyle/>
          <a:p>
            <a:pPr>
              <a:defRPr/>
            </a:pPr>
            <a:r>
              <a:rPr lang="en-US" dirty="0">
                <a:ea typeface="ＭＳ Ｐゴシック" charset="0"/>
              </a:rPr>
              <a:t>Also not-really-virtualization but using same techniques, providing similar features</a:t>
            </a:r>
          </a:p>
          <a:p>
            <a:pPr>
              <a:defRPr/>
            </a:pPr>
            <a:r>
              <a:rPr lang="en-US" dirty="0">
                <a:ea typeface="ＭＳ Ｐゴシック" charset="0"/>
              </a:rPr>
              <a:t>Programming language is designed to run within custom-built virtualized environment</a:t>
            </a:r>
          </a:p>
          <a:p>
            <a:pPr lvl="1">
              <a:defRPr/>
            </a:pPr>
            <a:r>
              <a:rPr lang="en-US" dirty="0">
                <a:ea typeface="ＭＳ Ｐゴシック" charset="0"/>
              </a:rPr>
              <a:t>For example Oracle Java has many features that depend on running in </a:t>
            </a:r>
            <a:r>
              <a:rPr lang="en-US" b="1" dirty="0">
                <a:solidFill>
                  <a:srgbClr val="3366FF"/>
                </a:solidFill>
                <a:ea typeface="ＭＳ Ｐゴシック" charset="0"/>
              </a:rPr>
              <a:t>Java Virtual Machine</a:t>
            </a:r>
            <a:r>
              <a:rPr lang="en-US" dirty="0">
                <a:ea typeface="ＭＳ Ｐゴシック" charset="0"/>
              </a:rPr>
              <a:t> (</a:t>
            </a:r>
            <a:r>
              <a:rPr lang="en-US" b="1" dirty="0">
                <a:solidFill>
                  <a:srgbClr val="3366FF"/>
                </a:solidFill>
                <a:ea typeface="ＭＳ Ｐゴシック" charset="0"/>
              </a:rPr>
              <a:t>JVM</a:t>
            </a:r>
            <a:r>
              <a:rPr lang="en-US" dirty="0">
                <a:ea typeface="ＭＳ Ｐゴシック" charset="0"/>
              </a:rPr>
              <a:t>)</a:t>
            </a:r>
          </a:p>
          <a:p>
            <a:pPr>
              <a:defRPr/>
            </a:pPr>
            <a:r>
              <a:rPr lang="en-US" dirty="0">
                <a:ea typeface="ＭＳ Ｐゴシック" charset="0"/>
              </a:rPr>
              <a:t>In this case virtualization is defined as providing APIs that define a set of features made available to a language and programs written in that language to provide an improved execution environment</a:t>
            </a:r>
          </a:p>
          <a:p>
            <a:pPr>
              <a:defRPr/>
            </a:pPr>
            <a:r>
              <a:rPr lang="en-US" dirty="0">
                <a:ea typeface="ＭＳ Ｐゴシック" charset="0"/>
              </a:rPr>
              <a:t>JVM compiled to run on many systems (including some smart phones even)</a:t>
            </a:r>
          </a:p>
          <a:p>
            <a:pPr>
              <a:defRPr/>
            </a:pPr>
            <a:r>
              <a:rPr lang="en-US" dirty="0">
                <a:ea typeface="ＭＳ Ｐゴシック" charset="0"/>
              </a:rPr>
              <a:t>Programs written in Java run in the JVM whatever is the underlying system</a:t>
            </a:r>
          </a:p>
          <a:p>
            <a:pPr>
              <a:defRPr/>
            </a:pPr>
            <a:r>
              <a:rPr lang="en-US" dirty="0">
                <a:ea typeface="ＭＳ Ｐゴシック" charset="0"/>
              </a:rPr>
              <a:t>Similar to </a:t>
            </a:r>
            <a:r>
              <a:rPr lang="en-US" b="1" dirty="0">
                <a:solidFill>
                  <a:srgbClr val="3366FF"/>
                </a:solidFill>
                <a:ea typeface="ＭＳ Ｐゴシック" charset="0"/>
              </a:rPr>
              <a:t>interpreted languages</a:t>
            </a:r>
          </a:p>
          <a:p>
            <a:pPr lvl="1">
              <a:defRPr/>
            </a:pPr>
            <a:endParaRPr lang="en-US" dirty="0">
              <a:ea typeface="ＭＳ Ｐゴシック" charset="0"/>
            </a:endParaRPr>
          </a:p>
          <a:p>
            <a:pPr lvl="2">
              <a:defRPr/>
            </a:pPr>
            <a:endParaRPr lang="en-US" dirty="0">
              <a:ea typeface="ＭＳ Ｐゴシック" charset="0"/>
            </a:endParaRPr>
          </a:p>
          <a:p>
            <a:pP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31</a:t>
            </a:fld>
            <a:endParaRPr lang="en-US"/>
          </a:p>
        </p:txBody>
      </p:sp>
    </p:spTree>
    <p:extLst>
      <p:ext uri="{BB962C8B-B14F-4D97-AF65-F5344CB8AC3E}">
        <p14:creationId xmlns:p14="http://schemas.microsoft.com/office/powerpoint/2010/main" val="30479956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noChangeArrowheads="1"/>
          </p:cNvSpPr>
          <p:nvPr>
            <p:ph type="title"/>
          </p:nvPr>
        </p:nvSpPr>
        <p:spPr/>
        <p:txBody>
          <a:bodyPr>
            <a:normAutofit/>
          </a:bodyPr>
          <a:lstStyle/>
          <a:p>
            <a:r>
              <a:rPr lang="en-US" altLang="en-US"/>
              <a:t>Types of VMs – Emulation</a:t>
            </a:r>
          </a:p>
        </p:txBody>
      </p:sp>
      <p:sp>
        <p:nvSpPr>
          <p:cNvPr id="39938" name="Content Placeholder 2"/>
          <p:cNvSpPr>
            <a:spLocks noGrp="1" noChangeArrowheads="1"/>
          </p:cNvSpPr>
          <p:nvPr>
            <p:ph idx="1"/>
          </p:nvPr>
        </p:nvSpPr>
        <p:spPr/>
        <p:txBody>
          <a:bodyPr>
            <a:normAutofit/>
          </a:bodyPr>
          <a:lstStyle/>
          <a:p>
            <a:r>
              <a:rPr lang="en-US" altLang="en-US" sz="2000" dirty="0"/>
              <a:t>Another (older) way for running one operating system on a different operating system</a:t>
            </a:r>
          </a:p>
          <a:p>
            <a:pPr lvl="1"/>
            <a:r>
              <a:rPr lang="en-US" altLang="en-US" sz="2000" dirty="0"/>
              <a:t>Virtualization requires underlying CPU to be same as guest was compiled for</a:t>
            </a:r>
          </a:p>
          <a:p>
            <a:pPr lvl="1"/>
            <a:r>
              <a:rPr lang="en-US" altLang="en-US" sz="2000" dirty="0"/>
              <a:t>Emulation allows guest to run on different CPU</a:t>
            </a:r>
          </a:p>
          <a:p>
            <a:r>
              <a:rPr lang="en-US" altLang="en-US" sz="2000" dirty="0"/>
              <a:t>Necessary to translate all guest instructions from guest CPU to native CPU</a:t>
            </a:r>
          </a:p>
          <a:p>
            <a:pPr lvl="1"/>
            <a:r>
              <a:rPr lang="en-US" altLang="en-US" sz="2000" dirty="0"/>
              <a:t>Emulation, not virtualization</a:t>
            </a:r>
          </a:p>
          <a:p>
            <a:r>
              <a:rPr lang="en-US" altLang="en-US" sz="2000" dirty="0"/>
              <a:t>Useful when host system has one architecture, guest compiled for other architecture</a:t>
            </a:r>
          </a:p>
          <a:p>
            <a:pPr lvl="1"/>
            <a:r>
              <a:rPr lang="en-US" altLang="en-US" sz="2000" dirty="0"/>
              <a:t>Company replacing outdated servers with new servers containing different CPU architecture, but still want to run old applications</a:t>
            </a:r>
          </a:p>
          <a:p>
            <a:r>
              <a:rPr lang="en-US" altLang="en-US" sz="2000" dirty="0"/>
              <a:t>Performance challenge – order of magnitude slower than native code</a:t>
            </a:r>
          </a:p>
          <a:p>
            <a:pPr lvl="1"/>
            <a:r>
              <a:rPr lang="en-US" altLang="en-US" sz="2000" dirty="0"/>
              <a:t>New machines faster than older machines so can reduce slowdown</a:t>
            </a:r>
          </a:p>
          <a:p>
            <a:r>
              <a:rPr lang="en-US" altLang="en-US" sz="2000" dirty="0"/>
              <a:t>Very popular – especially in gaming where old consoles emulated on new</a:t>
            </a:r>
          </a:p>
          <a:p>
            <a:pPr lvl="1"/>
            <a:endParaRPr lang="en-US" altLang="en-US" sz="3200" dirty="0"/>
          </a:p>
          <a:p>
            <a:pPr lvl="2"/>
            <a:endParaRPr lang="en-US" altLang="en-US" sz="2800" dirty="0"/>
          </a:p>
          <a:p>
            <a:pPr>
              <a:buFont typeface="Monotype Sorts" pitchFamily="-84" charset="2"/>
              <a:buNone/>
            </a:pPr>
            <a:endParaRPr lang="en-US" altLang="en-US" sz="3600"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32</a:t>
            </a:fld>
            <a:endParaRPr lang="en-US"/>
          </a:p>
        </p:txBody>
      </p:sp>
    </p:spTree>
    <p:extLst>
      <p:ext uri="{BB962C8B-B14F-4D97-AF65-F5344CB8AC3E}">
        <p14:creationId xmlns:p14="http://schemas.microsoft.com/office/powerpoint/2010/main" val="17313991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noChangeArrowheads="1"/>
          </p:cNvSpPr>
          <p:nvPr>
            <p:ph type="title"/>
          </p:nvPr>
        </p:nvSpPr>
        <p:spPr/>
        <p:txBody>
          <a:bodyPr/>
          <a:lstStyle/>
          <a:p>
            <a:r>
              <a:rPr lang="en-US" altLang="en-US" sz="2800"/>
              <a:t>Types of VMs – Application Containment</a:t>
            </a:r>
          </a:p>
        </p:txBody>
      </p:sp>
      <p:sp>
        <p:nvSpPr>
          <p:cNvPr id="40962" name="Content Placeholder 2"/>
          <p:cNvSpPr>
            <a:spLocks noGrp="1" noChangeArrowheads="1"/>
          </p:cNvSpPr>
          <p:nvPr>
            <p:ph idx="1"/>
          </p:nvPr>
        </p:nvSpPr>
        <p:spPr/>
        <p:txBody>
          <a:bodyPr>
            <a:normAutofit fontScale="92500" lnSpcReduction="20000"/>
          </a:bodyPr>
          <a:lstStyle/>
          <a:p>
            <a:r>
              <a:rPr lang="en-US" altLang="en-US" dirty="0"/>
              <a:t>Some goals of virtualization are segregation of apps, performance and resource management, easy start, stop, move, and management of them</a:t>
            </a:r>
          </a:p>
          <a:p>
            <a:r>
              <a:rPr lang="en-US" altLang="en-US" dirty="0"/>
              <a:t>Can do those things without full-fledged virtualization</a:t>
            </a:r>
          </a:p>
          <a:p>
            <a:pPr lvl="1"/>
            <a:r>
              <a:rPr lang="en-US" altLang="en-US" dirty="0"/>
              <a:t>If applications compiled for the host operating system, don’t need full virtualization to meet these goals</a:t>
            </a:r>
          </a:p>
          <a:p>
            <a:r>
              <a:rPr lang="en-US" altLang="en-US" dirty="0"/>
              <a:t>Oracle </a:t>
            </a:r>
            <a:r>
              <a:rPr lang="en-US" altLang="en-US" b="1" dirty="0">
                <a:solidFill>
                  <a:srgbClr val="3366FF"/>
                </a:solidFill>
              </a:rPr>
              <a:t>containers</a:t>
            </a:r>
            <a:r>
              <a:rPr lang="en-US" altLang="en-US" dirty="0"/>
              <a:t> / </a:t>
            </a:r>
            <a:r>
              <a:rPr lang="en-US" altLang="en-US" b="1" dirty="0">
                <a:solidFill>
                  <a:srgbClr val="3366FF"/>
                </a:solidFill>
              </a:rPr>
              <a:t>zones</a:t>
            </a:r>
            <a:r>
              <a:rPr lang="en-US" altLang="en-US" dirty="0"/>
              <a:t> for example create virtual layer between OS and apps</a:t>
            </a:r>
          </a:p>
          <a:p>
            <a:pPr lvl="1"/>
            <a:r>
              <a:rPr lang="en-US" altLang="en-US" dirty="0"/>
              <a:t>Only one kernel running – host OS</a:t>
            </a:r>
          </a:p>
          <a:p>
            <a:pPr lvl="1"/>
            <a:r>
              <a:rPr lang="en-US" altLang="en-US" dirty="0"/>
              <a:t>OS and devices are virtualized, providing resources within zone with impression that they are the only processes on the system</a:t>
            </a:r>
          </a:p>
          <a:p>
            <a:pPr lvl="1"/>
            <a:r>
              <a:rPr lang="en-US" altLang="en-US" dirty="0"/>
              <a:t>Each zone has its own applications; networking stack, addresses, and ports; user accounts, etc.</a:t>
            </a:r>
          </a:p>
          <a:p>
            <a:pPr lvl="1"/>
            <a:r>
              <a:rPr lang="en-US" altLang="en-US" dirty="0"/>
              <a:t>CPU and memory resources divided between zones</a:t>
            </a:r>
          </a:p>
          <a:p>
            <a:pPr lvl="2"/>
            <a:r>
              <a:rPr lang="en-US" altLang="en-US" dirty="0"/>
              <a:t>Zone can have its own scheduler to use those resources</a:t>
            </a:r>
          </a:p>
          <a:p>
            <a:pPr lvl="1">
              <a:buFont typeface="Monotype Sorts" pitchFamily="-84" charset="2"/>
              <a:buNone/>
            </a:pPr>
            <a:endParaRPr lang="en-US" altLang="en-US" dirty="0"/>
          </a:p>
          <a:p>
            <a:pPr lvl="2"/>
            <a:endParaRPr lang="en-US" altLang="en-US" dirty="0"/>
          </a:p>
          <a:p>
            <a:pPr>
              <a:buFont typeface="Monotype Sorts" pitchFamily="-84" charset="2"/>
              <a:buNone/>
            </a:pPr>
            <a:endParaRPr lang="en-US" altLang="en-US"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33</a:t>
            </a:fld>
            <a:endParaRPr lang="en-US"/>
          </a:p>
        </p:txBody>
      </p:sp>
    </p:spTree>
    <p:extLst>
      <p:ext uri="{BB962C8B-B14F-4D97-AF65-F5344CB8AC3E}">
        <p14:creationId xmlns:p14="http://schemas.microsoft.com/office/powerpoint/2010/main" val="32530489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noChangeArrowheads="1"/>
          </p:cNvSpPr>
          <p:nvPr>
            <p:ph type="title"/>
          </p:nvPr>
        </p:nvSpPr>
        <p:spPr>
          <a:xfrm>
            <a:off x="1981200" y="193676"/>
            <a:ext cx="8229600" cy="576263"/>
          </a:xfrm>
        </p:spPr>
        <p:txBody>
          <a:bodyPr>
            <a:normAutofit fontScale="90000"/>
          </a:bodyPr>
          <a:lstStyle/>
          <a:p>
            <a:r>
              <a:rPr lang="en-US" altLang="en-US"/>
              <a:t>Solaris 10 with Two Zones</a:t>
            </a:r>
          </a:p>
        </p:txBody>
      </p:sp>
      <p:pic>
        <p:nvPicPr>
          <p:cNvPr id="41986" name="Content Placeholder 3" descr="16_07.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38374" r="-38374"/>
          <a:stretch>
            <a:fillRect/>
          </a:stretch>
        </p:blipFill>
        <p:spPr>
          <a:xfrm>
            <a:off x="2139950" y="1236664"/>
            <a:ext cx="8229600" cy="4530725"/>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34</a:t>
            </a:fld>
            <a:endParaRPr lang="en-US"/>
          </a:p>
        </p:txBody>
      </p:sp>
    </p:spTree>
    <p:extLst>
      <p:ext uri="{BB962C8B-B14F-4D97-AF65-F5344CB8AC3E}">
        <p14:creationId xmlns:p14="http://schemas.microsoft.com/office/powerpoint/2010/main" val="29606722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noChangeArrowheads="1"/>
          </p:cNvSpPr>
          <p:nvPr>
            <p:ph type="title"/>
          </p:nvPr>
        </p:nvSpPr>
        <p:spPr/>
        <p:txBody>
          <a:bodyPr>
            <a:normAutofit/>
          </a:bodyPr>
          <a:lstStyle/>
          <a:p>
            <a:r>
              <a:rPr lang="en-US" altLang="en-US" sz="3600" dirty="0"/>
              <a:t>Virtualization and Operating-System Components</a:t>
            </a:r>
          </a:p>
        </p:txBody>
      </p:sp>
      <p:sp>
        <p:nvSpPr>
          <p:cNvPr id="40962" name="Content Placeholder 2">
            <a:extLst>
              <a:ext uri="{FF2B5EF4-FFF2-40B4-BE49-F238E27FC236}">
                <a16:creationId xmlns:a16="http://schemas.microsoft.com/office/drawing/2014/main" id="{7FA8E3AE-9796-DB4A-8D11-3B1343AD0667}"/>
              </a:ext>
            </a:extLst>
          </p:cNvPr>
          <p:cNvSpPr>
            <a:spLocks noGrp="1"/>
          </p:cNvSpPr>
          <p:nvPr>
            <p:ph idx="1"/>
          </p:nvPr>
        </p:nvSpPr>
        <p:spPr/>
        <p:txBody>
          <a:bodyPr/>
          <a:lstStyle/>
          <a:p>
            <a:pPr>
              <a:defRPr/>
            </a:pPr>
            <a:endParaRPr lang="en-US" dirty="0">
              <a:ea typeface="ＭＳ Ｐゴシック" charset="0"/>
            </a:endParaRPr>
          </a:p>
          <a:p>
            <a:pPr>
              <a:defRPr/>
            </a:pPr>
            <a:r>
              <a:rPr lang="en-US" dirty="0">
                <a:ea typeface="ＭＳ Ｐゴシック" charset="0"/>
              </a:rPr>
              <a:t>Operating system aspects of virtualization</a:t>
            </a:r>
          </a:p>
          <a:p>
            <a:pPr lvl="1">
              <a:defRPr/>
            </a:pPr>
            <a:r>
              <a:rPr lang="en-US" dirty="0">
                <a:ea typeface="ＭＳ Ｐゴシック" charset="0"/>
              </a:rPr>
              <a:t>CPU scheduling, memory management, I/O, storage, and unique VM migration feature</a:t>
            </a:r>
          </a:p>
          <a:p>
            <a:pPr lvl="2">
              <a:defRPr/>
            </a:pPr>
            <a:r>
              <a:rPr lang="en-US" dirty="0">
                <a:ea typeface="ＭＳ Ｐゴシック" charset="0"/>
              </a:rPr>
              <a:t>How do VMMs schedule CPU use when guests believe they have dedicated CPUs?</a:t>
            </a:r>
          </a:p>
          <a:p>
            <a:pPr lvl="2">
              <a:defRPr/>
            </a:pPr>
            <a:r>
              <a:rPr lang="en-US" dirty="0">
                <a:ea typeface="ＭＳ Ｐゴシック" charset="0"/>
              </a:rPr>
              <a:t>How can memory management work when many guests require large amounts of memory?</a:t>
            </a:r>
          </a:p>
          <a:p>
            <a:pPr marL="1200150" lvl="2" indent="-342900">
              <a:defRPr/>
            </a:pPr>
            <a:endParaRPr lang="en-US" dirty="0">
              <a:ea typeface="ＭＳ Ｐゴシック" charset="0"/>
            </a:endParaRPr>
          </a:p>
          <a:p>
            <a:pPr lvl="1">
              <a:defRPr/>
            </a:pPr>
            <a:endParaRPr lang="en-US" dirty="0">
              <a:ea typeface="ＭＳ Ｐゴシック" charset="0"/>
            </a:endParaRPr>
          </a:p>
          <a:p>
            <a:pPr lvl="2">
              <a:defRPr/>
            </a:pPr>
            <a:endParaRPr lang="en-US" dirty="0">
              <a:ea typeface="ＭＳ Ｐゴシック" charset="0"/>
            </a:endParaRPr>
          </a:p>
          <a:p>
            <a:pP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35</a:t>
            </a:fld>
            <a:endParaRPr lang="en-US"/>
          </a:p>
        </p:txBody>
      </p:sp>
    </p:spTree>
    <p:extLst>
      <p:ext uri="{BB962C8B-B14F-4D97-AF65-F5344CB8AC3E}">
        <p14:creationId xmlns:p14="http://schemas.microsoft.com/office/powerpoint/2010/main" val="36323767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noChangeArrowheads="1"/>
          </p:cNvSpPr>
          <p:nvPr>
            <p:ph type="title"/>
          </p:nvPr>
        </p:nvSpPr>
        <p:spPr/>
        <p:txBody>
          <a:bodyPr>
            <a:normAutofit/>
          </a:bodyPr>
          <a:lstStyle/>
          <a:p>
            <a:r>
              <a:rPr lang="en-US" altLang="en-US"/>
              <a:t>OS Component – CPU Scheduling</a:t>
            </a:r>
          </a:p>
        </p:txBody>
      </p:sp>
      <p:sp>
        <p:nvSpPr>
          <p:cNvPr id="40962" name="Content Placeholder 2">
            <a:extLst>
              <a:ext uri="{FF2B5EF4-FFF2-40B4-BE49-F238E27FC236}">
                <a16:creationId xmlns:a16="http://schemas.microsoft.com/office/drawing/2014/main" id="{ABDD2950-5810-2E43-8F43-750FC8C93689}"/>
              </a:ext>
            </a:extLst>
          </p:cNvPr>
          <p:cNvSpPr>
            <a:spLocks noGrp="1"/>
          </p:cNvSpPr>
          <p:nvPr>
            <p:ph idx="1"/>
          </p:nvPr>
        </p:nvSpPr>
        <p:spPr/>
        <p:txBody>
          <a:bodyPr>
            <a:normAutofit/>
          </a:bodyPr>
          <a:lstStyle/>
          <a:p>
            <a:pPr>
              <a:defRPr/>
            </a:pPr>
            <a:r>
              <a:rPr lang="en-US" dirty="0">
                <a:ea typeface="ＭＳ Ｐゴシック" charset="0"/>
              </a:rPr>
              <a:t>Even single-CPU systems act like multiprocessor ones when virtualized</a:t>
            </a:r>
          </a:p>
          <a:p>
            <a:pPr lvl="1">
              <a:defRPr/>
            </a:pPr>
            <a:r>
              <a:rPr lang="en-US" dirty="0">
                <a:ea typeface="ＭＳ Ｐゴシック" charset="0"/>
              </a:rPr>
              <a:t>One or more virtual CPUs per guest</a:t>
            </a:r>
          </a:p>
          <a:p>
            <a:pPr>
              <a:defRPr/>
            </a:pPr>
            <a:r>
              <a:rPr lang="en-US" dirty="0">
                <a:ea typeface="ＭＳ Ｐゴシック" charset="0"/>
              </a:rPr>
              <a:t>Generally VMM has one or more physical CPUs and number of threads to run on them</a:t>
            </a:r>
          </a:p>
          <a:p>
            <a:pPr lvl="1">
              <a:defRPr/>
            </a:pPr>
            <a:r>
              <a:rPr lang="en-US" dirty="0">
                <a:ea typeface="ＭＳ Ｐゴシック" charset="0"/>
              </a:rPr>
              <a:t>Guests configured with certain number of VCPUs</a:t>
            </a:r>
          </a:p>
          <a:p>
            <a:pPr lvl="2">
              <a:defRPr/>
            </a:pPr>
            <a:r>
              <a:rPr lang="en-US" dirty="0">
                <a:ea typeface="ＭＳ Ｐゴシック" charset="0"/>
              </a:rPr>
              <a:t>Can be adjusted throughout the life of VM</a:t>
            </a:r>
          </a:p>
          <a:p>
            <a:pPr lvl="1">
              <a:defRPr/>
            </a:pPr>
            <a:r>
              <a:rPr lang="en-US" dirty="0">
                <a:ea typeface="ＭＳ Ｐゴシック" charset="0"/>
              </a:rPr>
              <a:t>When enough CPUs for all guests -&gt; VMM can allocate dedicated CPUs to each guest much like native operating system managing its CPUs</a:t>
            </a:r>
          </a:p>
          <a:p>
            <a:pPr lvl="1">
              <a:defRPr/>
            </a:pPr>
            <a:r>
              <a:rPr lang="en-US" dirty="0">
                <a:ea typeface="ＭＳ Ｐゴシック" charset="0"/>
              </a:rPr>
              <a:t>Usually not enough CPUs -&gt; CPU </a:t>
            </a:r>
            <a:r>
              <a:rPr lang="en-US" b="1" dirty="0" err="1">
                <a:solidFill>
                  <a:srgbClr val="3366FF"/>
                </a:solidFill>
                <a:ea typeface="ＭＳ Ｐゴシック" charset="0"/>
                <a:cs typeface="ＭＳ Ｐゴシック" charset="0"/>
              </a:rPr>
              <a:t>overcommitment</a:t>
            </a:r>
            <a:endParaRPr lang="en-US" b="1" dirty="0">
              <a:solidFill>
                <a:srgbClr val="3366FF"/>
              </a:solidFill>
              <a:ea typeface="ＭＳ Ｐゴシック" charset="0"/>
              <a:cs typeface="ＭＳ Ｐゴシック" charset="0"/>
            </a:endParaRPr>
          </a:p>
          <a:p>
            <a:pPr lvl="2">
              <a:defRPr/>
            </a:pPr>
            <a:r>
              <a:rPr lang="en-US" dirty="0">
                <a:ea typeface="ＭＳ Ｐゴシック" charset="0"/>
              </a:rPr>
              <a:t>VMM can use standard scheduling algorithms to put threads on CPUs</a:t>
            </a:r>
          </a:p>
          <a:p>
            <a:pPr lvl="2">
              <a:defRPr/>
            </a:pPr>
            <a:r>
              <a:rPr lang="en-US" dirty="0">
                <a:ea typeface="ＭＳ Ｐゴシック" charset="0"/>
              </a:rPr>
              <a:t>Some add fairness aspect</a:t>
            </a:r>
          </a:p>
          <a:p>
            <a:pPr lvl="2">
              <a:defRPr/>
            </a:pPr>
            <a:endParaRPr lang="en-US" dirty="0">
              <a:ea typeface="ＭＳ Ｐゴシック" charset="0"/>
            </a:endParaRPr>
          </a:p>
          <a:p>
            <a:pP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36</a:t>
            </a:fld>
            <a:endParaRPr lang="en-US"/>
          </a:p>
        </p:txBody>
      </p:sp>
    </p:spTree>
    <p:extLst>
      <p:ext uri="{BB962C8B-B14F-4D97-AF65-F5344CB8AC3E}">
        <p14:creationId xmlns:p14="http://schemas.microsoft.com/office/powerpoint/2010/main" val="42754007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noChangeArrowheads="1"/>
          </p:cNvSpPr>
          <p:nvPr>
            <p:ph type="title"/>
          </p:nvPr>
        </p:nvSpPr>
        <p:spPr/>
        <p:txBody>
          <a:bodyPr>
            <a:normAutofit/>
          </a:bodyPr>
          <a:lstStyle/>
          <a:p>
            <a:r>
              <a:rPr lang="en-US" altLang="en-US" sz="3600" dirty="0"/>
              <a:t>OS Component – CPU Scheduling (cont.)</a:t>
            </a:r>
          </a:p>
        </p:txBody>
      </p:sp>
      <p:sp>
        <p:nvSpPr>
          <p:cNvPr id="45058" name="Content Placeholder 2"/>
          <p:cNvSpPr>
            <a:spLocks noGrp="1" noChangeArrowheads="1"/>
          </p:cNvSpPr>
          <p:nvPr>
            <p:ph idx="1"/>
          </p:nvPr>
        </p:nvSpPr>
        <p:spPr/>
        <p:txBody>
          <a:bodyPr/>
          <a:lstStyle/>
          <a:p>
            <a:r>
              <a:rPr lang="en-US" altLang="en-US"/>
              <a:t>Cycle stealing by VMM and oversubscription of CPUs means guests don’t get CPU cycles they expect</a:t>
            </a:r>
          </a:p>
          <a:p>
            <a:pPr lvl="1"/>
            <a:r>
              <a:rPr lang="en-US" altLang="en-US"/>
              <a:t>Consider timesharing scheduler in a guest trying to schedule 100ms time slices -&gt; each may take 100ms, 1 second, or longer</a:t>
            </a:r>
          </a:p>
          <a:p>
            <a:pPr lvl="2"/>
            <a:r>
              <a:rPr lang="en-US" altLang="en-US"/>
              <a:t>Poor response times for users of guest</a:t>
            </a:r>
          </a:p>
          <a:p>
            <a:pPr lvl="2"/>
            <a:r>
              <a:rPr lang="en-US" altLang="en-US"/>
              <a:t>Time-of-day clocks incorrect</a:t>
            </a:r>
          </a:p>
          <a:p>
            <a:pPr lvl="1"/>
            <a:r>
              <a:rPr lang="en-US" altLang="en-US"/>
              <a:t>Some VMMs provide application to run in each guest to fix time-of-day and provide other integration features</a:t>
            </a:r>
          </a:p>
          <a:p>
            <a:pPr lvl="1"/>
            <a:endParaRPr lang="en-US" altLang="en-US"/>
          </a:p>
          <a:p>
            <a:pPr lvl="2"/>
            <a:endParaRPr lang="en-US" altLang="en-US"/>
          </a:p>
          <a:p>
            <a:pPr>
              <a:buFont typeface="Monotype Sorts" pitchFamily="-84" charset="2"/>
              <a:buNone/>
            </a:pPr>
            <a:endParaRPr lang="en-US" altLang="en-US">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37</a:t>
            </a:fld>
            <a:endParaRPr lang="en-US"/>
          </a:p>
        </p:txBody>
      </p:sp>
    </p:spTree>
    <p:extLst>
      <p:ext uri="{BB962C8B-B14F-4D97-AF65-F5344CB8AC3E}">
        <p14:creationId xmlns:p14="http://schemas.microsoft.com/office/powerpoint/2010/main" val="2006716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noChangeArrowheads="1"/>
          </p:cNvSpPr>
          <p:nvPr>
            <p:ph type="title"/>
          </p:nvPr>
        </p:nvSpPr>
        <p:spPr/>
        <p:txBody>
          <a:bodyPr>
            <a:normAutofit/>
          </a:bodyPr>
          <a:lstStyle/>
          <a:p>
            <a:r>
              <a:rPr lang="en-US" altLang="en-US" sz="3600" dirty="0"/>
              <a:t>OS Component – Memory Management</a:t>
            </a:r>
          </a:p>
        </p:txBody>
      </p:sp>
      <p:sp>
        <p:nvSpPr>
          <p:cNvPr id="2" name="Content Placeholder 2">
            <a:extLst>
              <a:ext uri="{FF2B5EF4-FFF2-40B4-BE49-F238E27FC236}">
                <a16:creationId xmlns:a16="http://schemas.microsoft.com/office/drawing/2014/main" id="{57D6846B-373E-6747-A720-DB9BFDCC596D}"/>
              </a:ext>
            </a:extLst>
          </p:cNvPr>
          <p:cNvSpPr>
            <a:spLocks noGrp="1"/>
          </p:cNvSpPr>
          <p:nvPr>
            <p:ph idx="1"/>
          </p:nvPr>
        </p:nvSpPr>
        <p:spPr/>
        <p:txBody>
          <a:bodyPr>
            <a:noAutofit/>
          </a:bodyPr>
          <a:lstStyle/>
          <a:p>
            <a:pPr>
              <a:defRPr/>
            </a:pPr>
            <a:r>
              <a:rPr lang="en-US" sz="2000" dirty="0">
                <a:ea typeface="ＭＳ Ｐゴシック" charset="0"/>
              </a:rPr>
              <a:t>Also suffers from oversubscription -&gt; requires extra management efficiency from VMM</a:t>
            </a:r>
          </a:p>
          <a:p>
            <a:pPr>
              <a:defRPr/>
            </a:pPr>
            <a:r>
              <a:rPr lang="en-US" sz="2000" dirty="0">
                <a:ea typeface="ＭＳ Ｐゴシック" charset="0"/>
              </a:rPr>
              <a:t>For example, VMware ESX guests have a configured amount of physical memory, then ESX uses 3 methods of memory management</a:t>
            </a:r>
          </a:p>
          <a:p>
            <a:pPr lvl="1">
              <a:defRPr/>
            </a:pPr>
            <a:r>
              <a:rPr lang="en-US" sz="2000" dirty="0">
                <a:ea typeface="ＭＳ Ｐゴシック" charset="0"/>
              </a:rPr>
              <a:t>Double-paging, in which the guest page table indicates a page is in a physical frame but the VMM moves some of those pages to backing store</a:t>
            </a:r>
          </a:p>
          <a:p>
            <a:pPr lvl="1">
              <a:defRPr/>
            </a:pPr>
            <a:r>
              <a:rPr lang="en-US" sz="2000" dirty="0">
                <a:ea typeface="ＭＳ Ｐゴシック" charset="0"/>
              </a:rPr>
              <a:t>Install a </a:t>
            </a:r>
            <a:r>
              <a:rPr lang="en-US" sz="2000" b="1" dirty="0">
                <a:solidFill>
                  <a:srgbClr val="3366FF"/>
                </a:solidFill>
                <a:ea typeface="ＭＳ Ｐゴシック" charset="0"/>
                <a:cs typeface="ＭＳ Ｐゴシック" charset="0"/>
              </a:rPr>
              <a:t>pseudo-device driver </a:t>
            </a:r>
            <a:r>
              <a:rPr lang="en-US" sz="2000" dirty="0">
                <a:ea typeface="ＭＳ Ｐゴシック" charset="0"/>
              </a:rPr>
              <a:t>in each guest (it looks like a device driver to the guest kernel but really just adds kernel-mode code to the guest) </a:t>
            </a:r>
          </a:p>
          <a:p>
            <a:pPr marL="1085850" lvl="2" indent="-285750">
              <a:defRPr/>
            </a:pPr>
            <a:r>
              <a:rPr lang="en-US" b="1" dirty="0">
                <a:solidFill>
                  <a:srgbClr val="3366FF"/>
                </a:solidFill>
                <a:ea typeface="ＭＳ Ｐゴシック" charset="0"/>
                <a:cs typeface="ＭＳ Ｐゴシック" charset="0"/>
              </a:rPr>
              <a:t>Balloon</a:t>
            </a:r>
            <a:r>
              <a:rPr lang="en-US" dirty="0">
                <a:ea typeface="ＭＳ Ｐゴシック" charset="0"/>
              </a:rPr>
              <a:t> memory manager communicates with VMM and is told to allocate or deallocate memory to decrease or increase physical memory use of guest, causing guest OS to free or have more memory available</a:t>
            </a:r>
          </a:p>
          <a:p>
            <a:pPr lvl="1">
              <a:defRPr/>
            </a:pPr>
            <a:r>
              <a:rPr lang="en-US" sz="2000" dirty="0">
                <a:ea typeface="ＭＳ Ｐゴシック" charset="0"/>
              </a:rPr>
              <a:t>Deduplication by VMM determining if same page loaded more than once, memory mapping the same page into multiple guests</a:t>
            </a:r>
          </a:p>
          <a:p>
            <a:pPr lvl="1">
              <a:defRPr/>
            </a:pPr>
            <a:endParaRPr lang="en-US" sz="3200" dirty="0">
              <a:ea typeface="ＭＳ Ｐゴシック" charset="0"/>
            </a:endParaRPr>
          </a:p>
          <a:p>
            <a:pPr lvl="1">
              <a:defRPr/>
            </a:pPr>
            <a:endParaRPr lang="en-US" sz="3200" dirty="0">
              <a:ea typeface="ＭＳ Ｐゴシック" charset="0"/>
            </a:endParaRPr>
          </a:p>
          <a:p>
            <a:pPr lvl="2">
              <a:defRPr/>
            </a:pPr>
            <a:endParaRPr lang="en-US" sz="2800" dirty="0">
              <a:ea typeface="ＭＳ Ｐゴシック" charset="0"/>
            </a:endParaRPr>
          </a:p>
          <a:p>
            <a:pPr>
              <a:defRPr/>
            </a:pPr>
            <a:endParaRPr lang="en-US" sz="3600" dirty="0">
              <a:latin typeface="Courier New"/>
              <a:ea typeface="ＭＳ Ｐゴシック" charset="0"/>
              <a:cs typeface="Courier New"/>
            </a:endParaRPr>
          </a:p>
        </p:txBody>
      </p:sp>
      <p:sp>
        <p:nvSpPr>
          <p:cNvPr id="3" name="Footer Placeholder 2"/>
          <p:cNvSpPr>
            <a:spLocks noGrp="1"/>
          </p:cNvSpPr>
          <p:nvPr>
            <p:ph type="ftr" sz="quarter" idx="11"/>
          </p:nvPr>
        </p:nvSpPr>
        <p:spPr/>
        <p:txBody>
          <a:bodyPr/>
          <a:lstStyle/>
          <a:p>
            <a:r>
              <a:rPr lang="en-US"/>
              <a:t>Copyright 2018 Silberschatz, Galvin and Gagne</a:t>
            </a:r>
          </a:p>
        </p:txBody>
      </p:sp>
      <p:sp>
        <p:nvSpPr>
          <p:cNvPr id="4" name="Slide Number Placeholder 3"/>
          <p:cNvSpPr>
            <a:spLocks noGrp="1"/>
          </p:cNvSpPr>
          <p:nvPr>
            <p:ph type="sldNum" sz="quarter" idx="12"/>
          </p:nvPr>
        </p:nvSpPr>
        <p:spPr/>
        <p:txBody>
          <a:bodyPr/>
          <a:lstStyle/>
          <a:p>
            <a:fld id="{B8FA9E9B-7639-41A7-8B5F-FEFEB094FBAA}" type="slidenum">
              <a:rPr lang="en-US" smtClean="0"/>
              <a:t>38</a:t>
            </a:fld>
            <a:endParaRPr lang="en-US"/>
          </a:p>
        </p:txBody>
      </p:sp>
    </p:spTree>
    <p:extLst>
      <p:ext uri="{BB962C8B-B14F-4D97-AF65-F5344CB8AC3E}">
        <p14:creationId xmlns:p14="http://schemas.microsoft.com/office/powerpoint/2010/main" val="11831481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noChangeArrowheads="1"/>
          </p:cNvSpPr>
          <p:nvPr>
            <p:ph type="title"/>
          </p:nvPr>
        </p:nvSpPr>
        <p:spPr/>
        <p:txBody>
          <a:bodyPr>
            <a:normAutofit/>
          </a:bodyPr>
          <a:lstStyle/>
          <a:p>
            <a:r>
              <a:rPr lang="en-US" altLang="en-US"/>
              <a:t>OS Component – I/O</a:t>
            </a:r>
          </a:p>
        </p:txBody>
      </p:sp>
      <p:sp>
        <p:nvSpPr>
          <p:cNvPr id="40962" name="Content Placeholder 2">
            <a:extLst>
              <a:ext uri="{FF2B5EF4-FFF2-40B4-BE49-F238E27FC236}">
                <a16:creationId xmlns:a16="http://schemas.microsoft.com/office/drawing/2014/main" id="{ABA5D7B1-BEF4-C94C-918D-A1F6DCEBEF55}"/>
              </a:ext>
            </a:extLst>
          </p:cNvPr>
          <p:cNvSpPr>
            <a:spLocks noGrp="1"/>
          </p:cNvSpPr>
          <p:nvPr>
            <p:ph idx="1"/>
          </p:nvPr>
        </p:nvSpPr>
        <p:spPr/>
        <p:txBody>
          <a:bodyPr>
            <a:normAutofit lnSpcReduction="10000"/>
          </a:bodyPr>
          <a:lstStyle/>
          <a:p>
            <a:pPr>
              <a:defRPr/>
            </a:pPr>
            <a:r>
              <a:rPr lang="en-US" dirty="0">
                <a:ea typeface="ＭＳ Ｐゴシック" charset="0"/>
              </a:rPr>
              <a:t>Easier for VMMs to integrate with guests because I/O has lots of variation</a:t>
            </a:r>
          </a:p>
          <a:p>
            <a:pPr lvl="1">
              <a:defRPr/>
            </a:pPr>
            <a:r>
              <a:rPr lang="en-US" sz="1600" dirty="0">
                <a:ea typeface="ＭＳ Ｐゴシック" charset="0"/>
              </a:rPr>
              <a:t>Already somewhat segregated / flexible via device drivers</a:t>
            </a:r>
          </a:p>
          <a:p>
            <a:pPr lvl="1">
              <a:defRPr/>
            </a:pPr>
            <a:r>
              <a:rPr lang="en-US" sz="1600" dirty="0">
                <a:ea typeface="ＭＳ Ｐゴシック" charset="0"/>
              </a:rPr>
              <a:t>VMM can provide new devices and device drivers</a:t>
            </a:r>
          </a:p>
          <a:p>
            <a:pPr>
              <a:defRPr/>
            </a:pPr>
            <a:r>
              <a:rPr lang="en-US" dirty="0">
                <a:ea typeface="ＭＳ Ｐゴシック" charset="0"/>
              </a:rPr>
              <a:t>But overall I/O is complicated for VMMs</a:t>
            </a:r>
          </a:p>
          <a:p>
            <a:pPr lvl="1">
              <a:defRPr/>
            </a:pPr>
            <a:r>
              <a:rPr lang="en-US" sz="1600" dirty="0">
                <a:ea typeface="ＭＳ Ｐゴシック" charset="0"/>
              </a:rPr>
              <a:t>Many short paths for I/O in standard </a:t>
            </a:r>
            <a:r>
              <a:rPr lang="en-US" sz="1600" dirty="0" err="1">
                <a:ea typeface="ＭＳ Ｐゴシック" charset="0"/>
              </a:rPr>
              <a:t>OSes</a:t>
            </a:r>
            <a:r>
              <a:rPr lang="en-US" sz="1600" dirty="0">
                <a:ea typeface="ＭＳ Ｐゴシック" charset="0"/>
              </a:rPr>
              <a:t> for improved performance</a:t>
            </a:r>
          </a:p>
          <a:p>
            <a:pPr lvl="1">
              <a:defRPr/>
            </a:pPr>
            <a:r>
              <a:rPr lang="en-US" sz="1600" dirty="0">
                <a:ea typeface="ＭＳ Ｐゴシック" charset="0"/>
              </a:rPr>
              <a:t>Less hypervisor needs to do for I/O for guests, the better</a:t>
            </a:r>
          </a:p>
          <a:p>
            <a:pPr lvl="1">
              <a:defRPr/>
            </a:pPr>
            <a:r>
              <a:rPr lang="en-US" sz="1600" dirty="0">
                <a:ea typeface="ＭＳ Ｐゴシック" charset="0"/>
              </a:rPr>
              <a:t>Possibilities include direct device access, DMA pass-through, direct interrupt delivery </a:t>
            </a:r>
          </a:p>
          <a:p>
            <a:pPr lvl="2">
              <a:defRPr/>
            </a:pPr>
            <a:r>
              <a:rPr lang="en-US" sz="1600" dirty="0">
                <a:ea typeface="ＭＳ Ｐゴシック" charset="0"/>
              </a:rPr>
              <a:t>Again, HW support needed for these</a:t>
            </a:r>
          </a:p>
          <a:p>
            <a:pPr>
              <a:defRPr/>
            </a:pPr>
            <a:r>
              <a:rPr lang="en-US" dirty="0">
                <a:ea typeface="ＭＳ Ｐゴシック" charset="0"/>
              </a:rPr>
              <a:t>Networking also complex as VMM and all guests need network access</a:t>
            </a:r>
          </a:p>
          <a:p>
            <a:pPr lvl="1">
              <a:defRPr/>
            </a:pPr>
            <a:r>
              <a:rPr lang="en-US" sz="1600" dirty="0">
                <a:ea typeface="ＭＳ Ｐゴシック" charset="0"/>
              </a:rPr>
              <a:t>VMM can </a:t>
            </a:r>
            <a:r>
              <a:rPr lang="en-US" sz="1600" b="1" dirty="0">
                <a:solidFill>
                  <a:srgbClr val="3366FF"/>
                </a:solidFill>
                <a:ea typeface="ＭＳ Ｐゴシック" charset="0"/>
              </a:rPr>
              <a:t>bridge</a:t>
            </a:r>
            <a:r>
              <a:rPr lang="en-US" sz="1600" dirty="0">
                <a:ea typeface="ＭＳ Ｐゴシック" charset="0"/>
              </a:rPr>
              <a:t> guest to network (allowing direct access)</a:t>
            </a:r>
          </a:p>
          <a:p>
            <a:pPr lvl="1">
              <a:defRPr/>
            </a:pPr>
            <a:r>
              <a:rPr lang="en-US" sz="1600" dirty="0">
                <a:ea typeface="ＭＳ Ｐゴシック" charset="0"/>
              </a:rPr>
              <a:t>And / or provide </a:t>
            </a:r>
            <a:r>
              <a:rPr lang="en-US" sz="1600" b="1" dirty="0">
                <a:solidFill>
                  <a:srgbClr val="3366FF"/>
                </a:solidFill>
                <a:ea typeface="ＭＳ Ｐゴシック" charset="0"/>
              </a:rPr>
              <a:t>network address translation </a:t>
            </a:r>
            <a:r>
              <a:rPr lang="en-US" sz="1600" dirty="0">
                <a:ea typeface="ＭＳ Ｐゴシック" charset="0"/>
              </a:rPr>
              <a:t>(</a:t>
            </a:r>
            <a:r>
              <a:rPr lang="en-US" sz="1600" b="1" dirty="0">
                <a:solidFill>
                  <a:srgbClr val="3366FF"/>
                </a:solidFill>
                <a:ea typeface="ＭＳ Ｐゴシック" charset="0"/>
              </a:rPr>
              <a:t>NAT</a:t>
            </a:r>
            <a:r>
              <a:rPr lang="en-US" sz="1600" dirty="0">
                <a:ea typeface="ＭＳ Ｐゴシック" charset="0"/>
              </a:rPr>
              <a:t>)</a:t>
            </a:r>
          </a:p>
          <a:p>
            <a:pPr lvl="2">
              <a:defRPr/>
            </a:pPr>
            <a:r>
              <a:rPr lang="en-US" sz="1600" dirty="0">
                <a:ea typeface="ＭＳ Ｐゴシック" charset="0"/>
              </a:rPr>
              <a:t>NAT address local to machine on which guest is running, VMM provides address translation to guest to hide its address</a:t>
            </a:r>
          </a:p>
          <a:p>
            <a:pPr lvl="2">
              <a:defRPr/>
            </a:pPr>
            <a:endParaRPr lang="en-US" dirty="0">
              <a:ea typeface="ＭＳ Ｐゴシック" charset="0"/>
            </a:endParaRPr>
          </a:p>
          <a:p>
            <a:pP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39</a:t>
            </a:fld>
            <a:endParaRPr lang="en-US"/>
          </a:p>
        </p:txBody>
      </p:sp>
    </p:spTree>
    <p:extLst>
      <p:ext uri="{BB962C8B-B14F-4D97-AF65-F5344CB8AC3E}">
        <p14:creationId xmlns:p14="http://schemas.microsoft.com/office/powerpoint/2010/main" val="3349651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noChangeArrowheads="1"/>
          </p:cNvSpPr>
          <p:nvPr>
            <p:ph type="title"/>
          </p:nvPr>
        </p:nvSpPr>
        <p:spPr/>
        <p:txBody>
          <a:bodyPr>
            <a:normAutofit/>
          </a:bodyPr>
          <a:lstStyle/>
          <a:p>
            <a:r>
              <a:rPr lang="en-US" altLang="en-US"/>
              <a:t>Overview</a:t>
            </a:r>
          </a:p>
        </p:txBody>
      </p:sp>
      <p:sp>
        <p:nvSpPr>
          <p:cNvPr id="11266" name="Content Placeholder 2"/>
          <p:cNvSpPr>
            <a:spLocks noGrp="1" noChangeArrowheads="1"/>
          </p:cNvSpPr>
          <p:nvPr>
            <p:ph idx="1"/>
          </p:nvPr>
        </p:nvSpPr>
        <p:spPr/>
        <p:txBody>
          <a:bodyPr>
            <a:normAutofit fontScale="85000" lnSpcReduction="20000"/>
          </a:bodyPr>
          <a:lstStyle/>
          <a:p>
            <a:r>
              <a:rPr lang="en-US" altLang="en-US" dirty="0"/>
              <a:t>Fundamental idea – abstract hardware of a single computer into several different execution environments</a:t>
            </a:r>
          </a:p>
          <a:p>
            <a:pPr lvl="1"/>
            <a:r>
              <a:rPr lang="en-US" altLang="en-US" dirty="0"/>
              <a:t>Similar to layered approach</a:t>
            </a:r>
          </a:p>
          <a:p>
            <a:pPr lvl="1"/>
            <a:r>
              <a:rPr lang="en-US" altLang="en-US" dirty="0"/>
              <a:t>But layer creates virtual system (</a:t>
            </a:r>
            <a:r>
              <a:rPr lang="en-US" altLang="en-US" b="1" dirty="0">
                <a:solidFill>
                  <a:srgbClr val="3366FF"/>
                </a:solidFill>
              </a:rPr>
              <a:t>virtual machine</a:t>
            </a:r>
            <a:r>
              <a:rPr lang="en-US" altLang="en-US" dirty="0"/>
              <a:t>, or </a:t>
            </a:r>
            <a:r>
              <a:rPr lang="en-US" altLang="en-US" b="1" dirty="0">
                <a:solidFill>
                  <a:srgbClr val="3366FF"/>
                </a:solidFill>
              </a:rPr>
              <a:t>VM</a:t>
            </a:r>
            <a:r>
              <a:rPr lang="en-US" altLang="en-US" dirty="0"/>
              <a:t>) on which operating systems or applications can run</a:t>
            </a:r>
          </a:p>
          <a:p>
            <a:r>
              <a:rPr lang="en-US" altLang="en-US" dirty="0"/>
              <a:t>Several components</a:t>
            </a:r>
          </a:p>
          <a:p>
            <a:pPr lvl="1"/>
            <a:r>
              <a:rPr lang="en-US" altLang="en-US" b="1" dirty="0">
                <a:solidFill>
                  <a:srgbClr val="3366FF"/>
                </a:solidFill>
              </a:rPr>
              <a:t>Host</a:t>
            </a:r>
            <a:r>
              <a:rPr lang="en-US" altLang="en-US" dirty="0"/>
              <a:t> – underlying hardware system</a:t>
            </a:r>
          </a:p>
          <a:p>
            <a:pPr lvl="1"/>
            <a:r>
              <a:rPr lang="en-US" altLang="en-US" b="1" dirty="0">
                <a:solidFill>
                  <a:srgbClr val="3366FF"/>
                </a:solidFill>
              </a:rPr>
              <a:t>Virtual machine manager </a:t>
            </a:r>
            <a:r>
              <a:rPr lang="en-US" altLang="en-US" dirty="0"/>
              <a:t>(</a:t>
            </a:r>
            <a:r>
              <a:rPr lang="en-US" altLang="en-US" b="1" dirty="0">
                <a:solidFill>
                  <a:srgbClr val="3366FF"/>
                </a:solidFill>
              </a:rPr>
              <a:t>VMM</a:t>
            </a:r>
            <a:r>
              <a:rPr lang="en-US" altLang="en-US" dirty="0"/>
              <a:t>) or </a:t>
            </a:r>
            <a:r>
              <a:rPr lang="en-US" altLang="en-US" b="1" dirty="0">
                <a:solidFill>
                  <a:srgbClr val="3366FF"/>
                </a:solidFill>
              </a:rPr>
              <a:t>hypervisor</a:t>
            </a:r>
            <a:r>
              <a:rPr lang="en-US" altLang="en-US" dirty="0"/>
              <a:t> – creates and runs virtual machines by providing interface that is </a:t>
            </a:r>
            <a:r>
              <a:rPr lang="en-US" altLang="en-US" b="1" i="1" dirty="0"/>
              <a:t>identical</a:t>
            </a:r>
            <a:r>
              <a:rPr lang="en-US" altLang="en-US" dirty="0"/>
              <a:t> to the host</a:t>
            </a:r>
          </a:p>
          <a:p>
            <a:pPr lvl="2"/>
            <a:r>
              <a:rPr lang="en-US" altLang="en-US" dirty="0"/>
              <a:t>(Except in the case of paravirtualization)</a:t>
            </a:r>
          </a:p>
          <a:p>
            <a:pPr lvl="1"/>
            <a:r>
              <a:rPr lang="en-US" altLang="en-US" b="1" dirty="0">
                <a:solidFill>
                  <a:srgbClr val="3366FF"/>
                </a:solidFill>
              </a:rPr>
              <a:t>Guest</a:t>
            </a:r>
            <a:r>
              <a:rPr lang="en-US" altLang="en-US" dirty="0"/>
              <a:t> – process provided with virtual copy of the host</a:t>
            </a:r>
          </a:p>
          <a:p>
            <a:pPr lvl="2"/>
            <a:r>
              <a:rPr lang="en-US" altLang="en-US" dirty="0"/>
              <a:t>Usually an operating system</a:t>
            </a:r>
          </a:p>
          <a:p>
            <a:r>
              <a:rPr lang="en-US" altLang="en-US" dirty="0"/>
              <a:t>Single physical machine can run multiple operating systems concurrently, each in its own virtual machine</a:t>
            </a:r>
          </a:p>
          <a:p>
            <a:pPr lvl="2">
              <a:buFont typeface="Webdings" panose="05030102010509060703" pitchFamily="18" charset="2"/>
              <a:buNone/>
            </a:pPr>
            <a:r>
              <a:rPr lang="en-US" altLang="en-US" dirty="0"/>
              <a:t>	</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a:t>
            </a:fld>
            <a:endParaRPr lang="en-US"/>
          </a:p>
        </p:txBody>
      </p:sp>
    </p:spTree>
    <p:extLst>
      <p:ext uri="{BB962C8B-B14F-4D97-AF65-F5344CB8AC3E}">
        <p14:creationId xmlns:p14="http://schemas.microsoft.com/office/powerpoint/2010/main" val="32505647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noChangeArrowheads="1"/>
          </p:cNvSpPr>
          <p:nvPr>
            <p:ph type="title"/>
          </p:nvPr>
        </p:nvSpPr>
        <p:spPr/>
        <p:txBody>
          <a:bodyPr>
            <a:normAutofit/>
          </a:bodyPr>
          <a:lstStyle/>
          <a:p>
            <a:r>
              <a:rPr lang="en-US" altLang="en-US"/>
              <a:t>OS Component – Storage Management</a:t>
            </a:r>
          </a:p>
        </p:txBody>
      </p:sp>
      <p:sp>
        <p:nvSpPr>
          <p:cNvPr id="48130" name="Content Placeholder 2"/>
          <p:cNvSpPr>
            <a:spLocks noGrp="1" noChangeArrowheads="1"/>
          </p:cNvSpPr>
          <p:nvPr>
            <p:ph idx="1"/>
          </p:nvPr>
        </p:nvSpPr>
        <p:spPr/>
        <p:txBody>
          <a:bodyPr>
            <a:noAutofit/>
          </a:bodyPr>
          <a:lstStyle/>
          <a:p>
            <a:r>
              <a:rPr lang="en-US" altLang="en-US" sz="2000" dirty="0"/>
              <a:t>Both boot disk and general data access need  be provided by VMM</a:t>
            </a:r>
          </a:p>
          <a:p>
            <a:r>
              <a:rPr lang="en-US" altLang="en-US" sz="2000" dirty="0"/>
              <a:t>Need to support potentially dozens of guests per VMM (so standard disk partitioning not sufficient)</a:t>
            </a:r>
          </a:p>
          <a:p>
            <a:r>
              <a:rPr lang="en-US" altLang="en-US" sz="2000" dirty="0"/>
              <a:t>Type 1 – store guest root disks and </a:t>
            </a:r>
            <a:r>
              <a:rPr lang="en-US" altLang="en-US" sz="2000" dirty="0" err="1"/>
              <a:t>config</a:t>
            </a:r>
            <a:r>
              <a:rPr lang="en-US" altLang="en-US" sz="2000" dirty="0"/>
              <a:t> information within file system provided by VMM as a </a:t>
            </a:r>
            <a:r>
              <a:rPr lang="en-US" altLang="en-US" sz="2000" b="1" dirty="0">
                <a:solidFill>
                  <a:srgbClr val="3366FF"/>
                </a:solidFill>
              </a:rPr>
              <a:t>disk image</a:t>
            </a:r>
          </a:p>
          <a:p>
            <a:r>
              <a:rPr lang="en-US" altLang="en-US" sz="2000" dirty="0"/>
              <a:t>Type 2 – store as files in file system provided by host OS</a:t>
            </a:r>
          </a:p>
          <a:p>
            <a:r>
              <a:rPr lang="en-US" altLang="en-US" sz="2000" dirty="0"/>
              <a:t>Duplicate file -&gt; create new guest</a:t>
            </a:r>
          </a:p>
          <a:p>
            <a:r>
              <a:rPr lang="en-US" altLang="en-US" sz="2000" dirty="0"/>
              <a:t>Move file to another system -&gt; move guest</a:t>
            </a:r>
          </a:p>
          <a:p>
            <a:r>
              <a:rPr lang="en-US" altLang="en-US" sz="2000" b="1" dirty="0">
                <a:solidFill>
                  <a:srgbClr val="3366FF"/>
                </a:solidFill>
              </a:rPr>
              <a:t>Physical-to-virtual </a:t>
            </a:r>
            <a:r>
              <a:rPr lang="en-US" altLang="en-US" sz="2000" dirty="0"/>
              <a:t>(</a:t>
            </a:r>
            <a:r>
              <a:rPr lang="en-US" altLang="en-US" sz="2000" b="1" dirty="0">
                <a:solidFill>
                  <a:srgbClr val="3366FF"/>
                </a:solidFill>
              </a:rPr>
              <a:t>P-to-V</a:t>
            </a:r>
            <a:r>
              <a:rPr lang="en-US" altLang="en-US" sz="2000" dirty="0"/>
              <a:t>) convert native disk blocks into VMM format</a:t>
            </a:r>
          </a:p>
          <a:p>
            <a:r>
              <a:rPr lang="en-US" altLang="en-US" sz="2000" b="1" dirty="0">
                <a:solidFill>
                  <a:srgbClr val="3366FF"/>
                </a:solidFill>
              </a:rPr>
              <a:t>Virtual-to-physical </a:t>
            </a:r>
            <a:r>
              <a:rPr lang="en-US" altLang="en-US" sz="2000" dirty="0"/>
              <a:t>(</a:t>
            </a:r>
            <a:r>
              <a:rPr lang="en-US" altLang="en-US" sz="2000" b="1" dirty="0">
                <a:solidFill>
                  <a:srgbClr val="3366FF"/>
                </a:solidFill>
              </a:rPr>
              <a:t>V-to-P</a:t>
            </a:r>
            <a:r>
              <a:rPr lang="en-US" altLang="en-US" sz="2000" dirty="0"/>
              <a:t>) convert from virtual format to native or disk format</a:t>
            </a:r>
          </a:p>
          <a:p>
            <a:r>
              <a:rPr lang="en-US" altLang="en-US" sz="2000" dirty="0"/>
              <a:t>VMM also needs to provide access to network attached storage (just networking) and other disk images, disk partitions, disks, etc.</a:t>
            </a:r>
          </a:p>
          <a:p>
            <a:pPr marL="457200" lvl="1" indent="0">
              <a:buNone/>
            </a:pPr>
            <a:endParaRPr lang="en-US" altLang="en-US" sz="1800" dirty="0"/>
          </a:p>
          <a:p>
            <a:pPr lvl="2"/>
            <a:endParaRPr lang="en-US" altLang="en-US" sz="1600" dirty="0"/>
          </a:p>
          <a:p>
            <a:pPr>
              <a:buFont typeface="Monotype Sorts" pitchFamily="-84" charset="2"/>
              <a:buNone/>
            </a:pPr>
            <a:endParaRPr lang="en-US" altLang="en-US" sz="2000"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40</a:t>
            </a:fld>
            <a:endParaRPr lang="en-US" dirty="0"/>
          </a:p>
        </p:txBody>
      </p:sp>
    </p:spTree>
    <p:extLst>
      <p:ext uri="{BB962C8B-B14F-4D97-AF65-F5344CB8AC3E}">
        <p14:creationId xmlns:p14="http://schemas.microsoft.com/office/powerpoint/2010/main" val="21722468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noChangeArrowheads="1"/>
          </p:cNvSpPr>
          <p:nvPr>
            <p:ph type="title"/>
          </p:nvPr>
        </p:nvSpPr>
        <p:spPr/>
        <p:txBody>
          <a:bodyPr>
            <a:normAutofit/>
          </a:bodyPr>
          <a:lstStyle/>
          <a:p>
            <a:r>
              <a:rPr lang="en-US" altLang="en-US" dirty="0"/>
              <a:t>OS Component – Live Migration</a:t>
            </a:r>
          </a:p>
        </p:txBody>
      </p:sp>
      <p:sp>
        <p:nvSpPr>
          <p:cNvPr id="49154" name="Content Placeholder 2"/>
          <p:cNvSpPr>
            <a:spLocks noGrp="1" noChangeArrowheads="1"/>
          </p:cNvSpPr>
          <p:nvPr>
            <p:ph idx="1"/>
          </p:nvPr>
        </p:nvSpPr>
        <p:spPr/>
        <p:txBody>
          <a:bodyPr>
            <a:normAutofit/>
          </a:bodyPr>
          <a:lstStyle/>
          <a:p>
            <a:r>
              <a:rPr lang="en-US" altLang="en-US" sz="1800" dirty="0"/>
              <a:t>Taking advantage of VMM features leads to new functionality not found on general operating systems such as live migration</a:t>
            </a:r>
          </a:p>
          <a:p>
            <a:r>
              <a:rPr lang="en-US" altLang="en-US" sz="1800" dirty="0"/>
              <a:t>Running guest can be moved between systems, without interrupting user access to the guest or its apps</a:t>
            </a:r>
          </a:p>
          <a:p>
            <a:r>
              <a:rPr lang="en-US" altLang="en-US" sz="1800" dirty="0"/>
              <a:t>Very useful for resource management, maintenance downtime windows, etc.</a:t>
            </a:r>
          </a:p>
          <a:p>
            <a:pPr lvl="1">
              <a:buFont typeface="Arial" panose="020B0604020202020204" pitchFamily="34" charset="0"/>
              <a:buAutoNum type="arabicPeriod"/>
            </a:pPr>
            <a:r>
              <a:rPr lang="en-US" altLang="en-US" sz="1800" dirty="0"/>
              <a:t>The source VMM establishes a connection with the target VMM</a:t>
            </a:r>
          </a:p>
          <a:p>
            <a:pPr lvl="1">
              <a:buFont typeface="Arial" panose="020B0604020202020204" pitchFamily="34" charset="0"/>
              <a:buAutoNum type="arabicPeriod"/>
            </a:pPr>
            <a:r>
              <a:rPr lang="en-US" altLang="en-US" sz="1800" dirty="0"/>
              <a:t>The target creates a new guest by creating a new VCPU, etc. </a:t>
            </a:r>
          </a:p>
          <a:p>
            <a:pPr lvl="1">
              <a:buFont typeface="Arial" panose="020B0604020202020204" pitchFamily="34" charset="0"/>
              <a:buAutoNum type="arabicPeriod"/>
            </a:pPr>
            <a:r>
              <a:rPr lang="en-US" altLang="en-US" sz="1800" dirty="0"/>
              <a:t>The source sends all read-only guest memory pages to the target</a:t>
            </a:r>
          </a:p>
          <a:p>
            <a:pPr lvl="1">
              <a:buFont typeface="Arial" panose="020B0604020202020204" pitchFamily="34" charset="0"/>
              <a:buAutoNum type="arabicPeriod"/>
            </a:pPr>
            <a:r>
              <a:rPr lang="en-US" altLang="en-US" sz="1800" dirty="0"/>
              <a:t>The source sends all read-write pages to the target, marking them as clean </a:t>
            </a:r>
          </a:p>
          <a:p>
            <a:pPr lvl="1">
              <a:buFont typeface="Arial" panose="020B0604020202020204" pitchFamily="34" charset="0"/>
              <a:buAutoNum type="arabicPeriod"/>
            </a:pPr>
            <a:r>
              <a:rPr lang="en-US" altLang="en-US" sz="1800" dirty="0"/>
              <a:t>The source repeats step 4, as during that step some pages were probably modified by the guest and are now dirty</a:t>
            </a:r>
          </a:p>
          <a:p>
            <a:pPr lvl="1">
              <a:buFont typeface="Arial" panose="020B0604020202020204" pitchFamily="34" charset="0"/>
              <a:buAutoNum type="arabicPeriod"/>
            </a:pPr>
            <a:r>
              <a:rPr lang="en-US" altLang="en-US" sz="1800" dirty="0"/>
              <a:t>When cycle of steps 4 and 5 becomes very short, source VMM freezes guest, sends VCPU’s final state, sends other state details, sends final dirty pages, and tells target to start running the guest</a:t>
            </a:r>
          </a:p>
          <a:p>
            <a:pPr lvl="2"/>
            <a:r>
              <a:rPr lang="en-US" altLang="en-US" sz="1800" dirty="0"/>
              <a:t>Once target acknowledges that guest running, source terminates guest</a:t>
            </a:r>
          </a:p>
          <a:p>
            <a:pPr lvl="2"/>
            <a:endParaRPr lang="en-US" altLang="en-US" sz="2400" dirty="0"/>
          </a:p>
          <a:p>
            <a:pPr>
              <a:buFont typeface="Monotype Sorts" pitchFamily="-84" charset="2"/>
              <a:buNone/>
            </a:pPr>
            <a:endParaRPr lang="en-US" altLang="en-US" sz="3200"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41</a:t>
            </a:fld>
            <a:endParaRPr lang="en-US"/>
          </a:p>
        </p:txBody>
      </p:sp>
    </p:spTree>
    <p:extLst>
      <p:ext uri="{BB962C8B-B14F-4D97-AF65-F5344CB8AC3E}">
        <p14:creationId xmlns:p14="http://schemas.microsoft.com/office/powerpoint/2010/main" val="15921234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noChangeArrowheads="1"/>
          </p:cNvSpPr>
          <p:nvPr>
            <p:ph type="title"/>
          </p:nvPr>
        </p:nvSpPr>
        <p:spPr>
          <a:xfrm>
            <a:off x="2697163" y="123826"/>
            <a:ext cx="8001000" cy="576263"/>
          </a:xfrm>
        </p:spPr>
        <p:txBody>
          <a:bodyPr/>
          <a:lstStyle/>
          <a:p>
            <a:r>
              <a:rPr lang="en-US" altLang="en-US" sz="2800"/>
              <a:t>Live Migration of Guest Between Servers</a:t>
            </a:r>
          </a:p>
        </p:txBody>
      </p:sp>
      <p:pic>
        <p:nvPicPr>
          <p:cNvPr id="50178" name="Content Placeholder 3" descr="16_08.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7900" b="-17900"/>
          <a:stretch>
            <a:fillRect/>
          </a:stretch>
        </p:blipFill>
        <p:spPr>
          <a:xfrm>
            <a:off x="2555875" y="1068389"/>
            <a:ext cx="7454900" cy="4105275"/>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42</a:t>
            </a:fld>
            <a:endParaRPr lang="en-US"/>
          </a:p>
        </p:txBody>
      </p:sp>
    </p:spTree>
    <p:extLst>
      <p:ext uri="{BB962C8B-B14F-4D97-AF65-F5344CB8AC3E}">
        <p14:creationId xmlns:p14="http://schemas.microsoft.com/office/powerpoint/2010/main" val="20046577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noChangeArrowheads="1"/>
          </p:cNvSpPr>
          <p:nvPr>
            <p:ph type="title"/>
          </p:nvPr>
        </p:nvSpPr>
        <p:spPr/>
        <p:txBody>
          <a:bodyPr>
            <a:normAutofit/>
          </a:bodyPr>
          <a:lstStyle/>
          <a:p>
            <a:r>
              <a:rPr lang="en-US" altLang="en-US" dirty="0"/>
              <a:t>Examples - VMware</a:t>
            </a:r>
          </a:p>
        </p:txBody>
      </p:sp>
      <p:sp>
        <p:nvSpPr>
          <p:cNvPr id="40962" name="Content Placeholder 2">
            <a:extLst>
              <a:ext uri="{FF2B5EF4-FFF2-40B4-BE49-F238E27FC236}">
                <a16:creationId xmlns:a16="http://schemas.microsoft.com/office/drawing/2014/main" id="{EA6A0F27-9CD7-A44F-B996-BFB0F7B76AE5}"/>
              </a:ext>
            </a:extLst>
          </p:cNvPr>
          <p:cNvSpPr>
            <a:spLocks noGrp="1"/>
          </p:cNvSpPr>
          <p:nvPr>
            <p:ph idx="1"/>
          </p:nvPr>
        </p:nvSpPr>
        <p:spPr/>
        <p:txBody>
          <a:bodyPr>
            <a:normAutofit/>
          </a:bodyPr>
          <a:lstStyle/>
          <a:p>
            <a:pPr>
              <a:defRPr/>
            </a:pPr>
            <a:endParaRPr lang="en-US" sz="2400" dirty="0">
              <a:ea typeface="ＭＳ Ｐゴシック" charset="0"/>
            </a:endParaRPr>
          </a:p>
          <a:p>
            <a:pPr>
              <a:defRPr/>
            </a:pPr>
            <a:r>
              <a:rPr lang="en-US" sz="2400" dirty="0">
                <a:ea typeface="ＭＳ Ｐゴシック" charset="0"/>
              </a:rPr>
              <a:t>VMware Workstation runs on x86, provides VMM for guests</a:t>
            </a:r>
          </a:p>
          <a:p>
            <a:pPr>
              <a:defRPr/>
            </a:pPr>
            <a:r>
              <a:rPr lang="en-US" sz="2400" dirty="0">
                <a:ea typeface="ＭＳ Ｐゴシック" charset="0"/>
              </a:rPr>
              <a:t>Runs as application on other native, installed host operating system -&gt; Type 2</a:t>
            </a:r>
          </a:p>
          <a:p>
            <a:pPr>
              <a:defRPr/>
            </a:pPr>
            <a:r>
              <a:rPr lang="en-US" sz="2400" dirty="0">
                <a:ea typeface="ＭＳ Ｐゴシック" charset="0"/>
              </a:rPr>
              <a:t>Lots of guests possible, including Windows, Linux, etc. all runnable concurrently (as resources allow)</a:t>
            </a:r>
          </a:p>
          <a:p>
            <a:pPr>
              <a:defRPr/>
            </a:pPr>
            <a:r>
              <a:rPr lang="en-US" sz="2400" dirty="0">
                <a:ea typeface="ＭＳ Ｐゴシック" charset="0"/>
              </a:rPr>
              <a:t>Virtualization layer abstracts underlying HW, providing guest with is own virtual CPUs, memory, disk drives, network interfaces, etc.</a:t>
            </a:r>
          </a:p>
          <a:p>
            <a:pPr>
              <a:defRPr/>
            </a:pPr>
            <a:r>
              <a:rPr lang="en-US" sz="2400" dirty="0">
                <a:ea typeface="ＭＳ Ｐゴシック" charset="0"/>
              </a:rPr>
              <a:t>Physical disks can be provided to guests, or virtual physical disks (just files within host file system)</a:t>
            </a:r>
          </a:p>
          <a:p>
            <a:pPr>
              <a:defRPr/>
            </a:pPr>
            <a:endParaRPr lang="en-US" sz="2400" dirty="0">
              <a:ea typeface="ＭＳ Ｐゴシック" charset="0"/>
            </a:endParaRPr>
          </a:p>
          <a:p>
            <a:pPr lvl="1">
              <a:defRPr/>
            </a:pPr>
            <a:endParaRPr lang="en-US" sz="2000" dirty="0">
              <a:ea typeface="ＭＳ Ｐゴシック" charset="0"/>
            </a:endParaRPr>
          </a:p>
          <a:p>
            <a:pPr lvl="2">
              <a:defRPr/>
            </a:pPr>
            <a:endParaRPr lang="en-US" sz="1800" dirty="0">
              <a:ea typeface="ＭＳ Ｐゴシック" charset="0"/>
            </a:endParaRPr>
          </a:p>
          <a:p>
            <a:pPr>
              <a:defRPr/>
            </a:pPr>
            <a:endParaRPr lang="en-US" sz="2400"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43</a:t>
            </a:fld>
            <a:endParaRPr lang="en-US"/>
          </a:p>
        </p:txBody>
      </p:sp>
    </p:spTree>
    <p:extLst>
      <p:ext uri="{BB962C8B-B14F-4D97-AF65-F5344CB8AC3E}">
        <p14:creationId xmlns:p14="http://schemas.microsoft.com/office/powerpoint/2010/main" val="3918417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noChangeArrowheads="1"/>
          </p:cNvSpPr>
          <p:nvPr>
            <p:ph type="title"/>
          </p:nvPr>
        </p:nvSpPr>
        <p:spPr>
          <a:xfrm>
            <a:off x="2557463" y="165101"/>
            <a:ext cx="8229600" cy="576263"/>
          </a:xfrm>
        </p:spPr>
        <p:txBody>
          <a:bodyPr>
            <a:normAutofit fontScale="90000"/>
          </a:bodyPr>
          <a:lstStyle/>
          <a:p>
            <a:r>
              <a:rPr lang="en-US" altLang="en-US"/>
              <a:t>VMware Workstation Architecture</a:t>
            </a:r>
          </a:p>
        </p:txBody>
      </p:sp>
      <p:pic>
        <p:nvPicPr>
          <p:cNvPr id="52226" name="Content Placeholder 3" descr="16_09.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14153" r="-14153"/>
          <a:stretch>
            <a:fillRect/>
          </a:stretch>
        </p:blipFill>
        <p:spPr>
          <a:xfrm>
            <a:off x="2676525" y="1181101"/>
            <a:ext cx="7627938" cy="4200525"/>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44</a:t>
            </a:fld>
            <a:endParaRPr lang="en-US"/>
          </a:p>
        </p:txBody>
      </p:sp>
    </p:spTree>
    <p:extLst>
      <p:ext uri="{BB962C8B-B14F-4D97-AF65-F5344CB8AC3E}">
        <p14:creationId xmlns:p14="http://schemas.microsoft.com/office/powerpoint/2010/main" val="26456452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noChangeArrowheads="1"/>
          </p:cNvSpPr>
          <p:nvPr>
            <p:ph type="title"/>
          </p:nvPr>
        </p:nvSpPr>
        <p:spPr/>
        <p:txBody>
          <a:bodyPr>
            <a:normAutofit/>
          </a:bodyPr>
          <a:lstStyle/>
          <a:p>
            <a:r>
              <a:rPr lang="en-US" altLang="en-US"/>
              <a:t>Examples – Java Virtual Machine</a:t>
            </a:r>
          </a:p>
        </p:txBody>
      </p:sp>
      <p:sp>
        <p:nvSpPr>
          <p:cNvPr id="40962" name="Content Placeholder 2">
            <a:extLst>
              <a:ext uri="{FF2B5EF4-FFF2-40B4-BE49-F238E27FC236}">
                <a16:creationId xmlns:a16="http://schemas.microsoft.com/office/drawing/2014/main" id="{CF310F91-BFD2-1C41-94D4-CC7D994E26F8}"/>
              </a:ext>
            </a:extLst>
          </p:cNvPr>
          <p:cNvSpPr>
            <a:spLocks noGrp="1"/>
          </p:cNvSpPr>
          <p:nvPr>
            <p:ph idx="1"/>
          </p:nvPr>
        </p:nvSpPr>
        <p:spPr/>
        <p:txBody>
          <a:bodyPr>
            <a:normAutofit/>
          </a:bodyPr>
          <a:lstStyle/>
          <a:p>
            <a:pPr>
              <a:defRPr/>
            </a:pPr>
            <a:r>
              <a:rPr lang="en-US" sz="2000" dirty="0">
                <a:ea typeface="ＭＳ Ｐゴシック" charset="0"/>
              </a:rPr>
              <a:t>Example of programming-environment virtualization</a:t>
            </a:r>
          </a:p>
          <a:p>
            <a:pPr>
              <a:defRPr/>
            </a:pPr>
            <a:r>
              <a:rPr lang="en-US" sz="2000" dirty="0">
                <a:ea typeface="ＭＳ Ｐゴシック" charset="0"/>
              </a:rPr>
              <a:t>Very popular language / application environment invented by Sun Microsystems in 1995</a:t>
            </a:r>
          </a:p>
          <a:p>
            <a:pPr>
              <a:defRPr/>
            </a:pPr>
            <a:r>
              <a:rPr lang="en-US" sz="2000" dirty="0">
                <a:ea typeface="ＭＳ Ｐゴシック" charset="0"/>
              </a:rPr>
              <a:t>Write once, run anywhere</a:t>
            </a:r>
          </a:p>
          <a:p>
            <a:pPr>
              <a:defRPr/>
            </a:pPr>
            <a:r>
              <a:rPr lang="en-US" sz="2000" dirty="0">
                <a:ea typeface="ＭＳ Ｐゴシック" charset="0"/>
              </a:rPr>
              <a:t>Includes language specification (Java), API library, Java virtual machine (JVM)</a:t>
            </a:r>
          </a:p>
          <a:p>
            <a:pPr>
              <a:defRPr/>
            </a:pPr>
            <a:r>
              <a:rPr lang="en-US" sz="2000" dirty="0">
                <a:ea typeface="ＭＳ Ｐゴシック" charset="0"/>
              </a:rPr>
              <a:t>Java objects specified by class construct, Java program is one or more objects</a:t>
            </a:r>
          </a:p>
          <a:p>
            <a:pPr>
              <a:defRPr/>
            </a:pPr>
            <a:r>
              <a:rPr lang="en-US" sz="2000" dirty="0">
                <a:ea typeface="ＭＳ Ｐゴシック" charset="0"/>
              </a:rPr>
              <a:t>Each Java object compiled into architecture-neutral </a:t>
            </a:r>
            <a:r>
              <a:rPr lang="en-US" sz="2000" b="1" dirty="0" err="1">
                <a:solidFill>
                  <a:srgbClr val="3366FF"/>
                </a:solidFill>
                <a:ea typeface="ＭＳ Ｐゴシック" charset="0"/>
              </a:rPr>
              <a:t>bytecode</a:t>
            </a:r>
            <a:r>
              <a:rPr lang="en-US" sz="2000" dirty="0">
                <a:ea typeface="ＭＳ Ｐゴシック" charset="0"/>
              </a:rPr>
              <a:t> output (</a:t>
            </a:r>
            <a:r>
              <a:rPr lang="en-US" sz="2000" b="1" dirty="0">
                <a:latin typeface="Courier New"/>
                <a:ea typeface="ＭＳ Ｐゴシック" charset="0"/>
                <a:cs typeface="Courier New"/>
              </a:rPr>
              <a:t>.class</a:t>
            </a:r>
            <a:r>
              <a:rPr lang="en-US" sz="2000" dirty="0">
                <a:ea typeface="ＭＳ Ｐゴシック" charset="0"/>
              </a:rPr>
              <a:t>) which JVM </a:t>
            </a:r>
            <a:r>
              <a:rPr lang="en-US" sz="2000" b="1" dirty="0">
                <a:solidFill>
                  <a:srgbClr val="3366FF"/>
                </a:solidFill>
                <a:ea typeface="ＭＳ Ｐゴシック" charset="0"/>
              </a:rPr>
              <a:t>class loader </a:t>
            </a:r>
            <a:r>
              <a:rPr lang="en-US" sz="2000" dirty="0">
                <a:ea typeface="ＭＳ Ｐゴシック" charset="0"/>
              </a:rPr>
              <a:t>loads</a:t>
            </a:r>
          </a:p>
          <a:p>
            <a:pPr>
              <a:defRPr/>
            </a:pPr>
            <a:r>
              <a:rPr lang="en-US" sz="2000" dirty="0">
                <a:ea typeface="ＭＳ Ｐゴシック" charset="0"/>
              </a:rPr>
              <a:t>JVM compiled per architecture, reads </a:t>
            </a:r>
            <a:r>
              <a:rPr lang="en-US" sz="2000" dirty="0" err="1">
                <a:ea typeface="ＭＳ Ｐゴシック" charset="0"/>
              </a:rPr>
              <a:t>bytecode</a:t>
            </a:r>
            <a:r>
              <a:rPr lang="en-US" sz="2000" dirty="0">
                <a:ea typeface="ＭＳ Ｐゴシック" charset="0"/>
              </a:rPr>
              <a:t> and executes</a:t>
            </a:r>
          </a:p>
          <a:p>
            <a:pPr>
              <a:defRPr/>
            </a:pPr>
            <a:r>
              <a:rPr lang="en-US" sz="2000" dirty="0">
                <a:ea typeface="ＭＳ Ｐゴシック" charset="0"/>
              </a:rPr>
              <a:t>Includes </a:t>
            </a:r>
            <a:r>
              <a:rPr lang="en-US" sz="2000" b="1" dirty="0">
                <a:solidFill>
                  <a:srgbClr val="3366FF"/>
                </a:solidFill>
                <a:ea typeface="ＭＳ Ｐゴシック" charset="0"/>
              </a:rPr>
              <a:t>garbage collection </a:t>
            </a:r>
            <a:r>
              <a:rPr lang="en-US" sz="2000" dirty="0">
                <a:ea typeface="ＭＳ Ｐゴシック" charset="0"/>
              </a:rPr>
              <a:t>to reclaim memory no longer in use</a:t>
            </a:r>
          </a:p>
          <a:p>
            <a:pPr>
              <a:defRPr/>
            </a:pPr>
            <a:r>
              <a:rPr lang="en-US" sz="2000" dirty="0">
                <a:ea typeface="ＭＳ Ｐゴシック" charset="0"/>
              </a:rPr>
              <a:t>Made faster by </a:t>
            </a:r>
            <a:r>
              <a:rPr lang="en-US" sz="2000" b="1" dirty="0">
                <a:solidFill>
                  <a:srgbClr val="3366FF"/>
                </a:solidFill>
                <a:ea typeface="ＭＳ Ｐゴシック" charset="0"/>
              </a:rPr>
              <a:t>just-in-time </a:t>
            </a:r>
            <a:r>
              <a:rPr lang="en-US" sz="2000" dirty="0">
                <a:ea typeface="ＭＳ Ｐゴシック" charset="0"/>
              </a:rPr>
              <a:t>(</a:t>
            </a:r>
            <a:r>
              <a:rPr lang="en-US" sz="2000" b="1" dirty="0">
                <a:solidFill>
                  <a:srgbClr val="3366FF"/>
                </a:solidFill>
                <a:ea typeface="ＭＳ Ｐゴシック" charset="0"/>
              </a:rPr>
              <a:t>JIT</a:t>
            </a:r>
            <a:r>
              <a:rPr lang="en-US" sz="2000" dirty="0">
                <a:ea typeface="ＭＳ Ｐゴシック" charset="0"/>
              </a:rPr>
              <a:t>) compiler that turns </a:t>
            </a:r>
            <a:r>
              <a:rPr lang="en-US" sz="2000" dirty="0" err="1">
                <a:ea typeface="ＭＳ Ｐゴシック" charset="0"/>
              </a:rPr>
              <a:t>bytecodes</a:t>
            </a:r>
            <a:r>
              <a:rPr lang="en-US" sz="2000" dirty="0">
                <a:ea typeface="ＭＳ Ｐゴシック" charset="0"/>
              </a:rPr>
              <a:t> into native code and caches them</a:t>
            </a:r>
          </a:p>
          <a:p>
            <a:pPr>
              <a:defRPr/>
            </a:pPr>
            <a:endParaRPr lang="en-US" sz="2000" dirty="0">
              <a:ea typeface="ＭＳ Ｐゴシック" charset="0"/>
            </a:endParaRPr>
          </a:p>
          <a:p>
            <a:pPr lvl="1">
              <a:defRPr/>
            </a:pPr>
            <a:endParaRPr lang="en-US" sz="1800" dirty="0">
              <a:ea typeface="ＭＳ Ｐゴシック" charset="0"/>
            </a:endParaRPr>
          </a:p>
          <a:p>
            <a:pPr lvl="2">
              <a:defRPr/>
            </a:pPr>
            <a:endParaRPr lang="en-US" sz="1600" dirty="0">
              <a:ea typeface="ＭＳ Ｐゴシック" charset="0"/>
            </a:endParaRPr>
          </a:p>
          <a:p>
            <a:pPr>
              <a:defRPr/>
            </a:pPr>
            <a:endParaRPr lang="en-US" sz="2000"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45</a:t>
            </a:fld>
            <a:endParaRPr lang="en-US"/>
          </a:p>
        </p:txBody>
      </p:sp>
    </p:spTree>
    <p:extLst>
      <p:ext uri="{BB962C8B-B14F-4D97-AF65-F5344CB8AC3E}">
        <p14:creationId xmlns:p14="http://schemas.microsoft.com/office/powerpoint/2010/main" val="35611791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noChangeArrowheads="1"/>
          </p:cNvSpPr>
          <p:nvPr>
            <p:ph type="title"/>
          </p:nvPr>
        </p:nvSpPr>
        <p:spPr>
          <a:xfrm>
            <a:off x="1981200" y="123826"/>
            <a:ext cx="8229600" cy="576263"/>
          </a:xfrm>
        </p:spPr>
        <p:txBody>
          <a:bodyPr>
            <a:normAutofit fontScale="90000"/>
          </a:bodyPr>
          <a:lstStyle/>
          <a:p>
            <a:r>
              <a:rPr lang="en-US" altLang="en-US"/>
              <a:t>The Java Virtual Machine</a:t>
            </a:r>
          </a:p>
        </p:txBody>
      </p:sp>
      <p:pic>
        <p:nvPicPr>
          <p:cNvPr id="54274" name="Content Placeholder 3" descr="16_10.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8986" b="-8986"/>
          <a:stretch>
            <a:fillRect/>
          </a:stretch>
        </p:blipFill>
        <p:spPr>
          <a:xfrm>
            <a:off x="2760663" y="1238250"/>
            <a:ext cx="7219950" cy="3975100"/>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46</a:t>
            </a:fld>
            <a:endParaRPr lang="en-US"/>
          </a:p>
        </p:txBody>
      </p:sp>
    </p:spTree>
    <p:extLst>
      <p:ext uri="{BB962C8B-B14F-4D97-AF65-F5344CB8AC3E}">
        <p14:creationId xmlns:p14="http://schemas.microsoft.com/office/powerpoint/2010/main" val="12214163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noChangeArrowheads="1"/>
          </p:cNvSpPr>
          <p:nvPr>
            <p:ph type="title"/>
          </p:nvPr>
        </p:nvSpPr>
        <p:spPr/>
        <p:txBody>
          <a:bodyPr>
            <a:normAutofit/>
          </a:bodyPr>
          <a:lstStyle/>
          <a:p>
            <a:r>
              <a:rPr lang="en-US" altLang="en-US"/>
              <a:t>Virtualization Research</a:t>
            </a:r>
          </a:p>
        </p:txBody>
      </p:sp>
      <p:sp>
        <p:nvSpPr>
          <p:cNvPr id="40962" name="Content Placeholder 2">
            <a:extLst>
              <a:ext uri="{FF2B5EF4-FFF2-40B4-BE49-F238E27FC236}">
                <a16:creationId xmlns:a16="http://schemas.microsoft.com/office/drawing/2014/main" id="{CF310F91-BFD2-1C41-94D4-CC7D994E26F8}"/>
              </a:ext>
            </a:extLst>
          </p:cNvPr>
          <p:cNvSpPr>
            <a:spLocks noGrp="1"/>
          </p:cNvSpPr>
          <p:nvPr>
            <p:ph idx="1"/>
          </p:nvPr>
        </p:nvSpPr>
        <p:spPr/>
        <p:txBody>
          <a:bodyPr>
            <a:normAutofit fontScale="85000" lnSpcReduction="20000"/>
          </a:bodyPr>
          <a:lstStyle/>
          <a:p>
            <a:pPr>
              <a:buFont typeface="Monotype Sorts" charset="0"/>
              <a:buChar char="n"/>
              <a:defRPr/>
            </a:pPr>
            <a:r>
              <a:rPr lang="en-US" dirty="0">
                <a:ea typeface="ＭＳ Ｐゴシック" charset="0"/>
              </a:rPr>
              <a:t>Very popular technology with active research</a:t>
            </a:r>
          </a:p>
          <a:p>
            <a:pPr>
              <a:buFont typeface="Monotype Sorts" charset="0"/>
              <a:buChar char="n"/>
              <a:defRPr/>
            </a:pPr>
            <a:r>
              <a:rPr lang="en-US" dirty="0">
                <a:ea typeface="ＭＳ Ｐゴシック" charset="0"/>
              </a:rPr>
              <a:t>Driven by uses such as server consolidation</a:t>
            </a:r>
          </a:p>
          <a:p>
            <a:pPr>
              <a:buFont typeface="Monotype Sorts" charset="0"/>
              <a:buChar char="n"/>
              <a:defRPr/>
            </a:pPr>
            <a:r>
              <a:rPr lang="en-US" b="1" dirty="0" err="1">
                <a:solidFill>
                  <a:srgbClr val="3366FF"/>
                </a:solidFill>
                <a:ea typeface="ＭＳ Ｐゴシック" charset="0"/>
              </a:rPr>
              <a:t>Unikernels</a:t>
            </a:r>
            <a:r>
              <a:rPr lang="en-US" dirty="0">
                <a:ea typeface="ＭＳ Ｐゴシック" charset="0"/>
              </a:rPr>
              <a:t>, built on </a:t>
            </a:r>
            <a:r>
              <a:rPr lang="en-US" b="1" dirty="0">
                <a:solidFill>
                  <a:srgbClr val="3366FF"/>
                </a:solidFill>
                <a:ea typeface="ＭＳ Ｐゴシック" charset="0"/>
              </a:rPr>
              <a:t>library operating systems</a:t>
            </a:r>
          </a:p>
          <a:p>
            <a:pPr lvl="1">
              <a:buFont typeface="Monotype Sorts" charset="0"/>
              <a:buChar char="n"/>
              <a:defRPr/>
            </a:pPr>
            <a:r>
              <a:rPr lang="en-US" dirty="0">
                <a:ea typeface="ＭＳ Ｐゴシック" charset="0"/>
              </a:rPr>
              <a:t>Aim to improve efficiency and security</a:t>
            </a:r>
          </a:p>
          <a:p>
            <a:pPr lvl="1">
              <a:buFont typeface="Monotype Sorts" charset="0"/>
              <a:buChar char="n"/>
              <a:defRPr/>
            </a:pPr>
            <a:r>
              <a:rPr lang="en-US" dirty="0">
                <a:ea typeface="ＭＳ Ｐゴシック" charset="0"/>
              </a:rPr>
              <a:t>Specialized machine images using one address space, shrinking attack surface and resource footprint of deployed applications</a:t>
            </a:r>
          </a:p>
          <a:p>
            <a:pPr lvl="1">
              <a:buFont typeface="Monotype Sorts" charset="0"/>
              <a:buChar char="n"/>
              <a:defRPr/>
            </a:pPr>
            <a:r>
              <a:rPr lang="en-US" dirty="0">
                <a:ea typeface="ＭＳ Ｐゴシック" charset="0"/>
              </a:rPr>
              <a:t>In essence, compile application, libraries called, and used kernel services into single binary that runs in a virtual environment</a:t>
            </a:r>
          </a:p>
          <a:p>
            <a:pPr>
              <a:buFont typeface="Monotype Sorts" charset="0"/>
              <a:buChar char="n"/>
              <a:defRPr/>
            </a:pPr>
            <a:r>
              <a:rPr lang="en-US" dirty="0">
                <a:ea typeface="ＭＳ Ｐゴシック" charset="0"/>
              </a:rPr>
              <a:t>Better control of processes available via projects like </a:t>
            </a:r>
            <a:r>
              <a:rPr lang="en-US" b="1" dirty="0">
                <a:solidFill>
                  <a:srgbClr val="3366FF"/>
                </a:solidFill>
                <a:ea typeface="ＭＳ Ｐゴシック" charset="0"/>
              </a:rPr>
              <a:t>Quest-V</a:t>
            </a:r>
          </a:p>
          <a:p>
            <a:pPr lvl="1">
              <a:buFont typeface="Monotype Sorts" charset="0"/>
              <a:buChar char="n"/>
              <a:defRPr/>
            </a:pPr>
            <a:r>
              <a:rPr lang="en-US" dirty="0">
                <a:ea typeface="ＭＳ Ｐゴシック" charset="0"/>
              </a:rPr>
              <a:t>Real time execution and fault tolerance via virtualization instructions</a:t>
            </a:r>
          </a:p>
          <a:p>
            <a:pPr lvl="1">
              <a:buFont typeface="Monotype Sorts" charset="0"/>
              <a:buChar char="n"/>
              <a:defRPr/>
            </a:pPr>
            <a:r>
              <a:rPr lang="en-US" dirty="0">
                <a:ea typeface="ＭＳ Ｐゴシック" charset="0"/>
              </a:rPr>
              <a:t>Partitioning hypervisors partition physical resources amongst guests, fully-committing all resources (rather than overcommitting)</a:t>
            </a:r>
          </a:p>
          <a:p>
            <a:pPr lvl="1">
              <a:buFont typeface="Monotype Sorts" pitchFamily="2" charset="2"/>
              <a:buChar char="l"/>
              <a:defRPr/>
            </a:pPr>
            <a:r>
              <a:rPr lang="en-US" dirty="0">
                <a:ea typeface="ＭＳ Ｐゴシック" charset="0"/>
              </a:rPr>
              <a:t>For example </a:t>
            </a:r>
            <a:r>
              <a:rPr lang="en-US" dirty="0"/>
              <a:t>a Linux system that lacks real-time capabilities for safety- and security-critical tasks can be extended with a lightweight real-time OS running in its own VM</a:t>
            </a:r>
          </a:p>
          <a:p>
            <a:pPr lvl="1">
              <a:buFont typeface="Monotype Sorts" charset="0"/>
              <a:buChar char="n"/>
              <a:defRPr/>
            </a:pPr>
            <a:endParaRPr lang="en-US" dirty="0">
              <a:ea typeface="ＭＳ Ｐゴシック" charset="0"/>
            </a:endParaRPr>
          </a:p>
          <a:p>
            <a:pPr lvl="1">
              <a:buFont typeface="Monotype Sorts" charset="0"/>
              <a:buChar char="n"/>
              <a:defRPr/>
            </a:pPr>
            <a:endParaRPr lang="en-US" dirty="0">
              <a:ea typeface="ＭＳ Ｐゴシック" charset="0"/>
            </a:endParaRPr>
          </a:p>
          <a:p>
            <a:pPr marL="0" indent="0">
              <a:buNone/>
              <a:defRPr/>
            </a:pPr>
            <a:endParaRPr lang="en-US" dirty="0">
              <a:ea typeface="ＭＳ Ｐゴシック" charset="0"/>
            </a:endParaRPr>
          </a:p>
          <a:p>
            <a:pPr marL="457200" lvl="1" indent="0">
              <a:buNone/>
              <a:defRPr/>
            </a:pPr>
            <a:endParaRPr lang="en-US" dirty="0">
              <a:ea typeface="ＭＳ Ｐゴシック" charset="0"/>
            </a:endParaRPr>
          </a:p>
          <a:p>
            <a:pPr lvl="2">
              <a:buFont typeface="Webdings" charset="0"/>
              <a:buChar char="4"/>
              <a:defRPr/>
            </a:pPr>
            <a:endParaRPr lang="en-US" dirty="0">
              <a:ea typeface="ＭＳ Ｐゴシック" charset="0"/>
            </a:endParaRPr>
          </a:p>
          <a:p>
            <a:pPr marL="0" indent="0">
              <a:buNone/>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47</a:t>
            </a:fld>
            <a:endParaRPr lang="en-US"/>
          </a:p>
        </p:txBody>
      </p:sp>
    </p:spTree>
    <p:extLst>
      <p:ext uri="{BB962C8B-B14F-4D97-AF65-F5344CB8AC3E}">
        <p14:creationId xmlns:p14="http://schemas.microsoft.com/office/powerpoint/2010/main" val="32964456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noChangeArrowheads="1"/>
          </p:cNvSpPr>
          <p:nvPr>
            <p:ph type="title"/>
          </p:nvPr>
        </p:nvSpPr>
        <p:spPr/>
        <p:txBody>
          <a:bodyPr/>
          <a:lstStyle/>
          <a:p>
            <a:r>
              <a:rPr lang="en-US" altLang="en-US"/>
              <a:t>Virtualization Research (cont.)</a:t>
            </a:r>
          </a:p>
        </p:txBody>
      </p:sp>
      <p:sp>
        <p:nvSpPr>
          <p:cNvPr id="40962" name="Content Placeholder 2">
            <a:extLst>
              <a:ext uri="{FF2B5EF4-FFF2-40B4-BE49-F238E27FC236}">
                <a16:creationId xmlns:a16="http://schemas.microsoft.com/office/drawing/2014/main" id="{CF310F91-BFD2-1C41-94D4-CC7D994E26F8}"/>
              </a:ext>
            </a:extLst>
          </p:cNvPr>
          <p:cNvSpPr>
            <a:spLocks noGrp="1"/>
          </p:cNvSpPr>
          <p:nvPr>
            <p:ph idx="1"/>
          </p:nvPr>
        </p:nvSpPr>
        <p:spPr/>
        <p:txBody>
          <a:bodyPr/>
          <a:lstStyle/>
          <a:p>
            <a:pPr>
              <a:buFont typeface="Monotype Sorts" pitchFamily="2" charset="2"/>
              <a:buChar char="n"/>
              <a:defRPr/>
            </a:pPr>
            <a:r>
              <a:rPr lang="en-US" dirty="0"/>
              <a:t>Separation hypervisors like Quest-V, each task runs in a virtual machine</a:t>
            </a:r>
          </a:p>
          <a:p>
            <a:pPr lvl="1">
              <a:buFont typeface="Monotype Sorts" pitchFamily="2" charset="2"/>
              <a:buChar char="l"/>
              <a:defRPr/>
            </a:pPr>
            <a:r>
              <a:rPr lang="en-US" dirty="0"/>
              <a:t>Hypervisor initializes system and starts tasks but not involved in continuing operation</a:t>
            </a:r>
          </a:p>
          <a:p>
            <a:pPr lvl="1">
              <a:buFont typeface="Monotype Sorts" pitchFamily="2" charset="2"/>
              <a:buChar char="l"/>
              <a:defRPr/>
            </a:pPr>
            <a:r>
              <a:rPr lang="en-US" dirty="0"/>
              <a:t>Each VM has its own resources the task manages</a:t>
            </a:r>
          </a:p>
          <a:p>
            <a:pPr lvl="1">
              <a:buFont typeface="Monotype Sorts" pitchFamily="2" charset="2"/>
              <a:buChar char="l"/>
              <a:defRPr/>
            </a:pPr>
            <a:r>
              <a:rPr lang="en-US" dirty="0"/>
              <a:t>Tasks can be real time and more secure</a:t>
            </a:r>
          </a:p>
          <a:p>
            <a:pPr lvl="1">
              <a:buFont typeface="Monotype Sorts" pitchFamily="2" charset="2"/>
              <a:buChar char="l"/>
              <a:defRPr/>
            </a:pPr>
            <a:r>
              <a:rPr lang="en-US" dirty="0"/>
              <a:t>Other examples are </a:t>
            </a:r>
            <a:r>
              <a:rPr lang="en-US" dirty="0" err="1"/>
              <a:t>Xtratum</a:t>
            </a:r>
            <a:r>
              <a:rPr lang="en-US" dirty="0"/>
              <a:t>, Siemens Jailhouse</a:t>
            </a:r>
          </a:p>
          <a:p>
            <a:pPr lvl="1">
              <a:buFont typeface="Monotype Sorts" pitchFamily="2" charset="2"/>
              <a:buChar char="l"/>
              <a:defRPr/>
            </a:pPr>
            <a:r>
              <a:rPr lang="en-US" dirty="0"/>
              <a:t>Can build chip-level distributed system</a:t>
            </a:r>
          </a:p>
          <a:p>
            <a:pPr lvl="1">
              <a:buFont typeface="Monotype Sorts" pitchFamily="2" charset="2"/>
              <a:buChar char="l"/>
              <a:defRPr/>
            </a:pPr>
            <a:r>
              <a:rPr lang="en-US" dirty="0"/>
              <a:t>Secure shared memory channels implemented via extended page tables for inter-task communication</a:t>
            </a:r>
          </a:p>
          <a:p>
            <a:pPr lvl="1">
              <a:buFont typeface="Monotype Sorts" pitchFamily="2" charset="2"/>
              <a:buChar char="l"/>
              <a:defRPr/>
            </a:pPr>
            <a:r>
              <a:rPr lang="en-US" dirty="0"/>
              <a:t>Project targets include robotics, self-driving cars, Internet </a:t>
            </a:r>
            <a:r>
              <a:rPr lang="en-US"/>
              <a:t>of Things</a:t>
            </a:r>
          </a:p>
          <a:p>
            <a:pPr marL="457200" lvl="1" indent="0">
              <a:buNone/>
              <a:defRPr/>
            </a:pPr>
            <a:endParaRPr lang="en-US" dirty="0"/>
          </a:p>
          <a:p>
            <a:pPr lvl="1">
              <a:buFont typeface="Monotype Sorts" pitchFamily="2" charset="2"/>
              <a:buChar char="l"/>
              <a:defRPr/>
            </a:pPr>
            <a:endParaRPr lang="en-US" dirty="0"/>
          </a:p>
          <a:p>
            <a:pPr>
              <a:buFont typeface="Monotype Sorts" pitchFamily="2" charset="2"/>
              <a:buChar char="n"/>
              <a:defRPr/>
            </a:pPr>
            <a:endParaRPr lang="en-US" dirty="0"/>
          </a:p>
          <a:p>
            <a:pPr lvl="1">
              <a:buFont typeface="Monotype Sorts" pitchFamily="2" charset="2"/>
              <a:buChar char="l"/>
              <a:defRPr/>
            </a:pPr>
            <a:endParaRPr lang="en-US" dirty="0"/>
          </a:p>
          <a:p>
            <a:pPr lvl="2">
              <a:buFont typeface="Webdings" pitchFamily="2" charset="2"/>
              <a:buChar char="4"/>
              <a:defRPr/>
            </a:pPr>
            <a:endParaRPr lang="en-US" dirty="0"/>
          </a:p>
          <a:p>
            <a:pPr>
              <a:buFont typeface="Monotype Sorts" pitchFamily="2" charset="2"/>
              <a:buChar char="n"/>
              <a:defRPr/>
            </a:pPr>
            <a:endParaRPr lang="en-US" dirty="0"/>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48</a:t>
            </a:fld>
            <a:endParaRPr lang="en-US"/>
          </a:p>
        </p:txBody>
      </p:sp>
    </p:spTree>
    <p:extLst>
      <p:ext uri="{BB962C8B-B14F-4D97-AF65-F5344CB8AC3E}">
        <p14:creationId xmlns:p14="http://schemas.microsoft.com/office/powerpoint/2010/main" val="2864036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noChangeArrowheads="1"/>
          </p:cNvSpPr>
          <p:nvPr>
            <p:ph type="title"/>
          </p:nvPr>
        </p:nvSpPr>
        <p:spPr>
          <a:xfrm>
            <a:off x="1981200" y="165101"/>
            <a:ext cx="8229600" cy="576263"/>
          </a:xfrm>
        </p:spPr>
        <p:txBody>
          <a:bodyPr>
            <a:normAutofit fontScale="90000"/>
          </a:bodyPr>
          <a:lstStyle/>
          <a:p>
            <a:r>
              <a:rPr lang="en-US" altLang="en-US"/>
              <a:t>System Models</a:t>
            </a:r>
          </a:p>
        </p:txBody>
      </p:sp>
      <p:pic>
        <p:nvPicPr>
          <p:cNvPr id="12290" name="Content Placeholder 3" descr="16_01.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9419" b="9419"/>
          <a:stretch>
            <a:fillRect/>
          </a:stretch>
        </p:blipFill>
        <p:spPr>
          <a:xfrm>
            <a:off x="3225801" y="1198564"/>
            <a:ext cx="6467475" cy="3559175"/>
          </a:xfrm>
        </p:spPr>
      </p:pic>
      <p:sp>
        <p:nvSpPr>
          <p:cNvPr id="12291" name="TextBox 4"/>
          <p:cNvSpPr txBox="1">
            <a:spLocks noChangeArrowheads="1"/>
          </p:cNvSpPr>
          <p:nvPr/>
        </p:nvSpPr>
        <p:spPr bwMode="auto">
          <a:xfrm>
            <a:off x="2513014" y="5200650"/>
            <a:ext cx="30114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5000"/>
              </a:spcBef>
              <a:buClr>
                <a:srgbClr val="993300"/>
              </a:buClr>
              <a:buSzPct val="90000"/>
              <a:buFont typeface="Monotype Sorts" pitchFamily="-84" charset="2"/>
              <a:buChar char="n"/>
              <a:defRPr kumimoji="1">
                <a:solidFill>
                  <a:schemeClr val="tx1"/>
                </a:solidFill>
                <a:latin typeface="Helvetica" panose="020B0604020202020204" pitchFamily="34" charset="0"/>
                <a:ea typeface="MS PGothic" panose="020B0600070205080204" pitchFamily="34" charset="-128"/>
              </a:defRPr>
            </a:lvl1pPr>
            <a:lvl2pPr marL="742950" indent="-285750">
              <a:spcBef>
                <a:spcPct val="35000"/>
              </a:spcBef>
              <a:buClr>
                <a:srgbClr val="CC6600"/>
              </a:buClr>
              <a:buSzPct val="80000"/>
              <a:buFont typeface="Monotype Sorts" pitchFamily="-84" charset="2"/>
              <a:buChar char="l"/>
              <a:defRPr kumimoji="1">
                <a:solidFill>
                  <a:schemeClr val="tx1"/>
                </a:solidFill>
                <a:latin typeface="Helvetica" panose="020B0604020202020204" pitchFamily="34" charset="0"/>
                <a:ea typeface="MS PGothic" panose="020B0600070205080204" pitchFamily="34" charset="-128"/>
              </a:defRPr>
            </a:lvl2pPr>
            <a:lvl3pPr marL="1143000" indent="-228600">
              <a:spcBef>
                <a:spcPct val="35000"/>
              </a:spcBef>
              <a:buClr>
                <a:srgbClr val="009900"/>
              </a:buClr>
              <a:buSzPct val="75000"/>
              <a:buFont typeface="Webdings" panose="05030102010509060703" pitchFamily="18" charset="2"/>
              <a:buChar char="4"/>
              <a:defRPr kumimoji="1">
                <a:solidFill>
                  <a:schemeClr val="tx1"/>
                </a:solidFill>
                <a:latin typeface="Helvetica" panose="020B0604020202020204" pitchFamily="34" charset="0"/>
                <a:ea typeface="MS PGothic" panose="020B0600070205080204" pitchFamily="34" charset="-128"/>
              </a:defRPr>
            </a:lvl3pPr>
            <a:lvl4pPr marL="1600200" indent="-228600">
              <a:spcBef>
                <a:spcPct val="35000"/>
              </a:spcBef>
              <a:buClr>
                <a:schemeClr val="hlink"/>
              </a:buClr>
              <a:buSzPct val="75000"/>
              <a:buChar char="–"/>
              <a:defRPr kumimoji="1">
                <a:solidFill>
                  <a:schemeClr val="tx1"/>
                </a:solidFill>
                <a:latin typeface="Helvetica" panose="020B0604020202020204" pitchFamily="34" charset="0"/>
                <a:ea typeface="MS PGothic" panose="020B0600070205080204" pitchFamily="34" charset="-128"/>
              </a:defRPr>
            </a:lvl4pPr>
            <a:lvl5pPr marL="2057400" indent="-228600">
              <a:spcBef>
                <a:spcPct val="35000"/>
              </a:spcBef>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9pPr>
          </a:lstStyle>
          <a:p>
            <a:pPr>
              <a:spcBef>
                <a:spcPct val="0"/>
              </a:spcBef>
              <a:buClrTx/>
              <a:buSzTx/>
              <a:buFontTx/>
              <a:buNone/>
            </a:pPr>
            <a:r>
              <a:rPr kumimoji="0" lang="en-US" altLang="en-US">
                <a:latin typeface="Verdana" panose="020B0604030504040204" pitchFamily="34" charset="0"/>
              </a:rPr>
              <a:t>    Non-virtual machine</a:t>
            </a:r>
          </a:p>
        </p:txBody>
      </p:sp>
      <p:sp>
        <p:nvSpPr>
          <p:cNvPr id="12292" name="TextBox 5"/>
          <p:cNvSpPr txBox="1">
            <a:spLocks noChangeArrowheads="1"/>
          </p:cNvSpPr>
          <p:nvPr/>
        </p:nvSpPr>
        <p:spPr bwMode="auto">
          <a:xfrm>
            <a:off x="6980238" y="5186364"/>
            <a:ext cx="28130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5000"/>
              </a:spcBef>
              <a:buClr>
                <a:srgbClr val="993300"/>
              </a:buClr>
              <a:buSzPct val="90000"/>
              <a:buFont typeface="Monotype Sorts" pitchFamily="-84" charset="2"/>
              <a:buChar char="n"/>
              <a:defRPr kumimoji="1">
                <a:solidFill>
                  <a:schemeClr val="tx1"/>
                </a:solidFill>
                <a:latin typeface="Helvetica" panose="020B0604020202020204" pitchFamily="34" charset="0"/>
                <a:ea typeface="MS PGothic" panose="020B0600070205080204" pitchFamily="34" charset="-128"/>
              </a:defRPr>
            </a:lvl1pPr>
            <a:lvl2pPr marL="742950" indent="-285750">
              <a:spcBef>
                <a:spcPct val="35000"/>
              </a:spcBef>
              <a:buClr>
                <a:srgbClr val="CC6600"/>
              </a:buClr>
              <a:buSzPct val="80000"/>
              <a:buFont typeface="Monotype Sorts" pitchFamily="-84" charset="2"/>
              <a:buChar char="l"/>
              <a:defRPr kumimoji="1">
                <a:solidFill>
                  <a:schemeClr val="tx1"/>
                </a:solidFill>
                <a:latin typeface="Helvetica" panose="020B0604020202020204" pitchFamily="34" charset="0"/>
                <a:ea typeface="MS PGothic" panose="020B0600070205080204" pitchFamily="34" charset="-128"/>
              </a:defRPr>
            </a:lvl2pPr>
            <a:lvl3pPr marL="1143000" indent="-228600">
              <a:spcBef>
                <a:spcPct val="35000"/>
              </a:spcBef>
              <a:buClr>
                <a:srgbClr val="009900"/>
              </a:buClr>
              <a:buSzPct val="75000"/>
              <a:buFont typeface="Webdings" panose="05030102010509060703" pitchFamily="18" charset="2"/>
              <a:buChar char="4"/>
              <a:defRPr kumimoji="1">
                <a:solidFill>
                  <a:schemeClr val="tx1"/>
                </a:solidFill>
                <a:latin typeface="Helvetica" panose="020B0604020202020204" pitchFamily="34" charset="0"/>
                <a:ea typeface="MS PGothic" panose="020B0600070205080204" pitchFamily="34" charset="-128"/>
              </a:defRPr>
            </a:lvl3pPr>
            <a:lvl4pPr marL="1600200" indent="-228600">
              <a:spcBef>
                <a:spcPct val="35000"/>
              </a:spcBef>
              <a:buClr>
                <a:schemeClr val="hlink"/>
              </a:buClr>
              <a:buSzPct val="75000"/>
              <a:buChar char="–"/>
              <a:defRPr kumimoji="1">
                <a:solidFill>
                  <a:schemeClr val="tx1"/>
                </a:solidFill>
                <a:latin typeface="Helvetica" panose="020B0604020202020204" pitchFamily="34" charset="0"/>
                <a:ea typeface="MS PGothic" panose="020B0600070205080204" pitchFamily="34" charset="-128"/>
              </a:defRPr>
            </a:lvl4pPr>
            <a:lvl5pPr marL="2057400" indent="-228600">
              <a:spcBef>
                <a:spcPct val="35000"/>
              </a:spcBef>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9pPr>
          </a:lstStyle>
          <a:p>
            <a:pPr>
              <a:spcBef>
                <a:spcPct val="0"/>
              </a:spcBef>
              <a:buClrTx/>
              <a:buSzTx/>
              <a:buFontTx/>
              <a:buNone/>
            </a:pPr>
            <a:r>
              <a:rPr kumimoji="0" lang="en-US" altLang="en-US">
                <a:latin typeface="Verdana" panose="020B0604030504040204" pitchFamily="34" charset="0"/>
              </a:rPr>
              <a:t>     Virtual machine</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5</a:t>
            </a:fld>
            <a:endParaRPr lang="en-US"/>
          </a:p>
        </p:txBody>
      </p:sp>
    </p:spTree>
    <p:extLst>
      <p:ext uri="{BB962C8B-B14F-4D97-AF65-F5344CB8AC3E}">
        <p14:creationId xmlns:p14="http://schemas.microsoft.com/office/powerpoint/2010/main" val="4234658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noChangeArrowheads="1"/>
          </p:cNvSpPr>
          <p:nvPr>
            <p:ph type="title"/>
          </p:nvPr>
        </p:nvSpPr>
        <p:spPr/>
        <p:txBody>
          <a:bodyPr>
            <a:normAutofit/>
          </a:bodyPr>
          <a:lstStyle/>
          <a:p>
            <a:r>
              <a:rPr lang="en-US" altLang="en-US"/>
              <a:t>Implementation of VMMs</a:t>
            </a:r>
          </a:p>
        </p:txBody>
      </p:sp>
      <p:sp>
        <p:nvSpPr>
          <p:cNvPr id="13314" name="Content Placeholder 2"/>
          <p:cNvSpPr>
            <a:spLocks noGrp="1" noChangeArrowheads="1"/>
          </p:cNvSpPr>
          <p:nvPr>
            <p:ph idx="1"/>
          </p:nvPr>
        </p:nvSpPr>
        <p:spPr/>
        <p:txBody>
          <a:bodyPr>
            <a:normAutofit lnSpcReduction="10000"/>
          </a:bodyPr>
          <a:lstStyle/>
          <a:p>
            <a:r>
              <a:rPr lang="en-US" altLang="en-US"/>
              <a:t>Vary greatly, with options including:</a:t>
            </a:r>
          </a:p>
          <a:p>
            <a:pPr lvl="1"/>
            <a:r>
              <a:rPr lang="en-US" altLang="en-US" b="1">
                <a:solidFill>
                  <a:srgbClr val="3366FF"/>
                </a:solidFill>
              </a:rPr>
              <a:t>Type 0 hypervisors </a:t>
            </a:r>
            <a:r>
              <a:rPr lang="en-US" altLang="en-US" b="1"/>
              <a:t>- </a:t>
            </a:r>
            <a:r>
              <a:rPr lang="en-US" altLang="en-US"/>
              <a:t>Hardware-based solutions that provide support for virtual machine creation and management via firmware</a:t>
            </a:r>
          </a:p>
          <a:p>
            <a:pPr lvl="2"/>
            <a:r>
              <a:rPr lang="en-US" altLang="en-US" sz="1600"/>
              <a:t>IBM LPARs and Oracle LDOMs are examples</a:t>
            </a:r>
          </a:p>
          <a:p>
            <a:pPr lvl="1"/>
            <a:r>
              <a:rPr lang="en-US" altLang="en-US" b="1">
                <a:solidFill>
                  <a:srgbClr val="3366FF"/>
                </a:solidFill>
              </a:rPr>
              <a:t>Type 1 hypervisors </a:t>
            </a:r>
            <a:r>
              <a:rPr lang="en-US" altLang="en-US" b="1"/>
              <a:t>- </a:t>
            </a:r>
            <a:r>
              <a:rPr lang="en-US" altLang="en-US"/>
              <a:t>Operating-system-like software built to provide virtualization</a:t>
            </a:r>
          </a:p>
          <a:p>
            <a:pPr lvl="2"/>
            <a:r>
              <a:rPr lang="en-US" altLang="en-US" sz="1600"/>
              <a:t>Including VMware ESX, Joyent SmartOS, and Citrix XenServer </a:t>
            </a:r>
          </a:p>
          <a:p>
            <a:pPr lvl="1"/>
            <a:r>
              <a:rPr lang="en-US" altLang="en-US" b="1">
                <a:solidFill>
                  <a:srgbClr val="3366FF"/>
                </a:solidFill>
              </a:rPr>
              <a:t>Type 1 hypervisors </a:t>
            </a:r>
            <a:r>
              <a:rPr lang="en-US" altLang="en-US" b="1"/>
              <a:t>– </a:t>
            </a:r>
            <a:r>
              <a:rPr lang="en-US" altLang="en-US"/>
              <a:t>Also includes general-purpose operating systems that provide standard functions as well as </a:t>
            </a:r>
            <a:r>
              <a:rPr lang="en-US" altLang="en-US" sz="1600"/>
              <a:t>VMM </a:t>
            </a:r>
            <a:r>
              <a:rPr lang="en-US" altLang="en-US"/>
              <a:t>functions</a:t>
            </a:r>
          </a:p>
          <a:p>
            <a:pPr lvl="2"/>
            <a:r>
              <a:rPr lang="en-US" altLang="en-US" sz="1600"/>
              <a:t>Including Microsoft Windows Server with HyperV and RedHat Linux with KVM</a:t>
            </a:r>
          </a:p>
          <a:p>
            <a:pPr lvl="1"/>
            <a:r>
              <a:rPr lang="en-US" altLang="en-US" b="1">
                <a:solidFill>
                  <a:srgbClr val="3366FF"/>
                </a:solidFill>
              </a:rPr>
              <a:t>Type 2 hypervisors </a:t>
            </a:r>
            <a:r>
              <a:rPr lang="en-US" altLang="en-US" b="1"/>
              <a:t>- </a:t>
            </a:r>
            <a:r>
              <a:rPr lang="en-US" altLang="en-US"/>
              <a:t>Applications that run on standard operating systems but provide </a:t>
            </a:r>
            <a:r>
              <a:rPr lang="en-US" altLang="en-US" sz="1600"/>
              <a:t>VMM </a:t>
            </a:r>
            <a:r>
              <a:rPr lang="en-US" altLang="en-US"/>
              <a:t>features to guest operating systems</a:t>
            </a:r>
          </a:p>
          <a:p>
            <a:pPr lvl="2"/>
            <a:r>
              <a:rPr lang="en-US" altLang="en-US" sz="1600"/>
              <a:t>Includeing VMware Workstation and Fusion, Parallels Desktop, and Oracle VirtualBox</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6</a:t>
            </a:fld>
            <a:endParaRPr lang="en-US"/>
          </a:p>
        </p:txBody>
      </p:sp>
    </p:spTree>
    <p:extLst>
      <p:ext uri="{BB962C8B-B14F-4D97-AF65-F5344CB8AC3E}">
        <p14:creationId xmlns:p14="http://schemas.microsoft.com/office/powerpoint/2010/main" val="724098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noChangeArrowheads="1"/>
          </p:cNvSpPr>
          <p:nvPr>
            <p:ph type="title"/>
          </p:nvPr>
        </p:nvSpPr>
        <p:spPr/>
        <p:txBody>
          <a:bodyPr/>
          <a:lstStyle/>
          <a:p>
            <a:r>
              <a:rPr lang="en-US" altLang="en-US" sz="2800"/>
              <a:t>Implementation of VMMs (cont.)</a:t>
            </a:r>
          </a:p>
        </p:txBody>
      </p:sp>
      <p:sp>
        <p:nvSpPr>
          <p:cNvPr id="14338" name="Content Placeholder 2"/>
          <p:cNvSpPr>
            <a:spLocks noGrp="1" noChangeArrowheads="1"/>
          </p:cNvSpPr>
          <p:nvPr>
            <p:ph idx="1"/>
          </p:nvPr>
        </p:nvSpPr>
        <p:spPr/>
        <p:txBody>
          <a:bodyPr/>
          <a:lstStyle/>
          <a:p>
            <a:r>
              <a:rPr lang="en-US" altLang="en-US"/>
              <a:t>Other variations include: </a:t>
            </a:r>
          </a:p>
          <a:p>
            <a:pPr lvl="1"/>
            <a:r>
              <a:rPr lang="en-US" altLang="en-US" sz="1600" b="1">
                <a:solidFill>
                  <a:srgbClr val="3366FF"/>
                </a:solidFill>
              </a:rPr>
              <a:t>Paravirtualization</a:t>
            </a:r>
            <a:r>
              <a:rPr lang="en-US" altLang="en-US" sz="1600"/>
              <a:t> - Technique in which the guest operating system is modified to work in cooperation with the VMM to optimize performance </a:t>
            </a:r>
          </a:p>
          <a:p>
            <a:pPr lvl="1"/>
            <a:r>
              <a:rPr lang="en-US" altLang="en-US" sz="1600" b="1">
                <a:solidFill>
                  <a:srgbClr val="3366FF"/>
                </a:solidFill>
              </a:rPr>
              <a:t>Programming-environment virtualization </a:t>
            </a:r>
            <a:r>
              <a:rPr lang="en-US" altLang="en-US" sz="1600"/>
              <a:t>- VMMs do not virtualize real hardware but instead create an optimized virtual system</a:t>
            </a:r>
          </a:p>
          <a:p>
            <a:pPr lvl="2"/>
            <a:r>
              <a:rPr lang="en-US" altLang="en-US" sz="1600"/>
              <a:t>Used by Oracle Java and Microsoft.Net</a:t>
            </a:r>
          </a:p>
          <a:p>
            <a:pPr lvl="1"/>
            <a:r>
              <a:rPr lang="en-US" altLang="en-US" sz="1600" b="1">
                <a:solidFill>
                  <a:srgbClr val="3366FF"/>
                </a:solidFill>
              </a:rPr>
              <a:t>Emulators</a:t>
            </a:r>
            <a:r>
              <a:rPr lang="en-US" altLang="en-US" sz="1600" b="1"/>
              <a:t> – </a:t>
            </a:r>
            <a:r>
              <a:rPr lang="en-US" altLang="en-US" sz="1600"/>
              <a:t>Allow applications written for one hardware environment to run on a very different hardware environment, such as a different type of CPU</a:t>
            </a:r>
          </a:p>
          <a:p>
            <a:pPr lvl="1"/>
            <a:r>
              <a:rPr lang="en-US" altLang="en-US" sz="1600" b="1">
                <a:solidFill>
                  <a:srgbClr val="3366FF"/>
                </a:solidFill>
              </a:rPr>
              <a:t>Application containment </a:t>
            </a:r>
            <a:r>
              <a:rPr lang="en-US" altLang="en-US" sz="1600"/>
              <a:t>- Not virtualization at all but rather provides virtualization-like features by segregating applications from the operating system, making them more secure, manageable</a:t>
            </a:r>
          </a:p>
          <a:p>
            <a:pPr lvl="2"/>
            <a:r>
              <a:rPr lang="en-US" altLang="en-US" sz="1600"/>
              <a:t>Including Oracle Solaris Zones, BSD Jails, and IBM AIX WPARs </a:t>
            </a:r>
          </a:p>
          <a:p>
            <a:r>
              <a:rPr lang="en-US" altLang="en-US"/>
              <a:t>Much variation due to breadth, depth and importance of virtualization in modern computing</a:t>
            </a:r>
          </a:p>
          <a:p>
            <a:pPr lvl="1"/>
            <a:endParaRPr lang="en-US" altLang="en-US"/>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7</a:t>
            </a:fld>
            <a:endParaRPr lang="en-US"/>
          </a:p>
        </p:txBody>
      </p:sp>
    </p:spTree>
    <p:extLst>
      <p:ext uri="{BB962C8B-B14F-4D97-AF65-F5344CB8AC3E}">
        <p14:creationId xmlns:p14="http://schemas.microsoft.com/office/powerpoint/2010/main" val="4258774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noChangeArrowheads="1"/>
          </p:cNvSpPr>
          <p:nvPr>
            <p:ph type="title"/>
          </p:nvPr>
        </p:nvSpPr>
        <p:spPr/>
        <p:txBody>
          <a:bodyPr>
            <a:normAutofit/>
          </a:bodyPr>
          <a:lstStyle/>
          <a:p>
            <a:r>
              <a:rPr lang="en-US" altLang="en-US" dirty="0"/>
              <a:t>History</a:t>
            </a:r>
          </a:p>
        </p:txBody>
      </p:sp>
      <p:sp>
        <p:nvSpPr>
          <p:cNvPr id="15362" name="Content Placeholder 2"/>
          <p:cNvSpPr>
            <a:spLocks noGrp="1" noChangeArrowheads="1"/>
          </p:cNvSpPr>
          <p:nvPr>
            <p:ph idx="1"/>
          </p:nvPr>
        </p:nvSpPr>
        <p:spPr/>
        <p:txBody>
          <a:bodyPr>
            <a:normAutofit fontScale="92500" lnSpcReduction="10000"/>
          </a:bodyPr>
          <a:lstStyle/>
          <a:p>
            <a:r>
              <a:rPr lang="en-US" altLang="en-US" dirty="0"/>
              <a:t>First appeared in IBM mainframes in 1972</a:t>
            </a:r>
          </a:p>
          <a:p>
            <a:r>
              <a:rPr lang="en-US" altLang="en-US" dirty="0"/>
              <a:t>Allowed multiple users to share a batch-oriented system</a:t>
            </a:r>
          </a:p>
          <a:p>
            <a:pPr lvl="1"/>
            <a:r>
              <a:rPr lang="en-US" altLang="en-US" dirty="0"/>
              <a:t>Each user got separate VM ---- CMS</a:t>
            </a:r>
          </a:p>
          <a:p>
            <a:r>
              <a:rPr lang="en-US" altLang="en-US" dirty="0"/>
              <a:t>Formal definition of virtualization helped move it beyond IBM</a:t>
            </a:r>
          </a:p>
          <a:p>
            <a:pPr lvl="1">
              <a:buFont typeface="Arial" panose="020B0604020202020204" pitchFamily="34" charset="0"/>
              <a:buAutoNum type="arabicPeriod"/>
            </a:pPr>
            <a:r>
              <a:rPr lang="en-US" altLang="en-US" dirty="0"/>
              <a:t>A </a:t>
            </a:r>
            <a:r>
              <a:rPr lang="en-US" altLang="en-US" sz="1600" dirty="0"/>
              <a:t>VMM </a:t>
            </a:r>
            <a:r>
              <a:rPr lang="en-US" altLang="en-US" dirty="0"/>
              <a:t>provides an environment for programs that is essentially identical to the original machine</a:t>
            </a:r>
          </a:p>
          <a:p>
            <a:pPr lvl="1">
              <a:buFont typeface="Arial" panose="020B0604020202020204" pitchFamily="34" charset="0"/>
              <a:buAutoNum type="arabicPeriod"/>
            </a:pPr>
            <a:r>
              <a:rPr lang="en-US" altLang="en-US" dirty="0"/>
              <a:t>Programs running within that environment show only minor performance decreases</a:t>
            </a:r>
          </a:p>
          <a:p>
            <a:pPr lvl="1">
              <a:buFont typeface="Arial" panose="020B0604020202020204" pitchFamily="34" charset="0"/>
              <a:buAutoNum type="arabicPeriod"/>
            </a:pPr>
            <a:r>
              <a:rPr lang="en-US" altLang="en-US" dirty="0"/>
              <a:t>The </a:t>
            </a:r>
            <a:r>
              <a:rPr lang="en-US" altLang="en-US" sz="1600" dirty="0"/>
              <a:t>VMM </a:t>
            </a:r>
            <a:r>
              <a:rPr lang="en-US" altLang="en-US" dirty="0"/>
              <a:t>is in complete control of system resources</a:t>
            </a:r>
          </a:p>
          <a:p>
            <a:r>
              <a:rPr lang="en-US" altLang="en-US" dirty="0"/>
              <a:t>In late 1990s Intel CPUs became fast enough for researchers to try virtualizing on general purpose PCs</a:t>
            </a:r>
          </a:p>
          <a:p>
            <a:pPr lvl="1"/>
            <a:r>
              <a:rPr lang="en-US" altLang="en-US" b="1" dirty="0" err="1">
                <a:solidFill>
                  <a:srgbClr val="3366FF"/>
                </a:solidFill>
              </a:rPr>
              <a:t>Xen</a:t>
            </a:r>
            <a:r>
              <a:rPr lang="en-US" altLang="en-US" dirty="0"/>
              <a:t> and </a:t>
            </a:r>
            <a:r>
              <a:rPr lang="en-US" altLang="en-US" b="1" dirty="0">
                <a:solidFill>
                  <a:srgbClr val="3366FF"/>
                </a:solidFill>
              </a:rPr>
              <a:t>VMware</a:t>
            </a:r>
            <a:r>
              <a:rPr lang="en-US" altLang="en-US" dirty="0"/>
              <a:t> created technologies, still used today</a:t>
            </a:r>
          </a:p>
          <a:p>
            <a:pPr lvl="1"/>
            <a:r>
              <a:rPr lang="en-US" altLang="en-US" dirty="0"/>
              <a:t>Virtualization has expanded to many OSes, CPUs, VMMs</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8</a:t>
            </a:fld>
            <a:endParaRPr lang="en-US"/>
          </a:p>
        </p:txBody>
      </p:sp>
    </p:spTree>
    <p:extLst>
      <p:ext uri="{BB962C8B-B14F-4D97-AF65-F5344CB8AC3E}">
        <p14:creationId xmlns:p14="http://schemas.microsoft.com/office/powerpoint/2010/main" val="2152595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noChangeArrowheads="1"/>
          </p:cNvSpPr>
          <p:nvPr>
            <p:ph type="title"/>
          </p:nvPr>
        </p:nvSpPr>
        <p:spPr/>
        <p:txBody>
          <a:bodyPr>
            <a:normAutofit/>
          </a:bodyPr>
          <a:lstStyle/>
          <a:p>
            <a:r>
              <a:rPr lang="en-US" altLang="en-US"/>
              <a:t>Benefits and Features</a:t>
            </a:r>
          </a:p>
        </p:txBody>
      </p:sp>
      <p:sp>
        <p:nvSpPr>
          <p:cNvPr id="16386" name="Content Placeholder 2"/>
          <p:cNvSpPr>
            <a:spLocks noGrp="1" noChangeArrowheads="1"/>
          </p:cNvSpPr>
          <p:nvPr>
            <p:ph idx="1"/>
          </p:nvPr>
        </p:nvSpPr>
        <p:spPr/>
        <p:txBody>
          <a:bodyPr>
            <a:normAutofit fontScale="92500" lnSpcReduction="10000"/>
          </a:bodyPr>
          <a:lstStyle/>
          <a:p>
            <a:r>
              <a:rPr lang="en-US" altLang="en-US" dirty="0"/>
              <a:t>Host system protected from VMs, VMs protected from each other</a:t>
            </a:r>
          </a:p>
          <a:p>
            <a:pPr lvl="1"/>
            <a:r>
              <a:rPr lang="en-US" altLang="en-US" dirty="0"/>
              <a:t>i.e. A virus less likely to spread</a:t>
            </a:r>
          </a:p>
          <a:p>
            <a:pPr lvl="1"/>
            <a:r>
              <a:rPr lang="en-US" altLang="en-US" dirty="0"/>
              <a:t>Sharing is provided though via shared file system volume, network communication</a:t>
            </a:r>
          </a:p>
          <a:p>
            <a:r>
              <a:rPr lang="en-US" altLang="en-US" dirty="0"/>
              <a:t>Freeze, </a:t>
            </a:r>
            <a:r>
              <a:rPr lang="en-US" altLang="en-US" b="1" dirty="0">
                <a:solidFill>
                  <a:srgbClr val="3366FF"/>
                </a:solidFill>
              </a:rPr>
              <a:t>suspend</a:t>
            </a:r>
            <a:r>
              <a:rPr lang="en-US" altLang="en-US" dirty="0"/>
              <a:t>, running VM</a:t>
            </a:r>
          </a:p>
          <a:p>
            <a:pPr lvl="1"/>
            <a:r>
              <a:rPr lang="en-US" altLang="en-US" dirty="0"/>
              <a:t>Then can move or copy somewhere else and </a:t>
            </a:r>
            <a:r>
              <a:rPr lang="en-US" altLang="en-US" b="1" dirty="0">
                <a:solidFill>
                  <a:srgbClr val="3366FF"/>
                </a:solidFill>
              </a:rPr>
              <a:t>resume</a:t>
            </a:r>
          </a:p>
          <a:p>
            <a:pPr lvl="1"/>
            <a:r>
              <a:rPr lang="en-US" altLang="en-US" dirty="0"/>
              <a:t>Snapshot of a given state, able to restore back to that state</a:t>
            </a:r>
          </a:p>
          <a:p>
            <a:pPr lvl="2"/>
            <a:r>
              <a:rPr lang="en-US" altLang="en-US" dirty="0"/>
              <a:t>Some VMMs allow multiple snapshots per VM</a:t>
            </a:r>
          </a:p>
          <a:p>
            <a:pPr lvl="1"/>
            <a:r>
              <a:rPr lang="en-US" altLang="en-US" b="1" dirty="0">
                <a:solidFill>
                  <a:srgbClr val="3366FF"/>
                </a:solidFill>
              </a:rPr>
              <a:t>Clone</a:t>
            </a:r>
            <a:r>
              <a:rPr lang="en-US" altLang="en-US" dirty="0"/>
              <a:t> by creating copy and running both original and copy</a:t>
            </a:r>
          </a:p>
          <a:p>
            <a:r>
              <a:rPr lang="en-US" altLang="en-US" dirty="0"/>
              <a:t>Great for OS research, better system development efficiency</a:t>
            </a:r>
          </a:p>
          <a:p>
            <a:r>
              <a:rPr lang="en-US" altLang="en-US" dirty="0"/>
              <a:t>Run multiple, different OSes on a single machine</a:t>
            </a:r>
          </a:p>
          <a:p>
            <a:pPr lvl="1"/>
            <a:r>
              <a:rPr lang="en-US" altLang="en-US" b="1" dirty="0">
                <a:solidFill>
                  <a:srgbClr val="3366FF"/>
                </a:solidFill>
              </a:rPr>
              <a:t>Consolidation</a:t>
            </a:r>
            <a:r>
              <a:rPr lang="en-US" altLang="en-US" dirty="0"/>
              <a:t>, app dev, …</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9</a:t>
            </a:fld>
            <a:endParaRPr lang="en-US"/>
          </a:p>
        </p:txBody>
      </p:sp>
    </p:spTree>
    <p:extLst>
      <p:ext uri="{BB962C8B-B14F-4D97-AF65-F5344CB8AC3E}">
        <p14:creationId xmlns:p14="http://schemas.microsoft.com/office/powerpoint/2010/main" val="22593936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5958</TotalTime>
  <Words>4187</Words>
  <Application>Microsoft Office PowerPoint</Application>
  <PresentationFormat>Widescreen</PresentationFormat>
  <Paragraphs>493</Paragraphs>
  <Slides>48</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48</vt:i4>
      </vt:variant>
    </vt:vector>
  </HeadingPairs>
  <TitlesOfParts>
    <vt:vector size="58" baseType="lpstr">
      <vt:lpstr>Arial</vt:lpstr>
      <vt:lpstr>Calibri</vt:lpstr>
      <vt:lpstr>Calibri Light</vt:lpstr>
      <vt:lpstr>Courier New</vt:lpstr>
      <vt:lpstr>Helvetica</vt:lpstr>
      <vt:lpstr>Monotype Sorts</vt:lpstr>
      <vt:lpstr>Verdana</vt:lpstr>
      <vt:lpstr>Webdings</vt:lpstr>
      <vt:lpstr>Wingdings</vt:lpstr>
      <vt:lpstr>Office Theme</vt:lpstr>
      <vt:lpstr>CSMC 412</vt:lpstr>
      <vt:lpstr>Key Idea of Virtualization</vt:lpstr>
      <vt:lpstr>Key Idea of Virtualization</vt:lpstr>
      <vt:lpstr>Overview</vt:lpstr>
      <vt:lpstr>System Models</vt:lpstr>
      <vt:lpstr>Implementation of VMMs</vt:lpstr>
      <vt:lpstr>Implementation of VMMs (cont.)</vt:lpstr>
      <vt:lpstr>History</vt:lpstr>
      <vt:lpstr>Benefits and Features</vt:lpstr>
      <vt:lpstr>Benefits and Features (cont.)</vt:lpstr>
      <vt:lpstr>Building Blocks</vt:lpstr>
      <vt:lpstr>Building Block – Trap and Emulate</vt:lpstr>
      <vt:lpstr>Trap-and-Emulate (cont.)</vt:lpstr>
      <vt:lpstr>Trap-and-Emulate  Virtualization Implementation</vt:lpstr>
      <vt:lpstr>Building Block – Binary Translation</vt:lpstr>
      <vt:lpstr>Binary Translation (cont.)</vt:lpstr>
      <vt:lpstr>Binary Translation (cont.)</vt:lpstr>
      <vt:lpstr>Binary Translation Virtualization Implementation</vt:lpstr>
      <vt:lpstr>Nested Page Tables</vt:lpstr>
      <vt:lpstr>Nested Page Tables</vt:lpstr>
      <vt:lpstr>Building Blocks – Hardware Assistance</vt:lpstr>
      <vt:lpstr>Types of Virtual Machines and Implementations</vt:lpstr>
      <vt:lpstr>Types of VMs – Type 0 Hypervisor</vt:lpstr>
      <vt:lpstr>Type 0 Hypervisor</vt:lpstr>
      <vt:lpstr>Types of VMs – Type 1 Hypervisor</vt:lpstr>
      <vt:lpstr>Types of VMs – Type 1 Hypervisor (cont.)</vt:lpstr>
      <vt:lpstr>Types of VMs – Type 2 Hypervisor</vt:lpstr>
      <vt:lpstr>Types of VMs – Paravirtualization</vt:lpstr>
      <vt:lpstr>Xen I/O via Shared Circular Buffer</vt:lpstr>
      <vt:lpstr>Types of VMs – Paravirtualization (cont.)</vt:lpstr>
      <vt:lpstr>Types of VMs – Programming Environment Virtualization</vt:lpstr>
      <vt:lpstr>Types of VMs – Emulation</vt:lpstr>
      <vt:lpstr>Types of VMs – Application Containment</vt:lpstr>
      <vt:lpstr>Solaris 10 with Two Zones</vt:lpstr>
      <vt:lpstr>Virtualization and Operating-System Components</vt:lpstr>
      <vt:lpstr>OS Component – CPU Scheduling</vt:lpstr>
      <vt:lpstr>OS Component – CPU Scheduling (cont.)</vt:lpstr>
      <vt:lpstr>OS Component – Memory Management</vt:lpstr>
      <vt:lpstr>OS Component – I/O</vt:lpstr>
      <vt:lpstr>OS Component – Storage Management</vt:lpstr>
      <vt:lpstr>OS Component – Live Migration</vt:lpstr>
      <vt:lpstr>Live Migration of Guest Between Servers</vt:lpstr>
      <vt:lpstr>Examples - VMware</vt:lpstr>
      <vt:lpstr>VMware Workstation Architecture</vt:lpstr>
      <vt:lpstr>Examples – Java Virtual Machine</vt:lpstr>
      <vt:lpstr>The Java Virtual Machine</vt:lpstr>
      <vt:lpstr>Virtualization Research</vt:lpstr>
      <vt:lpstr>Virtualization Research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CSMC 412</dc:title>
  <dc:creator>Agrawala, Ashok</dc:creator>
  <cp:lastModifiedBy>Ashok Agrawala</cp:lastModifiedBy>
  <cp:revision>99</cp:revision>
  <cp:lastPrinted>2019-11-25T18:05:50Z</cp:lastPrinted>
  <dcterms:created xsi:type="dcterms:W3CDTF">2019-02-25T14:10:39Z</dcterms:created>
  <dcterms:modified xsi:type="dcterms:W3CDTF">2020-05-04T14:36:38Z</dcterms:modified>
</cp:coreProperties>
</file>